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blog.fens.me/r-magrittr/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9.xml" /><Relationship Id="rId4" Type="http://schemas.openxmlformats.org/officeDocument/2006/relationships/slide" Target="slide13.xml" /><Relationship Id="rId5" Type="http://schemas.openxmlformats.org/officeDocument/2006/relationships/slide" Target="slide17.xml" /><Relationship Id="rId6" Type="http://schemas.openxmlformats.org/officeDocument/2006/relationships/slide" Target="slide20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org/knitr/options/#plots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04.图片和表格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17</a:t>
            </a:r>
            <a:r>
              <a:rPr/>
              <a:t> </a:t>
            </a:r>
            <a:r>
              <a:rPr/>
              <a:t>四月,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Rmd表格简介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Markdown的表格输出非常强大，可以根据需求使用不同的包实现</a:t>
            </a:r>
          </a:p>
          <a:p>
            <a:pPr lvl="0" marL="0" indent="0">
              <a:buNone/>
            </a:pPr>
            <a:r>
              <a:rPr/>
              <a:t>常见应用：</a:t>
            </a:r>
          </a:p>
          <a:p>
            <a:pPr lvl="1"/>
            <a:r>
              <a:rPr/>
              <a:t>输出Table One（baseline）基线数据</a:t>
            </a:r>
          </a:p>
          <a:p>
            <a:pPr lvl="1"/>
            <a:r>
              <a:rPr/>
              <a:t>输出数据的基本特征（Descriptive Statistics ）</a:t>
            </a:r>
          </a:p>
          <a:p>
            <a:pPr lvl="1"/>
            <a:r>
              <a:rPr/>
              <a:t>回归数据的结果（OR,95%CI等）</a:t>
            </a:r>
          </a:p>
          <a:p>
            <a:pPr lvl="1"/>
            <a:r>
              <a:rPr/>
              <a:t>表格中还可以加入多种曲线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abl_e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286000"/>
            <a:ext cx="108585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kableExtra输出的表格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表格常用的R包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  <a:gridCol w="3619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格式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gtsummary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优雅输出论文发表的基线数据和回归数据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HTML/PDF/Word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modelsummary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为统计模型输出图表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HTML/PDF/Word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tableone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为生物医学研究输出Table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stargazer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输出表格回归数据和Descriptive</a:t>
                      </a:r>
                      <a:r>
                        <a:rPr/>
                        <a:t> </a:t>
                      </a:r>
                      <a:r>
                        <a:rPr/>
                        <a:t>Statistics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HTML/PDF/Word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sjPlot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为社会科学回归模型转化图表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texreg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回归数据转化为表格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HTML/PDF/Word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表格R包汇总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管道操作（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）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常规代码的反人类设计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常规的代码，是如何书写函数的？</a:t>
            </a:r>
          </a:p>
          <a:p>
            <a:pPr lvl="1">
              <a:buAutoNum type="arabicPeriod"/>
            </a:pPr>
            <a:r>
              <a:rPr/>
              <a:t>取10000个随机数符合，符合正态分布。</a:t>
            </a:r>
          </a:p>
          <a:p>
            <a:pPr lvl="1">
              <a:buAutoNum type="arabicPeriod"/>
            </a:pPr>
            <a:r>
              <a:rPr/>
              <a:t>求这个10000个数的绝对值，同时乘以50。</a:t>
            </a:r>
          </a:p>
          <a:p>
            <a:pPr lvl="1">
              <a:buAutoNum type="arabicPeriod"/>
            </a:pPr>
            <a:r>
              <a:rPr/>
              <a:t>把结果组成一个100*100列的方阵。</a:t>
            </a:r>
          </a:p>
          <a:p>
            <a:pPr lvl="1">
              <a:buAutoNum type="arabicPeriod"/>
            </a:pPr>
            <a:r>
              <a:rPr/>
              <a:t>计算方阵中每行的均值，并四舍五入保留到整数。</a:t>
            </a:r>
          </a:p>
          <a:p>
            <a:pPr lvl="1">
              <a:buAutoNum type="arabicPeriod"/>
            </a:pPr>
            <a:r>
              <a:rPr/>
              <a:t>把结果除以7求余数，并话出余数的直方图。</a:t>
            </a:r>
          </a:p>
          <a:p>
            <a:pPr lvl="0" marL="0" indent="0">
              <a:buNone/>
            </a:pPr>
            <a:r>
              <a:rPr/>
              <a:t>参考：</a:t>
            </a:r>
            <a:r>
              <a:rPr>
                <a:hlinkClick r:id="rId2"/>
              </a:rPr>
              <a:t>http://blog.fens.me/r-magrittr/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源代码展示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#方案一：创建额外的辅助变量实现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设置随机种子</a:t>
            </a:r>
            <a:br/>
            <a:r>
              <a:rPr>
                <a:latin typeface="Courier"/>
              </a:rPr>
              <a:t>n1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第1步</a:t>
            </a:r>
            <a:br/>
            <a:r>
              <a:rPr>
                <a:latin typeface="Courier"/>
              </a:rPr>
              <a:t>n2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(n1)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第2步</a:t>
            </a:r>
            <a:br/>
            <a:r>
              <a:rPr>
                <a:latin typeface="Courier"/>
              </a:rPr>
              <a:t>n3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(n2,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第3步</a:t>
            </a:r>
            <a:br/>
            <a:r>
              <a:rPr>
                <a:latin typeface="Courier"/>
              </a:rPr>
              <a:t>n4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(n3))     </a:t>
            </a:r>
            <a:r>
              <a:rPr i="1">
                <a:solidFill>
                  <a:srgbClr val="60A0B0"/>
                </a:solidFill>
                <a:latin typeface="Courier"/>
              </a:rPr>
              <a:t># 第4步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(n4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第5步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#方案二：用()反复嵌套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magrittr</a:t>
            </a:r>
            <a:r>
              <a:rPr/>
              <a:t> </a:t>
            </a:r>
            <a:r>
              <a:rPr/>
              <a:t>%&gt;%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管道操作（pipe）是R特有的函数表达方式</a:t>
            </a:r>
          </a:p>
          <a:p>
            <a:pPr lvl="0" marL="0" indent="0">
              <a:buNone/>
            </a:pPr>
            <a:r>
              <a:rPr/>
              <a:t>管道操作 %&gt;% 依赖magrittr，快捷键“Ctrl+Shift+M”</a:t>
            </a:r>
          </a:p>
          <a:p>
            <a:pPr lvl="0" marL="0" indent="0">
              <a:buNone/>
            </a:pPr>
            <a:r>
              <a:rPr/>
              <a:t>让代码更易读，避免中间变量和反复嵌套，如</a:t>
            </a:r>
          </a:p>
          <a:p>
            <a:pPr lvl="0" indent="0">
              <a:buNone/>
            </a:pP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abs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*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 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rowMeans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round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%%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hist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自动化Table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1 是医学领域最常见的表格</a:t>
            </a:r>
          </a:p>
          <a:p>
            <a:pPr lvl="0" marL="0" indent="0">
              <a:buNone/>
            </a:pPr>
            <a:r>
              <a:rPr/>
              <a:t>其他领域，Descriptive Statistics和回归结果也颇为常见</a:t>
            </a:r>
          </a:p>
          <a:p>
            <a:pPr lvl="0" marL="0" indent="0">
              <a:buNone/>
            </a:pPr>
            <a:r>
              <a:rPr/>
              <a:t>gtsummary是Table 1 的首选</a:t>
            </a:r>
          </a:p>
          <a:p>
            <a:pPr lvl="0" marL="0" indent="0">
              <a:buNone/>
            </a:pPr>
            <a:r>
              <a:rPr/>
              <a:t>gtsummary支持kableExtra和flextable，flextable支持度最好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加载必要的包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(gtsummary, kableExtra, flextable, readr, magrittr)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One gtsummary自动生成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5424888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14731"/>
                <a:gridCol w="493857"/>
                <a:gridCol w="831579"/>
                <a:gridCol w="909273"/>
                <a:gridCol w="718959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Characteristic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0, N = 74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1, N = 136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p-value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AgeGroup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47 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98 (72%)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27 (36%)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38 (28%)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39 (53%)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68 (50%)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35 (47%)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68 (50%)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Metastasis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44 (59%)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 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30 (41%)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69 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 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Pearson's Chi-squared test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图片（Figures）</a:t>
            </a:r>
          </a:p>
          <a:p>
            <a:pPr lvl="1"/>
            <a:r>
              <a:rPr>
                <a:hlinkClick r:id="rId3" action="ppaction://hlinksldjump"/>
              </a:rPr>
              <a:t>表格（Table）</a:t>
            </a:r>
          </a:p>
          <a:p>
            <a:pPr lvl="1"/>
            <a:r>
              <a:rPr>
                <a:hlinkClick r:id="rId4" action="ppaction://hlinksldjump"/>
              </a:rPr>
              <a:t>管道操作（ %&gt;% ）</a:t>
            </a:r>
          </a:p>
          <a:p>
            <a:pPr lvl="1"/>
            <a:r>
              <a:rPr>
                <a:hlinkClick r:id="rId5" action="ppaction://hlinksldjump"/>
              </a:rPr>
              <a:t>Table One</a:t>
            </a:r>
          </a:p>
          <a:p>
            <a:pPr lvl="1"/>
            <a:r>
              <a:rPr>
                <a:hlinkClick r:id="rId6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新建一个R Markdown文档</a:t>
            </a:r>
          </a:p>
          <a:p>
            <a:pPr lvl="1"/>
            <a:r>
              <a:rPr/>
              <a:t>创建一个代码块，并输入plot(cars)</a:t>
            </a:r>
          </a:p>
          <a:p>
            <a:pPr lvl="1"/>
            <a:r>
              <a:rPr/>
              <a:t>给该图加入caption（题注）</a:t>
            </a:r>
          </a:p>
          <a:p>
            <a:pPr lvl="1"/>
            <a:r>
              <a:rPr/>
              <a:t>读取数据baseline.csv，并转化成character</a:t>
            </a:r>
          </a:p>
          <a:p>
            <a:pPr lvl="1"/>
            <a:r>
              <a:rPr/>
              <a:t>选取AgeGroup,Gender,Venous-differentiation,Event字段，并通过gtsummary输出表格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图片（Figures）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外部图片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直接用Markdown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![A nice image.](images/flow.png)</a:t>
            </a:r>
            <a:r>
              <a:rPr>
                <a:latin typeface="Courier"/>
              </a:rPr>
              <a:t>{width=50%}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485900"/>
            <a:ext cx="10083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image.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用Chunk</a:t>
            </a:r>
          </a:p>
          <a:p>
            <a:pPr lvl="0" indent="0">
              <a:buNone/>
            </a:pPr>
            <a:br/>
            <a:r>
              <a:rPr b="1" i="1">
                <a:solidFill>
                  <a:srgbClr val="60A0B0"/>
                </a:solidFill>
                <a:latin typeface="Courier"/>
              </a:rPr>
              <a:t>```{r, out.width="50%", fig.cap="A nice image."} 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knitr::include_graphics("images/flow.png")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统计分析图（plot）</a:t>
            </a:r>
          </a:p>
        </p:txBody>
      </p:sp>
      <p:pic>
        <p:nvPicPr>
          <p:cNvPr descr="04.Fig_Tabl_files/figure-pptx/car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485900"/>
            <a:ext cx="104140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cars</a:t>
            </a:r>
            <a:r>
              <a:rPr/>
              <a:t> </a:t>
            </a:r>
            <a:r>
              <a:rPr/>
              <a:t>scatter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60A0B0"/>
                </a:solidFill>
                <a:latin typeface="Courier"/>
              </a:rPr>
              <a:t>```{r cars-plot,out.width="70%", fig.dim=c(10, 4), fig.cap="iris scatter plot"}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plot(cars)</a:t>
            </a:r>
            <a:br/>
            <a:r>
              <a:rPr b="1" i="1">
                <a:solidFill>
                  <a:srgbClr val="60A0B0"/>
                </a:solidFill>
                <a:latin typeface="Courier"/>
              </a:rPr>
              <a:t>```</a:t>
            </a:r>
          </a:p>
          <a:p>
            <a:pPr lvl="0" marL="0" indent="0">
              <a:buNone/>
            </a:pPr>
            <a:r>
              <a:rPr/>
              <a:t>更多设置：</a:t>
            </a:r>
            <a:r>
              <a:rPr>
                <a:hlinkClick r:id="rId2"/>
              </a:rPr>
              <a:t>https://yihui.org/knitr/options/#plots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表格（Table）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04.图片和表格</dc:title>
  <dc:creator>梁昊</dc:creator>
  <cp:keywords/>
  <dcterms:created xsi:type="dcterms:W3CDTF">2021-04-17T13:26:13Z</dcterms:created>
  <dcterms:modified xsi:type="dcterms:W3CDTF">2021-04-17T13:26:13Z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17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