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96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296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185060"/>
            <a:ext cx="2743200" cy="365125"/>
          </a:xfrm>
        </p:spPr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ECD19FB2-3AAB-4D03-B13A-2960828C78E3}" type="datetimeFigureOut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1" y="618432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白色LOGO.png" descr="白色LOGO.png">
            <a:extLst>
              <a:ext uri="{FF2B5EF4-FFF2-40B4-BE49-F238E27FC236}">
                <a16:creationId xmlns:a16="http://schemas.microsoft.com/office/drawing/2014/main" id="{F3920BFD-00AE-480A-AD39-2849750A11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58719" y="1685579"/>
            <a:ext cx="2147681" cy="6391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2017年1月">
            <a:extLst>
              <a:ext uri="{FF2B5EF4-FFF2-40B4-BE49-F238E27FC236}">
                <a16:creationId xmlns:a16="http://schemas.microsoft.com/office/drawing/2014/main" id="{55C41809-7C7F-4A1C-AAF3-E9979D982DD6}"/>
              </a:ext>
            </a:extLst>
          </p:cNvPr>
          <p:cNvSpPr txBox="1"/>
          <p:nvPr userDrawn="1"/>
        </p:nvSpPr>
        <p:spPr>
          <a:xfrm>
            <a:off x="5172076" y="6162515"/>
            <a:ext cx="2928937" cy="38767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2700">
                <a:solidFill>
                  <a:srgbClr val="FFFFFF">
                    <a:alpha val="45373"/>
                  </a:srgbClr>
                </a:solidFill>
                <a:latin typeface="方正兰亭细黑_GBK_M" panose="02010600010101010101" charset="-122"/>
                <a:ea typeface="方正兰亭细黑_GBK_M" panose="02010600010101010101" charset="-122"/>
                <a:cs typeface="方正兰亭细黑_GBK_M" panose="02010600010101010101" charset="-122"/>
                <a:sym typeface="方正兰亭细黑_GBK_M" panose="02010600010101010101" charset="-122"/>
              </a:defRPr>
            </a:lvl1pPr>
          </a:lstStyle>
          <a:p>
            <a:r>
              <a:rPr sz="1400" dirty="0"/>
              <a:t>www.mediecogroup.com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D5AD0D2-963B-400D-8E20-5867B67ADA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4559" y="3213307"/>
            <a:ext cx="9144000" cy="1164378"/>
          </a:xfrm>
        </p:spPr>
        <p:txBody>
          <a:bodyPr wrap="none" anchor="t">
            <a:normAutofit/>
          </a:bodyPr>
          <a:lstStyle>
            <a:lvl1pPr algn="ctr">
              <a:defRPr sz="4800" b="0" spc="-30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7FAB164-23AD-4B46-910A-5D9D8CE39D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31818" y="4418396"/>
            <a:ext cx="9144000" cy="754025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 b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1.png" descr="11.png">
            <a:extLst>
              <a:ext uri="{FF2B5EF4-FFF2-40B4-BE49-F238E27FC236}">
                <a16:creationId xmlns:a16="http://schemas.microsoft.com/office/drawing/2014/main" id="{66304A52-CD30-44A3-A689-5D9A1FC53F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39"/>
            <a:ext cx="2238368" cy="9694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99916976-5D93-46E4-A98A-FAD63E4D0EA8}" type="datetimeFigureOut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>
            <a:normAutofit/>
          </a:bodyPr>
          <a:lstStyle>
            <a:lvl1pPr>
              <a:defRPr sz="3200">
                <a:latin typeface="Univers" panose="020B0503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2370"/>
            <a:ext cx="10871199" cy="4684593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600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296DB"/>
              </a:buClr>
              <a:defRPr sz="2400"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914400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296DB"/>
              </a:buClr>
              <a:buNone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371600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296DB"/>
              </a:buClr>
              <a:buNone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1828800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296DB"/>
              </a:buClr>
              <a:buNone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image1.png" descr="image1.png">
            <a:extLst>
              <a:ext uri="{FF2B5EF4-FFF2-40B4-BE49-F238E27FC236}">
                <a16:creationId xmlns:a16="http://schemas.microsoft.com/office/drawing/2014/main" id="{2117813C-A2BA-4952-A6B0-150B679AD1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8885" y="469448"/>
            <a:ext cx="1030514" cy="354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" name="www.mediecogroup.com">
            <a:extLst>
              <a:ext uri="{FF2B5EF4-FFF2-40B4-BE49-F238E27FC236}">
                <a16:creationId xmlns:a16="http://schemas.microsoft.com/office/drawing/2014/main" id="{CD0BD05C-87A8-4084-9F3E-DC7A4980FFD0}"/>
              </a:ext>
            </a:extLst>
          </p:cNvPr>
          <p:cNvSpPr txBox="1"/>
          <p:nvPr userDrawn="1"/>
        </p:nvSpPr>
        <p:spPr>
          <a:xfrm>
            <a:off x="9753436" y="6356350"/>
            <a:ext cx="1982466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000000">
                    <a:alpha val="26413"/>
                  </a:srgbClr>
                </a:solidFill>
              </a:defRPr>
            </a:lvl1pPr>
          </a:lstStyle>
          <a:p>
            <a:r>
              <a:rPr sz="1400" dirty="0"/>
              <a:t>www.mediecogroup.com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>
            <a:extLst>
              <a:ext uri="{FF2B5EF4-FFF2-40B4-BE49-F238E27FC236}">
                <a16:creationId xmlns:a16="http://schemas.microsoft.com/office/drawing/2014/main" id="{6F6D58B7-204C-4F98-9413-1EF93E63A07F}"/>
              </a:ext>
            </a:extLst>
          </p:cNvPr>
          <p:cNvSpPr/>
          <p:nvPr userDrawn="1"/>
        </p:nvSpPr>
        <p:spPr>
          <a:xfrm>
            <a:off x="0" y="2979174"/>
            <a:ext cx="12192000" cy="3878827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 dirty="0">
              <a:latin typeface="Univers" panose="020B05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 wrap="none" anchor="t">
            <a:normAutofit/>
          </a:bodyPr>
          <a:lstStyle>
            <a:lvl1pPr algn="ctr">
              <a:defRPr sz="4400" b="0" spc="-300">
                <a:ln>
                  <a:noFill/>
                </a:ln>
                <a:solidFill>
                  <a:schemeClr val="tx1"/>
                </a:solidFill>
                <a:effectLst/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ACFD8956-5C53-44FF-8C6D-54AC5346FA18}"/>
              </a:ext>
            </a:extLst>
          </p:cNvPr>
          <p:cNvSpPr/>
          <p:nvPr userDrawn="1"/>
        </p:nvSpPr>
        <p:spPr>
          <a:xfrm>
            <a:off x="1" y="0"/>
            <a:ext cx="12192000" cy="136525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/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/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3815A54F-9F89-4A0A-82B6-B98F13F378D5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5234203" y="1719248"/>
            <a:ext cx="1723594" cy="1723594"/>
          </a:xfrm>
          <a:prstGeom prst="round2DiagRect">
            <a:avLst/>
          </a:prstGeom>
          <a:solidFill>
            <a:srgbClr val="329BDC"/>
          </a:solidFill>
          <a:ln w="41275" cmpd="sng">
            <a:solidFill>
              <a:srgbClr val="FFFFFF"/>
            </a:solidFill>
            <a:prstDash val="solid"/>
          </a:ln>
        </p:spPr>
        <p:txBody>
          <a:bodyPr wrap="none" rtlCol="0" anchor="ctr" anchorCtr="1">
            <a:noAutofit/>
          </a:bodyPr>
          <a:lstStyle/>
          <a:p>
            <a:pPr marL="0" marR="0" lvl="0" indent="0" algn="ctr" defTabSz="82548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995" b="0" i="0" u="none" strike="noStrike" kern="0" cap="none" spc="0" normalizeH="0" baseline="0" noProof="0" dirty="0">
              <a:ln w="12700">
                <a:solidFill>
                  <a:srgbClr val="000000"/>
                </a:solidFill>
              </a:ln>
              <a:solidFill>
                <a:srgbClr val="FFFFFF"/>
              </a:solidFill>
              <a:effectLst/>
              <a:uLnTx/>
              <a:uFillTx/>
              <a:latin typeface="Helvetica Neue"/>
              <a:cs typeface="Helvetica"/>
              <a:sym typeface="Helvetica"/>
            </a:endParaRPr>
          </a:p>
        </p:txBody>
      </p:sp>
      <p:pic>
        <p:nvPicPr>
          <p:cNvPr id="14" name="白色LOGO.png" descr="白色LOGO.png">
            <a:extLst>
              <a:ext uri="{FF2B5EF4-FFF2-40B4-BE49-F238E27FC236}">
                <a16:creationId xmlns:a16="http://schemas.microsoft.com/office/drawing/2014/main" id="{3D26DA07-E9A3-492A-B593-3BA4F59563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72997"/>
          <a:stretch>
            <a:fillRect/>
          </a:stretch>
        </p:blipFill>
        <p:spPr>
          <a:xfrm>
            <a:off x="5644016" y="2116399"/>
            <a:ext cx="1107168" cy="122002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1.png" descr="11.png">
            <a:extLst>
              <a:ext uri="{FF2B5EF4-FFF2-40B4-BE49-F238E27FC236}">
                <a16:creationId xmlns:a16="http://schemas.microsoft.com/office/drawing/2014/main" id="{3B2637BC-C787-4299-AEBB-1CAAC88866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39"/>
            <a:ext cx="2238368" cy="9694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057" y="1526876"/>
            <a:ext cx="4805129" cy="4690456"/>
          </a:xfrm>
          <a:ln>
            <a:noFill/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>
                <a:latin typeface="Cambria" panose="02040503050406030204" pitchFamily="18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48709" y="1526874"/>
            <a:ext cx="5860690" cy="4690456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9" name="image1.png" descr="image1.png">
            <a:extLst>
              <a:ext uri="{FF2B5EF4-FFF2-40B4-BE49-F238E27FC236}">
                <a16:creationId xmlns:a16="http://schemas.microsoft.com/office/drawing/2014/main" id="{E5D34F13-DB70-49D7-AE3D-2943AA4E88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8885" y="469448"/>
            <a:ext cx="1030514" cy="354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50EE65B-BFB1-4F4A-95CD-5BFFD20D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56" y="164582"/>
            <a:ext cx="7811335" cy="969455"/>
          </a:xfrm>
        </p:spPr>
        <p:txBody>
          <a:bodyPr>
            <a:normAutofit/>
          </a:bodyPr>
          <a:lstStyle>
            <a:lvl1pPr algn="l">
              <a:defRPr sz="3200"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F0AC0D68-CC4F-4427-96F0-834AF55AAAFF}"/>
              </a:ext>
            </a:extLst>
          </p:cNvPr>
          <p:cNvSpPr/>
          <p:nvPr userDrawn="1"/>
        </p:nvSpPr>
        <p:spPr>
          <a:xfrm rot="5400000">
            <a:off x="3309221" y="3849243"/>
            <a:ext cx="4690456" cy="45719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/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/>
          </a:p>
        </p:txBody>
      </p:sp>
      <p:sp>
        <p:nvSpPr>
          <p:cNvPr id="12" name="www.mediecogroup.com">
            <a:extLst>
              <a:ext uri="{FF2B5EF4-FFF2-40B4-BE49-F238E27FC236}">
                <a16:creationId xmlns:a16="http://schemas.microsoft.com/office/drawing/2014/main" id="{FA4663FB-1316-458A-9761-BB7FF7987F4C}"/>
              </a:ext>
            </a:extLst>
          </p:cNvPr>
          <p:cNvSpPr txBox="1"/>
          <p:nvPr userDrawn="1"/>
        </p:nvSpPr>
        <p:spPr>
          <a:xfrm>
            <a:off x="9726933" y="6346404"/>
            <a:ext cx="1982466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000000">
                    <a:alpha val="26413"/>
                  </a:srgbClr>
                </a:solidFill>
              </a:defRPr>
            </a:lvl1pPr>
          </a:lstStyle>
          <a:p>
            <a:r>
              <a:rPr sz="1400" dirty="0"/>
              <a:t>www.mediecogroup.com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ln>
            <a:noFill/>
          </a:ln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fens.me/r-magrittr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3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ihui.org/knitr/options/#plot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D5AD0D2-963B-400D-8E20-5867B67ADA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4559" y="3213307"/>
            <a:ext cx="9144000" cy="1164378"/>
          </a:xfrm>
        </p:spPr>
        <p:txBody>
          <a:bodyPr/>
          <a:lstStyle/>
          <a:p>
            <a:pPr marL="0" lvl="0" indent="0">
              <a:buNone/>
            </a:pPr>
            <a:r>
              <a:t>04.图片和表格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7FAB164-23AD-4B46-910A-5D9D8CE39D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31818" y="4418396"/>
            <a:ext cx="9144000" cy="754025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br/>
            <a:br/>
            <a:r>
              <a:t>梁昊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185060"/>
            <a:ext cx="2743200" cy="365125"/>
          </a:xfrm>
        </p:spPr>
        <p:txBody>
          <a:bodyPr/>
          <a:lstStyle/>
          <a:p>
            <a:pPr marL="0" lvl="0" indent="0">
              <a:buNone/>
            </a:pPr>
            <a:r>
              <a:t>17 四月,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t>常规代码的反人类设计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常规的代码，是如何书写函数的</a:t>
            </a:r>
            <a:r>
              <a:rPr dirty="0"/>
              <a:t>？</a:t>
            </a:r>
          </a:p>
          <a:p>
            <a:pPr lvl="1">
              <a:buAutoNum type="arabicPeriod"/>
            </a:pPr>
            <a:r>
              <a:rPr dirty="0"/>
              <a:t>取10000个随机数符合，符合正态分布。</a:t>
            </a:r>
          </a:p>
          <a:p>
            <a:pPr lvl="1">
              <a:buAutoNum type="arabicPeriod"/>
            </a:pPr>
            <a:r>
              <a:rPr dirty="0"/>
              <a:t>求这个10000个数的绝对值，同时乘以50。</a:t>
            </a:r>
          </a:p>
          <a:p>
            <a:pPr lvl="1">
              <a:buAutoNum type="arabicPeriod"/>
            </a:pPr>
            <a:r>
              <a:rPr dirty="0"/>
              <a:t>把结果组成一个100*100列的方阵。</a:t>
            </a:r>
          </a:p>
          <a:p>
            <a:pPr lvl="1">
              <a:buAutoNum type="arabicPeriod"/>
            </a:pPr>
            <a:r>
              <a:rPr dirty="0" err="1"/>
              <a:t>计算方阵中每行的均值，并四舍五入保留到整数</a:t>
            </a:r>
            <a:r>
              <a:rPr dirty="0"/>
              <a:t>。</a:t>
            </a:r>
          </a:p>
          <a:p>
            <a:pPr lvl="1">
              <a:buAutoNum type="arabicPeriod"/>
            </a:pPr>
            <a:r>
              <a:rPr dirty="0"/>
              <a:t>把结果除以7求余数，并话出余数的直方图。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dirty="0" err="1"/>
              <a:t>参考：</a:t>
            </a:r>
            <a:r>
              <a:rPr dirty="0" err="1">
                <a:hlinkClick r:id="rId2"/>
              </a:rPr>
              <a:t>http</a:t>
            </a:r>
            <a:r>
              <a:rPr dirty="0">
                <a:hlinkClick r:id="rId2"/>
              </a:rPr>
              <a:t>://blog.fens.me/r-</a:t>
            </a:r>
            <a:r>
              <a:rPr dirty="0" err="1">
                <a:hlinkClick r:id="rId2"/>
              </a:rPr>
              <a:t>magrittr</a:t>
            </a:r>
            <a:r>
              <a:rPr dirty="0">
                <a:hlinkClick r:id="rId2"/>
              </a:rPr>
              <a:t>/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t>源代码展示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#方案一：创建额外的辅助变量实现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set.seed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 设置随机种子</a:t>
            </a:r>
            <a:br/>
            <a:r>
              <a:rPr>
                <a:latin typeface="Courier"/>
              </a:rPr>
              <a:t>n1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10000</a:t>
            </a:r>
            <a:r>
              <a:rPr>
                <a:latin typeface="Courier"/>
              </a:rPr>
              <a:t>)            </a:t>
            </a:r>
            <a:r>
              <a:rPr i="1">
                <a:solidFill>
                  <a:srgbClr val="60A0B0"/>
                </a:solidFill>
                <a:latin typeface="Courier"/>
              </a:rPr>
              <a:t># 第1步</a:t>
            </a:r>
            <a:br/>
            <a:r>
              <a:rPr>
                <a:latin typeface="Courier"/>
              </a:rPr>
              <a:t>n2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06287E"/>
                </a:solidFill>
                <a:latin typeface="Courier"/>
              </a:rPr>
              <a:t>abs</a:t>
            </a:r>
            <a:r>
              <a:rPr>
                <a:latin typeface="Courier"/>
              </a:rPr>
              <a:t>(n1)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              </a:t>
            </a:r>
            <a:r>
              <a:rPr i="1">
                <a:solidFill>
                  <a:srgbClr val="60A0B0"/>
                </a:solidFill>
                <a:latin typeface="Courier"/>
              </a:rPr>
              <a:t># 第2步</a:t>
            </a:r>
            <a:br/>
            <a:r>
              <a:rPr>
                <a:latin typeface="Courier"/>
              </a:rPr>
              <a:t>n3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06287E"/>
                </a:solidFill>
                <a:latin typeface="Courier"/>
              </a:rPr>
              <a:t>matrix</a:t>
            </a:r>
            <a:r>
              <a:rPr>
                <a:latin typeface="Courier"/>
              </a:rPr>
              <a:t>(n2,</a:t>
            </a:r>
            <a:r>
              <a:rPr>
                <a:solidFill>
                  <a:srgbClr val="7D9029"/>
                </a:solidFill>
                <a:latin typeface="Courier"/>
              </a:rPr>
              <a:t>ncol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)   </a:t>
            </a:r>
            <a:r>
              <a:rPr i="1">
                <a:solidFill>
                  <a:srgbClr val="60A0B0"/>
                </a:solidFill>
                <a:latin typeface="Courier"/>
              </a:rPr>
              <a:t># 第3步</a:t>
            </a:r>
            <a:br/>
            <a:r>
              <a:rPr>
                <a:latin typeface="Courier"/>
              </a:rPr>
              <a:t>n4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rowMeans</a:t>
            </a:r>
            <a:r>
              <a:rPr>
                <a:latin typeface="Courier"/>
              </a:rPr>
              <a:t>(n3))     </a:t>
            </a:r>
            <a:r>
              <a:rPr i="1">
                <a:solidFill>
                  <a:srgbClr val="60A0B0"/>
                </a:solidFill>
                <a:latin typeface="Courier"/>
              </a:rPr>
              <a:t># 第4步</a:t>
            </a:r>
            <a:br/>
            <a:r>
              <a:rPr>
                <a:solidFill>
                  <a:srgbClr val="06287E"/>
                </a:solidFill>
                <a:latin typeface="Courier"/>
              </a:rPr>
              <a:t>hist</a:t>
            </a:r>
            <a:r>
              <a:rPr>
                <a:latin typeface="Courier"/>
              </a:rPr>
              <a:t>(n4</a:t>
            </a:r>
            <a:r>
              <a:rPr>
                <a:solidFill>
                  <a:srgbClr val="4070A0"/>
                </a:solidFill>
                <a:latin typeface="Courier"/>
              </a:rPr>
              <a:t>%%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)                 </a:t>
            </a:r>
            <a:r>
              <a:rPr i="1">
                <a:solidFill>
                  <a:srgbClr val="60A0B0"/>
                </a:solidFill>
                <a:latin typeface="Courier"/>
              </a:rPr>
              <a:t># 第5步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#方案二：用()反复嵌套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set.seed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hist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rowMeans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matrix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10000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ncol=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)))</a:t>
            </a:r>
            <a:r>
              <a:rPr>
                <a:solidFill>
                  <a:srgbClr val="4070A0"/>
                </a:solidFill>
                <a:latin typeface="Courier"/>
              </a:rPr>
              <a:t>%%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t>magrittr %&gt;%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管道操作（pipe）是R特有的函数表达方式</a:t>
            </a:r>
            <a:endParaRPr dirty="0"/>
          </a:p>
          <a:p>
            <a:pPr marL="0" lvl="0" indent="0">
              <a:buNone/>
            </a:pPr>
            <a:r>
              <a:rPr dirty="0" err="1"/>
              <a:t>管道操作</a:t>
            </a:r>
            <a:r>
              <a:rPr dirty="0"/>
              <a:t> %&gt;% </a:t>
            </a:r>
            <a:r>
              <a:rPr dirty="0" err="1"/>
              <a:t>依赖magrittr，快捷键“Ctrl+Shift+M</a:t>
            </a:r>
            <a:r>
              <a:rPr dirty="0"/>
              <a:t>”</a:t>
            </a:r>
          </a:p>
          <a:p>
            <a:pPr marL="0" lvl="0" indent="0">
              <a:buNone/>
            </a:pPr>
            <a:r>
              <a:rPr dirty="0" err="1"/>
              <a:t>让代码更易读，避免中间变量和反复嵌套，如</a:t>
            </a:r>
            <a:endParaRPr dirty="0"/>
          </a:p>
          <a:p>
            <a:pPr lvl="0" indent="0">
              <a:buNone/>
            </a:pPr>
            <a:r>
              <a:rPr sz="2400" dirty="0">
                <a:latin typeface="Courier"/>
              </a:rPr>
              <a:t> </a:t>
            </a:r>
            <a:r>
              <a:rPr sz="2400" dirty="0" err="1">
                <a:solidFill>
                  <a:srgbClr val="06287E"/>
                </a:solidFill>
                <a:latin typeface="Courier"/>
              </a:rPr>
              <a:t>rnorm</a:t>
            </a:r>
            <a:r>
              <a:rPr sz="2400" dirty="0">
                <a:latin typeface="Courier"/>
              </a:rPr>
              <a:t>(</a:t>
            </a:r>
            <a:r>
              <a:rPr sz="2400" dirty="0">
                <a:solidFill>
                  <a:srgbClr val="40A070"/>
                </a:solidFill>
                <a:latin typeface="Courier"/>
              </a:rPr>
              <a:t>10000</a:t>
            </a:r>
            <a:r>
              <a:rPr sz="2400" dirty="0">
                <a:latin typeface="Courier"/>
              </a:rPr>
              <a:t>) </a:t>
            </a:r>
            <a:r>
              <a:rPr sz="2400" dirty="0">
                <a:solidFill>
                  <a:srgbClr val="4070A0"/>
                </a:solidFill>
                <a:latin typeface="Courier"/>
              </a:rPr>
              <a:t>%&gt;%</a:t>
            </a:r>
            <a:br>
              <a:rPr sz="2400" dirty="0"/>
            </a:br>
            <a:r>
              <a:rPr sz="2400" dirty="0">
                <a:latin typeface="Courier"/>
              </a:rPr>
              <a:t>   abs </a:t>
            </a:r>
            <a:r>
              <a:rPr sz="2400" dirty="0">
                <a:solidFill>
                  <a:srgbClr val="4070A0"/>
                </a:solidFill>
                <a:latin typeface="Courier"/>
              </a:rPr>
              <a:t>%&gt;%</a:t>
            </a:r>
            <a:r>
              <a:rPr sz="2400" dirty="0">
                <a:latin typeface="Courier"/>
              </a:rPr>
              <a:t> </a:t>
            </a:r>
            <a:r>
              <a:rPr sz="2400" dirty="0">
                <a:solidFill>
                  <a:srgbClr val="4070A0"/>
                </a:solidFill>
                <a:latin typeface="Courier"/>
              </a:rPr>
              <a:t>`</a:t>
            </a:r>
            <a:r>
              <a:rPr sz="2400" dirty="0">
                <a:solidFill>
                  <a:srgbClr val="7D9029"/>
                </a:solidFill>
                <a:latin typeface="Courier"/>
              </a:rPr>
              <a:t>*</a:t>
            </a:r>
            <a:r>
              <a:rPr sz="2400" dirty="0">
                <a:solidFill>
                  <a:srgbClr val="4070A0"/>
                </a:solidFill>
                <a:latin typeface="Courier"/>
              </a:rPr>
              <a:t>`</a:t>
            </a:r>
            <a:r>
              <a:rPr sz="2400" dirty="0">
                <a:latin typeface="Courier"/>
              </a:rPr>
              <a:t> (</a:t>
            </a:r>
            <a:r>
              <a:rPr sz="2400" dirty="0">
                <a:solidFill>
                  <a:srgbClr val="40A070"/>
                </a:solidFill>
                <a:latin typeface="Courier"/>
              </a:rPr>
              <a:t>50</a:t>
            </a:r>
            <a:r>
              <a:rPr sz="2400" dirty="0">
                <a:latin typeface="Courier"/>
              </a:rPr>
              <a:t>)  </a:t>
            </a:r>
            <a:r>
              <a:rPr sz="2400" dirty="0">
                <a:solidFill>
                  <a:srgbClr val="4070A0"/>
                </a:solidFill>
                <a:latin typeface="Courier"/>
              </a:rPr>
              <a:t>%&gt;%</a:t>
            </a:r>
            <a:br>
              <a:rPr sz="2400" dirty="0"/>
            </a:br>
            <a:r>
              <a:rPr sz="2400" dirty="0">
                <a:latin typeface="Courier"/>
              </a:rPr>
              <a:t>   </a:t>
            </a:r>
            <a:r>
              <a:rPr sz="2400" dirty="0">
                <a:solidFill>
                  <a:srgbClr val="06287E"/>
                </a:solidFill>
                <a:latin typeface="Courier"/>
              </a:rPr>
              <a:t>matrix</a:t>
            </a:r>
            <a:r>
              <a:rPr sz="2400" dirty="0">
                <a:latin typeface="Courier"/>
              </a:rPr>
              <a:t>(</a:t>
            </a:r>
            <a:r>
              <a:rPr sz="2400" dirty="0" err="1">
                <a:solidFill>
                  <a:srgbClr val="7D9029"/>
                </a:solidFill>
                <a:latin typeface="Courier"/>
              </a:rPr>
              <a:t>ncol</a:t>
            </a:r>
            <a:r>
              <a:rPr sz="2400" dirty="0">
                <a:solidFill>
                  <a:srgbClr val="7D9029"/>
                </a:solidFill>
                <a:latin typeface="Courier"/>
              </a:rPr>
              <a:t>=</a:t>
            </a:r>
            <a:r>
              <a:rPr sz="24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2400" dirty="0">
                <a:latin typeface="Courier"/>
              </a:rPr>
              <a:t>)  </a:t>
            </a:r>
            <a:r>
              <a:rPr sz="2400" dirty="0">
                <a:solidFill>
                  <a:srgbClr val="4070A0"/>
                </a:solidFill>
                <a:latin typeface="Courier"/>
              </a:rPr>
              <a:t>%&gt;%</a:t>
            </a:r>
            <a:br>
              <a:rPr sz="2400" dirty="0"/>
            </a:br>
            <a:r>
              <a:rPr sz="2400" dirty="0">
                <a:latin typeface="Courier"/>
              </a:rPr>
              <a:t>   </a:t>
            </a:r>
            <a:r>
              <a:rPr sz="2400" dirty="0" err="1">
                <a:latin typeface="Courier"/>
              </a:rPr>
              <a:t>rowMeans</a:t>
            </a:r>
            <a:r>
              <a:rPr sz="2400" dirty="0">
                <a:latin typeface="Courier"/>
              </a:rPr>
              <a:t> </a:t>
            </a:r>
            <a:r>
              <a:rPr sz="2400" dirty="0">
                <a:solidFill>
                  <a:srgbClr val="4070A0"/>
                </a:solidFill>
                <a:latin typeface="Courier"/>
              </a:rPr>
              <a:t>%&gt;%</a:t>
            </a:r>
            <a:r>
              <a:rPr sz="2400" dirty="0">
                <a:latin typeface="Courier"/>
              </a:rPr>
              <a:t> round </a:t>
            </a:r>
            <a:r>
              <a:rPr sz="2400" dirty="0">
                <a:solidFill>
                  <a:srgbClr val="4070A0"/>
                </a:solidFill>
                <a:latin typeface="Courier"/>
              </a:rPr>
              <a:t>%&gt;%</a:t>
            </a:r>
            <a:r>
              <a:rPr sz="2400" dirty="0">
                <a:latin typeface="Courier"/>
              </a:rPr>
              <a:t> </a:t>
            </a:r>
            <a:br>
              <a:rPr sz="2400" dirty="0"/>
            </a:br>
            <a:r>
              <a:rPr sz="2400" dirty="0">
                <a:latin typeface="Courier"/>
              </a:rPr>
              <a:t>   </a:t>
            </a:r>
            <a:r>
              <a:rPr sz="2400" dirty="0">
                <a:solidFill>
                  <a:srgbClr val="4070A0"/>
                </a:solidFill>
                <a:latin typeface="Courier"/>
              </a:rPr>
              <a:t>`</a:t>
            </a:r>
            <a:r>
              <a:rPr sz="2400" dirty="0">
                <a:solidFill>
                  <a:srgbClr val="7D9029"/>
                </a:solidFill>
                <a:latin typeface="Courier"/>
              </a:rPr>
              <a:t>%%</a:t>
            </a:r>
            <a:r>
              <a:rPr sz="2400" dirty="0">
                <a:solidFill>
                  <a:srgbClr val="4070A0"/>
                </a:solidFill>
                <a:latin typeface="Courier"/>
              </a:rPr>
              <a:t>`</a:t>
            </a:r>
            <a:r>
              <a:rPr sz="2400" dirty="0">
                <a:latin typeface="Courier"/>
              </a:rPr>
              <a:t>(</a:t>
            </a:r>
            <a:r>
              <a:rPr sz="2400" dirty="0">
                <a:solidFill>
                  <a:srgbClr val="40A070"/>
                </a:solidFill>
                <a:latin typeface="Courier"/>
              </a:rPr>
              <a:t>7</a:t>
            </a:r>
            <a:r>
              <a:rPr sz="2400" dirty="0">
                <a:latin typeface="Courier"/>
              </a:rPr>
              <a:t>) </a:t>
            </a:r>
            <a:r>
              <a:rPr sz="2400" dirty="0">
                <a:solidFill>
                  <a:srgbClr val="4070A0"/>
                </a:solidFill>
                <a:latin typeface="Courier"/>
              </a:rPr>
              <a:t>%&gt;%</a:t>
            </a:r>
            <a:r>
              <a:rPr sz="2400" dirty="0">
                <a:latin typeface="Courier"/>
              </a:rPr>
              <a:t> hist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Table One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t>自动化Table 1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Table 1 </a:t>
            </a:r>
            <a:r>
              <a:rPr dirty="0" err="1"/>
              <a:t>是医学领域最常见的表格</a:t>
            </a:r>
            <a:endParaRPr dirty="0"/>
          </a:p>
          <a:p>
            <a:pPr marL="0" lvl="0" indent="0">
              <a:buNone/>
            </a:pPr>
            <a:r>
              <a:rPr dirty="0" err="1"/>
              <a:t>其他领域，Descriptive</a:t>
            </a:r>
            <a:r>
              <a:rPr dirty="0"/>
              <a:t> </a:t>
            </a:r>
            <a:r>
              <a:rPr dirty="0" err="1"/>
              <a:t>Statistics和回归结果也颇为常见</a:t>
            </a:r>
            <a:endParaRPr dirty="0"/>
          </a:p>
          <a:p>
            <a:pPr marL="0" lvl="0" indent="0">
              <a:buNone/>
            </a:pPr>
            <a:r>
              <a:rPr dirty="0" err="1"/>
              <a:t>gtsummary是Table</a:t>
            </a:r>
            <a:r>
              <a:rPr dirty="0"/>
              <a:t> 1 </a:t>
            </a:r>
            <a:r>
              <a:rPr dirty="0" err="1"/>
              <a:t>的首选</a:t>
            </a:r>
            <a:endParaRPr dirty="0"/>
          </a:p>
          <a:p>
            <a:pPr marL="0" lvl="0" indent="0">
              <a:buNone/>
            </a:pPr>
            <a:r>
              <a:rPr dirty="0" err="1"/>
              <a:t>gtsummary支持kableExtra和flextable，flextable支持度最好</a:t>
            </a:r>
            <a:endParaRPr dirty="0"/>
          </a:p>
          <a:p>
            <a:pPr lvl="0" indent="0">
              <a:buNone/>
            </a:pPr>
            <a:endParaRPr lang="en-US" i="1" dirty="0">
              <a:solidFill>
                <a:srgbClr val="60A0B0"/>
              </a:solidFill>
              <a:latin typeface="Courier"/>
            </a:endParaRPr>
          </a:p>
          <a:p>
            <a:pPr lvl="0" indent="0">
              <a:buNone/>
            </a:pPr>
            <a:r>
              <a:rPr sz="2400" i="1" dirty="0">
                <a:solidFill>
                  <a:srgbClr val="60A0B0"/>
                </a:solidFill>
                <a:latin typeface="Courier"/>
              </a:rPr>
              <a:t># </a:t>
            </a:r>
            <a:r>
              <a:rPr sz="2400" i="1" dirty="0" err="1">
                <a:solidFill>
                  <a:srgbClr val="60A0B0"/>
                </a:solidFill>
                <a:latin typeface="Courier"/>
              </a:rPr>
              <a:t>加载必要的包</a:t>
            </a:r>
            <a:br>
              <a:rPr sz="2400" dirty="0"/>
            </a:br>
            <a:r>
              <a:rPr sz="2400" dirty="0" err="1">
                <a:latin typeface="Courier"/>
              </a:rPr>
              <a:t>pacman</a:t>
            </a:r>
            <a:r>
              <a:rPr sz="2400" dirty="0">
                <a:solidFill>
                  <a:srgbClr val="4070A0"/>
                </a:solidFill>
                <a:latin typeface="Courier"/>
              </a:rPr>
              <a:t>::</a:t>
            </a:r>
            <a:r>
              <a:rPr sz="2400" dirty="0" err="1">
                <a:solidFill>
                  <a:srgbClr val="06287E"/>
                </a:solidFill>
                <a:latin typeface="Courier"/>
              </a:rPr>
              <a:t>p_load</a:t>
            </a:r>
            <a:r>
              <a:rPr sz="2400" dirty="0">
                <a:latin typeface="Courier"/>
              </a:rPr>
              <a:t>(</a:t>
            </a:r>
            <a:r>
              <a:rPr sz="2400" dirty="0" err="1">
                <a:latin typeface="Courier"/>
              </a:rPr>
              <a:t>gtsummary</a:t>
            </a:r>
            <a:r>
              <a:rPr sz="2400" dirty="0">
                <a:latin typeface="Courier"/>
              </a:rPr>
              <a:t>, </a:t>
            </a:r>
            <a:r>
              <a:rPr sz="2400" dirty="0" err="1">
                <a:latin typeface="Courier"/>
              </a:rPr>
              <a:t>kableExtra</a:t>
            </a:r>
            <a:r>
              <a:rPr sz="2400" dirty="0">
                <a:latin typeface="Courier"/>
              </a:rPr>
              <a:t>, </a:t>
            </a:r>
            <a:r>
              <a:rPr sz="2400" dirty="0" err="1">
                <a:latin typeface="Courier"/>
              </a:rPr>
              <a:t>flextable</a:t>
            </a:r>
            <a:r>
              <a:rPr sz="2400" dirty="0">
                <a:latin typeface="Courier"/>
              </a:rPr>
              <a:t>, </a:t>
            </a:r>
            <a:r>
              <a:rPr sz="2400" dirty="0" err="1">
                <a:latin typeface="Courier"/>
              </a:rPr>
              <a:t>readr</a:t>
            </a:r>
            <a:r>
              <a:rPr sz="2400" dirty="0">
                <a:latin typeface="Courier"/>
              </a:rPr>
              <a:t>, </a:t>
            </a:r>
            <a:r>
              <a:rPr sz="2400" dirty="0" err="1">
                <a:latin typeface="Courier"/>
              </a:rPr>
              <a:t>magrittr</a:t>
            </a:r>
            <a:r>
              <a:rPr sz="24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Example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Table One</a:t>
            </a:r>
            <a:r>
              <a:rPr lang="zh-CN" altLang="en-US" dirty="0"/>
              <a:t>（该表为</a:t>
            </a:r>
            <a:r>
              <a:rPr lang="en-US" altLang="zh-CN" dirty="0" err="1"/>
              <a:t>gtsummary</a:t>
            </a:r>
            <a:r>
              <a:rPr lang="zh-CN" altLang="en-US" dirty="0"/>
              <a:t>自动生成）</a:t>
            </a:r>
            <a:endParaRPr dirty="0"/>
          </a:p>
        </p:txBody>
      </p:sp>
      <p:graphicFrame>
        <p:nvGraphicFramePr>
          <p:cNvPr id="152109816" name="表格 1521098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905179"/>
              </p:ext>
            </p:extLst>
          </p:nvPr>
        </p:nvGraphicFramePr>
        <p:xfrm>
          <a:off x="923026" y="2070339"/>
          <a:ext cx="4068399" cy="4315961"/>
        </p:xfrm>
        <a:graphic>
          <a:graphicData uri="http://schemas.openxmlformats.org/drawingml/2006/table">
            <a:tbl>
              <a:tblPr/>
              <a:tblGrid>
                <a:gridCol w="1114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9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8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8536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Characteristic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0, N = 74</a:t>
                      </a:r>
                      <a:r>
                        <a:rPr sz="1100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1, N = 136</a:t>
                      </a:r>
                      <a:r>
                        <a:rPr sz="1100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p-value</a:t>
                      </a:r>
                      <a:r>
                        <a:rPr sz="1100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79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AgeGroup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210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879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47 (64%)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98 (72%)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879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27 (36%)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38 (28%)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184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Gender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210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0.7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879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39 (53%)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68 (50%)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879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35 (47%)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68 (50%)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2888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Metastasis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210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879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44 (59%)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67 (49%)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1879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30 (41%)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69 (51%)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 gridSpan="5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</a:t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n (%)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 gridSpan="5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aseline="400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Pearson's Chi-squared test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课后作业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t>课后作业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新建一个R</a:t>
            </a:r>
            <a:r>
              <a:rPr dirty="0"/>
              <a:t> </a:t>
            </a:r>
            <a:r>
              <a:rPr dirty="0" err="1"/>
              <a:t>Markdown文档</a:t>
            </a:r>
            <a:endParaRPr dirty="0"/>
          </a:p>
          <a:p>
            <a:pPr lvl="1"/>
            <a:r>
              <a:rPr dirty="0" err="1"/>
              <a:t>创建一个代码块，并输入plot</a:t>
            </a:r>
            <a:r>
              <a:rPr dirty="0"/>
              <a:t>(cars)</a:t>
            </a:r>
          </a:p>
          <a:p>
            <a:pPr lvl="1"/>
            <a:r>
              <a:rPr dirty="0" err="1"/>
              <a:t>给该图加入caption（题注</a:t>
            </a:r>
            <a:r>
              <a:rPr dirty="0"/>
              <a:t>）</a:t>
            </a:r>
          </a:p>
          <a:p>
            <a:pPr lvl="1"/>
            <a:r>
              <a:rPr dirty="0" err="1"/>
              <a:t>读取数据baseline.csv，并转化成character</a:t>
            </a:r>
            <a:endParaRPr dirty="0"/>
          </a:p>
          <a:p>
            <a:pPr lvl="1"/>
            <a:r>
              <a:rPr dirty="0"/>
              <a:t>选取AgeGroup,Gender,Venous-differentiation,Event字段，并通过gtsummary输出表格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t>Table of Contents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图片（Figures）</a:t>
            </a:r>
          </a:p>
          <a:p>
            <a:pPr lvl="1"/>
            <a:r>
              <a:rPr>
                <a:hlinkClick r:id="rId3" action="ppaction://hlinksldjump"/>
              </a:rPr>
              <a:t>表格（Table）</a:t>
            </a:r>
          </a:p>
          <a:p>
            <a:pPr lvl="1"/>
            <a:r>
              <a:rPr>
                <a:hlinkClick r:id="rId4" action="ppaction://hlinksldjump"/>
              </a:rPr>
              <a:t>管道操作（ %&gt;% ）</a:t>
            </a:r>
          </a:p>
          <a:p>
            <a:pPr lvl="1"/>
            <a:r>
              <a:rPr>
                <a:hlinkClick r:id="rId5" action="ppaction://hlinksldjump"/>
              </a:rPr>
              <a:t>Table One</a:t>
            </a:r>
          </a:p>
          <a:p>
            <a:pPr lvl="1"/>
            <a:r>
              <a:rPr>
                <a:hlinkClick r:id="rId6" action="ppaction://hlinksldjump"/>
              </a:rPr>
              <a:t>课后作业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图片（Figures）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t>外部图片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直接用Markdown</a:t>
            </a:r>
            <a:endParaRPr dirty="0"/>
          </a:p>
          <a:p>
            <a:pPr lvl="0" indent="0">
              <a:buNone/>
            </a:pPr>
            <a:r>
              <a:rPr b="1" dirty="0">
                <a:solidFill>
                  <a:srgbClr val="FF0000"/>
                </a:solidFill>
                <a:latin typeface="Courier"/>
              </a:rPr>
              <a:t>![A nice image.](images/flow.png)</a:t>
            </a:r>
            <a:r>
              <a:rPr dirty="0">
                <a:latin typeface="Courier"/>
              </a:rPr>
              <a:t>{width=50%}</a:t>
            </a:r>
            <a:endParaRPr lang="en-US" dirty="0">
              <a:latin typeface="Courie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用</a:t>
            </a:r>
            <a:r>
              <a:rPr lang="en-US" altLang="zh-CN" dirty="0"/>
              <a:t>Chunk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800" b="1" i="1" dirty="0">
                <a:solidFill>
                  <a:srgbClr val="60A0B0"/>
                </a:solidFill>
                <a:latin typeface="Courier"/>
              </a:rPr>
              <a:t>```{r, </a:t>
            </a:r>
            <a:r>
              <a:rPr lang="en-US" altLang="zh-CN" sz="2800" b="1" i="1" dirty="0" err="1">
                <a:solidFill>
                  <a:srgbClr val="60A0B0"/>
                </a:solidFill>
                <a:latin typeface="Courier"/>
              </a:rPr>
              <a:t>out.width</a:t>
            </a:r>
            <a:r>
              <a:rPr lang="en-US" altLang="zh-CN" sz="2800" b="1" i="1" dirty="0">
                <a:solidFill>
                  <a:srgbClr val="60A0B0"/>
                </a:solidFill>
                <a:latin typeface="Courier"/>
              </a:rPr>
              <a:t>="50%", </a:t>
            </a:r>
            <a:r>
              <a:rPr lang="en-US" altLang="zh-CN" sz="2800" b="1" i="1" dirty="0" err="1">
                <a:solidFill>
                  <a:srgbClr val="60A0B0"/>
                </a:solidFill>
                <a:latin typeface="Courier"/>
              </a:rPr>
              <a:t>fig.cap</a:t>
            </a:r>
            <a:r>
              <a:rPr lang="en-US" altLang="zh-CN" sz="2800" b="1" i="1" dirty="0">
                <a:solidFill>
                  <a:srgbClr val="60A0B0"/>
                </a:solidFill>
                <a:latin typeface="Courier"/>
              </a:rPr>
              <a:t>="A nice image."} </a:t>
            </a:r>
            <a:br>
              <a:rPr lang="en-US" altLang="zh-CN" sz="2800" dirty="0"/>
            </a:br>
            <a:r>
              <a:rPr lang="en-US" altLang="zh-CN" sz="2800" b="1" i="1" dirty="0" err="1">
                <a:solidFill>
                  <a:srgbClr val="60A0B0"/>
                </a:solidFill>
                <a:latin typeface="Courier"/>
              </a:rPr>
              <a:t>knitr</a:t>
            </a:r>
            <a:r>
              <a:rPr lang="en-US" altLang="zh-CN" sz="2800" b="1" i="1" dirty="0">
                <a:solidFill>
                  <a:srgbClr val="60A0B0"/>
                </a:solidFill>
                <a:latin typeface="Courier"/>
              </a:rPr>
              <a:t>::</a:t>
            </a:r>
            <a:r>
              <a:rPr lang="en-US" altLang="zh-CN" sz="2800" b="1" i="1" dirty="0" err="1">
                <a:solidFill>
                  <a:srgbClr val="60A0B0"/>
                </a:solidFill>
                <a:latin typeface="Courier"/>
              </a:rPr>
              <a:t>include_graphics</a:t>
            </a:r>
            <a:r>
              <a:rPr lang="en-US" altLang="zh-CN" sz="2800" b="1" i="1" dirty="0">
                <a:solidFill>
                  <a:srgbClr val="60A0B0"/>
                </a:solidFill>
                <a:latin typeface="Courier"/>
              </a:rPr>
              <a:t>("images/flow.png")</a:t>
            </a:r>
            <a:br>
              <a:rPr lang="en-US" altLang="zh-CN" dirty="0"/>
            </a:br>
            <a:r>
              <a:rPr lang="en-US" altLang="zh-CN" b="1" i="1" dirty="0">
                <a:solidFill>
                  <a:srgbClr val="60A0B0"/>
                </a:solidFill>
                <a:latin typeface="Courier"/>
              </a:rPr>
              <a:t>```</a:t>
            </a:r>
          </a:p>
          <a:p>
            <a:pPr lvl="0" indent="0">
              <a:buNone/>
            </a:pPr>
            <a:endParaRPr dirty="0">
              <a:latin typeface="Courier"/>
            </a:endParaRPr>
          </a:p>
        </p:txBody>
      </p:sp>
      <p:pic>
        <p:nvPicPr>
          <p:cNvPr id="4" name="Picture 1" descr="images/flow.png">
            <a:extLst>
              <a:ext uri="{FF2B5EF4-FFF2-40B4-BE49-F238E27FC236}">
                <a16:creationId xmlns:a16="http://schemas.microsoft.com/office/drawing/2014/main" id="{05CC1C16-5116-41A7-B5E7-F12A52E0A860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43640" y="4203031"/>
            <a:ext cx="6151832" cy="254131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1B90EA-C492-4319-A994-0A652933623E}"/>
              </a:ext>
            </a:extLst>
          </p:cNvPr>
          <p:cNvSpPr txBox="1">
            <a:spLocks/>
          </p:cNvSpPr>
          <p:nvPr/>
        </p:nvSpPr>
        <p:spPr>
          <a:xfrm>
            <a:off x="838198" y="2516039"/>
            <a:ext cx="10871199" cy="2254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buFont typeface="Arial" panose="020B0604020202020204" pitchFamily="34" charset="0"/>
              <a:buChar char="•"/>
              <a:defRPr sz="2600" kern="1200">
                <a:ln>
                  <a:noFill/>
                </a:ln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296DB"/>
              </a:buClr>
              <a:buFont typeface="Arial" panose="020B0604020202020204" pitchFamily="34" charset="0"/>
              <a:buChar char="•"/>
              <a:defRPr sz="2400" kern="1200">
                <a:ln>
                  <a:noFill/>
                </a:ln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296DB"/>
              </a:buClr>
              <a:buFont typeface="Arial" panose="020B0604020202020204" pitchFamily="34" charset="0"/>
              <a:buNone/>
              <a:defRPr sz="2000" kern="1200">
                <a:ln>
                  <a:noFill/>
                </a:ln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296DB"/>
              </a:buClr>
              <a:buFont typeface="Arial" panose="020B0604020202020204" pitchFamily="34" charset="0"/>
              <a:buNone/>
              <a:defRPr sz="1800" kern="1200">
                <a:ln>
                  <a:noFill/>
                </a:ln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296DB"/>
              </a:buClr>
              <a:buFont typeface="Arial" panose="020B0604020202020204" pitchFamily="34" charset="0"/>
              <a:buNone/>
              <a:defRPr sz="1800" kern="1200">
                <a:ln>
                  <a:noFill/>
                </a:ln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i="1" dirty="0">
              <a:solidFill>
                <a:srgbClr val="60A0B0"/>
              </a:solidFill>
              <a:latin typeface="Couri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t>统计分析图（plot）</a:t>
            </a:r>
          </a:p>
        </p:txBody>
      </p:sp>
      <p:pic>
        <p:nvPicPr>
          <p:cNvPr id="2" name="Picture 1" descr="04.Fig_Tabl_files/figure-pptx/cars-plot-1.png"/>
          <p:cNvPicPr>
            <a:picLocks noGrp="1" noChangeAspect="1"/>
          </p:cNvPicPr>
          <p:nvPr/>
        </p:nvPicPr>
        <p:blipFill rotWithShape="1">
          <a:blip r:embed="rId2"/>
          <a:srcRect t="15273"/>
          <a:stretch/>
        </p:blipFill>
        <p:spPr bwMode="auto">
          <a:xfrm>
            <a:off x="889000" y="1483743"/>
            <a:ext cx="9574842" cy="324500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3C7A1BA-CAB1-4764-AF42-B46D3A65C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649" y="4554747"/>
            <a:ext cx="10871199" cy="2458527"/>
          </a:xfrm>
        </p:spPr>
        <p:txBody>
          <a:bodyPr/>
          <a:lstStyle/>
          <a:p>
            <a:pPr lvl="0" indent="0">
              <a:buNone/>
            </a:pPr>
            <a:r>
              <a:rPr sz="2400" b="1" i="1" dirty="0">
                <a:solidFill>
                  <a:srgbClr val="60A0B0"/>
                </a:solidFill>
                <a:latin typeface="Courier"/>
              </a:rPr>
              <a:t>```{r cars-</a:t>
            </a:r>
            <a:r>
              <a:rPr sz="2400" b="1" i="1" dirty="0" err="1">
                <a:solidFill>
                  <a:srgbClr val="60A0B0"/>
                </a:solidFill>
                <a:latin typeface="Courier"/>
              </a:rPr>
              <a:t>plot,out.width</a:t>
            </a:r>
            <a:r>
              <a:rPr sz="2400" b="1" i="1" dirty="0">
                <a:solidFill>
                  <a:srgbClr val="60A0B0"/>
                </a:solidFill>
                <a:latin typeface="Courier"/>
              </a:rPr>
              <a:t>="70%", </a:t>
            </a:r>
            <a:r>
              <a:rPr sz="2400" b="1" i="1" dirty="0" err="1">
                <a:solidFill>
                  <a:srgbClr val="60A0B0"/>
                </a:solidFill>
                <a:latin typeface="Courier"/>
              </a:rPr>
              <a:t>fig.dim</a:t>
            </a:r>
            <a:r>
              <a:rPr sz="2400" b="1" i="1" dirty="0">
                <a:solidFill>
                  <a:srgbClr val="60A0B0"/>
                </a:solidFill>
                <a:latin typeface="Courier"/>
              </a:rPr>
              <a:t>=c(10, 4), </a:t>
            </a:r>
            <a:r>
              <a:rPr sz="2400" b="1" i="1" dirty="0" err="1">
                <a:solidFill>
                  <a:srgbClr val="60A0B0"/>
                </a:solidFill>
                <a:latin typeface="Courier"/>
              </a:rPr>
              <a:t>fig.cap</a:t>
            </a:r>
            <a:r>
              <a:rPr sz="2400" b="1" i="1" dirty="0">
                <a:solidFill>
                  <a:srgbClr val="60A0B0"/>
                </a:solidFill>
                <a:latin typeface="Courier"/>
              </a:rPr>
              <a:t>="iris scatter plot"}</a:t>
            </a:r>
            <a:br>
              <a:rPr sz="2400" dirty="0"/>
            </a:br>
            <a:r>
              <a:rPr sz="2400" b="1" i="1" dirty="0">
                <a:solidFill>
                  <a:srgbClr val="60A0B0"/>
                </a:solidFill>
                <a:latin typeface="Courier"/>
              </a:rPr>
              <a:t>plot(cars)</a:t>
            </a:r>
            <a:br>
              <a:rPr sz="2400" dirty="0"/>
            </a:br>
            <a:r>
              <a:rPr sz="2400" b="1" i="1" dirty="0">
                <a:solidFill>
                  <a:srgbClr val="60A0B0"/>
                </a:solidFill>
                <a:latin typeface="Courier"/>
              </a:rPr>
              <a:t>```</a:t>
            </a:r>
          </a:p>
          <a:p>
            <a:pPr marL="0" lvl="0" indent="0">
              <a:buNone/>
            </a:pPr>
            <a:r>
              <a:rPr sz="2400" dirty="0" err="1"/>
              <a:t>更多设置：</a:t>
            </a:r>
            <a:r>
              <a:rPr sz="2400" dirty="0" err="1">
                <a:hlinkClick r:id="rId3"/>
              </a:rPr>
              <a:t>https</a:t>
            </a:r>
            <a:r>
              <a:rPr sz="2400" dirty="0">
                <a:hlinkClick r:id="rId3"/>
              </a:rPr>
              <a:t>://yihui.org/</a:t>
            </a:r>
            <a:r>
              <a:rPr sz="2400" dirty="0" err="1">
                <a:hlinkClick r:id="rId3"/>
              </a:rPr>
              <a:t>knitr</a:t>
            </a:r>
            <a:r>
              <a:rPr sz="2400" dirty="0">
                <a:hlinkClick r:id="rId3"/>
              </a:rPr>
              <a:t>/options/#plots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表格（Table）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t>Rmd表格简介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R Markdown的表格输出非常强大，可以根据需求使用不同的包实现</a:t>
            </a:r>
          </a:p>
          <a:p>
            <a:pPr marL="0" lvl="0" indent="0">
              <a:buNone/>
            </a:pPr>
            <a:r>
              <a:t>常见应用：</a:t>
            </a:r>
          </a:p>
          <a:p>
            <a:pPr lvl="1"/>
            <a:r>
              <a:t>输出Table One（baseline）基线数据</a:t>
            </a:r>
          </a:p>
          <a:p>
            <a:pPr lvl="1"/>
            <a:r>
              <a:t>输出数据的基本特征（Descriptive Statistics ）</a:t>
            </a:r>
          </a:p>
          <a:p>
            <a:pPr lvl="1"/>
            <a:r>
              <a:t>回归数据的结果（OR,95%CI等）</a:t>
            </a:r>
          </a:p>
          <a:p>
            <a:pPr lvl="1"/>
            <a:r>
              <a:t>表格中还可以加入多种曲线</a:t>
            </a:r>
          </a:p>
        </p:txBody>
      </p:sp>
      <p:pic>
        <p:nvPicPr>
          <p:cNvPr id="4" name="Picture 1" descr="images/tabl_eg.png">
            <a:extLst>
              <a:ext uri="{FF2B5EF4-FFF2-40B4-BE49-F238E27FC236}">
                <a16:creationId xmlns:a16="http://schemas.microsoft.com/office/drawing/2014/main" id="{DEE2CDED-FB19-46CE-BBB2-0F8142BFA5B8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80090" y="4354380"/>
            <a:ext cx="8603172" cy="20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t>表格常用的R包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6454086"/>
              </p:ext>
            </p:extLst>
          </p:nvPr>
        </p:nvGraphicFramePr>
        <p:xfrm>
          <a:off x="825500" y="1485900"/>
          <a:ext cx="108585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简介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格式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gtsummary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优雅输出论文发表的基线数据和回归数据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HTML/PDF/Word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modelsummary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为统计模型输出图表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HTML/PDF/Word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tableone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为生物医学研究输出Table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stargazer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输出表格回归数据和Descriptive Statistics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HTML/PDF/Word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sjPlot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为社会科学回归模型转化图表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texreg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回归数据转化为表格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dirty="0"/>
                        <a:t>HTML/PDF/Word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3"/>
          <p:cNvSpPr txBox="1"/>
          <p:nvPr/>
        </p:nvSpPr>
        <p:spPr>
          <a:xfrm>
            <a:off x="825500" y="5651500"/>
            <a:ext cx="108585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>
                <a:solidFill>
                  <a:srgbClr val="FF0000"/>
                </a:solidFill>
              </a:rPr>
              <a:t>表格R包汇总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管道操作（ %&gt;% 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自定义 3">
      <a:dk1>
        <a:sysClr val="windowText" lastClr="000000"/>
      </a:dk1>
      <a:lt1>
        <a:sysClr val="window" lastClr="CCE8CF"/>
      </a:lt1>
      <a:dk2>
        <a:srgbClr val="1296DB"/>
      </a:dk2>
      <a:lt2>
        <a:srgbClr val="DBEFF9"/>
      </a:lt2>
      <a:accent1>
        <a:srgbClr val="1296DB"/>
      </a:accent1>
      <a:accent2>
        <a:srgbClr val="9BCBF7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B76C00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619</Words>
  <Application>Microsoft Office PowerPoint</Application>
  <PresentationFormat>宽屏</PresentationFormat>
  <Paragraphs>117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Courier</vt:lpstr>
      <vt:lpstr>Helvetica Neue</vt:lpstr>
      <vt:lpstr>等线</vt:lpstr>
      <vt:lpstr>方正兰亭细黑_GBK_M</vt:lpstr>
      <vt:lpstr>微软雅黑</vt:lpstr>
      <vt:lpstr>Arial</vt:lpstr>
      <vt:lpstr>Cambria</vt:lpstr>
      <vt:lpstr>Corbel</vt:lpstr>
      <vt:lpstr>Univers</vt:lpstr>
      <vt:lpstr>Depth</vt:lpstr>
      <vt:lpstr>04.图片和表格</vt:lpstr>
      <vt:lpstr>Table of Contents</vt:lpstr>
      <vt:lpstr>图片（Figures）</vt:lpstr>
      <vt:lpstr>外部图片</vt:lpstr>
      <vt:lpstr>统计分析图（plot）</vt:lpstr>
      <vt:lpstr>表格（Table）</vt:lpstr>
      <vt:lpstr>Rmd表格简介</vt:lpstr>
      <vt:lpstr>表格常用的R包</vt:lpstr>
      <vt:lpstr>管道操作（ %&gt;% ）</vt:lpstr>
      <vt:lpstr>常规代码的反人类设计</vt:lpstr>
      <vt:lpstr>源代码展示</vt:lpstr>
      <vt:lpstr>magrittr %&gt;%</vt:lpstr>
      <vt:lpstr>Table One</vt:lpstr>
      <vt:lpstr>自动化Table 1</vt:lpstr>
      <vt:lpstr>Example</vt:lpstr>
      <vt:lpstr>课后作业</vt:lpstr>
      <vt:lpstr>课后作业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TM04033923[[fn=Depth]]</Template>
  <TotalTime>82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Helvetica Neue</vt:lpstr>
      <vt:lpstr>等线</vt:lpstr>
      <vt:lpstr>方正兰亭细黑_GBK_M</vt:lpstr>
      <vt:lpstr>微软雅黑</vt:lpstr>
      <vt:lpstr>Arial</vt:lpstr>
      <vt:lpstr>Cambria</vt:lpstr>
      <vt:lpstr>Corbel</vt:lpstr>
      <vt:lpstr>Univers</vt:lpstr>
      <vt:lpstr>Depth</vt:lpstr>
      <vt:lpstr>PowerPoint 演示文稿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04.图片和表格</dc:title>
  <dc:creator>梁昊</dc:creator>
  <cp:keywords/>
  <cp:lastModifiedBy>Mike Ray</cp:lastModifiedBy>
  <cp:revision>3</cp:revision>
  <dcterms:created xsi:type="dcterms:W3CDTF">2021-04-17T13:02:00Z</dcterms:created>
  <dcterms:modified xsi:type="dcterms:W3CDTF">2021-04-17T13:11:39Z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17 四月, 2021</vt:lpwstr>
  </property>
  <property fmtid="{D5CDD505-2E9C-101B-9397-08002B2CF9AE}" pid="3" name="header-includes">
    <vt:lpwstr/>
  </property>
  <property fmtid="{D5CDD505-2E9C-101B-9397-08002B2CF9AE}" pid="4" name="output">
    <vt:lpwstr/>
  </property>
</Properties>
</file>