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526876"/>
            <a:ext cx="4805129" cy="4690456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8709" y="1526874"/>
            <a:ext cx="5860690" cy="469045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309221" y="3849243"/>
            <a:ext cx="4690456" cy="45719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formats.html" TargetMode="Externa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5.xml" /><Relationship Id="rId4" Type="http://schemas.openxmlformats.org/officeDocument/2006/relationships/slide" Target="slide9.xml" /><Relationship Id="rId5" Type="http://schemas.openxmlformats.org/officeDocument/2006/relationships/slide" Target="slide11.xml" /><Relationship Id="rId6" Type="http://schemas.openxmlformats.org/officeDocument/2006/relationships/slide" Target="slide14.xml" /><Relationship Id="rId7" Type="http://schemas.openxmlformats.org/officeDocument/2006/relationships/slide" Target="slide18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ruanyifeng.com/blog/2016/07/yam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lvl="0" marL="0" indent="0">
              <a:buNone/>
            </a:pPr>
            <a:r>
              <a:rPr/>
              <a:t>02-YAML</a:t>
            </a:r>
            <a:r>
              <a:rPr/>
              <a:t> </a:t>
            </a:r>
            <a:r>
              <a:rPr/>
              <a:t>metadata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13</a:t>
            </a:r>
            <a:r>
              <a:rPr/>
              <a:t> </a:t>
            </a:r>
            <a:r>
              <a:rPr/>
              <a:t>四月,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YAML头部包裹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YAML metadata (header)被包裹在</a:t>
            </a:r>
            <a:r>
              <a:rPr>
                <a:latin typeface="Courier"/>
              </a:rPr>
              <a:t>---</a:t>
            </a:r>
            <a:r>
              <a:rPr/>
              <a:t>中，放在Rmd文档的头部</a:t>
            </a:r>
          </a:p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---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title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"02-YAML metadata"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author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"小咖"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output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output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html_document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toc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yes</a:t>
            </a:r>
            <a:r>
              <a:rPr i="1">
                <a:solidFill>
                  <a:srgbClr val="60A0B0"/>
                </a:solidFill>
                <a:latin typeface="Courier"/>
              </a:rPr>
              <a:t> #显示目录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toc_depth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 i="1">
                <a:solidFill>
                  <a:srgbClr val="60A0B0"/>
                </a:solidFill>
                <a:latin typeface="Courier"/>
              </a:rPr>
              <a:t> #显示目录级别</a:t>
            </a:r>
            <a:br/>
            <a:r>
              <a:rPr>
                <a:solidFill>
                  <a:srgbClr val="BC7A00"/>
                </a:solidFill>
                <a:latin typeface="Courier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YAML常用设定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题目、作者、日期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title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"02-YAML metadata"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author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"梁昊"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date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"13 四月, 2021"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配合rticles等包还可加入作者单位和通讯作者标注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author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Hao Liang                              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affiliation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Hunan University of Chinese Medicine    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corresponding 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yes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email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"my@email.com"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output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output主要对输出格式、目录、大纲级别、风格等进行设定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output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powerpoint_presentation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 i="1">
                <a:solidFill>
                  <a:srgbClr val="60A0B0"/>
                </a:solidFill>
                <a:latin typeface="Courier"/>
              </a:rPr>
              <a:t> #输出ppt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reference_doc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../00.Introduction/template.pptx</a:t>
            </a:r>
            <a:r>
              <a:rPr i="1">
                <a:solidFill>
                  <a:srgbClr val="60A0B0"/>
                </a:solidFill>
                <a:latin typeface="Courier"/>
              </a:rPr>
              <a:t> #输出模板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toc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yes</a:t>
            </a:r>
            <a:r>
              <a:rPr i="1">
                <a:solidFill>
                  <a:srgbClr val="60A0B0"/>
                </a:solidFill>
                <a:latin typeface="Courier"/>
              </a:rPr>
              <a:t> #显示目录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toc_depth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 i="1">
                <a:solidFill>
                  <a:srgbClr val="60A0B0"/>
                </a:solidFill>
                <a:latin typeface="Courier"/>
              </a:rPr>
              <a:t> #目录级别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number_sections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no</a:t>
            </a:r>
            <a:r>
              <a:rPr i="1">
                <a:solidFill>
                  <a:srgbClr val="60A0B0"/>
                </a:solidFill>
                <a:latin typeface="Courier"/>
              </a:rPr>
              <a:t> #目录是否标号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slide_level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 i="1">
                <a:solidFill>
                  <a:srgbClr val="60A0B0"/>
                </a:solidFill>
                <a:latin typeface="Courier"/>
              </a:rPr>
              <a:t> #标题级别</a:t>
            </a:r>
          </a:p>
          <a:p>
            <a:pPr lvl="0" marL="0" indent="0">
              <a:buNone/>
            </a:pPr>
            <a:r>
              <a:rPr/>
              <a:t>不同的输出格式参数不同，详见</a:t>
            </a:r>
          </a:p>
          <a:p>
            <a:pPr lvl="0" marL="1270000" indent="0">
              <a:buNone/>
            </a:pPr>
            <a:r>
              <a:rPr sz="2000">
                <a:hlinkClick r:id="rId2"/>
              </a:rPr>
              <a:t>https://rmarkdown.rstudio.com/formats.html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ymlthis</a:t>
            </a:r>
            <a:r>
              <a:rPr/>
              <a:t> </a:t>
            </a:r>
            <a:r>
              <a:rPr/>
              <a:t>package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ymlthis</a:t>
            </a:r>
            <a:r>
              <a:rPr/>
              <a:t> </a:t>
            </a:r>
            <a:r>
              <a:rPr/>
              <a:t>包简介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如果大家觉得YAML的设置实在太麻烦，也有简单的方法，那就是用ymlthis</a:t>
            </a:r>
          </a:p>
          <a:p>
            <a:pPr lvl="0" marL="0" indent="0">
              <a:buNone/>
            </a:pPr>
            <a:r>
              <a:rPr/>
              <a:t>ymlthis是专门为写R Markdown的YAML header而开发的包</a:t>
            </a:r>
          </a:p>
          <a:p>
            <a:pPr lvl="0" marL="0" indent="0">
              <a:buNone/>
            </a:pPr>
            <a:r>
              <a:rPr/>
              <a:t>借助ymlthis的图形化插件可以进行基本的YAML设置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'ymlthis'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ymlthis</a:t>
            </a:r>
            <a:r>
              <a:rPr/>
              <a:t> </a:t>
            </a:r>
            <a:r>
              <a:rPr/>
              <a:t>addin调出</a:t>
            </a:r>
          </a:p>
        </p:txBody>
      </p:sp>
      <p:pic>
        <p:nvPicPr>
          <p:cNvPr descr="images/ymlthis_addi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1485900"/>
            <a:ext cx="49911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使用ymlthis插件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ymlthis</a:t>
            </a:r>
            <a:r>
              <a:rPr/>
              <a:t> </a:t>
            </a:r>
            <a:r>
              <a:rPr/>
              <a:t>addin设置YAMLheader</a:t>
            </a:r>
          </a:p>
        </p:txBody>
      </p:sp>
      <p:pic>
        <p:nvPicPr>
          <p:cNvPr descr="images/ymlthis_u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8800" y="1485900"/>
            <a:ext cx="62992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使用ymlthis插件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课后作业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安装好ymlthis</a:t>
            </a:r>
          </a:p>
          <a:p>
            <a:pPr lvl="1"/>
            <a:r>
              <a:rPr/>
              <a:t>利用addin打开ymlthis插件</a:t>
            </a:r>
          </a:p>
          <a:p>
            <a:pPr lvl="1"/>
            <a:r>
              <a:rPr/>
              <a:t>输出格式选择word，并将toc设置为false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YAML是什么？</a:t>
            </a:r>
          </a:p>
          <a:p>
            <a:pPr lvl="1"/>
            <a:r>
              <a:rPr>
                <a:hlinkClick r:id="rId3" action="ppaction://hlinksldjump"/>
              </a:rPr>
              <a:t>YAML语法</a:t>
            </a:r>
          </a:p>
          <a:p>
            <a:pPr lvl="1"/>
            <a:r>
              <a:rPr>
                <a:hlinkClick r:id="rId4" action="ppaction://hlinksldjump"/>
              </a:rPr>
              <a:t>R Markdown的YAML metadata</a:t>
            </a:r>
          </a:p>
          <a:p>
            <a:pPr lvl="1"/>
            <a:r>
              <a:rPr>
                <a:hlinkClick r:id="rId5" action="ppaction://hlinksldjump"/>
              </a:rPr>
              <a:t>YAML常用设定</a:t>
            </a:r>
          </a:p>
          <a:p>
            <a:pPr lvl="1"/>
            <a:r>
              <a:rPr>
                <a:hlinkClick r:id="rId6" action="ppaction://hlinksldjump"/>
              </a:rPr>
              <a:t>ymlthis package</a:t>
            </a:r>
          </a:p>
          <a:p>
            <a:pPr lvl="1"/>
            <a:r>
              <a:rPr>
                <a:hlinkClick r:id="rId7" action="ppaction://hlinksldjump"/>
              </a:rPr>
              <a:t>课后作业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YAML是什么？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YAML</a:t>
            </a:r>
            <a:r>
              <a:rPr/>
              <a:t> </a:t>
            </a:r>
            <a:r>
              <a:rPr/>
              <a:t>Ain’t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YAML 的全称是“YAML Ain’t Markup Language”</a:t>
            </a:r>
          </a:p>
          <a:p>
            <a:pPr lvl="0" marL="0" indent="0">
              <a:buNone/>
            </a:pPr>
            <a:r>
              <a:rPr/>
              <a:t>YAML 是专门用来写配置文件的语言，简洁、强大，可以和JSON数据进行转换</a:t>
            </a:r>
          </a:p>
          <a:p>
            <a:pPr lvl="0" marL="0" indent="0">
              <a:buNone/>
            </a:pPr>
            <a:r>
              <a:rPr/>
              <a:t>YAML 语言（发音 /ˈjæməl/）的设计目标，就是方便人类读写。它实质上是一种通用的数据串行化格式，几乎支持所有的主流编程语言</a:t>
            </a:r>
          </a:p>
          <a:p>
            <a:pPr lvl="0" marL="0" indent="0">
              <a:buNone/>
            </a:pPr>
            <a:r>
              <a:rPr/>
              <a:t>YAML 同样作为Rmd文档的metadata用来控制整个R Markdown 文件的配置，如输出格式/版权信息/日期/目录等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YAML语法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语法及注意事项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大小写敏感，在R一般都是小写</a:t>
            </a:r>
          </a:p>
          <a:p>
            <a:pPr lvl="1"/>
            <a:r>
              <a:rPr/>
              <a:t>使用缩进表示层级关系</a:t>
            </a:r>
          </a:p>
          <a:p>
            <a:pPr lvl="1"/>
            <a:r>
              <a:rPr/>
              <a:t>缩进时不允许使用Tab键，只允许使用空格。</a:t>
            </a:r>
          </a:p>
          <a:p>
            <a:pPr lvl="1"/>
            <a:r>
              <a:rPr/>
              <a:t>缩进的空格数目不重要，只要相同层级的元素左侧对齐即可</a:t>
            </a:r>
          </a:p>
          <a:p>
            <a:pPr lvl="1"/>
            <a:r>
              <a:rPr/>
              <a:t>键和值之间有空格（key: value）</a:t>
            </a:r>
          </a:p>
          <a:p>
            <a:pPr lvl="1"/>
            <a:r>
              <a:rPr/>
              <a:t>布尔值在YAML : true/false, yes/no, and on/off 和 TRUE/FALSE 等同（R）</a:t>
            </a:r>
          </a:p>
          <a:p>
            <a:pPr lvl="2"/>
            <a:r>
              <a:rPr/>
              <a:t>toc: true</a:t>
            </a:r>
          </a:p>
          <a:p>
            <a:pPr lvl="2"/>
            <a:r>
              <a:rPr/>
              <a:t>toc: yes</a:t>
            </a:r>
          </a:p>
          <a:p>
            <a:pPr lvl="2"/>
            <a:r>
              <a:rPr/>
              <a:t>toc: 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数据结构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对象：键值对的集合（key: value），又称为映射（mapping）/ 哈希（hashes），如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toc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yes</a:t>
            </a:r>
          </a:p>
          <a:p>
            <a:pPr lvl="1"/>
            <a:r>
              <a:rPr/>
              <a:t>数组：一组按次序排列的值，又称为序列（sequence） / 列表（list），如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author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"梁昊"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"小咖"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#或者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author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[</a:t>
            </a:r>
            <a:r>
              <a:rPr>
                <a:solidFill>
                  <a:srgbClr val="4070A0"/>
                </a:solidFill>
                <a:latin typeface="Courier"/>
              </a:rPr>
              <a:t>"梁昊"</a:t>
            </a:r>
            <a:r>
              <a:rPr b="1">
                <a:solidFill>
                  <a:srgbClr val="007020"/>
                </a:solidFill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"小咖"</a:t>
            </a:r>
            <a:r>
              <a:rPr b="1">
                <a:solidFill>
                  <a:srgbClr val="007020"/>
                </a:solidFill>
                <a:latin typeface="Courier"/>
              </a:rPr>
              <a:t>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数据结构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组合（即以上两种的混合），如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author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"梁昊"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"小咖"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powerpoint_presentation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toc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yes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toc_depth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marL="1270000" indent="0">
              <a:buNone/>
            </a:pPr>
            <a:r>
              <a:rPr sz="2000">
                <a:hlinkClick r:id="rId2"/>
              </a:rPr>
              <a:t>http://www.ruanyifeng.com/blog/2016/07/yaml.html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Markdown的YAML</a:t>
            </a:r>
            <a:r>
              <a:rPr/>
              <a:t> </a:t>
            </a:r>
            <a:r>
              <a:rPr/>
              <a:t>metadata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FFFFF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02-YAML metadata</dc:title>
  <dc:creator>梁昊</dc:creator>
  <cp:keywords/>
  <dcterms:created xsi:type="dcterms:W3CDTF">2021-04-13T12:30:17Z</dcterms:created>
  <dcterms:modified xsi:type="dcterms:W3CDTF">2021-04-13T12:30:17Z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 四月, 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