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2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296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ECD19FB2-3AAB-4D03-B13A-2960828C78E3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18432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白色LOGO.png" descr="白色LOGO.png">
            <a:extLst>
              <a:ext uri="{FF2B5EF4-FFF2-40B4-BE49-F238E27FC236}">
                <a16:creationId xmlns:a16="http://schemas.microsoft.com/office/drawing/2014/main" id="{F3920BFD-00AE-480A-AD39-2849750A11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58719" y="1685579"/>
            <a:ext cx="2147681" cy="6391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2017年1月">
            <a:extLst>
              <a:ext uri="{FF2B5EF4-FFF2-40B4-BE49-F238E27FC236}">
                <a16:creationId xmlns:a16="http://schemas.microsoft.com/office/drawing/2014/main" id="{55C41809-7C7F-4A1C-AAF3-E9979D982DD6}"/>
              </a:ext>
            </a:extLst>
          </p:cNvPr>
          <p:cNvSpPr txBox="1"/>
          <p:nvPr userDrawn="1"/>
        </p:nvSpPr>
        <p:spPr>
          <a:xfrm>
            <a:off x="5172076" y="6162515"/>
            <a:ext cx="2928937" cy="38767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2700">
                <a:solidFill>
                  <a:srgbClr val="FFFFFF">
                    <a:alpha val="45373"/>
                  </a:srgbClr>
                </a:solidFill>
                <a:latin typeface="方正兰亭细黑_GBK_M" panose="02010600010101010101" charset="-122"/>
                <a:ea typeface="方正兰亭细黑_GBK_M" panose="02010600010101010101" charset="-122"/>
                <a:cs typeface="方正兰亭细黑_GBK_M" panose="02010600010101010101" charset="-122"/>
                <a:sym typeface="方正兰亭细黑_GBK_M" panose="02010600010101010101" charset="-122"/>
              </a:defRPr>
            </a:lvl1pPr>
          </a:lstStyle>
          <a:p>
            <a:r>
              <a:rPr sz="1400" dirty="0"/>
              <a:t>www.mediecogroup.com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 wrap="none" anchor="t">
            <a:normAutofit/>
          </a:bodyPr>
          <a:lstStyle>
            <a:lvl1pPr algn="ctr">
              <a:defRPr sz="4800" b="0" spc="-30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0">
                <a:ln>
                  <a:noFill/>
                </a:ln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66304A52-CD30-44A3-A689-5D9A1FC53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99916976-5D93-46E4-A98A-FAD63E4D0EA8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>
            <a:normAutofit/>
          </a:bodyPr>
          <a:lstStyle>
            <a:lvl1pPr>
              <a:defRPr sz="3200">
                <a:latin typeface="Univers" panose="020B0503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2370"/>
            <a:ext cx="10871199" cy="4684593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6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91440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buNone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37160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buNone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82880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buNone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image1.png" descr="image1.png">
            <a:extLst>
              <a:ext uri="{FF2B5EF4-FFF2-40B4-BE49-F238E27FC236}">
                <a16:creationId xmlns:a16="http://schemas.microsoft.com/office/drawing/2014/main" id="{2117813C-A2BA-4952-A6B0-150B679AD1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www.mediecogroup.com">
            <a:extLst>
              <a:ext uri="{FF2B5EF4-FFF2-40B4-BE49-F238E27FC236}">
                <a16:creationId xmlns:a16="http://schemas.microsoft.com/office/drawing/2014/main" id="{CD0BD05C-87A8-4084-9F3E-DC7A4980FFD0}"/>
              </a:ext>
            </a:extLst>
          </p:cNvPr>
          <p:cNvSpPr txBox="1"/>
          <p:nvPr userDrawn="1"/>
        </p:nvSpPr>
        <p:spPr>
          <a:xfrm>
            <a:off x="9753436" y="6356350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>
            <a:extLst>
              <a:ext uri="{FF2B5EF4-FFF2-40B4-BE49-F238E27FC236}">
                <a16:creationId xmlns:a16="http://schemas.microsoft.com/office/drawing/2014/main" id="{6F6D58B7-204C-4F98-9413-1EF93E63A07F}"/>
              </a:ext>
            </a:extLst>
          </p:cNvPr>
          <p:cNvSpPr/>
          <p:nvPr userDrawn="1"/>
        </p:nvSpPr>
        <p:spPr>
          <a:xfrm>
            <a:off x="0" y="2979174"/>
            <a:ext cx="12192000" cy="3878827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 dirty="0">
              <a:latin typeface="Univers" panose="020B05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 wrap="none" anchor="t">
            <a:normAutofit/>
          </a:bodyPr>
          <a:lstStyle>
            <a:lvl1pPr algn="ctr">
              <a:defRPr sz="4400" b="0" spc="-300">
                <a:ln>
                  <a:noFill/>
                </a:ln>
                <a:solidFill>
                  <a:schemeClr val="tx1"/>
                </a:solidFill>
                <a:effectLst/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ACFD8956-5C53-44FF-8C6D-54AC5346FA18}"/>
              </a:ext>
            </a:extLst>
          </p:cNvPr>
          <p:cNvSpPr/>
          <p:nvPr userDrawn="1"/>
        </p:nvSpPr>
        <p:spPr>
          <a:xfrm>
            <a:off x="1" y="0"/>
            <a:ext cx="12192000" cy="136525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3815A54F-9F89-4A0A-82B6-B98F13F378D5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234203" y="1719248"/>
            <a:ext cx="1723594" cy="1723594"/>
          </a:xfrm>
          <a:prstGeom prst="round2DiagRect">
            <a:avLst/>
          </a:prstGeom>
          <a:solidFill>
            <a:srgbClr val="329BDC"/>
          </a:solidFill>
          <a:ln w="41275" cmpd="sng">
            <a:solidFill>
              <a:srgbClr val="FFFFFF"/>
            </a:solidFill>
            <a:prstDash val="solid"/>
          </a:ln>
        </p:spPr>
        <p:txBody>
          <a:bodyPr wrap="none" rtlCol="0" anchor="ctr" anchorCtr="1">
            <a:noAutofit/>
          </a:bodyPr>
          <a:lstStyle/>
          <a:p>
            <a:pPr marL="0" marR="0" lvl="0" indent="0" algn="ctr" defTabSz="82548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995" b="0" i="0" u="none" strike="noStrike" kern="0" cap="none" spc="0" normalizeH="0" baseline="0" noProof="0" dirty="0">
              <a:ln w="12700">
                <a:solidFill>
                  <a:srgbClr val="000000"/>
                </a:solidFill>
              </a:ln>
              <a:solidFill>
                <a:srgbClr val="FFFFFF"/>
              </a:solidFill>
              <a:effectLst/>
              <a:uLnTx/>
              <a:uFillTx/>
              <a:latin typeface="Helvetica Neue"/>
              <a:cs typeface="Helvetica"/>
              <a:sym typeface="Helvetica"/>
            </a:endParaRPr>
          </a:p>
        </p:txBody>
      </p:sp>
      <p:pic>
        <p:nvPicPr>
          <p:cNvPr id="14" name="白色LOGO.png" descr="白色LOGO.png">
            <a:extLst>
              <a:ext uri="{FF2B5EF4-FFF2-40B4-BE49-F238E27FC236}">
                <a16:creationId xmlns:a16="http://schemas.microsoft.com/office/drawing/2014/main" id="{3D26DA07-E9A3-492A-B593-3BA4F59563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72997"/>
          <a:stretch>
            <a:fillRect/>
          </a:stretch>
        </p:blipFill>
        <p:spPr>
          <a:xfrm>
            <a:off x="5644016" y="2116399"/>
            <a:ext cx="1107168" cy="122002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3B2637BC-C787-4299-AEBB-1CAAC88866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057" y="1526876"/>
            <a:ext cx="4805129" cy="4690456"/>
          </a:xfr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>
                <a:latin typeface="Cambria" panose="02040503050406030204" pitchFamily="18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8709" y="1526874"/>
            <a:ext cx="5860690" cy="4690456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9" name="image1.png" descr="image1.png">
            <a:extLst>
              <a:ext uri="{FF2B5EF4-FFF2-40B4-BE49-F238E27FC236}">
                <a16:creationId xmlns:a16="http://schemas.microsoft.com/office/drawing/2014/main" id="{E5D34F13-DB70-49D7-AE3D-2943AA4E88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>
            <a:normAutofit/>
          </a:bodyPr>
          <a:lstStyle>
            <a:lvl1pPr algn="l">
              <a:defRPr sz="3200"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F0AC0D68-CC4F-4427-96F0-834AF55AAAFF}"/>
              </a:ext>
            </a:extLst>
          </p:cNvPr>
          <p:cNvSpPr/>
          <p:nvPr userDrawn="1"/>
        </p:nvSpPr>
        <p:spPr>
          <a:xfrm rot="5400000">
            <a:off x="3309221" y="3849243"/>
            <a:ext cx="4690456" cy="45719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2" name="www.mediecogroup.com">
            <a:extLst>
              <a:ext uri="{FF2B5EF4-FFF2-40B4-BE49-F238E27FC236}">
                <a16:creationId xmlns:a16="http://schemas.microsoft.com/office/drawing/2014/main" id="{FA4663FB-1316-458A-9761-BB7FF7987F4C}"/>
              </a:ext>
            </a:extLst>
          </p:cNvPr>
          <p:cNvSpPr txBox="1"/>
          <p:nvPr userDrawn="1"/>
        </p:nvSpPr>
        <p:spPr>
          <a:xfrm>
            <a:off x="9726933" y="6346404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ln>
            <a:noFill/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markdown.rstudio.com/format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anyifeng.com/blog/2016/07/yaml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/>
          <a:lstStyle/>
          <a:p>
            <a:pPr marL="0" lvl="0" indent="0">
              <a:buNone/>
            </a:pPr>
            <a:r>
              <a:t>02-YAML metadata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br/>
            <a:br/>
            <a:r>
              <a:t>梁昊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</p:spPr>
        <p:txBody>
          <a:bodyPr/>
          <a:lstStyle/>
          <a:p>
            <a:pPr marL="0" lvl="0" indent="0">
              <a:buNone/>
            </a:pPr>
            <a:r>
              <a:t>13 四月,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YAML头部包裹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YAML metadata (header)</a:t>
            </a:r>
            <a:r>
              <a:rPr dirty="0" err="1"/>
              <a:t>被包裹在</a:t>
            </a:r>
            <a:r>
              <a:rPr dirty="0">
                <a:latin typeface="Courier"/>
              </a:rPr>
              <a:t>---</a:t>
            </a:r>
            <a:r>
              <a:rPr dirty="0" err="1"/>
              <a:t>中，放在Rmd文档的头部</a:t>
            </a:r>
            <a:endParaRPr dirty="0"/>
          </a:p>
          <a:p>
            <a:pPr lvl="0" indent="0">
              <a:buNone/>
            </a:pPr>
            <a:r>
              <a:rPr sz="2400" dirty="0">
                <a:solidFill>
                  <a:srgbClr val="BC7A00"/>
                </a:solidFill>
                <a:latin typeface="Courier"/>
              </a:rPr>
              <a:t>---</a:t>
            </a:r>
            <a:br>
              <a:rPr sz="2400" dirty="0"/>
            </a:br>
            <a:r>
              <a:rPr sz="2400" dirty="0">
                <a:solidFill>
                  <a:srgbClr val="06287E"/>
                </a:solidFill>
                <a:latin typeface="Courier"/>
              </a:rPr>
              <a:t>title</a:t>
            </a:r>
            <a:r>
              <a:rPr sz="2400" b="1" dirty="0">
                <a:solidFill>
                  <a:srgbClr val="007020"/>
                </a:solidFill>
                <a:latin typeface="Courier"/>
              </a:rPr>
              <a:t>:</a:t>
            </a:r>
            <a:r>
              <a:rPr sz="2400" dirty="0">
                <a:solidFill>
                  <a:srgbClr val="7D9029"/>
                </a:solidFill>
                <a:latin typeface="Courier"/>
              </a:rPr>
              <a:t> </a:t>
            </a:r>
            <a:r>
              <a:rPr sz="2400" dirty="0">
                <a:solidFill>
                  <a:srgbClr val="4070A0"/>
                </a:solidFill>
                <a:latin typeface="Courier"/>
              </a:rPr>
              <a:t>"02-YAML metadata"</a:t>
            </a:r>
            <a:r>
              <a:rPr sz="2400" dirty="0">
                <a:solidFill>
                  <a:srgbClr val="7D9029"/>
                </a:solidFill>
                <a:latin typeface="Courier"/>
              </a:rPr>
              <a:t> </a:t>
            </a:r>
            <a:br>
              <a:rPr sz="2400" dirty="0"/>
            </a:br>
            <a:r>
              <a:rPr sz="2400" dirty="0">
                <a:solidFill>
                  <a:srgbClr val="06287E"/>
                </a:solidFill>
                <a:latin typeface="Courier"/>
              </a:rPr>
              <a:t>author</a:t>
            </a:r>
            <a:r>
              <a:rPr sz="2400" b="1" dirty="0">
                <a:solidFill>
                  <a:srgbClr val="007020"/>
                </a:solidFill>
                <a:latin typeface="Courier"/>
              </a:rPr>
              <a:t>:</a:t>
            </a:r>
            <a:r>
              <a:rPr sz="2400" dirty="0">
                <a:solidFill>
                  <a:srgbClr val="7D9029"/>
                </a:solidFill>
                <a:latin typeface="Courier"/>
              </a:rPr>
              <a:t> </a:t>
            </a:r>
            <a:r>
              <a:rPr sz="2400" dirty="0">
                <a:solidFill>
                  <a:srgbClr val="4070A0"/>
                </a:solidFill>
                <a:latin typeface="Courier"/>
              </a:rPr>
              <a:t>"</a:t>
            </a:r>
            <a:r>
              <a:rPr sz="2400" dirty="0" err="1">
                <a:solidFill>
                  <a:srgbClr val="4070A0"/>
                </a:solidFill>
                <a:latin typeface="Courier"/>
              </a:rPr>
              <a:t>小咖</a:t>
            </a:r>
            <a:r>
              <a:rPr sz="2400" dirty="0">
                <a:solidFill>
                  <a:srgbClr val="4070A0"/>
                </a:solidFill>
                <a:latin typeface="Courier"/>
              </a:rPr>
              <a:t>"</a:t>
            </a:r>
            <a:br>
              <a:rPr sz="2400" dirty="0"/>
            </a:br>
            <a:r>
              <a:rPr sz="2400" dirty="0">
                <a:solidFill>
                  <a:srgbClr val="06287E"/>
                </a:solidFill>
                <a:latin typeface="Courier"/>
              </a:rPr>
              <a:t>output</a:t>
            </a:r>
            <a:r>
              <a:rPr sz="2400" b="1" dirty="0">
                <a:solidFill>
                  <a:srgbClr val="007020"/>
                </a:solidFill>
                <a:latin typeface="Courier"/>
              </a:rPr>
              <a:t>:</a:t>
            </a:r>
            <a:br>
              <a:rPr sz="2400" dirty="0"/>
            </a:br>
            <a:r>
              <a:rPr sz="2400" dirty="0">
                <a:solidFill>
                  <a:srgbClr val="7D9029"/>
                </a:solidFill>
                <a:latin typeface="Courier"/>
              </a:rPr>
              <a:t> </a:t>
            </a:r>
            <a:r>
              <a:rPr sz="2400" dirty="0">
                <a:solidFill>
                  <a:srgbClr val="06287E"/>
                </a:solidFill>
                <a:latin typeface="Courier"/>
              </a:rPr>
              <a:t>output</a:t>
            </a:r>
            <a:r>
              <a:rPr sz="2400" b="1" dirty="0">
                <a:solidFill>
                  <a:srgbClr val="007020"/>
                </a:solidFill>
                <a:latin typeface="Courier"/>
              </a:rPr>
              <a:t>:</a:t>
            </a:r>
            <a:r>
              <a:rPr sz="2400" dirty="0">
                <a:solidFill>
                  <a:srgbClr val="7D9029"/>
                </a:solidFill>
                <a:latin typeface="Courier"/>
              </a:rPr>
              <a:t> </a:t>
            </a:r>
            <a:r>
              <a:rPr sz="2400" dirty="0" err="1">
                <a:solidFill>
                  <a:srgbClr val="7D9029"/>
                </a:solidFill>
                <a:latin typeface="Courier"/>
              </a:rPr>
              <a:t>html_document</a:t>
            </a:r>
            <a:br>
              <a:rPr sz="2400" dirty="0"/>
            </a:br>
            <a:r>
              <a:rPr sz="2400" dirty="0">
                <a:solidFill>
                  <a:srgbClr val="7D9029"/>
                </a:solidFill>
                <a:latin typeface="Courier"/>
              </a:rPr>
              <a:t>  </a:t>
            </a:r>
            <a:r>
              <a:rPr sz="2400" dirty="0">
                <a:solidFill>
                  <a:srgbClr val="06287E"/>
                </a:solidFill>
                <a:latin typeface="Courier"/>
              </a:rPr>
              <a:t>toc</a:t>
            </a:r>
            <a:r>
              <a:rPr sz="2400" b="1" dirty="0">
                <a:solidFill>
                  <a:srgbClr val="007020"/>
                </a:solidFill>
                <a:latin typeface="Courier"/>
              </a:rPr>
              <a:t>:</a:t>
            </a:r>
            <a:r>
              <a:rPr sz="2400" dirty="0">
                <a:solidFill>
                  <a:srgbClr val="7D9029"/>
                </a:solidFill>
                <a:latin typeface="Courier"/>
              </a:rPr>
              <a:t> </a:t>
            </a:r>
            <a:r>
              <a:rPr sz="2400" dirty="0">
                <a:solidFill>
                  <a:srgbClr val="4070A0"/>
                </a:solidFill>
                <a:latin typeface="Courier"/>
              </a:rPr>
              <a:t>yes</a:t>
            </a:r>
            <a:r>
              <a:rPr sz="2400" i="1" dirty="0">
                <a:solidFill>
                  <a:srgbClr val="60A0B0"/>
                </a:solidFill>
                <a:latin typeface="Courier"/>
              </a:rPr>
              <a:t> #显示目录</a:t>
            </a:r>
            <a:br>
              <a:rPr sz="2400" dirty="0"/>
            </a:br>
            <a:r>
              <a:rPr sz="2400" dirty="0">
                <a:solidFill>
                  <a:srgbClr val="7D9029"/>
                </a:solidFill>
                <a:latin typeface="Courier"/>
              </a:rPr>
              <a:t>  </a:t>
            </a:r>
            <a:r>
              <a:rPr sz="2400" dirty="0" err="1">
                <a:solidFill>
                  <a:srgbClr val="06287E"/>
                </a:solidFill>
                <a:latin typeface="Courier"/>
              </a:rPr>
              <a:t>toc_depth</a:t>
            </a:r>
            <a:r>
              <a:rPr sz="2400" b="1" dirty="0">
                <a:solidFill>
                  <a:srgbClr val="007020"/>
                </a:solidFill>
                <a:latin typeface="Courier"/>
              </a:rPr>
              <a:t>:</a:t>
            </a:r>
            <a:r>
              <a:rPr sz="2400" dirty="0">
                <a:solidFill>
                  <a:srgbClr val="7D9029"/>
                </a:solidFill>
                <a:latin typeface="Courier"/>
              </a:rPr>
              <a:t> </a:t>
            </a:r>
            <a:r>
              <a:rPr sz="2400" dirty="0">
                <a:solidFill>
                  <a:srgbClr val="40A070"/>
                </a:solidFill>
                <a:latin typeface="Courier"/>
              </a:rPr>
              <a:t>1</a:t>
            </a:r>
            <a:r>
              <a:rPr sz="2400" i="1" dirty="0">
                <a:solidFill>
                  <a:srgbClr val="60A0B0"/>
                </a:solidFill>
                <a:latin typeface="Courier"/>
              </a:rPr>
              <a:t> #显示目录级别</a:t>
            </a:r>
            <a:br>
              <a:rPr sz="2400" dirty="0"/>
            </a:br>
            <a:r>
              <a:rPr sz="2400" dirty="0">
                <a:solidFill>
                  <a:srgbClr val="BC7A00"/>
                </a:solidFill>
                <a:latin typeface="Courier"/>
              </a:rPr>
              <a:t>---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YAML常用设定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题目、作者、日期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indent="0">
              <a:buNone/>
            </a:pPr>
            <a:r>
              <a:rPr sz="2400" dirty="0">
                <a:solidFill>
                  <a:srgbClr val="06287E"/>
                </a:solidFill>
                <a:latin typeface="Courier"/>
              </a:rPr>
              <a:t>title</a:t>
            </a:r>
            <a:r>
              <a:rPr sz="2400" b="1" dirty="0">
                <a:solidFill>
                  <a:srgbClr val="007020"/>
                </a:solidFill>
                <a:latin typeface="Courier"/>
              </a:rPr>
              <a:t>:</a:t>
            </a:r>
            <a:r>
              <a:rPr sz="2400" dirty="0">
                <a:solidFill>
                  <a:srgbClr val="7D9029"/>
                </a:solidFill>
                <a:latin typeface="Courier"/>
              </a:rPr>
              <a:t> </a:t>
            </a:r>
            <a:r>
              <a:rPr sz="2400" dirty="0">
                <a:solidFill>
                  <a:srgbClr val="4070A0"/>
                </a:solidFill>
                <a:latin typeface="Courier"/>
              </a:rPr>
              <a:t>"02-YAML metadata"</a:t>
            </a:r>
            <a:br>
              <a:rPr sz="2400" dirty="0"/>
            </a:br>
            <a:r>
              <a:rPr sz="2400" dirty="0">
                <a:solidFill>
                  <a:srgbClr val="06287E"/>
                </a:solidFill>
                <a:latin typeface="Courier"/>
              </a:rPr>
              <a:t>author</a:t>
            </a:r>
            <a:r>
              <a:rPr sz="2400" b="1" dirty="0">
                <a:solidFill>
                  <a:srgbClr val="007020"/>
                </a:solidFill>
                <a:latin typeface="Courier"/>
              </a:rPr>
              <a:t>:</a:t>
            </a:r>
            <a:r>
              <a:rPr sz="2400" dirty="0">
                <a:solidFill>
                  <a:srgbClr val="7D9029"/>
                </a:solidFill>
                <a:latin typeface="Courier"/>
              </a:rPr>
              <a:t> </a:t>
            </a:r>
            <a:r>
              <a:rPr sz="2400" dirty="0">
                <a:solidFill>
                  <a:srgbClr val="4070A0"/>
                </a:solidFill>
                <a:latin typeface="Courier"/>
              </a:rPr>
              <a:t>"</a:t>
            </a:r>
            <a:r>
              <a:rPr sz="2400" dirty="0" err="1">
                <a:solidFill>
                  <a:srgbClr val="4070A0"/>
                </a:solidFill>
                <a:latin typeface="Courier"/>
              </a:rPr>
              <a:t>梁昊</a:t>
            </a:r>
            <a:r>
              <a:rPr sz="2400" dirty="0">
                <a:solidFill>
                  <a:srgbClr val="4070A0"/>
                </a:solidFill>
                <a:latin typeface="Courier"/>
              </a:rPr>
              <a:t>"</a:t>
            </a:r>
            <a:br>
              <a:rPr sz="2400" dirty="0"/>
            </a:br>
            <a:r>
              <a:rPr sz="2400" dirty="0">
                <a:solidFill>
                  <a:srgbClr val="06287E"/>
                </a:solidFill>
                <a:latin typeface="Courier"/>
              </a:rPr>
              <a:t>date</a:t>
            </a:r>
            <a:r>
              <a:rPr sz="2400" b="1" dirty="0">
                <a:solidFill>
                  <a:srgbClr val="007020"/>
                </a:solidFill>
                <a:latin typeface="Courier"/>
              </a:rPr>
              <a:t>:</a:t>
            </a:r>
            <a:r>
              <a:rPr sz="2400" dirty="0">
                <a:solidFill>
                  <a:srgbClr val="7D9029"/>
                </a:solidFill>
                <a:latin typeface="Courier"/>
              </a:rPr>
              <a:t>  </a:t>
            </a:r>
            <a:r>
              <a:rPr sz="2400" dirty="0">
                <a:solidFill>
                  <a:srgbClr val="4070A0"/>
                </a:solidFill>
                <a:latin typeface="Courier"/>
              </a:rPr>
              <a:t>"13 </a:t>
            </a:r>
            <a:r>
              <a:rPr sz="2400" dirty="0" err="1">
                <a:solidFill>
                  <a:srgbClr val="4070A0"/>
                </a:solidFill>
                <a:latin typeface="Courier"/>
              </a:rPr>
              <a:t>四月</a:t>
            </a:r>
            <a:r>
              <a:rPr sz="2400" dirty="0">
                <a:solidFill>
                  <a:srgbClr val="4070A0"/>
                </a:solidFill>
                <a:latin typeface="Courier"/>
              </a:rPr>
              <a:t>, 2021"</a:t>
            </a:r>
            <a:br>
              <a:rPr sz="2400" dirty="0"/>
            </a:br>
            <a:br>
              <a:rPr sz="2400" dirty="0"/>
            </a:br>
            <a:r>
              <a:rPr sz="24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sz="2400" i="1" dirty="0" err="1">
                <a:solidFill>
                  <a:srgbClr val="60A0B0"/>
                </a:solidFill>
                <a:latin typeface="Courier"/>
              </a:rPr>
              <a:t>配合rticles等包还可加入作者单位和通讯作者标注</a:t>
            </a:r>
            <a:br>
              <a:rPr sz="2400" dirty="0"/>
            </a:br>
            <a:r>
              <a:rPr sz="2400" dirty="0">
                <a:solidFill>
                  <a:srgbClr val="06287E"/>
                </a:solidFill>
                <a:latin typeface="Courier"/>
              </a:rPr>
              <a:t>author</a:t>
            </a:r>
            <a:r>
              <a:rPr sz="2400" b="1" dirty="0">
                <a:solidFill>
                  <a:srgbClr val="007020"/>
                </a:solidFill>
                <a:latin typeface="Courier"/>
              </a:rPr>
              <a:t>:</a:t>
            </a:r>
            <a:br>
              <a:rPr sz="2400" dirty="0"/>
            </a:br>
            <a:r>
              <a:rPr sz="2400" dirty="0">
                <a:solidFill>
                  <a:srgbClr val="7D9029"/>
                </a:solidFill>
                <a:latin typeface="Courier"/>
              </a:rPr>
              <a:t>  </a:t>
            </a:r>
            <a:r>
              <a:rPr sz="2400" b="1" dirty="0">
                <a:solidFill>
                  <a:srgbClr val="007020"/>
                </a:solidFill>
                <a:latin typeface="Courier"/>
              </a:rPr>
              <a:t>-</a:t>
            </a:r>
            <a:r>
              <a:rPr sz="2400" dirty="0">
                <a:solidFill>
                  <a:srgbClr val="7D9029"/>
                </a:solidFill>
                <a:latin typeface="Courier"/>
              </a:rPr>
              <a:t> </a:t>
            </a:r>
            <a:r>
              <a:rPr sz="2400" dirty="0">
                <a:solidFill>
                  <a:srgbClr val="06287E"/>
                </a:solidFill>
                <a:latin typeface="Courier"/>
              </a:rPr>
              <a:t>name</a:t>
            </a:r>
            <a:r>
              <a:rPr sz="2400" b="1" dirty="0">
                <a:solidFill>
                  <a:srgbClr val="007020"/>
                </a:solidFill>
                <a:latin typeface="Courier"/>
              </a:rPr>
              <a:t>:</a:t>
            </a:r>
            <a:r>
              <a:rPr sz="2400" dirty="0">
                <a:solidFill>
                  <a:srgbClr val="7D9029"/>
                </a:solidFill>
                <a:latin typeface="Courier"/>
              </a:rPr>
              <a:t> Hao Liang                              </a:t>
            </a:r>
            <a:br>
              <a:rPr sz="2400" dirty="0"/>
            </a:br>
            <a:r>
              <a:rPr sz="2400" dirty="0">
                <a:solidFill>
                  <a:srgbClr val="7D9029"/>
                </a:solidFill>
                <a:latin typeface="Courier"/>
              </a:rPr>
              <a:t>    </a:t>
            </a:r>
            <a:r>
              <a:rPr sz="2400" dirty="0">
                <a:solidFill>
                  <a:srgbClr val="06287E"/>
                </a:solidFill>
                <a:latin typeface="Courier"/>
              </a:rPr>
              <a:t>affiliation</a:t>
            </a:r>
            <a:r>
              <a:rPr sz="2400" b="1" dirty="0">
                <a:solidFill>
                  <a:srgbClr val="007020"/>
                </a:solidFill>
                <a:latin typeface="Courier"/>
              </a:rPr>
              <a:t>:</a:t>
            </a:r>
            <a:r>
              <a:rPr sz="2400" dirty="0">
                <a:solidFill>
                  <a:srgbClr val="7D9029"/>
                </a:solidFill>
                <a:latin typeface="Courier"/>
              </a:rPr>
              <a:t> Hunan University of Chinese Medicine    </a:t>
            </a:r>
            <a:br>
              <a:rPr sz="2400" dirty="0"/>
            </a:br>
            <a:r>
              <a:rPr sz="2400" dirty="0">
                <a:solidFill>
                  <a:srgbClr val="7D9029"/>
                </a:solidFill>
                <a:latin typeface="Courier"/>
              </a:rPr>
              <a:t>    </a:t>
            </a:r>
            <a:r>
              <a:rPr sz="2400" dirty="0">
                <a:solidFill>
                  <a:srgbClr val="06287E"/>
                </a:solidFill>
                <a:latin typeface="Courier"/>
              </a:rPr>
              <a:t>corresponding </a:t>
            </a:r>
            <a:r>
              <a:rPr sz="2400" b="1" dirty="0">
                <a:solidFill>
                  <a:srgbClr val="007020"/>
                </a:solidFill>
                <a:latin typeface="Courier"/>
              </a:rPr>
              <a:t>:</a:t>
            </a:r>
            <a:r>
              <a:rPr sz="2400" dirty="0">
                <a:solidFill>
                  <a:srgbClr val="7D9029"/>
                </a:solidFill>
                <a:latin typeface="Courier"/>
              </a:rPr>
              <a:t> </a:t>
            </a:r>
            <a:r>
              <a:rPr sz="2400" dirty="0">
                <a:solidFill>
                  <a:srgbClr val="4070A0"/>
                </a:solidFill>
                <a:latin typeface="Courier"/>
              </a:rPr>
              <a:t>yes</a:t>
            </a:r>
            <a:br>
              <a:rPr sz="2400" dirty="0"/>
            </a:br>
            <a:r>
              <a:rPr sz="2400" dirty="0">
                <a:solidFill>
                  <a:srgbClr val="7D9029"/>
                </a:solidFill>
                <a:latin typeface="Courier"/>
              </a:rPr>
              <a:t>    </a:t>
            </a:r>
            <a:r>
              <a:rPr sz="2400" dirty="0">
                <a:solidFill>
                  <a:srgbClr val="06287E"/>
                </a:solidFill>
                <a:latin typeface="Courier"/>
              </a:rPr>
              <a:t>email</a:t>
            </a:r>
            <a:r>
              <a:rPr sz="2400" b="1" dirty="0">
                <a:solidFill>
                  <a:srgbClr val="007020"/>
                </a:solidFill>
                <a:latin typeface="Courier"/>
              </a:rPr>
              <a:t>:</a:t>
            </a:r>
            <a:r>
              <a:rPr sz="2400" dirty="0">
                <a:solidFill>
                  <a:srgbClr val="7D9029"/>
                </a:solidFill>
                <a:latin typeface="Courier"/>
              </a:rPr>
              <a:t> </a:t>
            </a:r>
            <a:r>
              <a:rPr sz="2400" dirty="0">
                <a:solidFill>
                  <a:srgbClr val="4070A0"/>
                </a:solidFill>
                <a:latin typeface="Courier"/>
              </a:rPr>
              <a:t>"my@email.com"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output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output主要对输出格式、目录、大纲级别、风格等进行设定</a:t>
            </a:r>
            <a:endParaRPr dirty="0"/>
          </a:p>
          <a:p>
            <a:pPr lvl="0" indent="0">
              <a:buNone/>
            </a:pPr>
            <a:r>
              <a:rPr sz="2000" dirty="0">
                <a:solidFill>
                  <a:srgbClr val="06287E"/>
                </a:solidFill>
                <a:latin typeface="Courier"/>
              </a:rPr>
              <a:t>output</a:t>
            </a:r>
            <a:r>
              <a:rPr sz="2000" b="1" dirty="0">
                <a:solidFill>
                  <a:srgbClr val="007020"/>
                </a:solidFill>
                <a:latin typeface="Courier"/>
              </a:rPr>
              <a:t>:</a:t>
            </a:r>
            <a:br>
              <a:rPr sz="2000" dirty="0"/>
            </a:br>
            <a:r>
              <a:rPr sz="2000" dirty="0">
                <a:solidFill>
                  <a:srgbClr val="7D9029"/>
                </a:solidFill>
                <a:latin typeface="Courier"/>
              </a:rPr>
              <a:t> 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powerpoint_presentation</a:t>
            </a:r>
            <a:r>
              <a:rPr sz="2000" b="1" dirty="0">
                <a:solidFill>
                  <a:srgbClr val="007020"/>
                </a:solidFill>
                <a:latin typeface="Courier"/>
              </a:rPr>
              <a:t>:</a:t>
            </a:r>
            <a:r>
              <a:rPr sz="2000" i="1" dirty="0">
                <a:solidFill>
                  <a:srgbClr val="60A0B0"/>
                </a:solidFill>
                <a:latin typeface="Courier"/>
              </a:rPr>
              <a:t> #输出ppt</a:t>
            </a:r>
            <a:br>
              <a:rPr sz="2000" dirty="0"/>
            </a:br>
            <a:r>
              <a:rPr sz="2000" dirty="0">
                <a:solidFill>
                  <a:srgbClr val="7D9029"/>
                </a:solidFill>
                <a:latin typeface="Courier"/>
              </a:rPr>
              <a:t>   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reference_doc</a:t>
            </a:r>
            <a:r>
              <a:rPr sz="2000" b="1" dirty="0">
                <a:solidFill>
                  <a:srgbClr val="007020"/>
                </a:solidFill>
                <a:latin typeface="Courier"/>
              </a:rPr>
              <a:t>:</a:t>
            </a:r>
            <a:r>
              <a:rPr sz="2000" dirty="0">
                <a:solidFill>
                  <a:srgbClr val="7D9029"/>
                </a:solidFill>
                <a:latin typeface="Courier"/>
              </a:rPr>
              <a:t> ../00.Introduction/template.pptx</a:t>
            </a:r>
            <a:r>
              <a:rPr sz="2000" i="1" dirty="0">
                <a:solidFill>
                  <a:srgbClr val="60A0B0"/>
                </a:solidFill>
                <a:latin typeface="Courier"/>
              </a:rPr>
              <a:t> #输出模板</a:t>
            </a:r>
            <a:br>
              <a:rPr sz="2000" dirty="0"/>
            </a:br>
            <a:r>
              <a:rPr sz="2000" dirty="0">
                <a:solidFill>
                  <a:srgbClr val="7D9029"/>
                </a:solidFill>
                <a:latin typeface="Courier"/>
              </a:rPr>
              <a:t>   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toc</a:t>
            </a:r>
            <a:r>
              <a:rPr sz="2000" b="1" dirty="0">
                <a:solidFill>
                  <a:srgbClr val="007020"/>
                </a:solidFill>
                <a:latin typeface="Courier"/>
              </a:rPr>
              <a:t>:</a:t>
            </a:r>
            <a:r>
              <a:rPr sz="2000" dirty="0">
                <a:solidFill>
                  <a:srgbClr val="7D9029"/>
                </a:solidFill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yes</a:t>
            </a:r>
            <a:r>
              <a:rPr sz="2000" i="1" dirty="0">
                <a:solidFill>
                  <a:srgbClr val="60A0B0"/>
                </a:solidFill>
                <a:latin typeface="Courier"/>
              </a:rPr>
              <a:t> #显示目录</a:t>
            </a:r>
            <a:br>
              <a:rPr sz="2000" dirty="0"/>
            </a:br>
            <a:r>
              <a:rPr sz="2000" dirty="0">
                <a:solidFill>
                  <a:srgbClr val="7D9029"/>
                </a:solidFill>
                <a:latin typeface="Courier"/>
              </a:rPr>
              <a:t>   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toc_depth</a:t>
            </a:r>
            <a:r>
              <a:rPr sz="2000" b="1" dirty="0">
                <a:solidFill>
                  <a:srgbClr val="007020"/>
                </a:solidFill>
                <a:latin typeface="Courier"/>
              </a:rPr>
              <a:t>:</a:t>
            </a:r>
            <a:r>
              <a:rPr sz="2000" dirty="0">
                <a:solidFill>
                  <a:srgbClr val="7D9029"/>
                </a:solidFill>
                <a:latin typeface="Courier"/>
              </a:rPr>
              <a:t> 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</a:t>
            </a:r>
            <a:r>
              <a:rPr sz="2000" i="1" dirty="0">
                <a:solidFill>
                  <a:srgbClr val="60A0B0"/>
                </a:solidFill>
                <a:latin typeface="Courier"/>
              </a:rPr>
              <a:t> #目录级别</a:t>
            </a:r>
            <a:br>
              <a:rPr sz="2000" dirty="0"/>
            </a:br>
            <a:r>
              <a:rPr sz="2000" dirty="0">
                <a:solidFill>
                  <a:srgbClr val="7D9029"/>
                </a:solidFill>
                <a:latin typeface="Courier"/>
              </a:rPr>
              <a:t>   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number_sections</a:t>
            </a:r>
            <a:r>
              <a:rPr sz="2000" b="1" dirty="0">
                <a:solidFill>
                  <a:srgbClr val="007020"/>
                </a:solidFill>
                <a:latin typeface="Courier"/>
              </a:rPr>
              <a:t>:</a:t>
            </a:r>
            <a:r>
              <a:rPr sz="2000" dirty="0">
                <a:solidFill>
                  <a:srgbClr val="7D9029"/>
                </a:solidFill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no</a:t>
            </a:r>
            <a:r>
              <a:rPr sz="2000" i="1" dirty="0">
                <a:solidFill>
                  <a:srgbClr val="60A0B0"/>
                </a:solidFill>
                <a:latin typeface="Courier"/>
              </a:rPr>
              <a:t> #目录是否标号</a:t>
            </a:r>
            <a:br>
              <a:rPr sz="2000" dirty="0"/>
            </a:br>
            <a:r>
              <a:rPr sz="2000" dirty="0">
                <a:solidFill>
                  <a:srgbClr val="7D9029"/>
                </a:solidFill>
                <a:latin typeface="Courier"/>
              </a:rPr>
              <a:t>   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slide_level</a:t>
            </a:r>
            <a:r>
              <a:rPr sz="2000" b="1" dirty="0">
                <a:solidFill>
                  <a:srgbClr val="007020"/>
                </a:solidFill>
                <a:latin typeface="Courier"/>
              </a:rPr>
              <a:t>:</a:t>
            </a:r>
            <a:r>
              <a:rPr sz="2000" dirty="0">
                <a:solidFill>
                  <a:srgbClr val="7D9029"/>
                </a:solidFill>
                <a:latin typeface="Courier"/>
              </a:rPr>
              <a:t> </a:t>
            </a:r>
            <a:r>
              <a:rPr sz="2000" dirty="0">
                <a:solidFill>
                  <a:srgbClr val="40A070"/>
                </a:solidFill>
                <a:latin typeface="Courier"/>
              </a:rPr>
              <a:t>2</a:t>
            </a:r>
            <a:r>
              <a:rPr sz="2000" i="1" dirty="0">
                <a:solidFill>
                  <a:srgbClr val="60A0B0"/>
                </a:solidFill>
                <a:latin typeface="Courier"/>
              </a:rPr>
              <a:t> #标题级别</a:t>
            </a:r>
          </a:p>
          <a:p>
            <a:pPr marL="0" lvl="0" indent="0">
              <a:buNone/>
            </a:pPr>
            <a:r>
              <a:rPr dirty="0" err="1"/>
              <a:t>不同的输出格式参数不同，详见</a:t>
            </a:r>
            <a:endParaRPr lang="en-US" dirty="0"/>
          </a:p>
          <a:p>
            <a:pPr marL="0" lvl="0" indent="0">
              <a:buNone/>
            </a:pPr>
            <a:r>
              <a:rPr sz="2000" dirty="0">
                <a:hlinkClick r:id="rId2"/>
              </a:rPr>
              <a:t>https://rmarkdown.rstudio.com/formats.html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ymlthis package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ymlthis 包简介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如果大家觉得YAML的设置实在太麻烦，也有简单的方法，那就是用ymlthis</a:t>
            </a:r>
            <a:endParaRPr dirty="0"/>
          </a:p>
          <a:p>
            <a:pPr marL="0" lvl="0" indent="0">
              <a:buNone/>
            </a:pPr>
            <a:r>
              <a:rPr dirty="0" err="1"/>
              <a:t>ymlthis是专门为写R</a:t>
            </a:r>
            <a:r>
              <a:rPr dirty="0"/>
              <a:t> </a:t>
            </a:r>
            <a:r>
              <a:rPr dirty="0" err="1"/>
              <a:t>Markdown的YAML</a:t>
            </a:r>
            <a:r>
              <a:rPr dirty="0"/>
              <a:t> </a:t>
            </a:r>
            <a:r>
              <a:rPr dirty="0" err="1"/>
              <a:t>header而开发的包</a:t>
            </a:r>
            <a:endParaRPr dirty="0"/>
          </a:p>
          <a:p>
            <a:pPr marL="0" lvl="0" indent="0">
              <a:buNone/>
            </a:pPr>
            <a:r>
              <a:rPr dirty="0" err="1"/>
              <a:t>借助ymlthis的图形化插件可以进行基本的YAML设置</a:t>
            </a:r>
            <a:endParaRPr dirty="0"/>
          </a:p>
          <a:p>
            <a:pPr lvl="0" indent="0">
              <a:buNone/>
            </a:pPr>
            <a:r>
              <a:rPr sz="2400" dirty="0" err="1">
                <a:solidFill>
                  <a:srgbClr val="06287E"/>
                </a:solidFill>
                <a:latin typeface="Courier"/>
              </a:rPr>
              <a:t>install.packages</a:t>
            </a:r>
            <a:r>
              <a:rPr sz="2400" dirty="0">
                <a:latin typeface="Courier"/>
              </a:rPr>
              <a:t>(</a:t>
            </a:r>
            <a:r>
              <a:rPr sz="2400" dirty="0">
                <a:solidFill>
                  <a:srgbClr val="4070A0"/>
                </a:solidFill>
                <a:latin typeface="Courier"/>
              </a:rPr>
              <a:t>'</a:t>
            </a:r>
            <a:r>
              <a:rPr sz="2400" dirty="0" err="1">
                <a:solidFill>
                  <a:srgbClr val="4070A0"/>
                </a:solidFill>
                <a:latin typeface="Courier"/>
              </a:rPr>
              <a:t>ymlthis</a:t>
            </a:r>
            <a:r>
              <a:rPr sz="2400" dirty="0">
                <a:solidFill>
                  <a:srgbClr val="4070A0"/>
                </a:solidFill>
                <a:latin typeface="Courier"/>
              </a:rPr>
              <a:t>'</a:t>
            </a:r>
            <a:r>
              <a:rPr sz="24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ymlthis</a:t>
            </a:r>
            <a:r>
              <a:rPr dirty="0"/>
              <a:t> </a:t>
            </a:r>
            <a:r>
              <a:rPr dirty="0" err="1"/>
              <a:t>addin</a:t>
            </a:r>
            <a:r>
              <a:rPr lang="zh-CN" altLang="en-US" dirty="0"/>
              <a:t>使用</a:t>
            </a:r>
            <a:endParaRPr dirty="0"/>
          </a:p>
        </p:txBody>
      </p:sp>
      <p:pic>
        <p:nvPicPr>
          <p:cNvPr id="2" name="Picture 1" descr="images/ymlthis_addi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25500" y="1346200"/>
            <a:ext cx="49911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825500" y="5651500"/>
            <a:ext cx="4886187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000" dirty="0" err="1">
                <a:solidFill>
                  <a:srgbClr val="FF0000"/>
                </a:solidFill>
              </a:rPr>
              <a:t>使用ymlthis插件</a:t>
            </a:r>
            <a:endParaRPr sz="2000" dirty="0">
              <a:solidFill>
                <a:srgbClr val="FF0000"/>
              </a:solidFill>
            </a:endParaRPr>
          </a:p>
        </p:txBody>
      </p:sp>
      <p:pic>
        <p:nvPicPr>
          <p:cNvPr id="5" name="Picture 1" descr="images/ymlthis_use.png">
            <a:extLst>
              <a:ext uri="{FF2B5EF4-FFF2-40B4-BE49-F238E27FC236}">
                <a16:creationId xmlns:a16="http://schemas.microsoft.com/office/drawing/2014/main" id="{10C97915-64DF-47B8-918C-A1B843CB2714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643217" y="1346200"/>
            <a:ext cx="62992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2716892C-2FAD-445E-8BAC-68F70CAA97CF}"/>
              </a:ext>
            </a:extLst>
          </p:cNvPr>
          <p:cNvSpPr txBox="1"/>
          <p:nvPr/>
        </p:nvSpPr>
        <p:spPr>
          <a:xfrm>
            <a:off x="5643217" y="5511800"/>
            <a:ext cx="6299200" cy="508000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lvl="0" indent="0" algn="ctr">
              <a:buNone/>
              <a:defRPr sz="2000">
                <a:solidFill>
                  <a:srgbClr val="FF0000"/>
                </a:solidFill>
              </a:defRPr>
            </a:lvl1pPr>
          </a:lstStyle>
          <a:p>
            <a:r>
              <a:rPr lang="en-US" dirty="0" err="1"/>
              <a:t>ymlthis</a:t>
            </a:r>
            <a:r>
              <a:rPr lang="zh-CN" altLang="en-US" dirty="0"/>
              <a:t>插件设定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课后作业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课后作业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安装好ymlthis</a:t>
            </a:r>
          </a:p>
          <a:p>
            <a:pPr lvl="1"/>
            <a:r>
              <a:t>利用addin打开ymlthis插件</a:t>
            </a:r>
          </a:p>
          <a:p>
            <a:pPr lvl="1"/>
            <a:r>
              <a:t>输出格式选择word，并将toc设置为false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Table of Contents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YAML是什么？</a:t>
            </a:r>
          </a:p>
          <a:p>
            <a:pPr lvl="1"/>
            <a:r>
              <a:rPr>
                <a:hlinkClick r:id="rId3" action="ppaction://hlinksldjump"/>
              </a:rPr>
              <a:t>YAML语法</a:t>
            </a:r>
          </a:p>
          <a:p>
            <a:pPr lvl="1"/>
            <a:r>
              <a:rPr>
                <a:hlinkClick r:id="rId4" action="ppaction://hlinksldjump"/>
              </a:rPr>
              <a:t>R Markdown的YAML metadata</a:t>
            </a:r>
          </a:p>
          <a:p>
            <a:pPr lvl="1"/>
            <a:r>
              <a:rPr>
                <a:hlinkClick r:id="rId5" action="ppaction://hlinksldjump"/>
              </a:rPr>
              <a:t>YAML常用设定</a:t>
            </a:r>
          </a:p>
          <a:p>
            <a:pPr lvl="1"/>
            <a:r>
              <a:rPr>
                <a:hlinkClick r:id="rId6" action="ppaction://hlinksldjump"/>
              </a:rPr>
              <a:t>ymlthis package</a:t>
            </a:r>
          </a:p>
          <a:p>
            <a:pPr lvl="1"/>
            <a:r>
              <a:rPr>
                <a:hlinkClick r:id="rId7" action="ppaction://hlinksldjump"/>
              </a:rPr>
              <a:t>课后作业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YAML是什么？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YAML Ain’t Markup Language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YAML 的全称是“YAML Ain’t Markup Language”</a:t>
            </a:r>
          </a:p>
          <a:p>
            <a:pPr marL="0" lvl="0" indent="0">
              <a:buNone/>
            </a:pPr>
            <a:r>
              <a:t>YAML 是专门用来写配置文件的语言，简洁、强大，可以和JSON数据进行转换</a:t>
            </a:r>
          </a:p>
          <a:p>
            <a:pPr marL="0" lvl="0" indent="0">
              <a:buNone/>
            </a:pPr>
            <a:r>
              <a:t>YAML 语言（发音 /ˈjæməl/）的设计目标，就是方便人类读写。它实质上是一种通用的数据串行化格式，几乎支持所有的主流编程语言</a:t>
            </a:r>
          </a:p>
          <a:p>
            <a:pPr marL="0" lvl="0" indent="0">
              <a:buNone/>
            </a:pPr>
            <a:r>
              <a:t>YAML 同样作为Rmd文档的metadata用来控制整个R Markdown 文件的配置，如输出格式/版权信息/日期/目录等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YAML语法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语法及注意事项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大小写敏感，在R一般都是小写</a:t>
            </a:r>
            <a:endParaRPr dirty="0"/>
          </a:p>
          <a:p>
            <a:pPr lvl="1"/>
            <a:r>
              <a:rPr dirty="0" err="1"/>
              <a:t>使用缩进表示层级关系</a:t>
            </a:r>
            <a:endParaRPr dirty="0"/>
          </a:p>
          <a:p>
            <a:pPr lvl="1"/>
            <a:r>
              <a:rPr dirty="0" err="1"/>
              <a:t>缩进时不允许使用Tab键，只允许使用空格</a:t>
            </a:r>
            <a:r>
              <a:rPr dirty="0"/>
              <a:t>。</a:t>
            </a:r>
          </a:p>
          <a:p>
            <a:pPr lvl="1"/>
            <a:r>
              <a:rPr dirty="0" err="1"/>
              <a:t>缩进的空格数目不重要，只要相同层级的元素左侧对齐即可</a:t>
            </a:r>
            <a:endParaRPr dirty="0"/>
          </a:p>
          <a:p>
            <a:pPr lvl="1"/>
            <a:r>
              <a:rPr dirty="0" err="1"/>
              <a:t>键和值之间有空格（key</a:t>
            </a:r>
            <a:r>
              <a:rPr dirty="0"/>
              <a:t>: value）</a:t>
            </a:r>
          </a:p>
          <a:p>
            <a:pPr lvl="1"/>
            <a:r>
              <a:rPr dirty="0" err="1"/>
              <a:t>布尔值在YAML</a:t>
            </a:r>
            <a:r>
              <a:rPr dirty="0"/>
              <a:t> : true/false, yes/no, and on/off 和 TRUE/FALSE </a:t>
            </a:r>
            <a:r>
              <a:rPr dirty="0" err="1"/>
              <a:t>等同（R</a:t>
            </a:r>
            <a:r>
              <a:rPr dirty="0"/>
              <a:t>）</a:t>
            </a:r>
            <a:endParaRPr lang="en-US" dirty="0"/>
          </a:p>
          <a:p>
            <a:pPr marL="457200" lvl="1" indent="0">
              <a:buNone/>
            </a:pPr>
            <a:r>
              <a:rPr lang="en-US" altLang="zh-CN" sz="2000" dirty="0"/>
              <a:t>output:</a:t>
            </a:r>
          </a:p>
          <a:p>
            <a:pPr marL="457200" lvl="1" indent="0">
              <a:buNone/>
            </a:pPr>
            <a:r>
              <a:rPr lang="en-US" altLang="zh-CN" sz="2000" dirty="0"/>
              <a:t>  </a:t>
            </a:r>
            <a:r>
              <a:rPr lang="en-US" altLang="zh-CN" sz="2000" dirty="0" err="1"/>
              <a:t>html_document</a:t>
            </a:r>
            <a:r>
              <a:rPr lang="en-US" altLang="zh-CN" sz="2000" dirty="0"/>
              <a:t>:</a:t>
            </a:r>
            <a:endParaRPr lang="en-US" sz="2000" dirty="0"/>
          </a:p>
          <a:p>
            <a:pPr lvl="2"/>
            <a:r>
              <a:rPr dirty="0"/>
              <a:t>toc: true</a:t>
            </a:r>
          </a:p>
          <a:p>
            <a:pPr lvl="2"/>
            <a:r>
              <a:rPr dirty="0"/>
              <a:t>toc: yes</a:t>
            </a:r>
          </a:p>
          <a:p>
            <a:pPr lvl="2"/>
            <a:r>
              <a:rPr dirty="0"/>
              <a:t>toc: 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数据结构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对象：键值对的集合（key</a:t>
            </a:r>
            <a:r>
              <a:rPr dirty="0"/>
              <a:t>: value），</a:t>
            </a:r>
            <a:r>
              <a:rPr dirty="0" err="1"/>
              <a:t>又称为映射（mapping</a:t>
            </a:r>
            <a:r>
              <a:rPr dirty="0"/>
              <a:t>）/ </a:t>
            </a:r>
            <a:r>
              <a:rPr dirty="0" err="1"/>
              <a:t>哈希（hashes</a:t>
            </a:r>
            <a:r>
              <a:rPr dirty="0"/>
              <a:t>），如</a:t>
            </a:r>
          </a:p>
          <a:p>
            <a:pPr lvl="0" indent="0">
              <a:buNone/>
            </a:pPr>
            <a:r>
              <a:rPr sz="2000" dirty="0">
                <a:solidFill>
                  <a:srgbClr val="7D9029"/>
                </a:solidFill>
                <a:latin typeface="Courier"/>
              </a:rPr>
              <a:t> 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toc</a:t>
            </a:r>
            <a:r>
              <a:rPr sz="2000" b="1" dirty="0">
                <a:solidFill>
                  <a:srgbClr val="007020"/>
                </a:solidFill>
                <a:latin typeface="Courier"/>
              </a:rPr>
              <a:t>:</a:t>
            </a:r>
            <a:r>
              <a:rPr sz="2000" dirty="0">
                <a:solidFill>
                  <a:srgbClr val="7D9029"/>
                </a:solidFill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yes</a:t>
            </a:r>
          </a:p>
          <a:p>
            <a:pPr lvl="1"/>
            <a:r>
              <a:rPr dirty="0" err="1"/>
              <a:t>数组：一组按次序排列的值，又称为序列（sequence</a:t>
            </a:r>
            <a:r>
              <a:rPr dirty="0"/>
              <a:t>） / </a:t>
            </a:r>
            <a:r>
              <a:rPr dirty="0" err="1"/>
              <a:t>列表（list</a:t>
            </a:r>
            <a:r>
              <a:rPr dirty="0"/>
              <a:t>），如</a:t>
            </a:r>
          </a:p>
          <a:p>
            <a:pPr lvl="0" indent="0">
              <a:buNone/>
            </a:pPr>
            <a:r>
              <a:rPr sz="2000" dirty="0">
                <a:solidFill>
                  <a:srgbClr val="7D9029"/>
                </a:solidFill>
                <a:latin typeface="Courier"/>
              </a:rPr>
              <a:t> 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author</a:t>
            </a:r>
            <a:r>
              <a:rPr sz="2000" b="1" dirty="0">
                <a:solidFill>
                  <a:srgbClr val="007020"/>
                </a:solidFill>
                <a:latin typeface="Courier"/>
              </a:rPr>
              <a:t>:</a:t>
            </a:r>
            <a:br>
              <a:rPr sz="2000" dirty="0"/>
            </a:br>
            <a:r>
              <a:rPr sz="2000" dirty="0">
                <a:solidFill>
                  <a:srgbClr val="7D9029"/>
                </a:solidFill>
                <a:latin typeface="Courier"/>
              </a:rPr>
              <a:t>    </a:t>
            </a:r>
            <a:r>
              <a:rPr sz="2000" b="1" dirty="0">
                <a:solidFill>
                  <a:srgbClr val="007020"/>
                </a:solidFill>
                <a:latin typeface="Courier"/>
              </a:rPr>
              <a:t>-</a:t>
            </a:r>
            <a:r>
              <a:rPr sz="2000" dirty="0">
                <a:solidFill>
                  <a:srgbClr val="7D9029"/>
                </a:solidFill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</a:t>
            </a:r>
            <a:r>
              <a:rPr sz="2000" dirty="0" err="1">
                <a:solidFill>
                  <a:srgbClr val="4070A0"/>
                </a:solidFill>
                <a:latin typeface="Courier"/>
              </a:rPr>
              <a:t>梁昊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</a:t>
            </a:r>
            <a:br>
              <a:rPr sz="2000" dirty="0"/>
            </a:br>
            <a:r>
              <a:rPr sz="2000" dirty="0">
                <a:solidFill>
                  <a:srgbClr val="7D9029"/>
                </a:solidFill>
                <a:latin typeface="Courier"/>
              </a:rPr>
              <a:t>    </a:t>
            </a:r>
            <a:r>
              <a:rPr sz="2000" b="1" dirty="0">
                <a:solidFill>
                  <a:srgbClr val="007020"/>
                </a:solidFill>
                <a:latin typeface="Courier"/>
              </a:rPr>
              <a:t>-</a:t>
            </a:r>
            <a:r>
              <a:rPr sz="2000" dirty="0">
                <a:solidFill>
                  <a:srgbClr val="7D9029"/>
                </a:solidFill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</a:t>
            </a:r>
            <a:r>
              <a:rPr sz="2000" dirty="0" err="1">
                <a:solidFill>
                  <a:srgbClr val="4070A0"/>
                </a:solidFill>
                <a:latin typeface="Courier"/>
              </a:rPr>
              <a:t>小咖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</a:t>
            </a:r>
            <a:br>
              <a:rPr sz="2000" dirty="0"/>
            </a:br>
            <a:r>
              <a:rPr sz="2000" i="1" dirty="0">
                <a:solidFill>
                  <a:srgbClr val="60A0B0"/>
                </a:solidFill>
                <a:latin typeface="Courier"/>
              </a:rPr>
              <a:t>    #或者</a:t>
            </a:r>
            <a:br>
              <a:rPr sz="2000" dirty="0"/>
            </a:br>
            <a:r>
              <a:rPr sz="2000" dirty="0">
                <a:solidFill>
                  <a:srgbClr val="7D9029"/>
                </a:solidFill>
                <a:latin typeface="Courier"/>
              </a:rPr>
              <a:t> 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author</a:t>
            </a:r>
            <a:r>
              <a:rPr sz="2000" b="1" dirty="0">
                <a:solidFill>
                  <a:srgbClr val="007020"/>
                </a:solidFill>
                <a:latin typeface="Courier"/>
              </a:rPr>
              <a:t>:</a:t>
            </a:r>
            <a:r>
              <a:rPr sz="2000" dirty="0">
                <a:solidFill>
                  <a:srgbClr val="7D9029"/>
                </a:solidFill>
                <a:latin typeface="Courier"/>
              </a:rPr>
              <a:t> </a:t>
            </a:r>
            <a:r>
              <a:rPr sz="2000" b="1" dirty="0">
                <a:solidFill>
                  <a:srgbClr val="007020"/>
                </a:solidFill>
                <a:latin typeface="Courier"/>
              </a:rPr>
              <a:t>[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</a:t>
            </a:r>
            <a:r>
              <a:rPr sz="2000" dirty="0" err="1">
                <a:solidFill>
                  <a:srgbClr val="4070A0"/>
                </a:solidFill>
                <a:latin typeface="Courier"/>
              </a:rPr>
              <a:t>梁昊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</a:t>
            </a:r>
            <a:r>
              <a:rPr sz="2000" b="1" dirty="0">
                <a:solidFill>
                  <a:srgbClr val="007020"/>
                </a:solidFill>
                <a:latin typeface="Courier"/>
              </a:rPr>
              <a:t>,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</a:t>
            </a:r>
            <a:r>
              <a:rPr sz="2000" dirty="0" err="1">
                <a:solidFill>
                  <a:srgbClr val="4070A0"/>
                </a:solidFill>
                <a:latin typeface="Courier"/>
              </a:rPr>
              <a:t>小咖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</a:t>
            </a:r>
            <a:r>
              <a:rPr sz="2000" b="1" dirty="0">
                <a:solidFill>
                  <a:srgbClr val="007020"/>
                </a:solidFill>
                <a:latin typeface="Courier"/>
              </a:rPr>
              <a:t>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数据结构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 err="1"/>
              <a:t>组合（即以上两种的混合</a:t>
            </a:r>
            <a:r>
              <a:rPr dirty="0"/>
              <a:t>），如</a:t>
            </a:r>
          </a:p>
          <a:p>
            <a:pPr lvl="0" indent="0">
              <a:buNone/>
            </a:pPr>
            <a:r>
              <a:rPr sz="2000" dirty="0">
                <a:solidFill>
                  <a:srgbClr val="7D9029"/>
                </a:solidFill>
                <a:latin typeface="Courier"/>
              </a:rPr>
              <a:t> 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author</a:t>
            </a:r>
            <a:r>
              <a:rPr sz="2000" b="1" dirty="0">
                <a:solidFill>
                  <a:srgbClr val="007020"/>
                </a:solidFill>
                <a:latin typeface="Courier"/>
              </a:rPr>
              <a:t>:</a:t>
            </a:r>
            <a:br>
              <a:rPr sz="2000" dirty="0"/>
            </a:br>
            <a:r>
              <a:rPr sz="2000" dirty="0">
                <a:solidFill>
                  <a:srgbClr val="7D9029"/>
                </a:solidFill>
                <a:latin typeface="Courier"/>
              </a:rPr>
              <a:t>    </a:t>
            </a:r>
            <a:r>
              <a:rPr sz="2000" b="1" dirty="0">
                <a:solidFill>
                  <a:srgbClr val="007020"/>
                </a:solidFill>
                <a:latin typeface="Courier"/>
              </a:rPr>
              <a:t>-</a:t>
            </a:r>
            <a:r>
              <a:rPr sz="2000" dirty="0">
                <a:solidFill>
                  <a:srgbClr val="7D9029"/>
                </a:solidFill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</a:t>
            </a:r>
            <a:r>
              <a:rPr sz="2000" dirty="0" err="1">
                <a:solidFill>
                  <a:srgbClr val="4070A0"/>
                </a:solidFill>
                <a:latin typeface="Courier"/>
              </a:rPr>
              <a:t>梁昊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</a:t>
            </a:r>
            <a:br>
              <a:rPr sz="2000" dirty="0"/>
            </a:br>
            <a:r>
              <a:rPr sz="2000" dirty="0">
                <a:solidFill>
                  <a:srgbClr val="7D9029"/>
                </a:solidFill>
                <a:latin typeface="Courier"/>
              </a:rPr>
              <a:t>    </a:t>
            </a:r>
            <a:r>
              <a:rPr sz="2000" b="1" dirty="0">
                <a:solidFill>
                  <a:srgbClr val="007020"/>
                </a:solidFill>
                <a:latin typeface="Courier"/>
              </a:rPr>
              <a:t>-</a:t>
            </a:r>
            <a:r>
              <a:rPr sz="2000" dirty="0">
                <a:solidFill>
                  <a:srgbClr val="7D9029"/>
                </a:solidFill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</a:t>
            </a:r>
            <a:r>
              <a:rPr sz="2000" dirty="0" err="1">
                <a:solidFill>
                  <a:srgbClr val="4070A0"/>
                </a:solidFill>
                <a:latin typeface="Courier"/>
              </a:rPr>
              <a:t>小咖</a:t>
            </a:r>
            <a:r>
              <a:rPr sz="2000" dirty="0">
                <a:solidFill>
                  <a:srgbClr val="4070A0"/>
                </a:solidFill>
                <a:latin typeface="Courier"/>
              </a:rPr>
              <a:t>"</a:t>
            </a:r>
            <a:r>
              <a:rPr sz="2000" dirty="0">
                <a:solidFill>
                  <a:srgbClr val="7D9029"/>
                </a:solidFill>
                <a:latin typeface="Courier"/>
              </a:rPr>
              <a:t> </a:t>
            </a:r>
            <a:br>
              <a:rPr sz="2000" dirty="0"/>
            </a:br>
            <a:r>
              <a:rPr sz="2000" dirty="0">
                <a:solidFill>
                  <a:srgbClr val="7D9029"/>
                </a:solidFill>
                <a:latin typeface="Courier"/>
              </a:rPr>
              <a:t> 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powerpoint_presentation</a:t>
            </a:r>
            <a:r>
              <a:rPr sz="2000" b="1" dirty="0">
                <a:solidFill>
                  <a:srgbClr val="007020"/>
                </a:solidFill>
                <a:latin typeface="Courier"/>
              </a:rPr>
              <a:t>:</a:t>
            </a:r>
            <a:br>
              <a:rPr sz="2000" dirty="0"/>
            </a:br>
            <a:r>
              <a:rPr sz="2000" dirty="0">
                <a:solidFill>
                  <a:srgbClr val="7D9029"/>
                </a:solidFill>
                <a:latin typeface="Courier"/>
              </a:rPr>
              <a:t>    </a:t>
            </a:r>
            <a:r>
              <a:rPr sz="2000" dirty="0">
                <a:solidFill>
                  <a:srgbClr val="06287E"/>
                </a:solidFill>
                <a:latin typeface="Courier"/>
              </a:rPr>
              <a:t>toc</a:t>
            </a:r>
            <a:r>
              <a:rPr sz="2000" b="1" dirty="0">
                <a:solidFill>
                  <a:srgbClr val="007020"/>
                </a:solidFill>
                <a:latin typeface="Courier"/>
              </a:rPr>
              <a:t>:</a:t>
            </a:r>
            <a:r>
              <a:rPr sz="2000" dirty="0">
                <a:solidFill>
                  <a:srgbClr val="7D9029"/>
                </a:solidFill>
                <a:latin typeface="Courier"/>
              </a:rPr>
              <a:t> </a:t>
            </a:r>
            <a:r>
              <a:rPr sz="2000" dirty="0">
                <a:solidFill>
                  <a:srgbClr val="4070A0"/>
                </a:solidFill>
                <a:latin typeface="Courier"/>
              </a:rPr>
              <a:t>yes</a:t>
            </a:r>
            <a:br>
              <a:rPr sz="2000" dirty="0"/>
            </a:br>
            <a:r>
              <a:rPr sz="2000" dirty="0">
                <a:solidFill>
                  <a:srgbClr val="7D9029"/>
                </a:solidFill>
                <a:latin typeface="Courier"/>
              </a:rPr>
              <a:t>    </a:t>
            </a:r>
            <a:r>
              <a:rPr sz="2000" dirty="0" err="1">
                <a:solidFill>
                  <a:srgbClr val="06287E"/>
                </a:solidFill>
                <a:latin typeface="Courier"/>
              </a:rPr>
              <a:t>toc_depth</a:t>
            </a:r>
            <a:r>
              <a:rPr sz="2000" b="1" dirty="0">
                <a:solidFill>
                  <a:srgbClr val="007020"/>
                </a:solidFill>
                <a:latin typeface="Courier"/>
              </a:rPr>
              <a:t>:</a:t>
            </a:r>
            <a:r>
              <a:rPr sz="2000" dirty="0">
                <a:solidFill>
                  <a:srgbClr val="7D9029"/>
                </a:solidFill>
                <a:latin typeface="Courier"/>
              </a:rPr>
              <a:t> </a:t>
            </a:r>
            <a:r>
              <a:rPr sz="2000" dirty="0">
                <a:solidFill>
                  <a:srgbClr val="40A070"/>
                </a:solidFill>
                <a:latin typeface="Courier"/>
              </a:rPr>
              <a:t>1</a:t>
            </a:r>
            <a:endParaRPr lang="en-US" sz="2000" dirty="0">
              <a:solidFill>
                <a:srgbClr val="40A070"/>
              </a:solidFill>
              <a:latin typeface="Courier"/>
            </a:endParaRPr>
          </a:p>
          <a:p>
            <a:pPr lvl="0" indent="0">
              <a:buNone/>
            </a:pPr>
            <a:r>
              <a:rPr sz="2000" dirty="0">
                <a:hlinkClick r:id="rId2"/>
              </a:rPr>
              <a:t>http://www.ruanyifeng.com/blog/2016/07/yaml.html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R Markdown的YAML metadata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自定义 3">
      <a:dk1>
        <a:sysClr val="windowText" lastClr="000000"/>
      </a:dk1>
      <a:lt1>
        <a:sysClr val="window" lastClr="CCE8CF"/>
      </a:lt1>
      <a:dk2>
        <a:srgbClr val="1296DB"/>
      </a:dk2>
      <a:lt2>
        <a:srgbClr val="DBEFF9"/>
      </a:lt2>
      <a:accent1>
        <a:srgbClr val="1296DB"/>
      </a:accent1>
      <a:accent2>
        <a:srgbClr val="9BCBF7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B76C00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535</Words>
  <Application>Microsoft Office PowerPoint</Application>
  <PresentationFormat>宽屏</PresentationFormat>
  <Paragraphs>64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Courier</vt:lpstr>
      <vt:lpstr>Helvetica Neue</vt:lpstr>
      <vt:lpstr>等线</vt:lpstr>
      <vt:lpstr>方正兰亭细黑_GBK_M</vt:lpstr>
      <vt:lpstr>微软雅黑</vt:lpstr>
      <vt:lpstr>Arial</vt:lpstr>
      <vt:lpstr>Cambria</vt:lpstr>
      <vt:lpstr>Corbel</vt:lpstr>
      <vt:lpstr>Univers</vt:lpstr>
      <vt:lpstr>Depth</vt:lpstr>
      <vt:lpstr>02-YAML metadata</vt:lpstr>
      <vt:lpstr>Table of Contents</vt:lpstr>
      <vt:lpstr>YAML是什么？</vt:lpstr>
      <vt:lpstr>YAML Ain’t Markup Language</vt:lpstr>
      <vt:lpstr>YAML语法</vt:lpstr>
      <vt:lpstr>语法及注意事项</vt:lpstr>
      <vt:lpstr>数据结构</vt:lpstr>
      <vt:lpstr>数据结构</vt:lpstr>
      <vt:lpstr>R Markdown的YAML metadata</vt:lpstr>
      <vt:lpstr>YAML头部包裹</vt:lpstr>
      <vt:lpstr>YAML常用设定</vt:lpstr>
      <vt:lpstr>题目、作者、日期</vt:lpstr>
      <vt:lpstr>output</vt:lpstr>
      <vt:lpstr>ymlthis package</vt:lpstr>
      <vt:lpstr>ymlthis 包简介</vt:lpstr>
      <vt:lpstr>ymlthis addin使用</vt:lpstr>
      <vt:lpstr>课后作业</vt:lpstr>
      <vt:lpstr>课后作业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TM04033923[[fn=Depth]]</Template>
  <TotalTime>82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Helvetica Neue</vt:lpstr>
      <vt:lpstr>等线</vt:lpstr>
      <vt:lpstr>方正兰亭细黑_GBK_M</vt:lpstr>
      <vt:lpstr>微软雅黑</vt:lpstr>
      <vt:lpstr>Arial</vt:lpstr>
      <vt:lpstr>Cambria</vt:lpstr>
      <vt:lpstr>Corbel</vt:lpstr>
      <vt:lpstr>Univers</vt:lpstr>
      <vt:lpstr>Depth</vt:lpstr>
      <vt:lpstr>PowerPoint 演示文稿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02-YAML metadata</dc:title>
  <dc:creator>梁昊</dc:creator>
  <cp:keywords/>
  <cp:lastModifiedBy>Mike Ray</cp:lastModifiedBy>
  <cp:revision>4</cp:revision>
  <dcterms:created xsi:type="dcterms:W3CDTF">2021-04-13T12:30:17Z</dcterms:created>
  <dcterms:modified xsi:type="dcterms:W3CDTF">2021-04-13T12:38:17Z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13 四月, 2021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