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#" TargetMode="Externa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alexd106.github.io/intro2R/Rmarkdown_intro.html" TargetMode="Externa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ianshu.com/p/0733946efae9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11.xml" /><Relationship Id="rId5" Type="http://schemas.openxmlformats.org/officeDocument/2006/relationships/slide" Target="slide13.xml" /><Relationship Id="rId6" Type="http://schemas.openxmlformats.org/officeDocument/2006/relationships/slide" Target="slide15.xml" /><Relationship Id="rId7" Type="http://schemas.openxmlformats.org/officeDocument/2006/relationships/slide" Target="slide19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resources/rstudioconf-2020/one-r-markdown-document-fourteen-demos/" TargetMode="External" /><Relationship Id="rId3" Type="http://schemas.openxmlformats.org/officeDocument/2006/relationships/hyperlink" Target="https://rmarkdown.rstudio.com/gallery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cosx.org/2016/01/interview-of-xieyihui/" TargetMode="External" /><Relationship Id="rId4" Type="http://schemas.openxmlformats.org/officeDocument/2006/relationships/hyperlink" Target="https://cosx.org/2016/01/interview-of-xieyihui/" TargetMode="External" /><Relationship Id="rId5" Type="http://schemas.openxmlformats.org/officeDocument/2006/relationships/hyperlink" Target="https://cosx.org/2016/01/interview-of-xieyihui/" TargetMode="External" /><Relationship Id="rId6" Type="http://schemas.openxmlformats.org/officeDocument/2006/relationships/hyperlink" Target="https://cosx.org/2016/01/interview-of-xieyihui/" TargetMode="External" /><Relationship Id="rId7" Type="http://schemas.openxmlformats.org/officeDocument/2006/relationships/hyperlink" Target="https://cosx.org/2016/01/interview-of-xieyihui/" TargetMode="External" /><Relationship Id="rId9" Type="http://schemas.openxmlformats.org/officeDocument/2006/relationships/hyperlink" Target="http://hadley.nz/" TargetMode="External" /><Relationship Id="rId10" Type="http://schemas.openxmlformats.org/officeDocument/2006/relationships/hyperlink" Target="http://hadley.nz/" TargetMode="External" /><Relationship Id="rId11" Type="http://schemas.openxmlformats.org/officeDocument/2006/relationships/hyperlink" Target="http://hadley.nz/" TargetMode="External" /><Relationship Id="rId8" Type="http://schemas.openxmlformats.org/officeDocument/2006/relationships/image" Target="../media/image5.jpg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#" TargetMode="External" /><Relationship Id="rId4" Type="http://schemas.openxmlformats.org/officeDocument/2006/relationships/hyperlink" Target="https://#" TargetMode="External" /><Relationship Id="rId5" Type="http://schemas.openxmlformats.org/officeDocument/2006/relationships/hyperlink" Target="https://#" TargetMode="External" /><Relationship Id="rId6" Type="http://schemas.openxmlformats.org/officeDocument/2006/relationships/hyperlink" Target="https://#" TargetMode="External" /><Relationship Id="rId7" Type="http://schemas.openxmlformats.org/officeDocument/2006/relationships/hyperlink" Target="https://#" TargetMode="Externa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org/tinytex/pai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#" TargetMode="Externa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01-R</a:t>
            </a:r>
            <a:r>
              <a:rPr/>
              <a:t> </a:t>
            </a:r>
            <a:r>
              <a:rPr/>
              <a:t>Markdown历史和工作原理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02/04/2021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点击knit按钮时发生了什么-2</a:t>
            </a:r>
          </a:p>
        </p:txBody>
      </p:sp>
      <p:pic>
        <p:nvPicPr>
          <p:cNvPr descr="images/htmlv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159000"/>
            <a:ext cx="108585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点击按钮时执行了rmarkdown::render()命令，pdf生成需要TeX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文档的结构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Markdown主要由三个部分组成</a:t>
            </a:r>
          </a:p>
        </p:txBody>
      </p:sp>
      <p:pic>
        <p:nvPicPr>
          <p:cNvPr descr="images/rm_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485900"/>
            <a:ext cx="7404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来源:https://alexd106.github.io/intro2R/Rmarkdown_intro.html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Markdown学术应用场景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主要应用场景及对应的R包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>
                <a:latin typeface="Courier"/>
              </a:rPr>
              <a:t>写论文 ~ rmarkdown/rticles/pagedown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写书 ~ bookdown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写毕业论文 ~ thesisdown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写学术墙报 ~ posterdown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写简历 ~ vitae</a:t>
            </a:r>
          </a:p>
          <a:p>
            <a:pPr lvl="1" indent="0">
              <a:buNone/>
            </a:pPr>
            <a:r>
              <a:rPr>
                <a:latin typeface="Courier"/>
              </a:rPr>
              <a:t>学术网站 ... ~ blogdown/distill 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Rstudio的安装、设置和包管理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Rstudio的安装和设置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本教程Rstudio版本必须为1.4，R的版本必须为4.0+，建议都安装最新版本</a:t>
            </a:r>
          </a:p>
          <a:p>
            <a:pPr lvl="0" marL="0" indent="0">
              <a:buNone/>
            </a:pPr>
            <a:r>
              <a:rPr/>
              <a:t>建议安装时，错误提示等均选择英文，不安装中文提示包</a:t>
            </a:r>
          </a:p>
          <a:p>
            <a:pPr lvl="0" marL="0" indent="0">
              <a:buNone/>
            </a:pPr>
            <a:r>
              <a:rPr/>
              <a:t>Rstudio CRAN镜像选为国内，速度快</a:t>
            </a:r>
          </a:p>
          <a:p>
            <a:pPr lvl="0" marL="0" indent="0">
              <a:buNone/>
            </a:pPr>
            <a:r>
              <a:rPr/>
              <a:t>Rstudio Python引擎设定</a:t>
            </a:r>
          </a:p>
          <a:p>
            <a:pPr lvl="0" marL="0" indent="0">
              <a:buNone/>
            </a:pPr>
            <a:r>
              <a:rPr/>
              <a:t>Rstudio pdf 输出引擎设定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包管理和需要安装的包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关于包管理，建议采用命令行</a:t>
            </a:r>
          </a:p>
          <a:p>
            <a:pPr lvl="1"/>
            <a:r>
              <a:rPr/>
              <a:t>详见我的</a:t>
            </a:r>
            <a:r>
              <a:rPr>
                <a:hlinkClick r:id="rId2"/>
              </a:rPr>
              <a:t>R包管理终极教程</a:t>
            </a:r>
          </a:p>
          <a:p>
            <a:pPr lvl="0" marL="0" indent="0">
              <a:buNone/>
            </a:pPr>
            <a:r>
              <a:rPr/>
              <a:t>必须要安装的包(之前已安装了rmarkdown和tinytex)：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"pacman"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"rticles"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"pagedown"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"bookdown"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"reticulate"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"kableExtra"</a:t>
            </a:r>
            <a:r>
              <a:rPr>
                <a:latin typeface="Courier"/>
              </a:rPr>
              <a:t>) 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加载包（library）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library为默认加载命令，只能加载一个包</a:t>
            </a:r>
          </a:p>
          <a:p>
            <a:pPr lvl="0" marL="0" indent="0">
              <a:buNone/>
            </a:pPr>
            <a:r>
              <a:rPr/>
              <a:t>pacman安装好以后，可以一次加载多个包，强烈推荐</a:t>
            </a:r>
          </a:p>
          <a:p>
            <a:pPr lvl="0" marL="0" indent="0">
              <a:buNone/>
            </a:pPr>
            <a:r>
              <a:rPr/>
              <a:t>关于“::”，该命令为在需要用某个函数时临时直接加载包，不用事先library，这样可以减轻系统负担。比如</a:t>
            </a:r>
            <a:r>
              <a:rPr>
                <a:latin typeface="Courier"/>
              </a:rPr>
              <a:t>pacman::p_load</a:t>
            </a:r>
            <a:r>
              <a:rPr/>
              <a:t>命令就是在未加载pacman这个包时，使用了其p_load命令。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(reticulate)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OR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(tidyverse, reticulate, kableExtra) </a:t>
            </a:r>
            <a:r>
              <a:rPr i="1">
                <a:solidFill>
                  <a:srgbClr val="60A0B0"/>
                </a:solidFill>
                <a:latin typeface="Courier"/>
              </a:rPr>
              <a:t># 如果其中有包未安装，则该条命令会安装并加载它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R Markdown 的历史</a:t>
            </a:r>
          </a:p>
          <a:p>
            <a:pPr lvl="1"/>
            <a:r>
              <a:rPr>
                <a:hlinkClick r:id="rId3" action="ppaction://hlinksldjump"/>
              </a:rPr>
              <a:t>R Markdown的工作原理</a:t>
            </a:r>
          </a:p>
          <a:p>
            <a:pPr lvl="1"/>
            <a:r>
              <a:rPr>
                <a:hlinkClick r:id="rId4" action="ppaction://hlinksldjump"/>
              </a:rPr>
              <a:t>R Markdown 文档的结构</a:t>
            </a:r>
          </a:p>
          <a:p>
            <a:pPr lvl="1"/>
            <a:r>
              <a:rPr>
                <a:hlinkClick r:id="rId5" action="ppaction://hlinksldjump"/>
              </a:rPr>
              <a:t>R Markdown学术应用场景</a:t>
            </a:r>
          </a:p>
          <a:p>
            <a:pPr lvl="1"/>
            <a:r>
              <a:rPr>
                <a:hlinkClick r:id="rId6" action="ppaction://hlinksldjump"/>
              </a:rPr>
              <a:t>Rstudio的安装、设置和包管理</a:t>
            </a:r>
          </a:p>
          <a:p>
            <a:pPr lvl="1"/>
            <a:r>
              <a:rPr>
                <a:hlinkClick r:id="rId7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安装好rmarkdown和tinytex包</a:t>
            </a:r>
          </a:p>
          <a:p>
            <a:pPr lvl="1"/>
            <a:r>
              <a:rPr/>
              <a:t>新建一个R Markdown notebook文档，只输入英文</a:t>
            </a:r>
          </a:p>
          <a:p>
            <a:pPr lvl="1"/>
            <a:r>
              <a:rPr/>
              <a:t>分别生成html和pdf文件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的历史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时间节点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Markdown始于2012年，配合</a:t>
            </a:r>
            <a:r>
              <a:rPr>
                <a:latin typeface="Courier"/>
              </a:rPr>
              <a:t>knitr</a:t>
            </a:r>
            <a:r>
              <a:rPr/>
              <a:t> package进行格式转化</a:t>
            </a:r>
          </a:p>
          <a:p>
            <a:pPr lvl="1"/>
            <a:r>
              <a:rPr/>
              <a:t>但那时候功能非常有限，尤其表格、数学公式、引用等都不完善</a:t>
            </a:r>
          </a:p>
          <a:p>
            <a:pPr lvl="0" marL="0" indent="0">
              <a:buNone/>
            </a:pPr>
            <a:r>
              <a:rPr/>
              <a:t>2014年</a:t>
            </a:r>
            <a:r>
              <a:rPr>
                <a:latin typeface="Courier"/>
              </a:rPr>
              <a:t>rmarkdown</a:t>
            </a:r>
            <a:r>
              <a:rPr/>
              <a:t> package 诞生了</a:t>
            </a:r>
          </a:p>
          <a:p>
            <a:pPr lvl="0" marL="0" indent="0">
              <a:buNone/>
            </a:pPr>
            <a:r>
              <a:rPr/>
              <a:t>经过6年多的发展，R Markdown已经形成完整生态，功能越发强大</a:t>
            </a:r>
          </a:p>
          <a:p>
            <a:pPr lvl="1"/>
            <a:r>
              <a:rPr>
                <a:hlinkClick r:id="rId2"/>
              </a:rPr>
              <a:t>Demo</a:t>
            </a:r>
          </a:p>
          <a:p>
            <a:pPr lvl="1"/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关键人物</a:t>
            </a:r>
          </a:p>
        </p:txBody>
      </p:sp>
      <p:pic>
        <p:nvPicPr>
          <p:cNvPr descr="images/xi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524000"/>
            <a:ext cx="3238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Yihui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Xie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谢益辉</a:t>
            </a:r>
          </a:p>
        </p:txBody>
      </p:sp>
      <p:pic>
        <p:nvPicPr>
          <p:cNvPr descr="images/HadleyWickham.jp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213600" y="1524000"/>
            <a:ext cx="3111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842000" y="5702300"/>
            <a:ext cx="5854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9"/>
              </a:rPr>
              <a:t>Hadley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Wickham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Markdown的工作原理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Markdown站在巨人的肩膀上</a:t>
            </a:r>
          </a:p>
        </p:txBody>
      </p:sp>
      <p:pic>
        <p:nvPicPr>
          <p:cNvPr descr="images/rmd_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31750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Markdown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主要依赖两个包来运行和输出（knitr and Pandoc）</a:t>
            </a:r>
          </a:p>
          <a:p>
            <a:pPr lvl="1"/>
            <a:r>
              <a:rPr/>
              <a:t>R Markdown stands on the shoulders of knitr and Pandoc.</a:t>
            </a:r>
          </a:p>
          <a:p>
            <a:pPr lvl="0" marL="0" indent="0">
              <a:buNone/>
            </a:pPr>
            <a:r>
              <a:rPr/>
              <a:t>安装</a:t>
            </a:r>
            <a:r>
              <a:rPr>
                <a:latin typeface="Courier"/>
              </a:rPr>
              <a:t>rmarkdown</a:t>
            </a:r>
            <a:r>
              <a:rPr/>
              <a:t>以后，会自动集成knitr 和 Pandoc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Markdown基础包安装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html和pdf是R Markdown输出最基础的格式，html相对简单</a:t>
            </a:r>
          </a:p>
          <a:p>
            <a:pPr lvl="0" marL="0" indent="0">
              <a:buNone/>
            </a:pPr>
            <a:r>
              <a:rPr/>
              <a:t>pdf格式的输出需要TeX，TeX Live、MiKTeX等(~5Gb大小)TeX工具包的安装是繁重而</a:t>
            </a:r>
            <a:r>
              <a:rPr>
                <a:hlinkClick r:id="rId2"/>
              </a:rPr>
              <a:t>痛苦</a:t>
            </a:r>
          </a:p>
          <a:p>
            <a:pPr lvl="0" marL="0" indent="0">
              <a:buNone/>
            </a:pPr>
            <a:r>
              <a:rPr b="1"/>
              <a:t>tinytex告别了繁琐的安装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'rmarkdown'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'tinytex'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tlmgr_repo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'https://mirrors.tuna.tsinghua.edu.cn/CTAN/'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#国内镜像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install_tinytex</a:t>
            </a:r>
            <a:r>
              <a:rPr>
                <a:latin typeface="Courier"/>
              </a:rPr>
              <a:t>()  </a:t>
            </a:r>
            <a:r>
              <a:rPr i="1">
                <a:solidFill>
                  <a:srgbClr val="60A0B0"/>
                </a:solidFill>
                <a:latin typeface="Courier"/>
              </a:rPr>
              <a:t># install TinyTeX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is_tinytex</a:t>
            </a:r>
            <a:r>
              <a:rPr>
                <a:latin typeface="Courier"/>
              </a:rPr>
              <a:t>() </a:t>
            </a:r>
            <a:r>
              <a:rPr i="1">
                <a:solidFill>
                  <a:srgbClr val="60A0B0"/>
                </a:solidFill>
                <a:latin typeface="Courier"/>
              </a:rPr>
              <a:t># 安装成功返回TURE，必须检测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点击knit按钮时发生了什么-1</a:t>
            </a:r>
          </a:p>
        </p:txBody>
      </p:sp>
      <p:pic>
        <p:nvPicPr>
          <p:cNvPr descr="images/knit_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485900"/>
            <a:ext cx="7404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Rmd文档点击knit按钮时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01-R Markdown历史和工作原理</dc:title>
  <dc:creator>梁昊</dc:creator>
  <cp:keywords/>
  <dcterms:created xsi:type="dcterms:W3CDTF">2021-04-07T13:14:42Z</dcterms:created>
  <dcterms:modified xsi:type="dcterms:W3CDTF">2021-04-07T13:14:42Z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02/04/2021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