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296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Univers" panose="020B0503020202020204" pitchFamily="34" charset="0"/>
              </a:defRPr>
            </a:lvl1pPr>
          </a:lstStyle>
          <a:p>
            <a:fld id="{ECD19FB2-3AAB-4D03-B13A-2960828C78E3}" type="datetimeFigureOut">
              <a:rPr lang="en-US" smtClean="0"/>
              <a:pPr/>
              <a:t>7/8/2021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184326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" name="白色LOGO.png" descr="白色LOGO.png">
            <a:extLst>
              <a:ext uri="{FF2B5EF4-FFF2-40B4-BE49-F238E27FC236}">
                <a16:creationId xmlns:a16="http://schemas.microsoft.com/office/drawing/2014/main" id="{F3920BFD-00AE-480A-AD39-2849750A11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58719" y="1685579"/>
            <a:ext cx="2147681" cy="6391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2017年1月">
            <a:extLst>
              <a:ext uri="{FF2B5EF4-FFF2-40B4-BE49-F238E27FC236}">
                <a16:creationId xmlns:a16="http://schemas.microsoft.com/office/drawing/2014/main" id="{55C41809-7C7F-4A1C-AAF3-E9979D982DD6}"/>
              </a:ext>
            </a:extLst>
          </p:cNvPr>
          <p:cNvSpPr txBox="1"/>
          <p:nvPr userDrawn="1"/>
        </p:nvSpPr>
        <p:spPr>
          <a:xfrm>
            <a:off x="5172076" y="6162515"/>
            <a:ext cx="2928937" cy="38767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2700">
                <a:solidFill>
                  <a:srgbClr val="FFFFFF">
                    <a:alpha val="45373"/>
                  </a:srgbClr>
                </a:solidFill>
                <a:latin typeface="方正兰亭细黑_GBK_M" panose="02010600010101010101" charset="-122"/>
                <a:ea typeface="方正兰亭细黑_GBK_M" panose="02010600010101010101" charset="-122"/>
                <a:cs typeface="方正兰亭细黑_GBK_M" panose="02010600010101010101" charset="-122"/>
                <a:sym typeface="方正兰亭细黑_GBK_M" panose="02010600010101010101" charset="-122"/>
              </a:defRPr>
            </a:lvl1pPr>
          </a:lstStyle>
          <a:p>
            <a:r>
              <a:rPr sz="1400" dirty="0"/>
              <a:t>www.mediecogroup.com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 wrap="none" anchor="t">
            <a:normAutofit/>
          </a:bodyPr>
          <a:lstStyle>
            <a:lvl1pPr algn="ctr">
              <a:defRPr sz="48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 b="0">
                <a:ln>
                  <a:noFill/>
                </a:ln>
                <a:solidFill>
                  <a:schemeClr val="tx1"/>
                </a:solidFill>
                <a:latin typeface="Univers" panose="020B0503020202020204" pitchFamily="34" charset="0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66304A52-CD30-44A3-A689-5D9A1FC53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>
            <a:normAutofit/>
          </a:bodyPr>
          <a:lstStyle>
            <a:lvl1pPr>
              <a:defRPr sz="3200">
                <a:latin typeface="Univers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492370"/>
            <a:ext cx="10871199" cy="468459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600">
                <a:latin typeface="Univers" panose="020B0503020202020204" pitchFamily="34" charset="0"/>
                <a:ea typeface="等线" panose="02010600030101010101" pitchFamily="2" charset="-122"/>
              </a:defRPr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defRPr sz="2400">
                <a:latin typeface="Univers" panose="020B0503020202020204" pitchFamily="34" charset="0"/>
                <a:ea typeface="等线" panose="02010600030101010101" pitchFamily="2" charset="-122"/>
              </a:defRPr>
            </a:lvl2pPr>
            <a:lvl3pPr marL="9144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Univers" panose="020B0503020202020204" pitchFamily="34" charset="0"/>
                <a:ea typeface="等线" panose="02010600030101010101" pitchFamily="2" charset="-122"/>
              </a:defRPr>
            </a:lvl3pPr>
            <a:lvl4pPr marL="13716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Univers" panose="020B0503020202020204" pitchFamily="34" charset="0"/>
                <a:ea typeface="等线" panose="02010600030101010101" pitchFamily="2" charset="-122"/>
              </a:defRPr>
            </a:lvl4pPr>
            <a:lvl5pPr marL="1828800" inden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1296DB"/>
              </a:buClr>
              <a:buNone/>
              <a:defRPr>
                <a:latin typeface="Univers" panose="020B0503020202020204" pitchFamily="34" charset="0"/>
                <a:ea typeface="等线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image1.png" descr="image1.png">
            <a:extLst>
              <a:ext uri="{FF2B5EF4-FFF2-40B4-BE49-F238E27FC236}">
                <a16:creationId xmlns:a16="http://schemas.microsoft.com/office/drawing/2014/main" id="{2117813C-A2BA-4952-A6B0-150B679AD1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www.mediecogroup.com">
            <a:extLst>
              <a:ext uri="{FF2B5EF4-FFF2-40B4-BE49-F238E27FC236}">
                <a16:creationId xmlns:a16="http://schemas.microsoft.com/office/drawing/2014/main" id="{CD0BD05C-87A8-4084-9F3E-DC7A4980FFD0}"/>
              </a:ext>
            </a:extLst>
          </p:cNvPr>
          <p:cNvSpPr txBox="1"/>
          <p:nvPr userDrawn="1"/>
        </p:nvSpPr>
        <p:spPr>
          <a:xfrm>
            <a:off x="9753436" y="6356350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>
            <a:extLst>
              <a:ext uri="{FF2B5EF4-FFF2-40B4-BE49-F238E27FC236}">
                <a16:creationId xmlns:a16="http://schemas.microsoft.com/office/drawing/2014/main" id="{6F6D58B7-204C-4F98-9413-1EF93E63A07F}"/>
              </a:ext>
            </a:extLst>
          </p:cNvPr>
          <p:cNvSpPr/>
          <p:nvPr userDrawn="1"/>
        </p:nvSpPr>
        <p:spPr>
          <a:xfrm>
            <a:off x="0" y="2979174"/>
            <a:ext cx="12192000" cy="3878827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 dirty="0">
              <a:latin typeface="Univers" panose="020B05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 wrap="none" anchor="t">
            <a:normAutofit/>
          </a:bodyPr>
          <a:lstStyle>
            <a:lvl1pPr algn="ctr">
              <a:defRPr sz="4400" b="0" spc="-300">
                <a:ln>
                  <a:noFill/>
                </a:ln>
                <a:solidFill>
                  <a:schemeClr val="tx1"/>
                </a:solidFill>
                <a:effectLst/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CFD8956-5C53-44FF-8C6D-54AC5346FA18}"/>
              </a:ext>
            </a:extLst>
          </p:cNvPr>
          <p:cNvSpPr/>
          <p:nvPr userDrawn="1"/>
        </p:nvSpPr>
        <p:spPr>
          <a:xfrm>
            <a:off x="1" y="0"/>
            <a:ext cx="12192000" cy="136525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3815A54F-9F89-4A0A-82B6-B98F13F378D5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5234203" y="1719248"/>
            <a:ext cx="1723594" cy="1723594"/>
          </a:xfrm>
          <a:prstGeom prst="round2DiagRect">
            <a:avLst/>
          </a:prstGeom>
          <a:solidFill>
            <a:srgbClr val="329BDC"/>
          </a:solidFill>
          <a:ln w="41275" cmpd="sng">
            <a:solidFill>
              <a:srgbClr val="FFFFFF"/>
            </a:solidFill>
            <a:prstDash val="solid"/>
          </a:ln>
        </p:spPr>
        <p:txBody>
          <a:bodyPr wrap="none" rtlCol="0" anchor="ctr" anchorCtr="1">
            <a:noAutofit/>
          </a:bodyPr>
          <a:lstStyle/>
          <a:p>
            <a:pPr marL="0" marR="0" lvl="0" indent="0" algn="ctr" defTabSz="82548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995" b="0" i="0" u="none" strike="noStrike" kern="0" cap="none" spc="0" normalizeH="0" baseline="0" noProof="0" dirty="0">
              <a:ln w="12700">
                <a:solidFill>
                  <a:srgbClr val="000000"/>
                </a:solidFill>
              </a:ln>
              <a:solidFill>
                <a:srgbClr val="FFFFFF"/>
              </a:solidFill>
              <a:effectLst/>
              <a:uLnTx/>
              <a:uFillTx/>
              <a:latin typeface="Helvetica Neue"/>
              <a:cs typeface="Helvetica"/>
              <a:sym typeface="Helvetica"/>
            </a:endParaRPr>
          </a:p>
        </p:txBody>
      </p:sp>
      <p:pic>
        <p:nvPicPr>
          <p:cNvPr id="14" name="白色LOGO.png" descr="白色LOGO.png">
            <a:extLst>
              <a:ext uri="{FF2B5EF4-FFF2-40B4-BE49-F238E27FC236}">
                <a16:creationId xmlns:a16="http://schemas.microsoft.com/office/drawing/2014/main" id="{3D26DA07-E9A3-492A-B593-3BA4F59563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72997"/>
          <a:stretch>
            <a:fillRect/>
          </a:stretch>
        </p:blipFill>
        <p:spPr>
          <a:xfrm>
            <a:off x="5644016" y="2116399"/>
            <a:ext cx="1107168" cy="122002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11.png" descr="11.png">
            <a:extLst>
              <a:ext uri="{FF2B5EF4-FFF2-40B4-BE49-F238E27FC236}">
                <a16:creationId xmlns:a16="http://schemas.microsoft.com/office/drawing/2014/main" id="{3B2637BC-C787-4299-AEBB-1CAAC88866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9439"/>
            <a:ext cx="2238368" cy="969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057" y="1526876"/>
            <a:ext cx="4805129" cy="4690456"/>
          </a:xfrm>
          <a:ln>
            <a:noFill/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>
                <a:latin typeface="Cambria" panose="02040503050406030204" pitchFamily="18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8709" y="1526874"/>
            <a:ext cx="5860690" cy="4690456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96DB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image1.png" descr="image1.png">
            <a:extLst>
              <a:ext uri="{FF2B5EF4-FFF2-40B4-BE49-F238E27FC236}">
                <a16:creationId xmlns:a16="http://schemas.microsoft.com/office/drawing/2014/main" id="{E5D34F13-DB70-49D7-AE3D-2943AA4E88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8885" y="469448"/>
            <a:ext cx="1030514" cy="354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>
            <a:normAutofit/>
          </a:bodyPr>
          <a:lstStyle>
            <a:lvl1pPr algn="l">
              <a:defRPr sz="3200">
                <a:latin typeface="Univers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F0AC0D68-CC4F-4427-96F0-834AF55AAAFF}"/>
              </a:ext>
            </a:extLst>
          </p:cNvPr>
          <p:cNvSpPr/>
          <p:nvPr userDrawn="1"/>
        </p:nvSpPr>
        <p:spPr>
          <a:xfrm rot="5400000">
            <a:off x="3309221" y="3849243"/>
            <a:ext cx="4690456" cy="45719"/>
          </a:xfrm>
          <a:prstGeom prst="rect">
            <a:avLst/>
          </a:prstGeom>
          <a:solidFill>
            <a:srgbClr val="1296DB"/>
          </a:solidFill>
          <a:ln w="12700">
            <a:miter lim="400000"/>
          </a:ln>
          <a:effectLst/>
        </p:spPr>
        <p:txBody>
          <a:bodyPr lIns="50800" tIns="50800" rIns="50800" bIns="50800" anchor="ctr"/>
          <a:lstStyle/>
          <a:p>
            <a:pPr>
              <a:defRPr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875"/>
          </a:p>
        </p:txBody>
      </p:sp>
      <p:sp>
        <p:nvSpPr>
          <p:cNvPr id="12" name="www.mediecogroup.com">
            <a:extLst>
              <a:ext uri="{FF2B5EF4-FFF2-40B4-BE49-F238E27FC236}">
                <a16:creationId xmlns:a16="http://schemas.microsoft.com/office/drawing/2014/main" id="{FA4663FB-1316-458A-9761-BB7FF7987F4C}"/>
              </a:ext>
            </a:extLst>
          </p:cNvPr>
          <p:cNvSpPr txBox="1"/>
          <p:nvPr userDrawn="1"/>
        </p:nvSpPr>
        <p:spPr>
          <a:xfrm>
            <a:off x="9726933" y="6346404"/>
            <a:ext cx="1982466" cy="31803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>
                    <a:alpha val="26413"/>
                  </a:srgbClr>
                </a:solidFill>
              </a:defRPr>
            </a:lvl1pPr>
          </a:lstStyle>
          <a:p>
            <a:r>
              <a:rPr sz="1400" dirty="0"/>
              <a:t>www.mediecogroup.com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bg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fu.name/2019-fju-rmd-talk/slide/#2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wangminjie/R4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6.xml"/><Relationship Id="rId7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xiao/RAnalysisBook/" TargetMode="External"/><Relationship Id="rId2" Type="http://schemas.openxmlformats.org/officeDocument/2006/relationships/hyperlink" Target="https://support.rstudio.com/hc/en-us/articles/360004672913-Rendering-PowerPoint-presentations-with-R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kdown.org/yihui/rmarkdown-cookbook/" TargetMode="External"/><Relationship Id="rId5" Type="http://schemas.openxmlformats.org/officeDocument/2006/relationships/hyperlink" Target="https://bookdown.org/yihui/rmarkdown/" TargetMode="External"/><Relationship Id="rId4" Type="http://schemas.openxmlformats.org/officeDocument/2006/relationships/hyperlink" Target="https://bookdown.org/wangminjie/R4D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hao20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gallery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AD0D2-963B-400D-8E20-5867B67AD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4559" y="3213307"/>
            <a:ext cx="9144000" cy="1164378"/>
          </a:xfrm>
        </p:spPr>
        <p:txBody>
          <a:bodyPr/>
          <a:lstStyle/>
          <a:p>
            <a:pPr marL="0" lvl="0" indent="0">
              <a:buNone/>
            </a:pPr>
            <a:r>
              <a:t>00-R Markdown学术写作热身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7FAB164-23AD-4B46-910A-5D9D8CE39D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31818" y="4418396"/>
            <a:ext cx="9144000" cy="754025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梁昊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18506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06/03/2021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传统工作流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统计分析 → SPSS, SAS, Excel</a:t>
            </a:r>
          </a:p>
          <a:p>
            <a:pPr lvl="1">
              <a:buAutoNum type="arabicPeriod"/>
            </a:pPr>
            <a:r>
              <a:t>报告撰写 → Word</a:t>
            </a:r>
          </a:p>
          <a:p>
            <a:pPr lvl="1">
              <a:buAutoNum type="arabicPeriod"/>
            </a:pPr>
            <a:r>
              <a:t>啊！我发现统计分析时，用错资料了…→重复步骤 1, 2</a:t>
            </a:r>
          </a:p>
          <a:p>
            <a:pPr lvl="1">
              <a:buAutoNum type="arabicPeriod"/>
            </a:pPr>
            <a:r>
              <a:t>输出报告</a:t>
            </a:r>
          </a:p>
          <a:p>
            <a:pPr marL="0" lvl="0" indent="0">
              <a:buNone/>
            </a:pPr>
            <a:r>
              <a:t>参考：</a:t>
            </a:r>
            <a:r>
              <a:rPr>
                <a:hlinkClick r:id="rId2"/>
              </a:rPr>
              <a:t>https://yongfu.name/2019-fju-rmd-talk/slide/#25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 Markdown 工作流</a:t>
            </a:r>
          </a:p>
        </p:txBody>
      </p:sp>
      <p:pic>
        <p:nvPicPr>
          <p:cNvPr id="2" name="Picture 1" descr="images/workflow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485900"/>
            <a:ext cx="102108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825500" y="5651500"/>
            <a:ext cx="108585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支持开源和学术透明、推动R Markdown中国化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事半功倍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R开源、免费</a:t>
            </a:r>
          </a:p>
          <a:p>
            <a:pPr marL="0" lvl="0" indent="0">
              <a:buNone/>
            </a:pPr>
            <a:r>
              <a:t>简单易学：R很简单，配合tidyverse等系列包，代码可读性强</a:t>
            </a:r>
          </a:p>
          <a:p>
            <a:pPr marL="0" lvl="0" indent="0">
              <a:buNone/>
            </a:pPr>
            <a:r>
              <a:t>All in one (鱼与熊掌，我全都要)：一个软件全都有，数据-分析-可视化-写作-展示类(似于家装全)包一波流</a:t>
            </a:r>
          </a:p>
          <a:p>
            <a:pPr marL="0" lvl="0" indent="0">
              <a:buNone/>
            </a:pPr>
            <a:r>
              <a:t>一个残酷的现实：用统计的，往往不是学统计的</a:t>
            </a:r>
          </a:p>
          <a:p>
            <a:pPr lvl="1"/>
            <a:r>
              <a:t>R语言做统计分析，是它的看家本领，非常好用</a:t>
            </a:r>
          </a:p>
          <a:p>
            <a:pPr marL="0" lvl="0" indent="0">
              <a:buNone/>
            </a:pPr>
            <a:r>
              <a:t>R的表格和可视化，是颜值担当，高大上，无出其右</a:t>
            </a:r>
          </a:p>
          <a:p>
            <a:pPr marL="0" lvl="0" indent="0">
              <a:buNone/>
            </a:pPr>
            <a:r>
              <a:t>不论写论文、写书、写报告、PPT，它都是让你脱颖而出的好工具</a:t>
            </a:r>
          </a:p>
          <a:p>
            <a:pPr lvl="1"/>
            <a:r>
              <a:t>更多期刊和作者都在使用R Markdown，学习R Markdown就是拥抱未来</a:t>
            </a:r>
          </a:p>
          <a:p>
            <a:pPr marL="0" lvl="0" indent="0">
              <a:buNone/>
            </a:pPr>
            <a:r>
              <a:t>——参考王敏杰</a:t>
            </a:r>
            <a:r>
              <a:rPr>
                <a:hlinkClick r:id="rId2"/>
              </a:rPr>
              <a:t>《数据科学中的 R 语言》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这门课适合谁?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适合谁？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科研工作者(拯救科研狗)</a:t>
            </a:r>
          </a:p>
          <a:p>
            <a:pPr lvl="2"/>
            <a:r>
              <a:t>理工农</a:t>
            </a:r>
            <a:r>
              <a:rPr b="1"/>
              <a:t>医</a:t>
            </a:r>
          </a:p>
          <a:p>
            <a:pPr lvl="2"/>
            <a:r>
              <a:t>社科</a:t>
            </a:r>
          </a:p>
          <a:p>
            <a:pPr lvl="2"/>
            <a:r>
              <a:t>心理</a:t>
            </a:r>
          </a:p>
          <a:p>
            <a:pPr lvl="2"/>
            <a:r>
              <a:t>商业</a:t>
            </a:r>
          </a:p>
          <a:p>
            <a:pPr lvl="2"/>
            <a:r>
              <a:t>经济</a:t>
            </a:r>
          </a:p>
          <a:p>
            <a:pPr lvl="1"/>
            <a:r>
              <a:t>研究生(同理，各学科)</a:t>
            </a:r>
          </a:p>
          <a:p>
            <a:pPr lvl="1"/>
            <a:r>
              <a:t>数据科学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需要哪些基础?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英语基础</a:t>
            </a:r>
          </a:p>
          <a:p>
            <a:pPr lvl="1"/>
            <a:r>
              <a:t>有点英语基础，能看懂基本单词</a:t>
            </a:r>
          </a:p>
          <a:p>
            <a:pPr marL="0" lvl="0" indent="0">
              <a:buNone/>
            </a:pPr>
            <a:r>
              <a:t>编程基础</a:t>
            </a:r>
          </a:p>
          <a:p>
            <a:pPr lvl="1"/>
            <a:r>
              <a:t>Python或R编程基础最佳，没有编程基础，也可</a:t>
            </a:r>
          </a:p>
          <a:p>
            <a:pPr lvl="1"/>
            <a:r>
              <a:t>R markdown 与Jupyter notebook是亲兄弟</a:t>
            </a:r>
          </a:p>
          <a:p>
            <a:pPr marL="0" lvl="0" indent="0">
              <a:buNone/>
            </a:pPr>
            <a:r>
              <a:t>统计学基础</a:t>
            </a:r>
          </a:p>
          <a:p>
            <a:pPr lvl="1"/>
            <a:r>
              <a:t>懂基本的统计学原理，和统计学方法的适用对象</a:t>
            </a:r>
          </a:p>
          <a:p>
            <a:pPr lvl="1"/>
            <a:r>
              <a:t>会看统计图表</a:t>
            </a:r>
          </a:p>
          <a:p>
            <a:pPr lvl="1"/>
            <a:r>
              <a:t>会点SPSS就OK</a:t>
            </a:r>
          </a:p>
          <a:p>
            <a:pPr marL="0" lvl="0" indent="0">
              <a:buNone/>
            </a:pPr>
            <a:r>
              <a:t>本课程没有复杂的</a:t>
            </a:r>
            <a:r>
              <a:rPr>
                <a:latin typeface="Courier"/>
              </a:rPr>
              <a:t>公式</a:t>
            </a:r>
            <a:r>
              <a:t>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Examples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women数据集的总结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(women)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height         weight     
##  Min.   :58.0   Min.   :115.0  
##  1st Qu.:61.5   1st Qu.:124.5  
##  Median :65.0   Median :135.0  
##  Mean   :65.0   Mean   :136.7  
##  3rd Qu.:68.5   3rd Qu.:148.0  
##  Max.   :72.0   Max.   :164.0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2" name="Picture 1" descr="00-Intro_files/figure-pptx/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485900"/>
            <a:ext cx="5842000" cy="467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个人介绍</a:t>
            </a:r>
          </a:p>
          <a:p>
            <a:pPr lvl="1"/>
            <a:r>
              <a:rPr>
                <a:hlinkClick r:id="rId3" action="ppaction://hlinksldjump"/>
              </a:rPr>
              <a:t>R Markdown是什么?</a:t>
            </a:r>
          </a:p>
          <a:p>
            <a:pPr lvl="1"/>
            <a:r>
              <a:rPr>
                <a:hlinkClick r:id="rId4" action="ppaction://hlinksldjump"/>
              </a:rPr>
              <a:t>为什么学这门课?</a:t>
            </a:r>
          </a:p>
          <a:p>
            <a:pPr lvl="1"/>
            <a:r>
              <a:rPr>
                <a:hlinkClick r:id="rId5" action="ppaction://hlinksldjump"/>
              </a:rPr>
              <a:t>这门课适合谁?</a:t>
            </a:r>
          </a:p>
          <a:p>
            <a:pPr lvl="1"/>
            <a:r>
              <a:rPr>
                <a:hlinkClick r:id="rId6" action="ppaction://hlinksldjump"/>
              </a:rPr>
              <a:t>需要哪些基础?</a:t>
            </a:r>
          </a:p>
          <a:p>
            <a:pPr lvl="1"/>
            <a:r>
              <a:rPr>
                <a:hlinkClick r:id="rId7" action="ppaction://hlinksldjump"/>
              </a:rPr>
              <a:t>Examples</a:t>
            </a:r>
          </a:p>
          <a:p>
            <a:pPr lvl="1"/>
            <a:r>
              <a:rPr>
                <a:hlinkClick r:id="rId8" action="ppaction://hlinksldjump"/>
              </a:rPr>
              <a:t>课后作业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Slide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25500" y="1485900"/>
          <a:ext cx="108585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Sepal.Width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Petal.Width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setosa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课后作业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尝试用本课程的ppt模板(template.pptx)和Rmd文件生成pptx，可以替换头像，修改标题</a:t>
            </a:r>
          </a:p>
          <a:p>
            <a:pPr marL="0" lvl="0" indent="0">
              <a:buNone/>
            </a:pPr>
            <a:r>
              <a:t>参考：</a:t>
            </a:r>
            <a:r>
              <a:rPr>
                <a:hlinkClick r:id="rId2"/>
              </a:rPr>
              <a:t>Rendering PowerPoint Presentations with RStudio</a:t>
            </a:r>
          </a:p>
          <a:p>
            <a:pPr marL="0" lvl="0" indent="0">
              <a:buNone/>
            </a:pPr>
            <a:r>
              <a:t>R Markdown 推荐书籍(全部开源免费,也是本课程主要参考书)</a:t>
            </a:r>
          </a:p>
          <a:p>
            <a:pPr lvl="1"/>
            <a:r>
              <a:rPr>
                <a:hlinkClick r:id="rId3"/>
              </a:rPr>
              <a:t>R 数据分析指南与速查手册</a:t>
            </a:r>
          </a:p>
          <a:p>
            <a:pPr lvl="1"/>
            <a:r>
              <a:rPr>
                <a:hlinkClick r:id="rId4"/>
              </a:rPr>
              <a:t>数据科学中的 R 语言</a:t>
            </a:r>
          </a:p>
          <a:p>
            <a:pPr lvl="1"/>
            <a:r>
              <a:rPr>
                <a:hlinkClick r:id="rId5"/>
              </a:rPr>
              <a:t>R Markdown: The Definitive Guide</a:t>
            </a:r>
          </a:p>
          <a:p>
            <a:pPr lvl="1"/>
            <a:r>
              <a:rPr>
                <a:hlinkClick r:id="rId6"/>
              </a:rPr>
              <a:t>R Markdown Cookbook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个人介绍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基本情况</a:t>
            </a:r>
          </a:p>
        </p:txBody>
      </p:sp>
      <p:pic>
        <p:nvPicPr>
          <p:cNvPr id="2" name="Picture 1" descr="images/avata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524000"/>
            <a:ext cx="29845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个人头像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t>梁昊</a:t>
            </a:r>
          </a:p>
          <a:p>
            <a:pPr lvl="2"/>
            <a:r>
              <a:t>出生年月：1986.12</a:t>
            </a:r>
          </a:p>
          <a:p>
            <a:pPr lvl="2"/>
            <a:r>
              <a:t>职称：讲师/主治医师</a:t>
            </a:r>
          </a:p>
          <a:p>
            <a:pPr lvl="2"/>
            <a:r>
              <a:t>学位：医学博士</a:t>
            </a:r>
          </a:p>
          <a:p>
            <a:pPr lvl="2"/>
            <a:r>
              <a:t>毕业院校：湖南中医药大学</a:t>
            </a:r>
          </a:p>
          <a:p>
            <a:pPr lvl="2"/>
            <a:r>
              <a:t>工作单位：湖南中医药大学</a:t>
            </a:r>
          </a:p>
          <a:p>
            <a:pPr lvl="2"/>
            <a:r>
              <a:t>研究方向：中医诊断学/医学AI</a:t>
            </a:r>
          </a:p>
          <a:p>
            <a:pPr lvl="2"/>
            <a:r>
              <a:t>项目主页：</a:t>
            </a:r>
            <a:r>
              <a:rPr>
                <a:hlinkClick r:id="rId3"/>
              </a:rPr>
              <a:t>https://gitee.com/hao203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学术兼职及成果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学术兼职</a:t>
            </a:r>
          </a:p>
          <a:p>
            <a:pPr lvl="2"/>
            <a:r>
              <a:t>中国中西医结合学会诊断专业委员会青年委员</a:t>
            </a:r>
          </a:p>
          <a:p>
            <a:pPr lvl="2"/>
            <a:r>
              <a:t>中国中医药信息学会中医诊断信息分会理事</a:t>
            </a:r>
          </a:p>
          <a:p>
            <a:pPr lvl="2"/>
            <a:r>
              <a:t>湘雅医学期刊社青年编委</a:t>
            </a:r>
          </a:p>
          <a:p>
            <a:pPr lvl="2"/>
            <a:r>
              <a:t>《湖南中医药大学学报》编委</a:t>
            </a:r>
          </a:p>
          <a:p>
            <a:pPr lvl="1"/>
            <a:r>
              <a:t>主持国家级课题1项、省部级课题2项、厅级课题2项；以第一作者及通讯作者发表论文20余篇，其中SCI 4篇，CSCD 10篇，总被引200余次</a:t>
            </a:r>
          </a:p>
          <a:p>
            <a:pPr lvl="1"/>
            <a:r>
              <a:t>获省级教学成果奖1项，湖南省中医药科技一等奖2项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R Markdown是什么?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91D614-6EEB-4C42-A746-C9FB67E1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2260"/>
            <a:ext cx="8486957" cy="637553"/>
          </a:xfrm>
        </p:spPr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E23ACD-CC52-4FE4-A28E-15DDE627EE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Markdown是利用Rstudio进行科技写作的全能选手</a:t>
            </a:r>
          </a:p>
          <a:p>
            <a:pPr lvl="1"/>
            <a:r>
              <a:t>本课程专注于学术写作</a:t>
            </a:r>
          </a:p>
          <a:p>
            <a:pPr marL="0" lvl="0" indent="0">
              <a:buNone/>
            </a:pPr>
            <a:r>
              <a:t>R Markdown的文档能够完全重现</a:t>
            </a:r>
          </a:p>
          <a:p>
            <a:pPr lvl="1"/>
            <a:r>
              <a:t>R Markdown documents are fully reproducible</a:t>
            </a:r>
          </a:p>
          <a:p>
            <a:pPr marL="0" lvl="0" indent="0">
              <a:buNone/>
            </a:pPr>
            <a:r>
              <a:t>可以把文本+代码优雅的输出成你需要的格式</a:t>
            </a:r>
          </a:p>
          <a:p>
            <a:pPr lvl="1"/>
            <a:r>
              <a:t>Use a productive notebook interface to weave together narrative text and code to produce elegantly formatted output</a:t>
            </a:r>
          </a:p>
          <a:p>
            <a:pPr marL="0" lvl="0" indent="0">
              <a:buNone/>
            </a:pPr>
            <a:r>
              <a:t>支持多种程序语言，包括R，python，SQL等</a:t>
            </a:r>
          </a:p>
          <a:p>
            <a:pPr lvl="1"/>
            <a:r>
              <a:t>Use multiple languages including R, Python, and SQL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https://rmarkdown.rstudio.com/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50EE65B-BFB1-4F4A-95CD-5BFFD20D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56" y="164582"/>
            <a:ext cx="7811335" cy="969455"/>
          </a:xfrm>
        </p:spPr>
        <p:txBody>
          <a:bodyPr/>
          <a:lstStyle/>
          <a:p>
            <a:pPr marL="0" lvl="0" indent="0">
              <a:buNone/>
            </a:pPr>
            <a:r>
              <a:t>Output any format</a:t>
            </a:r>
          </a:p>
        </p:txBody>
      </p:sp>
      <p:pic>
        <p:nvPicPr>
          <p:cNvPr id="2" name="Picture 1" descr="images/outputformat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90600" y="1524000"/>
            <a:ext cx="4152900" cy="417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660400" y="5702300"/>
            <a:ext cx="4800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 Markdown supports dozens of static and dynamic output formats including HTML, PDF, MS Word, Beamer, HTML5 slides, Tufte-style handouts, books, dashboards, shiny applications, scientific articles, websites, and more.</a:t>
            </a:r>
          </a:p>
          <a:p>
            <a:pPr marL="0" lvl="0" indent="0">
              <a:buNone/>
            </a:pPr>
            <a:r>
              <a:t>See the </a:t>
            </a:r>
            <a:r>
              <a:rPr>
                <a:hlinkClick r:id="rId3"/>
              </a:rPr>
              <a:t>gallery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783577" y="4036880"/>
            <a:ext cx="8463639" cy="862715"/>
          </a:xfrm>
        </p:spPr>
        <p:txBody>
          <a:bodyPr/>
          <a:lstStyle/>
          <a:p>
            <a:pPr marL="0" lvl="0" indent="0">
              <a:buNone/>
            </a:pPr>
            <a:r>
              <a:t>为什么学这门课?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自定义 3">
      <a:dk1>
        <a:sysClr val="windowText" lastClr="000000"/>
      </a:dk1>
      <a:lt1>
        <a:sysClr val="window" lastClr="FFFFFF"/>
      </a:lt1>
      <a:dk2>
        <a:srgbClr val="1296DB"/>
      </a:dk2>
      <a:lt2>
        <a:srgbClr val="DBEFF9"/>
      </a:lt2>
      <a:accent1>
        <a:srgbClr val="1296DB"/>
      </a:accent1>
      <a:accent2>
        <a:srgbClr val="9BCBF7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B76C00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宽屏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Courier</vt:lpstr>
      <vt:lpstr>Helvetica Neue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00-R Markdown学术写作热身</vt:lpstr>
      <vt:lpstr>Table of Contents</vt:lpstr>
      <vt:lpstr>个人介绍</vt:lpstr>
      <vt:lpstr>基本情况</vt:lpstr>
      <vt:lpstr>学术兼职及成果</vt:lpstr>
      <vt:lpstr>R Markdown是什么?</vt:lpstr>
      <vt:lpstr>R Markdown</vt:lpstr>
      <vt:lpstr>Output any format</vt:lpstr>
      <vt:lpstr>为什么学这门课?</vt:lpstr>
      <vt:lpstr>传统工作流</vt:lpstr>
      <vt:lpstr>R Markdown 工作流</vt:lpstr>
      <vt:lpstr>事半功倍</vt:lpstr>
      <vt:lpstr>这门课适合谁?</vt:lpstr>
      <vt:lpstr>适合谁？</vt:lpstr>
      <vt:lpstr>需要哪些基础?</vt:lpstr>
      <vt:lpstr>PowerPoint 演示文稿</vt:lpstr>
      <vt:lpstr>Examples</vt:lpstr>
      <vt:lpstr>Slide with R Output</vt:lpstr>
      <vt:lpstr>Slide with Plot</vt:lpstr>
      <vt:lpstr>Slide with Table</vt:lpstr>
      <vt:lpstr>课后作业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TM04033923[[fn=Depth]]</Template>
  <TotalTime>83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Helvetica Neue</vt:lpstr>
      <vt:lpstr>方正兰亭细黑_GBK_M</vt:lpstr>
      <vt:lpstr>微软雅黑</vt:lpstr>
      <vt:lpstr>Arial</vt:lpstr>
      <vt:lpstr>Cambria</vt:lpstr>
      <vt:lpstr>Corbel</vt:lpstr>
      <vt:lpstr>Univers</vt:lpstr>
      <vt:lpstr>Depth</vt:lpstr>
      <vt:lpstr>PowerPoint 演示文稿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00-R Markdown学术写作热身</dc:title>
  <dc:creator>梁昊</dc:creator>
  <cp:keywords/>
  <cp:lastModifiedBy>未定义</cp:lastModifiedBy>
  <cp:revision>1</cp:revision>
  <dcterms:created xsi:type="dcterms:W3CDTF">2021-07-08T00:39:28Z</dcterms:created>
  <dcterms:modified xsi:type="dcterms:W3CDTF">2021-07-08T00:42:10Z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06/03/2021</vt:lpwstr>
  </property>
  <property fmtid="{D5CDD505-2E9C-101B-9397-08002B2CF9AE}" pid="3" name="header-includes">
    <vt:lpwstr/>
  </property>
  <property fmtid="{D5CDD505-2E9C-101B-9397-08002B2CF9AE}" pid="4" name="output">
    <vt:lpwstr/>
  </property>
</Properties>
</file>