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9.xml" /><Relationship Id="rId4" Type="http://schemas.openxmlformats.org/officeDocument/2006/relationships/slide" Target="slide1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ounghz/Markdown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jianshu.com/p/e74eb43960a1" TargetMode="Externa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03.Markdown语法和Chunk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四月,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Chunks是R</a:t>
            </a:r>
            <a:r>
              <a:rPr/>
              <a:t> </a:t>
            </a:r>
            <a:r>
              <a:rPr/>
              <a:t>Markdown的灵魂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Markdown的Code Chunks（代码块）是可以执行的，这就让数据分析可以在文档中执行，并按照自己的意愿进行控制</a:t>
            </a:r>
          </a:p>
          <a:p>
            <a:pPr lvl="0" marL="0" indent="0">
              <a:buNone/>
            </a:pPr>
            <a:r>
              <a:rPr/>
              <a:t>Chunks可以是R代码，也可以是其他语言，如Python</a:t>
            </a:r>
          </a:p>
          <a:p>
            <a:pPr lvl="0" marL="0" indent="0">
              <a:buNone/>
            </a:pPr>
            <a:r>
              <a:rPr/>
              <a:t>代码块</a:t>
            </a:r>
            <a:r>
              <a:rPr>
                <a:latin typeface="Courier"/>
              </a:rPr>
              <a:t>```{语言名称}</a:t>
            </a:r>
            <a:r>
              <a:rPr/>
              <a:t>开头，</a:t>
            </a:r>
            <a:r>
              <a:rPr>
                <a:latin typeface="Courier"/>
              </a:rPr>
              <a:t>```</a:t>
            </a:r>
            <a:r>
              <a:rPr/>
              <a:t>结尾。</a:t>
            </a:r>
          </a:p>
          <a:p>
            <a:pPr lvl="0" marL="0" indent="0">
              <a:buNone/>
            </a:pPr>
            <a:r>
              <a:rPr/>
              <a:t>插入Chunk快捷键为Ctrl + Alt + I (OS X: Cmd + Option + I)</a:t>
            </a:r>
          </a:p>
          <a:p>
            <a:pPr lvl="0" indent="0">
              <a:buNone/>
            </a:pPr>
            <a:r>
              <a:rPr b="1" i="1">
                <a:solidFill>
                  <a:srgbClr val="60A0B0"/>
                </a:solidFill>
                <a:latin typeface="Courier"/>
              </a:rPr>
              <a:t>```{r chunk-name}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print ("a code chunk")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Chunk和block的区别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Markdown代码块（code block）为纯文本，无法执行</a:t>
            </a:r>
          </a:p>
          <a:p>
            <a:pPr lvl="0" indent="0">
              <a:buNone/>
            </a:pPr>
            <a:r>
              <a:rPr b="1" i="1">
                <a:solidFill>
                  <a:srgbClr val="60A0B0"/>
                </a:solidFill>
                <a:latin typeface="Courier"/>
              </a:rPr>
              <a:t>```r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"This will NOT be printed!"</a:t>
            </a:r>
            <a:r>
              <a:rPr>
                <a:latin typeface="Courier"/>
              </a:rPr>
              <a:t>) 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  <a:r>
              <a:rPr>
                <a:latin typeface="Courier"/>
              </a:rPr>
              <a:t>  </a:t>
            </a:r>
          </a:p>
          <a:p>
            <a:pPr lvl="0" marL="0" indent="0">
              <a:buNone/>
            </a:pPr>
            <a:r>
              <a:rPr/>
              <a:t>Chunk，可以执行</a:t>
            </a:r>
          </a:p>
          <a:p>
            <a:pPr lvl="0" indent="0">
              <a:buNone/>
            </a:pPr>
            <a:r>
              <a:rPr b="1" i="1">
                <a:solidFill>
                  <a:srgbClr val="60A0B0"/>
                </a:solidFill>
                <a:latin typeface="Courier"/>
              </a:rPr>
              <a:t>```{r}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print("This will be printed!")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  <a:r>
              <a:rPr>
                <a:latin typeface="Courier"/>
              </a:rPr>
              <a:t>  </a:t>
            </a:r>
          </a:p>
          <a:p>
            <a:pPr lvl="0" marL="0" indent="0">
              <a:buNone/>
            </a:pPr>
            <a:r>
              <a:rPr/>
              <a:t>代码还有一种inline方式（行内执行）</a:t>
            </a:r>
          </a:p>
          <a:p>
            <a:pPr lvl="0" indent="0">
              <a:buNone/>
            </a:pPr>
            <a:r>
              <a:rPr>
                <a:latin typeface="Courier"/>
              </a:rPr>
              <a:t>There are </a:t>
            </a:r>
            <a:r>
              <a:rPr b="1" i="1">
                <a:solidFill>
                  <a:srgbClr val="60A0B0"/>
                </a:solidFill>
                <a:latin typeface="Courier"/>
              </a:rPr>
              <a:t>`r nrow(iris)`</a:t>
            </a:r>
            <a:r>
              <a:rPr>
                <a:latin typeface="Courier"/>
              </a:rPr>
              <a:t> observations in the **iris** dataset.</a:t>
            </a:r>
          </a:p>
          <a:p>
            <a:pPr lvl="0" marL="0" indent="0">
              <a:buNone/>
            </a:pPr>
            <a:r>
              <a:rPr/>
              <a:t>There are 150 observations in the </a:t>
            </a:r>
            <a:r>
              <a:rPr b="1"/>
              <a:t>iris</a:t>
            </a:r>
            <a:r>
              <a:rPr/>
              <a:t> dataset.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options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0"/>
                <a:gridCol w="54229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Code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输出结果？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echo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显示代码？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include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输出代码和结果？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cache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保留缓存？避免重复执行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参数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FALSE/TRUE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表格题注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fig.cap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图片题注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常用设定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0"/>
                <a:gridCol w="54229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Code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Show</a:t>
                      </a:r>
                      <a:r>
                        <a:rPr/>
                        <a:t> </a:t>
                      </a:r>
                      <a:r>
                        <a:rPr/>
                        <a:t>output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echo=FALSE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Show</a:t>
                      </a:r>
                      <a:r>
                        <a:rPr/>
                        <a:t> </a:t>
                      </a:r>
                      <a:r>
                        <a:rPr/>
                        <a:t>code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output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echo=TRUE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Show</a:t>
                      </a:r>
                      <a:r>
                        <a:rPr/>
                        <a:t> </a:t>
                      </a:r>
                      <a:r>
                        <a:rPr/>
                        <a:t>code</a:t>
                      </a:r>
                      <a:r>
                        <a:rPr/>
                        <a:t> </a:t>
                      </a:r>
                      <a:r>
                        <a:rPr/>
                        <a:t>(don’t</a:t>
                      </a:r>
                      <a:r>
                        <a:rPr/>
                        <a:t> </a:t>
                      </a:r>
                      <a:r>
                        <a:rPr/>
                        <a:t>run</a:t>
                      </a:r>
                      <a:r>
                        <a:rPr/>
                        <a:t> </a:t>
                      </a:r>
                      <a:r>
                        <a:rPr/>
                        <a:t>code)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eval=FALSE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Show</a:t>
                      </a:r>
                      <a:r>
                        <a:rPr/>
                        <a:t> </a:t>
                      </a:r>
                      <a:r>
                        <a:rPr/>
                        <a:t>nothing</a:t>
                      </a:r>
                      <a:r>
                        <a:rPr/>
                        <a:t> </a:t>
                      </a:r>
                      <a:r>
                        <a:rPr/>
                        <a:t>(run</a:t>
                      </a:r>
                      <a:r>
                        <a:rPr/>
                        <a:t> </a:t>
                      </a:r>
                      <a:r>
                        <a:rPr/>
                        <a:t>code)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include=FALSE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Show</a:t>
                      </a:r>
                      <a:r>
                        <a:rPr/>
                        <a:t> </a:t>
                      </a:r>
                      <a:r>
                        <a:rPr/>
                        <a:t>nothing</a:t>
                      </a:r>
                      <a:r>
                        <a:rPr/>
                        <a:t> </a:t>
                      </a:r>
                      <a:r>
                        <a:rPr/>
                        <a:t>(don’t</a:t>
                      </a:r>
                      <a:r>
                        <a:rPr/>
                        <a:t> </a:t>
                      </a:r>
                      <a:r>
                        <a:rPr/>
                        <a:t>run</a:t>
                      </a:r>
                      <a:r>
                        <a:rPr/>
                        <a:t> </a:t>
                      </a:r>
                      <a:r>
                        <a:rPr/>
                        <a:t>code)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include=FALSE,</a:t>
                      </a:r>
                      <a:r>
                        <a:rPr/>
                        <a:t> </a:t>
                      </a:r>
                      <a:r>
                        <a:rPr/>
                        <a:t>eval=FALSE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Hide</a:t>
                      </a:r>
                      <a:r>
                        <a:rPr/>
                        <a:t> </a:t>
                      </a:r>
                      <a:r>
                        <a:rPr/>
                        <a:t>warnings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warnings=FALSE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Hide</a:t>
                      </a:r>
                      <a:r>
                        <a:rPr/>
                        <a:t> </a:t>
                      </a:r>
                      <a:r>
                        <a:rPr/>
                        <a:t>messages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messages=FALSE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Chunk默认设定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如果你的Rmd文档代码Chunk设定都基本一致，那可以在文档开头设定一个默认，后面的Chunks都会依照该设定</a:t>
            </a:r>
          </a:p>
          <a:p>
            <a:pPr lvl="0" indent="0">
              <a:buNone/>
            </a:pPr>
            <a:r>
              <a:rPr>
                <a:latin typeface="Courier"/>
              </a:rPr>
              <a:t>```{r default, include=FALSE} 
knitr::opts_chunk$set(echo = FALSE,
                      message = FALSE,
                      warning = FALSE)
```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插入其他语言Chunk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```{python} 
print("this is python")
import this
```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新建一个R Markdown文档</a:t>
            </a:r>
          </a:p>
          <a:p>
            <a:pPr lvl="1"/>
            <a:r>
              <a:rPr/>
              <a:t>创建一个代码块，并输入plot(cars)</a:t>
            </a:r>
          </a:p>
          <a:p>
            <a:pPr lvl="1"/>
            <a:r>
              <a:rPr/>
              <a:t>只输出图片，不输出代码</a:t>
            </a:r>
          </a:p>
          <a:p>
            <a:pPr lvl="1"/>
            <a:r>
              <a:rPr/>
              <a:t>图题为’cars plot’</a:t>
            </a:r>
          </a:p>
          <a:p>
            <a:pPr lvl="1"/>
            <a:r>
              <a:rPr/>
              <a:t>输出文档为word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Markdown</a:t>
            </a:r>
          </a:p>
          <a:p>
            <a:pPr lvl="1"/>
            <a:r>
              <a:rPr>
                <a:hlinkClick r:id="rId3" action="ppaction://hlinksldjump"/>
              </a:rPr>
              <a:t>代码块（Code Chunks）</a:t>
            </a:r>
          </a:p>
          <a:p>
            <a:pPr lvl="1"/>
            <a:r>
              <a:rPr>
                <a:hlinkClick r:id="rId4" action="ppaction://hlinksldjump"/>
              </a:rPr>
              <a:t>课后作业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Markdown是什么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Markdown是一种轻量级标记语言，它以纯文本形式(易读、易写、易更改)编写文档</a:t>
            </a:r>
          </a:p>
          <a:p>
            <a:pPr lvl="0" marL="0" indent="0">
              <a:buNone/>
            </a:pPr>
            <a:r>
              <a:rPr/>
              <a:t>Markdown非常容易上手，几分钟就可完成学习。排版精美，尤其适合学术写作</a:t>
            </a:r>
          </a:p>
          <a:p>
            <a:pPr lvl="0" marL="0" indent="0">
              <a:buNone/>
            </a:pPr>
            <a:r>
              <a:rPr/>
              <a:t>目前国内支持Markdown的网站</a:t>
            </a:r>
          </a:p>
          <a:p>
            <a:pPr lvl="1"/>
            <a:r>
              <a:rPr/>
              <a:t>简书</a:t>
            </a:r>
          </a:p>
          <a:p>
            <a:pPr lvl="1"/>
            <a:r>
              <a:rPr/>
              <a:t>印象笔记</a:t>
            </a:r>
          </a:p>
          <a:p>
            <a:pPr lvl="1"/>
            <a:r>
              <a:rPr/>
              <a:t>CSDN</a:t>
            </a:r>
          </a:p>
          <a:p>
            <a:pPr lvl="1"/>
            <a:r>
              <a:rPr/>
              <a:t>知乎</a:t>
            </a:r>
          </a:p>
          <a:p>
            <a:pPr lvl="1"/>
            <a:r>
              <a:rPr/>
              <a:t>…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https://github.com/younghz/Markdown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Markdown一瞥</a:t>
            </a:r>
          </a:p>
        </p:txBody>
      </p:sp>
      <p:pic>
        <p:nvPicPr>
          <p:cNvPr descr="images/md2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485900"/>
            <a:ext cx="89789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和html对比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语法参考</a:t>
            </a:r>
          </a:p>
        </p:txBody>
      </p:sp>
      <p:pic>
        <p:nvPicPr>
          <p:cNvPr descr="images/t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485900"/>
            <a:ext cx="78994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语法快速上手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数学公式</a:t>
            </a:r>
          </a:p>
        </p:txBody>
      </p:sp>
      <p:pic>
        <p:nvPicPr>
          <p:cNvPr descr="images/equ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485900"/>
            <a:ext cx="7480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Markdown可以直接书写漂亮的公式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Markdown语法参考文档</a:t>
            </a:r>
          </a:p>
        </p:txBody>
      </p:sp>
      <p:pic>
        <p:nvPicPr>
          <p:cNvPr descr="images/md_hel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485900"/>
            <a:ext cx="5880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Rstudio自带的Markdown参考文档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代码块（Code</a:t>
            </a:r>
            <a:r>
              <a:rPr/>
              <a:t> </a:t>
            </a:r>
            <a:r>
              <a:rPr/>
              <a:t>Chunks）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03.Markdown语法和Chunk</dc:title>
  <dc:creator>梁昊</dc:creator>
  <cp:keywords/>
  <dcterms:created xsi:type="dcterms:W3CDTF">2021-04-15T10:50:52Z</dcterms:created>
  <dcterms:modified xsi:type="dcterms:W3CDTF">2021-04-15T10:50:52Z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