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296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ECD19FB2-3AAB-4D03-B13A-2960828C78E3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1" y="618432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白色LOGO.png" descr="白色LOGO.png">
            <a:extLst>
              <a:ext uri="{FF2B5EF4-FFF2-40B4-BE49-F238E27FC236}">
                <a16:creationId xmlns:a16="http://schemas.microsoft.com/office/drawing/2014/main" id="{F3920BFD-00AE-480A-AD39-2849750A11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58719" y="1685579"/>
            <a:ext cx="2147681" cy="6391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2017年1月">
            <a:extLst>
              <a:ext uri="{FF2B5EF4-FFF2-40B4-BE49-F238E27FC236}">
                <a16:creationId xmlns:a16="http://schemas.microsoft.com/office/drawing/2014/main" id="{55C41809-7C7F-4A1C-AAF3-E9979D982DD6}"/>
              </a:ext>
            </a:extLst>
          </p:cNvPr>
          <p:cNvSpPr txBox="1"/>
          <p:nvPr userDrawn="1"/>
        </p:nvSpPr>
        <p:spPr>
          <a:xfrm>
            <a:off x="5172076" y="6162515"/>
            <a:ext cx="2928937" cy="38767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2700">
                <a:solidFill>
                  <a:srgbClr val="FFFFFF">
                    <a:alpha val="45373"/>
                  </a:srgbClr>
                </a:solidFill>
                <a:latin typeface="方正兰亭细黑_GBK_M" panose="02010600010101010101" charset="-122"/>
                <a:ea typeface="方正兰亭细黑_GBK_M" panose="02010600010101010101" charset="-122"/>
                <a:cs typeface="方正兰亭细黑_GBK_M" panose="02010600010101010101" charset="-122"/>
                <a:sym typeface="方正兰亭细黑_GBK_M" panose="02010600010101010101" charset="-122"/>
              </a:defRPr>
            </a:lvl1pPr>
          </a:lstStyle>
          <a:p>
            <a:r>
              <a:rPr sz="1400" dirty="0"/>
              <a:t>www.mediecogroup.com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 wrap="none" anchor="t">
            <a:normAutofit/>
          </a:bodyPr>
          <a:lstStyle>
            <a:lvl1pPr algn="ctr">
              <a:defRPr sz="4800" b="0" spc="-30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66304A52-CD30-44A3-A689-5D9A1FC53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99916976-5D93-46E4-A98A-FAD63E4D0EA8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>
            <a:normAutofit/>
          </a:bodyPr>
          <a:lstStyle>
            <a:lvl1pPr>
              <a:defRPr sz="3200">
                <a:latin typeface="Univers" panose="020B0503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2370"/>
            <a:ext cx="10871199" cy="4684593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60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91440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buNone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37160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buNone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82880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buNone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image1.png" descr="image1.png">
            <a:extLst>
              <a:ext uri="{FF2B5EF4-FFF2-40B4-BE49-F238E27FC236}">
                <a16:creationId xmlns:a16="http://schemas.microsoft.com/office/drawing/2014/main" id="{2117813C-A2BA-4952-A6B0-150B679AD1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" name="www.mediecogroup.com">
            <a:extLst>
              <a:ext uri="{FF2B5EF4-FFF2-40B4-BE49-F238E27FC236}">
                <a16:creationId xmlns:a16="http://schemas.microsoft.com/office/drawing/2014/main" id="{CD0BD05C-87A8-4084-9F3E-DC7A4980FFD0}"/>
              </a:ext>
            </a:extLst>
          </p:cNvPr>
          <p:cNvSpPr txBox="1"/>
          <p:nvPr userDrawn="1"/>
        </p:nvSpPr>
        <p:spPr>
          <a:xfrm>
            <a:off x="9753436" y="6356350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>
            <a:extLst>
              <a:ext uri="{FF2B5EF4-FFF2-40B4-BE49-F238E27FC236}">
                <a16:creationId xmlns:a16="http://schemas.microsoft.com/office/drawing/2014/main" id="{6F6D58B7-204C-4F98-9413-1EF93E63A07F}"/>
              </a:ext>
            </a:extLst>
          </p:cNvPr>
          <p:cNvSpPr/>
          <p:nvPr userDrawn="1"/>
        </p:nvSpPr>
        <p:spPr>
          <a:xfrm>
            <a:off x="0" y="2979174"/>
            <a:ext cx="12192000" cy="3878827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 dirty="0">
              <a:latin typeface="Univers" panose="020B05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 wrap="none" anchor="t">
            <a:normAutofit/>
          </a:bodyPr>
          <a:lstStyle>
            <a:lvl1pPr algn="ctr">
              <a:defRPr sz="4400" b="0" spc="-300">
                <a:ln>
                  <a:noFill/>
                </a:ln>
                <a:solidFill>
                  <a:schemeClr val="tx1"/>
                </a:solidFill>
                <a:effectLst/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ACFD8956-5C53-44FF-8C6D-54AC5346FA18}"/>
              </a:ext>
            </a:extLst>
          </p:cNvPr>
          <p:cNvSpPr/>
          <p:nvPr userDrawn="1"/>
        </p:nvSpPr>
        <p:spPr>
          <a:xfrm>
            <a:off x="1" y="0"/>
            <a:ext cx="12192000" cy="136525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3815A54F-9F89-4A0A-82B6-B98F13F378D5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5234203" y="1719248"/>
            <a:ext cx="1723594" cy="1723594"/>
          </a:xfrm>
          <a:prstGeom prst="round2DiagRect">
            <a:avLst/>
          </a:prstGeom>
          <a:solidFill>
            <a:srgbClr val="329BDC"/>
          </a:solidFill>
          <a:ln w="41275" cmpd="sng">
            <a:solidFill>
              <a:srgbClr val="FFFFFF"/>
            </a:solidFill>
            <a:prstDash val="solid"/>
          </a:ln>
        </p:spPr>
        <p:txBody>
          <a:bodyPr wrap="none" rtlCol="0" anchor="ctr" anchorCtr="1">
            <a:noAutofit/>
          </a:bodyPr>
          <a:lstStyle/>
          <a:p>
            <a:pPr marL="0" marR="0" lvl="0" indent="0" algn="ctr" defTabSz="82548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995" b="0" i="0" u="none" strike="noStrike" kern="0" cap="none" spc="0" normalizeH="0" baseline="0" noProof="0" dirty="0">
              <a:ln w="12700">
                <a:solidFill>
                  <a:srgbClr val="000000"/>
                </a:solidFill>
              </a:ln>
              <a:solidFill>
                <a:srgbClr val="FFFFFF"/>
              </a:solidFill>
              <a:effectLst/>
              <a:uLnTx/>
              <a:uFillTx/>
              <a:latin typeface="Helvetica Neue"/>
              <a:cs typeface="Helvetica"/>
              <a:sym typeface="Helvetica"/>
            </a:endParaRPr>
          </a:p>
        </p:txBody>
      </p:sp>
      <p:pic>
        <p:nvPicPr>
          <p:cNvPr id="14" name="白色LOGO.png" descr="白色LOGO.png">
            <a:extLst>
              <a:ext uri="{FF2B5EF4-FFF2-40B4-BE49-F238E27FC236}">
                <a16:creationId xmlns:a16="http://schemas.microsoft.com/office/drawing/2014/main" id="{3D26DA07-E9A3-492A-B593-3BA4F59563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72997"/>
          <a:stretch>
            <a:fillRect/>
          </a:stretch>
        </p:blipFill>
        <p:spPr>
          <a:xfrm>
            <a:off x="5644016" y="2116399"/>
            <a:ext cx="1107168" cy="122002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3B2637BC-C787-4299-AEBB-1CAAC88866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057" y="1526876"/>
            <a:ext cx="4805129" cy="4690456"/>
          </a:xfr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>
                <a:latin typeface="Cambria" panose="02040503050406030204" pitchFamily="18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8709" y="1526874"/>
            <a:ext cx="5860690" cy="4690456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9" name="image1.png" descr="image1.png">
            <a:extLst>
              <a:ext uri="{FF2B5EF4-FFF2-40B4-BE49-F238E27FC236}">
                <a16:creationId xmlns:a16="http://schemas.microsoft.com/office/drawing/2014/main" id="{E5D34F13-DB70-49D7-AE3D-2943AA4E88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>
            <a:normAutofit/>
          </a:bodyPr>
          <a:lstStyle>
            <a:lvl1pPr algn="l">
              <a:defRPr sz="3200"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F0AC0D68-CC4F-4427-96F0-834AF55AAAFF}"/>
              </a:ext>
            </a:extLst>
          </p:cNvPr>
          <p:cNvSpPr/>
          <p:nvPr userDrawn="1"/>
        </p:nvSpPr>
        <p:spPr>
          <a:xfrm rot="5400000">
            <a:off x="3309221" y="3849243"/>
            <a:ext cx="4690456" cy="45719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2" name="www.mediecogroup.com">
            <a:extLst>
              <a:ext uri="{FF2B5EF4-FFF2-40B4-BE49-F238E27FC236}">
                <a16:creationId xmlns:a16="http://schemas.microsoft.com/office/drawing/2014/main" id="{FA4663FB-1316-458A-9761-BB7FF7987F4C}"/>
              </a:ext>
            </a:extLst>
          </p:cNvPr>
          <p:cNvSpPr txBox="1"/>
          <p:nvPr userDrawn="1"/>
        </p:nvSpPr>
        <p:spPr>
          <a:xfrm>
            <a:off x="9726933" y="6346404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ln>
            <a:noFill/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ounghz/Markdow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e74eb43960a1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/>
          <a:lstStyle/>
          <a:p>
            <a:pPr marL="0" lvl="0" indent="0">
              <a:buNone/>
            </a:pPr>
            <a:r>
              <a:t>03.Markdown语法和Chunk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br/>
            <a:br/>
            <a:r>
              <a:t>梁昊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/>
          <a:p>
            <a:pPr marL="0" lvl="0" indent="0">
              <a:buNone/>
            </a:pPr>
            <a:r>
              <a:t>15 四月,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Code Chunks是R Markdown的灵魂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R </a:t>
            </a:r>
            <a:r>
              <a:rPr dirty="0" err="1"/>
              <a:t>Markdown的Code</a:t>
            </a:r>
            <a:r>
              <a:rPr dirty="0"/>
              <a:t> </a:t>
            </a:r>
            <a:r>
              <a:rPr dirty="0" err="1"/>
              <a:t>Chunks（代码块）是可以执行的，这就让数据分析可以在文档中执行，并按照自己的意愿进行控制</a:t>
            </a:r>
            <a:endParaRPr dirty="0"/>
          </a:p>
          <a:p>
            <a:pPr marL="0" lvl="0" indent="0">
              <a:buNone/>
            </a:pPr>
            <a:r>
              <a:rPr dirty="0" err="1"/>
              <a:t>Chunks可以是R代码，也可以是其他语言，如Python</a:t>
            </a:r>
            <a:endParaRPr dirty="0"/>
          </a:p>
          <a:p>
            <a:pPr marL="0" lvl="0" indent="0">
              <a:buNone/>
            </a:pPr>
            <a:r>
              <a:rPr dirty="0" err="1"/>
              <a:t>代码块</a:t>
            </a:r>
            <a:r>
              <a:rPr dirty="0">
                <a:latin typeface="Courier"/>
              </a:rPr>
              <a:t>```{</a:t>
            </a:r>
            <a:r>
              <a:rPr dirty="0" err="1">
                <a:latin typeface="Courier"/>
              </a:rPr>
              <a:t>语言名称</a:t>
            </a:r>
            <a:r>
              <a:rPr dirty="0">
                <a:latin typeface="Courier"/>
              </a:rPr>
              <a:t>}</a:t>
            </a:r>
            <a:r>
              <a:rPr dirty="0" err="1"/>
              <a:t>开头</a:t>
            </a:r>
            <a:r>
              <a:rPr dirty="0"/>
              <a:t>，</a:t>
            </a:r>
            <a:r>
              <a:rPr dirty="0">
                <a:latin typeface="Courier"/>
              </a:rPr>
              <a:t>```</a:t>
            </a:r>
            <a:r>
              <a:rPr dirty="0" err="1"/>
              <a:t>结尾</a:t>
            </a:r>
            <a:r>
              <a:rPr dirty="0"/>
              <a:t>。</a:t>
            </a:r>
          </a:p>
          <a:p>
            <a:pPr marL="0" lvl="0" indent="0">
              <a:buNone/>
            </a:pPr>
            <a:r>
              <a:rPr dirty="0" err="1"/>
              <a:t>插入Chunk快捷键为Ctrl</a:t>
            </a:r>
            <a:r>
              <a:rPr dirty="0"/>
              <a:t> + Alt + I (OS X: </a:t>
            </a:r>
            <a:r>
              <a:rPr dirty="0" err="1"/>
              <a:t>Cmd</a:t>
            </a:r>
            <a:r>
              <a:rPr dirty="0"/>
              <a:t> + Option + I)</a:t>
            </a:r>
          </a:p>
          <a:p>
            <a:pPr lvl="0" indent="0">
              <a:buNone/>
            </a:pPr>
            <a:r>
              <a:rPr sz="2400" b="1" i="1" dirty="0">
                <a:solidFill>
                  <a:srgbClr val="60A0B0"/>
                </a:solidFill>
                <a:latin typeface="Courier"/>
              </a:rPr>
              <a:t>```{r chunk-name} </a:t>
            </a:r>
            <a:br>
              <a:rPr sz="2400" dirty="0"/>
            </a:br>
            <a:r>
              <a:rPr sz="2400" b="1" i="1" dirty="0">
                <a:solidFill>
                  <a:srgbClr val="60A0B0"/>
                </a:solidFill>
                <a:latin typeface="Courier"/>
              </a:rPr>
              <a:t>print ("a code chunk")</a:t>
            </a:r>
            <a:br>
              <a:rPr sz="2400" dirty="0"/>
            </a:br>
            <a:r>
              <a:rPr sz="2400" b="1" i="1" dirty="0">
                <a:solidFill>
                  <a:srgbClr val="60A0B0"/>
                </a:solidFill>
                <a:latin typeface="Courier"/>
              </a:rPr>
              <a:t>```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Chunk和block的区别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 err="1"/>
              <a:t>Markdown代码块（code</a:t>
            </a:r>
            <a:r>
              <a:rPr dirty="0"/>
              <a:t> </a:t>
            </a:r>
            <a:r>
              <a:rPr dirty="0" err="1"/>
              <a:t>block）为纯文本，无法执行</a:t>
            </a:r>
            <a:endParaRPr dirty="0"/>
          </a:p>
          <a:p>
            <a:pPr lvl="0" indent="0">
              <a:buNone/>
            </a:pPr>
            <a:r>
              <a:rPr b="1" i="1" dirty="0">
                <a:solidFill>
                  <a:srgbClr val="60A0B0"/>
                </a:solidFill>
                <a:latin typeface="Courier"/>
              </a:rPr>
              <a:t>```r  </a:t>
            </a:r>
            <a:br>
              <a:rPr dirty="0"/>
            </a:br>
            <a:r>
              <a:rPr dirty="0">
                <a:solidFill>
                  <a:srgbClr val="06287E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"This will NOT be printed!"</a:t>
            </a:r>
            <a:r>
              <a:rPr dirty="0">
                <a:latin typeface="Courier"/>
              </a:rPr>
              <a:t>)  </a:t>
            </a:r>
            <a:br>
              <a:rPr dirty="0"/>
            </a:br>
            <a:r>
              <a:rPr b="1" i="1" dirty="0">
                <a:solidFill>
                  <a:srgbClr val="60A0B0"/>
                </a:solidFill>
                <a:latin typeface="Courier"/>
              </a:rPr>
              <a:t>```</a:t>
            </a:r>
            <a:r>
              <a:rPr dirty="0">
                <a:latin typeface="Courier"/>
              </a:rPr>
              <a:t>  </a:t>
            </a:r>
          </a:p>
          <a:p>
            <a:pPr marL="0" lvl="0" indent="0">
              <a:buNone/>
            </a:pPr>
            <a:r>
              <a:rPr dirty="0" err="1"/>
              <a:t>Chunk，可以执行</a:t>
            </a:r>
            <a:endParaRPr dirty="0"/>
          </a:p>
          <a:p>
            <a:pPr lvl="0" indent="0">
              <a:buNone/>
            </a:pPr>
            <a:r>
              <a:rPr b="1" i="1" dirty="0">
                <a:solidFill>
                  <a:srgbClr val="60A0B0"/>
                </a:solidFill>
                <a:latin typeface="Courier"/>
              </a:rPr>
              <a:t>```{r} </a:t>
            </a:r>
            <a:br>
              <a:rPr dirty="0"/>
            </a:br>
            <a:r>
              <a:rPr b="1" i="1" dirty="0">
                <a:solidFill>
                  <a:srgbClr val="60A0B0"/>
                </a:solidFill>
                <a:latin typeface="Courier"/>
              </a:rPr>
              <a:t>print("This will be printed!") </a:t>
            </a:r>
            <a:br>
              <a:rPr dirty="0"/>
            </a:br>
            <a:r>
              <a:rPr b="1" i="1" dirty="0">
                <a:solidFill>
                  <a:srgbClr val="60A0B0"/>
                </a:solidFill>
                <a:latin typeface="Courier"/>
              </a:rPr>
              <a:t>```</a:t>
            </a:r>
            <a:r>
              <a:rPr dirty="0">
                <a:latin typeface="Courier"/>
              </a:rPr>
              <a:t>  </a:t>
            </a:r>
          </a:p>
          <a:p>
            <a:pPr marL="0" lvl="0" indent="0">
              <a:buNone/>
            </a:pPr>
            <a:r>
              <a:rPr dirty="0" err="1"/>
              <a:t>代码还有一种inline方式（行内执行</a:t>
            </a:r>
            <a:r>
              <a:rPr dirty="0"/>
              <a:t>）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There are </a:t>
            </a:r>
            <a:r>
              <a:rPr b="1" i="1" dirty="0">
                <a:solidFill>
                  <a:srgbClr val="60A0B0"/>
                </a:solidFill>
                <a:latin typeface="Courier"/>
              </a:rPr>
              <a:t>`r </a:t>
            </a:r>
            <a:r>
              <a:rPr b="1" i="1" dirty="0" err="1">
                <a:solidFill>
                  <a:srgbClr val="60A0B0"/>
                </a:solidFill>
                <a:latin typeface="Courier"/>
              </a:rPr>
              <a:t>nrow</a:t>
            </a:r>
            <a:r>
              <a:rPr b="1" i="1" dirty="0">
                <a:solidFill>
                  <a:srgbClr val="60A0B0"/>
                </a:solidFill>
                <a:latin typeface="Courier"/>
              </a:rPr>
              <a:t>(iris)`</a:t>
            </a:r>
            <a:r>
              <a:rPr dirty="0">
                <a:latin typeface="Courier"/>
              </a:rPr>
              <a:t> observations in the **iris** dataset.</a:t>
            </a: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sz="2000" dirty="0"/>
              <a:t>There are 150 observations in the </a:t>
            </a:r>
            <a:r>
              <a:rPr sz="2000" b="1" dirty="0"/>
              <a:t>iris</a:t>
            </a:r>
            <a:r>
              <a:rPr sz="2000" dirty="0"/>
              <a:t> dataset.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Chunk output options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889643"/>
              </p:ext>
            </p:extLst>
          </p:nvPr>
        </p:nvGraphicFramePr>
        <p:xfrm>
          <a:off x="825500" y="1485900"/>
          <a:ext cx="108458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eval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输出结果？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echo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显示代码？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include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输出代码和结果？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保留缓存？避免重复执行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FALSE/TRUE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caption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表格题注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fig.cap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 err="1"/>
                        <a:t>图片题注</a:t>
                      </a:r>
                      <a:endParaRPr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常用设定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115276"/>
              </p:ext>
            </p:extLst>
          </p:nvPr>
        </p:nvGraphicFramePr>
        <p:xfrm>
          <a:off x="825500" y="1485900"/>
          <a:ext cx="108458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Show output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echo=FALSE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Show code and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echo=TRUE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Show code (don’t run code)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eval=FALSE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Show nothing (run code)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include=FALSE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Show nothing (don’t run code)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include=FALSE, eval=FALSE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Hide warnings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warnings=FALSE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Hide messages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messages=FALSE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Chunk默认设定</a:t>
            </a:r>
            <a:endParaRPr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dirty="0"/>
              <a:t>如果你的</a:t>
            </a:r>
            <a:r>
              <a:rPr lang="en-US" altLang="zh-CN" dirty="0" err="1"/>
              <a:t>Rmd</a:t>
            </a:r>
            <a:r>
              <a:rPr lang="zh-CN" altLang="en-US" dirty="0"/>
              <a:t>文档代码</a:t>
            </a:r>
            <a:r>
              <a:rPr lang="en-US" altLang="zh-CN" dirty="0"/>
              <a:t>Chunk</a:t>
            </a:r>
            <a:r>
              <a:rPr lang="zh-CN" altLang="en-US" dirty="0"/>
              <a:t>设定都基本一致，那可以在文档开头设定一个默认，后面的</a:t>
            </a:r>
            <a:r>
              <a:rPr lang="en-US" altLang="zh-CN" dirty="0"/>
              <a:t>Chunks</a:t>
            </a:r>
            <a:r>
              <a:rPr lang="zh-CN" altLang="en-US" dirty="0"/>
              <a:t>都会依照该设定</a:t>
            </a:r>
            <a:endParaRPr lang="en-US" altLang="zh-CN" dirty="0"/>
          </a:p>
          <a:p>
            <a:pPr marL="0" lvl="0" indent="0">
              <a:buNone/>
            </a:pPr>
            <a:endParaRPr lang="en-US" altLang="zh-CN" dirty="0"/>
          </a:p>
          <a:p>
            <a:pPr marL="0" lvl="0" indent="0">
              <a:buNone/>
            </a:pPr>
            <a:r>
              <a:rPr sz="2400" dirty="0">
                <a:latin typeface="Courier"/>
              </a:rPr>
              <a:t>```{r default, include=FALSE} 
</a:t>
            </a:r>
            <a:r>
              <a:rPr sz="2400" dirty="0" err="1">
                <a:latin typeface="Courier"/>
              </a:rPr>
              <a:t>knitr</a:t>
            </a:r>
            <a:r>
              <a:rPr sz="2400" dirty="0">
                <a:latin typeface="Courier"/>
              </a:rPr>
              <a:t>::</a:t>
            </a:r>
            <a:r>
              <a:rPr sz="2400" dirty="0" err="1">
                <a:latin typeface="Courier"/>
              </a:rPr>
              <a:t>opts_chunk$set</a:t>
            </a:r>
            <a:r>
              <a:rPr sz="2400" dirty="0">
                <a:latin typeface="Courier"/>
              </a:rPr>
              <a:t>(echo = FALSE,
                      message = FALSE,
                      warning = FALSE)
```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插入其他语言Chunk</a:t>
            </a:r>
            <a:endParaRPr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92368"/>
            <a:ext cx="4061605" cy="4684593"/>
          </a:xfrm>
        </p:spPr>
        <p:txBody>
          <a:bodyPr/>
          <a:lstStyle/>
          <a:p>
            <a:pPr marL="0" lvl="0" indent="0">
              <a:buNone/>
            </a:pPr>
            <a:r>
              <a:rPr dirty="0">
                <a:solidFill>
                  <a:schemeClr val="accent6">
                    <a:lumMod val="75000"/>
                  </a:schemeClr>
                </a:solidFill>
                <a:latin typeface="Courier"/>
              </a:rPr>
              <a:t>```{python} 
print("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urier"/>
              </a:rPr>
              <a:t>Hi,</a:t>
            </a:r>
            <a:r>
              <a:rPr dirty="0" err="1">
                <a:solidFill>
                  <a:schemeClr val="accent6">
                    <a:lumMod val="75000"/>
                  </a:schemeClr>
                </a:solidFill>
                <a:latin typeface="Courier"/>
              </a:rPr>
              <a:t>python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Courier"/>
              </a:rPr>
              <a:t>")
import this
```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urier"/>
            </a:endParaRPr>
          </a:p>
          <a:p>
            <a:pPr marL="0" lvl="0" indent="0">
              <a:buNone/>
            </a:pPr>
            <a:r>
              <a:rPr lang="zh-CN" altLang="en-US" dirty="0">
                <a:latin typeface="Courier"/>
              </a:rPr>
              <a:t>运行</a:t>
            </a:r>
            <a:r>
              <a:rPr lang="en-US" dirty="0">
                <a:latin typeface="Courier"/>
              </a:rPr>
              <a:t>Python，</a:t>
            </a:r>
            <a:r>
              <a:rPr lang="zh-CN" altLang="en-US" dirty="0">
                <a:latin typeface="Courier"/>
              </a:rPr>
              <a:t>需要安装 ‘</a:t>
            </a:r>
            <a:r>
              <a:rPr lang="en-US" dirty="0">
                <a:latin typeface="Courier"/>
              </a:rPr>
              <a:t>reticulate’ ，</a:t>
            </a:r>
            <a:r>
              <a:rPr lang="zh-CN" altLang="en-US" dirty="0">
                <a:latin typeface="Courier"/>
              </a:rPr>
              <a:t>并设置</a:t>
            </a:r>
            <a:r>
              <a:rPr lang="en-US" dirty="0">
                <a:latin typeface="Courier"/>
              </a:rPr>
              <a:t>Python</a:t>
            </a:r>
            <a:r>
              <a:rPr lang="zh-CN" altLang="en-US" dirty="0">
                <a:latin typeface="Courier"/>
              </a:rPr>
              <a:t>引擎</a:t>
            </a:r>
            <a:r>
              <a:rPr lang="en-US" altLang="zh-CN" dirty="0">
                <a:latin typeface="Courier"/>
              </a:rPr>
              <a:t>(</a:t>
            </a:r>
            <a:r>
              <a:rPr lang="en-US" dirty="0">
                <a:latin typeface="Courier"/>
              </a:rPr>
              <a:t>Tools--Global Options--Python)</a:t>
            </a:r>
            <a:endParaRPr dirty="0">
              <a:latin typeface="Courier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A950C3-7CE7-497F-8B35-755AF644B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288" y="1990713"/>
            <a:ext cx="7073660" cy="323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90C5F515-D422-43AE-8A02-FFE50FDCEC88}"/>
              </a:ext>
            </a:extLst>
          </p:cNvPr>
          <p:cNvSpPr txBox="1"/>
          <p:nvPr/>
        </p:nvSpPr>
        <p:spPr>
          <a:xfrm>
            <a:off x="5444825" y="5449502"/>
            <a:ext cx="58801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来源：</a:t>
            </a:r>
            <a:r>
              <a:rPr lang="en-US" altLang="zh-CN" sz="2000" dirty="0">
                <a:solidFill>
                  <a:srgbClr val="FF0000"/>
                </a:solidFill>
              </a:rPr>
              <a:t>《R Markdown Cookbook》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课后作业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课后作业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新建一个R Markdown文档</a:t>
            </a:r>
          </a:p>
          <a:p>
            <a:pPr lvl="1"/>
            <a:r>
              <a:t>创建一个代码块，并输入plot(cars)</a:t>
            </a:r>
          </a:p>
          <a:p>
            <a:pPr lvl="1"/>
            <a:r>
              <a:t>只输出图片，不输出代码</a:t>
            </a:r>
          </a:p>
          <a:p>
            <a:pPr lvl="1"/>
            <a:r>
              <a:t>图题为’cars plot’</a:t>
            </a:r>
          </a:p>
          <a:p>
            <a:pPr lvl="1"/>
            <a:r>
              <a:t>输出文档为word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Table of Contents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Markdown</a:t>
            </a:r>
          </a:p>
          <a:p>
            <a:pPr lvl="1"/>
            <a:r>
              <a:rPr>
                <a:hlinkClick r:id="rId3" action="ppaction://hlinksldjump"/>
              </a:rPr>
              <a:t>代码块（Code Chunks）</a:t>
            </a:r>
          </a:p>
          <a:p>
            <a:pPr lvl="1"/>
            <a:r>
              <a:rPr>
                <a:hlinkClick r:id="rId4" action="ppaction://hlinksldjump"/>
              </a:rPr>
              <a:t>课后作业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Markdown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Markdown是什么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t>Markdown是一种轻量级标记语言，它以纯文本形式(易读、易写、易更改)编写文档</a:t>
            </a:r>
          </a:p>
          <a:p>
            <a:pPr marL="0" lvl="0" indent="0">
              <a:buNone/>
            </a:pPr>
            <a:r>
              <a:t>Markdown非常容易上手，几分钟就可完成学习。排版精美，尤其适合学术写作</a:t>
            </a:r>
          </a:p>
          <a:p>
            <a:pPr marL="0" lvl="0" indent="0">
              <a:buNone/>
            </a:pPr>
            <a:r>
              <a:t>目前国内支持Markdown的网站</a:t>
            </a:r>
          </a:p>
          <a:p>
            <a:pPr lvl="1"/>
            <a:r>
              <a:t>简书</a:t>
            </a:r>
          </a:p>
          <a:p>
            <a:pPr lvl="1"/>
            <a:r>
              <a:t>印象笔记</a:t>
            </a:r>
          </a:p>
          <a:p>
            <a:pPr lvl="1"/>
            <a:r>
              <a:t>CSDN</a:t>
            </a:r>
          </a:p>
          <a:p>
            <a:pPr lvl="1"/>
            <a:r>
              <a:t>知乎</a:t>
            </a:r>
          </a:p>
          <a:p>
            <a:pPr lvl="1"/>
            <a:r>
              <a:t>…</a:t>
            </a:r>
          </a:p>
          <a:p>
            <a:pPr marL="0" lvl="0" indent="0">
              <a:buNone/>
            </a:pPr>
            <a:r>
              <a:rPr>
                <a:hlinkClick r:id="rId2"/>
              </a:rPr>
              <a:t>https://github.com/younghz/Markdown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Markdown一瞥</a:t>
            </a:r>
          </a:p>
        </p:txBody>
      </p:sp>
      <p:pic>
        <p:nvPicPr>
          <p:cNvPr id="2" name="Picture 1" descr="images/md2html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89716" y="1244359"/>
            <a:ext cx="10547291" cy="489322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838198" y="6137587"/>
            <a:ext cx="9081938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000" dirty="0">
                <a:solidFill>
                  <a:srgbClr val="FF0000"/>
                </a:solidFill>
              </a:rPr>
              <a:t>Markdown </a:t>
            </a:r>
            <a:r>
              <a:rPr sz="2000" dirty="0" err="1">
                <a:solidFill>
                  <a:srgbClr val="FF0000"/>
                </a:solidFill>
              </a:rPr>
              <a:t>和</a:t>
            </a:r>
            <a:r>
              <a:rPr lang="en-US" altLang="zh-CN" sz="2000" dirty="0" err="1">
                <a:solidFill>
                  <a:srgbClr val="FF0000"/>
                </a:solidFill>
              </a:rPr>
              <a:t>H</a:t>
            </a:r>
            <a:r>
              <a:rPr sz="2000" dirty="0" err="1">
                <a:solidFill>
                  <a:srgbClr val="FF0000"/>
                </a:solidFill>
              </a:rPr>
              <a:t>tml对比</a:t>
            </a:r>
            <a:endParaRPr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语法参考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748561" y="5987740"/>
            <a:ext cx="4595004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000" dirty="0">
                <a:solidFill>
                  <a:srgbClr val="FF0000"/>
                </a:solidFill>
              </a:rPr>
              <a:t>Markdown </a:t>
            </a:r>
            <a:r>
              <a:rPr sz="2000" dirty="0" err="1">
                <a:solidFill>
                  <a:srgbClr val="FF0000"/>
                </a:solidFill>
              </a:rPr>
              <a:t>语法快速上手</a:t>
            </a:r>
            <a:endParaRPr sz="2000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E00CD2-A615-4DC6-B581-0B86DAC97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71" y="1114714"/>
            <a:ext cx="4008090" cy="5381026"/>
          </a:xfrm>
          <a:prstGeom prst="rect">
            <a:avLst/>
          </a:prstGeom>
        </p:spPr>
      </p:pic>
      <p:pic>
        <p:nvPicPr>
          <p:cNvPr id="2" name="Picture 1" descr="images/text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848816" y="1730429"/>
            <a:ext cx="7335264" cy="386811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数学公式</a:t>
            </a:r>
          </a:p>
        </p:txBody>
      </p:sp>
      <p:pic>
        <p:nvPicPr>
          <p:cNvPr id="2" name="Picture 1" descr="images/equatio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8548" y="1346200"/>
            <a:ext cx="7480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825500" y="5651500"/>
            <a:ext cx="7007285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 err="1">
                <a:hlinkClick r:id="rId3"/>
              </a:rPr>
              <a:t>Markdown可以直接书写漂亮的公式</a:t>
            </a:r>
            <a:endParaRPr dirty="0">
              <a:hlinkClick r:id="rId3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Markdown语法参考文档</a:t>
            </a:r>
          </a:p>
        </p:txBody>
      </p:sp>
      <p:pic>
        <p:nvPicPr>
          <p:cNvPr id="2" name="Picture 1" descr="images/md_help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07930" y="1408262"/>
            <a:ext cx="58801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825500" y="5651500"/>
            <a:ext cx="58801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000" dirty="0" err="1">
                <a:solidFill>
                  <a:srgbClr val="FF0000"/>
                </a:solidFill>
              </a:rPr>
              <a:t>Rstudio自带的Markdown参考文档</a:t>
            </a:r>
            <a:endParaRPr sz="2000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F29DBD-8B62-442F-9434-8B83C914A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154" y="1062751"/>
            <a:ext cx="2513752" cy="485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代码块（Code Chunks）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自定义 3">
      <a:dk1>
        <a:sysClr val="windowText" lastClr="000000"/>
      </a:dk1>
      <a:lt1>
        <a:sysClr val="window" lastClr="FFFFFF"/>
      </a:lt1>
      <a:dk2>
        <a:srgbClr val="1296DB"/>
      </a:dk2>
      <a:lt2>
        <a:srgbClr val="DBEFF9"/>
      </a:lt2>
      <a:accent1>
        <a:srgbClr val="1296DB"/>
      </a:accent1>
      <a:accent2>
        <a:srgbClr val="9BCBF7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B76C00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444</Words>
  <Application>Microsoft Office PowerPoint</Application>
  <PresentationFormat>宽屏</PresentationFormat>
  <Paragraphs>90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Courier</vt:lpstr>
      <vt:lpstr>Helvetica Neue</vt:lpstr>
      <vt:lpstr>等线</vt:lpstr>
      <vt:lpstr>方正兰亭细黑_GBK_M</vt:lpstr>
      <vt:lpstr>微软雅黑</vt:lpstr>
      <vt:lpstr>Arial</vt:lpstr>
      <vt:lpstr>Cambria</vt:lpstr>
      <vt:lpstr>Corbel</vt:lpstr>
      <vt:lpstr>Univers</vt:lpstr>
      <vt:lpstr>Depth</vt:lpstr>
      <vt:lpstr>03.Markdown语法和Chunk</vt:lpstr>
      <vt:lpstr>Table of Contents</vt:lpstr>
      <vt:lpstr>Markdown</vt:lpstr>
      <vt:lpstr>Markdown是什么</vt:lpstr>
      <vt:lpstr>Markdown一瞥</vt:lpstr>
      <vt:lpstr>语法参考</vt:lpstr>
      <vt:lpstr>数学公式</vt:lpstr>
      <vt:lpstr>Markdown语法参考文档</vt:lpstr>
      <vt:lpstr>代码块（Code Chunks）</vt:lpstr>
      <vt:lpstr>Code Chunks是R Markdown的灵魂</vt:lpstr>
      <vt:lpstr>Chunk和block的区别</vt:lpstr>
      <vt:lpstr>Chunk output options</vt:lpstr>
      <vt:lpstr>常用设定</vt:lpstr>
      <vt:lpstr>Chunk默认设定</vt:lpstr>
      <vt:lpstr>插入其他语言Chunk</vt:lpstr>
      <vt:lpstr>课后作业</vt:lpstr>
      <vt:lpstr>课后作业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TM04033923[[fn=Depth]]</Template>
  <TotalTime>82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Helvetica Neue</vt:lpstr>
      <vt:lpstr>等线</vt:lpstr>
      <vt:lpstr>方正兰亭细黑_GBK_M</vt:lpstr>
      <vt:lpstr>微软雅黑</vt:lpstr>
      <vt:lpstr>Arial</vt:lpstr>
      <vt:lpstr>Cambria</vt:lpstr>
      <vt:lpstr>Corbel</vt:lpstr>
      <vt:lpstr>Univers</vt:lpstr>
      <vt:lpstr>Depth</vt:lpstr>
      <vt:lpstr>PowerPoint 演示文稿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03.Markdown语法和Chunk</dc:title>
  <dc:creator>梁昊</dc:creator>
  <cp:keywords/>
  <cp:lastModifiedBy>Mike Ray</cp:lastModifiedBy>
  <cp:revision>4</cp:revision>
  <dcterms:created xsi:type="dcterms:W3CDTF">2021-04-15T09:42:29Z</dcterms:created>
  <dcterms:modified xsi:type="dcterms:W3CDTF">2021-04-15T10:59:52Z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15 四月, 2021</vt:lpwstr>
  </property>
  <property fmtid="{D5CDD505-2E9C-101B-9397-08002B2CF9AE}" pid="3" name="header-includes">
    <vt:lpwstr/>
  </property>
  <property fmtid="{D5CDD505-2E9C-101B-9397-08002B2CF9AE}" pid="4" name="output">
    <vt:lpwstr/>
  </property>
</Properties>
</file>