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7" r:id="rId2"/>
    <p:sldId id="308" r:id="rId3"/>
    <p:sldId id="316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28" r:id="rId13"/>
    <p:sldId id="314" r:id="rId14"/>
  </p:sldIdLst>
  <p:sldSz cx="12192000" cy="6858000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D9D9D9"/>
    <a:srgbClr val="A50021"/>
    <a:srgbClr val="003399"/>
    <a:srgbClr val="000099"/>
    <a:srgbClr val="000066"/>
    <a:srgbClr val="4B4A6A"/>
    <a:srgbClr val="1F6B96"/>
    <a:srgbClr val="192F58"/>
    <a:srgbClr val="317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9" autoAdjust="0"/>
  </p:normalViewPr>
  <p:slideViewPr>
    <p:cSldViewPr snapToGrid="0">
      <p:cViewPr varScale="1">
        <p:scale>
          <a:sx n="152" d="100"/>
          <a:sy n="152" d="100"/>
        </p:scale>
        <p:origin x="46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7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F3E3C-FBCD-46C1-BA32-1D7590B6F119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4A17-252F-4AA7-BDE4-ECC957CC3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38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0691-BC26-4A87-A8FA-24BEF44534A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384D0-E8C0-4FB2-93D8-B1A58490B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4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73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58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28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09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0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2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0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629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6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01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6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65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384D0-E8C0-4FB2-93D8-B1A58490B2C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1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60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43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未标题-7-01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119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673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08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4005668" y="1592832"/>
            <a:ext cx="1415772" cy="461665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9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5971645" y="1584351"/>
            <a:ext cx="141577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>
              <a:defRPr lang="zh-CN" altLang="en-US" sz="2400" dirty="0" smtClean="0">
                <a:solidFill>
                  <a:schemeClr val="bg1"/>
                </a:solidFill>
              </a:defRPr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1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4005668" y="2177607"/>
            <a:ext cx="141577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>
              <a:defRPr lang="zh-CN" altLang="en-US" sz="2400" smtClean="0">
                <a:solidFill>
                  <a:schemeClr val="bg1"/>
                </a:solidFill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3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5971645" y="2177607"/>
            <a:ext cx="1415772" cy="461665"/>
          </a:xfrm>
        </p:spPr>
        <p:txBody>
          <a:bodyPr vert="horz" wrap="none" lIns="91440" tIns="45720" rIns="91440" bIns="45720" rtlCol="0" anchor="ctr" anchorCtr="0">
            <a:noAutofit/>
          </a:bodyPr>
          <a:lstStyle>
            <a:lvl1pPr>
              <a:defRPr lang="zh-CN" altLang="en-US" sz="2400" smtClean="0">
                <a:solidFill>
                  <a:schemeClr val="bg1"/>
                </a:solidFill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983823" y="1687591"/>
            <a:ext cx="2310428" cy="584775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文本样式</a:t>
            </a:r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983824" y="2218632"/>
            <a:ext cx="2310427" cy="381516"/>
          </a:xfrm>
        </p:spPr>
        <p:txBody>
          <a:bodyPr wrap="non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 smtClean="0"/>
              <a:t>WENBENYANGSHI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498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018384" y="0"/>
            <a:ext cx="4155232" cy="646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28457" y="81164"/>
            <a:ext cx="3135086" cy="480131"/>
          </a:xfrm>
        </p:spPr>
        <p:txBody>
          <a:bodyPr wrap="none">
            <a:no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输入标题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168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98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410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8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030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981" y="6189269"/>
            <a:ext cx="2865582" cy="4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6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7D22-9896-4CDC-AC41-67924EE0DE7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B3FB-6FDD-43B6-ACB1-4F3BF8EFAC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video/hardware/using-ip-encryption-vivado-design-suite.html" TargetMode="External"/><Relationship Id="rId7" Type="http://schemas.openxmlformats.org/officeDocument/2006/relationships/hyperlink" Target="https://v.youku.com/v_show/id_XNDA4OTU5OTMwO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xilinx.com/products/intellectual-property/ip-encryption.html" TargetMode="External"/><Relationship Id="rId5" Type="http://schemas.openxmlformats.org/officeDocument/2006/relationships/hyperlink" Target="https://www.xilinx.com/support/documentation/sw_manuals/xilinx2019_2/ug1118-vivado-creating-packaging-custom-ip.pdf" TargetMode="External"/><Relationship Id="rId4" Type="http://schemas.openxmlformats.org/officeDocument/2006/relationships/hyperlink" Target="http://www.eechina.com/thread-519788-1-1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ilinx.com/support/documentation/sw_manuals/xilinx2019_2/ug908-vivado-programming-debugging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hyperlink" Target="https://www.xilinx.com/support/answers/68071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24988" y="1789473"/>
            <a:ext cx="77854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5400" b="1" kern="1700" dirty="0" err="1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Vivado</a:t>
            </a:r>
            <a:r>
              <a:rPr lang="en-US" altLang="zh-CN" sz="5400" b="1" kern="17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&amp;</a:t>
            </a:r>
            <a:r>
              <a:rPr lang="en-US" altLang="zh-CN" sz="5400" b="1" kern="170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5400" b="1" kern="17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Quartus </a:t>
            </a:r>
            <a:endParaRPr lang="en-US" altLang="zh-CN" sz="5400" b="1" kern="1700" baseline="80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kern="17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IP </a:t>
            </a:r>
            <a:r>
              <a:rPr lang="zh-CN" altLang="en-US" sz="4400" b="1" kern="17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加密    分享</a:t>
            </a:r>
            <a:endParaRPr lang="zh-CN" altLang="en-US" sz="4400" b="1" kern="1700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24117" y="4677679"/>
            <a:ext cx="422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王洪良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   门：体系结构研发一处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60"/>
          <p:cNvSpPr>
            <a:spLocks/>
          </p:cNvSpPr>
          <p:nvPr/>
        </p:nvSpPr>
        <p:spPr bwMode="auto">
          <a:xfrm>
            <a:off x="6117928" y="4737006"/>
            <a:ext cx="501093" cy="557024"/>
          </a:xfrm>
          <a:custGeom>
            <a:avLst/>
            <a:gdLst>
              <a:gd name="T0" fmla="*/ 415 w 437"/>
              <a:gd name="T1" fmla="*/ 364 h 470"/>
              <a:gd name="T2" fmla="*/ 388 w 437"/>
              <a:gd name="T3" fmla="*/ 335 h 470"/>
              <a:gd name="T4" fmla="*/ 307 w 437"/>
              <a:gd name="T5" fmla="*/ 291 h 470"/>
              <a:gd name="T6" fmla="*/ 273 w 437"/>
              <a:gd name="T7" fmla="*/ 257 h 470"/>
              <a:gd name="T8" fmla="*/ 262 w 437"/>
              <a:gd name="T9" fmla="*/ 240 h 470"/>
              <a:gd name="T10" fmla="*/ 288 w 437"/>
              <a:gd name="T11" fmla="*/ 199 h 470"/>
              <a:gd name="T12" fmla="*/ 294 w 437"/>
              <a:gd name="T13" fmla="*/ 185 h 470"/>
              <a:gd name="T14" fmla="*/ 298 w 437"/>
              <a:gd name="T15" fmla="*/ 147 h 470"/>
              <a:gd name="T16" fmla="*/ 285 w 437"/>
              <a:gd name="T17" fmla="*/ 57 h 470"/>
              <a:gd name="T18" fmla="*/ 280 w 437"/>
              <a:gd name="T19" fmla="*/ 52 h 470"/>
              <a:gd name="T20" fmla="*/ 262 w 437"/>
              <a:gd name="T21" fmla="*/ 37 h 470"/>
              <a:gd name="T22" fmla="*/ 155 w 437"/>
              <a:gd name="T23" fmla="*/ 50 h 470"/>
              <a:gd name="T24" fmla="*/ 140 w 437"/>
              <a:gd name="T25" fmla="*/ 140 h 470"/>
              <a:gd name="T26" fmla="*/ 142 w 437"/>
              <a:gd name="T27" fmla="*/ 179 h 470"/>
              <a:gd name="T28" fmla="*/ 150 w 437"/>
              <a:gd name="T29" fmla="*/ 195 h 470"/>
              <a:gd name="T30" fmla="*/ 153 w 437"/>
              <a:gd name="T31" fmla="*/ 202 h 470"/>
              <a:gd name="T32" fmla="*/ 155 w 437"/>
              <a:gd name="T33" fmla="*/ 201 h 470"/>
              <a:gd name="T34" fmla="*/ 178 w 437"/>
              <a:gd name="T35" fmla="*/ 239 h 470"/>
              <a:gd name="T36" fmla="*/ 159 w 437"/>
              <a:gd name="T37" fmla="*/ 256 h 470"/>
              <a:gd name="T38" fmla="*/ 129 w 437"/>
              <a:gd name="T39" fmla="*/ 291 h 470"/>
              <a:gd name="T40" fmla="*/ 48 w 437"/>
              <a:gd name="T41" fmla="*/ 335 h 470"/>
              <a:gd name="T42" fmla="*/ 21 w 437"/>
              <a:gd name="T43" fmla="*/ 364 h 470"/>
              <a:gd name="T44" fmla="*/ 0 w 437"/>
              <a:gd name="T45" fmla="*/ 451 h 470"/>
              <a:gd name="T46" fmla="*/ 0 w 437"/>
              <a:gd name="T47" fmla="*/ 470 h 470"/>
              <a:gd name="T48" fmla="*/ 437 w 437"/>
              <a:gd name="T49" fmla="*/ 470 h 470"/>
              <a:gd name="T50" fmla="*/ 437 w 437"/>
              <a:gd name="T51" fmla="*/ 451 h 470"/>
              <a:gd name="T52" fmla="*/ 415 w 437"/>
              <a:gd name="T53" fmla="*/ 36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37" h="470">
                <a:moveTo>
                  <a:pt x="415" y="364"/>
                </a:moveTo>
                <a:cubicBezTo>
                  <a:pt x="415" y="364"/>
                  <a:pt x="422" y="351"/>
                  <a:pt x="388" y="335"/>
                </a:cubicBezTo>
                <a:cubicBezTo>
                  <a:pt x="307" y="291"/>
                  <a:pt x="307" y="291"/>
                  <a:pt x="307" y="291"/>
                </a:cubicBezTo>
                <a:cubicBezTo>
                  <a:pt x="273" y="257"/>
                  <a:pt x="273" y="257"/>
                  <a:pt x="273" y="257"/>
                </a:cubicBezTo>
                <a:cubicBezTo>
                  <a:pt x="256" y="248"/>
                  <a:pt x="246" y="251"/>
                  <a:pt x="262" y="240"/>
                </a:cubicBezTo>
                <a:cubicBezTo>
                  <a:pt x="274" y="230"/>
                  <a:pt x="282" y="216"/>
                  <a:pt x="288" y="199"/>
                </a:cubicBezTo>
                <a:cubicBezTo>
                  <a:pt x="289" y="198"/>
                  <a:pt x="292" y="194"/>
                  <a:pt x="294" y="185"/>
                </a:cubicBezTo>
                <a:cubicBezTo>
                  <a:pt x="294" y="185"/>
                  <a:pt x="325" y="148"/>
                  <a:pt x="298" y="147"/>
                </a:cubicBezTo>
                <a:cubicBezTo>
                  <a:pt x="298" y="147"/>
                  <a:pt x="326" y="96"/>
                  <a:pt x="285" y="57"/>
                </a:cubicBezTo>
                <a:cubicBezTo>
                  <a:pt x="285" y="57"/>
                  <a:pt x="283" y="55"/>
                  <a:pt x="280" y="52"/>
                </a:cubicBezTo>
                <a:cubicBezTo>
                  <a:pt x="271" y="42"/>
                  <a:pt x="262" y="37"/>
                  <a:pt x="262" y="37"/>
                </a:cubicBezTo>
                <a:cubicBezTo>
                  <a:pt x="203" y="0"/>
                  <a:pt x="155" y="50"/>
                  <a:pt x="155" y="50"/>
                </a:cubicBezTo>
                <a:cubicBezTo>
                  <a:pt x="113" y="88"/>
                  <a:pt x="140" y="140"/>
                  <a:pt x="140" y="140"/>
                </a:cubicBezTo>
                <a:cubicBezTo>
                  <a:pt x="112" y="140"/>
                  <a:pt x="142" y="179"/>
                  <a:pt x="142" y="179"/>
                </a:cubicBezTo>
                <a:cubicBezTo>
                  <a:pt x="146" y="197"/>
                  <a:pt x="150" y="195"/>
                  <a:pt x="150" y="195"/>
                </a:cubicBezTo>
                <a:cubicBezTo>
                  <a:pt x="152" y="195"/>
                  <a:pt x="152" y="198"/>
                  <a:pt x="153" y="202"/>
                </a:cubicBezTo>
                <a:cubicBezTo>
                  <a:pt x="154" y="201"/>
                  <a:pt x="154" y="201"/>
                  <a:pt x="155" y="201"/>
                </a:cubicBezTo>
                <a:cubicBezTo>
                  <a:pt x="160" y="216"/>
                  <a:pt x="168" y="229"/>
                  <a:pt x="178" y="239"/>
                </a:cubicBezTo>
                <a:cubicBezTo>
                  <a:pt x="187" y="251"/>
                  <a:pt x="163" y="251"/>
                  <a:pt x="159" y="256"/>
                </a:cubicBezTo>
                <a:cubicBezTo>
                  <a:pt x="157" y="259"/>
                  <a:pt x="129" y="291"/>
                  <a:pt x="129" y="291"/>
                </a:cubicBezTo>
                <a:cubicBezTo>
                  <a:pt x="48" y="335"/>
                  <a:pt x="48" y="335"/>
                  <a:pt x="48" y="335"/>
                </a:cubicBezTo>
                <a:cubicBezTo>
                  <a:pt x="15" y="351"/>
                  <a:pt x="21" y="364"/>
                  <a:pt x="21" y="364"/>
                </a:cubicBezTo>
                <a:cubicBezTo>
                  <a:pt x="0" y="451"/>
                  <a:pt x="0" y="451"/>
                  <a:pt x="0" y="451"/>
                </a:cubicBezTo>
                <a:cubicBezTo>
                  <a:pt x="0" y="470"/>
                  <a:pt x="0" y="470"/>
                  <a:pt x="0" y="470"/>
                </a:cubicBezTo>
                <a:cubicBezTo>
                  <a:pt x="437" y="470"/>
                  <a:pt x="437" y="470"/>
                  <a:pt x="437" y="470"/>
                </a:cubicBezTo>
                <a:cubicBezTo>
                  <a:pt x="437" y="451"/>
                  <a:pt x="437" y="451"/>
                  <a:pt x="437" y="451"/>
                </a:cubicBezTo>
                <a:lnTo>
                  <a:pt x="415" y="3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71" y="5853463"/>
            <a:ext cx="4858428" cy="7621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91" y="2697427"/>
            <a:ext cx="497474" cy="6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5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17813" y="81164"/>
            <a:ext cx="3145730" cy="480131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uartus--</a:t>
            </a:r>
            <a:r>
              <a:rPr lang="zh-CN" altLang="en-US" dirty="0" smtClean="0"/>
              <a:t>加密步骤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918426" y="1118488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1489925" y="1118488"/>
            <a:ext cx="5394421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>
            <a:off x="1166940" y="1177618"/>
            <a:ext cx="224025" cy="288000"/>
          </a:xfrm>
          <a:custGeom>
            <a:avLst/>
            <a:gdLst>
              <a:gd name="connsiteX0" fmla="*/ 2053988 w 4790420"/>
              <a:gd name="connsiteY0" fmla="*/ 847831 h 6158425"/>
              <a:gd name="connsiteX1" fmla="*/ 330076 w 4790420"/>
              <a:gd name="connsiteY1" fmla="*/ 2571743 h 6158425"/>
              <a:gd name="connsiteX2" fmla="*/ 2053988 w 4790420"/>
              <a:gd name="connsiteY2" fmla="*/ 4295655 h 6158425"/>
              <a:gd name="connsiteX3" fmla="*/ 3777900 w 4790420"/>
              <a:gd name="connsiteY3" fmla="*/ 2571743 h 6158425"/>
              <a:gd name="connsiteX4" fmla="*/ 2053988 w 4790420"/>
              <a:gd name="connsiteY4" fmla="*/ 847831 h 6158425"/>
              <a:gd name="connsiteX5" fmla="*/ 2053988 w 4790420"/>
              <a:gd name="connsiteY5" fmla="*/ 517755 h 6158425"/>
              <a:gd name="connsiteX6" fmla="*/ 4107976 w 4790420"/>
              <a:gd name="connsiteY6" fmla="*/ 2571743 h 6158425"/>
              <a:gd name="connsiteX7" fmla="*/ 2053988 w 4790420"/>
              <a:gd name="connsiteY7" fmla="*/ 4625731 h 6158425"/>
              <a:gd name="connsiteX8" fmla="*/ 0 w 4790420"/>
              <a:gd name="connsiteY8" fmla="*/ 2571743 h 6158425"/>
              <a:gd name="connsiteX9" fmla="*/ 2053988 w 4790420"/>
              <a:gd name="connsiteY9" fmla="*/ 517755 h 6158425"/>
              <a:gd name="connsiteX10" fmla="*/ 2988811 w 4790420"/>
              <a:gd name="connsiteY10" fmla="*/ 0 h 6158425"/>
              <a:gd name="connsiteX11" fmla="*/ 4768061 w 4790420"/>
              <a:gd name="connsiteY11" fmla="*/ 2223084 h 6158425"/>
              <a:gd name="connsiteX12" fmla="*/ 3608480 w 4790420"/>
              <a:gd name="connsiteY12" fmla="*/ 4823700 h 6158425"/>
              <a:gd name="connsiteX13" fmla="*/ 2394040 w 4790420"/>
              <a:gd name="connsiteY13" fmla="*/ 5286916 h 6158425"/>
              <a:gd name="connsiteX14" fmla="*/ 2333767 w 4790420"/>
              <a:gd name="connsiteY14" fmla="*/ 5292401 h 6158425"/>
              <a:gd name="connsiteX15" fmla="*/ 2333767 w 4790420"/>
              <a:gd name="connsiteY15" fmla="*/ 5858175 h 6158425"/>
              <a:gd name="connsiteX16" fmla="*/ 3057098 w 4790420"/>
              <a:gd name="connsiteY16" fmla="*/ 5858175 h 6158425"/>
              <a:gd name="connsiteX17" fmla="*/ 3057098 w 4790420"/>
              <a:gd name="connsiteY17" fmla="*/ 6158425 h 6158425"/>
              <a:gd name="connsiteX18" fmla="*/ 1310186 w 4790420"/>
              <a:gd name="connsiteY18" fmla="*/ 6158425 h 6158425"/>
              <a:gd name="connsiteX19" fmla="*/ 1310186 w 4790420"/>
              <a:gd name="connsiteY19" fmla="*/ 5858175 h 6158425"/>
              <a:gd name="connsiteX20" fmla="*/ 2033517 w 4790420"/>
              <a:gd name="connsiteY20" fmla="*/ 5858175 h 6158425"/>
              <a:gd name="connsiteX21" fmla="*/ 2033517 w 4790420"/>
              <a:gd name="connsiteY21" fmla="*/ 5307773 h 6158425"/>
              <a:gd name="connsiteX22" fmla="*/ 2024915 w 4790420"/>
              <a:gd name="connsiteY22" fmla="*/ 5307973 h 6158425"/>
              <a:gd name="connsiteX23" fmla="*/ 765677 w 4790420"/>
              <a:gd name="connsiteY23" fmla="*/ 4985869 h 6158425"/>
              <a:gd name="connsiteX24" fmla="*/ 928493 w 4790420"/>
              <a:gd name="connsiteY24" fmla="*/ 4680772 h 6158425"/>
              <a:gd name="connsiteX25" fmla="*/ 3412023 w 4790420"/>
              <a:gd name="connsiteY25" fmla="*/ 4539098 h 6158425"/>
              <a:gd name="connsiteX26" fmla="*/ 4425057 w 4790420"/>
              <a:gd name="connsiteY26" fmla="*/ 2267148 h 6158425"/>
              <a:gd name="connsiteX27" fmla="*/ 2870669 w 4790420"/>
              <a:gd name="connsiteY27" fmla="*/ 325018 h 615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0420" h="6158425">
                <a:moveTo>
                  <a:pt x="2053988" y="847831"/>
                </a:moveTo>
                <a:cubicBezTo>
                  <a:pt x="1101898" y="847831"/>
                  <a:pt x="330076" y="1619653"/>
                  <a:pt x="330076" y="2571743"/>
                </a:cubicBezTo>
                <a:cubicBezTo>
                  <a:pt x="330076" y="3523833"/>
                  <a:pt x="1101898" y="4295655"/>
                  <a:pt x="2053988" y="4295655"/>
                </a:cubicBezTo>
                <a:cubicBezTo>
                  <a:pt x="3006078" y="4295655"/>
                  <a:pt x="3777900" y="3523833"/>
                  <a:pt x="3777900" y="2571743"/>
                </a:cubicBezTo>
                <a:cubicBezTo>
                  <a:pt x="3777900" y="1619653"/>
                  <a:pt x="3006078" y="847831"/>
                  <a:pt x="2053988" y="847831"/>
                </a:cubicBezTo>
                <a:close/>
                <a:moveTo>
                  <a:pt x="2053988" y="517755"/>
                </a:moveTo>
                <a:cubicBezTo>
                  <a:pt x="3188374" y="517755"/>
                  <a:pt x="4107976" y="1437357"/>
                  <a:pt x="4107976" y="2571743"/>
                </a:cubicBezTo>
                <a:cubicBezTo>
                  <a:pt x="4107976" y="3706129"/>
                  <a:pt x="3188374" y="4625731"/>
                  <a:pt x="2053988" y="4625731"/>
                </a:cubicBezTo>
                <a:cubicBezTo>
                  <a:pt x="919602" y="4625731"/>
                  <a:pt x="0" y="3706129"/>
                  <a:pt x="0" y="2571743"/>
                </a:cubicBezTo>
                <a:cubicBezTo>
                  <a:pt x="0" y="1437357"/>
                  <a:pt x="919602" y="517755"/>
                  <a:pt x="2053988" y="517755"/>
                </a:cubicBezTo>
                <a:close/>
                <a:moveTo>
                  <a:pt x="2988811" y="0"/>
                </a:moveTo>
                <a:cubicBezTo>
                  <a:pt x="3951100" y="349790"/>
                  <a:pt x="4637600" y="1207537"/>
                  <a:pt x="4768061" y="2223084"/>
                </a:cubicBezTo>
                <a:cubicBezTo>
                  <a:pt x="4898521" y="3238630"/>
                  <a:pt x="4451113" y="4242043"/>
                  <a:pt x="3608480" y="4823700"/>
                </a:cubicBezTo>
                <a:cubicBezTo>
                  <a:pt x="3239828" y="5078175"/>
                  <a:pt x="2822516" y="5233293"/>
                  <a:pt x="2394040" y="5286916"/>
                </a:cubicBezTo>
                <a:lnTo>
                  <a:pt x="2333767" y="5292401"/>
                </a:lnTo>
                <a:lnTo>
                  <a:pt x="2333767" y="5858175"/>
                </a:lnTo>
                <a:lnTo>
                  <a:pt x="3057098" y="5858175"/>
                </a:lnTo>
                <a:lnTo>
                  <a:pt x="3057098" y="6158425"/>
                </a:lnTo>
                <a:lnTo>
                  <a:pt x="1310186" y="6158425"/>
                </a:lnTo>
                <a:lnTo>
                  <a:pt x="1310186" y="5858175"/>
                </a:lnTo>
                <a:lnTo>
                  <a:pt x="2033517" y="5858175"/>
                </a:lnTo>
                <a:lnTo>
                  <a:pt x="2033517" y="5307773"/>
                </a:lnTo>
                <a:lnTo>
                  <a:pt x="2024915" y="5307973"/>
                </a:lnTo>
                <a:cubicBezTo>
                  <a:pt x="1593121" y="5303425"/>
                  <a:pt x="1160876" y="5196770"/>
                  <a:pt x="765677" y="4985869"/>
                </a:cubicBezTo>
                <a:lnTo>
                  <a:pt x="928493" y="4680772"/>
                </a:lnTo>
                <a:cubicBezTo>
                  <a:pt x="1717645" y="5101908"/>
                  <a:pt x="2675882" y="5047244"/>
                  <a:pt x="3412023" y="4539098"/>
                </a:cubicBezTo>
                <a:cubicBezTo>
                  <a:pt x="4148164" y="4030951"/>
                  <a:pt x="4539029" y="3154350"/>
                  <a:pt x="4425057" y="2267148"/>
                </a:cubicBezTo>
                <a:cubicBezTo>
                  <a:pt x="4311084" y="1379947"/>
                  <a:pt x="3711344" y="630601"/>
                  <a:pt x="2870669" y="3250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968378" y="1951849"/>
            <a:ext cx="9333862" cy="419156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18425" y="1532748"/>
            <a:ext cx="9133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执行命令。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xxx.v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会产生相应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xxx.vp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文件，如果要用加密后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xxx.vp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，需要修改后缀。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3067" y="4551680"/>
            <a:ext cx="3589866" cy="189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46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17813" y="81164"/>
            <a:ext cx="3145730" cy="480131"/>
          </a:xfrm>
        </p:spPr>
        <p:txBody>
          <a:bodyPr/>
          <a:lstStyle/>
          <a:p>
            <a:r>
              <a:rPr lang="en-US" altLang="zh-CN" dirty="0" smtClean="0"/>
              <a:t>Quartus--</a:t>
            </a:r>
            <a:r>
              <a:rPr lang="zh-CN" altLang="en-US" dirty="0" smtClean="0"/>
              <a:t>修改与已知</a:t>
            </a:r>
            <a:r>
              <a:rPr lang="zh-CN" altLang="en-US" dirty="0"/>
              <a:t>问题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918426" y="1118488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1489924" y="1118488"/>
            <a:ext cx="9774128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Quartus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修改说明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>
            <a:off x="1166940" y="1177618"/>
            <a:ext cx="224025" cy="288000"/>
          </a:xfrm>
          <a:custGeom>
            <a:avLst/>
            <a:gdLst>
              <a:gd name="connsiteX0" fmla="*/ 2053988 w 4790420"/>
              <a:gd name="connsiteY0" fmla="*/ 847831 h 6158425"/>
              <a:gd name="connsiteX1" fmla="*/ 330076 w 4790420"/>
              <a:gd name="connsiteY1" fmla="*/ 2571743 h 6158425"/>
              <a:gd name="connsiteX2" fmla="*/ 2053988 w 4790420"/>
              <a:gd name="connsiteY2" fmla="*/ 4295655 h 6158425"/>
              <a:gd name="connsiteX3" fmla="*/ 3777900 w 4790420"/>
              <a:gd name="connsiteY3" fmla="*/ 2571743 h 6158425"/>
              <a:gd name="connsiteX4" fmla="*/ 2053988 w 4790420"/>
              <a:gd name="connsiteY4" fmla="*/ 847831 h 6158425"/>
              <a:gd name="connsiteX5" fmla="*/ 2053988 w 4790420"/>
              <a:gd name="connsiteY5" fmla="*/ 517755 h 6158425"/>
              <a:gd name="connsiteX6" fmla="*/ 4107976 w 4790420"/>
              <a:gd name="connsiteY6" fmla="*/ 2571743 h 6158425"/>
              <a:gd name="connsiteX7" fmla="*/ 2053988 w 4790420"/>
              <a:gd name="connsiteY7" fmla="*/ 4625731 h 6158425"/>
              <a:gd name="connsiteX8" fmla="*/ 0 w 4790420"/>
              <a:gd name="connsiteY8" fmla="*/ 2571743 h 6158425"/>
              <a:gd name="connsiteX9" fmla="*/ 2053988 w 4790420"/>
              <a:gd name="connsiteY9" fmla="*/ 517755 h 6158425"/>
              <a:gd name="connsiteX10" fmla="*/ 2988811 w 4790420"/>
              <a:gd name="connsiteY10" fmla="*/ 0 h 6158425"/>
              <a:gd name="connsiteX11" fmla="*/ 4768061 w 4790420"/>
              <a:gd name="connsiteY11" fmla="*/ 2223084 h 6158425"/>
              <a:gd name="connsiteX12" fmla="*/ 3608480 w 4790420"/>
              <a:gd name="connsiteY12" fmla="*/ 4823700 h 6158425"/>
              <a:gd name="connsiteX13" fmla="*/ 2394040 w 4790420"/>
              <a:gd name="connsiteY13" fmla="*/ 5286916 h 6158425"/>
              <a:gd name="connsiteX14" fmla="*/ 2333767 w 4790420"/>
              <a:gd name="connsiteY14" fmla="*/ 5292401 h 6158425"/>
              <a:gd name="connsiteX15" fmla="*/ 2333767 w 4790420"/>
              <a:gd name="connsiteY15" fmla="*/ 5858175 h 6158425"/>
              <a:gd name="connsiteX16" fmla="*/ 3057098 w 4790420"/>
              <a:gd name="connsiteY16" fmla="*/ 5858175 h 6158425"/>
              <a:gd name="connsiteX17" fmla="*/ 3057098 w 4790420"/>
              <a:gd name="connsiteY17" fmla="*/ 6158425 h 6158425"/>
              <a:gd name="connsiteX18" fmla="*/ 1310186 w 4790420"/>
              <a:gd name="connsiteY18" fmla="*/ 6158425 h 6158425"/>
              <a:gd name="connsiteX19" fmla="*/ 1310186 w 4790420"/>
              <a:gd name="connsiteY19" fmla="*/ 5858175 h 6158425"/>
              <a:gd name="connsiteX20" fmla="*/ 2033517 w 4790420"/>
              <a:gd name="connsiteY20" fmla="*/ 5858175 h 6158425"/>
              <a:gd name="connsiteX21" fmla="*/ 2033517 w 4790420"/>
              <a:gd name="connsiteY21" fmla="*/ 5307773 h 6158425"/>
              <a:gd name="connsiteX22" fmla="*/ 2024915 w 4790420"/>
              <a:gd name="connsiteY22" fmla="*/ 5307973 h 6158425"/>
              <a:gd name="connsiteX23" fmla="*/ 765677 w 4790420"/>
              <a:gd name="connsiteY23" fmla="*/ 4985869 h 6158425"/>
              <a:gd name="connsiteX24" fmla="*/ 928493 w 4790420"/>
              <a:gd name="connsiteY24" fmla="*/ 4680772 h 6158425"/>
              <a:gd name="connsiteX25" fmla="*/ 3412023 w 4790420"/>
              <a:gd name="connsiteY25" fmla="*/ 4539098 h 6158425"/>
              <a:gd name="connsiteX26" fmla="*/ 4425057 w 4790420"/>
              <a:gd name="connsiteY26" fmla="*/ 2267148 h 6158425"/>
              <a:gd name="connsiteX27" fmla="*/ 2870669 w 4790420"/>
              <a:gd name="connsiteY27" fmla="*/ 325018 h 615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0420" h="6158425">
                <a:moveTo>
                  <a:pt x="2053988" y="847831"/>
                </a:moveTo>
                <a:cubicBezTo>
                  <a:pt x="1101898" y="847831"/>
                  <a:pt x="330076" y="1619653"/>
                  <a:pt x="330076" y="2571743"/>
                </a:cubicBezTo>
                <a:cubicBezTo>
                  <a:pt x="330076" y="3523833"/>
                  <a:pt x="1101898" y="4295655"/>
                  <a:pt x="2053988" y="4295655"/>
                </a:cubicBezTo>
                <a:cubicBezTo>
                  <a:pt x="3006078" y="4295655"/>
                  <a:pt x="3777900" y="3523833"/>
                  <a:pt x="3777900" y="2571743"/>
                </a:cubicBezTo>
                <a:cubicBezTo>
                  <a:pt x="3777900" y="1619653"/>
                  <a:pt x="3006078" y="847831"/>
                  <a:pt x="2053988" y="847831"/>
                </a:cubicBezTo>
                <a:close/>
                <a:moveTo>
                  <a:pt x="2053988" y="517755"/>
                </a:moveTo>
                <a:cubicBezTo>
                  <a:pt x="3188374" y="517755"/>
                  <a:pt x="4107976" y="1437357"/>
                  <a:pt x="4107976" y="2571743"/>
                </a:cubicBezTo>
                <a:cubicBezTo>
                  <a:pt x="4107976" y="3706129"/>
                  <a:pt x="3188374" y="4625731"/>
                  <a:pt x="2053988" y="4625731"/>
                </a:cubicBezTo>
                <a:cubicBezTo>
                  <a:pt x="919602" y="4625731"/>
                  <a:pt x="0" y="3706129"/>
                  <a:pt x="0" y="2571743"/>
                </a:cubicBezTo>
                <a:cubicBezTo>
                  <a:pt x="0" y="1437357"/>
                  <a:pt x="919602" y="517755"/>
                  <a:pt x="2053988" y="517755"/>
                </a:cubicBezTo>
                <a:close/>
                <a:moveTo>
                  <a:pt x="2988811" y="0"/>
                </a:moveTo>
                <a:cubicBezTo>
                  <a:pt x="3951100" y="349790"/>
                  <a:pt x="4637600" y="1207537"/>
                  <a:pt x="4768061" y="2223084"/>
                </a:cubicBezTo>
                <a:cubicBezTo>
                  <a:pt x="4898521" y="3238630"/>
                  <a:pt x="4451113" y="4242043"/>
                  <a:pt x="3608480" y="4823700"/>
                </a:cubicBezTo>
                <a:cubicBezTo>
                  <a:pt x="3239828" y="5078175"/>
                  <a:pt x="2822516" y="5233293"/>
                  <a:pt x="2394040" y="5286916"/>
                </a:cubicBezTo>
                <a:lnTo>
                  <a:pt x="2333767" y="5292401"/>
                </a:lnTo>
                <a:lnTo>
                  <a:pt x="2333767" y="5858175"/>
                </a:lnTo>
                <a:lnTo>
                  <a:pt x="3057098" y="5858175"/>
                </a:lnTo>
                <a:lnTo>
                  <a:pt x="3057098" y="6158425"/>
                </a:lnTo>
                <a:lnTo>
                  <a:pt x="1310186" y="6158425"/>
                </a:lnTo>
                <a:lnTo>
                  <a:pt x="1310186" y="5858175"/>
                </a:lnTo>
                <a:lnTo>
                  <a:pt x="2033517" y="5858175"/>
                </a:lnTo>
                <a:lnTo>
                  <a:pt x="2033517" y="5307773"/>
                </a:lnTo>
                <a:lnTo>
                  <a:pt x="2024915" y="5307973"/>
                </a:lnTo>
                <a:cubicBezTo>
                  <a:pt x="1593121" y="5303425"/>
                  <a:pt x="1160876" y="5196770"/>
                  <a:pt x="765677" y="4985869"/>
                </a:cubicBezTo>
                <a:lnTo>
                  <a:pt x="928493" y="4680772"/>
                </a:lnTo>
                <a:cubicBezTo>
                  <a:pt x="1717645" y="5101908"/>
                  <a:pt x="2675882" y="5047244"/>
                  <a:pt x="3412023" y="4539098"/>
                </a:cubicBezTo>
                <a:cubicBezTo>
                  <a:pt x="4148164" y="4030951"/>
                  <a:pt x="4539029" y="3154350"/>
                  <a:pt x="4425057" y="2267148"/>
                </a:cubicBezTo>
                <a:cubicBezTo>
                  <a:pt x="4311084" y="1379947"/>
                  <a:pt x="3711344" y="630601"/>
                  <a:pt x="2870669" y="3250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425" y="1532748"/>
            <a:ext cx="106233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如果使用</a:t>
            </a:r>
            <a:r>
              <a:rPr lang="en-US" altLang="zh-CN" dirty="0"/>
              <a:t>VHDL</a:t>
            </a:r>
            <a:r>
              <a:rPr lang="zh-CN" altLang="zh-CN" dirty="0"/>
              <a:t>加密文件，需要修改为</a:t>
            </a:r>
            <a:r>
              <a:rPr lang="en-US" altLang="zh-CN" dirty="0" smtClean="0"/>
              <a:t>VHDL_2008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如果使用</a:t>
            </a:r>
            <a:r>
              <a:rPr lang="en-US" altLang="zh-CN" dirty="0"/>
              <a:t>Verilog</a:t>
            </a:r>
            <a:r>
              <a:rPr lang="zh-CN" altLang="zh-CN" dirty="0"/>
              <a:t>加密文件，需要修改为</a:t>
            </a:r>
            <a:r>
              <a:rPr lang="en-US" altLang="zh-CN" dirty="0" smtClean="0"/>
              <a:t>Verilog_2001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使用加密文件后，仿真工具最好设置为</a:t>
            </a:r>
            <a:r>
              <a:rPr lang="en-US" altLang="zh-CN" dirty="0"/>
              <a:t>none</a:t>
            </a:r>
            <a:r>
              <a:rPr lang="zh-CN" altLang="zh-CN" dirty="0"/>
              <a:t>。否则编译的最后一项会报</a:t>
            </a:r>
            <a:r>
              <a:rPr lang="en-US" altLang="zh-CN" dirty="0"/>
              <a:t>error</a:t>
            </a:r>
            <a:r>
              <a:rPr lang="zh-CN" altLang="zh-CN" dirty="0"/>
              <a:t>，设置为</a:t>
            </a:r>
            <a:r>
              <a:rPr lang="en-US" altLang="zh-CN" dirty="0"/>
              <a:t>none</a:t>
            </a:r>
            <a:r>
              <a:rPr lang="zh-CN" altLang="zh-CN" dirty="0"/>
              <a:t>相当于不执行最后一</a:t>
            </a:r>
            <a:r>
              <a:rPr lang="zh-CN" altLang="zh-CN" dirty="0" smtClean="0"/>
              <a:t>步</a:t>
            </a:r>
            <a:r>
              <a:rPr lang="zh-CN" altLang="en-US" dirty="0" smtClean="0"/>
              <a:t>（</a:t>
            </a:r>
            <a:r>
              <a:rPr lang="zh-CN" altLang="zh-CN" dirty="0" smtClean="0"/>
              <a:t>仿真</a:t>
            </a:r>
            <a:r>
              <a:rPr lang="zh-CN" altLang="zh-CN" dirty="0"/>
              <a:t>网表</a:t>
            </a:r>
            <a:r>
              <a:rPr lang="zh-CN" altLang="zh-CN" dirty="0" smtClean="0"/>
              <a:t>生成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，正常</a:t>
            </a:r>
            <a:r>
              <a:rPr lang="zh-CN" altLang="zh-CN" dirty="0"/>
              <a:t>情况下可以不用关注。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10" name="图片 9"/>
          <p:cNvPicPr/>
          <p:nvPr/>
        </p:nvPicPr>
        <p:blipFill rotWithShape="1">
          <a:blip r:embed="rId3"/>
          <a:srcRect t="10978" r="529" b="29291"/>
          <a:stretch/>
        </p:blipFill>
        <p:spPr>
          <a:xfrm>
            <a:off x="1033616" y="3066995"/>
            <a:ext cx="5299450" cy="1118448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 rotWithShape="1">
          <a:blip r:embed="rId4"/>
          <a:srcRect l="233" t="12459" r="-81" b="1670"/>
          <a:stretch/>
        </p:blipFill>
        <p:spPr>
          <a:xfrm>
            <a:off x="6624319" y="2972592"/>
            <a:ext cx="5100321" cy="1307254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5"/>
          <a:srcRect l="1112" t="8026" r="228" b="41859"/>
          <a:stretch/>
        </p:blipFill>
        <p:spPr>
          <a:xfrm>
            <a:off x="4111413" y="4416213"/>
            <a:ext cx="4807132" cy="16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75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资料链接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38151" y="1712994"/>
            <a:ext cx="8913954" cy="246221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400" u="sng" dirty="0"/>
              <a:t>Xilinx</a:t>
            </a:r>
            <a:r>
              <a:rPr lang="zh-CN" altLang="zh-CN" sz="1400" dirty="0"/>
              <a:t>官方视频教程（英文）：</a:t>
            </a:r>
          </a:p>
          <a:p>
            <a:r>
              <a:rPr lang="en-US" altLang="zh-CN" sz="1400" u="sng" dirty="0">
                <a:hlinkClick r:id="rId3"/>
              </a:rPr>
              <a:t>https://www.xilinx.com/video/hardware/using-ip-encryption-vivado-design-suite.html</a:t>
            </a:r>
            <a:endParaRPr lang="zh-CN" altLang="zh-C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400" dirty="0"/>
              <a:t>Xilinx</a:t>
            </a:r>
            <a:r>
              <a:rPr lang="zh-CN" altLang="zh-CN" sz="1400" dirty="0"/>
              <a:t>官方视频教程（中文）</a:t>
            </a:r>
            <a:r>
              <a:rPr lang="en-US" altLang="zh-CN" sz="1400" dirty="0"/>
              <a:t>--</a:t>
            </a:r>
            <a:r>
              <a:rPr lang="zh-CN" altLang="zh-CN" sz="1400" dirty="0"/>
              <a:t>建议观看：</a:t>
            </a:r>
          </a:p>
          <a:p>
            <a:r>
              <a:rPr lang="en-US" altLang="zh-CN" sz="1400" u="sng" dirty="0">
                <a:hlinkClick r:id="rId4"/>
              </a:rPr>
              <a:t>http://www.eechina.com/thread-519788-1-1.html</a:t>
            </a:r>
            <a:endParaRPr lang="zh-CN" altLang="zh-C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Xilinx</a:t>
            </a:r>
            <a:r>
              <a:rPr lang="zh-CN" altLang="zh-CN" sz="1400" dirty="0" smtClean="0"/>
              <a:t>官方</a:t>
            </a:r>
            <a:r>
              <a:rPr lang="zh-CN" altLang="zh-CN" sz="1400" dirty="0"/>
              <a:t>文档：</a:t>
            </a:r>
          </a:p>
          <a:p>
            <a:r>
              <a:rPr lang="en-US" altLang="zh-CN" sz="1400" u="sng" dirty="0">
                <a:hlinkClick r:id="rId5"/>
              </a:rPr>
              <a:t>https://www.xilinx.com/support/documentation/sw_manuals/xilinx2019_2/ug1118-vivado-creating-packaging-custom-ip.pdf</a:t>
            </a:r>
            <a:endParaRPr lang="zh-CN" altLang="zh-C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Xilinx</a:t>
            </a:r>
            <a:r>
              <a:rPr lang="zh-CN" altLang="zh-CN" sz="1400" dirty="0" smtClean="0"/>
              <a:t>测试</a:t>
            </a:r>
            <a:r>
              <a:rPr lang="zh-CN" altLang="zh-CN" sz="1400" dirty="0"/>
              <a:t>文件：</a:t>
            </a:r>
          </a:p>
          <a:p>
            <a:r>
              <a:rPr lang="en-US" altLang="zh-CN" sz="1400" u="sng" dirty="0">
                <a:hlinkClick r:id="rId6"/>
              </a:rPr>
              <a:t>https://</a:t>
            </a:r>
            <a:r>
              <a:rPr lang="en-US" altLang="zh-CN" sz="1400" u="sng" dirty="0" smtClean="0">
                <a:hlinkClick r:id="rId6"/>
              </a:rPr>
              <a:t>www.xilinx.com/products/intellectual-property/ip-encryption.html</a:t>
            </a:r>
            <a:endParaRPr lang="en-US" altLang="zh-CN" sz="1400" u="sng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400" dirty="0"/>
              <a:t>Intel</a:t>
            </a:r>
            <a:r>
              <a:rPr lang="zh-CN" altLang="zh-CN" sz="1400" dirty="0"/>
              <a:t>官方视频教程（</a:t>
            </a:r>
            <a:r>
              <a:rPr lang="zh-CN" altLang="zh-CN" sz="1400" dirty="0" smtClean="0"/>
              <a:t>中文）</a:t>
            </a:r>
            <a:r>
              <a:rPr lang="en-US" altLang="zh-CN" sz="1400" dirty="0" smtClean="0"/>
              <a:t>--</a:t>
            </a:r>
            <a:r>
              <a:rPr lang="zh-CN" altLang="zh-CN" sz="1400" dirty="0" smtClean="0"/>
              <a:t>建议观看：</a:t>
            </a:r>
            <a:endParaRPr lang="zh-CN" altLang="zh-CN" sz="1400" dirty="0"/>
          </a:p>
          <a:p>
            <a:r>
              <a:rPr lang="en-US" altLang="zh-CN" sz="1400" u="sng" dirty="0">
                <a:hlinkClick r:id="rId7"/>
              </a:rPr>
              <a:t>https://v.youku.com/v_show/id_XNDA4OTU5OTMwOA</a:t>
            </a:r>
            <a:r>
              <a:rPr lang="en-US" altLang="zh-CN" sz="1400" dirty="0" smtClean="0"/>
              <a:t>==</a:t>
            </a:r>
            <a:endParaRPr lang="zh-CN" altLang="zh-CN" sz="1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52955" y="21320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8151" y="4267602"/>
            <a:ext cx="6146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 smtClean="0"/>
              <a:t>TIP</a:t>
            </a:r>
            <a:r>
              <a:rPr lang="zh-CN" altLang="zh-CN" dirty="0" smtClean="0"/>
              <a:t>：</a:t>
            </a:r>
            <a:r>
              <a:rPr lang="en-US" altLang="zh-CN" dirty="0" err="1"/>
              <a:t>insur</a:t>
            </a:r>
            <a:r>
              <a:rPr lang="zh-CN" altLang="zh-CN" dirty="0" smtClean="0"/>
              <a:t>网络打不开</a:t>
            </a:r>
            <a:r>
              <a:rPr lang="zh-CN" altLang="en-US" dirty="0" smtClean="0"/>
              <a:t>视频</a:t>
            </a:r>
            <a:r>
              <a:rPr lang="zh-CN" altLang="zh-CN" dirty="0" smtClean="0"/>
              <a:t>，</a:t>
            </a:r>
            <a:r>
              <a:rPr lang="zh-CN" altLang="zh-CN" dirty="0"/>
              <a:t>可以使用流量或者家庭网络。</a:t>
            </a:r>
          </a:p>
        </p:txBody>
      </p:sp>
    </p:spTree>
    <p:extLst>
      <p:ext uri="{BB962C8B-B14F-4D97-AF65-F5344CB8AC3E}">
        <p14:creationId xmlns:p14="http://schemas.microsoft.com/office/powerpoint/2010/main" val="1882670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8" y="0"/>
            <a:ext cx="12192000" cy="6858000"/>
          </a:xfrm>
          <a:prstGeom prst="rect">
            <a:avLst/>
          </a:prstGeom>
        </p:spPr>
      </p:pic>
      <p:pic>
        <p:nvPicPr>
          <p:cNvPr id="4" name="图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0494" y="2977551"/>
            <a:ext cx="8108053" cy="2235406"/>
          </a:xfrm>
          <a:prstGeom prst="rect">
            <a:avLst/>
          </a:prstGeom>
          <a:noFill/>
          <a:ln>
            <a:noFill/>
          </a:ln>
          <a:effectLst>
            <a:softEdge rad="76200"/>
          </a:effectLst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xmlns="" id="{90A16970-7A8C-48BC-B743-C9FA0CF808A7}"/>
              </a:ext>
            </a:extLst>
          </p:cNvPr>
          <p:cNvSpPr txBox="1"/>
          <p:nvPr/>
        </p:nvSpPr>
        <p:spPr>
          <a:xfrm>
            <a:off x="5626937" y="1079996"/>
            <a:ext cx="1912914" cy="1087263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6600" spc="300" dirty="0">
                <a:solidFill>
                  <a:srgbClr val="A5002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结束</a:t>
            </a: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xmlns="" id="{46028FEF-99D5-4D3F-B6A6-0E2F723FEE44}"/>
              </a:ext>
            </a:extLst>
          </p:cNvPr>
          <p:cNvSpPr txBox="1"/>
          <p:nvPr/>
        </p:nvSpPr>
        <p:spPr>
          <a:xfrm>
            <a:off x="5452564" y="2232124"/>
            <a:ext cx="2400227" cy="748709"/>
          </a:xfrm>
          <a:prstGeom prst="rect">
            <a:avLst/>
          </a:prstGeom>
          <a:noFill/>
        </p:spPr>
        <p:txBody>
          <a:bodyPr wrap="none" lIns="70907" tIns="35454" rIns="70907" bIns="35454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44546A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感谢</a:t>
            </a:r>
            <a:r>
              <a:rPr lang="zh-CN" altLang="en-US" sz="4400" dirty="0">
                <a:solidFill>
                  <a:srgbClr val="44546A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聆听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71" y="5853463"/>
            <a:ext cx="4858428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任意多边形 60"/>
          <p:cNvSpPr/>
          <p:nvPr/>
        </p:nvSpPr>
        <p:spPr>
          <a:xfrm>
            <a:off x="1906804" y="2787202"/>
            <a:ext cx="8347401" cy="1514565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7762075"/>
              <a:gd name="connsiteY0" fmla="*/ 1079512 h 1079512"/>
              <a:gd name="connsiteX1" fmla="*/ 1917700 w 7762075"/>
              <a:gd name="connsiteY1" fmla="*/ 12 h 1079512"/>
              <a:gd name="connsiteX2" fmla="*/ 3810000 w 7762075"/>
              <a:gd name="connsiteY2" fmla="*/ 1054112 h 1079512"/>
              <a:gd name="connsiteX3" fmla="*/ 7762075 w 7762075"/>
              <a:gd name="connsiteY3" fmla="*/ 887355 h 1079512"/>
              <a:gd name="connsiteX0" fmla="*/ 0 w 7762075"/>
              <a:gd name="connsiteY0" fmla="*/ 1258016 h 1258016"/>
              <a:gd name="connsiteX1" fmla="*/ 1917700 w 7762075"/>
              <a:gd name="connsiteY1" fmla="*/ 178516 h 1258016"/>
              <a:gd name="connsiteX2" fmla="*/ 3810000 w 7762075"/>
              <a:gd name="connsiteY2" fmla="*/ 1232616 h 1258016"/>
              <a:gd name="connsiteX3" fmla="*/ 6120167 w 7762075"/>
              <a:gd name="connsiteY3" fmla="*/ 511 h 1258016"/>
              <a:gd name="connsiteX4" fmla="*/ 7762075 w 7762075"/>
              <a:gd name="connsiteY4" fmla="*/ 1065859 h 1258016"/>
              <a:gd name="connsiteX0" fmla="*/ 0 w 7872948"/>
              <a:gd name="connsiteY0" fmla="*/ 1257930 h 1296609"/>
              <a:gd name="connsiteX1" fmla="*/ 1917700 w 7872948"/>
              <a:gd name="connsiteY1" fmla="*/ 178430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430071 w 7872948"/>
              <a:gd name="connsiteY2" fmla="*/ 1226591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191562 h 1230254"/>
              <a:gd name="connsiteX1" fmla="*/ 1650430 w 7872948"/>
              <a:gd name="connsiteY1" fmla="*/ 197309 h 1230254"/>
              <a:gd name="connsiteX2" fmla="*/ 3430071 w 7872948"/>
              <a:gd name="connsiteY2" fmla="*/ 1160223 h 1230254"/>
              <a:gd name="connsiteX3" fmla="*/ 5639957 w 7872948"/>
              <a:gd name="connsiteY3" fmla="*/ 447 h 1230254"/>
              <a:gd name="connsiteX4" fmla="*/ 7872948 w 7872948"/>
              <a:gd name="connsiteY4" fmla="*/ 1229993 h 1230254"/>
              <a:gd name="connsiteX0" fmla="*/ 0 w 7681228"/>
              <a:gd name="connsiteY0" fmla="*/ 1191632 h 1191632"/>
              <a:gd name="connsiteX1" fmla="*/ 1650430 w 7681228"/>
              <a:gd name="connsiteY1" fmla="*/ 197379 h 1191632"/>
              <a:gd name="connsiteX2" fmla="*/ 3430071 w 7681228"/>
              <a:gd name="connsiteY2" fmla="*/ 1160293 h 1191632"/>
              <a:gd name="connsiteX3" fmla="*/ 5639957 w 7681228"/>
              <a:gd name="connsiteY3" fmla="*/ 517 h 1191632"/>
              <a:gd name="connsiteX4" fmla="*/ 7681228 w 7681228"/>
              <a:gd name="connsiteY4" fmla="*/ 1053214 h 1191632"/>
              <a:gd name="connsiteX0" fmla="*/ 0 w 7681228"/>
              <a:gd name="connsiteY0" fmla="*/ 1191576 h 1191576"/>
              <a:gd name="connsiteX1" fmla="*/ 1650430 w 7681228"/>
              <a:gd name="connsiteY1" fmla="*/ 197323 h 1191576"/>
              <a:gd name="connsiteX2" fmla="*/ 3430071 w 7681228"/>
              <a:gd name="connsiteY2" fmla="*/ 1160237 h 1191576"/>
              <a:gd name="connsiteX3" fmla="*/ 5639957 w 7681228"/>
              <a:gd name="connsiteY3" fmla="*/ 461 h 1191576"/>
              <a:gd name="connsiteX4" fmla="*/ 7681228 w 7681228"/>
              <a:gd name="connsiteY4" fmla="*/ 1053158 h 1191576"/>
              <a:gd name="connsiteX0" fmla="*/ 0 w 7826216"/>
              <a:gd name="connsiteY0" fmla="*/ 1191456 h 1508838"/>
              <a:gd name="connsiteX1" fmla="*/ 1650430 w 7826216"/>
              <a:gd name="connsiteY1" fmla="*/ 197203 h 1508838"/>
              <a:gd name="connsiteX2" fmla="*/ 3430071 w 7826216"/>
              <a:gd name="connsiteY2" fmla="*/ 1160117 h 1508838"/>
              <a:gd name="connsiteX3" fmla="*/ 5639957 w 7826216"/>
              <a:gd name="connsiteY3" fmla="*/ 341 h 1508838"/>
              <a:gd name="connsiteX4" fmla="*/ 7826216 w 7826216"/>
              <a:gd name="connsiteY4" fmla="*/ 1498311 h 1508838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430071 w 7826216"/>
              <a:gd name="connsiteY2" fmla="*/ 977278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994938 h 1314128"/>
              <a:gd name="connsiteX1" fmla="*/ 1650430 w 7826216"/>
              <a:gd name="connsiteY1" fmla="*/ 685 h 1314128"/>
              <a:gd name="connsiteX2" fmla="*/ 3737105 w 7826216"/>
              <a:gd name="connsiteY2" fmla="*/ 1122625 h 1314128"/>
              <a:gd name="connsiteX3" fmla="*/ 5946991 w 7826216"/>
              <a:gd name="connsiteY3" fmla="*/ 66216 h 1314128"/>
              <a:gd name="connsiteX4" fmla="*/ 7826216 w 7826216"/>
              <a:gd name="connsiteY4" fmla="*/ 1301793 h 1314128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737105 w 7826216"/>
              <a:gd name="connsiteY2" fmla="*/ 1056812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941795 w 7826216"/>
              <a:gd name="connsiteY2" fmla="*/ 1088617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698285"/>
              <a:gd name="connsiteY0" fmla="*/ 929138 h 1201018"/>
              <a:gd name="connsiteX1" fmla="*/ 1641902 w 7698285"/>
              <a:gd name="connsiteY1" fmla="*/ 30300 h 1201018"/>
              <a:gd name="connsiteX2" fmla="*/ 3941795 w 7698285"/>
              <a:gd name="connsiteY2" fmla="*/ 1088630 h 1201018"/>
              <a:gd name="connsiteX3" fmla="*/ 5946991 w 7698285"/>
              <a:gd name="connsiteY3" fmla="*/ 416 h 1201018"/>
              <a:gd name="connsiteX4" fmla="*/ 7698285 w 7698285"/>
              <a:gd name="connsiteY4" fmla="*/ 1188285 h 1201018"/>
              <a:gd name="connsiteX0" fmla="*/ 0 w 7698285"/>
              <a:gd name="connsiteY0" fmla="*/ 929194 h 1188341"/>
              <a:gd name="connsiteX1" fmla="*/ 1641902 w 7698285"/>
              <a:gd name="connsiteY1" fmla="*/ 30356 h 1188341"/>
              <a:gd name="connsiteX2" fmla="*/ 3941795 w 7698285"/>
              <a:gd name="connsiteY2" fmla="*/ 1088686 h 1188341"/>
              <a:gd name="connsiteX3" fmla="*/ 5946991 w 7698285"/>
              <a:gd name="connsiteY3" fmla="*/ 472 h 1188341"/>
              <a:gd name="connsiteX4" fmla="*/ 7698285 w 7698285"/>
              <a:gd name="connsiteY4" fmla="*/ 1188341 h 1188341"/>
              <a:gd name="connsiteX0" fmla="*/ 0 w 7766515"/>
              <a:gd name="connsiteY0" fmla="*/ 1064367 h 1188341"/>
              <a:gd name="connsiteX1" fmla="*/ 1710132 w 7766515"/>
              <a:gd name="connsiteY1" fmla="*/ 30356 h 1188341"/>
              <a:gd name="connsiteX2" fmla="*/ 4010025 w 7766515"/>
              <a:gd name="connsiteY2" fmla="*/ 1088686 h 1188341"/>
              <a:gd name="connsiteX3" fmla="*/ 6015221 w 7766515"/>
              <a:gd name="connsiteY3" fmla="*/ 472 h 1188341"/>
              <a:gd name="connsiteX4" fmla="*/ 7766515 w 7766515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0630"/>
              <a:gd name="connsiteY0" fmla="*/ 1104124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2349784 w 7851801"/>
              <a:gd name="connsiteY1" fmla="*/ 13981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65820 h 1074258"/>
              <a:gd name="connsiteX1" fmla="*/ 1616315 w 7118332"/>
              <a:gd name="connsiteY1" fmla="*/ 2 h 1074258"/>
              <a:gd name="connsiteX2" fmla="*/ 3310671 w 7118332"/>
              <a:gd name="connsiteY2" fmla="*/ 1074235 h 1074258"/>
              <a:gd name="connsiteX3" fmla="*/ 4974720 w 7118332"/>
              <a:gd name="connsiteY3" fmla="*/ 1924 h 1074258"/>
              <a:gd name="connsiteX4" fmla="*/ 7118332 w 7118332"/>
              <a:gd name="connsiteY4" fmla="*/ 1046669 h 1074258"/>
              <a:gd name="connsiteX0" fmla="*/ 0 w 6623667"/>
              <a:gd name="connsiteY0" fmla="*/ 1065820 h 1074258"/>
              <a:gd name="connsiteX1" fmla="*/ 1616315 w 6623667"/>
              <a:gd name="connsiteY1" fmla="*/ 2 h 1074258"/>
              <a:gd name="connsiteX2" fmla="*/ 3310671 w 6623667"/>
              <a:gd name="connsiteY2" fmla="*/ 1074235 h 1074258"/>
              <a:gd name="connsiteX3" fmla="*/ 4974720 w 6623667"/>
              <a:gd name="connsiteY3" fmla="*/ 1924 h 1074258"/>
              <a:gd name="connsiteX4" fmla="*/ 6623667 w 6623667"/>
              <a:gd name="connsiteY4" fmla="*/ 1038718 h 1074258"/>
              <a:gd name="connsiteX0" fmla="*/ 0 w 6478679"/>
              <a:gd name="connsiteY0" fmla="*/ 1065820 h 1074258"/>
              <a:gd name="connsiteX1" fmla="*/ 1616315 w 6478679"/>
              <a:gd name="connsiteY1" fmla="*/ 2 h 1074258"/>
              <a:gd name="connsiteX2" fmla="*/ 3310671 w 6478679"/>
              <a:gd name="connsiteY2" fmla="*/ 1074235 h 1074258"/>
              <a:gd name="connsiteX3" fmla="*/ 4974720 w 6478679"/>
              <a:gd name="connsiteY3" fmla="*/ 1924 h 1074258"/>
              <a:gd name="connsiteX4" fmla="*/ 6478679 w 6478679"/>
              <a:gd name="connsiteY4" fmla="*/ 1070523 h 1074258"/>
              <a:gd name="connsiteX0" fmla="*/ 0 w 6700425"/>
              <a:gd name="connsiteY0" fmla="*/ 1065820 h 1074258"/>
              <a:gd name="connsiteX1" fmla="*/ 1616315 w 6700425"/>
              <a:gd name="connsiteY1" fmla="*/ 2 h 1074258"/>
              <a:gd name="connsiteX2" fmla="*/ 3310671 w 6700425"/>
              <a:gd name="connsiteY2" fmla="*/ 1074235 h 1074258"/>
              <a:gd name="connsiteX3" fmla="*/ 4974720 w 6700425"/>
              <a:gd name="connsiteY3" fmla="*/ 1924 h 1074258"/>
              <a:gd name="connsiteX4" fmla="*/ 6700425 w 6700425"/>
              <a:gd name="connsiteY4" fmla="*/ 1038717 h 1074258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22"/>
              <a:gd name="connsiteX1" fmla="*/ 1616315 w 6700425"/>
              <a:gd name="connsiteY1" fmla="*/ 61689 h 1135922"/>
              <a:gd name="connsiteX2" fmla="*/ 3310671 w 6700425"/>
              <a:gd name="connsiteY2" fmla="*/ 1135922 h 1135922"/>
              <a:gd name="connsiteX3" fmla="*/ 5034421 w 6700425"/>
              <a:gd name="connsiteY3" fmla="*/ 0 h 1135922"/>
              <a:gd name="connsiteX4" fmla="*/ 6700425 w 6700425"/>
              <a:gd name="connsiteY4" fmla="*/ 1100404 h 1135922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072905 h 1135924"/>
              <a:gd name="connsiteX0" fmla="*/ 0 w 6715173"/>
              <a:gd name="connsiteY0" fmla="*/ 1127509 h 1135924"/>
              <a:gd name="connsiteX1" fmla="*/ 1616315 w 6715173"/>
              <a:gd name="connsiteY1" fmla="*/ 61691 h 1135924"/>
              <a:gd name="connsiteX2" fmla="*/ 3310671 w 6715173"/>
              <a:gd name="connsiteY2" fmla="*/ 1135924 h 1135924"/>
              <a:gd name="connsiteX3" fmla="*/ 5034421 w 6715173"/>
              <a:gd name="connsiteY3" fmla="*/ 2 h 1135924"/>
              <a:gd name="connsiteX4" fmla="*/ 6715173 w 6715173"/>
              <a:gd name="connsiteY4" fmla="*/ 1059155 h 1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73" h="1135924">
                <a:moveTo>
                  <a:pt x="0" y="1127509"/>
                </a:moveTo>
                <a:cubicBezTo>
                  <a:pt x="507007" y="1133134"/>
                  <a:pt x="1064537" y="60289"/>
                  <a:pt x="1616315" y="61691"/>
                </a:cubicBezTo>
                <a:cubicBezTo>
                  <a:pt x="2168093" y="63093"/>
                  <a:pt x="2778719" y="1127987"/>
                  <a:pt x="3310671" y="1135924"/>
                </a:cubicBezTo>
                <a:cubicBezTo>
                  <a:pt x="3866607" y="1117437"/>
                  <a:pt x="4488155" y="10816"/>
                  <a:pt x="5034421" y="2"/>
                </a:cubicBezTo>
                <a:cubicBezTo>
                  <a:pt x="5562285" y="-1785"/>
                  <a:pt x="6713956" y="1071307"/>
                  <a:pt x="6715173" y="105915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/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635150" y="2538623"/>
            <a:ext cx="23885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Vivado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747384" y="3872255"/>
            <a:ext cx="23885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加密命令与操作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Vivado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4733046" y="2554552"/>
            <a:ext cx="2641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加密文件介绍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err="1" smtClean="0">
                <a:latin typeface="微软雅黑" pitchFamily="34" charset="-122"/>
                <a:ea typeface="微软雅黑" pitchFamily="34" charset="-122"/>
              </a:rPr>
              <a:t>Vivado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6960096" y="3890843"/>
            <a:ext cx="23885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加密步骤与已知问题（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Quartus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40"/>
          <p:cNvSpPr txBox="1">
            <a:spLocks noChangeArrowheads="1"/>
          </p:cNvSpPr>
          <p:nvPr/>
        </p:nvSpPr>
        <p:spPr bwMode="auto">
          <a:xfrm>
            <a:off x="9812458" y="2511478"/>
            <a:ext cx="1552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资料链接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325688" y="3604190"/>
            <a:ext cx="1181594" cy="1181594"/>
            <a:chOff x="1325688" y="3604190"/>
            <a:chExt cx="1181594" cy="1181594"/>
          </a:xfrm>
        </p:grpSpPr>
        <p:sp>
          <p:nvSpPr>
            <p:cNvPr id="73" name="圆角矩形 72"/>
            <p:cNvSpPr/>
            <p:nvPr/>
          </p:nvSpPr>
          <p:spPr>
            <a:xfrm rot="18926425">
              <a:off x="1325688" y="3604190"/>
              <a:ext cx="1181594" cy="1181594"/>
            </a:xfrm>
            <a:prstGeom prst="roundRect">
              <a:avLst/>
            </a:prstGeom>
            <a:gradFill flip="none" rotWithShape="1">
              <a:gsLst>
                <a:gs pos="0">
                  <a:srgbClr val="C9CBC8"/>
                </a:gs>
                <a:gs pos="100000">
                  <a:srgbClr val="FCFCFC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rgbClr val="FCFDFD"/>
                  </a:gs>
                  <a:gs pos="100000">
                    <a:srgbClr val="CFD4D0"/>
                  </a:gs>
                </a:gsLst>
                <a:lin ang="8100000" scaled="1"/>
                <a:tileRect/>
              </a:gradFill>
            </a:ln>
            <a:effectLst>
              <a:outerShdw blurRad="342900" dist="1524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TextBox 27"/>
            <p:cNvSpPr txBox="1"/>
            <p:nvPr/>
          </p:nvSpPr>
          <p:spPr>
            <a:xfrm>
              <a:off x="1611063" y="3764287"/>
              <a:ext cx="606255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333" b="1" dirty="0" smtClean="0">
                  <a:latin typeface="微软雅黑" pitchFamily="34" charset="-122"/>
                  <a:ea typeface="造字工房劲黑（非商用）常规体" pitchFamily="50" charset="-122"/>
                </a:rPr>
                <a:t>1</a:t>
              </a:r>
              <a:endParaRPr lang="zh-CN" altLang="en-US" sz="5333" b="1" dirty="0"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350841" y="2193014"/>
            <a:ext cx="1181594" cy="1181594"/>
            <a:chOff x="1325688" y="3604190"/>
            <a:chExt cx="1181594" cy="1181594"/>
          </a:xfrm>
        </p:grpSpPr>
        <p:sp>
          <p:nvSpPr>
            <p:cNvPr id="76" name="圆角矩形 75"/>
            <p:cNvSpPr/>
            <p:nvPr/>
          </p:nvSpPr>
          <p:spPr>
            <a:xfrm rot="18926425">
              <a:off x="1325688" y="3604190"/>
              <a:ext cx="1181594" cy="1181594"/>
            </a:xfrm>
            <a:prstGeom prst="roundRect">
              <a:avLst/>
            </a:prstGeom>
            <a:gradFill flip="none" rotWithShape="1">
              <a:gsLst>
                <a:gs pos="0">
                  <a:srgbClr val="C9CBC8"/>
                </a:gs>
                <a:gs pos="100000">
                  <a:srgbClr val="FCFCFC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rgbClr val="FCFDFD"/>
                  </a:gs>
                  <a:gs pos="100000">
                    <a:srgbClr val="CFD4D0"/>
                  </a:gs>
                </a:gsLst>
                <a:lin ang="8100000" scaled="1"/>
                <a:tileRect/>
              </a:gradFill>
            </a:ln>
            <a:effectLst>
              <a:outerShdw blurRad="342900" dist="1524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Box 27"/>
            <p:cNvSpPr txBox="1"/>
            <p:nvPr/>
          </p:nvSpPr>
          <p:spPr>
            <a:xfrm>
              <a:off x="1611063" y="3764287"/>
              <a:ext cx="606255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333" b="1" dirty="0" smtClean="0">
                  <a:latin typeface="微软雅黑" pitchFamily="34" charset="-122"/>
                  <a:ea typeface="造字工房劲黑（非商用）常规体" pitchFamily="50" charset="-122"/>
                </a:rPr>
                <a:t>2</a:t>
              </a:r>
              <a:endParaRPr lang="zh-CN" altLang="en-US" sz="5333" b="1" dirty="0"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430891" y="3614231"/>
            <a:ext cx="1181594" cy="1181594"/>
            <a:chOff x="1325688" y="3604190"/>
            <a:chExt cx="1181594" cy="1181594"/>
          </a:xfrm>
        </p:grpSpPr>
        <p:sp>
          <p:nvSpPr>
            <p:cNvPr id="79" name="圆角矩形 78"/>
            <p:cNvSpPr/>
            <p:nvPr/>
          </p:nvSpPr>
          <p:spPr>
            <a:xfrm rot="18926425">
              <a:off x="1325688" y="3604190"/>
              <a:ext cx="1181594" cy="1181594"/>
            </a:xfrm>
            <a:prstGeom prst="roundRect">
              <a:avLst/>
            </a:prstGeom>
            <a:gradFill flip="none" rotWithShape="1">
              <a:gsLst>
                <a:gs pos="0">
                  <a:srgbClr val="C9CBC8"/>
                </a:gs>
                <a:gs pos="100000">
                  <a:srgbClr val="FCFCFC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rgbClr val="FCFDFD"/>
                  </a:gs>
                  <a:gs pos="100000">
                    <a:srgbClr val="CFD4D0"/>
                  </a:gs>
                </a:gsLst>
                <a:lin ang="8100000" scaled="1"/>
                <a:tileRect/>
              </a:gradFill>
            </a:ln>
            <a:effectLst>
              <a:outerShdw blurRad="342900" dist="1524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TextBox 27"/>
            <p:cNvSpPr txBox="1"/>
            <p:nvPr/>
          </p:nvSpPr>
          <p:spPr>
            <a:xfrm>
              <a:off x="1611063" y="3764287"/>
              <a:ext cx="606255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333" b="1" dirty="0" smtClean="0">
                  <a:latin typeface="微软雅黑" pitchFamily="34" charset="-122"/>
                  <a:ea typeface="造字工房劲黑（非商用）常规体" pitchFamily="50" charset="-122"/>
                </a:rPr>
                <a:t>3</a:t>
              </a:r>
              <a:endParaRPr lang="zh-CN" altLang="en-US" sz="5333" b="1" dirty="0"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693254" y="2172064"/>
            <a:ext cx="1181594" cy="1181594"/>
            <a:chOff x="1325688" y="3604190"/>
            <a:chExt cx="1181594" cy="1181594"/>
          </a:xfrm>
        </p:grpSpPr>
        <p:sp>
          <p:nvSpPr>
            <p:cNvPr id="82" name="圆角矩形 81"/>
            <p:cNvSpPr/>
            <p:nvPr/>
          </p:nvSpPr>
          <p:spPr>
            <a:xfrm rot="18926425">
              <a:off x="1325688" y="3604190"/>
              <a:ext cx="1181594" cy="1181594"/>
            </a:xfrm>
            <a:prstGeom prst="roundRect">
              <a:avLst/>
            </a:prstGeom>
            <a:gradFill flip="none" rotWithShape="1">
              <a:gsLst>
                <a:gs pos="0">
                  <a:srgbClr val="C9CBC8"/>
                </a:gs>
                <a:gs pos="100000">
                  <a:srgbClr val="FCFCFC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rgbClr val="FCFDFD"/>
                  </a:gs>
                  <a:gs pos="100000">
                    <a:srgbClr val="CFD4D0"/>
                  </a:gs>
                </a:gsLst>
                <a:lin ang="8100000" scaled="1"/>
                <a:tileRect/>
              </a:gradFill>
            </a:ln>
            <a:effectLst>
              <a:outerShdw blurRad="342900" dist="1524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TextBox 27"/>
            <p:cNvSpPr txBox="1"/>
            <p:nvPr/>
          </p:nvSpPr>
          <p:spPr>
            <a:xfrm>
              <a:off x="1611063" y="3764287"/>
              <a:ext cx="606255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333" b="1" dirty="0" smtClean="0">
                  <a:latin typeface="微软雅黑" pitchFamily="34" charset="-122"/>
                  <a:ea typeface="造字工房劲黑（非商用）常规体" pitchFamily="50" charset="-122"/>
                </a:rPr>
                <a:t>4</a:t>
              </a:r>
              <a:endParaRPr lang="zh-CN" altLang="en-US" sz="5333" b="1" dirty="0"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9952770" y="3602560"/>
            <a:ext cx="1181594" cy="1181594"/>
            <a:chOff x="1325688" y="3604190"/>
            <a:chExt cx="1181594" cy="1181594"/>
          </a:xfrm>
        </p:grpSpPr>
        <p:sp>
          <p:nvSpPr>
            <p:cNvPr id="85" name="圆角矩形 84"/>
            <p:cNvSpPr/>
            <p:nvPr/>
          </p:nvSpPr>
          <p:spPr>
            <a:xfrm rot="18926425">
              <a:off x="1325688" y="3604190"/>
              <a:ext cx="1181594" cy="1181594"/>
            </a:xfrm>
            <a:prstGeom prst="roundRect">
              <a:avLst/>
            </a:prstGeom>
            <a:gradFill flip="none" rotWithShape="1">
              <a:gsLst>
                <a:gs pos="0">
                  <a:srgbClr val="C9CBC8"/>
                </a:gs>
                <a:gs pos="100000">
                  <a:srgbClr val="FCFCFC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rgbClr val="FCFDFD"/>
                  </a:gs>
                  <a:gs pos="100000">
                    <a:srgbClr val="CFD4D0"/>
                  </a:gs>
                </a:gsLst>
                <a:lin ang="8100000" scaled="1"/>
                <a:tileRect/>
              </a:gradFill>
            </a:ln>
            <a:effectLst>
              <a:outerShdw blurRad="342900" dist="1524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27"/>
            <p:cNvSpPr txBox="1"/>
            <p:nvPr/>
          </p:nvSpPr>
          <p:spPr>
            <a:xfrm>
              <a:off x="1611063" y="3764287"/>
              <a:ext cx="606255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333" b="1" dirty="0" smtClean="0">
                  <a:latin typeface="微软雅黑" pitchFamily="34" charset="-122"/>
                  <a:ea typeface="造字工房劲黑（非商用）常规体" pitchFamily="50" charset="-122"/>
                </a:rPr>
                <a:t>5</a:t>
              </a:r>
              <a:endParaRPr lang="zh-CN" altLang="en-US" sz="5333" b="1" dirty="0"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sp>
        <p:nvSpPr>
          <p:cNvPr id="87" name="TextBox 43"/>
          <p:cNvSpPr txBox="1"/>
          <p:nvPr/>
        </p:nvSpPr>
        <p:spPr>
          <a:xfrm>
            <a:off x="4751851" y="634090"/>
            <a:ext cx="2688299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目 录 页</a:t>
            </a:r>
            <a:endParaRPr lang="zh-CN" altLang="en-US" sz="1333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687010" y="832153"/>
            <a:ext cx="4256863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7248129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/>
      <p:bldP spid="64" grpId="0"/>
      <p:bldP spid="65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--</a:t>
            </a:r>
            <a:r>
              <a:rPr lang="zh-CN" altLang="en-US" dirty="0" smtClean="0"/>
              <a:t>流程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48000" y="444668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 smtClean="0"/>
              <a:t>Vivado</a:t>
            </a:r>
            <a:r>
              <a:rPr lang="zh-CN" altLang="zh-CN" sz="1600" dirty="0"/>
              <a:t>支持</a:t>
            </a:r>
            <a:r>
              <a:rPr lang="en-US" altLang="zh-CN" sz="1600" dirty="0"/>
              <a:t>IEEE-1735-2014 V2</a:t>
            </a:r>
            <a:r>
              <a:rPr lang="zh-CN" altLang="zh-CN" sz="1600" dirty="0"/>
              <a:t>，加密、管理电子知识产权</a:t>
            </a:r>
            <a:r>
              <a:rPr lang="zh-CN" altLang="zh-CN" sz="1600" dirty="0" smtClean="0"/>
              <a:t>。</a:t>
            </a:r>
            <a:endParaRPr lang="zh-CN" altLang="zh-CN" sz="1600" dirty="0"/>
          </a:p>
        </p:txBody>
      </p:sp>
      <p:pic>
        <p:nvPicPr>
          <p:cNvPr id="19" name="图片 18" descr="ip加密流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16577" r="2543" b="4321"/>
          <a:stretch/>
        </p:blipFill>
        <p:spPr bwMode="auto">
          <a:xfrm>
            <a:off x="2136000" y="1930339"/>
            <a:ext cx="7920000" cy="18449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71384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--</a:t>
            </a:r>
            <a:r>
              <a:rPr lang="zh-CN" altLang="en-US" dirty="0"/>
              <a:t>加密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96000" y="310713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600" dirty="0"/>
              <a:t>加密方式有两种：</a:t>
            </a: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zh-CN" altLang="zh-CN" sz="1600" dirty="0" smtClean="0"/>
              <a:t>将</a:t>
            </a:r>
            <a:r>
              <a:rPr lang="zh-CN" altLang="zh-CN" sz="1600" dirty="0"/>
              <a:t>加密文件与源文件均作为加密工具的输入文件。</a:t>
            </a:r>
          </a:p>
          <a:p>
            <a:r>
              <a:rPr lang="en-US" altLang="zh-CN" sz="1600" dirty="0"/>
              <a:t>2</a:t>
            </a:r>
            <a:r>
              <a:rPr lang="zh-CN" altLang="zh-CN" sz="1600" dirty="0"/>
              <a:t>、将加密问价嵌入到源文件中。</a:t>
            </a:r>
          </a:p>
          <a:p>
            <a:r>
              <a:rPr lang="en-US" altLang="zh-CN" sz="1600" dirty="0" smtClean="0"/>
              <a:t>      </a:t>
            </a:r>
            <a:r>
              <a:rPr lang="zh-CN" altLang="zh-CN" sz="1600" dirty="0" smtClean="0"/>
              <a:t>两种</a:t>
            </a:r>
            <a:r>
              <a:rPr lang="zh-CN" altLang="zh-CN" sz="1600" dirty="0"/>
              <a:t>方式几乎没有区别，建议使用第一种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3466" y="1442721"/>
            <a:ext cx="5452534" cy="40775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68" y="2932338"/>
            <a:ext cx="725120" cy="10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r>
              <a:rPr lang="en-US" altLang="zh-CN" dirty="0" smtClean="0"/>
              <a:t>--</a:t>
            </a:r>
            <a:r>
              <a:rPr lang="zh-CN" altLang="en-US" dirty="0" smtClean="0"/>
              <a:t>范围与证书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1017386" y="1233634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1588886" y="1233634"/>
            <a:ext cx="4610100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加密范围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87" y="1652734"/>
            <a:ext cx="5181600" cy="17543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/>
              <a:t>除</a:t>
            </a:r>
            <a:r>
              <a:rPr lang="en-US" altLang="zh-CN" dirty="0"/>
              <a:t>BIT</a:t>
            </a:r>
            <a:r>
              <a:rPr lang="zh-CN" altLang="zh-CN" dirty="0"/>
              <a:t>流以外的加密。</a:t>
            </a:r>
            <a:r>
              <a:rPr lang="en-US" altLang="zh-CN" dirty="0"/>
              <a:t>BIT</a:t>
            </a:r>
            <a:r>
              <a:rPr lang="zh-CN" altLang="zh-CN" dirty="0"/>
              <a:t>流加密参考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https://www.xilinx.com/support/documentation/sw_manuals/xilinx2019_2/ug908-vivado-programming-debugging.pdf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/>
              <a:t>仅</a:t>
            </a:r>
            <a:r>
              <a:rPr lang="zh-CN" altLang="zh-CN" dirty="0"/>
              <a:t>支持</a:t>
            </a:r>
            <a:r>
              <a:rPr lang="en-US" altLang="zh-CN" dirty="0"/>
              <a:t>Verilog</a:t>
            </a:r>
            <a:r>
              <a:rPr lang="zh-CN" altLang="zh-CN" dirty="0"/>
              <a:t>、</a:t>
            </a:r>
            <a:r>
              <a:rPr lang="en-US" altLang="zh-CN" dirty="0" err="1"/>
              <a:t>SystemVerilog</a:t>
            </a:r>
            <a:r>
              <a:rPr lang="zh-CN" altLang="zh-CN" dirty="0"/>
              <a:t>、</a:t>
            </a:r>
            <a:r>
              <a:rPr lang="en-US" altLang="zh-CN" dirty="0"/>
              <a:t>VHDL</a:t>
            </a:r>
            <a:r>
              <a:rPr lang="zh-CN" altLang="zh-CN" dirty="0"/>
              <a:t>格式。不支持网表文件比如</a:t>
            </a:r>
            <a:r>
              <a:rPr lang="en-US" altLang="zh-CN" dirty="0"/>
              <a:t>EDIF</a:t>
            </a:r>
            <a:r>
              <a:rPr lang="zh-CN" altLang="zh-CN" dirty="0"/>
              <a:t>。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1017385" y="3742948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H="1">
            <a:off x="1588885" y="3742948"/>
            <a:ext cx="4610100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加密工具证书申请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385" y="4212496"/>
            <a:ext cx="6575521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/>
              <a:t>使用</a:t>
            </a:r>
            <a:r>
              <a:rPr lang="zh-CN" altLang="zh-CN" dirty="0"/>
              <a:t>加密功能需要申请证书。申请</a:t>
            </a:r>
            <a:r>
              <a:rPr lang="zh-CN" altLang="zh-CN" dirty="0" smtClean="0"/>
              <a:t>步骤参考</a:t>
            </a:r>
            <a:r>
              <a:rPr lang="zh-CN" altLang="zh-CN" dirty="0"/>
              <a:t>网址：</a:t>
            </a:r>
          </a:p>
          <a:p>
            <a:r>
              <a:rPr lang="en-US" altLang="zh-CN" u="sng" dirty="0">
                <a:hlinkClick r:id="rId4"/>
              </a:rPr>
              <a:t>https://www.xilinx.com/support/answers/68071.html</a:t>
            </a:r>
            <a:endParaRPr lang="zh-CN" altLang="zh-CN" dirty="0"/>
          </a:p>
          <a:p>
            <a:r>
              <a:rPr lang="en-US" altLang="zh-CN" dirty="0" smtClean="0"/>
              <a:t>TIP</a:t>
            </a:r>
            <a:r>
              <a:rPr lang="zh-CN" altLang="zh-CN" dirty="0"/>
              <a:t>：申请时注意说明</a:t>
            </a:r>
            <a:r>
              <a:rPr lang="en-US" altLang="zh-CN" dirty="0" err="1"/>
              <a:t>Vivado</a:t>
            </a:r>
            <a:r>
              <a:rPr lang="zh-CN" altLang="zh-CN" dirty="0"/>
              <a:t>版本</a:t>
            </a:r>
            <a:r>
              <a:rPr lang="zh-CN" altLang="zh-CN" dirty="0" smtClean="0"/>
              <a:t>。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>
            <a:spLocks noChangeAspect="1"/>
          </p:cNvSpPr>
          <p:nvPr/>
        </p:nvSpPr>
        <p:spPr>
          <a:xfrm>
            <a:off x="1220484" y="3796840"/>
            <a:ext cx="288000" cy="288000"/>
          </a:xfrm>
          <a:custGeom>
            <a:avLst/>
            <a:gdLst>
              <a:gd name="connsiteX0" fmla="*/ 2822419 w 5595582"/>
              <a:gd name="connsiteY0" fmla="*/ 2670465 h 5595582"/>
              <a:gd name="connsiteX1" fmla="*/ 2924632 w 5595582"/>
              <a:gd name="connsiteY1" fmla="*/ 2770939 h 5595582"/>
              <a:gd name="connsiteX2" fmla="*/ 2824643 w 5595582"/>
              <a:gd name="connsiteY2" fmla="*/ 2924635 h 5595582"/>
              <a:gd name="connsiteX3" fmla="*/ 2670947 w 5595582"/>
              <a:gd name="connsiteY3" fmla="*/ 2824646 h 5595582"/>
              <a:gd name="connsiteX4" fmla="*/ 2770935 w 5595582"/>
              <a:gd name="connsiteY4" fmla="*/ 2670950 h 5595582"/>
              <a:gd name="connsiteX5" fmla="*/ 2822419 w 5595582"/>
              <a:gd name="connsiteY5" fmla="*/ 2670465 h 5595582"/>
              <a:gd name="connsiteX6" fmla="*/ 2796143 w 5595582"/>
              <a:gd name="connsiteY6" fmla="*/ 2511137 h 5595582"/>
              <a:gd name="connsiteX7" fmla="*/ 2738429 w 5595582"/>
              <a:gd name="connsiteY7" fmla="*/ 2517404 h 5595582"/>
              <a:gd name="connsiteX8" fmla="*/ 2517400 w 5595582"/>
              <a:gd name="connsiteY8" fmla="*/ 2857153 h 5595582"/>
              <a:gd name="connsiteX9" fmla="*/ 2857150 w 5595582"/>
              <a:gd name="connsiteY9" fmla="*/ 3078182 h 5595582"/>
              <a:gd name="connsiteX10" fmla="*/ 3078179 w 5595582"/>
              <a:gd name="connsiteY10" fmla="*/ 2738431 h 5595582"/>
              <a:gd name="connsiteX11" fmla="*/ 2796143 w 5595582"/>
              <a:gd name="connsiteY11" fmla="*/ 2511137 h 5595582"/>
              <a:gd name="connsiteX12" fmla="*/ 4374868 w 5595582"/>
              <a:gd name="connsiteY12" fmla="*/ 1380099 h 5595582"/>
              <a:gd name="connsiteX13" fmla="*/ 3091830 w 5595582"/>
              <a:gd name="connsiteY13" fmla="*/ 3124889 h 5595582"/>
              <a:gd name="connsiteX14" fmla="*/ 1220710 w 5595582"/>
              <a:gd name="connsiteY14" fmla="*/ 4215483 h 5595582"/>
              <a:gd name="connsiteX15" fmla="*/ 2503749 w 5595582"/>
              <a:gd name="connsiteY15" fmla="*/ 2470693 h 5595582"/>
              <a:gd name="connsiteX16" fmla="*/ 2797791 w 5595582"/>
              <a:gd name="connsiteY16" fmla="*/ 424257 h 5595582"/>
              <a:gd name="connsiteX17" fmla="*/ 424257 w 5595582"/>
              <a:gd name="connsiteY17" fmla="*/ 2797791 h 5595582"/>
              <a:gd name="connsiteX18" fmla="*/ 2797791 w 5595582"/>
              <a:gd name="connsiteY18" fmla="*/ 5171325 h 5595582"/>
              <a:gd name="connsiteX19" fmla="*/ 5171325 w 5595582"/>
              <a:gd name="connsiteY19" fmla="*/ 2797791 h 5595582"/>
              <a:gd name="connsiteX20" fmla="*/ 2797791 w 5595582"/>
              <a:gd name="connsiteY20" fmla="*/ 424257 h 5595582"/>
              <a:gd name="connsiteX21" fmla="*/ 2797791 w 5595582"/>
              <a:gd name="connsiteY21" fmla="*/ 0 h 5595582"/>
              <a:gd name="connsiteX22" fmla="*/ 5595582 w 5595582"/>
              <a:gd name="connsiteY22" fmla="*/ 2797791 h 5595582"/>
              <a:gd name="connsiteX23" fmla="*/ 2797791 w 5595582"/>
              <a:gd name="connsiteY23" fmla="*/ 5595582 h 5595582"/>
              <a:gd name="connsiteX24" fmla="*/ 0 w 5595582"/>
              <a:gd name="connsiteY24" fmla="*/ 2797791 h 5595582"/>
              <a:gd name="connsiteX25" fmla="*/ 2797791 w 5595582"/>
              <a:gd name="connsiteY25" fmla="*/ 0 h 559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5582" h="5595582">
                <a:moveTo>
                  <a:pt x="2822419" y="2670465"/>
                </a:moveTo>
                <a:cubicBezTo>
                  <a:pt x="2872021" y="2680082"/>
                  <a:pt x="2913509" y="2718399"/>
                  <a:pt x="2924632" y="2770939"/>
                </a:cubicBezTo>
                <a:cubicBezTo>
                  <a:pt x="2939463" y="2840992"/>
                  <a:pt x="2894697" y="2909804"/>
                  <a:pt x="2824643" y="2924635"/>
                </a:cubicBezTo>
                <a:cubicBezTo>
                  <a:pt x="2754590" y="2939466"/>
                  <a:pt x="2685778" y="2894699"/>
                  <a:pt x="2670947" y="2824646"/>
                </a:cubicBezTo>
                <a:cubicBezTo>
                  <a:pt x="2656116" y="2754592"/>
                  <a:pt x="2700882" y="2685780"/>
                  <a:pt x="2770935" y="2670950"/>
                </a:cubicBezTo>
                <a:cubicBezTo>
                  <a:pt x="2788449" y="2667242"/>
                  <a:pt x="2805884" y="2667259"/>
                  <a:pt x="2822419" y="2670465"/>
                </a:cubicBezTo>
                <a:close/>
                <a:moveTo>
                  <a:pt x="2796143" y="2511137"/>
                </a:moveTo>
                <a:cubicBezTo>
                  <a:pt x="2777100" y="2511266"/>
                  <a:pt x="2757786" y="2513306"/>
                  <a:pt x="2738429" y="2517404"/>
                </a:cubicBezTo>
                <a:cubicBezTo>
                  <a:pt x="2583574" y="2550187"/>
                  <a:pt x="2484616" y="2702298"/>
                  <a:pt x="2517400" y="2857153"/>
                </a:cubicBezTo>
                <a:cubicBezTo>
                  <a:pt x="2550184" y="3012007"/>
                  <a:pt x="2702296" y="3110966"/>
                  <a:pt x="2857150" y="3078182"/>
                </a:cubicBezTo>
                <a:cubicBezTo>
                  <a:pt x="3012005" y="3045398"/>
                  <a:pt x="3110962" y="2893286"/>
                  <a:pt x="3078179" y="2738431"/>
                </a:cubicBezTo>
                <a:cubicBezTo>
                  <a:pt x="3049492" y="2602933"/>
                  <a:pt x="2929447" y="2510232"/>
                  <a:pt x="2796143" y="2511137"/>
                </a:cubicBezTo>
                <a:close/>
                <a:moveTo>
                  <a:pt x="4374868" y="1380099"/>
                </a:moveTo>
                <a:lnTo>
                  <a:pt x="3091830" y="3124889"/>
                </a:lnTo>
                <a:lnTo>
                  <a:pt x="1220710" y="4215483"/>
                </a:lnTo>
                <a:lnTo>
                  <a:pt x="2503749" y="2470693"/>
                </a:lnTo>
                <a:close/>
                <a:moveTo>
                  <a:pt x="2797791" y="424257"/>
                </a:moveTo>
                <a:cubicBezTo>
                  <a:pt x="1486924" y="424257"/>
                  <a:pt x="424257" y="1486924"/>
                  <a:pt x="424257" y="2797791"/>
                </a:cubicBezTo>
                <a:cubicBezTo>
                  <a:pt x="424257" y="4108658"/>
                  <a:pt x="1486924" y="5171325"/>
                  <a:pt x="2797791" y="5171325"/>
                </a:cubicBezTo>
                <a:cubicBezTo>
                  <a:pt x="4108658" y="5171325"/>
                  <a:pt x="5171325" y="4108658"/>
                  <a:pt x="5171325" y="2797791"/>
                </a:cubicBezTo>
                <a:cubicBezTo>
                  <a:pt x="5171325" y="1486924"/>
                  <a:pt x="4108658" y="424257"/>
                  <a:pt x="2797791" y="424257"/>
                </a:cubicBezTo>
                <a:close/>
                <a:moveTo>
                  <a:pt x="2797791" y="0"/>
                </a:moveTo>
                <a:cubicBezTo>
                  <a:pt x="4342968" y="0"/>
                  <a:pt x="5595582" y="1252614"/>
                  <a:pt x="5595582" y="2797791"/>
                </a:cubicBezTo>
                <a:cubicBezTo>
                  <a:pt x="5595582" y="4342968"/>
                  <a:pt x="4342968" y="5595582"/>
                  <a:pt x="2797791" y="5595582"/>
                </a:cubicBezTo>
                <a:cubicBezTo>
                  <a:pt x="1252614" y="5595582"/>
                  <a:pt x="0" y="4342968"/>
                  <a:pt x="0" y="2797791"/>
                </a:cubicBezTo>
                <a:cubicBezTo>
                  <a:pt x="0" y="1252614"/>
                  <a:pt x="1252614" y="0"/>
                  <a:pt x="2797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>
            <a:off x="1265900" y="1292764"/>
            <a:ext cx="224025" cy="288000"/>
          </a:xfrm>
          <a:custGeom>
            <a:avLst/>
            <a:gdLst>
              <a:gd name="connsiteX0" fmla="*/ 2053988 w 4790420"/>
              <a:gd name="connsiteY0" fmla="*/ 847831 h 6158425"/>
              <a:gd name="connsiteX1" fmla="*/ 330076 w 4790420"/>
              <a:gd name="connsiteY1" fmla="*/ 2571743 h 6158425"/>
              <a:gd name="connsiteX2" fmla="*/ 2053988 w 4790420"/>
              <a:gd name="connsiteY2" fmla="*/ 4295655 h 6158425"/>
              <a:gd name="connsiteX3" fmla="*/ 3777900 w 4790420"/>
              <a:gd name="connsiteY3" fmla="*/ 2571743 h 6158425"/>
              <a:gd name="connsiteX4" fmla="*/ 2053988 w 4790420"/>
              <a:gd name="connsiteY4" fmla="*/ 847831 h 6158425"/>
              <a:gd name="connsiteX5" fmla="*/ 2053988 w 4790420"/>
              <a:gd name="connsiteY5" fmla="*/ 517755 h 6158425"/>
              <a:gd name="connsiteX6" fmla="*/ 4107976 w 4790420"/>
              <a:gd name="connsiteY6" fmla="*/ 2571743 h 6158425"/>
              <a:gd name="connsiteX7" fmla="*/ 2053988 w 4790420"/>
              <a:gd name="connsiteY7" fmla="*/ 4625731 h 6158425"/>
              <a:gd name="connsiteX8" fmla="*/ 0 w 4790420"/>
              <a:gd name="connsiteY8" fmla="*/ 2571743 h 6158425"/>
              <a:gd name="connsiteX9" fmla="*/ 2053988 w 4790420"/>
              <a:gd name="connsiteY9" fmla="*/ 517755 h 6158425"/>
              <a:gd name="connsiteX10" fmla="*/ 2988811 w 4790420"/>
              <a:gd name="connsiteY10" fmla="*/ 0 h 6158425"/>
              <a:gd name="connsiteX11" fmla="*/ 4768061 w 4790420"/>
              <a:gd name="connsiteY11" fmla="*/ 2223084 h 6158425"/>
              <a:gd name="connsiteX12" fmla="*/ 3608480 w 4790420"/>
              <a:gd name="connsiteY12" fmla="*/ 4823700 h 6158425"/>
              <a:gd name="connsiteX13" fmla="*/ 2394040 w 4790420"/>
              <a:gd name="connsiteY13" fmla="*/ 5286916 h 6158425"/>
              <a:gd name="connsiteX14" fmla="*/ 2333767 w 4790420"/>
              <a:gd name="connsiteY14" fmla="*/ 5292401 h 6158425"/>
              <a:gd name="connsiteX15" fmla="*/ 2333767 w 4790420"/>
              <a:gd name="connsiteY15" fmla="*/ 5858175 h 6158425"/>
              <a:gd name="connsiteX16" fmla="*/ 3057098 w 4790420"/>
              <a:gd name="connsiteY16" fmla="*/ 5858175 h 6158425"/>
              <a:gd name="connsiteX17" fmla="*/ 3057098 w 4790420"/>
              <a:gd name="connsiteY17" fmla="*/ 6158425 h 6158425"/>
              <a:gd name="connsiteX18" fmla="*/ 1310186 w 4790420"/>
              <a:gd name="connsiteY18" fmla="*/ 6158425 h 6158425"/>
              <a:gd name="connsiteX19" fmla="*/ 1310186 w 4790420"/>
              <a:gd name="connsiteY19" fmla="*/ 5858175 h 6158425"/>
              <a:gd name="connsiteX20" fmla="*/ 2033517 w 4790420"/>
              <a:gd name="connsiteY20" fmla="*/ 5858175 h 6158425"/>
              <a:gd name="connsiteX21" fmla="*/ 2033517 w 4790420"/>
              <a:gd name="connsiteY21" fmla="*/ 5307773 h 6158425"/>
              <a:gd name="connsiteX22" fmla="*/ 2024915 w 4790420"/>
              <a:gd name="connsiteY22" fmla="*/ 5307973 h 6158425"/>
              <a:gd name="connsiteX23" fmla="*/ 765677 w 4790420"/>
              <a:gd name="connsiteY23" fmla="*/ 4985869 h 6158425"/>
              <a:gd name="connsiteX24" fmla="*/ 928493 w 4790420"/>
              <a:gd name="connsiteY24" fmla="*/ 4680772 h 6158425"/>
              <a:gd name="connsiteX25" fmla="*/ 3412023 w 4790420"/>
              <a:gd name="connsiteY25" fmla="*/ 4539098 h 6158425"/>
              <a:gd name="connsiteX26" fmla="*/ 4425057 w 4790420"/>
              <a:gd name="connsiteY26" fmla="*/ 2267148 h 6158425"/>
              <a:gd name="connsiteX27" fmla="*/ 2870669 w 4790420"/>
              <a:gd name="connsiteY27" fmla="*/ 325018 h 615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0420" h="6158425">
                <a:moveTo>
                  <a:pt x="2053988" y="847831"/>
                </a:moveTo>
                <a:cubicBezTo>
                  <a:pt x="1101898" y="847831"/>
                  <a:pt x="330076" y="1619653"/>
                  <a:pt x="330076" y="2571743"/>
                </a:cubicBezTo>
                <a:cubicBezTo>
                  <a:pt x="330076" y="3523833"/>
                  <a:pt x="1101898" y="4295655"/>
                  <a:pt x="2053988" y="4295655"/>
                </a:cubicBezTo>
                <a:cubicBezTo>
                  <a:pt x="3006078" y="4295655"/>
                  <a:pt x="3777900" y="3523833"/>
                  <a:pt x="3777900" y="2571743"/>
                </a:cubicBezTo>
                <a:cubicBezTo>
                  <a:pt x="3777900" y="1619653"/>
                  <a:pt x="3006078" y="847831"/>
                  <a:pt x="2053988" y="847831"/>
                </a:cubicBezTo>
                <a:close/>
                <a:moveTo>
                  <a:pt x="2053988" y="517755"/>
                </a:moveTo>
                <a:cubicBezTo>
                  <a:pt x="3188374" y="517755"/>
                  <a:pt x="4107976" y="1437357"/>
                  <a:pt x="4107976" y="2571743"/>
                </a:cubicBezTo>
                <a:cubicBezTo>
                  <a:pt x="4107976" y="3706129"/>
                  <a:pt x="3188374" y="4625731"/>
                  <a:pt x="2053988" y="4625731"/>
                </a:cubicBezTo>
                <a:cubicBezTo>
                  <a:pt x="919602" y="4625731"/>
                  <a:pt x="0" y="3706129"/>
                  <a:pt x="0" y="2571743"/>
                </a:cubicBezTo>
                <a:cubicBezTo>
                  <a:pt x="0" y="1437357"/>
                  <a:pt x="919602" y="517755"/>
                  <a:pt x="2053988" y="517755"/>
                </a:cubicBezTo>
                <a:close/>
                <a:moveTo>
                  <a:pt x="2988811" y="0"/>
                </a:moveTo>
                <a:cubicBezTo>
                  <a:pt x="3951100" y="349790"/>
                  <a:pt x="4637600" y="1207537"/>
                  <a:pt x="4768061" y="2223084"/>
                </a:cubicBezTo>
                <a:cubicBezTo>
                  <a:pt x="4898521" y="3238630"/>
                  <a:pt x="4451113" y="4242043"/>
                  <a:pt x="3608480" y="4823700"/>
                </a:cubicBezTo>
                <a:cubicBezTo>
                  <a:pt x="3239828" y="5078175"/>
                  <a:pt x="2822516" y="5233293"/>
                  <a:pt x="2394040" y="5286916"/>
                </a:cubicBezTo>
                <a:lnTo>
                  <a:pt x="2333767" y="5292401"/>
                </a:lnTo>
                <a:lnTo>
                  <a:pt x="2333767" y="5858175"/>
                </a:lnTo>
                <a:lnTo>
                  <a:pt x="3057098" y="5858175"/>
                </a:lnTo>
                <a:lnTo>
                  <a:pt x="3057098" y="6158425"/>
                </a:lnTo>
                <a:lnTo>
                  <a:pt x="1310186" y="6158425"/>
                </a:lnTo>
                <a:lnTo>
                  <a:pt x="1310186" y="5858175"/>
                </a:lnTo>
                <a:lnTo>
                  <a:pt x="2033517" y="5858175"/>
                </a:lnTo>
                <a:lnTo>
                  <a:pt x="2033517" y="5307773"/>
                </a:lnTo>
                <a:lnTo>
                  <a:pt x="2024915" y="5307973"/>
                </a:lnTo>
                <a:cubicBezTo>
                  <a:pt x="1593121" y="5303425"/>
                  <a:pt x="1160876" y="5196770"/>
                  <a:pt x="765677" y="4985869"/>
                </a:cubicBezTo>
                <a:lnTo>
                  <a:pt x="928493" y="4680772"/>
                </a:lnTo>
                <a:cubicBezTo>
                  <a:pt x="1717645" y="5101908"/>
                  <a:pt x="2675882" y="5047244"/>
                  <a:pt x="3412023" y="4539098"/>
                </a:cubicBezTo>
                <a:cubicBezTo>
                  <a:pt x="4148164" y="4030951"/>
                  <a:pt x="4539029" y="3154350"/>
                  <a:pt x="4425057" y="2267148"/>
                </a:cubicBezTo>
                <a:cubicBezTo>
                  <a:pt x="4311084" y="1379947"/>
                  <a:pt x="3711344" y="630601"/>
                  <a:pt x="2870669" y="3250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14" y="2423533"/>
            <a:ext cx="1616830" cy="22506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385" y="5288933"/>
            <a:ext cx="5881605" cy="9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91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3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加密操作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1017386" y="1233634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1588885" y="1233634"/>
            <a:ext cx="5394421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加密命令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86" y="1652734"/>
            <a:ext cx="6155573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命令格式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encrypt [-key &lt;</a:t>
            </a:r>
            <a:r>
              <a:rPr lang="en-US" altLang="zh-CN" dirty="0" err="1"/>
              <a:t>arg</a:t>
            </a:r>
            <a:r>
              <a:rPr lang="en-US" altLang="zh-CN" dirty="0"/>
              <a:t>&gt;] -</a:t>
            </a:r>
            <a:r>
              <a:rPr lang="en-US" altLang="zh-CN" dirty="0" err="1"/>
              <a:t>lang</a:t>
            </a:r>
            <a:r>
              <a:rPr lang="en-US" altLang="zh-CN" dirty="0"/>
              <a:t> &lt;</a:t>
            </a:r>
            <a:r>
              <a:rPr lang="en-US" altLang="zh-CN" dirty="0" err="1"/>
              <a:t>arg</a:t>
            </a:r>
            <a:r>
              <a:rPr lang="en-US" altLang="zh-CN" dirty="0"/>
              <a:t>&gt;  [-</a:t>
            </a:r>
            <a:r>
              <a:rPr lang="en-US" altLang="zh-CN" dirty="0" err="1"/>
              <a:t>ext</a:t>
            </a:r>
            <a:r>
              <a:rPr lang="en-US" altLang="zh-CN" dirty="0"/>
              <a:t> &lt;</a:t>
            </a:r>
            <a:r>
              <a:rPr lang="en-US" altLang="zh-CN" dirty="0" err="1"/>
              <a:t>arg</a:t>
            </a:r>
            <a:r>
              <a:rPr lang="en-US" altLang="zh-CN" dirty="0"/>
              <a:t>&gt;] &lt;files&gt;</a:t>
            </a:r>
            <a:endParaRPr lang="zh-CN" altLang="zh-CN" dirty="0"/>
          </a:p>
          <a:p>
            <a:endParaRPr lang="zh-CN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命令窗口：</a:t>
            </a:r>
            <a:r>
              <a:rPr lang="en-US" altLang="zh-CN" dirty="0" err="1" smtClean="0"/>
              <a:t>Tcl</a:t>
            </a:r>
            <a:r>
              <a:rPr lang="en-US" altLang="zh-CN" dirty="0" smtClean="0"/>
              <a:t> Console 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Vivado</a:t>
            </a:r>
            <a:r>
              <a:rPr lang="zh-CN" altLang="en-US" dirty="0"/>
              <a:t> </a:t>
            </a:r>
            <a:r>
              <a:rPr lang="en-US" altLang="zh-CN" dirty="0" err="1" smtClean="0"/>
              <a:t>tcl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1" name="任意多边形 10"/>
          <p:cNvSpPr/>
          <p:nvPr/>
        </p:nvSpPr>
        <p:spPr>
          <a:xfrm>
            <a:off x="1017385" y="3742948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H="1">
            <a:off x="1588884" y="3742948"/>
            <a:ext cx="5394421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命令说明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385" y="4212496"/>
            <a:ext cx="6900641" cy="20313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key </a:t>
            </a:r>
            <a:r>
              <a:rPr lang="zh-CN" altLang="zh-CN" dirty="0"/>
              <a:t>：指定加密文件。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lang</a:t>
            </a:r>
            <a:r>
              <a:rPr lang="zh-CN" altLang="zh-CN" dirty="0"/>
              <a:t>：指定源文件格式，</a:t>
            </a:r>
            <a:r>
              <a:rPr lang="en-US" altLang="zh-CN" dirty="0" err="1"/>
              <a:t>verilog</a:t>
            </a:r>
            <a:r>
              <a:rPr lang="zh-CN" altLang="zh-CN" dirty="0"/>
              <a:t>、</a:t>
            </a:r>
            <a:r>
              <a:rPr lang="en-US" altLang="zh-CN" dirty="0"/>
              <a:t>VHDL</a:t>
            </a:r>
            <a:r>
              <a:rPr lang="zh-CN" altLang="zh-CN" dirty="0"/>
              <a:t>、</a:t>
            </a:r>
            <a:r>
              <a:rPr lang="en-US" altLang="zh-CN" dirty="0" err="1"/>
              <a:t>systemverilog</a:t>
            </a:r>
            <a:r>
              <a:rPr lang="zh-CN" altLang="zh-CN" dirty="0"/>
              <a:t>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ext</a:t>
            </a:r>
            <a:r>
              <a:rPr lang="en-US" altLang="zh-CN" dirty="0" smtClean="0"/>
              <a:t> </a:t>
            </a:r>
            <a:r>
              <a:rPr lang="zh-CN" altLang="zh-CN" dirty="0"/>
              <a:t>：指定生成加密文件时要使用的新文件</a:t>
            </a:r>
            <a:r>
              <a:rPr lang="zh-CN" altLang="zh-CN" dirty="0" smtClean="0"/>
              <a:t>扩展名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             </a:t>
            </a:r>
            <a:r>
              <a:rPr lang="zh-CN" altLang="zh-CN" dirty="0" smtClean="0"/>
              <a:t>以</a:t>
            </a:r>
            <a:r>
              <a:rPr lang="zh-CN" altLang="zh-CN" dirty="0"/>
              <a:t>防止</a:t>
            </a:r>
            <a:r>
              <a:rPr lang="zh-CN" altLang="zh-CN" dirty="0" smtClean="0"/>
              <a:t>覆</a:t>
            </a:r>
            <a:r>
              <a:rPr lang="en-US" altLang="zh-CN" dirty="0" smtClean="0"/>
              <a:t>  </a:t>
            </a:r>
            <a:r>
              <a:rPr lang="zh-CN" altLang="zh-CN" dirty="0" smtClean="0"/>
              <a:t>盖</a:t>
            </a:r>
            <a:r>
              <a:rPr lang="zh-CN" altLang="zh-CN" dirty="0"/>
              <a:t>原始源文件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files </a:t>
            </a:r>
            <a:r>
              <a:rPr lang="zh-CN" altLang="zh-CN" dirty="0"/>
              <a:t>：指定源文件。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Example</a:t>
            </a:r>
            <a:r>
              <a:rPr lang="zh-CN" altLang="zh-CN" dirty="0"/>
              <a:t>：</a:t>
            </a:r>
            <a:r>
              <a:rPr lang="en-US" altLang="zh-CN" dirty="0"/>
              <a:t>encrypt -</a:t>
            </a:r>
            <a:r>
              <a:rPr lang="en-US" altLang="zh-CN" dirty="0" err="1"/>
              <a:t>lang</a:t>
            </a:r>
            <a:r>
              <a:rPr lang="en-US" altLang="zh-CN" dirty="0"/>
              <a:t> </a:t>
            </a:r>
            <a:r>
              <a:rPr lang="en-US" altLang="zh-CN" dirty="0" err="1"/>
              <a:t>verilog</a:t>
            </a:r>
            <a:r>
              <a:rPr lang="en-US" altLang="zh-CN" dirty="0"/>
              <a:t> -</a:t>
            </a:r>
            <a:r>
              <a:rPr lang="en-US" altLang="zh-CN" dirty="0" err="1"/>
              <a:t>ext</a:t>
            </a:r>
            <a:r>
              <a:rPr lang="en-US" altLang="zh-CN" dirty="0"/>
              <a:t> .</a:t>
            </a:r>
            <a:r>
              <a:rPr lang="en-US" altLang="zh-CN" dirty="0" err="1"/>
              <a:t>vp</a:t>
            </a:r>
            <a:r>
              <a:rPr lang="en-US" altLang="zh-CN" dirty="0"/>
              <a:t> -key keyfile.txt </a:t>
            </a:r>
            <a:r>
              <a:rPr lang="en-US" altLang="zh-CN" dirty="0" err="1" smtClean="0"/>
              <a:t>myip.v</a:t>
            </a:r>
            <a:endParaRPr lang="zh-CN" altLang="zh-CN" dirty="0"/>
          </a:p>
        </p:txBody>
      </p:sp>
      <p:sp>
        <p:nvSpPr>
          <p:cNvPr id="14" name="任意多边形 13"/>
          <p:cNvSpPr>
            <a:spLocks noChangeAspect="1"/>
          </p:cNvSpPr>
          <p:nvPr/>
        </p:nvSpPr>
        <p:spPr>
          <a:xfrm>
            <a:off x="1220484" y="3796840"/>
            <a:ext cx="288000" cy="288000"/>
          </a:xfrm>
          <a:custGeom>
            <a:avLst/>
            <a:gdLst>
              <a:gd name="connsiteX0" fmla="*/ 2822419 w 5595582"/>
              <a:gd name="connsiteY0" fmla="*/ 2670465 h 5595582"/>
              <a:gd name="connsiteX1" fmla="*/ 2924632 w 5595582"/>
              <a:gd name="connsiteY1" fmla="*/ 2770939 h 5595582"/>
              <a:gd name="connsiteX2" fmla="*/ 2824643 w 5595582"/>
              <a:gd name="connsiteY2" fmla="*/ 2924635 h 5595582"/>
              <a:gd name="connsiteX3" fmla="*/ 2670947 w 5595582"/>
              <a:gd name="connsiteY3" fmla="*/ 2824646 h 5595582"/>
              <a:gd name="connsiteX4" fmla="*/ 2770935 w 5595582"/>
              <a:gd name="connsiteY4" fmla="*/ 2670950 h 5595582"/>
              <a:gd name="connsiteX5" fmla="*/ 2822419 w 5595582"/>
              <a:gd name="connsiteY5" fmla="*/ 2670465 h 5595582"/>
              <a:gd name="connsiteX6" fmla="*/ 2796143 w 5595582"/>
              <a:gd name="connsiteY6" fmla="*/ 2511137 h 5595582"/>
              <a:gd name="connsiteX7" fmla="*/ 2738429 w 5595582"/>
              <a:gd name="connsiteY7" fmla="*/ 2517404 h 5595582"/>
              <a:gd name="connsiteX8" fmla="*/ 2517400 w 5595582"/>
              <a:gd name="connsiteY8" fmla="*/ 2857153 h 5595582"/>
              <a:gd name="connsiteX9" fmla="*/ 2857150 w 5595582"/>
              <a:gd name="connsiteY9" fmla="*/ 3078182 h 5595582"/>
              <a:gd name="connsiteX10" fmla="*/ 3078179 w 5595582"/>
              <a:gd name="connsiteY10" fmla="*/ 2738431 h 5595582"/>
              <a:gd name="connsiteX11" fmla="*/ 2796143 w 5595582"/>
              <a:gd name="connsiteY11" fmla="*/ 2511137 h 5595582"/>
              <a:gd name="connsiteX12" fmla="*/ 4374868 w 5595582"/>
              <a:gd name="connsiteY12" fmla="*/ 1380099 h 5595582"/>
              <a:gd name="connsiteX13" fmla="*/ 3091830 w 5595582"/>
              <a:gd name="connsiteY13" fmla="*/ 3124889 h 5595582"/>
              <a:gd name="connsiteX14" fmla="*/ 1220710 w 5595582"/>
              <a:gd name="connsiteY14" fmla="*/ 4215483 h 5595582"/>
              <a:gd name="connsiteX15" fmla="*/ 2503749 w 5595582"/>
              <a:gd name="connsiteY15" fmla="*/ 2470693 h 5595582"/>
              <a:gd name="connsiteX16" fmla="*/ 2797791 w 5595582"/>
              <a:gd name="connsiteY16" fmla="*/ 424257 h 5595582"/>
              <a:gd name="connsiteX17" fmla="*/ 424257 w 5595582"/>
              <a:gd name="connsiteY17" fmla="*/ 2797791 h 5595582"/>
              <a:gd name="connsiteX18" fmla="*/ 2797791 w 5595582"/>
              <a:gd name="connsiteY18" fmla="*/ 5171325 h 5595582"/>
              <a:gd name="connsiteX19" fmla="*/ 5171325 w 5595582"/>
              <a:gd name="connsiteY19" fmla="*/ 2797791 h 5595582"/>
              <a:gd name="connsiteX20" fmla="*/ 2797791 w 5595582"/>
              <a:gd name="connsiteY20" fmla="*/ 424257 h 5595582"/>
              <a:gd name="connsiteX21" fmla="*/ 2797791 w 5595582"/>
              <a:gd name="connsiteY21" fmla="*/ 0 h 5595582"/>
              <a:gd name="connsiteX22" fmla="*/ 5595582 w 5595582"/>
              <a:gd name="connsiteY22" fmla="*/ 2797791 h 5595582"/>
              <a:gd name="connsiteX23" fmla="*/ 2797791 w 5595582"/>
              <a:gd name="connsiteY23" fmla="*/ 5595582 h 5595582"/>
              <a:gd name="connsiteX24" fmla="*/ 0 w 5595582"/>
              <a:gd name="connsiteY24" fmla="*/ 2797791 h 5595582"/>
              <a:gd name="connsiteX25" fmla="*/ 2797791 w 5595582"/>
              <a:gd name="connsiteY25" fmla="*/ 0 h 559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5582" h="5595582">
                <a:moveTo>
                  <a:pt x="2822419" y="2670465"/>
                </a:moveTo>
                <a:cubicBezTo>
                  <a:pt x="2872021" y="2680082"/>
                  <a:pt x="2913509" y="2718399"/>
                  <a:pt x="2924632" y="2770939"/>
                </a:cubicBezTo>
                <a:cubicBezTo>
                  <a:pt x="2939463" y="2840992"/>
                  <a:pt x="2894697" y="2909804"/>
                  <a:pt x="2824643" y="2924635"/>
                </a:cubicBezTo>
                <a:cubicBezTo>
                  <a:pt x="2754590" y="2939466"/>
                  <a:pt x="2685778" y="2894699"/>
                  <a:pt x="2670947" y="2824646"/>
                </a:cubicBezTo>
                <a:cubicBezTo>
                  <a:pt x="2656116" y="2754592"/>
                  <a:pt x="2700882" y="2685780"/>
                  <a:pt x="2770935" y="2670950"/>
                </a:cubicBezTo>
                <a:cubicBezTo>
                  <a:pt x="2788449" y="2667242"/>
                  <a:pt x="2805884" y="2667259"/>
                  <a:pt x="2822419" y="2670465"/>
                </a:cubicBezTo>
                <a:close/>
                <a:moveTo>
                  <a:pt x="2796143" y="2511137"/>
                </a:moveTo>
                <a:cubicBezTo>
                  <a:pt x="2777100" y="2511266"/>
                  <a:pt x="2757786" y="2513306"/>
                  <a:pt x="2738429" y="2517404"/>
                </a:cubicBezTo>
                <a:cubicBezTo>
                  <a:pt x="2583574" y="2550187"/>
                  <a:pt x="2484616" y="2702298"/>
                  <a:pt x="2517400" y="2857153"/>
                </a:cubicBezTo>
                <a:cubicBezTo>
                  <a:pt x="2550184" y="3012007"/>
                  <a:pt x="2702296" y="3110966"/>
                  <a:pt x="2857150" y="3078182"/>
                </a:cubicBezTo>
                <a:cubicBezTo>
                  <a:pt x="3012005" y="3045398"/>
                  <a:pt x="3110962" y="2893286"/>
                  <a:pt x="3078179" y="2738431"/>
                </a:cubicBezTo>
                <a:cubicBezTo>
                  <a:pt x="3049492" y="2602933"/>
                  <a:pt x="2929447" y="2510232"/>
                  <a:pt x="2796143" y="2511137"/>
                </a:cubicBezTo>
                <a:close/>
                <a:moveTo>
                  <a:pt x="4374868" y="1380099"/>
                </a:moveTo>
                <a:lnTo>
                  <a:pt x="3091830" y="3124889"/>
                </a:lnTo>
                <a:lnTo>
                  <a:pt x="1220710" y="4215483"/>
                </a:lnTo>
                <a:lnTo>
                  <a:pt x="2503749" y="2470693"/>
                </a:lnTo>
                <a:close/>
                <a:moveTo>
                  <a:pt x="2797791" y="424257"/>
                </a:moveTo>
                <a:cubicBezTo>
                  <a:pt x="1486924" y="424257"/>
                  <a:pt x="424257" y="1486924"/>
                  <a:pt x="424257" y="2797791"/>
                </a:cubicBezTo>
                <a:cubicBezTo>
                  <a:pt x="424257" y="4108658"/>
                  <a:pt x="1486924" y="5171325"/>
                  <a:pt x="2797791" y="5171325"/>
                </a:cubicBezTo>
                <a:cubicBezTo>
                  <a:pt x="4108658" y="5171325"/>
                  <a:pt x="5171325" y="4108658"/>
                  <a:pt x="5171325" y="2797791"/>
                </a:cubicBezTo>
                <a:cubicBezTo>
                  <a:pt x="5171325" y="1486924"/>
                  <a:pt x="4108658" y="424257"/>
                  <a:pt x="2797791" y="424257"/>
                </a:cubicBezTo>
                <a:close/>
                <a:moveTo>
                  <a:pt x="2797791" y="0"/>
                </a:moveTo>
                <a:cubicBezTo>
                  <a:pt x="4342968" y="0"/>
                  <a:pt x="5595582" y="1252614"/>
                  <a:pt x="5595582" y="2797791"/>
                </a:cubicBezTo>
                <a:cubicBezTo>
                  <a:pt x="5595582" y="4342968"/>
                  <a:pt x="4342968" y="5595582"/>
                  <a:pt x="2797791" y="5595582"/>
                </a:cubicBezTo>
                <a:cubicBezTo>
                  <a:pt x="1252614" y="5595582"/>
                  <a:pt x="0" y="4342968"/>
                  <a:pt x="0" y="2797791"/>
                </a:cubicBezTo>
                <a:cubicBezTo>
                  <a:pt x="0" y="1252614"/>
                  <a:pt x="1252614" y="0"/>
                  <a:pt x="2797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>
            <a:off x="1265900" y="1292764"/>
            <a:ext cx="224025" cy="288000"/>
          </a:xfrm>
          <a:custGeom>
            <a:avLst/>
            <a:gdLst>
              <a:gd name="connsiteX0" fmla="*/ 2053988 w 4790420"/>
              <a:gd name="connsiteY0" fmla="*/ 847831 h 6158425"/>
              <a:gd name="connsiteX1" fmla="*/ 330076 w 4790420"/>
              <a:gd name="connsiteY1" fmla="*/ 2571743 h 6158425"/>
              <a:gd name="connsiteX2" fmla="*/ 2053988 w 4790420"/>
              <a:gd name="connsiteY2" fmla="*/ 4295655 h 6158425"/>
              <a:gd name="connsiteX3" fmla="*/ 3777900 w 4790420"/>
              <a:gd name="connsiteY3" fmla="*/ 2571743 h 6158425"/>
              <a:gd name="connsiteX4" fmla="*/ 2053988 w 4790420"/>
              <a:gd name="connsiteY4" fmla="*/ 847831 h 6158425"/>
              <a:gd name="connsiteX5" fmla="*/ 2053988 w 4790420"/>
              <a:gd name="connsiteY5" fmla="*/ 517755 h 6158425"/>
              <a:gd name="connsiteX6" fmla="*/ 4107976 w 4790420"/>
              <a:gd name="connsiteY6" fmla="*/ 2571743 h 6158425"/>
              <a:gd name="connsiteX7" fmla="*/ 2053988 w 4790420"/>
              <a:gd name="connsiteY7" fmla="*/ 4625731 h 6158425"/>
              <a:gd name="connsiteX8" fmla="*/ 0 w 4790420"/>
              <a:gd name="connsiteY8" fmla="*/ 2571743 h 6158425"/>
              <a:gd name="connsiteX9" fmla="*/ 2053988 w 4790420"/>
              <a:gd name="connsiteY9" fmla="*/ 517755 h 6158425"/>
              <a:gd name="connsiteX10" fmla="*/ 2988811 w 4790420"/>
              <a:gd name="connsiteY10" fmla="*/ 0 h 6158425"/>
              <a:gd name="connsiteX11" fmla="*/ 4768061 w 4790420"/>
              <a:gd name="connsiteY11" fmla="*/ 2223084 h 6158425"/>
              <a:gd name="connsiteX12" fmla="*/ 3608480 w 4790420"/>
              <a:gd name="connsiteY12" fmla="*/ 4823700 h 6158425"/>
              <a:gd name="connsiteX13" fmla="*/ 2394040 w 4790420"/>
              <a:gd name="connsiteY13" fmla="*/ 5286916 h 6158425"/>
              <a:gd name="connsiteX14" fmla="*/ 2333767 w 4790420"/>
              <a:gd name="connsiteY14" fmla="*/ 5292401 h 6158425"/>
              <a:gd name="connsiteX15" fmla="*/ 2333767 w 4790420"/>
              <a:gd name="connsiteY15" fmla="*/ 5858175 h 6158425"/>
              <a:gd name="connsiteX16" fmla="*/ 3057098 w 4790420"/>
              <a:gd name="connsiteY16" fmla="*/ 5858175 h 6158425"/>
              <a:gd name="connsiteX17" fmla="*/ 3057098 w 4790420"/>
              <a:gd name="connsiteY17" fmla="*/ 6158425 h 6158425"/>
              <a:gd name="connsiteX18" fmla="*/ 1310186 w 4790420"/>
              <a:gd name="connsiteY18" fmla="*/ 6158425 h 6158425"/>
              <a:gd name="connsiteX19" fmla="*/ 1310186 w 4790420"/>
              <a:gd name="connsiteY19" fmla="*/ 5858175 h 6158425"/>
              <a:gd name="connsiteX20" fmla="*/ 2033517 w 4790420"/>
              <a:gd name="connsiteY20" fmla="*/ 5858175 h 6158425"/>
              <a:gd name="connsiteX21" fmla="*/ 2033517 w 4790420"/>
              <a:gd name="connsiteY21" fmla="*/ 5307773 h 6158425"/>
              <a:gd name="connsiteX22" fmla="*/ 2024915 w 4790420"/>
              <a:gd name="connsiteY22" fmla="*/ 5307973 h 6158425"/>
              <a:gd name="connsiteX23" fmla="*/ 765677 w 4790420"/>
              <a:gd name="connsiteY23" fmla="*/ 4985869 h 6158425"/>
              <a:gd name="connsiteX24" fmla="*/ 928493 w 4790420"/>
              <a:gd name="connsiteY24" fmla="*/ 4680772 h 6158425"/>
              <a:gd name="connsiteX25" fmla="*/ 3412023 w 4790420"/>
              <a:gd name="connsiteY25" fmla="*/ 4539098 h 6158425"/>
              <a:gd name="connsiteX26" fmla="*/ 4425057 w 4790420"/>
              <a:gd name="connsiteY26" fmla="*/ 2267148 h 6158425"/>
              <a:gd name="connsiteX27" fmla="*/ 2870669 w 4790420"/>
              <a:gd name="connsiteY27" fmla="*/ 325018 h 615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0420" h="6158425">
                <a:moveTo>
                  <a:pt x="2053988" y="847831"/>
                </a:moveTo>
                <a:cubicBezTo>
                  <a:pt x="1101898" y="847831"/>
                  <a:pt x="330076" y="1619653"/>
                  <a:pt x="330076" y="2571743"/>
                </a:cubicBezTo>
                <a:cubicBezTo>
                  <a:pt x="330076" y="3523833"/>
                  <a:pt x="1101898" y="4295655"/>
                  <a:pt x="2053988" y="4295655"/>
                </a:cubicBezTo>
                <a:cubicBezTo>
                  <a:pt x="3006078" y="4295655"/>
                  <a:pt x="3777900" y="3523833"/>
                  <a:pt x="3777900" y="2571743"/>
                </a:cubicBezTo>
                <a:cubicBezTo>
                  <a:pt x="3777900" y="1619653"/>
                  <a:pt x="3006078" y="847831"/>
                  <a:pt x="2053988" y="847831"/>
                </a:cubicBezTo>
                <a:close/>
                <a:moveTo>
                  <a:pt x="2053988" y="517755"/>
                </a:moveTo>
                <a:cubicBezTo>
                  <a:pt x="3188374" y="517755"/>
                  <a:pt x="4107976" y="1437357"/>
                  <a:pt x="4107976" y="2571743"/>
                </a:cubicBezTo>
                <a:cubicBezTo>
                  <a:pt x="4107976" y="3706129"/>
                  <a:pt x="3188374" y="4625731"/>
                  <a:pt x="2053988" y="4625731"/>
                </a:cubicBezTo>
                <a:cubicBezTo>
                  <a:pt x="919602" y="4625731"/>
                  <a:pt x="0" y="3706129"/>
                  <a:pt x="0" y="2571743"/>
                </a:cubicBezTo>
                <a:cubicBezTo>
                  <a:pt x="0" y="1437357"/>
                  <a:pt x="919602" y="517755"/>
                  <a:pt x="2053988" y="517755"/>
                </a:cubicBezTo>
                <a:close/>
                <a:moveTo>
                  <a:pt x="2988811" y="0"/>
                </a:moveTo>
                <a:cubicBezTo>
                  <a:pt x="3951100" y="349790"/>
                  <a:pt x="4637600" y="1207537"/>
                  <a:pt x="4768061" y="2223084"/>
                </a:cubicBezTo>
                <a:cubicBezTo>
                  <a:pt x="4898521" y="3238630"/>
                  <a:pt x="4451113" y="4242043"/>
                  <a:pt x="3608480" y="4823700"/>
                </a:cubicBezTo>
                <a:cubicBezTo>
                  <a:pt x="3239828" y="5078175"/>
                  <a:pt x="2822516" y="5233293"/>
                  <a:pt x="2394040" y="5286916"/>
                </a:cubicBezTo>
                <a:lnTo>
                  <a:pt x="2333767" y="5292401"/>
                </a:lnTo>
                <a:lnTo>
                  <a:pt x="2333767" y="5858175"/>
                </a:lnTo>
                <a:lnTo>
                  <a:pt x="3057098" y="5858175"/>
                </a:lnTo>
                <a:lnTo>
                  <a:pt x="3057098" y="6158425"/>
                </a:lnTo>
                <a:lnTo>
                  <a:pt x="1310186" y="6158425"/>
                </a:lnTo>
                <a:lnTo>
                  <a:pt x="1310186" y="5858175"/>
                </a:lnTo>
                <a:lnTo>
                  <a:pt x="2033517" y="5858175"/>
                </a:lnTo>
                <a:lnTo>
                  <a:pt x="2033517" y="5307773"/>
                </a:lnTo>
                <a:lnTo>
                  <a:pt x="2024915" y="5307973"/>
                </a:lnTo>
                <a:cubicBezTo>
                  <a:pt x="1593121" y="5303425"/>
                  <a:pt x="1160876" y="5196770"/>
                  <a:pt x="765677" y="4985869"/>
                </a:cubicBezTo>
                <a:lnTo>
                  <a:pt x="928493" y="4680772"/>
                </a:lnTo>
                <a:cubicBezTo>
                  <a:pt x="1717645" y="5101908"/>
                  <a:pt x="2675882" y="5047244"/>
                  <a:pt x="3412023" y="4539098"/>
                </a:cubicBezTo>
                <a:cubicBezTo>
                  <a:pt x="4148164" y="4030951"/>
                  <a:pt x="4539029" y="3154350"/>
                  <a:pt x="4425057" y="2267148"/>
                </a:cubicBezTo>
                <a:cubicBezTo>
                  <a:pt x="4311084" y="1379947"/>
                  <a:pt x="3711344" y="630601"/>
                  <a:pt x="2870669" y="3250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/>
          <p:nvPr/>
        </p:nvPicPr>
        <p:blipFill rotWithShape="1">
          <a:blip r:embed="rId3"/>
          <a:srcRect t="71934" r="68929" b="816"/>
          <a:stretch/>
        </p:blipFill>
        <p:spPr bwMode="auto">
          <a:xfrm>
            <a:off x="7421473" y="1233634"/>
            <a:ext cx="3199114" cy="17213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44729" b="658"/>
          <a:stretch/>
        </p:blipFill>
        <p:spPr>
          <a:xfrm>
            <a:off x="7421473" y="3005451"/>
            <a:ext cx="4446708" cy="258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7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9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加密文件介绍</a:t>
            </a:r>
            <a:endParaRPr lang="zh-CN" altLang="en-US" dirty="0"/>
          </a:p>
        </p:txBody>
      </p:sp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2993814" y="938992"/>
            <a:ext cx="6193101" cy="38497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27947" y="4856131"/>
            <a:ext cx="98687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版本与代理商：版本、加密厂家、加密工具信息。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通用块 </a:t>
            </a:r>
            <a:r>
              <a:rPr lang="en-US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：指定所有第二版合规厂商工具接受，且由</a:t>
            </a:r>
            <a:r>
              <a:rPr lang="en-US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规定、定义的公用权限。</a:t>
            </a: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工具特定块  ：第一部分是</a:t>
            </a:r>
            <a:r>
              <a:rPr lang="en-US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Xilinx</a:t>
            </a: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公开密钥，由</a:t>
            </a:r>
            <a:r>
              <a:rPr lang="en-US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Xilinx</a:t>
            </a: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提供。第二部分为</a:t>
            </a:r>
            <a:r>
              <a:rPr lang="en-US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Xilinx</a:t>
            </a:r>
            <a:r>
              <a:rPr lang="zh-CN" altLang="zh-CN" sz="16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特定权限。</a:t>
            </a:r>
          </a:p>
          <a:p>
            <a:pPr algn="just">
              <a:spcAft>
                <a:spcPts val="0"/>
              </a:spcAft>
            </a:pPr>
            <a:r>
              <a:rPr lang="en-US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TIP</a:t>
            </a:r>
            <a:r>
              <a:rPr lang="zh-CN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部分不需要改动，</a:t>
            </a:r>
            <a:r>
              <a:rPr lang="en-US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3-1</a:t>
            </a:r>
            <a:r>
              <a:rPr lang="zh-CN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部分需要依据</a:t>
            </a:r>
            <a:r>
              <a:rPr lang="en-US" altLang="zh-CN" sz="1600" kern="100" dirty="0" err="1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zh-CN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软件自带的公开密钥修改，</a:t>
            </a:r>
            <a:r>
              <a:rPr lang="en-US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3-2</a:t>
            </a:r>
            <a:r>
              <a:rPr lang="zh-CN" altLang="zh-CN" sz="1600" kern="100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部分需要根据需求自定义。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3414" y="595366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zh-CN" altLang="zh-CN" sz="12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软件自带的公开密钥路径为：</a:t>
            </a:r>
            <a:r>
              <a:rPr lang="en-US" altLang="zh-CN" sz="1050" kern="100" dirty="0">
                <a:solidFill>
                  <a:srgbClr val="000000"/>
                </a:solidFill>
                <a:latin typeface="Courier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050" kern="100" dirty="0" err="1">
                <a:solidFill>
                  <a:srgbClr val="000000"/>
                </a:solidFill>
                <a:latin typeface="Courier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Install_Dir</a:t>
            </a:r>
            <a:r>
              <a:rPr lang="en-US" altLang="zh-CN" sz="1050" kern="100" dirty="0">
                <a:solidFill>
                  <a:srgbClr val="000000"/>
                </a:solidFill>
                <a:latin typeface="Courier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&gt;/</a:t>
            </a:r>
            <a:r>
              <a:rPr lang="en-US" altLang="zh-CN" sz="1050" kern="100" dirty="0" err="1">
                <a:solidFill>
                  <a:srgbClr val="000000"/>
                </a:solidFill>
                <a:latin typeface="Courier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Vivado</a:t>
            </a:r>
            <a:r>
              <a:rPr lang="en-US" altLang="zh-CN" sz="1050" kern="100" dirty="0">
                <a:solidFill>
                  <a:srgbClr val="000000"/>
                </a:solidFill>
                <a:latin typeface="Courier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/&lt;version&gt;/data/</a:t>
            </a:r>
            <a:r>
              <a:rPr lang="en-US" altLang="zh-CN" sz="1050" kern="100" dirty="0" err="1">
                <a:solidFill>
                  <a:srgbClr val="000000"/>
                </a:solidFill>
                <a:latin typeface="Courier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pubkey</a:t>
            </a:r>
            <a:r>
              <a:rPr lang="en-US" altLang="zh-CN" sz="1050" kern="100" dirty="0">
                <a:solidFill>
                  <a:srgbClr val="000000"/>
                </a:solidFill>
                <a:latin typeface="Courier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063413" y="6250986"/>
            <a:ext cx="7457439" cy="4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79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加密文件介绍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1017386" y="1233634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1588885" y="1233634"/>
            <a:ext cx="5394421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部分加密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86" y="1652734"/>
            <a:ext cx="5965919" cy="147732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 smtClean="0"/>
              <a:t>对于加密</a:t>
            </a:r>
            <a:r>
              <a:rPr lang="zh-CN" altLang="zh-CN" dirty="0"/>
              <a:t>的源文件，有可能需求不是全部加密，只要加密部分即可。这种情况下需要在源文件中使用编译指示：</a:t>
            </a:r>
          </a:p>
          <a:p>
            <a:r>
              <a:rPr lang="en-US" altLang="zh-CN" dirty="0"/>
              <a:t>`protect begin</a:t>
            </a:r>
            <a:endParaRPr lang="zh-CN" altLang="zh-CN" dirty="0"/>
          </a:p>
          <a:p>
            <a:r>
              <a:rPr lang="en-US" altLang="zh-CN" dirty="0"/>
              <a:t>...</a:t>
            </a:r>
            <a:r>
              <a:rPr lang="zh-CN" altLang="zh-CN" dirty="0"/>
              <a:t>（需要加密的地方）</a:t>
            </a:r>
          </a:p>
          <a:p>
            <a:r>
              <a:rPr lang="en-US" altLang="zh-CN" dirty="0"/>
              <a:t>`protect </a:t>
            </a:r>
            <a:r>
              <a:rPr lang="en-US" altLang="zh-CN" dirty="0" smtClean="0"/>
              <a:t>end</a:t>
            </a:r>
            <a:endParaRPr lang="zh-CN" altLang="zh-CN" dirty="0"/>
          </a:p>
        </p:txBody>
      </p:sp>
      <p:sp>
        <p:nvSpPr>
          <p:cNvPr id="11" name="任意多边形 10"/>
          <p:cNvSpPr/>
          <p:nvPr/>
        </p:nvSpPr>
        <p:spPr>
          <a:xfrm>
            <a:off x="1017385" y="3580389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H="1">
            <a:off x="1588884" y="3580389"/>
            <a:ext cx="5394421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条件加密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386" y="4009190"/>
            <a:ext cx="596592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例如：</a:t>
            </a:r>
            <a:r>
              <a:rPr lang="en-US" altLang="zh-CN" sz="1000" dirty="0"/>
              <a:t>`protect control decryption = (</a:t>
            </a:r>
            <a:r>
              <a:rPr lang="en-US" altLang="zh-CN" sz="1000" dirty="0" err="1"/>
              <a:t>xilinx_activity</a:t>
            </a:r>
            <a:r>
              <a:rPr lang="en-US" altLang="zh-CN" sz="1000" dirty="0"/>
              <a:t>==simulation)? “false” : “true”</a:t>
            </a:r>
            <a:endParaRPr lang="zh-CN" altLang="zh-CN" sz="1000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sz="1600" dirty="0" smtClean="0"/>
              <a:t>上述</a:t>
            </a:r>
            <a:r>
              <a:rPr lang="zh-CN" altLang="zh-CN" sz="1600" dirty="0"/>
              <a:t>表达式的含义为仿真时不解密源文件，综合与布局布线不受影响，即限制用户对加密文件进行仿真！</a:t>
            </a:r>
          </a:p>
        </p:txBody>
      </p:sp>
      <p:sp>
        <p:nvSpPr>
          <p:cNvPr id="14" name="任意多边形 13"/>
          <p:cNvSpPr>
            <a:spLocks noChangeAspect="1"/>
          </p:cNvSpPr>
          <p:nvPr/>
        </p:nvSpPr>
        <p:spPr>
          <a:xfrm>
            <a:off x="1220484" y="3634281"/>
            <a:ext cx="288000" cy="288000"/>
          </a:xfrm>
          <a:custGeom>
            <a:avLst/>
            <a:gdLst>
              <a:gd name="connsiteX0" fmla="*/ 2822419 w 5595582"/>
              <a:gd name="connsiteY0" fmla="*/ 2670465 h 5595582"/>
              <a:gd name="connsiteX1" fmla="*/ 2924632 w 5595582"/>
              <a:gd name="connsiteY1" fmla="*/ 2770939 h 5595582"/>
              <a:gd name="connsiteX2" fmla="*/ 2824643 w 5595582"/>
              <a:gd name="connsiteY2" fmla="*/ 2924635 h 5595582"/>
              <a:gd name="connsiteX3" fmla="*/ 2670947 w 5595582"/>
              <a:gd name="connsiteY3" fmla="*/ 2824646 h 5595582"/>
              <a:gd name="connsiteX4" fmla="*/ 2770935 w 5595582"/>
              <a:gd name="connsiteY4" fmla="*/ 2670950 h 5595582"/>
              <a:gd name="connsiteX5" fmla="*/ 2822419 w 5595582"/>
              <a:gd name="connsiteY5" fmla="*/ 2670465 h 5595582"/>
              <a:gd name="connsiteX6" fmla="*/ 2796143 w 5595582"/>
              <a:gd name="connsiteY6" fmla="*/ 2511137 h 5595582"/>
              <a:gd name="connsiteX7" fmla="*/ 2738429 w 5595582"/>
              <a:gd name="connsiteY7" fmla="*/ 2517404 h 5595582"/>
              <a:gd name="connsiteX8" fmla="*/ 2517400 w 5595582"/>
              <a:gd name="connsiteY8" fmla="*/ 2857153 h 5595582"/>
              <a:gd name="connsiteX9" fmla="*/ 2857150 w 5595582"/>
              <a:gd name="connsiteY9" fmla="*/ 3078182 h 5595582"/>
              <a:gd name="connsiteX10" fmla="*/ 3078179 w 5595582"/>
              <a:gd name="connsiteY10" fmla="*/ 2738431 h 5595582"/>
              <a:gd name="connsiteX11" fmla="*/ 2796143 w 5595582"/>
              <a:gd name="connsiteY11" fmla="*/ 2511137 h 5595582"/>
              <a:gd name="connsiteX12" fmla="*/ 4374868 w 5595582"/>
              <a:gd name="connsiteY12" fmla="*/ 1380099 h 5595582"/>
              <a:gd name="connsiteX13" fmla="*/ 3091830 w 5595582"/>
              <a:gd name="connsiteY13" fmla="*/ 3124889 h 5595582"/>
              <a:gd name="connsiteX14" fmla="*/ 1220710 w 5595582"/>
              <a:gd name="connsiteY14" fmla="*/ 4215483 h 5595582"/>
              <a:gd name="connsiteX15" fmla="*/ 2503749 w 5595582"/>
              <a:gd name="connsiteY15" fmla="*/ 2470693 h 5595582"/>
              <a:gd name="connsiteX16" fmla="*/ 2797791 w 5595582"/>
              <a:gd name="connsiteY16" fmla="*/ 424257 h 5595582"/>
              <a:gd name="connsiteX17" fmla="*/ 424257 w 5595582"/>
              <a:gd name="connsiteY17" fmla="*/ 2797791 h 5595582"/>
              <a:gd name="connsiteX18" fmla="*/ 2797791 w 5595582"/>
              <a:gd name="connsiteY18" fmla="*/ 5171325 h 5595582"/>
              <a:gd name="connsiteX19" fmla="*/ 5171325 w 5595582"/>
              <a:gd name="connsiteY19" fmla="*/ 2797791 h 5595582"/>
              <a:gd name="connsiteX20" fmla="*/ 2797791 w 5595582"/>
              <a:gd name="connsiteY20" fmla="*/ 424257 h 5595582"/>
              <a:gd name="connsiteX21" fmla="*/ 2797791 w 5595582"/>
              <a:gd name="connsiteY21" fmla="*/ 0 h 5595582"/>
              <a:gd name="connsiteX22" fmla="*/ 5595582 w 5595582"/>
              <a:gd name="connsiteY22" fmla="*/ 2797791 h 5595582"/>
              <a:gd name="connsiteX23" fmla="*/ 2797791 w 5595582"/>
              <a:gd name="connsiteY23" fmla="*/ 5595582 h 5595582"/>
              <a:gd name="connsiteX24" fmla="*/ 0 w 5595582"/>
              <a:gd name="connsiteY24" fmla="*/ 2797791 h 5595582"/>
              <a:gd name="connsiteX25" fmla="*/ 2797791 w 5595582"/>
              <a:gd name="connsiteY25" fmla="*/ 0 h 559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5582" h="5595582">
                <a:moveTo>
                  <a:pt x="2822419" y="2670465"/>
                </a:moveTo>
                <a:cubicBezTo>
                  <a:pt x="2872021" y="2680082"/>
                  <a:pt x="2913509" y="2718399"/>
                  <a:pt x="2924632" y="2770939"/>
                </a:cubicBezTo>
                <a:cubicBezTo>
                  <a:pt x="2939463" y="2840992"/>
                  <a:pt x="2894697" y="2909804"/>
                  <a:pt x="2824643" y="2924635"/>
                </a:cubicBezTo>
                <a:cubicBezTo>
                  <a:pt x="2754590" y="2939466"/>
                  <a:pt x="2685778" y="2894699"/>
                  <a:pt x="2670947" y="2824646"/>
                </a:cubicBezTo>
                <a:cubicBezTo>
                  <a:pt x="2656116" y="2754592"/>
                  <a:pt x="2700882" y="2685780"/>
                  <a:pt x="2770935" y="2670950"/>
                </a:cubicBezTo>
                <a:cubicBezTo>
                  <a:pt x="2788449" y="2667242"/>
                  <a:pt x="2805884" y="2667259"/>
                  <a:pt x="2822419" y="2670465"/>
                </a:cubicBezTo>
                <a:close/>
                <a:moveTo>
                  <a:pt x="2796143" y="2511137"/>
                </a:moveTo>
                <a:cubicBezTo>
                  <a:pt x="2777100" y="2511266"/>
                  <a:pt x="2757786" y="2513306"/>
                  <a:pt x="2738429" y="2517404"/>
                </a:cubicBezTo>
                <a:cubicBezTo>
                  <a:pt x="2583574" y="2550187"/>
                  <a:pt x="2484616" y="2702298"/>
                  <a:pt x="2517400" y="2857153"/>
                </a:cubicBezTo>
                <a:cubicBezTo>
                  <a:pt x="2550184" y="3012007"/>
                  <a:pt x="2702296" y="3110966"/>
                  <a:pt x="2857150" y="3078182"/>
                </a:cubicBezTo>
                <a:cubicBezTo>
                  <a:pt x="3012005" y="3045398"/>
                  <a:pt x="3110962" y="2893286"/>
                  <a:pt x="3078179" y="2738431"/>
                </a:cubicBezTo>
                <a:cubicBezTo>
                  <a:pt x="3049492" y="2602933"/>
                  <a:pt x="2929447" y="2510232"/>
                  <a:pt x="2796143" y="2511137"/>
                </a:cubicBezTo>
                <a:close/>
                <a:moveTo>
                  <a:pt x="4374868" y="1380099"/>
                </a:moveTo>
                <a:lnTo>
                  <a:pt x="3091830" y="3124889"/>
                </a:lnTo>
                <a:lnTo>
                  <a:pt x="1220710" y="4215483"/>
                </a:lnTo>
                <a:lnTo>
                  <a:pt x="2503749" y="2470693"/>
                </a:lnTo>
                <a:close/>
                <a:moveTo>
                  <a:pt x="2797791" y="424257"/>
                </a:moveTo>
                <a:cubicBezTo>
                  <a:pt x="1486924" y="424257"/>
                  <a:pt x="424257" y="1486924"/>
                  <a:pt x="424257" y="2797791"/>
                </a:cubicBezTo>
                <a:cubicBezTo>
                  <a:pt x="424257" y="4108658"/>
                  <a:pt x="1486924" y="5171325"/>
                  <a:pt x="2797791" y="5171325"/>
                </a:cubicBezTo>
                <a:cubicBezTo>
                  <a:pt x="4108658" y="5171325"/>
                  <a:pt x="5171325" y="4108658"/>
                  <a:pt x="5171325" y="2797791"/>
                </a:cubicBezTo>
                <a:cubicBezTo>
                  <a:pt x="5171325" y="1486924"/>
                  <a:pt x="4108658" y="424257"/>
                  <a:pt x="2797791" y="424257"/>
                </a:cubicBezTo>
                <a:close/>
                <a:moveTo>
                  <a:pt x="2797791" y="0"/>
                </a:moveTo>
                <a:cubicBezTo>
                  <a:pt x="4342968" y="0"/>
                  <a:pt x="5595582" y="1252614"/>
                  <a:pt x="5595582" y="2797791"/>
                </a:cubicBezTo>
                <a:cubicBezTo>
                  <a:pt x="5595582" y="4342968"/>
                  <a:pt x="4342968" y="5595582"/>
                  <a:pt x="2797791" y="5595582"/>
                </a:cubicBezTo>
                <a:cubicBezTo>
                  <a:pt x="1252614" y="5595582"/>
                  <a:pt x="0" y="4342968"/>
                  <a:pt x="0" y="2797791"/>
                </a:cubicBezTo>
                <a:cubicBezTo>
                  <a:pt x="0" y="1252614"/>
                  <a:pt x="1252614" y="0"/>
                  <a:pt x="2797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>
            <a:off x="1265900" y="1292764"/>
            <a:ext cx="224025" cy="288000"/>
          </a:xfrm>
          <a:custGeom>
            <a:avLst/>
            <a:gdLst>
              <a:gd name="connsiteX0" fmla="*/ 2053988 w 4790420"/>
              <a:gd name="connsiteY0" fmla="*/ 847831 h 6158425"/>
              <a:gd name="connsiteX1" fmla="*/ 330076 w 4790420"/>
              <a:gd name="connsiteY1" fmla="*/ 2571743 h 6158425"/>
              <a:gd name="connsiteX2" fmla="*/ 2053988 w 4790420"/>
              <a:gd name="connsiteY2" fmla="*/ 4295655 h 6158425"/>
              <a:gd name="connsiteX3" fmla="*/ 3777900 w 4790420"/>
              <a:gd name="connsiteY3" fmla="*/ 2571743 h 6158425"/>
              <a:gd name="connsiteX4" fmla="*/ 2053988 w 4790420"/>
              <a:gd name="connsiteY4" fmla="*/ 847831 h 6158425"/>
              <a:gd name="connsiteX5" fmla="*/ 2053988 w 4790420"/>
              <a:gd name="connsiteY5" fmla="*/ 517755 h 6158425"/>
              <a:gd name="connsiteX6" fmla="*/ 4107976 w 4790420"/>
              <a:gd name="connsiteY6" fmla="*/ 2571743 h 6158425"/>
              <a:gd name="connsiteX7" fmla="*/ 2053988 w 4790420"/>
              <a:gd name="connsiteY7" fmla="*/ 4625731 h 6158425"/>
              <a:gd name="connsiteX8" fmla="*/ 0 w 4790420"/>
              <a:gd name="connsiteY8" fmla="*/ 2571743 h 6158425"/>
              <a:gd name="connsiteX9" fmla="*/ 2053988 w 4790420"/>
              <a:gd name="connsiteY9" fmla="*/ 517755 h 6158425"/>
              <a:gd name="connsiteX10" fmla="*/ 2988811 w 4790420"/>
              <a:gd name="connsiteY10" fmla="*/ 0 h 6158425"/>
              <a:gd name="connsiteX11" fmla="*/ 4768061 w 4790420"/>
              <a:gd name="connsiteY11" fmla="*/ 2223084 h 6158425"/>
              <a:gd name="connsiteX12" fmla="*/ 3608480 w 4790420"/>
              <a:gd name="connsiteY12" fmla="*/ 4823700 h 6158425"/>
              <a:gd name="connsiteX13" fmla="*/ 2394040 w 4790420"/>
              <a:gd name="connsiteY13" fmla="*/ 5286916 h 6158425"/>
              <a:gd name="connsiteX14" fmla="*/ 2333767 w 4790420"/>
              <a:gd name="connsiteY14" fmla="*/ 5292401 h 6158425"/>
              <a:gd name="connsiteX15" fmla="*/ 2333767 w 4790420"/>
              <a:gd name="connsiteY15" fmla="*/ 5858175 h 6158425"/>
              <a:gd name="connsiteX16" fmla="*/ 3057098 w 4790420"/>
              <a:gd name="connsiteY16" fmla="*/ 5858175 h 6158425"/>
              <a:gd name="connsiteX17" fmla="*/ 3057098 w 4790420"/>
              <a:gd name="connsiteY17" fmla="*/ 6158425 h 6158425"/>
              <a:gd name="connsiteX18" fmla="*/ 1310186 w 4790420"/>
              <a:gd name="connsiteY18" fmla="*/ 6158425 h 6158425"/>
              <a:gd name="connsiteX19" fmla="*/ 1310186 w 4790420"/>
              <a:gd name="connsiteY19" fmla="*/ 5858175 h 6158425"/>
              <a:gd name="connsiteX20" fmla="*/ 2033517 w 4790420"/>
              <a:gd name="connsiteY20" fmla="*/ 5858175 h 6158425"/>
              <a:gd name="connsiteX21" fmla="*/ 2033517 w 4790420"/>
              <a:gd name="connsiteY21" fmla="*/ 5307773 h 6158425"/>
              <a:gd name="connsiteX22" fmla="*/ 2024915 w 4790420"/>
              <a:gd name="connsiteY22" fmla="*/ 5307973 h 6158425"/>
              <a:gd name="connsiteX23" fmla="*/ 765677 w 4790420"/>
              <a:gd name="connsiteY23" fmla="*/ 4985869 h 6158425"/>
              <a:gd name="connsiteX24" fmla="*/ 928493 w 4790420"/>
              <a:gd name="connsiteY24" fmla="*/ 4680772 h 6158425"/>
              <a:gd name="connsiteX25" fmla="*/ 3412023 w 4790420"/>
              <a:gd name="connsiteY25" fmla="*/ 4539098 h 6158425"/>
              <a:gd name="connsiteX26" fmla="*/ 4425057 w 4790420"/>
              <a:gd name="connsiteY26" fmla="*/ 2267148 h 6158425"/>
              <a:gd name="connsiteX27" fmla="*/ 2870669 w 4790420"/>
              <a:gd name="connsiteY27" fmla="*/ 325018 h 615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0420" h="6158425">
                <a:moveTo>
                  <a:pt x="2053988" y="847831"/>
                </a:moveTo>
                <a:cubicBezTo>
                  <a:pt x="1101898" y="847831"/>
                  <a:pt x="330076" y="1619653"/>
                  <a:pt x="330076" y="2571743"/>
                </a:cubicBezTo>
                <a:cubicBezTo>
                  <a:pt x="330076" y="3523833"/>
                  <a:pt x="1101898" y="4295655"/>
                  <a:pt x="2053988" y="4295655"/>
                </a:cubicBezTo>
                <a:cubicBezTo>
                  <a:pt x="3006078" y="4295655"/>
                  <a:pt x="3777900" y="3523833"/>
                  <a:pt x="3777900" y="2571743"/>
                </a:cubicBezTo>
                <a:cubicBezTo>
                  <a:pt x="3777900" y="1619653"/>
                  <a:pt x="3006078" y="847831"/>
                  <a:pt x="2053988" y="847831"/>
                </a:cubicBezTo>
                <a:close/>
                <a:moveTo>
                  <a:pt x="2053988" y="517755"/>
                </a:moveTo>
                <a:cubicBezTo>
                  <a:pt x="3188374" y="517755"/>
                  <a:pt x="4107976" y="1437357"/>
                  <a:pt x="4107976" y="2571743"/>
                </a:cubicBezTo>
                <a:cubicBezTo>
                  <a:pt x="4107976" y="3706129"/>
                  <a:pt x="3188374" y="4625731"/>
                  <a:pt x="2053988" y="4625731"/>
                </a:cubicBezTo>
                <a:cubicBezTo>
                  <a:pt x="919602" y="4625731"/>
                  <a:pt x="0" y="3706129"/>
                  <a:pt x="0" y="2571743"/>
                </a:cubicBezTo>
                <a:cubicBezTo>
                  <a:pt x="0" y="1437357"/>
                  <a:pt x="919602" y="517755"/>
                  <a:pt x="2053988" y="517755"/>
                </a:cubicBezTo>
                <a:close/>
                <a:moveTo>
                  <a:pt x="2988811" y="0"/>
                </a:moveTo>
                <a:cubicBezTo>
                  <a:pt x="3951100" y="349790"/>
                  <a:pt x="4637600" y="1207537"/>
                  <a:pt x="4768061" y="2223084"/>
                </a:cubicBezTo>
                <a:cubicBezTo>
                  <a:pt x="4898521" y="3238630"/>
                  <a:pt x="4451113" y="4242043"/>
                  <a:pt x="3608480" y="4823700"/>
                </a:cubicBezTo>
                <a:cubicBezTo>
                  <a:pt x="3239828" y="5078175"/>
                  <a:pt x="2822516" y="5233293"/>
                  <a:pt x="2394040" y="5286916"/>
                </a:cubicBezTo>
                <a:lnTo>
                  <a:pt x="2333767" y="5292401"/>
                </a:lnTo>
                <a:lnTo>
                  <a:pt x="2333767" y="5858175"/>
                </a:lnTo>
                <a:lnTo>
                  <a:pt x="3057098" y="5858175"/>
                </a:lnTo>
                <a:lnTo>
                  <a:pt x="3057098" y="6158425"/>
                </a:lnTo>
                <a:lnTo>
                  <a:pt x="1310186" y="6158425"/>
                </a:lnTo>
                <a:lnTo>
                  <a:pt x="1310186" y="5858175"/>
                </a:lnTo>
                <a:lnTo>
                  <a:pt x="2033517" y="5858175"/>
                </a:lnTo>
                <a:lnTo>
                  <a:pt x="2033517" y="5307773"/>
                </a:lnTo>
                <a:lnTo>
                  <a:pt x="2024915" y="5307973"/>
                </a:lnTo>
                <a:cubicBezTo>
                  <a:pt x="1593121" y="5303425"/>
                  <a:pt x="1160876" y="5196770"/>
                  <a:pt x="765677" y="4985869"/>
                </a:cubicBezTo>
                <a:lnTo>
                  <a:pt x="928493" y="4680772"/>
                </a:lnTo>
                <a:cubicBezTo>
                  <a:pt x="1717645" y="5101908"/>
                  <a:pt x="2675882" y="5047244"/>
                  <a:pt x="3412023" y="4539098"/>
                </a:cubicBezTo>
                <a:cubicBezTo>
                  <a:pt x="4148164" y="4030951"/>
                  <a:pt x="4539029" y="3154350"/>
                  <a:pt x="4425057" y="2267148"/>
                </a:cubicBezTo>
                <a:cubicBezTo>
                  <a:pt x="4311084" y="1379947"/>
                  <a:pt x="3711344" y="630601"/>
                  <a:pt x="2870669" y="3250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7231819" y="1261783"/>
            <a:ext cx="4682702" cy="2528156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231819" y="5078830"/>
            <a:ext cx="4818168" cy="962983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5"/>
          <a:stretch>
            <a:fillRect/>
          </a:stretch>
        </p:blipFill>
        <p:spPr>
          <a:xfrm>
            <a:off x="7231819" y="3999489"/>
            <a:ext cx="4818168" cy="8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70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8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1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3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17813" y="81164"/>
            <a:ext cx="3145730" cy="480131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uartus--</a:t>
            </a:r>
            <a:r>
              <a:rPr lang="zh-CN" altLang="en-US" dirty="0" smtClean="0"/>
              <a:t>加密步骤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1017386" y="1233634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1588885" y="1233634"/>
            <a:ext cx="5394421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加密工具与使用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86" y="1652734"/>
            <a:ext cx="5965919" cy="190821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IP</a:t>
            </a:r>
            <a:r>
              <a:rPr lang="zh-CN" altLang="zh-CN" dirty="0"/>
              <a:t>加密工具为</a:t>
            </a:r>
            <a:r>
              <a:rPr lang="en-US" altLang="zh-CN" dirty="0" smtClean="0"/>
              <a:t>encrypt_1735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dirty="0"/>
              <a:t>使用</a:t>
            </a:r>
            <a:r>
              <a:rPr lang="zh-CN" altLang="zh-CN" dirty="0" smtClean="0"/>
              <a:t>举例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/>
              <a:t>encrypt_1735 &lt;filename&gt;.v </a:t>
            </a:r>
            <a:r>
              <a:rPr lang="en-US" altLang="zh-CN" sz="1400" dirty="0" smtClean="0"/>
              <a:t>    --</a:t>
            </a:r>
            <a:r>
              <a:rPr lang="en-US" altLang="zh-CN" sz="1400" dirty="0"/>
              <a:t>language=</a:t>
            </a:r>
            <a:r>
              <a:rPr lang="en-US" altLang="zh-CN" sz="1400" dirty="0" err="1"/>
              <a:t>verilog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--</a:t>
            </a:r>
            <a:r>
              <a:rPr lang="en-US" altLang="zh-CN" sz="1400" dirty="0" err="1" smtClean="0"/>
              <a:t>quartus</a:t>
            </a:r>
            <a:endParaRPr lang="zh-CN" altLang="zh-CN" sz="1400" dirty="0"/>
          </a:p>
          <a:p>
            <a:r>
              <a:rPr lang="en-US" altLang="zh-CN" sz="1400" dirty="0"/>
              <a:t>encrypt_1735 &lt;filename&gt;.</a:t>
            </a:r>
            <a:r>
              <a:rPr lang="en-US" altLang="zh-CN" sz="1400" dirty="0" err="1"/>
              <a:t>vhd</a:t>
            </a:r>
            <a:r>
              <a:rPr lang="en-US" altLang="zh-CN" sz="1400" dirty="0"/>
              <a:t> --language=</a:t>
            </a:r>
            <a:r>
              <a:rPr lang="en-US" altLang="zh-CN" sz="1400" dirty="0" err="1"/>
              <a:t>vhdl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   --</a:t>
            </a:r>
            <a:r>
              <a:rPr lang="en-US" altLang="zh-CN" sz="1400" dirty="0" err="1" smtClean="0"/>
              <a:t>quartus</a:t>
            </a:r>
            <a:endParaRPr lang="zh-CN" altLang="zh-CN" sz="1400" dirty="0"/>
          </a:p>
          <a:p>
            <a:r>
              <a:rPr lang="en-US" altLang="zh-CN" dirty="0" smtClean="0"/>
              <a:t>TIP</a:t>
            </a:r>
            <a:r>
              <a:rPr lang="zh-CN" altLang="en-US" dirty="0" smtClean="0"/>
              <a:t>：支持</a:t>
            </a:r>
            <a:r>
              <a:rPr lang="en-US" altLang="zh-CN" dirty="0" err="1" smtClean="0"/>
              <a:t>systemverilog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-h</a:t>
            </a:r>
            <a:r>
              <a:rPr lang="zh-CN" altLang="en-US" dirty="0" smtClean="0"/>
              <a:t>可查看帮助。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zh-CN" dirty="0"/>
          </a:p>
        </p:txBody>
      </p:sp>
      <p:sp>
        <p:nvSpPr>
          <p:cNvPr id="11" name="任意多边形 10"/>
          <p:cNvSpPr/>
          <p:nvPr/>
        </p:nvSpPr>
        <p:spPr>
          <a:xfrm>
            <a:off x="1017385" y="3580389"/>
            <a:ext cx="859500" cy="419100"/>
          </a:xfrm>
          <a:custGeom>
            <a:avLst/>
            <a:gdLst>
              <a:gd name="connsiteX0" fmla="*/ 0 w 859500"/>
              <a:gd name="connsiteY0" fmla="*/ 0 h 419100"/>
              <a:gd name="connsiteX1" fmla="*/ 571500 w 859500"/>
              <a:gd name="connsiteY1" fmla="*/ 0 h 419100"/>
              <a:gd name="connsiteX2" fmla="*/ 859500 w 859500"/>
              <a:gd name="connsiteY2" fmla="*/ 419100 h 419100"/>
              <a:gd name="connsiteX3" fmla="*/ 571500 w 859500"/>
              <a:gd name="connsiteY3" fmla="*/ 419100 h 419100"/>
              <a:gd name="connsiteX4" fmla="*/ 0 w 8595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500" h="419100">
                <a:moveTo>
                  <a:pt x="0" y="0"/>
                </a:moveTo>
                <a:lnTo>
                  <a:pt x="571500" y="0"/>
                </a:lnTo>
                <a:lnTo>
                  <a:pt x="859500" y="419100"/>
                </a:lnTo>
                <a:lnTo>
                  <a:pt x="571500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flipH="1">
            <a:off x="1588884" y="3580389"/>
            <a:ext cx="5394421" cy="419100"/>
          </a:xfrm>
          <a:custGeom>
            <a:avLst/>
            <a:gdLst>
              <a:gd name="connsiteX0" fmla="*/ 4610100 w 4610100"/>
              <a:gd name="connsiteY0" fmla="*/ 0 h 419100"/>
              <a:gd name="connsiteX1" fmla="*/ 4322100 w 4610100"/>
              <a:gd name="connsiteY1" fmla="*/ 0 h 419100"/>
              <a:gd name="connsiteX2" fmla="*/ 0 w 4610100"/>
              <a:gd name="connsiteY2" fmla="*/ 0 h 419100"/>
              <a:gd name="connsiteX3" fmla="*/ 0 w 4610100"/>
              <a:gd name="connsiteY3" fmla="*/ 419100 h 419100"/>
              <a:gd name="connsiteX4" fmla="*/ 4322100 w 46101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0100" h="419100">
                <a:moveTo>
                  <a:pt x="4610100" y="0"/>
                </a:moveTo>
                <a:lnTo>
                  <a:pt x="4322100" y="0"/>
                </a:lnTo>
                <a:lnTo>
                  <a:pt x="0" y="0"/>
                </a:lnTo>
                <a:lnTo>
                  <a:pt x="0" y="419100"/>
                </a:lnTo>
                <a:lnTo>
                  <a:pt x="4322100" y="419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设置工具路径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7386" y="4009190"/>
            <a:ext cx="596592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建议</a:t>
            </a:r>
            <a:r>
              <a:rPr lang="zh-CN" altLang="zh-CN" dirty="0" smtClean="0"/>
              <a:t>在</a:t>
            </a:r>
            <a:r>
              <a:rPr lang="zh-CN" altLang="zh-CN" dirty="0"/>
              <a:t>用户</a:t>
            </a:r>
            <a:r>
              <a:rPr lang="en-US" altLang="zh-CN" dirty="0"/>
              <a:t>.</a:t>
            </a:r>
            <a:r>
              <a:rPr lang="en-US" altLang="zh-CN" dirty="0" err="1"/>
              <a:t>bashrc</a:t>
            </a:r>
            <a:r>
              <a:rPr lang="zh-CN" altLang="zh-CN" dirty="0"/>
              <a:t>中设置加密工具命令的</a:t>
            </a:r>
            <a:r>
              <a:rPr lang="zh-CN" altLang="zh-CN" dirty="0" smtClean="0"/>
              <a:t>快捷方式</a:t>
            </a:r>
            <a:r>
              <a:rPr lang="zh-CN" altLang="en-US" dirty="0" smtClean="0"/>
              <a:t>。</a:t>
            </a:r>
            <a:endParaRPr lang="zh-CN" altLang="zh-CN" sz="1600" dirty="0"/>
          </a:p>
        </p:txBody>
      </p:sp>
      <p:sp>
        <p:nvSpPr>
          <p:cNvPr id="14" name="任意多边形 13"/>
          <p:cNvSpPr>
            <a:spLocks noChangeAspect="1"/>
          </p:cNvSpPr>
          <p:nvPr/>
        </p:nvSpPr>
        <p:spPr>
          <a:xfrm>
            <a:off x="1220484" y="3634281"/>
            <a:ext cx="288000" cy="288000"/>
          </a:xfrm>
          <a:custGeom>
            <a:avLst/>
            <a:gdLst>
              <a:gd name="connsiteX0" fmla="*/ 2822419 w 5595582"/>
              <a:gd name="connsiteY0" fmla="*/ 2670465 h 5595582"/>
              <a:gd name="connsiteX1" fmla="*/ 2924632 w 5595582"/>
              <a:gd name="connsiteY1" fmla="*/ 2770939 h 5595582"/>
              <a:gd name="connsiteX2" fmla="*/ 2824643 w 5595582"/>
              <a:gd name="connsiteY2" fmla="*/ 2924635 h 5595582"/>
              <a:gd name="connsiteX3" fmla="*/ 2670947 w 5595582"/>
              <a:gd name="connsiteY3" fmla="*/ 2824646 h 5595582"/>
              <a:gd name="connsiteX4" fmla="*/ 2770935 w 5595582"/>
              <a:gd name="connsiteY4" fmla="*/ 2670950 h 5595582"/>
              <a:gd name="connsiteX5" fmla="*/ 2822419 w 5595582"/>
              <a:gd name="connsiteY5" fmla="*/ 2670465 h 5595582"/>
              <a:gd name="connsiteX6" fmla="*/ 2796143 w 5595582"/>
              <a:gd name="connsiteY6" fmla="*/ 2511137 h 5595582"/>
              <a:gd name="connsiteX7" fmla="*/ 2738429 w 5595582"/>
              <a:gd name="connsiteY7" fmla="*/ 2517404 h 5595582"/>
              <a:gd name="connsiteX8" fmla="*/ 2517400 w 5595582"/>
              <a:gd name="connsiteY8" fmla="*/ 2857153 h 5595582"/>
              <a:gd name="connsiteX9" fmla="*/ 2857150 w 5595582"/>
              <a:gd name="connsiteY9" fmla="*/ 3078182 h 5595582"/>
              <a:gd name="connsiteX10" fmla="*/ 3078179 w 5595582"/>
              <a:gd name="connsiteY10" fmla="*/ 2738431 h 5595582"/>
              <a:gd name="connsiteX11" fmla="*/ 2796143 w 5595582"/>
              <a:gd name="connsiteY11" fmla="*/ 2511137 h 5595582"/>
              <a:gd name="connsiteX12" fmla="*/ 4374868 w 5595582"/>
              <a:gd name="connsiteY12" fmla="*/ 1380099 h 5595582"/>
              <a:gd name="connsiteX13" fmla="*/ 3091830 w 5595582"/>
              <a:gd name="connsiteY13" fmla="*/ 3124889 h 5595582"/>
              <a:gd name="connsiteX14" fmla="*/ 1220710 w 5595582"/>
              <a:gd name="connsiteY14" fmla="*/ 4215483 h 5595582"/>
              <a:gd name="connsiteX15" fmla="*/ 2503749 w 5595582"/>
              <a:gd name="connsiteY15" fmla="*/ 2470693 h 5595582"/>
              <a:gd name="connsiteX16" fmla="*/ 2797791 w 5595582"/>
              <a:gd name="connsiteY16" fmla="*/ 424257 h 5595582"/>
              <a:gd name="connsiteX17" fmla="*/ 424257 w 5595582"/>
              <a:gd name="connsiteY17" fmla="*/ 2797791 h 5595582"/>
              <a:gd name="connsiteX18" fmla="*/ 2797791 w 5595582"/>
              <a:gd name="connsiteY18" fmla="*/ 5171325 h 5595582"/>
              <a:gd name="connsiteX19" fmla="*/ 5171325 w 5595582"/>
              <a:gd name="connsiteY19" fmla="*/ 2797791 h 5595582"/>
              <a:gd name="connsiteX20" fmla="*/ 2797791 w 5595582"/>
              <a:gd name="connsiteY20" fmla="*/ 424257 h 5595582"/>
              <a:gd name="connsiteX21" fmla="*/ 2797791 w 5595582"/>
              <a:gd name="connsiteY21" fmla="*/ 0 h 5595582"/>
              <a:gd name="connsiteX22" fmla="*/ 5595582 w 5595582"/>
              <a:gd name="connsiteY22" fmla="*/ 2797791 h 5595582"/>
              <a:gd name="connsiteX23" fmla="*/ 2797791 w 5595582"/>
              <a:gd name="connsiteY23" fmla="*/ 5595582 h 5595582"/>
              <a:gd name="connsiteX24" fmla="*/ 0 w 5595582"/>
              <a:gd name="connsiteY24" fmla="*/ 2797791 h 5595582"/>
              <a:gd name="connsiteX25" fmla="*/ 2797791 w 5595582"/>
              <a:gd name="connsiteY25" fmla="*/ 0 h 559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5582" h="5595582">
                <a:moveTo>
                  <a:pt x="2822419" y="2670465"/>
                </a:moveTo>
                <a:cubicBezTo>
                  <a:pt x="2872021" y="2680082"/>
                  <a:pt x="2913509" y="2718399"/>
                  <a:pt x="2924632" y="2770939"/>
                </a:cubicBezTo>
                <a:cubicBezTo>
                  <a:pt x="2939463" y="2840992"/>
                  <a:pt x="2894697" y="2909804"/>
                  <a:pt x="2824643" y="2924635"/>
                </a:cubicBezTo>
                <a:cubicBezTo>
                  <a:pt x="2754590" y="2939466"/>
                  <a:pt x="2685778" y="2894699"/>
                  <a:pt x="2670947" y="2824646"/>
                </a:cubicBezTo>
                <a:cubicBezTo>
                  <a:pt x="2656116" y="2754592"/>
                  <a:pt x="2700882" y="2685780"/>
                  <a:pt x="2770935" y="2670950"/>
                </a:cubicBezTo>
                <a:cubicBezTo>
                  <a:pt x="2788449" y="2667242"/>
                  <a:pt x="2805884" y="2667259"/>
                  <a:pt x="2822419" y="2670465"/>
                </a:cubicBezTo>
                <a:close/>
                <a:moveTo>
                  <a:pt x="2796143" y="2511137"/>
                </a:moveTo>
                <a:cubicBezTo>
                  <a:pt x="2777100" y="2511266"/>
                  <a:pt x="2757786" y="2513306"/>
                  <a:pt x="2738429" y="2517404"/>
                </a:cubicBezTo>
                <a:cubicBezTo>
                  <a:pt x="2583574" y="2550187"/>
                  <a:pt x="2484616" y="2702298"/>
                  <a:pt x="2517400" y="2857153"/>
                </a:cubicBezTo>
                <a:cubicBezTo>
                  <a:pt x="2550184" y="3012007"/>
                  <a:pt x="2702296" y="3110966"/>
                  <a:pt x="2857150" y="3078182"/>
                </a:cubicBezTo>
                <a:cubicBezTo>
                  <a:pt x="3012005" y="3045398"/>
                  <a:pt x="3110962" y="2893286"/>
                  <a:pt x="3078179" y="2738431"/>
                </a:cubicBezTo>
                <a:cubicBezTo>
                  <a:pt x="3049492" y="2602933"/>
                  <a:pt x="2929447" y="2510232"/>
                  <a:pt x="2796143" y="2511137"/>
                </a:cubicBezTo>
                <a:close/>
                <a:moveTo>
                  <a:pt x="4374868" y="1380099"/>
                </a:moveTo>
                <a:lnTo>
                  <a:pt x="3091830" y="3124889"/>
                </a:lnTo>
                <a:lnTo>
                  <a:pt x="1220710" y="4215483"/>
                </a:lnTo>
                <a:lnTo>
                  <a:pt x="2503749" y="2470693"/>
                </a:lnTo>
                <a:close/>
                <a:moveTo>
                  <a:pt x="2797791" y="424257"/>
                </a:moveTo>
                <a:cubicBezTo>
                  <a:pt x="1486924" y="424257"/>
                  <a:pt x="424257" y="1486924"/>
                  <a:pt x="424257" y="2797791"/>
                </a:cubicBezTo>
                <a:cubicBezTo>
                  <a:pt x="424257" y="4108658"/>
                  <a:pt x="1486924" y="5171325"/>
                  <a:pt x="2797791" y="5171325"/>
                </a:cubicBezTo>
                <a:cubicBezTo>
                  <a:pt x="4108658" y="5171325"/>
                  <a:pt x="5171325" y="4108658"/>
                  <a:pt x="5171325" y="2797791"/>
                </a:cubicBezTo>
                <a:cubicBezTo>
                  <a:pt x="5171325" y="1486924"/>
                  <a:pt x="4108658" y="424257"/>
                  <a:pt x="2797791" y="424257"/>
                </a:cubicBezTo>
                <a:close/>
                <a:moveTo>
                  <a:pt x="2797791" y="0"/>
                </a:moveTo>
                <a:cubicBezTo>
                  <a:pt x="4342968" y="0"/>
                  <a:pt x="5595582" y="1252614"/>
                  <a:pt x="5595582" y="2797791"/>
                </a:cubicBezTo>
                <a:cubicBezTo>
                  <a:pt x="5595582" y="4342968"/>
                  <a:pt x="4342968" y="5595582"/>
                  <a:pt x="2797791" y="5595582"/>
                </a:cubicBezTo>
                <a:cubicBezTo>
                  <a:pt x="1252614" y="5595582"/>
                  <a:pt x="0" y="4342968"/>
                  <a:pt x="0" y="2797791"/>
                </a:cubicBezTo>
                <a:cubicBezTo>
                  <a:pt x="0" y="1252614"/>
                  <a:pt x="1252614" y="0"/>
                  <a:pt x="27977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任意多边形 14"/>
          <p:cNvSpPr>
            <a:spLocks noChangeAspect="1"/>
          </p:cNvSpPr>
          <p:nvPr/>
        </p:nvSpPr>
        <p:spPr>
          <a:xfrm>
            <a:off x="1265900" y="1292764"/>
            <a:ext cx="224025" cy="288000"/>
          </a:xfrm>
          <a:custGeom>
            <a:avLst/>
            <a:gdLst>
              <a:gd name="connsiteX0" fmla="*/ 2053988 w 4790420"/>
              <a:gd name="connsiteY0" fmla="*/ 847831 h 6158425"/>
              <a:gd name="connsiteX1" fmla="*/ 330076 w 4790420"/>
              <a:gd name="connsiteY1" fmla="*/ 2571743 h 6158425"/>
              <a:gd name="connsiteX2" fmla="*/ 2053988 w 4790420"/>
              <a:gd name="connsiteY2" fmla="*/ 4295655 h 6158425"/>
              <a:gd name="connsiteX3" fmla="*/ 3777900 w 4790420"/>
              <a:gd name="connsiteY3" fmla="*/ 2571743 h 6158425"/>
              <a:gd name="connsiteX4" fmla="*/ 2053988 w 4790420"/>
              <a:gd name="connsiteY4" fmla="*/ 847831 h 6158425"/>
              <a:gd name="connsiteX5" fmla="*/ 2053988 w 4790420"/>
              <a:gd name="connsiteY5" fmla="*/ 517755 h 6158425"/>
              <a:gd name="connsiteX6" fmla="*/ 4107976 w 4790420"/>
              <a:gd name="connsiteY6" fmla="*/ 2571743 h 6158425"/>
              <a:gd name="connsiteX7" fmla="*/ 2053988 w 4790420"/>
              <a:gd name="connsiteY7" fmla="*/ 4625731 h 6158425"/>
              <a:gd name="connsiteX8" fmla="*/ 0 w 4790420"/>
              <a:gd name="connsiteY8" fmla="*/ 2571743 h 6158425"/>
              <a:gd name="connsiteX9" fmla="*/ 2053988 w 4790420"/>
              <a:gd name="connsiteY9" fmla="*/ 517755 h 6158425"/>
              <a:gd name="connsiteX10" fmla="*/ 2988811 w 4790420"/>
              <a:gd name="connsiteY10" fmla="*/ 0 h 6158425"/>
              <a:gd name="connsiteX11" fmla="*/ 4768061 w 4790420"/>
              <a:gd name="connsiteY11" fmla="*/ 2223084 h 6158425"/>
              <a:gd name="connsiteX12" fmla="*/ 3608480 w 4790420"/>
              <a:gd name="connsiteY12" fmla="*/ 4823700 h 6158425"/>
              <a:gd name="connsiteX13" fmla="*/ 2394040 w 4790420"/>
              <a:gd name="connsiteY13" fmla="*/ 5286916 h 6158425"/>
              <a:gd name="connsiteX14" fmla="*/ 2333767 w 4790420"/>
              <a:gd name="connsiteY14" fmla="*/ 5292401 h 6158425"/>
              <a:gd name="connsiteX15" fmla="*/ 2333767 w 4790420"/>
              <a:gd name="connsiteY15" fmla="*/ 5858175 h 6158425"/>
              <a:gd name="connsiteX16" fmla="*/ 3057098 w 4790420"/>
              <a:gd name="connsiteY16" fmla="*/ 5858175 h 6158425"/>
              <a:gd name="connsiteX17" fmla="*/ 3057098 w 4790420"/>
              <a:gd name="connsiteY17" fmla="*/ 6158425 h 6158425"/>
              <a:gd name="connsiteX18" fmla="*/ 1310186 w 4790420"/>
              <a:gd name="connsiteY18" fmla="*/ 6158425 h 6158425"/>
              <a:gd name="connsiteX19" fmla="*/ 1310186 w 4790420"/>
              <a:gd name="connsiteY19" fmla="*/ 5858175 h 6158425"/>
              <a:gd name="connsiteX20" fmla="*/ 2033517 w 4790420"/>
              <a:gd name="connsiteY20" fmla="*/ 5858175 h 6158425"/>
              <a:gd name="connsiteX21" fmla="*/ 2033517 w 4790420"/>
              <a:gd name="connsiteY21" fmla="*/ 5307773 h 6158425"/>
              <a:gd name="connsiteX22" fmla="*/ 2024915 w 4790420"/>
              <a:gd name="connsiteY22" fmla="*/ 5307973 h 6158425"/>
              <a:gd name="connsiteX23" fmla="*/ 765677 w 4790420"/>
              <a:gd name="connsiteY23" fmla="*/ 4985869 h 6158425"/>
              <a:gd name="connsiteX24" fmla="*/ 928493 w 4790420"/>
              <a:gd name="connsiteY24" fmla="*/ 4680772 h 6158425"/>
              <a:gd name="connsiteX25" fmla="*/ 3412023 w 4790420"/>
              <a:gd name="connsiteY25" fmla="*/ 4539098 h 6158425"/>
              <a:gd name="connsiteX26" fmla="*/ 4425057 w 4790420"/>
              <a:gd name="connsiteY26" fmla="*/ 2267148 h 6158425"/>
              <a:gd name="connsiteX27" fmla="*/ 2870669 w 4790420"/>
              <a:gd name="connsiteY27" fmla="*/ 325018 h 615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90420" h="6158425">
                <a:moveTo>
                  <a:pt x="2053988" y="847831"/>
                </a:moveTo>
                <a:cubicBezTo>
                  <a:pt x="1101898" y="847831"/>
                  <a:pt x="330076" y="1619653"/>
                  <a:pt x="330076" y="2571743"/>
                </a:cubicBezTo>
                <a:cubicBezTo>
                  <a:pt x="330076" y="3523833"/>
                  <a:pt x="1101898" y="4295655"/>
                  <a:pt x="2053988" y="4295655"/>
                </a:cubicBezTo>
                <a:cubicBezTo>
                  <a:pt x="3006078" y="4295655"/>
                  <a:pt x="3777900" y="3523833"/>
                  <a:pt x="3777900" y="2571743"/>
                </a:cubicBezTo>
                <a:cubicBezTo>
                  <a:pt x="3777900" y="1619653"/>
                  <a:pt x="3006078" y="847831"/>
                  <a:pt x="2053988" y="847831"/>
                </a:cubicBezTo>
                <a:close/>
                <a:moveTo>
                  <a:pt x="2053988" y="517755"/>
                </a:moveTo>
                <a:cubicBezTo>
                  <a:pt x="3188374" y="517755"/>
                  <a:pt x="4107976" y="1437357"/>
                  <a:pt x="4107976" y="2571743"/>
                </a:cubicBezTo>
                <a:cubicBezTo>
                  <a:pt x="4107976" y="3706129"/>
                  <a:pt x="3188374" y="4625731"/>
                  <a:pt x="2053988" y="4625731"/>
                </a:cubicBezTo>
                <a:cubicBezTo>
                  <a:pt x="919602" y="4625731"/>
                  <a:pt x="0" y="3706129"/>
                  <a:pt x="0" y="2571743"/>
                </a:cubicBezTo>
                <a:cubicBezTo>
                  <a:pt x="0" y="1437357"/>
                  <a:pt x="919602" y="517755"/>
                  <a:pt x="2053988" y="517755"/>
                </a:cubicBezTo>
                <a:close/>
                <a:moveTo>
                  <a:pt x="2988811" y="0"/>
                </a:moveTo>
                <a:cubicBezTo>
                  <a:pt x="3951100" y="349790"/>
                  <a:pt x="4637600" y="1207537"/>
                  <a:pt x="4768061" y="2223084"/>
                </a:cubicBezTo>
                <a:cubicBezTo>
                  <a:pt x="4898521" y="3238630"/>
                  <a:pt x="4451113" y="4242043"/>
                  <a:pt x="3608480" y="4823700"/>
                </a:cubicBezTo>
                <a:cubicBezTo>
                  <a:pt x="3239828" y="5078175"/>
                  <a:pt x="2822516" y="5233293"/>
                  <a:pt x="2394040" y="5286916"/>
                </a:cubicBezTo>
                <a:lnTo>
                  <a:pt x="2333767" y="5292401"/>
                </a:lnTo>
                <a:lnTo>
                  <a:pt x="2333767" y="5858175"/>
                </a:lnTo>
                <a:lnTo>
                  <a:pt x="3057098" y="5858175"/>
                </a:lnTo>
                <a:lnTo>
                  <a:pt x="3057098" y="6158425"/>
                </a:lnTo>
                <a:lnTo>
                  <a:pt x="1310186" y="6158425"/>
                </a:lnTo>
                <a:lnTo>
                  <a:pt x="1310186" y="5858175"/>
                </a:lnTo>
                <a:lnTo>
                  <a:pt x="2033517" y="5858175"/>
                </a:lnTo>
                <a:lnTo>
                  <a:pt x="2033517" y="5307773"/>
                </a:lnTo>
                <a:lnTo>
                  <a:pt x="2024915" y="5307973"/>
                </a:lnTo>
                <a:cubicBezTo>
                  <a:pt x="1593121" y="5303425"/>
                  <a:pt x="1160876" y="5196770"/>
                  <a:pt x="765677" y="4985869"/>
                </a:cubicBezTo>
                <a:lnTo>
                  <a:pt x="928493" y="4680772"/>
                </a:lnTo>
                <a:cubicBezTo>
                  <a:pt x="1717645" y="5101908"/>
                  <a:pt x="2675882" y="5047244"/>
                  <a:pt x="3412023" y="4539098"/>
                </a:cubicBezTo>
                <a:cubicBezTo>
                  <a:pt x="4148164" y="4030951"/>
                  <a:pt x="4539029" y="3154350"/>
                  <a:pt x="4425057" y="2267148"/>
                </a:cubicBezTo>
                <a:cubicBezTo>
                  <a:pt x="4311084" y="1379947"/>
                  <a:pt x="3711344" y="630601"/>
                  <a:pt x="2870669" y="3250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7231819" y="1233634"/>
            <a:ext cx="4668928" cy="1590846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4"/>
          <a:stretch>
            <a:fillRect/>
          </a:stretch>
        </p:blipFill>
        <p:spPr>
          <a:xfrm>
            <a:off x="7231818" y="2844799"/>
            <a:ext cx="4156711" cy="3285067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5"/>
          <a:stretch>
            <a:fillRect/>
          </a:stretch>
        </p:blipFill>
        <p:spPr>
          <a:xfrm>
            <a:off x="1017385" y="4447730"/>
            <a:ext cx="5762722" cy="12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48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8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1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DP0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3F3F3F"/>
      </a:accent2>
      <a:accent3>
        <a:srgbClr val="7F7F7F"/>
      </a:accent3>
      <a:accent4>
        <a:srgbClr val="BFBFBF"/>
      </a:accent4>
      <a:accent5>
        <a:srgbClr val="F2F2F2"/>
      </a:accent5>
      <a:accent6>
        <a:srgbClr val="FFC000"/>
      </a:accent6>
      <a:hlink>
        <a:srgbClr val="FF000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728</Words>
  <Application>Microsoft Office PowerPoint</Application>
  <PresentationFormat>宽屏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微软雅黑</vt:lpstr>
      <vt:lpstr>造字工房劲黑（非商用）常规体</vt:lpstr>
      <vt:lpstr>Calibri</vt:lpstr>
      <vt:lpstr>Wingdings</vt:lpstr>
      <vt:lpstr>Times New Roman</vt:lpstr>
      <vt:lpstr>Arial</vt:lpstr>
      <vt:lpstr>宋体</vt:lpstr>
      <vt:lpstr>字魂59号-创粗黑</vt:lpstr>
      <vt:lpstr>Courier</vt:lpstr>
      <vt:lpstr>Office 主题</vt:lpstr>
      <vt:lpstr>PowerPoint 演示文稿</vt:lpstr>
      <vt:lpstr>PowerPoint 演示文稿</vt:lpstr>
      <vt:lpstr>简介--流程</vt:lpstr>
      <vt:lpstr>简介--加密方式</vt:lpstr>
      <vt:lpstr>简介--范围与证书</vt:lpstr>
      <vt:lpstr>加密操作</vt:lpstr>
      <vt:lpstr>加密文件介绍</vt:lpstr>
      <vt:lpstr>加密文件介绍</vt:lpstr>
      <vt:lpstr>Quartus--加密步骤</vt:lpstr>
      <vt:lpstr>Quartus--加密步骤</vt:lpstr>
      <vt:lpstr>Quartus--修改与已知问题</vt:lpstr>
      <vt:lpstr>资料链接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周报模板个人部门工作周报动画PPT模板</dc:title>
  <dc:creator>PO DU</dc:creator>
  <cp:lastModifiedBy>Hongliang Wang (王洪良)-云数据中心集团</cp:lastModifiedBy>
  <cp:revision>242</cp:revision>
  <dcterms:created xsi:type="dcterms:W3CDTF">2016-04-22T15:34:41Z</dcterms:created>
  <dcterms:modified xsi:type="dcterms:W3CDTF">2020-05-27T01:32:21Z</dcterms:modified>
</cp:coreProperties>
</file>