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12"/>
  </p:notesMasterIdLst>
  <p:sldIdLst>
    <p:sldId id="423" r:id="rId4"/>
    <p:sldId id="379" r:id="rId5"/>
    <p:sldId id="426" r:id="rId6"/>
    <p:sldId id="427" r:id="rId7"/>
    <p:sldId id="430" r:id="rId8"/>
    <p:sldId id="428" r:id="rId9"/>
    <p:sldId id="429" r:id="rId10"/>
    <p:sldId id="432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297FB8"/>
    <a:srgbClr val="005DA2"/>
    <a:srgbClr val="EAEFF7"/>
    <a:srgbClr val="ED6613"/>
    <a:srgbClr val="FF9900"/>
    <a:srgbClr val="F79600"/>
    <a:srgbClr val="0EA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26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71557-3B10-468D-8188-CDF7ED7A9B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1B30-53F5-4760-912F-E74D9C380AD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9"/>
          <p:cNvSpPr/>
          <p:nvPr/>
        </p:nvSpPr>
        <p:spPr>
          <a:xfrm>
            <a:off x="116417" y="900113"/>
            <a:ext cx="886883" cy="2170112"/>
          </a:xfrm>
          <a:prstGeom prst="rect">
            <a:avLst/>
          </a:prstGeom>
          <a:solidFill>
            <a:srgbClr val="005DA2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68576" tIns="34288" rIns="68576" bIns="3428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200152" y="2740025"/>
            <a:ext cx="1084956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79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1200152" y="1578272"/>
            <a:ext cx="10849568" cy="92333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ctr">
              <a:buNone/>
              <a:defRPr sz="6000">
                <a:solidFill>
                  <a:srgbClr val="005DA2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defRPr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C77144-9985-4DCB-84D9-849170253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8BC0EB-EA46-47A4-A8EA-694DD5CA7E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959062" y="0"/>
            <a:ext cx="10466387" cy="566737"/>
          </a:xfrm>
          <a:prstGeom prst="rect">
            <a:avLst/>
          </a:prstGeom>
        </p:spPr>
        <p:txBody>
          <a:bodyPr anchor="ctr"/>
          <a:lstStyle>
            <a:lvl1pPr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0" y="6526285"/>
            <a:ext cx="12192000" cy="296545"/>
          </a:xfrm>
          <a:prstGeom prst="rect">
            <a:avLst/>
          </a:prstGeom>
          <a:solidFill>
            <a:srgbClr val="3D4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54"/>
          <p:cNvSpPr>
            <a:spLocks noGrp="1"/>
          </p:cNvSpPr>
          <p:nvPr userDrawn="1"/>
        </p:nvSpPr>
        <p:spPr bwMode="auto">
          <a:xfrm>
            <a:off x="1905" y="6562090"/>
            <a:ext cx="144018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917FD68-0DBF-49E1-9D02-814C49452867}" type="datetime1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56"/>
          <p:cNvSpPr>
            <a:spLocks noGrp="1"/>
          </p:cNvSpPr>
          <p:nvPr userDrawn="1"/>
        </p:nvSpPr>
        <p:spPr bwMode="auto">
          <a:xfrm>
            <a:off x="11570677" y="6498785"/>
            <a:ext cx="5413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26AC573-BEA9-4A35-A512-4BB89F67D7DC}" type="slidenum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813064" y="759121"/>
            <a:ext cx="10616936" cy="0"/>
          </a:xfrm>
          <a:prstGeom prst="line">
            <a:avLst/>
          </a:prstGeom>
          <a:ln>
            <a:solidFill>
              <a:srgbClr val="005D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>
            <a:grpSpLocks noChangeAspect="1"/>
          </p:cNvGrpSpPr>
          <p:nvPr userDrawn="1"/>
        </p:nvGrpSpPr>
        <p:grpSpPr bwMode="auto">
          <a:xfrm>
            <a:off x="326435" y="330361"/>
            <a:ext cx="545817" cy="288000"/>
            <a:chOff x="0" y="0"/>
            <a:chExt cx="1041399" cy="549275"/>
          </a:xfrm>
        </p:grpSpPr>
        <p:sp>
          <p:nvSpPr>
            <p:cNvPr id="9" name="Freeform 16"/>
            <p:cNvSpPr/>
            <p:nvPr userDrawn="1"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Freeform 17"/>
            <p:cNvSpPr/>
            <p:nvPr userDrawn="1"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18"/>
            <p:cNvSpPr/>
            <p:nvPr userDrawn="1"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MG_048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" y="0"/>
            <a:ext cx="2394585" cy="1197610"/>
          </a:xfrm>
          <a:prstGeom prst="rect">
            <a:avLst/>
          </a:prstGeom>
        </p:spPr>
      </p:pic>
      <p:sp>
        <p:nvSpPr>
          <p:cNvPr id="4097" name="Text Box 1"/>
          <p:cNvSpPr/>
          <p:nvPr>
            <p:custDataLst>
              <p:tags r:id="rId3"/>
            </p:custDataLst>
          </p:nvPr>
        </p:nvSpPr>
        <p:spPr>
          <a:xfrm>
            <a:off x="2171065" y="196215"/>
            <a:ext cx="2395220" cy="305435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anchor="t" upright="1">
            <a:noAutofit/>
          </a:bodyPr>
          <a:p>
            <a:pPr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kern="100" cap="small" spc="25">
                <a:gradFill>
                  <a:gsLst>
                    <a:gs pos="0">
                      <a:srgbClr val="284A71"/>
                    </a:gs>
                    <a:gs pos="50000">
                      <a:srgbClr val="3B6BA4"/>
                    </a:gs>
                    <a:gs pos="100000">
                      <a:srgbClr val="4680C5"/>
                    </a:gs>
                  </a:gsLst>
                  <a:path path="circle">
                    <a:fillToRect l="100000" t="100000" r="100000" b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Times New Roman" panose="02020603050405020304"/>
              </a:rPr>
              <a:t>20</a:t>
            </a:r>
            <a:r>
              <a:rPr lang="en-US" altLang="zh-CN" sz="1600" b="1" kern="100" cap="small" spc="25">
                <a:gradFill>
                  <a:gsLst>
                    <a:gs pos="0">
                      <a:srgbClr val="284A71"/>
                    </a:gs>
                    <a:gs pos="50000">
                      <a:srgbClr val="3B6BA4"/>
                    </a:gs>
                    <a:gs pos="100000">
                      <a:srgbClr val="4680C5"/>
                    </a:gs>
                  </a:gsLst>
                  <a:path path="circle">
                    <a:fillToRect l="100000" t="100000" r="100000" b="100000"/>
                  </a:path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Times New Roman" panose="02020603050405020304"/>
              </a:rPr>
              <a:t>7实验室</a:t>
            </a:r>
            <a:endParaRPr lang="en-US" altLang="zh-CN" sz="1600" b="1" kern="100" cap="small" spc="25">
              <a:gradFill>
                <a:gsLst>
                  <a:gs pos="0">
                    <a:srgbClr val="284A71"/>
                  </a:gs>
                  <a:gs pos="50000">
                    <a:srgbClr val="3B6BA4"/>
                  </a:gs>
                  <a:gs pos="100000">
                    <a:srgbClr val="4680C5"/>
                  </a:gs>
                </a:gsLst>
                <a:path path="circle">
                  <a:fillToRect l="100000" t="100000" r="100000" b="100000"/>
                </a:path>
              </a:gra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Times New Roman" panose="02020603050405020304"/>
            </a:endParaRPr>
          </a:p>
          <a:p>
            <a:pPr marL="0">
              <a:spcBef>
                <a:spcPts val="0"/>
              </a:spcBef>
            </a:pPr>
            <a:r>
              <a:rPr lang="en-US" altLang="zh-CN" sz="1600" kern="100">
                <a:latin typeface="Times New Roman" panose="02020603050405020304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 </a:t>
            </a:r>
            <a:endParaRPr lang="en-US" altLang="zh-CN" sz="1600" kern="100">
              <a:latin typeface="Times New Roman" panose="020206030504050203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sp>
        <p:nvSpPr>
          <p:cNvPr id="4098" name="文本框 1"/>
          <p:cNvSpPr/>
          <p:nvPr>
            <p:custDataLst>
              <p:tags r:id="rId4"/>
            </p:custDataLst>
          </p:nvPr>
        </p:nvSpPr>
        <p:spPr>
          <a:xfrm>
            <a:off x="1925320" y="482600"/>
            <a:ext cx="3003550" cy="44196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anchor="t" upright="1">
            <a:noAutofit/>
          </a:bodyPr>
          <a:p>
            <a:pPr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kern="1200">
                <a:solidFill>
                  <a:srgbClr val="A5A5A5"/>
                </a:solidFill>
                <a:latin typeface="Arial" panose="020B0604020202020204"/>
                <a:ea typeface="微软雅黑" panose="020B0503020204020204" pitchFamily="34" charset="-122"/>
                <a:cs typeface="+mn-cs"/>
                <a:sym typeface="Times New Roman" panose="02020603050405020304"/>
              </a:rPr>
              <a:t>山西省国防先进技术创新中心</a:t>
            </a:r>
            <a:endParaRPr lang="en-US" altLang="zh-CN" sz="1000" b="1" kern="1200">
              <a:solidFill>
                <a:srgbClr val="A5A5A5"/>
              </a:solidFill>
              <a:latin typeface="Arial" panose="020B0604020202020204"/>
              <a:ea typeface="微软雅黑" panose="020B0503020204020204" pitchFamily="34" charset="-122"/>
              <a:cs typeface="+mn-cs"/>
              <a:sym typeface="Times New Roman" panose="02020603050405020304"/>
            </a:endParaRPr>
          </a:p>
          <a:p>
            <a:pPr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kern="1200">
                <a:solidFill>
                  <a:srgbClr val="A5A5A5"/>
                </a:solidFill>
                <a:latin typeface="Arial" panose="020B0604020202020204"/>
                <a:ea typeface="微软雅黑" panose="020B0503020204020204" pitchFamily="34" charset="-122"/>
                <a:cs typeface="+mn-cs"/>
                <a:sym typeface="Times New Roman" panose="02020603050405020304"/>
              </a:rPr>
              <a:t>太原理工大学超算创新实践基地</a:t>
            </a:r>
            <a:endParaRPr lang="en-US" altLang="zh-CN" sz="1000" b="1" kern="1200">
              <a:solidFill>
                <a:srgbClr val="A5A5A5"/>
              </a:solidFill>
              <a:latin typeface="Arial" panose="020B0604020202020204"/>
              <a:ea typeface="微软雅黑" panose="020B0503020204020204" pitchFamily="34" charset="-122"/>
              <a:cs typeface="+mn-cs"/>
              <a:sym typeface="Times New Roman" panose="02020603050405020304"/>
            </a:endParaRPr>
          </a:p>
          <a:p>
            <a:pPr algn="ctr" eaLnBrk="0" fontAlgn="base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kern="1200">
                <a:solidFill>
                  <a:srgbClr val="A5A5A5"/>
                </a:solidFill>
                <a:latin typeface="Arial" panose="020B0604020202020204"/>
                <a:ea typeface="微软雅黑" panose="020B0503020204020204" pitchFamily="34" charset="-122"/>
                <a:cs typeface="+mn-cs"/>
                <a:sym typeface="Times New Roman" panose="02020603050405020304"/>
              </a:rPr>
              <a:t> </a:t>
            </a:r>
            <a:endParaRPr lang="en-US" altLang="zh-CN" sz="1000" b="1" kern="1200">
              <a:solidFill>
                <a:srgbClr val="A5A5A5"/>
              </a:solidFill>
              <a:latin typeface="Arial" panose="020B0604020202020204"/>
              <a:ea typeface="微软雅黑" panose="020B0503020204020204" pitchFamily="34" charset="-122"/>
              <a:cs typeface="+mn-cs"/>
              <a:sym typeface="Times New Roman" panose="02020603050405020304"/>
            </a:endParaRPr>
          </a:p>
          <a:p>
            <a:pPr algn="ctr" eaLnBrk="0" fontAlgn="base" hangingPunct="0">
              <a:spcBef>
                <a:spcPts val="0"/>
              </a:spcBef>
              <a:spcAft>
                <a:spcPts val="0"/>
              </a:spcAft>
            </a:pPr>
            <a:endParaRPr lang="en-US" altLang="zh-CN" sz="1000" b="1" kern="1200">
              <a:solidFill>
                <a:srgbClr val="A5A5A5"/>
              </a:solidFill>
              <a:latin typeface="Arial" panose="020B0604020202020204"/>
              <a:ea typeface="微软雅黑" panose="020B0503020204020204" pitchFamily="34" charset="-122"/>
              <a:cs typeface="+mn-cs"/>
              <a:sym typeface="Times New Roman" panose="02020603050405020304"/>
            </a:endParaRPr>
          </a:p>
          <a:p>
            <a:pPr marL="0">
              <a:spcBef>
                <a:spcPts val="0"/>
              </a:spcBef>
            </a:pPr>
            <a:r>
              <a:rPr lang="en-US" altLang="zh-CN" sz="1000" kern="100">
                <a:latin typeface="Times New Roman" panose="02020603050405020304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rPr>
              <a:t> </a:t>
            </a:r>
            <a:endParaRPr lang="en-US" altLang="zh-CN" sz="1000" kern="100">
              <a:latin typeface="Times New Roman" panose="02020603050405020304"/>
              <a:ea typeface="宋体" panose="02010600030101010101" pitchFamily="2" charset="-122"/>
              <a:cs typeface="宋体" panose="02010600030101010101" pitchFamily="2" charset="-122"/>
              <a:sym typeface="Times New Roman" panose="02020603050405020304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9050" y="925830"/>
            <a:ext cx="1204658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H="1">
            <a:off x="5062451" y="2811896"/>
            <a:ext cx="6329041" cy="0"/>
          </a:xfrm>
          <a:prstGeom prst="line">
            <a:avLst/>
          </a:prstGeom>
          <a:noFill/>
          <a:ln w="12700">
            <a:solidFill>
              <a:srgbClr val="005DA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矩形 35"/>
          <p:cNvSpPr/>
          <p:nvPr>
            <p:custDataLst>
              <p:tags r:id="rId6"/>
            </p:custDataLst>
          </p:nvPr>
        </p:nvSpPr>
        <p:spPr>
          <a:xfrm>
            <a:off x="3668798" y="2129405"/>
            <a:ext cx="7610102" cy="682625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40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40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一次深度学习汇报</a:t>
            </a:r>
            <a:endParaRPr lang="zh-CN" altLang="en-US" sz="4000" b="1" dirty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8435636" y="3240521"/>
            <a:ext cx="281406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汇报人：武豪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2024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年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月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日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5" name="矩形 3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506246" y="1822341"/>
            <a:ext cx="685755" cy="1295626"/>
          </a:xfrm>
          <a:prstGeom prst="rect">
            <a:avLst/>
          </a:prstGeom>
          <a:solidFill>
            <a:srgbClr val="005DA2"/>
          </a:solidFill>
          <a:ln>
            <a:noFill/>
          </a:ln>
        </p:spPr>
        <p:txBody>
          <a:bodyPr lIns="68557" tIns="34279" rIns="68557" bIns="34279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图片 7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" y="4439285"/>
            <a:ext cx="12192635" cy="2418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"/>
          <p:cNvSpPr txBox="1"/>
          <p:nvPr/>
        </p:nvSpPr>
        <p:spPr>
          <a:xfrm>
            <a:off x="363532" y="509991"/>
            <a:ext cx="3052576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5DA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005DA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981995" y="1256628"/>
            <a:ext cx="10080068" cy="0"/>
          </a:xfrm>
          <a:prstGeom prst="line">
            <a:avLst/>
          </a:prstGeom>
          <a:noFill/>
          <a:ln w="9525" cap="flat" cmpd="sng" algn="ctr">
            <a:solidFill>
              <a:srgbClr val="005DA2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1573427" y="1702771"/>
            <a:ext cx="9045145" cy="709770"/>
            <a:chOff x="1812422" y="1612286"/>
            <a:chExt cx="9045145" cy="709770"/>
          </a:xfrm>
        </p:grpSpPr>
        <p:grpSp>
          <p:nvGrpSpPr>
            <p:cNvPr id="45" name="组合 44"/>
            <p:cNvGrpSpPr>
              <a:grpSpLocks noChangeAspect="1"/>
            </p:cNvGrpSpPr>
            <p:nvPr/>
          </p:nvGrpSpPr>
          <p:grpSpPr>
            <a:xfrm>
              <a:off x="1812422" y="1612286"/>
              <a:ext cx="1392782" cy="709770"/>
              <a:chOff x="2215144" y="982844"/>
              <a:chExt cx="1255577" cy="842780"/>
            </a:xfrm>
          </p:grpSpPr>
          <p:sp>
            <p:nvSpPr>
              <p:cNvPr id="82" name="平行四边形 81"/>
              <p:cNvSpPr/>
              <p:nvPr>
                <p:custDataLst>
                  <p:tags r:id="rId2"/>
                </p:custDataLst>
              </p:nvPr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5D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文本框 9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03922" y="985081"/>
                <a:ext cx="1066799" cy="84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076371" y="1614173"/>
              <a:ext cx="7781196" cy="707883"/>
              <a:chOff x="4315150" y="953426"/>
              <a:chExt cx="3857250" cy="540057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552989" y="1034176"/>
                <a:ext cx="3561149" cy="42777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5" name="平行四边形 74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 cap="flat" cmpd="sng" algn="ctr">
                <a:solidFill>
                  <a:srgbClr val="005DA2"/>
                </a:solidFill>
                <a:prstDash val="solid"/>
              </a:ln>
              <a:effectLst/>
            </p:spPr>
            <p:txBody>
              <a:bodyPr lIns="68580" tIns="34290" rIns="68580" bIns="34290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1345195" y="2871760"/>
            <a:ext cx="9353668" cy="709770"/>
            <a:chOff x="1581296" y="2526667"/>
            <a:chExt cx="9353668" cy="709770"/>
          </a:xfrm>
        </p:grpSpPr>
        <p:grpSp>
          <p:nvGrpSpPr>
            <p:cNvPr id="86" name="组合 85"/>
            <p:cNvGrpSpPr>
              <a:grpSpLocks noChangeAspect="1"/>
            </p:cNvGrpSpPr>
            <p:nvPr/>
          </p:nvGrpSpPr>
          <p:grpSpPr>
            <a:xfrm>
              <a:off x="1581296" y="2526667"/>
              <a:ext cx="1392782" cy="709770"/>
              <a:chOff x="2215144" y="982844"/>
              <a:chExt cx="1255577" cy="842780"/>
            </a:xfrm>
          </p:grpSpPr>
          <p:sp>
            <p:nvSpPr>
              <p:cNvPr id="87" name="平行四边形 86"/>
              <p:cNvSpPr/>
              <p:nvPr>
                <p:custDataLst>
                  <p:tags r:id="rId5"/>
                </p:custDataLst>
              </p:nvPr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5D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文本框 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03922" y="985081"/>
                <a:ext cx="1066799" cy="84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>
              <a:off x="2974079" y="2528554"/>
              <a:ext cx="7960885" cy="707883"/>
              <a:chOff x="4315150" y="953426"/>
              <a:chExt cx="3946325" cy="540057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631157" y="1034222"/>
                <a:ext cx="3630318" cy="42777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平行四边形 90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 cap="flat" cmpd="sng" algn="ctr">
                <a:solidFill>
                  <a:srgbClr val="005DA2"/>
                </a:solidFill>
                <a:prstDash val="solid"/>
              </a:ln>
              <a:effectLst/>
            </p:spPr>
            <p:txBody>
              <a:bodyPr lIns="68580" tIns="34290" rIns="68580" bIns="34290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7"/>
            </p:custDataLst>
          </p:nvPr>
        </p:nvGrpSpPr>
        <p:grpSpPr>
          <a:xfrm>
            <a:off x="1202340" y="4069364"/>
            <a:ext cx="9274327" cy="709805"/>
            <a:chOff x="1349858" y="3441048"/>
            <a:chExt cx="9274327" cy="709805"/>
          </a:xfrm>
        </p:grpSpPr>
        <p:grpSp>
          <p:nvGrpSpPr>
            <p:cNvPr id="92" name="组合 91"/>
            <p:cNvGrpSpPr>
              <a:grpSpLocks noChangeAspect="1"/>
            </p:cNvGrpSpPr>
            <p:nvPr/>
          </p:nvGrpSpPr>
          <p:grpSpPr>
            <a:xfrm>
              <a:off x="1349858" y="3441048"/>
              <a:ext cx="1392782" cy="709770"/>
              <a:chOff x="2215144" y="982844"/>
              <a:chExt cx="1255577" cy="842780"/>
            </a:xfrm>
          </p:grpSpPr>
          <p:sp>
            <p:nvSpPr>
              <p:cNvPr id="93" name="平行四边形 92"/>
              <p:cNvSpPr/>
              <p:nvPr>
                <p:custDataLst>
                  <p:tags r:id="rId8"/>
                </p:custDataLst>
              </p:nvPr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5D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文本框 9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2403922" y="985081"/>
                <a:ext cx="1066799" cy="84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03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742565" y="3442970"/>
              <a:ext cx="7881620" cy="707883"/>
              <a:chOff x="4315150" y="953426"/>
              <a:chExt cx="3857297" cy="540057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4745767" y="1031907"/>
                <a:ext cx="3426680" cy="42777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altLang="zh-CN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平行四边形 96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 cap="flat" cmpd="sng" algn="ctr">
                <a:solidFill>
                  <a:srgbClr val="005DA2"/>
                </a:solidFill>
                <a:prstDash val="solid"/>
              </a:ln>
              <a:effectLst/>
            </p:spPr>
            <p:txBody>
              <a:bodyPr lIns="68580" tIns="34290" rIns="68580" bIns="34290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70" name="组合 69"/>
          <p:cNvGrpSpPr/>
          <p:nvPr>
            <p:custDataLst>
              <p:tags r:id="rId10"/>
            </p:custDataLst>
          </p:nvPr>
        </p:nvGrpSpPr>
        <p:grpSpPr>
          <a:xfrm>
            <a:off x="1070073" y="5406088"/>
            <a:ext cx="9274327" cy="709805"/>
            <a:chOff x="1349858" y="3441048"/>
            <a:chExt cx="9274327" cy="709805"/>
          </a:xfrm>
        </p:grpSpPr>
        <p:grpSp>
          <p:nvGrpSpPr>
            <p:cNvPr id="71" name="组合 70"/>
            <p:cNvGrpSpPr>
              <a:grpSpLocks noChangeAspect="1"/>
            </p:cNvGrpSpPr>
            <p:nvPr/>
          </p:nvGrpSpPr>
          <p:grpSpPr>
            <a:xfrm>
              <a:off x="1349858" y="3441048"/>
              <a:ext cx="1392782" cy="709770"/>
              <a:chOff x="2215144" y="982844"/>
              <a:chExt cx="1255577" cy="842780"/>
            </a:xfrm>
          </p:grpSpPr>
          <p:sp>
            <p:nvSpPr>
              <p:cNvPr id="77" name="平行四边形 76"/>
              <p:cNvSpPr/>
              <p:nvPr>
                <p:custDataLst>
                  <p:tags r:id="rId11"/>
                </p:custDataLst>
              </p:nvPr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005DA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文本框 9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2403922" y="985081"/>
                <a:ext cx="1066799" cy="840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0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04</a:t>
                </a:r>
                <a:endParaRPr kumimoji="0" lang="zh-CN" alt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2742565" y="3442970"/>
              <a:ext cx="7881620" cy="707883"/>
              <a:chOff x="4315150" y="953426"/>
              <a:chExt cx="3857297" cy="540057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4745767" y="1031907"/>
                <a:ext cx="3426680" cy="42777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GB" altLang="zh-CN" sz="3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6" name="平行四边形 75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 cap="flat" cmpd="sng" algn="ctr">
                <a:solidFill>
                  <a:srgbClr val="005DA2"/>
                </a:solidFill>
                <a:prstDash val="solid"/>
              </a:ln>
              <a:effectLst/>
            </p:spPr>
            <p:txBody>
              <a:bodyPr lIns="68580" tIns="34290" rIns="68580" bIns="34290"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8" name="文本框 7"/>
          <p:cNvSpPr txBox="1"/>
          <p:nvPr>
            <p:custDataLst>
              <p:tags r:id="rId13"/>
            </p:custDataLst>
          </p:nvPr>
        </p:nvSpPr>
        <p:spPr>
          <a:xfrm>
            <a:off x="3724275" y="17424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汉仪汉黑W" panose="00020600040101010101" charset="-122"/>
                <a:ea typeface="汉仪汉黑W" panose="00020600040101010101" charset="-122"/>
              </a:rPr>
              <a:t>学习内容</a:t>
            </a:r>
            <a:endParaRPr lang="zh-CN" altLang="en-US" sz="3600">
              <a:latin typeface="汉仪汉黑W" panose="00020600040101010101" charset="-122"/>
              <a:ea typeface="汉仪汉黑W" panose="00020600040101010101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4"/>
            </p:custDataLst>
          </p:nvPr>
        </p:nvSpPr>
        <p:spPr>
          <a:xfrm>
            <a:off x="3724275" y="29419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3600">
                <a:latin typeface="汉仪汉黑W" panose="00020600040101010101" charset="-122"/>
                <a:ea typeface="汉仪汉黑W" panose="00020600040101010101" charset="-122"/>
              </a:rPr>
              <a:t>学习笔记</a:t>
            </a:r>
            <a:endParaRPr lang="zh-CN" altLang="en-US" sz="3600">
              <a:latin typeface="汉仪汉黑W" panose="00020600040101010101" charset="-122"/>
              <a:ea typeface="汉仪汉黑W" panose="00020600040101010101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5"/>
            </p:custDataLst>
          </p:nvPr>
        </p:nvSpPr>
        <p:spPr>
          <a:xfrm>
            <a:off x="3724275" y="41484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3600">
                <a:latin typeface="汉仪汉黑W" panose="00020600040101010101" charset="-122"/>
                <a:ea typeface="汉仪汉黑W" panose="00020600040101010101" charset="-122"/>
              </a:rPr>
              <a:t>实战练习</a:t>
            </a:r>
            <a:endParaRPr lang="zh-CN" altLang="en-US" sz="3600">
              <a:latin typeface="汉仪汉黑W" panose="00020600040101010101" charset="-122"/>
              <a:ea typeface="汉仪汉黑W" panose="00020600040101010101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6"/>
            </p:custDataLst>
          </p:nvPr>
        </p:nvSpPr>
        <p:spPr>
          <a:xfrm>
            <a:off x="3724275" y="551307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3600">
                <a:latin typeface="汉仪汉黑W" panose="00020600040101010101" charset="-122"/>
                <a:ea typeface="汉仪汉黑W" panose="00020600040101010101" charset="-122"/>
              </a:rPr>
              <a:t>下周安排</a:t>
            </a:r>
            <a:endParaRPr lang="zh-CN" altLang="en-US" sz="3600">
              <a:latin typeface="汉仪汉黑W" panose="00020600040101010101" charset="-122"/>
              <a:ea typeface="汉仪汉黑W" panose="0002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31240" y="257175"/>
            <a:ext cx="2833370" cy="591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汉仪汉黑W" panose="00020600040101010101" charset="-122"/>
                <a:ea typeface="汉仪汉黑W" panose="00020600040101010101" charset="-122"/>
              </a:rPr>
              <a:t>一、</a:t>
            </a:r>
            <a:r>
              <a:rPr lang="zh-CN" altLang="en-US" sz="2800">
                <a:latin typeface="汉仪汉黑W" panose="00020600040101010101" charset="-122"/>
                <a:ea typeface="汉仪汉黑W" panose="00020600040101010101" charset="-122"/>
                <a:sym typeface="+mn-ea"/>
              </a:rPr>
              <a:t>学习内容</a:t>
            </a:r>
            <a:endParaRPr lang="zh-CN" altLang="en-US" sz="2800">
              <a:latin typeface="汉仪汉黑W" panose="00020600040101010101" charset="-122"/>
              <a:ea typeface="汉仪汉黑W" panose="00020600040101010101" charset="-122"/>
            </a:endParaRPr>
          </a:p>
          <a:p>
            <a:endParaRPr lang="zh-CN" altLang="en-US" sz="2800"/>
          </a:p>
        </p:txBody>
      </p:sp>
      <p:pic>
        <p:nvPicPr>
          <p:cNvPr id="2" name="图片 1" descr="屏幕截图 2024-10-10 2110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8910" y="965835"/>
            <a:ext cx="4142740" cy="5214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740" y="848995"/>
            <a:ext cx="6752590" cy="5144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python</a:t>
            </a:r>
            <a:r>
              <a:rPr lang="zh-CN" altLang="en-US" sz="24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学习：</a:t>
            </a:r>
            <a:endParaRPr lang="zh-CN" altLang="en-US" sz="24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ClrTx/>
              <a:buSzPct val="75000"/>
              <a:buFont typeface="Wingdings" panose="05000000000000000000" charset="0"/>
            </a:pPr>
            <a:r>
              <a:rPr lang="en-US" altLang="zh-CN" sz="20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1.基础语法：</a:t>
            </a:r>
            <a:endParaRPr lang="en-US" altLang="zh-CN" sz="20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285750" indent="-285750" fontAlgn="auto">
              <a:spcBef>
                <a:spcPts val="600"/>
              </a:spcBef>
              <a:spcAft>
                <a:spcPts val="600"/>
              </a:spcAft>
              <a:buSzPct val="75000"/>
              <a:buFont typeface="Wingdings" panose="05000000000000000000" charset="0"/>
              <a:buChar char="l"/>
            </a:pPr>
            <a:r>
              <a:rPr lang="zh-CN" altLang="en-US"/>
              <a:t>变量和数据类型（整数、浮点数、字符串、列表、元组、字典、集合）</a:t>
            </a:r>
            <a:endParaRPr lang="zh-CN" altLang="en-US"/>
          </a:p>
          <a:p>
            <a:pPr marL="285750" indent="-285750" fontAlgn="auto">
              <a:spcBef>
                <a:spcPts val="600"/>
              </a:spcBef>
              <a:spcAft>
                <a:spcPts val="600"/>
              </a:spcAft>
              <a:buSzPct val="75000"/>
              <a:buFont typeface="Wingdings" panose="05000000000000000000" charset="0"/>
              <a:buChar char="l"/>
            </a:pPr>
            <a:r>
              <a:rPr lang="zh-CN" altLang="en-US"/>
              <a:t>控制结构（条件语句、循环）</a:t>
            </a:r>
            <a:endParaRPr lang="zh-CN" altLang="en-US"/>
          </a:p>
          <a:p>
            <a:pPr marL="285750" indent="-285750" fontAlgn="auto">
              <a:spcBef>
                <a:spcPts val="600"/>
              </a:spcBef>
              <a:spcAft>
                <a:spcPts val="600"/>
              </a:spcAft>
              <a:buSzPct val="75000"/>
              <a:buFont typeface="Wingdings" panose="05000000000000000000" charset="0"/>
              <a:buChar char="l"/>
            </a:pPr>
            <a:r>
              <a:rPr lang="zh-CN" altLang="en-US"/>
              <a:t>函数定义和调用</a:t>
            </a:r>
            <a:endParaRPr lang="zh-CN" altLang="en-US"/>
          </a:p>
          <a:p>
            <a:pPr marL="285750" indent="-285750" fontAlgn="auto">
              <a:spcBef>
                <a:spcPts val="600"/>
              </a:spcBef>
              <a:spcAft>
                <a:spcPts val="600"/>
              </a:spcAft>
              <a:buSzPct val="75000"/>
              <a:buFont typeface="Wingdings" panose="05000000000000000000" charset="0"/>
              <a:buChar char="l"/>
            </a:pPr>
            <a:r>
              <a:rPr lang="zh-CN" altLang="en-US"/>
              <a:t>模块和包的使用（例如，导入math或numpy库）</a:t>
            </a:r>
            <a:endParaRPr lang="zh-CN" altLang="en-US"/>
          </a:p>
          <a:p>
            <a:pPr indent="0" fontAlgn="auto">
              <a:spcBef>
                <a:spcPts val="600"/>
              </a:spcBef>
              <a:spcAft>
                <a:spcPts val="600"/>
              </a:spcAft>
              <a:buSzPct val="75000"/>
              <a:buFont typeface="Wingdings" panose="05000000000000000000" charset="0"/>
              <a:buNone/>
            </a:pPr>
            <a:r>
              <a:rPr lang="en-US" altLang="zh-CN" sz="20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2.</a:t>
            </a:r>
            <a:r>
              <a:rPr lang="zh-CN" altLang="en-US" sz="20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面向对象编程：</a:t>
            </a:r>
            <a:endParaRPr lang="zh-CN" altLang="en-US"/>
          </a:p>
          <a:p>
            <a:pPr marL="285750" indent="-285750" fontAlgn="auto">
              <a:spcBef>
                <a:spcPts val="600"/>
              </a:spcBef>
              <a:spcAft>
                <a:spcPts val="600"/>
              </a:spcAft>
              <a:buSzPct val="75000"/>
              <a:buFont typeface="Wingdings" panose="05000000000000000000" charset="0"/>
              <a:buChar char="l"/>
            </a:pPr>
            <a:r>
              <a:rPr lang="zh-CN" altLang="en-US"/>
              <a:t>类和对象的概念</a:t>
            </a:r>
            <a:endParaRPr lang="zh-CN" altLang="en-US"/>
          </a:p>
          <a:p>
            <a:pPr marL="285750" indent="-285750" fontAlgn="auto">
              <a:spcBef>
                <a:spcPts val="600"/>
              </a:spcBef>
              <a:spcAft>
                <a:spcPts val="600"/>
              </a:spcAft>
              <a:buSzPct val="75000"/>
              <a:buFont typeface="Wingdings" panose="05000000000000000000" charset="0"/>
              <a:buChar char="l"/>
            </a:pPr>
            <a:r>
              <a:rPr lang="zh-CN" altLang="en-US"/>
              <a:t>继承和多态</a:t>
            </a:r>
            <a:endParaRPr lang="zh-CN" altLang="en-US"/>
          </a:p>
          <a:p>
            <a:pPr marL="285750" indent="-285750" fontAlgn="auto">
              <a:spcBef>
                <a:spcPts val="600"/>
              </a:spcBef>
              <a:spcAft>
                <a:spcPts val="600"/>
              </a:spcAft>
              <a:buSzPct val="75000"/>
              <a:buFont typeface="Wingdings" panose="05000000000000000000" charset="0"/>
              <a:buChar char="l"/>
            </a:pPr>
            <a:r>
              <a:rPr lang="zh-CN" altLang="en-US"/>
              <a:t>基本的面向对象编程实践</a:t>
            </a:r>
            <a:endParaRPr lang="zh-CN" altLang="en-US"/>
          </a:p>
          <a:p>
            <a:pPr algn="l" fontAlgn="auto">
              <a:spcBef>
                <a:spcPts val="600"/>
              </a:spcBef>
              <a:spcAft>
                <a:spcPts val="600"/>
              </a:spcAft>
              <a:buClrTx/>
              <a:buSzPct val="75000"/>
              <a:buFont typeface="Wingdings" panose="05000000000000000000" charset="0"/>
              <a:buNone/>
            </a:pPr>
            <a:r>
              <a:rPr lang="en-US" altLang="zh-CN" sz="200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3.B站网课代码跟练</a:t>
            </a:r>
            <a:endParaRPr lang="en-US" altLang="zh-CN" sz="200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indent="457200"/>
            <a:r>
              <a:rPr lang="en-US" altLang="zh-CN"/>
              <a:t>   </a:t>
            </a:r>
            <a:endParaRPr lang="en-US" altLang="zh-CN"/>
          </a:p>
        </p:txBody>
      </p:sp>
      <p:pic>
        <p:nvPicPr>
          <p:cNvPr id="4" name="图片 3" descr="屏幕截图 2024-10-10 2125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05" y="3846195"/>
            <a:ext cx="2738755" cy="2334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31240" y="257175"/>
            <a:ext cx="2771775" cy="591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汉仪汉黑W" panose="00020600040101010101" charset="-122"/>
                <a:ea typeface="汉仪汉黑W" panose="00020600040101010101" charset="-122"/>
              </a:rPr>
              <a:t>二、</a:t>
            </a:r>
            <a:r>
              <a:rPr lang="zh-CN" altLang="en-US" sz="2800">
                <a:latin typeface="汉仪汉黑W" panose="00020600040101010101" charset="-122"/>
                <a:ea typeface="汉仪汉黑W" panose="00020600040101010101" charset="-122"/>
                <a:sym typeface="+mn-ea"/>
              </a:rPr>
              <a:t>学习笔记</a:t>
            </a:r>
            <a:endParaRPr lang="zh-CN" altLang="en-US" sz="2800">
              <a:latin typeface="汉仪汉黑W" panose="00020600040101010101" charset="-122"/>
              <a:ea typeface="汉仪汉黑W" panose="00020600040101010101" charset="-122"/>
            </a:endParaRPr>
          </a:p>
          <a:p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357505" y="8489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</a:rPr>
              <a:t>阅读笔记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4" name="图片 3" descr="屏幕截图 2024-10-10 2148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1217295"/>
            <a:ext cx="4069080" cy="5042535"/>
          </a:xfrm>
          <a:prstGeom prst="rect">
            <a:avLst/>
          </a:prstGeom>
        </p:spPr>
      </p:pic>
      <p:pic>
        <p:nvPicPr>
          <p:cNvPr id="5" name="图片 4" descr="屏幕截图 2024-10-10 2149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45" y="1210310"/>
            <a:ext cx="4130040" cy="5079365"/>
          </a:xfrm>
          <a:prstGeom prst="rect">
            <a:avLst/>
          </a:prstGeom>
        </p:spPr>
      </p:pic>
      <p:pic>
        <p:nvPicPr>
          <p:cNvPr id="6" name="图片 5" descr="屏幕截图 2024-10-10 2149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1256030"/>
            <a:ext cx="4112895" cy="5091430"/>
          </a:xfrm>
          <a:prstGeom prst="rect">
            <a:avLst/>
          </a:prstGeom>
        </p:spPr>
      </p:pic>
      <p:pic>
        <p:nvPicPr>
          <p:cNvPr id="11" name="图片 10" descr="屏幕截图 2024-10-10 215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550" y="1266190"/>
            <a:ext cx="4124325" cy="5042535"/>
          </a:xfrm>
          <a:prstGeom prst="rect">
            <a:avLst/>
          </a:prstGeom>
        </p:spPr>
      </p:pic>
      <p:pic>
        <p:nvPicPr>
          <p:cNvPr id="10" name="图片 9" descr="屏幕截图 2024-10-10 2150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1605" y="1285240"/>
            <a:ext cx="4116070" cy="5102225"/>
          </a:xfrm>
          <a:prstGeom prst="rect">
            <a:avLst/>
          </a:prstGeom>
        </p:spPr>
      </p:pic>
      <p:pic>
        <p:nvPicPr>
          <p:cNvPr id="9" name="图片 8" descr="屏幕截图 2024-10-10 2150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3200" y="1210310"/>
            <a:ext cx="4090670" cy="5023485"/>
          </a:xfrm>
          <a:prstGeom prst="rect">
            <a:avLst/>
          </a:prstGeom>
        </p:spPr>
      </p:pic>
      <p:pic>
        <p:nvPicPr>
          <p:cNvPr id="8" name="图片 7" descr="屏幕截图 2024-10-10 2149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9715" y="1252220"/>
            <a:ext cx="4205605" cy="5095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31240" y="257175"/>
            <a:ext cx="2771775" cy="591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汉仪汉黑W" panose="00020600040101010101" charset="-122"/>
                <a:ea typeface="汉仪汉黑W" panose="00020600040101010101" charset="-122"/>
              </a:rPr>
              <a:t>二、</a:t>
            </a:r>
            <a:r>
              <a:rPr lang="zh-CN" altLang="en-US" sz="2800">
                <a:latin typeface="汉仪汉黑W" panose="00020600040101010101" charset="-122"/>
                <a:ea typeface="汉仪汉黑W" panose="00020600040101010101" charset="-122"/>
                <a:sym typeface="+mn-ea"/>
              </a:rPr>
              <a:t>学习笔记</a:t>
            </a:r>
            <a:endParaRPr lang="zh-CN" altLang="en-US" sz="2800">
              <a:latin typeface="汉仪汉黑W" panose="00020600040101010101" charset="-122"/>
              <a:ea typeface="汉仪汉黑W" panose="00020600040101010101" charset="-122"/>
            </a:endParaRPr>
          </a:p>
          <a:p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76200" y="705485"/>
            <a:ext cx="230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方正粗黑宋简体" panose="02000000000000000000" charset="-122"/>
                <a:ea typeface="方正粗黑宋简体" panose="02000000000000000000" charset="-122"/>
              </a:rPr>
              <a:t>代码练习：</a:t>
            </a:r>
            <a:endParaRPr lang="zh-CN" altLang="en-US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 descr="屏幕截图 2024-10-10 2203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25" y="995680"/>
            <a:ext cx="4493260" cy="5452745"/>
          </a:xfrm>
          <a:prstGeom prst="rect">
            <a:avLst/>
          </a:prstGeom>
        </p:spPr>
      </p:pic>
      <p:pic>
        <p:nvPicPr>
          <p:cNvPr id="4" name="图片 3" descr="屏幕截图 2024-10-10 2205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585" y="995680"/>
            <a:ext cx="7130415" cy="5453380"/>
          </a:xfrm>
          <a:prstGeom prst="rect">
            <a:avLst/>
          </a:prstGeom>
        </p:spPr>
      </p:pic>
      <p:pic>
        <p:nvPicPr>
          <p:cNvPr id="5" name="图片 4" descr="屏幕截图 2024-10-10 2204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110" y="523875"/>
            <a:ext cx="6417945" cy="6087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31240" y="257175"/>
            <a:ext cx="2700020" cy="591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汉仪汉黑W" panose="00020600040101010101" charset="-122"/>
                <a:ea typeface="汉仪汉黑W" panose="00020600040101010101" charset="-122"/>
              </a:rPr>
              <a:t>三、</a:t>
            </a:r>
            <a:r>
              <a:rPr lang="zh-CN" altLang="en-US" sz="2800">
                <a:latin typeface="汉仪汉黑W" panose="00020600040101010101" charset="-122"/>
                <a:ea typeface="汉仪汉黑W" panose="00020600040101010101" charset="-122"/>
                <a:sym typeface="+mn-ea"/>
              </a:rPr>
              <a:t>实战练习</a:t>
            </a:r>
            <a:endParaRPr lang="zh-CN" altLang="en-US" sz="2800">
              <a:latin typeface="汉仪汉黑W" panose="00020600040101010101" charset="-122"/>
              <a:ea typeface="汉仪汉黑W" panose="00020600040101010101" charset="-122"/>
            </a:endParaRPr>
          </a:p>
          <a:p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5750" y="1903730"/>
            <a:ext cx="4314825" cy="28936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5750" y="947420"/>
            <a:ext cx="4197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最大子段和问题：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53380" y="939800"/>
            <a:ext cx="4197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代码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实现：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 descr="屏幕截图 2024-10-10 2215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225" y="1510030"/>
            <a:ext cx="6288405" cy="4822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58850" y="195580"/>
            <a:ext cx="2803525" cy="591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汉仪汉黑W" panose="00020600040101010101" charset="-122"/>
                <a:ea typeface="汉仪汉黑W" panose="00020600040101010101" charset="-122"/>
              </a:rPr>
              <a:t>四、</a:t>
            </a:r>
            <a:r>
              <a:rPr lang="zh-CN" altLang="en-US" sz="2800">
                <a:latin typeface="汉仪汉黑W" panose="00020600040101010101" charset="-122"/>
                <a:ea typeface="汉仪汉黑W" panose="00020600040101010101" charset="-122"/>
                <a:sym typeface="+mn-ea"/>
              </a:rPr>
              <a:t>下周安排</a:t>
            </a:r>
            <a:endParaRPr lang="zh-CN" altLang="en-US" sz="2800">
              <a:latin typeface="汉仪汉黑W" panose="00020600040101010101" charset="-122"/>
              <a:ea typeface="汉仪汉黑W" panose="00020600040101010101" charset="-122"/>
            </a:endParaRPr>
          </a:p>
          <a:p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605155" y="1652270"/>
            <a:ext cx="3157220" cy="1355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方正粗黑宋简体" panose="02000000000000000000" charset="-122"/>
                <a:ea typeface="方正粗黑宋简体" panose="02000000000000000000" charset="-122"/>
              </a:rPr>
              <a:t>了解并学习深度学习有关知识</a:t>
            </a:r>
            <a:endParaRPr lang="zh-CN" altLang="en-US" sz="2000"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4" name="图片 3" descr="屏幕截图 2024-10-10 2242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835" y="1228725"/>
            <a:ext cx="3135630" cy="2541905"/>
          </a:xfrm>
          <a:prstGeom prst="rect">
            <a:avLst/>
          </a:prstGeom>
        </p:spPr>
      </p:pic>
      <p:pic>
        <p:nvPicPr>
          <p:cNvPr id="5" name="图片 4" descr="屏幕截图 2024-10-10 2243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3655695"/>
            <a:ext cx="3066415" cy="2614295"/>
          </a:xfrm>
          <a:prstGeom prst="rect">
            <a:avLst/>
          </a:prstGeom>
        </p:spPr>
      </p:pic>
      <p:pic>
        <p:nvPicPr>
          <p:cNvPr id="6" name="图片 5" descr="屏幕截图 2024-10-10 211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670" y="627380"/>
            <a:ext cx="4325620" cy="5921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3" name="图片 7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5" y="4438996"/>
            <a:ext cx="12192000" cy="24190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175760" y="2829560"/>
            <a:ext cx="3840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感谢</a:t>
            </a:r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聆听</a:t>
            </a:r>
            <a:endParaRPr lang="zh-CN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DIAGRAM_VIRTUALLY_FRAME" val="{&quot;height&quot;:350.82354330708665,&quot;left&quot;:84.25771653543306,&quot;top&quot;:134.07645669291338,&quot;width&quot;:758.1724409448818}"/>
</p:tagLst>
</file>

<file path=ppt/tags/tag11.xml><?xml version="1.0" encoding="utf-8"?>
<p:tagLst xmlns:p="http://schemas.openxmlformats.org/presentationml/2006/main">
  <p:tag name="KSO_WM_DIAGRAM_VIRTUALLY_FRAME" val="{&quot;height&quot;:350.82354330708665,&quot;left&quot;:84.25771653543306,&quot;top&quot;:134.07645669291338,&quot;width&quot;:758.1724409448818}"/>
</p:tagLst>
</file>

<file path=ppt/tags/tag12.xml><?xml version="1.0" encoding="utf-8"?>
<p:tagLst xmlns:p="http://schemas.openxmlformats.org/presentationml/2006/main">
  <p:tag name="KSO_WM_DIAGRAM_VIRTUALLY_FRAME" val="{&quot;height&quot;:350.82354330708665,&quot;left&quot;:84.25771653543306,&quot;top&quot;:134.07645669291338,&quot;width&quot;:758.1724409448818}"/>
</p:tagLst>
</file>

<file path=ppt/tags/tag13.xml><?xml version="1.0" encoding="utf-8"?>
<p:tagLst xmlns:p="http://schemas.openxmlformats.org/presentationml/2006/main">
  <p:tag name="KSO_WM_DIAGRAM_VIRTUALLY_FRAME" val="{&quot;height&quot;:350.82354330708665,&quot;left&quot;:84.25771653543306,&quot;top&quot;:134.07645669291338,&quot;width&quot;:758.1724409448818}"/>
</p:tagLst>
</file>

<file path=ppt/tags/tag14.xml><?xml version="1.0" encoding="utf-8"?>
<p:tagLst xmlns:p="http://schemas.openxmlformats.org/presentationml/2006/main">
  <p:tag name="KSO_WM_DIAGRAM_VIRTUALLY_FRAME" val="{&quot;height&quot;:350.82354330708665,&quot;left&quot;:84.25771653543306,&quot;top&quot;:134.07645669291338,&quot;width&quot;:758.1724409448818}"/>
</p:tagLst>
</file>

<file path=ppt/tags/tag15.xml><?xml version="1.0" encoding="utf-8"?>
<p:tagLst xmlns:p="http://schemas.openxmlformats.org/presentationml/2006/main">
  <p:tag name="KSO_WM_DIAGRAM_VIRTUALLY_FRAME" val="{&quot;height&quot;:350.82354330708665,&quot;left&quot;:84.25771653543306,&quot;top&quot;:134.07645669291338,&quot;width&quot;:758.1724409448818}"/>
</p:tagLst>
</file>

<file path=ppt/tags/tag16.xml><?xml version="1.0" encoding="utf-8"?>
<p:tagLst xmlns:p="http://schemas.openxmlformats.org/presentationml/2006/main">
  <p:tag name="KSO_WM_DIAGRAM_VIRTUALLY_FRAME" val="{&quot;height&quot;:350.82354330708665,&quot;left&quot;:84.25771653543306,&quot;top&quot;:134.07645669291338,&quot;width&quot;:758.1724409448818}"/>
</p:tagLst>
</file>

<file path=ppt/tags/tag17.xml><?xml version="1.0" encoding="utf-8"?>
<p:tagLst xmlns:p="http://schemas.openxmlformats.org/presentationml/2006/main">
  <p:tag name="KSO_WM_DIAGRAM_VIRTUALLY_FRAME" val="{&quot;height&quot;:350.82354330708665,&quot;left&quot;:84.25771653543306,&quot;top&quot;:134.07645669291338,&quot;width&quot;:758.1724409448818}"/>
</p:tagLst>
</file>

<file path=ppt/tags/tag18.xml><?xml version="1.0" encoding="utf-8"?>
<p:tagLst xmlns:p="http://schemas.openxmlformats.org/presentationml/2006/main">
  <p:tag name="KSO_WM_DIAGRAM_VIRTUALLY_FRAME" val="{&quot;height&quot;:350.82354330708665,&quot;left&quot;:84.25771653543306,&quot;top&quot;:134.07645669291338,&quot;width&quot;:758.1724409448818}"/>
</p:tagLst>
</file>

<file path=ppt/tags/tag19.xml><?xml version="1.0" encoding="utf-8"?>
<p:tagLst xmlns:p="http://schemas.openxmlformats.org/presentationml/2006/main">
  <p:tag name="KSO_WM_DIAGRAM_VIRTUALLY_FRAME" val="{&quot;height&quot;:350.82354330708665,&quot;left&quot;:84.25771653543306,&quot;top&quot;:134.07645669291338,&quot;width&quot;:758.1724409448818}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DIAGRAM_VIRTUALLY_FRAME" val="{&quot;height&quot;:350.82354330708665,&quot;left&quot;:84.25771653543306,&quot;top&quot;:134.07645669291338,&quot;width&quot;:758.1724409448818}"/>
</p:tagLst>
</file>

<file path=ppt/tags/tag21.xml><?xml version="1.0" encoding="utf-8"?>
<p:tagLst xmlns:p="http://schemas.openxmlformats.org/presentationml/2006/main">
  <p:tag name="KSO_WM_DIAGRAM_VIRTUALLY_FRAME" val="{&quot;height&quot;:350.82354330708665,&quot;left&quot;:84.25771653543306,&quot;top&quot;:134.07645669291338,&quot;width&quot;:758.1724409448818}"/>
</p:tagLst>
</file>

<file path=ppt/tags/tag22.xml><?xml version="1.0" encoding="utf-8"?>
<p:tagLst xmlns:p="http://schemas.openxmlformats.org/presentationml/2006/main">
  <p:tag name="KSO_WM_DIAGRAM_VIRTUALLY_FRAME" val="{&quot;height&quot;:350.82354330708665,&quot;left&quot;:84.25771653543306,&quot;top&quot;:134.07645669291338,&quot;width&quot;:758.1724409448818}"/>
</p:tagLst>
</file>

<file path=ppt/tags/tag23.xml><?xml version="1.0" encoding="utf-8"?>
<p:tagLst xmlns:p="http://schemas.openxmlformats.org/presentationml/2006/main">
  <p:tag name="KSO_WM_DIAGRAM_VIRTUALLY_FRAME" val="{&quot;height&quot;:350.82354330708665,&quot;left&quot;:84.25771653543306,&quot;top&quot;:134.07645669291338,&quot;width&quot;:758.1724409448818}"/>
</p:tagLst>
</file>

<file path=ppt/tags/tag24.xml><?xml version="1.0" encoding="utf-8"?>
<p:tagLst xmlns:p="http://schemas.openxmlformats.org/presentationml/2006/main">
  <p:tag name="KSO_WM_DIAGRAM_VIRTUALLY_FRAME" val="{&quot;height&quot;:350.82354330708665,&quot;left&quot;:84.25771653543306,&quot;top&quot;:134.07645669291338,&quot;width&quot;:758.1724409448818}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commondata" val="eyJoZGlkIjoiZWYxNDQyMGYwM2NmOGFjNTRhM2JkYTUxZmIwMzg0NGI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DIAGRAM_VIRTUALLY_FRAME" val="{&quot;height&quot;:350.82354330708665,&quot;left&quot;:84.25771653543306,&quot;top&quot;:134.07645669291338,&quot;width&quot;:758.172440944881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WPS 演示</Application>
  <PresentationFormat>宽屏</PresentationFormat>
  <Paragraphs>72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方正小标宋简体</vt:lpstr>
      <vt:lpstr>Calibri</vt:lpstr>
      <vt:lpstr>等线</vt:lpstr>
      <vt:lpstr>Times New Roman</vt:lpstr>
      <vt:lpstr>Times New Roman</vt:lpstr>
      <vt:lpstr>Arial</vt:lpstr>
      <vt:lpstr>Impact</vt:lpstr>
      <vt:lpstr>Calibri</vt:lpstr>
      <vt:lpstr>Arial Unicode MS</vt:lpstr>
      <vt:lpstr>方正粗黑宋简体</vt:lpstr>
      <vt:lpstr>汉仪汉黑W</vt:lpstr>
      <vt:lpstr>Wingdings</vt:lpstr>
      <vt:lpstr>汉仪颜楷简</vt:lpstr>
      <vt:lpstr>等线 Light</vt:lpstr>
      <vt:lpstr>黑体</vt:lpstr>
      <vt:lpstr>楷体</vt:lpstr>
      <vt:lpstr>MS UI Gothic</vt:lpstr>
      <vt:lpstr>Ebrima</vt:lpstr>
      <vt:lpstr>Microsoft PhagsPa</vt:lpstr>
      <vt:lpstr>华文中宋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科研院</dc:creator>
  <cp:lastModifiedBy>WPS_1693279308</cp:lastModifiedBy>
  <cp:revision>492</cp:revision>
  <dcterms:created xsi:type="dcterms:W3CDTF">2024-10-10T09:03:00Z</dcterms:created>
  <dcterms:modified xsi:type="dcterms:W3CDTF">2024-10-10T14:54:59Z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0FB9042518C3F2737498076797EC4133_43</vt:lpwstr>
  </property>
</Properties>
</file>