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7" r:id="rId1"/>
    <p:sldMasterId id="2147483648" r:id="rId2"/>
    <p:sldMasterId id="2147483651" r:id="rId3"/>
    <p:sldMasterId id="2147483755" r:id="rId4"/>
    <p:sldMasterId id="2147483869" r:id="rId5"/>
    <p:sldMasterId id="2147483881" r:id="rId6"/>
    <p:sldMasterId id="2147483893" r:id="rId7"/>
  </p:sldMasterIdLst>
  <p:notesMasterIdLst>
    <p:notesMasterId r:id="rId51"/>
  </p:notesMasterIdLst>
  <p:handoutMasterIdLst>
    <p:handoutMasterId r:id="rId52"/>
  </p:handoutMasterIdLst>
  <p:sldIdLst>
    <p:sldId id="262" r:id="rId8"/>
    <p:sldId id="366" r:id="rId9"/>
    <p:sldId id="348" r:id="rId10"/>
    <p:sldId id="349" r:id="rId11"/>
    <p:sldId id="352" r:id="rId12"/>
    <p:sldId id="353" r:id="rId13"/>
    <p:sldId id="350" r:id="rId14"/>
    <p:sldId id="334" r:id="rId15"/>
    <p:sldId id="335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6" r:id="rId24"/>
    <p:sldId id="336" r:id="rId25"/>
    <p:sldId id="344" r:id="rId26"/>
    <p:sldId id="345" r:id="rId27"/>
    <p:sldId id="379" r:id="rId28"/>
    <p:sldId id="347" r:id="rId29"/>
    <p:sldId id="382" r:id="rId30"/>
    <p:sldId id="365" r:id="rId31"/>
    <p:sldId id="363" r:id="rId32"/>
    <p:sldId id="386" r:id="rId33"/>
    <p:sldId id="387" r:id="rId34"/>
    <p:sldId id="390" r:id="rId35"/>
    <p:sldId id="391" r:id="rId36"/>
    <p:sldId id="392" r:id="rId37"/>
    <p:sldId id="394" r:id="rId38"/>
    <p:sldId id="395" r:id="rId39"/>
    <p:sldId id="396" r:id="rId40"/>
    <p:sldId id="400" r:id="rId41"/>
    <p:sldId id="399" r:id="rId42"/>
    <p:sldId id="408" r:id="rId43"/>
    <p:sldId id="405" r:id="rId44"/>
    <p:sldId id="406" r:id="rId45"/>
    <p:sldId id="407" r:id="rId46"/>
    <p:sldId id="409" r:id="rId47"/>
    <p:sldId id="410" r:id="rId48"/>
    <p:sldId id="411" r:id="rId49"/>
    <p:sldId id="269" r:id="rId5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FFC000"/>
    <a:srgbClr val="00B0F0"/>
    <a:srgbClr val="FF00FF"/>
    <a:srgbClr val="0000FF"/>
    <a:srgbClr val="CCFFCC"/>
    <a:srgbClr val="008000"/>
    <a:srgbClr val="339933"/>
    <a:srgbClr val="33CC33"/>
    <a:srgbClr val="11111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152" autoAdjust="0"/>
    <p:restoredTop sz="92784" autoAdjust="0"/>
  </p:normalViewPr>
  <p:slideViewPr>
    <p:cSldViewPr>
      <p:cViewPr varScale="1">
        <p:scale>
          <a:sx n="103" d="100"/>
          <a:sy n="103" d="100"/>
        </p:scale>
        <p:origin x="-344" y="-68"/>
      </p:cViewPr>
      <p:guideLst>
        <p:guide orient="horz" pos="2160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274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49C38267-D38B-40AA-B2B6-23893A1616F9}" type="datetime1">
              <a:rPr lang="zh-TW" altLang="en-US"/>
              <a:pPr>
                <a:defRPr/>
              </a:pPr>
              <a:t>2021/7/26</a:t>
            </a:fld>
            <a:endParaRPr lang="en-US" altLang="zh-TW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F0F117BA-1B75-4DDD-B1C7-F24FEB96411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63D16366-22E5-473D-9A32-9F03DD49F4E4}" type="datetime1">
              <a:rPr lang="zh-TW" altLang="en-US"/>
              <a:pPr>
                <a:defRPr/>
              </a:pPr>
              <a:t>2021/7/26</a:t>
            </a:fld>
            <a:endParaRPr lang="en-US" altLang="zh-TW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83EC2BF0-43D8-41FA-926D-F9099C2ADF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0438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0438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0438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0438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3114596A-163B-4D3E-AC79-D6FED4AA63A0}" type="slidenum">
              <a:rPr lang="zh-TW" altLang="en-US" sz="100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grpSp>
        <p:nvGrpSpPr>
          <p:cNvPr id="1027" name="Group 14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1029" name="Picture 5" descr="U:\CreativeFiles\阿哲\1006\PPT-New!\page-dark.jpg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0" name="Picture 11" descr="bg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95" y="4146"/>
              <a:ext cx="173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708025" y="6583363"/>
            <a:ext cx="24495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rPr>
              <a:t>©  AU </a:t>
            </a:r>
            <a:r>
              <a:rPr lang="en-US" altLang="zh-TW" sz="700" dirty="0" err="1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Gill Sans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Gill Sans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Gill Sans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Gill Sans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708025" y="6583363"/>
            <a:ext cx="24495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1331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1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947AB85-FC01-4F8D-86F9-0266B06AF424}" type="slidenum">
              <a:rPr lang="zh-TW" altLang="en-US" sz="1000">
                <a:solidFill>
                  <a:schemeClr val="bg2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chemeClr val="bg2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1" descr="Y:\暫放區\TOM\繁英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65" charset="0"/>
          <a:ea typeface="新細明體" pitchFamily="-65" charset="-120"/>
          <a:cs typeface="新細明體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9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37891" name="Picture 4" descr="2015ppttemplate_endingpage_deepbg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2" name="Picture 5" descr="AUOlogo_InnovatingLife_white"/>
            <p:cNvPicPr>
              <a:picLocks noChangeAspect="1" noChangeArrowheads="1"/>
            </p:cNvPicPr>
            <p:nvPr userDrawn="1"/>
          </p:nvPicPr>
          <p:blipFill>
            <a:blip r:embed="rId14"/>
            <a:srcRect l="10168" t="25139" r="22493" b="45230"/>
            <a:stretch>
              <a:fillRect/>
            </a:stretch>
          </p:blipFill>
          <p:spPr bwMode="auto">
            <a:xfrm>
              <a:off x="1655" y="1661"/>
              <a:ext cx="2404" cy="1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5" descr="p3_b-w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2011 AU Optronics Corporation – Proprietary and Confidential</a:t>
            </a:r>
          </a:p>
        </p:txBody>
      </p:sp>
      <p:sp>
        <p:nvSpPr>
          <p:cNvPr id="5018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0181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69DF3B-8B4F-4070-8652-7B023A6A91E2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624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247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FD1617E4-5D85-4A27-9EE8-C3A5AE98D4DD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708025" y="6583363"/>
            <a:ext cx="24495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©  AU </a:t>
            </a:r>
            <a:r>
              <a:rPr lang="en-US" altLang="zh-TW" sz="700" dirty="0" err="1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 pitchFamily="34" charset="0"/>
                <a:ea typeface="微軟正黑體" pitchFamily="34" charset="-120"/>
              </a:rPr>
              <a:t> Corporation – Proprietary and Confidential</a:t>
            </a:r>
          </a:p>
        </p:txBody>
      </p:sp>
      <p:sp>
        <p:nvSpPr>
          <p:cNvPr id="747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47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5A9D1863-3118-4F19-8868-A787034ED0E6}" type="slidenum">
              <a:rPr lang="zh-TW" altLang="en-US" sz="1000">
                <a:solidFill>
                  <a:srgbClr val="808080"/>
                </a:solidFill>
                <a:latin typeface="Gill Sans MT" pitchFamily="34" charset="0"/>
                <a:ea typeface="微軟正黑體" pitchFamily="34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keydata.com/tw/sql/sql.html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utceda/" TargetMode="External"/><Relationship Id="rId7" Type="http://schemas.openxmlformats.org/officeDocument/2006/relationships/hyperlink" Target="https://docs.postgresql.tw/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twpug.net/docs/postgresql-doc-8.0-zh_TW/index.html" TargetMode="External"/><Relationship Id="rId5" Type="http://schemas.openxmlformats.org/officeDocument/2006/relationships/hyperlink" Target="http://tw.gitbook.net/postgresql/2013080332.html" TargetMode="External"/><Relationship Id="rId4" Type="http://schemas.openxmlformats.org/officeDocument/2006/relationships/image" Target="../media/image12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3"/>
          <p:cNvSpPr txBox="1">
            <a:spLocks noChangeArrowheads="1"/>
          </p:cNvSpPr>
          <p:nvPr/>
        </p:nvSpPr>
        <p:spPr bwMode="auto">
          <a:xfrm>
            <a:off x="0" y="5040313"/>
            <a:ext cx="91440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altLang="zh-TW" sz="1600" dirty="0" smtClean="0">
                <a:solidFill>
                  <a:srgbClr val="000000"/>
                </a:solidFill>
                <a:latin typeface="Gill Sans MT" pitchFamily="34" charset="0"/>
                <a:ea typeface="微軟正黑體" pitchFamily="34" charset="-120"/>
                <a:cs typeface="文鼎黑體B"/>
              </a:rPr>
              <a:t>Meichun Chen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altLang="zh-TW" sz="1600" dirty="0" smtClean="0">
                <a:solidFill>
                  <a:srgbClr val="000000"/>
                </a:solidFill>
                <a:latin typeface="Gill Sans MT" pitchFamily="34" charset="0"/>
                <a:ea typeface="微軟正黑體" pitchFamily="34" charset="-120"/>
                <a:cs typeface="文鼎黑體B"/>
              </a:rPr>
              <a:t>2019.10.02</a:t>
            </a:r>
            <a:endParaRPr lang="en-US" altLang="zh-TW" sz="1600" dirty="0">
              <a:solidFill>
                <a:srgbClr val="000000"/>
              </a:solidFill>
              <a:latin typeface="Gill Sans MT" pitchFamily="34" charset="0"/>
              <a:ea typeface="微軟正黑體" pitchFamily="34" charset="-120"/>
              <a:cs typeface="文鼎黑體B"/>
            </a:endParaRPr>
          </a:p>
        </p:txBody>
      </p:sp>
      <p:sp>
        <p:nvSpPr>
          <p:cNvPr id="89090" name="Rectangle 2"/>
          <p:cNvSpPr txBox="1">
            <a:spLocks noChangeArrowheads="1"/>
          </p:cNvSpPr>
          <p:nvPr/>
        </p:nvSpPr>
        <p:spPr bwMode="auto">
          <a:xfrm>
            <a:off x="0" y="3789363"/>
            <a:ext cx="914400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TW" sz="2800" b="1" dirty="0" smtClean="0">
                <a:solidFill>
                  <a:srgbClr val="000000"/>
                </a:solidFill>
                <a:latin typeface="Gill Sans MT" pitchFamily="34" charset="0"/>
                <a:ea typeface="微軟正黑體" pitchFamily="34" charset="-120"/>
              </a:rPr>
              <a:t>SQL</a:t>
            </a:r>
            <a:r>
              <a:rPr lang="zh-TW" altLang="en-US" sz="2800" b="1" dirty="0" smtClean="0">
                <a:solidFill>
                  <a:srgbClr val="000000"/>
                </a:solidFill>
                <a:latin typeface="Gill Sans MT" pitchFamily="34" charset="0"/>
                <a:ea typeface="微軟正黑體" pitchFamily="34" charset="-120"/>
              </a:rPr>
              <a:t>語法簡介</a:t>
            </a:r>
            <a:endParaRPr lang="en-US" altLang="zh-TW" sz="2800" b="1" dirty="0">
              <a:solidFill>
                <a:srgbClr val="000000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5725" cy="1143000"/>
          </a:xfrm>
        </p:spPr>
        <p:txBody>
          <a:bodyPr/>
          <a:lstStyle/>
          <a:p>
            <a:r>
              <a:rPr lang="en-US" altLang="zh-TW" dirty="0" smtClean="0">
                <a:ea typeface="微軟正黑體" pitchFamily="34" charset="-120"/>
              </a:rPr>
              <a:t>WHERE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908720"/>
            <a:ext cx="8496300" cy="4896769"/>
          </a:xfrm>
        </p:spPr>
        <p:txBody>
          <a:bodyPr/>
          <a:lstStyle/>
          <a:p>
            <a:r>
              <a:rPr lang="en-US" altLang="zh-TW" dirty="0" smtClean="0"/>
              <a:t>SELECT </a:t>
            </a:r>
            <a:r>
              <a:rPr lang="zh-TW" altLang="en-US" dirty="0" smtClean="0"/>
              <a:t>指令可以將表格內的資料都完全抓出。但在某些時候，我們只需要選擇性地抓資料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tx1"/>
                </a:solidFill>
              </a:rPr>
              <a:t>使用 </a:t>
            </a:r>
            <a:r>
              <a:rPr lang="en-US" altLang="zh-TW" dirty="0" smtClean="0">
                <a:solidFill>
                  <a:schemeClr val="tx1"/>
                </a:solidFill>
              </a:rPr>
              <a:t>WHERE </a:t>
            </a:r>
            <a:r>
              <a:rPr lang="zh-TW" altLang="en-US" dirty="0" smtClean="0">
                <a:solidFill>
                  <a:schemeClr val="tx1"/>
                </a:solidFill>
              </a:rPr>
              <a:t>語法，可以只抓出符合條件的資料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rgbClr val="0000FF"/>
                </a:solidFill>
              </a:rPr>
              <a:t>SELECT "</a:t>
            </a:r>
            <a:r>
              <a:rPr lang="zh-TW" altLang="en-US" dirty="0" smtClean="0">
                <a:solidFill>
                  <a:srgbClr val="0000FF"/>
                </a:solidFill>
              </a:rPr>
              <a:t>欄位名</a:t>
            </a:r>
            <a:r>
              <a:rPr lang="en-US" altLang="zh-TW" dirty="0" smtClean="0">
                <a:solidFill>
                  <a:srgbClr val="0000FF"/>
                </a:solidFill>
              </a:rPr>
              <a:t>" FROM "</a:t>
            </a:r>
            <a:r>
              <a:rPr lang="zh-TW" altLang="en-US" dirty="0" smtClean="0">
                <a:solidFill>
                  <a:srgbClr val="0000FF"/>
                </a:solidFill>
              </a:rPr>
              <a:t>表格名</a:t>
            </a:r>
            <a:r>
              <a:rPr lang="en-US" altLang="zh-TW" dirty="0" smtClean="0">
                <a:solidFill>
                  <a:srgbClr val="0000FF"/>
                </a:solidFill>
              </a:rPr>
              <a:t>" WHERE "</a:t>
            </a:r>
            <a:r>
              <a:rPr lang="zh-TW" altLang="en-US" dirty="0" smtClean="0">
                <a:solidFill>
                  <a:srgbClr val="0000FF"/>
                </a:solidFill>
              </a:rPr>
              <a:t>條件</a:t>
            </a:r>
            <a:r>
              <a:rPr lang="en-US" altLang="zh-TW" dirty="0" smtClean="0">
                <a:solidFill>
                  <a:srgbClr val="0000FF"/>
                </a:solidFill>
              </a:rPr>
              <a:t>"</a:t>
            </a:r>
          </a:p>
          <a:p>
            <a:pPr lvl="1"/>
            <a:r>
              <a:rPr lang="zh-TW" altLang="en-US" dirty="0" smtClean="0"/>
              <a:t>範例 </a:t>
            </a:r>
            <a:r>
              <a:rPr lang="en-US" altLang="zh-TW" dirty="0" smtClean="0"/>
              <a:t> : 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MOVE </a:t>
            </a:r>
            <a:r>
              <a:rPr lang="zh-TW" altLang="en-US" dirty="0" smtClean="0"/>
              <a:t>表格中，只抓出 </a:t>
            </a:r>
            <a:r>
              <a:rPr lang="en-US" altLang="zh-TW" dirty="0" smtClean="0"/>
              <a:t>lot type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PROD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lot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6" name="圖片 5" descr="0418120905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780928"/>
            <a:ext cx="8658225" cy="1414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5725" cy="1143000"/>
          </a:xfrm>
        </p:spPr>
        <p:txBody>
          <a:bodyPr/>
          <a:lstStyle/>
          <a:p>
            <a:r>
              <a:rPr lang="en-US" altLang="zh-TW" dirty="0" smtClean="0">
                <a:ea typeface="微軟正黑體" pitchFamily="34" charset="-120"/>
              </a:rPr>
              <a:t>AND 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908720"/>
            <a:ext cx="8496300" cy="4896769"/>
          </a:xfrm>
        </p:spPr>
        <p:txBody>
          <a:bodyPr/>
          <a:lstStyle/>
          <a:p>
            <a:r>
              <a:rPr lang="en-US" altLang="zh-TW" dirty="0" smtClean="0"/>
              <a:t>WHERE </a:t>
            </a:r>
            <a:r>
              <a:rPr lang="zh-TW" altLang="en-US" dirty="0" smtClean="0"/>
              <a:t>指令可以從表格中有條件地選取資料，條件可以是單一或多個簡單條件組成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tx1"/>
                </a:solidFill>
              </a:rPr>
              <a:t>多個簡單條件可以透過 </a:t>
            </a:r>
            <a:r>
              <a:rPr lang="en-US" altLang="zh-TW" dirty="0" smtClean="0">
                <a:solidFill>
                  <a:schemeClr val="tx1"/>
                </a:solidFill>
              </a:rPr>
              <a:t>AND </a:t>
            </a:r>
            <a:r>
              <a:rPr lang="zh-TW" altLang="en-US" dirty="0" smtClean="0">
                <a:solidFill>
                  <a:schemeClr val="tx1"/>
                </a:solidFill>
              </a:rPr>
              <a:t>或是 </a:t>
            </a:r>
            <a:r>
              <a:rPr lang="en-US" altLang="zh-TW" dirty="0" smtClean="0">
                <a:solidFill>
                  <a:schemeClr val="tx1"/>
                </a:solidFill>
              </a:rPr>
              <a:t>OR </a:t>
            </a:r>
            <a:r>
              <a:rPr lang="zh-TW" altLang="en-US" dirty="0" smtClean="0">
                <a:solidFill>
                  <a:schemeClr val="tx1"/>
                </a:solidFill>
              </a:rPr>
              <a:t>的連接而成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rgbClr val="0000FF"/>
                </a:solidFill>
              </a:rPr>
              <a:t>SELECT "</a:t>
            </a:r>
            <a:r>
              <a:rPr lang="zh-TW" altLang="en-US" dirty="0" smtClean="0">
                <a:solidFill>
                  <a:srgbClr val="0000FF"/>
                </a:solidFill>
              </a:rPr>
              <a:t>欄位名</a:t>
            </a:r>
            <a:r>
              <a:rPr lang="en-US" altLang="zh-TW" dirty="0" smtClean="0">
                <a:solidFill>
                  <a:srgbClr val="0000FF"/>
                </a:solidFill>
              </a:rPr>
              <a:t>" FROM "</a:t>
            </a:r>
            <a:r>
              <a:rPr lang="zh-TW" altLang="en-US" dirty="0" smtClean="0">
                <a:solidFill>
                  <a:srgbClr val="0000FF"/>
                </a:solidFill>
              </a:rPr>
              <a:t>表格名</a:t>
            </a:r>
            <a:r>
              <a:rPr lang="en-US" altLang="zh-TW" dirty="0" smtClean="0">
                <a:solidFill>
                  <a:srgbClr val="0000FF"/>
                </a:solidFill>
              </a:rPr>
              <a:t>" WHERE "</a:t>
            </a:r>
            <a:r>
              <a:rPr lang="zh-TW" altLang="en-US" dirty="0" smtClean="0">
                <a:solidFill>
                  <a:srgbClr val="0000FF"/>
                </a:solidFill>
              </a:rPr>
              <a:t>條件</a:t>
            </a:r>
            <a:r>
              <a:rPr lang="en-US" altLang="zh-TW" dirty="0" smtClean="0">
                <a:solidFill>
                  <a:srgbClr val="0000FF"/>
                </a:solidFill>
              </a:rPr>
              <a:t>"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      {[AND|OR] “</a:t>
            </a:r>
            <a:r>
              <a:rPr lang="zh-TW" altLang="en-US" dirty="0" smtClean="0">
                <a:solidFill>
                  <a:srgbClr val="0000FF"/>
                </a:solidFill>
              </a:rPr>
              <a:t>簡單條件</a:t>
            </a:r>
            <a:r>
              <a:rPr lang="en-US" altLang="zh-TW" dirty="0" smtClean="0">
                <a:solidFill>
                  <a:srgbClr val="0000FF"/>
                </a:solidFill>
              </a:rPr>
              <a:t>"}+</a:t>
            </a:r>
          </a:p>
          <a:p>
            <a:pPr lvl="1"/>
            <a:r>
              <a:rPr lang="en-US" altLang="zh-TW" dirty="0" smtClean="0"/>
              <a:t>{ }+ </a:t>
            </a:r>
            <a:r>
              <a:rPr lang="zh-TW" altLang="en-US" dirty="0" smtClean="0"/>
              <a:t>代表</a:t>
            </a:r>
            <a:r>
              <a:rPr lang="en-US" altLang="zh-TW" dirty="0" smtClean="0"/>
              <a:t>{ }</a:t>
            </a:r>
            <a:r>
              <a:rPr lang="zh-TW" altLang="en-US" dirty="0" smtClean="0"/>
              <a:t>之內的情況可以發生一或多次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可以用 </a:t>
            </a:r>
            <a:r>
              <a:rPr lang="en-US" altLang="zh-TW" dirty="0" smtClean="0"/>
              <a:t>( ) </a:t>
            </a:r>
            <a:r>
              <a:rPr lang="zh-TW" altLang="en-US" dirty="0" smtClean="0"/>
              <a:t>來代表條件的先後次序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範例 </a:t>
            </a:r>
            <a:r>
              <a:rPr lang="en-US" altLang="zh-TW" dirty="0" smtClean="0"/>
              <a:t> : 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MOVE </a:t>
            </a:r>
            <a:r>
              <a:rPr lang="zh-TW" altLang="en-US" dirty="0" smtClean="0"/>
              <a:t>表格中，抓出 </a:t>
            </a:r>
            <a:r>
              <a:rPr lang="en-US" altLang="zh-TW" dirty="0" smtClean="0"/>
              <a:t>lot type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PROD </a:t>
            </a:r>
            <a:r>
              <a:rPr lang="zh-TW" altLang="en-US" dirty="0" smtClean="0"/>
              <a:t>或是 </a:t>
            </a:r>
            <a:r>
              <a:rPr lang="en-US" altLang="zh-TW" dirty="0" smtClean="0"/>
              <a:t>ENG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lot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5" name="圖片 4" descr="041812134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645024"/>
            <a:ext cx="8643938" cy="15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5725" cy="1143000"/>
          </a:xfrm>
        </p:spPr>
        <p:txBody>
          <a:bodyPr/>
          <a:lstStyle/>
          <a:p>
            <a:r>
              <a:rPr lang="en-US" altLang="zh-TW" dirty="0" smtClean="0">
                <a:ea typeface="微軟正黑體" pitchFamily="34" charset="-120"/>
              </a:rPr>
              <a:t>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908720"/>
            <a:ext cx="8496300" cy="4896769"/>
          </a:xfrm>
        </p:spPr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IN </a:t>
            </a:r>
            <a:r>
              <a:rPr lang="zh-TW" altLang="en-US" dirty="0" smtClean="0"/>
              <a:t>指令時，必須事先知道至少一個我們需要的值，然後將這些知道的值都放入</a:t>
            </a:r>
            <a:r>
              <a:rPr lang="en-US" altLang="zh-TW" dirty="0" smtClean="0"/>
              <a:t>IN </a:t>
            </a:r>
            <a:r>
              <a:rPr lang="zh-TW" altLang="en-US" dirty="0" smtClean="0"/>
              <a:t>這個語法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00FF"/>
                </a:solidFill>
              </a:rPr>
              <a:t>SELECT "</a:t>
            </a:r>
            <a:r>
              <a:rPr lang="zh-TW" altLang="en-US" dirty="0" smtClean="0">
                <a:solidFill>
                  <a:srgbClr val="0000FF"/>
                </a:solidFill>
              </a:rPr>
              <a:t>欄位名</a:t>
            </a:r>
            <a:r>
              <a:rPr lang="en-US" altLang="zh-TW" dirty="0" smtClean="0">
                <a:solidFill>
                  <a:srgbClr val="0000FF"/>
                </a:solidFill>
              </a:rPr>
              <a:t>" FROM "</a:t>
            </a:r>
            <a:r>
              <a:rPr lang="zh-TW" altLang="en-US" dirty="0" smtClean="0">
                <a:solidFill>
                  <a:srgbClr val="0000FF"/>
                </a:solidFill>
              </a:rPr>
              <a:t>表格名</a:t>
            </a:r>
            <a:r>
              <a:rPr lang="en-US" altLang="zh-TW" dirty="0" smtClean="0">
                <a:solidFill>
                  <a:srgbClr val="0000FF"/>
                </a:solidFill>
              </a:rPr>
              <a:t>" WHERE "</a:t>
            </a:r>
            <a:r>
              <a:rPr lang="zh-TW" altLang="en-US" dirty="0" smtClean="0">
                <a:solidFill>
                  <a:srgbClr val="0000FF"/>
                </a:solidFill>
              </a:rPr>
              <a:t>欄位名</a:t>
            </a:r>
            <a:r>
              <a:rPr lang="en-US" altLang="zh-TW" dirty="0" smtClean="0">
                <a:solidFill>
                  <a:srgbClr val="0000FF"/>
                </a:solidFill>
              </a:rPr>
              <a:t>"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      IN ('</a:t>
            </a:r>
            <a:r>
              <a:rPr lang="zh-TW" altLang="en-US" dirty="0" smtClean="0">
                <a:solidFill>
                  <a:srgbClr val="0000FF"/>
                </a:solidFill>
              </a:rPr>
              <a:t>值一</a:t>
            </a:r>
            <a:r>
              <a:rPr lang="en-US" altLang="zh-TW" dirty="0" smtClean="0">
                <a:solidFill>
                  <a:srgbClr val="0000FF"/>
                </a:solidFill>
              </a:rPr>
              <a:t>', '</a:t>
            </a:r>
            <a:r>
              <a:rPr lang="zh-TW" altLang="en-US" dirty="0" smtClean="0">
                <a:solidFill>
                  <a:srgbClr val="0000FF"/>
                </a:solidFill>
              </a:rPr>
              <a:t>值二</a:t>
            </a:r>
            <a:r>
              <a:rPr lang="en-US" altLang="zh-TW" dirty="0" smtClean="0">
                <a:solidFill>
                  <a:srgbClr val="0000FF"/>
                </a:solidFill>
              </a:rPr>
              <a:t>', ...)</a:t>
            </a:r>
          </a:p>
          <a:p>
            <a:pPr lvl="1"/>
            <a:r>
              <a:rPr lang="zh-TW" altLang="en-US" dirty="0" smtClean="0"/>
              <a:t>在括弧內可以有一或多個值，不同值之間用逗點隔開。值可以是數目或是文字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若括弧內只有一個值，</a:t>
            </a:r>
            <a:r>
              <a:rPr lang="en-US" altLang="zh-TW" dirty="0" smtClean="0"/>
              <a:t>IN </a:t>
            </a:r>
            <a:r>
              <a:rPr lang="zh-TW" altLang="en-US" dirty="0" smtClean="0"/>
              <a:t>語法就等於 </a:t>
            </a:r>
            <a:r>
              <a:rPr lang="en-US" altLang="zh-TW" dirty="0" smtClean="0"/>
              <a:t>WHERE "</a:t>
            </a:r>
            <a:r>
              <a:rPr lang="zh-TW" altLang="en-US" dirty="0" smtClean="0"/>
              <a:t>欄位名</a:t>
            </a:r>
            <a:r>
              <a:rPr lang="en-US" altLang="zh-TW" dirty="0" smtClean="0"/>
              <a:t>" = '</a:t>
            </a:r>
            <a:r>
              <a:rPr lang="zh-TW" altLang="en-US" dirty="0" smtClean="0"/>
              <a:t>值一</a:t>
            </a:r>
            <a:r>
              <a:rPr lang="en-US" altLang="zh-TW" dirty="0" smtClean="0"/>
              <a:t>'</a:t>
            </a:r>
          </a:p>
          <a:p>
            <a:pPr lvl="1"/>
            <a:r>
              <a:rPr lang="zh-TW" altLang="en-US" dirty="0" smtClean="0"/>
              <a:t>範例 </a:t>
            </a:r>
            <a:r>
              <a:rPr lang="en-US" altLang="zh-TW" dirty="0" smtClean="0"/>
              <a:t> : 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MOVE </a:t>
            </a:r>
            <a:r>
              <a:rPr lang="zh-TW" altLang="en-US" dirty="0" smtClean="0"/>
              <a:t>表格中，抓出 </a:t>
            </a:r>
            <a:r>
              <a:rPr lang="en-US" altLang="zh-TW" dirty="0" smtClean="0"/>
              <a:t>lot type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PROD </a:t>
            </a:r>
            <a:r>
              <a:rPr lang="zh-TW" altLang="en-US" dirty="0" smtClean="0"/>
              <a:t>或是 </a:t>
            </a:r>
            <a:r>
              <a:rPr lang="en-US" altLang="zh-TW" dirty="0" smtClean="0"/>
              <a:t>ENG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lot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6" name="圖片 5" descr="0418121443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56992"/>
            <a:ext cx="8729663" cy="1300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5725" cy="1143000"/>
          </a:xfrm>
        </p:spPr>
        <p:txBody>
          <a:bodyPr/>
          <a:lstStyle/>
          <a:p>
            <a:r>
              <a:rPr lang="en-US" altLang="zh-TW" dirty="0" smtClean="0">
                <a:ea typeface="微軟正黑體" pitchFamily="34" charset="-120"/>
              </a:rPr>
              <a:t>BETWEEN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908720"/>
            <a:ext cx="8496300" cy="4896769"/>
          </a:xfrm>
        </p:spPr>
        <p:txBody>
          <a:bodyPr/>
          <a:lstStyle/>
          <a:p>
            <a:r>
              <a:rPr lang="en-US" altLang="zh-TW" dirty="0" smtClean="0"/>
              <a:t>IN </a:t>
            </a:r>
            <a:r>
              <a:rPr lang="zh-TW" altLang="en-US" dirty="0" smtClean="0"/>
              <a:t>指令可以抓出一或數個不連續 </a:t>
            </a:r>
            <a:r>
              <a:rPr lang="en-US" altLang="zh-TW" dirty="0" smtClean="0"/>
              <a:t>(discrete) 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r>
              <a:rPr lang="en-US" altLang="zh-TW" dirty="0" smtClean="0"/>
              <a:t>BETWEEN </a:t>
            </a:r>
            <a:r>
              <a:rPr lang="zh-TW" altLang="en-US" dirty="0" smtClean="0"/>
              <a:t>則可以抓出一個範圍 </a:t>
            </a:r>
            <a:r>
              <a:rPr lang="en-US" altLang="zh-TW" dirty="0" smtClean="0"/>
              <a:t>(range) </a:t>
            </a:r>
            <a:r>
              <a:rPr lang="zh-TW" altLang="en-US" dirty="0" smtClean="0"/>
              <a:t>內的值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00FF"/>
                </a:solidFill>
              </a:rPr>
              <a:t>SELECT "</a:t>
            </a:r>
            <a:r>
              <a:rPr lang="zh-TW" altLang="en-US" dirty="0" smtClean="0">
                <a:solidFill>
                  <a:srgbClr val="0000FF"/>
                </a:solidFill>
              </a:rPr>
              <a:t>欄位名</a:t>
            </a:r>
            <a:r>
              <a:rPr lang="en-US" altLang="zh-TW" dirty="0" smtClean="0">
                <a:solidFill>
                  <a:srgbClr val="0000FF"/>
                </a:solidFill>
              </a:rPr>
              <a:t>" FROM "</a:t>
            </a:r>
            <a:r>
              <a:rPr lang="zh-TW" altLang="en-US" dirty="0" smtClean="0">
                <a:solidFill>
                  <a:srgbClr val="0000FF"/>
                </a:solidFill>
              </a:rPr>
              <a:t>表格名</a:t>
            </a:r>
            <a:r>
              <a:rPr lang="en-US" altLang="zh-TW" dirty="0" smtClean="0">
                <a:solidFill>
                  <a:srgbClr val="0000FF"/>
                </a:solidFill>
              </a:rPr>
              <a:t>" WHERE "</a:t>
            </a:r>
            <a:r>
              <a:rPr lang="zh-TW" altLang="en-US" dirty="0" smtClean="0">
                <a:solidFill>
                  <a:srgbClr val="0000FF"/>
                </a:solidFill>
              </a:rPr>
              <a:t>欄位名</a:t>
            </a:r>
            <a:r>
              <a:rPr lang="en-US" altLang="zh-TW" dirty="0" smtClean="0">
                <a:solidFill>
                  <a:srgbClr val="0000FF"/>
                </a:solidFill>
              </a:rPr>
              <a:t>"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     BETWEEN '</a:t>
            </a:r>
            <a:r>
              <a:rPr lang="zh-TW" altLang="en-US" dirty="0" smtClean="0">
                <a:solidFill>
                  <a:srgbClr val="0000FF"/>
                </a:solidFill>
              </a:rPr>
              <a:t>值一</a:t>
            </a:r>
            <a:r>
              <a:rPr lang="en-US" altLang="zh-TW" dirty="0" smtClean="0">
                <a:solidFill>
                  <a:srgbClr val="0000FF"/>
                </a:solidFill>
              </a:rPr>
              <a:t>' AND '</a:t>
            </a:r>
            <a:r>
              <a:rPr lang="zh-TW" altLang="en-US" dirty="0" smtClean="0">
                <a:solidFill>
                  <a:srgbClr val="0000FF"/>
                </a:solidFill>
              </a:rPr>
              <a:t>值二</a:t>
            </a:r>
            <a:r>
              <a:rPr lang="en-US" altLang="zh-TW" dirty="0" smtClean="0">
                <a:solidFill>
                  <a:srgbClr val="0000FF"/>
                </a:solidFill>
              </a:rPr>
              <a:t>'</a:t>
            </a:r>
          </a:p>
          <a:p>
            <a:pPr lvl="1"/>
            <a:r>
              <a:rPr lang="zh-TW" altLang="en-US" dirty="0" smtClean="0"/>
              <a:t>可選出欄位值包含在值一及值二之間的每一筆資料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範例 </a:t>
            </a:r>
            <a:r>
              <a:rPr lang="en-US" altLang="zh-TW" dirty="0" smtClean="0"/>
              <a:t> : 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MOVE </a:t>
            </a:r>
            <a:r>
              <a:rPr lang="zh-TW" altLang="en-US" dirty="0" smtClean="0"/>
              <a:t>表格中，抓出 </a:t>
            </a:r>
            <a:r>
              <a:rPr lang="en-US" altLang="zh-TW" dirty="0" smtClean="0"/>
              <a:t>logoff time </a:t>
            </a:r>
            <a:r>
              <a:rPr lang="zh-TW" altLang="en-US" dirty="0" smtClean="0"/>
              <a:t>介於 </a:t>
            </a:r>
            <a:r>
              <a:rPr lang="en-US" altLang="zh-TW" dirty="0" smtClean="0"/>
              <a:t>2019/04/17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2019/04/18 </a:t>
            </a:r>
            <a:r>
              <a:rPr lang="zh-TW" altLang="en-US" dirty="0" smtClean="0"/>
              <a:t>之間的 </a:t>
            </a:r>
            <a:r>
              <a:rPr lang="en-US" altLang="zh-TW" dirty="0" smtClean="0"/>
              <a:t>lot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5" name="圖片 4" descr="041812172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996952"/>
            <a:ext cx="8686800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5725" cy="1143000"/>
          </a:xfrm>
        </p:spPr>
        <p:txBody>
          <a:bodyPr/>
          <a:lstStyle/>
          <a:p>
            <a:r>
              <a:rPr lang="zh-TW" altLang="en-US" dirty="0" smtClean="0">
                <a:ea typeface="微軟正黑體" pitchFamily="34" charset="-120"/>
              </a:rPr>
              <a:t>萬用字元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908720"/>
            <a:ext cx="8496300" cy="4896769"/>
          </a:xfrm>
        </p:spPr>
        <p:txBody>
          <a:bodyPr/>
          <a:lstStyle/>
          <a:p>
            <a:r>
              <a:rPr lang="zh-TW" altLang="en-US" dirty="0" smtClean="0"/>
              <a:t>如果須要從字串模式中找出相符的資料，可以使用萬用字元 </a:t>
            </a:r>
            <a:r>
              <a:rPr lang="en-US" altLang="zh-TW" dirty="0" smtClean="0"/>
              <a:t>(wildcard)</a:t>
            </a:r>
          </a:p>
          <a:p>
            <a:r>
              <a:rPr lang="en-US" altLang="zh-TW" dirty="0" smtClean="0"/>
              <a:t>% (</a:t>
            </a:r>
            <a:r>
              <a:rPr lang="zh-TW" altLang="en-US" dirty="0" smtClean="0"/>
              <a:t>百分比符號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：代表零個、一個、或數個字母</a:t>
            </a:r>
            <a:endParaRPr lang="en-US" altLang="zh-TW" dirty="0" smtClean="0"/>
          </a:p>
          <a:p>
            <a:r>
              <a:rPr lang="en-US" altLang="zh-TW" dirty="0" smtClean="0"/>
              <a:t>_ (</a:t>
            </a:r>
            <a:r>
              <a:rPr lang="zh-TW" altLang="en-US" dirty="0" smtClean="0"/>
              <a:t>底線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：代表剛好一個字母</a:t>
            </a:r>
            <a:endParaRPr lang="en-US" altLang="zh-TW" dirty="0" smtClean="0"/>
          </a:p>
          <a:p>
            <a:r>
              <a:rPr lang="zh-TW" altLang="en-US" dirty="0" smtClean="0"/>
              <a:t>萬用字元是和 </a:t>
            </a:r>
            <a:r>
              <a:rPr lang="en-US" altLang="zh-TW" dirty="0" smtClean="0"/>
              <a:t>LIKE </a:t>
            </a:r>
            <a:r>
              <a:rPr lang="zh-TW" altLang="en-US" dirty="0" smtClean="0"/>
              <a:t>關鍵字一起使用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範例 </a:t>
            </a:r>
            <a:r>
              <a:rPr lang="en-US" altLang="zh-TW" dirty="0" smtClean="0"/>
              <a:t>1 : 'V_H' :  </a:t>
            </a:r>
            <a:r>
              <a:rPr lang="zh-TW" altLang="en-US" dirty="0" smtClean="0"/>
              <a:t>所有以 </a:t>
            </a:r>
            <a:r>
              <a:rPr lang="en-US" altLang="zh-TW" dirty="0" smtClean="0"/>
              <a:t>'V' </a:t>
            </a:r>
            <a:r>
              <a:rPr lang="zh-TW" altLang="en-US" dirty="0" smtClean="0"/>
              <a:t>起頭，中間為一個任何值的字元，且以</a:t>
            </a:r>
            <a:r>
              <a:rPr lang="en-US" altLang="zh-TW" dirty="0" smtClean="0"/>
              <a:t>'H'</a:t>
            </a:r>
            <a:r>
              <a:rPr lang="zh-TW" altLang="en-US" dirty="0" smtClean="0"/>
              <a:t>為結尾的字串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範例 </a:t>
            </a:r>
            <a:r>
              <a:rPr lang="en-US" altLang="zh-TW" dirty="0" smtClean="0"/>
              <a:t>2 : 'V75%': </a:t>
            </a:r>
            <a:r>
              <a:rPr lang="zh-TW" altLang="en-US" dirty="0" smtClean="0"/>
              <a:t>所有以 </a:t>
            </a:r>
            <a:r>
              <a:rPr lang="en-US" altLang="zh-TW" dirty="0" smtClean="0"/>
              <a:t>'V75' </a:t>
            </a:r>
            <a:r>
              <a:rPr lang="zh-TW" altLang="en-US" dirty="0" smtClean="0"/>
              <a:t>起頭的字串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範例 </a:t>
            </a:r>
            <a:r>
              <a:rPr lang="en-US" altLang="zh-TW" dirty="0" smtClean="0"/>
              <a:t>3 : '%-EH': </a:t>
            </a:r>
            <a:r>
              <a:rPr lang="zh-TW" altLang="en-US" dirty="0" smtClean="0"/>
              <a:t>所有以 </a:t>
            </a:r>
            <a:r>
              <a:rPr lang="en-US" altLang="zh-TW" dirty="0" smtClean="0"/>
              <a:t>'-EH' </a:t>
            </a:r>
            <a:r>
              <a:rPr lang="zh-TW" altLang="en-US" dirty="0" smtClean="0"/>
              <a:t>結尾的字串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範例 </a:t>
            </a:r>
            <a:r>
              <a:rPr lang="en-US" altLang="zh-TW" dirty="0" smtClean="0"/>
              <a:t>4 : '%75%': </a:t>
            </a:r>
            <a:r>
              <a:rPr lang="zh-TW" altLang="en-US" dirty="0" smtClean="0"/>
              <a:t>所有含有 </a:t>
            </a:r>
            <a:r>
              <a:rPr lang="en-US" altLang="zh-TW" dirty="0" smtClean="0"/>
              <a:t>‘75'</a:t>
            </a:r>
            <a:r>
              <a:rPr lang="zh-TW" altLang="en-US" dirty="0" smtClean="0"/>
              <a:t>這個模式的字串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範例 </a:t>
            </a:r>
            <a:r>
              <a:rPr lang="en-US" altLang="zh-TW" dirty="0" smtClean="0"/>
              <a:t>5 :  '_75% '</a:t>
            </a:r>
            <a:r>
              <a:rPr lang="zh-TW" altLang="en-US" dirty="0" smtClean="0"/>
              <a:t>： 所有第二個字元為 </a:t>
            </a:r>
            <a:r>
              <a:rPr lang="en-US" altLang="zh-TW" dirty="0" smtClean="0"/>
              <a:t>‘7' </a:t>
            </a:r>
            <a:r>
              <a:rPr lang="zh-TW" altLang="en-US" dirty="0" smtClean="0"/>
              <a:t>和第三個字元為 </a:t>
            </a:r>
            <a:r>
              <a:rPr lang="en-US" altLang="zh-TW" dirty="0" smtClean="0"/>
              <a:t>‘5' </a:t>
            </a:r>
            <a:r>
              <a:rPr lang="zh-TW" altLang="en-US" dirty="0" smtClean="0"/>
              <a:t>的字串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5725" cy="1143000"/>
          </a:xfrm>
        </p:spPr>
        <p:txBody>
          <a:bodyPr/>
          <a:lstStyle/>
          <a:p>
            <a:r>
              <a:rPr lang="en-US" altLang="zh-TW" dirty="0" smtClean="0">
                <a:ea typeface="微軟正黑體" pitchFamily="34" charset="-120"/>
              </a:rPr>
              <a:t>LIKE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908720"/>
            <a:ext cx="8496300" cy="4896769"/>
          </a:xfrm>
        </p:spPr>
        <p:txBody>
          <a:bodyPr/>
          <a:lstStyle/>
          <a:p>
            <a:r>
              <a:rPr lang="en-US" altLang="zh-TW" dirty="0" smtClean="0"/>
              <a:t>LIKE </a:t>
            </a:r>
            <a:r>
              <a:rPr lang="zh-TW" altLang="en-US" dirty="0" smtClean="0"/>
              <a:t>可以依據一個模式 </a:t>
            </a:r>
            <a:r>
              <a:rPr lang="en-US" altLang="zh-TW" dirty="0" smtClean="0"/>
              <a:t>(pattern) </a:t>
            </a:r>
            <a:r>
              <a:rPr lang="zh-TW" altLang="en-US" dirty="0" smtClean="0"/>
              <a:t>來找出我們要的資料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模式經常包括萬用字元 </a:t>
            </a:r>
            <a:r>
              <a:rPr lang="en-US" altLang="zh-TW" dirty="0" smtClean="0"/>
              <a:t>(wildcard) 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SELECT "</a:t>
            </a:r>
            <a:r>
              <a:rPr lang="zh-TW" altLang="en-US" dirty="0" smtClean="0">
                <a:solidFill>
                  <a:srgbClr val="0000FF"/>
                </a:solidFill>
              </a:rPr>
              <a:t>欄位名</a:t>
            </a:r>
            <a:r>
              <a:rPr lang="en-US" altLang="zh-TW" dirty="0" smtClean="0">
                <a:solidFill>
                  <a:srgbClr val="0000FF"/>
                </a:solidFill>
              </a:rPr>
              <a:t>" FROM "</a:t>
            </a:r>
            <a:r>
              <a:rPr lang="zh-TW" altLang="en-US" dirty="0" smtClean="0">
                <a:solidFill>
                  <a:srgbClr val="0000FF"/>
                </a:solidFill>
              </a:rPr>
              <a:t>表格名</a:t>
            </a:r>
            <a:r>
              <a:rPr lang="en-US" altLang="zh-TW" dirty="0" smtClean="0">
                <a:solidFill>
                  <a:srgbClr val="0000FF"/>
                </a:solidFill>
              </a:rPr>
              <a:t>" WHERE "</a:t>
            </a:r>
            <a:r>
              <a:rPr lang="zh-TW" altLang="en-US" dirty="0" smtClean="0">
                <a:solidFill>
                  <a:srgbClr val="0000FF"/>
                </a:solidFill>
              </a:rPr>
              <a:t>欄位名</a:t>
            </a:r>
            <a:r>
              <a:rPr lang="en-US" altLang="zh-TW" dirty="0" smtClean="0">
                <a:solidFill>
                  <a:srgbClr val="0000FF"/>
                </a:solidFill>
              </a:rPr>
              <a:t>"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     LIKE {</a:t>
            </a:r>
            <a:r>
              <a:rPr lang="zh-TW" altLang="en-US" dirty="0" smtClean="0">
                <a:solidFill>
                  <a:srgbClr val="0000FF"/>
                </a:solidFill>
              </a:rPr>
              <a:t>模式</a:t>
            </a:r>
            <a:r>
              <a:rPr lang="en-US" altLang="zh-TW" dirty="0" smtClean="0">
                <a:solidFill>
                  <a:srgbClr val="0000FF"/>
                </a:solidFill>
              </a:rPr>
              <a:t>}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範例 </a:t>
            </a:r>
            <a:r>
              <a:rPr lang="en-US" altLang="zh-TW" dirty="0" smtClean="0"/>
              <a:t> : 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MOVE </a:t>
            </a:r>
            <a:r>
              <a:rPr lang="zh-TW" altLang="en-US" dirty="0" smtClean="0"/>
              <a:t>表格中，抓出 </a:t>
            </a:r>
            <a:r>
              <a:rPr lang="en-US" altLang="zh-TW" dirty="0" smtClean="0"/>
              <a:t>model no </a:t>
            </a:r>
            <a:r>
              <a:rPr lang="zh-TW" altLang="en-US" dirty="0" smtClean="0"/>
              <a:t>包含 </a:t>
            </a:r>
            <a:r>
              <a:rPr lang="en-US" altLang="zh-TW" dirty="0" smtClean="0"/>
              <a:t>‘75’ </a:t>
            </a:r>
            <a:r>
              <a:rPr lang="zh-TW" altLang="en-US" dirty="0" smtClean="0"/>
              <a:t>這個模式的資料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6" name="圖片 5" descr="041812181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08920"/>
            <a:ext cx="8701088" cy="1457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5725" cy="1143000"/>
          </a:xfrm>
        </p:spPr>
        <p:txBody>
          <a:bodyPr/>
          <a:lstStyle/>
          <a:p>
            <a:r>
              <a:rPr lang="en-US" altLang="zh-TW" dirty="0" smtClean="0">
                <a:ea typeface="微軟正黑體" pitchFamily="34" charset="-120"/>
              </a:rPr>
              <a:t>ORDER BY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908720"/>
            <a:ext cx="8496300" cy="4896769"/>
          </a:xfrm>
        </p:spPr>
        <p:txBody>
          <a:bodyPr/>
          <a:lstStyle/>
          <a:p>
            <a:r>
              <a:rPr lang="zh-TW" altLang="en-US" dirty="0" smtClean="0"/>
              <a:t>要將資料排列，可以使用 </a:t>
            </a:r>
            <a:r>
              <a:rPr lang="en-US" altLang="zh-TW" dirty="0" smtClean="0"/>
              <a:t>ORDER BY</a:t>
            </a:r>
            <a:r>
              <a:rPr lang="zh-TW" altLang="en-US" dirty="0" smtClean="0"/>
              <a:t>語法，由小往大 </a:t>
            </a:r>
            <a:r>
              <a:rPr lang="en-US" altLang="zh-TW" dirty="0" smtClean="0"/>
              <a:t>(ascending) </a:t>
            </a:r>
            <a:r>
              <a:rPr lang="zh-TW" altLang="en-US" dirty="0" smtClean="0"/>
              <a:t>或是由大往小 </a:t>
            </a:r>
            <a:r>
              <a:rPr lang="en-US" altLang="zh-TW" dirty="0" smtClean="0"/>
              <a:t>(descending) </a:t>
            </a:r>
            <a:r>
              <a:rPr lang="zh-TW" altLang="en-US" dirty="0" smtClean="0"/>
              <a:t>排列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00FF"/>
                </a:solidFill>
              </a:rPr>
              <a:t>SELECT "</a:t>
            </a:r>
            <a:r>
              <a:rPr lang="zh-TW" altLang="en-US" dirty="0" smtClean="0">
                <a:solidFill>
                  <a:srgbClr val="0000FF"/>
                </a:solidFill>
              </a:rPr>
              <a:t>欄位名</a:t>
            </a:r>
            <a:r>
              <a:rPr lang="en-US" altLang="zh-TW" dirty="0" smtClean="0">
                <a:solidFill>
                  <a:srgbClr val="0000FF"/>
                </a:solidFill>
              </a:rPr>
              <a:t>" FROM "</a:t>
            </a:r>
            <a:r>
              <a:rPr lang="zh-TW" altLang="en-US" dirty="0" smtClean="0">
                <a:solidFill>
                  <a:srgbClr val="0000FF"/>
                </a:solidFill>
              </a:rPr>
              <a:t>表格名</a:t>
            </a:r>
            <a:r>
              <a:rPr lang="en-US" altLang="zh-TW" dirty="0" smtClean="0">
                <a:solidFill>
                  <a:srgbClr val="0000FF"/>
                </a:solidFill>
              </a:rPr>
              <a:t>" [WHERE "</a:t>
            </a:r>
            <a:r>
              <a:rPr lang="zh-TW" altLang="en-US" dirty="0" smtClean="0">
                <a:solidFill>
                  <a:srgbClr val="0000FF"/>
                </a:solidFill>
              </a:rPr>
              <a:t>條件</a:t>
            </a:r>
            <a:r>
              <a:rPr lang="en-US" altLang="zh-TW" dirty="0" smtClean="0">
                <a:solidFill>
                  <a:srgbClr val="0000FF"/>
                </a:solidFill>
              </a:rPr>
              <a:t>"]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     ORDER BY "</a:t>
            </a:r>
            <a:r>
              <a:rPr lang="zh-TW" altLang="en-US" dirty="0" smtClean="0">
                <a:solidFill>
                  <a:srgbClr val="0000FF"/>
                </a:solidFill>
              </a:rPr>
              <a:t>欄位名</a:t>
            </a:r>
            <a:r>
              <a:rPr lang="en-US" altLang="zh-TW" dirty="0" smtClean="0">
                <a:solidFill>
                  <a:srgbClr val="0000FF"/>
                </a:solidFill>
              </a:rPr>
              <a:t>" [ASC, DESC]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[ ] </a:t>
            </a:r>
            <a:r>
              <a:rPr lang="zh-TW" altLang="en-US" dirty="0" smtClean="0">
                <a:solidFill>
                  <a:srgbClr val="FF0000"/>
                </a:solidFill>
              </a:rPr>
              <a:t>代表 </a:t>
            </a:r>
            <a:r>
              <a:rPr lang="en-US" altLang="zh-TW" dirty="0" smtClean="0">
                <a:solidFill>
                  <a:srgbClr val="FF0000"/>
                </a:solidFill>
              </a:rPr>
              <a:t>WHERE </a:t>
            </a:r>
            <a:r>
              <a:rPr lang="zh-TW" altLang="en-US" dirty="0" smtClean="0">
                <a:solidFill>
                  <a:srgbClr val="FF0000"/>
                </a:solidFill>
              </a:rPr>
              <a:t>子句不是一定需要的。如果 </a:t>
            </a:r>
            <a:r>
              <a:rPr lang="en-US" altLang="zh-TW" dirty="0" smtClean="0">
                <a:solidFill>
                  <a:srgbClr val="FF0000"/>
                </a:solidFill>
              </a:rPr>
              <a:t>WHERE </a:t>
            </a:r>
            <a:r>
              <a:rPr lang="zh-TW" altLang="en-US" dirty="0" smtClean="0">
                <a:solidFill>
                  <a:srgbClr val="FF0000"/>
                </a:solidFill>
              </a:rPr>
              <a:t>子句存在，它是在 </a:t>
            </a:r>
            <a:r>
              <a:rPr lang="en-US" altLang="zh-TW" dirty="0" smtClean="0">
                <a:solidFill>
                  <a:srgbClr val="FF0000"/>
                </a:solidFill>
              </a:rPr>
              <a:t>ORDER BY </a:t>
            </a:r>
            <a:r>
              <a:rPr lang="zh-TW" altLang="en-US" dirty="0" smtClean="0">
                <a:solidFill>
                  <a:srgbClr val="FF0000"/>
                </a:solidFill>
              </a:rPr>
              <a:t>子句之前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ASC </a:t>
            </a:r>
            <a:r>
              <a:rPr lang="zh-TW" altLang="en-US" dirty="0" smtClean="0"/>
              <a:t>會以由小到大的順序列出資料，而 </a:t>
            </a:r>
            <a:r>
              <a:rPr lang="en-US" altLang="zh-TW" dirty="0" smtClean="0"/>
              <a:t>DESC </a:t>
            </a:r>
            <a:r>
              <a:rPr lang="zh-TW" altLang="en-US" dirty="0" smtClean="0"/>
              <a:t>會以由大到小的順序列出資料。如果兩者皆沒有被寫出的話，預設值為 </a:t>
            </a:r>
            <a:r>
              <a:rPr lang="en-US" altLang="zh-TW" dirty="0" smtClean="0"/>
              <a:t>ASC</a:t>
            </a:r>
          </a:p>
          <a:p>
            <a:pPr lvl="1"/>
            <a:r>
              <a:rPr lang="zh-TW" altLang="en-US" dirty="0" smtClean="0"/>
              <a:t>範例 </a:t>
            </a:r>
            <a:r>
              <a:rPr lang="en-US" altLang="zh-TW" dirty="0" smtClean="0"/>
              <a:t> : 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MOVE </a:t>
            </a:r>
            <a:r>
              <a:rPr lang="zh-TW" altLang="en-US" dirty="0" smtClean="0"/>
              <a:t>表格中，抓出 </a:t>
            </a:r>
            <a:r>
              <a:rPr lang="en-US" altLang="zh-TW" dirty="0" smtClean="0"/>
              <a:t>model no </a:t>
            </a:r>
            <a:r>
              <a:rPr lang="zh-TW" altLang="en-US" dirty="0" smtClean="0"/>
              <a:t>包含 </a:t>
            </a:r>
            <a:r>
              <a:rPr lang="en-US" altLang="zh-TW" dirty="0" smtClean="0"/>
              <a:t>‘75’ </a:t>
            </a:r>
            <a:r>
              <a:rPr lang="zh-TW" altLang="en-US" dirty="0" smtClean="0"/>
              <a:t>這個模式的資料，並且以 </a:t>
            </a:r>
            <a:r>
              <a:rPr lang="en-US" altLang="zh-TW" dirty="0" smtClean="0"/>
              <a:t>model no</a:t>
            </a:r>
            <a:r>
              <a:rPr lang="zh-TW" altLang="en-US" dirty="0" smtClean="0"/>
              <a:t>由小到大的順序列出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5" name="圖片 4" descr="0418121903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005064"/>
            <a:ext cx="8801100" cy="1585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5725" cy="1143000"/>
          </a:xfrm>
        </p:spPr>
        <p:txBody>
          <a:bodyPr/>
          <a:lstStyle/>
          <a:p>
            <a:r>
              <a:rPr lang="en-US" altLang="zh-TW" dirty="0" smtClean="0">
                <a:ea typeface="微軟正黑體" pitchFamily="34" charset="-120"/>
              </a:rPr>
              <a:t>COUNT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908720"/>
            <a:ext cx="8496300" cy="4896769"/>
          </a:xfrm>
        </p:spPr>
        <p:txBody>
          <a:bodyPr/>
          <a:lstStyle/>
          <a:p>
            <a:r>
              <a:rPr lang="en-US" altLang="zh-TW" dirty="0" smtClean="0"/>
              <a:t>COUNT </a:t>
            </a:r>
            <a:r>
              <a:rPr lang="zh-TW" altLang="en-US" dirty="0" smtClean="0"/>
              <a:t>可以計算出在表格中有多少筆資料被選出來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u="sng" dirty="0" smtClean="0">
                <a:solidFill>
                  <a:srgbClr val="FF0000"/>
                </a:solidFill>
              </a:rPr>
              <a:t>欄位內有幾筆數據</a:t>
            </a:r>
            <a:r>
              <a:rPr lang="en-US" altLang="zh-TW" u="sng" dirty="0" smtClean="0">
                <a:solidFill>
                  <a:srgbClr val="FF0000"/>
                </a:solidFill>
              </a:rPr>
              <a:t>, </a:t>
            </a:r>
            <a:r>
              <a:rPr lang="zh-TW" altLang="en-US" u="sng" dirty="0" smtClean="0">
                <a:solidFill>
                  <a:srgbClr val="FF0000"/>
                </a:solidFill>
              </a:rPr>
              <a:t>含重複</a:t>
            </a:r>
            <a:r>
              <a:rPr lang="en-US" altLang="zh-TW" u="sng" dirty="0" smtClean="0">
                <a:solidFill>
                  <a:srgbClr val="FF0000"/>
                </a:solidFill>
              </a:rPr>
              <a:t>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0000FF"/>
                </a:solidFill>
              </a:rPr>
              <a:t>SELECT COUNT ("</a:t>
            </a:r>
            <a:r>
              <a:rPr lang="zh-TW" altLang="en-US" dirty="0" smtClean="0">
                <a:solidFill>
                  <a:srgbClr val="0000FF"/>
                </a:solidFill>
              </a:rPr>
              <a:t>欄位名</a:t>
            </a:r>
            <a:r>
              <a:rPr lang="en-US" altLang="zh-TW" dirty="0" smtClean="0">
                <a:solidFill>
                  <a:srgbClr val="0000FF"/>
                </a:solidFill>
              </a:rPr>
              <a:t>") FROM "</a:t>
            </a:r>
            <a:r>
              <a:rPr lang="zh-TW" altLang="en-US" dirty="0" smtClean="0">
                <a:solidFill>
                  <a:srgbClr val="0000FF"/>
                </a:solidFill>
              </a:rPr>
              <a:t>表格名</a:t>
            </a:r>
            <a:r>
              <a:rPr lang="en-US" altLang="zh-TW" dirty="0" smtClean="0">
                <a:solidFill>
                  <a:srgbClr val="0000FF"/>
                </a:solidFill>
              </a:rPr>
              <a:t>" </a:t>
            </a:r>
          </a:p>
          <a:p>
            <a:pPr lvl="1"/>
            <a:r>
              <a:rPr lang="zh-TW" altLang="en-US" dirty="0" smtClean="0"/>
              <a:t>範例 </a:t>
            </a:r>
            <a:r>
              <a:rPr lang="en-US" altLang="zh-TW" dirty="0" smtClean="0"/>
              <a:t> : 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MOVE </a:t>
            </a:r>
            <a:r>
              <a:rPr lang="zh-TW" altLang="en-US" dirty="0" smtClean="0"/>
              <a:t>表格中，</a:t>
            </a:r>
            <a:r>
              <a:rPr lang="en-US" altLang="zh-TW" dirty="0" smtClean="0"/>
              <a:t> </a:t>
            </a:r>
            <a:r>
              <a:rPr lang="zh-TW" altLang="en-US" dirty="0" smtClean="0"/>
              <a:t>計算 </a:t>
            </a:r>
            <a:r>
              <a:rPr lang="en-US" altLang="zh-TW" dirty="0" smtClean="0"/>
              <a:t>model no </a:t>
            </a:r>
            <a:r>
              <a:rPr lang="zh-TW" altLang="en-US" dirty="0" smtClean="0"/>
              <a:t>包含 </a:t>
            </a:r>
            <a:r>
              <a:rPr lang="en-US" altLang="zh-TW" dirty="0" smtClean="0"/>
              <a:t>‘75’ </a:t>
            </a:r>
            <a:r>
              <a:rPr lang="zh-TW" altLang="en-US" dirty="0" smtClean="0"/>
              <a:t>這個模式的資料有幾筆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5" name="圖片 4" descr="0418121946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532881"/>
            <a:ext cx="8829675" cy="140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5725" cy="1143000"/>
          </a:xfrm>
        </p:spPr>
        <p:txBody>
          <a:bodyPr/>
          <a:lstStyle/>
          <a:p>
            <a:r>
              <a:rPr lang="en-US" altLang="zh-TW" dirty="0" smtClean="0">
                <a:ea typeface="微軟正黑體" pitchFamily="34" charset="-120"/>
              </a:rPr>
              <a:t>DISTINCT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908720"/>
            <a:ext cx="8496300" cy="4896769"/>
          </a:xfrm>
        </p:spPr>
        <p:txBody>
          <a:bodyPr/>
          <a:lstStyle/>
          <a:p>
            <a:r>
              <a:rPr lang="en-US" altLang="zh-TW" dirty="0" smtClean="0"/>
              <a:t>SELECT </a:t>
            </a:r>
            <a:r>
              <a:rPr lang="zh-TW" altLang="en-US" dirty="0" smtClean="0"/>
              <a:t>指令可以讀取表格中一個或多個欄位的所有資料，無論資料值是否有重複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tx1"/>
                </a:solidFill>
              </a:rPr>
              <a:t>如果要找出</a:t>
            </a:r>
            <a:r>
              <a:rPr lang="zh-TW" altLang="en-US" u="sng" dirty="0" smtClean="0">
                <a:solidFill>
                  <a:srgbClr val="FF0000"/>
                </a:solidFill>
              </a:rPr>
              <a:t>欄位內有哪些不同的值</a:t>
            </a:r>
            <a:r>
              <a:rPr lang="en-US" altLang="zh-TW" u="sng" dirty="0" smtClean="0">
                <a:solidFill>
                  <a:srgbClr val="FF0000"/>
                </a:solidFill>
              </a:rPr>
              <a:t>(</a:t>
            </a:r>
            <a:r>
              <a:rPr lang="zh-TW" altLang="en-US" u="sng" dirty="0" smtClean="0">
                <a:solidFill>
                  <a:srgbClr val="FF0000"/>
                </a:solidFill>
              </a:rPr>
              <a:t>扣除重複</a:t>
            </a:r>
            <a:r>
              <a:rPr lang="en-US" altLang="zh-TW" u="sng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，可以使用 </a:t>
            </a:r>
            <a:r>
              <a:rPr lang="en-US" altLang="zh-TW" dirty="0" smtClean="0">
                <a:solidFill>
                  <a:schemeClr val="tx1"/>
                </a:solidFill>
              </a:rPr>
              <a:t>DISTINCT </a:t>
            </a:r>
            <a:r>
              <a:rPr lang="zh-TW" altLang="en-US" dirty="0" smtClean="0">
                <a:solidFill>
                  <a:schemeClr val="tx1"/>
                </a:solidFill>
              </a:rPr>
              <a:t>語法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rgbClr val="0000FF"/>
                </a:solidFill>
              </a:rPr>
              <a:t>SELECT DISTINCT "</a:t>
            </a:r>
            <a:r>
              <a:rPr lang="zh-TW" altLang="en-US" dirty="0" smtClean="0">
                <a:solidFill>
                  <a:srgbClr val="0000FF"/>
                </a:solidFill>
              </a:rPr>
              <a:t>欄位名</a:t>
            </a:r>
            <a:r>
              <a:rPr lang="en-US" altLang="zh-TW" dirty="0" smtClean="0">
                <a:solidFill>
                  <a:srgbClr val="0000FF"/>
                </a:solidFill>
              </a:rPr>
              <a:t>" FROM "</a:t>
            </a:r>
            <a:r>
              <a:rPr lang="zh-TW" altLang="en-US" dirty="0" smtClean="0">
                <a:solidFill>
                  <a:srgbClr val="0000FF"/>
                </a:solidFill>
              </a:rPr>
              <a:t>表格名</a:t>
            </a:r>
            <a:r>
              <a:rPr lang="en-US" altLang="zh-TW" dirty="0" smtClean="0">
                <a:solidFill>
                  <a:srgbClr val="0000FF"/>
                </a:solidFill>
              </a:rPr>
              <a:t>"</a:t>
            </a:r>
          </a:p>
          <a:p>
            <a:pPr lvl="1"/>
            <a:r>
              <a:rPr lang="zh-TW" altLang="en-US" dirty="0" smtClean="0"/>
              <a:t>範例 </a:t>
            </a:r>
            <a:r>
              <a:rPr lang="en-US" altLang="zh-TW" dirty="0" smtClean="0"/>
              <a:t> : 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MOVE </a:t>
            </a:r>
            <a:r>
              <a:rPr lang="zh-TW" altLang="en-US" dirty="0" smtClean="0"/>
              <a:t>表格中，找出所有不同的  </a:t>
            </a:r>
            <a:r>
              <a:rPr lang="en-US" altLang="zh-TW" dirty="0" smtClean="0"/>
              <a:t>lot type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7" name="圖片 6" descr="0418121215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36912"/>
            <a:ext cx="8658225" cy="1185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5725" cy="1143000"/>
          </a:xfrm>
        </p:spPr>
        <p:txBody>
          <a:bodyPr/>
          <a:lstStyle/>
          <a:p>
            <a:r>
              <a:rPr lang="zh-TW" altLang="en-US" smtClean="0">
                <a:ea typeface="微軟正黑體" pitchFamily="34" charset="-120"/>
              </a:rPr>
              <a:t>最大值 最小值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908720"/>
            <a:ext cx="8496300" cy="4896769"/>
          </a:xfrm>
        </p:spPr>
        <p:txBody>
          <a:bodyPr/>
          <a:lstStyle/>
          <a:p>
            <a:r>
              <a:rPr lang="zh-TW" altLang="en-US" dirty="0" smtClean="0"/>
              <a:t>用 </a:t>
            </a:r>
            <a:r>
              <a:rPr lang="en-US" altLang="zh-TW" dirty="0" smtClean="0"/>
              <a:t>MAX( ) </a:t>
            </a:r>
            <a:r>
              <a:rPr lang="zh-TW" altLang="en-US" dirty="0" smtClean="0"/>
              <a:t>函數可以計算一個欄位的最大值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00FF"/>
                </a:solidFill>
              </a:rPr>
              <a:t>SELECT MAX ("</a:t>
            </a:r>
            <a:r>
              <a:rPr lang="zh-TW" altLang="en-US" dirty="0" smtClean="0">
                <a:solidFill>
                  <a:srgbClr val="0000FF"/>
                </a:solidFill>
              </a:rPr>
              <a:t>欄位名</a:t>
            </a:r>
            <a:r>
              <a:rPr lang="en-US" altLang="zh-TW" dirty="0" smtClean="0">
                <a:solidFill>
                  <a:srgbClr val="0000FF"/>
                </a:solidFill>
              </a:rPr>
              <a:t>") FROM "</a:t>
            </a:r>
            <a:r>
              <a:rPr lang="zh-TW" altLang="en-US" dirty="0" smtClean="0">
                <a:solidFill>
                  <a:srgbClr val="0000FF"/>
                </a:solidFill>
              </a:rPr>
              <a:t>表格名</a:t>
            </a:r>
            <a:r>
              <a:rPr lang="en-US" altLang="zh-TW" dirty="0" smtClean="0">
                <a:solidFill>
                  <a:srgbClr val="0000FF"/>
                </a:solidFill>
              </a:rPr>
              <a:t>" </a:t>
            </a:r>
          </a:p>
          <a:p>
            <a:pPr lvl="1"/>
            <a:r>
              <a:rPr lang="zh-TW" altLang="en-US" dirty="0" smtClean="0"/>
              <a:t>範例 </a:t>
            </a:r>
            <a:r>
              <a:rPr lang="en-US" altLang="zh-TW" dirty="0" smtClean="0"/>
              <a:t> : 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MOVE </a:t>
            </a:r>
            <a:r>
              <a:rPr lang="zh-TW" altLang="en-US" dirty="0" smtClean="0"/>
              <a:t>表格中，抓出 </a:t>
            </a:r>
            <a:r>
              <a:rPr lang="en-US" altLang="zh-TW" dirty="0" smtClean="0"/>
              <a:t>logoff time </a:t>
            </a:r>
            <a:r>
              <a:rPr lang="zh-TW" altLang="en-US" dirty="0" smtClean="0"/>
              <a:t>的最大值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用 </a:t>
            </a:r>
            <a:r>
              <a:rPr lang="en-US" altLang="zh-TW" dirty="0" smtClean="0"/>
              <a:t>MIN( ) </a:t>
            </a:r>
            <a:r>
              <a:rPr lang="zh-TW" altLang="en-US" dirty="0" smtClean="0"/>
              <a:t>函數可以計算一個欄位的最小值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00FF"/>
                </a:solidFill>
              </a:rPr>
              <a:t>SELECT MIN ("</a:t>
            </a:r>
            <a:r>
              <a:rPr lang="zh-TW" altLang="en-US" dirty="0" smtClean="0">
                <a:solidFill>
                  <a:srgbClr val="0000FF"/>
                </a:solidFill>
              </a:rPr>
              <a:t>欄位名</a:t>
            </a:r>
            <a:r>
              <a:rPr lang="en-US" altLang="zh-TW" dirty="0" smtClean="0">
                <a:solidFill>
                  <a:srgbClr val="0000FF"/>
                </a:solidFill>
              </a:rPr>
              <a:t>") FROM "</a:t>
            </a:r>
            <a:r>
              <a:rPr lang="zh-TW" altLang="en-US" dirty="0" smtClean="0">
                <a:solidFill>
                  <a:srgbClr val="0000FF"/>
                </a:solidFill>
              </a:rPr>
              <a:t>表格名</a:t>
            </a:r>
            <a:r>
              <a:rPr lang="en-US" altLang="zh-TW" dirty="0" smtClean="0">
                <a:solidFill>
                  <a:srgbClr val="0000FF"/>
                </a:solidFill>
              </a:rPr>
              <a:t>" </a:t>
            </a:r>
          </a:p>
          <a:p>
            <a:pPr lvl="1"/>
            <a:r>
              <a:rPr lang="zh-TW" altLang="en-US" dirty="0" smtClean="0"/>
              <a:t>範例 </a:t>
            </a:r>
            <a:r>
              <a:rPr lang="en-US" altLang="zh-TW" dirty="0" smtClean="0"/>
              <a:t> : 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MOVE </a:t>
            </a:r>
            <a:r>
              <a:rPr lang="zh-TW" altLang="en-US" dirty="0" smtClean="0"/>
              <a:t>表格中，抓出 </a:t>
            </a:r>
            <a:r>
              <a:rPr lang="en-US" altLang="zh-TW" dirty="0" smtClean="0"/>
              <a:t>logoff time </a:t>
            </a:r>
            <a:r>
              <a:rPr lang="zh-TW" altLang="en-US" dirty="0" smtClean="0"/>
              <a:t>的最小值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8" name="圖片 7" descr="041812212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437112"/>
            <a:ext cx="8729663" cy="1285875"/>
          </a:xfrm>
          <a:prstGeom prst="rect">
            <a:avLst/>
          </a:prstGeom>
        </p:spPr>
      </p:pic>
      <p:pic>
        <p:nvPicPr>
          <p:cNvPr id="11" name="圖片 10" descr="0418131215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88840"/>
            <a:ext cx="865822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88640"/>
            <a:ext cx="7705725" cy="1143000"/>
          </a:xfrm>
        </p:spPr>
        <p:txBody>
          <a:bodyPr/>
          <a:lstStyle/>
          <a:p>
            <a:r>
              <a:rPr lang="en-US" altLang="zh-TW"/>
              <a:t>SQL</a:t>
            </a:r>
            <a:r>
              <a:rPr lang="zh-TW" altLang="en-US"/>
              <a:t>語法簡介</a:t>
            </a:r>
          </a:p>
        </p:txBody>
      </p:sp>
      <p:sp>
        <p:nvSpPr>
          <p:cNvPr id="1606664" name="Text Box 8"/>
          <p:cNvSpPr txBox="1">
            <a:spLocks noChangeArrowheads="1"/>
          </p:cNvSpPr>
          <p:nvPr/>
        </p:nvSpPr>
        <p:spPr bwMode="auto">
          <a:xfrm>
            <a:off x="296863" y="1223963"/>
            <a:ext cx="8505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TW" altLang="zh-TW"/>
          </a:p>
        </p:txBody>
      </p:sp>
      <p:sp>
        <p:nvSpPr>
          <p:cNvPr id="1606665" name="Text Box 9"/>
          <p:cNvSpPr txBox="1">
            <a:spLocks noChangeArrowheads="1"/>
          </p:cNvSpPr>
          <p:nvPr/>
        </p:nvSpPr>
        <p:spPr bwMode="auto">
          <a:xfrm>
            <a:off x="611188" y="998538"/>
            <a:ext cx="8056562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  <a:hlinkClick r:id="rId2"/>
              </a:rPr>
              <a:t>SQL</a:t>
            </a:r>
            <a:r>
              <a:rPr lang="zh-TW" altLang="en-US" dirty="0">
                <a:solidFill>
                  <a:schemeClr val="tx1"/>
                </a:solidFill>
                <a:hlinkClick r:id="rId2"/>
              </a:rPr>
              <a:t>語法教學</a:t>
            </a:r>
            <a:r>
              <a:rPr lang="zh-TW" altLang="en-US" dirty="0" smtClean="0">
                <a:solidFill>
                  <a:schemeClr val="tx1"/>
                </a:solidFill>
                <a:hlinkClick r:id="rId2"/>
              </a:rPr>
              <a:t>網站</a:t>
            </a:r>
            <a:endParaRPr lang="zh-TW" altLang="en-US" dirty="0">
              <a:solidFill>
                <a:schemeClr val="tx1"/>
              </a:solidFill>
            </a:endParaRPr>
          </a:p>
          <a:p>
            <a:pPr algn="l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</a:rPr>
              <a:t>SQL (Structured Query Language)</a:t>
            </a:r>
            <a:r>
              <a:rPr lang="zh-TW" altLang="en-US" dirty="0">
                <a:solidFill>
                  <a:schemeClr val="tx1"/>
                </a:solidFill>
              </a:rPr>
              <a:t>：結構化查詢語言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zh-TW" altLang="en-US" b="0" dirty="0">
                <a:solidFill>
                  <a:schemeClr val="tx1"/>
                </a:solidFill>
              </a:rPr>
              <a:t> 向</a:t>
            </a:r>
            <a:r>
              <a:rPr lang="zh-TW" altLang="en-US" b="0" dirty="0">
                <a:solidFill>
                  <a:srgbClr val="0000FF"/>
                </a:solidFill>
              </a:rPr>
              <a:t>資料庫</a:t>
            </a:r>
            <a:r>
              <a:rPr lang="en-US" altLang="zh-TW" b="0" dirty="0">
                <a:solidFill>
                  <a:srgbClr val="0000FF"/>
                </a:solidFill>
              </a:rPr>
              <a:t>(DBMS)</a:t>
            </a:r>
            <a:r>
              <a:rPr lang="zh-TW" altLang="en-US" b="0" dirty="0">
                <a:solidFill>
                  <a:schemeClr val="tx1"/>
                </a:solidFill>
              </a:rPr>
              <a:t>透過</a:t>
            </a:r>
            <a:r>
              <a:rPr lang="en-US" altLang="zh-TW" b="0" dirty="0">
                <a:solidFill>
                  <a:srgbClr val="0000FF"/>
                </a:solidFill>
              </a:rPr>
              <a:t>TCP/IP(</a:t>
            </a:r>
            <a:r>
              <a:rPr lang="zh-TW" altLang="en-US" b="0" dirty="0">
                <a:solidFill>
                  <a:srgbClr val="0000FF"/>
                </a:solidFill>
              </a:rPr>
              <a:t>網路</a:t>
            </a:r>
            <a:r>
              <a:rPr lang="en-US" altLang="zh-TW" b="0" dirty="0">
                <a:solidFill>
                  <a:srgbClr val="0000FF"/>
                </a:solidFill>
              </a:rPr>
              <a:t>)</a:t>
            </a:r>
            <a:r>
              <a:rPr lang="zh-TW" altLang="en-US" b="0" dirty="0">
                <a:solidFill>
                  <a:schemeClr val="tx1"/>
                </a:solidFill>
              </a:rPr>
              <a:t>查詢資料的</a:t>
            </a:r>
            <a:r>
              <a:rPr lang="zh-TW" altLang="en-US" b="0" dirty="0" smtClean="0">
                <a:solidFill>
                  <a:schemeClr val="tx1"/>
                </a:solidFill>
              </a:rPr>
              <a:t>語言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SQL</a:t>
            </a:r>
            <a:r>
              <a:rPr lang="zh-TW" altLang="en-US" dirty="0" smtClean="0"/>
              <a:t>資料操作的命令（</a:t>
            </a:r>
            <a:r>
              <a:rPr lang="en-US" altLang="zh-TW" b="1" dirty="0" smtClean="0"/>
              <a:t>SELECT</a:t>
            </a:r>
            <a:r>
              <a:rPr lang="zh-TW" altLang="en-US" b="1" dirty="0" smtClean="0"/>
              <a:t>、</a:t>
            </a:r>
            <a:r>
              <a:rPr lang="en-US" altLang="zh-TW" b="1" dirty="0" smtClean="0"/>
              <a:t>INSERT</a:t>
            </a:r>
            <a:r>
              <a:rPr lang="zh-TW" altLang="en-US" b="1" dirty="0" smtClean="0"/>
              <a:t>、</a:t>
            </a:r>
            <a:r>
              <a:rPr lang="en-US" altLang="zh-TW" b="1" dirty="0" smtClean="0"/>
              <a:t>UPDATE</a:t>
            </a:r>
            <a:r>
              <a:rPr lang="zh-TW" altLang="en-US" b="1" dirty="0" smtClean="0"/>
              <a:t>、</a:t>
            </a:r>
            <a:r>
              <a:rPr lang="en-US" altLang="zh-TW" b="1" dirty="0" smtClean="0"/>
              <a:t>DELETE</a:t>
            </a:r>
            <a:r>
              <a:rPr lang="zh-TW" altLang="en-US" dirty="0" smtClean="0"/>
              <a:t>）</a:t>
            </a:r>
          </a:p>
          <a:p>
            <a:r>
              <a:rPr lang="en-US" altLang="zh-TW" dirty="0" smtClean="0"/>
              <a:t>SELECT </a:t>
            </a:r>
            <a:r>
              <a:rPr lang="zh-TW" altLang="en-US" dirty="0" smtClean="0"/>
              <a:t>命令也稱為查詢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Query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，是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最基本的命令</a:t>
            </a:r>
          </a:p>
          <a:p>
            <a:pPr>
              <a:buFontTx/>
              <a:buNone/>
            </a:pPr>
            <a:r>
              <a:rPr lang="zh-TW" altLang="en-US" dirty="0" smtClean="0"/>
              <a:t>	</a:t>
            </a:r>
            <a:r>
              <a:rPr lang="en-US" altLang="zh-TW" i="1" dirty="0" smtClean="0"/>
              <a:t>SQL Statements FORM</a:t>
            </a:r>
          </a:p>
          <a:p>
            <a:pPr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b="1" dirty="0" smtClean="0">
                <a:solidFill>
                  <a:srgbClr val="0000FF"/>
                </a:solidFill>
              </a:rPr>
              <a:t>SELECT</a:t>
            </a:r>
            <a:r>
              <a:rPr lang="en-US" altLang="zh-TW" dirty="0" smtClean="0"/>
              <a:t> [ALL | DISTINCT] expression [,expression …]</a:t>
            </a:r>
          </a:p>
          <a:p>
            <a:pPr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b="1" dirty="0" smtClean="0">
                <a:solidFill>
                  <a:srgbClr val="0000FF"/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table_name</a:t>
            </a:r>
            <a:r>
              <a:rPr lang="en-US" altLang="zh-TW" dirty="0" smtClean="0"/>
              <a:t> [,</a:t>
            </a:r>
            <a:r>
              <a:rPr lang="en-US" altLang="zh-TW" dirty="0" err="1" smtClean="0"/>
              <a:t>table_name</a:t>
            </a:r>
            <a:r>
              <a:rPr lang="en-US" altLang="zh-TW" dirty="0" smtClean="0"/>
              <a:t> …]</a:t>
            </a:r>
          </a:p>
          <a:p>
            <a:pPr>
              <a:buFontTx/>
              <a:buNone/>
            </a:pPr>
            <a:r>
              <a:rPr lang="en-US" altLang="zh-TW" dirty="0" smtClean="0"/>
              <a:t>	[</a:t>
            </a:r>
            <a:r>
              <a:rPr lang="en-US" altLang="zh-TW" b="1" dirty="0" smtClean="0">
                <a:solidFill>
                  <a:srgbClr val="0000FF"/>
                </a:solidFill>
              </a:rPr>
              <a:t>WHERE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where_expression</a:t>
            </a:r>
            <a:r>
              <a:rPr lang="en-US" altLang="zh-TW" dirty="0" smtClean="0"/>
              <a:t>]</a:t>
            </a:r>
          </a:p>
          <a:p>
            <a:pPr>
              <a:buFontTx/>
              <a:buNone/>
            </a:pPr>
            <a:r>
              <a:rPr lang="en-US" altLang="zh-TW" dirty="0" smtClean="0"/>
              <a:t>	[</a:t>
            </a:r>
            <a:r>
              <a:rPr lang="en-US" altLang="zh-TW" b="1" dirty="0" smtClean="0">
                <a:solidFill>
                  <a:srgbClr val="0000FF"/>
                </a:solidFill>
              </a:rPr>
              <a:t>GROUP BY</a:t>
            </a:r>
            <a:r>
              <a:rPr lang="en-US" altLang="zh-TW" dirty="0" smtClean="0"/>
              <a:t> expression [,expression …]]</a:t>
            </a:r>
          </a:p>
          <a:p>
            <a:pPr>
              <a:buFontTx/>
              <a:buNone/>
            </a:pPr>
            <a:r>
              <a:rPr lang="en-US" altLang="zh-TW" dirty="0" smtClean="0"/>
              <a:t>	[</a:t>
            </a:r>
            <a:r>
              <a:rPr lang="en-US" altLang="zh-TW" b="1" dirty="0" smtClean="0">
                <a:solidFill>
                  <a:srgbClr val="0000FF"/>
                </a:solidFill>
              </a:rPr>
              <a:t>HAVING</a:t>
            </a:r>
            <a:r>
              <a:rPr lang="en-US" altLang="zh-TW" dirty="0" smtClean="0"/>
              <a:t> where expression]</a:t>
            </a:r>
          </a:p>
          <a:p>
            <a:pPr>
              <a:buFontTx/>
              <a:buNone/>
            </a:pPr>
            <a:r>
              <a:rPr lang="en-US" altLang="zh-TW" dirty="0" smtClean="0"/>
              <a:t>	[</a:t>
            </a:r>
            <a:r>
              <a:rPr lang="en-US" altLang="zh-TW" b="1" dirty="0" smtClean="0">
                <a:solidFill>
                  <a:srgbClr val="0000FF"/>
                </a:solidFill>
              </a:rPr>
              <a:t>ORDER BY</a:t>
            </a:r>
            <a:r>
              <a:rPr lang="en-US" altLang="zh-TW" dirty="0" smtClean="0"/>
              <a:t> expression [,expression …]]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endParaRPr lang="en-US" altLang="zh-TW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5725" cy="1143000"/>
          </a:xfrm>
        </p:spPr>
        <p:txBody>
          <a:bodyPr/>
          <a:lstStyle/>
          <a:p>
            <a:r>
              <a:rPr lang="zh-TW" altLang="en-US" dirty="0" smtClean="0"/>
              <a:t>總合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908720"/>
            <a:ext cx="8496300" cy="4896769"/>
          </a:xfrm>
        </p:spPr>
        <p:txBody>
          <a:bodyPr/>
          <a:lstStyle/>
          <a:p>
            <a:r>
              <a:rPr lang="zh-TW" altLang="en-US" dirty="0" smtClean="0"/>
              <a:t>用 </a:t>
            </a:r>
            <a:r>
              <a:rPr lang="en-US" altLang="zh-TW" dirty="0" smtClean="0"/>
              <a:t>SUM( ) </a:t>
            </a:r>
            <a:r>
              <a:rPr lang="zh-TW" altLang="en-US" dirty="0" smtClean="0"/>
              <a:t>函數可以計算一個欄位的總合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00FF"/>
                </a:solidFill>
              </a:rPr>
              <a:t>SELECT SUM ("</a:t>
            </a:r>
            <a:r>
              <a:rPr lang="zh-TW" altLang="en-US" dirty="0" smtClean="0">
                <a:solidFill>
                  <a:srgbClr val="0000FF"/>
                </a:solidFill>
              </a:rPr>
              <a:t>欄位名</a:t>
            </a:r>
            <a:r>
              <a:rPr lang="en-US" altLang="zh-TW" dirty="0" smtClean="0">
                <a:solidFill>
                  <a:srgbClr val="0000FF"/>
                </a:solidFill>
              </a:rPr>
              <a:t>") FROM "</a:t>
            </a:r>
            <a:r>
              <a:rPr lang="zh-TW" altLang="en-US" dirty="0" smtClean="0">
                <a:solidFill>
                  <a:srgbClr val="0000FF"/>
                </a:solidFill>
              </a:rPr>
              <a:t>表格名</a:t>
            </a:r>
            <a:r>
              <a:rPr lang="en-US" altLang="zh-TW" dirty="0" smtClean="0">
                <a:solidFill>
                  <a:srgbClr val="0000FF"/>
                </a:solidFill>
              </a:rPr>
              <a:t>" </a:t>
            </a:r>
          </a:p>
          <a:p>
            <a:pPr lvl="1"/>
            <a:r>
              <a:rPr lang="zh-TW" altLang="en-US" dirty="0" smtClean="0"/>
              <a:t>範例 </a:t>
            </a:r>
            <a:r>
              <a:rPr lang="en-US" altLang="zh-TW" dirty="0" smtClean="0"/>
              <a:t> : 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MOVE </a:t>
            </a:r>
            <a:r>
              <a:rPr lang="zh-TW" altLang="en-US" dirty="0" smtClean="0"/>
              <a:t>表格中，抓出 </a:t>
            </a:r>
            <a:r>
              <a:rPr lang="en-US" altLang="zh-TW" dirty="0" smtClean="0"/>
              <a:t>logoff sheet qty </a:t>
            </a:r>
            <a:r>
              <a:rPr lang="zh-TW" altLang="en-US" dirty="0" smtClean="0"/>
              <a:t>的總合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5" name="圖片 4" descr="041813063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8"/>
            <a:ext cx="8615363" cy="1042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366713"/>
            <a:ext cx="739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SQL</a:t>
            </a:r>
            <a:r>
              <a:rPr kumimoji="1" lang="zh-TW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語法簡介</a:t>
            </a:r>
            <a:r>
              <a:rPr kumimoji="1" lang="en-US" altLang="zh-TW" sz="2800" b="1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- count</a:t>
            </a:r>
            <a:r>
              <a:rPr kumimoji="1" lang="zh-TW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</a:t>
            </a:r>
            <a:r>
              <a:rPr kumimoji="1" lang="en-US" altLang="zh-TW" sz="2800" b="1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sum</a:t>
            </a:r>
            <a:r>
              <a:rPr kumimoji="1" lang="zh-TW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</a:t>
            </a:r>
            <a:r>
              <a:rPr kumimoji="1" lang="en-US" altLang="zh-TW" sz="2800" b="1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max</a:t>
            </a:r>
            <a:r>
              <a:rPr kumimoji="1" lang="zh-TW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</a:t>
            </a:r>
            <a:r>
              <a:rPr kumimoji="1" lang="en-US" altLang="zh-TW" sz="2800" b="1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min</a:t>
            </a:r>
            <a:endParaRPr kumimoji="1" lang="en-US" altLang="zh-TW" sz="2800" b="1" i="0" u="none" strike="noStrike" kern="0" cap="none" spc="0" normalizeH="0" baseline="0" noProof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</p:txBody>
      </p:sp>
      <p:graphicFrame>
        <p:nvGraphicFramePr>
          <p:cNvPr id="5" name="Group 38"/>
          <p:cNvGraphicFramePr>
            <a:graphicFrameLocks/>
          </p:cNvGraphicFramePr>
          <p:nvPr/>
        </p:nvGraphicFramePr>
        <p:xfrm>
          <a:off x="161925" y="1042988"/>
          <a:ext cx="8591550" cy="2447926"/>
        </p:xfrm>
        <a:graphic>
          <a:graphicData uri="http://schemas.openxmlformats.org/drawingml/2006/table">
            <a:tbl>
              <a:tblPr/>
              <a:tblGrid>
                <a:gridCol w="4295775"/>
                <a:gridCol w="4295775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1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集總函數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1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傳回結果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SUM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([DISTINCT] expression)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數值運算式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(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或非重複值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)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的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總和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AVG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([DISTINCT] expression)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數值運算式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(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或非重複值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)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的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平均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COUNT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([DISTINCT] expression)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非</a:t>
                      </a:r>
                      <a:r>
                        <a:rPr kumimoji="1" lang="zh-TW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 null</a:t>
                      </a:r>
                      <a:r>
                        <a:rPr kumimoji="1" lang="zh-TW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 的運算式(或非重複值)之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筆數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COUNT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( *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選出所有資料列的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筆數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MAX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(expression)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運算式值裡的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最大值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MIN</a:t>
                      </a: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(expression)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運算式值裡的</a:t>
                      </a:r>
                      <a:r>
                        <a:rPr kumimoji="1" lang="zh-TW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文鼎中黑" pitchFamily="49" charset="-120"/>
                        </a:rPr>
                        <a:t>最小值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206375" y="3789363"/>
            <a:ext cx="8326438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TW" sz="1600" smtClean="0">
                <a:solidFill>
                  <a:srgbClr val="000000"/>
                </a:solidFill>
              </a:rPr>
              <a:t> COUNT </a:t>
            </a:r>
            <a:r>
              <a:rPr lang="zh-TW" altLang="en-US" sz="1600" smtClean="0">
                <a:solidFill>
                  <a:srgbClr val="000000"/>
                </a:solidFill>
              </a:rPr>
              <a:t>與 </a:t>
            </a:r>
            <a:r>
              <a:rPr lang="en-US" altLang="zh-TW" sz="1600" smtClean="0">
                <a:solidFill>
                  <a:srgbClr val="000000"/>
                </a:solidFill>
              </a:rPr>
              <a:t>COUNT( * ) </a:t>
            </a:r>
            <a:r>
              <a:rPr lang="zh-TW" altLang="en-US" sz="1600" smtClean="0">
                <a:solidFill>
                  <a:srgbClr val="000000"/>
                </a:solidFill>
              </a:rPr>
              <a:t>之分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TW" altLang="en-US" sz="1400" b="1" smtClean="0">
                <a:solidFill>
                  <a:srgbClr val="000000"/>
                </a:solidFill>
              </a:rPr>
              <a:t>   </a:t>
            </a:r>
            <a:r>
              <a:rPr lang="zh-TW" altLang="en-US" sz="1400" smtClean="0">
                <a:solidFill>
                  <a:srgbClr val="000000"/>
                </a:solidFill>
              </a:rPr>
              <a:t>→</a:t>
            </a:r>
            <a:r>
              <a:rPr lang="en-US" altLang="zh-TW" sz="1400" smtClean="0">
                <a:solidFill>
                  <a:srgbClr val="000000"/>
                </a:solidFill>
              </a:rPr>
              <a:t>count </a:t>
            </a:r>
            <a:r>
              <a:rPr lang="zh-TW" altLang="en-US" sz="1400" smtClean="0">
                <a:solidFill>
                  <a:srgbClr val="000000"/>
                </a:solidFill>
              </a:rPr>
              <a:t>本身需要有參數</a:t>
            </a:r>
            <a:r>
              <a:rPr lang="en-US" altLang="zh-TW" sz="1400" smtClean="0">
                <a:solidFill>
                  <a:srgbClr val="000000"/>
                </a:solidFill>
              </a:rPr>
              <a:t>(</a:t>
            </a:r>
            <a:r>
              <a:rPr lang="zh-TW" altLang="en-US" sz="1400" smtClean="0">
                <a:solidFill>
                  <a:srgbClr val="000000"/>
                </a:solidFill>
              </a:rPr>
              <a:t>欄位或運算式</a:t>
            </a:r>
            <a:r>
              <a:rPr lang="en-US" altLang="zh-TW" sz="1400" smtClean="0">
                <a:solidFill>
                  <a:srgbClr val="000000"/>
                </a:solidFill>
              </a:rPr>
              <a:t>), </a:t>
            </a:r>
            <a:r>
              <a:rPr lang="zh-TW" altLang="en-US" sz="1400" smtClean="0">
                <a:solidFill>
                  <a:srgbClr val="000000"/>
                </a:solidFill>
              </a:rPr>
              <a:t>而且會傳回所有非</a:t>
            </a:r>
            <a:r>
              <a:rPr lang="zh-TW" altLang="zh-TW" sz="1400" smtClean="0">
                <a:solidFill>
                  <a:srgbClr val="000000"/>
                </a:solidFill>
              </a:rPr>
              <a:t>null的參數值</a:t>
            </a:r>
            <a:r>
              <a:rPr lang="zh-TW" altLang="en-US" sz="1400" smtClean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TW" altLang="en-US" sz="1400" smtClean="0">
                <a:solidFill>
                  <a:srgbClr val="000000"/>
                </a:solidFill>
              </a:rPr>
              <a:t>   →</a:t>
            </a:r>
            <a:r>
              <a:rPr lang="zh-TW" altLang="zh-TW" sz="1400" smtClean="0">
                <a:solidFill>
                  <a:srgbClr val="000000"/>
                </a:solidFill>
              </a:rPr>
              <a:t>count(*)則會傳回所有資料列的筆數, 不管是否有 null 的欄位值</a:t>
            </a:r>
            <a:endParaRPr lang="zh-TW" altLang="en-US" sz="140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TW" altLang="en-US" sz="1400" smtClean="0">
                <a:solidFill>
                  <a:srgbClr val="000000"/>
                </a:solidFill>
              </a:rPr>
              <a:t>   </a:t>
            </a:r>
            <a:r>
              <a:rPr lang="en-US" altLang="zh-TW" sz="1400" smtClean="0">
                <a:solidFill>
                  <a:srgbClr val="000000"/>
                </a:solidFill>
              </a:rPr>
              <a:t>ex. Select count(</a:t>
            </a:r>
            <a:r>
              <a:rPr lang="zh-TW" altLang="en-US" sz="1400" smtClean="0">
                <a:solidFill>
                  <a:srgbClr val="000000"/>
                </a:solidFill>
              </a:rPr>
              <a:t>作者名稱</a:t>
            </a:r>
            <a:r>
              <a:rPr lang="en-US" altLang="zh-TW" sz="1400" smtClean="0">
                <a:solidFill>
                  <a:srgbClr val="000000"/>
                </a:solidFill>
              </a:rPr>
              <a:t>) as h_qty , count(*) as b_qty from </a:t>
            </a:r>
            <a:r>
              <a:rPr lang="zh-TW" altLang="en-US" sz="1400" smtClean="0">
                <a:solidFill>
                  <a:srgbClr val="000000"/>
                </a:solidFill>
              </a:rPr>
              <a:t>書籍資料表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TW" altLang="en-US" sz="1400" smtClean="0">
                <a:solidFill>
                  <a:srgbClr val="000000"/>
                </a:solidFill>
              </a:rPr>
              <a:t>   →</a:t>
            </a:r>
            <a:r>
              <a:rPr lang="en-US" altLang="zh-TW" sz="1400" smtClean="0">
                <a:solidFill>
                  <a:srgbClr val="000000"/>
                </a:solidFill>
              </a:rPr>
              <a:t>h_qty=16 </a:t>
            </a:r>
            <a:r>
              <a:rPr lang="zh-TW" altLang="en-US" sz="1400" smtClean="0">
                <a:solidFill>
                  <a:srgbClr val="000000"/>
                </a:solidFill>
              </a:rPr>
              <a:t>； </a:t>
            </a:r>
            <a:r>
              <a:rPr lang="en-US" altLang="zh-TW" sz="1400" smtClean="0">
                <a:solidFill>
                  <a:srgbClr val="000000"/>
                </a:solidFill>
              </a:rPr>
              <a:t>b_qty=18    </a:t>
            </a:r>
            <a:r>
              <a:rPr lang="zh-TW" altLang="en-US" sz="1400" smtClean="0">
                <a:solidFill>
                  <a:srgbClr val="000000"/>
                </a:solidFill>
              </a:rPr>
              <a:t>表示書籍資料表中有兩筆資料列作者名稱為</a:t>
            </a:r>
            <a:r>
              <a:rPr lang="en-US" altLang="zh-TW" sz="1400" smtClean="0">
                <a:solidFill>
                  <a:srgbClr val="000000"/>
                </a:solidFill>
              </a:rPr>
              <a:t>NULL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TW" sz="1400" smtClean="0">
                <a:solidFill>
                  <a:srgbClr val="000000"/>
                </a:solidFill>
              </a:rPr>
              <a:t> </a:t>
            </a:r>
            <a:r>
              <a:rPr lang="en-US" altLang="zh-TW" sz="1600" smtClean="0">
                <a:solidFill>
                  <a:srgbClr val="000000"/>
                </a:solidFill>
              </a:rPr>
              <a:t>SUM </a:t>
            </a:r>
            <a:r>
              <a:rPr lang="zh-TW" altLang="en-US" sz="1600" smtClean="0">
                <a:solidFill>
                  <a:srgbClr val="000000"/>
                </a:solidFill>
              </a:rPr>
              <a:t>、</a:t>
            </a:r>
            <a:r>
              <a:rPr lang="en-US" altLang="zh-TW" sz="1600" smtClean="0">
                <a:solidFill>
                  <a:srgbClr val="000000"/>
                </a:solidFill>
              </a:rPr>
              <a:t>AVG</a:t>
            </a:r>
            <a:r>
              <a:rPr lang="zh-TW" altLang="en-US" sz="1600" smtClean="0">
                <a:solidFill>
                  <a:srgbClr val="000000"/>
                </a:solidFill>
              </a:rPr>
              <a:t>只能用在數值欄位上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TW" altLang="en-US" sz="1600" smtClean="0">
                <a:solidFill>
                  <a:srgbClr val="000000"/>
                </a:solidFill>
              </a:rPr>
              <a:t> </a:t>
            </a:r>
            <a:r>
              <a:rPr lang="en-US" altLang="zh-TW" sz="1600" smtClean="0">
                <a:solidFill>
                  <a:srgbClr val="000000"/>
                </a:solidFill>
              </a:rPr>
              <a:t>MAX</a:t>
            </a:r>
            <a:r>
              <a:rPr lang="zh-TW" altLang="en-US" sz="1600" smtClean="0">
                <a:solidFill>
                  <a:srgbClr val="000000"/>
                </a:solidFill>
              </a:rPr>
              <a:t>、</a:t>
            </a:r>
            <a:r>
              <a:rPr lang="en-US" altLang="zh-TW" sz="1600" smtClean="0">
                <a:solidFill>
                  <a:srgbClr val="000000"/>
                </a:solidFill>
              </a:rPr>
              <a:t>MIN</a:t>
            </a:r>
            <a:r>
              <a:rPr lang="zh-TW" altLang="en-US" sz="1600" smtClean="0">
                <a:solidFill>
                  <a:srgbClr val="000000"/>
                </a:solidFill>
              </a:rPr>
              <a:t>、</a:t>
            </a:r>
            <a:r>
              <a:rPr lang="en-US" altLang="zh-TW" sz="1600" smtClean="0">
                <a:solidFill>
                  <a:srgbClr val="000000"/>
                </a:solidFill>
              </a:rPr>
              <a:t>Count</a:t>
            </a:r>
            <a:r>
              <a:rPr lang="zh-TW" altLang="en-US" sz="1600" smtClean="0">
                <a:solidFill>
                  <a:srgbClr val="000000"/>
                </a:solidFill>
              </a:rPr>
              <a:t>、</a:t>
            </a:r>
            <a:r>
              <a:rPr lang="en-US" altLang="zh-TW" sz="1600" smtClean="0">
                <a:solidFill>
                  <a:srgbClr val="000000"/>
                </a:solidFill>
              </a:rPr>
              <a:t>Count(*) </a:t>
            </a:r>
            <a:r>
              <a:rPr lang="zh-TW" altLang="en-US" sz="1600" smtClean="0">
                <a:solidFill>
                  <a:srgbClr val="000000"/>
                </a:solidFill>
              </a:rPr>
              <a:t>則欄位資料型態的限制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5725" cy="1143000"/>
          </a:xfrm>
        </p:spPr>
        <p:txBody>
          <a:bodyPr/>
          <a:lstStyle/>
          <a:p>
            <a:r>
              <a:rPr lang="en-US" altLang="zh-TW" dirty="0" smtClean="0"/>
              <a:t>GROUP BY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908720"/>
            <a:ext cx="8496300" cy="4896769"/>
          </a:xfrm>
        </p:spPr>
        <p:txBody>
          <a:bodyPr/>
          <a:lstStyle/>
          <a:p>
            <a:r>
              <a:rPr lang="zh-TW" altLang="en-US" dirty="0" smtClean="0"/>
              <a:t>要依據某一個欄位，去</a:t>
            </a:r>
            <a:r>
              <a:rPr lang="zh-TW" altLang="en-US" dirty="0" smtClean="0">
                <a:solidFill>
                  <a:srgbClr val="FF0000"/>
                </a:solidFill>
              </a:rPr>
              <a:t>分開計算另一個欄位的總合</a:t>
            </a:r>
            <a:r>
              <a:rPr lang="zh-TW" altLang="en-US" dirty="0" smtClean="0"/>
              <a:t>時，可以使用</a:t>
            </a:r>
            <a:r>
              <a:rPr lang="en-US" altLang="zh-TW" dirty="0" smtClean="0"/>
              <a:t>GROUP BY  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00FF"/>
                </a:solidFill>
              </a:rPr>
              <a:t>SELECT "</a:t>
            </a:r>
            <a:r>
              <a:rPr lang="zh-TW" altLang="en-US" dirty="0" smtClean="0">
                <a:solidFill>
                  <a:srgbClr val="0000FF"/>
                </a:solidFill>
              </a:rPr>
              <a:t>欄位</a:t>
            </a:r>
            <a:r>
              <a:rPr lang="en-US" altLang="zh-TW" dirty="0" smtClean="0">
                <a:solidFill>
                  <a:srgbClr val="0000FF"/>
                </a:solidFill>
              </a:rPr>
              <a:t>1", SUM("</a:t>
            </a:r>
            <a:r>
              <a:rPr lang="zh-TW" altLang="en-US" dirty="0" smtClean="0">
                <a:solidFill>
                  <a:srgbClr val="0000FF"/>
                </a:solidFill>
              </a:rPr>
              <a:t>欄位</a:t>
            </a:r>
            <a:r>
              <a:rPr lang="en-US" altLang="zh-TW" dirty="0" smtClean="0">
                <a:solidFill>
                  <a:srgbClr val="0000FF"/>
                </a:solidFill>
              </a:rPr>
              <a:t>2") FROM "</a:t>
            </a:r>
            <a:r>
              <a:rPr lang="zh-TW" altLang="en-US" dirty="0" smtClean="0">
                <a:solidFill>
                  <a:srgbClr val="0000FF"/>
                </a:solidFill>
              </a:rPr>
              <a:t>表格名</a:t>
            </a:r>
            <a:r>
              <a:rPr lang="en-US" altLang="zh-TW" dirty="0" smtClean="0">
                <a:solidFill>
                  <a:srgbClr val="0000FF"/>
                </a:solidFill>
              </a:rPr>
              <a:t>" 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     GROUP BY "</a:t>
            </a:r>
            <a:r>
              <a:rPr lang="zh-TW" altLang="en-US" dirty="0" smtClean="0">
                <a:solidFill>
                  <a:srgbClr val="0000FF"/>
                </a:solidFill>
              </a:rPr>
              <a:t>欄位</a:t>
            </a:r>
            <a:r>
              <a:rPr lang="en-US" altLang="zh-TW" dirty="0" smtClean="0">
                <a:solidFill>
                  <a:srgbClr val="0000FF"/>
                </a:solidFill>
              </a:rPr>
              <a:t>1"</a:t>
            </a:r>
          </a:p>
          <a:p>
            <a:pPr lvl="1"/>
            <a:r>
              <a:rPr lang="zh-TW" altLang="en-US" dirty="0" smtClean="0"/>
              <a:t>範例 </a:t>
            </a:r>
            <a:r>
              <a:rPr lang="en-US" altLang="zh-TW" dirty="0" smtClean="0"/>
              <a:t> : 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MOVE </a:t>
            </a:r>
            <a:r>
              <a:rPr lang="zh-TW" altLang="en-US" dirty="0" smtClean="0"/>
              <a:t>表格中，依據</a:t>
            </a:r>
            <a:r>
              <a:rPr lang="en-US" altLang="zh-TW" dirty="0" smtClean="0"/>
              <a:t> model no </a:t>
            </a:r>
            <a:r>
              <a:rPr lang="zh-TW" altLang="en-US" dirty="0" smtClean="0"/>
              <a:t>分開計算 </a:t>
            </a:r>
            <a:r>
              <a:rPr lang="en-US" altLang="zh-TW" dirty="0" err="1" smtClean="0"/>
              <a:t>logoff_sheet_qty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的總合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6" name="圖片 5" descr="0418130907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80928"/>
            <a:ext cx="8729663" cy="1557338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4128" y="3717032"/>
            <a:ext cx="3152775" cy="314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5725" cy="1143000"/>
          </a:xfrm>
        </p:spPr>
        <p:txBody>
          <a:bodyPr/>
          <a:lstStyle/>
          <a:p>
            <a:r>
              <a:rPr lang="en-US" altLang="zh-TW" dirty="0" smtClean="0"/>
              <a:t>HAVING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908720"/>
            <a:ext cx="8496300" cy="4896769"/>
          </a:xfrm>
        </p:spPr>
        <p:txBody>
          <a:bodyPr/>
          <a:lstStyle/>
          <a:p>
            <a:r>
              <a:rPr lang="zh-TW" altLang="en-US" dirty="0" smtClean="0"/>
              <a:t>要將函式結果當成篩選條件用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00FF"/>
                </a:solidFill>
              </a:rPr>
              <a:t>SELECT "</a:t>
            </a:r>
            <a:r>
              <a:rPr lang="zh-TW" altLang="en-US" dirty="0" smtClean="0">
                <a:solidFill>
                  <a:srgbClr val="0000FF"/>
                </a:solidFill>
              </a:rPr>
              <a:t>欄位</a:t>
            </a:r>
            <a:r>
              <a:rPr lang="en-US" altLang="zh-TW" dirty="0" smtClean="0">
                <a:solidFill>
                  <a:srgbClr val="0000FF"/>
                </a:solidFill>
              </a:rPr>
              <a:t>1", </a:t>
            </a:r>
            <a:r>
              <a:rPr lang="en-US" altLang="zh-TW" dirty="0" smtClean="0">
                <a:solidFill>
                  <a:srgbClr val="FF00FF"/>
                </a:solidFill>
              </a:rPr>
              <a:t>SUM("</a:t>
            </a:r>
            <a:r>
              <a:rPr lang="zh-TW" altLang="en-US" dirty="0" smtClean="0">
                <a:solidFill>
                  <a:srgbClr val="FF00FF"/>
                </a:solidFill>
              </a:rPr>
              <a:t>欄位</a:t>
            </a:r>
            <a:r>
              <a:rPr lang="en-US" altLang="zh-TW" dirty="0" smtClean="0">
                <a:solidFill>
                  <a:srgbClr val="FF00FF"/>
                </a:solidFill>
              </a:rPr>
              <a:t>2") </a:t>
            </a:r>
            <a:r>
              <a:rPr lang="en-US" altLang="zh-TW" dirty="0" smtClean="0">
                <a:solidFill>
                  <a:srgbClr val="0000FF"/>
                </a:solidFill>
              </a:rPr>
              <a:t>FROM "</a:t>
            </a:r>
            <a:r>
              <a:rPr lang="zh-TW" altLang="en-US" dirty="0" smtClean="0">
                <a:solidFill>
                  <a:srgbClr val="0000FF"/>
                </a:solidFill>
              </a:rPr>
              <a:t>表格名</a:t>
            </a:r>
            <a:r>
              <a:rPr lang="en-US" altLang="zh-TW" dirty="0" smtClean="0">
                <a:solidFill>
                  <a:srgbClr val="0000FF"/>
                </a:solidFill>
              </a:rPr>
              <a:t>" 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     GROUP BY "</a:t>
            </a:r>
            <a:r>
              <a:rPr lang="zh-TW" altLang="en-US" dirty="0" smtClean="0">
                <a:solidFill>
                  <a:srgbClr val="0000FF"/>
                </a:solidFill>
              </a:rPr>
              <a:t>欄位</a:t>
            </a:r>
            <a:r>
              <a:rPr lang="en-US" altLang="zh-TW" dirty="0" smtClean="0">
                <a:solidFill>
                  <a:srgbClr val="0000FF"/>
                </a:solidFill>
              </a:rPr>
              <a:t>1“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	</a:t>
            </a:r>
            <a:r>
              <a:rPr lang="en-US" altLang="zh-TW" dirty="0" smtClean="0">
                <a:solidFill>
                  <a:srgbClr val="FF00FF"/>
                </a:solidFill>
              </a:rPr>
              <a:t>HAVING (</a:t>
            </a:r>
            <a:r>
              <a:rPr lang="zh-TW" altLang="en-US" dirty="0" smtClean="0">
                <a:solidFill>
                  <a:srgbClr val="FF00FF"/>
                </a:solidFill>
              </a:rPr>
              <a:t>函數條件</a:t>
            </a:r>
            <a:r>
              <a:rPr lang="en-US" altLang="zh-TW" dirty="0" smtClean="0">
                <a:solidFill>
                  <a:srgbClr val="FF00FF"/>
                </a:solidFill>
              </a:rPr>
              <a:t>)</a:t>
            </a:r>
          </a:p>
          <a:p>
            <a:pPr lvl="1"/>
            <a:r>
              <a:rPr lang="zh-TW" altLang="en-US" dirty="0" smtClean="0"/>
              <a:t>範例 </a:t>
            </a:r>
            <a:r>
              <a:rPr lang="en-US" altLang="zh-TW" dirty="0" smtClean="0"/>
              <a:t> : 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MOVE </a:t>
            </a:r>
            <a:r>
              <a:rPr lang="zh-TW" altLang="en-US" dirty="0" smtClean="0"/>
              <a:t>表格中，依據</a:t>
            </a:r>
            <a:r>
              <a:rPr lang="en-US" altLang="zh-TW" dirty="0" smtClean="0"/>
              <a:t> model no </a:t>
            </a:r>
            <a:r>
              <a:rPr lang="zh-TW" altLang="en-US" dirty="0" smtClean="0"/>
              <a:t>分開計算 </a:t>
            </a:r>
            <a:r>
              <a:rPr lang="en-US" altLang="zh-TW" dirty="0" err="1" smtClean="0"/>
              <a:t>logoff_sheet_qty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的總合且列出總合</a:t>
            </a:r>
            <a:r>
              <a:rPr lang="en-US" altLang="zh-TW" dirty="0" smtClean="0"/>
              <a:t>&gt;100</a:t>
            </a:r>
            <a:r>
              <a:rPr lang="zh-TW" altLang="en-US" dirty="0" smtClean="0"/>
              <a:t> 的結果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251520" y="5120024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TW" dirty="0" smtClean="0">
                <a:latin typeface="Century Gothic" pitchFamily="34" charset="0"/>
                <a:ea typeface="微軟正黑體" pitchFamily="34" charset="-120"/>
              </a:rPr>
              <a:t>-</a:t>
            </a:r>
            <a:r>
              <a:rPr lang="en-US" altLang="zh-TW" b="1" dirty="0" smtClean="0">
                <a:solidFill>
                  <a:srgbClr val="0000FF"/>
                </a:solidFill>
                <a:latin typeface="Century Gothic" pitchFamily="34" charset="0"/>
                <a:ea typeface="微軟正黑體" pitchFamily="34" charset="-120"/>
              </a:rPr>
              <a:t>HAVING</a:t>
            </a:r>
            <a:r>
              <a:rPr lang="zh-TW" altLang="en-US" dirty="0" smtClean="0">
                <a:latin typeface="Century Gothic" pitchFamily="34" charset="0"/>
                <a:ea typeface="微軟正黑體" pitchFamily="34" charset="-120"/>
              </a:rPr>
              <a:t>配合</a:t>
            </a:r>
            <a:r>
              <a:rPr lang="en-US" altLang="zh-TW" dirty="0" smtClean="0">
                <a:latin typeface="Century Gothic" pitchFamily="34" charset="0"/>
                <a:ea typeface="微軟正黑體" pitchFamily="34" charset="-120"/>
              </a:rPr>
              <a:t>Group</a:t>
            </a:r>
            <a:r>
              <a:rPr lang="zh-TW" altLang="en-US" dirty="0" smtClean="0">
                <a:latin typeface="Century Gothic" pitchFamily="34" charset="0"/>
                <a:ea typeface="微軟正黑體" pitchFamily="34" charset="-120"/>
              </a:rPr>
              <a:t>做條件篩選，通常放在</a:t>
            </a:r>
            <a:r>
              <a:rPr lang="en-US" altLang="zh-TW" dirty="0" smtClean="0">
                <a:latin typeface="Century Gothic" pitchFamily="34" charset="0"/>
                <a:ea typeface="微軟正黑體" pitchFamily="34" charset="-120"/>
              </a:rPr>
              <a:t>SQL </a:t>
            </a:r>
            <a:r>
              <a:rPr lang="zh-TW" altLang="en-US" dirty="0" smtClean="0">
                <a:latin typeface="Century Gothic" pitchFamily="34" charset="0"/>
                <a:ea typeface="微軟正黑體" pitchFamily="34" charset="-120"/>
              </a:rPr>
              <a:t>句子的最後</a:t>
            </a:r>
          </a:p>
          <a:p>
            <a:pPr>
              <a:buFontTx/>
              <a:buNone/>
            </a:pPr>
            <a:r>
              <a:rPr lang="en-US" altLang="zh-TW" b="1" dirty="0" smtClean="0">
                <a:solidFill>
                  <a:srgbClr val="0000FF"/>
                </a:solidFill>
                <a:latin typeface="Century Gothic" pitchFamily="34" charset="0"/>
                <a:ea typeface="微軟正黑體" pitchFamily="34" charset="-120"/>
              </a:rPr>
              <a:t>-ORDER BY</a:t>
            </a:r>
            <a:r>
              <a:rPr lang="en-US" altLang="zh-TW" dirty="0" smtClean="0">
                <a:latin typeface="Century Gothic" pitchFamily="34" charset="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Century Gothic" pitchFamily="34" charset="0"/>
                <a:ea typeface="微軟正黑體" pitchFamily="34" charset="-120"/>
              </a:rPr>
              <a:t>依據欄位排序 </a:t>
            </a:r>
            <a:r>
              <a:rPr lang="en-US" altLang="zh-TW" dirty="0" smtClean="0">
                <a:latin typeface="Century Gothic" pitchFamily="34" charset="0"/>
                <a:ea typeface="微軟正黑體" pitchFamily="34" charset="-120"/>
              </a:rPr>
              <a:t>(</a:t>
            </a:r>
            <a:r>
              <a:rPr lang="en-US" altLang="zh-TW" dirty="0" smtClean="0">
                <a:solidFill>
                  <a:srgbClr val="0000FF"/>
                </a:solidFill>
                <a:latin typeface="Century Gothic" pitchFamily="34" charset="0"/>
                <a:ea typeface="微軟正黑體" pitchFamily="34" charset="-120"/>
              </a:rPr>
              <a:t>ASC</a:t>
            </a:r>
            <a:r>
              <a:rPr lang="en-US" altLang="zh-TW" dirty="0" smtClean="0">
                <a:latin typeface="Century Gothic" pitchFamily="34" charset="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Century Gothic" pitchFamily="34" charset="0"/>
                <a:ea typeface="微軟正黑體" pitchFamily="34" charset="-120"/>
              </a:rPr>
              <a:t>小→大，升冪；</a:t>
            </a:r>
            <a:r>
              <a:rPr lang="en-US" altLang="zh-TW" dirty="0" smtClean="0">
                <a:solidFill>
                  <a:srgbClr val="0000FF"/>
                </a:solidFill>
                <a:latin typeface="Century Gothic" pitchFamily="34" charset="0"/>
                <a:ea typeface="微軟正黑體" pitchFamily="34" charset="-120"/>
              </a:rPr>
              <a:t>DESC</a:t>
            </a:r>
            <a:r>
              <a:rPr lang="zh-TW" altLang="en-US" dirty="0" smtClean="0">
                <a:latin typeface="Century Gothic" pitchFamily="34" charset="0"/>
                <a:ea typeface="微軟正黑體" pitchFamily="34" charset="-120"/>
              </a:rPr>
              <a:t>大→小，降冪</a:t>
            </a:r>
            <a:r>
              <a:rPr lang="en-US" altLang="zh-TW" dirty="0" smtClean="0">
                <a:latin typeface="Century Gothic" pitchFamily="34" charset="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Century Gothic" pitchFamily="34" charset="0"/>
                <a:ea typeface="微軟正黑體" pitchFamily="34" charset="-120"/>
              </a:rPr>
              <a:t>，可多個欄位</a:t>
            </a:r>
            <a:r>
              <a:rPr lang="en-US" altLang="zh-TW" dirty="0" smtClean="0">
                <a:latin typeface="Century Gothic" pitchFamily="34" charset="0"/>
                <a:ea typeface="微軟正黑體" pitchFamily="34" charset="-120"/>
              </a:rPr>
              <a:t>-</a:t>
            </a:r>
            <a:r>
              <a:rPr lang="zh-TW" altLang="en-US" dirty="0" smtClean="0">
                <a:latin typeface="Century Gothic" pitchFamily="34" charset="0"/>
                <a:ea typeface="微軟正黑體" pitchFamily="34" charset="-120"/>
              </a:rPr>
              <a:t>個別排序條件也可利用選取欄位順序做排序</a:t>
            </a:r>
          </a:p>
          <a:p>
            <a:pPr>
              <a:buFontTx/>
              <a:buNone/>
            </a:pPr>
            <a:r>
              <a:rPr lang="en-US" altLang="zh-TW" dirty="0" smtClean="0">
                <a:latin typeface="Century Gothic" pitchFamily="34" charset="0"/>
                <a:ea typeface="微軟正黑體" pitchFamily="34" charset="-120"/>
              </a:rPr>
              <a:t>-</a:t>
            </a:r>
            <a:r>
              <a:rPr lang="zh-TW" altLang="en-US" b="1" dirty="0" smtClean="0">
                <a:solidFill>
                  <a:srgbClr val="008000"/>
                </a:solidFill>
                <a:latin typeface="Century Gothic" pitchFamily="34" charset="0"/>
                <a:ea typeface="微軟正黑體" pitchFamily="34" charset="-120"/>
              </a:rPr>
              <a:t>注意：</a:t>
            </a:r>
            <a:r>
              <a:rPr lang="en-US" altLang="zh-TW" b="1" dirty="0" smtClean="0">
                <a:solidFill>
                  <a:srgbClr val="008000"/>
                </a:solidFill>
                <a:latin typeface="Century Gothic" pitchFamily="34" charset="0"/>
                <a:ea typeface="微軟正黑體" pitchFamily="34" charset="-120"/>
              </a:rPr>
              <a:t>Group by </a:t>
            </a:r>
            <a:r>
              <a:rPr lang="zh-TW" altLang="en-US" b="1" dirty="0" smtClean="0">
                <a:solidFill>
                  <a:srgbClr val="008000"/>
                </a:solidFill>
                <a:latin typeface="Century Gothic" pitchFamily="34" charset="0"/>
                <a:ea typeface="微軟正黑體" pitchFamily="34" charset="-120"/>
              </a:rPr>
              <a:t>後的資料欄位必須在</a:t>
            </a:r>
            <a:r>
              <a:rPr lang="en-US" altLang="zh-TW" b="1" dirty="0" smtClean="0">
                <a:solidFill>
                  <a:srgbClr val="008000"/>
                </a:solidFill>
                <a:latin typeface="Century Gothic" pitchFamily="34" charset="0"/>
                <a:ea typeface="微軟正黑體" pitchFamily="34" charset="-120"/>
              </a:rPr>
              <a:t>Select</a:t>
            </a:r>
            <a:r>
              <a:rPr lang="zh-TW" altLang="en-US" b="1" dirty="0" smtClean="0">
                <a:solidFill>
                  <a:srgbClr val="008000"/>
                </a:solidFill>
                <a:latin typeface="Century Gothic" pitchFamily="34" charset="0"/>
                <a:ea typeface="微軟正黑體" pitchFamily="34" charset="-120"/>
              </a:rPr>
              <a:t>中都有</a:t>
            </a:r>
            <a:r>
              <a:rPr lang="en-US" altLang="zh-TW" b="1" dirty="0" smtClean="0">
                <a:solidFill>
                  <a:srgbClr val="008000"/>
                </a:solidFill>
                <a:latin typeface="Century Gothic" pitchFamily="34" charset="0"/>
                <a:ea typeface="微軟正黑體" pitchFamily="34" charset="-120"/>
              </a:rPr>
              <a:t>select</a:t>
            </a:r>
            <a:r>
              <a:rPr lang="zh-TW" altLang="en-US" b="1" dirty="0" smtClean="0">
                <a:solidFill>
                  <a:srgbClr val="008000"/>
                </a:solidFill>
                <a:latin typeface="Century Gothic" pitchFamily="34" charset="0"/>
                <a:ea typeface="微軟正黑體" pitchFamily="34" charset="-120"/>
              </a:rPr>
              <a:t>出來</a:t>
            </a:r>
          </a:p>
          <a:p>
            <a:pPr>
              <a:buFontTx/>
              <a:buNone/>
            </a:pPr>
            <a:r>
              <a:rPr lang="en-US" altLang="zh-TW" dirty="0" smtClean="0">
                <a:latin typeface="Century Gothic" pitchFamily="34" charset="0"/>
                <a:ea typeface="微軟正黑體" pitchFamily="34" charset="-120"/>
              </a:rPr>
              <a:t>-Group by </a:t>
            </a:r>
            <a:r>
              <a:rPr lang="zh-TW" altLang="en-US" dirty="0" smtClean="0">
                <a:latin typeface="Century Gothic" pitchFamily="34" charset="0"/>
                <a:ea typeface="微軟正黑體" pitchFamily="34" charset="-120"/>
              </a:rPr>
              <a:t>的統計含式有：</a:t>
            </a:r>
            <a:r>
              <a:rPr lang="en-US" altLang="zh-TW" b="1" dirty="0" smtClean="0">
                <a:solidFill>
                  <a:srgbClr val="0000FF"/>
                </a:solidFill>
                <a:latin typeface="Century Gothic" pitchFamily="34" charset="0"/>
                <a:ea typeface="微軟正黑體" pitchFamily="34" charset="-120"/>
              </a:rPr>
              <a:t>COUNT</a:t>
            </a:r>
            <a:r>
              <a:rPr lang="zh-TW" altLang="en-US" b="1" dirty="0" smtClean="0">
                <a:solidFill>
                  <a:srgbClr val="0000FF"/>
                </a:solidFill>
                <a:latin typeface="Century Gothic" pitchFamily="34" charset="0"/>
                <a:ea typeface="微軟正黑體" pitchFamily="34" charset="-120"/>
              </a:rPr>
              <a:t>、</a:t>
            </a:r>
            <a:r>
              <a:rPr lang="en-US" altLang="zh-TW" b="1" dirty="0" smtClean="0">
                <a:solidFill>
                  <a:srgbClr val="0000FF"/>
                </a:solidFill>
                <a:latin typeface="Century Gothic" pitchFamily="34" charset="0"/>
                <a:ea typeface="微軟正黑體" pitchFamily="34" charset="-120"/>
              </a:rPr>
              <a:t>MIN</a:t>
            </a:r>
            <a:r>
              <a:rPr lang="zh-TW" altLang="en-US" b="1" dirty="0" smtClean="0">
                <a:solidFill>
                  <a:srgbClr val="0000FF"/>
                </a:solidFill>
                <a:latin typeface="Century Gothic" pitchFamily="34" charset="0"/>
                <a:ea typeface="微軟正黑體" pitchFamily="34" charset="-120"/>
              </a:rPr>
              <a:t>、</a:t>
            </a:r>
            <a:r>
              <a:rPr lang="en-US" altLang="zh-TW" b="1" dirty="0" smtClean="0">
                <a:solidFill>
                  <a:srgbClr val="0000FF"/>
                </a:solidFill>
                <a:latin typeface="Century Gothic" pitchFamily="34" charset="0"/>
                <a:ea typeface="微軟正黑體" pitchFamily="34" charset="-120"/>
              </a:rPr>
              <a:t>MAX</a:t>
            </a:r>
            <a:r>
              <a:rPr lang="zh-TW" altLang="en-US" b="1" dirty="0" smtClean="0">
                <a:solidFill>
                  <a:srgbClr val="0000FF"/>
                </a:solidFill>
                <a:latin typeface="Century Gothic" pitchFamily="34" charset="0"/>
                <a:ea typeface="微軟正黑體" pitchFamily="34" charset="-120"/>
              </a:rPr>
              <a:t>、</a:t>
            </a:r>
            <a:r>
              <a:rPr lang="en-US" altLang="zh-TW" b="1" dirty="0" smtClean="0">
                <a:solidFill>
                  <a:srgbClr val="0000FF"/>
                </a:solidFill>
                <a:latin typeface="Century Gothic" pitchFamily="34" charset="0"/>
                <a:ea typeface="微軟正黑體" pitchFamily="34" charset="-120"/>
              </a:rPr>
              <a:t>AVG</a:t>
            </a:r>
            <a:r>
              <a:rPr lang="zh-TW" altLang="en-US" b="1" dirty="0" smtClean="0">
                <a:solidFill>
                  <a:srgbClr val="0000FF"/>
                </a:solidFill>
                <a:latin typeface="Century Gothic" pitchFamily="34" charset="0"/>
                <a:ea typeface="微軟正黑體" pitchFamily="34" charset="-120"/>
              </a:rPr>
              <a:t>、</a:t>
            </a:r>
            <a:r>
              <a:rPr lang="en-US" altLang="zh-TW" b="1" dirty="0" smtClean="0">
                <a:solidFill>
                  <a:srgbClr val="0000FF"/>
                </a:solidFill>
                <a:latin typeface="Century Gothic" pitchFamily="34" charset="0"/>
                <a:ea typeface="微軟正黑體" pitchFamily="34" charset="-120"/>
              </a:rPr>
              <a:t>SUM</a:t>
            </a:r>
            <a:r>
              <a:rPr lang="zh-TW" altLang="en-US" dirty="0" smtClean="0">
                <a:latin typeface="Century Gothic" pitchFamily="34" charset="0"/>
                <a:ea typeface="微軟正黑體" pitchFamily="34" charset="-120"/>
              </a:rPr>
              <a:t>等。</a:t>
            </a:r>
            <a:endParaRPr lang="zh-TW" altLang="en-US" dirty="0">
              <a:latin typeface="Century Gothic" pitchFamily="34" charset="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948264" y="0"/>
            <a:ext cx="2195736" cy="1440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latin typeface="Arial" pitchFamily="-65" charset="0"/>
                <a:ea typeface="新細明體" pitchFamily="-65" charset="-120"/>
                <a:cs typeface="新細明體" pitchFamily="-65" charset="-120"/>
              </a:rPr>
              <a:t>SELECT </a:t>
            </a:r>
            <a:r>
              <a:rPr lang="zh-TW" altLang="en-US" sz="1400" dirty="0" smtClean="0">
                <a:latin typeface="Arial" pitchFamily="-65" charset="0"/>
                <a:ea typeface="新細明體" pitchFamily="-65" charset="-120"/>
                <a:cs typeface="新細明體" pitchFamily="-65" charset="-120"/>
              </a:rPr>
              <a:t>欄位</a:t>
            </a:r>
            <a:r>
              <a:rPr lang="en-US" altLang="zh-TW" sz="1400" dirty="0" smtClean="0">
                <a:latin typeface="Arial" pitchFamily="-65" charset="0"/>
                <a:ea typeface="新細明體" pitchFamily="-65" charset="-120"/>
                <a:cs typeface="新細明體" pitchFamily="-65" charset="-120"/>
              </a:rPr>
              <a:t>1,</a:t>
            </a:r>
            <a:r>
              <a:rPr lang="zh-TW" altLang="en-US" sz="1400" dirty="0" smtClean="0">
                <a:latin typeface="Arial" pitchFamily="-65" charset="0"/>
                <a:ea typeface="新細明體" pitchFamily="-65" charset="-120"/>
                <a:cs typeface="新細明體" pitchFamily="-65" charset="-120"/>
              </a:rPr>
              <a:t>欄位</a:t>
            </a:r>
            <a:r>
              <a:rPr lang="en-US" altLang="zh-TW" sz="1400" dirty="0" smtClean="0">
                <a:latin typeface="Arial" pitchFamily="-65" charset="0"/>
                <a:ea typeface="新細明體" pitchFamily="-65" charset="-120"/>
                <a:cs typeface="新細明體" pitchFamily="-65" charset="-120"/>
              </a:rPr>
              <a:t>2..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rPr>
              <a:t>FROM</a:t>
            </a:r>
            <a:r>
              <a:rPr kumimoji="1" lang="en-US" altLang="zh-TW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rPr>
              <a:t> </a:t>
            </a:r>
            <a:r>
              <a:rPr kumimoji="1" lang="zh-TW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rPr>
              <a:t>表格名</a:t>
            </a:r>
            <a:endParaRPr kumimoji="1" lang="en-US" altLang="zh-TW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latin typeface="Arial" pitchFamily="-65" charset="0"/>
                <a:ea typeface="新細明體" pitchFamily="-65" charset="-120"/>
                <a:cs typeface="新細明體" pitchFamily="-65" charset="-120"/>
              </a:rPr>
              <a:t>WHERE </a:t>
            </a:r>
            <a:r>
              <a:rPr lang="zh-TW" altLang="en-US" sz="1400" dirty="0" smtClean="0">
                <a:latin typeface="Arial" pitchFamily="-65" charset="0"/>
                <a:ea typeface="新細明體" pitchFamily="-65" charset="-120"/>
                <a:cs typeface="新細明體" pitchFamily="-65" charset="-120"/>
              </a:rPr>
              <a:t>條件區</a:t>
            </a:r>
            <a:endParaRPr lang="en-US" altLang="zh-TW" sz="1400" dirty="0" smtClean="0"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latin typeface="Arial" pitchFamily="-65" charset="0"/>
                <a:ea typeface="新細明體" pitchFamily="-65" charset="-120"/>
                <a:cs typeface="新細明體" pitchFamily="-65" charset="-120"/>
              </a:rPr>
              <a:t>GROUP BY </a:t>
            </a:r>
            <a:r>
              <a:rPr lang="zh-TW" altLang="en-US" sz="1400" dirty="0" smtClean="0">
                <a:latin typeface="Arial" pitchFamily="-65" charset="0"/>
                <a:ea typeface="新細明體" pitchFamily="-65" charset="-120"/>
                <a:cs typeface="新細明體" pitchFamily="-65" charset="-120"/>
              </a:rPr>
              <a:t>欄位</a:t>
            </a:r>
            <a:endParaRPr lang="en-US" altLang="zh-TW" sz="1400" dirty="0" smtClean="0"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latin typeface="Arial" pitchFamily="-65" charset="0"/>
                <a:ea typeface="新細明體" pitchFamily="-65" charset="-120"/>
                <a:cs typeface="新細明體" pitchFamily="-65" charset="-120"/>
              </a:rPr>
              <a:t>ORDER BY </a:t>
            </a:r>
            <a:r>
              <a:rPr lang="zh-TW" altLang="en-US" sz="1400" dirty="0" smtClean="0">
                <a:latin typeface="Arial" pitchFamily="-65" charset="0"/>
                <a:ea typeface="新細明體" pitchFamily="-65" charset="-120"/>
                <a:cs typeface="新細明體" pitchFamily="-65" charset="-120"/>
              </a:rPr>
              <a:t>欄位</a:t>
            </a:r>
            <a:endParaRPr lang="en-US" altLang="zh-TW" sz="1400" dirty="0" smtClean="0"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rPr>
              <a:t>HAVING </a:t>
            </a:r>
            <a:r>
              <a:rPr kumimoji="1" lang="zh-TW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rPr>
              <a:t>函數條件</a:t>
            </a:r>
            <a:endParaRPr kumimoji="1" lang="en-US" altLang="zh-TW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6256" y="2780928"/>
            <a:ext cx="1866806" cy="255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1" y="3068960"/>
            <a:ext cx="5832649" cy="148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5725" cy="1143000"/>
          </a:xfrm>
        </p:spPr>
        <p:txBody>
          <a:bodyPr/>
          <a:lstStyle/>
          <a:p>
            <a:r>
              <a:rPr lang="en-US" altLang="zh-TW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If…else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  <a:latin typeface="Century Gothic" pitchFamily="34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5775" y="3356993"/>
            <a:ext cx="484822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211" y="4653136"/>
            <a:ext cx="6229350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67544" y="764704"/>
            <a:ext cx="8136904" cy="1061829"/>
          </a:xfrm>
          <a:prstGeom prst="rect">
            <a:avLst/>
          </a:prstGeom>
          <a:solidFill>
            <a:srgbClr val="F8F9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D0A0B"/>
                </a:solidFill>
                <a:effectLst/>
                <a:latin typeface="Arial Unicode MS" pitchFamily="34" charset="-120"/>
                <a:ea typeface="Open Sans"/>
                <a:cs typeface="新細明體" pitchFamily="18" charset="-120"/>
              </a:rPr>
              <a:t>IF ... THEN</a:t>
            </a:r>
            <a:endParaRPr kumimoji="1" lang="zh-TW" altLang="zh-TW" sz="1000" b="0" i="0" u="none" strike="noStrike" cap="none" normalizeH="0" baseline="0" dirty="0" smtClean="0">
              <a:ln>
                <a:noFill/>
              </a:ln>
              <a:solidFill>
                <a:srgbClr val="0D0A0B"/>
              </a:solidFill>
              <a:effectLst/>
              <a:latin typeface="Arial" pitchFamily="34" charset="0"/>
              <a:ea typeface="Open Sans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D0A0B"/>
                </a:solidFill>
                <a:effectLst/>
                <a:latin typeface="Arial Unicode MS" pitchFamily="34" charset="-120"/>
                <a:ea typeface="Open Sans"/>
                <a:cs typeface="新細明體" pitchFamily="18" charset="-120"/>
              </a:rPr>
              <a:t>IF ... THEN ... ELSE</a:t>
            </a:r>
            <a:endParaRPr kumimoji="1" lang="zh-TW" altLang="zh-TW" sz="1000" b="0" i="0" u="none" strike="noStrike" cap="none" normalizeH="0" baseline="0" dirty="0" smtClean="0">
              <a:ln>
                <a:noFill/>
              </a:ln>
              <a:solidFill>
                <a:srgbClr val="0D0A0B"/>
              </a:solidFill>
              <a:effectLst/>
              <a:latin typeface="Arial" pitchFamily="34" charset="0"/>
              <a:ea typeface="Open Sans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D0A0B"/>
                </a:solidFill>
                <a:effectLst/>
                <a:latin typeface="Arial Unicode MS" pitchFamily="34" charset="-120"/>
                <a:ea typeface="Open Sans"/>
                <a:cs typeface="新細明體" pitchFamily="18" charset="-120"/>
              </a:rPr>
              <a:t>IF ... THEN ... ELSIF ... THEN ... ELSE</a:t>
            </a:r>
            <a:endParaRPr kumimoji="1" lang="zh-TW" altLang="zh-TW" sz="1000" b="0" i="0" u="none" strike="noStrike" cap="none" normalizeH="0" baseline="0" dirty="0" smtClean="0">
              <a:ln>
                <a:noFill/>
              </a:ln>
              <a:solidFill>
                <a:srgbClr val="0D0A0B"/>
              </a:solidFill>
              <a:effectLst/>
              <a:latin typeface="Arial" pitchFamily="34" charset="0"/>
              <a:ea typeface="Open Sans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/>
          <a:srcRect b="17921"/>
          <a:stretch>
            <a:fillRect/>
          </a:stretch>
        </p:blipFill>
        <p:spPr bwMode="auto">
          <a:xfrm>
            <a:off x="4283968" y="1916832"/>
            <a:ext cx="315277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1844824"/>
            <a:ext cx="3833997" cy="259228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14" name="文字方塊 13"/>
          <p:cNvSpPr txBox="1"/>
          <p:nvPr/>
        </p:nvSpPr>
        <p:spPr>
          <a:xfrm>
            <a:off x="4283968" y="160161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1400" dirty="0" smtClean="0"/>
              <a:t>★ 範例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zh-TW" altLang="zh-TW" sz="1400" dirty="0" smtClean="0">
                <a:solidFill>
                  <a:srgbClr val="0D0A0B"/>
                </a:solidFill>
                <a:latin typeface="Arial Unicode MS" pitchFamily="34" charset="-120"/>
                <a:ea typeface="Open Sans"/>
                <a:cs typeface="新細明體" pitchFamily="18" charset="-120"/>
              </a:rPr>
              <a:t>IF ... THEN</a:t>
            </a:r>
            <a:r>
              <a:rPr lang="zh-TW" altLang="en-US" sz="1400" dirty="0" smtClean="0"/>
              <a:t> 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283968" y="3140968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/>
            <a:r>
              <a:rPr lang="zh-TW" altLang="en-US" sz="1400" dirty="0" smtClean="0"/>
              <a:t>★ 範例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zh-TW" altLang="zh-TW" sz="1400" dirty="0" smtClean="0">
                <a:solidFill>
                  <a:srgbClr val="0D0A0B"/>
                </a:solidFill>
                <a:latin typeface="Arial Unicode MS" pitchFamily="34" charset="-120"/>
                <a:ea typeface="Open Sans"/>
                <a:cs typeface="新細明體" pitchFamily="18" charset="-120"/>
              </a:rPr>
              <a:t>IF ... THEN ... ELSE</a:t>
            </a:r>
            <a:endParaRPr lang="zh-TW" altLang="zh-TW" sz="1400" dirty="0" smtClean="0">
              <a:solidFill>
                <a:srgbClr val="0D0A0B"/>
              </a:solidFill>
              <a:latin typeface="Arial" pitchFamily="34" charset="0"/>
              <a:ea typeface="Open Sans"/>
              <a:cs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67544" y="4437112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/>
            <a:r>
              <a:rPr lang="zh-TW" altLang="en-US" sz="1400" dirty="0" smtClean="0"/>
              <a:t>★ 範例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zh-TW" altLang="zh-TW" sz="1400" dirty="0" smtClean="0">
                <a:solidFill>
                  <a:srgbClr val="0D0A0B"/>
                </a:solidFill>
                <a:latin typeface="Arial Unicode MS" pitchFamily="34" charset="-120"/>
                <a:ea typeface="Open Sans"/>
                <a:cs typeface="新細明體" pitchFamily="18" charset="-120"/>
              </a:rPr>
              <a:t>IF ... THEN ... ELSIF ... THEN ... ELSE</a:t>
            </a:r>
            <a:endParaRPr lang="zh-TW" altLang="zh-TW" sz="1400" dirty="0" smtClean="0">
              <a:solidFill>
                <a:srgbClr val="0D0A0B"/>
              </a:solidFill>
              <a:latin typeface="Arial" pitchFamily="34" charset="0"/>
              <a:ea typeface="Open Sans"/>
              <a:cs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851920" y="6525344"/>
            <a:ext cx="2448272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/>
              <a:t>Cell</a:t>
            </a:r>
            <a:r>
              <a:rPr lang="zh-TW" altLang="en-US" sz="1400" dirty="0" smtClean="0"/>
              <a:t>座標轉</a:t>
            </a:r>
            <a:r>
              <a:rPr lang="en-US" altLang="zh-TW" sz="1400" dirty="0" smtClean="0"/>
              <a:t>CF </a:t>
            </a:r>
            <a:r>
              <a:rPr lang="zh-TW" altLang="en-US" sz="1400" dirty="0" smtClean="0"/>
              <a:t>大板座標轉換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956376" y="4149080"/>
            <a:ext cx="1008112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/>
              <a:t>座標比對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444208" y="2780928"/>
            <a:ext cx="2520280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/>
              <a:t>Repair code </a:t>
            </a:r>
            <a:r>
              <a:rPr lang="zh-TW" altLang="en-US" sz="1400" dirty="0" smtClean="0"/>
              <a:t>對應</a:t>
            </a:r>
            <a:r>
              <a:rPr lang="en-US" altLang="zh-TW" sz="1400" dirty="0" err="1" smtClean="0"/>
              <a:t>sheet_id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7" y="2276872"/>
            <a:ext cx="8388424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5725" cy="1143000"/>
          </a:xfrm>
        </p:spPr>
        <p:txBody>
          <a:bodyPr/>
          <a:lstStyle/>
          <a:p>
            <a:r>
              <a:rPr lang="en-US" altLang="zh-TW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Case..when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  <a:latin typeface="Century Gothic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 t="6488" b="16805"/>
          <a:stretch>
            <a:fillRect/>
          </a:stretch>
        </p:blipFill>
        <p:spPr bwMode="auto">
          <a:xfrm>
            <a:off x="683568" y="764704"/>
            <a:ext cx="7351713" cy="152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/>
          <a:srcRect b="20222"/>
          <a:stretch>
            <a:fillRect/>
          </a:stretch>
        </p:blipFill>
        <p:spPr bwMode="auto">
          <a:xfrm>
            <a:off x="760909" y="3717032"/>
            <a:ext cx="738981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/>
          <a:srcRect t="3385" r="21894" b="72061"/>
          <a:stretch>
            <a:fillRect/>
          </a:stretch>
        </p:blipFill>
        <p:spPr bwMode="auto">
          <a:xfrm>
            <a:off x="832917" y="5301208"/>
            <a:ext cx="676875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 bwMode="auto">
          <a:xfrm>
            <a:off x="1115616" y="2780928"/>
            <a:ext cx="7920880" cy="43204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259632" y="6309320"/>
            <a:ext cx="6192688" cy="216024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5725" cy="1143000"/>
          </a:xfrm>
        </p:spPr>
        <p:txBody>
          <a:bodyPr/>
          <a:lstStyle/>
          <a:p>
            <a:r>
              <a:rPr lang="en-US" altLang="zh-TW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  <a:ea typeface="微軟正黑體" pitchFamily="34" charset="-120"/>
              </a:rPr>
              <a:t>JOIN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  <a:latin typeface="Century Gothic" pitchFamily="34" charset="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7544" y="908720"/>
            <a:ext cx="8496300" cy="3960813"/>
          </a:xfrm>
        </p:spPr>
        <p:txBody>
          <a:bodyPr/>
          <a:lstStyle/>
          <a:p>
            <a:r>
              <a:rPr lang="en-US" altLang="zh-TW" dirty="0" err="1" smtClean="0"/>
              <a:t>PostgreSQL</a:t>
            </a:r>
            <a:r>
              <a:rPr lang="zh-TW" altLang="en-US" dirty="0" smtClean="0"/>
              <a:t>的聯接（</a:t>
            </a:r>
            <a:r>
              <a:rPr lang="en-US" altLang="zh-TW" b="1" dirty="0" smtClean="0"/>
              <a:t>Joins</a:t>
            </a:r>
            <a:r>
              <a:rPr lang="zh-TW" altLang="en-US" dirty="0" smtClean="0"/>
              <a:t>）子句用於從兩個或多個數據庫中的表的記錄相結合。一個</a:t>
            </a:r>
            <a:r>
              <a:rPr lang="en-US" altLang="zh-TW" dirty="0" smtClean="0"/>
              <a:t>JOIN</a:t>
            </a:r>
            <a:r>
              <a:rPr lang="zh-TW" altLang="en-US" dirty="0" smtClean="0"/>
              <a:t>是一種手段，從兩個表中使用常見於每個值相結合的字段。</a:t>
            </a:r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PostgreSQL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Join </a:t>
            </a:r>
            <a:r>
              <a:rPr lang="zh-TW" altLang="en-US" dirty="0" smtClean="0"/>
              <a:t>類型是：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INNER JOIN</a:t>
            </a:r>
          </a:p>
          <a:p>
            <a:pPr lvl="1"/>
            <a:r>
              <a:rPr lang="en-US" altLang="zh-TW" dirty="0" smtClean="0"/>
              <a:t> LEFT JOIN</a:t>
            </a:r>
          </a:p>
          <a:p>
            <a:pPr lvl="1"/>
            <a:r>
              <a:rPr lang="en-US" altLang="zh-TW" dirty="0" smtClean="0"/>
              <a:t> RIGHT JOIN</a:t>
            </a:r>
          </a:p>
          <a:p>
            <a:pPr lvl="1"/>
            <a:r>
              <a:rPr lang="en-US" altLang="zh-TW" dirty="0" smtClean="0"/>
              <a:t> FULL  JOIN</a:t>
            </a:r>
          </a:p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43323" r="7577" b="50939"/>
          <a:stretch>
            <a:fillRect/>
          </a:stretch>
        </p:blipFill>
        <p:spPr bwMode="auto">
          <a:xfrm>
            <a:off x="4860032" y="1700808"/>
            <a:ext cx="3600400" cy="1164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251520" y="3501008"/>
            <a:ext cx="8676456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/>
              <a:t>INNER JOIN:</a:t>
            </a:r>
          </a:p>
          <a:p>
            <a:r>
              <a:rPr lang="en-US" altLang="zh-TW" sz="1400" dirty="0" smtClean="0"/>
              <a:t>SELECT A.column1, A.column2, B.column1, B.column2</a:t>
            </a:r>
          </a:p>
          <a:p>
            <a:r>
              <a:rPr lang="en-US" altLang="zh-TW" sz="1400" dirty="0" smtClean="0"/>
              <a:t>FROM Table </a:t>
            </a:r>
            <a:r>
              <a:rPr lang="en-US" altLang="zh-TW" sz="1400" dirty="0" err="1" smtClean="0"/>
              <a:t>A,Table</a:t>
            </a:r>
            <a:r>
              <a:rPr lang="en-US" altLang="zh-TW" sz="1400" dirty="0" smtClean="0"/>
              <a:t> B</a:t>
            </a:r>
          </a:p>
          <a:p>
            <a:r>
              <a:rPr lang="en-US" altLang="zh-TW" sz="1400" dirty="0" smtClean="0"/>
              <a:t>WHERE A.column1= B.column1</a:t>
            </a:r>
          </a:p>
          <a:p>
            <a:r>
              <a:rPr lang="zh-TW" altLang="en-US" sz="1400" dirty="0" smtClean="0"/>
              <a:t>等同</a:t>
            </a:r>
            <a:endParaRPr lang="en-US" altLang="zh-TW" sz="1400" dirty="0" smtClean="0"/>
          </a:p>
          <a:p>
            <a:r>
              <a:rPr lang="en-US" altLang="zh-TW" sz="1400" dirty="0" smtClean="0"/>
              <a:t>SELECT A.column1, A.column2, B.column1, B.column2</a:t>
            </a:r>
          </a:p>
          <a:p>
            <a:r>
              <a:rPr lang="en-US" altLang="zh-TW" sz="1400" dirty="0" smtClean="0"/>
              <a:t>FROM Table A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INNER JOIN Table B</a:t>
            </a:r>
            <a:r>
              <a:rPr lang="zh-TW" altLang="en-US" sz="1400" dirty="0" smtClean="0"/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ON</a:t>
            </a:r>
            <a:r>
              <a:rPr lang="en-US" altLang="zh-TW" sz="1400" dirty="0" smtClean="0"/>
              <a:t> A.column1= B.column1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51520" y="5147667"/>
            <a:ext cx="8676456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/>
              <a:t>LEFT JOIN:</a:t>
            </a:r>
          </a:p>
          <a:p>
            <a:r>
              <a:rPr lang="en-US" altLang="zh-TW" sz="1400" dirty="0" smtClean="0"/>
              <a:t>SELECT A.column1, A.column2, B.column1, B.column2</a:t>
            </a:r>
          </a:p>
          <a:p>
            <a:r>
              <a:rPr lang="en-US" altLang="zh-TW" sz="1400" dirty="0" smtClean="0"/>
              <a:t>FROM Table A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LEFT JOIN Table B</a:t>
            </a:r>
            <a:r>
              <a:rPr lang="zh-TW" altLang="en-US" sz="1400" dirty="0" smtClean="0"/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ON</a:t>
            </a:r>
            <a:r>
              <a:rPr lang="en-US" altLang="zh-TW" sz="1400" dirty="0" smtClean="0"/>
              <a:t> A.column1= B.column1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51520" y="5934670"/>
            <a:ext cx="8676456" cy="738664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/>
              <a:t>RIGHT JOIN:</a:t>
            </a:r>
          </a:p>
          <a:p>
            <a:r>
              <a:rPr lang="en-US" altLang="zh-TW" sz="1400" dirty="0" smtClean="0"/>
              <a:t>SELECT A.column1, A.column2, B.column1, B.column2</a:t>
            </a:r>
          </a:p>
          <a:p>
            <a:r>
              <a:rPr lang="en-US" altLang="zh-TW" sz="1400" dirty="0" smtClean="0"/>
              <a:t>FROM Table A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RIGHT JOIN Table B</a:t>
            </a:r>
            <a:r>
              <a:rPr lang="zh-TW" altLang="en-US" sz="1400" dirty="0" smtClean="0"/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ON</a:t>
            </a:r>
            <a:r>
              <a:rPr lang="en-US" altLang="zh-TW" sz="1400" dirty="0" smtClean="0"/>
              <a:t> A.column1= B.column1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179513"/>
            <a:ext cx="8591550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SELECT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FROM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table_name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[[AS]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table_alias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] [,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table_name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…]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LEFT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| </a:t>
            </a: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RIGHT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| </a:t>
            </a: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FULL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[</a:t>
            </a: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OUTER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] | CROSS JOIN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table_name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</a:t>
            </a: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ON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join_condition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| </a:t>
            </a: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USING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(column [,column …])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table_name</a:t>
            </a:r>
            <a:r>
              <a:rPr kumimoji="1" lang="zh-TW" alt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：資料表名稱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Join_condition</a:t>
            </a:r>
            <a:r>
              <a:rPr kumimoji="1" lang="zh-TW" alt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：結合條件式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column</a:t>
            </a:r>
            <a:r>
              <a:rPr kumimoji="1" lang="zh-TW" alt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：用來結合的欄位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LEFT JOIN</a:t>
            </a:r>
            <a:r>
              <a:rPr kumimoji="1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</a:t>
            </a: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RIGHT JOIN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foo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LEFT JOIN bar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：把左邊的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foo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所有資料欄留下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foo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RIGHT JOIN bar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：把右邊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bar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所有資料欄留下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FULL OUTER JOIN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同時取得左側及右側資料表有的資料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注意：</a:t>
            </a: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join </a:t>
            </a:r>
            <a:r>
              <a:rPr kumimoji="1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是相乘的概念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，如果語法下的不好，很有可能會將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DB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資源搶光造成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DB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掛掉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5725" cy="1143000"/>
          </a:xfrm>
        </p:spPr>
        <p:txBody>
          <a:bodyPr/>
          <a:lstStyle/>
          <a:p>
            <a:r>
              <a:rPr lang="en-US" altLang="zh-TW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  <a:ea typeface="微軟正黑體" pitchFamily="34" charset="-120"/>
              </a:rPr>
              <a:t>JOIN </a:t>
            </a:r>
            <a:r>
              <a:rPr lang="zh-TW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  <a:ea typeface="微軟正黑體" pitchFamily="34" charset="-120"/>
              </a:rPr>
              <a:t>語法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  <a:latin typeface="Century Gothic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179513"/>
            <a:ext cx="859155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邏輯運算子的優先順序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最高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&gt; 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刮號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() → 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乘法*、除法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/ → 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減法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-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、加法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+ → NOT → AND → OR &lt;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最低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&gt;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x 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and &lt;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y  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同→ 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between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x 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and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&lt;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x 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or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&gt;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y 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同→ 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not between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x 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and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y</a:t>
            </a:r>
            <a:endParaRPr kumimoji="1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96863" y="1386408"/>
            <a:ext cx="858837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邏輯運算子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AND(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且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OR(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或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BETWEEN(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存在於範圍內時回傳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true)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LIKE(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比對搜尋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ILIKE(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比對搜尋不分大小寫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IN(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是否在內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NOT(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非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主要用在</a:t>
            </a:r>
            <a:r>
              <a:rPr kumimoji="1" lang="en-US" altLang="zh-TW" sz="16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Where expression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內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TW" sz="16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LIKE &amp; ILIKE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ex. Select * From foo Where column_a </a:t>
            </a:r>
            <a:r>
              <a:rPr kumimoji="1" lang="en-US" altLang="zh-TW" sz="1600" b="1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LIKE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‘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A_Z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’ </a:t>
            </a:r>
            <a:r>
              <a:rPr kumimoji="1" lang="en-US" altLang="zh-TW" sz="1600" b="1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OR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column_b </a:t>
            </a:r>
            <a:r>
              <a:rPr kumimoji="1" lang="en-US" altLang="zh-TW" sz="1600" b="1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LIKE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‘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A%Z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’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→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找出資料列中 欄位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a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資料內容為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『A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開頭且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Z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結尾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』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且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『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字元數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3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個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』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的資料列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或  資料列中 欄位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b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資料內容為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『A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開頭且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Z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結尾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』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的資料列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注意：一個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『</a:t>
            </a:r>
            <a:r>
              <a:rPr kumimoji="1" lang="en-US" altLang="zh-TW" sz="16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_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』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任何單一字元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『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_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_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』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表任何字元兩個；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『</a:t>
            </a:r>
            <a:r>
              <a:rPr kumimoji="1" lang="en-US" altLang="zh-TW" sz="16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%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』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表示允許任意長度之任意字元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1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4581128"/>
            <a:ext cx="50958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 bwMode="auto">
          <a:xfrm>
            <a:off x="971600" y="5157192"/>
            <a:ext cx="4896544" cy="21602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112213491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836712"/>
            <a:ext cx="1333500" cy="5914073"/>
          </a:xfrm>
          <a:prstGeom prst="rect">
            <a:avLst/>
          </a:prstGeom>
        </p:spPr>
      </p:pic>
      <p:sp>
        <p:nvSpPr>
          <p:cNvPr id="91137" name="標題 1"/>
          <p:cNvSpPr>
            <a:spLocks noGrp="1"/>
          </p:cNvSpPr>
          <p:nvPr>
            <p:ph type="title" idx="4294967295"/>
          </p:nvPr>
        </p:nvSpPr>
        <p:spPr>
          <a:xfrm>
            <a:off x="467544" y="332656"/>
            <a:ext cx="7705725" cy="1143000"/>
          </a:xfrm>
        </p:spPr>
        <p:txBody>
          <a:bodyPr/>
          <a:lstStyle/>
          <a:p>
            <a:r>
              <a:rPr lang="en-US" altLang="zh-TW" dirty="0" smtClean="0">
                <a:ea typeface="微軟正黑體" pitchFamily="34" charset="-120"/>
              </a:rPr>
              <a:t>Tableau </a:t>
            </a:r>
            <a:r>
              <a:rPr lang="zh-TW" altLang="en-US" dirty="0" smtClean="0">
                <a:ea typeface="微軟正黑體" pitchFamily="34" charset="-120"/>
              </a:rPr>
              <a:t>軟體</a:t>
            </a:r>
            <a:r>
              <a:rPr lang="en-US" altLang="zh-TW" dirty="0" smtClean="0">
                <a:ea typeface="微軟正黑體" pitchFamily="34" charset="-120"/>
              </a:rPr>
              <a:t>(1)</a:t>
            </a:r>
            <a:br>
              <a:rPr lang="en-US" altLang="zh-TW" dirty="0" smtClean="0">
                <a:ea typeface="微軟正黑體" pitchFamily="34" charset="-120"/>
              </a:rPr>
            </a:br>
            <a:endParaRPr lang="en-US" altLang="zh-TW" dirty="0" smtClean="0">
              <a:ea typeface="微軟正黑體" pitchFamily="34" charset="-120"/>
            </a:endParaRPr>
          </a:p>
        </p:txBody>
      </p:sp>
      <p:sp>
        <p:nvSpPr>
          <p:cNvPr id="91138" name="內容版面配置區 2"/>
          <p:cNvSpPr>
            <a:spLocks noGrp="1"/>
          </p:cNvSpPr>
          <p:nvPr>
            <p:ph idx="4294967295"/>
          </p:nvPr>
        </p:nvSpPr>
        <p:spPr>
          <a:xfrm>
            <a:off x="179512" y="1052736"/>
            <a:ext cx="8784332" cy="5616624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EDA</a:t>
            </a:r>
            <a:r>
              <a:rPr lang="zh-TW" altLang="en-US" dirty="0" smtClean="0">
                <a:solidFill>
                  <a:schemeClr val="tx1"/>
                </a:solidFill>
              </a:rPr>
              <a:t>平台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hlinkClick r:id="rId3"/>
              </a:rPr>
              <a:t>http://autceda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Common link</a:t>
            </a:r>
          </a:p>
          <a:p>
            <a:pPr lvl="2"/>
            <a:r>
              <a:rPr lang="en-US" altLang="zh-TW" dirty="0" smtClean="0">
                <a:solidFill>
                  <a:schemeClr val="tx1"/>
                </a:solidFill>
              </a:rPr>
              <a:t>Remote RDP</a:t>
            </a:r>
          </a:p>
          <a:p>
            <a:pPr lvl="1"/>
            <a:r>
              <a:rPr lang="zh-TW" altLang="en-US" dirty="0" smtClean="0"/>
              <a:t>用 </a:t>
            </a:r>
            <a:r>
              <a:rPr lang="en-US" altLang="zh-TW" dirty="0" smtClean="0"/>
              <a:t>NT</a:t>
            </a:r>
            <a:r>
              <a:rPr lang="zh-TW" altLang="en-US" dirty="0" smtClean="0"/>
              <a:t>帳密登入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>
              <a:ea typeface="微軟正黑體" pitchFamily="34" charset="-120"/>
            </a:endParaRPr>
          </a:p>
          <a:p>
            <a:pPr>
              <a:buNone/>
            </a:pPr>
            <a:endParaRPr lang="zh-TW" altLang="en-US" sz="1400" dirty="0" smtClean="0">
              <a:solidFill>
                <a:srgbClr val="0000FF"/>
              </a:solidFill>
              <a:ea typeface="微軟正黑體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131840" y="4077072"/>
            <a:ext cx="1296144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V="1">
            <a:off x="4427984" y="3501008"/>
            <a:ext cx="792088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3131840" y="3284984"/>
            <a:ext cx="1296144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  <p:pic>
        <p:nvPicPr>
          <p:cNvPr id="14" name="圖片 13" descr="041811493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772816"/>
            <a:ext cx="4007167" cy="165354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572000" y="51036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TW" dirty="0" smtClean="0">
                <a:hlinkClick r:id="rId5"/>
              </a:rPr>
              <a:t>http://tw.gitbook.net/postgresql/2013080332.html</a:t>
            </a:r>
            <a:endParaRPr lang="en-US" altLang="zh-TW" dirty="0" smtClean="0"/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TW" dirty="0" smtClean="0">
                <a:hlinkClick r:id="rId6"/>
              </a:rPr>
              <a:t>http://twpug.net/docs/postgresql-doc-8.0-zh_TW/index.html</a:t>
            </a:r>
            <a:endParaRPr lang="en-US" altLang="zh-TW" dirty="0" smtClean="0"/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TW" dirty="0" smtClean="0">
                <a:hlinkClick r:id="rId7"/>
              </a:rPr>
              <a:t>https://docs.postgresql.tw/</a:t>
            </a:r>
            <a:endParaRPr lang="en-US" altLang="zh-TW" dirty="0" smtClean="0"/>
          </a:p>
        </p:txBody>
      </p:sp>
      <p:sp>
        <p:nvSpPr>
          <p:cNvPr id="15" name="矩形 14"/>
          <p:cNvSpPr/>
          <p:nvPr/>
        </p:nvSpPr>
        <p:spPr>
          <a:xfrm>
            <a:off x="4644008" y="4725144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/>
              <a:t>PostgreSQL</a:t>
            </a:r>
            <a:r>
              <a:rPr lang="zh-TW" altLang="en-US" b="1" dirty="0" smtClean="0"/>
              <a:t>語法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5" y="116632"/>
            <a:ext cx="7705725" cy="1143000"/>
          </a:xfrm>
        </p:spPr>
        <p:txBody>
          <a:bodyPr/>
          <a:lstStyle/>
          <a:p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96863" y="819150"/>
            <a:ext cx="858837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邏輯運算子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TW" sz="16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IN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ex.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範例 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:  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在 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MOVE 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表格中，找出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PEP1,PEP3 run 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貨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id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600" b="0" i="0" u="none" strike="noStrike" kern="0" cap="none" spc="0" normalizeH="0" baseline="0" noProof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600" b="0" i="0" u="none" strike="noStrike" kern="0" cap="none" spc="0" normalizeH="0" baseline="0" noProof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600" b="0" i="0" u="none" strike="noStrike" kern="0" cap="none" spc="0" normalizeH="0" baseline="0" noProof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TW" sz="16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NOT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- ex.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範例 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:  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在 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MOVE 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表格中，找出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PEP1,PEP3 run </a:t>
            </a:r>
            <a:r>
              <a: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貨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id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916832"/>
            <a:ext cx="53244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608" y="3590528"/>
            <a:ext cx="510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705725" cy="1143000"/>
          </a:xfrm>
        </p:spPr>
        <p:txBody>
          <a:bodyPr/>
          <a:lstStyle/>
          <a:p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179513"/>
            <a:ext cx="85915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數學運算子</a:t>
            </a:r>
          </a:p>
          <a:p>
            <a:pPr marL="788988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+(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加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-(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減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、*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(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乘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/(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除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%(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取餘數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</a:p>
          <a:p>
            <a:pPr marL="788988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數學運算子可以放在</a:t>
            </a: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Select expression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或 </a:t>
            </a: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Where expression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內</a:t>
            </a:r>
          </a:p>
          <a:p>
            <a:pPr marL="788988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ex.Select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column1, column2, (column1+column2) as column3, (column1/column2) as column4 </a:t>
            </a:r>
          </a:p>
          <a:p>
            <a:pPr marL="788988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From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table_name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Where (column1+column2)=(column4-column5)</a:t>
            </a:r>
          </a:p>
          <a:p>
            <a:pPr marL="788988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比較運算子</a:t>
            </a:r>
          </a:p>
          <a:p>
            <a:pPr marL="788988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=(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等於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&gt;(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大於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&lt;(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小於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&gt;=(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大於等於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&lt;=(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小於等於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&lt;&gt;(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不等於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!=(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不等於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</a:p>
          <a:p>
            <a:pPr marL="788988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比較運算子主要放在 </a:t>
            </a: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Where expression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中</a:t>
            </a:r>
            <a:endParaRPr kumimoji="1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4221088"/>
            <a:ext cx="50577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5743575"/>
            <a:ext cx="55245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755576" y="534883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等同於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轉換函式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179513"/>
            <a:ext cx="85915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TO_CHAR (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轉換成字串資料類型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 →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可於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Select expression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or 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Where expression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中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→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TO_CHAR(e, f) 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將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e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轉換成格式為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e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之字串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ex. Select 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TO_CHAR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(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test_time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, 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‘</a:t>
            </a:r>
            <a:r>
              <a:rPr kumimoji="1" lang="en-US" altLang="zh-TW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yyyy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/mm/</a:t>
            </a:r>
            <a:r>
              <a:rPr kumimoji="1" lang="en-US" altLang="zh-TW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dd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hh24:mi:ss’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 as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t_time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from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celods.h_dax_ftk_test_ods</a:t>
            </a: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注意：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f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中的格式可參考各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DBMS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所制訂之格式呈現方式</a:t>
            </a: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400" kern="0" dirty="0" smtClean="0">
              <a:solidFill>
                <a:srgbClr val="111111"/>
              </a:solidFill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TO_DATE (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轉換成日期資料類型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 →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於 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Where expression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中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→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TO_DATE(e, f) 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將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e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轉換成日期資料類型之值 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(e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可為數值資料 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or 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字串資料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TO_NUMBER (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轉換成數值資料類型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 →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可於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Select expression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(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常用在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defect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座標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TO_NUMBER(e, f) →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將 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e 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轉換成 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f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型態的數值 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(e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必須為可轉成數值型態之字串資料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ex. Select a, 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TO_NUMBER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(a,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’999,999’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 From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foo</a:t>
            </a: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b="17314"/>
          <a:stretch>
            <a:fillRect/>
          </a:stretch>
        </p:blipFill>
        <p:spPr bwMode="auto">
          <a:xfrm>
            <a:off x="1187624" y="4221088"/>
            <a:ext cx="532447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2420888"/>
            <a:ext cx="50673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2200" y="2276873"/>
            <a:ext cx="142875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88224" y="4221089"/>
            <a:ext cx="132397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 bwMode="auto">
          <a:xfrm>
            <a:off x="6516216" y="2348880"/>
            <a:ext cx="432048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1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588224" y="4365104"/>
            <a:ext cx="432048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1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366713"/>
            <a:ext cx="739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數學函式</a:t>
            </a:r>
            <a:endParaRPr kumimoji="1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96863" y="1475308"/>
            <a:ext cx="8591550" cy="562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ROUND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ROUND (n, m [,t])  →</a:t>
            </a:r>
            <a:r>
              <a:rPr kumimoji="1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數值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ROUND (n [,m])     →</a:t>
            </a:r>
            <a:r>
              <a:rPr kumimoji="1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數值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ROUND (n, m)	     →</a:t>
            </a:r>
            <a:r>
              <a:rPr kumimoji="1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數值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ROUND (d [,f])       →</a:t>
            </a:r>
            <a:r>
              <a:rPr kumimoji="1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日期值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參數：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   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n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：任意數值陳述式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   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m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：小數點下保留幾位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     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：執行之形式（四捨五入 或 無條件捨去）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   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d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：任意日期陳述式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    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f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：日期格式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ex. Select a, Round(a,2) From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foo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→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保留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a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欄位之值到小數點以下兩位，第三位四捨五入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ex. Select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To_Char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(a, ‘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yyyy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/mm/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dd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hh24:mi:ss’), 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Round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(a) from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foo</a:t>
            </a: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      →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將欄位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a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之值以日期為單位做四捨五入 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(&gt;12:00:00 </a:t>
            </a:r>
            <a:r>
              <a:rPr kumimoji="1" lang="zh-TW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則進位一天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ex. Select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To_Char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(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Round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(a, 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‘HH’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), ‘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yyyy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/mm/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dd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hh24:mi:ss’) From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foo</a:t>
            </a: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     →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將欄位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a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之值以小時為單位做四捨五入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(&gt;30:00</a:t>
            </a:r>
            <a:r>
              <a:rPr kumimoji="1" lang="zh-TW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則進位一小時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  <a:endParaRPr kumimoji="1" lang="en-US" altLang="zh-TW" sz="1400" b="0" i="0" u="none" strike="noStrike" kern="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366713"/>
            <a:ext cx="739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數學函式</a:t>
            </a:r>
            <a:endParaRPr kumimoji="1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179513"/>
            <a:ext cx="85915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CAST (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資料類型的轉換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→CAST (e AS t) →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將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e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轉換成 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 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資料類型的資料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Oracle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中 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CAST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函式功能與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To_CHAR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To_DATE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To_Number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功能相同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ex. Select CAST(0.245 AS 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VARCHAR(10)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 From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foo</a:t>
            </a: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ex. Select CAST(’99/01/25’ 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AS DATE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 From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foo</a:t>
            </a: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ex. Select CAST(0.245 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AS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VARCHAR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 From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foo</a:t>
            </a: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ex. Select CAST(3256 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AS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</a:t>
            </a:r>
            <a:r>
              <a:rPr kumimoji="1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INT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 From </a:t>
            </a: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foo</a:t>
            </a: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400" kern="0" dirty="0" smtClean="0">
              <a:solidFill>
                <a:srgbClr val="008000"/>
              </a:solidFill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1400" dirty="0" smtClean="0"/>
              <a:t>coalesce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(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轉換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NULL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值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  (Oracle</a:t>
            </a:r>
            <a:r>
              <a:rPr kumimoji="1" lang="en-US" altLang="zh-TW" sz="1400" b="0" i="0" u="none" strike="noStrike" kern="0" cap="none" spc="0" normalizeH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</a:t>
            </a:r>
            <a:r>
              <a:rPr kumimoji="1" lang="zh-TW" alt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為</a:t>
            </a:r>
            <a:r>
              <a:rPr lang="en-US" altLang="zh-TW" sz="1400" kern="0" dirty="0" smtClean="0">
                <a:solidFill>
                  <a:srgbClr val="111111"/>
                </a:solidFill>
                <a:latin typeface="Gill Sans MT" pitchFamily="34" charset="0"/>
                <a:ea typeface="微軟正黑體" charset="0"/>
                <a:cs typeface="微軟正黑體" charset="0"/>
              </a:rPr>
              <a:t>NVL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→ </a:t>
            </a:r>
            <a:r>
              <a:rPr lang="en-US" altLang="zh-TW" sz="1400" dirty="0" smtClean="0"/>
              <a:t>coalesce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(n, e) → n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為 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null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時則輸出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e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的值，若不為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null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則維持原來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n</a:t>
            </a:r>
            <a:r>
              <a:rPr kumimoji="1" lang="zh-TW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之值</a:t>
            </a:r>
            <a:endParaRPr kumimoji="1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 r="37327" b="29630"/>
          <a:stretch>
            <a:fillRect/>
          </a:stretch>
        </p:blipFill>
        <p:spPr bwMode="auto">
          <a:xfrm>
            <a:off x="4716016" y="1988840"/>
            <a:ext cx="241802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755576" y="4077072"/>
            <a:ext cx="8280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kern="0" dirty="0" smtClean="0">
                <a:solidFill>
                  <a:srgbClr val="008000"/>
                </a:solidFill>
                <a:latin typeface="Gill Sans MT" pitchFamily="34" charset="0"/>
                <a:ea typeface="微軟正黑體" charset="0"/>
                <a:cs typeface="微軟正黑體" charset="0"/>
              </a:rPr>
              <a:t>ex. SELECT coalesce(collect_result,0) as </a:t>
            </a:r>
            <a:r>
              <a:rPr lang="en-US" altLang="zh-TW" sz="1400" kern="0" dirty="0" err="1" smtClean="0">
                <a:solidFill>
                  <a:srgbClr val="008000"/>
                </a:solidFill>
                <a:latin typeface="Gill Sans MT" pitchFamily="34" charset="0"/>
                <a:ea typeface="微軟正黑體" charset="0"/>
                <a:cs typeface="微軟正黑體" charset="0"/>
              </a:rPr>
              <a:t>collect_result</a:t>
            </a:r>
            <a:r>
              <a:rPr lang="en-US" altLang="zh-TW" sz="1400" kern="0" dirty="0" smtClean="0">
                <a:solidFill>
                  <a:srgbClr val="008000"/>
                </a:solidFill>
                <a:latin typeface="Gill Sans MT" pitchFamily="34" charset="0"/>
                <a:ea typeface="微軟正黑體" charset="0"/>
                <a:cs typeface="微軟正黑體" charset="0"/>
              </a:rPr>
              <a:t>  FROM </a:t>
            </a:r>
            <a:r>
              <a:rPr lang="en-US" altLang="zh-TW" sz="1400" kern="0" dirty="0" err="1" smtClean="0">
                <a:solidFill>
                  <a:srgbClr val="008000"/>
                </a:solidFill>
                <a:latin typeface="Gill Sans MT" pitchFamily="34" charset="0"/>
                <a:ea typeface="微軟正黑體" charset="0"/>
                <a:cs typeface="微軟正黑體" charset="0"/>
              </a:rPr>
              <a:t>foo</a:t>
            </a:r>
            <a:endParaRPr lang="en-US" altLang="zh-TW" sz="1400" kern="0" dirty="0" smtClean="0">
              <a:solidFill>
                <a:srgbClr val="008000"/>
              </a:solidFill>
              <a:latin typeface="Gill Sans MT" pitchFamily="34" charset="0"/>
              <a:ea typeface="微軟正黑體" charset="0"/>
              <a:cs typeface="微軟正黑體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932040" y="2603500"/>
            <a:ext cx="1944216" cy="177428"/>
          </a:xfrm>
          <a:prstGeom prst="rect">
            <a:avLst/>
          </a:prstGeom>
          <a:noFill/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876256" y="250559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FF"/>
                </a:solidFill>
              </a:rPr>
              <a:t>字串轉整數</a:t>
            </a:r>
            <a:endParaRPr lang="zh-TW" altLang="en-US" sz="1400" b="1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常用字串函數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79512" y="1484784"/>
          <a:ext cx="8712968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3672408"/>
                <a:gridCol w="3168352"/>
              </a:tblGrid>
              <a:tr h="370840">
                <a:tc>
                  <a:txBody>
                    <a:bodyPr/>
                    <a:lstStyle/>
                    <a:p>
                      <a:endParaRPr lang="zh-TW" altLang="en-US" sz="1600" dirty="0"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函示格式</a:t>
                      </a:r>
                      <a:endParaRPr lang="zh-TW" altLang="en-US" sz="1600" dirty="0"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註</a:t>
                      </a:r>
                      <a:endParaRPr lang="zh-TW" altLang="en-US" sz="1600" dirty="0"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字串連接</a:t>
                      </a:r>
                      <a:endParaRPr lang="zh-TW" altLang="en-US" sz="1600" dirty="0"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str1|| str2||str3..</a:t>
                      </a:r>
                      <a:endParaRPr lang="zh-TW" altLang="en-US" sz="1600" dirty="0"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可連接</a:t>
                      </a:r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2</a:t>
                      </a:r>
                      <a:r>
                        <a:rPr lang="zh-TW" altLang="en-US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個以上字串</a:t>
                      </a:r>
                      <a:endParaRPr lang="zh-TW" altLang="en-US" sz="1600" dirty="0"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擷取字串</a:t>
                      </a:r>
                      <a:endParaRPr lang="zh-TW" altLang="en-US" sz="1600" dirty="0"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[1] </a:t>
                      </a:r>
                      <a:r>
                        <a:rPr lang="en-US" altLang="zh-TW" sz="1600" dirty="0" err="1" smtClean="0">
                          <a:latin typeface="Century Gothic" pitchFamily="34" charset="0"/>
                          <a:ea typeface="微軟正黑體" pitchFamily="34" charset="-120"/>
                        </a:rPr>
                        <a:t>Substr</a:t>
                      </a:r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(</a:t>
                      </a:r>
                      <a:r>
                        <a:rPr lang="en-US" altLang="zh-TW" sz="1600" dirty="0" err="1" smtClean="0">
                          <a:latin typeface="Century Gothic" pitchFamily="34" charset="0"/>
                          <a:ea typeface="微軟正黑體" pitchFamily="34" charset="-120"/>
                        </a:rPr>
                        <a:t>str,pos,len</a:t>
                      </a:r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[2] MID(</a:t>
                      </a:r>
                      <a:r>
                        <a:rPr lang="en-US" altLang="zh-TW" sz="1600" dirty="0" err="1" smtClean="0">
                          <a:latin typeface="Century Gothic" pitchFamily="34" charset="0"/>
                          <a:ea typeface="微軟正黑體" pitchFamily="34" charset="-120"/>
                        </a:rPr>
                        <a:t>str,pos,len</a:t>
                      </a:r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)</a:t>
                      </a:r>
                      <a:endParaRPr lang="zh-TW" altLang="en-US" sz="1600" dirty="0" smtClean="0"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在</a:t>
                      </a:r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&lt;</a:t>
                      </a:r>
                      <a:r>
                        <a:rPr lang="en-US" altLang="zh-TW" sz="1600" dirty="0" err="1" smtClean="0">
                          <a:latin typeface="Century Gothic" pitchFamily="34" charset="0"/>
                          <a:ea typeface="微軟正黑體" pitchFamily="34" charset="-120"/>
                        </a:rPr>
                        <a:t>str</a:t>
                      </a:r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&gt;</a:t>
                      </a:r>
                      <a:r>
                        <a:rPr lang="zh-TW" altLang="en-US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裡第</a:t>
                      </a:r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&lt;pos&gt;</a:t>
                      </a:r>
                      <a:r>
                        <a:rPr lang="zh-TW" altLang="en-US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開始取</a:t>
                      </a:r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&lt;</a:t>
                      </a:r>
                      <a:r>
                        <a:rPr lang="en-US" altLang="zh-TW" sz="1600" dirty="0" err="1" smtClean="0">
                          <a:latin typeface="Century Gothic" pitchFamily="34" charset="0"/>
                          <a:ea typeface="微軟正黑體" pitchFamily="34" charset="-120"/>
                        </a:rPr>
                        <a:t>len</a:t>
                      </a:r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&gt; </a:t>
                      </a:r>
                      <a:r>
                        <a:rPr lang="zh-TW" altLang="en-US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個字</a:t>
                      </a:r>
                      <a:r>
                        <a:rPr lang="zh-TW" altLang="en-US" sz="1600" baseline="0" dirty="0" smtClean="0">
                          <a:latin typeface="Century Gothic" pitchFamily="34" charset="0"/>
                          <a:ea typeface="微軟正黑體" pitchFamily="34" charset="-120"/>
                        </a:rPr>
                        <a:t>  </a:t>
                      </a:r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  <a:latin typeface="Century Gothic" pitchFamily="34" charset="0"/>
                          <a:ea typeface="微軟正黑體" pitchFamily="34" charset="-120"/>
                        </a:rPr>
                        <a:t>(</a:t>
                      </a:r>
                      <a:r>
                        <a:rPr lang="en-US" altLang="zh-TW" sz="1600" dirty="0" err="1" smtClean="0">
                          <a:solidFill>
                            <a:srgbClr val="C00000"/>
                          </a:solidFill>
                          <a:latin typeface="Century Gothic" pitchFamily="34" charset="0"/>
                          <a:ea typeface="微軟正黑體" pitchFamily="34" charset="-120"/>
                        </a:rPr>
                        <a:t>len</a:t>
                      </a:r>
                      <a:r>
                        <a:rPr lang="en-US" altLang="zh-TW" sz="1600" baseline="0" dirty="0" smtClean="0">
                          <a:solidFill>
                            <a:srgbClr val="C00000"/>
                          </a:solidFill>
                          <a:latin typeface="Century Gothic" pitchFamily="34" charset="0"/>
                          <a:ea typeface="微軟正黑體" pitchFamily="34" charset="-120"/>
                        </a:rPr>
                        <a:t> </a:t>
                      </a:r>
                      <a:r>
                        <a:rPr lang="zh-TW" altLang="en-US" sz="1600" baseline="0" dirty="0" smtClean="0">
                          <a:solidFill>
                            <a:srgbClr val="C00000"/>
                          </a:solidFill>
                          <a:latin typeface="Century Gothic" pitchFamily="34" charset="0"/>
                          <a:ea typeface="微軟正黑體" pitchFamily="34" charset="-120"/>
                        </a:rPr>
                        <a:t>可沒有</a:t>
                      </a:r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  <a:latin typeface="Century Gothic" pitchFamily="34" charset="0"/>
                          <a:ea typeface="微軟正黑體" pitchFamily="34" charset="-120"/>
                        </a:rPr>
                        <a:t>)</a:t>
                      </a:r>
                      <a:endParaRPr lang="zh-TW" altLang="en-US" sz="1600" dirty="0">
                        <a:solidFill>
                          <a:srgbClr val="C00000"/>
                        </a:solidFill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去除字串前後字元</a:t>
                      </a:r>
                      <a:endParaRPr lang="zh-TW" altLang="en-US" sz="1600" dirty="0"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trim(</a:t>
                      </a:r>
                      <a:r>
                        <a:rPr lang="en-US" altLang="zh-TW" sz="1600" dirty="0" err="1" smtClean="0">
                          <a:latin typeface="Century Gothic" pitchFamily="34" charset="0"/>
                          <a:ea typeface="微軟正黑體" pitchFamily="34" charset="-120"/>
                        </a:rPr>
                        <a:t>str</a:t>
                      </a:r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)</a:t>
                      </a:r>
                      <a:endParaRPr lang="zh-TW" altLang="en-US" sz="1600" dirty="0"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去除</a:t>
                      </a:r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&lt;</a:t>
                      </a:r>
                      <a:r>
                        <a:rPr lang="en-US" altLang="zh-TW" sz="1600" dirty="0" err="1" smtClean="0">
                          <a:latin typeface="Century Gothic" pitchFamily="34" charset="0"/>
                          <a:ea typeface="微軟正黑體" pitchFamily="34" charset="-120"/>
                        </a:rPr>
                        <a:t>str</a:t>
                      </a:r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&gt; </a:t>
                      </a:r>
                      <a:r>
                        <a:rPr lang="zh-TW" altLang="en-US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前後空格</a:t>
                      </a:r>
                      <a:endParaRPr lang="zh-TW" altLang="en-US" sz="1600" dirty="0"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字串長度</a:t>
                      </a:r>
                      <a:endParaRPr lang="zh-TW" altLang="en-US" sz="1600" dirty="0"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 err="1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微軟正黑體" pitchFamily="34" charset="-120"/>
                          <a:cs typeface="+mn-cs"/>
                        </a:rPr>
                        <a:t>char_length</a:t>
                      </a:r>
                      <a:r>
                        <a:rPr lang="en-US" altLang="zh-TW" sz="1600" b="0" i="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微軟正黑體" pitchFamily="34" charset="-120"/>
                          <a:cs typeface="+mn-cs"/>
                        </a:rPr>
                        <a:t>(</a:t>
                      </a:r>
                      <a:r>
                        <a:rPr lang="en-US" altLang="zh-TW" sz="1600" b="0" i="0" kern="1200" dirty="0" err="1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微軟正黑體" pitchFamily="34" charset="-120"/>
                          <a:cs typeface="+mn-cs"/>
                        </a:rPr>
                        <a:t>str</a:t>
                      </a:r>
                      <a:r>
                        <a:rPr lang="en-US" altLang="zh-TW" sz="1600" b="0" i="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微軟正黑體" pitchFamily="34" charset="-120"/>
                          <a:cs typeface="+mn-cs"/>
                        </a:rPr>
                        <a:t>)</a:t>
                      </a:r>
                      <a:endParaRPr lang="zh-TW" altLang="en-US" sz="1600" dirty="0"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計算</a:t>
                      </a:r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&lt;</a:t>
                      </a:r>
                      <a:r>
                        <a:rPr lang="en-US" altLang="zh-TW" sz="1600" dirty="0" err="1" smtClean="0">
                          <a:latin typeface="Century Gothic" pitchFamily="34" charset="0"/>
                          <a:ea typeface="微軟正黑體" pitchFamily="34" charset="-120"/>
                        </a:rPr>
                        <a:t>str</a:t>
                      </a:r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&gt; </a:t>
                      </a:r>
                      <a:r>
                        <a:rPr lang="zh-TW" altLang="en-US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字元數</a:t>
                      </a:r>
                      <a:endParaRPr lang="zh-TW" altLang="en-US" sz="1600" dirty="0"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字串取代</a:t>
                      </a:r>
                      <a:endParaRPr lang="zh-TW" altLang="en-US" sz="1600" dirty="0"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  <a:cs typeface="+mn-cs"/>
                        </a:rPr>
                        <a:t>replace(</a:t>
                      </a:r>
                      <a:r>
                        <a:rPr lang="en-US" altLang="zh-TW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  <a:cs typeface="+mn-cs"/>
                        </a:rPr>
                        <a:t>str</a:t>
                      </a:r>
                      <a:r>
                        <a:rPr lang="en-US" altLang="zh-TW" sz="1600" b="0" i="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微軟正黑體" pitchFamily="34" charset="-120"/>
                          <a:cs typeface="+mn-cs"/>
                        </a:rPr>
                        <a:t>, </a:t>
                      </a:r>
                      <a:r>
                        <a:rPr lang="en-US" altLang="zh-TW" sz="1600" b="0" i="0" kern="1200" dirty="0" err="1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微軟正黑體" pitchFamily="34" charset="-120"/>
                          <a:cs typeface="+mn-cs"/>
                        </a:rPr>
                        <a:t>old_text</a:t>
                      </a:r>
                      <a:r>
                        <a:rPr lang="en-US" altLang="zh-TW" sz="1600" b="0" i="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微軟正黑體" pitchFamily="34" charset="-120"/>
                          <a:cs typeface="+mn-cs"/>
                        </a:rPr>
                        <a:t>, </a:t>
                      </a:r>
                      <a:r>
                        <a:rPr lang="en-US" altLang="zh-TW" sz="1600" b="0" i="0" kern="1200" dirty="0" err="1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微軟正黑體" pitchFamily="34" charset="-120"/>
                          <a:cs typeface="+mn-cs"/>
                        </a:rPr>
                        <a:t>new_text</a:t>
                      </a:r>
                      <a:r>
                        <a:rPr lang="en-US" altLang="zh-TW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  <a:cs typeface="+mn-cs"/>
                        </a:rPr>
                        <a:t>)</a:t>
                      </a:r>
                    </a:p>
                    <a:p>
                      <a:endParaRPr lang="zh-TW" altLang="en-US" sz="1600" dirty="0"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在</a:t>
                      </a:r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&lt;</a:t>
                      </a:r>
                      <a:r>
                        <a:rPr lang="en-US" altLang="zh-TW" sz="1600" dirty="0" err="1" smtClean="0">
                          <a:latin typeface="Century Gothic" pitchFamily="34" charset="0"/>
                          <a:ea typeface="微軟正黑體" pitchFamily="34" charset="-120"/>
                        </a:rPr>
                        <a:t>str</a:t>
                      </a:r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&gt; </a:t>
                      </a:r>
                      <a:r>
                        <a:rPr lang="zh-TW" altLang="en-US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中將含有</a:t>
                      </a:r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&lt;</a:t>
                      </a:r>
                      <a:r>
                        <a:rPr lang="en-US" altLang="zh-TW" sz="1600" b="0" i="0" kern="1200" dirty="0" err="1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微軟正黑體" pitchFamily="34" charset="-120"/>
                          <a:cs typeface="+mn-cs"/>
                        </a:rPr>
                        <a:t>old_tex</a:t>
                      </a:r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&gt;</a:t>
                      </a:r>
                      <a:r>
                        <a:rPr lang="zh-TW" altLang="en-US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 的字串取代成</a:t>
                      </a:r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&lt;</a:t>
                      </a:r>
                      <a:r>
                        <a:rPr lang="en-US" altLang="zh-TW" sz="1600" dirty="0" err="1" smtClean="0">
                          <a:latin typeface="Century Gothic" pitchFamily="34" charset="0"/>
                          <a:ea typeface="微軟正黑體" pitchFamily="34" charset="-120"/>
                        </a:rPr>
                        <a:t>new</a:t>
                      </a:r>
                      <a:r>
                        <a:rPr lang="en-US" altLang="zh-TW" sz="1600" b="0" i="0" kern="1200" dirty="0" err="1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微軟正黑體" pitchFamily="34" charset="-120"/>
                          <a:cs typeface="+mn-cs"/>
                        </a:rPr>
                        <a:t>_tex</a:t>
                      </a:r>
                      <a:r>
                        <a:rPr lang="en-US" altLang="zh-TW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&gt;</a:t>
                      </a:r>
                      <a:r>
                        <a:rPr lang="zh-TW" altLang="en-US" sz="1600" dirty="0" smtClean="0">
                          <a:latin typeface="Century Gothic" pitchFamily="34" charset="0"/>
                          <a:ea typeface="微軟正黑體" pitchFamily="34" charset="-120"/>
                        </a:rPr>
                        <a:t> </a:t>
                      </a:r>
                      <a:endParaRPr lang="zh-TW" altLang="en-US" sz="1600" dirty="0"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95536" y="443711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字元串函數和操作符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 Query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UNION</a:t>
            </a:r>
            <a:endParaRPr lang="zh-TW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546448"/>
            <a:ext cx="85915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Sub Query(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子查詢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</a:p>
          <a:p>
            <a:pPr marL="788988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Select t.* from (select * from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a_table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where ...) as t where …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 </a:t>
            </a:r>
            <a:r>
              <a:rPr lang="en-US" altLang="zh-TW" sz="1600" kern="0" dirty="0" smtClean="0">
                <a:solidFill>
                  <a:srgbClr val="FF00FF"/>
                </a:solidFill>
                <a:latin typeface="Gill Sans MT" pitchFamily="34" charset="0"/>
                <a:ea typeface="微軟正黑體" charset="0"/>
                <a:cs typeface="微軟正黑體" charset="0"/>
              </a:rPr>
              <a:t>[</a:t>
            </a:r>
            <a:r>
              <a:rPr lang="zh-TW" altLang="en-US" sz="1600" kern="0" dirty="0" smtClean="0">
                <a:solidFill>
                  <a:srgbClr val="FF00FF"/>
                </a:solidFill>
                <a:latin typeface="Gill Sans MT" pitchFamily="34" charset="0"/>
                <a:ea typeface="微軟正黑體" charset="0"/>
                <a:cs typeface="微軟正黑體" charset="0"/>
              </a:rPr>
              <a:t>常用寫法</a:t>
            </a:r>
            <a:r>
              <a:rPr lang="en-US" altLang="zh-TW" sz="1600" kern="0" dirty="0" smtClean="0">
                <a:solidFill>
                  <a:srgbClr val="FF00FF"/>
                </a:solidFill>
                <a:latin typeface="Gill Sans MT" pitchFamily="34" charset="0"/>
                <a:ea typeface="微軟正黑體" charset="0"/>
                <a:cs typeface="微軟正黑體" charset="0"/>
              </a:rPr>
              <a:t>]</a:t>
            </a:r>
            <a:endParaRPr kumimoji="1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788988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Select * from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foo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where</a:t>
            </a:r>
            <a:r>
              <a:rPr kumimoji="1" lang="zh-TW" alt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(select… from bar)</a:t>
            </a:r>
          </a:p>
          <a:p>
            <a:pPr marL="788988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3.   Select * from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celods.r_chip_wip_ods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where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stage_id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</a:t>
            </a:r>
          </a:p>
          <a:p>
            <a:pPr marL="788988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  </a:t>
            </a: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IN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(select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stage_id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from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celods.r_chip_wip_ods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where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stage_type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=‘BEOL’)</a:t>
            </a:r>
          </a:p>
          <a:p>
            <a:pPr marL="788988" marR="0" lvl="1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集合運算：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UNION(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聯集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、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INTERSECT(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交集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Select * from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foo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UNION Select * from bar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	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注意：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foo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 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與 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bar 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兩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Table</a:t>
            </a:r>
            <a:r>
              <a:rPr kumimoji="1" lang="zh-TW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itchFamily="34" charset="0"/>
                <a:ea typeface="微軟正黑體" charset="0"/>
                <a:cs typeface="微軟正黑體" charset="0"/>
              </a:rPr>
              <a:t>必須有欄位名稱必須相同且數量一致才可聯集或交集</a:t>
            </a:r>
            <a:endParaRPr kumimoji="1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>:</a:t>
            </a:r>
            <a:r>
              <a:rPr lang="zh-TW" altLang="en-US" dirty="0" smtClean="0"/>
              <a:t> 撈取</a:t>
            </a:r>
            <a:r>
              <a:rPr lang="en-US" altLang="zh-TW" dirty="0" smtClean="0"/>
              <a:t>SPC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1556792"/>
            <a:ext cx="6913563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 bwMode="auto">
          <a:xfrm>
            <a:off x="1835696" y="3068960"/>
            <a:ext cx="5184576" cy="1584176"/>
          </a:xfrm>
          <a:prstGeom prst="rect">
            <a:avLst/>
          </a:prstGeom>
          <a:solidFill>
            <a:srgbClr val="FFC000">
              <a:alpha val="20000"/>
            </a:srgbClr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35696" y="3068960"/>
            <a:ext cx="5616624" cy="1987134"/>
          </a:xfrm>
          <a:prstGeom prst="rect">
            <a:avLst/>
          </a:prstGeom>
          <a:solidFill>
            <a:srgbClr val="00B0F0">
              <a:alpha val="10196"/>
            </a:srgbClr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  <p:sp>
        <p:nvSpPr>
          <p:cNvPr id="7" name="流程圖: 替代處理程序 6"/>
          <p:cNvSpPr/>
          <p:nvPr/>
        </p:nvSpPr>
        <p:spPr bwMode="auto">
          <a:xfrm>
            <a:off x="6687127" y="3104820"/>
            <a:ext cx="288032" cy="360040"/>
          </a:xfrm>
          <a:prstGeom prst="flowChartAlternateProcess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rPr>
              <a:t>1</a:t>
            </a: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  <p:sp>
        <p:nvSpPr>
          <p:cNvPr id="8" name="流程圖: 替代處理程序 7"/>
          <p:cNvSpPr/>
          <p:nvPr/>
        </p:nvSpPr>
        <p:spPr bwMode="auto">
          <a:xfrm>
            <a:off x="7128140" y="4671066"/>
            <a:ext cx="288032" cy="360040"/>
          </a:xfrm>
          <a:prstGeom prst="flowChartAlternateProcess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rPr>
              <a:t>2</a:t>
            </a: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>:</a:t>
            </a:r>
            <a:r>
              <a:rPr lang="zh-TW" altLang="en-US" dirty="0" smtClean="0"/>
              <a:t> 撈取</a:t>
            </a:r>
            <a:r>
              <a:rPr lang="en-US" altLang="zh-TW" dirty="0" smtClean="0"/>
              <a:t>APC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4488" y="1809750"/>
            <a:ext cx="59150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5" y="692150"/>
            <a:ext cx="8425755" cy="1143000"/>
          </a:xfrm>
        </p:spPr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>:</a:t>
            </a:r>
            <a:r>
              <a:rPr lang="zh-TW" altLang="en-US" dirty="0" smtClean="0"/>
              <a:t> 撈取</a:t>
            </a:r>
            <a:r>
              <a:rPr lang="en-US" altLang="zh-TW" dirty="0" err="1" smtClean="0"/>
              <a:t>PLC_Polling</a:t>
            </a:r>
            <a:r>
              <a:rPr lang="en-US" altLang="zh-TW" dirty="0" smtClean="0"/>
              <a:t> data  (</a:t>
            </a:r>
            <a:r>
              <a:rPr lang="zh-TW" altLang="en-US" dirty="0" smtClean="0"/>
              <a:t>機台作動是否正常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268760"/>
            <a:ext cx="8408987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5949280"/>
            <a:ext cx="5112568" cy="908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544" y="4509120"/>
            <a:ext cx="5112568" cy="12111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5724128" y="5949280"/>
            <a:ext cx="2133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entury Gothic" pitchFamily="34" charset="0"/>
                <a:ea typeface="微軟正黑體" pitchFamily="34" charset="-120"/>
              </a:rPr>
              <a:t>-lead ()</a:t>
            </a:r>
            <a:r>
              <a:rPr lang="zh-TW" altLang="en-US" dirty="0" smtClean="0">
                <a:solidFill>
                  <a:srgbClr val="FF0000"/>
                </a:solidFill>
                <a:latin typeface="Century Gothic" pitchFamily="34" charset="0"/>
                <a:ea typeface="微軟正黑體" pitchFamily="34" charset="-120"/>
              </a:rPr>
              <a:t> 下一個值</a:t>
            </a:r>
            <a:endParaRPr lang="en-US" altLang="zh-TW" dirty="0" smtClean="0">
              <a:solidFill>
                <a:srgbClr val="FF0000"/>
              </a:solidFill>
              <a:latin typeface="Century Gothic" pitchFamily="34" charset="0"/>
              <a:ea typeface="微軟正黑體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entury Gothic" pitchFamily="34" charset="0"/>
                <a:ea typeface="微軟正黑體" pitchFamily="34" charset="-120"/>
              </a:rPr>
              <a:t>-lag()</a:t>
            </a:r>
            <a:r>
              <a:rPr lang="zh-TW" altLang="en-US" dirty="0" smtClean="0">
                <a:solidFill>
                  <a:srgbClr val="FF0000"/>
                </a:solidFill>
                <a:latin typeface="Century Gothic" pitchFamily="34" charset="0"/>
                <a:ea typeface="微軟正黑體" pitchFamily="34" charset="-120"/>
              </a:rPr>
              <a:t> 上一個值</a:t>
            </a:r>
            <a:endParaRPr lang="zh-TW" altLang="en-US" dirty="0">
              <a:solidFill>
                <a:srgbClr val="FF0000"/>
              </a:solidFill>
              <a:latin typeface="Century Gothic" pitchFamily="34" charset="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5856" y="5948665"/>
            <a:ext cx="230425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取前一筆 </a:t>
            </a:r>
            <a:r>
              <a:rPr lang="en-US" altLang="zh-TW" dirty="0" smtClean="0"/>
              <a:t>lag() over..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467544" y="2276872"/>
            <a:ext cx="6264696" cy="2088232"/>
          </a:xfrm>
          <a:prstGeom prst="rect">
            <a:avLst/>
          </a:prstGeom>
          <a:solidFill>
            <a:srgbClr val="00B050">
              <a:alpha val="10196"/>
            </a:srgbClr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412336" y="4293096"/>
            <a:ext cx="315881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排序 </a:t>
            </a:r>
            <a:r>
              <a:rPr lang="en-US" altLang="zh-TW" dirty="0" err="1" smtClean="0"/>
              <a:t>row_number</a:t>
            </a:r>
            <a:r>
              <a:rPr lang="en-US" altLang="zh-TW" dirty="0" smtClean="0"/>
              <a:t>() over.. </a:t>
            </a:r>
            <a:endParaRPr lang="zh-TW" altLang="en-US" dirty="0"/>
          </a:p>
        </p:txBody>
      </p:sp>
      <p:sp>
        <p:nvSpPr>
          <p:cNvPr id="11" name="流程圖: 替代處理程序 10"/>
          <p:cNvSpPr/>
          <p:nvPr/>
        </p:nvSpPr>
        <p:spPr bwMode="auto">
          <a:xfrm>
            <a:off x="6372200" y="2348880"/>
            <a:ext cx="288032" cy="360040"/>
          </a:xfrm>
          <a:prstGeom prst="flowChartAlternateProcess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rPr>
              <a:t>1</a:t>
            </a: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標題 1"/>
          <p:cNvSpPr>
            <a:spLocks noGrp="1"/>
          </p:cNvSpPr>
          <p:nvPr>
            <p:ph type="title" idx="4294967295"/>
          </p:nvPr>
        </p:nvSpPr>
        <p:spPr>
          <a:xfrm>
            <a:off x="467544" y="332656"/>
            <a:ext cx="7705725" cy="1143000"/>
          </a:xfrm>
        </p:spPr>
        <p:txBody>
          <a:bodyPr/>
          <a:lstStyle/>
          <a:p>
            <a:r>
              <a:rPr lang="en-US" altLang="zh-TW" dirty="0" smtClean="0">
                <a:ea typeface="微軟正黑體" pitchFamily="34" charset="-120"/>
              </a:rPr>
              <a:t>Tableau </a:t>
            </a:r>
            <a:r>
              <a:rPr lang="zh-TW" altLang="en-US" dirty="0" smtClean="0">
                <a:ea typeface="微軟正黑體" pitchFamily="34" charset="-120"/>
              </a:rPr>
              <a:t>軟體</a:t>
            </a:r>
            <a:r>
              <a:rPr lang="en-US" altLang="zh-TW" dirty="0" smtClean="0">
                <a:ea typeface="微軟正黑體" pitchFamily="34" charset="-120"/>
              </a:rPr>
              <a:t>(2)</a:t>
            </a:r>
            <a:br>
              <a:rPr lang="en-US" altLang="zh-TW" dirty="0" smtClean="0">
                <a:ea typeface="微軟正黑體" pitchFamily="34" charset="-120"/>
              </a:rPr>
            </a:br>
            <a:endParaRPr lang="en-US" altLang="zh-TW" dirty="0" smtClean="0">
              <a:ea typeface="微軟正黑體" pitchFamily="34" charset="-120"/>
            </a:endParaRPr>
          </a:p>
        </p:txBody>
      </p:sp>
      <p:sp>
        <p:nvSpPr>
          <p:cNvPr id="91138" name="內容版面配置區 2"/>
          <p:cNvSpPr>
            <a:spLocks noGrp="1"/>
          </p:cNvSpPr>
          <p:nvPr>
            <p:ph idx="4294967295"/>
          </p:nvPr>
        </p:nvSpPr>
        <p:spPr>
          <a:xfrm>
            <a:off x="179512" y="1052736"/>
            <a:ext cx="8784332" cy="5616624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Username : l7b_arraydev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Password : l7b$arraydev</a:t>
            </a:r>
          </a:p>
          <a:p>
            <a:pPr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>
              <a:ea typeface="微軟正黑體" pitchFamily="34" charset="-120"/>
            </a:endParaRPr>
          </a:p>
          <a:p>
            <a:pPr>
              <a:buNone/>
            </a:pPr>
            <a:endParaRPr lang="zh-TW" altLang="en-US" sz="1400" dirty="0" smtClean="0">
              <a:solidFill>
                <a:srgbClr val="0000FF"/>
              </a:solidFill>
              <a:ea typeface="微軟正黑體" pitchFamily="34" charset="-120"/>
            </a:endParaRPr>
          </a:p>
        </p:txBody>
      </p:sp>
      <p:grpSp>
        <p:nvGrpSpPr>
          <p:cNvPr id="2" name="群組 31"/>
          <p:cNvGrpSpPr/>
          <p:nvPr/>
        </p:nvGrpSpPr>
        <p:grpSpPr>
          <a:xfrm>
            <a:off x="323528" y="2087116"/>
            <a:ext cx="792088" cy="1752600"/>
            <a:chOff x="7956376" y="1772816"/>
            <a:chExt cx="792088" cy="1752600"/>
          </a:xfrm>
        </p:grpSpPr>
        <p:pic>
          <p:nvPicPr>
            <p:cNvPr id="27" name="圖片 26" descr="1123093803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6376" y="1772816"/>
              <a:ext cx="752475" cy="175260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 bwMode="auto">
            <a:xfrm>
              <a:off x="7956376" y="2708920"/>
              <a:ext cx="792088" cy="79208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</p:grpSp>
      <p:pic>
        <p:nvPicPr>
          <p:cNvPr id="15" name="圖片 14" descr="0418115400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943100"/>
            <a:ext cx="1920240" cy="4423410"/>
          </a:xfrm>
          <a:prstGeom prst="rect">
            <a:avLst/>
          </a:prstGeom>
        </p:spPr>
      </p:pic>
      <p:pic>
        <p:nvPicPr>
          <p:cNvPr id="17" name="圖片 16" descr="0418115613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132856"/>
            <a:ext cx="4010025" cy="3162300"/>
          </a:xfrm>
          <a:prstGeom prst="rect">
            <a:avLst/>
          </a:prstGeom>
        </p:spPr>
      </p:pic>
      <p:cxnSp>
        <p:nvCxnSpPr>
          <p:cNvPr id="18" name="直線單箭頭接點 17"/>
          <p:cNvCxnSpPr/>
          <p:nvPr/>
        </p:nvCxnSpPr>
        <p:spPr bwMode="auto">
          <a:xfrm>
            <a:off x="4139952" y="3095228"/>
            <a:ext cx="5040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線單箭頭接點 21"/>
          <p:cNvCxnSpPr/>
          <p:nvPr/>
        </p:nvCxnSpPr>
        <p:spPr bwMode="auto">
          <a:xfrm>
            <a:off x="1259632" y="3095228"/>
            <a:ext cx="5040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5076056" y="3861048"/>
            <a:ext cx="3600400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860033" y="5302833"/>
          <a:ext cx="4032447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4149"/>
                <a:gridCol w="1344149"/>
                <a:gridCol w="13441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Site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Username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Password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CF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l7b_cfdev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l7b$cfdev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Array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l7b_arraydev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l7b$arraydev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Cell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l7b_celldev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l7b$celldev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 bwMode="auto">
          <a:xfrm>
            <a:off x="6804248" y="4581128"/>
            <a:ext cx="0" cy="6480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5076056" y="2708920"/>
            <a:ext cx="3600400" cy="72008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7812360" y="2060848"/>
            <a:ext cx="0" cy="6480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ysDot"/>
            <a:round/>
            <a:headEnd type="none" w="med" len="med"/>
            <a:tailEnd type="arrow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860031" y="748050"/>
          <a:ext cx="3960440" cy="1259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8153"/>
                <a:gridCol w="612067"/>
                <a:gridCol w="1044117"/>
                <a:gridCol w="9361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Server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Port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Database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Tableau</a:t>
                      </a:r>
                      <a:r>
                        <a:rPr lang="en-US" altLang="zh-TW" sz="1400" baseline="0" dirty="0" smtClean="0"/>
                        <a:t> DB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10.25.96.20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5432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auoedwi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ENGDB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10.253.96.117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5432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Mfgdw_l7b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MFGDW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CF Repair yield</a:t>
            </a:r>
          </a:p>
          <a:p>
            <a:pPr lvl="1">
              <a:buNone/>
            </a:pPr>
            <a:r>
              <a:rPr lang="en-US" altLang="zh-TW" dirty="0" smtClean="0"/>
              <a:t>-table: prod_data.c7b_cf_s_chp_yield_real</a:t>
            </a:r>
          </a:p>
          <a:p>
            <a:pPr lvl="1">
              <a:buNone/>
            </a:pPr>
            <a:r>
              <a:rPr lang="en-US" altLang="zh-TW" dirty="0" smtClean="0"/>
              <a:t>-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: </a:t>
            </a:r>
          </a:p>
          <a:p>
            <a:pPr lvl="1">
              <a:buNone/>
            </a:pPr>
            <a:r>
              <a:rPr lang="en-US" altLang="zh-TW" dirty="0" smtClean="0"/>
              <a:t>	[1]</a:t>
            </a:r>
            <a:r>
              <a:rPr lang="en-US" altLang="zh-TW" dirty="0" err="1" smtClean="0"/>
              <a:t>yield_name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為</a:t>
            </a:r>
            <a:r>
              <a:rPr lang="en-US" altLang="zh-TW" dirty="0" smtClean="0"/>
              <a:t>’Repair_Yield_1’</a:t>
            </a:r>
          </a:p>
          <a:p>
            <a:pPr lvl="1">
              <a:buNone/>
            </a:pPr>
            <a:r>
              <a:rPr lang="en-US" altLang="zh-TW" dirty="0" smtClean="0"/>
              <a:t>	[2] </a:t>
            </a:r>
            <a:r>
              <a:rPr lang="zh-TW" altLang="en-US" dirty="0" smtClean="0"/>
              <a:t>站點</a:t>
            </a:r>
            <a:r>
              <a:rPr lang="en-US" altLang="zh-TW" dirty="0" smtClean="0"/>
              <a:t>:BM,R,G,B,ITO,PS</a:t>
            </a:r>
          </a:p>
          <a:p>
            <a:pPr lvl="1">
              <a:buNone/>
            </a:pPr>
            <a:endParaRPr lang="en-US" altLang="zh-TW" dirty="0" smtClean="0"/>
          </a:p>
          <a:p>
            <a:r>
              <a:rPr lang="en-US" altLang="zh-TW" dirty="0" smtClean="0"/>
              <a:t>CF Final yield</a:t>
            </a:r>
          </a:p>
          <a:p>
            <a:pPr lvl="1">
              <a:buNone/>
            </a:pPr>
            <a:r>
              <a:rPr lang="en-US" altLang="zh-TW" dirty="0" smtClean="0"/>
              <a:t>-table: </a:t>
            </a:r>
            <a:r>
              <a:rPr lang="en-US" altLang="zh-TW" dirty="0" err="1" smtClean="0"/>
              <a:t>prod_data</a:t>
            </a:r>
            <a:r>
              <a:rPr lang="en-US" altLang="zh-TW" dirty="0" smtClean="0"/>
              <a:t>. c7b_cf_s_chp_yield_real</a:t>
            </a:r>
          </a:p>
          <a:p>
            <a:pPr lvl="1">
              <a:buNone/>
            </a:pPr>
            <a:r>
              <a:rPr lang="en-US" altLang="zh-TW" dirty="0" smtClean="0"/>
              <a:t>-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: </a:t>
            </a:r>
          </a:p>
          <a:p>
            <a:pPr lvl="1">
              <a:buNone/>
            </a:pPr>
            <a:r>
              <a:rPr lang="en-US" altLang="zh-TW" dirty="0" smtClean="0"/>
              <a:t>	[1]</a:t>
            </a:r>
            <a:r>
              <a:rPr lang="en-US" altLang="zh-TW" dirty="0" err="1" smtClean="0"/>
              <a:t>yield_name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為</a:t>
            </a:r>
            <a:r>
              <a:rPr lang="en-US" altLang="zh-TW" dirty="0" smtClean="0"/>
              <a:t>’Repair_Yield_1’</a:t>
            </a:r>
          </a:p>
          <a:p>
            <a:pPr lvl="1">
              <a:buNone/>
            </a:pPr>
            <a:r>
              <a:rPr lang="en-US" altLang="zh-TW" dirty="0" smtClean="0"/>
              <a:t>	[2] </a:t>
            </a:r>
            <a:r>
              <a:rPr lang="zh-TW" altLang="en-US" dirty="0" smtClean="0"/>
              <a:t>站點</a:t>
            </a:r>
            <a:r>
              <a:rPr lang="en-US" altLang="zh-TW" dirty="0" smtClean="0"/>
              <a:t>:B</a:t>
            </a:r>
            <a:endParaRPr lang="zh-TW" altLang="en-US" dirty="0" smtClean="0"/>
          </a:p>
          <a:p>
            <a:pPr lvl="1">
              <a:buNone/>
            </a:pPr>
            <a:endParaRPr lang="en-US" altLang="zh-TW" dirty="0" smtClean="0"/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832" y="4913614"/>
            <a:ext cx="6084167" cy="1944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en-US" altLang="zh-TW" dirty="0" smtClean="0"/>
              <a:t>AS-CVD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PV-CVD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PX-SPT,</a:t>
            </a:r>
            <a:r>
              <a:rPr lang="zh-TW" altLang="en-US" dirty="0" smtClean="0"/>
              <a:t> 每個</a:t>
            </a:r>
            <a:r>
              <a:rPr lang="en-US" altLang="zh-TW" dirty="0" smtClean="0"/>
              <a:t>EQP </a:t>
            </a:r>
            <a:r>
              <a:rPr lang="zh-TW" altLang="en-US" dirty="0" smtClean="0"/>
              <a:t>產出</a:t>
            </a:r>
            <a:r>
              <a:rPr lang="en-US" altLang="zh-TW" dirty="0" smtClean="0"/>
              <a:t>LOT 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-table: prod_data.l7b_array_h_lot_oper_ods</a:t>
            </a:r>
          </a:p>
          <a:p>
            <a:pPr lvl="1">
              <a:buNone/>
            </a:pPr>
            <a:r>
              <a:rPr lang="en-US" altLang="zh-TW" dirty="0" smtClean="0"/>
              <a:t>-hint: in, count, group by</a:t>
            </a: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2852936"/>
            <a:ext cx="28956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en-US" altLang="zh-TW" dirty="0" smtClean="0"/>
              <a:t>OP=B, AOI </a:t>
            </a:r>
            <a:r>
              <a:rPr lang="zh-TW" altLang="en-US" dirty="0" smtClean="0"/>
              <a:t>為</a:t>
            </a:r>
            <a:r>
              <a:rPr lang="en-US" altLang="zh-TW" dirty="0" smtClean="0"/>
              <a:t>FDAAOI30 </a:t>
            </a:r>
            <a:r>
              <a:rPr lang="zh-TW" altLang="en-US" dirty="0" smtClean="0"/>
              <a:t>檢出</a:t>
            </a:r>
            <a:r>
              <a:rPr lang="en-US" altLang="zh-TW" dirty="0" smtClean="0"/>
              <a:t>,</a:t>
            </a:r>
            <a:r>
              <a:rPr lang="zh-TW" altLang="en-US" dirty="0" smtClean="0"/>
              <a:t>計算每片</a:t>
            </a:r>
            <a:r>
              <a:rPr lang="en-US" altLang="zh-TW" dirty="0" err="1" smtClean="0"/>
              <a:t>Glass_id</a:t>
            </a:r>
            <a:r>
              <a:rPr lang="en-US" altLang="zh-TW" dirty="0" smtClean="0"/>
              <a:t> </a:t>
            </a:r>
            <a:r>
              <a:rPr lang="zh-TW" altLang="en-US" dirty="0" smtClean="0"/>
              <a:t>掃出</a:t>
            </a:r>
            <a:r>
              <a:rPr lang="en-US" altLang="zh-TW" dirty="0" smtClean="0"/>
              <a:t>RB_O Size 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defect_count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-table: eng_data.c7b_cf_m_aoi_defect</a:t>
            </a:r>
          </a:p>
          <a:p>
            <a:pPr lvl="1">
              <a:buNone/>
            </a:pPr>
            <a:r>
              <a:rPr lang="en-US" altLang="zh-TW" dirty="0" smtClean="0"/>
              <a:t>-hint: count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group_by</a:t>
            </a:r>
            <a:endParaRPr lang="en-US" altLang="zh-TW" dirty="0" smtClean="0"/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7864" y="2924944"/>
            <a:ext cx="5449142" cy="377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24744"/>
            <a:ext cx="91440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0" y="0"/>
            <a:ext cx="7705725" cy="1143000"/>
          </a:xfrm>
        </p:spPr>
        <p:txBody>
          <a:bodyPr/>
          <a:lstStyle/>
          <a:p>
            <a:r>
              <a:rPr lang="en-US" altLang="zh-TW" dirty="0" smtClean="0"/>
              <a:t>ENGDW &amp; MFGDW </a:t>
            </a:r>
            <a:r>
              <a:rPr lang="zh-TW" altLang="en-US" dirty="0" smtClean="0"/>
              <a:t>使用原則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{</a:t>
            </a:r>
            <a:r>
              <a:rPr lang="zh-TW" altLang="en-US" dirty="0" smtClean="0"/>
              <a:t>說明資料適合類型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使用方式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 bwMode="auto">
          <a:xfrm>
            <a:off x="107504" y="4972050"/>
            <a:ext cx="3600400" cy="1841326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微軟正黑體" pitchFamily="34" charset="-120"/>
                <a:cs typeface="新細明體" pitchFamily="-65" charset="-120"/>
              </a:rPr>
              <a:t>ENGDW: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 smtClean="0">
                <a:latin typeface="Century Gothic" pitchFamily="34" charset="0"/>
                <a:ea typeface="微軟正黑體" pitchFamily="34" charset="-120"/>
                <a:cs typeface="新細明體" pitchFamily="-65" charset="-120"/>
              </a:rPr>
              <a:t>Proc_Data</a:t>
            </a:r>
            <a:r>
              <a:rPr lang="en-US" altLang="zh-TW" dirty="0" smtClean="0">
                <a:latin typeface="Century Gothic" pitchFamily="34" charset="0"/>
                <a:ea typeface="微軟正黑體" pitchFamily="34" charset="-120"/>
                <a:cs typeface="新細明體" pitchFamily="-65" charset="-120"/>
              </a:rPr>
              <a:t>: APC </a:t>
            </a:r>
            <a:r>
              <a:rPr lang="zh-TW" altLang="en-US" dirty="0" smtClean="0">
                <a:latin typeface="Century Gothic" pitchFamily="34" charset="0"/>
                <a:ea typeface="微軟正黑體" pitchFamily="34" charset="-120"/>
                <a:cs typeface="新細明體" pitchFamily="-65" charset="-120"/>
              </a:rPr>
              <a:t>資料</a:t>
            </a:r>
            <a:r>
              <a:rPr lang="en-US" altLang="zh-TW" dirty="0" smtClean="0">
                <a:latin typeface="Century Gothic" pitchFamily="34" charset="0"/>
                <a:ea typeface="微軟正黑體" pitchFamily="34" charset="-120"/>
                <a:cs typeface="新細明體" pitchFamily="-65" charset="-120"/>
              </a:rPr>
              <a:t>..</a:t>
            </a:r>
          </a:p>
          <a:p>
            <a:r>
              <a:rPr lang="en-US" altLang="zh-TW" dirty="0" err="1" smtClean="0">
                <a:latin typeface="Century Gothic" pitchFamily="34" charset="0"/>
                <a:ea typeface="微軟正黑體" pitchFamily="34" charset="-120"/>
                <a:cs typeface="新細明體" pitchFamily="-65" charset="-120"/>
              </a:rPr>
              <a:t>ENG_Data</a:t>
            </a:r>
            <a:r>
              <a:rPr lang="en-US" altLang="zh-TW" dirty="0" smtClean="0">
                <a:latin typeface="Century Gothic" pitchFamily="34" charset="0"/>
                <a:ea typeface="微軟正黑體" pitchFamily="34" charset="-120"/>
                <a:cs typeface="新細明體" pitchFamily="-65" charset="-120"/>
              </a:rPr>
              <a:t>: KPC </a:t>
            </a:r>
            <a:r>
              <a:rPr lang="zh-TW" altLang="en-US" dirty="0" smtClean="0">
                <a:latin typeface="Century Gothic" pitchFamily="34" charset="0"/>
                <a:ea typeface="微軟正黑體" pitchFamily="34" charset="-120"/>
                <a:cs typeface="新細明體" pitchFamily="-65" charset="-120"/>
              </a:rPr>
              <a:t>資料</a:t>
            </a:r>
            <a:r>
              <a:rPr lang="en-US" altLang="zh-TW" dirty="0" smtClean="0">
                <a:latin typeface="Century Gothic" pitchFamily="34" charset="0"/>
                <a:ea typeface="微軟正黑體" pitchFamily="34" charset="-120"/>
                <a:cs typeface="新細明體" pitchFamily="-65" charset="-120"/>
              </a:rPr>
              <a:t>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>
              <a:latin typeface="Century Gothic" pitchFamily="34" charset="0"/>
              <a:ea typeface="微軟正黑體" pitchFamily="34" charset="-120"/>
              <a:cs typeface="新細明體" pitchFamily="-65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3779912" y="4960218"/>
            <a:ext cx="3528392" cy="1872208"/>
          </a:xfrm>
          <a:prstGeom prst="roundRect">
            <a:avLst/>
          </a:prstGeom>
          <a:solidFill>
            <a:srgbClr val="66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微軟正黑體" pitchFamily="34" charset="-120"/>
                <a:cs typeface="新細明體" pitchFamily="-65" charset="-120"/>
              </a:rPr>
              <a:t>MFGDW: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 smtClean="0">
                <a:latin typeface="Century Gothic" pitchFamily="34" charset="0"/>
                <a:ea typeface="微軟正黑體" pitchFamily="34" charset="-120"/>
                <a:cs typeface="新細明體" pitchFamily="-65" charset="-120"/>
              </a:rPr>
              <a:t>ENG_Data</a:t>
            </a:r>
            <a:r>
              <a:rPr lang="en-US" altLang="zh-TW" dirty="0" smtClean="0">
                <a:latin typeface="Century Gothic" pitchFamily="34" charset="0"/>
                <a:ea typeface="微軟正黑體" pitchFamily="34" charset="-120"/>
                <a:cs typeface="新細明體" pitchFamily="-65" charset="-120"/>
              </a:rPr>
              <a:t>: </a:t>
            </a:r>
            <a:r>
              <a:rPr lang="zh-TW" altLang="en-US" dirty="0" smtClean="0">
                <a:latin typeface="Century Gothic" pitchFamily="34" charset="0"/>
                <a:ea typeface="微軟正黑體" pitchFamily="34" charset="-120"/>
                <a:cs typeface="新細明體" pitchFamily="-65" charset="-120"/>
              </a:rPr>
              <a:t>良率檢測資料</a:t>
            </a:r>
            <a:r>
              <a:rPr lang="en-US" altLang="zh-TW" dirty="0" smtClean="0">
                <a:latin typeface="Century Gothic" pitchFamily="34" charset="0"/>
                <a:ea typeface="微軟正黑體" pitchFamily="34" charset="-120"/>
                <a:cs typeface="新細明體" pitchFamily="-65" charset="-120"/>
              </a:rPr>
              <a:t>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 smtClean="0">
                <a:latin typeface="Century Gothic" pitchFamily="34" charset="0"/>
                <a:ea typeface="微軟正黑體" pitchFamily="34" charset="-120"/>
                <a:cs typeface="新細明體" pitchFamily="-65" charset="-120"/>
              </a:rPr>
              <a:t>Prod_Data:run</a:t>
            </a:r>
            <a:r>
              <a:rPr lang="en-US" altLang="zh-TW" dirty="0" smtClean="0">
                <a:latin typeface="Century Gothic" pitchFamily="34" charset="0"/>
                <a:ea typeface="微軟正黑體" pitchFamily="34" charset="-120"/>
                <a:cs typeface="新細明體" pitchFamily="-65" charset="-120"/>
              </a:rPr>
              <a:t> </a:t>
            </a:r>
            <a:r>
              <a:rPr lang="zh-TW" altLang="en-US" dirty="0" smtClean="0">
                <a:latin typeface="Century Gothic" pitchFamily="34" charset="0"/>
                <a:ea typeface="微軟正黑體" pitchFamily="34" charset="-120"/>
                <a:cs typeface="新細明體" pitchFamily="-65" charset="-120"/>
              </a:rPr>
              <a:t>貨履歷、</a:t>
            </a:r>
            <a:r>
              <a:rPr lang="en-US" altLang="zh-TW" dirty="0" err="1" smtClean="0">
                <a:latin typeface="Century Gothic" pitchFamily="34" charset="0"/>
                <a:ea typeface="微軟正黑體" pitchFamily="34" charset="-120"/>
                <a:cs typeface="新細明體" pitchFamily="-65" charset="-120"/>
              </a:rPr>
              <a:t>ToolAlram</a:t>
            </a:r>
            <a:r>
              <a:rPr lang="en-US" altLang="zh-TW" dirty="0" smtClean="0">
                <a:latin typeface="Century Gothic" pitchFamily="34" charset="0"/>
                <a:ea typeface="微軟正黑體" pitchFamily="34" charset="-120"/>
                <a:cs typeface="新細明體" pitchFamily="-65" charset="-12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標題 1"/>
          <p:cNvSpPr>
            <a:spLocks noGrp="1"/>
          </p:cNvSpPr>
          <p:nvPr>
            <p:ph type="title" idx="4294967295"/>
          </p:nvPr>
        </p:nvSpPr>
        <p:spPr>
          <a:xfrm>
            <a:off x="467544" y="332656"/>
            <a:ext cx="7705725" cy="1143000"/>
          </a:xfrm>
        </p:spPr>
        <p:txBody>
          <a:bodyPr/>
          <a:lstStyle/>
          <a:p>
            <a:r>
              <a:rPr lang="en-US" altLang="zh-TW" dirty="0" smtClean="0">
                <a:ea typeface="微軟正黑體" pitchFamily="34" charset="-120"/>
              </a:rPr>
              <a:t>Tableau </a:t>
            </a:r>
            <a:r>
              <a:rPr lang="zh-TW" altLang="en-US" dirty="0" smtClean="0">
                <a:ea typeface="微軟正黑體" pitchFamily="34" charset="-120"/>
              </a:rPr>
              <a:t>軟體</a:t>
            </a:r>
            <a:r>
              <a:rPr lang="en-US" altLang="zh-TW" dirty="0" smtClean="0">
                <a:ea typeface="微軟正黑體" pitchFamily="34" charset="-120"/>
              </a:rPr>
              <a:t>(2)</a:t>
            </a:r>
            <a:br>
              <a:rPr lang="en-US" altLang="zh-TW" dirty="0" smtClean="0">
                <a:ea typeface="微軟正黑體" pitchFamily="34" charset="-120"/>
              </a:rPr>
            </a:br>
            <a:endParaRPr lang="en-US" altLang="zh-TW" dirty="0" smtClean="0">
              <a:ea typeface="微軟正黑體" pitchFamily="34" charset="-120"/>
            </a:endParaRPr>
          </a:p>
        </p:txBody>
      </p:sp>
      <p:grpSp>
        <p:nvGrpSpPr>
          <p:cNvPr id="2" name="群組 31"/>
          <p:cNvGrpSpPr/>
          <p:nvPr/>
        </p:nvGrpSpPr>
        <p:grpSpPr>
          <a:xfrm>
            <a:off x="143652" y="2087116"/>
            <a:ext cx="792088" cy="1752600"/>
            <a:chOff x="7956376" y="1772816"/>
            <a:chExt cx="792088" cy="1752600"/>
          </a:xfrm>
        </p:grpSpPr>
        <p:pic>
          <p:nvPicPr>
            <p:cNvPr id="27" name="圖片 26" descr="1123093803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6376" y="1772816"/>
              <a:ext cx="752475" cy="175260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 bwMode="auto">
            <a:xfrm>
              <a:off x="7956376" y="2708920"/>
              <a:ext cx="792088" cy="79208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</p:grpSp>
      <p:cxnSp>
        <p:nvCxnSpPr>
          <p:cNvPr id="22" name="直線單箭頭接點 21"/>
          <p:cNvCxnSpPr/>
          <p:nvPr/>
        </p:nvCxnSpPr>
        <p:spPr bwMode="auto">
          <a:xfrm>
            <a:off x="1079756" y="3068960"/>
            <a:ext cx="5040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5820" y="1340768"/>
            <a:ext cx="2028825" cy="520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五角星形 19"/>
          <p:cNvSpPr/>
          <p:nvPr/>
        </p:nvSpPr>
        <p:spPr bwMode="auto">
          <a:xfrm>
            <a:off x="1655820" y="1969790"/>
            <a:ext cx="216024" cy="14401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  <p:sp>
        <p:nvSpPr>
          <p:cNvPr id="25" name="五角星形 24"/>
          <p:cNvSpPr/>
          <p:nvPr/>
        </p:nvSpPr>
        <p:spPr bwMode="auto">
          <a:xfrm>
            <a:off x="1631437" y="4672186"/>
            <a:ext cx="216024" cy="14401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  <p:sp>
        <p:nvSpPr>
          <p:cNvPr id="26" name="五角星形 25"/>
          <p:cNvSpPr/>
          <p:nvPr/>
        </p:nvSpPr>
        <p:spPr bwMode="auto">
          <a:xfrm>
            <a:off x="1621912" y="4878685"/>
            <a:ext cx="216024" cy="14401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427984" y="260648"/>
            <a:ext cx="4248472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Home&gt;&gt;Common Link &gt;&gt; Training&gt;&gt;</a:t>
            </a:r>
            <a:r>
              <a:rPr lang="zh-TW" altLang="en-US" dirty="0" smtClean="0"/>
              <a:t>雲端檔案更新作為資料源 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 bwMode="auto">
          <a:xfrm flipH="1">
            <a:off x="1261872" y="4965551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文字方塊 35"/>
          <p:cNvSpPr txBox="1"/>
          <p:nvPr/>
        </p:nvSpPr>
        <p:spPr>
          <a:xfrm>
            <a:off x="29352" y="4778102"/>
            <a:ext cx="1224136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Local DB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小</a:t>
            </a:r>
            <a:r>
              <a:rPr lang="en-US" altLang="zh-TW" dirty="0" smtClean="0"/>
              <a:t>IT)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3968" y="2862188"/>
            <a:ext cx="4824172" cy="3995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圖案 37"/>
          <p:cNvCxnSpPr>
            <a:endCxn id="29" idx="1"/>
          </p:cNvCxnSpPr>
          <p:nvPr/>
        </p:nvCxnSpPr>
        <p:spPr bwMode="auto">
          <a:xfrm flipV="1">
            <a:off x="2843808" y="583814"/>
            <a:ext cx="1584176" cy="147703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4589930" y="3501008"/>
            <a:ext cx="4176464" cy="72008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788024" y="5085184"/>
            <a:ext cx="4176464" cy="720080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標題 1"/>
          <p:cNvSpPr>
            <a:spLocks noGrp="1"/>
          </p:cNvSpPr>
          <p:nvPr>
            <p:ph type="title" idx="4294967295"/>
          </p:nvPr>
        </p:nvSpPr>
        <p:spPr>
          <a:xfrm>
            <a:off x="467544" y="332656"/>
            <a:ext cx="7705725" cy="1143000"/>
          </a:xfrm>
        </p:spPr>
        <p:txBody>
          <a:bodyPr/>
          <a:lstStyle/>
          <a:p>
            <a:r>
              <a:rPr lang="en-US" altLang="zh-TW" dirty="0" smtClean="0">
                <a:ea typeface="微軟正黑體" pitchFamily="34" charset="-120"/>
              </a:rPr>
              <a:t>Tableau </a:t>
            </a:r>
            <a:r>
              <a:rPr lang="zh-TW" altLang="en-US" dirty="0" smtClean="0">
                <a:ea typeface="微軟正黑體" pitchFamily="34" charset="-120"/>
              </a:rPr>
              <a:t>軟體</a:t>
            </a:r>
            <a:r>
              <a:rPr lang="en-US" altLang="zh-TW" dirty="0" smtClean="0">
                <a:ea typeface="微軟正黑體" pitchFamily="34" charset="-120"/>
              </a:rPr>
              <a:t>(3)</a:t>
            </a:r>
            <a:br>
              <a:rPr lang="en-US" altLang="zh-TW" dirty="0" smtClean="0">
                <a:ea typeface="微軟正黑體" pitchFamily="34" charset="-120"/>
              </a:rPr>
            </a:br>
            <a:endParaRPr lang="en-US" altLang="zh-TW" dirty="0" smtClean="0">
              <a:ea typeface="微軟正黑體" pitchFamily="34" charset="-120"/>
            </a:endParaRPr>
          </a:p>
        </p:txBody>
      </p:sp>
      <p:sp>
        <p:nvSpPr>
          <p:cNvPr id="91138" name="內容版面配置區 2"/>
          <p:cNvSpPr>
            <a:spLocks noGrp="1"/>
          </p:cNvSpPr>
          <p:nvPr>
            <p:ph idx="4294967295"/>
          </p:nvPr>
        </p:nvSpPr>
        <p:spPr>
          <a:xfrm>
            <a:off x="179512" y="1052736"/>
            <a:ext cx="8784332" cy="5616624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New Custom SQL : </a:t>
            </a:r>
            <a:r>
              <a:rPr lang="zh-TW" altLang="en-US" dirty="0" smtClean="0">
                <a:solidFill>
                  <a:schemeClr val="tx1"/>
                </a:solidFill>
              </a:rPr>
              <a:t>輸入</a:t>
            </a:r>
            <a:r>
              <a:rPr lang="en-US" altLang="zh-TW" dirty="0" smtClean="0">
                <a:solidFill>
                  <a:schemeClr val="tx1"/>
                </a:solidFill>
              </a:rPr>
              <a:t>SQL </a:t>
            </a:r>
            <a:r>
              <a:rPr lang="zh-TW" altLang="en-US" dirty="0" smtClean="0">
                <a:solidFill>
                  <a:schemeClr val="tx1"/>
                </a:solidFill>
              </a:rPr>
              <a:t>語法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 lvl="1">
              <a:buNone/>
            </a:pPr>
            <a:endParaRPr lang="en-US" altLang="zh-TW" dirty="0" smtClean="0">
              <a:ea typeface="微軟正黑體" pitchFamily="34" charset="-120"/>
            </a:endParaRPr>
          </a:p>
          <a:p>
            <a:pPr>
              <a:buNone/>
            </a:pPr>
            <a:endParaRPr lang="zh-TW" altLang="en-US" sz="1400" dirty="0" smtClean="0">
              <a:solidFill>
                <a:srgbClr val="0000FF"/>
              </a:solidFill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1556792"/>
            <a:ext cx="7754487" cy="4911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 bwMode="auto">
          <a:xfrm>
            <a:off x="899592" y="4077072"/>
            <a:ext cx="1296144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5725" cy="1143000"/>
          </a:xfrm>
        </p:spPr>
        <p:txBody>
          <a:bodyPr/>
          <a:lstStyle/>
          <a:p>
            <a:r>
              <a:rPr lang="en-US" altLang="zh-TW" dirty="0" smtClean="0">
                <a:ea typeface="微軟正黑體" pitchFamily="34" charset="-120"/>
              </a:rPr>
              <a:t>SQL</a:t>
            </a:r>
            <a:r>
              <a:rPr lang="zh-TW" altLang="en-US" dirty="0" smtClean="0">
                <a:ea typeface="微軟正黑體" pitchFamily="34" charset="-120"/>
              </a:rPr>
              <a:t>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908720"/>
            <a:ext cx="8496300" cy="4896769"/>
          </a:xfrm>
        </p:spPr>
        <p:txBody>
          <a:bodyPr/>
          <a:lstStyle/>
          <a:p>
            <a:r>
              <a:rPr lang="zh-TW" altLang="en-US" dirty="0" smtClean="0"/>
              <a:t>「</a:t>
            </a:r>
            <a:r>
              <a:rPr lang="en-US" altLang="zh-TW" dirty="0" smtClean="0"/>
              <a:t>SQL</a:t>
            </a:r>
            <a:r>
              <a:rPr lang="zh-TW" altLang="en-US" dirty="0" smtClean="0"/>
              <a:t>」</a:t>
            </a:r>
            <a:r>
              <a:rPr lang="en-US" altLang="zh-TW" dirty="0" smtClean="0"/>
              <a:t>(Structure Query Language) </a:t>
            </a:r>
            <a:r>
              <a:rPr lang="zh-TW" altLang="en-US" dirty="0" smtClean="0"/>
              <a:t>是一組用來存取資料庫資料的共通性語，以下針對常用的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指令做說明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SELECT			</a:t>
            </a:r>
          </a:p>
          <a:p>
            <a:pPr lvl="1"/>
            <a:r>
              <a:rPr lang="en-US" altLang="zh-TW" dirty="0" smtClean="0"/>
              <a:t>DISTINCT</a:t>
            </a:r>
          </a:p>
          <a:p>
            <a:pPr lvl="1"/>
            <a:r>
              <a:rPr lang="en-US" altLang="zh-TW" dirty="0" smtClean="0"/>
              <a:t>WHERE</a:t>
            </a:r>
          </a:p>
          <a:p>
            <a:pPr lvl="1"/>
            <a:r>
              <a:rPr lang="en-US" altLang="zh-TW" dirty="0" smtClean="0"/>
              <a:t>AND OR</a:t>
            </a:r>
          </a:p>
          <a:p>
            <a:pPr lvl="1"/>
            <a:r>
              <a:rPr lang="en-US" altLang="zh-TW" dirty="0" smtClean="0"/>
              <a:t>IN</a:t>
            </a:r>
          </a:p>
          <a:p>
            <a:pPr lvl="1"/>
            <a:r>
              <a:rPr lang="en-US" altLang="zh-TW" dirty="0" smtClean="0"/>
              <a:t>BETWEEN</a:t>
            </a:r>
          </a:p>
          <a:p>
            <a:pPr lvl="1"/>
            <a:r>
              <a:rPr lang="zh-TW" altLang="en-US" dirty="0" smtClean="0"/>
              <a:t>萬用字元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LIKE</a:t>
            </a:r>
          </a:p>
          <a:p>
            <a:pPr lvl="1"/>
            <a:r>
              <a:rPr lang="en-US" altLang="zh-TW" dirty="0" smtClean="0"/>
              <a:t>ORDER BY</a:t>
            </a:r>
          </a:p>
          <a:p>
            <a:pPr lvl="1"/>
            <a:r>
              <a:rPr lang="en-US" altLang="zh-TW" dirty="0" smtClean="0"/>
              <a:t>COUNT</a:t>
            </a:r>
          </a:p>
          <a:p>
            <a:pPr lvl="1"/>
            <a:r>
              <a:rPr lang="zh-TW" altLang="en-US" dirty="0" smtClean="0"/>
              <a:t>最大值 最小值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總合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GROUP BY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851920" y="1961231"/>
            <a:ext cx="8496300" cy="489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zh-TW" altLang="en-US" sz="1600" dirty="0" smtClean="0">
                <a:solidFill>
                  <a:srgbClr val="111111"/>
                </a:solidFill>
                <a:latin typeface="Gill Sans MT" pitchFamily="34" charset="0"/>
                <a:ea typeface="微軟正黑體" charset="0"/>
                <a:cs typeface="微軟正黑體" charset="0"/>
              </a:rPr>
              <a:t>運算子</a:t>
            </a:r>
            <a:endParaRPr lang="en-US" altLang="zh-TW" sz="1600" dirty="0" smtClean="0">
              <a:solidFill>
                <a:srgbClr val="111111"/>
              </a:solidFill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zh-TW" altLang="en-US" sz="1600" dirty="0" smtClean="0">
                <a:solidFill>
                  <a:srgbClr val="111111"/>
                </a:solidFill>
                <a:latin typeface="Gill Sans MT" pitchFamily="34" charset="0"/>
                <a:ea typeface="微軟正黑體" charset="0"/>
                <a:cs typeface="微軟正黑體" charset="0"/>
              </a:rPr>
              <a:t>常用字串函數</a:t>
            </a:r>
            <a:endParaRPr lang="en-US" altLang="zh-TW" sz="1600" dirty="0" smtClean="0">
              <a:solidFill>
                <a:srgbClr val="111111"/>
              </a:solidFill>
              <a:latin typeface="Gill Sans MT" pitchFamily="34" charset="0"/>
              <a:ea typeface="微軟正黑體" charset="0"/>
              <a:cs typeface="微軟正黑體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1600" dirty="0" smtClean="0">
                <a:solidFill>
                  <a:srgbClr val="111111"/>
                </a:solidFill>
                <a:latin typeface="Gill Sans MT" pitchFamily="34" charset="0"/>
                <a:ea typeface="微軟正黑體" charset="0"/>
                <a:cs typeface="微軟正黑體" charset="0"/>
              </a:rPr>
              <a:t>Sub Query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1600" dirty="0" smtClean="0">
                <a:solidFill>
                  <a:srgbClr val="111111"/>
                </a:solidFill>
                <a:latin typeface="Gill Sans MT" pitchFamily="34" charset="0"/>
                <a:ea typeface="微軟正黑體" charset="0"/>
                <a:cs typeface="微軟正黑體" charset="0"/>
              </a:rPr>
              <a:t>Join (left/right/union..)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zh-TW" altLang="en-US" sz="1600" dirty="0" smtClean="0">
                <a:solidFill>
                  <a:srgbClr val="111111"/>
                </a:solidFill>
                <a:latin typeface="Gill Sans MT" pitchFamily="34" charset="0"/>
                <a:ea typeface="微軟正黑體" charset="0"/>
                <a:cs typeface="微軟正黑體" charset="0"/>
              </a:rPr>
              <a:t>轉換函式</a:t>
            </a:r>
            <a:r>
              <a:rPr lang="en-US" altLang="zh-TW" sz="1600" dirty="0" smtClean="0">
                <a:solidFill>
                  <a:srgbClr val="111111"/>
                </a:solidFill>
                <a:latin typeface="Gill Sans MT" pitchFamily="34" charset="0"/>
                <a:ea typeface="微軟正黑體" charset="0"/>
                <a:cs typeface="微軟正黑體" charset="0"/>
              </a:rPr>
              <a:t>(</a:t>
            </a:r>
            <a:r>
              <a:rPr lang="en-US" altLang="zh-TW" sz="1600" dirty="0" err="1" smtClean="0">
                <a:solidFill>
                  <a:srgbClr val="111111"/>
                </a:solidFill>
                <a:latin typeface="Gill Sans MT" pitchFamily="34" charset="0"/>
                <a:ea typeface="微軟正黑體" charset="0"/>
                <a:cs typeface="微軟正黑體" charset="0"/>
              </a:rPr>
              <a:t>to_char,to_date,to_number</a:t>
            </a:r>
            <a:r>
              <a:rPr lang="en-US" altLang="zh-TW" sz="1600" dirty="0" smtClean="0">
                <a:solidFill>
                  <a:srgbClr val="111111"/>
                </a:solidFill>
                <a:latin typeface="Gill Sans MT" pitchFamily="34" charset="0"/>
                <a:ea typeface="微軟正黑體" charset="0"/>
                <a:cs typeface="微軟正黑體" charset="0"/>
              </a:rPr>
              <a:t>)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zh-TW" altLang="en-US" sz="1600" dirty="0" smtClean="0">
                <a:solidFill>
                  <a:srgbClr val="111111"/>
                </a:solidFill>
                <a:latin typeface="Gill Sans MT" pitchFamily="34" charset="0"/>
                <a:ea typeface="微軟正黑體" charset="0"/>
                <a:cs typeface="微軟正黑體" charset="0"/>
              </a:rPr>
              <a:t>數學函式</a:t>
            </a:r>
            <a:r>
              <a:rPr lang="en-US" altLang="zh-TW" sz="1600" dirty="0" smtClean="0">
                <a:solidFill>
                  <a:srgbClr val="111111"/>
                </a:solidFill>
                <a:latin typeface="Gill Sans MT" pitchFamily="34" charset="0"/>
                <a:ea typeface="微軟正黑體" charset="0"/>
                <a:cs typeface="微軟正黑體" charset="0"/>
              </a:rPr>
              <a:t>(round)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1600" dirty="0" smtClean="0">
                <a:solidFill>
                  <a:srgbClr val="111111"/>
                </a:solidFill>
                <a:latin typeface="Gill Sans MT" pitchFamily="34" charset="0"/>
                <a:ea typeface="微軟正黑體" charset="0"/>
                <a:cs typeface="微軟正黑體" charset="0"/>
              </a:rPr>
              <a:t>If..else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1600" dirty="0" smtClean="0">
                <a:solidFill>
                  <a:srgbClr val="111111"/>
                </a:solidFill>
                <a:latin typeface="Gill Sans MT" pitchFamily="34" charset="0"/>
                <a:ea typeface="微軟正黑體" charset="0"/>
                <a:cs typeface="微軟正黑體" charset="0"/>
              </a:rPr>
              <a:t>Case..when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l"/>
            </a:pPr>
            <a:endParaRPr kumimoji="1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Gill Sans MT" pitchFamily="34" charset="0"/>
              <a:ea typeface="微軟正黑體" charset="0"/>
              <a:cs typeface="微軟正黑體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5725" cy="1143000"/>
          </a:xfrm>
        </p:spPr>
        <p:txBody>
          <a:bodyPr/>
          <a:lstStyle/>
          <a:p>
            <a:r>
              <a:rPr lang="en-US" altLang="zh-TW" dirty="0" smtClean="0">
                <a:ea typeface="微軟正黑體" pitchFamily="34" charset="-120"/>
              </a:rPr>
              <a:t>SELECT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908720"/>
            <a:ext cx="8496300" cy="4896769"/>
          </a:xfrm>
        </p:spPr>
        <p:txBody>
          <a:bodyPr/>
          <a:lstStyle/>
          <a:p>
            <a:r>
              <a:rPr lang="en-US" altLang="zh-TW" dirty="0" smtClean="0"/>
              <a:t>SQL </a:t>
            </a:r>
            <a:r>
              <a:rPr lang="zh-TW" altLang="en-US" dirty="0" smtClean="0"/>
              <a:t>最常用的方式是將資料從資料庫中的</a:t>
            </a:r>
            <a:r>
              <a:rPr lang="zh-TW" altLang="en-US" b="1" u="sng" dirty="0" smtClean="0"/>
              <a:t>表格</a:t>
            </a:r>
            <a:r>
              <a:rPr lang="zh-TW" altLang="en-US" dirty="0" smtClean="0"/>
              <a:t>內選出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表格是一個資料庫內的結構，它的目的是儲存資料</a:t>
            </a:r>
            <a:endParaRPr lang="en-US" altLang="zh-TW" dirty="0" smtClean="0"/>
          </a:p>
          <a:p>
            <a:r>
              <a:rPr lang="zh-TW" altLang="en-US" dirty="0" smtClean="0"/>
              <a:t>最基本的 </a:t>
            </a:r>
            <a:r>
              <a:rPr lang="en-US" altLang="zh-TW" dirty="0" smtClean="0"/>
              <a:t>SQL </a:t>
            </a:r>
            <a:r>
              <a:rPr lang="zh-TW" altLang="en-US" dirty="0" smtClean="0"/>
              <a:t>架構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從 </a:t>
            </a:r>
            <a:r>
              <a:rPr lang="en-US" altLang="zh-TW" b="1" dirty="0" smtClean="0">
                <a:solidFill>
                  <a:srgbClr val="FF0000"/>
                </a:solidFill>
              </a:rPr>
              <a:t>(FROM)</a:t>
            </a:r>
            <a:r>
              <a:rPr lang="zh-TW" altLang="en-US" dirty="0" smtClean="0"/>
              <a:t>資料庫中的表格內選出 </a:t>
            </a:r>
            <a:r>
              <a:rPr lang="en-US" altLang="zh-TW" b="1" dirty="0" smtClean="0">
                <a:solidFill>
                  <a:srgbClr val="FF0000"/>
                </a:solidFill>
              </a:rPr>
              <a:t>(SELECT)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SELECT "</a:t>
            </a:r>
            <a:r>
              <a:rPr lang="zh-TW" altLang="en-US" dirty="0" smtClean="0">
                <a:solidFill>
                  <a:srgbClr val="0000FF"/>
                </a:solidFill>
              </a:rPr>
              <a:t>欄位名</a:t>
            </a:r>
            <a:r>
              <a:rPr lang="en-US" altLang="zh-TW" dirty="0" smtClean="0">
                <a:solidFill>
                  <a:srgbClr val="0000FF"/>
                </a:solidFill>
              </a:rPr>
              <a:t>" FROM "</a:t>
            </a:r>
            <a:r>
              <a:rPr lang="zh-TW" altLang="en-US" dirty="0" smtClean="0">
                <a:solidFill>
                  <a:srgbClr val="0000FF"/>
                </a:solidFill>
              </a:rPr>
              <a:t>表格名</a:t>
            </a:r>
            <a:r>
              <a:rPr lang="en-US" altLang="zh-TW" dirty="0" smtClean="0">
                <a:solidFill>
                  <a:srgbClr val="0000FF"/>
                </a:solidFill>
              </a:rPr>
              <a:t>"</a:t>
            </a:r>
          </a:p>
          <a:p>
            <a:pPr lvl="1"/>
            <a:r>
              <a:rPr lang="zh-TW" altLang="en-US" dirty="0" smtClean="0"/>
              <a:t>範例 </a:t>
            </a:r>
            <a:r>
              <a:rPr lang="en-US" altLang="zh-TW" dirty="0" smtClean="0"/>
              <a:t>1 :  </a:t>
            </a:r>
            <a:r>
              <a:rPr lang="zh-TW" altLang="en-US" dirty="0" smtClean="0"/>
              <a:t>單一欄位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/>
            <a:r>
              <a:rPr lang="zh-TW" altLang="en-US" dirty="0" smtClean="0"/>
              <a:t>範例 </a:t>
            </a:r>
            <a:r>
              <a:rPr lang="en-US" altLang="zh-TW" dirty="0" smtClean="0"/>
              <a:t>2 :  </a:t>
            </a:r>
            <a:r>
              <a:rPr lang="zh-TW" altLang="en-US" dirty="0" smtClean="0"/>
              <a:t>多個欄位</a:t>
            </a:r>
            <a:r>
              <a:rPr lang="en-US" altLang="zh-TW" dirty="0" smtClean="0"/>
              <a:t>, </a:t>
            </a:r>
            <a:r>
              <a:rPr lang="zh-TW" altLang="en-US" dirty="0" smtClean="0"/>
              <a:t>用逗號隔開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範例 </a:t>
            </a:r>
            <a:r>
              <a:rPr lang="en-US" altLang="zh-TW" dirty="0" smtClean="0"/>
              <a:t>3 :  </a:t>
            </a:r>
            <a:r>
              <a:rPr lang="zh-TW" altLang="en-US" dirty="0" smtClean="0"/>
              <a:t>全部欄位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6" name="圖片 5" descr="0418120528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5843587"/>
            <a:ext cx="8686800" cy="1014413"/>
          </a:xfrm>
          <a:prstGeom prst="rect">
            <a:avLst/>
          </a:prstGeom>
        </p:spPr>
      </p:pic>
      <p:pic>
        <p:nvPicPr>
          <p:cNvPr id="7" name="圖片 6" descr="0418120546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077072"/>
            <a:ext cx="8643938" cy="1171575"/>
          </a:xfrm>
          <a:prstGeom prst="rect">
            <a:avLst/>
          </a:prstGeom>
        </p:spPr>
      </p:pic>
      <p:pic>
        <p:nvPicPr>
          <p:cNvPr id="8" name="圖片 7" descr="0502081018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564904"/>
            <a:ext cx="8658225" cy="1014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自訂設計">
  <a:themeElements>
    <a:clrScheme name="2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訂設計">
      <a:majorFont>
        <a:latin typeface="Gill Sans MT"/>
        <a:ea typeface="微軟正黑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大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結束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Arial"/>
        <a:ea typeface="新細明體"/>
        <a:cs typeface="新細明體"/>
      </a:majorFont>
      <a:minorFont>
        <a:latin typeface="Arial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57680</TotalTime>
  <Words>2624</Words>
  <Application>Microsoft Office PowerPoint</Application>
  <PresentationFormat>如螢幕大小 (4:3)</PresentationFormat>
  <Paragraphs>536</Paragraphs>
  <Slides>43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7</vt:i4>
      </vt:variant>
      <vt:variant>
        <vt:lpstr>投影片標題</vt:lpstr>
      </vt:variant>
      <vt:variant>
        <vt:i4>43</vt:i4>
      </vt:variant>
    </vt:vector>
  </HeadingPairs>
  <TitlesOfParts>
    <vt:vector size="50" baseType="lpstr">
      <vt:lpstr>2_自訂設計</vt:lpstr>
      <vt:lpstr>大綱</vt:lpstr>
      <vt:lpstr>結束</vt:lpstr>
      <vt:lpstr>自訂設計</vt:lpstr>
      <vt:lpstr>1_大綱</vt:lpstr>
      <vt:lpstr>2_大綱</vt:lpstr>
      <vt:lpstr>3_大綱</vt:lpstr>
      <vt:lpstr>投影片 1</vt:lpstr>
      <vt:lpstr>SQL語法簡介</vt:lpstr>
      <vt:lpstr>Tableau 軟體(1) </vt:lpstr>
      <vt:lpstr>Tableau 軟體(2) </vt:lpstr>
      <vt:lpstr>ENGDW &amp; MFGDW 使用原則 {說明資料適合類型 &amp; 使用方式}</vt:lpstr>
      <vt:lpstr>Tableau 軟體(2) </vt:lpstr>
      <vt:lpstr>Tableau 軟體(3) </vt:lpstr>
      <vt:lpstr>SQL語法</vt:lpstr>
      <vt:lpstr>SELECT</vt:lpstr>
      <vt:lpstr>WHERE</vt:lpstr>
      <vt:lpstr>AND OR</vt:lpstr>
      <vt:lpstr>IN</vt:lpstr>
      <vt:lpstr>BETWEEN</vt:lpstr>
      <vt:lpstr>萬用字元</vt:lpstr>
      <vt:lpstr>LIKE</vt:lpstr>
      <vt:lpstr>ORDER BY</vt:lpstr>
      <vt:lpstr>COUNT</vt:lpstr>
      <vt:lpstr>DISTINCT</vt:lpstr>
      <vt:lpstr>最大值 最小值</vt:lpstr>
      <vt:lpstr>總合</vt:lpstr>
      <vt:lpstr>投影片 21</vt:lpstr>
      <vt:lpstr>GROUP BY</vt:lpstr>
      <vt:lpstr>HAVING</vt:lpstr>
      <vt:lpstr>If…else</vt:lpstr>
      <vt:lpstr>Case..when</vt:lpstr>
      <vt:lpstr>JOIN</vt:lpstr>
      <vt:lpstr>JOIN 語法</vt:lpstr>
      <vt:lpstr>運算子</vt:lpstr>
      <vt:lpstr>運算子</vt:lpstr>
      <vt:lpstr>運算子</vt:lpstr>
      <vt:lpstr>運算子</vt:lpstr>
      <vt:lpstr>轉換函式</vt:lpstr>
      <vt:lpstr>投影片 33</vt:lpstr>
      <vt:lpstr>投影片 34</vt:lpstr>
      <vt:lpstr>常用字串函數</vt:lpstr>
      <vt:lpstr>Sub Query、UNION</vt:lpstr>
      <vt:lpstr>範例一: 撈取SPC Data</vt:lpstr>
      <vt:lpstr>範例二: 撈取APC Data</vt:lpstr>
      <vt:lpstr>範例三: 撈取PLC_Polling data  (機台作動是否正常)</vt:lpstr>
      <vt:lpstr>練習1</vt:lpstr>
      <vt:lpstr>練習2</vt:lpstr>
      <vt:lpstr>練習2</vt:lpstr>
      <vt:lpstr>投影片 43</vt:lpstr>
    </vt:vector>
  </TitlesOfParts>
  <Company>AUO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Amelie Chang 張佩茵</dc:creator>
  <cp:lastModifiedBy>meichunchen</cp:lastModifiedBy>
  <cp:revision>841</cp:revision>
  <dcterms:created xsi:type="dcterms:W3CDTF">2010-10-28T04:24:49Z</dcterms:created>
  <dcterms:modified xsi:type="dcterms:W3CDTF">2021-07-26T07:43:54Z</dcterms:modified>
</cp:coreProperties>
</file>