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70" r:id="rId3"/>
    <p:sldId id="258" r:id="rId4"/>
    <p:sldId id="275" r:id="rId5"/>
    <p:sldId id="280" r:id="rId6"/>
    <p:sldId id="259" r:id="rId7"/>
    <p:sldId id="277" r:id="rId8"/>
    <p:sldId id="257" r:id="rId9"/>
    <p:sldId id="271" r:id="rId10"/>
    <p:sldId id="272" r:id="rId11"/>
    <p:sldId id="278" r:id="rId12"/>
    <p:sldId id="276" r:id="rId13"/>
    <p:sldId id="279" r:id="rId14"/>
    <p:sldId id="268"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vana S. Murphy" initials="SSM" lastIdx="11" clrIdx="0">
    <p:extLst>
      <p:ext uri="{19B8F6BF-5375-455C-9EA6-DF929625EA0E}">
        <p15:presenceInfo xmlns:p15="http://schemas.microsoft.com/office/powerpoint/2012/main" userId="1d1057aee952ec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0" autoAdjust="0"/>
    <p:restoredTop sz="72727" autoAdjust="0"/>
  </p:normalViewPr>
  <p:slideViewPr>
    <p:cSldViewPr snapToGrid="0">
      <p:cViewPr varScale="1">
        <p:scale>
          <a:sx n="52" d="100"/>
          <a:sy n="52" d="100"/>
        </p:scale>
        <p:origin x="130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2T20:59:40.458" idx="4">
    <p:pos x="10" y="10"/>
    <p:text>Data Cleanup &amp; Exploration
Describe the exploration and cleanup process
Discuss insights you had while exploring the data that you didn't anticipate
Discuss any problems that arose after exploring the data, and how you resolved them
Present and discuss interesting figures developed during exploration, ideally with the help of Jupyter Notebook</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BC027-7204-4138-BCA0-6F8833FFCCE3}" type="datetimeFigureOut">
              <a:rPr lang="en-US" smtClean="0"/>
              <a:t>3/30/2019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98018-A7C5-49AC-BE97-BE26851CBD98}" type="slidenum">
              <a:rPr lang="en-US" smtClean="0"/>
              <a:t>‹#›</a:t>
            </a:fld>
            <a:endParaRPr lang="en-US"/>
          </a:p>
        </p:txBody>
      </p:sp>
    </p:spTree>
    <p:extLst>
      <p:ext uri="{BB962C8B-B14F-4D97-AF65-F5344CB8AC3E}">
        <p14:creationId xmlns:p14="http://schemas.microsoft.com/office/powerpoint/2010/main" val="95086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www.apha.org</a:t>
            </a:r>
            <a:r>
              <a:rPr lang="en-US" dirty="0"/>
              <a:t>/-/media/files/pdf/</a:t>
            </a:r>
            <a:r>
              <a:rPr lang="en-US" dirty="0" err="1"/>
              <a:t>sbhc</a:t>
            </a:r>
            <a:r>
              <a:rPr lang="en-US" dirty="0"/>
              <a:t>/</a:t>
            </a:r>
            <a:r>
              <a:rPr lang="en-US" dirty="0" err="1"/>
              <a:t>dropout_crisis.ashx?la</a:t>
            </a:r>
            <a:r>
              <a:rPr lang="en-US" dirty="0"/>
              <a:t>=</a:t>
            </a:r>
            <a:r>
              <a:rPr lang="en-US" dirty="0" err="1"/>
              <a:t>en&amp;hash</a:t>
            </a:r>
            <a:r>
              <a:rPr lang="en-US" dirty="0"/>
              <a:t>=45980EEE0E7AD5063B04AC8183C2B463AD3031BE</a:t>
            </a:r>
          </a:p>
        </p:txBody>
      </p:sp>
      <p:sp>
        <p:nvSpPr>
          <p:cNvPr id="4" name="Slide Number Placeholder 3"/>
          <p:cNvSpPr>
            <a:spLocks noGrp="1"/>
          </p:cNvSpPr>
          <p:nvPr>
            <p:ph type="sldNum" sz="quarter" idx="10"/>
          </p:nvPr>
        </p:nvSpPr>
        <p:spPr/>
        <p:txBody>
          <a:bodyPr/>
          <a:lstStyle/>
          <a:p>
            <a:fld id="{E6D98018-A7C5-49AC-BE97-BE26851CBD98}" type="slidenum">
              <a:rPr lang="en-US" smtClean="0"/>
              <a:t>2</a:t>
            </a:fld>
            <a:endParaRPr lang="en-US"/>
          </a:p>
        </p:txBody>
      </p:sp>
    </p:spTree>
    <p:extLst>
      <p:ext uri="{BB962C8B-B14F-4D97-AF65-F5344CB8AC3E}">
        <p14:creationId xmlns:p14="http://schemas.microsoft.com/office/powerpoint/2010/main" val="2091479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98018-A7C5-49AC-BE97-BE26851CBD98}" type="slidenum">
              <a:rPr lang="en-US" smtClean="0"/>
              <a:t>12</a:t>
            </a:fld>
            <a:endParaRPr lang="en-US"/>
          </a:p>
        </p:txBody>
      </p:sp>
    </p:spTree>
    <p:extLst>
      <p:ext uri="{BB962C8B-B14F-4D97-AF65-F5344CB8AC3E}">
        <p14:creationId xmlns:p14="http://schemas.microsoft.com/office/powerpoint/2010/main" val="1223653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98018-A7C5-49AC-BE97-BE26851CBD98}" type="slidenum">
              <a:rPr lang="en-US" smtClean="0"/>
              <a:t>13</a:t>
            </a:fld>
            <a:endParaRPr lang="en-US"/>
          </a:p>
        </p:txBody>
      </p:sp>
    </p:spTree>
    <p:extLst>
      <p:ext uri="{BB962C8B-B14F-4D97-AF65-F5344CB8AC3E}">
        <p14:creationId xmlns:p14="http://schemas.microsoft.com/office/powerpoint/2010/main" val="3381083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98018-A7C5-49AC-BE97-BE26851CBD98}" type="slidenum">
              <a:rPr lang="en-US" smtClean="0"/>
              <a:t>14</a:t>
            </a:fld>
            <a:endParaRPr lang="en-US"/>
          </a:p>
        </p:txBody>
      </p:sp>
    </p:spTree>
    <p:extLst>
      <p:ext uri="{BB962C8B-B14F-4D97-AF65-F5344CB8AC3E}">
        <p14:creationId xmlns:p14="http://schemas.microsoft.com/office/powerpoint/2010/main" val="1031686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Limitations of data and analysis: "We did not find a source of data that included all components needed for the analysis. "Some of the data was collected monthly, quarterly or yearly so we had to pass on sources because they\n", wouldn't align correctly. We used high school and above education rate instead of drop out rate because we could not find a free source of date for 2017, most of the dropout rate data readily available stopped at 2014. “compare the graduation rate against the graduation rates”</a:t>
            </a:r>
          </a:p>
        </p:txBody>
      </p:sp>
      <p:sp>
        <p:nvSpPr>
          <p:cNvPr id="4" name="Slide Number Placeholder 3"/>
          <p:cNvSpPr>
            <a:spLocks noGrp="1"/>
          </p:cNvSpPr>
          <p:nvPr>
            <p:ph type="sldNum" sz="quarter" idx="10"/>
          </p:nvPr>
        </p:nvSpPr>
        <p:spPr/>
        <p:txBody>
          <a:bodyPr/>
          <a:lstStyle/>
          <a:p>
            <a:fld id="{E6D98018-A7C5-49AC-BE97-BE26851CBD98}" type="slidenum">
              <a:rPr lang="en-US" smtClean="0"/>
              <a:t>15</a:t>
            </a:fld>
            <a:endParaRPr lang="en-US"/>
          </a:p>
        </p:txBody>
      </p:sp>
    </p:spTree>
    <p:extLst>
      <p:ext uri="{BB962C8B-B14F-4D97-AF65-F5344CB8AC3E}">
        <p14:creationId xmlns:p14="http://schemas.microsoft.com/office/powerpoint/2010/main" val="676539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questions you asked, and why you asked them</a:t>
            </a:r>
          </a:p>
          <a:p>
            <a:endParaRPr lang="en-US" dirty="0"/>
          </a:p>
          <a:p>
            <a:endParaRPr lang="en-US" dirty="0"/>
          </a:p>
          <a:p>
            <a:r>
              <a:rPr lang="en-US" dirty="0"/>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10"/>
          </p:nvPr>
        </p:nvSpPr>
        <p:spPr/>
        <p:txBody>
          <a:bodyPr/>
          <a:lstStyle/>
          <a:p>
            <a:fld id="{E6D98018-A7C5-49AC-BE97-BE26851CBD98}" type="slidenum">
              <a:rPr lang="en-US" smtClean="0"/>
              <a:t>3</a:t>
            </a:fld>
            <a:endParaRPr lang="en-US"/>
          </a:p>
        </p:txBody>
      </p:sp>
    </p:spTree>
    <p:extLst>
      <p:ext uri="{BB962C8B-B14F-4D97-AF65-F5344CB8AC3E}">
        <p14:creationId xmlns:p14="http://schemas.microsoft.com/office/powerpoint/2010/main" val="5004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questions you asked, and why you asked them</a:t>
            </a:r>
          </a:p>
          <a:p>
            <a:endParaRPr lang="en-US" dirty="0"/>
          </a:p>
          <a:p>
            <a:endParaRPr lang="en-US" dirty="0"/>
          </a:p>
          <a:p>
            <a:r>
              <a:rPr lang="en-US" dirty="0"/>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10"/>
          </p:nvPr>
        </p:nvSpPr>
        <p:spPr/>
        <p:txBody>
          <a:bodyPr/>
          <a:lstStyle/>
          <a:p>
            <a:fld id="{E6D98018-A7C5-49AC-BE97-BE26851CBD98}" type="slidenum">
              <a:rPr lang="en-US" smtClean="0"/>
              <a:t>5</a:t>
            </a:fld>
            <a:endParaRPr lang="en-US"/>
          </a:p>
        </p:txBody>
      </p:sp>
    </p:spTree>
    <p:extLst>
      <p:ext uri="{BB962C8B-B14F-4D97-AF65-F5344CB8AC3E}">
        <p14:creationId xmlns:p14="http://schemas.microsoft.com/office/powerpoint/2010/main" val="23902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exploration and cleanup process</a:t>
            </a:r>
          </a:p>
          <a:p>
            <a:r>
              <a:rPr lang="en-US" dirty="0"/>
              <a:t>Discuss insights you had while exploring the data that you didn't anticipate</a:t>
            </a:r>
          </a:p>
          <a:p>
            <a:r>
              <a:rPr lang="en-US" dirty="0"/>
              <a:t>Discuss any problems that arose after exploring the data, and how you resolved them</a:t>
            </a:r>
          </a:p>
          <a:p>
            <a:r>
              <a:rPr lang="en-US" dirty="0"/>
              <a:t>Present and discuss interesting figures developed during exploration, ideally with the help of </a:t>
            </a:r>
            <a:r>
              <a:rPr lang="en-US" dirty="0" err="1"/>
              <a:t>Jupyter</a:t>
            </a:r>
            <a:r>
              <a:rPr lang="en-US" dirty="0"/>
              <a:t> Notebook</a:t>
            </a:r>
          </a:p>
        </p:txBody>
      </p:sp>
      <p:sp>
        <p:nvSpPr>
          <p:cNvPr id="4" name="Slide Number Placeholder 3"/>
          <p:cNvSpPr>
            <a:spLocks noGrp="1"/>
          </p:cNvSpPr>
          <p:nvPr>
            <p:ph type="sldNum" sz="quarter" idx="10"/>
          </p:nvPr>
        </p:nvSpPr>
        <p:spPr/>
        <p:txBody>
          <a:bodyPr/>
          <a:lstStyle/>
          <a:p>
            <a:fld id="{E6D98018-A7C5-49AC-BE97-BE26851CBD98}" type="slidenum">
              <a:rPr lang="en-US" smtClean="0"/>
              <a:t>6</a:t>
            </a:fld>
            <a:endParaRPr lang="en-US"/>
          </a:p>
        </p:txBody>
      </p:sp>
    </p:spTree>
    <p:extLst>
      <p:ext uri="{BB962C8B-B14F-4D97-AF65-F5344CB8AC3E}">
        <p14:creationId xmlns:p14="http://schemas.microsoft.com/office/powerpoint/2010/main" val="128762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98018-A7C5-49AC-BE97-BE26851CBD98}" type="slidenum">
              <a:rPr lang="en-US" smtClean="0"/>
              <a:t>7</a:t>
            </a:fld>
            <a:endParaRPr lang="en-US"/>
          </a:p>
        </p:txBody>
      </p:sp>
    </p:spTree>
    <p:extLst>
      <p:ext uri="{BB962C8B-B14F-4D97-AF65-F5344CB8AC3E}">
        <p14:creationId xmlns:p14="http://schemas.microsoft.com/office/powerpoint/2010/main" val="4014205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D98018-A7C5-49AC-BE97-BE26851CBD98}" type="slidenum">
              <a:rPr lang="en-US" smtClean="0"/>
              <a:t>8</a:t>
            </a:fld>
            <a:endParaRPr lang="en-US"/>
          </a:p>
        </p:txBody>
      </p:sp>
    </p:spTree>
    <p:extLst>
      <p:ext uri="{BB962C8B-B14F-4D97-AF65-F5344CB8AC3E}">
        <p14:creationId xmlns:p14="http://schemas.microsoft.com/office/powerpoint/2010/main" val="87041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98018-A7C5-49AC-BE97-BE26851CBD98}" type="slidenum">
              <a:rPr lang="en-US" smtClean="0"/>
              <a:t>9</a:t>
            </a:fld>
            <a:endParaRPr lang="en-US"/>
          </a:p>
        </p:txBody>
      </p:sp>
    </p:spTree>
    <p:extLst>
      <p:ext uri="{BB962C8B-B14F-4D97-AF65-F5344CB8AC3E}">
        <p14:creationId xmlns:p14="http://schemas.microsoft.com/office/powerpoint/2010/main" val="62761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low total crime risk cities (cities with total crime risk &lt;=60, sample size: 34), there is a positive relationship between student teacher ratio and total crime risk</a:t>
            </a:r>
          </a:p>
        </p:txBody>
      </p:sp>
      <p:sp>
        <p:nvSpPr>
          <p:cNvPr id="4" name="Slide Number Placeholder 3"/>
          <p:cNvSpPr>
            <a:spLocks noGrp="1"/>
          </p:cNvSpPr>
          <p:nvPr>
            <p:ph type="sldNum" sz="quarter" idx="10"/>
          </p:nvPr>
        </p:nvSpPr>
        <p:spPr/>
        <p:txBody>
          <a:bodyPr/>
          <a:lstStyle/>
          <a:p>
            <a:fld id="{E6D98018-A7C5-49AC-BE97-BE26851CBD98}" type="slidenum">
              <a:rPr lang="en-US" smtClean="0"/>
              <a:t>10</a:t>
            </a:fld>
            <a:endParaRPr lang="en-US"/>
          </a:p>
        </p:txBody>
      </p:sp>
    </p:spTree>
    <p:extLst>
      <p:ext uri="{BB962C8B-B14F-4D97-AF65-F5344CB8AC3E}">
        <p14:creationId xmlns:p14="http://schemas.microsoft.com/office/powerpoint/2010/main" val="590086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98018-A7C5-49AC-BE97-BE26851CBD98}" type="slidenum">
              <a:rPr lang="en-US" smtClean="0"/>
              <a:t>11</a:t>
            </a:fld>
            <a:endParaRPr lang="en-US"/>
          </a:p>
        </p:txBody>
      </p:sp>
    </p:spTree>
    <p:extLst>
      <p:ext uri="{BB962C8B-B14F-4D97-AF65-F5344CB8AC3E}">
        <p14:creationId xmlns:p14="http://schemas.microsoft.com/office/powerpoint/2010/main" val="117579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E892-11E6-4E5B-8B23-3582F3202B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8B1E29-339D-4412-9AFC-1E922BE7F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5CA4C8-43D2-49D7-84FC-101A9BA400ED}"/>
              </a:ext>
            </a:extLst>
          </p:cNvPr>
          <p:cNvSpPr>
            <a:spLocks noGrp="1"/>
          </p:cNvSpPr>
          <p:nvPr>
            <p:ph type="dt" sz="half" idx="10"/>
          </p:nvPr>
        </p:nvSpPr>
        <p:spPr/>
        <p:txBody>
          <a:bodyPr/>
          <a:lstStyle/>
          <a:p>
            <a:fld id="{F7455CEF-1895-499D-A216-CAA26BBACD9A}" type="datetimeFigureOut">
              <a:rPr lang="en-US" smtClean="0"/>
              <a:t>3/30/2019</a:t>
            </a:fld>
            <a:endParaRPr lang="en-US"/>
          </a:p>
        </p:txBody>
      </p:sp>
      <p:sp>
        <p:nvSpPr>
          <p:cNvPr id="5" name="Footer Placeholder 4">
            <a:extLst>
              <a:ext uri="{FF2B5EF4-FFF2-40B4-BE49-F238E27FC236}">
                <a16:creationId xmlns:a16="http://schemas.microsoft.com/office/drawing/2014/main" id="{BDA77836-330A-4BC9-9CBC-25D1F17AF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98537-F607-4BAC-A751-7DAE0074FCC5}"/>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22951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B0D1-D0F0-4919-9397-839282AF47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DD4083-85E0-4E8C-AE18-45EBF8A08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B31F5-E500-42CC-92BB-D7435FE4E62C}"/>
              </a:ext>
            </a:extLst>
          </p:cNvPr>
          <p:cNvSpPr>
            <a:spLocks noGrp="1"/>
          </p:cNvSpPr>
          <p:nvPr>
            <p:ph type="dt" sz="half" idx="10"/>
          </p:nvPr>
        </p:nvSpPr>
        <p:spPr/>
        <p:txBody>
          <a:bodyPr/>
          <a:lstStyle/>
          <a:p>
            <a:fld id="{F7455CEF-1895-499D-A216-CAA26BBACD9A}" type="datetimeFigureOut">
              <a:rPr lang="en-US" smtClean="0"/>
              <a:t>3/30/2019</a:t>
            </a:fld>
            <a:endParaRPr lang="en-US"/>
          </a:p>
        </p:txBody>
      </p:sp>
      <p:sp>
        <p:nvSpPr>
          <p:cNvPr id="5" name="Footer Placeholder 4">
            <a:extLst>
              <a:ext uri="{FF2B5EF4-FFF2-40B4-BE49-F238E27FC236}">
                <a16:creationId xmlns:a16="http://schemas.microsoft.com/office/drawing/2014/main" id="{A1495A97-BD41-47A2-8EC9-5D47F6C7C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17895-E4EE-4BD1-A23B-D95270C80164}"/>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18502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BFB83-4CA0-4357-AFA3-F35A186184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D2761-1CEF-45E9-8473-B2BA66FC25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2DAB7-9E7E-4A49-A6AE-185432384AA4}"/>
              </a:ext>
            </a:extLst>
          </p:cNvPr>
          <p:cNvSpPr>
            <a:spLocks noGrp="1"/>
          </p:cNvSpPr>
          <p:nvPr>
            <p:ph type="dt" sz="half" idx="10"/>
          </p:nvPr>
        </p:nvSpPr>
        <p:spPr/>
        <p:txBody>
          <a:bodyPr/>
          <a:lstStyle/>
          <a:p>
            <a:fld id="{F7455CEF-1895-499D-A216-CAA26BBACD9A}" type="datetimeFigureOut">
              <a:rPr lang="en-US" smtClean="0"/>
              <a:t>3/30/2019</a:t>
            </a:fld>
            <a:endParaRPr lang="en-US"/>
          </a:p>
        </p:txBody>
      </p:sp>
      <p:sp>
        <p:nvSpPr>
          <p:cNvPr id="5" name="Footer Placeholder 4">
            <a:extLst>
              <a:ext uri="{FF2B5EF4-FFF2-40B4-BE49-F238E27FC236}">
                <a16:creationId xmlns:a16="http://schemas.microsoft.com/office/drawing/2014/main" id="{AFDA7833-D3AB-47D8-9DEB-94859D5E7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E1290-4438-4962-86B6-8F87EEC44C33}"/>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156968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FDC5-E9E6-484F-8DA2-28FCF60155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0EF98-D776-4AB9-BD60-9CDFF2CF2E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650E8-C534-4E5B-A237-C99A7333B741}"/>
              </a:ext>
            </a:extLst>
          </p:cNvPr>
          <p:cNvSpPr>
            <a:spLocks noGrp="1"/>
          </p:cNvSpPr>
          <p:nvPr>
            <p:ph type="dt" sz="half" idx="10"/>
          </p:nvPr>
        </p:nvSpPr>
        <p:spPr/>
        <p:txBody>
          <a:bodyPr/>
          <a:lstStyle/>
          <a:p>
            <a:fld id="{F7455CEF-1895-499D-A216-CAA26BBACD9A}" type="datetimeFigureOut">
              <a:rPr lang="en-US" smtClean="0"/>
              <a:t>3/30/2019</a:t>
            </a:fld>
            <a:endParaRPr lang="en-US"/>
          </a:p>
        </p:txBody>
      </p:sp>
      <p:sp>
        <p:nvSpPr>
          <p:cNvPr id="5" name="Footer Placeholder 4">
            <a:extLst>
              <a:ext uri="{FF2B5EF4-FFF2-40B4-BE49-F238E27FC236}">
                <a16:creationId xmlns:a16="http://schemas.microsoft.com/office/drawing/2014/main" id="{90009933-3DF1-44B0-A053-E17EA351C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9C5A8-94F4-4F52-B9C1-626B20344B51}"/>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91410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8381-5443-4A0F-8EDF-6F70AC846A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058CE3-BEAA-4E57-A17A-20E043E0B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FCA19-A985-40CB-A9CC-A6C175297C73}"/>
              </a:ext>
            </a:extLst>
          </p:cNvPr>
          <p:cNvSpPr>
            <a:spLocks noGrp="1"/>
          </p:cNvSpPr>
          <p:nvPr>
            <p:ph type="dt" sz="half" idx="10"/>
          </p:nvPr>
        </p:nvSpPr>
        <p:spPr/>
        <p:txBody>
          <a:bodyPr/>
          <a:lstStyle/>
          <a:p>
            <a:fld id="{F7455CEF-1895-499D-A216-CAA26BBACD9A}" type="datetimeFigureOut">
              <a:rPr lang="en-US" smtClean="0"/>
              <a:t>3/30/2019</a:t>
            </a:fld>
            <a:endParaRPr lang="en-US"/>
          </a:p>
        </p:txBody>
      </p:sp>
      <p:sp>
        <p:nvSpPr>
          <p:cNvPr id="5" name="Footer Placeholder 4">
            <a:extLst>
              <a:ext uri="{FF2B5EF4-FFF2-40B4-BE49-F238E27FC236}">
                <a16:creationId xmlns:a16="http://schemas.microsoft.com/office/drawing/2014/main" id="{43E7B509-3D8F-4D87-87BB-779B887F5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C0A98-C430-4AB6-8562-F6C3CFCA027F}"/>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659746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BA20-57D2-4F6D-B471-006E5A651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F68726-5EE0-4494-BA83-8406F5434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8C1513-6A77-4CF8-A3DF-119FA5184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0A99C-26BC-4CBF-84AF-00E1879BD397}"/>
              </a:ext>
            </a:extLst>
          </p:cNvPr>
          <p:cNvSpPr>
            <a:spLocks noGrp="1"/>
          </p:cNvSpPr>
          <p:nvPr>
            <p:ph type="dt" sz="half" idx="10"/>
          </p:nvPr>
        </p:nvSpPr>
        <p:spPr/>
        <p:txBody>
          <a:bodyPr/>
          <a:lstStyle/>
          <a:p>
            <a:fld id="{F7455CEF-1895-499D-A216-CAA26BBACD9A}" type="datetimeFigureOut">
              <a:rPr lang="en-US" smtClean="0"/>
              <a:t>3/30/2019</a:t>
            </a:fld>
            <a:endParaRPr lang="en-US"/>
          </a:p>
        </p:txBody>
      </p:sp>
      <p:sp>
        <p:nvSpPr>
          <p:cNvPr id="6" name="Footer Placeholder 5">
            <a:extLst>
              <a:ext uri="{FF2B5EF4-FFF2-40B4-BE49-F238E27FC236}">
                <a16:creationId xmlns:a16="http://schemas.microsoft.com/office/drawing/2014/main" id="{DB679926-BF41-4361-A4CA-0EE5C64791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FC501-DF8A-4620-A3FC-9018C7891BE7}"/>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46607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5F49-68AF-44F7-9379-DA13A7DC0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8A24EB-7522-4DAD-9FBD-59C9C06B2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734DD3-B016-4341-9C49-300388FAB5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31B51A-47BA-480F-B617-62A3C3780E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4D2EE-53AD-42DD-B538-61B9E4A931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661C41-FEFA-4236-8A76-1159200E3D5F}"/>
              </a:ext>
            </a:extLst>
          </p:cNvPr>
          <p:cNvSpPr>
            <a:spLocks noGrp="1"/>
          </p:cNvSpPr>
          <p:nvPr>
            <p:ph type="dt" sz="half" idx="10"/>
          </p:nvPr>
        </p:nvSpPr>
        <p:spPr/>
        <p:txBody>
          <a:bodyPr/>
          <a:lstStyle/>
          <a:p>
            <a:fld id="{F7455CEF-1895-499D-A216-CAA26BBACD9A}" type="datetimeFigureOut">
              <a:rPr lang="en-US" smtClean="0"/>
              <a:t>3/30/2019</a:t>
            </a:fld>
            <a:endParaRPr lang="en-US"/>
          </a:p>
        </p:txBody>
      </p:sp>
      <p:sp>
        <p:nvSpPr>
          <p:cNvPr id="8" name="Footer Placeholder 7">
            <a:extLst>
              <a:ext uri="{FF2B5EF4-FFF2-40B4-BE49-F238E27FC236}">
                <a16:creationId xmlns:a16="http://schemas.microsoft.com/office/drawing/2014/main" id="{0B9BC1ED-CDDE-4046-89FE-C452909DE3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DB445E-DEF4-41D8-AEC1-99F0C578EFE4}"/>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46310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8300-6AE2-4AD1-A9F1-B0A4C86941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515902-B08B-4742-8FF2-893B4B849223}"/>
              </a:ext>
            </a:extLst>
          </p:cNvPr>
          <p:cNvSpPr>
            <a:spLocks noGrp="1"/>
          </p:cNvSpPr>
          <p:nvPr>
            <p:ph type="dt" sz="half" idx="10"/>
          </p:nvPr>
        </p:nvSpPr>
        <p:spPr/>
        <p:txBody>
          <a:bodyPr/>
          <a:lstStyle/>
          <a:p>
            <a:fld id="{F7455CEF-1895-499D-A216-CAA26BBACD9A}" type="datetimeFigureOut">
              <a:rPr lang="en-US" smtClean="0"/>
              <a:t>3/30/2019</a:t>
            </a:fld>
            <a:endParaRPr lang="en-US"/>
          </a:p>
        </p:txBody>
      </p:sp>
      <p:sp>
        <p:nvSpPr>
          <p:cNvPr id="4" name="Footer Placeholder 3">
            <a:extLst>
              <a:ext uri="{FF2B5EF4-FFF2-40B4-BE49-F238E27FC236}">
                <a16:creationId xmlns:a16="http://schemas.microsoft.com/office/drawing/2014/main" id="{B0AC449F-0B07-4A63-8BF5-40A98B55EE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7D7B7-D2A9-408F-B067-6F280E161664}"/>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199044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4B9782-74C7-46FE-8FF0-FAEBC66C448F}"/>
              </a:ext>
            </a:extLst>
          </p:cNvPr>
          <p:cNvSpPr>
            <a:spLocks noGrp="1"/>
          </p:cNvSpPr>
          <p:nvPr>
            <p:ph type="dt" sz="half" idx="10"/>
          </p:nvPr>
        </p:nvSpPr>
        <p:spPr/>
        <p:txBody>
          <a:bodyPr/>
          <a:lstStyle/>
          <a:p>
            <a:fld id="{F7455CEF-1895-499D-A216-CAA26BBACD9A}" type="datetimeFigureOut">
              <a:rPr lang="en-US" smtClean="0"/>
              <a:t>3/30/2019</a:t>
            </a:fld>
            <a:endParaRPr lang="en-US"/>
          </a:p>
        </p:txBody>
      </p:sp>
      <p:sp>
        <p:nvSpPr>
          <p:cNvPr id="3" name="Footer Placeholder 2">
            <a:extLst>
              <a:ext uri="{FF2B5EF4-FFF2-40B4-BE49-F238E27FC236}">
                <a16:creationId xmlns:a16="http://schemas.microsoft.com/office/drawing/2014/main" id="{6909471B-0A23-4A63-9F1B-42703E6FBB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019829-E5A5-46B9-9D64-FEB98C6C154B}"/>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51717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46DC-ED0F-4608-B121-5125B890F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220A1-95A0-4126-BD7A-DB9528929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F2861-1167-4FE8-AD5E-83A46CBF6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65AC6-2FA8-45C7-B6FD-98237D04B153}"/>
              </a:ext>
            </a:extLst>
          </p:cNvPr>
          <p:cNvSpPr>
            <a:spLocks noGrp="1"/>
          </p:cNvSpPr>
          <p:nvPr>
            <p:ph type="dt" sz="half" idx="10"/>
          </p:nvPr>
        </p:nvSpPr>
        <p:spPr/>
        <p:txBody>
          <a:bodyPr/>
          <a:lstStyle/>
          <a:p>
            <a:fld id="{F7455CEF-1895-499D-A216-CAA26BBACD9A}" type="datetimeFigureOut">
              <a:rPr lang="en-US" smtClean="0"/>
              <a:t>3/30/2019</a:t>
            </a:fld>
            <a:endParaRPr lang="en-US"/>
          </a:p>
        </p:txBody>
      </p:sp>
      <p:sp>
        <p:nvSpPr>
          <p:cNvPr id="6" name="Footer Placeholder 5">
            <a:extLst>
              <a:ext uri="{FF2B5EF4-FFF2-40B4-BE49-F238E27FC236}">
                <a16:creationId xmlns:a16="http://schemas.microsoft.com/office/drawing/2014/main" id="{A3FDA9AE-2BB5-42D4-9A71-4A0E722CFE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EF2659-2DC1-4B3F-A5DC-5132783F09E0}"/>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1436183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CE10-484D-47DE-8D71-DD1544945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69A0A2-7B70-4DB8-BDCB-F777BE717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84C215-A2A1-4729-A38B-ED81F1CEB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5FAB2-EA07-4543-B548-82E3E598054E}"/>
              </a:ext>
            </a:extLst>
          </p:cNvPr>
          <p:cNvSpPr>
            <a:spLocks noGrp="1"/>
          </p:cNvSpPr>
          <p:nvPr>
            <p:ph type="dt" sz="half" idx="10"/>
          </p:nvPr>
        </p:nvSpPr>
        <p:spPr/>
        <p:txBody>
          <a:bodyPr/>
          <a:lstStyle/>
          <a:p>
            <a:fld id="{F7455CEF-1895-499D-A216-CAA26BBACD9A}" type="datetimeFigureOut">
              <a:rPr lang="en-US" smtClean="0"/>
              <a:t>3/30/2019</a:t>
            </a:fld>
            <a:endParaRPr lang="en-US"/>
          </a:p>
        </p:txBody>
      </p:sp>
      <p:sp>
        <p:nvSpPr>
          <p:cNvPr id="6" name="Footer Placeholder 5">
            <a:extLst>
              <a:ext uri="{FF2B5EF4-FFF2-40B4-BE49-F238E27FC236}">
                <a16:creationId xmlns:a16="http://schemas.microsoft.com/office/drawing/2014/main" id="{2E5B54EB-1912-40AB-882C-69DEF830C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753D1-E3A1-445C-A7F2-CD755C2DEC3C}"/>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92186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17C51B-5798-4749-AD1B-2A474F5F9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6FADED-8272-49C0-A446-28CB1D462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7BBBC-00DD-4043-87BB-E72CA53EC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55CEF-1895-499D-A216-CAA26BBACD9A}" type="datetimeFigureOut">
              <a:rPr lang="en-US" smtClean="0"/>
              <a:t>3/30/2019</a:t>
            </a:fld>
            <a:endParaRPr lang="en-US"/>
          </a:p>
        </p:txBody>
      </p:sp>
      <p:sp>
        <p:nvSpPr>
          <p:cNvPr id="5" name="Footer Placeholder 4">
            <a:extLst>
              <a:ext uri="{FF2B5EF4-FFF2-40B4-BE49-F238E27FC236}">
                <a16:creationId xmlns:a16="http://schemas.microsoft.com/office/drawing/2014/main" id="{849FFBD3-4F6C-4FE6-9AF9-B30CD185D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41E69B-85C4-48BB-95E2-B938EF8CD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2DE76-5148-4390-8C3F-4F24701F5577}" type="slidenum">
              <a:rPr lang="en-US" smtClean="0"/>
              <a:t>‹#›</a:t>
            </a:fld>
            <a:endParaRPr lang="en-US"/>
          </a:p>
        </p:txBody>
      </p:sp>
    </p:spTree>
    <p:extLst>
      <p:ext uri="{BB962C8B-B14F-4D97-AF65-F5344CB8AC3E}">
        <p14:creationId xmlns:p14="http://schemas.microsoft.com/office/powerpoint/2010/main" val="3422661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tiff"/></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tiff"/></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ADFC-7A7C-441D-B0CB-BC7CF8945814}"/>
              </a:ext>
            </a:extLst>
          </p:cNvPr>
          <p:cNvSpPr>
            <a:spLocks noGrp="1"/>
          </p:cNvSpPr>
          <p:nvPr>
            <p:ph type="ctrTitle"/>
          </p:nvPr>
        </p:nvSpPr>
        <p:spPr>
          <a:xfrm>
            <a:off x="1524000" y="1122363"/>
            <a:ext cx="9144000" cy="1740580"/>
          </a:xfrm>
        </p:spPr>
        <p:txBody>
          <a:bodyPr>
            <a:normAutofit/>
          </a:bodyPr>
          <a:lstStyle/>
          <a:p>
            <a:pPr algn="l"/>
            <a:r>
              <a:rPr lang="en-US" sz="4400" b="1" kern="1200" dirty="0">
                <a:solidFill>
                  <a:srgbClr val="FFFF00"/>
                </a:solidFill>
                <a:latin typeface="+mn-lt"/>
                <a:ea typeface="+mj-ea"/>
                <a:cs typeface="+mj-cs"/>
              </a:rPr>
              <a:t>Crime rate and Highschool Graduation Rate </a:t>
            </a:r>
          </a:p>
        </p:txBody>
      </p:sp>
      <p:sp>
        <p:nvSpPr>
          <p:cNvPr id="3" name="Subtitle 2">
            <a:extLst>
              <a:ext uri="{FF2B5EF4-FFF2-40B4-BE49-F238E27FC236}">
                <a16:creationId xmlns:a16="http://schemas.microsoft.com/office/drawing/2014/main" id="{4AF167E8-67F8-48CA-B28C-71848DAE8DD3}"/>
              </a:ext>
            </a:extLst>
          </p:cNvPr>
          <p:cNvSpPr>
            <a:spLocks noGrp="1"/>
          </p:cNvSpPr>
          <p:nvPr>
            <p:ph type="subTitle" idx="1"/>
          </p:nvPr>
        </p:nvSpPr>
        <p:spPr>
          <a:xfrm>
            <a:off x="1524000" y="3602037"/>
            <a:ext cx="3320143" cy="2602819"/>
          </a:xfrm>
        </p:spPr>
        <p:txBody>
          <a:bodyPr>
            <a:noAutofit/>
          </a:bodyPr>
          <a:lstStyle/>
          <a:p>
            <a:pPr algn="l"/>
            <a:r>
              <a:rPr lang="en-US" sz="2800" dirty="0">
                <a:solidFill>
                  <a:srgbClr val="FFFF00"/>
                </a:solidFill>
              </a:rPr>
              <a:t>Team 1 :</a:t>
            </a:r>
          </a:p>
          <a:p>
            <a:pPr algn="l"/>
            <a:r>
              <a:rPr lang="en-US" sz="2800" dirty="0">
                <a:solidFill>
                  <a:srgbClr val="FFFF00"/>
                </a:solidFill>
              </a:rPr>
              <a:t>Hao Bai</a:t>
            </a:r>
          </a:p>
          <a:p>
            <a:pPr algn="l"/>
            <a:r>
              <a:rPr lang="en-US" sz="2800" dirty="0">
                <a:solidFill>
                  <a:srgbClr val="FFFF00"/>
                </a:solidFill>
              </a:rPr>
              <a:t>Van Scott</a:t>
            </a:r>
          </a:p>
          <a:p>
            <a:pPr algn="l"/>
            <a:r>
              <a:rPr lang="en-US" sz="2800" dirty="0">
                <a:solidFill>
                  <a:srgbClr val="FFFF00"/>
                </a:solidFill>
              </a:rPr>
              <a:t>Danson Carter</a:t>
            </a:r>
          </a:p>
          <a:p>
            <a:pPr algn="l"/>
            <a:r>
              <a:rPr lang="en-US" sz="2800" dirty="0">
                <a:solidFill>
                  <a:srgbClr val="FFFF00"/>
                </a:solidFill>
              </a:rPr>
              <a:t>Silvana Murphy</a:t>
            </a:r>
          </a:p>
          <a:p>
            <a:endParaRPr lang="en-US" sz="2800" dirty="0"/>
          </a:p>
        </p:txBody>
      </p:sp>
    </p:spTree>
    <p:extLst>
      <p:ext uri="{BB962C8B-B14F-4D97-AF65-F5344CB8AC3E}">
        <p14:creationId xmlns:p14="http://schemas.microsoft.com/office/powerpoint/2010/main" val="2808850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9B5C06-04C7-454C-8645-2EFBD3DECC36}"/>
              </a:ext>
            </a:extLst>
          </p:cNvPr>
          <p:cNvPicPr>
            <a:picLocks noChangeAspect="1"/>
          </p:cNvPicPr>
          <p:nvPr/>
        </p:nvPicPr>
        <p:blipFill>
          <a:blip r:embed="rId4"/>
          <a:stretch>
            <a:fillRect/>
          </a:stretch>
        </p:blipFill>
        <p:spPr>
          <a:xfrm>
            <a:off x="1137188" y="867906"/>
            <a:ext cx="9917624" cy="5612598"/>
          </a:xfrm>
          <a:prstGeom prst="rect">
            <a:avLst/>
          </a:prstGeom>
        </p:spPr>
      </p:pic>
      <p:sp>
        <p:nvSpPr>
          <p:cNvPr id="5" name="TextBox 4">
            <a:extLst>
              <a:ext uri="{FF2B5EF4-FFF2-40B4-BE49-F238E27FC236}">
                <a16:creationId xmlns:a16="http://schemas.microsoft.com/office/drawing/2014/main" id="{E264853E-08AE-4711-9D4C-AF23FC2AF993}"/>
              </a:ext>
            </a:extLst>
          </p:cNvPr>
          <p:cNvSpPr txBox="1"/>
          <p:nvPr/>
        </p:nvSpPr>
        <p:spPr>
          <a:xfrm>
            <a:off x="10482470" y="4770783"/>
            <a:ext cx="1590260" cy="646331"/>
          </a:xfrm>
          <a:prstGeom prst="rect">
            <a:avLst/>
          </a:prstGeom>
          <a:noFill/>
        </p:spPr>
        <p:txBody>
          <a:bodyPr wrap="square" rtlCol="0">
            <a:spAutoFit/>
          </a:bodyPr>
          <a:lstStyle/>
          <a:p>
            <a:r>
              <a:rPr lang="en-US" dirty="0"/>
              <a:t>r-squared: 0.188414</a:t>
            </a:r>
          </a:p>
        </p:txBody>
      </p:sp>
    </p:spTree>
    <p:extLst>
      <p:ext uri="{BB962C8B-B14F-4D97-AF65-F5344CB8AC3E}">
        <p14:creationId xmlns:p14="http://schemas.microsoft.com/office/powerpoint/2010/main" val="215968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7AC6B5-8ABA-4B24-8905-7B8CE5DCD179}"/>
              </a:ext>
            </a:extLst>
          </p:cNvPr>
          <p:cNvSpPr>
            <a:spLocks noGrp="1"/>
          </p:cNvSpPr>
          <p:nvPr>
            <p:ph idx="1"/>
          </p:nvPr>
        </p:nvSpPr>
        <p:spPr/>
        <p:txBody>
          <a:bodyPr/>
          <a:lstStyle/>
          <a:p>
            <a:endParaRPr lang="en-US" dirty="0"/>
          </a:p>
          <a:p>
            <a:endParaRPr lang="en-US" dirty="0"/>
          </a:p>
          <a:p>
            <a:endParaRPr lang="en-US" dirty="0"/>
          </a:p>
          <a:p>
            <a:endParaRPr lang="en-US" dirty="0"/>
          </a:p>
        </p:txBody>
      </p:sp>
      <p:pic>
        <p:nvPicPr>
          <p:cNvPr id="3074" name="Picture 2">
            <a:extLst>
              <a:ext uri="{FF2B5EF4-FFF2-40B4-BE49-F238E27FC236}">
                <a16:creationId xmlns:a16="http://schemas.microsoft.com/office/drawing/2014/main" id="{315675C2-BBAD-4D36-B71E-928E7ED60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2296" y="1004182"/>
            <a:ext cx="7908028" cy="51727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7B9BAC-5755-40B5-B012-2855F38D9A4A}"/>
              </a:ext>
            </a:extLst>
          </p:cNvPr>
          <p:cNvSpPr txBox="1"/>
          <p:nvPr/>
        </p:nvSpPr>
        <p:spPr>
          <a:xfrm>
            <a:off x="9710324" y="2769704"/>
            <a:ext cx="1643476" cy="646331"/>
          </a:xfrm>
          <a:prstGeom prst="rect">
            <a:avLst/>
          </a:prstGeom>
          <a:noFill/>
        </p:spPr>
        <p:txBody>
          <a:bodyPr wrap="square" rtlCol="0">
            <a:spAutoFit/>
          </a:bodyPr>
          <a:lstStyle/>
          <a:p>
            <a:r>
              <a:rPr lang="en-US" dirty="0"/>
              <a:t>r-squared: 0.124434</a:t>
            </a:r>
          </a:p>
        </p:txBody>
      </p:sp>
    </p:spTree>
    <p:extLst>
      <p:ext uri="{BB962C8B-B14F-4D97-AF65-F5344CB8AC3E}">
        <p14:creationId xmlns:p14="http://schemas.microsoft.com/office/powerpoint/2010/main" val="2701995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AC8E4CF-9A91-5A4B-ADC6-CA23F7E18670}"/>
              </a:ext>
            </a:extLst>
          </p:cNvPr>
          <p:cNvPicPr>
            <a:picLocks noGrp="1" noChangeAspect="1"/>
          </p:cNvPicPr>
          <p:nvPr>
            <p:ph idx="1"/>
          </p:nvPr>
        </p:nvPicPr>
        <p:blipFill>
          <a:blip r:embed="rId4"/>
          <a:stretch>
            <a:fillRect/>
          </a:stretch>
        </p:blipFill>
        <p:spPr>
          <a:xfrm>
            <a:off x="1036449" y="1161458"/>
            <a:ext cx="10119102" cy="5331417"/>
          </a:xfrm>
          <a:prstGeom prst="rect">
            <a:avLst/>
          </a:prstGeom>
        </p:spPr>
      </p:pic>
      <p:sp>
        <p:nvSpPr>
          <p:cNvPr id="3" name="TextBox 2">
            <a:extLst>
              <a:ext uri="{FF2B5EF4-FFF2-40B4-BE49-F238E27FC236}">
                <a16:creationId xmlns:a16="http://schemas.microsoft.com/office/drawing/2014/main" id="{DFDAD72A-8A20-45C0-BEB0-19F5303F6F38}"/>
              </a:ext>
            </a:extLst>
          </p:cNvPr>
          <p:cNvSpPr txBox="1"/>
          <p:nvPr/>
        </p:nvSpPr>
        <p:spPr>
          <a:xfrm>
            <a:off x="10508974" y="4386470"/>
            <a:ext cx="1351722" cy="646331"/>
          </a:xfrm>
          <a:prstGeom prst="rect">
            <a:avLst/>
          </a:prstGeom>
          <a:noFill/>
        </p:spPr>
        <p:txBody>
          <a:bodyPr wrap="square" rtlCol="0">
            <a:spAutoFit/>
          </a:bodyPr>
          <a:lstStyle/>
          <a:p>
            <a:r>
              <a:rPr lang="en-US" dirty="0"/>
              <a:t>r-squared: 0.199230</a:t>
            </a:r>
          </a:p>
        </p:txBody>
      </p:sp>
    </p:spTree>
    <p:extLst>
      <p:ext uri="{BB962C8B-B14F-4D97-AF65-F5344CB8AC3E}">
        <p14:creationId xmlns:p14="http://schemas.microsoft.com/office/powerpoint/2010/main" val="429053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4F59-E29C-934E-AE2D-6A4DEAD43D81}"/>
              </a:ext>
            </a:extLst>
          </p:cNvPr>
          <p:cNvSpPr>
            <a:spLocks noGrp="1"/>
          </p:cNvSpPr>
          <p:nvPr>
            <p:ph type="title"/>
          </p:nvPr>
        </p:nvSpPr>
        <p:spPr>
          <a:blipFill>
            <a:blip r:embed="rId4"/>
            <a:tile tx="0" ty="0" sx="100000" sy="100000" flip="none" algn="tl"/>
          </a:blipFill>
        </p:spPr>
        <p:txBody>
          <a:bodyPr/>
          <a:lstStyle/>
          <a:p>
            <a:pPr algn="ctr"/>
            <a:r>
              <a:rPr lang="en-US" b="1" dirty="0"/>
              <a:t>…Findings</a:t>
            </a:r>
          </a:p>
        </p:txBody>
      </p:sp>
      <p:sp>
        <p:nvSpPr>
          <p:cNvPr id="3" name="Content Placeholder 2">
            <a:extLst>
              <a:ext uri="{FF2B5EF4-FFF2-40B4-BE49-F238E27FC236}">
                <a16:creationId xmlns:a16="http://schemas.microsoft.com/office/drawing/2014/main" id="{C75320EB-38CF-2F4D-B6CE-5640AF58D931}"/>
              </a:ext>
            </a:extLst>
          </p:cNvPr>
          <p:cNvSpPr>
            <a:spLocks noGrp="1"/>
          </p:cNvSpPr>
          <p:nvPr>
            <p:ph idx="1"/>
          </p:nvPr>
        </p:nvSpPr>
        <p:spPr/>
        <p:txBody>
          <a:bodyPr>
            <a:normAutofit fontScale="92500" lnSpcReduction="20000"/>
          </a:bodyPr>
          <a:lstStyle/>
          <a:p>
            <a:r>
              <a:rPr lang="en-US" dirty="0"/>
              <a:t>We also tried multivariate regression</a:t>
            </a:r>
          </a:p>
          <a:p>
            <a:r>
              <a:rPr lang="en-US" dirty="0"/>
              <a:t>For </a:t>
            </a:r>
            <a:r>
              <a:rPr lang="en-US" dirty="0">
                <a:highlight>
                  <a:srgbClr val="FFFF00"/>
                </a:highlight>
              </a:rPr>
              <a:t>low total crime risk </a:t>
            </a:r>
            <a:r>
              <a:rPr lang="en-US" dirty="0"/>
              <a:t>cities</a:t>
            </a:r>
          </a:p>
          <a:p>
            <a:pPr lvl="1"/>
            <a:r>
              <a:rPr lang="en-US" dirty="0"/>
              <a:t>Dependent variable: total crime risk</a:t>
            </a:r>
          </a:p>
          <a:p>
            <a:pPr lvl="1"/>
            <a:r>
              <a:rPr lang="en-US" dirty="0"/>
              <a:t>Predictors: student teacher ratio and percent of high school graduate or higher</a:t>
            </a:r>
          </a:p>
          <a:p>
            <a:pPr lvl="1"/>
            <a:r>
              <a:rPr lang="en-US" dirty="0"/>
              <a:t>It is found that 20% of the variances in total crime risk are explained</a:t>
            </a:r>
          </a:p>
          <a:p>
            <a:pPr lvl="1"/>
            <a:r>
              <a:rPr lang="en-US" dirty="0"/>
              <a:t>The coefficient is 0.92 for student teacher ratio and 0.10 for percent of high school graduate or higher</a:t>
            </a:r>
          </a:p>
          <a:p>
            <a:r>
              <a:rPr lang="en-US" dirty="0"/>
              <a:t>For </a:t>
            </a:r>
            <a:r>
              <a:rPr lang="en-US" dirty="0">
                <a:highlight>
                  <a:srgbClr val="FFFF00"/>
                </a:highlight>
              </a:rPr>
              <a:t>high assault risk </a:t>
            </a:r>
            <a:r>
              <a:rPr lang="en-US" dirty="0"/>
              <a:t>cities</a:t>
            </a:r>
          </a:p>
          <a:p>
            <a:pPr lvl="1"/>
            <a:r>
              <a:rPr lang="en-US" dirty="0"/>
              <a:t>Dependent variable: assault risk</a:t>
            </a:r>
          </a:p>
          <a:p>
            <a:pPr lvl="1"/>
            <a:r>
              <a:rPr lang="en-US" dirty="0"/>
              <a:t>Predictors: student teacher ratio and percent of high school graduate or higher</a:t>
            </a:r>
          </a:p>
          <a:p>
            <a:pPr lvl="1"/>
            <a:r>
              <a:rPr lang="en-US" dirty="0"/>
              <a:t>It is found that 13% of the variances in assault risk are explained</a:t>
            </a:r>
          </a:p>
          <a:p>
            <a:pPr lvl="1"/>
            <a:r>
              <a:rPr lang="en-US" dirty="0"/>
              <a:t>The coefficient is -2.11 for student teacher ratio and 0.67 for percent of high school graduate or higher</a:t>
            </a:r>
          </a:p>
        </p:txBody>
      </p:sp>
    </p:spTree>
    <p:extLst>
      <p:ext uri="{BB962C8B-B14F-4D97-AF65-F5344CB8AC3E}">
        <p14:creationId xmlns:p14="http://schemas.microsoft.com/office/powerpoint/2010/main" val="3073591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129B-AD50-0C41-8A75-CE55827C673D}"/>
              </a:ext>
            </a:extLst>
          </p:cNvPr>
          <p:cNvSpPr>
            <a:spLocks noGrp="1"/>
          </p:cNvSpPr>
          <p:nvPr>
            <p:ph type="title"/>
          </p:nvPr>
        </p:nvSpPr>
        <p:spPr/>
        <p:txBody>
          <a:bodyPr/>
          <a:lstStyle/>
          <a:p>
            <a:pPr algn="ctr"/>
            <a:r>
              <a:rPr lang="en-US" b="1" dirty="0">
                <a:solidFill>
                  <a:srgbClr val="FFC000"/>
                </a:solidFill>
              </a:rPr>
              <a:t>Conclusions</a:t>
            </a:r>
          </a:p>
        </p:txBody>
      </p:sp>
      <p:sp>
        <p:nvSpPr>
          <p:cNvPr id="3" name="Content Placeholder 2">
            <a:extLst>
              <a:ext uri="{FF2B5EF4-FFF2-40B4-BE49-F238E27FC236}">
                <a16:creationId xmlns:a16="http://schemas.microsoft.com/office/drawing/2014/main" id="{3C5D1D14-83BF-1940-BF8A-A25156662591}"/>
              </a:ext>
            </a:extLst>
          </p:cNvPr>
          <p:cNvSpPr>
            <a:spLocks noGrp="1"/>
          </p:cNvSpPr>
          <p:nvPr>
            <p:ph idx="1"/>
          </p:nvPr>
        </p:nvSpPr>
        <p:spPr/>
        <p:txBody>
          <a:bodyPr>
            <a:normAutofit/>
          </a:bodyPr>
          <a:lstStyle/>
          <a:p>
            <a:pPr marL="0" indent="0">
              <a:buNone/>
            </a:pPr>
            <a:r>
              <a:rPr lang="en-US" sz="3200" b="1" dirty="0">
                <a:solidFill>
                  <a:srgbClr val="FFC000"/>
                </a:solidFill>
              </a:rPr>
              <a:t>Student/teacher ratio and high school graduation rates  possibly contribute to part of the variances in crime for low total crime cities and for high assault risk cities.</a:t>
            </a:r>
          </a:p>
        </p:txBody>
      </p:sp>
    </p:spTree>
    <p:extLst>
      <p:ext uri="{BB962C8B-B14F-4D97-AF65-F5344CB8AC3E}">
        <p14:creationId xmlns:p14="http://schemas.microsoft.com/office/powerpoint/2010/main" val="298447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1300-E749-45F5-B029-E686D500E8F1}"/>
              </a:ext>
            </a:extLst>
          </p:cNvPr>
          <p:cNvSpPr>
            <a:spLocks noGrp="1"/>
          </p:cNvSpPr>
          <p:nvPr>
            <p:ph type="title"/>
          </p:nvPr>
        </p:nvSpPr>
        <p:spPr/>
        <p:txBody>
          <a:bodyPr/>
          <a:lstStyle/>
          <a:p>
            <a:r>
              <a:rPr lang="en-US" dirty="0"/>
              <a:t>Post Mortem Talking Points</a:t>
            </a:r>
          </a:p>
        </p:txBody>
      </p:sp>
      <p:sp>
        <p:nvSpPr>
          <p:cNvPr id="3" name="Content Placeholder 2">
            <a:extLst>
              <a:ext uri="{FF2B5EF4-FFF2-40B4-BE49-F238E27FC236}">
                <a16:creationId xmlns:a16="http://schemas.microsoft.com/office/drawing/2014/main" id="{F1A59328-E919-45BB-BF61-DE117EE53C01}"/>
              </a:ext>
            </a:extLst>
          </p:cNvPr>
          <p:cNvSpPr>
            <a:spLocks noGrp="1"/>
          </p:cNvSpPr>
          <p:nvPr>
            <p:ph idx="1"/>
          </p:nvPr>
        </p:nvSpPr>
        <p:spPr/>
        <p:txBody>
          <a:bodyPr/>
          <a:lstStyle/>
          <a:p>
            <a:endParaRPr lang="en-US" dirty="0"/>
          </a:p>
          <a:p>
            <a:r>
              <a:rPr lang="en-US" dirty="0"/>
              <a:t>Difficulties that arose and how we dealt with them</a:t>
            </a:r>
          </a:p>
          <a:p>
            <a:r>
              <a:rPr lang="en-US" dirty="0"/>
              <a:t>Additional questions that we didn’t have time to answer</a:t>
            </a:r>
          </a:p>
          <a:p>
            <a:r>
              <a:rPr lang="en-US" dirty="0"/>
              <a:t>There are multiple factors that would potentially affect the crime</a:t>
            </a:r>
          </a:p>
        </p:txBody>
      </p:sp>
    </p:spTree>
    <p:extLst>
      <p:ext uri="{BB962C8B-B14F-4D97-AF65-F5344CB8AC3E}">
        <p14:creationId xmlns:p14="http://schemas.microsoft.com/office/powerpoint/2010/main" val="569686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pic>
        <p:nvPicPr>
          <p:cNvPr id="1026" name="Picture 2" descr="Image result for q&amp;a">
            <a:extLst>
              <a:ext uri="{FF2B5EF4-FFF2-40B4-BE49-F238E27FC236}">
                <a16:creationId xmlns:a16="http://schemas.microsoft.com/office/drawing/2014/main" id="{09C7731E-CFB5-4E72-8A46-0E87B8989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1524000"/>
            <a:ext cx="7239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32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3940-62B6-2E40-9FFD-2C25C0181FB3}"/>
              </a:ext>
            </a:extLst>
          </p:cNvPr>
          <p:cNvSpPr>
            <a:spLocks noGrp="1"/>
          </p:cNvSpPr>
          <p:nvPr>
            <p:ph type="title"/>
          </p:nvPr>
        </p:nvSpPr>
        <p:spPr/>
        <p:txBody>
          <a:bodyPr/>
          <a:lstStyle/>
          <a:p>
            <a:pPr algn="ctr"/>
            <a:r>
              <a:rPr lang="en-US" b="1" dirty="0">
                <a:solidFill>
                  <a:srgbClr val="FF0000"/>
                </a:solidFill>
              </a:rPr>
              <a:t>Hard Pill to Swallow</a:t>
            </a:r>
          </a:p>
        </p:txBody>
      </p:sp>
      <p:sp>
        <p:nvSpPr>
          <p:cNvPr id="3" name="Content Placeholder 2">
            <a:extLst>
              <a:ext uri="{FF2B5EF4-FFF2-40B4-BE49-F238E27FC236}">
                <a16:creationId xmlns:a16="http://schemas.microsoft.com/office/drawing/2014/main" id="{EDFF951C-59C7-6143-ABB7-3DBC0357D920}"/>
              </a:ext>
            </a:extLst>
          </p:cNvPr>
          <p:cNvSpPr>
            <a:spLocks noGrp="1"/>
          </p:cNvSpPr>
          <p:nvPr>
            <p:ph idx="1"/>
          </p:nvPr>
        </p:nvSpPr>
        <p:spPr/>
        <p:txBody>
          <a:bodyPr>
            <a:normAutofit/>
          </a:bodyPr>
          <a:lstStyle/>
          <a:p>
            <a:r>
              <a:rPr lang="en-US" dirty="0">
                <a:solidFill>
                  <a:schemeClr val="bg1"/>
                </a:solidFill>
              </a:rPr>
              <a:t>65% of individuals in prison do not hold a high school diploma.</a:t>
            </a:r>
          </a:p>
          <a:p>
            <a:endParaRPr lang="en-US" sz="3600" dirty="0">
              <a:solidFill>
                <a:schemeClr val="bg1"/>
              </a:solidFill>
            </a:endParaRPr>
          </a:p>
          <a:p>
            <a:r>
              <a:rPr lang="en-US" dirty="0">
                <a:solidFill>
                  <a:schemeClr val="bg1"/>
                </a:solidFill>
              </a:rPr>
              <a:t>Annual incomes more than 25 percent lower than high school graduates and nearly 60 percent lower college graduates</a:t>
            </a:r>
          </a:p>
          <a:p>
            <a:endParaRPr lang="en-US" sz="3600" dirty="0">
              <a:solidFill>
                <a:schemeClr val="bg1"/>
              </a:solidFill>
            </a:endParaRPr>
          </a:p>
          <a:p>
            <a:r>
              <a:rPr lang="en-US" dirty="0">
                <a:solidFill>
                  <a:schemeClr val="bg1"/>
                </a:solidFill>
              </a:rPr>
              <a:t>Higher unemployment rates — approximately 2 percent and 5 percent higher — than high school and college graduates, respectively.</a:t>
            </a:r>
          </a:p>
        </p:txBody>
      </p:sp>
    </p:spTree>
    <p:extLst>
      <p:ext uri="{BB962C8B-B14F-4D97-AF65-F5344CB8AC3E}">
        <p14:creationId xmlns:p14="http://schemas.microsoft.com/office/powerpoint/2010/main" val="374384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0B29-CF91-48A9-9DF8-48AC316EED46}"/>
              </a:ext>
            </a:extLst>
          </p:cNvPr>
          <p:cNvSpPr>
            <a:spLocks noGrp="1"/>
          </p:cNvSpPr>
          <p:nvPr>
            <p:ph type="title"/>
          </p:nvPr>
        </p:nvSpPr>
        <p:spPr>
          <a:xfrm>
            <a:off x="838200" y="365125"/>
            <a:ext cx="10515600" cy="625475"/>
          </a:xfrm>
        </p:spPr>
        <p:txBody>
          <a:bodyPr>
            <a:noAutofit/>
          </a:bodyPr>
          <a:lstStyle/>
          <a:p>
            <a:pPr algn="ctr"/>
            <a:r>
              <a:rPr lang="en-US" dirty="0">
                <a:latin typeface="+mn-lt"/>
              </a:rPr>
              <a:t>Questions</a:t>
            </a:r>
          </a:p>
        </p:txBody>
      </p:sp>
      <p:sp>
        <p:nvSpPr>
          <p:cNvPr id="3" name="Content Placeholder 2">
            <a:extLst>
              <a:ext uri="{FF2B5EF4-FFF2-40B4-BE49-F238E27FC236}">
                <a16:creationId xmlns:a16="http://schemas.microsoft.com/office/drawing/2014/main" id="{9840A4E9-E3F0-4D82-884D-86C06D657C3A}"/>
              </a:ext>
            </a:extLst>
          </p:cNvPr>
          <p:cNvSpPr>
            <a:spLocks noGrp="1"/>
          </p:cNvSpPr>
          <p:nvPr>
            <p:ph idx="1"/>
          </p:nvPr>
        </p:nvSpPr>
        <p:spPr>
          <a:xfrm>
            <a:off x="838200" y="1253330"/>
            <a:ext cx="10515600" cy="4984183"/>
          </a:xfrm>
        </p:spPr>
        <p:txBody>
          <a:bodyPr>
            <a:noAutofit/>
          </a:bodyPr>
          <a:lstStyle/>
          <a:p>
            <a:pPr marL="914400" lvl="2" indent="0">
              <a:buNone/>
            </a:pPr>
            <a:endParaRPr lang="en-US" sz="3500" dirty="0"/>
          </a:p>
          <a:p>
            <a:pPr lvl="2"/>
            <a:r>
              <a:rPr lang="en-US" sz="3500" dirty="0"/>
              <a:t>Is there a correlation between the high school graduation/dropout rate rate and crime in the area? </a:t>
            </a:r>
          </a:p>
          <a:p>
            <a:pPr lvl="2"/>
            <a:endParaRPr lang="en-US" sz="3500" dirty="0"/>
          </a:p>
          <a:p>
            <a:pPr lvl="2"/>
            <a:r>
              <a:rPr lang="en-US" sz="3500" dirty="0"/>
              <a:t>Is there a correlation between student/teacher ratios and violent/property crime?</a:t>
            </a:r>
          </a:p>
          <a:p>
            <a:pPr marL="0" indent="0">
              <a:buNone/>
            </a:pPr>
            <a:endParaRPr lang="en-US" dirty="0"/>
          </a:p>
        </p:txBody>
      </p:sp>
    </p:spTree>
    <p:extLst>
      <p:ext uri="{BB962C8B-B14F-4D97-AF65-F5344CB8AC3E}">
        <p14:creationId xmlns:p14="http://schemas.microsoft.com/office/powerpoint/2010/main" val="349559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3335-1CF5-0E4E-ADAA-CDAFFD16872F}"/>
              </a:ext>
            </a:extLst>
          </p:cNvPr>
          <p:cNvSpPr>
            <a:spLocks noGrp="1"/>
          </p:cNvSpPr>
          <p:nvPr>
            <p:ph type="title"/>
          </p:nvPr>
        </p:nvSpPr>
        <p:spPr/>
        <p:txBody>
          <a:bodyPr/>
          <a:lstStyle/>
          <a:p>
            <a:pPr algn="ctr"/>
            <a:r>
              <a:rPr lang="en-US" dirty="0"/>
              <a:t>Hypothesis</a:t>
            </a:r>
          </a:p>
        </p:txBody>
      </p:sp>
      <p:sp>
        <p:nvSpPr>
          <p:cNvPr id="3" name="Content Placeholder 2">
            <a:extLst>
              <a:ext uri="{FF2B5EF4-FFF2-40B4-BE49-F238E27FC236}">
                <a16:creationId xmlns:a16="http://schemas.microsoft.com/office/drawing/2014/main" id="{E86660B0-B00E-B643-959C-BC6B9A785865}"/>
              </a:ext>
            </a:extLst>
          </p:cNvPr>
          <p:cNvSpPr>
            <a:spLocks noGrp="1"/>
          </p:cNvSpPr>
          <p:nvPr>
            <p:ph idx="1"/>
          </p:nvPr>
        </p:nvSpPr>
        <p:spPr>
          <a:xfrm>
            <a:off x="838200" y="1825625"/>
            <a:ext cx="10515600" cy="4351338"/>
          </a:xfrm>
        </p:spPr>
        <p:txBody>
          <a:bodyPr/>
          <a:lstStyle/>
          <a:p>
            <a:r>
              <a:rPr lang="en-US" dirty="0"/>
              <a:t>Null hypothesis: There is no relationship between crime and student/teacher ratio or between crime and students dropping out of high school.</a:t>
            </a:r>
          </a:p>
          <a:p>
            <a:r>
              <a:rPr lang="en-US" dirty="0"/>
              <a:t>Assumptions: Areas with higher crime risk have a higher teacher student ratio, therefore a lower graduation rate. </a:t>
            </a:r>
          </a:p>
          <a:p>
            <a:r>
              <a:rPr lang="en-US" dirty="0"/>
              <a:t>We expected to reject the null hypothesis and find some relationship between crime and student/teacher ratio or the rate of student dropping out of high school. </a:t>
            </a:r>
          </a:p>
        </p:txBody>
      </p:sp>
      <p:sp>
        <p:nvSpPr>
          <p:cNvPr id="4" name="Content Placeholder 2">
            <a:extLst>
              <a:ext uri="{FF2B5EF4-FFF2-40B4-BE49-F238E27FC236}">
                <a16:creationId xmlns:a16="http://schemas.microsoft.com/office/drawing/2014/main" id="{D07A3508-6385-4AF3-AA38-7BCC161E2F4C}"/>
              </a:ext>
            </a:extLst>
          </p:cNvPr>
          <p:cNvSpPr txBox="1">
            <a:spLocks/>
          </p:cNvSpPr>
          <p:nvPr/>
        </p:nvSpPr>
        <p:spPr>
          <a:xfrm>
            <a:off x="838200" y="2764890"/>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800" dirty="0"/>
          </a:p>
        </p:txBody>
      </p:sp>
    </p:spTree>
    <p:extLst>
      <p:ext uri="{BB962C8B-B14F-4D97-AF65-F5344CB8AC3E}">
        <p14:creationId xmlns:p14="http://schemas.microsoft.com/office/powerpoint/2010/main" val="895155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0B29-CF91-48A9-9DF8-48AC316EED46}"/>
              </a:ext>
            </a:extLst>
          </p:cNvPr>
          <p:cNvSpPr>
            <a:spLocks noGrp="1"/>
          </p:cNvSpPr>
          <p:nvPr>
            <p:ph type="title"/>
          </p:nvPr>
        </p:nvSpPr>
        <p:spPr>
          <a:xfrm>
            <a:off x="838200" y="365125"/>
            <a:ext cx="10515600" cy="625475"/>
          </a:xfrm>
        </p:spPr>
        <p:txBody>
          <a:bodyPr>
            <a:noAutofit/>
          </a:bodyPr>
          <a:lstStyle/>
          <a:p>
            <a:pPr algn="ctr"/>
            <a:r>
              <a:rPr lang="en-US" dirty="0">
                <a:latin typeface="+mn-lt"/>
              </a:rPr>
              <a:t>Data Sources</a:t>
            </a:r>
          </a:p>
        </p:txBody>
      </p:sp>
      <p:sp>
        <p:nvSpPr>
          <p:cNvPr id="3" name="Content Placeholder 2">
            <a:extLst>
              <a:ext uri="{FF2B5EF4-FFF2-40B4-BE49-F238E27FC236}">
                <a16:creationId xmlns:a16="http://schemas.microsoft.com/office/drawing/2014/main" id="{9840A4E9-E3F0-4D82-884D-86C06D657C3A}"/>
              </a:ext>
            </a:extLst>
          </p:cNvPr>
          <p:cNvSpPr>
            <a:spLocks noGrp="1"/>
          </p:cNvSpPr>
          <p:nvPr>
            <p:ph idx="1"/>
          </p:nvPr>
        </p:nvSpPr>
        <p:spPr>
          <a:xfrm>
            <a:off x="838200" y="1275633"/>
            <a:ext cx="10515600" cy="4984183"/>
          </a:xfrm>
        </p:spPr>
        <p:txBody>
          <a:bodyPr>
            <a:noAutofit/>
          </a:bodyPr>
          <a:lstStyle/>
          <a:p>
            <a:pPr lvl="2"/>
            <a:r>
              <a:rPr lang="en-US" sz="3500" dirty="0"/>
              <a:t>FBI.gov Violent Crime City rating list</a:t>
            </a:r>
          </a:p>
          <a:p>
            <a:pPr lvl="2"/>
            <a:endParaRPr lang="en-US" sz="3500" dirty="0"/>
          </a:p>
          <a:p>
            <a:pPr lvl="2"/>
            <a:r>
              <a:rPr lang="en-US" sz="3500" dirty="0"/>
              <a:t>ATTOM Data Solutions – APIs for property developers an realtor companies</a:t>
            </a:r>
          </a:p>
          <a:p>
            <a:pPr lvl="2"/>
            <a:endParaRPr lang="en-US" sz="3500" dirty="0"/>
          </a:p>
          <a:p>
            <a:pPr lvl="2"/>
            <a:r>
              <a:rPr lang="en-US" sz="3500" dirty="0" err="1"/>
              <a:t>Socrata</a:t>
            </a:r>
            <a:r>
              <a:rPr lang="en-US" sz="3500" dirty="0"/>
              <a:t> API – Graduation </a:t>
            </a:r>
            <a:r>
              <a:rPr lang="en-US" sz="3500"/>
              <a:t>rate </a:t>
            </a:r>
            <a:endParaRPr lang="en-US" sz="3500" dirty="0"/>
          </a:p>
          <a:p>
            <a:pPr marL="0" indent="0">
              <a:buNone/>
            </a:pPr>
            <a:endParaRPr lang="en-US" dirty="0"/>
          </a:p>
        </p:txBody>
      </p:sp>
    </p:spTree>
    <p:extLst>
      <p:ext uri="{BB962C8B-B14F-4D97-AF65-F5344CB8AC3E}">
        <p14:creationId xmlns:p14="http://schemas.microsoft.com/office/powerpoint/2010/main" val="655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504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A658-CF1D-7B4B-9542-0105F4774442}"/>
              </a:ext>
            </a:extLst>
          </p:cNvPr>
          <p:cNvSpPr>
            <a:spLocks noGrp="1"/>
          </p:cNvSpPr>
          <p:nvPr>
            <p:ph type="title"/>
          </p:nvPr>
        </p:nvSpPr>
        <p:spPr>
          <a:xfrm>
            <a:off x="838200" y="234495"/>
            <a:ext cx="10515600" cy="1325563"/>
          </a:xfrm>
        </p:spPr>
        <p:txBody>
          <a:bodyPr>
            <a:normAutofit/>
          </a:bodyPr>
          <a:lstStyle/>
          <a:p>
            <a:pPr algn="ctr"/>
            <a:r>
              <a:rPr lang="en-US" sz="4000" b="1" dirty="0"/>
              <a:t>Data </a:t>
            </a:r>
            <a:r>
              <a:rPr lang="en-US" b="1" dirty="0"/>
              <a:t>cleaning</a:t>
            </a:r>
          </a:p>
        </p:txBody>
      </p:sp>
      <p:sp>
        <p:nvSpPr>
          <p:cNvPr id="7" name="TextBox 6">
            <a:extLst>
              <a:ext uri="{FF2B5EF4-FFF2-40B4-BE49-F238E27FC236}">
                <a16:creationId xmlns:a16="http://schemas.microsoft.com/office/drawing/2014/main" id="{6B90F936-AD20-47FB-AA37-83F5377D5BA4}"/>
              </a:ext>
            </a:extLst>
          </p:cNvPr>
          <p:cNvSpPr txBox="1"/>
          <p:nvPr/>
        </p:nvSpPr>
        <p:spPr>
          <a:xfrm>
            <a:off x="424069" y="1218170"/>
            <a:ext cx="11343861" cy="5262979"/>
          </a:xfrm>
          <a:prstGeom prst="rect">
            <a:avLst/>
          </a:prstGeom>
          <a:noFill/>
        </p:spPr>
        <p:txBody>
          <a:bodyPr wrap="square" rtlCol="0">
            <a:spAutoFit/>
          </a:bodyPr>
          <a:lstStyle/>
          <a:p>
            <a:pPr marL="571500" indent="-571500">
              <a:buFont typeface="Arial" panose="020B0604020202020204" pitchFamily="34" charset="0"/>
              <a:buChar char="•"/>
            </a:pPr>
            <a:r>
              <a:rPr lang="en-US" sz="2800" dirty="0"/>
              <a:t>634 cities with crime and high school student teacher ratio data. 29567 data for high school graduation information</a:t>
            </a:r>
          </a:p>
          <a:p>
            <a:pPr marL="571500" indent="-571500">
              <a:buFont typeface="Arial" panose="020B0604020202020204" pitchFamily="34" charset="0"/>
              <a:buChar char="•"/>
            </a:pPr>
            <a:r>
              <a:rPr lang="en-US" sz="2800" dirty="0"/>
              <a:t>Merge them together to get a total of 218 cities’ data</a:t>
            </a:r>
          </a:p>
          <a:p>
            <a:pPr marL="571500" indent="-571500">
              <a:buFont typeface="Arial" panose="020B0604020202020204" pitchFamily="34" charset="0"/>
              <a:buChar char="•"/>
            </a:pPr>
            <a:r>
              <a:rPr lang="en-US" sz="2800" dirty="0"/>
              <a:t>After removing outliers, sample size is 211</a:t>
            </a:r>
          </a:p>
          <a:p>
            <a:pPr marL="571500" indent="-571500">
              <a:buFont typeface="Arial" panose="020B0604020202020204" pitchFamily="34" charset="0"/>
              <a:buChar char="•"/>
            </a:pPr>
            <a:endParaRPr lang="en-US" sz="2800" dirty="0"/>
          </a:p>
          <a:p>
            <a:pPr marL="571500" indent="-571500">
              <a:buFont typeface="Arial" panose="020B0604020202020204" pitchFamily="34" charset="0"/>
              <a:buChar char="•"/>
            </a:pPr>
            <a:r>
              <a:rPr lang="en-US" sz="2800" dirty="0"/>
              <a:t>Sample size for low total crime risk cities (cities with total crime risk &lt;=60) is 34</a:t>
            </a:r>
          </a:p>
          <a:p>
            <a:pPr marL="571500" indent="-571500">
              <a:buFont typeface="Arial" panose="020B0604020202020204" pitchFamily="34" charset="0"/>
              <a:buChar char="•"/>
            </a:pPr>
            <a:r>
              <a:rPr lang="en-US" sz="2800" dirty="0"/>
              <a:t>Sample size for high total crime risk cities (cities with total crime risk &gt;=160)  is 34</a:t>
            </a:r>
          </a:p>
          <a:p>
            <a:pPr marL="571500" indent="-571500">
              <a:buFont typeface="Arial" panose="020B0604020202020204" pitchFamily="34" charset="0"/>
              <a:buChar char="•"/>
            </a:pPr>
            <a:r>
              <a:rPr lang="en-US" sz="2800" dirty="0"/>
              <a:t>Sample size for low assault risk cities (cities with assault risk &lt;=60)  is 57</a:t>
            </a:r>
          </a:p>
          <a:p>
            <a:pPr marL="571500" indent="-571500">
              <a:buFont typeface="Arial" panose="020B0604020202020204" pitchFamily="34" charset="0"/>
              <a:buChar char="•"/>
            </a:pPr>
            <a:r>
              <a:rPr lang="en-US" sz="2800" dirty="0"/>
              <a:t>Sample size for high assault risk c cities (cities with assault risk &gt;=160) is 42</a:t>
            </a:r>
          </a:p>
        </p:txBody>
      </p:sp>
    </p:spTree>
    <p:extLst>
      <p:ext uri="{BB962C8B-B14F-4D97-AF65-F5344CB8AC3E}">
        <p14:creationId xmlns:p14="http://schemas.microsoft.com/office/powerpoint/2010/main" val="129792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C4EBDD-0D8A-4042-8573-669F7C6EBB8D}"/>
              </a:ext>
            </a:extLst>
          </p:cNvPr>
          <p:cNvSpPr>
            <a:spLocks noGrp="1"/>
          </p:cNvSpPr>
          <p:nvPr>
            <p:ph type="title"/>
          </p:nvPr>
        </p:nvSpPr>
        <p:spPr>
          <a:xfrm>
            <a:off x="0" y="0"/>
            <a:ext cx="10515600" cy="685800"/>
          </a:xfrm>
        </p:spPr>
        <p:txBody>
          <a:bodyPr>
            <a:normAutofit/>
          </a:bodyPr>
          <a:lstStyle/>
          <a:p>
            <a:r>
              <a:rPr lang="en-US" sz="3200" b="1" dirty="0"/>
              <a:t>Side by side view</a:t>
            </a:r>
          </a:p>
        </p:txBody>
      </p:sp>
      <p:pic>
        <p:nvPicPr>
          <p:cNvPr id="1026" name="Picture 2">
            <a:extLst>
              <a:ext uri="{FF2B5EF4-FFF2-40B4-BE49-F238E27FC236}">
                <a16:creationId xmlns:a16="http://schemas.microsoft.com/office/drawing/2014/main" id="{8F866CCB-7ABE-45A3-812A-2C6F2D996E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79" y="552199"/>
            <a:ext cx="3004231" cy="21305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60AA4D5-67FF-4090-9FA3-33B977FC99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389" y="519817"/>
            <a:ext cx="3425746" cy="213055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A44F9771-EEEB-4546-B1D9-ABC8CA4A87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863" y="2783970"/>
            <a:ext cx="3448735" cy="213055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9F75DAD-C393-4EA6-8B46-E49591C905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7599" y="2737977"/>
            <a:ext cx="3786997" cy="185349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ACDC3B87-59AC-40B6-84CD-E0FDC936EF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3600" y="2548531"/>
            <a:ext cx="4322415" cy="213055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3CB940C2-F2CC-493F-B973-43795CF059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6894" y="472120"/>
            <a:ext cx="3195829" cy="21305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9666ADED-9290-42AE-8280-AF90C95A10C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863" y="4780921"/>
            <a:ext cx="3004232" cy="21305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3E1BDFC-07EF-45E4-BAC2-C084B3857C6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4692" y="4780921"/>
            <a:ext cx="3257139" cy="21305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9F74D02-680D-4D73-82BA-47808BB0A0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6894" y="4724400"/>
            <a:ext cx="32004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606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4F59-E29C-934E-AE2D-6A4DEAD43D81}"/>
              </a:ext>
            </a:extLst>
          </p:cNvPr>
          <p:cNvSpPr>
            <a:spLocks noGrp="1"/>
          </p:cNvSpPr>
          <p:nvPr>
            <p:ph type="title"/>
          </p:nvPr>
        </p:nvSpPr>
        <p:spPr>
          <a:blipFill>
            <a:blip r:embed="rId3"/>
            <a:tile tx="0" ty="0" sx="100000" sy="100000" flip="none" algn="tl"/>
          </a:blipFill>
        </p:spPr>
        <p:txBody>
          <a:bodyPr/>
          <a:lstStyle/>
          <a:p>
            <a:pPr algn="ctr"/>
            <a:r>
              <a:rPr lang="en-US" b="1" dirty="0"/>
              <a:t>Findings..</a:t>
            </a:r>
          </a:p>
        </p:txBody>
      </p:sp>
      <p:sp>
        <p:nvSpPr>
          <p:cNvPr id="3" name="Content Placeholder 2">
            <a:extLst>
              <a:ext uri="{FF2B5EF4-FFF2-40B4-BE49-F238E27FC236}">
                <a16:creationId xmlns:a16="http://schemas.microsoft.com/office/drawing/2014/main" id="{C75320EB-38CF-2F4D-B6CE-5640AF58D931}"/>
              </a:ext>
            </a:extLst>
          </p:cNvPr>
          <p:cNvSpPr>
            <a:spLocks noGrp="1"/>
          </p:cNvSpPr>
          <p:nvPr>
            <p:ph idx="1"/>
          </p:nvPr>
        </p:nvSpPr>
        <p:spPr/>
        <p:txBody>
          <a:bodyPr>
            <a:normAutofit fontScale="92500" lnSpcReduction="20000"/>
          </a:bodyPr>
          <a:lstStyle/>
          <a:p>
            <a:r>
              <a:rPr lang="en-US" dirty="0"/>
              <a:t>1.	For </a:t>
            </a:r>
            <a:r>
              <a:rPr lang="en-US" dirty="0">
                <a:solidFill>
                  <a:srgbClr val="FF0000"/>
                </a:solidFill>
              </a:rPr>
              <a:t>low</a:t>
            </a:r>
            <a:r>
              <a:rPr lang="en-US" dirty="0"/>
              <a:t> </a:t>
            </a:r>
            <a:r>
              <a:rPr lang="en-US" dirty="0">
                <a:highlight>
                  <a:srgbClr val="FFFF00"/>
                </a:highlight>
              </a:rPr>
              <a:t>total crime risk</a:t>
            </a:r>
            <a:r>
              <a:rPr lang="en-US" dirty="0"/>
              <a:t> cities (cities with total crime risk &lt;=60, sample 	size: 34), there is a </a:t>
            </a:r>
            <a:r>
              <a:rPr lang="en-US" dirty="0">
                <a:solidFill>
                  <a:srgbClr val="FF0000"/>
                </a:solidFill>
              </a:rPr>
              <a:t>positive</a:t>
            </a:r>
            <a:r>
              <a:rPr lang="en-US" dirty="0"/>
              <a:t> relationship between student teacher 	ratio and total crime risk. R-square = 18.8%</a:t>
            </a:r>
          </a:p>
          <a:p>
            <a:r>
              <a:rPr lang="en-US" dirty="0"/>
              <a:t>2. 	For </a:t>
            </a:r>
            <a:r>
              <a:rPr lang="en-US" dirty="0">
                <a:solidFill>
                  <a:srgbClr val="FF0000"/>
                </a:solidFill>
              </a:rPr>
              <a:t>high</a:t>
            </a:r>
            <a:r>
              <a:rPr lang="en-US" dirty="0"/>
              <a:t> </a:t>
            </a:r>
            <a:r>
              <a:rPr lang="en-US" dirty="0">
                <a:highlight>
                  <a:srgbClr val="FFFF00"/>
                </a:highlight>
              </a:rPr>
              <a:t>assault risk</a:t>
            </a:r>
            <a:r>
              <a:rPr lang="en-US" dirty="0"/>
              <a:t> cities (cities with assault risk &gt;=160, sample size: 	42), there is a </a:t>
            </a:r>
            <a:r>
              <a:rPr lang="en-US" dirty="0">
                <a:solidFill>
                  <a:srgbClr val="FF0000"/>
                </a:solidFill>
              </a:rPr>
              <a:t>negative</a:t>
            </a:r>
            <a:r>
              <a:rPr lang="en-US" dirty="0"/>
              <a:t> relationship between student teacher ratio 	and assault risk. R-square = 12.4%</a:t>
            </a:r>
          </a:p>
          <a:p>
            <a:r>
              <a:rPr lang="en-US" dirty="0"/>
              <a:t>3. 	For </a:t>
            </a:r>
            <a:r>
              <a:rPr lang="en-US" dirty="0">
                <a:solidFill>
                  <a:srgbClr val="FF0000"/>
                </a:solidFill>
              </a:rPr>
              <a:t>high</a:t>
            </a:r>
            <a:r>
              <a:rPr lang="en-US" dirty="0"/>
              <a:t> </a:t>
            </a:r>
            <a:r>
              <a:rPr lang="en-US" dirty="0">
                <a:highlight>
                  <a:srgbClr val="FFFF00"/>
                </a:highlight>
              </a:rPr>
              <a:t>assault risk </a:t>
            </a:r>
            <a:r>
              <a:rPr lang="en-US" dirty="0"/>
              <a:t>cities (cities with assault risk &gt;=160, sample size: 	42), there is a </a:t>
            </a:r>
            <a:r>
              <a:rPr lang="en-US" dirty="0">
                <a:solidFill>
                  <a:srgbClr val="FF0000"/>
                </a:solidFill>
              </a:rPr>
              <a:t>positive</a:t>
            </a:r>
            <a:r>
              <a:rPr lang="en-US" dirty="0"/>
              <a:t> relationship between percent of high school 	graduate or higher and assault risk. R-square = 19.9%</a:t>
            </a:r>
          </a:p>
          <a:p>
            <a:r>
              <a:rPr lang="en-US" dirty="0"/>
              <a:t>The </a:t>
            </a:r>
            <a:r>
              <a:rPr lang="en-US"/>
              <a:t>above three cases </a:t>
            </a:r>
            <a:r>
              <a:rPr lang="en-US" dirty="0"/>
              <a:t>are where we found significant p value of the regression coefficients. They are using linear models with total crime risk or assault risk as the dependent variable being predicted by either student teacher ratio or percent of high school graduate or higher."</a:t>
            </a:r>
          </a:p>
        </p:txBody>
      </p:sp>
    </p:spTree>
    <p:extLst>
      <p:ext uri="{BB962C8B-B14F-4D97-AF65-F5344CB8AC3E}">
        <p14:creationId xmlns:p14="http://schemas.microsoft.com/office/powerpoint/2010/main" val="4041878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807</Words>
  <Application>Microsoft Office PowerPoint</Application>
  <PresentationFormat>Widescreen</PresentationFormat>
  <Paragraphs>94</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Crime rate and Highschool Graduation Rate </vt:lpstr>
      <vt:lpstr>Hard Pill to Swallow</vt:lpstr>
      <vt:lpstr>Questions</vt:lpstr>
      <vt:lpstr>Hypothesis</vt:lpstr>
      <vt:lpstr>Data Sources</vt:lpstr>
      <vt:lpstr>PowerPoint Presentation</vt:lpstr>
      <vt:lpstr>Data cleaning</vt:lpstr>
      <vt:lpstr>Side by side view</vt:lpstr>
      <vt:lpstr>Findings..</vt:lpstr>
      <vt:lpstr>PowerPoint Presentation</vt:lpstr>
      <vt:lpstr>PowerPoint Presentation</vt:lpstr>
      <vt:lpstr>PowerPoint Presentation</vt:lpstr>
      <vt:lpstr>…Findings</vt:lpstr>
      <vt:lpstr>Conclusions</vt:lpstr>
      <vt:lpstr>Post Mortem Talking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Possible Contributors to Highschool Dropout Rates</dc:title>
  <dc:creator>Silvana S. Murphy</dc:creator>
  <cp:lastModifiedBy>Silvana S. Murphy</cp:lastModifiedBy>
  <cp:revision>66</cp:revision>
  <dcterms:created xsi:type="dcterms:W3CDTF">2019-03-23T01:54:15Z</dcterms:created>
  <dcterms:modified xsi:type="dcterms:W3CDTF">2019-03-30T23:25:13Z</dcterms:modified>
</cp:coreProperties>
</file>