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215995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628" autoAdjust="0"/>
    <p:restoredTop sz="94660"/>
  </p:normalViewPr>
  <p:slideViewPr>
    <p:cSldViewPr snapToGrid="0">
      <p:cViewPr>
        <p:scale>
          <a:sx n="100" d="100"/>
          <a:sy n="100" d="100"/>
        </p:scale>
        <p:origin x="102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9941" y="1122363"/>
            <a:ext cx="16199644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9941" y="3602038"/>
            <a:ext cx="16199644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3EBA5-26C8-48FC-B867-B8A21D8687C2}" type="datetimeFigureOut">
              <a:rPr lang="zh-CN" altLang="en-US" smtClean="0"/>
              <a:t>2024/10/19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F7B10-E448-4327-8B4A-AA23BF198B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7869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3EBA5-26C8-48FC-B867-B8A21D8687C2}" type="datetimeFigureOut">
              <a:rPr lang="zh-CN" altLang="en-US" smtClean="0"/>
              <a:t>2024/10/19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F7B10-E448-4327-8B4A-AA23BF198B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1807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457160" y="365125"/>
            <a:ext cx="4657398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967" y="365125"/>
            <a:ext cx="13702199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3EBA5-26C8-48FC-B867-B8A21D8687C2}" type="datetimeFigureOut">
              <a:rPr lang="zh-CN" altLang="en-US" smtClean="0"/>
              <a:t>2024/10/19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F7B10-E448-4327-8B4A-AA23BF198B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4061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3EBA5-26C8-48FC-B867-B8A21D8687C2}" type="datetimeFigureOut">
              <a:rPr lang="zh-CN" altLang="en-US" smtClean="0"/>
              <a:t>2024/10/19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F7B10-E448-4327-8B4A-AA23BF198B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4518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3718" y="1709739"/>
            <a:ext cx="1862959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3718" y="4589464"/>
            <a:ext cx="1862959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3EBA5-26C8-48FC-B867-B8A21D8687C2}" type="datetimeFigureOut">
              <a:rPr lang="zh-CN" altLang="en-US" smtClean="0"/>
              <a:t>2024/10/19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F7B10-E448-4327-8B4A-AA23BF198B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8423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967" y="1825625"/>
            <a:ext cx="9179798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34760" y="1825625"/>
            <a:ext cx="9179798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3EBA5-26C8-48FC-B867-B8A21D8687C2}" type="datetimeFigureOut">
              <a:rPr lang="zh-CN" altLang="en-US" smtClean="0"/>
              <a:t>2024/10/19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F7B10-E448-4327-8B4A-AA23BF198B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8676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365126"/>
            <a:ext cx="1862959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7781" y="1681163"/>
            <a:ext cx="913761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7781" y="2505075"/>
            <a:ext cx="913761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934760" y="1681163"/>
            <a:ext cx="918261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934760" y="2505075"/>
            <a:ext cx="918261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3EBA5-26C8-48FC-B867-B8A21D8687C2}" type="datetimeFigureOut">
              <a:rPr lang="zh-CN" altLang="en-US" smtClean="0"/>
              <a:t>2024/10/19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F7B10-E448-4327-8B4A-AA23BF198B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566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3EBA5-26C8-48FC-B867-B8A21D8687C2}" type="datetimeFigureOut">
              <a:rPr lang="zh-CN" altLang="en-US" smtClean="0"/>
              <a:t>2024/10/19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F7B10-E448-4327-8B4A-AA23BF198B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7247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3EBA5-26C8-48FC-B867-B8A21D8687C2}" type="datetimeFigureOut">
              <a:rPr lang="zh-CN" altLang="en-US" smtClean="0"/>
              <a:t>2024/10/19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F7B10-E448-4327-8B4A-AA23BF198B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5654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2" y="457200"/>
            <a:ext cx="696640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82611" y="987426"/>
            <a:ext cx="1093476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2" y="2057400"/>
            <a:ext cx="696640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3EBA5-26C8-48FC-B867-B8A21D8687C2}" type="datetimeFigureOut">
              <a:rPr lang="zh-CN" altLang="en-US" smtClean="0"/>
              <a:t>2024/10/19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F7B10-E448-4327-8B4A-AA23BF198B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5100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2" y="457200"/>
            <a:ext cx="696640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82611" y="987426"/>
            <a:ext cx="1093476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2" y="2057400"/>
            <a:ext cx="696640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3EBA5-26C8-48FC-B867-B8A21D8687C2}" type="datetimeFigureOut">
              <a:rPr lang="zh-CN" altLang="en-US" smtClean="0"/>
              <a:t>2024/10/19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F7B10-E448-4327-8B4A-AA23BF198B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3442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968" y="365126"/>
            <a:ext cx="1862959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968" y="1825625"/>
            <a:ext cx="1862959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84967" y="6356351"/>
            <a:ext cx="485989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303EBA5-26C8-48FC-B867-B8A21D8687C2}" type="datetimeFigureOut">
              <a:rPr lang="zh-CN" altLang="en-US" smtClean="0"/>
              <a:t>2024/10/19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54843" y="6356351"/>
            <a:ext cx="7289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254665" y="6356351"/>
            <a:ext cx="485989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7FF7B10-E448-4327-8B4A-AA23BF198B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4016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0AFCBB56-2165-F357-96D6-64A750883D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429" y="406865"/>
            <a:ext cx="1895238" cy="229523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45820C4A-ACBC-D36E-BEB4-CBD81D85011A}"/>
              </a:ext>
            </a:extLst>
          </p:cNvPr>
          <p:cNvSpPr txBox="1"/>
          <p:nvPr/>
        </p:nvSpPr>
        <p:spPr>
          <a:xfrm>
            <a:off x="2" y="2789900"/>
            <a:ext cx="3304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csv “NASDAQ_100_Data” file</a:t>
            </a:r>
            <a:endParaRPr lang="zh-CN" altLang="en-US" b="1" dirty="0"/>
          </a:p>
        </p:txBody>
      </p:sp>
      <p:pic>
        <p:nvPicPr>
          <p:cNvPr id="8" name="图片 7" descr="图形用户界面, 应用程序, 表格, Excel&#10;&#10;描述已自动生成">
            <a:extLst>
              <a:ext uri="{FF2B5EF4-FFF2-40B4-BE49-F238E27FC236}">
                <a16:creationId xmlns:a16="http://schemas.microsoft.com/office/drawing/2014/main" id="{608FD68C-5934-AB5C-F256-BC1A6BEDFE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520"/>
          <a:stretch/>
        </p:blipFill>
        <p:spPr>
          <a:xfrm>
            <a:off x="63831" y="3159233"/>
            <a:ext cx="3176435" cy="2054203"/>
          </a:xfrm>
          <a:prstGeom prst="rect">
            <a:avLst/>
          </a:prstGeom>
        </p:spPr>
      </p:pic>
      <p:pic>
        <p:nvPicPr>
          <p:cNvPr id="10" name="图片 9" descr="图形用户界面, 应用程序&#10;&#10;描述已自动生成">
            <a:extLst>
              <a:ext uri="{FF2B5EF4-FFF2-40B4-BE49-F238E27FC236}">
                <a16:creationId xmlns:a16="http://schemas.microsoft.com/office/drawing/2014/main" id="{C29305BA-9A53-F1F1-043B-DBD62172F0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48" b="44500"/>
          <a:stretch/>
        </p:blipFill>
        <p:spPr>
          <a:xfrm>
            <a:off x="7666641" y="842304"/>
            <a:ext cx="4119551" cy="1331860"/>
          </a:xfrm>
          <a:prstGeom prst="rect">
            <a:avLst/>
          </a:prstGeom>
        </p:spPr>
      </p:pic>
      <p:pic>
        <p:nvPicPr>
          <p:cNvPr id="12" name="图片 11" descr="图形用户界面, 应用程序&#10;&#10;描述已自动生成">
            <a:extLst>
              <a:ext uri="{FF2B5EF4-FFF2-40B4-BE49-F238E27FC236}">
                <a16:creationId xmlns:a16="http://schemas.microsoft.com/office/drawing/2014/main" id="{1657C45A-63EA-69C4-6B13-A21F2F93660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854"/>
          <a:stretch/>
        </p:blipFill>
        <p:spPr>
          <a:xfrm>
            <a:off x="15659394" y="2876367"/>
            <a:ext cx="5709185" cy="1548013"/>
          </a:xfrm>
          <a:prstGeom prst="rect">
            <a:avLst/>
          </a:prstGeom>
        </p:spPr>
      </p:pic>
      <p:pic>
        <p:nvPicPr>
          <p:cNvPr id="14" name="图片 13" descr="图形用户界面, 应用程序, 表格&#10;&#10;描述已自动生成">
            <a:extLst>
              <a:ext uri="{FF2B5EF4-FFF2-40B4-BE49-F238E27FC236}">
                <a16:creationId xmlns:a16="http://schemas.microsoft.com/office/drawing/2014/main" id="{0918274D-8BA3-4A02-3148-23C5CE0130B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477" b="42012"/>
          <a:stretch/>
        </p:blipFill>
        <p:spPr>
          <a:xfrm>
            <a:off x="7666641" y="3608769"/>
            <a:ext cx="3912108" cy="1570823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BC9D8071-B2EC-8B1E-EDE9-8EE3FB5B6B8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43336" y="2799088"/>
            <a:ext cx="1845557" cy="719898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900B32B7-F1AA-08C1-FE6A-39C64E11F10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21966" y="837432"/>
            <a:ext cx="4015575" cy="1144829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D0245A07-10A6-B6B3-4F4D-52A4C7C976AD}"/>
              </a:ext>
            </a:extLst>
          </p:cNvPr>
          <p:cNvSpPr txBox="1"/>
          <p:nvPr/>
        </p:nvSpPr>
        <p:spPr>
          <a:xfrm>
            <a:off x="0" y="5213828"/>
            <a:ext cx="33040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Columns include: 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Date, </a:t>
            </a:r>
            <a:r>
              <a:rPr lang="en-US" altLang="zh-CN" dirty="0">
                <a:solidFill>
                  <a:schemeClr val="tx2">
                    <a:lumMod val="50000"/>
                    <a:lumOff val="50000"/>
                  </a:schemeClr>
                </a:solidFill>
              </a:rPr>
              <a:t>Open, High, Low, Close, Adj Close,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chemeClr val="accent3"/>
                </a:solidFill>
              </a:rPr>
              <a:t>Volume</a:t>
            </a:r>
            <a:r>
              <a:rPr lang="en-US" altLang="zh-CN" dirty="0"/>
              <a:t>, </a:t>
            </a:r>
            <a:r>
              <a:rPr lang="en-US" altLang="zh-CN" dirty="0">
                <a:solidFill>
                  <a:srgbClr val="FF0000"/>
                </a:solidFill>
              </a:rPr>
              <a:t>Name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9" name="箭头: 右 8">
            <a:extLst>
              <a:ext uri="{FF2B5EF4-FFF2-40B4-BE49-F238E27FC236}">
                <a16:creationId xmlns:a16="http://schemas.microsoft.com/office/drawing/2014/main" id="{B5C2D058-38E9-9359-EA1D-1F413FD6E7DC}"/>
              </a:ext>
            </a:extLst>
          </p:cNvPr>
          <p:cNvSpPr/>
          <p:nvPr/>
        </p:nvSpPr>
        <p:spPr>
          <a:xfrm>
            <a:off x="3240266" y="3509799"/>
            <a:ext cx="1912759" cy="28115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F925DED-7291-192B-D5D9-E1796C6165DC}"/>
              </a:ext>
            </a:extLst>
          </p:cNvPr>
          <p:cNvSpPr txBox="1"/>
          <p:nvPr/>
        </p:nvSpPr>
        <p:spPr>
          <a:xfrm>
            <a:off x="7666642" y="2299085"/>
            <a:ext cx="41195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Databricks “</a:t>
            </a:r>
            <a:r>
              <a:rPr lang="en-US" altLang="zh-CN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Price</a:t>
            </a:r>
            <a:r>
              <a:rPr lang="en-US" altLang="zh-CN" b="1" dirty="0"/>
              <a:t>” Table</a:t>
            </a:r>
          </a:p>
          <a:p>
            <a:r>
              <a:rPr lang="en-US" altLang="zh-CN" dirty="0"/>
              <a:t>Columns include: </a:t>
            </a:r>
            <a:r>
              <a:rPr lang="en-US" altLang="zh-CN" dirty="0">
                <a:solidFill>
                  <a:srgbClr val="FF0000"/>
                </a:solidFill>
              </a:rPr>
              <a:t>Date, </a:t>
            </a:r>
            <a:r>
              <a:rPr lang="en-US" altLang="zh-CN" dirty="0">
                <a:solidFill>
                  <a:schemeClr val="tx2">
                    <a:lumMod val="50000"/>
                    <a:lumOff val="50000"/>
                  </a:schemeClr>
                </a:solidFill>
              </a:rPr>
              <a:t>Open, High, Low, Close, Adj Close,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chemeClr val="accent3"/>
                </a:solidFill>
              </a:rPr>
              <a:t>Volume</a:t>
            </a:r>
            <a:r>
              <a:rPr lang="en-US" altLang="zh-CN" dirty="0"/>
              <a:t>, </a:t>
            </a:r>
            <a:r>
              <a:rPr lang="en-US" altLang="zh-CN" dirty="0">
                <a:solidFill>
                  <a:srgbClr val="FF0000"/>
                </a:solidFill>
              </a:rPr>
              <a:t>Name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4C87433-446E-D5E7-6645-712F2DE881E0}"/>
              </a:ext>
            </a:extLst>
          </p:cNvPr>
          <p:cNvSpPr txBox="1"/>
          <p:nvPr/>
        </p:nvSpPr>
        <p:spPr>
          <a:xfrm>
            <a:off x="7666641" y="5283289"/>
            <a:ext cx="4119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Databricks “</a:t>
            </a:r>
            <a:r>
              <a:rPr lang="en-US" altLang="zh-CN" b="1" dirty="0">
                <a:solidFill>
                  <a:schemeClr val="accent3"/>
                </a:solidFill>
              </a:rPr>
              <a:t>Volume</a:t>
            </a:r>
            <a:r>
              <a:rPr lang="en-US" altLang="zh-CN" b="1" dirty="0"/>
              <a:t>” Table</a:t>
            </a:r>
          </a:p>
          <a:p>
            <a:r>
              <a:rPr lang="en-US" altLang="zh-CN" dirty="0"/>
              <a:t>Columns include: </a:t>
            </a:r>
            <a:r>
              <a:rPr lang="en-US" altLang="zh-CN" dirty="0">
                <a:solidFill>
                  <a:srgbClr val="FF0000"/>
                </a:solidFill>
              </a:rPr>
              <a:t>Date, </a:t>
            </a:r>
            <a:r>
              <a:rPr lang="en-US" altLang="zh-CN" dirty="0">
                <a:solidFill>
                  <a:schemeClr val="accent3"/>
                </a:solidFill>
              </a:rPr>
              <a:t>Volume</a:t>
            </a:r>
            <a:r>
              <a:rPr lang="en-US" altLang="zh-CN" dirty="0"/>
              <a:t>, </a:t>
            </a:r>
            <a:r>
              <a:rPr lang="en-US" altLang="zh-CN" dirty="0">
                <a:solidFill>
                  <a:srgbClr val="FF0000"/>
                </a:solidFill>
              </a:rPr>
              <a:t>Name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1731241-296F-0A44-36F0-875B3916C631}"/>
              </a:ext>
            </a:extLst>
          </p:cNvPr>
          <p:cNvSpPr txBox="1"/>
          <p:nvPr/>
        </p:nvSpPr>
        <p:spPr>
          <a:xfrm>
            <a:off x="3085538" y="3759377"/>
            <a:ext cx="20674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Load csv and spilt into 2 </a:t>
            </a:r>
            <a:r>
              <a:rPr lang="en-US" altLang="zh-CN" dirty="0" err="1"/>
              <a:t>DataFrames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7" name="箭头: 右 16">
            <a:extLst>
              <a:ext uri="{FF2B5EF4-FFF2-40B4-BE49-F238E27FC236}">
                <a16:creationId xmlns:a16="http://schemas.microsoft.com/office/drawing/2014/main" id="{A0719075-0FA9-E807-E211-FCE6F24A429D}"/>
              </a:ext>
            </a:extLst>
          </p:cNvPr>
          <p:cNvSpPr/>
          <p:nvPr/>
        </p:nvSpPr>
        <p:spPr>
          <a:xfrm>
            <a:off x="5249548" y="3509799"/>
            <a:ext cx="2332352" cy="28115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307826E9-33BB-B1A0-149B-FC639AFBC82A}"/>
              </a:ext>
            </a:extLst>
          </p:cNvPr>
          <p:cNvSpPr txBox="1"/>
          <p:nvPr/>
        </p:nvSpPr>
        <p:spPr>
          <a:xfrm>
            <a:off x="5085822" y="3187589"/>
            <a:ext cx="2915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databricks-sql-conntector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43B2A516-BA91-E002-1709-5CD3F9C14B4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801552" y="2505164"/>
            <a:ext cx="1331274" cy="767941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81754285-9F99-9196-323D-282CB16D607A}"/>
              </a:ext>
            </a:extLst>
          </p:cNvPr>
          <p:cNvSpPr txBox="1"/>
          <p:nvPr/>
        </p:nvSpPr>
        <p:spPr>
          <a:xfrm>
            <a:off x="5085822" y="3788291"/>
            <a:ext cx="2517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Create tables and insert data respectively</a:t>
            </a:r>
            <a:endParaRPr lang="zh-CN" altLang="en-US" dirty="0"/>
          </a:p>
        </p:txBody>
      </p:sp>
      <p:sp>
        <p:nvSpPr>
          <p:cNvPr id="22" name="箭头: 右 21">
            <a:extLst>
              <a:ext uri="{FF2B5EF4-FFF2-40B4-BE49-F238E27FC236}">
                <a16:creationId xmlns:a16="http://schemas.microsoft.com/office/drawing/2014/main" id="{236D420B-7302-6EAE-7756-9D3CDC49E112}"/>
              </a:ext>
            </a:extLst>
          </p:cNvPr>
          <p:cNvSpPr/>
          <p:nvPr/>
        </p:nvSpPr>
        <p:spPr>
          <a:xfrm>
            <a:off x="12112565" y="3509799"/>
            <a:ext cx="3324396" cy="28115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B86D65B1-5E4A-CDD8-1B18-FD0C4D75DE7A}"/>
              </a:ext>
            </a:extLst>
          </p:cNvPr>
          <p:cNvSpPr txBox="1"/>
          <p:nvPr/>
        </p:nvSpPr>
        <p:spPr>
          <a:xfrm>
            <a:off x="12301369" y="3198854"/>
            <a:ext cx="2915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databricks-sql-conntector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7253AB2E-ECF5-F376-E7F1-E4436A8E632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017099" y="2516429"/>
            <a:ext cx="1331274" cy="767941"/>
          </a:xfrm>
          <a:prstGeom prst="rect">
            <a:avLst/>
          </a:prstGeom>
        </p:spPr>
      </p:pic>
      <p:sp>
        <p:nvSpPr>
          <p:cNvPr id="25" name="文本框 24">
            <a:extLst>
              <a:ext uri="{FF2B5EF4-FFF2-40B4-BE49-F238E27FC236}">
                <a16:creationId xmlns:a16="http://schemas.microsoft.com/office/drawing/2014/main" id="{D7A01FD8-664D-2130-7EC8-C668C095D931}"/>
              </a:ext>
            </a:extLst>
          </p:cNvPr>
          <p:cNvSpPr txBox="1"/>
          <p:nvPr/>
        </p:nvSpPr>
        <p:spPr>
          <a:xfrm>
            <a:off x="11642217" y="3788291"/>
            <a:ext cx="44836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Join</a:t>
            </a:r>
            <a:r>
              <a:rPr lang="en-US" altLang="zh-CN" dirty="0"/>
              <a:t> tables by key: </a:t>
            </a:r>
            <a:r>
              <a:rPr lang="en-US" altLang="zh-CN" dirty="0">
                <a:solidFill>
                  <a:srgbClr val="FF0000"/>
                </a:solidFill>
              </a:rPr>
              <a:t>Date &amp;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Name</a:t>
            </a:r>
          </a:p>
          <a:p>
            <a:r>
              <a:rPr lang="en-US" altLang="zh-CN" b="1" dirty="0"/>
              <a:t>Aggregation</a:t>
            </a:r>
            <a:r>
              <a:rPr lang="en-US" altLang="zh-CN" dirty="0"/>
              <a:t> by AVG() on </a:t>
            </a:r>
            <a:r>
              <a:rPr lang="en-US" altLang="zh-CN" dirty="0">
                <a:solidFill>
                  <a:schemeClr val="tx2">
                    <a:lumMod val="50000"/>
                    <a:lumOff val="50000"/>
                  </a:schemeClr>
                </a:solidFill>
              </a:rPr>
              <a:t>Close</a:t>
            </a:r>
          </a:p>
          <a:p>
            <a:r>
              <a:rPr lang="en-US" altLang="zh-CN" b="1" dirty="0"/>
              <a:t>SORTING </a:t>
            </a:r>
            <a:r>
              <a:rPr lang="en-US" altLang="zh-CN" dirty="0"/>
              <a:t>by ascending in </a:t>
            </a:r>
            <a:r>
              <a:rPr lang="en-US" altLang="zh-CN" dirty="0">
                <a:solidFill>
                  <a:schemeClr val="accent3"/>
                </a:solidFill>
              </a:rPr>
              <a:t>volume</a:t>
            </a:r>
            <a:r>
              <a:rPr lang="en-US" altLang="zh-CN" dirty="0"/>
              <a:t> and </a:t>
            </a:r>
            <a:r>
              <a:rPr lang="en-US" altLang="zh-CN" dirty="0">
                <a:solidFill>
                  <a:srgbClr val="FF0000"/>
                </a:solidFill>
              </a:rPr>
              <a:t>date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136919FA-9F43-80D2-C7E0-DF292D65631F}"/>
              </a:ext>
            </a:extLst>
          </p:cNvPr>
          <p:cNvSpPr txBox="1"/>
          <p:nvPr/>
        </p:nvSpPr>
        <p:spPr>
          <a:xfrm>
            <a:off x="16454211" y="4434622"/>
            <a:ext cx="4119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Databricks “Total” Table</a:t>
            </a:r>
          </a:p>
        </p:txBody>
      </p:sp>
      <p:pic>
        <p:nvPicPr>
          <p:cNvPr id="27" name="图片 26">
            <a:extLst>
              <a:ext uri="{FF2B5EF4-FFF2-40B4-BE49-F238E27FC236}">
                <a16:creationId xmlns:a16="http://schemas.microsoft.com/office/drawing/2014/main" id="{FA94FF20-CAFB-9C88-D63C-4A77B8DF2BD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063411" y="1077854"/>
            <a:ext cx="3238650" cy="923330"/>
          </a:xfrm>
          <a:prstGeom prst="rect">
            <a:avLst/>
          </a:prstGeom>
        </p:spPr>
      </p:pic>
      <p:sp>
        <p:nvSpPr>
          <p:cNvPr id="28" name="文本框 27">
            <a:extLst>
              <a:ext uri="{FF2B5EF4-FFF2-40B4-BE49-F238E27FC236}">
                <a16:creationId xmlns:a16="http://schemas.microsoft.com/office/drawing/2014/main" id="{8C90D7A0-3DE5-2934-B24C-B45596260C2F}"/>
              </a:ext>
            </a:extLst>
          </p:cNvPr>
          <p:cNvSpPr txBox="1"/>
          <p:nvPr/>
        </p:nvSpPr>
        <p:spPr>
          <a:xfrm>
            <a:off x="3500020" y="2055348"/>
            <a:ext cx="3632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mylib/transform_load.py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0B063B84-F82C-FFA8-06DA-3DA3670F129A}"/>
              </a:ext>
            </a:extLst>
          </p:cNvPr>
          <p:cNvSpPr txBox="1"/>
          <p:nvPr/>
        </p:nvSpPr>
        <p:spPr>
          <a:xfrm>
            <a:off x="11786191" y="2007851"/>
            <a:ext cx="3632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mylib/query.py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35742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主题​​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</TotalTime>
  <Words>118</Words>
  <Application>Microsoft Office PowerPoint</Application>
  <PresentationFormat>自定义</PresentationFormat>
  <Paragraphs>17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Haobo Yuan</dc:creator>
  <cp:lastModifiedBy>Haobo Yuan</cp:lastModifiedBy>
  <cp:revision>3</cp:revision>
  <dcterms:created xsi:type="dcterms:W3CDTF">2024-10-19T16:19:56Z</dcterms:created>
  <dcterms:modified xsi:type="dcterms:W3CDTF">2024-10-19T17:01:28Z</dcterms:modified>
</cp:coreProperties>
</file>