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8" r:id="rId2"/>
    <p:sldId id="319" r:id="rId3"/>
    <p:sldId id="320" r:id="rId4"/>
    <p:sldId id="323" r:id="rId5"/>
    <p:sldId id="344" r:id="rId6"/>
    <p:sldId id="346" r:id="rId7"/>
    <p:sldId id="321" r:id="rId8"/>
    <p:sldId id="333" r:id="rId9"/>
    <p:sldId id="324" r:id="rId10"/>
    <p:sldId id="334" r:id="rId11"/>
    <p:sldId id="338" r:id="rId12"/>
    <p:sldId id="342" r:id="rId13"/>
    <p:sldId id="343" r:id="rId14"/>
    <p:sldId id="341" r:id="rId15"/>
    <p:sldId id="328" r:id="rId16"/>
    <p:sldId id="325" r:id="rId17"/>
    <p:sldId id="330" r:id="rId18"/>
    <p:sldId id="327" r:id="rId19"/>
    <p:sldId id="335" r:id="rId20"/>
    <p:sldId id="336" r:id="rId21"/>
    <p:sldId id="337" r:id="rId22"/>
    <p:sldId id="329" r:id="rId23"/>
    <p:sldId id="326" r:id="rId24"/>
    <p:sldId id="332" r:id="rId25"/>
    <p:sldId id="331" r:id="rId26"/>
    <p:sldId id="260"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5876B11-3EA2-4262-A4EE-00ABC6AFDD96}">
          <p14:sldIdLst>
            <p14:sldId id="258"/>
            <p14:sldId id="319"/>
            <p14:sldId id="320"/>
            <p14:sldId id="323"/>
            <p14:sldId id="344"/>
            <p14:sldId id="346"/>
            <p14:sldId id="321"/>
            <p14:sldId id="333"/>
            <p14:sldId id="324"/>
            <p14:sldId id="334"/>
            <p14:sldId id="338"/>
            <p14:sldId id="342"/>
            <p14:sldId id="343"/>
            <p14:sldId id="341"/>
            <p14:sldId id="328"/>
            <p14:sldId id="325"/>
            <p14:sldId id="330"/>
            <p14:sldId id="327"/>
            <p14:sldId id="335"/>
            <p14:sldId id="336"/>
            <p14:sldId id="337"/>
            <p14:sldId id="329"/>
            <p14:sldId id="326"/>
            <p14:sldId id="332"/>
            <p14:sldId id="331"/>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4752"/>
    <a:srgbClr val="2A7C60"/>
    <a:srgbClr val="2EBA7C"/>
    <a:srgbClr val="3338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88466" autoAdjust="0"/>
  </p:normalViewPr>
  <p:slideViewPr>
    <p:cSldViewPr snapToGrid="0">
      <p:cViewPr>
        <p:scale>
          <a:sx n="100" d="100"/>
          <a:sy n="100" d="100"/>
        </p:scale>
        <p:origin x="84" y="14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925CAF-0B68-4C76-B040-CDD4B51FD1F1}" type="datetimeFigureOut">
              <a:rPr lang="zh-CN" altLang="en-US" smtClean="0"/>
              <a:t>2020/10/26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1F80C7-6FFE-45E4-A3D7-0233A6797C63}" type="slidenum">
              <a:rPr lang="zh-CN" altLang="en-US" smtClean="0"/>
              <a:t>‹#›</a:t>
            </a:fld>
            <a:endParaRPr lang="zh-CN" altLang="en-US"/>
          </a:p>
        </p:txBody>
      </p:sp>
    </p:spTree>
    <p:extLst>
      <p:ext uri="{BB962C8B-B14F-4D97-AF65-F5344CB8AC3E}">
        <p14:creationId xmlns:p14="http://schemas.microsoft.com/office/powerpoint/2010/main" val="3360968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baike.baidu.com/item/%E5%B9%B6%E8%A1%8C%E8%AE%A1%E7%AE%97"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1F80C7-6FFE-45E4-A3D7-0233A6797C63}" type="slidenum">
              <a:rPr lang="zh-CN" altLang="en-US" smtClean="0"/>
              <a:t>1</a:t>
            </a:fld>
            <a:endParaRPr lang="zh-CN" altLang="en-US"/>
          </a:p>
        </p:txBody>
      </p:sp>
    </p:spTree>
    <p:extLst>
      <p:ext uri="{BB962C8B-B14F-4D97-AF65-F5344CB8AC3E}">
        <p14:creationId xmlns:p14="http://schemas.microsoft.com/office/powerpoint/2010/main" val="4105063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1F80C7-6FFE-45E4-A3D7-0233A6797C63}" type="slidenum">
              <a:rPr lang="zh-CN" altLang="en-US" smtClean="0"/>
              <a:t>12</a:t>
            </a:fld>
            <a:endParaRPr lang="zh-CN" altLang="en-US"/>
          </a:p>
        </p:txBody>
      </p:sp>
    </p:spTree>
    <p:extLst>
      <p:ext uri="{BB962C8B-B14F-4D97-AF65-F5344CB8AC3E}">
        <p14:creationId xmlns:p14="http://schemas.microsoft.com/office/powerpoint/2010/main" val="310092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1F80C7-6FFE-45E4-A3D7-0233A6797C63}" type="slidenum">
              <a:rPr lang="zh-CN" altLang="en-US" smtClean="0"/>
              <a:t>13</a:t>
            </a:fld>
            <a:endParaRPr lang="zh-CN" altLang="en-US"/>
          </a:p>
        </p:txBody>
      </p:sp>
    </p:spTree>
    <p:extLst>
      <p:ext uri="{BB962C8B-B14F-4D97-AF65-F5344CB8AC3E}">
        <p14:creationId xmlns:p14="http://schemas.microsoft.com/office/powerpoint/2010/main" val="3090774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1F80C7-6FFE-45E4-A3D7-0233A6797C63}" type="slidenum">
              <a:rPr lang="zh-CN" altLang="en-US" smtClean="0"/>
              <a:t>14</a:t>
            </a:fld>
            <a:endParaRPr lang="zh-CN" altLang="en-US"/>
          </a:p>
        </p:txBody>
      </p:sp>
    </p:spTree>
    <p:extLst>
      <p:ext uri="{BB962C8B-B14F-4D97-AF65-F5344CB8AC3E}">
        <p14:creationId xmlns:p14="http://schemas.microsoft.com/office/powerpoint/2010/main" val="3200536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来自</a:t>
            </a:r>
            <a:r>
              <a:rPr lang="en-US" altLang="zh-CN" dirty="0" smtClean="0"/>
              <a:t>《</a:t>
            </a:r>
            <a:r>
              <a:rPr lang="zh-CN" altLang="en-US" dirty="0" smtClean="0"/>
              <a:t>边缘计算</a:t>
            </a:r>
            <a:r>
              <a:rPr lang="en-US" altLang="zh-CN" dirty="0" smtClean="0"/>
              <a:t>——</a:t>
            </a:r>
            <a:r>
              <a:rPr lang="zh-CN" altLang="en-US" dirty="0" smtClean="0"/>
              <a:t>走在智能制造的前沿</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81F80C7-6FFE-45E4-A3D7-0233A6797C63}" type="slidenum">
              <a:rPr lang="zh-CN" altLang="en-US" smtClean="0"/>
              <a:t>19</a:t>
            </a:fld>
            <a:endParaRPr lang="zh-CN" altLang="en-US"/>
          </a:p>
        </p:txBody>
      </p:sp>
    </p:spTree>
    <p:extLst>
      <p:ext uri="{BB962C8B-B14F-4D97-AF65-F5344CB8AC3E}">
        <p14:creationId xmlns:p14="http://schemas.microsoft.com/office/powerpoint/2010/main" val="2736097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A81F80C7-6FFE-45E4-A3D7-0233A6797C63}" type="slidenum">
              <a:rPr lang="zh-CN" altLang="en-US" smtClean="0"/>
              <a:t>4</a:t>
            </a:fld>
            <a:endParaRPr lang="zh-CN" altLang="en-US"/>
          </a:p>
        </p:txBody>
      </p:sp>
    </p:spTree>
    <p:extLst>
      <p:ext uri="{BB962C8B-B14F-4D97-AF65-F5344CB8AC3E}">
        <p14:creationId xmlns:p14="http://schemas.microsoft.com/office/powerpoint/2010/main" val="1509218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来自</a:t>
            </a:r>
            <a:r>
              <a:rPr lang="en-US" altLang="zh-CN" dirty="0" smtClean="0"/>
              <a:t>《</a:t>
            </a:r>
            <a:r>
              <a:rPr lang="zh-CN" altLang="en-US" dirty="0" smtClean="0"/>
              <a:t>工业互联网智能制造边缘计算</a:t>
            </a:r>
            <a:r>
              <a:rPr lang="en-US" altLang="zh-CN" dirty="0" smtClean="0"/>
              <a:t>——</a:t>
            </a:r>
            <a:r>
              <a:rPr lang="zh-CN" altLang="en-US" dirty="0" smtClean="0"/>
              <a:t>现状与挑战</a:t>
            </a:r>
            <a:r>
              <a:rPr lang="en-US" altLang="zh-CN" dirty="0" smtClean="0"/>
              <a:t>》</a:t>
            </a:r>
          </a:p>
          <a:p>
            <a:r>
              <a:rPr lang="en-US" altLang="zh-CN" dirty="0" smtClean="0"/>
              <a:t>2018</a:t>
            </a:r>
            <a:r>
              <a:rPr lang="zh-CN" altLang="en-US" dirty="0" smtClean="0"/>
              <a:t>至今，进入爆发期</a:t>
            </a:r>
            <a:endParaRPr lang="zh-CN" altLang="en-US" dirty="0"/>
          </a:p>
        </p:txBody>
      </p:sp>
      <p:sp>
        <p:nvSpPr>
          <p:cNvPr id="4" name="灯片编号占位符 3"/>
          <p:cNvSpPr>
            <a:spLocks noGrp="1"/>
          </p:cNvSpPr>
          <p:nvPr>
            <p:ph type="sldNum" sz="quarter" idx="10"/>
          </p:nvPr>
        </p:nvSpPr>
        <p:spPr/>
        <p:txBody>
          <a:bodyPr/>
          <a:lstStyle/>
          <a:p>
            <a:fld id="{A81F80C7-6FFE-45E4-A3D7-0233A6797C63}" type="slidenum">
              <a:rPr lang="zh-CN" altLang="en-US" smtClean="0"/>
              <a:t>5</a:t>
            </a:fld>
            <a:endParaRPr lang="zh-CN" altLang="en-US"/>
          </a:p>
        </p:txBody>
      </p:sp>
    </p:spTree>
    <p:extLst>
      <p:ext uri="{BB962C8B-B14F-4D97-AF65-F5344CB8AC3E}">
        <p14:creationId xmlns:p14="http://schemas.microsoft.com/office/powerpoint/2010/main" val="2508635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1F80C7-6FFE-45E4-A3D7-0233A6797C63}" type="slidenum">
              <a:rPr lang="zh-CN" altLang="en-US" smtClean="0"/>
              <a:t>6</a:t>
            </a:fld>
            <a:endParaRPr lang="zh-CN" altLang="en-US"/>
          </a:p>
        </p:txBody>
      </p:sp>
    </p:spTree>
    <p:extLst>
      <p:ext uri="{BB962C8B-B14F-4D97-AF65-F5344CB8AC3E}">
        <p14:creationId xmlns:p14="http://schemas.microsoft.com/office/powerpoint/2010/main" val="984757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来自</a:t>
            </a:r>
            <a:r>
              <a:rPr lang="en-US" altLang="zh-CN" dirty="0" smtClean="0"/>
              <a:t>《</a:t>
            </a:r>
            <a:r>
              <a:rPr lang="zh-CN" altLang="en-US" dirty="0" smtClean="0"/>
              <a:t>边缘计算参考架构</a:t>
            </a:r>
            <a:r>
              <a:rPr lang="en-US" altLang="zh-CN" dirty="0" smtClean="0"/>
              <a:t>3.0》</a:t>
            </a:r>
          </a:p>
          <a:p>
            <a:r>
              <a:rPr lang="en-US" altLang="zh-CN" dirty="0" smtClean="0"/>
              <a:t>SDN</a:t>
            </a:r>
            <a:r>
              <a:rPr lang="zh-CN" altLang="en-US" dirty="0" smtClean="0"/>
              <a:t>（</a:t>
            </a:r>
            <a:r>
              <a:rPr lang="en-US" altLang="zh-CN" dirty="0" smtClean="0"/>
              <a:t>Software Defined Network</a:t>
            </a:r>
            <a:r>
              <a:rPr lang="zh-CN" altLang="en-US" dirty="0" smtClean="0"/>
              <a:t>）软件定义网络</a:t>
            </a:r>
            <a:endParaRPr lang="zh-CN" altLang="en-US" dirty="0"/>
          </a:p>
        </p:txBody>
      </p:sp>
      <p:sp>
        <p:nvSpPr>
          <p:cNvPr id="4" name="灯片编号占位符 3"/>
          <p:cNvSpPr>
            <a:spLocks noGrp="1"/>
          </p:cNvSpPr>
          <p:nvPr>
            <p:ph type="sldNum" sz="quarter" idx="10"/>
          </p:nvPr>
        </p:nvSpPr>
        <p:spPr/>
        <p:txBody>
          <a:bodyPr/>
          <a:lstStyle/>
          <a:p>
            <a:fld id="{A81F80C7-6FFE-45E4-A3D7-0233A6797C63}" type="slidenum">
              <a:rPr lang="zh-CN" altLang="en-US" smtClean="0"/>
              <a:t>7</a:t>
            </a:fld>
            <a:endParaRPr lang="zh-CN" altLang="en-US"/>
          </a:p>
        </p:txBody>
      </p:sp>
    </p:spTree>
    <p:extLst>
      <p:ext uri="{BB962C8B-B14F-4D97-AF65-F5344CB8AC3E}">
        <p14:creationId xmlns:p14="http://schemas.microsoft.com/office/powerpoint/2010/main" val="2952343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来自</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边缘计算的架构、挑战与应用</a:t>
            </a:r>
            <a:r>
              <a:rPr lang="zh-CN" altLang="en-US" dirty="0" smtClean="0"/>
              <a:t> </a:t>
            </a:r>
            <a:r>
              <a:rPr lang="en-US" altLang="zh-CN" dirty="0" smtClean="0"/>
              <a:t>》</a:t>
            </a: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A81F80C7-6FFE-45E4-A3D7-0233A6797C63}" type="slidenum">
              <a:rPr lang="zh-CN" altLang="en-US" smtClean="0"/>
              <a:t>8</a:t>
            </a:fld>
            <a:endParaRPr lang="zh-CN" altLang="en-US"/>
          </a:p>
        </p:txBody>
      </p:sp>
    </p:spTree>
    <p:extLst>
      <p:ext uri="{BB962C8B-B14F-4D97-AF65-F5344CB8AC3E}">
        <p14:creationId xmlns:p14="http://schemas.microsoft.com/office/powerpoint/2010/main" val="859536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来自</a:t>
            </a:r>
            <a:r>
              <a:rPr lang="en-US" altLang="zh-CN" dirty="0" smtClean="0"/>
              <a:t>《</a:t>
            </a:r>
            <a:r>
              <a:rPr lang="zh-CN" altLang="en-US" dirty="0" smtClean="0"/>
              <a:t>边缘计算参考架构</a:t>
            </a:r>
            <a:r>
              <a:rPr lang="en-US" altLang="zh-CN" dirty="0" smtClean="0"/>
              <a:t>3.0—2018</a:t>
            </a:r>
            <a:r>
              <a:rPr lang="zh-CN" altLang="en-US" dirty="0" smtClean="0"/>
              <a:t>年</a:t>
            </a:r>
            <a:r>
              <a:rPr lang="en-US" altLang="zh-CN" dirty="0" smtClean="0"/>
              <a:t>》--</a:t>
            </a:r>
            <a:r>
              <a:rPr lang="zh-CN" altLang="en-US" dirty="0" smtClean="0"/>
              <a:t>由边缘计算产业联盟和工业互联网产业联盟编著，更贴近工业互联网。</a:t>
            </a:r>
            <a:endParaRPr lang="zh-CN" altLang="en-US" dirty="0"/>
          </a:p>
        </p:txBody>
      </p:sp>
      <p:sp>
        <p:nvSpPr>
          <p:cNvPr id="4" name="灯片编号占位符 3"/>
          <p:cNvSpPr>
            <a:spLocks noGrp="1"/>
          </p:cNvSpPr>
          <p:nvPr>
            <p:ph type="sldNum" sz="quarter" idx="10"/>
          </p:nvPr>
        </p:nvSpPr>
        <p:spPr/>
        <p:txBody>
          <a:bodyPr/>
          <a:lstStyle/>
          <a:p>
            <a:fld id="{A81F80C7-6FFE-45E4-A3D7-0233A6797C63}" type="slidenum">
              <a:rPr lang="zh-CN" altLang="en-US" smtClean="0"/>
              <a:t>9</a:t>
            </a:fld>
            <a:endParaRPr lang="zh-CN" altLang="en-US"/>
          </a:p>
        </p:txBody>
      </p:sp>
    </p:spTree>
    <p:extLst>
      <p:ext uri="{BB962C8B-B14F-4D97-AF65-F5344CB8AC3E}">
        <p14:creationId xmlns:p14="http://schemas.microsoft.com/office/powerpoint/2010/main" val="907624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来自</a:t>
            </a:r>
            <a:r>
              <a:rPr lang="en-US" altLang="zh-CN" dirty="0" smtClean="0"/>
              <a:t>《</a:t>
            </a:r>
            <a:r>
              <a:rPr lang="zh-CN" altLang="en-US" dirty="0" smtClean="0"/>
              <a:t>边缘计算参考架构</a:t>
            </a:r>
            <a:r>
              <a:rPr lang="en-US" altLang="zh-CN" dirty="0" smtClean="0"/>
              <a:t>3.0—2018</a:t>
            </a:r>
            <a:r>
              <a:rPr lang="zh-CN" altLang="en-US" dirty="0" smtClean="0"/>
              <a:t>年</a:t>
            </a:r>
            <a:r>
              <a:rPr lang="en-US" altLang="zh-CN" dirty="0" smtClean="0"/>
              <a:t>》</a:t>
            </a:r>
            <a:endParaRPr lang="zh-CN" altLang="en-US" dirty="0" smtClean="0"/>
          </a:p>
          <a:p>
            <a:r>
              <a:rPr lang="en-US" altLang="zh-CN" sz="1200" b="1" i="0" kern="1200" dirty="0" smtClean="0">
                <a:solidFill>
                  <a:schemeClr val="tx1"/>
                </a:solidFill>
                <a:effectLst/>
                <a:latin typeface="+mn-lt"/>
                <a:ea typeface="+mn-ea"/>
                <a:cs typeface="+mn-cs"/>
              </a:rPr>
              <a:t>DevOps</a:t>
            </a:r>
            <a:r>
              <a:rPr lang="zh-CN" altLang="en-US" sz="1200" b="0" i="0" kern="1200" dirty="0" smtClean="0">
                <a:solidFill>
                  <a:schemeClr val="tx1"/>
                </a:solidFill>
                <a:effectLst/>
                <a:latin typeface="+mn-lt"/>
                <a:ea typeface="+mn-ea"/>
                <a:cs typeface="+mn-cs"/>
              </a:rPr>
              <a:t>的意思就是</a:t>
            </a:r>
            <a:r>
              <a:rPr lang="zh-CN" altLang="en-US" sz="1200" b="1" i="0" kern="1200" dirty="0" smtClean="0">
                <a:solidFill>
                  <a:schemeClr val="tx1"/>
                </a:solidFill>
                <a:effectLst/>
                <a:latin typeface="+mn-lt"/>
                <a:ea typeface="+mn-ea"/>
                <a:cs typeface="+mn-cs"/>
              </a:rPr>
              <a:t>开发和运维</a:t>
            </a:r>
            <a:r>
              <a:rPr lang="zh-CN" altLang="en-US" sz="1200" b="0" i="0" kern="1200" dirty="0" smtClean="0">
                <a:solidFill>
                  <a:schemeClr val="tx1"/>
                </a:solidFill>
                <a:effectLst/>
                <a:latin typeface="+mn-lt"/>
                <a:ea typeface="+mn-ea"/>
                <a:cs typeface="+mn-cs"/>
              </a:rPr>
              <a:t>不再是分开的两个团队，而是你中有我，我中有你的一个团队。</a:t>
            </a: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持续交付</a:t>
            </a:r>
            <a:r>
              <a:rPr lang="zh-CN" altLang="en-US" sz="1200" b="0" i="0" kern="1200" dirty="0" smtClean="0">
                <a:solidFill>
                  <a:schemeClr val="tx1"/>
                </a:solidFill>
                <a:effectLst/>
                <a:latin typeface="+mn-lt"/>
                <a:ea typeface="+mn-ea"/>
                <a:cs typeface="+mn-cs"/>
              </a:rPr>
              <a:t>的意思就是在不影响用户使用服务的前提下频繁把新功能发布给用户使用，要做到这点非常非常难。</a:t>
            </a: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容器化</a:t>
            </a:r>
            <a:r>
              <a:rPr lang="zh-CN" altLang="en-US" sz="1200" b="0" i="0" kern="1200" dirty="0" smtClean="0">
                <a:solidFill>
                  <a:schemeClr val="tx1"/>
                </a:solidFill>
                <a:effectLst/>
                <a:latin typeface="+mn-lt"/>
                <a:ea typeface="+mn-ea"/>
                <a:cs typeface="+mn-cs"/>
              </a:rPr>
              <a:t>的好处在于运维的时候不需要再关心每个服务所使用的技术栈了，每个服务都被无差别地封装在容器里，可以被无差别地管理和维护，现在比较流行的工具是</a:t>
            </a:r>
            <a:r>
              <a:rPr lang="en-US" altLang="zh-CN" sz="1200" b="0" i="0" kern="1200" dirty="0" smtClean="0">
                <a:solidFill>
                  <a:schemeClr val="tx1"/>
                </a:solidFill>
                <a:effectLst/>
                <a:latin typeface="+mn-lt"/>
                <a:ea typeface="+mn-ea"/>
                <a:cs typeface="+mn-cs"/>
              </a:rPr>
              <a:t>docker</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k8s</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A81F80C7-6FFE-45E4-A3D7-0233A6797C63}" type="slidenum">
              <a:rPr lang="zh-CN" altLang="en-US" smtClean="0"/>
              <a:t>10</a:t>
            </a:fld>
            <a:endParaRPr lang="zh-CN" altLang="en-US"/>
          </a:p>
        </p:txBody>
      </p:sp>
    </p:spTree>
    <p:extLst>
      <p:ext uri="{BB962C8B-B14F-4D97-AF65-F5344CB8AC3E}">
        <p14:creationId xmlns:p14="http://schemas.microsoft.com/office/powerpoint/2010/main" val="598662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在异构计算系统上进行的</a:t>
            </a:r>
            <a:r>
              <a:rPr lang="zh-CN" altLang="en-US" sz="1200" b="0" i="0" u="none" strike="noStrike" kern="1200" dirty="0" smtClean="0">
                <a:solidFill>
                  <a:schemeClr val="tx1"/>
                </a:solidFill>
                <a:effectLst/>
                <a:latin typeface="+mn-lt"/>
                <a:ea typeface="+mn-ea"/>
                <a:cs typeface="+mn-cs"/>
                <a:hlinkClick r:id="rId3"/>
              </a:rPr>
              <a:t>并行计算</a:t>
            </a:r>
            <a:r>
              <a:rPr lang="zh-CN" altLang="en-US" sz="1200" b="0" i="0" kern="1200" dirty="0" smtClean="0">
                <a:solidFill>
                  <a:schemeClr val="tx1"/>
                </a:solidFill>
                <a:effectLst/>
                <a:latin typeface="+mn-lt"/>
                <a:ea typeface="+mn-ea"/>
                <a:cs typeface="+mn-cs"/>
              </a:rPr>
              <a:t>通常称为异构计算，它能协调地使用性能、结构各异的机器以满足不同的计算需求。</a:t>
            </a:r>
            <a:endParaRPr lang="zh-CN" altLang="en-US" dirty="0"/>
          </a:p>
        </p:txBody>
      </p:sp>
      <p:sp>
        <p:nvSpPr>
          <p:cNvPr id="4" name="灯片编号占位符 3"/>
          <p:cNvSpPr>
            <a:spLocks noGrp="1"/>
          </p:cNvSpPr>
          <p:nvPr>
            <p:ph type="sldNum" sz="quarter" idx="10"/>
          </p:nvPr>
        </p:nvSpPr>
        <p:spPr/>
        <p:txBody>
          <a:bodyPr/>
          <a:lstStyle/>
          <a:p>
            <a:fld id="{A81F80C7-6FFE-45E4-A3D7-0233A6797C63}" type="slidenum">
              <a:rPr lang="zh-CN" altLang="en-US" smtClean="0"/>
              <a:t>11</a:t>
            </a:fld>
            <a:endParaRPr lang="zh-CN" altLang="en-US"/>
          </a:p>
        </p:txBody>
      </p:sp>
    </p:spTree>
    <p:extLst>
      <p:ext uri="{BB962C8B-B14F-4D97-AF65-F5344CB8AC3E}">
        <p14:creationId xmlns:p14="http://schemas.microsoft.com/office/powerpoint/2010/main" val="13132747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比较">
    <p:bg>
      <p:bgPr>
        <a:solidFill>
          <a:srgbClr val="333844"/>
        </a:solidFill>
        <a:effectLst/>
      </p:bgPr>
    </p:bg>
    <p:spTree>
      <p:nvGrpSpPr>
        <p:cNvPr id="1" name=""/>
        <p:cNvGrpSpPr/>
        <p:nvPr/>
      </p:nvGrpSpPr>
      <p:grpSpPr>
        <a:xfrm>
          <a:off x="0" y="0"/>
          <a:ext cx="0" cy="0"/>
          <a:chOff x="0" y="0"/>
          <a:chExt cx="0" cy="0"/>
        </a:xfrm>
      </p:grpSpPr>
      <p:sp>
        <p:nvSpPr>
          <p:cNvPr id="8" name="页脚占位符 7"/>
          <p:cNvSpPr>
            <a:spLocks noGrp="1"/>
          </p:cNvSpPr>
          <p:nvPr>
            <p:ph type="ftr" sz="quarter" idx="11"/>
          </p:nvPr>
        </p:nvSpPr>
        <p:spPr/>
        <p:txBody>
          <a:bodyPr/>
          <a:lstStyle/>
          <a:p>
            <a:r>
              <a:rPr lang="en-US" altLang="zh-CN" dirty="0" smtClean="0"/>
              <a:t>Confidential in </a:t>
            </a:r>
            <a:r>
              <a:rPr lang="en-US" altLang="zh-CN" dirty="0" err="1" smtClean="0"/>
              <a:t>BGI,shall</a:t>
            </a:r>
            <a:r>
              <a:rPr lang="en-US" altLang="zh-CN" dirty="0" smtClean="0"/>
              <a:t> not be spread if not be privileged</a:t>
            </a:r>
            <a:endParaRPr lang="zh-CN" altLang="en-US" dirty="0"/>
          </a:p>
        </p:txBody>
      </p:sp>
      <p:sp>
        <p:nvSpPr>
          <p:cNvPr id="9" name="灯片编号占位符 8"/>
          <p:cNvSpPr>
            <a:spLocks noGrp="1"/>
          </p:cNvSpPr>
          <p:nvPr>
            <p:ph type="sldNum" sz="quarter" idx="12"/>
          </p:nvPr>
        </p:nvSpPr>
        <p:spPr/>
        <p:txBody>
          <a:bodyPr/>
          <a:lstStyle/>
          <a:p>
            <a:fld id="{39CA78E4-F434-4116-A7EE-5A6838CB0D53}" type="slidenum">
              <a:rPr lang="zh-CN" altLang="en-US" smtClean="0"/>
              <a:t>‹#›</a:t>
            </a:fld>
            <a:endParaRPr lang="zh-CN" altLang="en-US"/>
          </a:p>
        </p:txBody>
      </p:sp>
      <p:pic>
        <p:nvPicPr>
          <p:cNvPr id="10" name="图片 9"/>
          <p:cNvPicPr>
            <a:picLocks noChangeAspect="1"/>
          </p:cNvPicPr>
          <p:nvPr userDrawn="1"/>
        </p:nvPicPr>
        <p:blipFill rotWithShape="1">
          <a:blip r:embed="rId2" cstate="print">
            <a:extLst>
              <a:ext uri="{28A0092B-C50C-407E-A947-70E740481C1C}">
                <a14:useLocalDpi xmlns:a14="http://schemas.microsoft.com/office/drawing/2010/main" val="0"/>
              </a:ext>
            </a:extLst>
          </a:blip>
          <a:srcRect l="7633"/>
          <a:stretch/>
        </p:blipFill>
        <p:spPr>
          <a:xfrm>
            <a:off x="10187709" y="195517"/>
            <a:ext cx="1564935" cy="719680"/>
          </a:xfrm>
          <a:prstGeom prst="rect">
            <a:avLst/>
          </a:prstGeom>
          <a:noFill/>
        </p:spPr>
      </p:pic>
      <p:grpSp>
        <p:nvGrpSpPr>
          <p:cNvPr id="19" name="组合 18"/>
          <p:cNvGrpSpPr/>
          <p:nvPr userDrawn="1"/>
        </p:nvGrpSpPr>
        <p:grpSpPr>
          <a:xfrm>
            <a:off x="2073668" y="1551397"/>
            <a:ext cx="8044664" cy="1921268"/>
            <a:chOff x="2013735" y="1551397"/>
            <a:chExt cx="8044664" cy="1921268"/>
          </a:xfrm>
        </p:grpSpPr>
        <p:grpSp>
          <p:nvGrpSpPr>
            <p:cNvPr id="14" name="组合 13"/>
            <p:cNvGrpSpPr/>
            <p:nvPr userDrawn="1"/>
          </p:nvGrpSpPr>
          <p:grpSpPr>
            <a:xfrm>
              <a:off x="2013735" y="1551398"/>
              <a:ext cx="667820" cy="1921267"/>
              <a:chOff x="3051425" y="1222625"/>
              <a:chExt cx="667820" cy="2578813"/>
            </a:xfrm>
          </p:grpSpPr>
          <p:cxnSp>
            <p:nvCxnSpPr>
              <p:cNvPr id="4" name="直接连接符 3"/>
              <p:cNvCxnSpPr/>
              <p:nvPr userDrawn="1"/>
            </p:nvCxnSpPr>
            <p:spPr>
              <a:xfrm flipH="1">
                <a:off x="3051426" y="1222625"/>
                <a:ext cx="66781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3051425" y="1222625"/>
                <a:ext cx="0" cy="257881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flipH="1">
                <a:off x="3051426" y="3801438"/>
                <a:ext cx="66781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userDrawn="1"/>
          </p:nvGrpSpPr>
          <p:grpSpPr>
            <a:xfrm rot="10800000">
              <a:off x="9390579" y="1551397"/>
              <a:ext cx="667820" cy="1921267"/>
              <a:chOff x="3051425" y="1222625"/>
              <a:chExt cx="667820" cy="2578813"/>
            </a:xfrm>
          </p:grpSpPr>
          <p:cxnSp>
            <p:nvCxnSpPr>
              <p:cNvPr id="16" name="直接连接符 15"/>
              <p:cNvCxnSpPr/>
              <p:nvPr userDrawn="1"/>
            </p:nvCxnSpPr>
            <p:spPr>
              <a:xfrm flipH="1">
                <a:off x="3051426" y="1222625"/>
                <a:ext cx="66781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a:off x="3051425" y="1222625"/>
                <a:ext cx="0" cy="257881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flipH="1">
                <a:off x="3051426" y="3801438"/>
                <a:ext cx="66781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05430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333844"/>
        </a:solidFill>
        <a:effectLst/>
      </p:bgPr>
    </p:bg>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smtClean="0"/>
              <a:t>Confidential in </a:t>
            </a:r>
            <a:r>
              <a:rPr lang="en-US" altLang="zh-CN" dirty="0" err="1" smtClean="0"/>
              <a:t>BGI,shall</a:t>
            </a:r>
            <a:r>
              <a:rPr lang="en-US" altLang="zh-CN" dirty="0" smtClean="0"/>
              <a:t> not be spread if not be privileged</a:t>
            </a:r>
            <a:endParaRPr lang="zh-CN" altLang="en-US" dirty="0"/>
          </a:p>
        </p:txBody>
      </p:sp>
      <p:sp>
        <p:nvSpPr>
          <p:cNvPr id="6" name="灯片编号占位符 5"/>
          <p:cNvSpPr>
            <a:spLocks noGrp="1"/>
          </p:cNvSpPr>
          <p:nvPr>
            <p:ph type="sldNum" sz="quarter" idx="12"/>
          </p:nvPr>
        </p:nvSpPr>
        <p:spPr/>
        <p:txBody>
          <a:bodyPr/>
          <a:lstStyle/>
          <a:p>
            <a:fld id="{39CA78E4-F434-4116-A7EE-5A6838CB0D53}"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8399" y="195517"/>
            <a:ext cx="1694245" cy="719680"/>
          </a:xfrm>
          <a:prstGeom prst="rect">
            <a:avLst/>
          </a:prstGeom>
          <a:noFill/>
        </p:spPr>
      </p:pic>
      <p:grpSp>
        <p:nvGrpSpPr>
          <p:cNvPr id="8" name="组合 7"/>
          <p:cNvGrpSpPr/>
          <p:nvPr userDrawn="1"/>
        </p:nvGrpSpPr>
        <p:grpSpPr>
          <a:xfrm>
            <a:off x="811658" y="309135"/>
            <a:ext cx="2173526" cy="492443"/>
            <a:chOff x="780836" y="324525"/>
            <a:chExt cx="2173526" cy="492443"/>
          </a:xfrm>
        </p:grpSpPr>
        <p:grpSp>
          <p:nvGrpSpPr>
            <p:cNvPr id="9" name="组合 8"/>
            <p:cNvGrpSpPr/>
            <p:nvPr userDrawn="1"/>
          </p:nvGrpSpPr>
          <p:grpSpPr>
            <a:xfrm>
              <a:off x="780836" y="360418"/>
              <a:ext cx="1324402" cy="369332"/>
              <a:chOff x="770562" y="309047"/>
              <a:chExt cx="1324402" cy="369332"/>
            </a:xfrm>
          </p:grpSpPr>
          <p:sp>
            <p:nvSpPr>
              <p:cNvPr id="11" name="文本框 10"/>
              <p:cNvSpPr txBox="1"/>
              <p:nvPr userDrawn="1"/>
            </p:nvSpPr>
            <p:spPr>
              <a:xfrm>
                <a:off x="770562" y="309047"/>
                <a:ext cx="1324402" cy="369332"/>
              </a:xfrm>
              <a:prstGeom prst="rect">
                <a:avLst/>
              </a:prstGeom>
              <a:noFill/>
            </p:spPr>
            <p:txBody>
              <a:bodyPr wrap="none" rtlCol="0">
                <a:spAutoFit/>
              </a:bodyPr>
              <a:lstStyle/>
              <a:p>
                <a:r>
                  <a:rPr lang="en-US" altLang="zh-CN" b="1" u="none" dirty="0" smtClean="0">
                    <a:solidFill>
                      <a:srgbClr val="2EBA7C"/>
                    </a:solidFill>
                    <a:latin typeface="微软雅黑" panose="020B0503020204020204" pitchFamily="34" charset="-122"/>
                    <a:ea typeface="微软雅黑" panose="020B0503020204020204" pitchFamily="34" charset="-122"/>
                  </a:rPr>
                  <a:t>ONTENTS</a:t>
                </a:r>
                <a:endParaRPr lang="zh-CN" altLang="en-US" b="1" u="none" dirty="0">
                  <a:solidFill>
                    <a:srgbClr val="2EBA7C"/>
                  </a:solidFill>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a:off x="852755" y="657547"/>
                <a:ext cx="1140432" cy="0"/>
              </a:xfrm>
              <a:prstGeom prst="line">
                <a:avLst/>
              </a:prstGeom>
              <a:ln w="28575">
                <a:solidFill>
                  <a:srgbClr val="2EBA7C"/>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userDrawn="1"/>
          </p:nvSpPr>
          <p:spPr>
            <a:xfrm>
              <a:off x="2003461" y="324525"/>
              <a:ext cx="950901" cy="492443"/>
            </a:xfrm>
            <a:prstGeom prst="rect">
              <a:avLst/>
            </a:prstGeom>
            <a:noFill/>
          </p:spPr>
          <p:txBody>
            <a:bodyPr wrap="none" rtlCol="0">
              <a:spAutoFit/>
            </a:bodyPr>
            <a:lstStyle/>
            <a:p>
              <a:r>
                <a:rPr lang="zh-CN" altLang="en-US" sz="2600" b="1" dirty="0" smtClean="0">
                  <a:solidFill>
                    <a:srgbClr val="2EBA7C"/>
                  </a:solidFill>
                  <a:latin typeface="微软雅黑" panose="020B0503020204020204" pitchFamily="34" charset="-122"/>
                  <a:ea typeface="微软雅黑" panose="020B0503020204020204" pitchFamily="34" charset="-122"/>
                </a:rPr>
                <a:t>目 录</a:t>
              </a:r>
              <a:endParaRPr lang="zh-CN" altLang="en-US" sz="2600" b="1" dirty="0">
                <a:solidFill>
                  <a:srgbClr val="2EBA7C"/>
                </a:solidFill>
                <a:latin typeface="微软雅黑" panose="020B0503020204020204" pitchFamily="34" charset="-122"/>
                <a:ea typeface="微软雅黑" panose="020B0503020204020204" pitchFamily="34" charset="-122"/>
              </a:endParaRPr>
            </a:p>
          </p:txBody>
        </p:sp>
      </p:grpSp>
      <p:sp>
        <p:nvSpPr>
          <p:cNvPr id="13" name="矩形 12"/>
          <p:cNvSpPr/>
          <p:nvPr userDrawn="1"/>
        </p:nvSpPr>
        <p:spPr>
          <a:xfrm>
            <a:off x="387154" y="298861"/>
            <a:ext cx="446321" cy="446321"/>
          </a:xfrm>
          <a:prstGeom prst="rect">
            <a:avLst/>
          </a:prstGeom>
          <a:solidFill>
            <a:srgbClr val="2EB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392224" y="273109"/>
            <a:ext cx="359058"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C</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64713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rgbClr val="333844"/>
        </a:solidFill>
        <a:effectLst/>
      </p:bgPr>
    </p:bg>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p>
            <a:r>
              <a:rPr lang="en-US" altLang="zh-CN" smtClean="0"/>
              <a:t>Confidential in BGI,shall not be spread if not be privileged</a:t>
            </a:r>
            <a:endParaRPr lang="zh-CN" altLang="en-US"/>
          </a:p>
        </p:txBody>
      </p:sp>
      <p:sp>
        <p:nvSpPr>
          <p:cNvPr id="7" name="灯片编号占位符 6"/>
          <p:cNvSpPr>
            <a:spLocks noGrp="1"/>
          </p:cNvSpPr>
          <p:nvPr>
            <p:ph type="sldNum" sz="quarter" idx="12"/>
          </p:nvPr>
        </p:nvSpPr>
        <p:spPr/>
        <p:txBody>
          <a:bodyPr/>
          <a:lstStyle/>
          <a:p>
            <a:fld id="{39CA78E4-F434-4116-A7EE-5A6838CB0D53}" type="slidenum">
              <a:rPr lang="zh-CN" altLang="en-US" smtClean="0"/>
              <a:t>‹#›</a:t>
            </a:fld>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8399" y="195517"/>
            <a:ext cx="1694245" cy="719680"/>
          </a:xfrm>
          <a:prstGeom prst="rect">
            <a:avLst/>
          </a:prstGeom>
        </p:spPr>
      </p:pic>
      <p:cxnSp>
        <p:nvCxnSpPr>
          <p:cNvPr id="9" name="直接连接符 8"/>
          <p:cNvCxnSpPr/>
          <p:nvPr userDrawn="1"/>
        </p:nvCxnSpPr>
        <p:spPr>
          <a:xfrm>
            <a:off x="380145" y="791663"/>
            <a:ext cx="9585788" cy="0"/>
          </a:xfrm>
          <a:prstGeom prst="line">
            <a:avLst/>
          </a:prstGeom>
          <a:ln w="19050">
            <a:solidFill>
              <a:srgbClr val="2A7C60"/>
            </a:solidFill>
          </a:ln>
        </p:spPr>
        <p:style>
          <a:lnRef idx="1">
            <a:schemeClr val="accent1"/>
          </a:lnRef>
          <a:fillRef idx="0">
            <a:schemeClr val="accent1"/>
          </a:fillRef>
          <a:effectRef idx="0">
            <a:schemeClr val="accent1"/>
          </a:effectRef>
          <a:fontRef idx="minor">
            <a:schemeClr val="tx1"/>
          </a:fontRef>
        </p:style>
      </p:cxnSp>
      <p:sp>
        <p:nvSpPr>
          <p:cNvPr id="2" name="矩形 1"/>
          <p:cNvSpPr/>
          <p:nvPr userDrawn="1"/>
        </p:nvSpPr>
        <p:spPr>
          <a:xfrm>
            <a:off x="380145" y="360219"/>
            <a:ext cx="127855" cy="350982"/>
          </a:xfrm>
          <a:prstGeom prst="rect">
            <a:avLst/>
          </a:prstGeom>
          <a:solidFill>
            <a:srgbClr val="2EBA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304477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bg>
      <p:bgPr>
        <a:solidFill>
          <a:srgbClr val="333844"/>
        </a:solidFill>
        <a:effectLst/>
      </p:bgPr>
    </p:bg>
    <p:spTree>
      <p:nvGrpSpPr>
        <p:cNvPr id="1" name=""/>
        <p:cNvGrpSpPr/>
        <p:nvPr/>
      </p:nvGrpSpPr>
      <p:grpSpPr>
        <a:xfrm>
          <a:off x="0" y="0"/>
          <a:ext cx="0" cy="0"/>
          <a:chOff x="0" y="0"/>
          <a:chExt cx="0" cy="0"/>
        </a:xfrm>
      </p:grpSpPr>
      <p:sp>
        <p:nvSpPr>
          <p:cNvPr id="8" name="页脚占位符 7"/>
          <p:cNvSpPr>
            <a:spLocks noGrp="1"/>
          </p:cNvSpPr>
          <p:nvPr>
            <p:ph type="ftr" sz="quarter" idx="11"/>
          </p:nvPr>
        </p:nvSpPr>
        <p:spPr/>
        <p:txBody>
          <a:bodyPr/>
          <a:lstStyle/>
          <a:p>
            <a:r>
              <a:rPr lang="en-US" altLang="zh-CN" dirty="0" smtClean="0"/>
              <a:t>Confidential in </a:t>
            </a:r>
            <a:r>
              <a:rPr lang="en-US" altLang="zh-CN" dirty="0" err="1" smtClean="0"/>
              <a:t>BGI,shall</a:t>
            </a:r>
            <a:r>
              <a:rPr lang="en-US" altLang="zh-CN" dirty="0" smtClean="0"/>
              <a:t> not be spread if not be privileged</a:t>
            </a:r>
            <a:endParaRPr lang="zh-CN" altLang="en-US" dirty="0"/>
          </a:p>
        </p:txBody>
      </p:sp>
      <p:sp>
        <p:nvSpPr>
          <p:cNvPr id="9" name="灯片编号占位符 8"/>
          <p:cNvSpPr>
            <a:spLocks noGrp="1"/>
          </p:cNvSpPr>
          <p:nvPr>
            <p:ph type="sldNum" sz="quarter" idx="12"/>
          </p:nvPr>
        </p:nvSpPr>
        <p:spPr/>
        <p:txBody>
          <a:bodyPr/>
          <a:lstStyle/>
          <a:p>
            <a:fld id="{39CA78E4-F434-4116-A7EE-5A6838CB0D53}" type="slidenum">
              <a:rPr lang="zh-CN" altLang="en-US" smtClean="0"/>
              <a:t>‹#›</a:t>
            </a:fld>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8399" y="195517"/>
            <a:ext cx="1694245" cy="719680"/>
          </a:xfrm>
          <a:prstGeom prst="rect">
            <a:avLst/>
          </a:prstGeom>
        </p:spPr>
      </p:pic>
    </p:spTree>
    <p:extLst>
      <p:ext uri="{BB962C8B-B14F-4D97-AF65-F5344CB8AC3E}">
        <p14:creationId xmlns:p14="http://schemas.microsoft.com/office/powerpoint/2010/main" val="34539720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333844"/>
        </a:solidFill>
        <a:effectLst/>
      </p:bgPr>
    </p:bg>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r>
              <a:rPr lang="en-US" altLang="zh-CN" smtClean="0"/>
              <a:t>Confidential in BGI,shall not be spread if not be privileged</a:t>
            </a:r>
            <a:endParaRPr lang="zh-CN" altLang="en-US" dirty="0"/>
          </a:p>
        </p:txBody>
      </p:sp>
      <p:sp>
        <p:nvSpPr>
          <p:cNvPr id="4" name="灯片编号占位符 3"/>
          <p:cNvSpPr>
            <a:spLocks noGrp="1"/>
          </p:cNvSpPr>
          <p:nvPr>
            <p:ph type="sldNum" sz="quarter" idx="11"/>
          </p:nvPr>
        </p:nvSpPr>
        <p:spPr/>
        <p:txBody>
          <a:bodyPr/>
          <a:lstStyle/>
          <a:p>
            <a:fld id="{39CA78E4-F434-4116-A7EE-5A6838CB0D53}" type="slidenum">
              <a:rPr lang="zh-CN" altLang="en-US" smtClean="0"/>
              <a:t>‹#›</a:t>
            </a:fld>
            <a:endParaRPr lang="zh-CN" altLang="en-US"/>
          </a:p>
        </p:txBody>
      </p:sp>
      <p:grpSp>
        <p:nvGrpSpPr>
          <p:cNvPr id="5" name="Group 9"/>
          <p:cNvGrpSpPr>
            <a:grpSpLocks/>
          </p:cNvGrpSpPr>
          <p:nvPr userDrawn="1"/>
        </p:nvGrpSpPr>
        <p:grpSpPr bwMode="auto">
          <a:xfrm>
            <a:off x="0" y="0"/>
            <a:ext cx="12192000" cy="6858000"/>
            <a:chOff x="1128" y="1380"/>
            <a:chExt cx="3976" cy="2568"/>
          </a:xfrm>
        </p:grpSpPr>
        <p:sp>
          <p:nvSpPr>
            <p:cNvPr id="6" name="Freeform 3"/>
            <p:cNvSpPr>
              <a:spLocks/>
            </p:cNvSpPr>
            <p:nvPr userDrawn="1"/>
          </p:nvSpPr>
          <p:spPr bwMode="auto">
            <a:xfrm>
              <a:off x="2171" y="1380"/>
              <a:ext cx="1311" cy="749"/>
            </a:xfrm>
            <a:custGeom>
              <a:avLst/>
              <a:gdLst>
                <a:gd name="T0" fmla="*/ 0 w 1311"/>
                <a:gd name="T1" fmla="*/ 0 h 756"/>
                <a:gd name="T2" fmla="*/ 600 w 1311"/>
                <a:gd name="T3" fmla="*/ 728 h 756"/>
                <a:gd name="T4" fmla="*/ 1311 w 1311"/>
                <a:gd name="T5" fmla="*/ 728 h 756"/>
                <a:gd name="T6" fmla="*/ 0 60000 65536"/>
                <a:gd name="T7" fmla="*/ 0 60000 65536"/>
                <a:gd name="T8" fmla="*/ 0 60000 65536"/>
              </a:gdLst>
              <a:ahLst/>
              <a:cxnLst>
                <a:cxn ang="T6">
                  <a:pos x="T0" y="T1"/>
                </a:cxn>
                <a:cxn ang="T7">
                  <a:pos x="T2" y="T3"/>
                </a:cxn>
                <a:cxn ang="T8">
                  <a:pos x="T4" y="T5"/>
                </a:cxn>
              </a:cxnLst>
              <a:rect l="0" t="0" r="r" b="b"/>
              <a:pathLst>
                <a:path w="1311" h="756">
                  <a:moveTo>
                    <a:pt x="0" y="0"/>
                  </a:moveTo>
                  <a:lnTo>
                    <a:pt x="600" y="756"/>
                  </a:lnTo>
                  <a:lnTo>
                    <a:pt x="1311" y="756"/>
                  </a:lnTo>
                </a:path>
              </a:pathLst>
            </a:custGeom>
            <a:noFill/>
            <a:ln w="28575" cap="flat" cmpd="sng">
              <a:solidFill>
                <a:schemeClr val="bg1">
                  <a:lumMod val="8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3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 name="Freeform 4"/>
            <p:cNvSpPr>
              <a:spLocks/>
            </p:cNvSpPr>
            <p:nvPr userDrawn="1"/>
          </p:nvSpPr>
          <p:spPr bwMode="auto">
            <a:xfrm rot="10800000">
              <a:off x="2763" y="3199"/>
              <a:ext cx="1311" cy="749"/>
            </a:xfrm>
            <a:custGeom>
              <a:avLst/>
              <a:gdLst>
                <a:gd name="T0" fmla="*/ 0 w 1311"/>
                <a:gd name="T1" fmla="*/ 0 h 756"/>
                <a:gd name="T2" fmla="*/ 600 w 1311"/>
                <a:gd name="T3" fmla="*/ 728 h 756"/>
                <a:gd name="T4" fmla="*/ 1311 w 1311"/>
                <a:gd name="T5" fmla="*/ 728 h 756"/>
                <a:gd name="T6" fmla="*/ 0 60000 65536"/>
                <a:gd name="T7" fmla="*/ 0 60000 65536"/>
                <a:gd name="T8" fmla="*/ 0 60000 65536"/>
              </a:gdLst>
              <a:ahLst/>
              <a:cxnLst>
                <a:cxn ang="T6">
                  <a:pos x="T0" y="T1"/>
                </a:cxn>
                <a:cxn ang="T7">
                  <a:pos x="T2" y="T3"/>
                </a:cxn>
                <a:cxn ang="T8">
                  <a:pos x="T4" y="T5"/>
                </a:cxn>
              </a:cxnLst>
              <a:rect l="0" t="0" r="r" b="b"/>
              <a:pathLst>
                <a:path w="1311" h="756">
                  <a:moveTo>
                    <a:pt x="0" y="0"/>
                  </a:moveTo>
                  <a:lnTo>
                    <a:pt x="600" y="756"/>
                  </a:lnTo>
                  <a:lnTo>
                    <a:pt x="1311" y="756"/>
                  </a:lnTo>
                </a:path>
              </a:pathLst>
            </a:custGeom>
            <a:noFill/>
            <a:ln w="28575" cap="flat" cmpd="sng">
              <a:solidFill>
                <a:schemeClr val="bg1">
                  <a:lumMod val="8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3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 name="Freeform 5"/>
            <p:cNvSpPr>
              <a:spLocks/>
            </p:cNvSpPr>
            <p:nvPr userDrawn="1"/>
          </p:nvSpPr>
          <p:spPr bwMode="auto">
            <a:xfrm>
              <a:off x="1128" y="2186"/>
              <a:ext cx="1548" cy="452"/>
            </a:xfrm>
            <a:custGeom>
              <a:avLst/>
              <a:gdLst>
                <a:gd name="T0" fmla="*/ 0 w 1548"/>
                <a:gd name="T1" fmla="*/ 452 h 452"/>
                <a:gd name="T2" fmla="*/ 1222 w 1548"/>
                <a:gd name="T3" fmla="*/ 452 h 452"/>
                <a:gd name="T4" fmla="*/ 1548 w 1548"/>
                <a:gd name="T5" fmla="*/ 0 h 452"/>
                <a:gd name="T6" fmla="*/ 0 60000 65536"/>
                <a:gd name="T7" fmla="*/ 0 60000 65536"/>
                <a:gd name="T8" fmla="*/ 0 60000 65536"/>
              </a:gdLst>
              <a:ahLst/>
              <a:cxnLst>
                <a:cxn ang="T6">
                  <a:pos x="T0" y="T1"/>
                </a:cxn>
                <a:cxn ang="T7">
                  <a:pos x="T2" y="T3"/>
                </a:cxn>
                <a:cxn ang="T8">
                  <a:pos x="T4" y="T5"/>
                </a:cxn>
              </a:cxnLst>
              <a:rect l="0" t="0" r="r" b="b"/>
              <a:pathLst>
                <a:path w="1548" h="452">
                  <a:moveTo>
                    <a:pt x="0" y="452"/>
                  </a:moveTo>
                  <a:lnTo>
                    <a:pt x="1222" y="452"/>
                  </a:lnTo>
                  <a:lnTo>
                    <a:pt x="1548" y="0"/>
                  </a:lnTo>
                </a:path>
              </a:pathLst>
            </a:custGeom>
            <a:noFill/>
            <a:ln w="28575" cap="flat" cmpd="sng">
              <a:solidFill>
                <a:schemeClr val="bg1">
                  <a:lumMod val="8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3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 name="Freeform 6"/>
            <p:cNvSpPr>
              <a:spLocks/>
            </p:cNvSpPr>
            <p:nvPr userDrawn="1"/>
          </p:nvSpPr>
          <p:spPr bwMode="auto">
            <a:xfrm rot="10800000">
              <a:off x="3556" y="2725"/>
              <a:ext cx="1548" cy="452"/>
            </a:xfrm>
            <a:custGeom>
              <a:avLst/>
              <a:gdLst>
                <a:gd name="T0" fmla="*/ 0 w 1548"/>
                <a:gd name="T1" fmla="*/ 452 h 452"/>
                <a:gd name="T2" fmla="*/ 1222 w 1548"/>
                <a:gd name="T3" fmla="*/ 452 h 452"/>
                <a:gd name="T4" fmla="*/ 1548 w 1548"/>
                <a:gd name="T5" fmla="*/ 0 h 452"/>
                <a:gd name="T6" fmla="*/ 0 60000 65536"/>
                <a:gd name="T7" fmla="*/ 0 60000 65536"/>
                <a:gd name="T8" fmla="*/ 0 60000 65536"/>
              </a:gdLst>
              <a:ahLst/>
              <a:cxnLst>
                <a:cxn ang="T6">
                  <a:pos x="T0" y="T1"/>
                </a:cxn>
                <a:cxn ang="T7">
                  <a:pos x="T2" y="T3"/>
                </a:cxn>
                <a:cxn ang="T8">
                  <a:pos x="T4" y="T5"/>
                </a:cxn>
              </a:cxnLst>
              <a:rect l="0" t="0" r="r" b="b"/>
              <a:pathLst>
                <a:path w="1548" h="452">
                  <a:moveTo>
                    <a:pt x="0" y="452"/>
                  </a:moveTo>
                  <a:lnTo>
                    <a:pt x="1222" y="452"/>
                  </a:lnTo>
                  <a:lnTo>
                    <a:pt x="1548" y="0"/>
                  </a:lnTo>
                </a:path>
              </a:pathLst>
            </a:custGeom>
            <a:noFill/>
            <a:ln w="28575" cap="flat" cmpd="sng">
              <a:solidFill>
                <a:schemeClr val="bg1">
                  <a:lumMod val="8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3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 name="Freeform 7"/>
            <p:cNvSpPr>
              <a:spLocks/>
            </p:cNvSpPr>
            <p:nvPr userDrawn="1"/>
          </p:nvSpPr>
          <p:spPr bwMode="auto">
            <a:xfrm>
              <a:off x="3554" y="1387"/>
              <a:ext cx="615" cy="1223"/>
            </a:xfrm>
            <a:custGeom>
              <a:avLst/>
              <a:gdLst>
                <a:gd name="T0" fmla="*/ 615 w 615"/>
                <a:gd name="T1" fmla="*/ 0 h 1223"/>
                <a:gd name="T2" fmla="*/ 0 w 615"/>
                <a:gd name="T3" fmla="*/ 763 h 1223"/>
                <a:gd name="T4" fmla="*/ 326 w 615"/>
                <a:gd name="T5" fmla="*/ 1223 h 1223"/>
                <a:gd name="T6" fmla="*/ 0 60000 65536"/>
                <a:gd name="T7" fmla="*/ 0 60000 65536"/>
                <a:gd name="T8" fmla="*/ 0 60000 65536"/>
              </a:gdLst>
              <a:ahLst/>
              <a:cxnLst>
                <a:cxn ang="T6">
                  <a:pos x="T0" y="T1"/>
                </a:cxn>
                <a:cxn ang="T7">
                  <a:pos x="T2" y="T3"/>
                </a:cxn>
                <a:cxn ang="T8">
                  <a:pos x="T4" y="T5"/>
                </a:cxn>
              </a:cxnLst>
              <a:rect l="0" t="0" r="r" b="b"/>
              <a:pathLst>
                <a:path w="615" h="1223">
                  <a:moveTo>
                    <a:pt x="615" y="0"/>
                  </a:moveTo>
                  <a:lnTo>
                    <a:pt x="0" y="763"/>
                  </a:lnTo>
                  <a:lnTo>
                    <a:pt x="326" y="1223"/>
                  </a:lnTo>
                </a:path>
              </a:pathLst>
            </a:custGeom>
            <a:noFill/>
            <a:ln w="28575" cap="flat" cmpd="sng">
              <a:solidFill>
                <a:schemeClr val="bg1">
                  <a:lumMod val="8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3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Freeform 8"/>
            <p:cNvSpPr>
              <a:spLocks/>
            </p:cNvSpPr>
            <p:nvPr userDrawn="1"/>
          </p:nvSpPr>
          <p:spPr bwMode="auto">
            <a:xfrm rot="10800000">
              <a:off x="2067" y="2717"/>
              <a:ext cx="615" cy="1223"/>
            </a:xfrm>
            <a:custGeom>
              <a:avLst/>
              <a:gdLst>
                <a:gd name="T0" fmla="*/ 615 w 615"/>
                <a:gd name="T1" fmla="*/ 0 h 1223"/>
                <a:gd name="T2" fmla="*/ 0 w 615"/>
                <a:gd name="T3" fmla="*/ 763 h 1223"/>
                <a:gd name="T4" fmla="*/ 326 w 615"/>
                <a:gd name="T5" fmla="*/ 1223 h 1223"/>
                <a:gd name="T6" fmla="*/ 0 60000 65536"/>
                <a:gd name="T7" fmla="*/ 0 60000 65536"/>
                <a:gd name="T8" fmla="*/ 0 60000 65536"/>
              </a:gdLst>
              <a:ahLst/>
              <a:cxnLst>
                <a:cxn ang="T6">
                  <a:pos x="T0" y="T1"/>
                </a:cxn>
                <a:cxn ang="T7">
                  <a:pos x="T2" y="T3"/>
                </a:cxn>
                <a:cxn ang="T8">
                  <a:pos x="T4" y="T5"/>
                </a:cxn>
              </a:cxnLst>
              <a:rect l="0" t="0" r="r" b="b"/>
              <a:pathLst>
                <a:path w="615" h="1223">
                  <a:moveTo>
                    <a:pt x="615" y="0"/>
                  </a:moveTo>
                  <a:lnTo>
                    <a:pt x="0" y="763"/>
                  </a:lnTo>
                  <a:lnTo>
                    <a:pt x="326" y="1223"/>
                  </a:lnTo>
                </a:path>
              </a:pathLst>
            </a:custGeom>
            <a:noFill/>
            <a:ln w="28575" cap="flat" cmpd="sng">
              <a:solidFill>
                <a:schemeClr val="bg1">
                  <a:lumMod val="8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3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b="1" kern="1200">
                  <a:solidFill>
                    <a:srgbClr val="000000"/>
                  </a:solidFill>
                  <a:latin typeface="Arial" panose="020B060402020202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3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12" name="文本框 11"/>
          <p:cNvSpPr txBox="1"/>
          <p:nvPr userDrawn="1"/>
        </p:nvSpPr>
        <p:spPr>
          <a:xfrm>
            <a:off x="4163420" y="2767281"/>
            <a:ext cx="3865161" cy="1323439"/>
          </a:xfrm>
          <a:prstGeom prst="rect">
            <a:avLst/>
          </a:prstGeom>
          <a:noFill/>
        </p:spPr>
        <p:txBody>
          <a:bodyPr wrap="none" rtlCol="0">
            <a:spAutoFit/>
          </a:bodyPr>
          <a:lstStyle/>
          <a:p>
            <a:r>
              <a:rPr lang="en-US" altLang="zh-CN" sz="8000" b="1" dirty="0" smtClean="0">
                <a:solidFill>
                  <a:srgbClr val="2EBA7C"/>
                </a:solidFill>
                <a:latin typeface="微软雅黑" panose="020B0503020204020204" pitchFamily="34" charset="-122"/>
                <a:ea typeface="微软雅黑" panose="020B0503020204020204" pitchFamily="34" charset="-122"/>
              </a:rPr>
              <a:t>Thanks</a:t>
            </a:r>
            <a:endParaRPr lang="zh-CN" altLang="en-US" sz="8000" b="1" dirty="0">
              <a:solidFill>
                <a:srgbClr val="2EBA7C"/>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8399" y="195517"/>
            <a:ext cx="1694245" cy="719680"/>
          </a:xfrm>
          <a:prstGeom prst="rect">
            <a:avLst/>
          </a:prstGeom>
        </p:spPr>
      </p:pic>
    </p:spTree>
    <p:extLst>
      <p:ext uri="{BB962C8B-B14F-4D97-AF65-F5344CB8AC3E}">
        <p14:creationId xmlns:p14="http://schemas.microsoft.com/office/powerpoint/2010/main" val="32142521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t>Confidential in </a:t>
            </a:r>
            <a:r>
              <a:rPr lang="en-US" altLang="zh-CN" dirty="0" err="1" smtClean="0"/>
              <a:t>BGI,shall</a:t>
            </a:r>
            <a:r>
              <a:rPr lang="en-US" altLang="zh-CN" dirty="0" smtClean="0"/>
              <a:t> not be spread if not be privileged</a:t>
            </a:r>
            <a:endParaRPr lang="zh-CN" altLang="en-US" dirty="0"/>
          </a:p>
        </p:txBody>
      </p:sp>
      <p:sp>
        <p:nvSpPr>
          <p:cNvPr id="6" name="灯片编号占位符 5"/>
          <p:cNvSpPr>
            <a:spLocks noGrp="1"/>
          </p:cNvSpPr>
          <p:nvPr>
            <p:ph type="sldNum" sz="quarter" idx="4"/>
          </p:nvPr>
        </p:nvSpPr>
        <p:spPr>
          <a:xfrm>
            <a:off x="9216775"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CA78E4-F434-4116-A7EE-5A6838CB0D53}" type="slidenum">
              <a:rPr lang="zh-CN" altLang="en-US" smtClean="0"/>
              <a:t>‹#›</a:t>
            </a:fld>
            <a:endParaRPr lang="zh-CN" altLang="en-US"/>
          </a:p>
        </p:txBody>
      </p:sp>
    </p:spTree>
    <p:extLst>
      <p:ext uri="{BB962C8B-B14F-4D97-AF65-F5344CB8AC3E}">
        <p14:creationId xmlns:p14="http://schemas.microsoft.com/office/powerpoint/2010/main" val="4090932633"/>
      </p:ext>
    </p:extLst>
  </p:cSld>
  <p:clrMap bg1="lt1" tx1="dk1" bg2="lt2" tx2="dk2" accent1="accent1" accent2="accent2" accent3="accent3" accent4="accent4" accent5="accent5" accent6="accent6" hlink="hlink" folHlink="folHlink"/>
  <p:sldLayoutIdLst>
    <p:sldLayoutId id="2147483655" r:id="rId1"/>
    <p:sldLayoutId id="2147483649" r:id="rId2"/>
    <p:sldLayoutId id="2147483652" r:id="rId3"/>
    <p:sldLayoutId id="2147483653" r:id="rId4"/>
    <p:sldLayoutId id="2147483654" r:id="rId5"/>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3844"/>
        </a:soli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Confidential in BGI,shall not be spread if not be privileged</a:t>
            </a:r>
            <a:endParaRPr lang="zh-CN" altLang="en-US" dirty="0"/>
          </a:p>
        </p:txBody>
      </p:sp>
      <p:sp>
        <p:nvSpPr>
          <p:cNvPr id="3" name="灯片编号占位符 2"/>
          <p:cNvSpPr>
            <a:spLocks noGrp="1"/>
          </p:cNvSpPr>
          <p:nvPr>
            <p:ph type="sldNum" sz="quarter" idx="12"/>
          </p:nvPr>
        </p:nvSpPr>
        <p:spPr/>
        <p:txBody>
          <a:bodyPr/>
          <a:lstStyle/>
          <a:p>
            <a:fld id="{39CA78E4-F434-4116-A7EE-5A6838CB0D53}" type="slidenum">
              <a:rPr lang="zh-CN" altLang="en-US" smtClean="0"/>
              <a:t>1</a:t>
            </a:fld>
            <a:endParaRPr lang="zh-CN" altLang="en-US"/>
          </a:p>
        </p:txBody>
      </p:sp>
      <p:sp useBgFill="1">
        <p:nvSpPr>
          <p:cNvPr id="5" name="文本框 4"/>
          <p:cNvSpPr txBox="1"/>
          <p:nvPr/>
        </p:nvSpPr>
        <p:spPr>
          <a:xfrm>
            <a:off x="3961361" y="2151168"/>
            <a:ext cx="4712622" cy="707886"/>
          </a:xfrm>
          <a:prstGeom prst="rect">
            <a:avLst/>
          </a:prstGeom>
          <a:effectLst/>
        </p:spPr>
        <p:txBody>
          <a:bodyPr wrap="square" rtlCol="0">
            <a:spAutoFit/>
          </a:bodyP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边缘计算介绍</a:t>
            </a:r>
            <a:endParaRPr lang="en-US" altLang="zh-CN" sz="4000" b="1" dirty="0" smtClean="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609801" y="4030976"/>
            <a:ext cx="1729778" cy="338554"/>
          </a:xfrm>
          <a:prstGeom prst="rect">
            <a:avLst/>
          </a:prstGeom>
          <a:noFill/>
          <a:effectLst/>
        </p:spPr>
        <p:txBody>
          <a:bodyPr wrap="square" rtlCol="0">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2020</a:t>
            </a:r>
            <a:r>
              <a:rPr lang="zh-CN" altLang="en-US" sz="1600" dirty="0" smtClean="0">
                <a:solidFill>
                  <a:schemeClr val="bg1"/>
                </a:solidFill>
                <a:latin typeface="微软雅黑" panose="020B0503020204020204" pitchFamily="34" charset="-122"/>
                <a:ea typeface="微软雅黑" panose="020B0503020204020204" pitchFamily="34" charset="-122"/>
              </a:rPr>
              <a:t>年</a:t>
            </a:r>
            <a:r>
              <a:rPr lang="en-US" altLang="zh-CN" sz="1600" dirty="0" smtClean="0">
                <a:solidFill>
                  <a:schemeClr val="bg1"/>
                </a:solidFill>
                <a:latin typeface="微软雅黑" panose="020B0503020204020204" pitchFamily="34" charset="-122"/>
                <a:ea typeface="微软雅黑" panose="020B0503020204020204" pitchFamily="34" charset="-122"/>
              </a:rPr>
              <a:t>10</a:t>
            </a:r>
            <a:r>
              <a:rPr lang="zh-CN" altLang="en-US" sz="1600" dirty="0" smtClean="0">
                <a:solidFill>
                  <a:schemeClr val="bg1"/>
                </a:solidFill>
                <a:latin typeface="微软雅黑" panose="020B0503020204020204" pitchFamily="34" charset="-122"/>
                <a:ea typeface="微软雅黑" panose="020B0503020204020204" pitchFamily="34" charset="-122"/>
              </a:rPr>
              <a:t>月</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72783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Confidential in BGI,shall not be spread if not be privileged</a:t>
            </a:r>
            <a:endParaRPr lang="zh-CN" altLang="en-US"/>
          </a:p>
        </p:txBody>
      </p:sp>
      <p:sp>
        <p:nvSpPr>
          <p:cNvPr id="3" name="灯片编号占位符 2"/>
          <p:cNvSpPr>
            <a:spLocks noGrp="1"/>
          </p:cNvSpPr>
          <p:nvPr>
            <p:ph type="sldNum" sz="quarter" idx="12"/>
          </p:nvPr>
        </p:nvSpPr>
        <p:spPr/>
        <p:txBody>
          <a:bodyPr/>
          <a:lstStyle/>
          <a:p>
            <a:fld id="{39CA78E4-F434-4116-A7EE-5A6838CB0D53}" type="slidenum">
              <a:rPr lang="zh-CN" altLang="en-US" smtClean="0"/>
              <a:t>10</a:t>
            </a:fld>
            <a:endParaRPr lang="zh-CN" altLang="en-US"/>
          </a:p>
        </p:txBody>
      </p:sp>
      <p:sp>
        <p:nvSpPr>
          <p:cNvPr id="5" name="文本框 4"/>
          <p:cNvSpPr txBox="1"/>
          <p:nvPr/>
        </p:nvSpPr>
        <p:spPr>
          <a:xfrm>
            <a:off x="505689" y="270738"/>
            <a:ext cx="4518893" cy="461665"/>
          </a:xfrm>
          <a:prstGeom prst="rect">
            <a:avLst/>
          </a:prstGeom>
          <a:noFill/>
        </p:spPr>
        <p:txBody>
          <a:bodyPr wrap="square" rtlCol="0">
            <a:spAutoFit/>
          </a:bodyPr>
          <a:lstStyle/>
          <a:p>
            <a:r>
              <a:rPr lang="zh-CN" altLang="en-US" sz="2400" dirty="0" smtClean="0">
                <a:solidFill>
                  <a:srgbClr val="2EBA7C"/>
                </a:solidFill>
                <a:latin typeface="黑体" panose="02010609060101010101" pitchFamily="49" charset="-122"/>
                <a:ea typeface="黑体" panose="02010609060101010101" pitchFamily="49" charset="-122"/>
              </a:rPr>
              <a:t>边缘计算参考架构</a:t>
            </a:r>
            <a:r>
              <a:rPr lang="en-US" altLang="zh-CN" sz="2400" dirty="0" smtClean="0">
                <a:solidFill>
                  <a:srgbClr val="2EBA7C"/>
                </a:solidFill>
                <a:latin typeface="黑体" panose="02010609060101010101" pitchFamily="49" charset="-122"/>
                <a:ea typeface="黑体" panose="02010609060101010101" pitchFamily="49" charset="-122"/>
              </a:rPr>
              <a:t>3.0</a:t>
            </a:r>
            <a:endParaRPr lang="zh-CN" altLang="en-US" sz="2400" dirty="0">
              <a:solidFill>
                <a:srgbClr val="2EBA7C"/>
              </a:solidFill>
              <a:latin typeface="黑体" panose="02010609060101010101" pitchFamily="49" charset="-122"/>
              <a:ea typeface="黑体" panose="02010609060101010101" pitchFamily="49" charset="-122"/>
            </a:endParaRPr>
          </a:p>
        </p:txBody>
      </p:sp>
      <p:sp>
        <p:nvSpPr>
          <p:cNvPr id="7" name="文本框 6"/>
          <p:cNvSpPr txBox="1"/>
          <p:nvPr/>
        </p:nvSpPr>
        <p:spPr>
          <a:xfrm>
            <a:off x="622299" y="1003744"/>
            <a:ext cx="11337675" cy="5478423"/>
          </a:xfrm>
          <a:prstGeom prst="rect">
            <a:avLst/>
          </a:prstGeom>
          <a:noFill/>
        </p:spPr>
        <p:txBody>
          <a:bodyPr wrap="square" rtlCol="0">
            <a:spAutoFit/>
          </a:bodyPr>
          <a:lstStyle/>
          <a:p>
            <a:pPr marL="285750" indent="-285750">
              <a:lnSpc>
                <a:spcPts val="3000"/>
              </a:lnSpc>
              <a:buFont typeface="Wingdings" panose="05000000000000000000" pitchFamily="2" charset="2"/>
              <a:buChar char="p"/>
            </a:pPr>
            <a:r>
              <a:rPr lang="zh-CN" altLang="en-US" dirty="0" smtClean="0">
                <a:solidFill>
                  <a:schemeClr val="bg1"/>
                </a:solidFill>
                <a:latin typeface="黑体" panose="02010609060101010101" pitchFamily="49" charset="-122"/>
                <a:ea typeface="黑体" panose="02010609060101010101" pitchFamily="49" charset="-122"/>
              </a:rPr>
              <a:t>系统分层</a:t>
            </a:r>
            <a:endParaRPr lang="en-US" altLang="zh-CN" dirty="0" smtClean="0">
              <a:solidFill>
                <a:schemeClr val="bg1"/>
              </a:solidFill>
              <a:latin typeface="黑体" panose="02010609060101010101" pitchFamily="49" charset="-122"/>
              <a:ea typeface="黑体" panose="02010609060101010101" pitchFamily="49" charset="-122"/>
            </a:endParaRPr>
          </a:p>
          <a:p>
            <a:pPr>
              <a:lnSpc>
                <a:spcPts val="3000"/>
              </a:lnSpc>
            </a:pPr>
            <a:r>
              <a:rPr lang="zh-CN" altLang="en-US" dirty="0" smtClean="0">
                <a:solidFill>
                  <a:schemeClr val="bg1"/>
                </a:solidFill>
                <a:latin typeface="黑体" panose="02010609060101010101" pitchFamily="49" charset="-122"/>
                <a:ea typeface="黑体" panose="02010609060101010101" pitchFamily="49" charset="-122"/>
              </a:rPr>
              <a:t>整个系统分为云、边缘和现场三层，边缘层位于云和现场层之间，边缘层向下支持各种设备的接入，向上可以与云端对接。</a:t>
            </a:r>
            <a:endParaRPr lang="en-US" altLang="zh-CN" dirty="0" smtClean="0">
              <a:solidFill>
                <a:schemeClr val="bg1"/>
              </a:solidFill>
              <a:latin typeface="黑体" panose="02010609060101010101" pitchFamily="49" charset="-122"/>
              <a:ea typeface="黑体" panose="02010609060101010101" pitchFamily="49" charset="-122"/>
            </a:endParaRPr>
          </a:p>
          <a:p>
            <a:pPr marL="285750" indent="-285750">
              <a:lnSpc>
                <a:spcPts val="3000"/>
              </a:lnSpc>
              <a:buFont typeface="Wingdings" panose="05000000000000000000" pitchFamily="2" charset="2"/>
              <a:buChar char="p"/>
            </a:pPr>
            <a:r>
              <a:rPr lang="zh-CN" altLang="en-US" dirty="0" smtClean="0">
                <a:solidFill>
                  <a:schemeClr val="bg1"/>
                </a:solidFill>
                <a:latin typeface="黑体" panose="02010609060101010101" pitchFamily="49" charset="-122"/>
                <a:ea typeface="黑体" panose="02010609060101010101" pitchFamily="49" charset="-122"/>
              </a:rPr>
              <a:t>边缘层</a:t>
            </a:r>
            <a:r>
              <a:rPr lang="zh-CN" altLang="en-US" dirty="0">
                <a:solidFill>
                  <a:schemeClr val="bg1"/>
                </a:solidFill>
                <a:latin typeface="黑体" panose="02010609060101010101" pitchFamily="49" charset="-122"/>
                <a:ea typeface="黑体" panose="02010609060101010101" pitchFamily="49" charset="-122"/>
              </a:rPr>
              <a:t>，</a:t>
            </a:r>
            <a:r>
              <a:rPr lang="zh-CN" altLang="en-US" dirty="0" smtClean="0">
                <a:solidFill>
                  <a:schemeClr val="bg1"/>
                </a:solidFill>
                <a:latin typeface="黑体" panose="02010609060101010101" pitchFamily="49" charset="-122"/>
                <a:ea typeface="黑体" panose="02010609060101010101" pitchFamily="49" charset="-122"/>
              </a:rPr>
              <a:t>包含边缘节点和边缘管理器两部分。</a:t>
            </a:r>
            <a:endParaRPr lang="en-US" altLang="zh-CN" dirty="0" smtClean="0">
              <a:solidFill>
                <a:schemeClr val="bg1"/>
              </a:solidFill>
              <a:latin typeface="黑体" panose="02010609060101010101" pitchFamily="49" charset="-122"/>
              <a:ea typeface="黑体" panose="02010609060101010101" pitchFamily="49" charset="-122"/>
            </a:endParaRPr>
          </a:p>
          <a:p>
            <a:pPr>
              <a:lnSpc>
                <a:spcPts val="3000"/>
              </a:lnSpc>
            </a:pPr>
            <a:r>
              <a:rPr lang="zh-CN" altLang="en-US" dirty="0" smtClean="0">
                <a:solidFill>
                  <a:schemeClr val="bg1"/>
                </a:solidFill>
                <a:latin typeface="黑体" panose="02010609060101010101" pitchFamily="49" charset="-122"/>
                <a:ea typeface="黑体" panose="02010609060101010101" pitchFamily="49" charset="-122"/>
              </a:rPr>
              <a:t>边缘节点是硬件实体，通过执行的软件承载边缘计算业务的核心。根据业务侧重点和硬件特点不同，包括以下几种：</a:t>
            </a:r>
            <a:endParaRPr lang="en-US" altLang="zh-CN" dirty="0" smtClean="0">
              <a:solidFill>
                <a:schemeClr val="bg1"/>
              </a:solidFill>
              <a:latin typeface="黑体" panose="02010609060101010101" pitchFamily="49" charset="-122"/>
              <a:ea typeface="黑体" panose="02010609060101010101" pitchFamily="49" charset="-122"/>
            </a:endParaRPr>
          </a:p>
          <a:p>
            <a:pPr marL="742950" lvl="1" indent="-285750">
              <a:lnSpc>
                <a:spcPts val="3000"/>
              </a:lnSpc>
              <a:buFont typeface="Arial" panose="020B0604020202020204" pitchFamily="34" charset="0"/>
              <a:buChar char="•"/>
            </a:pPr>
            <a:r>
              <a:rPr lang="zh-CN" altLang="en-US" dirty="0" smtClean="0">
                <a:solidFill>
                  <a:schemeClr val="bg1"/>
                </a:solidFill>
                <a:latin typeface="黑体" panose="02010609060101010101" pitchFamily="49" charset="-122"/>
                <a:ea typeface="黑体" panose="02010609060101010101" pitchFamily="49" charset="-122"/>
              </a:rPr>
              <a:t>以网络协议处理和转换为重点的</a:t>
            </a:r>
            <a:r>
              <a:rPr lang="zh-CN" altLang="en-US" dirty="0" smtClean="0">
                <a:solidFill>
                  <a:srgbClr val="2EBA7C"/>
                </a:solidFill>
                <a:latin typeface="黑体" panose="02010609060101010101" pitchFamily="49" charset="-122"/>
                <a:ea typeface="黑体" panose="02010609060101010101" pitchFamily="49" charset="-122"/>
              </a:rPr>
              <a:t>边缘网关</a:t>
            </a:r>
            <a:r>
              <a:rPr lang="zh-CN" altLang="en-US" dirty="0" smtClean="0">
                <a:solidFill>
                  <a:schemeClr val="bg1"/>
                </a:solidFill>
                <a:latin typeface="黑体" panose="02010609060101010101" pitchFamily="49" charset="-122"/>
                <a:ea typeface="黑体" panose="02010609060101010101" pitchFamily="49" charset="-122"/>
              </a:rPr>
              <a:t>；</a:t>
            </a:r>
            <a:endParaRPr lang="en-US" altLang="zh-CN" dirty="0" smtClean="0">
              <a:solidFill>
                <a:schemeClr val="bg1"/>
              </a:solidFill>
              <a:latin typeface="黑体" panose="02010609060101010101" pitchFamily="49" charset="-122"/>
              <a:ea typeface="黑体" panose="02010609060101010101" pitchFamily="49" charset="-122"/>
            </a:endParaRPr>
          </a:p>
          <a:p>
            <a:pPr marL="742950" lvl="1" indent="-285750">
              <a:lnSpc>
                <a:spcPts val="3000"/>
              </a:lnSpc>
              <a:buFont typeface="Arial" panose="020B0604020202020204" pitchFamily="34" charset="0"/>
              <a:buChar char="•"/>
            </a:pPr>
            <a:r>
              <a:rPr lang="zh-CN" altLang="en-US" dirty="0" smtClean="0">
                <a:solidFill>
                  <a:schemeClr val="bg1"/>
                </a:solidFill>
                <a:latin typeface="黑体" panose="02010609060101010101" pitchFamily="49" charset="-122"/>
                <a:ea typeface="黑体" panose="02010609060101010101" pitchFamily="49" charset="-122"/>
              </a:rPr>
              <a:t>以支持实时闭环控制业务为重点的</a:t>
            </a:r>
            <a:r>
              <a:rPr lang="zh-CN" altLang="en-US" dirty="0" smtClean="0">
                <a:solidFill>
                  <a:srgbClr val="2EBA7C"/>
                </a:solidFill>
                <a:latin typeface="黑体" panose="02010609060101010101" pitchFamily="49" charset="-122"/>
                <a:ea typeface="黑体" panose="02010609060101010101" pitchFamily="49" charset="-122"/>
              </a:rPr>
              <a:t>边缘控制器</a:t>
            </a:r>
            <a:r>
              <a:rPr lang="zh-CN" altLang="en-US" dirty="0" smtClean="0">
                <a:solidFill>
                  <a:schemeClr val="bg1"/>
                </a:solidFill>
                <a:latin typeface="黑体" panose="02010609060101010101" pitchFamily="49" charset="-122"/>
                <a:ea typeface="黑体" panose="02010609060101010101" pitchFamily="49" charset="-122"/>
              </a:rPr>
              <a:t>；</a:t>
            </a:r>
            <a:endParaRPr lang="en-US" altLang="zh-CN" dirty="0" smtClean="0">
              <a:solidFill>
                <a:schemeClr val="bg1"/>
              </a:solidFill>
              <a:latin typeface="黑体" panose="02010609060101010101" pitchFamily="49" charset="-122"/>
              <a:ea typeface="黑体" panose="02010609060101010101" pitchFamily="49" charset="-122"/>
            </a:endParaRPr>
          </a:p>
          <a:p>
            <a:pPr marL="742950" lvl="1" indent="-285750">
              <a:lnSpc>
                <a:spcPts val="3000"/>
              </a:lnSpc>
              <a:buFont typeface="Arial" panose="020B0604020202020204" pitchFamily="34" charset="0"/>
              <a:buChar char="•"/>
            </a:pPr>
            <a:r>
              <a:rPr lang="zh-CN" altLang="en-US" dirty="0" smtClean="0">
                <a:solidFill>
                  <a:schemeClr val="bg1"/>
                </a:solidFill>
                <a:latin typeface="黑体" panose="02010609060101010101" pitchFamily="49" charset="-122"/>
                <a:ea typeface="黑体" panose="02010609060101010101" pitchFamily="49" charset="-122"/>
              </a:rPr>
              <a:t>以大规模数据处理为重点的</a:t>
            </a:r>
            <a:r>
              <a:rPr lang="zh-CN" altLang="en-US" dirty="0" smtClean="0">
                <a:solidFill>
                  <a:srgbClr val="2EBA7C"/>
                </a:solidFill>
                <a:latin typeface="黑体" panose="02010609060101010101" pitchFamily="49" charset="-122"/>
                <a:ea typeface="黑体" panose="02010609060101010101" pitchFamily="49" charset="-122"/>
              </a:rPr>
              <a:t>边缘云服务器</a:t>
            </a:r>
            <a:r>
              <a:rPr lang="zh-CN" altLang="en-US" dirty="0" smtClean="0">
                <a:solidFill>
                  <a:schemeClr val="bg1"/>
                </a:solidFill>
                <a:latin typeface="黑体" panose="02010609060101010101" pitchFamily="49" charset="-122"/>
                <a:ea typeface="黑体" panose="02010609060101010101" pitchFamily="49" charset="-122"/>
              </a:rPr>
              <a:t>；</a:t>
            </a:r>
            <a:endParaRPr lang="en-US" altLang="zh-CN" dirty="0" smtClean="0">
              <a:solidFill>
                <a:schemeClr val="bg1"/>
              </a:solidFill>
              <a:latin typeface="黑体" panose="02010609060101010101" pitchFamily="49" charset="-122"/>
              <a:ea typeface="黑体" panose="02010609060101010101" pitchFamily="49" charset="-122"/>
            </a:endParaRPr>
          </a:p>
          <a:p>
            <a:pPr marL="742950" lvl="1" indent="-285750">
              <a:lnSpc>
                <a:spcPts val="3000"/>
              </a:lnSpc>
              <a:buFont typeface="Arial" panose="020B0604020202020204" pitchFamily="34" charset="0"/>
              <a:buChar char="•"/>
            </a:pPr>
            <a:r>
              <a:rPr lang="zh-CN" altLang="en-US" dirty="0" smtClean="0">
                <a:solidFill>
                  <a:schemeClr val="bg1"/>
                </a:solidFill>
                <a:latin typeface="黑体" panose="02010609060101010101" pitchFamily="49" charset="-122"/>
                <a:ea typeface="黑体" panose="02010609060101010101" pitchFamily="49" charset="-122"/>
              </a:rPr>
              <a:t>以低功耗信息采集和处理为重点的</a:t>
            </a:r>
            <a:r>
              <a:rPr lang="zh-CN" altLang="en-US" dirty="0" smtClean="0">
                <a:solidFill>
                  <a:srgbClr val="2EBA7C"/>
                </a:solidFill>
                <a:latin typeface="黑体" panose="02010609060101010101" pitchFamily="49" charset="-122"/>
                <a:ea typeface="黑体" panose="02010609060101010101" pitchFamily="49" charset="-122"/>
              </a:rPr>
              <a:t>边缘传感器</a:t>
            </a:r>
            <a:r>
              <a:rPr lang="zh-CN" altLang="en-US" dirty="0" smtClean="0">
                <a:solidFill>
                  <a:schemeClr val="bg1"/>
                </a:solidFill>
                <a:latin typeface="黑体" panose="02010609060101010101" pitchFamily="49" charset="-122"/>
                <a:ea typeface="黑体" panose="02010609060101010101" pitchFamily="49" charset="-122"/>
              </a:rPr>
              <a:t>。</a:t>
            </a:r>
            <a:endParaRPr lang="en-US" altLang="zh-CN" dirty="0">
              <a:solidFill>
                <a:schemeClr val="bg1"/>
              </a:solidFill>
              <a:latin typeface="黑体" panose="02010609060101010101" pitchFamily="49" charset="-122"/>
              <a:ea typeface="黑体" panose="02010609060101010101" pitchFamily="49" charset="-122"/>
            </a:endParaRPr>
          </a:p>
          <a:p>
            <a:pPr>
              <a:lnSpc>
                <a:spcPts val="3000"/>
              </a:lnSpc>
            </a:pPr>
            <a:r>
              <a:rPr lang="zh-CN" altLang="en-US" dirty="0" smtClean="0">
                <a:solidFill>
                  <a:schemeClr val="bg1"/>
                </a:solidFill>
                <a:latin typeface="黑体" panose="02010609060101010101" pitchFamily="49" charset="-122"/>
                <a:ea typeface="黑体" panose="02010609060101010101" pitchFamily="49" charset="-122"/>
              </a:rPr>
              <a:t>边缘管理器的呈现核心是软件，主要功能是对边缘节点进行统一的管理。</a:t>
            </a:r>
            <a:endParaRPr lang="en-US" altLang="zh-CN" dirty="0">
              <a:solidFill>
                <a:schemeClr val="bg1"/>
              </a:solidFill>
              <a:latin typeface="黑体" panose="02010609060101010101" pitchFamily="49" charset="-122"/>
              <a:ea typeface="黑体" panose="02010609060101010101" pitchFamily="49" charset="-122"/>
            </a:endParaRPr>
          </a:p>
          <a:p>
            <a:pPr marL="285750" indent="-285750">
              <a:lnSpc>
                <a:spcPts val="3000"/>
              </a:lnSpc>
              <a:buFont typeface="Wingdings" panose="05000000000000000000" pitchFamily="2" charset="2"/>
              <a:buChar char="p"/>
            </a:pPr>
            <a:r>
              <a:rPr lang="zh-CN" altLang="en-US" dirty="0">
                <a:solidFill>
                  <a:schemeClr val="bg1"/>
                </a:solidFill>
                <a:latin typeface="黑体" panose="02010609060101010101" pitchFamily="49" charset="-122"/>
                <a:ea typeface="黑体" panose="02010609060101010101" pitchFamily="49" charset="-122"/>
              </a:rPr>
              <a:t>边缘计算软件</a:t>
            </a:r>
            <a:r>
              <a:rPr lang="zh-CN" altLang="en-US" dirty="0" smtClean="0">
                <a:solidFill>
                  <a:schemeClr val="bg1"/>
                </a:solidFill>
                <a:latin typeface="黑体" panose="02010609060101010101" pitchFamily="49" charset="-122"/>
                <a:ea typeface="黑体" panose="02010609060101010101" pitchFamily="49" charset="-122"/>
              </a:rPr>
              <a:t>平台</a:t>
            </a:r>
            <a:endParaRPr lang="en-US" altLang="zh-CN" dirty="0" smtClean="0">
              <a:solidFill>
                <a:schemeClr val="bg1"/>
              </a:solidFill>
              <a:latin typeface="黑体" panose="02010609060101010101" pitchFamily="49" charset="-122"/>
              <a:ea typeface="黑体" panose="02010609060101010101" pitchFamily="49" charset="-122"/>
            </a:endParaRPr>
          </a:p>
          <a:p>
            <a:pPr>
              <a:lnSpc>
                <a:spcPts val="3000"/>
              </a:lnSpc>
            </a:pPr>
            <a:r>
              <a:rPr lang="zh-CN" altLang="en-US" dirty="0" smtClean="0">
                <a:solidFill>
                  <a:schemeClr val="bg1"/>
                </a:solidFill>
                <a:latin typeface="黑体" panose="02010609060101010101" pitchFamily="49" charset="-122"/>
                <a:ea typeface="黑体" panose="02010609060101010101" pitchFamily="49" charset="-122"/>
              </a:rPr>
              <a:t>一般采用</a:t>
            </a:r>
            <a:r>
              <a:rPr lang="en-US" altLang="zh-CN" dirty="0" smtClean="0">
                <a:solidFill>
                  <a:schemeClr val="bg1"/>
                </a:solidFill>
                <a:latin typeface="黑体" panose="02010609060101010101" pitchFamily="49" charset="-122"/>
                <a:ea typeface="黑体" panose="02010609060101010101" pitchFamily="49" charset="-122"/>
              </a:rPr>
              <a:t>Cloud Native</a:t>
            </a:r>
            <a:r>
              <a:rPr lang="zh-CN" altLang="en-US" dirty="0" smtClean="0">
                <a:solidFill>
                  <a:schemeClr val="bg1"/>
                </a:solidFill>
                <a:latin typeface="黑体" panose="02010609060101010101" pitchFamily="49" charset="-122"/>
                <a:ea typeface="黑体" panose="02010609060101010101" pitchFamily="49" charset="-122"/>
              </a:rPr>
              <a:t>云</a:t>
            </a:r>
            <a:r>
              <a:rPr lang="zh-CN" altLang="en-US" dirty="0">
                <a:solidFill>
                  <a:schemeClr val="bg1"/>
                </a:solidFill>
                <a:latin typeface="黑体" panose="02010609060101010101" pitchFamily="49" charset="-122"/>
                <a:ea typeface="黑体" panose="02010609060101010101" pitchFamily="49" charset="-122"/>
              </a:rPr>
              <a:t>原生架构与关键</a:t>
            </a:r>
            <a:r>
              <a:rPr lang="zh-CN" altLang="en-US" dirty="0" smtClean="0">
                <a:solidFill>
                  <a:schemeClr val="bg1"/>
                </a:solidFill>
                <a:latin typeface="黑体" panose="02010609060101010101" pitchFamily="49" charset="-122"/>
                <a:ea typeface="黑体" panose="02010609060101010101" pitchFamily="49" charset="-122"/>
              </a:rPr>
              <a:t>技术（</a:t>
            </a:r>
            <a:r>
              <a:rPr lang="zh-CN" altLang="en-US" dirty="0">
                <a:solidFill>
                  <a:schemeClr val="bg1"/>
                </a:solidFill>
                <a:latin typeface="黑体" panose="02010609060101010101" pitchFamily="49" charset="-122"/>
                <a:ea typeface="黑体" panose="02010609060101010101" pitchFamily="49" charset="-122"/>
              </a:rPr>
              <a:t>分布式微服务</a:t>
            </a:r>
            <a:r>
              <a:rPr lang="en-US" altLang="zh-CN" dirty="0">
                <a:solidFill>
                  <a:schemeClr val="bg1"/>
                </a:solidFill>
                <a:latin typeface="黑体" panose="02010609060101010101" pitchFamily="49" charset="-122"/>
                <a:ea typeface="黑体" panose="02010609060101010101" pitchFamily="49" charset="-122"/>
              </a:rPr>
              <a:t>+DevOps+</a:t>
            </a:r>
            <a:r>
              <a:rPr lang="zh-CN" altLang="en-US" dirty="0">
                <a:solidFill>
                  <a:schemeClr val="bg1"/>
                </a:solidFill>
                <a:latin typeface="黑体" panose="02010609060101010101" pitchFamily="49" charset="-122"/>
                <a:ea typeface="黑体" panose="02010609060101010101" pitchFamily="49" charset="-122"/>
              </a:rPr>
              <a:t>持续交付</a:t>
            </a:r>
            <a:r>
              <a:rPr lang="en-US" altLang="zh-CN" dirty="0">
                <a:solidFill>
                  <a:schemeClr val="bg1"/>
                </a:solidFill>
                <a:latin typeface="黑体" panose="02010609060101010101" pitchFamily="49" charset="-122"/>
                <a:ea typeface="黑体" panose="02010609060101010101" pitchFamily="49" charset="-122"/>
              </a:rPr>
              <a:t>+</a:t>
            </a:r>
            <a:r>
              <a:rPr lang="zh-CN" altLang="en-US" dirty="0">
                <a:solidFill>
                  <a:schemeClr val="bg1"/>
                </a:solidFill>
                <a:latin typeface="黑体" panose="02010609060101010101" pitchFamily="49" charset="-122"/>
                <a:ea typeface="黑体" panose="02010609060101010101" pitchFamily="49" charset="-122"/>
              </a:rPr>
              <a:t>容器化</a:t>
            </a:r>
            <a:r>
              <a:rPr lang="zh-CN" altLang="en-US" dirty="0" smtClean="0">
                <a:solidFill>
                  <a:schemeClr val="bg1"/>
                </a:solidFill>
                <a:latin typeface="黑体" panose="02010609060101010101" pitchFamily="49" charset="-122"/>
                <a:ea typeface="黑体" panose="02010609060101010101" pitchFamily="49" charset="-122"/>
              </a:rPr>
              <a:t>），硬件</a:t>
            </a:r>
            <a:r>
              <a:rPr lang="zh-CN" altLang="en-US" dirty="0">
                <a:solidFill>
                  <a:schemeClr val="bg1"/>
                </a:solidFill>
                <a:latin typeface="黑体" panose="02010609060101010101" pitchFamily="49" charset="-122"/>
                <a:ea typeface="黑体" panose="02010609060101010101" pitchFamily="49" charset="-122"/>
              </a:rPr>
              <a:t>平台支持异构计算能力，以边云协同和边缘智能为</a:t>
            </a:r>
            <a:r>
              <a:rPr lang="zh-CN" altLang="en-US" dirty="0" smtClean="0">
                <a:solidFill>
                  <a:schemeClr val="bg1"/>
                </a:solidFill>
                <a:latin typeface="黑体" panose="02010609060101010101" pitchFamily="49" charset="-122"/>
                <a:ea typeface="黑体" panose="02010609060101010101" pitchFamily="49" charset="-122"/>
              </a:rPr>
              <a:t>关键特征。</a:t>
            </a:r>
            <a:endParaRPr lang="en-US" altLang="zh-CN" dirty="0" smtClean="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082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Confidential in BGI,shall not be spread if not be privileged</a:t>
            </a:r>
            <a:endParaRPr lang="zh-CN" altLang="en-US"/>
          </a:p>
        </p:txBody>
      </p:sp>
      <p:sp>
        <p:nvSpPr>
          <p:cNvPr id="3" name="灯片编号占位符 2"/>
          <p:cNvSpPr>
            <a:spLocks noGrp="1"/>
          </p:cNvSpPr>
          <p:nvPr>
            <p:ph type="sldNum" sz="quarter" idx="12"/>
          </p:nvPr>
        </p:nvSpPr>
        <p:spPr/>
        <p:txBody>
          <a:bodyPr/>
          <a:lstStyle/>
          <a:p>
            <a:fld id="{39CA78E4-F434-4116-A7EE-5A6838CB0D53}" type="slidenum">
              <a:rPr lang="zh-CN" altLang="en-US" smtClean="0"/>
              <a:t>11</a:t>
            </a:fld>
            <a:endParaRPr lang="zh-CN" altLang="en-US"/>
          </a:p>
        </p:txBody>
      </p:sp>
      <p:sp>
        <p:nvSpPr>
          <p:cNvPr id="5" name="文本框 4"/>
          <p:cNvSpPr txBox="1"/>
          <p:nvPr/>
        </p:nvSpPr>
        <p:spPr>
          <a:xfrm>
            <a:off x="505689" y="270738"/>
            <a:ext cx="4518893" cy="461665"/>
          </a:xfrm>
          <a:prstGeom prst="rect">
            <a:avLst/>
          </a:prstGeom>
          <a:noFill/>
        </p:spPr>
        <p:txBody>
          <a:bodyPr wrap="square" rtlCol="0">
            <a:spAutoFit/>
          </a:bodyPr>
          <a:lstStyle/>
          <a:p>
            <a:r>
              <a:rPr lang="zh-CN" altLang="en-US" sz="2400" dirty="0" smtClean="0">
                <a:solidFill>
                  <a:srgbClr val="2EBA7C"/>
                </a:solidFill>
                <a:latin typeface="黑体" panose="02010609060101010101" pitchFamily="49" charset="-122"/>
                <a:ea typeface="黑体" panose="02010609060101010101" pitchFamily="49" charset="-122"/>
              </a:rPr>
              <a:t>边缘计算最新发展</a:t>
            </a:r>
            <a:r>
              <a:rPr lang="zh-CN" altLang="en-US" sz="2400" dirty="0" smtClean="0">
                <a:solidFill>
                  <a:srgbClr val="2EBA7C"/>
                </a:solidFill>
                <a:latin typeface="黑体" panose="02010609060101010101" pitchFamily="49" charset="-122"/>
                <a:ea typeface="黑体" panose="02010609060101010101" pitchFamily="49" charset="-122"/>
              </a:rPr>
              <a:t>趋势</a:t>
            </a:r>
            <a:r>
              <a:rPr lang="en-US" altLang="zh-CN" sz="2400" dirty="0" smtClean="0">
                <a:solidFill>
                  <a:srgbClr val="2EBA7C"/>
                </a:solidFill>
                <a:latin typeface="黑体" panose="02010609060101010101" pitchFamily="49" charset="-122"/>
                <a:ea typeface="黑体" panose="02010609060101010101" pitchFamily="49" charset="-122"/>
              </a:rPr>
              <a:t>(1/4)</a:t>
            </a:r>
            <a:endParaRPr lang="zh-CN" altLang="en-US" sz="2400" dirty="0">
              <a:solidFill>
                <a:srgbClr val="2EBA7C"/>
              </a:solidFill>
              <a:latin typeface="黑体" panose="02010609060101010101" pitchFamily="49" charset="-122"/>
              <a:ea typeface="黑体" panose="02010609060101010101" pitchFamily="49" charset="-122"/>
            </a:endParaRPr>
          </a:p>
        </p:txBody>
      </p:sp>
      <p:sp>
        <p:nvSpPr>
          <p:cNvPr id="6" name="文本框 5"/>
          <p:cNvSpPr txBox="1"/>
          <p:nvPr/>
        </p:nvSpPr>
        <p:spPr>
          <a:xfrm>
            <a:off x="1110526" y="1574606"/>
            <a:ext cx="4985474" cy="3939540"/>
          </a:xfrm>
          <a:prstGeom prst="rect">
            <a:avLst/>
          </a:prstGeom>
          <a:noFill/>
        </p:spPr>
        <p:txBody>
          <a:bodyPr wrap="square" rtlCol="0">
            <a:spAutoFit/>
          </a:bodyPr>
          <a:lstStyle>
            <a:defPPr>
              <a:defRPr lang="zh-CN"/>
            </a:defPPr>
            <a:lvl1pPr marL="285750" indent="-285750">
              <a:lnSpc>
                <a:spcPts val="3000"/>
              </a:lnSpc>
              <a:buFont typeface="Wingdings" panose="05000000000000000000" pitchFamily="2" charset="2"/>
              <a:buChar char="p"/>
              <a:defRPr>
                <a:solidFill>
                  <a:schemeClr val="bg1"/>
                </a:solidFill>
                <a:latin typeface="黑体" panose="02010609060101010101" pitchFamily="49" charset="-122"/>
                <a:ea typeface="黑体" panose="02010609060101010101" pitchFamily="49" charset="-122"/>
              </a:defRPr>
            </a:lvl1pPr>
            <a:lvl2pPr marL="742950" lvl="1" indent="-285750">
              <a:lnSpc>
                <a:spcPts val="3000"/>
              </a:lnSpc>
              <a:buFont typeface="Arial" panose="020B0604020202020204" pitchFamily="34" charset="0"/>
              <a:buChar char="•"/>
              <a:defRPr>
                <a:solidFill>
                  <a:schemeClr val="bg1"/>
                </a:solidFill>
                <a:latin typeface="黑体" panose="02010609060101010101" pitchFamily="49" charset="-122"/>
                <a:ea typeface="黑体" panose="02010609060101010101" pitchFamily="49" charset="-122"/>
              </a:defRPr>
            </a:lvl2pPr>
          </a:lstStyle>
          <a:p>
            <a:r>
              <a:rPr lang="zh-CN" altLang="en-US" dirty="0"/>
              <a:t>异构计算</a:t>
            </a:r>
            <a:endParaRPr lang="en-US" altLang="zh-CN" dirty="0"/>
          </a:p>
          <a:p>
            <a:pPr marL="0" indent="0">
              <a:buNone/>
            </a:pPr>
            <a:r>
              <a:rPr lang="zh-CN" altLang="en-US" dirty="0"/>
              <a:t>随着云游戏、</a:t>
            </a:r>
            <a:r>
              <a:rPr lang="en-US" altLang="zh-CN" dirty="0" smtClean="0"/>
              <a:t>VR/AR</a:t>
            </a:r>
            <a:r>
              <a:rPr lang="zh-CN" altLang="en-US" dirty="0" smtClean="0"/>
              <a:t>、自动驾驶、物</a:t>
            </a:r>
            <a:r>
              <a:rPr lang="zh-CN" altLang="en-US" dirty="0"/>
              <a:t>联网、移动应用、短视频、个人娱乐、人工智能的爆炸式增长</a:t>
            </a:r>
            <a:r>
              <a:rPr lang="zh-CN" altLang="en-US" dirty="0" smtClean="0"/>
              <a:t>，带来</a:t>
            </a:r>
            <a:r>
              <a:rPr lang="zh-CN" altLang="en-US" dirty="0"/>
              <a:t>数据的多样性（如语音、文本、图片、视频等</a:t>
            </a:r>
            <a:r>
              <a:rPr lang="zh-CN" altLang="en-US" dirty="0" smtClean="0"/>
              <a:t>）。单一</a:t>
            </a:r>
            <a:r>
              <a:rPr lang="zh-CN" altLang="en-US" dirty="0"/>
              <a:t>计算平台难以适应业务场景化与多样化</a:t>
            </a:r>
            <a:r>
              <a:rPr lang="zh-CN" altLang="en-US" dirty="0" smtClean="0"/>
              <a:t>要求，多样性</a:t>
            </a:r>
            <a:r>
              <a:rPr lang="zh-CN" altLang="en-US" dirty="0"/>
              <a:t>计算成为迫切需求</a:t>
            </a:r>
            <a:r>
              <a:rPr lang="zh-CN" altLang="en-US" dirty="0" smtClean="0"/>
              <a:t>。</a:t>
            </a:r>
            <a:endParaRPr lang="en-US" altLang="zh-CN" dirty="0" smtClean="0"/>
          </a:p>
          <a:p>
            <a:pPr marL="0" indent="0">
              <a:buNone/>
            </a:pPr>
            <a:r>
              <a:rPr lang="zh-CN" altLang="en-US" dirty="0" smtClean="0"/>
              <a:t>在</a:t>
            </a:r>
            <a:r>
              <a:rPr lang="zh-CN" altLang="en-US" dirty="0"/>
              <a:t>各类边缘计算场景中，不同的计算任务对于硬件资源的需求是不同的，从计算模式、并发数、迭代深度等多方面考虑</a:t>
            </a:r>
            <a:r>
              <a:rPr lang="zh-CN" altLang="en-US" dirty="0" smtClean="0"/>
              <a:t>，一个分布式系统可能</a:t>
            </a:r>
            <a:r>
              <a:rPr lang="zh-CN" altLang="en-US" dirty="0"/>
              <a:t>需要 </a:t>
            </a:r>
            <a:r>
              <a:rPr lang="en-US" altLang="zh-CN" dirty="0"/>
              <a:t>x86</a:t>
            </a:r>
            <a:r>
              <a:rPr lang="zh-CN" altLang="en-US" dirty="0"/>
              <a:t>、</a:t>
            </a:r>
            <a:r>
              <a:rPr lang="en-US" altLang="zh-CN" dirty="0"/>
              <a:t>ARM</a:t>
            </a:r>
            <a:r>
              <a:rPr lang="zh-CN" altLang="en-US" dirty="0"/>
              <a:t>、</a:t>
            </a:r>
            <a:r>
              <a:rPr lang="en-US" altLang="zh-CN" dirty="0"/>
              <a:t>GPU</a:t>
            </a:r>
            <a:r>
              <a:rPr lang="zh-CN" altLang="en-US" dirty="0"/>
              <a:t>、</a:t>
            </a:r>
            <a:r>
              <a:rPr lang="en-US" altLang="zh-CN" dirty="0"/>
              <a:t>NPU </a:t>
            </a:r>
            <a:r>
              <a:rPr lang="zh-CN" altLang="en-US" dirty="0"/>
              <a:t>等多种类型的芯片支持</a:t>
            </a:r>
            <a:r>
              <a:rPr lang="zh-CN" altLang="en-US" dirty="0" smtClean="0"/>
              <a:t>。</a:t>
            </a:r>
            <a:endParaRPr lang="zh-CN" altLang="en-US" dirty="0"/>
          </a:p>
        </p:txBody>
      </p:sp>
      <p:sp>
        <p:nvSpPr>
          <p:cNvPr id="4" name="矩形 3"/>
          <p:cNvSpPr/>
          <p:nvPr/>
        </p:nvSpPr>
        <p:spPr>
          <a:xfrm>
            <a:off x="7229475" y="1200150"/>
            <a:ext cx="2466975" cy="1527006"/>
          </a:xfrm>
          <a:prstGeom prst="rect">
            <a:avLst/>
          </a:prstGeom>
          <a:noFill/>
          <a:ln>
            <a:solidFill>
              <a:srgbClr val="2EBA7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7408218" y="1482893"/>
            <a:ext cx="461665" cy="1015663"/>
          </a:xfrm>
          <a:prstGeom prst="rect">
            <a:avLst/>
          </a:prstGeom>
          <a:noFill/>
        </p:spPr>
        <p:txBody>
          <a:bodyPr vert="eaVert" wrap="none" rtlCol="0">
            <a:spAutoFit/>
          </a:bodyPr>
          <a:lstStyle/>
          <a:p>
            <a:r>
              <a:rPr lang="zh-CN" altLang="en-US" dirty="0" smtClean="0">
                <a:solidFill>
                  <a:schemeClr val="bg1"/>
                </a:solidFill>
                <a:latin typeface="黑体" panose="02010609060101010101" pitchFamily="49" charset="-122"/>
                <a:ea typeface="黑体" panose="02010609060101010101" pitchFamily="49" charset="-122"/>
              </a:rPr>
              <a:t>通用计算</a:t>
            </a:r>
            <a:endParaRPr lang="zh-CN" altLang="en-US" dirty="0">
              <a:solidFill>
                <a:schemeClr val="bg1"/>
              </a:solidFill>
              <a:latin typeface="黑体" panose="02010609060101010101" pitchFamily="49" charset="-122"/>
              <a:ea typeface="黑体" panose="02010609060101010101" pitchFamily="49" charset="-122"/>
            </a:endParaRPr>
          </a:p>
        </p:txBody>
      </p:sp>
      <p:sp>
        <p:nvSpPr>
          <p:cNvPr id="12" name="圆角矩形 11"/>
          <p:cNvSpPr/>
          <p:nvPr/>
        </p:nvSpPr>
        <p:spPr>
          <a:xfrm>
            <a:off x="8048625" y="1428750"/>
            <a:ext cx="1495425" cy="1143000"/>
          </a:xfrm>
          <a:prstGeom prst="roundRect">
            <a:avLst/>
          </a:prstGeom>
          <a:gradFill>
            <a:gsLst>
              <a:gs pos="0">
                <a:srgbClr val="333844"/>
              </a:gs>
              <a:gs pos="100000">
                <a:srgbClr val="2A7C60">
                  <a:alpha val="50000"/>
                </a:srgbClr>
              </a:gs>
              <a:gs pos="100000">
                <a:srgbClr val="2EBA7C"/>
              </a:gs>
              <a:gs pos="100000">
                <a:srgbClr val="2EBA7C"/>
              </a:gs>
            </a:gsLst>
            <a:lin ang="5400000" scaled="1"/>
          </a:gradFill>
          <a:ln>
            <a:solidFill>
              <a:srgbClr val="2EBA7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CPU</a:t>
            </a:r>
            <a:endParaRPr lang="zh-CN" altLang="en-US" dirty="0"/>
          </a:p>
        </p:txBody>
      </p:sp>
      <p:sp>
        <p:nvSpPr>
          <p:cNvPr id="13" name="矩形 12"/>
          <p:cNvSpPr/>
          <p:nvPr/>
        </p:nvSpPr>
        <p:spPr>
          <a:xfrm>
            <a:off x="7229475" y="3009900"/>
            <a:ext cx="2466975" cy="2819400"/>
          </a:xfrm>
          <a:prstGeom prst="rect">
            <a:avLst/>
          </a:prstGeom>
          <a:noFill/>
          <a:ln>
            <a:solidFill>
              <a:srgbClr val="2EBA7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7395046" y="3862518"/>
            <a:ext cx="461665" cy="1015663"/>
          </a:xfrm>
          <a:prstGeom prst="rect">
            <a:avLst/>
          </a:prstGeom>
          <a:noFill/>
        </p:spPr>
        <p:txBody>
          <a:bodyPr vert="eaVert" wrap="none" rtlCol="0">
            <a:spAutoFit/>
          </a:bodyPr>
          <a:lstStyle/>
          <a:p>
            <a:r>
              <a:rPr lang="zh-CN" altLang="en-US" dirty="0" smtClean="0">
                <a:solidFill>
                  <a:schemeClr val="bg1"/>
                </a:solidFill>
                <a:latin typeface="黑体" panose="02010609060101010101" pitchFamily="49" charset="-122"/>
                <a:ea typeface="黑体" panose="02010609060101010101" pitchFamily="49" charset="-122"/>
              </a:rPr>
              <a:t>异构计算</a:t>
            </a:r>
            <a:endParaRPr lang="zh-CN" altLang="en-US" dirty="0">
              <a:solidFill>
                <a:schemeClr val="bg1"/>
              </a:solidFill>
              <a:latin typeface="黑体" panose="02010609060101010101" pitchFamily="49" charset="-122"/>
              <a:ea typeface="黑体" panose="02010609060101010101" pitchFamily="49" charset="-122"/>
            </a:endParaRPr>
          </a:p>
        </p:txBody>
      </p:sp>
      <p:sp>
        <p:nvSpPr>
          <p:cNvPr id="16" name="圆角矩形 15"/>
          <p:cNvSpPr/>
          <p:nvPr/>
        </p:nvSpPr>
        <p:spPr>
          <a:xfrm>
            <a:off x="8048624" y="3148144"/>
            <a:ext cx="1495425" cy="1222206"/>
          </a:xfrm>
          <a:prstGeom prst="roundRect">
            <a:avLst/>
          </a:prstGeom>
          <a:gradFill>
            <a:gsLst>
              <a:gs pos="0">
                <a:srgbClr val="333844"/>
              </a:gs>
              <a:gs pos="100000">
                <a:srgbClr val="2A7C60">
                  <a:alpha val="50000"/>
                </a:srgbClr>
              </a:gs>
              <a:gs pos="100000">
                <a:srgbClr val="2EBA7C"/>
              </a:gs>
              <a:gs pos="100000">
                <a:srgbClr val="2EBA7C"/>
              </a:gs>
            </a:gsLst>
            <a:lin ang="5400000" scaled="1"/>
          </a:gradFill>
          <a:ln>
            <a:solidFill>
              <a:srgbClr val="2EBA7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GPU</a:t>
            </a:r>
          </a:p>
          <a:p>
            <a:pPr algn="ctr"/>
            <a:r>
              <a:rPr lang="en-US" altLang="zh-CN" dirty="0"/>
              <a:t>CPU</a:t>
            </a:r>
            <a:endParaRPr lang="zh-CN" altLang="en-US" dirty="0"/>
          </a:p>
        </p:txBody>
      </p:sp>
      <p:sp>
        <p:nvSpPr>
          <p:cNvPr id="21" name="圆角矩形 20"/>
          <p:cNvSpPr/>
          <p:nvPr/>
        </p:nvSpPr>
        <p:spPr>
          <a:xfrm>
            <a:off x="8035453" y="4505325"/>
            <a:ext cx="1495425" cy="1222206"/>
          </a:xfrm>
          <a:prstGeom prst="roundRect">
            <a:avLst/>
          </a:prstGeom>
          <a:gradFill>
            <a:gsLst>
              <a:gs pos="0">
                <a:srgbClr val="333844"/>
              </a:gs>
              <a:gs pos="100000">
                <a:srgbClr val="2A7C60">
                  <a:alpha val="50000"/>
                </a:srgbClr>
              </a:gs>
              <a:gs pos="100000">
                <a:srgbClr val="2EBA7C"/>
              </a:gs>
              <a:gs pos="100000">
                <a:srgbClr val="2EBA7C"/>
              </a:gs>
            </a:gsLst>
            <a:lin ang="5400000" scaled="1"/>
          </a:gradFill>
          <a:ln>
            <a:solidFill>
              <a:srgbClr val="2EBA7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FPGA</a:t>
            </a:r>
          </a:p>
          <a:p>
            <a:pPr algn="ctr"/>
            <a:r>
              <a:rPr lang="en-US" altLang="zh-CN" dirty="0"/>
              <a:t>CPU</a:t>
            </a:r>
            <a:endParaRPr lang="zh-CN" altLang="en-US" dirty="0"/>
          </a:p>
        </p:txBody>
      </p:sp>
    </p:spTree>
    <p:extLst>
      <p:ext uri="{BB962C8B-B14F-4D97-AF65-F5344CB8AC3E}">
        <p14:creationId xmlns:p14="http://schemas.microsoft.com/office/powerpoint/2010/main" val="3249262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Confidential in BGI,shall not be spread if not be privileged</a:t>
            </a:r>
            <a:endParaRPr lang="zh-CN" altLang="en-US"/>
          </a:p>
        </p:txBody>
      </p:sp>
      <p:sp>
        <p:nvSpPr>
          <p:cNvPr id="3" name="灯片编号占位符 2"/>
          <p:cNvSpPr>
            <a:spLocks noGrp="1"/>
          </p:cNvSpPr>
          <p:nvPr>
            <p:ph type="sldNum" sz="quarter" idx="12"/>
          </p:nvPr>
        </p:nvSpPr>
        <p:spPr/>
        <p:txBody>
          <a:bodyPr/>
          <a:lstStyle/>
          <a:p>
            <a:fld id="{39CA78E4-F434-4116-A7EE-5A6838CB0D53}" type="slidenum">
              <a:rPr lang="zh-CN" altLang="en-US" smtClean="0"/>
              <a:t>12</a:t>
            </a:fld>
            <a:endParaRPr lang="zh-CN" altLang="en-US"/>
          </a:p>
        </p:txBody>
      </p:sp>
      <p:sp>
        <p:nvSpPr>
          <p:cNvPr id="5" name="文本框 4"/>
          <p:cNvSpPr txBox="1"/>
          <p:nvPr/>
        </p:nvSpPr>
        <p:spPr>
          <a:xfrm>
            <a:off x="505689" y="270738"/>
            <a:ext cx="4518893" cy="461665"/>
          </a:xfrm>
          <a:prstGeom prst="rect">
            <a:avLst/>
          </a:prstGeom>
          <a:noFill/>
        </p:spPr>
        <p:txBody>
          <a:bodyPr wrap="square" rtlCol="0">
            <a:spAutoFit/>
          </a:bodyPr>
          <a:lstStyle/>
          <a:p>
            <a:r>
              <a:rPr lang="zh-CN" altLang="en-US" sz="2400" dirty="0" smtClean="0">
                <a:solidFill>
                  <a:srgbClr val="2EBA7C"/>
                </a:solidFill>
                <a:latin typeface="黑体" panose="02010609060101010101" pitchFamily="49" charset="-122"/>
                <a:ea typeface="黑体" panose="02010609060101010101" pitchFamily="49" charset="-122"/>
              </a:rPr>
              <a:t>边缘计算最新发展</a:t>
            </a:r>
            <a:r>
              <a:rPr lang="zh-CN" altLang="en-US" sz="2400" dirty="0" smtClean="0">
                <a:solidFill>
                  <a:srgbClr val="2EBA7C"/>
                </a:solidFill>
                <a:latin typeface="黑体" panose="02010609060101010101" pitchFamily="49" charset="-122"/>
                <a:ea typeface="黑体" panose="02010609060101010101" pitchFamily="49" charset="-122"/>
              </a:rPr>
              <a:t>趋势</a:t>
            </a:r>
            <a:r>
              <a:rPr lang="en-US" altLang="zh-CN" sz="2400" dirty="0" smtClean="0">
                <a:solidFill>
                  <a:srgbClr val="2EBA7C"/>
                </a:solidFill>
                <a:latin typeface="黑体" panose="02010609060101010101" pitchFamily="49" charset="-122"/>
                <a:ea typeface="黑体" panose="02010609060101010101" pitchFamily="49" charset="-122"/>
              </a:rPr>
              <a:t>(2/4)</a:t>
            </a:r>
            <a:endParaRPr lang="zh-CN" altLang="en-US" sz="2400" dirty="0">
              <a:solidFill>
                <a:srgbClr val="2EBA7C"/>
              </a:solidFill>
              <a:latin typeface="黑体" panose="02010609060101010101" pitchFamily="49" charset="-122"/>
              <a:ea typeface="黑体" panose="02010609060101010101" pitchFamily="49" charset="-122"/>
            </a:endParaRPr>
          </a:p>
        </p:txBody>
      </p:sp>
      <p:sp>
        <p:nvSpPr>
          <p:cNvPr id="6" name="文本框 5"/>
          <p:cNvSpPr txBox="1"/>
          <p:nvPr/>
        </p:nvSpPr>
        <p:spPr>
          <a:xfrm>
            <a:off x="1091906" y="1681479"/>
            <a:ext cx="4985474" cy="3170099"/>
          </a:xfrm>
          <a:prstGeom prst="rect">
            <a:avLst/>
          </a:prstGeom>
          <a:noFill/>
        </p:spPr>
        <p:txBody>
          <a:bodyPr wrap="square" rtlCol="0">
            <a:spAutoFit/>
          </a:bodyPr>
          <a:lstStyle>
            <a:defPPr>
              <a:defRPr lang="zh-CN"/>
            </a:defPPr>
            <a:lvl1pPr marL="285750" indent="-285750">
              <a:lnSpc>
                <a:spcPts val="3000"/>
              </a:lnSpc>
              <a:buFont typeface="Wingdings" panose="05000000000000000000" pitchFamily="2" charset="2"/>
              <a:buChar char="p"/>
              <a:defRPr>
                <a:solidFill>
                  <a:schemeClr val="bg1"/>
                </a:solidFill>
                <a:latin typeface="黑体" panose="02010609060101010101" pitchFamily="49" charset="-122"/>
                <a:ea typeface="黑体" panose="02010609060101010101" pitchFamily="49" charset="-122"/>
              </a:defRPr>
            </a:lvl1pPr>
            <a:lvl2pPr marL="742950" lvl="1" indent="-285750">
              <a:lnSpc>
                <a:spcPts val="3000"/>
              </a:lnSpc>
              <a:buFont typeface="Arial" panose="020B0604020202020204" pitchFamily="34" charset="0"/>
              <a:buChar char="•"/>
              <a:defRPr>
                <a:solidFill>
                  <a:schemeClr val="bg1"/>
                </a:solidFill>
                <a:latin typeface="黑体" panose="02010609060101010101" pitchFamily="49" charset="-122"/>
                <a:ea typeface="黑体" panose="02010609060101010101" pitchFamily="49" charset="-122"/>
              </a:defRPr>
            </a:lvl2pPr>
          </a:lstStyle>
          <a:p>
            <a:r>
              <a:rPr lang="zh-CN" altLang="en-US" dirty="0"/>
              <a:t>边缘智能</a:t>
            </a:r>
            <a:endParaRPr lang="en-US" altLang="zh-CN" dirty="0"/>
          </a:p>
          <a:p>
            <a:pPr marL="0" indent="0">
              <a:buNone/>
            </a:pPr>
            <a:r>
              <a:rPr lang="zh-CN" altLang="en-US" dirty="0"/>
              <a:t>边缘智能利用</a:t>
            </a:r>
            <a:r>
              <a:rPr lang="en-US" altLang="zh-CN" dirty="0"/>
              <a:t>AI</a:t>
            </a:r>
            <a:r>
              <a:rPr lang="zh-CN" altLang="en-US" dirty="0"/>
              <a:t>技术为边缘侧赋</a:t>
            </a:r>
            <a:r>
              <a:rPr lang="zh-CN" altLang="en-US" dirty="0" smtClean="0"/>
              <a:t>能。</a:t>
            </a:r>
            <a:r>
              <a:rPr lang="zh-CN" altLang="en-US" dirty="0"/>
              <a:t>一方面</a:t>
            </a:r>
            <a:r>
              <a:rPr lang="en-US" altLang="zh-CN" dirty="0"/>
              <a:t>AI</a:t>
            </a:r>
            <a:r>
              <a:rPr lang="zh-CN" altLang="en-US" dirty="0"/>
              <a:t>通过边缘节点能够获得更丰富的数据，并针对不同应用场景实现个性化和泛在化，极大地扩展人工智能的应用场景；另一方面，边缘节点可以借助</a:t>
            </a:r>
            <a:r>
              <a:rPr lang="en-US" altLang="zh-CN" dirty="0"/>
              <a:t>AI</a:t>
            </a:r>
            <a:r>
              <a:rPr lang="zh-CN" altLang="en-US" dirty="0"/>
              <a:t>技术更好地提供高级数据分析、场景感知、实时决策、自组织与协同等智能化服务。边缘侧轻量级、低延时、高效的</a:t>
            </a:r>
            <a:r>
              <a:rPr lang="en-US" altLang="zh-CN" dirty="0"/>
              <a:t>AI</a:t>
            </a:r>
            <a:r>
              <a:rPr lang="zh-CN" altLang="en-US" dirty="0"/>
              <a:t>计算框架显得尤为重要。</a:t>
            </a:r>
          </a:p>
        </p:txBody>
      </p:sp>
      <p:sp>
        <p:nvSpPr>
          <p:cNvPr id="17" name="矩形 16"/>
          <p:cNvSpPr/>
          <p:nvPr/>
        </p:nvSpPr>
        <p:spPr>
          <a:xfrm>
            <a:off x="6619875" y="3442424"/>
            <a:ext cx="1952623" cy="1302281"/>
          </a:xfrm>
          <a:prstGeom prst="rect">
            <a:avLst/>
          </a:prstGeom>
          <a:noFill/>
          <a:ln>
            <a:solidFill>
              <a:srgbClr val="2EBA7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黑体" panose="02010609060101010101" pitchFamily="49" charset="-122"/>
                <a:ea typeface="黑体" panose="02010609060101010101" pitchFamily="49" charset="-122"/>
              </a:rPr>
              <a:t>边缘端训练</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推理</a:t>
            </a:r>
            <a:endParaRPr lang="zh-CN" altLang="en-US" dirty="0">
              <a:latin typeface="黑体" panose="02010609060101010101" pitchFamily="49" charset="-122"/>
              <a:ea typeface="黑体" panose="02010609060101010101" pitchFamily="49" charset="-122"/>
            </a:endParaRPr>
          </a:p>
        </p:txBody>
      </p:sp>
      <p:sp>
        <p:nvSpPr>
          <p:cNvPr id="18" name="矩形 17"/>
          <p:cNvSpPr/>
          <p:nvPr/>
        </p:nvSpPr>
        <p:spPr>
          <a:xfrm>
            <a:off x="6619875" y="1855093"/>
            <a:ext cx="1952623" cy="1302281"/>
          </a:xfrm>
          <a:prstGeom prst="rect">
            <a:avLst/>
          </a:prstGeom>
          <a:noFill/>
          <a:ln>
            <a:solidFill>
              <a:srgbClr val="2EBA7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黑体" panose="02010609060101010101" pitchFamily="49" charset="-122"/>
                <a:ea typeface="黑体" panose="02010609060101010101" pitchFamily="49" charset="-122"/>
              </a:rPr>
              <a:t>云端训练</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推理</a:t>
            </a:r>
            <a:endParaRPr lang="zh-CN" altLang="en-US" dirty="0">
              <a:latin typeface="黑体" panose="02010609060101010101" pitchFamily="49" charset="-122"/>
              <a:ea typeface="黑体" panose="02010609060101010101" pitchFamily="49" charset="-122"/>
            </a:endParaRPr>
          </a:p>
        </p:txBody>
      </p:sp>
      <p:sp>
        <p:nvSpPr>
          <p:cNvPr id="19" name="矩形 18"/>
          <p:cNvSpPr/>
          <p:nvPr/>
        </p:nvSpPr>
        <p:spPr>
          <a:xfrm>
            <a:off x="8572498" y="1855093"/>
            <a:ext cx="1952623" cy="1302281"/>
          </a:xfrm>
          <a:prstGeom prst="rect">
            <a:avLst/>
          </a:prstGeom>
          <a:gradFill>
            <a:gsLst>
              <a:gs pos="0">
                <a:srgbClr val="333844"/>
              </a:gs>
              <a:gs pos="100000">
                <a:srgbClr val="2A7C60">
                  <a:alpha val="50000"/>
                </a:srgbClr>
              </a:gs>
              <a:gs pos="100000">
                <a:srgbClr val="2EBA7C"/>
              </a:gs>
              <a:gs pos="100000">
                <a:srgbClr val="2EBA7C"/>
              </a:gs>
            </a:gsLst>
            <a:lin ang="5400000" scaled="1"/>
          </a:gradFill>
          <a:ln>
            <a:solidFill>
              <a:srgbClr val="2EBA7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面临实时性、可靠性、数据隐私保护以及通信成本等方面的挑战</a:t>
            </a:r>
          </a:p>
        </p:txBody>
      </p:sp>
      <p:sp>
        <p:nvSpPr>
          <p:cNvPr id="20" name="矩形 19"/>
          <p:cNvSpPr/>
          <p:nvPr/>
        </p:nvSpPr>
        <p:spPr>
          <a:xfrm>
            <a:off x="8572498" y="3442424"/>
            <a:ext cx="1952623" cy="1302281"/>
          </a:xfrm>
          <a:prstGeom prst="rect">
            <a:avLst/>
          </a:prstGeom>
          <a:gradFill>
            <a:gsLst>
              <a:gs pos="0">
                <a:srgbClr val="333844"/>
              </a:gs>
              <a:gs pos="100000">
                <a:srgbClr val="2A7C60">
                  <a:alpha val="50000"/>
                </a:srgbClr>
              </a:gs>
              <a:gs pos="100000">
                <a:srgbClr val="2EBA7C"/>
              </a:gs>
              <a:gs pos="100000">
                <a:srgbClr val="2EBA7C"/>
              </a:gs>
            </a:gsLst>
            <a:lin ang="5400000" scaled="1"/>
          </a:gradFill>
          <a:ln>
            <a:solidFill>
              <a:srgbClr val="2EBA7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资源消耗高，需配备高端</a:t>
            </a:r>
            <a:r>
              <a:rPr lang="en-US" altLang="zh-CN" dirty="0"/>
              <a:t>AI</a:t>
            </a:r>
            <a:r>
              <a:rPr lang="zh-CN" altLang="en-US" dirty="0"/>
              <a:t>芯片</a:t>
            </a:r>
          </a:p>
        </p:txBody>
      </p:sp>
      <p:sp>
        <p:nvSpPr>
          <p:cNvPr id="22" name="矩形 21"/>
          <p:cNvSpPr/>
          <p:nvPr/>
        </p:nvSpPr>
        <p:spPr>
          <a:xfrm>
            <a:off x="11034713" y="2881808"/>
            <a:ext cx="681037" cy="769442"/>
          </a:xfrm>
          <a:prstGeom prst="rect">
            <a:avLst/>
          </a:prstGeom>
          <a:solidFill>
            <a:srgbClr val="2A7C60"/>
          </a:solidFill>
          <a:ln>
            <a:solidFill>
              <a:srgbClr val="2EBA7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黑体" panose="02010609060101010101" pitchFamily="49" charset="-122"/>
                <a:ea typeface="黑体" panose="02010609060101010101" pitchFamily="49" charset="-122"/>
              </a:rPr>
              <a:t>合理部署</a:t>
            </a:r>
            <a:endParaRPr lang="zh-CN" altLang="en-US" dirty="0">
              <a:latin typeface="黑体" panose="02010609060101010101" pitchFamily="49" charset="-122"/>
              <a:ea typeface="黑体" panose="02010609060101010101" pitchFamily="49" charset="-122"/>
            </a:endParaRPr>
          </a:p>
        </p:txBody>
      </p:sp>
      <p:cxnSp>
        <p:nvCxnSpPr>
          <p:cNvPr id="24" name="直接箭头连接符 23"/>
          <p:cNvCxnSpPr>
            <a:stCxn id="19" idx="3"/>
          </p:cNvCxnSpPr>
          <p:nvPr/>
        </p:nvCxnSpPr>
        <p:spPr>
          <a:xfrm>
            <a:off x="10525121" y="2506234"/>
            <a:ext cx="504829" cy="332216"/>
          </a:xfrm>
          <a:prstGeom prst="straightConnector1">
            <a:avLst/>
          </a:prstGeom>
          <a:ln>
            <a:solidFill>
              <a:srgbClr val="2EBA7C"/>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10525121" y="3651250"/>
            <a:ext cx="504829" cy="473607"/>
          </a:xfrm>
          <a:prstGeom prst="straightConnector1">
            <a:avLst/>
          </a:prstGeom>
          <a:ln>
            <a:solidFill>
              <a:srgbClr val="2EBA7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856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Confidential in BGI,shall not be spread if not be privileged</a:t>
            </a:r>
            <a:endParaRPr lang="zh-CN" altLang="en-US"/>
          </a:p>
        </p:txBody>
      </p:sp>
      <p:sp>
        <p:nvSpPr>
          <p:cNvPr id="3" name="灯片编号占位符 2"/>
          <p:cNvSpPr>
            <a:spLocks noGrp="1"/>
          </p:cNvSpPr>
          <p:nvPr>
            <p:ph type="sldNum" sz="quarter" idx="12"/>
          </p:nvPr>
        </p:nvSpPr>
        <p:spPr/>
        <p:txBody>
          <a:bodyPr/>
          <a:lstStyle/>
          <a:p>
            <a:fld id="{39CA78E4-F434-4116-A7EE-5A6838CB0D53}" type="slidenum">
              <a:rPr lang="zh-CN" altLang="en-US" smtClean="0"/>
              <a:t>13</a:t>
            </a:fld>
            <a:endParaRPr lang="zh-CN" altLang="en-US"/>
          </a:p>
        </p:txBody>
      </p:sp>
      <p:sp>
        <p:nvSpPr>
          <p:cNvPr id="5" name="文本框 4"/>
          <p:cNvSpPr txBox="1"/>
          <p:nvPr/>
        </p:nvSpPr>
        <p:spPr>
          <a:xfrm>
            <a:off x="505689" y="270738"/>
            <a:ext cx="4518893" cy="461665"/>
          </a:xfrm>
          <a:prstGeom prst="rect">
            <a:avLst/>
          </a:prstGeom>
          <a:noFill/>
        </p:spPr>
        <p:txBody>
          <a:bodyPr wrap="square" rtlCol="0">
            <a:spAutoFit/>
          </a:bodyPr>
          <a:lstStyle/>
          <a:p>
            <a:r>
              <a:rPr lang="zh-CN" altLang="en-US" sz="2400" dirty="0" smtClean="0">
                <a:solidFill>
                  <a:srgbClr val="2EBA7C"/>
                </a:solidFill>
                <a:latin typeface="黑体" panose="02010609060101010101" pitchFamily="49" charset="-122"/>
                <a:ea typeface="黑体" panose="02010609060101010101" pitchFamily="49" charset="-122"/>
              </a:rPr>
              <a:t>边缘计算最新发展</a:t>
            </a:r>
            <a:r>
              <a:rPr lang="zh-CN" altLang="en-US" sz="2400" dirty="0" smtClean="0">
                <a:solidFill>
                  <a:srgbClr val="2EBA7C"/>
                </a:solidFill>
                <a:latin typeface="黑体" panose="02010609060101010101" pitchFamily="49" charset="-122"/>
                <a:ea typeface="黑体" panose="02010609060101010101" pitchFamily="49" charset="-122"/>
              </a:rPr>
              <a:t>趋势</a:t>
            </a:r>
            <a:r>
              <a:rPr lang="en-US" altLang="zh-CN" sz="2400" dirty="0" smtClean="0">
                <a:solidFill>
                  <a:srgbClr val="2EBA7C"/>
                </a:solidFill>
                <a:latin typeface="黑体" panose="02010609060101010101" pitchFamily="49" charset="-122"/>
                <a:ea typeface="黑体" panose="02010609060101010101" pitchFamily="49" charset="-122"/>
              </a:rPr>
              <a:t>(3/4)</a:t>
            </a:r>
            <a:endParaRPr lang="zh-CN" altLang="en-US" sz="2400" dirty="0">
              <a:solidFill>
                <a:srgbClr val="2EBA7C"/>
              </a:solidFill>
              <a:latin typeface="黑体" panose="02010609060101010101" pitchFamily="49" charset="-122"/>
              <a:ea typeface="黑体" panose="02010609060101010101" pitchFamily="49" charset="-122"/>
            </a:endParaRPr>
          </a:p>
        </p:txBody>
      </p:sp>
      <p:sp>
        <p:nvSpPr>
          <p:cNvPr id="6" name="文本框 5"/>
          <p:cNvSpPr txBox="1"/>
          <p:nvPr/>
        </p:nvSpPr>
        <p:spPr>
          <a:xfrm>
            <a:off x="505689" y="1204093"/>
            <a:ext cx="4985474" cy="4324261"/>
          </a:xfrm>
          <a:prstGeom prst="rect">
            <a:avLst/>
          </a:prstGeom>
          <a:noFill/>
        </p:spPr>
        <p:txBody>
          <a:bodyPr wrap="square" rtlCol="0">
            <a:spAutoFit/>
          </a:bodyPr>
          <a:lstStyle>
            <a:defPPr>
              <a:defRPr lang="zh-CN"/>
            </a:defPPr>
            <a:lvl1pPr marL="285750" indent="-285750">
              <a:lnSpc>
                <a:spcPts val="3000"/>
              </a:lnSpc>
              <a:buFont typeface="Wingdings" panose="05000000000000000000" pitchFamily="2" charset="2"/>
              <a:buChar char="p"/>
              <a:defRPr>
                <a:solidFill>
                  <a:schemeClr val="bg1"/>
                </a:solidFill>
                <a:latin typeface="黑体" panose="02010609060101010101" pitchFamily="49" charset="-122"/>
                <a:ea typeface="黑体" panose="02010609060101010101" pitchFamily="49" charset="-122"/>
              </a:defRPr>
            </a:lvl1pPr>
            <a:lvl2pPr marL="742950" lvl="1" indent="-285750">
              <a:lnSpc>
                <a:spcPts val="3000"/>
              </a:lnSpc>
              <a:buFont typeface="Arial" panose="020B0604020202020204" pitchFamily="34" charset="0"/>
              <a:buChar char="•"/>
              <a:defRPr>
                <a:solidFill>
                  <a:schemeClr val="bg1"/>
                </a:solidFill>
                <a:latin typeface="黑体" panose="02010609060101010101" pitchFamily="49" charset="-122"/>
                <a:ea typeface="黑体" panose="02010609060101010101" pitchFamily="49" charset="-122"/>
              </a:defRPr>
            </a:lvl2pPr>
          </a:lstStyle>
          <a:p>
            <a:r>
              <a:rPr lang="zh-CN" altLang="en-US" dirty="0" smtClean="0"/>
              <a:t>边云协同</a:t>
            </a:r>
            <a:endParaRPr lang="en-US" altLang="zh-CN" dirty="0" smtClean="0"/>
          </a:p>
          <a:p>
            <a:pPr marL="0" indent="0">
              <a:buNone/>
            </a:pPr>
            <a:r>
              <a:rPr lang="zh-CN" altLang="en-US" dirty="0" smtClean="0"/>
              <a:t>边缘计算与云计算各有所长，云计算擅长全局性、非实时、长周期的大数据处理与分析，边缘计算更适用局部性实时、短周期数据的处理与分析。因此边缘计算与云计算之间不是替代的关系，而是互补协同的关系，边云协同将放大边缘计算与云计算的应用价值：</a:t>
            </a:r>
            <a:endParaRPr lang="en-US" altLang="zh-CN" dirty="0" smtClean="0"/>
          </a:p>
          <a:p>
            <a:pPr marL="0" indent="0">
              <a:buNone/>
            </a:pPr>
            <a:r>
              <a:rPr lang="zh-CN" altLang="en-US" dirty="0" smtClean="0"/>
              <a:t>边缘计算既靠近执行单元，更是云端所需高价值数据的采集和初步处理单元；云计算通过大数据分析优化输出的业务规则或模型可以下发到边缘侧，边缘计算基于新的业务规则或模型</a:t>
            </a:r>
            <a:r>
              <a:rPr lang="zh-CN" altLang="en-US" dirty="0"/>
              <a:t>运行</a:t>
            </a:r>
            <a:r>
              <a:rPr lang="zh-CN" altLang="en-US" dirty="0" smtClean="0"/>
              <a:t>。</a:t>
            </a:r>
            <a:endParaRPr lang="en-US" altLang="zh-CN" dirty="0"/>
          </a:p>
        </p:txBody>
      </p:sp>
      <p:sp>
        <p:nvSpPr>
          <p:cNvPr id="12" name="矩形 11"/>
          <p:cNvSpPr/>
          <p:nvPr/>
        </p:nvSpPr>
        <p:spPr>
          <a:xfrm>
            <a:off x="6155054" y="1367790"/>
            <a:ext cx="1952623" cy="281940"/>
          </a:xfrm>
          <a:prstGeom prst="rect">
            <a:avLst/>
          </a:prstGeom>
          <a:solidFill>
            <a:srgbClr val="4247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边</a:t>
            </a:r>
            <a:endParaRPr lang="zh-CN" altLang="en-US" dirty="0"/>
          </a:p>
        </p:txBody>
      </p:sp>
      <p:sp>
        <p:nvSpPr>
          <p:cNvPr id="28" name="矩形 27"/>
          <p:cNvSpPr/>
          <p:nvPr/>
        </p:nvSpPr>
        <p:spPr>
          <a:xfrm>
            <a:off x="9612062" y="1356360"/>
            <a:ext cx="1952623" cy="281940"/>
          </a:xfrm>
          <a:prstGeom prst="rect">
            <a:avLst/>
          </a:prstGeom>
          <a:solidFill>
            <a:srgbClr val="2A7C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云</a:t>
            </a:r>
          </a:p>
        </p:txBody>
      </p:sp>
      <p:sp>
        <p:nvSpPr>
          <p:cNvPr id="9" name="矩形 8"/>
          <p:cNvSpPr/>
          <p:nvPr/>
        </p:nvSpPr>
        <p:spPr>
          <a:xfrm>
            <a:off x="6155054" y="1912377"/>
            <a:ext cx="1952623" cy="897497"/>
          </a:xfrm>
          <a:prstGeom prst="rect">
            <a:avLst/>
          </a:prstGeom>
          <a:noFill/>
          <a:ln>
            <a:solidFill>
              <a:srgbClr val="2EBA7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黑体" panose="02010609060101010101" pitchFamily="49" charset="-122"/>
                <a:ea typeface="黑体" panose="02010609060101010101" pitchFamily="49" charset="-122"/>
              </a:rPr>
              <a:t>预测性维护</a:t>
            </a:r>
            <a:endParaRPr lang="en-US" altLang="zh-CN" sz="1400" dirty="0">
              <a:latin typeface="黑体" panose="02010609060101010101" pitchFamily="49" charset="-122"/>
              <a:ea typeface="黑体" panose="02010609060101010101" pitchFamily="49" charset="-122"/>
            </a:endParaRPr>
          </a:p>
          <a:p>
            <a:pPr algn="ctr"/>
            <a:r>
              <a:rPr lang="zh-CN" altLang="en-US" sz="1400" dirty="0">
                <a:latin typeface="黑体" panose="02010609060101010101" pitchFamily="49" charset="-122"/>
                <a:ea typeface="黑体" panose="02010609060101010101" pitchFamily="49" charset="-122"/>
              </a:rPr>
              <a:t>能效优化</a:t>
            </a:r>
            <a:endParaRPr lang="en-US" altLang="zh-CN" sz="1400" dirty="0">
              <a:latin typeface="黑体" panose="02010609060101010101" pitchFamily="49" charset="-122"/>
              <a:ea typeface="黑体" panose="02010609060101010101" pitchFamily="49" charset="-122"/>
            </a:endParaRPr>
          </a:p>
          <a:p>
            <a:pPr algn="ctr"/>
            <a:r>
              <a:rPr lang="zh-CN" altLang="en-US" sz="1400" dirty="0">
                <a:latin typeface="黑体" panose="02010609060101010101" pitchFamily="49" charset="-122"/>
                <a:ea typeface="黑体" panose="02010609060101010101" pitchFamily="49" charset="-122"/>
              </a:rPr>
              <a:t>质量</a:t>
            </a:r>
            <a:r>
              <a:rPr lang="zh-CN" altLang="en-US" sz="1400" dirty="0" smtClean="0">
                <a:latin typeface="黑体" panose="02010609060101010101" pitchFamily="49" charset="-122"/>
                <a:ea typeface="黑体" panose="02010609060101010101" pitchFamily="49" charset="-122"/>
              </a:rPr>
              <a:t>提升</a:t>
            </a:r>
            <a:endParaRPr lang="zh-CN" altLang="en-US" sz="1400" dirty="0">
              <a:latin typeface="黑体" panose="02010609060101010101" pitchFamily="49" charset="-122"/>
              <a:ea typeface="黑体" panose="02010609060101010101" pitchFamily="49" charset="-122"/>
            </a:endParaRPr>
          </a:p>
        </p:txBody>
      </p:sp>
      <p:sp>
        <p:nvSpPr>
          <p:cNvPr id="11" name="矩形 10"/>
          <p:cNvSpPr/>
          <p:nvPr/>
        </p:nvSpPr>
        <p:spPr>
          <a:xfrm>
            <a:off x="9612062" y="1912376"/>
            <a:ext cx="1952623" cy="897497"/>
          </a:xfrm>
          <a:prstGeom prst="rect">
            <a:avLst/>
          </a:prstGeom>
          <a:noFill/>
          <a:ln>
            <a:solidFill>
              <a:srgbClr val="2EBA7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黑体" panose="02010609060101010101" pitchFamily="49" charset="-122"/>
                <a:ea typeface="黑体" panose="02010609060101010101" pitchFamily="49" charset="-122"/>
              </a:rPr>
              <a:t>预测性维护</a:t>
            </a:r>
            <a:endParaRPr lang="en-US" altLang="zh-CN" sz="1400" dirty="0">
              <a:latin typeface="黑体" panose="02010609060101010101" pitchFamily="49" charset="-122"/>
              <a:ea typeface="黑体" panose="02010609060101010101" pitchFamily="49" charset="-122"/>
            </a:endParaRPr>
          </a:p>
          <a:p>
            <a:pPr algn="ctr"/>
            <a:r>
              <a:rPr lang="zh-CN" altLang="en-US" sz="1400" dirty="0">
                <a:latin typeface="黑体" panose="02010609060101010101" pitchFamily="49" charset="-122"/>
                <a:ea typeface="黑体" panose="02010609060101010101" pitchFamily="49" charset="-122"/>
              </a:rPr>
              <a:t>能效优化</a:t>
            </a:r>
            <a:endParaRPr lang="en-US" altLang="zh-CN" sz="1400" dirty="0">
              <a:latin typeface="黑体" panose="02010609060101010101" pitchFamily="49" charset="-122"/>
              <a:ea typeface="黑体" panose="02010609060101010101" pitchFamily="49" charset="-122"/>
            </a:endParaRPr>
          </a:p>
          <a:p>
            <a:pPr algn="ctr"/>
            <a:r>
              <a:rPr lang="zh-CN" altLang="en-US" sz="1400" dirty="0">
                <a:latin typeface="黑体" panose="02010609060101010101" pitchFamily="49" charset="-122"/>
                <a:ea typeface="黑体" panose="02010609060101010101" pitchFamily="49" charset="-122"/>
              </a:rPr>
              <a:t>质量提升</a:t>
            </a:r>
            <a:endParaRPr lang="zh-CN" altLang="en-US" sz="1400" dirty="0">
              <a:latin typeface="黑体" panose="02010609060101010101" pitchFamily="49" charset="-122"/>
              <a:ea typeface="黑体" panose="02010609060101010101" pitchFamily="49" charset="-122"/>
            </a:endParaRPr>
          </a:p>
        </p:txBody>
      </p:sp>
      <p:grpSp>
        <p:nvGrpSpPr>
          <p:cNvPr id="18" name="组合 17"/>
          <p:cNvGrpSpPr/>
          <p:nvPr/>
        </p:nvGrpSpPr>
        <p:grpSpPr>
          <a:xfrm>
            <a:off x="8107677" y="2084125"/>
            <a:ext cx="1504385" cy="277001"/>
            <a:chOff x="8107677" y="2084125"/>
            <a:chExt cx="1504385" cy="277001"/>
          </a:xfrm>
        </p:grpSpPr>
        <p:cxnSp>
          <p:nvCxnSpPr>
            <p:cNvPr id="7" name="肘形连接符 6"/>
            <p:cNvCxnSpPr>
              <a:stCxn id="9" idx="3"/>
              <a:endCxn id="11" idx="1"/>
            </p:cNvCxnSpPr>
            <p:nvPr/>
          </p:nvCxnSpPr>
          <p:spPr>
            <a:xfrm flipV="1">
              <a:off x="8107677" y="2361125"/>
              <a:ext cx="1504385" cy="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499304" y="2084125"/>
              <a:ext cx="800219" cy="276999"/>
            </a:xfrm>
            <a:prstGeom prst="rect">
              <a:avLst/>
            </a:prstGeom>
            <a:noFill/>
          </p:spPr>
          <p:txBody>
            <a:bodyPr wrap="none" rtlCol="0">
              <a:spAutoFit/>
            </a:bodyPr>
            <a:lstStyle/>
            <a:p>
              <a:r>
                <a:rPr lang="zh-CN" altLang="en-US" sz="1200" dirty="0" smtClean="0">
                  <a:solidFill>
                    <a:schemeClr val="bg1"/>
                  </a:solidFill>
                </a:rPr>
                <a:t>服务协同</a:t>
              </a:r>
              <a:endParaRPr lang="zh-CN" altLang="en-US" sz="1200" dirty="0">
                <a:solidFill>
                  <a:schemeClr val="bg1"/>
                </a:solidFill>
              </a:endParaRPr>
            </a:p>
          </p:txBody>
        </p:sp>
      </p:grpSp>
      <p:sp>
        <p:nvSpPr>
          <p:cNvPr id="19" name="矩形 18"/>
          <p:cNvSpPr/>
          <p:nvPr/>
        </p:nvSpPr>
        <p:spPr>
          <a:xfrm>
            <a:off x="6155054" y="3189121"/>
            <a:ext cx="1952623" cy="1055415"/>
          </a:xfrm>
          <a:prstGeom prst="rect">
            <a:avLst/>
          </a:prstGeom>
          <a:noFill/>
          <a:ln>
            <a:solidFill>
              <a:srgbClr val="2EBA7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黑体" panose="02010609060101010101" pitchFamily="49" charset="-122"/>
                <a:ea typeface="黑体" panose="02010609060101010101" pitchFamily="49" charset="-122"/>
              </a:rPr>
              <a:t>应用实例</a:t>
            </a:r>
            <a:r>
              <a:rPr lang="en-US" altLang="zh-CN" sz="1400" dirty="0" smtClean="0">
                <a:latin typeface="黑体" panose="02010609060101010101" pitchFamily="49" charset="-122"/>
                <a:ea typeface="黑体" panose="02010609060101010101" pitchFamily="49" charset="-122"/>
              </a:rPr>
              <a:t>(</a:t>
            </a:r>
            <a:r>
              <a:rPr lang="zh-CN" altLang="en-US" sz="1400" dirty="0" smtClean="0">
                <a:latin typeface="黑体" panose="02010609060101010101" pitchFamily="49" charset="-122"/>
                <a:ea typeface="黑体" panose="02010609060101010101" pitchFamily="49" charset="-122"/>
              </a:rPr>
              <a:t>容器化</a:t>
            </a:r>
            <a:r>
              <a:rPr lang="en-US" altLang="zh-CN" sz="1400" dirty="0" smtClean="0">
                <a:latin typeface="黑体" panose="02010609060101010101" pitchFamily="49" charset="-122"/>
                <a:ea typeface="黑体" panose="02010609060101010101" pitchFamily="49" charset="-122"/>
              </a:rPr>
              <a:t>)</a:t>
            </a:r>
          </a:p>
          <a:p>
            <a:pPr algn="ctr"/>
            <a:r>
              <a:rPr lang="zh-CN" altLang="en-US" sz="1400" dirty="0" smtClean="0">
                <a:latin typeface="黑体" panose="02010609060101010101" pitchFamily="49" charset="-122"/>
                <a:ea typeface="黑体" panose="02010609060101010101" pitchFamily="49" charset="-122"/>
              </a:rPr>
              <a:t>应用部署软硬件环境</a:t>
            </a:r>
            <a:endParaRPr lang="en-US" altLang="zh-CN" sz="1400" dirty="0" smtClean="0">
              <a:latin typeface="黑体" panose="02010609060101010101" pitchFamily="49" charset="-122"/>
              <a:ea typeface="黑体" panose="02010609060101010101" pitchFamily="49" charset="-122"/>
            </a:endParaRPr>
          </a:p>
          <a:p>
            <a:pPr algn="ctr"/>
            <a:r>
              <a:rPr lang="zh-CN" altLang="en-US" sz="1400" dirty="0" smtClean="0">
                <a:latin typeface="黑体" panose="02010609060101010101" pitchFamily="49" charset="-122"/>
                <a:ea typeface="黑体" panose="02010609060101010101" pitchFamily="49" charset="-122"/>
              </a:rPr>
              <a:t>分布式智能</a:t>
            </a:r>
            <a:r>
              <a:rPr lang="en-US" altLang="zh-CN" sz="1400" dirty="0" smtClean="0">
                <a:latin typeface="黑体" panose="02010609060101010101" pitchFamily="49" charset="-122"/>
                <a:ea typeface="黑体" panose="02010609060101010101" pitchFamily="49" charset="-122"/>
              </a:rPr>
              <a:t>/</a:t>
            </a:r>
            <a:r>
              <a:rPr lang="zh-CN" altLang="en-US" sz="1400" dirty="0" smtClean="0">
                <a:latin typeface="黑体" panose="02010609060101010101" pitchFamily="49" charset="-122"/>
                <a:ea typeface="黑体" panose="02010609060101010101" pitchFamily="49" charset="-122"/>
              </a:rPr>
              <a:t>推理</a:t>
            </a:r>
            <a:endParaRPr lang="en-US" altLang="zh-CN" sz="1400" dirty="0" smtClean="0">
              <a:latin typeface="黑体" panose="02010609060101010101" pitchFamily="49" charset="-122"/>
              <a:ea typeface="黑体" panose="02010609060101010101" pitchFamily="49" charset="-122"/>
            </a:endParaRPr>
          </a:p>
          <a:p>
            <a:pPr algn="ctr"/>
            <a:r>
              <a:rPr lang="zh-CN" altLang="en-US" sz="1400" dirty="0" smtClean="0">
                <a:latin typeface="黑体" panose="02010609060101010101" pitchFamily="49" charset="-122"/>
                <a:ea typeface="黑体" panose="02010609060101010101" pitchFamily="49" charset="-122"/>
              </a:rPr>
              <a:t>数据采集与分析</a:t>
            </a:r>
            <a:endParaRPr lang="zh-CN" altLang="en-US" sz="1400" dirty="0">
              <a:latin typeface="黑体" panose="02010609060101010101" pitchFamily="49" charset="-122"/>
              <a:ea typeface="黑体" panose="02010609060101010101" pitchFamily="49" charset="-122"/>
            </a:endParaRPr>
          </a:p>
        </p:txBody>
      </p:sp>
      <p:sp>
        <p:nvSpPr>
          <p:cNvPr id="20" name="矩形 19"/>
          <p:cNvSpPr/>
          <p:nvPr/>
        </p:nvSpPr>
        <p:spPr>
          <a:xfrm>
            <a:off x="9612062" y="3184404"/>
            <a:ext cx="1952623" cy="1060132"/>
          </a:xfrm>
          <a:prstGeom prst="rect">
            <a:avLst/>
          </a:prstGeom>
          <a:noFill/>
          <a:ln>
            <a:solidFill>
              <a:srgbClr val="2EBA7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黑体" panose="02010609060101010101" pitchFamily="49" charset="-122"/>
                <a:ea typeface="黑体" panose="02010609060101010101" pitchFamily="49" charset="-122"/>
              </a:rPr>
              <a:t>业务编排</a:t>
            </a:r>
            <a:endParaRPr lang="en-US" altLang="zh-CN" sz="1400" dirty="0">
              <a:latin typeface="黑体" panose="02010609060101010101" pitchFamily="49" charset="-122"/>
              <a:ea typeface="黑体" panose="02010609060101010101" pitchFamily="49" charset="-122"/>
            </a:endParaRPr>
          </a:p>
          <a:p>
            <a:pPr algn="ctr"/>
            <a:r>
              <a:rPr lang="zh-CN" altLang="en-US" sz="1200" dirty="0">
                <a:latin typeface="黑体" panose="02010609060101010101" pitchFamily="49" charset="-122"/>
                <a:ea typeface="黑体" panose="02010609060101010101" pitchFamily="49" charset="-122"/>
              </a:rPr>
              <a:t>应用开发测试全</a:t>
            </a:r>
            <a:r>
              <a:rPr lang="zh-CN" altLang="en-US" sz="1200" dirty="0" smtClean="0">
                <a:latin typeface="黑体" panose="02010609060101010101" pitchFamily="49" charset="-122"/>
                <a:ea typeface="黑体" panose="02010609060101010101" pitchFamily="49" charset="-122"/>
              </a:rPr>
              <a:t>生命周期</a:t>
            </a:r>
            <a:endParaRPr lang="en-US" altLang="zh-CN" sz="1200" dirty="0" smtClean="0">
              <a:latin typeface="黑体" panose="02010609060101010101" pitchFamily="49" charset="-122"/>
              <a:ea typeface="黑体" panose="02010609060101010101" pitchFamily="49" charset="-122"/>
            </a:endParaRPr>
          </a:p>
          <a:p>
            <a:pPr algn="ctr"/>
            <a:r>
              <a:rPr lang="zh-CN" altLang="en-US" sz="1400" dirty="0">
                <a:latin typeface="黑体" panose="02010609060101010101" pitchFamily="49" charset="-122"/>
                <a:ea typeface="黑体" panose="02010609060101010101" pitchFamily="49" charset="-122"/>
              </a:rPr>
              <a:t>集中式训练</a:t>
            </a:r>
            <a:endParaRPr lang="en-US" altLang="zh-CN" sz="1400" dirty="0">
              <a:latin typeface="黑体" panose="02010609060101010101" pitchFamily="49" charset="-122"/>
              <a:ea typeface="黑体" panose="02010609060101010101" pitchFamily="49" charset="-122"/>
            </a:endParaRPr>
          </a:p>
          <a:p>
            <a:pPr algn="ctr"/>
            <a:r>
              <a:rPr lang="zh-CN" altLang="en-US" sz="1400" dirty="0">
                <a:latin typeface="黑体" panose="02010609060101010101" pitchFamily="49" charset="-122"/>
                <a:ea typeface="黑体" panose="02010609060101010101" pitchFamily="49" charset="-122"/>
              </a:rPr>
              <a:t>大</a:t>
            </a:r>
            <a:r>
              <a:rPr lang="zh-CN" altLang="en-US" sz="1400" dirty="0">
                <a:latin typeface="黑体" panose="02010609060101010101" pitchFamily="49" charset="-122"/>
                <a:ea typeface="黑体" panose="02010609060101010101" pitchFamily="49" charset="-122"/>
              </a:rPr>
              <a:t>数据分析</a:t>
            </a:r>
            <a:endParaRPr lang="zh-CN" altLang="en-US" sz="1400" dirty="0">
              <a:latin typeface="黑体" panose="02010609060101010101" pitchFamily="49" charset="-122"/>
              <a:ea typeface="黑体" panose="02010609060101010101" pitchFamily="49" charset="-122"/>
            </a:endParaRPr>
          </a:p>
        </p:txBody>
      </p:sp>
      <p:sp>
        <p:nvSpPr>
          <p:cNvPr id="21" name="矩形 20"/>
          <p:cNvSpPr/>
          <p:nvPr/>
        </p:nvSpPr>
        <p:spPr>
          <a:xfrm>
            <a:off x="6155054" y="4623979"/>
            <a:ext cx="1952623" cy="1055415"/>
          </a:xfrm>
          <a:prstGeom prst="rect">
            <a:avLst/>
          </a:prstGeom>
          <a:noFill/>
          <a:ln>
            <a:solidFill>
              <a:srgbClr val="2EBA7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黑体" panose="02010609060101010101" pitchFamily="49" charset="-122"/>
                <a:ea typeface="黑体" panose="02010609060101010101" pitchFamily="49" charset="-122"/>
              </a:rPr>
              <a:t>基础设施资源及调度管理</a:t>
            </a:r>
            <a:endParaRPr lang="zh-CN" altLang="en-US" sz="1200" dirty="0">
              <a:latin typeface="黑体" panose="02010609060101010101" pitchFamily="49" charset="-122"/>
              <a:ea typeface="黑体" panose="02010609060101010101" pitchFamily="49" charset="-122"/>
            </a:endParaRPr>
          </a:p>
        </p:txBody>
      </p:sp>
      <p:sp>
        <p:nvSpPr>
          <p:cNvPr id="22" name="矩形 21"/>
          <p:cNvSpPr/>
          <p:nvPr/>
        </p:nvSpPr>
        <p:spPr>
          <a:xfrm>
            <a:off x="9612062" y="4613965"/>
            <a:ext cx="1952623" cy="1055415"/>
          </a:xfrm>
          <a:prstGeom prst="rect">
            <a:avLst/>
          </a:prstGeom>
          <a:noFill/>
          <a:ln>
            <a:solidFill>
              <a:srgbClr val="2EBA7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黑体" panose="02010609060101010101" pitchFamily="49" charset="-122"/>
                <a:ea typeface="黑体" panose="02010609060101010101" pitchFamily="49" charset="-122"/>
              </a:rPr>
              <a:t>边缘节点基础设施</a:t>
            </a:r>
            <a:r>
              <a:rPr lang="en-US" altLang="zh-CN" sz="1200"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设备</a:t>
            </a:r>
            <a:r>
              <a:rPr lang="en-US" altLang="zh-CN" sz="1200"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南向终端的生命周期管理</a:t>
            </a:r>
            <a:endParaRPr lang="zh-CN" altLang="en-US" sz="1200" dirty="0">
              <a:latin typeface="黑体" panose="02010609060101010101" pitchFamily="49" charset="-122"/>
              <a:ea typeface="黑体" panose="02010609060101010101" pitchFamily="49" charset="-122"/>
            </a:endParaRPr>
          </a:p>
        </p:txBody>
      </p:sp>
      <p:grpSp>
        <p:nvGrpSpPr>
          <p:cNvPr id="24" name="组合 23"/>
          <p:cNvGrpSpPr/>
          <p:nvPr/>
        </p:nvGrpSpPr>
        <p:grpSpPr>
          <a:xfrm>
            <a:off x="8107677" y="3089223"/>
            <a:ext cx="1504385" cy="277000"/>
            <a:chOff x="8107677" y="2084126"/>
            <a:chExt cx="1504385" cy="277000"/>
          </a:xfrm>
        </p:grpSpPr>
        <p:cxnSp>
          <p:nvCxnSpPr>
            <p:cNvPr id="25" name="肘形连接符 24"/>
            <p:cNvCxnSpPr/>
            <p:nvPr/>
          </p:nvCxnSpPr>
          <p:spPr>
            <a:xfrm>
              <a:off x="8107677" y="2361125"/>
              <a:ext cx="1504385" cy="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8196290" y="2084126"/>
              <a:ext cx="1415772" cy="276999"/>
            </a:xfrm>
            <a:prstGeom prst="rect">
              <a:avLst/>
            </a:prstGeom>
            <a:noFill/>
          </p:spPr>
          <p:txBody>
            <a:bodyPr wrap="none" rtlCol="0">
              <a:spAutoFit/>
            </a:bodyPr>
            <a:lstStyle/>
            <a:p>
              <a:r>
                <a:rPr lang="zh-CN" altLang="en-US" sz="1200" dirty="0" smtClean="0">
                  <a:solidFill>
                    <a:schemeClr val="bg1"/>
                  </a:solidFill>
                </a:rPr>
                <a:t>业务应用管理协同</a:t>
              </a:r>
              <a:endParaRPr lang="zh-CN" altLang="en-US" sz="1200" dirty="0">
                <a:solidFill>
                  <a:schemeClr val="bg1"/>
                </a:solidFill>
              </a:endParaRPr>
            </a:p>
          </p:txBody>
        </p:sp>
      </p:grpSp>
      <p:grpSp>
        <p:nvGrpSpPr>
          <p:cNvPr id="29" name="组合 28"/>
          <p:cNvGrpSpPr/>
          <p:nvPr/>
        </p:nvGrpSpPr>
        <p:grpSpPr>
          <a:xfrm>
            <a:off x="8107676" y="3437890"/>
            <a:ext cx="1504385" cy="277000"/>
            <a:chOff x="8107677" y="2084126"/>
            <a:chExt cx="1504385" cy="277000"/>
          </a:xfrm>
        </p:grpSpPr>
        <p:cxnSp>
          <p:nvCxnSpPr>
            <p:cNvPr id="30" name="肘形连接符 29"/>
            <p:cNvCxnSpPr/>
            <p:nvPr/>
          </p:nvCxnSpPr>
          <p:spPr>
            <a:xfrm>
              <a:off x="8107677" y="2361125"/>
              <a:ext cx="1504385" cy="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8504068" y="2084126"/>
              <a:ext cx="800219" cy="276999"/>
            </a:xfrm>
            <a:prstGeom prst="rect">
              <a:avLst/>
            </a:prstGeom>
            <a:noFill/>
          </p:spPr>
          <p:txBody>
            <a:bodyPr wrap="none" rtlCol="0">
              <a:spAutoFit/>
            </a:bodyPr>
            <a:lstStyle/>
            <a:p>
              <a:r>
                <a:rPr lang="zh-CN" altLang="en-US" sz="1200" dirty="0">
                  <a:solidFill>
                    <a:schemeClr val="bg1"/>
                  </a:solidFill>
                </a:rPr>
                <a:t>智能</a:t>
              </a:r>
              <a:r>
                <a:rPr lang="zh-CN" altLang="en-US" sz="1200" dirty="0" smtClean="0">
                  <a:solidFill>
                    <a:schemeClr val="bg1"/>
                  </a:solidFill>
                </a:rPr>
                <a:t>协同</a:t>
              </a:r>
              <a:endParaRPr lang="zh-CN" altLang="en-US" sz="1200" dirty="0">
                <a:solidFill>
                  <a:schemeClr val="bg1"/>
                </a:solidFill>
              </a:endParaRPr>
            </a:p>
          </p:txBody>
        </p:sp>
      </p:grpSp>
      <p:grpSp>
        <p:nvGrpSpPr>
          <p:cNvPr id="34" name="组合 33"/>
          <p:cNvGrpSpPr/>
          <p:nvPr/>
        </p:nvGrpSpPr>
        <p:grpSpPr>
          <a:xfrm>
            <a:off x="8102913" y="3800457"/>
            <a:ext cx="1504385" cy="277000"/>
            <a:chOff x="8107677" y="2084126"/>
            <a:chExt cx="1504385" cy="277000"/>
          </a:xfrm>
        </p:grpSpPr>
        <p:cxnSp>
          <p:nvCxnSpPr>
            <p:cNvPr id="35" name="肘形连接符 34"/>
            <p:cNvCxnSpPr/>
            <p:nvPr/>
          </p:nvCxnSpPr>
          <p:spPr>
            <a:xfrm>
              <a:off x="8107677" y="2361125"/>
              <a:ext cx="1504385" cy="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8504068" y="2084126"/>
              <a:ext cx="800219" cy="276999"/>
            </a:xfrm>
            <a:prstGeom prst="rect">
              <a:avLst/>
            </a:prstGeom>
            <a:noFill/>
          </p:spPr>
          <p:txBody>
            <a:bodyPr wrap="none" rtlCol="0">
              <a:spAutoFit/>
            </a:bodyPr>
            <a:lstStyle/>
            <a:p>
              <a:r>
                <a:rPr lang="zh-CN" altLang="en-US" sz="1200" dirty="0">
                  <a:solidFill>
                    <a:schemeClr val="bg1"/>
                  </a:solidFill>
                </a:rPr>
                <a:t>数据</a:t>
              </a:r>
              <a:r>
                <a:rPr lang="zh-CN" altLang="en-US" sz="1200" dirty="0" smtClean="0">
                  <a:solidFill>
                    <a:schemeClr val="bg1"/>
                  </a:solidFill>
                </a:rPr>
                <a:t>协同</a:t>
              </a:r>
              <a:endParaRPr lang="zh-CN" altLang="en-US" sz="1200" dirty="0">
                <a:solidFill>
                  <a:schemeClr val="bg1"/>
                </a:solidFill>
              </a:endParaRPr>
            </a:p>
          </p:txBody>
        </p:sp>
      </p:grpSp>
      <p:grpSp>
        <p:nvGrpSpPr>
          <p:cNvPr id="37" name="组合 36"/>
          <p:cNvGrpSpPr/>
          <p:nvPr/>
        </p:nvGrpSpPr>
        <p:grpSpPr>
          <a:xfrm>
            <a:off x="8107675" y="4884943"/>
            <a:ext cx="1504385" cy="277000"/>
            <a:chOff x="8107677" y="2084126"/>
            <a:chExt cx="1504385" cy="277000"/>
          </a:xfrm>
        </p:grpSpPr>
        <p:cxnSp>
          <p:nvCxnSpPr>
            <p:cNvPr id="38" name="肘形连接符 37"/>
            <p:cNvCxnSpPr/>
            <p:nvPr/>
          </p:nvCxnSpPr>
          <p:spPr>
            <a:xfrm>
              <a:off x="8107677" y="2361125"/>
              <a:ext cx="1504385" cy="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8504068" y="2084126"/>
              <a:ext cx="800219" cy="276999"/>
            </a:xfrm>
            <a:prstGeom prst="rect">
              <a:avLst/>
            </a:prstGeom>
            <a:noFill/>
          </p:spPr>
          <p:txBody>
            <a:bodyPr wrap="none" rtlCol="0">
              <a:spAutoFit/>
            </a:bodyPr>
            <a:lstStyle/>
            <a:p>
              <a:r>
                <a:rPr lang="zh-CN" altLang="en-US" sz="1200" dirty="0">
                  <a:solidFill>
                    <a:schemeClr val="bg1"/>
                  </a:solidFill>
                </a:rPr>
                <a:t>资源</a:t>
              </a:r>
              <a:r>
                <a:rPr lang="zh-CN" altLang="en-US" sz="1200" dirty="0" smtClean="0">
                  <a:solidFill>
                    <a:schemeClr val="bg1"/>
                  </a:solidFill>
                </a:rPr>
                <a:t>协同</a:t>
              </a:r>
              <a:endParaRPr lang="zh-CN" altLang="en-US" sz="1200" dirty="0">
                <a:solidFill>
                  <a:schemeClr val="bg1"/>
                </a:solidFill>
              </a:endParaRPr>
            </a:p>
          </p:txBody>
        </p:sp>
      </p:grpSp>
      <p:sp>
        <p:nvSpPr>
          <p:cNvPr id="27" name="文本框 26"/>
          <p:cNvSpPr txBox="1"/>
          <p:nvPr/>
        </p:nvSpPr>
        <p:spPr>
          <a:xfrm>
            <a:off x="6152392" y="1776949"/>
            <a:ext cx="1947859" cy="184666"/>
          </a:xfrm>
          <a:prstGeom prst="rect">
            <a:avLst/>
          </a:prstGeom>
          <a:gradFill>
            <a:gsLst>
              <a:gs pos="0">
                <a:srgbClr val="424752"/>
              </a:gs>
              <a:gs pos="100000">
                <a:srgbClr val="2A7C60">
                  <a:alpha val="50000"/>
                </a:srgbClr>
              </a:gs>
              <a:gs pos="100000">
                <a:srgbClr val="2EBA7C"/>
              </a:gs>
              <a:gs pos="100000">
                <a:srgbClr val="424752"/>
              </a:gs>
            </a:gsLst>
            <a:lin ang="5400000" scaled="1"/>
          </a:gradFill>
          <a:ln>
            <a:solidFill>
              <a:srgbClr val="2EBA7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400" b="1" dirty="0"/>
              <a:t>EC SaaS</a:t>
            </a:r>
            <a:endParaRPr lang="zh-CN" altLang="en-US" sz="1400" b="1" dirty="0"/>
          </a:p>
        </p:txBody>
      </p:sp>
      <p:sp>
        <p:nvSpPr>
          <p:cNvPr id="40" name="文本框 39"/>
          <p:cNvSpPr txBox="1"/>
          <p:nvPr/>
        </p:nvSpPr>
        <p:spPr>
          <a:xfrm>
            <a:off x="6155054" y="3052219"/>
            <a:ext cx="1947859" cy="184666"/>
          </a:xfrm>
          <a:prstGeom prst="rect">
            <a:avLst/>
          </a:prstGeom>
          <a:gradFill>
            <a:gsLst>
              <a:gs pos="0">
                <a:srgbClr val="333844"/>
              </a:gs>
              <a:gs pos="100000">
                <a:srgbClr val="2A7C60">
                  <a:alpha val="50000"/>
                </a:srgbClr>
              </a:gs>
              <a:gs pos="100000">
                <a:srgbClr val="2EBA7C"/>
              </a:gs>
              <a:gs pos="100000">
                <a:srgbClr val="2EBA7C"/>
              </a:gs>
            </a:gsLst>
            <a:lin ang="5400000" scaled="1"/>
          </a:gradFill>
          <a:ln>
            <a:solidFill>
              <a:srgbClr val="2EBA7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400" b="1" dirty="0"/>
              <a:t>EC </a:t>
            </a:r>
            <a:r>
              <a:rPr lang="en-US" altLang="zh-CN" sz="1400" b="1" dirty="0" smtClean="0"/>
              <a:t>PaaS</a:t>
            </a:r>
            <a:endParaRPr lang="zh-CN" altLang="en-US" sz="1400" b="1" dirty="0"/>
          </a:p>
        </p:txBody>
      </p:sp>
      <p:sp>
        <p:nvSpPr>
          <p:cNvPr id="41" name="文本框 40"/>
          <p:cNvSpPr txBox="1"/>
          <p:nvPr/>
        </p:nvSpPr>
        <p:spPr>
          <a:xfrm>
            <a:off x="6155053" y="4499271"/>
            <a:ext cx="1947859" cy="184666"/>
          </a:xfrm>
          <a:prstGeom prst="rect">
            <a:avLst/>
          </a:prstGeom>
          <a:gradFill>
            <a:gsLst>
              <a:gs pos="0">
                <a:srgbClr val="333844"/>
              </a:gs>
              <a:gs pos="100000">
                <a:srgbClr val="2A7C60">
                  <a:alpha val="50000"/>
                </a:srgbClr>
              </a:gs>
              <a:gs pos="100000">
                <a:srgbClr val="2EBA7C"/>
              </a:gs>
              <a:gs pos="100000">
                <a:srgbClr val="2EBA7C"/>
              </a:gs>
            </a:gsLst>
            <a:lin ang="5400000" scaled="1"/>
          </a:gradFill>
          <a:ln>
            <a:solidFill>
              <a:srgbClr val="2EBA7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400" b="1" dirty="0"/>
              <a:t>EC I</a:t>
            </a:r>
            <a:r>
              <a:rPr lang="en-US" altLang="zh-CN" sz="1400" b="1" dirty="0" smtClean="0"/>
              <a:t>aaS</a:t>
            </a:r>
            <a:endParaRPr lang="zh-CN" altLang="en-US" sz="1400" b="1" dirty="0"/>
          </a:p>
        </p:txBody>
      </p:sp>
      <p:sp>
        <p:nvSpPr>
          <p:cNvPr id="42" name="文本框 41"/>
          <p:cNvSpPr txBox="1"/>
          <p:nvPr/>
        </p:nvSpPr>
        <p:spPr>
          <a:xfrm>
            <a:off x="9614443" y="1785450"/>
            <a:ext cx="1947859" cy="184666"/>
          </a:xfrm>
          <a:prstGeom prst="rect">
            <a:avLst/>
          </a:prstGeom>
          <a:gradFill>
            <a:gsLst>
              <a:gs pos="0">
                <a:srgbClr val="333844"/>
              </a:gs>
              <a:gs pos="100000">
                <a:srgbClr val="2A7C60">
                  <a:alpha val="50000"/>
                </a:srgbClr>
              </a:gs>
              <a:gs pos="100000">
                <a:srgbClr val="2EBA7C"/>
              </a:gs>
              <a:gs pos="100000">
                <a:srgbClr val="2EBA7C"/>
              </a:gs>
            </a:gsLst>
            <a:lin ang="5400000" scaled="1"/>
          </a:gradFill>
          <a:ln>
            <a:solidFill>
              <a:srgbClr val="2EBA7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400" b="1" dirty="0" smtClean="0"/>
              <a:t>SaaS</a:t>
            </a:r>
            <a:endParaRPr lang="zh-CN" altLang="en-US" sz="1400" b="1" dirty="0"/>
          </a:p>
        </p:txBody>
      </p:sp>
      <p:sp>
        <p:nvSpPr>
          <p:cNvPr id="43" name="文本框 42"/>
          <p:cNvSpPr txBox="1"/>
          <p:nvPr/>
        </p:nvSpPr>
        <p:spPr>
          <a:xfrm>
            <a:off x="9614442" y="3043056"/>
            <a:ext cx="1947859" cy="184666"/>
          </a:xfrm>
          <a:prstGeom prst="rect">
            <a:avLst/>
          </a:prstGeom>
          <a:gradFill>
            <a:gsLst>
              <a:gs pos="0">
                <a:srgbClr val="333844"/>
              </a:gs>
              <a:gs pos="100000">
                <a:srgbClr val="2A7C60">
                  <a:alpha val="50000"/>
                </a:srgbClr>
              </a:gs>
              <a:gs pos="100000">
                <a:srgbClr val="2EBA7C"/>
              </a:gs>
              <a:gs pos="100000">
                <a:srgbClr val="2EBA7C"/>
              </a:gs>
            </a:gsLst>
            <a:lin ang="5400000" scaled="1"/>
          </a:gradFill>
          <a:ln>
            <a:solidFill>
              <a:srgbClr val="2EBA7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400" b="1" dirty="0" smtClean="0"/>
              <a:t>PaaS</a:t>
            </a:r>
            <a:endParaRPr lang="zh-CN" altLang="en-US" sz="1400" b="1" dirty="0"/>
          </a:p>
        </p:txBody>
      </p:sp>
      <p:sp>
        <p:nvSpPr>
          <p:cNvPr id="44" name="文本框 43"/>
          <p:cNvSpPr txBox="1"/>
          <p:nvPr/>
        </p:nvSpPr>
        <p:spPr>
          <a:xfrm>
            <a:off x="9614441" y="4472406"/>
            <a:ext cx="1947859" cy="184666"/>
          </a:xfrm>
          <a:prstGeom prst="rect">
            <a:avLst/>
          </a:prstGeom>
          <a:gradFill>
            <a:gsLst>
              <a:gs pos="0">
                <a:srgbClr val="333844"/>
              </a:gs>
              <a:gs pos="100000">
                <a:srgbClr val="2A7C60">
                  <a:alpha val="50000"/>
                </a:srgbClr>
              </a:gs>
              <a:gs pos="100000">
                <a:srgbClr val="2EBA7C"/>
              </a:gs>
              <a:gs pos="100000">
                <a:srgbClr val="2EBA7C"/>
              </a:gs>
            </a:gsLst>
            <a:lin ang="5400000" scaled="1"/>
          </a:gradFill>
          <a:ln>
            <a:solidFill>
              <a:srgbClr val="2EBA7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400" b="1" dirty="0" smtClean="0"/>
              <a:t>IaaS</a:t>
            </a:r>
            <a:endParaRPr lang="zh-CN" altLang="en-US" sz="1400" b="1" dirty="0"/>
          </a:p>
        </p:txBody>
      </p:sp>
    </p:spTree>
    <p:extLst>
      <p:ext uri="{BB962C8B-B14F-4D97-AF65-F5344CB8AC3E}">
        <p14:creationId xmlns:p14="http://schemas.microsoft.com/office/powerpoint/2010/main" val="1437505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Confidential in BGI,shall not be spread if not be privileged</a:t>
            </a:r>
            <a:endParaRPr lang="zh-CN" altLang="en-US"/>
          </a:p>
        </p:txBody>
      </p:sp>
      <p:sp>
        <p:nvSpPr>
          <p:cNvPr id="3" name="灯片编号占位符 2"/>
          <p:cNvSpPr>
            <a:spLocks noGrp="1"/>
          </p:cNvSpPr>
          <p:nvPr>
            <p:ph type="sldNum" sz="quarter" idx="12"/>
          </p:nvPr>
        </p:nvSpPr>
        <p:spPr/>
        <p:txBody>
          <a:bodyPr/>
          <a:lstStyle/>
          <a:p>
            <a:fld id="{39CA78E4-F434-4116-A7EE-5A6838CB0D53}" type="slidenum">
              <a:rPr lang="zh-CN" altLang="en-US" smtClean="0"/>
              <a:t>14</a:t>
            </a:fld>
            <a:endParaRPr lang="zh-CN" altLang="en-US"/>
          </a:p>
        </p:txBody>
      </p:sp>
      <p:sp>
        <p:nvSpPr>
          <p:cNvPr id="5" name="文本框 4"/>
          <p:cNvSpPr txBox="1"/>
          <p:nvPr/>
        </p:nvSpPr>
        <p:spPr>
          <a:xfrm>
            <a:off x="505689" y="270738"/>
            <a:ext cx="4518893" cy="461665"/>
          </a:xfrm>
          <a:prstGeom prst="rect">
            <a:avLst/>
          </a:prstGeom>
          <a:noFill/>
        </p:spPr>
        <p:txBody>
          <a:bodyPr wrap="square" rtlCol="0">
            <a:spAutoFit/>
          </a:bodyPr>
          <a:lstStyle/>
          <a:p>
            <a:r>
              <a:rPr lang="zh-CN" altLang="en-US" sz="2400" dirty="0" smtClean="0">
                <a:solidFill>
                  <a:srgbClr val="2EBA7C"/>
                </a:solidFill>
                <a:latin typeface="黑体" panose="02010609060101010101" pitchFamily="49" charset="-122"/>
                <a:ea typeface="黑体" panose="02010609060101010101" pitchFamily="49" charset="-122"/>
              </a:rPr>
              <a:t>边缘计算最新发展</a:t>
            </a:r>
            <a:r>
              <a:rPr lang="zh-CN" altLang="en-US" sz="2400" dirty="0" smtClean="0">
                <a:solidFill>
                  <a:srgbClr val="2EBA7C"/>
                </a:solidFill>
                <a:latin typeface="黑体" panose="02010609060101010101" pitchFamily="49" charset="-122"/>
                <a:ea typeface="黑体" panose="02010609060101010101" pitchFamily="49" charset="-122"/>
              </a:rPr>
              <a:t>趋势</a:t>
            </a:r>
            <a:r>
              <a:rPr lang="en-US" altLang="zh-CN" sz="2400" dirty="0" smtClean="0">
                <a:solidFill>
                  <a:srgbClr val="2EBA7C"/>
                </a:solidFill>
                <a:latin typeface="黑体" panose="02010609060101010101" pitchFamily="49" charset="-122"/>
                <a:ea typeface="黑体" panose="02010609060101010101" pitchFamily="49" charset="-122"/>
              </a:rPr>
              <a:t>(4/4)</a:t>
            </a:r>
            <a:endParaRPr lang="zh-CN" altLang="en-US" sz="2400" dirty="0">
              <a:solidFill>
                <a:srgbClr val="2EBA7C"/>
              </a:solidFill>
              <a:latin typeface="黑体" panose="02010609060101010101" pitchFamily="49" charset="-122"/>
              <a:ea typeface="黑体" panose="02010609060101010101" pitchFamily="49" charset="-122"/>
            </a:endParaRPr>
          </a:p>
        </p:txBody>
      </p:sp>
      <p:sp>
        <p:nvSpPr>
          <p:cNvPr id="6" name="文本框 5"/>
          <p:cNvSpPr txBox="1"/>
          <p:nvPr/>
        </p:nvSpPr>
        <p:spPr>
          <a:xfrm>
            <a:off x="505689" y="1350977"/>
            <a:ext cx="11352936" cy="3170099"/>
          </a:xfrm>
          <a:prstGeom prst="rect">
            <a:avLst/>
          </a:prstGeom>
          <a:noFill/>
        </p:spPr>
        <p:txBody>
          <a:bodyPr wrap="square" rtlCol="0">
            <a:spAutoFit/>
          </a:bodyPr>
          <a:lstStyle>
            <a:defPPr>
              <a:defRPr lang="zh-CN"/>
            </a:defPPr>
            <a:lvl1pPr marL="285750" indent="-285750">
              <a:lnSpc>
                <a:spcPts val="3000"/>
              </a:lnSpc>
              <a:buFont typeface="Wingdings" panose="05000000000000000000" pitchFamily="2" charset="2"/>
              <a:buChar char="p"/>
              <a:defRPr>
                <a:solidFill>
                  <a:schemeClr val="bg1"/>
                </a:solidFill>
                <a:latin typeface="黑体" panose="02010609060101010101" pitchFamily="49" charset="-122"/>
                <a:ea typeface="黑体" panose="02010609060101010101" pitchFamily="49" charset="-122"/>
              </a:defRPr>
            </a:lvl1pPr>
            <a:lvl2pPr marL="742950" lvl="1" indent="-285750">
              <a:lnSpc>
                <a:spcPts val="3000"/>
              </a:lnSpc>
              <a:buFont typeface="Arial" panose="020B0604020202020204" pitchFamily="34" charset="0"/>
              <a:buChar char="•"/>
              <a:defRPr>
                <a:solidFill>
                  <a:schemeClr val="bg1"/>
                </a:solidFill>
                <a:latin typeface="黑体" panose="02010609060101010101" pitchFamily="49" charset="-122"/>
                <a:ea typeface="黑体" panose="02010609060101010101" pitchFamily="49" charset="-122"/>
              </a:defRPr>
            </a:lvl2pPr>
          </a:lstStyle>
          <a:p>
            <a:r>
              <a:rPr lang="en-US" altLang="zh-CN" dirty="0" smtClean="0"/>
              <a:t>5G+</a:t>
            </a:r>
            <a:r>
              <a:rPr lang="zh-CN" altLang="en-US" dirty="0" smtClean="0"/>
              <a:t>边缘</a:t>
            </a:r>
            <a:r>
              <a:rPr lang="zh-CN" altLang="en-US" dirty="0" smtClean="0"/>
              <a:t>计算</a:t>
            </a:r>
            <a:endParaRPr lang="en-US" altLang="zh-CN" dirty="0" smtClean="0"/>
          </a:p>
          <a:p>
            <a:pPr marL="0" indent="0">
              <a:buNone/>
            </a:pPr>
            <a:r>
              <a:rPr lang="en-US" altLang="zh-CN" dirty="0" smtClean="0"/>
              <a:t>5G</a:t>
            </a:r>
            <a:r>
              <a:rPr lang="zh-CN" altLang="en-US" dirty="0" smtClean="0"/>
              <a:t>为</a:t>
            </a:r>
            <a:r>
              <a:rPr lang="zh-CN" altLang="en-US" dirty="0"/>
              <a:t>边缘计算产业的落地和发展提供了良好的网络基础，</a:t>
            </a:r>
            <a:r>
              <a:rPr lang="zh-CN" altLang="en-US" dirty="0" smtClean="0"/>
              <a:t>从用户</a:t>
            </a:r>
            <a:r>
              <a:rPr lang="zh-CN" altLang="en-US" dirty="0"/>
              <a:t>面功能的灵活部署、三大场景的支持以及网络能力</a:t>
            </a:r>
            <a:r>
              <a:rPr lang="zh-CN" altLang="en-US" dirty="0" smtClean="0"/>
              <a:t>开放等</a:t>
            </a:r>
            <a:r>
              <a:rPr lang="zh-CN" altLang="en-US" dirty="0"/>
              <a:t>方面相互</a:t>
            </a:r>
            <a:r>
              <a:rPr lang="zh-CN" altLang="en-US" dirty="0" smtClean="0"/>
              <a:t>结合</a:t>
            </a:r>
            <a:r>
              <a:rPr lang="zh-CN" altLang="en-US" dirty="0"/>
              <a:t>、</a:t>
            </a:r>
            <a:r>
              <a:rPr lang="zh-CN" altLang="en-US" dirty="0" smtClean="0"/>
              <a:t>相互</a:t>
            </a:r>
            <a:r>
              <a:rPr lang="zh-CN" altLang="en-US" dirty="0"/>
              <a:t>促进</a:t>
            </a:r>
            <a:r>
              <a:rPr lang="zh-CN" altLang="en-US" dirty="0" smtClean="0"/>
              <a:t>。</a:t>
            </a:r>
            <a:r>
              <a:rPr lang="en-US" altLang="zh-CN" dirty="0" smtClean="0"/>
              <a:t>5G</a:t>
            </a:r>
            <a:r>
              <a:rPr lang="zh-CN" altLang="en-US" dirty="0" smtClean="0"/>
              <a:t>用户</a:t>
            </a:r>
            <a:r>
              <a:rPr lang="zh-CN" altLang="en-US" dirty="0"/>
              <a:t>面</a:t>
            </a:r>
            <a:r>
              <a:rPr lang="zh-CN" altLang="en-US" dirty="0" smtClean="0"/>
              <a:t>功能</a:t>
            </a:r>
            <a:r>
              <a:rPr lang="en-US" altLang="zh-CN" dirty="0" smtClean="0"/>
              <a:t>UPF</a:t>
            </a:r>
            <a:r>
              <a:rPr lang="zh-CN" altLang="en-US" dirty="0" smtClean="0"/>
              <a:t>下沉</a:t>
            </a:r>
            <a:r>
              <a:rPr lang="zh-CN" altLang="en-US" dirty="0"/>
              <a:t>实现数据流量本地卸载。可以将</a:t>
            </a:r>
            <a:r>
              <a:rPr lang="zh-CN" altLang="en-US" dirty="0" smtClean="0"/>
              <a:t>边缘</a:t>
            </a:r>
            <a:r>
              <a:rPr lang="zh-CN" altLang="en-US" dirty="0"/>
              <a:t>计算节点灵活部署在不同的网络位置来满足对时延、</a:t>
            </a:r>
            <a:r>
              <a:rPr lang="zh-CN" altLang="en-US" dirty="0" smtClean="0"/>
              <a:t>带宽有</a:t>
            </a:r>
            <a:r>
              <a:rPr lang="zh-CN" altLang="en-US" dirty="0"/>
              <a:t>不同需求的边缘计算业务。同时，边缘计算也</a:t>
            </a:r>
            <a:r>
              <a:rPr lang="zh-CN" altLang="en-US" dirty="0" smtClean="0"/>
              <a:t>成为</a:t>
            </a:r>
            <a:r>
              <a:rPr lang="en-US" altLang="zh-CN" dirty="0" smtClean="0"/>
              <a:t>5G</a:t>
            </a:r>
            <a:r>
              <a:rPr lang="zh-CN" altLang="en-US" dirty="0" smtClean="0"/>
              <a:t>服务</a:t>
            </a:r>
            <a:r>
              <a:rPr lang="zh-CN" altLang="en-US" dirty="0"/>
              <a:t>垂直行业，充分发挥新的网络性能的重要利器之一</a:t>
            </a:r>
            <a:r>
              <a:rPr lang="zh-CN" altLang="en-US" dirty="0" smtClean="0"/>
              <a:t>。</a:t>
            </a:r>
            <a:r>
              <a:rPr lang="en-US" altLang="zh-CN" dirty="0" smtClean="0"/>
              <a:t>5G</a:t>
            </a:r>
            <a:r>
              <a:rPr lang="zh-CN" altLang="en-US" dirty="0" smtClean="0"/>
              <a:t>三</a:t>
            </a:r>
            <a:r>
              <a:rPr lang="zh-CN" altLang="en-US" dirty="0"/>
              <a:t>大典型场景也都与边缘计算密切相关</a:t>
            </a:r>
            <a:r>
              <a:rPr lang="zh-CN" altLang="en-US" dirty="0" smtClean="0"/>
              <a:t>。</a:t>
            </a:r>
            <a:r>
              <a:rPr lang="en-US" altLang="zh-CN" dirty="0" smtClean="0"/>
              <a:t>uRLLC</a:t>
            </a:r>
            <a:r>
              <a:rPr lang="zh-CN" altLang="en-US" dirty="0" smtClean="0"/>
              <a:t>超高可靠低</a:t>
            </a:r>
            <a:r>
              <a:rPr lang="zh-CN" altLang="en-US" dirty="0"/>
              <a:t>时延</a:t>
            </a:r>
            <a:r>
              <a:rPr lang="zh-CN" altLang="en-US" dirty="0" smtClean="0"/>
              <a:t>、</a:t>
            </a:r>
            <a:r>
              <a:rPr lang="en-US" altLang="zh-CN" dirty="0" smtClean="0"/>
              <a:t>eMBB</a:t>
            </a:r>
            <a:r>
              <a:rPr lang="zh-CN" altLang="en-US" dirty="0" smtClean="0"/>
              <a:t>增强</a:t>
            </a:r>
            <a:r>
              <a:rPr lang="zh-CN" altLang="en-US" dirty="0"/>
              <a:t>移动带宽</a:t>
            </a:r>
            <a:r>
              <a:rPr lang="zh-CN" altLang="en-US" dirty="0" smtClean="0"/>
              <a:t>以及</a:t>
            </a:r>
            <a:r>
              <a:rPr lang="en-US" altLang="zh-CN" dirty="0" smtClean="0"/>
              <a:t>mMTC</a:t>
            </a:r>
            <a:r>
              <a:rPr lang="zh-CN" altLang="en-US" dirty="0" smtClean="0"/>
              <a:t>海量</a:t>
            </a:r>
            <a:r>
              <a:rPr lang="zh-CN" altLang="en-US" dirty="0"/>
              <a:t>机器类通信</a:t>
            </a:r>
            <a:r>
              <a:rPr lang="zh-CN" altLang="en-US" dirty="0" smtClean="0"/>
              <a:t>，可以</a:t>
            </a:r>
            <a:r>
              <a:rPr lang="zh-CN" altLang="en-US" dirty="0"/>
              <a:t>分别支持不同需求的边缘计算场景。例如，对于时延要求极高的工业控制，对于带宽要求较高</a:t>
            </a:r>
            <a:r>
              <a:rPr lang="zh-CN" altLang="en-US" dirty="0" smtClean="0"/>
              <a:t>的</a:t>
            </a:r>
            <a:r>
              <a:rPr lang="en-US" altLang="zh-CN" dirty="0" smtClean="0"/>
              <a:t>AR/VR</a:t>
            </a:r>
            <a:r>
              <a:rPr lang="zh-CN" altLang="en-US" dirty="0" smtClean="0"/>
              <a:t>、直播</a:t>
            </a:r>
            <a:r>
              <a:rPr lang="zh-CN" altLang="en-US" dirty="0"/>
              <a:t>，</a:t>
            </a:r>
            <a:r>
              <a:rPr lang="zh-CN" altLang="en-US" dirty="0" smtClean="0"/>
              <a:t>对于</a:t>
            </a:r>
            <a:r>
              <a:rPr lang="zh-CN" altLang="en-US" dirty="0"/>
              <a:t>海量连接需求高</a:t>
            </a:r>
            <a:r>
              <a:rPr lang="zh-CN" altLang="en-US" dirty="0" smtClean="0"/>
              <a:t>的</a:t>
            </a:r>
            <a:r>
              <a:rPr lang="en-US" altLang="zh-CN" dirty="0" smtClean="0"/>
              <a:t>IoT</a:t>
            </a:r>
            <a:r>
              <a:rPr lang="zh-CN" altLang="en-US" dirty="0" smtClean="0"/>
              <a:t>设备</a:t>
            </a:r>
            <a:r>
              <a:rPr lang="zh-CN" altLang="en-US" dirty="0"/>
              <a:t>接入等新兴业务。此外，</a:t>
            </a:r>
            <a:r>
              <a:rPr lang="zh-CN" altLang="en-US" dirty="0" smtClean="0"/>
              <a:t>对于移动</a:t>
            </a:r>
            <a:r>
              <a:rPr lang="zh-CN" altLang="en-US" dirty="0"/>
              <a:t>业务的连续性要求</a:t>
            </a:r>
            <a:r>
              <a:rPr lang="zh-CN" altLang="en-US" dirty="0" smtClean="0"/>
              <a:t>，</a:t>
            </a:r>
            <a:r>
              <a:rPr lang="en-US" altLang="zh-CN" dirty="0" smtClean="0"/>
              <a:t>5G</a:t>
            </a:r>
            <a:r>
              <a:rPr lang="zh-CN" altLang="en-US" dirty="0" smtClean="0"/>
              <a:t>网络</a:t>
            </a:r>
            <a:r>
              <a:rPr lang="zh-CN" altLang="en-US" dirty="0"/>
              <a:t>引入了三种业务与会话</a:t>
            </a:r>
            <a:r>
              <a:rPr lang="zh-CN" altLang="en-US" dirty="0" smtClean="0"/>
              <a:t>连续性模</a:t>
            </a:r>
            <a:r>
              <a:rPr lang="zh-CN" altLang="en-US" dirty="0"/>
              <a:t>式来保证用户的体验，例如车联网等。</a:t>
            </a:r>
            <a:endParaRPr lang="en-US" altLang="zh-CN" dirty="0"/>
          </a:p>
        </p:txBody>
      </p:sp>
    </p:spTree>
    <p:extLst>
      <p:ext uri="{BB962C8B-B14F-4D97-AF65-F5344CB8AC3E}">
        <p14:creationId xmlns:p14="http://schemas.microsoft.com/office/powerpoint/2010/main" val="3376373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Confidential in BGI,shall not be spread if not be privileged</a:t>
            </a:r>
            <a:endParaRPr lang="zh-CN" altLang="en-US"/>
          </a:p>
        </p:txBody>
      </p:sp>
      <p:sp>
        <p:nvSpPr>
          <p:cNvPr id="3" name="灯片编号占位符 2"/>
          <p:cNvSpPr>
            <a:spLocks noGrp="1"/>
          </p:cNvSpPr>
          <p:nvPr>
            <p:ph type="sldNum" sz="quarter" idx="12"/>
          </p:nvPr>
        </p:nvSpPr>
        <p:spPr/>
        <p:txBody>
          <a:bodyPr/>
          <a:lstStyle/>
          <a:p>
            <a:fld id="{39CA78E4-F434-4116-A7EE-5A6838CB0D53}" type="slidenum">
              <a:rPr lang="zh-CN" altLang="en-US" smtClean="0"/>
              <a:t>15</a:t>
            </a:fld>
            <a:endParaRPr lang="zh-CN" altLang="en-US"/>
          </a:p>
        </p:txBody>
      </p:sp>
      <p:grpSp>
        <p:nvGrpSpPr>
          <p:cNvPr id="7" name="组合 6"/>
          <p:cNvGrpSpPr/>
          <p:nvPr/>
        </p:nvGrpSpPr>
        <p:grpSpPr>
          <a:xfrm>
            <a:off x="2706617" y="2325255"/>
            <a:ext cx="1487054" cy="1487054"/>
            <a:chOff x="3987222" y="1200725"/>
            <a:chExt cx="662709" cy="662709"/>
          </a:xfrm>
        </p:grpSpPr>
        <p:sp>
          <p:nvSpPr>
            <p:cNvPr id="8" name="椭圆 7"/>
            <p:cNvSpPr/>
            <p:nvPr/>
          </p:nvSpPr>
          <p:spPr>
            <a:xfrm>
              <a:off x="3987222" y="1200725"/>
              <a:ext cx="662709" cy="662709"/>
            </a:xfrm>
            <a:prstGeom prst="ellipse">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063999" y="1277501"/>
              <a:ext cx="509155" cy="509155"/>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t>2</a:t>
              </a:r>
              <a:endParaRPr lang="zh-CN" altLang="en-US" sz="5400" dirty="0"/>
            </a:p>
          </p:txBody>
        </p:sp>
      </p:grpSp>
      <p:sp>
        <p:nvSpPr>
          <p:cNvPr id="10" name="文本框 9"/>
          <p:cNvSpPr txBox="1"/>
          <p:nvPr/>
        </p:nvSpPr>
        <p:spPr>
          <a:xfrm>
            <a:off x="4365951" y="2714837"/>
            <a:ext cx="6222424" cy="707886"/>
          </a:xfrm>
          <a:prstGeom prst="rect">
            <a:avLst/>
          </a:prstGeom>
          <a:noFill/>
        </p:spPr>
        <p:txBody>
          <a:bodyPr wrap="square" rtlCol="0">
            <a:spAutoFit/>
          </a:bodyPr>
          <a:lstStyle/>
          <a:p>
            <a:r>
              <a:rPr lang="zh-CN" altLang="en-US" sz="4000" dirty="0" smtClean="0">
                <a:solidFill>
                  <a:schemeClr val="bg1"/>
                </a:solidFill>
                <a:latin typeface="黑体" panose="02010609060101010101" pitchFamily="49" charset="-122"/>
                <a:ea typeface="黑体" panose="02010609060101010101" pitchFamily="49" charset="-122"/>
              </a:rPr>
              <a:t>边缘计算应用场景</a:t>
            </a:r>
            <a:endParaRPr lang="zh-CN" altLang="en-US" sz="40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59543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Confidential in BGI,shall not be spread if not be privileged</a:t>
            </a:r>
            <a:endParaRPr lang="zh-CN" altLang="en-US"/>
          </a:p>
        </p:txBody>
      </p:sp>
      <p:sp>
        <p:nvSpPr>
          <p:cNvPr id="3" name="灯片编号占位符 2"/>
          <p:cNvSpPr>
            <a:spLocks noGrp="1"/>
          </p:cNvSpPr>
          <p:nvPr>
            <p:ph type="sldNum" sz="quarter" idx="12"/>
          </p:nvPr>
        </p:nvSpPr>
        <p:spPr/>
        <p:txBody>
          <a:bodyPr/>
          <a:lstStyle/>
          <a:p>
            <a:fld id="{39CA78E4-F434-4116-A7EE-5A6838CB0D53}" type="slidenum">
              <a:rPr lang="zh-CN" altLang="en-US" smtClean="0"/>
              <a:t>16</a:t>
            </a:fld>
            <a:endParaRPr lang="zh-CN" altLang="en-US"/>
          </a:p>
        </p:txBody>
      </p:sp>
      <p:sp>
        <p:nvSpPr>
          <p:cNvPr id="5" name="文本框 4"/>
          <p:cNvSpPr txBox="1"/>
          <p:nvPr/>
        </p:nvSpPr>
        <p:spPr>
          <a:xfrm>
            <a:off x="505689" y="270738"/>
            <a:ext cx="4518893" cy="461665"/>
          </a:xfrm>
          <a:prstGeom prst="rect">
            <a:avLst/>
          </a:prstGeom>
          <a:noFill/>
        </p:spPr>
        <p:txBody>
          <a:bodyPr wrap="square" rtlCol="0">
            <a:spAutoFit/>
          </a:bodyPr>
          <a:lstStyle/>
          <a:p>
            <a:r>
              <a:rPr lang="zh-CN" altLang="en-US" sz="2400" dirty="0" smtClean="0">
                <a:solidFill>
                  <a:srgbClr val="2EBA7C"/>
                </a:solidFill>
                <a:latin typeface="黑体" panose="02010609060101010101" pitchFamily="49" charset="-122"/>
                <a:ea typeface="黑体" panose="02010609060101010101" pitchFamily="49" charset="-122"/>
              </a:rPr>
              <a:t>边缘计算应用场景</a:t>
            </a:r>
            <a:endParaRPr lang="zh-CN" altLang="en-US" sz="2400" dirty="0">
              <a:solidFill>
                <a:srgbClr val="2EBA7C"/>
              </a:solidFill>
              <a:latin typeface="黑体" panose="02010609060101010101" pitchFamily="49" charset="-122"/>
              <a:ea typeface="黑体" panose="02010609060101010101" pitchFamily="49" charset="-122"/>
            </a:endParaRPr>
          </a:p>
        </p:txBody>
      </p:sp>
      <p:sp>
        <p:nvSpPr>
          <p:cNvPr id="4" name="矩形 3"/>
          <p:cNvSpPr/>
          <p:nvPr/>
        </p:nvSpPr>
        <p:spPr>
          <a:xfrm>
            <a:off x="1872343" y="1192462"/>
            <a:ext cx="6096000" cy="1477328"/>
          </a:xfrm>
          <a:prstGeom prst="rect">
            <a:avLst/>
          </a:prstGeom>
        </p:spPr>
        <p:txBody>
          <a:bodyPr>
            <a:spAutoFit/>
          </a:bodyPr>
          <a:lstStyle/>
          <a:p>
            <a:r>
              <a:rPr lang="zh-CN" altLang="en-US" dirty="0"/>
              <a:t>目前边缘计算的价值场景包括智慧园区、安卓云与云游戏、</a:t>
            </a:r>
          </a:p>
          <a:p>
            <a:r>
              <a:rPr lang="zh-CN" altLang="en-US" dirty="0"/>
              <a:t>内容分发网络 </a:t>
            </a:r>
            <a:r>
              <a:rPr lang="en-US" altLang="zh-CN" dirty="0"/>
              <a:t>CDN</a:t>
            </a:r>
            <a:r>
              <a:rPr lang="zh-CN" altLang="en-US" dirty="0"/>
              <a:t>、视频监控、工业物联网、 </a:t>
            </a:r>
            <a:r>
              <a:rPr lang="en-US" altLang="zh-CN" dirty="0"/>
              <a:t>Cloud VR </a:t>
            </a:r>
            <a:r>
              <a:rPr lang="zh-CN" altLang="en-US" dirty="0"/>
              <a:t>等，</a:t>
            </a:r>
          </a:p>
          <a:p>
            <a:r>
              <a:rPr lang="zh-CN" altLang="en-US" dirty="0"/>
              <a:t>其中智慧园区、视频监控、工业物联网属于 </a:t>
            </a:r>
            <a:r>
              <a:rPr lang="en-US" altLang="zh-CN" dirty="0"/>
              <a:t>2B </a:t>
            </a:r>
            <a:r>
              <a:rPr lang="zh-CN" altLang="en-US" dirty="0"/>
              <a:t>业务，安卓云</a:t>
            </a:r>
          </a:p>
          <a:p>
            <a:r>
              <a:rPr lang="zh-CN" altLang="en-US" dirty="0"/>
              <a:t>与云游戏、内容分发网络 </a:t>
            </a:r>
            <a:r>
              <a:rPr lang="en-US" altLang="zh-CN" dirty="0"/>
              <a:t>CDN</a:t>
            </a:r>
            <a:r>
              <a:rPr lang="zh-CN" altLang="en-US" dirty="0"/>
              <a:t>、 </a:t>
            </a:r>
            <a:r>
              <a:rPr lang="en-US" altLang="zh-CN" dirty="0"/>
              <a:t>Cloud VR </a:t>
            </a:r>
            <a:r>
              <a:rPr lang="zh-CN" altLang="en-US" dirty="0"/>
              <a:t>属于 </a:t>
            </a:r>
            <a:r>
              <a:rPr lang="en-US" altLang="zh-CN" dirty="0"/>
              <a:t>2C </a:t>
            </a:r>
            <a:r>
              <a:rPr lang="zh-CN" altLang="en-US" dirty="0"/>
              <a:t>业务。</a:t>
            </a:r>
          </a:p>
        </p:txBody>
      </p:sp>
      <p:sp>
        <p:nvSpPr>
          <p:cNvPr id="10" name="矩形 9"/>
          <p:cNvSpPr/>
          <p:nvPr/>
        </p:nvSpPr>
        <p:spPr>
          <a:xfrm>
            <a:off x="1584960" y="3199517"/>
            <a:ext cx="6096000" cy="646331"/>
          </a:xfrm>
          <a:prstGeom prst="rect">
            <a:avLst/>
          </a:prstGeom>
        </p:spPr>
        <p:txBody>
          <a:bodyPr>
            <a:spAutoFit/>
          </a:bodyPr>
          <a:lstStyle/>
          <a:p>
            <a:r>
              <a:rPr lang="zh-CN" altLang="en-US" dirty="0">
                <a:solidFill>
                  <a:srgbClr val="00B6BD"/>
                </a:solidFill>
                <a:latin typeface="FZLTZHJW--GB1-0"/>
              </a:rPr>
              <a:t>智慧园区</a:t>
            </a:r>
            <a:r>
              <a:rPr lang="zh-CN" altLang="en-US" dirty="0"/>
              <a:t> </a:t>
            </a:r>
            <a:br>
              <a:rPr lang="zh-CN" altLang="en-US" dirty="0"/>
            </a:br>
            <a:endParaRPr lang="zh-CN" altLang="en-US" dirty="0"/>
          </a:p>
        </p:txBody>
      </p:sp>
      <p:sp>
        <p:nvSpPr>
          <p:cNvPr id="11" name="矩形 10"/>
          <p:cNvSpPr/>
          <p:nvPr/>
        </p:nvSpPr>
        <p:spPr>
          <a:xfrm>
            <a:off x="1584960" y="3779652"/>
            <a:ext cx="6096000" cy="646331"/>
          </a:xfrm>
          <a:prstGeom prst="rect">
            <a:avLst/>
          </a:prstGeom>
        </p:spPr>
        <p:txBody>
          <a:bodyPr>
            <a:spAutoFit/>
          </a:bodyPr>
          <a:lstStyle/>
          <a:p>
            <a:r>
              <a:rPr lang="zh-CN" altLang="en-US" dirty="0">
                <a:solidFill>
                  <a:srgbClr val="00B6BD"/>
                </a:solidFill>
                <a:latin typeface="FZLTZHJW--GB1-0"/>
              </a:rPr>
              <a:t>安卓云与云游戏</a:t>
            </a:r>
            <a:r>
              <a:rPr lang="zh-CN" altLang="en-US" dirty="0"/>
              <a:t> </a:t>
            </a:r>
            <a:br>
              <a:rPr lang="zh-CN" altLang="en-US" dirty="0"/>
            </a:br>
            <a:endParaRPr lang="zh-CN" altLang="en-US" dirty="0"/>
          </a:p>
        </p:txBody>
      </p:sp>
      <p:sp>
        <p:nvSpPr>
          <p:cNvPr id="12" name="矩形 11"/>
          <p:cNvSpPr/>
          <p:nvPr/>
        </p:nvSpPr>
        <p:spPr>
          <a:xfrm>
            <a:off x="1584960" y="4375575"/>
            <a:ext cx="6096000" cy="646331"/>
          </a:xfrm>
          <a:prstGeom prst="rect">
            <a:avLst/>
          </a:prstGeom>
        </p:spPr>
        <p:txBody>
          <a:bodyPr>
            <a:spAutoFit/>
          </a:bodyPr>
          <a:lstStyle/>
          <a:p>
            <a:r>
              <a:rPr lang="zh-CN" altLang="en-US" dirty="0">
                <a:solidFill>
                  <a:srgbClr val="00B6BD"/>
                </a:solidFill>
                <a:latin typeface="FZLTZHJW--GB1-0"/>
              </a:rPr>
              <a:t>内容分发网络 </a:t>
            </a:r>
            <a:r>
              <a:rPr lang="en-US" altLang="zh-CN" dirty="0">
                <a:solidFill>
                  <a:srgbClr val="00B6BD"/>
                </a:solidFill>
                <a:latin typeface="HuaweiSansMedium"/>
              </a:rPr>
              <a:t>CDN</a:t>
            </a:r>
            <a:r>
              <a:rPr lang="zh-CN" altLang="en-US" dirty="0"/>
              <a:t> </a:t>
            </a:r>
            <a:br>
              <a:rPr lang="zh-CN" altLang="en-US" dirty="0"/>
            </a:br>
            <a:endParaRPr lang="zh-CN" altLang="en-US" dirty="0"/>
          </a:p>
        </p:txBody>
      </p:sp>
      <p:sp>
        <p:nvSpPr>
          <p:cNvPr id="13" name="矩形 12"/>
          <p:cNvSpPr/>
          <p:nvPr/>
        </p:nvSpPr>
        <p:spPr>
          <a:xfrm>
            <a:off x="1584960" y="5129884"/>
            <a:ext cx="6096000" cy="646331"/>
          </a:xfrm>
          <a:prstGeom prst="rect">
            <a:avLst/>
          </a:prstGeom>
        </p:spPr>
        <p:txBody>
          <a:bodyPr>
            <a:spAutoFit/>
          </a:bodyPr>
          <a:lstStyle/>
          <a:p>
            <a:r>
              <a:rPr lang="zh-CN" altLang="en-US" dirty="0">
                <a:solidFill>
                  <a:srgbClr val="00B6BD"/>
                </a:solidFill>
                <a:latin typeface="FZLTZHJW--GB1-0"/>
              </a:rPr>
              <a:t>视频监控</a:t>
            </a:r>
            <a:r>
              <a:rPr lang="zh-CN" altLang="en-US" dirty="0"/>
              <a:t> </a:t>
            </a:r>
            <a:br>
              <a:rPr lang="zh-CN" altLang="en-US" dirty="0"/>
            </a:br>
            <a:endParaRPr lang="zh-CN" altLang="en-US" dirty="0"/>
          </a:p>
        </p:txBody>
      </p:sp>
      <p:sp>
        <p:nvSpPr>
          <p:cNvPr id="14" name="矩形 13"/>
          <p:cNvSpPr/>
          <p:nvPr/>
        </p:nvSpPr>
        <p:spPr>
          <a:xfrm>
            <a:off x="1454331" y="5776215"/>
            <a:ext cx="6096000" cy="646331"/>
          </a:xfrm>
          <a:prstGeom prst="rect">
            <a:avLst/>
          </a:prstGeom>
        </p:spPr>
        <p:txBody>
          <a:bodyPr>
            <a:spAutoFit/>
          </a:bodyPr>
          <a:lstStyle/>
          <a:p>
            <a:r>
              <a:rPr lang="zh-CN" altLang="en-US" dirty="0">
                <a:solidFill>
                  <a:srgbClr val="00B6BD"/>
                </a:solidFill>
                <a:latin typeface="FZLTZHJW--GB1-0"/>
              </a:rPr>
              <a:t>工业物联网</a:t>
            </a:r>
            <a:r>
              <a:rPr lang="zh-CN" altLang="en-US" dirty="0"/>
              <a:t> </a:t>
            </a:r>
            <a:br>
              <a:rPr lang="zh-CN" altLang="en-US" dirty="0"/>
            </a:br>
            <a:endParaRPr lang="zh-CN" altLang="en-US" dirty="0"/>
          </a:p>
        </p:txBody>
      </p:sp>
      <p:sp>
        <p:nvSpPr>
          <p:cNvPr id="15" name="矩形 14"/>
          <p:cNvSpPr/>
          <p:nvPr/>
        </p:nvSpPr>
        <p:spPr>
          <a:xfrm>
            <a:off x="3048000" y="3105835"/>
            <a:ext cx="6096000" cy="646331"/>
          </a:xfrm>
          <a:prstGeom prst="rect">
            <a:avLst/>
          </a:prstGeom>
        </p:spPr>
        <p:txBody>
          <a:bodyPr>
            <a:spAutoFit/>
          </a:bodyPr>
          <a:lstStyle/>
          <a:p>
            <a:r>
              <a:rPr lang="en-US" altLang="zh-CN" dirty="0">
                <a:solidFill>
                  <a:srgbClr val="00B6BD"/>
                </a:solidFill>
                <a:latin typeface="HuaweiSansMedium"/>
              </a:rPr>
              <a:t>Cloud VR</a:t>
            </a:r>
            <a:r>
              <a:rPr lang="en-US" altLang="zh-CN" dirty="0"/>
              <a:t> </a:t>
            </a:r>
            <a:br>
              <a:rPr lang="en-US" altLang="zh-CN" dirty="0"/>
            </a:br>
            <a:endParaRPr lang="zh-CN" altLang="en-US" dirty="0"/>
          </a:p>
        </p:txBody>
      </p:sp>
    </p:spTree>
    <p:extLst>
      <p:ext uri="{BB962C8B-B14F-4D97-AF65-F5344CB8AC3E}">
        <p14:creationId xmlns:p14="http://schemas.microsoft.com/office/powerpoint/2010/main" val="19160884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Confidential in BGI,shall not be spread if not be privileged</a:t>
            </a:r>
            <a:endParaRPr lang="zh-CN" altLang="en-US"/>
          </a:p>
        </p:txBody>
      </p:sp>
      <p:sp>
        <p:nvSpPr>
          <p:cNvPr id="3" name="灯片编号占位符 2"/>
          <p:cNvSpPr>
            <a:spLocks noGrp="1"/>
          </p:cNvSpPr>
          <p:nvPr>
            <p:ph type="sldNum" sz="quarter" idx="12"/>
          </p:nvPr>
        </p:nvSpPr>
        <p:spPr/>
        <p:txBody>
          <a:bodyPr/>
          <a:lstStyle/>
          <a:p>
            <a:fld id="{39CA78E4-F434-4116-A7EE-5A6838CB0D53}" type="slidenum">
              <a:rPr lang="zh-CN" altLang="en-US" smtClean="0"/>
              <a:t>17</a:t>
            </a:fld>
            <a:endParaRPr lang="zh-CN" altLang="en-US"/>
          </a:p>
        </p:txBody>
      </p:sp>
      <p:grpSp>
        <p:nvGrpSpPr>
          <p:cNvPr id="7" name="组合 6"/>
          <p:cNvGrpSpPr/>
          <p:nvPr/>
        </p:nvGrpSpPr>
        <p:grpSpPr>
          <a:xfrm>
            <a:off x="2706617" y="2325255"/>
            <a:ext cx="1487054" cy="1487054"/>
            <a:chOff x="3987222" y="1200725"/>
            <a:chExt cx="662709" cy="662709"/>
          </a:xfrm>
        </p:grpSpPr>
        <p:sp>
          <p:nvSpPr>
            <p:cNvPr id="8" name="椭圆 7"/>
            <p:cNvSpPr/>
            <p:nvPr/>
          </p:nvSpPr>
          <p:spPr>
            <a:xfrm>
              <a:off x="3987222" y="1200725"/>
              <a:ext cx="662709" cy="662709"/>
            </a:xfrm>
            <a:prstGeom prst="ellipse">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063999" y="1277501"/>
              <a:ext cx="509155" cy="509155"/>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4</a:t>
              </a:r>
              <a:endParaRPr lang="zh-CN" altLang="en-US" sz="5400" dirty="0"/>
            </a:p>
          </p:txBody>
        </p:sp>
      </p:grpSp>
      <p:sp>
        <p:nvSpPr>
          <p:cNvPr id="10" name="文本框 9"/>
          <p:cNvSpPr txBox="1"/>
          <p:nvPr/>
        </p:nvSpPr>
        <p:spPr>
          <a:xfrm>
            <a:off x="4365951" y="2714837"/>
            <a:ext cx="6222424" cy="707886"/>
          </a:xfrm>
          <a:prstGeom prst="rect">
            <a:avLst/>
          </a:prstGeom>
          <a:noFill/>
        </p:spPr>
        <p:txBody>
          <a:bodyPr wrap="square" rtlCol="0">
            <a:spAutoFit/>
          </a:bodyPr>
          <a:lstStyle/>
          <a:p>
            <a:r>
              <a:rPr lang="zh-CN" altLang="en-US" sz="4000" dirty="0" smtClean="0">
                <a:solidFill>
                  <a:schemeClr val="bg1"/>
                </a:solidFill>
                <a:latin typeface="黑体" panose="02010609060101010101" pitchFamily="49" charset="-122"/>
                <a:ea typeface="黑体" panose="02010609060101010101" pitchFamily="49" charset="-122"/>
              </a:rPr>
              <a:t>边缘计算与智能制造</a:t>
            </a:r>
            <a:endParaRPr lang="zh-CN" altLang="en-US" sz="40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50984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Confidential in BGI,shall not be spread if not be privileged</a:t>
            </a:r>
            <a:endParaRPr lang="zh-CN" altLang="en-US"/>
          </a:p>
        </p:txBody>
      </p:sp>
      <p:sp>
        <p:nvSpPr>
          <p:cNvPr id="3" name="灯片编号占位符 2"/>
          <p:cNvSpPr>
            <a:spLocks noGrp="1"/>
          </p:cNvSpPr>
          <p:nvPr>
            <p:ph type="sldNum" sz="quarter" idx="12"/>
          </p:nvPr>
        </p:nvSpPr>
        <p:spPr/>
        <p:txBody>
          <a:bodyPr/>
          <a:lstStyle/>
          <a:p>
            <a:fld id="{39CA78E4-F434-4116-A7EE-5A6838CB0D53}" type="slidenum">
              <a:rPr lang="zh-CN" altLang="en-US" smtClean="0"/>
              <a:t>18</a:t>
            </a:fld>
            <a:endParaRPr lang="zh-CN" altLang="en-US"/>
          </a:p>
        </p:txBody>
      </p:sp>
      <p:sp>
        <p:nvSpPr>
          <p:cNvPr id="5" name="文本框 4"/>
          <p:cNvSpPr txBox="1"/>
          <p:nvPr/>
        </p:nvSpPr>
        <p:spPr>
          <a:xfrm>
            <a:off x="505689" y="270738"/>
            <a:ext cx="4518893" cy="461665"/>
          </a:xfrm>
          <a:prstGeom prst="rect">
            <a:avLst/>
          </a:prstGeom>
          <a:noFill/>
        </p:spPr>
        <p:txBody>
          <a:bodyPr wrap="square" rtlCol="0">
            <a:spAutoFit/>
          </a:bodyPr>
          <a:lstStyle/>
          <a:p>
            <a:r>
              <a:rPr lang="zh-CN" altLang="en-US" sz="2400" dirty="0" smtClean="0">
                <a:solidFill>
                  <a:srgbClr val="2EBA7C"/>
                </a:solidFill>
                <a:latin typeface="黑体" panose="02010609060101010101" pitchFamily="49" charset="-122"/>
                <a:ea typeface="黑体" panose="02010609060101010101" pitchFamily="49" charset="-122"/>
              </a:rPr>
              <a:t>边缘计算与智能制造</a:t>
            </a:r>
            <a:endParaRPr lang="zh-CN" altLang="en-US" sz="2400" dirty="0">
              <a:solidFill>
                <a:srgbClr val="2EBA7C"/>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2757487" y="1490662"/>
            <a:ext cx="6677025" cy="3876675"/>
          </a:xfrm>
          <a:prstGeom prst="rect">
            <a:avLst/>
          </a:prstGeom>
        </p:spPr>
      </p:pic>
    </p:spTree>
    <p:extLst>
      <p:ext uri="{BB962C8B-B14F-4D97-AF65-F5344CB8AC3E}">
        <p14:creationId xmlns:p14="http://schemas.microsoft.com/office/powerpoint/2010/main" val="559206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Confidential in BGI,shall not be spread if not be privileged</a:t>
            </a:r>
            <a:endParaRPr lang="zh-CN" altLang="en-US"/>
          </a:p>
        </p:txBody>
      </p:sp>
      <p:sp>
        <p:nvSpPr>
          <p:cNvPr id="3" name="灯片编号占位符 2"/>
          <p:cNvSpPr>
            <a:spLocks noGrp="1"/>
          </p:cNvSpPr>
          <p:nvPr>
            <p:ph type="sldNum" sz="quarter" idx="12"/>
          </p:nvPr>
        </p:nvSpPr>
        <p:spPr/>
        <p:txBody>
          <a:bodyPr/>
          <a:lstStyle/>
          <a:p>
            <a:fld id="{39CA78E4-F434-4116-A7EE-5A6838CB0D53}" type="slidenum">
              <a:rPr lang="zh-CN" altLang="en-US" smtClean="0"/>
              <a:t>19</a:t>
            </a:fld>
            <a:endParaRPr lang="zh-CN" altLang="en-US"/>
          </a:p>
        </p:txBody>
      </p:sp>
      <p:sp>
        <p:nvSpPr>
          <p:cNvPr id="5" name="文本框 4"/>
          <p:cNvSpPr txBox="1"/>
          <p:nvPr/>
        </p:nvSpPr>
        <p:spPr>
          <a:xfrm>
            <a:off x="505689" y="270738"/>
            <a:ext cx="4518893" cy="461665"/>
          </a:xfrm>
          <a:prstGeom prst="rect">
            <a:avLst/>
          </a:prstGeom>
          <a:noFill/>
        </p:spPr>
        <p:txBody>
          <a:bodyPr wrap="square" rtlCol="0">
            <a:spAutoFit/>
          </a:bodyPr>
          <a:lstStyle/>
          <a:p>
            <a:r>
              <a:rPr lang="zh-CN" altLang="en-US" sz="2400" dirty="0" smtClean="0">
                <a:solidFill>
                  <a:srgbClr val="2EBA7C"/>
                </a:solidFill>
                <a:latin typeface="黑体" panose="02010609060101010101" pitchFamily="49" charset="-122"/>
                <a:ea typeface="黑体" panose="02010609060101010101" pitchFamily="49" charset="-122"/>
              </a:rPr>
              <a:t>边缘计算与智能制造</a:t>
            </a:r>
            <a:endParaRPr lang="zh-CN" altLang="en-US" sz="2400" dirty="0">
              <a:solidFill>
                <a:srgbClr val="2EBA7C"/>
              </a:solidFill>
              <a:latin typeface="黑体" panose="02010609060101010101" pitchFamily="49" charset="-122"/>
              <a:ea typeface="黑体" panose="02010609060101010101" pitchFamily="49" charset="-122"/>
            </a:endParaRPr>
          </a:p>
        </p:txBody>
      </p:sp>
      <p:sp>
        <p:nvSpPr>
          <p:cNvPr id="10" name="矩形 9"/>
          <p:cNvSpPr/>
          <p:nvPr/>
        </p:nvSpPr>
        <p:spPr>
          <a:xfrm>
            <a:off x="1976582" y="1420718"/>
            <a:ext cx="6096000" cy="5078313"/>
          </a:xfrm>
          <a:prstGeom prst="rect">
            <a:avLst/>
          </a:prstGeom>
        </p:spPr>
        <p:txBody>
          <a:bodyPr>
            <a:spAutoFit/>
          </a:bodyPr>
          <a:lstStyle/>
          <a:p>
            <a:r>
              <a:rPr lang="en-US" altLang="zh-CN" dirty="0"/>
              <a:t>IT</a:t>
            </a:r>
            <a:r>
              <a:rPr lang="zh-CN" altLang="en-US" dirty="0"/>
              <a:t>人擅长于创造概念，</a:t>
            </a:r>
            <a:r>
              <a:rPr lang="en-US" altLang="zh-CN" dirty="0"/>
              <a:t>OT</a:t>
            </a:r>
            <a:r>
              <a:rPr lang="zh-CN" altLang="en-US" dirty="0"/>
              <a:t>端的人通常并不擅长此</a:t>
            </a:r>
            <a:br>
              <a:rPr lang="zh-CN" altLang="en-US" dirty="0"/>
            </a:br>
            <a:r>
              <a:rPr lang="zh-CN" altLang="en-US" dirty="0"/>
              <a:t>道，这在于两者解决问题的思路不同，结果当然也不</a:t>
            </a:r>
            <a:br>
              <a:rPr lang="zh-CN" altLang="en-US" dirty="0"/>
            </a:br>
            <a:r>
              <a:rPr lang="zh-CN" altLang="en-US" dirty="0"/>
              <a:t>同，</a:t>
            </a:r>
            <a:r>
              <a:rPr lang="en-US" altLang="zh-CN" dirty="0"/>
              <a:t>OT</a:t>
            </a:r>
            <a:r>
              <a:rPr lang="zh-CN" altLang="en-US" dirty="0"/>
              <a:t>的产品研发过程是基于“问题的解决”，而</a:t>
            </a:r>
            <a:r>
              <a:rPr lang="en-US" altLang="zh-CN" dirty="0"/>
              <a:t>IT</a:t>
            </a:r>
            <a:br>
              <a:rPr lang="en-US" altLang="zh-CN" dirty="0"/>
            </a:br>
            <a:r>
              <a:rPr lang="zh-CN" altLang="en-US" dirty="0"/>
              <a:t>可以去“解决未来的问题”，因为机器的加工精度、</a:t>
            </a:r>
            <a:br>
              <a:rPr lang="zh-CN" altLang="en-US" dirty="0"/>
            </a:br>
            <a:r>
              <a:rPr lang="zh-CN" altLang="en-US" dirty="0"/>
              <a:t>速度会存在明确的指标，因此，</a:t>
            </a:r>
            <a:r>
              <a:rPr lang="en-US" altLang="zh-CN" dirty="0"/>
              <a:t>OT</a:t>
            </a:r>
            <a:r>
              <a:rPr lang="zh-CN" altLang="en-US" dirty="0"/>
              <a:t>的人不能创造一</a:t>
            </a:r>
            <a:br>
              <a:rPr lang="zh-CN" altLang="en-US" dirty="0"/>
            </a:br>
            <a:r>
              <a:rPr lang="zh-CN" altLang="en-US" dirty="0"/>
              <a:t>个“概念”来满足用户，而</a:t>
            </a:r>
            <a:r>
              <a:rPr lang="en-US" altLang="zh-CN" dirty="0"/>
              <a:t>IT</a:t>
            </a:r>
            <a:r>
              <a:rPr lang="zh-CN" altLang="en-US" dirty="0"/>
              <a:t>则可以，例如：苹果可</a:t>
            </a:r>
            <a:br>
              <a:rPr lang="zh-CN" altLang="en-US" dirty="0"/>
            </a:br>
            <a:r>
              <a:rPr lang="zh-CN" altLang="en-US" dirty="0"/>
              <a:t>以设计一个未来的手机，然后告诉消费者“这就是你</a:t>
            </a:r>
            <a:br>
              <a:rPr lang="zh-CN" altLang="en-US" dirty="0"/>
            </a:br>
            <a:r>
              <a:rPr lang="zh-CN" altLang="en-US" dirty="0"/>
              <a:t>想要的手机”，这是</a:t>
            </a:r>
            <a:r>
              <a:rPr lang="en-US" altLang="zh-CN" dirty="0"/>
              <a:t>IT</a:t>
            </a:r>
            <a:r>
              <a:rPr lang="zh-CN" altLang="en-US" dirty="0"/>
              <a:t>与</a:t>
            </a:r>
            <a:r>
              <a:rPr lang="en-US" altLang="zh-CN" dirty="0"/>
              <a:t>OT</a:t>
            </a:r>
            <a:r>
              <a:rPr lang="zh-CN" altLang="en-US" dirty="0"/>
              <a:t>的不同，也是为何</a:t>
            </a:r>
            <a:r>
              <a:rPr lang="en-US" altLang="zh-CN" dirty="0"/>
              <a:t>Edge</a:t>
            </a:r>
            <a:br>
              <a:rPr lang="en-US" altLang="zh-CN" dirty="0"/>
            </a:br>
            <a:r>
              <a:rPr lang="en-US" altLang="zh-CN" dirty="0"/>
              <a:t>Computing/Fog Computing</a:t>
            </a:r>
            <a:r>
              <a:rPr lang="zh-CN" altLang="en-US" dirty="0"/>
              <a:t>概念都首先发起于</a:t>
            </a:r>
            <a:r>
              <a:rPr lang="en-US" altLang="zh-CN" dirty="0"/>
              <a:t>ICT</a:t>
            </a:r>
            <a:br>
              <a:rPr lang="en-US" altLang="zh-CN" dirty="0"/>
            </a:br>
            <a:r>
              <a:rPr lang="zh-CN" altLang="en-US" dirty="0"/>
              <a:t>领域 </a:t>
            </a:r>
            <a:br>
              <a:rPr lang="zh-CN" altLang="en-US" dirty="0"/>
            </a:br>
            <a:endParaRPr lang="en-US" altLang="zh-CN" dirty="0" smtClean="0"/>
          </a:p>
          <a:p>
            <a:r>
              <a:rPr lang="zh-CN" altLang="en-US" dirty="0" smtClean="0"/>
              <a:t>边缘</a:t>
            </a:r>
            <a:r>
              <a:rPr lang="zh-CN" altLang="en-US" dirty="0"/>
              <a:t>计算</a:t>
            </a:r>
            <a:r>
              <a:rPr lang="en-US" altLang="zh-CN" dirty="0"/>
              <a:t>/</a:t>
            </a:r>
            <a:r>
              <a:rPr lang="zh-CN" altLang="en-US" dirty="0"/>
              <a:t>雾计算要落地，尤其是在工业领</a:t>
            </a:r>
            <a:br>
              <a:rPr lang="zh-CN" altLang="en-US" dirty="0"/>
            </a:br>
            <a:r>
              <a:rPr lang="zh-CN" altLang="en-US" dirty="0"/>
              <a:t>域，必须明白“应用”才是最为核心的问题，</a:t>
            </a:r>
            <a:r>
              <a:rPr lang="en-US" altLang="zh-CN" dirty="0"/>
              <a:t>IT</a:t>
            </a:r>
            <a:r>
              <a:rPr lang="zh-CN" altLang="en-US" dirty="0"/>
              <a:t>与</a:t>
            </a:r>
            <a:r>
              <a:rPr lang="en-US" altLang="zh-CN" dirty="0"/>
              <a:t>OT</a:t>
            </a:r>
            <a:br>
              <a:rPr lang="en-US" altLang="zh-CN" dirty="0"/>
            </a:br>
            <a:r>
              <a:rPr lang="zh-CN" altLang="en-US" dirty="0"/>
              <a:t>的融合，更为强调在</a:t>
            </a:r>
            <a:r>
              <a:rPr lang="en-US" altLang="zh-CN" dirty="0"/>
              <a:t>OT</a:t>
            </a:r>
            <a:r>
              <a:rPr lang="zh-CN" altLang="en-US" dirty="0"/>
              <a:t>侧的应用，即运营的系统所要</a:t>
            </a:r>
            <a:br>
              <a:rPr lang="zh-CN" altLang="en-US" dirty="0"/>
            </a:br>
            <a:r>
              <a:rPr lang="zh-CN" altLang="en-US" dirty="0"/>
              <a:t>实现的目标 </a:t>
            </a:r>
            <a:br>
              <a:rPr lang="zh-CN" altLang="en-US" dirty="0"/>
            </a:br>
            <a:r>
              <a:rPr lang="en-US" altLang="zh-CN" dirty="0"/>
              <a:t>IT</a:t>
            </a:r>
            <a:r>
              <a:rPr lang="zh-CN" altLang="en-US" dirty="0"/>
              <a:t>与</a:t>
            </a:r>
            <a:r>
              <a:rPr lang="en-US" altLang="zh-CN" dirty="0"/>
              <a:t>OT</a:t>
            </a:r>
            <a:r>
              <a:rPr lang="zh-CN" altLang="en-US" dirty="0"/>
              <a:t>通常使用着不同</a:t>
            </a:r>
            <a:br>
              <a:rPr lang="zh-CN" altLang="en-US" dirty="0"/>
            </a:br>
            <a:r>
              <a:rPr lang="zh-CN" altLang="en-US" dirty="0"/>
              <a:t>的语言系统，需要进行融合 </a:t>
            </a:r>
            <a:br>
              <a:rPr lang="zh-CN" altLang="en-US" dirty="0"/>
            </a:br>
            <a:r>
              <a:rPr lang="en-US" altLang="zh-CN" dirty="0" smtClean="0"/>
              <a:t>【</a:t>
            </a:r>
            <a:r>
              <a:rPr lang="zh-CN" altLang="en-US" dirty="0" smtClean="0"/>
              <a:t>边缘计算中“计算”的本质</a:t>
            </a:r>
            <a:r>
              <a:rPr lang="en-US" altLang="zh-CN" dirty="0" smtClean="0"/>
              <a:t>】</a:t>
            </a:r>
            <a:endParaRPr lang="zh-CN" altLang="en-US" dirty="0"/>
          </a:p>
        </p:txBody>
      </p:sp>
    </p:spTree>
    <p:extLst>
      <p:ext uri="{BB962C8B-B14F-4D97-AF65-F5344CB8AC3E}">
        <p14:creationId xmlns:p14="http://schemas.microsoft.com/office/powerpoint/2010/main" val="2608676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33844"/>
        </a:soli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Confidential in BGI,shall not be spread if not be privileged</a:t>
            </a:r>
            <a:endParaRPr lang="zh-CN" altLang="en-US"/>
          </a:p>
        </p:txBody>
      </p:sp>
      <p:sp>
        <p:nvSpPr>
          <p:cNvPr id="3" name="灯片编号占位符 2"/>
          <p:cNvSpPr>
            <a:spLocks noGrp="1"/>
          </p:cNvSpPr>
          <p:nvPr>
            <p:ph type="sldNum" sz="quarter" idx="12"/>
          </p:nvPr>
        </p:nvSpPr>
        <p:spPr/>
        <p:txBody>
          <a:bodyPr/>
          <a:lstStyle/>
          <a:p>
            <a:fld id="{39CA78E4-F434-4116-A7EE-5A6838CB0D53}" type="slidenum">
              <a:rPr lang="zh-CN" altLang="en-US" smtClean="0"/>
              <a:t>2</a:t>
            </a:fld>
            <a:endParaRPr lang="zh-CN" altLang="en-US"/>
          </a:p>
        </p:txBody>
      </p:sp>
      <p:grpSp>
        <p:nvGrpSpPr>
          <p:cNvPr id="5" name="组合 4"/>
          <p:cNvGrpSpPr/>
          <p:nvPr/>
        </p:nvGrpSpPr>
        <p:grpSpPr>
          <a:xfrm>
            <a:off x="3876385" y="2272144"/>
            <a:ext cx="662709" cy="662709"/>
            <a:chOff x="3987222" y="1200725"/>
            <a:chExt cx="662709" cy="662709"/>
          </a:xfrm>
        </p:grpSpPr>
        <p:sp>
          <p:nvSpPr>
            <p:cNvPr id="13" name="椭圆 12"/>
            <p:cNvSpPr/>
            <p:nvPr/>
          </p:nvSpPr>
          <p:spPr>
            <a:xfrm>
              <a:off x="3987222" y="1200725"/>
              <a:ext cx="662709" cy="662709"/>
            </a:xfrm>
            <a:prstGeom prst="ellipse">
              <a:avLst/>
            </a:prstGeom>
            <a:solidFill>
              <a:srgbClr val="4247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063998" y="1277501"/>
              <a:ext cx="509155" cy="509155"/>
            </a:xfrm>
            <a:prstGeom prst="ellipse">
              <a:avLst/>
            </a:prstGeom>
            <a:solidFill>
              <a:srgbClr val="2EBA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grpSp>
      <p:sp>
        <p:nvSpPr>
          <p:cNvPr id="6" name="文本框 5"/>
          <p:cNvSpPr txBox="1"/>
          <p:nvPr/>
        </p:nvSpPr>
        <p:spPr>
          <a:xfrm>
            <a:off x="4615870" y="2348920"/>
            <a:ext cx="3946239" cy="461665"/>
          </a:xfrm>
          <a:prstGeom prst="rect">
            <a:avLst/>
          </a:prstGeom>
          <a:noFill/>
        </p:spPr>
        <p:txBody>
          <a:bodyPr wrap="square" rtlCol="0">
            <a:spAutoFit/>
          </a:bodyPr>
          <a:lstStyle/>
          <a:p>
            <a:r>
              <a:rPr lang="zh-CN" altLang="en-US" sz="2400" dirty="0" smtClean="0">
                <a:solidFill>
                  <a:schemeClr val="bg1"/>
                </a:solidFill>
                <a:latin typeface="黑体" panose="02010609060101010101" pitchFamily="49" charset="-122"/>
                <a:ea typeface="黑体" panose="02010609060101010101" pitchFamily="49" charset="-122"/>
              </a:rPr>
              <a:t>边缘计算与雾计算、云计算</a:t>
            </a:r>
            <a:endParaRPr lang="zh-CN" altLang="en-US" sz="2400" dirty="0">
              <a:solidFill>
                <a:schemeClr val="bg1"/>
              </a:solidFill>
              <a:latin typeface="黑体" panose="02010609060101010101" pitchFamily="49" charset="-122"/>
              <a:ea typeface="黑体" panose="02010609060101010101" pitchFamily="49" charset="-122"/>
            </a:endParaRPr>
          </a:p>
        </p:txBody>
      </p:sp>
      <p:grpSp>
        <p:nvGrpSpPr>
          <p:cNvPr id="14" name="组合 13"/>
          <p:cNvGrpSpPr/>
          <p:nvPr/>
        </p:nvGrpSpPr>
        <p:grpSpPr>
          <a:xfrm>
            <a:off x="3876385" y="1209962"/>
            <a:ext cx="662709" cy="662709"/>
            <a:chOff x="3987222" y="1200725"/>
            <a:chExt cx="662709" cy="662709"/>
          </a:xfrm>
        </p:grpSpPr>
        <p:sp>
          <p:nvSpPr>
            <p:cNvPr id="15" name="椭圆 14"/>
            <p:cNvSpPr/>
            <p:nvPr/>
          </p:nvSpPr>
          <p:spPr>
            <a:xfrm>
              <a:off x="3987222" y="1200725"/>
              <a:ext cx="662709" cy="662709"/>
            </a:xfrm>
            <a:prstGeom prst="ellipse">
              <a:avLst/>
            </a:prstGeom>
            <a:solidFill>
              <a:srgbClr val="4247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063998" y="1277501"/>
              <a:ext cx="509155" cy="509155"/>
            </a:xfrm>
            <a:prstGeom prst="ellipse">
              <a:avLst/>
            </a:prstGeom>
            <a:solidFill>
              <a:srgbClr val="2EBA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grpSp>
      <p:sp>
        <p:nvSpPr>
          <p:cNvPr id="17" name="文本框 16"/>
          <p:cNvSpPr txBox="1"/>
          <p:nvPr/>
        </p:nvSpPr>
        <p:spPr>
          <a:xfrm>
            <a:off x="4615870" y="1286738"/>
            <a:ext cx="4084785" cy="461665"/>
          </a:xfrm>
          <a:prstGeom prst="rect">
            <a:avLst/>
          </a:prstGeom>
          <a:noFill/>
        </p:spPr>
        <p:txBody>
          <a:bodyPr wrap="square" rtlCol="0">
            <a:spAutoFit/>
          </a:bodyPr>
          <a:lstStyle/>
          <a:p>
            <a:r>
              <a:rPr lang="zh-CN" altLang="en-US" sz="2400" dirty="0" smtClean="0">
                <a:solidFill>
                  <a:schemeClr val="bg1"/>
                </a:solidFill>
                <a:latin typeface="黑体" panose="02010609060101010101" pitchFamily="49" charset="-122"/>
                <a:ea typeface="黑体" panose="02010609060101010101" pitchFamily="49" charset="-122"/>
              </a:rPr>
              <a:t>边缘计算最新发展趋势</a:t>
            </a:r>
            <a:endParaRPr lang="zh-CN" altLang="en-US" sz="2400" dirty="0">
              <a:solidFill>
                <a:schemeClr val="bg1"/>
              </a:solidFill>
              <a:latin typeface="黑体" panose="02010609060101010101" pitchFamily="49" charset="-122"/>
              <a:ea typeface="黑体" panose="02010609060101010101" pitchFamily="49" charset="-122"/>
            </a:endParaRPr>
          </a:p>
        </p:txBody>
      </p:sp>
      <p:grpSp>
        <p:nvGrpSpPr>
          <p:cNvPr id="18" name="组合 17"/>
          <p:cNvGrpSpPr/>
          <p:nvPr/>
        </p:nvGrpSpPr>
        <p:grpSpPr>
          <a:xfrm>
            <a:off x="3876385" y="3334326"/>
            <a:ext cx="662709" cy="662709"/>
            <a:chOff x="3987222" y="1200725"/>
            <a:chExt cx="662709" cy="662709"/>
          </a:xfrm>
        </p:grpSpPr>
        <p:sp>
          <p:nvSpPr>
            <p:cNvPr id="19" name="椭圆 18"/>
            <p:cNvSpPr/>
            <p:nvPr/>
          </p:nvSpPr>
          <p:spPr>
            <a:xfrm>
              <a:off x="3987222" y="1200725"/>
              <a:ext cx="662709" cy="662709"/>
            </a:xfrm>
            <a:prstGeom prst="ellipse">
              <a:avLst/>
            </a:prstGeom>
            <a:solidFill>
              <a:srgbClr val="4247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063998" y="1277501"/>
              <a:ext cx="509155" cy="509155"/>
            </a:xfrm>
            <a:prstGeom prst="ellipse">
              <a:avLst/>
            </a:prstGeom>
            <a:solidFill>
              <a:srgbClr val="2EBA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grpSp>
      <p:sp>
        <p:nvSpPr>
          <p:cNvPr id="21" name="文本框 20"/>
          <p:cNvSpPr txBox="1"/>
          <p:nvPr/>
        </p:nvSpPr>
        <p:spPr>
          <a:xfrm>
            <a:off x="4615869" y="3411102"/>
            <a:ext cx="3678385" cy="461665"/>
          </a:xfrm>
          <a:prstGeom prst="rect">
            <a:avLst/>
          </a:prstGeom>
          <a:noFill/>
        </p:spPr>
        <p:txBody>
          <a:bodyPr wrap="square" rtlCol="0">
            <a:spAutoFit/>
          </a:bodyPr>
          <a:lstStyle/>
          <a:p>
            <a:r>
              <a:rPr lang="zh-CN" altLang="en-US" sz="2400" dirty="0" smtClean="0">
                <a:solidFill>
                  <a:schemeClr val="bg1"/>
                </a:solidFill>
                <a:latin typeface="黑体" panose="02010609060101010101" pitchFamily="49" charset="-122"/>
                <a:ea typeface="黑体" panose="02010609060101010101" pitchFamily="49" charset="-122"/>
              </a:rPr>
              <a:t>边缘计算价值场景</a:t>
            </a:r>
            <a:endParaRPr lang="zh-CN" altLang="en-US" sz="2400" dirty="0">
              <a:solidFill>
                <a:schemeClr val="bg1"/>
              </a:solidFill>
              <a:latin typeface="黑体" panose="02010609060101010101" pitchFamily="49" charset="-122"/>
              <a:ea typeface="黑体" panose="02010609060101010101" pitchFamily="49" charset="-122"/>
            </a:endParaRPr>
          </a:p>
        </p:txBody>
      </p:sp>
      <p:grpSp>
        <p:nvGrpSpPr>
          <p:cNvPr id="26" name="组合 25"/>
          <p:cNvGrpSpPr/>
          <p:nvPr/>
        </p:nvGrpSpPr>
        <p:grpSpPr>
          <a:xfrm>
            <a:off x="3876385" y="4275873"/>
            <a:ext cx="662709" cy="662709"/>
            <a:chOff x="3987222" y="1200725"/>
            <a:chExt cx="662709" cy="662709"/>
          </a:xfrm>
        </p:grpSpPr>
        <p:sp>
          <p:nvSpPr>
            <p:cNvPr id="27" name="椭圆 26"/>
            <p:cNvSpPr/>
            <p:nvPr/>
          </p:nvSpPr>
          <p:spPr>
            <a:xfrm>
              <a:off x="3987222" y="1200725"/>
              <a:ext cx="662709" cy="662709"/>
            </a:xfrm>
            <a:prstGeom prst="ellipse">
              <a:avLst/>
            </a:prstGeom>
            <a:solidFill>
              <a:srgbClr val="4247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063998" y="1277501"/>
              <a:ext cx="509155" cy="509155"/>
            </a:xfrm>
            <a:prstGeom prst="ellipse">
              <a:avLst/>
            </a:prstGeom>
            <a:solidFill>
              <a:srgbClr val="2EBA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grpSp>
      <p:sp>
        <p:nvSpPr>
          <p:cNvPr id="29" name="文本框 28"/>
          <p:cNvSpPr txBox="1"/>
          <p:nvPr/>
        </p:nvSpPr>
        <p:spPr>
          <a:xfrm>
            <a:off x="4615870" y="4352649"/>
            <a:ext cx="5202384" cy="461665"/>
          </a:xfrm>
          <a:prstGeom prst="rect">
            <a:avLst/>
          </a:prstGeom>
          <a:noFill/>
        </p:spPr>
        <p:txBody>
          <a:bodyPr wrap="square" rtlCol="0">
            <a:spAutoFit/>
          </a:bodyPr>
          <a:lstStyle/>
          <a:p>
            <a:r>
              <a:rPr lang="en-US" altLang="zh-CN" sz="2400" dirty="0" smtClean="0">
                <a:solidFill>
                  <a:schemeClr val="bg1"/>
                </a:solidFill>
                <a:latin typeface="黑体" panose="02010609060101010101" pitchFamily="49" charset="-122"/>
                <a:ea typeface="黑体" panose="02010609060101010101" pitchFamily="49" charset="-122"/>
              </a:rPr>
              <a:t>EdgeXFoundry</a:t>
            </a:r>
            <a:r>
              <a:rPr lang="zh-CN" altLang="en-US" sz="2400" dirty="0" smtClean="0">
                <a:solidFill>
                  <a:schemeClr val="bg1"/>
                </a:solidFill>
                <a:latin typeface="黑体" panose="02010609060101010101" pitchFamily="49" charset="-122"/>
                <a:ea typeface="黑体" panose="02010609060101010101" pitchFamily="49" charset="-122"/>
              </a:rPr>
              <a:t>开源平台介绍</a:t>
            </a:r>
            <a:endParaRPr lang="zh-CN" altLang="en-US" sz="2400" dirty="0">
              <a:solidFill>
                <a:schemeClr val="bg1"/>
              </a:solidFill>
              <a:latin typeface="黑体" panose="02010609060101010101" pitchFamily="49" charset="-122"/>
              <a:ea typeface="黑体" panose="02010609060101010101" pitchFamily="49" charset="-122"/>
            </a:endParaRPr>
          </a:p>
        </p:txBody>
      </p:sp>
      <p:grpSp>
        <p:nvGrpSpPr>
          <p:cNvPr id="30" name="组合 29"/>
          <p:cNvGrpSpPr/>
          <p:nvPr/>
        </p:nvGrpSpPr>
        <p:grpSpPr>
          <a:xfrm>
            <a:off x="3876385" y="5209667"/>
            <a:ext cx="662709" cy="662709"/>
            <a:chOff x="3987222" y="1200725"/>
            <a:chExt cx="662709" cy="662709"/>
          </a:xfrm>
        </p:grpSpPr>
        <p:sp>
          <p:nvSpPr>
            <p:cNvPr id="31" name="椭圆 30"/>
            <p:cNvSpPr/>
            <p:nvPr/>
          </p:nvSpPr>
          <p:spPr>
            <a:xfrm>
              <a:off x="3987222" y="1200725"/>
              <a:ext cx="662709" cy="662709"/>
            </a:xfrm>
            <a:prstGeom prst="ellipse">
              <a:avLst/>
            </a:prstGeom>
            <a:solidFill>
              <a:srgbClr val="4247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063998" y="1277501"/>
              <a:ext cx="509155" cy="509155"/>
            </a:xfrm>
            <a:prstGeom prst="ellipse">
              <a:avLst/>
            </a:prstGeom>
            <a:solidFill>
              <a:srgbClr val="2EBA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grpSp>
      <p:sp>
        <p:nvSpPr>
          <p:cNvPr id="33" name="文本框 32"/>
          <p:cNvSpPr txBox="1"/>
          <p:nvPr/>
        </p:nvSpPr>
        <p:spPr>
          <a:xfrm>
            <a:off x="4615870" y="5286443"/>
            <a:ext cx="6052130" cy="461665"/>
          </a:xfrm>
          <a:prstGeom prst="rect">
            <a:avLst/>
          </a:prstGeom>
          <a:noFill/>
        </p:spPr>
        <p:txBody>
          <a:bodyPr wrap="square" rtlCol="0">
            <a:spAutoFit/>
          </a:bodyPr>
          <a:lstStyle/>
          <a:p>
            <a:r>
              <a:rPr lang="zh-CN" altLang="en-US" sz="2400" dirty="0" smtClean="0">
                <a:solidFill>
                  <a:schemeClr val="bg1"/>
                </a:solidFill>
                <a:latin typeface="黑体" panose="02010609060101010101" pitchFamily="49" charset="-122"/>
                <a:ea typeface="黑体" panose="02010609060101010101" pitchFamily="49" charset="-122"/>
              </a:rPr>
              <a:t>边缘计算工业互联协同控制平台</a:t>
            </a:r>
            <a:endParaRPr lang="zh-CN" altLang="en-US" sz="24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293367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Confidential in BGI,shall not be spread if not be privileged</a:t>
            </a:r>
            <a:endParaRPr lang="zh-CN" altLang="en-US"/>
          </a:p>
        </p:txBody>
      </p:sp>
      <p:sp>
        <p:nvSpPr>
          <p:cNvPr id="3" name="灯片编号占位符 2"/>
          <p:cNvSpPr>
            <a:spLocks noGrp="1"/>
          </p:cNvSpPr>
          <p:nvPr>
            <p:ph type="sldNum" sz="quarter" idx="12"/>
          </p:nvPr>
        </p:nvSpPr>
        <p:spPr/>
        <p:txBody>
          <a:bodyPr/>
          <a:lstStyle/>
          <a:p>
            <a:fld id="{39CA78E4-F434-4116-A7EE-5A6838CB0D53}" type="slidenum">
              <a:rPr lang="zh-CN" altLang="en-US" smtClean="0"/>
              <a:t>20</a:t>
            </a:fld>
            <a:endParaRPr lang="zh-CN" altLang="en-US"/>
          </a:p>
        </p:txBody>
      </p:sp>
      <p:sp>
        <p:nvSpPr>
          <p:cNvPr id="5" name="文本框 4"/>
          <p:cNvSpPr txBox="1"/>
          <p:nvPr/>
        </p:nvSpPr>
        <p:spPr>
          <a:xfrm>
            <a:off x="505689" y="270738"/>
            <a:ext cx="4518893" cy="461665"/>
          </a:xfrm>
          <a:prstGeom prst="rect">
            <a:avLst/>
          </a:prstGeom>
          <a:noFill/>
        </p:spPr>
        <p:txBody>
          <a:bodyPr wrap="square" rtlCol="0">
            <a:spAutoFit/>
          </a:bodyPr>
          <a:lstStyle/>
          <a:p>
            <a:r>
              <a:rPr lang="zh-CN" altLang="en-US" sz="2400" dirty="0" smtClean="0">
                <a:solidFill>
                  <a:srgbClr val="2EBA7C"/>
                </a:solidFill>
                <a:latin typeface="黑体" panose="02010609060101010101" pitchFamily="49" charset="-122"/>
                <a:ea typeface="黑体" panose="02010609060101010101" pitchFamily="49" charset="-122"/>
              </a:rPr>
              <a:t>边缘计算与智能制造</a:t>
            </a:r>
            <a:endParaRPr lang="zh-CN" altLang="en-US" sz="2400" dirty="0">
              <a:solidFill>
                <a:srgbClr val="2EBA7C"/>
              </a:solidFill>
              <a:latin typeface="黑体" panose="02010609060101010101" pitchFamily="49" charset="-122"/>
              <a:ea typeface="黑体" panose="02010609060101010101" pitchFamily="49" charset="-122"/>
            </a:endParaRPr>
          </a:p>
        </p:txBody>
      </p:sp>
      <p:sp>
        <p:nvSpPr>
          <p:cNvPr id="6" name="文本框 5"/>
          <p:cNvSpPr txBox="1"/>
          <p:nvPr/>
        </p:nvSpPr>
        <p:spPr>
          <a:xfrm>
            <a:off x="462706" y="2155318"/>
            <a:ext cx="11266587" cy="1754326"/>
          </a:xfrm>
          <a:prstGeom prst="rect">
            <a:avLst/>
          </a:prstGeom>
          <a:noFill/>
        </p:spPr>
        <p:txBody>
          <a:bodyPr wrap="square" rtlCol="0">
            <a:spAutoFit/>
          </a:bodyPr>
          <a:lstStyle/>
          <a:p>
            <a:r>
              <a:rPr lang="zh-CN" altLang="en-US" b="1" dirty="0" smtClean="0">
                <a:solidFill>
                  <a:schemeClr val="bg1"/>
                </a:solidFill>
              </a:rPr>
              <a:t>场景</a:t>
            </a:r>
          </a:p>
          <a:p>
            <a:r>
              <a:rPr lang="zh-CN" altLang="en-US" dirty="0" smtClean="0">
                <a:solidFill>
                  <a:schemeClr val="bg1"/>
                </a:solidFill>
              </a:rPr>
              <a:t>●个性化定制</a:t>
            </a:r>
            <a:endParaRPr lang="en-US" altLang="zh-CN" dirty="0" smtClean="0">
              <a:solidFill>
                <a:schemeClr val="bg1"/>
              </a:solidFill>
            </a:endParaRPr>
          </a:p>
          <a:p>
            <a:r>
              <a:rPr lang="zh-CN" altLang="en-US" dirty="0" smtClean="0">
                <a:solidFill>
                  <a:schemeClr val="bg1"/>
                </a:solidFill>
              </a:rPr>
              <a:t>先进过程控制与优化</a:t>
            </a:r>
            <a:endParaRPr lang="en-US" altLang="zh-CN" dirty="0" smtClean="0">
              <a:solidFill>
                <a:schemeClr val="bg1"/>
              </a:solidFill>
            </a:endParaRPr>
          </a:p>
          <a:p>
            <a:r>
              <a:rPr lang="zh-CN" altLang="en-US" dirty="0" smtClean="0">
                <a:solidFill>
                  <a:schemeClr val="bg1"/>
                </a:solidFill>
              </a:rPr>
              <a:t>机床联网</a:t>
            </a:r>
            <a:endParaRPr lang="en-US" altLang="zh-CN" dirty="0" smtClean="0">
              <a:solidFill>
                <a:schemeClr val="bg1"/>
              </a:solidFill>
            </a:endParaRPr>
          </a:p>
          <a:p>
            <a:r>
              <a:rPr lang="zh-CN" altLang="en-US" dirty="0">
                <a:solidFill>
                  <a:schemeClr val="bg1"/>
                </a:solidFill>
              </a:rPr>
              <a:t>智能</a:t>
            </a:r>
            <a:r>
              <a:rPr lang="zh-CN" altLang="en-US" dirty="0" smtClean="0">
                <a:solidFill>
                  <a:schemeClr val="bg1"/>
                </a:solidFill>
              </a:rPr>
              <a:t>物流</a:t>
            </a:r>
            <a:endParaRPr lang="en-US" altLang="zh-CN" dirty="0" smtClean="0">
              <a:solidFill>
                <a:schemeClr val="bg1"/>
              </a:solidFill>
            </a:endParaRPr>
          </a:p>
          <a:p>
            <a:r>
              <a:rPr lang="zh-CN" altLang="en-US" dirty="0">
                <a:solidFill>
                  <a:schemeClr val="bg1"/>
                </a:solidFill>
              </a:rPr>
              <a:t>预测性维护</a:t>
            </a:r>
            <a:endParaRPr lang="en-US" altLang="zh-CN" dirty="0" smtClean="0">
              <a:solidFill>
                <a:schemeClr val="bg1"/>
              </a:solidFill>
            </a:endParaRPr>
          </a:p>
        </p:txBody>
      </p:sp>
    </p:spTree>
    <p:extLst>
      <p:ext uri="{BB962C8B-B14F-4D97-AF65-F5344CB8AC3E}">
        <p14:creationId xmlns:p14="http://schemas.microsoft.com/office/powerpoint/2010/main" val="35359749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Confidential in BGI,shall not be spread if not be privileged</a:t>
            </a:r>
            <a:endParaRPr lang="zh-CN" altLang="en-US"/>
          </a:p>
        </p:txBody>
      </p:sp>
      <p:sp>
        <p:nvSpPr>
          <p:cNvPr id="3" name="灯片编号占位符 2"/>
          <p:cNvSpPr>
            <a:spLocks noGrp="1"/>
          </p:cNvSpPr>
          <p:nvPr>
            <p:ph type="sldNum" sz="quarter" idx="12"/>
          </p:nvPr>
        </p:nvSpPr>
        <p:spPr/>
        <p:txBody>
          <a:bodyPr/>
          <a:lstStyle/>
          <a:p>
            <a:fld id="{39CA78E4-F434-4116-A7EE-5A6838CB0D53}" type="slidenum">
              <a:rPr lang="zh-CN" altLang="en-US" smtClean="0"/>
              <a:t>21</a:t>
            </a:fld>
            <a:endParaRPr lang="zh-CN" altLang="en-US"/>
          </a:p>
        </p:txBody>
      </p:sp>
      <p:sp>
        <p:nvSpPr>
          <p:cNvPr id="5" name="文本框 4"/>
          <p:cNvSpPr txBox="1"/>
          <p:nvPr/>
        </p:nvSpPr>
        <p:spPr>
          <a:xfrm>
            <a:off x="505689" y="270738"/>
            <a:ext cx="4518893" cy="461665"/>
          </a:xfrm>
          <a:prstGeom prst="rect">
            <a:avLst/>
          </a:prstGeom>
          <a:noFill/>
        </p:spPr>
        <p:txBody>
          <a:bodyPr wrap="square" rtlCol="0">
            <a:spAutoFit/>
          </a:bodyPr>
          <a:lstStyle/>
          <a:p>
            <a:r>
              <a:rPr lang="zh-CN" altLang="en-US" sz="2400" dirty="0" smtClean="0">
                <a:solidFill>
                  <a:srgbClr val="2EBA7C"/>
                </a:solidFill>
                <a:latin typeface="黑体" panose="02010609060101010101" pitchFamily="49" charset="-122"/>
                <a:ea typeface="黑体" panose="02010609060101010101" pitchFamily="49" charset="-122"/>
              </a:rPr>
              <a:t>边缘计算与智能制造</a:t>
            </a:r>
            <a:endParaRPr lang="zh-CN" altLang="en-US" sz="2400" dirty="0">
              <a:solidFill>
                <a:srgbClr val="2EBA7C"/>
              </a:solidFill>
              <a:latin typeface="黑体" panose="02010609060101010101" pitchFamily="49" charset="-122"/>
              <a:ea typeface="黑体" panose="02010609060101010101" pitchFamily="49" charset="-122"/>
            </a:endParaRPr>
          </a:p>
        </p:txBody>
      </p:sp>
      <p:sp>
        <p:nvSpPr>
          <p:cNvPr id="10" name="矩形 9"/>
          <p:cNvSpPr/>
          <p:nvPr/>
        </p:nvSpPr>
        <p:spPr>
          <a:xfrm>
            <a:off x="1976582" y="1420718"/>
            <a:ext cx="6096000" cy="4247317"/>
          </a:xfrm>
          <a:prstGeom prst="rect">
            <a:avLst/>
          </a:prstGeom>
        </p:spPr>
        <p:txBody>
          <a:bodyPr>
            <a:spAutoFit/>
          </a:bodyPr>
          <a:lstStyle/>
          <a:p>
            <a:r>
              <a:rPr lang="zh-CN" altLang="en-US" dirty="0"/>
              <a:t>运⾏行行在资源受限设备</a:t>
            </a:r>
          </a:p>
          <a:p>
            <a:r>
              <a:rPr lang="en-US" altLang="zh-CN" dirty="0"/>
              <a:t>• MES</a:t>
            </a:r>
            <a:r>
              <a:rPr lang="zh-CN" altLang="en-US" dirty="0"/>
              <a:t>、⼯工控机、⼯工业⽹网关、家庭⽹网关等</a:t>
            </a:r>
          </a:p>
          <a:p>
            <a:r>
              <a:rPr lang="en-US" altLang="zh-CN" dirty="0"/>
              <a:t>• </a:t>
            </a:r>
            <a:r>
              <a:rPr lang="zh-CN" altLang="en-US" dirty="0"/>
              <a:t>物联⽹网⼤大规模连接数⽬目和协议接⼊入复杂度</a:t>
            </a:r>
          </a:p>
          <a:p>
            <a:r>
              <a:rPr lang="en-US" altLang="zh-CN" dirty="0"/>
              <a:t>• </a:t>
            </a:r>
            <a:r>
              <a:rPr lang="en-US" altLang="zh-CN" dirty="0" smtClean="0"/>
              <a:t>	</a:t>
            </a:r>
            <a:r>
              <a:rPr lang="zh-CN" altLang="en-US" dirty="0" smtClean="0"/>
              <a:t>不</a:t>
            </a:r>
            <a:r>
              <a:rPr lang="zh-CN" altLang="en-US" dirty="0"/>
              <a:t>不同协议的设备接⼊入</a:t>
            </a:r>
          </a:p>
          <a:p>
            <a:r>
              <a:rPr lang="en-US" altLang="zh-CN" dirty="0"/>
              <a:t>• </a:t>
            </a:r>
            <a:r>
              <a:rPr lang="zh-CN" altLang="en-US" dirty="0"/>
              <a:t>低时延、快速响应</a:t>
            </a:r>
          </a:p>
          <a:p>
            <a:r>
              <a:rPr lang="en-US" altLang="zh-CN" dirty="0"/>
              <a:t>• </a:t>
            </a:r>
            <a:r>
              <a:rPr lang="en-US" altLang="zh-CN" dirty="0" smtClean="0"/>
              <a:t>	</a:t>
            </a:r>
            <a:r>
              <a:rPr lang="zh-CN" altLang="en-US" dirty="0" smtClean="0"/>
              <a:t>与</a:t>
            </a:r>
            <a:r>
              <a:rPr lang="zh-CN" altLang="en-US" dirty="0"/>
              <a:t>云端应⽤用交互，时延过⼤大</a:t>
            </a:r>
          </a:p>
          <a:p>
            <a:r>
              <a:rPr lang="en-US" altLang="zh-CN" dirty="0"/>
              <a:t>• </a:t>
            </a:r>
            <a:r>
              <a:rPr lang="zh-CN" altLang="en-US" dirty="0"/>
              <a:t>数据传输、存储成本</a:t>
            </a:r>
          </a:p>
          <a:p>
            <a:r>
              <a:rPr lang="en-US" altLang="zh-CN" dirty="0"/>
              <a:t>• </a:t>
            </a:r>
            <a:r>
              <a:rPr lang="en-US" altLang="zh-CN" dirty="0" smtClean="0"/>
              <a:t>	 </a:t>
            </a:r>
            <a:r>
              <a:rPr lang="zh-CN" altLang="en-US" dirty="0" smtClean="0"/>
              <a:t>物</a:t>
            </a:r>
            <a:r>
              <a:rPr lang="zh-CN" altLang="en-US" dirty="0"/>
              <a:t>联⽹网产⽣生⼤大量量数据，传输、存储在云端成本很⾼高</a:t>
            </a:r>
          </a:p>
          <a:p>
            <a:r>
              <a:rPr lang="en-US" altLang="zh-CN" dirty="0"/>
              <a:t>• </a:t>
            </a:r>
            <a:r>
              <a:rPr lang="zh-CN" altLang="en-US" dirty="0"/>
              <a:t>安全</a:t>
            </a:r>
          </a:p>
          <a:p>
            <a:r>
              <a:rPr lang="en-US" altLang="zh-CN" dirty="0"/>
              <a:t>• </a:t>
            </a:r>
            <a:r>
              <a:rPr lang="en-US" altLang="zh-CN" dirty="0" smtClean="0"/>
              <a:t>  	</a:t>
            </a:r>
            <a:r>
              <a:rPr lang="zh-CN" altLang="en-US" dirty="0" smtClean="0"/>
              <a:t>敏</a:t>
            </a:r>
            <a:r>
              <a:rPr lang="en-US" altLang="zh-CN" dirty="0"/>
              <a:t>敏</a:t>
            </a:r>
            <a:r>
              <a:rPr lang="zh-CN" altLang="en-US" dirty="0"/>
              <a:t>感数据不不能通过 </a:t>
            </a:r>
            <a:r>
              <a:rPr lang="en-US" altLang="zh-CN" dirty="0"/>
              <a:t>Internet </a:t>
            </a:r>
            <a:r>
              <a:rPr lang="zh-CN" altLang="en-US" dirty="0"/>
              <a:t>传输</a:t>
            </a:r>
          </a:p>
          <a:p>
            <a:r>
              <a:rPr lang="en-US" altLang="zh-CN" dirty="0"/>
              <a:t>• </a:t>
            </a:r>
            <a:r>
              <a:rPr lang="en-US" altLang="zh-CN" dirty="0" smtClean="0"/>
              <a:t>  	 </a:t>
            </a:r>
            <a:r>
              <a:rPr lang="zh-CN" altLang="en-US" dirty="0" smtClean="0"/>
              <a:t>就近</a:t>
            </a:r>
            <a:r>
              <a:rPr lang="zh-CN" altLang="en-US" dirty="0"/>
              <a:t>处理理设备数据</a:t>
            </a:r>
          </a:p>
          <a:p>
            <a:r>
              <a:rPr lang="en-US" altLang="zh-CN" dirty="0"/>
              <a:t>• </a:t>
            </a:r>
            <a:r>
              <a:rPr lang="zh-CN" altLang="en-US" dirty="0"/>
              <a:t>应⽤用程序的部署与管理理</a:t>
            </a:r>
          </a:p>
          <a:p>
            <a:r>
              <a:rPr lang="en-US" altLang="zh-CN" dirty="0"/>
              <a:t>• </a:t>
            </a:r>
            <a:r>
              <a:rPr lang="en-US" altLang="zh-CN" dirty="0" smtClean="0"/>
              <a:t>  	</a:t>
            </a:r>
            <a:r>
              <a:rPr lang="zh-CN" altLang="en-US" dirty="0" smtClean="0"/>
              <a:t>敏</a:t>
            </a:r>
            <a:r>
              <a:rPr lang="en-US" altLang="zh-CN" dirty="0"/>
              <a:t>敏</a:t>
            </a:r>
            <a:r>
              <a:rPr lang="zh-CN" altLang="en-US" dirty="0"/>
              <a:t>捷的业务变化</a:t>
            </a:r>
          </a:p>
          <a:p>
            <a:r>
              <a:rPr lang="en-US" altLang="zh-CN" dirty="0"/>
              <a:t>• </a:t>
            </a:r>
            <a:r>
              <a:rPr lang="en-US" altLang="zh-CN" dirty="0" smtClean="0"/>
              <a:t>	</a:t>
            </a:r>
            <a:r>
              <a:rPr lang="zh-CN" altLang="en-US" dirty="0" smtClean="0"/>
              <a:t>部署</a:t>
            </a:r>
            <a:r>
              <a:rPr lang="zh-CN" altLang="en-US" dirty="0"/>
              <a:t>节点分散、节点众多</a:t>
            </a:r>
          </a:p>
        </p:txBody>
      </p:sp>
    </p:spTree>
    <p:extLst>
      <p:ext uri="{BB962C8B-B14F-4D97-AF65-F5344CB8AC3E}">
        <p14:creationId xmlns:p14="http://schemas.microsoft.com/office/powerpoint/2010/main" val="33957299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Confidential in BGI,shall not be spread if not be privileged</a:t>
            </a:r>
            <a:endParaRPr lang="zh-CN" altLang="en-US"/>
          </a:p>
        </p:txBody>
      </p:sp>
      <p:sp>
        <p:nvSpPr>
          <p:cNvPr id="3" name="灯片编号占位符 2"/>
          <p:cNvSpPr>
            <a:spLocks noGrp="1"/>
          </p:cNvSpPr>
          <p:nvPr>
            <p:ph type="sldNum" sz="quarter" idx="12"/>
          </p:nvPr>
        </p:nvSpPr>
        <p:spPr/>
        <p:txBody>
          <a:bodyPr/>
          <a:lstStyle/>
          <a:p>
            <a:fld id="{39CA78E4-F434-4116-A7EE-5A6838CB0D53}" type="slidenum">
              <a:rPr lang="zh-CN" altLang="en-US" smtClean="0"/>
              <a:t>22</a:t>
            </a:fld>
            <a:endParaRPr lang="zh-CN" altLang="en-US"/>
          </a:p>
        </p:txBody>
      </p:sp>
      <p:grpSp>
        <p:nvGrpSpPr>
          <p:cNvPr id="7" name="组合 6"/>
          <p:cNvGrpSpPr/>
          <p:nvPr/>
        </p:nvGrpSpPr>
        <p:grpSpPr>
          <a:xfrm>
            <a:off x="2706617" y="2325255"/>
            <a:ext cx="1487054" cy="1487054"/>
            <a:chOff x="3987222" y="1200725"/>
            <a:chExt cx="662709" cy="662709"/>
          </a:xfrm>
        </p:grpSpPr>
        <p:sp>
          <p:nvSpPr>
            <p:cNvPr id="8" name="椭圆 7"/>
            <p:cNvSpPr/>
            <p:nvPr/>
          </p:nvSpPr>
          <p:spPr>
            <a:xfrm>
              <a:off x="3987222" y="1200725"/>
              <a:ext cx="662709" cy="662709"/>
            </a:xfrm>
            <a:prstGeom prst="ellipse">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063999" y="1277501"/>
              <a:ext cx="509155" cy="509155"/>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t>3</a:t>
              </a:r>
              <a:endParaRPr lang="zh-CN" altLang="en-US" sz="5400" dirty="0"/>
            </a:p>
          </p:txBody>
        </p:sp>
      </p:grpSp>
      <p:sp>
        <p:nvSpPr>
          <p:cNvPr id="10" name="文本框 9"/>
          <p:cNvSpPr txBox="1"/>
          <p:nvPr/>
        </p:nvSpPr>
        <p:spPr>
          <a:xfrm>
            <a:off x="4365951" y="2714837"/>
            <a:ext cx="6222424" cy="707886"/>
          </a:xfrm>
          <a:prstGeom prst="rect">
            <a:avLst/>
          </a:prstGeom>
          <a:noFill/>
        </p:spPr>
        <p:txBody>
          <a:bodyPr wrap="square" rtlCol="0">
            <a:spAutoFit/>
          </a:bodyPr>
          <a:lstStyle/>
          <a:p>
            <a:r>
              <a:rPr lang="zh-CN" altLang="en-US" sz="4000" dirty="0" smtClean="0">
                <a:solidFill>
                  <a:schemeClr val="bg1"/>
                </a:solidFill>
                <a:latin typeface="黑体" panose="02010609060101010101" pitchFamily="49" charset="-122"/>
                <a:ea typeface="黑体" panose="02010609060101010101" pitchFamily="49" charset="-122"/>
              </a:rPr>
              <a:t>边缘计算开源软件平台</a:t>
            </a:r>
            <a:endParaRPr lang="zh-CN" altLang="en-US" sz="40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070465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Confidential in BGI,shall not be spread if not be privileged</a:t>
            </a:r>
            <a:endParaRPr lang="zh-CN" altLang="en-US"/>
          </a:p>
        </p:txBody>
      </p:sp>
      <p:sp>
        <p:nvSpPr>
          <p:cNvPr id="3" name="灯片编号占位符 2"/>
          <p:cNvSpPr>
            <a:spLocks noGrp="1"/>
          </p:cNvSpPr>
          <p:nvPr>
            <p:ph type="sldNum" sz="quarter" idx="12"/>
          </p:nvPr>
        </p:nvSpPr>
        <p:spPr/>
        <p:txBody>
          <a:bodyPr/>
          <a:lstStyle/>
          <a:p>
            <a:fld id="{39CA78E4-F434-4116-A7EE-5A6838CB0D53}" type="slidenum">
              <a:rPr lang="zh-CN" altLang="en-US" smtClean="0"/>
              <a:t>23</a:t>
            </a:fld>
            <a:endParaRPr lang="zh-CN" altLang="en-US"/>
          </a:p>
        </p:txBody>
      </p:sp>
      <p:sp>
        <p:nvSpPr>
          <p:cNvPr id="5" name="文本框 4"/>
          <p:cNvSpPr txBox="1"/>
          <p:nvPr/>
        </p:nvSpPr>
        <p:spPr>
          <a:xfrm>
            <a:off x="505689" y="270738"/>
            <a:ext cx="4518893" cy="461665"/>
          </a:xfrm>
          <a:prstGeom prst="rect">
            <a:avLst/>
          </a:prstGeom>
          <a:noFill/>
        </p:spPr>
        <p:txBody>
          <a:bodyPr wrap="square" rtlCol="0">
            <a:spAutoFit/>
          </a:bodyPr>
          <a:lstStyle/>
          <a:p>
            <a:r>
              <a:rPr lang="zh-CN" altLang="en-US" sz="2400" dirty="0" smtClean="0">
                <a:solidFill>
                  <a:srgbClr val="2EBA7C"/>
                </a:solidFill>
                <a:latin typeface="黑体" panose="02010609060101010101" pitchFamily="49" charset="-122"/>
                <a:ea typeface="黑体" panose="02010609060101010101" pitchFamily="49" charset="-122"/>
              </a:rPr>
              <a:t>边缘计算能力集</a:t>
            </a:r>
            <a:endParaRPr lang="zh-CN" altLang="en-US" sz="2400" dirty="0">
              <a:solidFill>
                <a:srgbClr val="2EBA7C"/>
              </a:solidFill>
              <a:latin typeface="黑体" panose="02010609060101010101" pitchFamily="49" charset="-122"/>
              <a:ea typeface="黑体" panose="02010609060101010101" pitchFamily="49" charset="-122"/>
            </a:endParaRPr>
          </a:p>
        </p:txBody>
      </p:sp>
      <p:sp>
        <p:nvSpPr>
          <p:cNvPr id="6" name="文本框 5"/>
          <p:cNvSpPr txBox="1"/>
          <p:nvPr/>
        </p:nvSpPr>
        <p:spPr>
          <a:xfrm>
            <a:off x="1117600" y="1330036"/>
            <a:ext cx="1107996" cy="369332"/>
          </a:xfrm>
          <a:prstGeom prst="rect">
            <a:avLst/>
          </a:prstGeom>
          <a:noFill/>
        </p:spPr>
        <p:txBody>
          <a:bodyPr wrap="none" rtlCol="0">
            <a:spAutoFit/>
          </a:bodyPr>
          <a:lstStyle/>
          <a:p>
            <a:r>
              <a:rPr lang="zh-CN" altLang="en-US" dirty="0" smtClean="0">
                <a:solidFill>
                  <a:schemeClr val="bg1"/>
                </a:solidFill>
              </a:rPr>
              <a:t>异构计算</a:t>
            </a:r>
            <a:endParaRPr lang="zh-CN" altLang="en-US" dirty="0">
              <a:solidFill>
                <a:schemeClr val="bg1"/>
              </a:solidFill>
            </a:endParaRPr>
          </a:p>
        </p:txBody>
      </p:sp>
    </p:spTree>
    <p:extLst>
      <p:ext uri="{BB962C8B-B14F-4D97-AF65-F5344CB8AC3E}">
        <p14:creationId xmlns:p14="http://schemas.microsoft.com/office/powerpoint/2010/main" val="7119485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Confidential in BGI,shall not be spread if not be privileged</a:t>
            </a:r>
            <a:endParaRPr lang="zh-CN" altLang="en-US"/>
          </a:p>
        </p:txBody>
      </p:sp>
      <p:sp>
        <p:nvSpPr>
          <p:cNvPr id="3" name="灯片编号占位符 2"/>
          <p:cNvSpPr>
            <a:spLocks noGrp="1"/>
          </p:cNvSpPr>
          <p:nvPr>
            <p:ph type="sldNum" sz="quarter" idx="12"/>
          </p:nvPr>
        </p:nvSpPr>
        <p:spPr/>
        <p:txBody>
          <a:bodyPr/>
          <a:lstStyle/>
          <a:p>
            <a:fld id="{39CA78E4-F434-4116-A7EE-5A6838CB0D53}" type="slidenum">
              <a:rPr lang="zh-CN" altLang="en-US" smtClean="0"/>
              <a:t>24</a:t>
            </a:fld>
            <a:endParaRPr lang="zh-CN" altLang="en-US"/>
          </a:p>
        </p:txBody>
      </p:sp>
      <p:sp>
        <p:nvSpPr>
          <p:cNvPr id="5" name="文本框 4"/>
          <p:cNvSpPr txBox="1"/>
          <p:nvPr/>
        </p:nvSpPr>
        <p:spPr>
          <a:xfrm>
            <a:off x="505689" y="270738"/>
            <a:ext cx="4518893" cy="461665"/>
          </a:xfrm>
          <a:prstGeom prst="rect">
            <a:avLst/>
          </a:prstGeom>
          <a:noFill/>
        </p:spPr>
        <p:txBody>
          <a:bodyPr wrap="square" rtlCol="0">
            <a:spAutoFit/>
          </a:bodyPr>
          <a:lstStyle/>
          <a:p>
            <a:r>
              <a:rPr lang="zh-CN" altLang="en-US" sz="2400" dirty="0" smtClean="0">
                <a:solidFill>
                  <a:srgbClr val="2EBA7C"/>
                </a:solidFill>
                <a:latin typeface="黑体" panose="02010609060101010101" pitchFamily="49" charset="-122"/>
                <a:ea typeface="黑体" panose="02010609060101010101" pitchFamily="49" charset="-122"/>
              </a:rPr>
              <a:t>边缘计算平台</a:t>
            </a:r>
            <a:endParaRPr lang="zh-CN" altLang="en-US" sz="2400" dirty="0">
              <a:solidFill>
                <a:srgbClr val="2EBA7C"/>
              </a:solidFill>
              <a:latin typeface="黑体" panose="02010609060101010101" pitchFamily="49" charset="-122"/>
              <a:ea typeface="黑体" panose="02010609060101010101" pitchFamily="49" charset="-122"/>
            </a:endParaRPr>
          </a:p>
        </p:txBody>
      </p:sp>
      <p:sp>
        <p:nvSpPr>
          <p:cNvPr id="6" name="文本框 5"/>
          <p:cNvSpPr txBox="1"/>
          <p:nvPr/>
        </p:nvSpPr>
        <p:spPr>
          <a:xfrm>
            <a:off x="1117600" y="1330036"/>
            <a:ext cx="1107996" cy="369332"/>
          </a:xfrm>
          <a:prstGeom prst="rect">
            <a:avLst/>
          </a:prstGeom>
          <a:noFill/>
        </p:spPr>
        <p:txBody>
          <a:bodyPr wrap="none" rtlCol="0">
            <a:spAutoFit/>
          </a:bodyPr>
          <a:lstStyle/>
          <a:p>
            <a:r>
              <a:rPr lang="zh-CN" altLang="en-US" dirty="0" smtClean="0">
                <a:solidFill>
                  <a:schemeClr val="bg1"/>
                </a:solidFill>
              </a:rPr>
              <a:t>异构计算</a:t>
            </a:r>
            <a:endParaRPr lang="zh-CN" altLang="en-US" dirty="0">
              <a:solidFill>
                <a:schemeClr val="bg1"/>
              </a:solidFill>
            </a:endParaRPr>
          </a:p>
        </p:txBody>
      </p:sp>
    </p:spTree>
    <p:extLst>
      <p:ext uri="{BB962C8B-B14F-4D97-AF65-F5344CB8AC3E}">
        <p14:creationId xmlns:p14="http://schemas.microsoft.com/office/powerpoint/2010/main" val="22753981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Confidential in BGI,shall not be spread if not be privileged</a:t>
            </a:r>
            <a:endParaRPr lang="zh-CN" altLang="en-US"/>
          </a:p>
        </p:txBody>
      </p:sp>
      <p:sp>
        <p:nvSpPr>
          <p:cNvPr id="3" name="灯片编号占位符 2"/>
          <p:cNvSpPr>
            <a:spLocks noGrp="1"/>
          </p:cNvSpPr>
          <p:nvPr>
            <p:ph type="sldNum" sz="quarter" idx="12"/>
          </p:nvPr>
        </p:nvSpPr>
        <p:spPr/>
        <p:txBody>
          <a:bodyPr/>
          <a:lstStyle/>
          <a:p>
            <a:fld id="{39CA78E4-F434-4116-A7EE-5A6838CB0D53}" type="slidenum">
              <a:rPr lang="zh-CN" altLang="en-US" smtClean="0"/>
              <a:t>25</a:t>
            </a:fld>
            <a:endParaRPr lang="zh-CN" altLang="en-US"/>
          </a:p>
        </p:txBody>
      </p:sp>
      <p:grpSp>
        <p:nvGrpSpPr>
          <p:cNvPr id="7" name="组合 6"/>
          <p:cNvGrpSpPr/>
          <p:nvPr/>
        </p:nvGrpSpPr>
        <p:grpSpPr>
          <a:xfrm>
            <a:off x="2706617" y="2325255"/>
            <a:ext cx="1487054" cy="1487054"/>
            <a:chOff x="3987222" y="1200725"/>
            <a:chExt cx="662709" cy="662709"/>
          </a:xfrm>
        </p:grpSpPr>
        <p:sp>
          <p:nvSpPr>
            <p:cNvPr id="8" name="椭圆 7"/>
            <p:cNvSpPr/>
            <p:nvPr/>
          </p:nvSpPr>
          <p:spPr>
            <a:xfrm>
              <a:off x="3987222" y="1200725"/>
              <a:ext cx="662709" cy="662709"/>
            </a:xfrm>
            <a:prstGeom prst="ellipse">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063999" y="1277501"/>
              <a:ext cx="509155" cy="509155"/>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t>5</a:t>
              </a:r>
              <a:endParaRPr lang="zh-CN" altLang="en-US" sz="5400" dirty="0"/>
            </a:p>
          </p:txBody>
        </p:sp>
      </p:grpSp>
      <p:sp>
        <p:nvSpPr>
          <p:cNvPr id="10" name="文本框 9"/>
          <p:cNvSpPr txBox="1"/>
          <p:nvPr/>
        </p:nvSpPr>
        <p:spPr>
          <a:xfrm>
            <a:off x="4365951" y="2714837"/>
            <a:ext cx="6222424" cy="707886"/>
          </a:xfrm>
          <a:prstGeom prst="rect">
            <a:avLst/>
          </a:prstGeom>
          <a:noFill/>
        </p:spPr>
        <p:txBody>
          <a:bodyPr wrap="square" rtlCol="0">
            <a:spAutoFit/>
          </a:bodyPr>
          <a:lstStyle/>
          <a:p>
            <a:r>
              <a:rPr lang="en-US" altLang="zh-CN" sz="4000" dirty="0" smtClean="0">
                <a:solidFill>
                  <a:schemeClr val="bg1"/>
                </a:solidFill>
                <a:latin typeface="黑体" panose="02010609060101010101" pitchFamily="49" charset="-122"/>
                <a:ea typeface="黑体" panose="02010609060101010101" pitchFamily="49" charset="-122"/>
              </a:rPr>
              <a:t>EdgeX Foundry</a:t>
            </a:r>
            <a:endParaRPr lang="zh-CN" altLang="en-US" sz="40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271730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33844"/>
        </a:soli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r>
              <a:rPr lang="en-US" altLang="zh-CN" smtClean="0"/>
              <a:t>Confidential in BGI,shall not be spread if not be privileged</a:t>
            </a:r>
            <a:endParaRPr lang="zh-CN" altLang="en-US"/>
          </a:p>
        </p:txBody>
      </p:sp>
      <p:sp>
        <p:nvSpPr>
          <p:cNvPr id="3" name="灯片编号占位符 2"/>
          <p:cNvSpPr>
            <a:spLocks noGrp="1"/>
          </p:cNvSpPr>
          <p:nvPr>
            <p:ph type="sldNum" sz="quarter" idx="11"/>
          </p:nvPr>
        </p:nvSpPr>
        <p:spPr/>
        <p:txBody>
          <a:bodyPr/>
          <a:lstStyle/>
          <a:p>
            <a:fld id="{39CA78E4-F434-4116-A7EE-5A6838CB0D53}" type="slidenum">
              <a:rPr lang="zh-CN" altLang="en-US" smtClean="0"/>
              <a:t>26</a:t>
            </a:fld>
            <a:endParaRPr lang="zh-CN" altLang="en-US"/>
          </a:p>
        </p:txBody>
      </p:sp>
    </p:spTree>
    <p:extLst>
      <p:ext uri="{BB962C8B-B14F-4D97-AF65-F5344CB8AC3E}">
        <p14:creationId xmlns:p14="http://schemas.microsoft.com/office/powerpoint/2010/main" val="1712284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Confidential in BGI,shall not be spread if not be privileged</a:t>
            </a:r>
            <a:endParaRPr lang="zh-CN" altLang="en-US"/>
          </a:p>
        </p:txBody>
      </p:sp>
      <p:sp>
        <p:nvSpPr>
          <p:cNvPr id="3" name="灯片编号占位符 2"/>
          <p:cNvSpPr>
            <a:spLocks noGrp="1"/>
          </p:cNvSpPr>
          <p:nvPr>
            <p:ph type="sldNum" sz="quarter" idx="12"/>
          </p:nvPr>
        </p:nvSpPr>
        <p:spPr/>
        <p:txBody>
          <a:bodyPr/>
          <a:lstStyle/>
          <a:p>
            <a:fld id="{39CA78E4-F434-4116-A7EE-5A6838CB0D53}" type="slidenum">
              <a:rPr lang="zh-CN" altLang="en-US" smtClean="0"/>
              <a:t>3</a:t>
            </a:fld>
            <a:endParaRPr lang="zh-CN" altLang="en-US"/>
          </a:p>
        </p:txBody>
      </p:sp>
      <p:grpSp>
        <p:nvGrpSpPr>
          <p:cNvPr id="7" name="组合 6"/>
          <p:cNvGrpSpPr/>
          <p:nvPr/>
        </p:nvGrpSpPr>
        <p:grpSpPr>
          <a:xfrm>
            <a:off x="2706617" y="2325255"/>
            <a:ext cx="1487054" cy="1487054"/>
            <a:chOff x="3987222" y="1200725"/>
            <a:chExt cx="662709" cy="662709"/>
          </a:xfrm>
        </p:grpSpPr>
        <p:sp>
          <p:nvSpPr>
            <p:cNvPr id="8" name="椭圆 7"/>
            <p:cNvSpPr/>
            <p:nvPr/>
          </p:nvSpPr>
          <p:spPr>
            <a:xfrm>
              <a:off x="3987222" y="1200725"/>
              <a:ext cx="662709" cy="662709"/>
            </a:xfrm>
            <a:prstGeom prst="ellipse">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063999" y="1277501"/>
              <a:ext cx="509155" cy="509155"/>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t>1</a:t>
              </a:r>
              <a:endParaRPr lang="zh-CN" altLang="en-US" sz="5400" dirty="0"/>
            </a:p>
          </p:txBody>
        </p:sp>
      </p:grpSp>
      <p:sp>
        <p:nvSpPr>
          <p:cNvPr id="10" name="文本框 9"/>
          <p:cNvSpPr txBox="1"/>
          <p:nvPr/>
        </p:nvSpPr>
        <p:spPr>
          <a:xfrm>
            <a:off x="4365951" y="2714837"/>
            <a:ext cx="6222424" cy="707886"/>
          </a:xfrm>
          <a:prstGeom prst="rect">
            <a:avLst/>
          </a:prstGeom>
          <a:noFill/>
        </p:spPr>
        <p:txBody>
          <a:bodyPr wrap="square" rtlCol="0">
            <a:spAutoFit/>
          </a:bodyPr>
          <a:lstStyle/>
          <a:p>
            <a:r>
              <a:rPr lang="zh-CN" altLang="en-US" sz="4000" dirty="0" smtClean="0">
                <a:solidFill>
                  <a:schemeClr val="bg1"/>
                </a:solidFill>
                <a:latin typeface="黑体" panose="02010609060101010101" pitchFamily="49" charset="-122"/>
                <a:ea typeface="黑体" panose="02010609060101010101" pitchFamily="49" charset="-122"/>
              </a:rPr>
              <a:t>边缘计算最新发展趋势</a:t>
            </a:r>
            <a:endParaRPr lang="zh-CN" altLang="en-US" sz="40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27465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Confidential in BGI,shall not be spread if not be privileged</a:t>
            </a:r>
            <a:endParaRPr lang="zh-CN" altLang="en-US"/>
          </a:p>
        </p:txBody>
      </p:sp>
      <p:sp>
        <p:nvSpPr>
          <p:cNvPr id="3" name="灯片编号占位符 2"/>
          <p:cNvSpPr>
            <a:spLocks noGrp="1"/>
          </p:cNvSpPr>
          <p:nvPr>
            <p:ph type="sldNum" sz="quarter" idx="12"/>
          </p:nvPr>
        </p:nvSpPr>
        <p:spPr/>
        <p:txBody>
          <a:bodyPr/>
          <a:lstStyle/>
          <a:p>
            <a:fld id="{39CA78E4-F434-4116-A7EE-5A6838CB0D53}" type="slidenum">
              <a:rPr lang="zh-CN" altLang="en-US" smtClean="0"/>
              <a:t>4</a:t>
            </a:fld>
            <a:endParaRPr lang="zh-CN" altLang="en-US"/>
          </a:p>
        </p:txBody>
      </p:sp>
      <p:sp>
        <p:nvSpPr>
          <p:cNvPr id="4" name="文本框 3"/>
          <p:cNvSpPr txBox="1"/>
          <p:nvPr/>
        </p:nvSpPr>
        <p:spPr>
          <a:xfrm>
            <a:off x="680603" y="390390"/>
            <a:ext cx="5787736" cy="923330"/>
          </a:xfrm>
          <a:prstGeom prst="rect">
            <a:avLst/>
          </a:prstGeom>
          <a:noFill/>
        </p:spPr>
        <p:txBody>
          <a:bodyPr wrap="square" rtlCol="0">
            <a:spAutoFit/>
          </a:bodyPr>
          <a:lstStyle/>
          <a:p>
            <a:r>
              <a:rPr lang="zh-CN" altLang="en-US" sz="5400" dirty="0" smtClean="0">
                <a:solidFill>
                  <a:schemeClr val="bg1"/>
                </a:solidFill>
                <a:latin typeface="黑体" panose="02010609060101010101" pitchFamily="49" charset="-122"/>
                <a:ea typeface="黑体" panose="02010609060101010101" pitchFamily="49" charset="-122"/>
              </a:rPr>
              <a:t>什么是</a:t>
            </a:r>
            <a:r>
              <a:rPr lang="zh-CN" altLang="en-US" sz="5400" dirty="0" smtClean="0">
                <a:solidFill>
                  <a:srgbClr val="2EBA7C"/>
                </a:solidFill>
                <a:latin typeface="黑体" panose="02010609060101010101" pitchFamily="49" charset="-122"/>
                <a:ea typeface="黑体" panose="02010609060101010101" pitchFamily="49" charset="-122"/>
              </a:rPr>
              <a:t>边缘计算</a:t>
            </a:r>
            <a:r>
              <a:rPr lang="zh-CN" altLang="en-US" sz="5400" dirty="0" smtClean="0">
                <a:solidFill>
                  <a:schemeClr val="bg1"/>
                </a:solidFill>
                <a:latin typeface="黑体" panose="02010609060101010101" pitchFamily="49" charset="-122"/>
                <a:ea typeface="黑体" panose="02010609060101010101" pitchFamily="49" charset="-122"/>
              </a:rPr>
              <a:t>？</a:t>
            </a:r>
            <a:endParaRPr lang="zh-CN" altLang="en-US" sz="5400" dirty="0">
              <a:solidFill>
                <a:schemeClr val="bg1"/>
              </a:solidFill>
              <a:latin typeface="黑体" panose="02010609060101010101" pitchFamily="49" charset="-122"/>
              <a:ea typeface="黑体" panose="02010609060101010101" pitchFamily="49" charset="-122"/>
            </a:endParaRPr>
          </a:p>
        </p:txBody>
      </p:sp>
      <p:sp>
        <p:nvSpPr>
          <p:cNvPr id="5" name="矩形 4"/>
          <p:cNvSpPr/>
          <p:nvPr/>
        </p:nvSpPr>
        <p:spPr>
          <a:xfrm>
            <a:off x="4754879" y="1868438"/>
            <a:ext cx="6774411" cy="3816429"/>
          </a:xfrm>
          <a:prstGeom prst="rect">
            <a:avLst/>
          </a:prstGeom>
        </p:spPr>
        <p:txBody>
          <a:bodyPr wrap="square">
            <a:spAutoFit/>
          </a:bodyPr>
          <a:lstStyle/>
          <a:p>
            <a:r>
              <a:rPr lang="zh-CN" altLang="en-US" sz="4000" dirty="0" smtClean="0">
                <a:solidFill>
                  <a:srgbClr val="2EBA7C"/>
                </a:solidFill>
                <a:latin typeface="黑体" panose="02010609060101010101" pitchFamily="49" charset="-122"/>
                <a:ea typeface="黑体" panose="02010609060101010101" pitchFamily="49" charset="-122"/>
              </a:rPr>
              <a:t>“</a:t>
            </a:r>
            <a:endParaRPr lang="en-US" altLang="zh-CN" sz="4000" dirty="0" smtClean="0">
              <a:solidFill>
                <a:srgbClr val="2EBA7C"/>
              </a:solidFill>
              <a:latin typeface="黑体" panose="02010609060101010101" pitchFamily="49" charset="-122"/>
              <a:ea typeface="黑体" panose="02010609060101010101" pitchFamily="49" charset="-122"/>
            </a:endParaRPr>
          </a:p>
          <a:p>
            <a:pPr>
              <a:lnSpc>
                <a:spcPct val="150000"/>
              </a:lnSpc>
            </a:pPr>
            <a:r>
              <a:rPr lang="zh-CN" altLang="en-US" dirty="0" smtClean="0">
                <a:solidFill>
                  <a:schemeClr val="bg1"/>
                </a:solidFill>
                <a:latin typeface="黑体" panose="02010609060101010101" pitchFamily="49" charset="-122"/>
                <a:ea typeface="黑体" panose="02010609060101010101" pitchFamily="49" charset="-122"/>
              </a:rPr>
              <a:t>边缘</a:t>
            </a:r>
            <a:r>
              <a:rPr lang="zh-CN" altLang="en-US" dirty="0">
                <a:solidFill>
                  <a:schemeClr val="bg1"/>
                </a:solidFill>
                <a:latin typeface="黑体" panose="02010609060101010101" pitchFamily="49" charset="-122"/>
                <a:ea typeface="黑体" panose="02010609060101010101" pitchFamily="49" charset="-122"/>
              </a:rPr>
              <a:t>计算是在靠近物或数据源头的网络边缘侧，融合网络、</a:t>
            </a:r>
            <a:r>
              <a:rPr lang="zh-CN" altLang="en-US" dirty="0" smtClean="0">
                <a:solidFill>
                  <a:schemeClr val="bg1"/>
                </a:solidFill>
                <a:latin typeface="黑体" panose="02010609060101010101" pitchFamily="49" charset="-122"/>
                <a:ea typeface="黑体" panose="02010609060101010101" pitchFamily="49" charset="-122"/>
              </a:rPr>
              <a:t>计算</a:t>
            </a:r>
            <a:r>
              <a:rPr lang="zh-CN" altLang="en-US" dirty="0">
                <a:solidFill>
                  <a:schemeClr val="bg1"/>
                </a:solidFill>
                <a:latin typeface="黑体" panose="02010609060101010101" pitchFamily="49" charset="-122"/>
                <a:ea typeface="黑体" panose="02010609060101010101" pitchFamily="49" charset="-122"/>
              </a:rPr>
              <a:t>、存储、应用核心能力的分布式开放平台（架构），</a:t>
            </a:r>
            <a:r>
              <a:rPr lang="zh-CN" altLang="en-US" dirty="0" smtClean="0">
                <a:solidFill>
                  <a:schemeClr val="bg1"/>
                </a:solidFill>
                <a:latin typeface="黑体" panose="02010609060101010101" pitchFamily="49" charset="-122"/>
                <a:ea typeface="黑体" panose="02010609060101010101" pitchFamily="49" charset="-122"/>
              </a:rPr>
              <a:t>就近提供</a:t>
            </a:r>
            <a:r>
              <a:rPr lang="zh-CN" altLang="en-US" dirty="0">
                <a:solidFill>
                  <a:schemeClr val="bg1"/>
                </a:solidFill>
                <a:latin typeface="黑体" panose="02010609060101010101" pitchFamily="49" charset="-122"/>
                <a:ea typeface="黑体" panose="02010609060101010101" pitchFamily="49" charset="-122"/>
              </a:rPr>
              <a:t>边缘智能服务，满足行业数字化在敏捷</a:t>
            </a:r>
            <a:r>
              <a:rPr lang="zh-CN" altLang="en-US" dirty="0" smtClean="0">
                <a:solidFill>
                  <a:schemeClr val="bg1"/>
                </a:solidFill>
                <a:latin typeface="黑体" panose="02010609060101010101" pitchFamily="49" charset="-122"/>
                <a:ea typeface="黑体" panose="02010609060101010101" pitchFamily="49" charset="-122"/>
              </a:rPr>
              <a:t>联接基础上，实现实时业务、数据优化、</a:t>
            </a:r>
            <a:r>
              <a:rPr lang="zh-CN" altLang="en-US" dirty="0">
                <a:solidFill>
                  <a:schemeClr val="bg1"/>
                </a:solidFill>
                <a:latin typeface="黑体" panose="02010609060101010101" pitchFamily="49" charset="-122"/>
                <a:ea typeface="黑体" panose="02010609060101010101" pitchFamily="49" charset="-122"/>
              </a:rPr>
              <a:t>应用</a:t>
            </a:r>
            <a:r>
              <a:rPr lang="zh-CN" altLang="en-US" dirty="0" smtClean="0">
                <a:solidFill>
                  <a:schemeClr val="bg1"/>
                </a:solidFill>
                <a:latin typeface="黑体" panose="02010609060101010101" pitchFamily="49" charset="-122"/>
                <a:ea typeface="黑体" panose="02010609060101010101" pitchFamily="49" charset="-122"/>
              </a:rPr>
              <a:t>智能、</a:t>
            </a:r>
            <a:r>
              <a:rPr lang="zh-CN" altLang="en-US" dirty="0">
                <a:solidFill>
                  <a:schemeClr val="bg1"/>
                </a:solidFill>
                <a:latin typeface="黑体" panose="02010609060101010101" pitchFamily="49" charset="-122"/>
                <a:ea typeface="黑体" panose="02010609060101010101" pitchFamily="49" charset="-122"/>
              </a:rPr>
              <a:t>安全与</a:t>
            </a:r>
            <a:r>
              <a:rPr lang="zh-CN" altLang="en-US" dirty="0" smtClean="0">
                <a:solidFill>
                  <a:schemeClr val="bg1"/>
                </a:solidFill>
                <a:latin typeface="黑体" panose="02010609060101010101" pitchFamily="49" charset="-122"/>
                <a:ea typeface="黑体" panose="02010609060101010101" pitchFamily="49" charset="-122"/>
              </a:rPr>
              <a:t>隐私保护等方面</a:t>
            </a:r>
            <a:r>
              <a:rPr lang="zh-CN" altLang="en-US" dirty="0">
                <a:solidFill>
                  <a:schemeClr val="bg1"/>
                </a:solidFill>
                <a:latin typeface="黑体" panose="02010609060101010101" pitchFamily="49" charset="-122"/>
                <a:ea typeface="黑体" panose="02010609060101010101" pitchFamily="49" charset="-122"/>
              </a:rPr>
              <a:t>的关键需求</a:t>
            </a:r>
            <a:r>
              <a:rPr lang="zh-CN" altLang="en-US" dirty="0" smtClean="0">
                <a:solidFill>
                  <a:schemeClr val="bg1"/>
                </a:solidFill>
                <a:latin typeface="黑体" panose="02010609060101010101" pitchFamily="49" charset="-122"/>
                <a:ea typeface="黑体" panose="02010609060101010101" pitchFamily="49" charset="-122"/>
              </a:rPr>
              <a:t>。</a:t>
            </a:r>
            <a:endParaRPr lang="en-US" altLang="zh-CN" dirty="0" smtClean="0">
              <a:solidFill>
                <a:schemeClr val="bg1"/>
              </a:solidFill>
              <a:latin typeface="黑体" panose="02010609060101010101" pitchFamily="49" charset="-122"/>
              <a:ea typeface="黑体" panose="02010609060101010101" pitchFamily="49" charset="-122"/>
            </a:endParaRPr>
          </a:p>
          <a:p>
            <a:pPr>
              <a:lnSpc>
                <a:spcPct val="150000"/>
              </a:lnSpc>
            </a:pPr>
            <a:r>
              <a:rPr lang="zh-CN" altLang="en-US" dirty="0" smtClean="0">
                <a:solidFill>
                  <a:schemeClr val="bg1"/>
                </a:solidFill>
                <a:latin typeface="黑体" panose="02010609060101010101" pitchFamily="49" charset="-122"/>
                <a:ea typeface="黑体" panose="02010609060101010101" pitchFamily="49" charset="-122"/>
              </a:rPr>
              <a:t>未来</a:t>
            </a:r>
            <a:r>
              <a:rPr lang="zh-CN" altLang="en-US" dirty="0">
                <a:solidFill>
                  <a:schemeClr val="bg1"/>
                </a:solidFill>
                <a:latin typeface="黑体" panose="02010609060101010101" pitchFamily="49" charset="-122"/>
                <a:ea typeface="黑体" panose="02010609060101010101" pitchFamily="49" charset="-122"/>
              </a:rPr>
              <a:t>超过 </a:t>
            </a:r>
            <a:r>
              <a:rPr lang="en-US" altLang="zh-CN" sz="2400" dirty="0">
                <a:solidFill>
                  <a:schemeClr val="bg1"/>
                </a:solidFill>
                <a:latin typeface="黑体" panose="02010609060101010101" pitchFamily="49" charset="-122"/>
                <a:ea typeface="黑体" panose="02010609060101010101" pitchFamily="49" charset="-122"/>
              </a:rPr>
              <a:t>70%</a:t>
            </a:r>
            <a:r>
              <a:rPr lang="en-US" altLang="zh-CN" dirty="0">
                <a:solidFill>
                  <a:schemeClr val="bg1"/>
                </a:solidFill>
                <a:latin typeface="黑体" panose="02010609060101010101" pitchFamily="49" charset="-122"/>
                <a:ea typeface="黑体" panose="02010609060101010101" pitchFamily="49" charset="-122"/>
              </a:rPr>
              <a:t> </a:t>
            </a:r>
            <a:r>
              <a:rPr lang="zh-CN" altLang="en-US" dirty="0">
                <a:solidFill>
                  <a:schemeClr val="bg1"/>
                </a:solidFill>
                <a:latin typeface="黑体" panose="02010609060101010101" pitchFamily="49" charset="-122"/>
                <a:ea typeface="黑体" panose="02010609060101010101" pitchFamily="49" charset="-122"/>
              </a:rPr>
              <a:t>的数据需要在边缘侧分析、处理和存储。</a:t>
            </a:r>
            <a:endParaRPr lang="en-US" altLang="zh-CN" dirty="0" smtClean="0">
              <a:solidFill>
                <a:schemeClr val="bg1"/>
              </a:solidFill>
              <a:latin typeface="黑体" panose="02010609060101010101" pitchFamily="49" charset="-122"/>
              <a:ea typeface="黑体" panose="02010609060101010101" pitchFamily="49" charset="-122"/>
            </a:endParaRPr>
          </a:p>
          <a:p>
            <a:r>
              <a:rPr lang="zh-CN" altLang="en-US" sz="4000" dirty="0" smtClean="0">
                <a:solidFill>
                  <a:srgbClr val="2EBA7C"/>
                </a:solidFill>
                <a:latin typeface="黑体" panose="02010609060101010101" pitchFamily="49" charset="-122"/>
                <a:ea typeface="黑体" panose="02010609060101010101" pitchFamily="49" charset="-122"/>
              </a:rPr>
              <a:t>                        ”</a:t>
            </a:r>
            <a:endParaRPr lang="en-US" altLang="zh-CN" sz="4000" dirty="0" smtClean="0">
              <a:solidFill>
                <a:srgbClr val="2EBA7C"/>
              </a:solidFill>
              <a:latin typeface="黑体" panose="02010609060101010101" pitchFamily="49" charset="-122"/>
              <a:ea typeface="黑体" panose="02010609060101010101" pitchFamily="49" charset="-122"/>
            </a:endParaRPr>
          </a:p>
          <a:p>
            <a:r>
              <a:rPr lang="en-US" altLang="zh-CN" dirty="0">
                <a:solidFill>
                  <a:schemeClr val="bg1"/>
                </a:solidFill>
                <a:latin typeface="黑体" panose="02010609060101010101" pitchFamily="49" charset="-122"/>
                <a:ea typeface="黑体" panose="02010609060101010101" pitchFamily="49" charset="-122"/>
              </a:rPr>
              <a:t>	</a:t>
            </a:r>
            <a:r>
              <a:rPr lang="en-US" altLang="zh-CN" dirty="0" smtClean="0">
                <a:solidFill>
                  <a:schemeClr val="bg1"/>
                </a:solidFill>
                <a:latin typeface="黑体" panose="02010609060101010101" pitchFamily="49" charset="-122"/>
                <a:ea typeface="黑体" panose="02010609060101010101" pitchFamily="49" charset="-122"/>
              </a:rPr>
              <a:t>	</a:t>
            </a:r>
            <a:r>
              <a:rPr lang="en-US" altLang="zh-CN" sz="1600" dirty="0" smtClean="0">
                <a:solidFill>
                  <a:schemeClr val="bg1"/>
                </a:solidFill>
                <a:latin typeface="黑体" panose="02010609060101010101" pitchFamily="49" charset="-122"/>
                <a:ea typeface="黑体" panose="02010609060101010101" pitchFamily="49" charset="-122"/>
              </a:rPr>
              <a:t>——《</a:t>
            </a:r>
            <a:r>
              <a:rPr lang="zh-CN" altLang="en-US" sz="1600" dirty="0" smtClean="0">
                <a:solidFill>
                  <a:schemeClr val="bg1"/>
                </a:solidFill>
                <a:latin typeface="黑体" panose="02010609060101010101" pitchFamily="49" charset="-122"/>
                <a:ea typeface="黑体" panose="02010609060101010101" pitchFamily="49" charset="-122"/>
              </a:rPr>
              <a:t>边缘计算</a:t>
            </a:r>
            <a:r>
              <a:rPr lang="en-US" altLang="zh-CN" sz="1600" dirty="0" smtClean="0">
                <a:solidFill>
                  <a:schemeClr val="bg1"/>
                </a:solidFill>
                <a:latin typeface="黑体" panose="02010609060101010101" pitchFamily="49" charset="-122"/>
                <a:ea typeface="黑体" panose="02010609060101010101" pitchFamily="49" charset="-122"/>
              </a:rPr>
              <a:t>IT</a:t>
            </a:r>
            <a:r>
              <a:rPr lang="zh-CN" altLang="en-US" sz="1600" dirty="0" smtClean="0">
                <a:solidFill>
                  <a:schemeClr val="bg1"/>
                </a:solidFill>
                <a:latin typeface="黑体" panose="02010609060101010101" pitchFamily="49" charset="-122"/>
                <a:ea typeface="黑体" panose="02010609060101010101" pitchFamily="49" charset="-122"/>
              </a:rPr>
              <a:t>基础设施白皮书</a:t>
            </a:r>
            <a:r>
              <a:rPr lang="en-US" altLang="zh-CN" sz="1600" dirty="0" smtClean="0">
                <a:solidFill>
                  <a:schemeClr val="bg1"/>
                </a:solidFill>
                <a:latin typeface="黑体" panose="02010609060101010101" pitchFamily="49" charset="-122"/>
                <a:ea typeface="黑体" panose="02010609060101010101" pitchFamily="49" charset="-122"/>
              </a:rPr>
              <a:t>1.0</a:t>
            </a:r>
            <a:r>
              <a:rPr lang="zh-CN" altLang="en-US" sz="1600" dirty="0" smtClean="0">
                <a:solidFill>
                  <a:schemeClr val="bg1"/>
                </a:solidFill>
                <a:latin typeface="黑体" panose="02010609060101010101" pitchFamily="49" charset="-122"/>
                <a:ea typeface="黑体" panose="02010609060101010101" pitchFamily="49" charset="-122"/>
              </a:rPr>
              <a:t>（</a:t>
            </a:r>
            <a:r>
              <a:rPr lang="en-US" altLang="zh-CN" sz="1600" dirty="0" smtClean="0">
                <a:solidFill>
                  <a:schemeClr val="bg1"/>
                </a:solidFill>
                <a:latin typeface="黑体" panose="02010609060101010101" pitchFamily="49" charset="-122"/>
                <a:ea typeface="黑体" panose="02010609060101010101" pitchFamily="49" charset="-122"/>
              </a:rPr>
              <a:t>2019</a:t>
            </a:r>
            <a:r>
              <a:rPr lang="zh-CN" altLang="en-US" sz="1600" dirty="0" smtClean="0">
                <a:solidFill>
                  <a:schemeClr val="bg1"/>
                </a:solidFill>
                <a:latin typeface="黑体" panose="02010609060101010101" pitchFamily="49" charset="-122"/>
                <a:ea typeface="黑体" panose="02010609060101010101" pitchFamily="49" charset="-122"/>
              </a:rPr>
              <a:t>）</a:t>
            </a:r>
            <a:r>
              <a:rPr lang="en-US" altLang="zh-CN" sz="1600" dirty="0" smtClean="0">
                <a:solidFill>
                  <a:schemeClr val="bg1"/>
                </a:solidFill>
                <a:latin typeface="黑体" panose="02010609060101010101" pitchFamily="49" charset="-122"/>
                <a:ea typeface="黑体" panose="02010609060101010101" pitchFamily="49" charset="-122"/>
              </a:rPr>
              <a:t>》</a:t>
            </a:r>
            <a:endParaRPr lang="zh-CN" altLang="en-US" sz="1600" dirty="0">
              <a:solidFill>
                <a:schemeClr val="bg1"/>
              </a:solidFill>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a:blip r:embed="rId3"/>
          <a:stretch>
            <a:fillRect/>
          </a:stretch>
        </p:blipFill>
        <p:spPr>
          <a:xfrm>
            <a:off x="373224" y="1427335"/>
            <a:ext cx="4161831" cy="5041567"/>
          </a:xfrm>
          <a:prstGeom prst="rect">
            <a:avLst/>
          </a:prstGeom>
        </p:spPr>
      </p:pic>
    </p:spTree>
    <p:extLst>
      <p:ext uri="{BB962C8B-B14F-4D97-AF65-F5344CB8AC3E}">
        <p14:creationId xmlns:p14="http://schemas.microsoft.com/office/powerpoint/2010/main" val="3801777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vert="horz" lIns="91440" tIns="45720" rIns="91440" bIns="45720" rtlCol="0" anchor="ctr"/>
          <a:lstStyle/>
          <a:p>
            <a:r>
              <a:rPr lang="en-US" altLang="zh-CN"/>
              <a:t>Confidential in BGI,shall not be spread if not be privileged</a:t>
            </a:r>
            <a:endParaRPr lang="zh-CN" altLang="en-US"/>
          </a:p>
        </p:txBody>
      </p:sp>
      <p:sp>
        <p:nvSpPr>
          <p:cNvPr id="3" name="灯片编号占位符 2"/>
          <p:cNvSpPr>
            <a:spLocks noGrp="1"/>
          </p:cNvSpPr>
          <p:nvPr>
            <p:ph type="sldNum" sz="quarter" idx="12"/>
          </p:nvPr>
        </p:nvSpPr>
        <p:spPr/>
        <p:txBody>
          <a:bodyPr vert="horz" lIns="91440" tIns="45720" rIns="91440" bIns="45720" rtlCol="0" anchor="ctr"/>
          <a:lstStyle/>
          <a:p>
            <a:fld id="{39CA78E4-F434-4116-A7EE-5A6838CB0D53}" type="slidenum">
              <a:rPr lang="zh-CN" altLang="en-US"/>
              <a:pPr/>
              <a:t>5</a:t>
            </a:fld>
            <a:endParaRPr lang="zh-CN" altLang="en-US"/>
          </a:p>
        </p:txBody>
      </p:sp>
      <p:sp>
        <p:nvSpPr>
          <p:cNvPr id="5" name="文本框 4"/>
          <p:cNvSpPr txBox="1"/>
          <p:nvPr/>
        </p:nvSpPr>
        <p:spPr>
          <a:xfrm>
            <a:off x="505689" y="270738"/>
            <a:ext cx="4518893" cy="461665"/>
          </a:xfrm>
          <a:prstGeom prst="rect">
            <a:avLst/>
          </a:prstGeom>
          <a:noFill/>
        </p:spPr>
        <p:txBody>
          <a:bodyPr wrap="square" rtlCol="0">
            <a:spAutoFit/>
          </a:bodyPr>
          <a:lstStyle>
            <a:defPPr>
              <a:defRPr lang="zh-CN"/>
            </a:defPPr>
            <a:lvl1pPr>
              <a:defRPr sz="2400">
                <a:solidFill>
                  <a:srgbClr val="2EBA7C"/>
                </a:solidFill>
                <a:latin typeface="黑体" panose="02010609060101010101" pitchFamily="49" charset="-122"/>
                <a:ea typeface="黑体" panose="02010609060101010101" pitchFamily="49" charset="-122"/>
              </a:defRPr>
            </a:lvl1pPr>
          </a:lstStyle>
          <a:p>
            <a:r>
              <a:rPr lang="zh-CN" altLang="en-US" dirty="0"/>
              <a:t>边缘计算发展史</a:t>
            </a:r>
            <a:endParaRPr lang="zh-CN" altLang="en-US" dirty="0"/>
          </a:p>
        </p:txBody>
      </p:sp>
      <p:grpSp>
        <p:nvGrpSpPr>
          <p:cNvPr id="10" name="组合 9"/>
          <p:cNvGrpSpPr/>
          <p:nvPr/>
        </p:nvGrpSpPr>
        <p:grpSpPr>
          <a:xfrm>
            <a:off x="737080" y="3471293"/>
            <a:ext cx="152488" cy="148074"/>
            <a:chOff x="783841" y="2706485"/>
            <a:chExt cx="152488" cy="148074"/>
          </a:xfrm>
        </p:grpSpPr>
        <p:sp>
          <p:nvSpPr>
            <p:cNvPr id="9" name="椭圆 8"/>
            <p:cNvSpPr/>
            <p:nvPr/>
          </p:nvSpPr>
          <p:spPr>
            <a:xfrm>
              <a:off x="783841" y="2706485"/>
              <a:ext cx="152488" cy="148074"/>
            </a:xfrm>
            <a:prstGeom prst="ellipse">
              <a:avLst/>
            </a:prstGeom>
            <a:solidFill>
              <a:srgbClr val="424752"/>
            </a:solidFill>
            <a:ln>
              <a:solidFill>
                <a:srgbClr val="2A7C6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802432" y="2724539"/>
              <a:ext cx="115305" cy="111967"/>
            </a:xfrm>
            <a:prstGeom prst="ellipse">
              <a:avLst/>
            </a:prstGeom>
            <a:solidFill>
              <a:srgbClr val="424752"/>
            </a:solidFill>
            <a:ln>
              <a:solidFill>
                <a:srgbClr val="2A7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a:stCxn id="4" idx="6"/>
          </p:cNvCxnSpPr>
          <p:nvPr/>
        </p:nvCxnSpPr>
        <p:spPr>
          <a:xfrm flipV="1">
            <a:off x="870976" y="3545330"/>
            <a:ext cx="569793" cy="1"/>
          </a:xfrm>
          <a:prstGeom prst="line">
            <a:avLst/>
          </a:prstGeom>
          <a:ln>
            <a:solidFill>
              <a:srgbClr val="2A7C60"/>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460458" y="3465162"/>
            <a:ext cx="152488" cy="148074"/>
            <a:chOff x="783841" y="2706485"/>
            <a:chExt cx="152488" cy="148074"/>
          </a:xfrm>
        </p:grpSpPr>
        <p:sp>
          <p:nvSpPr>
            <p:cNvPr id="12" name="椭圆 11"/>
            <p:cNvSpPr/>
            <p:nvPr/>
          </p:nvSpPr>
          <p:spPr>
            <a:xfrm>
              <a:off x="783841" y="2706485"/>
              <a:ext cx="152488" cy="148074"/>
            </a:xfrm>
            <a:prstGeom prst="ellipse">
              <a:avLst/>
            </a:prstGeom>
            <a:solidFill>
              <a:srgbClr val="424752"/>
            </a:solidFill>
            <a:ln>
              <a:solidFill>
                <a:srgbClr val="2A7C6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02432" y="2724539"/>
              <a:ext cx="115305" cy="111967"/>
            </a:xfrm>
            <a:prstGeom prst="ellipse">
              <a:avLst/>
            </a:prstGeom>
            <a:solidFill>
              <a:srgbClr val="424752"/>
            </a:solidFill>
            <a:ln>
              <a:solidFill>
                <a:srgbClr val="2A7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505689" y="2047508"/>
            <a:ext cx="1073150" cy="1218851"/>
            <a:chOff x="552450" y="1282700"/>
            <a:chExt cx="1073150" cy="1218851"/>
          </a:xfrm>
        </p:grpSpPr>
        <p:sp>
          <p:nvSpPr>
            <p:cNvPr id="14" name="矩形标注 13"/>
            <p:cNvSpPr/>
            <p:nvPr/>
          </p:nvSpPr>
          <p:spPr>
            <a:xfrm>
              <a:off x="552450" y="1282700"/>
              <a:ext cx="1073150" cy="1218851"/>
            </a:xfrm>
            <a:prstGeom prst="wedgeRectCallout">
              <a:avLst/>
            </a:prstGeom>
            <a:gradFill>
              <a:gsLst>
                <a:gs pos="0">
                  <a:srgbClr val="333844">
                    <a:alpha val="24000"/>
                  </a:srgbClr>
                </a:gs>
                <a:gs pos="100000">
                  <a:srgbClr val="2A7C60">
                    <a:alpha val="50000"/>
                  </a:srgbClr>
                </a:gs>
                <a:gs pos="100000">
                  <a:srgbClr val="2EBA7C"/>
                </a:gs>
                <a:gs pos="100000">
                  <a:srgbClr val="2EBA7C"/>
                </a:gs>
              </a:gsLst>
              <a:lin ang="5400000" scaled="1"/>
            </a:gradFill>
            <a:ln>
              <a:solidFill>
                <a:srgbClr val="4247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552450" y="1449857"/>
              <a:ext cx="1073149" cy="830997"/>
            </a:xfrm>
            <a:prstGeom prst="rect">
              <a:avLst/>
            </a:prstGeom>
            <a:noFill/>
          </p:spPr>
          <p:txBody>
            <a:bodyPr wrap="square" rtlCol="0">
              <a:spAutoFit/>
            </a:bodyPr>
            <a:lstStyle/>
            <a:p>
              <a:r>
                <a:rPr lang="en-US" altLang="zh-CN" sz="1200" dirty="0" smtClean="0">
                  <a:solidFill>
                    <a:schemeClr val="bg1"/>
                  </a:solidFill>
                  <a:latin typeface="黑体" panose="02010609060101010101" pitchFamily="49" charset="-122"/>
                  <a:ea typeface="黑体" panose="02010609060101010101" pitchFamily="49" charset="-122"/>
                </a:rPr>
                <a:t>1998</a:t>
              </a:r>
            </a:p>
            <a:p>
              <a:r>
                <a:rPr lang="en-US" altLang="zh-CN" sz="1200" dirty="0" smtClean="0">
                  <a:solidFill>
                    <a:schemeClr val="bg1"/>
                  </a:solidFill>
                  <a:latin typeface="黑体" panose="02010609060101010101" pitchFamily="49" charset="-122"/>
                  <a:ea typeface="黑体" panose="02010609060101010101" pitchFamily="49" charset="-122"/>
                </a:rPr>
                <a:t>Akamai</a:t>
              </a:r>
              <a:r>
                <a:rPr lang="zh-CN" altLang="en-US" sz="1200" dirty="0" smtClean="0">
                  <a:solidFill>
                    <a:schemeClr val="bg1"/>
                  </a:solidFill>
                  <a:latin typeface="黑体" panose="02010609060101010101" pitchFamily="49" charset="-122"/>
                  <a:ea typeface="黑体" panose="02010609060101010101" pitchFamily="49" charset="-122"/>
                </a:rPr>
                <a:t>公司提出内容分发网络（</a:t>
              </a:r>
              <a:r>
                <a:rPr lang="en-US" altLang="zh-CN" sz="1200" dirty="0" smtClean="0">
                  <a:solidFill>
                    <a:schemeClr val="bg1"/>
                  </a:solidFill>
                  <a:latin typeface="黑体" panose="02010609060101010101" pitchFamily="49" charset="-122"/>
                  <a:ea typeface="黑体" panose="02010609060101010101" pitchFamily="49" charset="-122"/>
                </a:rPr>
                <a:t>CDN</a:t>
              </a:r>
              <a:r>
                <a:rPr lang="zh-CN" altLang="en-US" sz="1200" dirty="0" smtClean="0">
                  <a:solidFill>
                    <a:schemeClr val="bg1"/>
                  </a:solidFill>
                  <a:latin typeface="黑体" panose="02010609060101010101" pitchFamily="49" charset="-122"/>
                  <a:ea typeface="黑体" panose="02010609060101010101" pitchFamily="49" charset="-122"/>
                </a:rPr>
                <a:t>）</a:t>
              </a:r>
              <a:endParaRPr lang="zh-CN" altLang="en-US" sz="1200" dirty="0">
                <a:solidFill>
                  <a:schemeClr val="bg1"/>
                </a:solidFill>
                <a:latin typeface="黑体" panose="02010609060101010101" pitchFamily="49" charset="-122"/>
                <a:ea typeface="黑体" panose="02010609060101010101" pitchFamily="49" charset="-122"/>
              </a:endParaRPr>
            </a:p>
          </p:txBody>
        </p:sp>
      </p:grpSp>
      <p:grpSp>
        <p:nvGrpSpPr>
          <p:cNvPr id="35" name="组合 34"/>
          <p:cNvGrpSpPr/>
          <p:nvPr/>
        </p:nvGrpSpPr>
        <p:grpSpPr>
          <a:xfrm>
            <a:off x="1155872" y="3814972"/>
            <a:ext cx="1073150" cy="1218851"/>
            <a:chOff x="1625600" y="3051848"/>
            <a:chExt cx="1073150" cy="1218851"/>
          </a:xfrm>
        </p:grpSpPr>
        <p:sp>
          <p:nvSpPr>
            <p:cNvPr id="15" name="矩形标注 14"/>
            <p:cNvSpPr/>
            <p:nvPr/>
          </p:nvSpPr>
          <p:spPr>
            <a:xfrm rot="10800000" flipH="1">
              <a:off x="1625600" y="3051848"/>
              <a:ext cx="1073150" cy="1218851"/>
            </a:xfrm>
            <a:prstGeom prst="wedgeRectCallout">
              <a:avLst/>
            </a:prstGeom>
            <a:gradFill>
              <a:gsLst>
                <a:gs pos="0">
                  <a:srgbClr val="333844">
                    <a:alpha val="24000"/>
                  </a:srgbClr>
                </a:gs>
                <a:gs pos="100000">
                  <a:srgbClr val="2A7C60">
                    <a:alpha val="50000"/>
                  </a:srgbClr>
                </a:gs>
                <a:gs pos="100000">
                  <a:srgbClr val="2EBA7C"/>
                </a:gs>
                <a:gs pos="100000">
                  <a:srgbClr val="2EBA7C"/>
                </a:gs>
              </a:gsLst>
              <a:lin ang="5400000" scaled="1"/>
            </a:gradFill>
            <a:ln>
              <a:solidFill>
                <a:srgbClr val="4247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625601" y="3246907"/>
              <a:ext cx="1073149" cy="1015663"/>
            </a:xfrm>
            <a:prstGeom prst="rect">
              <a:avLst/>
            </a:prstGeom>
            <a:noFill/>
          </p:spPr>
          <p:txBody>
            <a:bodyPr wrap="square" rtlCol="0">
              <a:spAutoFit/>
            </a:bodyPr>
            <a:lstStyle/>
            <a:p>
              <a:r>
                <a:rPr lang="en-US" altLang="zh-CN" sz="1200" dirty="0">
                  <a:solidFill>
                    <a:schemeClr val="bg1"/>
                  </a:solidFill>
                  <a:latin typeface="黑体" panose="02010609060101010101" pitchFamily="49" charset="-122"/>
                  <a:ea typeface="黑体" panose="02010609060101010101" pitchFamily="49" charset="-122"/>
                </a:rPr>
                <a:t>2003 </a:t>
              </a:r>
            </a:p>
            <a:p>
              <a:r>
                <a:rPr lang="en-US" altLang="zh-CN" sz="1200" dirty="0" smtClean="0">
                  <a:solidFill>
                    <a:schemeClr val="bg1"/>
                  </a:solidFill>
                  <a:latin typeface="黑体" panose="02010609060101010101" pitchFamily="49" charset="-122"/>
                  <a:ea typeface="黑体" panose="02010609060101010101" pitchFamily="49" charset="-122"/>
                </a:rPr>
                <a:t>IBM</a:t>
              </a:r>
              <a:r>
                <a:rPr lang="zh-CN" altLang="en-US" sz="1200" dirty="0" smtClean="0">
                  <a:solidFill>
                    <a:schemeClr val="bg1"/>
                  </a:solidFill>
                  <a:latin typeface="黑体" panose="02010609060101010101" pitchFamily="49" charset="-122"/>
                  <a:ea typeface="黑体" panose="02010609060101010101" pitchFamily="49" charset="-122"/>
                </a:rPr>
                <a:t>在</a:t>
              </a:r>
              <a:r>
                <a:rPr lang="en-US" altLang="zh-CN" sz="1200" dirty="0" smtClean="0">
                  <a:solidFill>
                    <a:schemeClr val="bg1"/>
                  </a:solidFill>
                  <a:latin typeface="黑体" panose="02010609060101010101" pitchFamily="49" charset="-122"/>
                  <a:ea typeface="黑体" panose="02010609060101010101" pitchFamily="49" charset="-122"/>
                </a:rPr>
                <a:t>WebSphere</a:t>
              </a:r>
              <a:r>
                <a:rPr lang="zh-CN" altLang="en-US" sz="1200" dirty="0" smtClean="0">
                  <a:solidFill>
                    <a:schemeClr val="bg1"/>
                  </a:solidFill>
                  <a:latin typeface="黑体" panose="02010609060101010101" pitchFamily="49" charset="-122"/>
                  <a:ea typeface="黑体" panose="02010609060101010101" pitchFamily="49" charset="-122"/>
                </a:rPr>
                <a:t>上提供</a:t>
              </a:r>
              <a:r>
                <a:rPr lang="zh-CN" altLang="en-US" sz="1200" dirty="0" smtClean="0">
                  <a:solidFill>
                    <a:schemeClr val="bg1"/>
                  </a:solidFill>
                  <a:latin typeface="黑体" panose="02010609060101010101" pitchFamily="49" charset="-122"/>
                  <a:ea typeface="黑体" panose="02010609060101010101" pitchFamily="49" charset="-122"/>
                </a:rPr>
                <a:t>基于</a:t>
              </a:r>
              <a:r>
                <a:rPr lang="en-US" altLang="zh-CN" sz="1200" dirty="0" smtClean="0">
                  <a:solidFill>
                    <a:schemeClr val="bg1"/>
                  </a:solidFill>
                  <a:latin typeface="黑体" panose="02010609060101010101" pitchFamily="49" charset="-122"/>
                  <a:ea typeface="黑体" panose="02010609060101010101" pitchFamily="49" charset="-122"/>
                </a:rPr>
                <a:t>Edge</a:t>
              </a:r>
              <a:r>
                <a:rPr lang="zh-CN" altLang="en-US" sz="1200" dirty="0" smtClean="0">
                  <a:solidFill>
                    <a:schemeClr val="bg1"/>
                  </a:solidFill>
                  <a:latin typeface="黑体" panose="02010609060101010101" pitchFamily="49" charset="-122"/>
                  <a:ea typeface="黑体" panose="02010609060101010101" pitchFamily="49" charset="-122"/>
                </a:rPr>
                <a:t>的服务</a:t>
              </a:r>
              <a:endParaRPr lang="zh-CN" altLang="en-US" sz="1200" dirty="0">
                <a:solidFill>
                  <a:schemeClr val="bg1"/>
                </a:solidFill>
                <a:latin typeface="黑体" panose="02010609060101010101" pitchFamily="49" charset="-122"/>
                <a:ea typeface="黑体" panose="02010609060101010101" pitchFamily="49" charset="-122"/>
              </a:endParaRPr>
            </a:p>
          </p:txBody>
        </p:sp>
      </p:grpSp>
      <p:grpSp>
        <p:nvGrpSpPr>
          <p:cNvPr id="19" name="组合 18"/>
          <p:cNvGrpSpPr/>
          <p:nvPr/>
        </p:nvGrpSpPr>
        <p:grpSpPr>
          <a:xfrm>
            <a:off x="2203496" y="3458034"/>
            <a:ext cx="152488" cy="148074"/>
            <a:chOff x="783841" y="2706485"/>
            <a:chExt cx="152488" cy="148074"/>
          </a:xfrm>
        </p:grpSpPr>
        <p:sp>
          <p:nvSpPr>
            <p:cNvPr id="20" name="椭圆 19"/>
            <p:cNvSpPr/>
            <p:nvPr/>
          </p:nvSpPr>
          <p:spPr>
            <a:xfrm>
              <a:off x="783841" y="2706485"/>
              <a:ext cx="152488" cy="148074"/>
            </a:xfrm>
            <a:prstGeom prst="ellipse">
              <a:avLst/>
            </a:prstGeom>
            <a:solidFill>
              <a:srgbClr val="424752"/>
            </a:solidFill>
            <a:ln>
              <a:solidFill>
                <a:srgbClr val="2A7C6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02432" y="2724539"/>
              <a:ext cx="115305" cy="111967"/>
            </a:xfrm>
            <a:prstGeom prst="ellipse">
              <a:avLst/>
            </a:prstGeom>
            <a:solidFill>
              <a:srgbClr val="424752"/>
            </a:solidFill>
            <a:ln>
              <a:solidFill>
                <a:srgbClr val="2A7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2972500" y="3465162"/>
            <a:ext cx="152488" cy="148074"/>
            <a:chOff x="783841" y="2706485"/>
            <a:chExt cx="152488" cy="148074"/>
          </a:xfrm>
        </p:grpSpPr>
        <p:sp>
          <p:nvSpPr>
            <p:cNvPr id="24" name="椭圆 23"/>
            <p:cNvSpPr/>
            <p:nvPr/>
          </p:nvSpPr>
          <p:spPr>
            <a:xfrm>
              <a:off x="783841" y="2706485"/>
              <a:ext cx="152488" cy="148074"/>
            </a:xfrm>
            <a:prstGeom prst="ellipse">
              <a:avLst/>
            </a:prstGeom>
            <a:solidFill>
              <a:srgbClr val="424752"/>
            </a:solidFill>
            <a:ln>
              <a:solidFill>
                <a:srgbClr val="2A7C6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802432" y="2724539"/>
              <a:ext cx="115305" cy="111967"/>
            </a:xfrm>
            <a:prstGeom prst="ellipse">
              <a:avLst/>
            </a:prstGeom>
            <a:solidFill>
              <a:srgbClr val="424752"/>
            </a:solidFill>
            <a:ln>
              <a:solidFill>
                <a:srgbClr val="2A7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1953488" y="2048541"/>
            <a:ext cx="1073150" cy="1367486"/>
            <a:chOff x="552450" y="1282700"/>
            <a:chExt cx="1073150" cy="1367486"/>
          </a:xfrm>
        </p:grpSpPr>
        <p:sp>
          <p:nvSpPr>
            <p:cNvPr id="32" name="矩形标注 31"/>
            <p:cNvSpPr/>
            <p:nvPr/>
          </p:nvSpPr>
          <p:spPr>
            <a:xfrm>
              <a:off x="552450" y="1282700"/>
              <a:ext cx="1073150" cy="1218851"/>
            </a:xfrm>
            <a:prstGeom prst="wedgeRectCallout">
              <a:avLst/>
            </a:prstGeom>
            <a:gradFill>
              <a:gsLst>
                <a:gs pos="0">
                  <a:srgbClr val="333844">
                    <a:alpha val="24000"/>
                  </a:srgbClr>
                </a:gs>
                <a:gs pos="100000">
                  <a:srgbClr val="2A7C60">
                    <a:alpha val="50000"/>
                  </a:srgbClr>
                </a:gs>
                <a:gs pos="100000">
                  <a:srgbClr val="2EBA7C"/>
                </a:gs>
                <a:gs pos="100000">
                  <a:srgbClr val="2EBA7C"/>
                </a:gs>
              </a:gsLst>
              <a:lin ang="5400000" scaled="1"/>
            </a:gradFill>
            <a:ln>
              <a:solidFill>
                <a:srgbClr val="4247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文本框 32"/>
            <p:cNvSpPr txBox="1"/>
            <p:nvPr/>
          </p:nvSpPr>
          <p:spPr>
            <a:xfrm>
              <a:off x="552450" y="1449857"/>
              <a:ext cx="1073149" cy="1200329"/>
            </a:xfrm>
            <a:prstGeom prst="rect">
              <a:avLst/>
            </a:prstGeom>
            <a:noFill/>
          </p:spPr>
          <p:txBody>
            <a:bodyPr wrap="square" rtlCol="0">
              <a:spAutoFit/>
            </a:bodyPr>
            <a:lstStyle/>
            <a:p>
              <a:r>
                <a:rPr lang="en-US" altLang="zh-CN" sz="1200" dirty="0">
                  <a:solidFill>
                    <a:schemeClr val="bg1"/>
                  </a:solidFill>
                  <a:latin typeface="黑体" panose="02010609060101010101" pitchFamily="49" charset="-122"/>
                  <a:ea typeface="黑体" panose="02010609060101010101" pitchFamily="49" charset="-122"/>
                </a:rPr>
                <a:t>2004 </a:t>
              </a:r>
              <a:endParaRPr lang="en-US" altLang="zh-CN" sz="1200" dirty="0" smtClean="0">
                <a:solidFill>
                  <a:schemeClr val="bg1"/>
                </a:solidFill>
                <a:latin typeface="黑体" panose="02010609060101010101" pitchFamily="49" charset="-122"/>
                <a:ea typeface="黑体" panose="02010609060101010101" pitchFamily="49" charset="-122"/>
              </a:endParaRPr>
            </a:p>
            <a:p>
              <a:r>
                <a:rPr lang="zh-CN" altLang="en-US" sz="1200" dirty="0" smtClean="0">
                  <a:solidFill>
                    <a:schemeClr val="bg1"/>
                  </a:solidFill>
                  <a:latin typeface="黑体" panose="02010609060101010101" pitchFamily="49" charset="-122"/>
                  <a:ea typeface="黑体" panose="02010609060101010101" pitchFamily="49" charset="-122"/>
                </a:rPr>
                <a:t>新加坡信息通信研究所</a:t>
              </a:r>
              <a:r>
                <a:rPr lang="zh-CN" altLang="en-US" sz="1200" dirty="0">
                  <a:solidFill>
                    <a:schemeClr val="bg1"/>
                  </a:solidFill>
                  <a:latin typeface="黑体" panose="02010609060101010101" pitchFamily="49" charset="-122"/>
                  <a:ea typeface="黑体" panose="02010609060101010101" pitchFamily="49" charset="-122"/>
                </a:rPr>
                <a:t>发表关于边缘计算的学术</a:t>
              </a:r>
              <a:r>
                <a:rPr lang="zh-CN" altLang="en-US" sz="1200" dirty="0" smtClean="0">
                  <a:solidFill>
                    <a:schemeClr val="bg1"/>
                  </a:solidFill>
                  <a:latin typeface="黑体" panose="02010609060101010101" pitchFamily="49" charset="-122"/>
                  <a:ea typeface="黑体" panose="02010609060101010101" pitchFamily="49" charset="-122"/>
                </a:rPr>
                <a:t>论文</a:t>
              </a:r>
              <a:endParaRPr lang="zh-CN" altLang="en-US" sz="1200" dirty="0">
                <a:solidFill>
                  <a:schemeClr val="bg1"/>
                </a:solidFill>
                <a:latin typeface="黑体" panose="02010609060101010101" pitchFamily="49" charset="-122"/>
                <a:ea typeface="黑体" panose="02010609060101010101" pitchFamily="49" charset="-122"/>
              </a:endParaRPr>
            </a:p>
          </p:txBody>
        </p:sp>
      </p:grpSp>
      <p:grpSp>
        <p:nvGrpSpPr>
          <p:cNvPr id="36" name="组合 35"/>
          <p:cNvGrpSpPr/>
          <p:nvPr/>
        </p:nvGrpSpPr>
        <p:grpSpPr>
          <a:xfrm>
            <a:off x="2718374" y="3826572"/>
            <a:ext cx="1073150" cy="1395388"/>
            <a:chOff x="1625600" y="3051848"/>
            <a:chExt cx="1073150" cy="1395388"/>
          </a:xfrm>
        </p:grpSpPr>
        <p:sp>
          <p:nvSpPr>
            <p:cNvPr id="37" name="矩形标注 36"/>
            <p:cNvSpPr/>
            <p:nvPr/>
          </p:nvSpPr>
          <p:spPr>
            <a:xfrm rot="10800000" flipH="1">
              <a:off x="1625600" y="3051848"/>
              <a:ext cx="1073150" cy="1218851"/>
            </a:xfrm>
            <a:prstGeom prst="wedgeRectCallout">
              <a:avLst/>
            </a:prstGeom>
            <a:gradFill>
              <a:gsLst>
                <a:gs pos="0">
                  <a:srgbClr val="333844">
                    <a:alpha val="24000"/>
                  </a:srgbClr>
                </a:gs>
                <a:gs pos="100000">
                  <a:srgbClr val="2A7C60">
                    <a:alpha val="50000"/>
                  </a:srgbClr>
                </a:gs>
                <a:gs pos="100000">
                  <a:srgbClr val="2EBA7C"/>
                </a:gs>
                <a:gs pos="100000">
                  <a:srgbClr val="2EBA7C"/>
                </a:gs>
              </a:gsLst>
              <a:lin ang="5400000" scaled="1"/>
            </a:gradFill>
            <a:ln>
              <a:solidFill>
                <a:srgbClr val="4247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625601" y="3246907"/>
              <a:ext cx="1073149" cy="1200329"/>
            </a:xfrm>
            <a:prstGeom prst="rect">
              <a:avLst/>
            </a:prstGeom>
            <a:noFill/>
          </p:spPr>
          <p:txBody>
            <a:bodyPr wrap="square" rtlCol="0">
              <a:spAutoFit/>
            </a:bodyPr>
            <a:lstStyle/>
            <a:p>
              <a:r>
                <a:rPr lang="en-US" altLang="zh-CN" sz="1200" dirty="0" smtClean="0">
                  <a:solidFill>
                    <a:schemeClr val="bg1"/>
                  </a:solidFill>
                  <a:latin typeface="黑体" panose="02010609060101010101" pitchFamily="49" charset="-122"/>
                  <a:ea typeface="黑体" panose="02010609060101010101" pitchFamily="49" charset="-122"/>
                </a:rPr>
                <a:t>2009 </a:t>
              </a:r>
              <a:endParaRPr lang="en-US" altLang="zh-CN" sz="1200" dirty="0">
                <a:solidFill>
                  <a:schemeClr val="bg1"/>
                </a:solidFill>
                <a:latin typeface="黑体" panose="02010609060101010101" pitchFamily="49" charset="-122"/>
                <a:ea typeface="黑体" panose="02010609060101010101" pitchFamily="49" charset="-122"/>
              </a:endParaRPr>
            </a:p>
            <a:p>
              <a:r>
                <a:rPr lang="en-US" altLang="zh-CN" sz="1200" dirty="0" smtClean="0">
                  <a:solidFill>
                    <a:schemeClr val="bg1"/>
                  </a:solidFill>
                  <a:latin typeface="黑体" panose="02010609060101010101" pitchFamily="49" charset="-122"/>
                  <a:ea typeface="黑体" panose="02010609060101010101" pitchFamily="49" charset="-122"/>
                </a:rPr>
                <a:t>Molina</a:t>
              </a:r>
              <a:r>
                <a:rPr lang="zh-CN" altLang="en-US" sz="1200" dirty="0" smtClean="0">
                  <a:solidFill>
                    <a:schemeClr val="bg1"/>
                  </a:solidFill>
                  <a:latin typeface="黑体" panose="02010609060101010101" pitchFamily="49" charset="-122"/>
                  <a:ea typeface="黑体" panose="02010609060101010101" pitchFamily="49" charset="-122"/>
                </a:rPr>
                <a:t>提出海计算的概念，指智能设备的前端处理</a:t>
              </a:r>
              <a:endParaRPr lang="zh-CN" altLang="en-US" sz="1200" dirty="0">
                <a:solidFill>
                  <a:schemeClr val="bg1"/>
                </a:solidFill>
                <a:latin typeface="黑体" panose="02010609060101010101" pitchFamily="49" charset="-122"/>
                <a:ea typeface="黑体" panose="02010609060101010101" pitchFamily="49" charset="-122"/>
              </a:endParaRPr>
            </a:p>
          </p:txBody>
        </p:sp>
      </p:grpSp>
      <p:grpSp>
        <p:nvGrpSpPr>
          <p:cNvPr id="39" name="组合 38"/>
          <p:cNvGrpSpPr/>
          <p:nvPr/>
        </p:nvGrpSpPr>
        <p:grpSpPr>
          <a:xfrm>
            <a:off x="3756659" y="3465162"/>
            <a:ext cx="152488" cy="148074"/>
            <a:chOff x="783841" y="2706485"/>
            <a:chExt cx="152488" cy="148074"/>
          </a:xfrm>
        </p:grpSpPr>
        <p:sp>
          <p:nvSpPr>
            <p:cNvPr id="40" name="椭圆 39"/>
            <p:cNvSpPr/>
            <p:nvPr/>
          </p:nvSpPr>
          <p:spPr>
            <a:xfrm>
              <a:off x="783841" y="2706485"/>
              <a:ext cx="152488" cy="148074"/>
            </a:xfrm>
            <a:prstGeom prst="ellipse">
              <a:avLst/>
            </a:prstGeom>
            <a:solidFill>
              <a:srgbClr val="424752"/>
            </a:solidFill>
            <a:ln>
              <a:solidFill>
                <a:srgbClr val="2A7C6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802432" y="2724539"/>
              <a:ext cx="115305" cy="111967"/>
            </a:xfrm>
            <a:prstGeom prst="ellipse">
              <a:avLst/>
            </a:prstGeom>
            <a:solidFill>
              <a:srgbClr val="424752"/>
            </a:solidFill>
            <a:ln>
              <a:solidFill>
                <a:srgbClr val="2A7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4" name="直接连接符 43"/>
          <p:cNvCxnSpPr/>
          <p:nvPr/>
        </p:nvCxnSpPr>
        <p:spPr>
          <a:xfrm flipV="1">
            <a:off x="1619369" y="3539199"/>
            <a:ext cx="569793" cy="1"/>
          </a:xfrm>
          <a:prstGeom prst="line">
            <a:avLst/>
          </a:prstGeom>
          <a:ln>
            <a:solidFill>
              <a:srgbClr val="2A7C6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2371768" y="3539199"/>
            <a:ext cx="569793" cy="1"/>
          </a:xfrm>
          <a:prstGeom prst="line">
            <a:avLst/>
          </a:prstGeom>
          <a:ln>
            <a:solidFill>
              <a:srgbClr val="2A7C6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3155927" y="3537862"/>
            <a:ext cx="569793" cy="1"/>
          </a:xfrm>
          <a:prstGeom prst="line">
            <a:avLst/>
          </a:prstGeom>
          <a:ln>
            <a:solidFill>
              <a:srgbClr val="2A7C60"/>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3502888" y="2050811"/>
            <a:ext cx="1073150" cy="1218851"/>
            <a:chOff x="552450" y="1282700"/>
            <a:chExt cx="1073150" cy="1218851"/>
          </a:xfrm>
        </p:grpSpPr>
        <p:sp>
          <p:nvSpPr>
            <p:cNvPr id="48" name="矩形标注 47"/>
            <p:cNvSpPr/>
            <p:nvPr/>
          </p:nvSpPr>
          <p:spPr>
            <a:xfrm>
              <a:off x="552450" y="1282700"/>
              <a:ext cx="1073150" cy="1218851"/>
            </a:xfrm>
            <a:prstGeom prst="wedgeRectCallout">
              <a:avLst/>
            </a:prstGeom>
            <a:gradFill>
              <a:gsLst>
                <a:gs pos="0">
                  <a:srgbClr val="333844">
                    <a:alpha val="24000"/>
                  </a:srgbClr>
                </a:gs>
                <a:gs pos="100000">
                  <a:srgbClr val="2A7C60">
                    <a:alpha val="50000"/>
                  </a:srgbClr>
                </a:gs>
                <a:gs pos="100000">
                  <a:srgbClr val="2EBA7C"/>
                </a:gs>
                <a:gs pos="100000">
                  <a:srgbClr val="2EBA7C"/>
                </a:gs>
              </a:gsLst>
              <a:lin ang="5400000" scaled="1"/>
            </a:gradFill>
            <a:ln>
              <a:solidFill>
                <a:srgbClr val="4247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文本框 48"/>
            <p:cNvSpPr txBox="1"/>
            <p:nvPr/>
          </p:nvSpPr>
          <p:spPr>
            <a:xfrm>
              <a:off x="552450" y="1449857"/>
              <a:ext cx="1073149" cy="1015663"/>
            </a:xfrm>
            <a:prstGeom prst="rect">
              <a:avLst/>
            </a:prstGeom>
            <a:noFill/>
          </p:spPr>
          <p:txBody>
            <a:bodyPr wrap="square" rtlCol="0">
              <a:spAutoFit/>
            </a:bodyPr>
            <a:lstStyle/>
            <a:p>
              <a:r>
                <a:rPr lang="en-US" altLang="zh-CN" sz="1200" dirty="0" smtClean="0">
                  <a:solidFill>
                    <a:schemeClr val="bg1"/>
                  </a:solidFill>
                  <a:latin typeface="黑体" panose="02010609060101010101" pitchFamily="49" charset="-122"/>
                  <a:ea typeface="黑体" panose="02010609060101010101" pitchFamily="49" charset="-122"/>
                </a:rPr>
                <a:t>2010</a:t>
              </a:r>
            </a:p>
            <a:p>
              <a:r>
                <a:rPr lang="zh-CN" altLang="en-US" sz="1200" dirty="0" smtClean="0">
                  <a:solidFill>
                    <a:schemeClr val="bg1"/>
                  </a:solidFill>
                  <a:latin typeface="黑体" panose="02010609060101010101" pitchFamily="49" charset="-122"/>
                  <a:ea typeface="黑体" panose="02010609060101010101" pitchFamily="49" charset="-122"/>
                </a:rPr>
                <a:t>提出移动边缘计算（</a:t>
              </a:r>
              <a:r>
                <a:rPr lang="en-US" altLang="zh-CN" sz="1200" dirty="0" smtClean="0">
                  <a:solidFill>
                    <a:schemeClr val="bg1"/>
                  </a:solidFill>
                  <a:latin typeface="黑体" panose="02010609060101010101" pitchFamily="49" charset="-122"/>
                  <a:ea typeface="黑体" panose="02010609060101010101" pitchFamily="49" charset="-122"/>
                </a:rPr>
                <a:t>MEC</a:t>
              </a:r>
              <a:r>
                <a:rPr lang="zh-CN" altLang="en-US" sz="1200" dirty="0" smtClean="0">
                  <a:solidFill>
                    <a:schemeClr val="bg1"/>
                  </a:solidFill>
                  <a:latin typeface="黑体" panose="02010609060101010101" pitchFamily="49" charset="-122"/>
                  <a:ea typeface="黑体" panose="02010609060101010101" pitchFamily="49" charset="-122"/>
                </a:rPr>
                <a:t>），服务移动用户</a:t>
              </a:r>
              <a:r>
                <a:rPr lang="en-US" altLang="zh-CN" sz="1200" dirty="0" smtClean="0">
                  <a:solidFill>
                    <a:schemeClr val="bg1"/>
                  </a:solidFill>
                  <a:latin typeface="黑体" panose="02010609060101010101" pitchFamily="49" charset="-122"/>
                  <a:ea typeface="黑体" panose="02010609060101010101" pitchFamily="49" charset="-122"/>
                </a:rPr>
                <a:t> </a:t>
              </a:r>
            </a:p>
          </p:txBody>
        </p:sp>
      </p:grpSp>
      <p:cxnSp>
        <p:nvCxnSpPr>
          <p:cNvPr id="50" name="直接连接符 49"/>
          <p:cNvCxnSpPr/>
          <p:nvPr/>
        </p:nvCxnSpPr>
        <p:spPr>
          <a:xfrm flipV="1">
            <a:off x="3927738" y="3537423"/>
            <a:ext cx="569793" cy="1"/>
          </a:xfrm>
          <a:prstGeom prst="line">
            <a:avLst/>
          </a:prstGeom>
          <a:ln>
            <a:solidFill>
              <a:srgbClr val="2A7C60"/>
            </a:solidFill>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4496930" y="3455531"/>
            <a:ext cx="152488" cy="148074"/>
            <a:chOff x="783841" y="2706485"/>
            <a:chExt cx="152488" cy="148074"/>
          </a:xfrm>
        </p:grpSpPr>
        <p:sp>
          <p:nvSpPr>
            <p:cNvPr id="52" name="椭圆 51"/>
            <p:cNvSpPr/>
            <p:nvPr/>
          </p:nvSpPr>
          <p:spPr>
            <a:xfrm>
              <a:off x="783841" y="2706485"/>
              <a:ext cx="152488" cy="148074"/>
            </a:xfrm>
            <a:prstGeom prst="ellipse">
              <a:avLst/>
            </a:prstGeom>
            <a:solidFill>
              <a:srgbClr val="424752"/>
            </a:solidFill>
            <a:ln>
              <a:solidFill>
                <a:srgbClr val="2A7C6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802432" y="2724539"/>
              <a:ext cx="115305" cy="111967"/>
            </a:xfrm>
            <a:prstGeom prst="ellipse">
              <a:avLst/>
            </a:prstGeom>
            <a:solidFill>
              <a:srgbClr val="424752"/>
            </a:solidFill>
            <a:ln>
              <a:solidFill>
                <a:srgbClr val="2A7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4" name="直接连接符 53"/>
          <p:cNvCxnSpPr/>
          <p:nvPr/>
        </p:nvCxnSpPr>
        <p:spPr>
          <a:xfrm flipV="1">
            <a:off x="4668009" y="3527792"/>
            <a:ext cx="569793" cy="1"/>
          </a:xfrm>
          <a:prstGeom prst="line">
            <a:avLst/>
          </a:prstGeom>
          <a:ln>
            <a:solidFill>
              <a:srgbClr val="2A7C60"/>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4274124" y="3814972"/>
            <a:ext cx="1073150" cy="1395388"/>
            <a:chOff x="1625600" y="3051848"/>
            <a:chExt cx="1073150" cy="1395388"/>
          </a:xfrm>
        </p:grpSpPr>
        <p:sp>
          <p:nvSpPr>
            <p:cNvPr id="56" name="矩形标注 55"/>
            <p:cNvSpPr/>
            <p:nvPr/>
          </p:nvSpPr>
          <p:spPr>
            <a:xfrm rot="10800000" flipH="1">
              <a:off x="1625600" y="3051848"/>
              <a:ext cx="1073150" cy="1218851"/>
            </a:xfrm>
            <a:prstGeom prst="wedgeRectCallout">
              <a:avLst/>
            </a:prstGeom>
            <a:gradFill>
              <a:gsLst>
                <a:gs pos="0">
                  <a:srgbClr val="333844">
                    <a:alpha val="24000"/>
                  </a:srgbClr>
                </a:gs>
                <a:gs pos="100000">
                  <a:srgbClr val="2A7C60">
                    <a:alpha val="50000"/>
                  </a:srgbClr>
                </a:gs>
                <a:gs pos="100000">
                  <a:srgbClr val="2EBA7C"/>
                </a:gs>
                <a:gs pos="100000">
                  <a:srgbClr val="2EBA7C"/>
                </a:gs>
              </a:gsLst>
              <a:lin ang="5400000" scaled="1"/>
            </a:gradFill>
            <a:ln>
              <a:solidFill>
                <a:srgbClr val="4247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1625601" y="3246907"/>
              <a:ext cx="1073149" cy="1200329"/>
            </a:xfrm>
            <a:prstGeom prst="rect">
              <a:avLst/>
            </a:prstGeom>
            <a:noFill/>
          </p:spPr>
          <p:txBody>
            <a:bodyPr wrap="square" rtlCol="0">
              <a:spAutoFit/>
            </a:bodyPr>
            <a:lstStyle/>
            <a:p>
              <a:r>
                <a:rPr lang="en-US" altLang="zh-CN" sz="1200" dirty="0" smtClean="0">
                  <a:solidFill>
                    <a:schemeClr val="bg1"/>
                  </a:solidFill>
                  <a:latin typeface="黑体" panose="02010609060101010101" pitchFamily="49" charset="-122"/>
                  <a:ea typeface="黑体" panose="02010609060101010101" pitchFamily="49" charset="-122"/>
                </a:rPr>
                <a:t>2012</a:t>
              </a:r>
              <a:endParaRPr lang="en-US" altLang="zh-CN" sz="1200" dirty="0">
                <a:solidFill>
                  <a:schemeClr val="bg1"/>
                </a:solidFill>
                <a:latin typeface="黑体" panose="02010609060101010101" pitchFamily="49" charset="-122"/>
                <a:ea typeface="黑体" panose="02010609060101010101" pitchFamily="49" charset="-122"/>
              </a:endParaRPr>
            </a:p>
            <a:p>
              <a:r>
                <a:rPr lang="zh-CN" altLang="en-US" sz="1200" dirty="0" smtClean="0">
                  <a:solidFill>
                    <a:schemeClr val="bg1"/>
                  </a:solidFill>
                  <a:latin typeface="黑体" panose="02010609060101010101" pitchFamily="49" charset="-122"/>
                  <a:ea typeface="黑体" panose="02010609060101010101" pitchFamily="49" charset="-122"/>
                </a:rPr>
                <a:t>思科提出雾计算，</a:t>
              </a:r>
              <a:endParaRPr lang="en-US" altLang="zh-CN" sz="1200" dirty="0" smtClean="0">
                <a:solidFill>
                  <a:schemeClr val="bg1"/>
                </a:solidFill>
                <a:latin typeface="黑体" panose="02010609060101010101" pitchFamily="49" charset="-122"/>
                <a:ea typeface="黑体" panose="02010609060101010101" pitchFamily="49" charset="-122"/>
              </a:endParaRPr>
            </a:p>
            <a:p>
              <a:r>
                <a:rPr lang="zh-CN" altLang="en-US" sz="1200" dirty="0" smtClean="0">
                  <a:solidFill>
                    <a:schemeClr val="bg1"/>
                  </a:solidFill>
                  <a:latin typeface="黑体" panose="02010609060101010101" pitchFamily="49" charset="-122"/>
                  <a:ea typeface="黑体" panose="02010609060101010101" pitchFamily="49" charset="-122"/>
                </a:rPr>
                <a:t>中国科学院提出海云计算</a:t>
              </a:r>
              <a:endParaRPr lang="zh-CN" altLang="en-US" sz="1200" dirty="0">
                <a:solidFill>
                  <a:schemeClr val="bg1"/>
                </a:solidFill>
                <a:latin typeface="黑体" panose="02010609060101010101" pitchFamily="49" charset="-122"/>
                <a:ea typeface="黑体" panose="02010609060101010101" pitchFamily="49" charset="-122"/>
              </a:endParaRPr>
            </a:p>
          </p:txBody>
        </p:sp>
      </p:grpSp>
      <p:grpSp>
        <p:nvGrpSpPr>
          <p:cNvPr id="58" name="组合 57"/>
          <p:cNvGrpSpPr/>
          <p:nvPr/>
        </p:nvGrpSpPr>
        <p:grpSpPr>
          <a:xfrm>
            <a:off x="5234980" y="3454425"/>
            <a:ext cx="152488" cy="148074"/>
            <a:chOff x="783841" y="2706485"/>
            <a:chExt cx="152488" cy="148074"/>
          </a:xfrm>
        </p:grpSpPr>
        <p:sp>
          <p:nvSpPr>
            <p:cNvPr id="59" name="椭圆 58"/>
            <p:cNvSpPr/>
            <p:nvPr/>
          </p:nvSpPr>
          <p:spPr>
            <a:xfrm>
              <a:off x="783841" y="2706485"/>
              <a:ext cx="152488" cy="148074"/>
            </a:xfrm>
            <a:prstGeom prst="ellipse">
              <a:avLst/>
            </a:prstGeom>
            <a:solidFill>
              <a:srgbClr val="424752"/>
            </a:solidFill>
            <a:ln>
              <a:solidFill>
                <a:srgbClr val="2A7C6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802432" y="2724539"/>
              <a:ext cx="115305" cy="111967"/>
            </a:xfrm>
            <a:prstGeom prst="ellipse">
              <a:avLst/>
            </a:prstGeom>
            <a:solidFill>
              <a:srgbClr val="424752"/>
            </a:solidFill>
            <a:ln>
              <a:solidFill>
                <a:srgbClr val="2A7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p:cNvGrpSpPr/>
          <p:nvPr/>
        </p:nvGrpSpPr>
        <p:grpSpPr>
          <a:xfrm>
            <a:off x="4977820" y="2043329"/>
            <a:ext cx="1355905" cy="1218851"/>
            <a:chOff x="552450" y="1282700"/>
            <a:chExt cx="1073150" cy="1218851"/>
          </a:xfrm>
        </p:grpSpPr>
        <p:sp>
          <p:nvSpPr>
            <p:cNvPr id="62" name="矩形标注 61"/>
            <p:cNvSpPr/>
            <p:nvPr/>
          </p:nvSpPr>
          <p:spPr>
            <a:xfrm>
              <a:off x="552450" y="1282700"/>
              <a:ext cx="1073150" cy="1218851"/>
            </a:xfrm>
            <a:prstGeom prst="wedgeRectCallout">
              <a:avLst/>
            </a:prstGeom>
            <a:gradFill>
              <a:gsLst>
                <a:gs pos="0">
                  <a:srgbClr val="333844">
                    <a:alpha val="24000"/>
                  </a:srgbClr>
                </a:gs>
                <a:gs pos="100000">
                  <a:srgbClr val="2A7C60">
                    <a:alpha val="50000"/>
                  </a:srgbClr>
                </a:gs>
                <a:gs pos="100000">
                  <a:srgbClr val="2EBA7C"/>
                </a:gs>
                <a:gs pos="100000">
                  <a:srgbClr val="2EBA7C"/>
                </a:gs>
              </a:gsLst>
              <a:lin ang="5400000" scaled="1"/>
            </a:gradFill>
            <a:ln>
              <a:solidFill>
                <a:srgbClr val="4247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文本框 62"/>
            <p:cNvSpPr txBox="1"/>
            <p:nvPr/>
          </p:nvSpPr>
          <p:spPr>
            <a:xfrm>
              <a:off x="552450" y="1449857"/>
              <a:ext cx="1073149" cy="1015663"/>
            </a:xfrm>
            <a:prstGeom prst="rect">
              <a:avLst/>
            </a:prstGeom>
            <a:noFill/>
          </p:spPr>
          <p:txBody>
            <a:bodyPr wrap="square" rtlCol="0">
              <a:spAutoFit/>
            </a:bodyPr>
            <a:lstStyle/>
            <a:p>
              <a:r>
                <a:rPr lang="en-US" altLang="zh-CN" sz="1200" dirty="0" smtClean="0">
                  <a:solidFill>
                    <a:srgbClr val="2EBA7C"/>
                  </a:solidFill>
                  <a:latin typeface="黑体" panose="02010609060101010101" pitchFamily="49" charset="-122"/>
                  <a:ea typeface="黑体" panose="02010609060101010101" pitchFamily="49" charset="-122"/>
                </a:rPr>
                <a:t>2013</a:t>
              </a:r>
            </a:p>
            <a:p>
              <a:r>
                <a:rPr lang="zh-CN" altLang="en-US" sz="1200" dirty="0" smtClean="0">
                  <a:solidFill>
                    <a:srgbClr val="2EBA7C"/>
                  </a:solidFill>
                  <a:latin typeface="黑体" panose="02010609060101010101" pitchFamily="49" charset="-122"/>
                  <a:ea typeface="黑体" panose="02010609060101010101" pitchFamily="49" charset="-122"/>
                </a:rPr>
                <a:t>美国太平洋西北国家实验室首次提出边缘</a:t>
              </a:r>
              <a:r>
                <a:rPr lang="zh-CN" altLang="en-US" sz="1200" dirty="0" smtClean="0">
                  <a:solidFill>
                    <a:srgbClr val="2EBA7C"/>
                  </a:solidFill>
                  <a:latin typeface="黑体" panose="02010609060101010101" pitchFamily="49" charset="-122"/>
                  <a:ea typeface="黑体" panose="02010609060101010101" pitchFamily="49" charset="-122"/>
                </a:rPr>
                <a:t>计算</a:t>
              </a:r>
              <a:r>
                <a:rPr lang="en-US" altLang="zh-CN" sz="1200" dirty="0" smtClean="0">
                  <a:solidFill>
                    <a:srgbClr val="2EBA7C"/>
                  </a:solidFill>
                  <a:latin typeface="黑体" panose="02010609060101010101" pitchFamily="49" charset="-122"/>
                  <a:ea typeface="黑体" panose="02010609060101010101" pitchFamily="49" charset="-122"/>
                </a:rPr>
                <a:t>(Edge Computing</a:t>
              </a:r>
              <a:r>
                <a:rPr lang="en-US" altLang="zh-CN" sz="1200" dirty="0">
                  <a:solidFill>
                    <a:srgbClr val="2EBA7C"/>
                  </a:solidFill>
                  <a:latin typeface="黑体" panose="02010609060101010101" pitchFamily="49" charset="-122"/>
                  <a:ea typeface="黑体" panose="02010609060101010101" pitchFamily="49" charset="-122"/>
                </a:rPr>
                <a:t>)</a:t>
              </a:r>
              <a:endParaRPr lang="en-US" altLang="zh-CN" sz="1200" dirty="0" smtClean="0">
                <a:solidFill>
                  <a:srgbClr val="2EBA7C"/>
                </a:solidFill>
                <a:latin typeface="黑体" panose="02010609060101010101" pitchFamily="49" charset="-122"/>
                <a:ea typeface="黑体" panose="02010609060101010101" pitchFamily="49" charset="-122"/>
              </a:endParaRPr>
            </a:p>
          </p:txBody>
        </p:sp>
      </p:grpSp>
      <p:cxnSp>
        <p:nvCxnSpPr>
          <p:cNvPr id="64" name="直接连接符 63"/>
          <p:cNvCxnSpPr/>
          <p:nvPr/>
        </p:nvCxnSpPr>
        <p:spPr>
          <a:xfrm>
            <a:off x="5403237" y="3515424"/>
            <a:ext cx="643680" cy="12368"/>
          </a:xfrm>
          <a:prstGeom prst="line">
            <a:avLst/>
          </a:prstGeom>
          <a:ln>
            <a:solidFill>
              <a:srgbClr val="2A7C60"/>
            </a:solidFill>
          </a:ln>
        </p:spPr>
        <p:style>
          <a:lnRef idx="1">
            <a:schemeClr val="accent1"/>
          </a:lnRef>
          <a:fillRef idx="0">
            <a:schemeClr val="accent1"/>
          </a:fillRef>
          <a:effectRef idx="0">
            <a:schemeClr val="accent1"/>
          </a:effectRef>
          <a:fontRef idx="minor">
            <a:schemeClr val="tx1"/>
          </a:fontRef>
        </p:style>
      </p:cxnSp>
      <p:grpSp>
        <p:nvGrpSpPr>
          <p:cNvPr id="65" name="组合 64"/>
          <p:cNvGrpSpPr/>
          <p:nvPr/>
        </p:nvGrpSpPr>
        <p:grpSpPr>
          <a:xfrm>
            <a:off x="6069748" y="3455128"/>
            <a:ext cx="152488" cy="148074"/>
            <a:chOff x="783841" y="2706485"/>
            <a:chExt cx="152488" cy="148074"/>
          </a:xfrm>
        </p:grpSpPr>
        <p:sp>
          <p:nvSpPr>
            <p:cNvPr id="66" name="椭圆 65"/>
            <p:cNvSpPr/>
            <p:nvPr/>
          </p:nvSpPr>
          <p:spPr>
            <a:xfrm>
              <a:off x="783841" y="2706485"/>
              <a:ext cx="152488" cy="148074"/>
            </a:xfrm>
            <a:prstGeom prst="ellipse">
              <a:avLst/>
            </a:prstGeom>
            <a:solidFill>
              <a:srgbClr val="424752"/>
            </a:solidFill>
            <a:ln>
              <a:solidFill>
                <a:srgbClr val="2A7C6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802432" y="2724539"/>
              <a:ext cx="115305" cy="111967"/>
            </a:xfrm>
            <a:prstGeom prst="ellipse">
              <a:avLst/>
            </a:prstGeom>
            <a:solidFill>
              <a:srgbClr val="424752"/>
            </a:solidFill>
            <a:ln>
              <a:solidFill>
                <a:srgbClr val="2A7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8" name="组合 67"/>
          <p:cNvGrpSpPr/>
          <p:nvPr/>
        </p:nvGrpSpPr>
        <p:grpSpPr>
          <a:xfrm>
            <a:off x="5693569" y="3819695"/>
            <a:ext cx="1509663" cy="1218851"/>
            <a:chOff x="1625600" y="3051848"/>
            <a:chExt cx="1073150" cy="1218851"/>
          </a:xfrm>
        </p:grpSpPr>
        <p:sp>
          <p:nvSpPr>
            <p:cNvPr id="69" name="矩形标注 68"/>
            <p:cNvSpPr/>
            <p:nvPr/>
          </p:nvSpPr>
          <p:spPr>
            <a:xfrm rot="10800000" flipH="1">
              <a:off x="1625600" y="3051848"/>
              <a:ext cx="1073150" cy="1218851"/>
            </a:xfrm>
            <a:prstGeom prst="wedgeRectCallout">
              <a:avLst/>
            </a:prstGeom>
            <a:gradFill>
              <a:gsLst>
                <a:gs pos="0">
                  <a:srgbClr val="333844">
                    <a:alpha val="24000"/>
                  </a:srgbClr>
                </a:gs>
                <a:gs pos="100000">
                  <a:srgbClr val="2A7C60">
                    <a:alpha val="50000"/>
                  </a:srgbClr>
                </a:gs>
                <a:gs pos="100000">
                  <a:srgbClr val="2EBA7C"/>
                </a:gs>
                <a:gs pos="100000">
                  <a:srgbClr val="2EBA7C"/>
                </a:gs>
              </a:gsLst>
              <a:lin ang="5400000" scaled="1"/>
            </a:gradFill>
            <a:ln>
              <a:solidFill>
                <a:srgbClr val="4247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1625601" y="3246907"/>
              <a:ext cx="1073149" cy="1015663"/>
            </a:xfrm>
            <a:prstGeom prst="rect">
              <a:avLst/>
            </a:prstGeom>
            <a:noFill/>
          </p:spPr>
          <p:txBody>
            <a:bodyPr wrap="square" rtlCol="0">
              <a:spAutoFit/>
            </a:bodyPr>
            <a:lstStyle/>
            <a:p>
              <a:r>
                <a:rPr lang="en-US" altLang="zh-CN" sz="1200" dirty="0">
                  <a:solidFill>
                    <a:srgbClr val="2EBA7C"/>
                  </a:solidFill>
                  <a:latin typeface="黑体" panose="02010609060101010101" pitchFamily="49" charset="-122"/>
                  <a:ea typeface="黑体" panose="02010609060101010101" pitchFamily="49" charset="-122"/>
                </a:rPr>
                <a:t>2016</a:t>
              </a:r>
              <a:endParaRPr lang="en-US" altLang="zh-CN" sz="1200" dirty="0">
                <a:solidFill>
                  <a:srgbClr val="2EBA7C"/>
                </a:solidFill>
                <a:latin typeface="黑体" panose="02010609060101010101" pitchFamily="49" charset="-122"/>
                <a:ea typeface="黑体" panose="02010609060101010101" pitchFamily="49" charset="-122"/>
              </a:endParaRPr>
            </a:p>
            <a:p>
              <a:r>
                <a:rPr lang="zh-CN" altLang="en-US" sz="1200" dirty="0">
                  <a:solidFill>
                    <a:srgbClr val="2EBA7C"/>
                  </a:solidFill>
                  <a:latin typeface="黑体" panose="02010609060101010101" pitchFamily="49" charset="-122"/>
                  <a:ea typeface="黑体" panose="02010609060101010101" pitchFamily="49" charset="-122"/>
                </a:rPr>
                <a:t>中国科学院沈阳自动化研究所</a:t>
              </a:r>
              <a:r>
                <a:rPr lang="zh-CN" altLang="en-US" sz="1200" dirty="0">
                  <a:solidFill>
                    <a:srgbClr val="2EBA7C"/>
                  </a:solidFill>
                  <a:latin typeface="黑体" panose="02010609060101010101" pitchFamily="49" charset="-122"/>
                  <a:ea typeface="黑体" panose="02010609060101010101" pitchFamily="49" charset="-122"/>
                </a:rPr>
                <a:t>等</a:t>
              </a:r>
              <a:r>
                <a:rPr lang="zh-CN" altLang="en-US" sz="1200" dirty="0">
                  <a:solidFill>
                    <a:srgbClr val="2EBA7C"/>
                  </a:solidFill>
                  <a:latin typeface="黑体" panose="02010609060101010101" pitchFamily="49" charset="-122"/>
                  <a:ea typeface="黑体" panose="02010609060101010101" pitchFamily="49" charset="-122"/>
                </a:rPr>
                <a:t>单位联合成立</a:t>
              </a:r>
              <a:r>
                <a:rPr lang="zh-CN" altLang="en-US" sz="1200" dirty="0">
                  <a:solidFill>
                    <a:srgbClr val="2EBA7C"/>
                  </a:solidFill>
                  <a:latin typeface="黑体" panose="02010609060101010101" pitchFamily="49" charset="-122"/>
                  <a:ea typeface="黑体" panose="02010609060101010101" pitchFamily="49" charset="-122"/>
                </a:rPr>
                <a:t>边缘</a:t>
              </a:r>
              <a:r>
                <a:rPr lang="zh-CN" altLang="en-US" sz="1200" dirty="0">
                  <a:solidFill>
                    <a:srgbClr val="2EBA7C"/>
                  </a:solidFill>
                  <a:latin typeface="黑体" panose="02010609060101010101" pitchFamily="49" charset="-122"/>
                  <a:ea typeface="黑体" panose="02010609060101010101" pitchFamily="49" charset="-122"/>
                </a:rPr>
                <a:t>计算产业</a:t>
              </a:r>
              <a:r>
                <a:rPr lang="zh-CN" altLang="en-US" sz="1200" dirty="0">
                  <a:solidFill>
                    <a:srgbClr val="2EBA7C"/>
                  </a:solidFill>
                  <a:latin typeface="黑体" panose="02010609060101010101" pitchFamily="49" charset="-122"/>
                  <a:ea typeface="黑体" panose="02010609060101010101" pitchFamily="49" charset="-122"/>
                </a:rPr>
                <a:t>联盟</a:t>
              </a:r>
              <a:r>
                <a:rPr lang="zh-CN" altLang="en-US" sz="1200" dirty="0">
                  <a:solidFill>
                    <a:srgbClr val="2EBA7C"/>
                  </a:solidFill>
                  <a:latin typeface="黑体" panose="02010609060101010101" pitchFamily="49" charset="-122"/>
                  <a:ea typeface="黑体" panose="02010609060101010101" pitchFamily="49" charset="-122"/>
                </a:rPr>
                <a:t>（</a:t>
              </a:r>
              <a:r>
                <a:rPr lang="en-US" altLang="zh-CN" sz="1200" dirty="0">
                  <a:solidFill>
                    <a:srgbClr val="2EBA7C"/>
                  </a:solidFill>
                  <a:latin typeface="黑体" panose="02010609060101010101" pitchFamily="49" charset="-122"/>
                  <a:ea typeface="黑体" panose="02010609060101010101" pitchFamily="49" charset="-122"/>
                </a:rPr>
                <a:t>ECC</a:t>
              </a:r>
              <a:r>
                <a:rPr lang="zh-CN" altLang="en-US" sz="1200" dirty="0">
                  <a:solidFill>
                    <a:srgbClr val="2EBA7C"/>
                  </a:solidFill>
                  <a:latin typeface="黑体" panose="02010609060101010101" pitchFamily="49" charset="-122"/>
                  <a:ea typeface="黑体" panose="02010609060101010101" pitchFamily="49" charset="-122"/>
                </a:rPr>
                <a:t>）</a:t>
              </a:r>
            </a:p>
          </p:txBody>
        </p:sp>
      </p:grpSp>
      <p:grpSp>
        <p:nvGrpSpPr>
          <p:cNvPr id="18" name="组合 17"/>
          <p:cNvGrpSpPr/>
          <p:nvPr/>
        </p:nvGrpSpPr>
        <p:grpSpPr>
          <a:xfrm>
            <a:off x="7818743" y="3789006"/>
            <a:ext cx="3073948" cy="1256417"/>
            <a:chOff x="7852199" y="3713233"/>
            <a:chExt cx="3073948" cy="1256417"/>
          </a:xfrm>
        </p:grpSpPr>
        <p:sp>
          <p:nvSpPr>
            <p:cNvPr id="75" name="矩形标注 74"/>
            <p:cNvSpPr/>
            <p:nvPr/>
          </p:nvSpPr>
          <p:spPr>
            <a:xfrm rot="10800000" flipH="1">
              <a:off x="7852199" y="3713233"/>
              <a:ext cx="3073948" cy="1256417"/>
            </a:xfrm>
            <a:prstGeom prst="wedgeRectCallout">
              <a:avLst/>
            </a:prstGeom>
            <a:gradFill>
              <a:gsLst>
                <a:gs pos="0">
                  <a:srgbClr val="333844">
                    <a:alpha val="24000"/>
                  </a:srgbClr>
                </a:gs>
                <a:gs pos="100000">
                  <a:srgbClr val="2A7C60">
                    <a:alpha val="50000"/>
                  </a:srgbClr>
                </a:gs>
                <a:gs pos="100000">
                  <a:srgbClr val="2EBA7C"/>
                </a:gs>
                <a:gs pos="100000">
                  <a:srgbClr val="2EBA7C"/>
                </a:gs>
              </a:gsLst>
              <a:lin ang="5400000" scaled="1"/>
            </a:gradFill>
            <a:ln>
              <a:solidFill>
                <a:srgbClr val="4247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7852201" y="3908295"/>
              <a:ext cx="3073946" cy="1015663"/>
            </a:xfrm>
            <a:prstGeom prst="rect">
              <a:avLst/>
            </a:prstGeom>
            <a:noFill/>
          </p:spPr>
          <p:txBody>
            <a:bodyPr wrap="square" rtlCol="0">
              <a:spAutoFit/>
            </a:bodyPr>
            <a:lstStyle>
              <a:defPPr>
                <a:defRPr lang="zh-CN"/>
              </a:defPPr>
              <a:lvl1pPr>
                <a:defRPr sz="1200" b="1">
                  <a:solidFill>
                    <a:srgbClr val="2EBA7C"/>
                  </a:solidFill>
                  <a:latin typeface="黑体" panose="02010609060101010101" pitchFamily="49" charset="-122"/>
                  <a:ea typeface="黑体" panose="02010609060101010101" pitchFamily="49" charset="-122"/>
                </a:defRPr>
              </a:lvl1pPr>
            </a:lstStyle>
            <a:p>
              <a:r>
                <a:rPr lang="en-US" altLang="zh-CN" b="0" dirty="0">
                  <a:solidFill>
                    <a:schemeClr val="accent6"/>
                  </a:solidFill>
                </a:rPr>
                <a:t>2018</a:t>
              </a:r>
            </a:p>
            <a:p>
              <a:r>
                <a:rPr lang="zh-CN" altLang="en-US" b="0" dirty="0">
                  <a:solidFill>
                    <a:schemeClr val="accent6"/>
                  </a:solidFill>
                </a:rPr>
                <a:t>百度开源边缘计算</a:t>
              </a:r>
              <a:r>
                <a:rPr lang="en-US" altLang="zh-CN" b="0" dirty="0">
                  <a:solidFill>
                    <a:schemeClr val="accent6"/>
                  </a:solidFill>
                </a:rPr>
                <a:t>OpenEdge</a:t>
              </a:r>
              <a:r>
                <a:rPr lang="zh-CN" altLang="en-US" b="0" dirty="0">
                  <a:solidFill>
                    <a:schemeClr val="accent6"/>
                  </a:solidFill>
                </a:rPr>
                <a:t>平台；</a:t>
              </a:r>
              <a:endParaRPr lang="en-US" altLang="zh-CN" b="0" dirty="0">
                <a:solidFill>
                  <a:schemeClr val="accent6"/>
                </a:solidFill>
              </a:endParaRPr>
            </a:p>
            <a:p>
              <a:r>
                <a:rPr lang="zh-CN" altLang="en-US" b="0" dirty="0">
                  <a:solidFill>
                    <a:schemeClr val="accent6"/>
                  </a:solidFill>
                </a:rPr>
                <a:t>微软发布</a:t>
              </a:r>
              <a:r>
                <a:rPr lang="en-US" altLang="zh-CN" b="0" dirty="0">
                  <a:solidFill>
                    <a:schemeClr val="accent6"/>
                  </a:solidFill>
                </a:rPr>
                <a:t>Azure IoT Edge</a:t>
              </a:r>
              <a:r>
                <a:rPr lang="zh-CN" altLang="en-US" b="0" dirty="0">
                  <a:solidFill>
                    <a:schemeClr val="accent6"/>
                  </a:solidFill>
                </a:rPr>
                <a:t>；</a:t>
              </a:r>
              <a:endParaRPr lang="en-US" altLang="zh-CN" b="0" dirty="0">
                <a:solidFill>
                  <a:schemeClr val="accent6"/>
                </a:solidFill>
              </a:endParaRPr>
            </a:p>
            <a:p>
              <a:r>
                <a:rPr lang="zh-CN" altLang="en-US" b="0" dirty="0">
                  <a:solidFill>
                    <a:schemeClr val="accent6"/>
                  </a:solidFill>
                </a:rPr>
                <a:t>阿里推出首个边缘计算产品</a:t>
              </a:r>
              <a:r>
                <a:rPr lang="en-US" altLang="zh-CN" b="0" dirty="0">
                  <a:solidFill>
                    <a:schemeClr val="accent6"/>
                  </a:solidFill>
                </a:rPr>
                <a:t>Link Edge</a:t>
              </a:r>
              <a:r>
                <a:rPr lang="zh-CN" altLang="en-US" b="0" dirty="0">
                  <a:solidFill>
                    <a:schemeClr val="accent6"/>
                  </a:solidFill>
                </a:rPr>
                <a:t>；</a:t>
              </a:r>
              <a:endParaRPr lang="en-US" altLang="zh-CN" b="0" dirty="0">
                <a:solidFill>
                  <a:schemeClr val="accent6"/>
                </a:solidFill>
              </a:endParaRPr>
            </a:p>
            <a:p>
              <a:r>
                <a:rPr lang="en-US" altLang="zh-CN" b="0" dirty="0">
                  <a:solidFill>
                    <a:schemeClr val="accent6"/>
                  </a:solidFill>
                </a:rPr>
                <a:t>《</a:t>
              </a:r>
              <a:r>
                <a:rPr lang="zh-CN" altLang="en-US" b="0" dirty="0">
                  <a:solidFill>
                    <a:schemeClr val="accent6"/>
                  </a:solidFill>
                </a:rPr>
                <a:t>边缘计算开源架构</a:t>
              </a:r>
              <a:r>
                <a:rPr lang="en-US" altLang="zh-CN" b="0" dirty="0">
                  <a:solidFill>
                    <a:schemeClr val="accent6"/>
                  </a:solidFill>
                </a:rPr>
                <a:t>3.0</a:t>
              </a:r>
              <a:r>
                <a:rPr lang="zh-CN" altLang="en-US" b="0" dirty="0">
                  <a:solidFill>
                    <a:schemeClr val="accent6"/>
                  </a:solidFill>
                </a:rPr>
                <a:t>发布</a:t>
              </a:r>
              <a:r>
                <a:rPr lang="en-US" altLang="zh-CN" b="0" dirty="0">
                  <a:solidFill>
                    <a:schemeClr val="accent6"/>
                  </a:solidFill>
                </a:rPr>
                <a:t>》</a:t>
              </a:r>
              <a:r>
                <a:rPr lang="zh-CN" altLang="en-US" b="0" dirty="0" smtClean="0">
                  <a:solidFill>
                    <a:schemeClr val="accent6"/>
                  </a:solidFill>
                </a:rPr>
                <a:t>；</a:t>
              </a:r>
              <a:endParaRPr lang="en-US" altLang="zh-CN" b="0" dirty="0" smtClean="0">
                <a:solidFill>
                  <a:schemeClr val="accent6"/>
                </a:solidFill>
              </a:endParaRPr>
            </a:p>
          </p:txBody>
        </p:sp>
      </p:grpSp>
      <p:grpSp>
        <p:nvGrpSpPr>
          <p:cNvPr id="43" name="组合 42"/>
          <p:cNvGrpSpPr/>
          <p:nvPr/>
        </p:nvGrpSpPr>
        <p:grpSpPr>
          <a:xfrm>
            <a:off x="9297073" y="1772327"/>
            <a:ext cx="2552801" cy="1543612"/>
            <a:chOff x="9297076" y="1829065"/>
            <a:chExt cx="2552801" cy="1543612"/>
          </a:xfrm>
        </p:grpSpPr>
        <p:sp>
          <p:nvSpPr>
            <p:cNvPr id="78" name="矩形标注 77"/>
            <p:cNvSpPr/>
            <p:nvPr/>
          </p:nvSpPr>
          <p:spPr>
            <a:xfrm>
              <a:off x="9297076" y="1829065"/>
              <a:ext cx="2552801" cy="1479085"/>
            </a:xfrm>
            <a:prstGeom prst="wedgeRectCallout">
              <a:avLst/>
            </a:prstGeom>
            <a:gradFill>
              <a:gsLst>
                <a:gs pos="0">
                  <a:srgbClr val="333844">
                    <a:alpha val="24000"/>
                  </a:srgbClr>
                </a:gs>
                <a:gs pos="100000">
                  <a:srgbClr val="2A7C60">
                    <a:alpha val="50000"/>
                  </a:srgbClr>
                </a:gs>
                <a:gs pos="100000">
                  <a:srgbClr val="2EBA7C"/>
                </a:gs>
                <a:gs pos="100000">
                  <a:srgbClr val="2EBA7C"/>
                </a:gs>
              </a:gsLst>
              <a:lin ang="5400000" scaled="1"/>
            </a:gradFill>
            <a:ln>
              <a:solidFill>
                <a:srgbClr val="4247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p>
          </p:txBody>
        </p:sp>
        <p:sp>
          <p:nvSpPr>
            <p:cNvPr id="79" name="文本框 78"/>
            <p:cNvSpPr txBox="1"/>
            <p:nvPr/>
          </p:nvSpPr>
          <p:spPr>
            <a:xfrm>
              <a:off x="9297076" y="1987682"/>
              <a:ext cx="2552801" cy="1384995"/>
            </a:xfrm>
            <a:prstGeom prst="rect">
              <a:avLst/>
            </a:prstGeom>
            <a:noFill/>
          </p:spPr>
          <p:txBody>
            <a:bodyPr wrap="square" rtlCol="0">
              <a:spAutoFit/>
            </a:bodyPr>
            <a:lstStyle/>
            <a:p>
              <a:r>
                <a:rPr lang="en-US" altLang="zh-CN" sz="1200" dirty="0">
                  <a:solidFill>
                    <a:schemeClr val="accent6"/>
                  </a:solidFill>
                  <a:latin typeface="黑体" panose="02010609060101010101" pitchFamily="49" charset="-122"/>
                  <a:ea typeface="黑体" panose="02010609060101010101" pitchFamily="49" charset="-122"/>
                </a:rPr>
                <a:t>2019</a:t>
              </a:r>
            </a:p>
            <a:p>
              <a:r>
                <a:rPr lang="en-US" altLang="zh-CN" sz="1200" dirty="0">
                  <a:solidFill>
                    <a:schemeClr val="accent6"/>
                  </a:solidFill>
                  <a:latin typeface="黑体" panose="02010609060101010101" pitchFamily="49" charset="-122"/>
                  <a:ea typeface="黑体" panose="02010609060101010101" pitchFamily="49" charset="-122"/>
                </a:rPr>
                <a:t>《</a:t>
              </a:r>
              <a:r>
                <a:rPr lang="zh-CN" altLang="en-US" sz="1200" dirty="0">
                  <a:solidFill>
                    <a:schemeClr val="accent6"/>
                  </a:solidFill>
                  <a:latin typeface="黑体" panose="02010609060101010101" pitchFamily="49" charset="-122"/>
                  <a:ea typeface="黑体" panose="02010609060101010101" pitchFamily="49" charset="-122"/>
                </a:rPr>
                <a:t>边缘计算</a:t>
              </a:r>
              <a:r>
                <a:rPr lang="en-US" altLang="zh-CN" sz="1200" dirty="0">
                  <a:solidFill>
                    <a:schemeClr val="accent6"/>
                  </a:solidFill>
                  <a:latin typeface="黑体" panose="02010609060101010101" pitchFamily="49" charset="-122"/>
                  <a:ea typeface="黑体" panose="02010609060101010101" pitchFamily="49" charset="-122"/>
                </a:rPr>
                <a:t>IT</a:t>
              </a:r>
              <a:r>
                <a:rPr lang="zh-CN" altLang="en-US" sz="1200" dirty="0">
                  <a:solidFill>
                    <a:schemeClr val="accent6"/>
                  </a:solidFill>
                  <a:latin typeface="黑体" panose="02010609060101010101" pitchFamily="49" charset="-122"/>
                  <a:ea typeface="黑体" panose="02010609060101010101" pitchFamily="49" charset="-122"/>
                </a:rPr>
                <a:t>基础设施白皮书</a:t>
              </a:r>
              <a:r>
                <a:rPr lang="en-US" altLang="zh-CN" sz="1200" dirty="0">
                  <a:solidFill>
                    <a:schemeClr val="accent6"/>
                  </a:solidFill>
                  <a:latin typeface="黑体" panose="02010609060101010101" pitchFamily="49" charset="-122"/>
                  <a:ea typeface="黑体" panose="02010609060101010101" pitchFamily="49" charset="-122"/>
                </a:rPr>
                <a:t>》</a:t>
              </a:r>
              <a:r>
                <a:rPr lang="zh-CN" altLang="en-US" sz="1200" dirty="0">
                  <a:solidFill>
                    <a:schemeClr val="accent6"/>
                  </a:solidFill>
                  <a:latin typeface="黑体" panose="02010609060101010101" pitchFamily="49" charset="-122"/>
                  <a:ea typeface="黑体" panose="02010609060101010101" pitchFamily="49" charset="-122"/>
                </a:rPr>
                <a:t>；</a:t>
              </a:r>
              <a:endParaRPr lang="en-US" altLang="zh-CN" sz="1200" dirty="0">
                <a:solidFill>
                  <a:schemeClr val="accent6"/>
                </a:solidFill>
                <a:latin typeface="黑体" panose="02010609060101010101" pitchFamily="49" charset="-122"/>
                <a:ea typeface="黑体" panose="02010609060101010101" pitchFamily="49" charset="-122"/>
              </a:endParaRPr>
            </a:p>
            <a:p>
              <a:r>
                <a:rPr lang="en-US" altLang="zh-CN" sz="1200" dirty="0">
                  <a:solidFill>
                    <a:schemeClr val="accent6"/>
                  </a:solidFill>
                  <a:latin typeface="黑体" panose="02010609060101010101" pitchFamily="49" charset="-122"/>
                  <a:ea typeface="黑体" panose="02010609060101010101" pitchFamily="49" charset="-122"/>
                </a:rPr>
                <a:t>《</a:t>
              </a:r>
              <a:r>
                <a:rPr lang="zh-CN" altLang="en-US" sz="1200" dirty="0">
                  <a:solidFill>
                    <a:schemeClr val="accent6"/>
                  </a:solidFill>
                  <a:latin typeface="黑体" panose="02010609060101010101" pitchFamily="49" charset="-122"/>
                  <a:ea typeface="黑体" panose="02010609060101010101" pitchFamily="49" charset="-122"/>
                </a:rPr>
                <a:t>边缘计算安全白皮书</a:t>
              </a:r>
              <a:r>
                <a:rPr lang="en-US" altLang="zh-CN" sz="1200" dirty="0">
                  <a:solidFill>
                    <a:schemeClr val="accent6"/>
                  </a:solidFill>
                  <a:latin typeface="黑体" panose="02010609060101010101" pitchFamily="49" charset="-122"/>
                  <a:ea typeface="黑体" panose="02010609060101010101" pitchFamily="49" charset="-122"/>
                </a:rPr>
                <a:t>》</a:t>
              </a:r>
              <a:r>
                <a:rPr lang="zh-CN" altLang="en-US" sz="1200" dirty="0">
                  <a:solidFill>
                    <a:schemeClr val="accent6"/>
                  </a:solidFill>
                  <a:latin typeface="黑体" panose="02010609060101010101" pitchFamily="49" charset="-122"/>
                  <a:ea typeface="黑体" panose="02010609060101010101" pitchFamily="49" charset="-122"/>
                </a:rPr>
                <a:t>；</a:t>
              </a:r>
              <a:endParaRPr lang="en-US" altLang="zh-CN" sz="1200" dirty="0">
                <a:solidFill>
                  <a:schemeClr val="accent6"/>
                </a:solidFill>
                <a:latin typeface="黑体" panose="02010609060101010101" pitchFamily="49" charset="-122"/>
                <a:ea typeface="黑体" panose="02010609060101010101" pitchFamily="49" charset="-122"/>
              </a:endParaRPr>
            </a:p>
            <a:p>
              <a:r>
                <a:rPr lang="zh-CN" altLang="en-US" sz="1200" dirty="0">
                  <a:solidFill>
                    <a:schemeClr val="accent6"/>
                  </a:solidFill>
                  <a:latin typeface="黑体" panose="02010609060101010101" pitchFamily="49" charset="-122"/>
                  <a:ea typeface="黑体" panose="02010609060101010101" pitchFamily="49" charset="-122"/>
                </a:rPr>
                <a:t>华</a:t>
              </a:r>
              <a:r>
                <a:rPr lang="zh-CN" altLang="en-US" sz="1200" dirty="0">
                  <a:solidFill>
                    <a:schemeClr val="accent6"/>
                  </a:solidFill>
                  <a:latin typeface="黑体" panose="02010609060101010101" pitchFamily="49" charset="-122"/>
                  <a:ea typeface="黑体" panose="02010609060101010101" pitchFamily="49" charset="-122"/>
                </a:rPr>
                <a:t>为</a:t>
              </a:r>
              <a:r>
                <a:rPr lang="en-US" altLang="zh-CN" sz="1200" dirty="0">
                  <a:solidFill>
                    <a:schemeClr val="accent6"/>
                  </a:solidFill>
                  <a:latin typeface="黑体" panose="02010609060101010101" pitchFamily="49" charset="-122"/>
                  <a:ea typeface="黑体" panose="02010609060101010101" pitchFamily="49" charset="-122"/>
                </a:rPr>
                <a:t>KubeEdge</a:t>
              </a:r>
              <a:r>
                <a:rPr lang="zh-CN" altLang="en-US" sz="1200" dirty="0">
                  <a:solidFill>
                    <a:schemeClr val="accent6"/>
                  </a:solidFill>
                  <a:latin typeface="黑体" panose="02010609060101010101" pitchFamily="49" charset="-122"/>
                  <a:ea typeface="黑体" panose="02010609060101010101" pitchFamily="49" charset="-122"/>
                </a:rPr>
                <a:t>加入</a:t>
              </a:r>
              <a:r>
                <a:rPr lang="en-US" altLang="zh-CN" sz="1200" dirty="0">
                  <a:solidFill>
                    <a:schemeClr val="accent6"/>
                  </a:solidFill>
                  <a:latin typeface="黑体" panose="02010609060101010101" pitchFamily="49" charset="-122"/>
                  <a:ea typeface="黑体" panose="02010609060101010101" pitchFamily="49" charset="-122"/>
                </a:rPr>
                <a:t>CNCF</a:t>
              </a:r>
              <a:r>
                <a:rPr lang="zh-CN" altLang="en-US" sz="1200" dirty="0">
                  <a:solidFill>
                    <a:schemeClr val="accent6"/>
                  </a:solidFill>
                  <a:latin typeface="黑体" panose="02010609060101010101" pitchFamily="49" charset="-122"/>
                  <a:ea typeface="黑体" panose="02010609060101010101" pitchFamily="49" charset="-122"/>
                </a:rPr>
                <a:t>社区；</a:t>
              </a:r>
              <a:endParaRPr lang="en-US" altLang="zh-CN" sz="1200" dirty="0">
                <a:solidFill>
                  <a:schemeClr val="accent6"/>
                </a:solidFill>
                <a:latin typeface="黑体" panose="02010609060101010101" pitchFamily="49" charset="-122"/>
                <a:ea typeface="黑体" panose="02010609060101010101" pitchFamily="49" charset="-122"/>
              </a:endParaRPr>
            </a:p>
            <a:p>
              <a:r>
                <a:rPr lang="zh-CN" altLang="en-US" sz="1200" dirty="0">
                  <a:solidFill>
                    <a:schemeClr val="accent6"/>
                  </a:solidFill>
                  <a:latin typeface="黑体" panose="02010609060101010101" pitchFamily="49" charset="-122"/>
                  <a:ea typeface="黑体" panose="02010609060101010101" pitchFamily="49" charset="-122"/>
                </a:rPr>
                <a:t>江行</a:t>
              </a:r>
              <a:r>
                <a:rPr lang="zh-CN" altLang="en-US" sz="1200" dirty="0">
                  <a:solidFill>
                    <a:schemeClr val="accent6"/>
                  </a:solidFill>
                  <a:latin typeface="黑体" panose="02010609060101010101" pitchFamily="49" charset="-122"/>
                  <a:ea typeface="黑体" panose="02010609060101010101" pitchFamily="49" charset="-122"/>
                </a:rPr>
                <a:t>智能</a:t>
              </a:r>
              <a:r>
                <a:rPr lang="en-US" altLang="zh-CN" sz="1200" dirty="0">
                  <a:solidFill>
                    <a:schemeClr val="accent6"/>
                  </a:solidFill>
                  <a:latin typeface="黑体" panose="02010609060101010101" pitchFamily="49" charset="-122"/>
                  <a:ea typeface="黑体" panose="02010609060101010101" pitchFamily="49" charset="-122"/>
                </a:rPr>
                <a:t>EdgeBox</a:t>
              </a:r>
              <a:r>
                <a:rPr lang="zh-CN" altLang="en-US" sz="1200" dirty="0">
                  <a:solidFill>
                    <a:schemeClr val="accent6"/>
                  </a:solidFill>
                  <a:latin typeface="黑体" panose="02010609060101010101" pitchFamily="49" charset="-122"/>
                  <a:ea typeface="黑体" panose="02010609060101010101" pitchFamily="49" charset="-122"/>
                </a:rPr>
                <a:t>；</a:t>
              </a:r>
              <a:endParaRPr lang="en-US" altLang="zh-CN" sz="1200" dirty="0">
                <a:solidFill>
                  <a:schemeClr val="accent6"/>
                </a:solidFill>
                <a:latin typeface="黑体" panose="02010609060101010101" pitchFamily="49" charset="-122"/>
                <a:ea typeface="黑体" panose="02010609060101010101" pitchFamily="49" charset="-122"/>
              </a:endParaRPr>
            </a:p>
            <a:p>
              <a:r>
                <a:rPr lang="zh-CN" altLang="en-US" sz="1200" dirty="0">
                  <a:solidFill>
                    <a:schemeClr val="accent6"/>
                  </a:solidFill>
                  <a:latin typeface="黑体" panose="02010609060101010101" pitchFamily="49" charset="-122"/>
                  <a:ea typeface="黑体" panose="02010609060101010101" pitchFamily="49" charset="-122"/>
                </a:rPr>
                <a:t>腾讯智能边缘计算网络平台</a:t>
              </a:r>
              <a:r>
                <a:rPr lang="en-US" altLang="zh-CN" sz="1200" dirty="0">
                  <a:solidFill>
                    <a:schemeClr val="accent6"/>
                  </a:solidFill>
                  <a:latin typeface="黑体" panose="02010609060101010101" pitchFamily="49" charset="-122"/>
                  <a:ea typeface="黑体" panose="02010609060101010101" pitchFamily="49" charset="-122"/>
                </a:rPr>
                <a:t>TSEC</a:t>
              </a:r>
              <a:r>
                <a:rPr lang="zh-CN" altLang="en-US" sz="1200" dirty="0">
                  <a:solidFill>
                    <a:schemeClr val="accent6"/>
                  </a:solidFill>
                  <a:latin typeface="黑体" panose="02010609060101010101" pitchFamily="49" charset="-122"/>
                  <a:ea typeface="黑体" panose="02010609060101010101" pitchFamily="49" charset="-122"/>
                </a:rPr>
                <a:t>；</a:t>
              </a:r>
              <a:endParaRPr lang="en-US" altLang="zh-CN" sz="1200" dirty="0">
                <a:solidFill>
                  <a:schemeClr val="accent6"/>
                </a:solidFill>
                <a:latin typeface="黑体" panose="02010609060101010101" pitchFamily="49" charset="-122"/>
                <a:ea typeface="黑体" panose="02010609060101010101" pitchFamily="49" charset="-122"/>
              </a:endParaRPr>
            </a:p>
            <a:p>
              <a:endParaRPr lang="en-US" altLang="zh-CN" sz="1200" dirty="0" smtClean="0">
                <a:solidFill>
                  <a:srgbClr val="2EBA7C"/>
                </a:solidFill>
                <a:latin typeface="黑体" panose="02010609060101010101" pitchFamily="49" charset="-122"/>
                <a:ea typeface="黑体" panose="02010609060101010101" pitchFamily="49" charset="-122"/>
              </a:endParaRPr>
            </a:p>
          </p:txBody>
        </p:sp>
      </p:grpSp>
      <p:grpSp>
        <p:nvGrpSpPr>
          <p:cNvPr id="80" name="组合 79"/>
          <p:cNvGrpSpPr/>
          <p:nvPr/>
        </p:nvGrpSpPr>
        <p:grpSpPr>
          <a:xfrm>
            <a:off x="6766718" y="1748995"/>
            <a:ext cx="2097364" cy="1479085"/>
            <a:chOff x="8784966" y="1259635"/>
            <a:chExt cx="1814610" cy="1479085"/>
          </a:xfrm>
        </p:grpSpPr>
        <p:sp>
          <p:nvSpPr>
            <p:cNvPr id="81" name="矩形标注 80"/>
            <p:cNvSpPr/>
            <p:nvPr/>
          </p:nvSpPr>
          <p:spPr>
            <a:xfrm>
              <a:off x="8784968" y="1259635"/>
              <a:ext cx="1814608" cy="1479085"/>
            </a:xfrm>
            <a:prstGeom prst="wedgeRectCallout">
              <a:avLst/>
            </a:prstGeom>
            <a:gradFill>
              <a:gsLst>
                <a:gs pos="0">
                  <a:srgbClr val="333844">
                    <a:alpha val="24000"/>
                  </a:srgbClr>
                </a:gs>
                <a:gs pos="100000">
                  <a:srgbClr val="2A7C60">
                    <a:alpha val="50000"/>
                  </a:srgbClr>
                </a:gs>
                <a:gs pos="100000">
                  <a:srgbClr val="2EBA7C"/>
                </a:gs>
                <a:gs pos="100000">
                  <a:srgbClr val="2EBA7C"/>
                </a:gs>
              </a:gsLst>
              <a:lin ang="5400000" scaled="1"/>
            </a:gradFill>
            <a:ln>
              <a:solidFill>
                <a:srgbClr val="4247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p>
          </p:txBody>
        </p:sp>
        <p:sp>
          <p:nvSpPr>
            <p:cNvPr id="82" name="文本框 81"/>
            <p:cNvSpPr txBox="1"/>
            <p:nvPr/>
          </p:nvSpPr>
          <p:spPr>
            <a:xfrm>
              <a:off x="8784966" y="1346243"/>
              <a:ext cx="1814608" cy="1200329"/>
            </a:xfrm>
            <a:prstGeom prst="rect">
              <a:avLst/>
            </a:prstGeom>
            <a:noFill/>
          </p:spPr>
          <p:txBody>
            <a:bodyPr wrap="square" rtlCol="0">
              <a:spAutoFit/>
            </a:bodyPr>
            <a:lstStyle/>
            <a:p>
              <a:r>
                <a:rPr lang="en-US" altLang="zh-CN" sz="1200" dirty="0">
                  <a:solidFill>
                    <a:srgbClr val="2EBA7C"/>
                  </a:solidFill>
                  <a:latin typeface="黑体" panose="02010609060101010101" pitchFamily="49" charset="-122"/>
                  <a:ea typeface="黑体" panose="02010609060101010101" pitchFamily="49" charset="-122"/>
                </a:rPr>
                <a:t>2017</a:t>
              </a:r>
            </a:p>
            <a:p>
              <a:r>
                <a:rPr lang="zh-CN" altLang="en-US" sz="1200" dirty="0">
                  <a:solidFill>
                    <a:srgbClr val="2EBA7C"/>
                  </a:solidFill>
                  <a:latin typeface="黑体" panose="02010609060101010101" pitchFamily="49" charset="-122"/>
                  <a:ea typeface="黑体" panose="02010609060101010101" pitchFamily="49" charset="-122"/>
                </a:rPr>
                <a:t>华为</a:t>
              </a:r>
              <a:r>
                <a:rPr lang="zh-CN" altLang="en-US" sz="1200" dirty="0" smtClean="0">
                  <a:solidFill>
                    <a:srgbClr val="2EBA7C"/>
                  </a:solidFill>
                  <a:latin typeface="黑体" panose="02010609060101010101" pitchFamily="49" charset="-122"/>
                  <a:ea typeface="黑体" panose="02010609060101010101" pitchFamily="49" charset="-122"/>
                </a:rPr>
                <a:t>发布</a:t>
              </a:r>
              <a:r>
                <a:rPr lang="en-US" altLang="zh-CN" sz="1200" dirty="0" smtClean="0">
                  <a:solidFill>
                    <a:srgbClr val="2EBA7C"/>
                  </a:solidFill>
                  <a:latin typeface="黑体" panose="02010609060101010101" pitchFamily="49" charset="-122"/>
                  <a:ea typeface="黑体" panose="02010609060101010101" pitchFamily="49" charset="-122"/>
                </a:rPr>
                <a:t>EC-IOT</a:t>
              </a:r>
              <a:r>
                <a:rPr lang="zh-CN" altLang="en-US" sz="1200" dirty="0" smtClean="0">
                  <a:solidFill>
                    <a:srgbClr val="2EBA7C"/>
                  </a:solidFill>
                  <a:latin typeface="黑体" panose="02010609060101010101" pitchFamily="49" charset="-122"/>
                  <a:ea typeface="黑体" panose="02010609060101010101" pitchFamily="49" charset="-122"/>
                </a:rPr>
                <a:t>解决</a:t>
              </a:r>
              <a:r>
                <a:rPr lang="zh-CN" altLang="en-US" sz="1200" dirty="0">
                  <a:solidFill>
                    <a:srgbClr val="2EBA7C"/>
                  </a:solidFill>
                  <a:latin typeface="黑体" panose="02010609060101010101" pitchFamily="49" charset="-122"/>
                  <a:ea typeface="黑体" panose="02010609060101010101" pitchFamily="49" charset="-122"/>
                </a:rPr>
                <a:t>方案</a:t>
              </a:r>
              <a:r>
                <a:rPr lang="en-US" altLang="zh-CN" sz="1200" dirty="0">
                  <a:solidFill>
                    <a:srgbClr val="2EBA7C"/>
                  </a:solidFill>
                  <a:latin typeface="黑体" panose="02010609060101010101" pitchFamily="49" charset="-122"/>
                  <a:ea typeface="黑体" panose="02010609060101010101" pitchFamily="49" charset="-122"/>
                </a:rPr>
                <a:t>;</a:t>
              </a:r>
            </a:p>
            <a:p>
              <a:r>
                <a:rPr lang="zh-CN" altLang="en-US" sz="1200" dirty="0">
                  <a:solidFill>
                    <a:srgbClr val="2EBA7C"/>
                  </a:solidFill>
                  <a:latin typeface="黑体" panose="02010609060101010101" pitchFamily="49" charset="-122"/>
                  <a:ea typeface="黑体" panose="02010609060101010101" pitchFamily="49" charset="-122"/>
                </a:rPr>
                <a:t>亚马逊推出</a:t>
              </a:r>
              <a:r>
                <a:rPr lang="en-US" altLang="zh-CN" sz="1200" dirty="0" smtClean="0">
                  <a:solidFill>
                    <a:srgbClr val="2EBA7C"/>
                  </a:solidFill>
                  <a:latin typeface="黑体" panose="02010609060101010101" pitchFamily="49" charset="-122"/>
                  <a:ea typeface="黑体" panose="02010609060101010101" pitchFamily="49" charset="-122"/>
                </a:rPr>
                <a:t>AWS IoT Greengrass</a:t>
              </a:r>
              <a:r>
                <a:rPr lang="zh-CN" altLang="en-US" sz="1200" dirty="0">
                  <a:solidFill>
                    <a:srgbClr val="2EBA7C"/>
                  </a:solidFill>
                  <a:latin typeface="黑体" panose="02010609060101010101" pitchFamily="49" charset="-122"/>
                  <a:ea typeface="黑体" panose="02010609060101010101" pitchFamily="49" charset="-122"/>
                </a:rPr>
                <a:t>；</a:t>
              </a:r>
              <a:endParaRPr lang="en-US" altLang="zh-CN" sz="1200" dirty="0">
                <a:solidFill>
                  <a:srgbClr val="2EBA7C"/>
                </a:solidFill>
                <a:latin typeface="黑体" panose="02010609060101010101" pitchFamily="49" charset="-122"/>
                <a:ea typeface="黑体" panose="02010609060101010101" pitchFamily="49" charset="-122"/>
              </a:endParaRPr>
            </a:p>
            <a:p>
              <a:r>
                <a:rPr lang="en-US" altLang="zh-CN" sz="1200" dirty="0">
                  <a:solidFill>
                    <a:srgbClr val="2EBA7C"/>
                  </a:solidFill>
                  <a:latin typeface="黑体" panose="02010609060101010101" pitchFamily="49" charset="-122"/>
                  <a:ea typeface="黑体" panose="02010609060101010101" pitchFamily="49" charset="-122"/>
                </a:rPr>
                <a:t>Linux</a:t>
              </a:r>
              <a:r>
                <a:rPr lang="zh-CN" altLang="en-US" sz="1200" dirty="0" smtClean="0">
                  <a:solidFill>
                    <a:srgbClr val="2EBA7C"/>
                  </a:solidFill>
                  <a:latin typeface="黑体" panose="02010609060101010101" pitchFamily="49" charset="-122"/>
                  <a:ea typeface="黑体" panose="02010609060101010101" pitchFamily="49" charset="-122"/>
                </a:rPr>
                <a:t>基金会</a:t>
              </a:r>
              <a:r>
                <a:rPr lang="en-US" altLang="zh-CN" sz="1200" dirty="0" smtClean="0">
                  <a:solidFill>
                    <a:srgbClr val="2EBA7C"/>
                  </a:solidFill>
                  <a:latin typeface="黑体" panose="02010609060101010101" pitchFamily="49" charset="-122"/>
                  <a:ea typeface="黑体" panose="02010609060101010101" pitchFamily="49" charset="-122"/>
                </a:rPr>
                <a:t>EdgeX </a:t>
              </a:r>
              <a:r>
                <a:rPr lang="en-US" altLang="zh-CN" sz="1200" dirty="0">
                  <a:solidFill>
                    <a:srgbClr val="2EBA7C"/>
                  </a:solidFill>
                  <a:latin typeface="黑体" panose="02010609060101010101" pitchFamily="49" charset="-122"/>
                  <a:ea typeface="黑体" panose="02010609060101010101" pitchFamily="49" charset="-122"/>
                </a:rPr>
                <a:t>Foundry</a:t>
              </a:r>
              <a:r>
                <a:rPr lang="zh-CN" altLang="en-US" sz="1200" dirty="0">
                  <a:solidFill>
                    <a:srgbClr val="2EBA7C"/>
                  </a:solidFill>
                  <a:latin typeface="黑体" panose="02010609060101010101" pitchFamily="49" charset="-122"/>
                  <a:ea typeface="黑体" panose="02010609060101010101" pitchFamily="49" charset="-122"/>
                </a:rPr>
                <a:t>项目成立</a:t>
              </a:r>
              <a:endParaRPr lang="en-US" altLang="zh-CN" sz="1200" dirty="0">
                <a:solidFill>
                  <a:srgbClr val="2EBA7C"/>
                </a:solidFill>
                <a:latin typeface="黑体" panose="02010609060101010101" pitchFamily="49" charset="-122"/>
                <a:ea typeface="黑体" panose="02010609060101010101" pitchFamily="49" charset="-122"/>
              </a:endParaRPr>
            </a:p>
          </p:txBody>
        </p:sp>
      </p:grpSp>
      <p:cxnSp>
        <p:nvCxnSpPr>
          <p:cNvPr id="83" name="直接连接符 82"/>
          <p:cNvCxnSpPr>
            <a:stCxn id="86" idx="2"/>
          </p:cNvCxnSpPr>
          <p:nvPr/>
        </p:nvCxnSpPr>
        <p:spPr>
          <a:xfrm flipH="1" flipV="1">
            <a:off x="6252292" y="3520093"/>
            <a:ext cx="1078951" cy="2133"/>
          </a:xfrm>
          <a:prstGeom prst="line">
            <a:avLst/>
          </a:prstGeom>
          <a:ln>
            <a:solidFill>
              <a:srgbClr val="2A7C60"/>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7312652" y="3448188"/>
            <a:ext cx="152488" cy="148074"/>
            <a:chOff x="783841" y="2706485"/>
            <a:chExt cx="152488" cy="148074"/>
          </a:xfrm>
        </p:grpSpPr>
        <p:sp>
          <p:nvSpPr>
            <p:cNvPr id="85" name="椭圆 84"/>
            <p:cNvSpPr/>
            <p:nvPr/>
          </p:nvSpPr>
          <p:spPr>
            <a:xfrm>
              <a:off x="783841" y="2706485"/>
              <a:ext cx="152488" cy="148074"/>
            </a:xfrm>
            <a:prstGeom prst="ellipse">
              <a:avLst/>
            </a:prstGeom>
            <a:solidFill>
              <a:srgbClr val="424752"/>
            </a:solidFill>
            <a:ln>
              <a:solidFill>
                <a:srgbClr val="2A7C6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802432" y="2724539"/>
              <a:ext cx="115305" cy="111967"/>
            </a:xfrm>
            <a:prstGeom prst="ellipse">
              <a:avLst/>
            </a:prstGeom>
            <a:solidFill>
              <a:srgbClr val="424752"/>
            </a:solidFill>
            <a:ln>
              <a:solidFill>
                <a:srgbClr val="2A7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p:cNvCxnSpPr>
            <a:endCxn id="85" idx="6"/>
          </p:cNvCxnSpPr>
          <p:nvPr/>
        </p:nvCxnSpPr>
        <p:spPr>
          <a:xfrm flipH="1" flipV="1">
            <a:off x="7465140" y="3522225"/>
            <a:ext cx="1166267" cy="2"/>
          </a:xfrm>
          <a:prstGeom prst="line">
            <a:avLst/>
          </a:prstGeom>
          <a:ln>
            <a:solidFill>
              <a:srgbClr val="2A7C60"/>
            </a:solidFill>
          </a:ln>
        </p:spPr>
        <p:style>
          <a:lnRef idx="1">
            <a:schemeClr val="accent1"/>
          </a:lnRef>
          <a:fillRef idx="0">
            <a:schemeClr val="accent1"/>
          </a:fillRef>
          <a:effectRef idx="0">
            <a:schemeClr val="accent1"/>
          </a:effectRef>
          <a:fontRef idx="minor">
            <a:schemeClr val="tx1"/>
          </a:fontRef>
        </p:style>
      </p:cxnSp>
      <p:grpSp>
        <p:nvGrpSpPr>
          <p:cNvPr id="88" name="组合 87"/>
          <p:cNvGrpSpPr/>
          <p:nvPr/>
        </p:nvGrpSpPr>
        <p:grpSpPr>
          <a:xfrm>
            <a:off x="8642477" y="3446163"/>
            <a:ext cx="152488" cy="148074"/>
            <a:chOff x="783841" y="2706485"/>
            <a:chExt cx="152488" cy="148074"/>
          </a:xfrm>
        </p:grpSpPr>
        <p:sp>
          <p:nvSpPr>
            <p:cNvPr id="89" name="椭圆 88"/>
            <p:cNvSpPr/>
            <p:nvPr/>
          </p:nvSpPr>
          <p:spPr>
            <a:xfrm>
              <a:off x="783841" y="2706485"/>
              <a:ext cx="152488" cy="148074"/>
            </a:xfrm>
            <a:prstGeom prst="ellipse">
              <a:avLst/>
            </a:prstGeom>
            <a:solidFill>
              <a:srgbClr val="424752"/>
            </a:solidFill>
            <a:ln>
              <a:solidFill>
                <a:srgbClr val="2A7C6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802432" y="2724539"/>
              <a:ext cx="115305" cy="111967"/>
            </a:xfrm>
            <a:prstGeom prst="ellipse">
              <a:avLst/>
            </a:prstGeom>
            <a:solidFill>
              <a:srgbClr val="424752"/>
            </a:solidFill>
            <a:ln>
              <a:solidFill>
                <a:srgbClr val="2A7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1" name="直接连接符 90"/>
          <p:cNvCxnSpPr/>
          <p:nvPr/>
        </p:nvCxnSpPr>
        <p:spPr>
          <a:xfrm flipH="1" flipV="1">
            <a:off x="8785568" y="3533830"/>
            <a:ext cx="1166267" cy="2"/>
          </a:xfrm>
          <a:prstGeom prst="line">
            <a:avLst/>
          </a:prstGeom>
          <a:ln>
            <a:solidFill>
              <a:srgbClr val="2A7C60"/>
            </a:solidFill>
          </a:ln>
        </p:spPr>
        <p:style>
          <a:lnRef idx="1">
            <a:schemeClr val="accent1"/>
          </a:lnRef>
          <a:fillRef idx="0">
            <a:schemeClr val="accent1"/>
          </a:fillRef>
          <a:effectRef idx="0">
            <a:schemeClr val="accent1"/>
          </a:effectRef>
          <a:fontRef idx="minor">
            <a:schemeClr val="tx1"/>
          </a:fontRef>
        </p:style>
      </p:cxnSp>
      <p:grpSp>
        <p:nvGrpSpPr>
          <p:cNvPr id="92" name="组合 91"/>
          <p:cNvGrpSpPr/>
          <p:nvPr/>
        </p:nvGrpSpPr>
        <p:grpSpPr>
          <a:xfrm>
            <a:off x="9979356" y="3471293"/>
            <a:ext cx="152488" cy="148074"/>
            <a:chOff x="783841" y="2706485"/>
            <a:chExt cx="152488" cy="148074"/>
          </a:xfrm>
        </p:grpSpPr>
        <p:sp>
          <p:nvSpPr>
            <p:cNvPr id="93" name="椭圆 92"/>
            <p:cNvSpPr/>
            <p:nvPr/>
          </p:nvSpPr>
          <p:spPr>
            <a:xfrm>
              <a:off x="783841" y="2706485"/>
              <a:ext cx="152488" cy="148074"/>
            </a:xfrm>
            <a:prstGeom prst="ellipse">
              <a:avLst/>
            </a:prstGeom>
            <a:solidFill>
              <a:srgbClr val="424752"/>
            </a:solidFill>
            <a:ln>
              <a:solidFill>
                <a:srgbClr val="2A7C6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802432" y="2724539"/>
              <a:ext cx="115305" cy="111967"/>
            </a:xfrm>
            <a:prstGeom prst="ellipse">
              <a:avLst/>
            </a:prstGeom>
            <a:solidFill>
              <a:srgbClr val="424752"/>
            </a:solidFill>
            <a:ln>
              <a:solidFill>
                <a:srgbClr val="2A7C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083313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vert="horz" lIns="91440" tIns="45720" rIns="91440" bIns="45720" rtlCol="0" anchor="ctr"/>
          <a:lstStyle/>
          <a:p>
            <a:r>
              <a:rPr lang="en-US" altLang="zh-CN"/>
              <a:t>Confidential in BGI,shall not be spread if not be privileged</a:t>
            </a:r>
            <a:endParaRPr lang="zh-CN" altLang="en-US"/>
          </a:p>
        </p:txBody>
      </p:sp>
      <p:sp>
        <p:nvSpPr>
          <p:cNvPr id="3" name="灯片编号占位符 2"/>
          <p:cNvSpPr>
            <a:spLocks noGrp="1"/>
          </p:cNvSpPr>
          <p:nvPr>
            <p:ph type="sldNum" sz="quarter" idx="12"/>
          </p:nvPr>
        </p:nvSpPr>
        <p:spPr/>
        <p:txBody>
          <a:bodyPr vert="horz" lIns="91440" tIns="45720" rIns="91440" bIns="45720" rtlCol="0" anchor="ctr"/>
          <a:lstStyle/>
          <a:p>
            <a:fld id="{39CA78E4-F434-4116-A7EE-5A6838CB0D53}" type="slidenum">
              <a:rPr lang="zh-CN" altLang="en-US"/>
              <a:pPr/>
              <a:t>6</a:t>
            </a:fld>
            <a:endParaRPr lang="zh-CN" altLang="en-US"/>
          </a:p>
        </p:txBody>
      </p:sp>
      <p:sp>
        <p:nvSpPr>
          <p:cNvPr id="5" name="文本框 4"/>
          <p:cNvSpPr txBox="1"/>
          <p:nvPr/>
        </p:nvSpPr>
        <p:spPr>
          <a:xfrm>
            <a:off x="505689" y="270738"/>
            <a:ext cx="4518893" cy="461665"/>
          </a:xfrm>
          <a:prstGeom prst="rect">
            <a:avLst/>
          </a:prstGeom>
          <a:noFill/>
        </p:spPr>
        <p:txBody>
          <a:bodyPr wrap="square" rtlCol="0">
            <a:spAutoFit/>
          </a:bodyPr>
          <a:lstStyle>
            <a:defPPr>
              <a:defRPr lang="zh-CN"/>
            </a:defPPr>
            <a:lvl1pPr>
              <a:defRPr sz="2400">
                <a:solidFill>
                  <a:srgbClr val="2EBA7C"/>
                </a:solidFill>
                <a:latin typeface="黑体" panose="02010609060101010101" pitchFamily="49" charset="-122"/>
                <a:ea typeface="黑体" panose="02010609060101010101" pitchFamily="49" charset="-122"/>
              </a:defRPr>
            </a:lvl1pPr>
          </a:lstStyle>
          <a:p>
            <a:r>
              <a:rPr lang="zh-CN" altLang="en-US" dirty="0"/>
              <a:t>边缘</a:t>
            </a:r>
            <a:r>
              <a:rPr lang="zh-CN" altLang="en-US" dirty="0" smtClean="0"/>
              <a:t>计算成熟度曲线</a:t>
            </a:r>
            <a:endParaRPr lang="zh-CN" altLang="en-US" dirty="0"/>
          </a:p>
        </p:txBody>
      </p:sp>
      <p:pic>
        <p:nvPicPr>
          <p:cNvPr id="95" name="图片 9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290512"/>
            <a:ext cx="8286606" cy="6248400"/>
          </a:xfrm>
          <a:prstGeom prst="rect">
            <a:avLst/>
          </a:prstGeom>
        </p:spPr>
      </p:pic>
      <p:sp>
        <p:nvSpPr>
          <p:cNvPr id="96" name="矩形 95"/>
          <p:cNvSpPr/>
          <p:nvPr/>
        </p:nvSpPr>
        <p:spPr>
          <a:xfrm>
            <a:off x="0" y="1460073"/>
            <a:ext cx="6096000" cy="3416320"/>
          </a:xfrm>
          <a:prstGeom prst="rect">
            <a:avLst/>
          </a:prstGeom>
          <a:noFill/>
        </p:spPr>
        <p:txBody>
          <a:bodyPr wrap="square" rtlCol="0">
            <a:spAutoFit/>
          </a:bodyPr>
          <a:lstStyle/>
          <a:p>
            <a:r>
              <a:rPr lang="zh-CN" altLang="en-US" b="1" dirty="0">
                <a:solidFill>
                  <a:schemeClr val="bg1"/>
                </a:solidFill>
                <a:latin typeface="黑体" panose="02010609060101010101" pitchFamily="49" charset="-122"/>
                <a:ea typeface="黑体" panose="02010609060101010101" pitchFamily="49" charset="-122"/>
              </a:rPr>
              <a:t>未来</a:t>
            </a:r>
            <a:r>
              <a:rPr lang="en-US" altLang="zh-CN" b="1" dirty="0">
                <a:solidFill>
                  <a:schemeClr val="bg1"/>
                </a:solidFill>
                <a:latin typeface="黑体" panose="02010609060101010101" pitchFamily="49" charset="-122"/>
                <a:ea typeface="黑体" panose="02010609060101010101" pitchFamily="49" charset="-122"/>
              </a:rPr>
              <a:t>2</a:t>
            </a:r>
            <a:r>
              <a:rPr lang="zh-CN" altLang="en-US" b="1" dirty="0">
                <a:solidFill>
                  <a:schemeClr val="bg1"/>
                </a:solidFill>
                <a:latin typeface="黑体" panose="02010609060101010101" pitchFamily="49" charset="-122"/>
                <a:ea typeface="黑体" panose="02010609060101010101" pitchFamily="49" charset="-122"/>
              </a:rPr>
              <a:t>至</a:t>
            </a:r>
            <a:r>
              <a:rPr lang="en-US" altLang="zh-CN" b="1" dirty="0">
                <a:solidFill>
                  <a:schemeClr val="bg1"/>
                </a:solidFill>
                <a:latin typeface="黑体" panose="02010609060101010101" pitchFamily="49" charset="-122"/>
                <a:ea typeface="黑体" panose="02010609060101010101" pitchFamily="49" charset="-122"/>
              </a:rPr>
              <a:t>5</a:t>
            </a:r>
            <a:r>
              <a:rPr lang="zh-CN" altLang="en-US" b="1" dirty="0">
                <a:solidFill>
                  <a:schemeClr val="bg1"/>
                </a:solidFill>
                <a:latin typeface="黑体" panose="02010609060101010101" pitchFamily="49" charset="-122"/>
                <a:ea typeface="黑体" panose="02010609060101010101" pitchFamily="49" charset="-122"/>
              </a:rPr>
              <a:t>年内成熟的技术：</a:t>
            </a:r>
          </a:p>
          <a:p>
            <a:r>
              <a:rPr lang="zh-CN" altLang="en-US" dirty="0">
                <a:solidFill>
                  <a:schemeClr val="bg1"/>
                </a:solidFill>
                <a:latin typeface="黑体" panose="02010609060101010101" pitchFamily="49" charset="-122"/>
                <a:ea typeface="黑体" panose="02010609060101010101" pitchFamily="49" charset="-122"/>
              </a:rPr>
              <a:t>■   边缘人工智能</a:t>
            </a:r>
          </a:p>
          <a:p>
            <a:r>
              <a:rPr lang="zh-CN" altLang="en-US" dirty="0">
                <a:solidFill>
                  <a:schemeClr val="bg1"/>
                </a:solidFill>
                <a:latin typeface="黑体" panose="02010609060101010101" pitchFamily="49" charset="-122"/>
                <a:ea typeface="黑体" panose="02010609060101010101" pitchFamily="49" charset="-122"/>
              </a:rPr>
              <a:t>■   边缘视频分析</a:t>
            </a:r>
          </a:p>
          <a:p>
            <a:r>
              <a:rPr lang="zh-CN" altLang="en-US" dirty="0">
                <a:solidFill>
                  <a:schemeClr val="bg1"/>
                </a:solidFill>
                <a:latin typeface="黑体" panose="02010609060101010101" pitchFamily="49" charset="-122"/>
                <a:ea typeface="黑体" panose="02010609060101010101" pitchFamily="49" charset="-122"/>
              </a:rPr>
              <a:t>■   </a:t>
            </a:r>
            <a:r>
              <a:rPr lang="en-US" altLang="zh-CN" dirty="0" smtClean="0">
                <a:solidFill>
                  <a:schemeClr val="bg1"/>
                </a:solidFill>
                <a:latin typeface="黑体" panose="02010609060101010101" pitchFamily="49" charset="-122"/>
                <a:ea typeface="黑体" panose="02010609060101010101" pitchFamily="49" charset="-122"/>
              </a:rPr>
              <a:t>5G</a:t>
            </a:r>
            <a:endParaRPr lang="en-US" altLang="zh-CN" dirty="0">
              <a:solidFill>
                <a:schemeClr val="bg1"/>
              </a:solidFill>
              <a:latin typeface="黑体" panose="02010609060101010101" pitchFamily="49" charset="-122"/>
              <a:ea typeface="黑体" panose="02010609060101010101" pitchFamily="49" charset="-122"/>
            </a:endParaRPr>
          </a:p>
          <a:p>
            <a:r>
              <a:rPr lang="en-US" altLang="zh-CN" dirty="0">
                <a:solidFill>
                  <a:schemeClr val="bg1"/>
                </a:solidFill>
                <a:latin typeface="黑体" panose="02010609060101010101" pitchFamily="49" charset="-122"/>
                <a:ea typeface="黑体" panose="02010609060101010101" pitchFamily="49" charset="-122"/>
              </a:rPr>
              <a:t>■   </a:t>
            </a:r>
            <a:r>
              <a:rPr lang="zh-CN" altLang="en-US" dirty="0" smtClean="0">
                <a:solidFill>
                  <a:schemeClr val="bg1"/>
                </a:solidFill>
                <a:latin typeface="黑体" panose="02010609060101010101" pitchFamily="49" charset="-122"/>
                <a:ea typeface="黑体" panose="02010609060101010101" pitchFamily="49" charset="-122"/>
              </a:rPr>
              <a:t>微云</a:t>
            </a:r>
            <a:endParaRPr lang="zh-CN" altLang="en-US" dirty="0">
              <a:solidFill>
                <a:schemeClr val="bg1"/>
              </a:solidFill>
              <a:latin typeface="黑体" panose="02010609060101010101" pitchFamily="49" charset="-122"/>
              <a:ea typeface="黑体" panose="02010609060101010101" pitchFamily="49" charset="-122"/>
            </a:endParaRPr>
          </a:p>
          <a:p>
            <a:r>
              <a:rPr lang="zh-CN" altLang="en-US" dirty="0">
                <a:solidFill>
                  <a:schemeClr val="bg1"/>
                </a:solidFill>
                <a:latin typeface="黑体" panose="02010609060101010101" pitchFamily="49" charset="-122"/>
                <a:ea typeface="黑体" panose="02010609060101010101" pitchFamily="49" charset="-122"/>
              </a:rPr>
              <a:t>■   </a:t>
            </a:r>
            <a:r>
              <a:rPr lang="zh-CN" altLang="en-US" dirty="0" smtClean="0">
                <a:solidFill>
                  <a:schemeClr val="bg1"/>
                </a:solidFill>
                <a:latin typeface="黑体" panose="02010609060101010101" pitchFamily="49" charset="-122"/>
                <a:ea typeface="黑体" panose="02010609060101010101" pitchFamily="49" charset="-122"/>
              </a:rPr>
              <a:t>物</a:t>
            </a:r>
            <a:r>
              <a:rPr lang="zh-CN" altLang="en-US" dirty="0">
                <a:solidFill>
                  <a:schemeClr val="bg1"/>
                </a:solidFill>
                <a:latin typeface="黑体" panose="02010609060101010101" pitchFamily="49" charset="-122"/>
                <a:ea typeface="黑体" panose="02010609060101010101" pitchFamily="49" charset="-122"/>
              </a:rPr>
              <a:t>联网边缘架构</a:t>
            </a:r>
          </a:p>
          <a:p>
            <a:r>
              <a:rPr lang="zh-CN" altLang="en-US" dirty="0">
                <a:solidFill>
                  <a:schemeClr val="bg1"/>
                </a:solidFill>
                <a:latin typeface="黑体" panose="02010609060101010101" pitchFamily="49" charset="-122"/>
                <a:ea typeface="黑体" panose="02010609060101010101" pitchFamily="49" charset="-122"/>
              </a:rPr>
              <a:t>■   </a:t>
            </a:r>
            <a:r>
              <a:rPr lang="zh-CN" altLang="en-US" dirty="0" smtClean="0">
                <a:solidFill>
                  <a:schemeClr val="bg1"/>
                </a:solidFill>
                <a:latin typeface="黑体" panose="02010609060101010101" pitchFamily="49" charset="-122"/>
                <a:ea typeface="黑体" panose="02010609060101010101" pitchFamily="49" charset="-122"/>
              </a:rPr>
              <a:t>边缘区</a:t>
            </a:r>
            <a:r>
              <a:rPr lang="zh-CN" altLang="en-US" dirty="0">
                <a:solidFill>
                  <a:schemeClr val="bg1"/>
                </a:solidFill>
                <a:latin typeface="黑体" panose="02010609060101010101" pitchFamily="49" charset="-122"/>
                <a:ea typeface="黑体" panose="02010609060101010101" pitchFamily="49" charset="-122"/>
              </a:rPr>
              <a:t>块链</a:t>
            </a:r>
          </a:p>
          <a:p>
            <a:endParaRPr lang="zh-CN" altLang="en-US" b="1" dirty="0">
              <a:solidFill>
                <a:schemeClr val="bg1"/>
              </a:solidFill>
              <a:latin typeface="黑体" panose="02010609060101010101" pitchFamily="49" charset="-122"/>
              <a:ea typeface="黑体" panose="02010609060101010101" pitchFamily="49" charset="-122"/>
            </a:endParaRPr>
          </a:p>
          <a:p>
            <a:r>
              <a:rPr lang="zh-CN" altLang="en-US" b="1" dirty="0">
                <a:solidFill>
                  <a:schemeClr val="bg1"/>
                </a:solidFill>
                <a:latin typeface="黑体" panose="02010609060101010101" pitchFamily="49" charset="-122"/>
                <a:ea typeface="黑体" panose="02010609060101010101" pitchFamily="49" charset="-122"/>
              </a:rPr>
              <a:t>未来</a:t>
            </a:r>
            <a:r>
              <a:rPr lang="en-US" altLang="zh-CN" b="1" dirty="0">
                <a:solidFill>
                  <a:schemeClr val="bg1"/>
                </a:solidFill>
                <a:latin typeface="黑体" panose="02010609060101010101" pitchFamily="49" charset="-122"/>
                <a:ea typeface="黑体" panose="02010609060101010101" pitchFamily="49" charset="-122"/>
              </a:rPr>
              <a:t>5</a:t>
            </a:r>
            <a:r>
              <a:rPr lang="zh-CN" altLang="en-US" b="1" dirty="0">
                <a:solidFill>
                  <a:schemeClr val="bg1"/>
                </a:solidFill>
                <a:latin typeface="黑体" panose="02010609060101010101" pitchFamily="49" charset="-122"/>
                <a:ea typeface="黑体" panose="02010609060101010101" pitchFamily="49" charset="-122"/>
              </a:rPr>
              <a:t>到</a:t>
            </a:r>
            <a:r>
              <a:rPr lang="en-US" altLang="zh-CN" b="1" dirty="0">
                <a:solidFill>
                  <a:schemeClr val="bg1"/>
                </a:solidFill>
                <a:latin typeface="黑体" panose="02010609060101010101" pitchFamily="49" charset="-122"/>
                <a:ea typeface="黑体" panose="02010609060101010101" pitchFamily="49" charset="-122"/>
              </a:rPr>
              <a:t>10</a:t>
            </a:r>
            <a:r>
              <a:rPr lang="zh-CN" altLang="en-US" b="1" dirty="0">
                <a:solidFill>
                  <a:schemeClr val="bg1"/>
                </a:solidFill>
                <a:latin typeface="黑体" panose="02010609060101010101" pitchFamily="49" charset="-122"/>
                <a:ea typeface="黑体" panose="02010609060101010101" pitchFamily="49" charset="-122"/>
              </a:rPr>
              <a:t>年内达到主流地位的技术：</a:t>
            </a:r>
            <a:endParaRPr lang="en-US" altLang="zh-CN" b="1" dirty="0">
              <a:solidFill>
                <a:schemeClr val="bg1"/>
              </a:solidFill>
              <a:latin typeface="黑体" panose="02010609060101010101" pitchFamily="49" charset="-122"/>
              <a:ea typeface="黑体" panose="02010609060101010101" pitchFamily="49" charset="-122"/>
            </a:endParaRPr>
          </a:p>
          <a:p>
            <a:r>
              <a:rPr lang="en-US" altLang="zh-CN" dirty="0">
                <a:solidFill>
                  <a:schemeClr val="bg1"/>
                </a:solidFill>
                <a:latin typeface="黑体" panose="02010609060101010101" pitchFamily="49" charset="-122"/>
                <a:ea typeface="黑体" panose="02010609060101010101" pitchFamily="49" charset="-122"/>
              </a:rPr>
              <a:t>■   </a:t>
            </a:r>
            <a:r>
              <a:rPr lang="zh-CN" altLang="en-US" dirty="0">
                <a:solidFill>
                  <a:schemeClr val="bg1"/>
                </a:solidFill>
                <a:latin typeface="黑体" panose="02010609060101010101" pitchFamily="49" charset="-122"/>
                <a:ea typeface="黑体" panose="02010609060101010101" pitchFamily="49" charset="-122"/>
              </a:rPr>
              <a:t>数据传输和存储边缘设备</a:t>
            </a:r>
          </a:p>
          <a:p>
            <a:r>
              <a:rPr lang="zh-CN" altLang="en-US" dirty="0">
                <a:solidFill>
                  <a:schemeClr val="bg1"/>
                </a:solidFill>
                <a:latin typeface="黑体" panose="02010609060101010101" pitchFamily="49" charset="-122"/>
                <a:ea typeface="黑体" panose="02010609060101010101" pitchFamily="49" charset="-122"/>
              </a:rPr>
              <a:t>■   边缘计算设备安全</a:t>
            </a:r>
          </a:p>
          <a:p>
            <a:r>
              <a:rPr lang="zh-CN" altLang="en-US" dirty="0">
                <a:solidFill>
                  <a:schemeClr val="bg1"/>
                </a:solidFill>
                <a:latin typeface="黑体" panose="02010609060101010101" pitchFamily="49" charset="-122"/>
                <a:ea typeface="黑体" panose="02010609060101010101" pitchFamily="49" charset="-122"/>
              </a:rPr>
              <a:t>■   边缘数据结构</a:t>
            </a:r>
          </a:p>
        </p:txBody>
      </p:sp>
    </p:spTree>
    <p:extLst>
      <p:ext uri="{BB962C8B-B14F-4D97-AF65-F5344CB8AC3E}">
        <p14:creationId xmlns:p14="http://schemas.microsoft.com/office/powerpoint/2010/main" val="2938084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Confidential in BGI,shall not be spread if not be privileged</a:t>
            </a:r>
            <a:endParaRPr lang="zh-CN" altLang="en-US"/>
          </a:p>
        </p:txBody>
      </p:sp>
      <p:sp>
        <p:nvSpPr>
          <p:cNvPr id="3" name="灯片编号占位符 2"/>
          <p:cNvSpPr>
            <a:spLocks noGrp="1"/>
          </p:cNvSpPr>
          <p:nvPr>
            <p:ph type="sldNum" sz="quarter" idx="12"/>
          </p:nvPr>
        </p:nvSpPr>
        <p:spPr/>
        <p:txBody>
          <a:bodyPr/>
          <a:lstStyle/>
          <a:p>
            <a:fld id="{39CA78E4-F434-4116-A7EE-5A6838CB0D53}" type="slidenum">
              <a:rPr lang="zh-CN" altLang="en-US" smtClean="0"/>
              <a:t>7</a:t>
            </a:fld>
            <a:endParaRPr lang="zh-CN" altLang="en-US"/>
          </a:p>
        </p:txBody>
      </p:sp>
      <p:sp>
        <p:nvSpPr>
          <p:cNvPr id="5" name="文本框 4"/>
          <p:cNvSpPr txBox="1"/>
          <p:nvPr/>
        </p:nvSpPr>
        <p:spPr>
          <a:xfrm>
            <a:off x="505689" y="270738"/>
            <a:ext cx="4518893" cy="461665"/>
          </a:xfrm>
          <a:prstGeom prst="rect">
            <a:avLst/>
          </a:prstGeom>
          <a:noFill/>
        </p:spPr>
        <p:txBody>
          <a:bodyPr wrap="square" rtlCol="0">
            <a:spAutoFit/>
          </a:bodyPr>
          <a:lstStyle/>
          <a:p>
            <a:r>
              <a:rPr lang="zh-CN" altLang="en-US" sz="2400" dirty="0" smtClean="0">
                <a:solidFill>
                  <a:srgbClr val="2EBA7C"/>
                </a:solidFill>
                <a:latin typeface="黑体" panose="02010609060101010101" pitchFamily="49" charset="-122"/>
                <a:ea typeface="黑体" panose="02010609060101010101" pitchFamily="49" charset="-122"/>
              </a:rPr>
              <a:t>边缘计算</a:t>
            </a:r>
            <a:r>
              <a:rPr lang="en-US" altLang="zh-CN" sz="2400" dirty="0" smtClean="0">
                <a:solidFill>
                  <a:srgbClr val="2EBA7C"/>
                </a:solidFill>
                <a:latin typeface="黑体" panose="02010609060101010101" pitchFamily="49" charset="-122"/>
                <a:ea typeface="黑体" panose="02010609060101010101" pitchFamily="49" charset="-122"/>
              </a:rPr>
              <a:t>CROSS</a:t>
            </a:r>
            <a:r>
              <a:rPr lang="zh-CN" altLang="en-US" sz="2400" dirty="0" smtClean="0">
                <a:solidFill>
                  <a:srgbClr val="2EBA7C"/>
                </a:solidFill>
                <a:latin typeface="黑体" panose="02010609060101010101" pitchFamily="49" charset="-122"/>
                <a:ea typeface="黑体" panose="02010609060101010101" pitchFamily="49" charset="-122"/>
              </a:rPr>
              <a:t>功能</a:t>
            </a:r>
            <a:endParaRPr lang="zh-CN" altLang="en-US" sz="2400" dirty="0">
              <a:solidFill>
                <a:srgbClr val="2EBA7C"/>
              </a:solidFill>
              <a:latin typeface="黑体" panose="02010609060101010101" pitchFamily="49" charset="-122"/>
              <a:ea typeface="黑体" panose="02010609060101010101" pitchFamily="49" charset="-122"/>
            </a:endParaRPr>
          </a:p>
        </p:txBody>
      </p:sp>
      <p:sp>
        <p:nvSpPr>
          <p:cNvPr id="6" name="文本框 5"/>
          <p:cNvSpPr txBox="1"/>
          <p:nvPr/>
        </p:nvSpPr>
        <p:spPr>
          <a:xfrm>
            <a:off x="330611" y="906601"/>
            <a:ext cx="11629364" cy="5355312"/>
          </a:xfrm>
          <a:prstGeom prst="rect">
            <a:avLst/>
          </a:prstGeom>
          <a:noFill/>
        </p:spPr>
        <p:txBody>
          <a:bodyPr wrap="square" rtlCol="0">
            <a:spAutoFit/>
          </a:bodyPr>
          <a:lstStyle>
            <a:defPPr>
              <a:defRPr lang="zh-CN"/>
            </a:defPPr>
            <a:lvl1pPr>
              <a:defRPr>
                <a:solidFill>
                  <a:schemeClr val="bg1"/>
                </a:solidFill>
              </a:defRPr>
            </a:lvl1pPr>
          </a:lstStyle>
          <a:p>
            <a:pPr algn="just"/>
            <a:r>
              <a:rPr lang="zh-CN" altLang="en-US" b="1" dirty="0">
                <a:latin typeface="黑体" panose="02010609060101010101" pitchFamily="49" charset="-122"/>
                <a:ea typeface="黑体" panose="02010609060101010101" pitchFamily="49" charset="-122"/>
              </a:rPr>
              <a:t>联接（</a:t>
            </a:r>
            <a:r>
              <a:rPr lang="en-US" altLang="zh-CN" b="1" dirty="0">
                <a:latin typeface="黑体" panose="02010609060101010101" pitchFamily="49" charset="-122"/>
                <a:ea typeface="黑体" panose="02010609060101010101" pitchFamily="49" charset="-122"/>
              </a:rPr>
              <a:t>Connection</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algn="just"/>
            <a:r>
              <a:rPr lang="zh-CN" altLang="en-US" dirty="0">
                <a:latin typeface="黑体" panose="02010609060101010101" pitchFamily="49" charset="-122"/>
                <a:ea typeface="黑体" panose="02010609060101010101" pitchFamily="49" charset="-122"/>
              </a:rPr>
              <a:t>联接是边缘计算的基础，需要边缘计算具备丰富的联接功能，联接性需充分借鉴吸收网络领域先进的研究成果</a:t>
            </a:r>
            <a:r>
              <a:rPr lang="zh-CN" altLang="en-US" dirty="0" smtClean="0">
                <a:latin typeface="黑体" panose="02010609060101010101" pitchFamily="49" charset="-122"/>
                <a:ea typeface="黑体" panose="02010609060101010101" pitchFamily="49" charset="-122"/>
              </a:rPr>
              <a:t>，如</a:t>
            </a:r>
            <a:r>
              <a:rPr lang="en-US" altLang="zh-CN" dirty="0">
                <a:latin typeface="黑体" panose="02010609060101010101" pitchFamily="49" charset="-122"/>
                <a:ea typeface="黑体" panose="02010609060101010101" pitchFamily="49" charset="-122"/>
              </a:rPr>
              <a:t>TSN</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OPC-UA over TSN</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SDN</a:t>
            </a:r>
            <a:r>
              <a:rPr lang="zh-CN" altLang="en-US" dirty="0" smtClean="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5G</a:t>
            </a:r>
            <a:r>
              <a:rPr lang="zh-CN" altLang="en-US" dirty="0">
                <a:latin typeface="黑体" panose="02010609060101010101" pitchFamily="49" charset="-122"/>
                <a:ea typeface="黑体" panose="02010609060101010101" pitchFamily="49" charset="-122"/>
              </a:rPr>
              <a:t>等等，同时还需要考虑与现有各种工业异构总线的互联互通。</a:t>
            </a:r>
            <a:endParaRPr lang="en-US" altLang="zh-CN" dirty="0">
              <a:latin typeface="黑体" panose="02010609060101010101" pitchFamily="49" charset="-122"/>
              <a:ea typeface="黑体" panose="02010609060101010101" pitchFamily="49" charset="-122"/>
            </a:endParaRPr>
          </a:p>
          <a:p>
            <a:pPr algn="just"/>
            <a:endParaRPr lang="en-US" altLang="zh-CN" dirty="0">
              <a:latin typeface="黑体" panose="02010609060101010101" pitchFamily="49" charset="-122"/>
              <a:ea typeface="黑体" panose="02010609060101010101" pitchFamily="49" charset="-122"/>
            </a:endParaRPr>
          </a:p>
          <a:p>
            <a:pPr algn="just"/>
            <a:r>
              <a:rPr lang="zh-CN" altLang="en-US" b="1" dirty="0">
                <a:latin typeface="黑体" panose="02010609060101010101" pitchFamily="49" charset="-122"/>
                <a:ea typeface="黑体" panose="02010609060101010101" pitchFamily="49" charset="-122"/>
              </a:rPr>
              <a:t>实时业务（</a:t>
            </a:r>
            <a:r>
              <a:rPr lang="en-US" altLang="zh-CN" b="1" dirty="0">
                <a:latin typeface="黑体" panose="02010609060101010101" pitchFamily="49" charset="-122"/>
                <a:ea typeface="黑体" panose="02010609060101010101" pitchFamily="49" charset="-122"/>
              </a:rPr>
              <a:t>Real-time</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algn="just"/>
            <a:r>
              <a:rPr lang="zh-CN" altLang="en-US" dirty="0">
                <a:latin typeface="黑体" panose="02010609060101010101" pitchFamily="49" charset="-122"/>
                <a:ea typeface="黑体" panose="02010609060101010101" pitchFamily="49" charset="-122"/>
              </a:rPr>
              <a:t>工业系统检测、控制、执行的实时性高，部分场景实时性要求在</a:t>
            </a:r>
            <a:r>
              <a:rPr lang="en-US" altLang="zh-CN" dirty="0">
                <a:latin typeface="黑体" panose="02010609060101010101" pitchFamily="49" charset="-122"/>
                <a:ea typeface="黑体" panose="02010609060101010101" pitchFamily="49" charset="-122"/>
              </a:rPr>
              <a:t>10ms</a:t>
            </a:r>
            <a:r>
              <a:rPr lang="zh-CN" altLang="en-US" dirty="0">
                <a:latin typeface="黑体" panose="02010609060101010101" pitchFamily="49" charset="-122"/>
                <a:ea typeface="黑体" panose="02010609060101010101" pitchFamily="49" charset="-122"/>
              </a:rPr>
              <a:t>以内，如果数据分析和控制逻辑全部在云端</a:t>
            </a:r>
            <a:r>
              <a:rPr lang="zh-CN" altLang="en-US" dirty="0" smtClean="0">
                <a:latin typeface="黑体" panose="02010609060101010101" pitchFamily="49" charset="-122"/>
                <a:ea typeface="黑体" panose="02010609060101010101" pitchFamily="49" charset="-122"/>
              </a:rPr>
              <a:t>，难以</a:t>
            </a:r>
            <a:r>
              <a:rPr lang="zh-CN" altLang="en-US" dirty="0">
                <a:latin typeface="黑体" panose="02010609060101010101" pitchFamily="49" charset="-122"/>
                <a:ea typeface="黑体" panose="02010609060101010101" pitchFamily="49" charset="-122"/>
              </a:rPr>
              <a:t>满足业务的实时性要求。</a:t>
            </a:r>
            <a:endParaRPr lang="en-US" altLang="zh-CN" dirty="0">
              <a:latin typeface="黑体" panose="02010609060101010101" pitchFamily="49" charset="-122"/>
              <a:ea typeface="黑体" panose="02010609060101010101" pitchFamily="49" charset="-122"/>
            </a:endParaRPr>
          </a:p>
          <a:p>
            <a:pPr algn="just"/>
            <a:endParaRPr lang="en-US" altLang="zh-CN" dirty="0">
              <a:latin typeface="黑体" panose="02010609060101010101" pitchFamily="49" charset="-122"/>
              <a:ea typeface="黑体" panose="02010609060101010101" pitchFamily="49" charset="-122"/>
            </a:endParaRPr>
          </a:p>
          <a:p>
            <a:pPr algn="just"/>
            <a:r>
              <a:rPr lang="zh-CN" altLang="en-US" b="1" dirty="0">
                <a:latin typeface="黑体" panose="02010609060101010101" pitchFamily="49" charset="-122"/>
                <a:ea typeface="黑体" panose="02010609060101010101" pitchFamily="49" charset="-122"/>
              </a:rPr>
              <a:t>数据优化（</a:t>
            </a:r>
            <a:r>
              <a:rPr lang="en-US" altLang="zh-CN" b="1" dirty="0">
                <a:latin typeface="黑体" panose="02010609060101010101" pitchFamily="49" charset="-122"/>
                <a:ea typeface="黑体" panose="02010609060101010101" pitchFamily="49" charset="-122"/>
              </a:rPr>
              <a:t>Optimization</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algn="just"/>
            <a:r>
              <a:rPr lang="zh-CN" altLang="en-US" dirty="0">
                <a:latin typeface="黑体" panose="02010609060101010101" pitchFamily="49" charset="-122"/>
                <a:ea typeface="黑体" panose="02010609060101010101" pitchFamily="49" charset="-122"/>
              </a:rPr>
              <a:t>当前工业现场存在大量的多样化异构数据，需要通过数据优化实现数据的聚合、数据的统一呈现与开放，以</a:t>
            </a:r>
            <a:r>
              <a:rPr lang="zh-CN" altLang="en-US" dirty="0" smtClean="0">
                <a:latin typeface="黑体" panose="02010609060101010101" pitchFamily="49" charset="-122"/>
                <a:ea typeface="黑体" panose="02010609060101010101" pitchFamily="49" charset="-122"/>
              </a:rPr>
              <a:t>灵活</a:t>
            </a:r>
            <a:r>
              <a:rPr lang="zh-CN" altLang="en-US" dirty="0">
                <a:latin typeface="黑体" panose="02010609060101010101" pitchFamily="49" charset="-122"/>
                <a:ea typeface="黑体" panose="02010609060101010101" pitchFamily="49" charset="-122"/>
              </a:rPr>
              <a:t>高效的服务于边缘应用的智能。</a:t>
            </a:r>
            <a:endParaRPr lang="en-US" altLang="zh-CN" dirty="0">
              <a:latin typeface="黑体" panose="02010609060101010101" pitchFamily="49" charset="-122"/>
              <a:ea typeface="黑体" panose="02010609060101010101" pitchFamily="49" charset="-122"/>
            </a:endParaRPr>
          </a:p>
          <a:p>
            <a:pPr algn="just"/>
            <a:endParaRPr lang="en-US" altLang="zh-CN" dirty="0">
              <a:latin typeface="黑体" panose="02010609060101010101" pitchFamily="49" charset="-122"/>
              <a:ea typeface="黑体" panose="02010609060101010101" pitchFamily="49" charset="-122"/>
            </a:endParaRPr>
          </a:p>
          <a:p>
            <a:pPr algn="just"/>
            <a:r>
              <a:rPr lang="zh-CN" altLang="en-US" b="1" dirty="0">
                <a:latin typeface="黑体" panose="02010609060101010101" pitchFamily="49" charset="-122"/>
                <a:ea typeface="黑体" panose="02010609060101010101" pitchFamily="49" charset="-122"/>
              </a:rPr>
              <a:t>应用智能（</a:t>
            </a:r>
            <a:r>
              <a:rPr lang="en-US" altLang="zh-CN" b="1" dirty="0">
                <a:latin typeface="黑体" panose="02010609060101010101" pitchFamily="49" charset="-122"/>
                <a:ea typeface="黑体" panose="02010609060101010101" pitchFamily="49" charset="-122"/>
              </a:rPr>
              <a:t>Smart</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algn="just"/>
            <a:r>
              <a:rPr lang="zh-CN" altLang="en-US" dirty="0">
                <a:latin typeface="黑体" panose="02010609060101010101" pitchFamily="49" charset="-122"/>
                <a:ea typeface="黑体" panose="02010609060101010101" pitchFamily="49" charset="-122"/>
              </a:rPr>
              <a:t>边缘侧智能能够带来显著的效率与成本优势，以预测性维护为代表的智能化应用场景正推动行业向新的服务</a:t>
            </a:r>
            <a:r>
              <a:rPr lang="zh-CN" altLang="en-US" dirty="0" smtClean="0">
                <a:latin typeface="黑体" panose="02010609060101010101" pitchFamily="49" charset="-122"/>
                <a:ea typeface="黑体" panose="02010609060101010101" pitchFamily="49" charset="-122"/>
              </a:rPr>
              <a:t>模式与</a:t>
            </a:r>
            <a:r>
              <a:rPr lang="zh-CN" altLang="en-US" dirty="0">
                <a:latin typeface="黑体" panose="02010609060101010101" pitchFamily="49" charset="-122"/>
                <a:ea typeface="黑体" panose="02010609060101010101" pitchFamily="49" charset="-122"/>
              </a:rPr>
              <a:t>商业模式转型。</a:t>
            </a:r>
            <a:endParaRPr lang="en-US" altLang="zh-CN" dirty="0">
              <a:latin typeface="黑体" panose="02010609060101010101" pitchFamily="49" charset="-122"/>
              <a:ea typeface="黑体" panose="02010609060101010101" pitchFamily="49" charset="-122"/>
            </a:endParaRPr>
          </a:p>
          <a:p>
            <a:pPr algn="just"/>
            <a:endParaRPr lang="en-US" altLang="zh-CN" dirty="0">
              <a:latin typeface="黑体" panose="02010609060101010101" pitchFamily="49" charset="-122"/>
              <a:ea typeface="黑体" panose="02010609060101010101" pitchFamily="49" charset="-122"/>
            </a:endParaRPr>
          </a:p>
          <a:p>
            <a:pPr algn="just"/>
            <a:r>
              <a:rPr lang="zh-CN" altLang="en-US" b="1" dirty="0">
                <a:latin typeface="黑体" panose="02010609060101010101" pitchFamily="49" charset="-122"/>
                <a:ea typeface="黑体" panose="02010609060101010101" pitchFamily="49" charset="-122"/>
              </a:rPr>
              <a:t>安全与隐私保护（</a:t>
            </a:r>
            <a:r>
              <a:rPr lang="en-US" altLang="zh-CN" b="1" dirty="0">
                <a:latin typeface="黑体" panose="02010609060101010101" pitchFamily="49" charset="-122"/>
                <a:ea typeface="黑体" panose="02010609060101010101" pitchFamily="49" charset="-122"/>
              </a:rPr>
              <a:t>Security</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algn="just"/>
            <a:r>
              <a:rPr lang="zh-CN" altLang="en-US" dirty="0">
                <a:latin typeface="黑体" panose="02010609060101010101" pitchFamily="49" charset="-122"/>
                <a:ea typeface="黑体" panose="02010609060101010101" pitchFamily="49" charset="-122"/>
              </a:rPr>
              <a:t>边缘侧由于更贴近万物互联的设备，安全防护也至关重要，设备、网络、关键数据的完整性和保密性等等都是</a:t>
            </a:r>
            <a:r>
              <a:rPr lang="zh-CN" altLang="en-US" dirty="0" smtClean="0">
                <a:latin typeface="黑体" panose="02010609060101010101" pitchFamily="49" charset="-122"/>
                <a:ea typeface="黑体" panose="02010609060101010101" pitchFamily="49" charset="-122"/>
              </a:rPr>
              <a:t>安全</a:t>
            </a:r>
            <a:r>
              <a:rPr lang="zh-CN" altLang="en-US" dirty="0">
                <a:latin typeface="黑体" panose="02010609060101010101" pitchFamily="49" charset="-122"/>
                <a:ea typeface="黑体" panose="02010609060101010101" pitchFamily="49" charset="-122"/>
              </a:rPr>
              <a:t>领域重点关注的内容。</a:t>
            </a:r>
          </a:p>
        </p:txBody>
      </p:sp>
    </p:spTree>
    <p:extLst>
      <p:ext uri="{BB962C8B-B14F-4D97-AF65-F5344CB8AC3E}">
        <p14:creationId xmlns:p14="http://schemas.microsoft.com/office/powerpoint/2010/main" val="3552669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Confidential in </a:t>
            </a:r>
            <a:r>
              <a:rPr lang="en-US" altLang="zh-CN" dirty="0" err="1" smtClean="0"/>
              <a:t>BGI,shall</a:t>
            </a:r>
            <a:r>
              <a:rPr lang="en-US" altLang="zh-CN" dirty="0" smtClean="0"/>
              <a:t> not be spread if not be privileged</a:t>
            </a:r>
            <a:endParaRPr lang="zh-CN" altLang="en-US" dirty="0"/>
          </a:p>
        </p:txBody>
      </p:sp>
      <p:sp>
        <p:nvSpPr>
          <p:cNvPr id="3" name="灯片编号占位符 2"/>
          <p:cNvSpPr>
            <a:spLocks noGrp="1"/>
          </p:cNvSpPr>
          <p:nvPr>
            <p:ph type="sldNum" sz="quarter" idx="12"/>
          </p:nvPr>
        </p:nvSpPr>
        <p:spPr/>
        <p:txBody>
          <a:bodyPr/>
          <a:lstStyle/>
          <a:p>
            <a:fld id="{39CA78E4-F434-4116-A7EE-5A6838CB0D53}" type="slidenum">
              <a:rPr lang="zh-CN" altLang="en-US" smtClean="0"/>
              <a:t>8</a:t>
            </a:fld>
            <a:endParaRPr lang="zh-CN" altLang="en-US" dirty="0"/>
          </a:p>
        </p:txBody>
      </p:sp>
      <p:sp>
        <p:nvSpPr>
          <p:cNvPr id="4" name="文本框 3"/>
          <p:cNvSpPr txBox="1"/>
          <p:nvPr/>
        </p:nvSpPr>
        <p:spPr>
          <a:xfrm>
            <a:off x="541192" y="269092"/>
            <a:ext cx="6994815" cy="923330"/>
          </a:xfrm>
          <a:prstGeom prst="rect">
            <a:avLst/>
          </a:prstGeom>
          <a:noFill/>
        </p:spPr>
        <p:txBody>
          <a:bodyPr wrap="square" rtlCol="0">
            <a:spAutoFit/>
          </a:bodyPr>
          <a:lstStyle/>
          <a:p>
            <a:r>
              <a:rPr lang="zh-CN" altLang="en-US" sz="5400" dirty="0" smtClean="0">
                <a:solidFill>
                  <a:schemeClr val="bg1"/>
                </a:solidFill>
                <a:latin typeface="黑体" panose="02010609060101010101" pitchFamily="49" charset="-122"/>
                <a:ea typeface="黑体" panose="02010609060101010101" pitchFamily="49" charset="-122"/>
              </a:rPr>
              <a:t>为什么需要</a:t>
            </a:r>
            <a:r>
              <a:rPr lang="zh-CN" altLang="en-US" sz="5400" dirty="0" smtClean="0">
                <a:solidFill>
                  <a:srgbClr val="2EBA7C"/>
                </a:solidFill>
                <a:latin typeface="黑体" panose="02010609060101010101" pitchFamily="49" charset="-122"/>
                <a:ea typeface="黑体" panose="02010609060101010101" pitchFamily="49" charset="-122"/>
              </a:rPr>
              <a:t>边缘计算</a:t>
            </a:r>
            <a:r>
              <a:rPr lang="zh-CN" altLang="en-US" sz="5400" dirty="0" smtClean="0">
                <a:solidFill>
                  <a:schemeClr val="bg1"/>
                </a:solidFill>
                <a:latin typeface="黑体" panose="02010609060101010101" pitchFamily="49" charset="-122"/>
                <a:ea typeface="黑体" panose="02010609060101010101" pitchFamily="49" charset="-122"/>
              </a:rPr>
              <a:t>？</a:t>
            </a:r>
            <a:endParaRPr lang="zh-CN" altLang="en-US" sz="5400" dirty="0">
              <a:solidFill>
                <a:schemeClr val="bg1"/>
              </a:solidFill>
              <a:latin typeface="黑体" panose="02010609060101010101" pitchFamily="49" charset="-122"/>
              <a:ea typeface="黑体" panose="02010609060101010101" pitchFamily="49" charset="-122"/>
            </a:endParaRPr>
          </a:p>
        </p:txBody>
      </p:sp>
      <p:sp>
        <p:nvSpPr>
          <p:cNvPr id="7" name="文本框 6"/>
          <p:cNvSpPr txBox="1"/>
          <p:nvPr/>
        </p:nvSpPr>
        <p:spPr>
          <a:xfrm>
            <a:off x="462706" y="2155318"/>
            <a:ext cx="11266587" cy="3139321"/>
          </a:xfrm>
          <a:prstGeom prst="rect">
            <a:avLst/>
          </a:prstGeom>
          <a:noFill/>
        </p:spPr>
        <p:txBody>
          <a:bodyPr wrap="square" rtlCol="0">
            <a:spAutoFit/>
          </a:bodyPr>
          <a:lstStyle/>
          <a:p>
            <a:r>
              <a:rPr lang="zh-CN" altLang="en-US" b="1" dirty="0" smtClean="0">
                <a:solidFill>
                  <a:schemeClr val="bg1"/>
                </a:solidFill>
                <a:latin typeface="黑体" panose="02010609060101010101" pitchFamily="49" charset="-122"/>
                <a:ea typeface="黑体" panose="02010609060101010101" pitchFamily="49" charset="-122"/>
              </a:rPr>
              <a:t>边缘计算通常来说是对云计算的补充，解决云计算的不足：</a:t>
            </a:r>
            <a:endParaRPr lang="zh-CN" altLang="en-US" b="1" dirty="0">
              <a:solidFill>
                <a:schemeClr val="bg1"/>
              </a:solidFill>
              <a:latin typeface="黑体" panose="02010609060101010101" pitchFamily="49" charset="-122"/>
              <a:ea typeface="黑体" panose="02010609060101010101" pitchFamily="49" charset="-122"/>
            </a:endParaRPr>
          </a:p>
          <a:p>
            <a:r>
              <a:rPr lang="zh-CN" altLang="en-US" dirty="0">
                <a:solidFill>
                  <a:schemeClr val="bg1"/>
                </a:solidFill>
                <a:latin typeface="黑体" panose="02010609060101010101" pitchFamily="49" charset="-122"/>
                <a:ea typeface="黑体" panose="02010609060101010101" pitchFamily="49" charset="-122"/>
              </a:rPr>
              <a:t>● </a:t>
            </a:r>
            <a:r>
              <a:rPr lang="zh-CN" altLang="en-US" dirty="0" smtClean="0">
                <a:solidFill>
                  <a:schemeClr val="bg1"/>
                </a:solidFill>
                <a:latin typeface="黑体" panose="02010609060101010101" pitchFamily="49" charset="-122"/>
                <a:ea typeface="黑体" panose="02010609060101010101" pitchFamily="49" charset="-122"/>
              </a:rPr>
              <a:t>云计算难以保证实时性要求。</a:t>
            </a:r>
            <a:r>
              <a:rPr lang="zh-CN" altLang="en-US" dirty="0">
                <a:solidFill>
                  <a:schemeClr val="bg1"/>
                </a:solidFill>
                <a:latin typeface="黑体" panose="02010609060101010101" pitchFamily="49" charset="-122"/>
                <a:ea typeface="黑体" panose="02010609060101010101" pitchFamily="49" charset="-122"/>
              </a:rPr>
              <a:t>云</a:t>
            </a:r>
            <a:r>
              <a:rPr lang="zh-CN" altLang="en-US" dirty="0" smtClean="0">
                <a:solidFill>
                  <a:schemeClr val="bg1"/>
                </a:solidFill>
                <a:latin typeface="黑体" panose="02010609060101010101" pitchFamily="49" charset="-122"/>
                <a:ea typeface="黑体" panose="02010609060101010101" pitchFamily="49" charset="-122"/>
              </a:rPr>
              <a:t>计算将全部数据</a:t>
            </a:r>
            <a:r>
              <a:rPr lang="zh-CN" altLang="en-US" dirty="0">
                <a:solidFill>
                  <a:schemeClr val="bg1"/>
                </a:solidFill>
                <a:latin typeface="黑体" panose="02010609060101010101" pitchFamily="49" charset="-122"/>
                <a:ea typeface="黑体" panose="02010609060101010101" pitchFamily="49" charset="-122"/>
              </a:rPr>
              <a:t>上传至</a:t>
            </a:r>
            <a:r>
              <a:rPr lang="zh-CN" altLang="en-US" dirty="0" smtClean="0">
                <a:solidFill>
                  <a:schemeClr val="bg1"/>
                </a:solidFill>
                <a:latin typeface="黑体" panose="02010609060101010101" pitchFamily="49" charset="-122"/>
                <a:ea typeface="黑体" panose="02010609060101010101" pitchFamily="49" charset="-122"/>
              </a:rPr>
              <a:t>云计算中心进行</a:t>
            </a:r>
            <a:r>
              <a:rPr lang="zh-CN" altLang="en-US" dirty="0">
                <a:solidFill>
                  <a:schemeClr val="bg1"/>
                </a:solidFill>
                <a:latin typeface="黑体" panose="02010609060101010101" pitchFamily="49" charset="-122"/>
                <a:ea typeface="黑体" panose="02010609060101010101" pitchFamily="49" charset="-122"/>
              </a:rPr>
              <a:t>处理，其处理速度受到网络带宽、中</a:t>
            </a:r>
            <a:r>
              <a:rPr lang="zh-CN" altLang="en-US" dirty="0" smtClean="0">
                <a:solidFill>
                  <a:schemeClr val="bg1"/>
                </a:solidFill>
                <a:latin typeface="黑体" panose="02010609060101010101" pitchFamily="49" charset="-122"/>
                <a:ea typeface="黑体" panose="02010609060101010101" pitchFamily="49" charset="-122"/>
              </a:rPr>
              <a:t>心计算能力、总计算任务量、请求响应链路长度等多因素的影响，可能造成无法接受的处理时延。</a:t>
            </a:r>
            <a:endParaRPr lang="en-US" altLang="zh-CN" dirty="0" smtClean="0">
              <a:solidFill>
                <a:schemeClr val="bg1"/>
              </a:solidFill>
              <a:latin typeface="黑体" panose="02010609060101010101" pitchFamily="49" charset="-122"/>
              <a:ea typeface="黑体" panose="02010609060101010101" pitchFamily="49" charset="-122"/>
            </a:endParaRPr>
          </a:p>
          <a:p>
            <a:endParaRPr lang="zh-CN" altLang="en-US" dirty="0">
              <a:solidFill>
                <a:schemeClr val="bg1"/>
              </a:solidFill>
              <a:latin typeface="黑体" panose="02010609060101010101" pitchFamily="49" charset="-122"/>
              <a:ea typeface="黑体" panose="02010609060101010101" pitchFamily="49" charset="-122"/>
            </a:endParaRPr>
          </a:p>
          <a:p>
            <a:r>
              <a:rPr lang="zh-CN" altLang="en-US" dirty="0">
                <a:solidFill>
                  <a:schemeClr val="bg1"/>
                </a:solidFill>
                <a:latin typeface="黑体" panose="02010609060101010101" pitchFamily="49" charset="-122"/>
                <a:ea typeface="黑体" panose="02010609060101010101" pitchFamily="49" charset="-122"/>
              </a:rPr>
              <a:t>● </a:t>
            </a:r>
            <a:r>
              <a:rPr lang="zh-CN" altLang="en-US" dirty="0" smtClean="0">
                <a:solidFill>
                  <a:schemeClr val="bg1"/>
                </a:solidFill>
                <a:latin typeface="黑体" panose="02010609060101010101" pitchFamily="49" charset="-122"/>
                <a:ea typeface="黑体" panose="02010609060101010101" pitchFamily="49" charset="-122"/>
              </a:rPr>
              <a:t>云</a:t>
            </a:r>
            <a:r>
              <a:rPr lang="zh-CN" altLang="en-US" dirty="0">
                <a:solidFill>
                  <a:schemeClr val="bg1"/>
                </a:solidFill>
                <a:latin typeface="黑体" panose="02010609060101010101" pitchFamily="49" charset="-122"/>
                <a:ea typeface="黑体" panose="02010609060101010101" pitchFamily="49" charset="-122"/>
              </a:rPr>
              <a:t>计算的资源开销较大。随着</a:t>
            </a:r>
            <a:r>
              <a:rPr lang="zh-CN" altLang="en-US" dirty="0" smtClean="0">
                <a:solidFill>
                  <a:schemeClr val="bg1"/>
                </a:solidFill>
                <a:latin typeface="黑体" panose="02010609060101010101" pitchFamily="49" charset="-122"/>
                <a:ea typeface="黑体" panose="02010609060101010101" pitchFamily="49" charset="-122"/>
              </a:rPr>
              <a:t>数据量</a:t>
            </a:r>
            <a:r>
              <a:rPr lang="zh-CN" altLang="en-US" dirty="0">
                <a:solidFill>
                  <a:schemeClr val="bg1"/>
                </a:solidFill>
                <a:latin typeface="黑体" panose="02010609060101010101" pitchFamily="49" charset="-122"/>
                <a:ea typeface="黑体" panose="02010609060101010101" pitchFamily="49" charset="-122"/>
              </a:rPr>
              <a:t>的攀升，数据传输带来的网络流量</a:t>
            </a:r>
            <a:r>
              <a:rPr lang="zh-CN" altLang="en-US" dirty="0" smtClean="0">
                <a:solidFill>
                  <a:schemeClr val="bg1"/>
                </a:solidFill>
                <a:latin typeface="黑体" panose="02010609060101010101" pitchFamily="49" charset="-122"/>
                <a:ea typeface="黑体" panose="02010609060101010101" pitchFamily="49" charset="-122"/>
              </a:rPr>
              <a:t>开销也</a:t>
            </a:r>
            <a:r>
              <a:rPr lang="zh-CN" altLang="en-US" dirty="0">
                <a:solidFill>
                  <a:schemeClr val="bg1"/>
                </a:solidFill>
                <a:latin typeface="黑体" panose="02010609060101010101" pitchFamily="49" charset="-122"/>
                <a:ea typeface="黑体" panose="02010609060101010101" pitchFamily="49" charset="-122"/>
              </a:rPr>
              <a:t>在逐渐升高</a:t>
            </a:r>
            <a:r>
              <a:rPr lang="zh-CN" altLang="en-US" dirty="0" smtClean="0">
                <a:solidFill>
                  <a:schemeClr val="bg1"/>
                </a:solidFill>
                <a:latin typeface="黑体" panose="02010609060101010101" pitchFamily="49" charset="-122"/>
                <a:ea typeface="黑体" panose="02010609060101010101" pitchFamily="49" charset="-122"/>
              </a:rPr>
              <a:t>，有时候这些开销并不是完全必要的。以野生动物保护区监控图像处理为例，大量的监控图像中并未包含任何动物，然而云计算模型</a:t>
            </a:r>
            <a:r>
              <a:rPr lang="zh-CN" altLang="en-US" dirty="0">
                <a:solidFill>
                  <a:schemeClr val="bg1"/>
                </a:solidFill>
                <a:latin typeface="黑体" panose="02010609060101010101" pitchFamily="49" charset="-122"/>
                <a:ea typeface="黑体" panose="02010609060101010101" pitchFamily="49" charset="-122"/>
              </a:rPr>
              <a:t>仍然会对每一张图片进行传输、</a:t>
            </a:r>
            <a:r>
              <a:rPr lang="zh-CN" altLang="en-US" dirty="0" smtClean="0">
                <a:solidFill>
                  <a:schemeClr val="bg1"/>
                </a:solidFill>
                <a:latin typeface="黑体" panose="02010609060101010101" pitchFamily="49" charset="-122"/>
                <a:ea typeface="黑体" panose="02010609060101010101" pitchFamily="49" charset="-122"/>
              </a:rPr>
              <a:t>处理和</a:t>
            </a:r>
            <a:r>
              <a:rPr lang="zh-CN" altLang="en-US" dirty="0">
                <a:solidFill>
                  <a:schemeClr val="bg1"/>
                </a:solidFill>
                <a:latin typeface="黑体" panose="02010609060101010101" pitchFamily="49" charset="-122"/>
                <a:ea typeface="黑体" panose="02010609060101010101" pitchFamily="49" charset="-122"/>
              </a:rPr>
              <a:t>存储</a:t>
            </a:r>
            <a:r>
              <a:rPr lang="zh-CN" altLang="en-US" dirty="0" smtClean="0">
                <a:solidFill>
                  <a:schemeClr val="bg1"/>
                </a:solidFill>
                <a:latin typeface="黑体" panose="02010609060101010101" pitchFamily="49" charset="-122"/>
                <a:ea typeface="黑体" panose="02010609060101010101" pitchFamily="49" charset="-122"/>
              </a:rPr>
              <a:t>。</a:t>
            </a:r>
            <a:endParaRPr lang="en-US" altLang="zh-CN" dirty="0" smtClean="0">
              <a:solidFill>
                <a:schemeClr val="bg1"/>
              </a:solidFill>
              <a:latin typeface="黑体" panose="02010609060101010101" pitchFamily="49" charset="-122"/>
              <a:ea typeface="黑体" panose="02010609060101010101" pitchFamily="49" charset="-122"/>
            </a:endParaRPr>
          </a:p>
          <a:p>
            <a:endParaRPr lang="en-US" altLang="zh-CN" dirty="0" smtClean="0">
              <a:solidFill>
                <a:schemeClr val="bg1"/>
              </a:solidFill>
              <a:latin typeface="黑体" panose="02010609060101010101" pitchFamily="49" charset="-122"/>
              <a:ea typeface="黑体" panose="02010609060101010101" pitchFamily="49" charset="-122"/>
            </a:endParaRPr>
          </a:p>
          <a:p>
            <a:r>
              <a:rPr lang="zh-CN" altLang="en-US" dirty="0">
                <a:solidFill>
                  <a:schemeClr val="bg1"/>
                </a:solidFill>
                <a:latin typeface="黑体" panose="02010609060101010101" pitchFamily="49" charset="-122"/>
                <a:ea typeface="黑体" panose="02010609060101010101" pitchFamily="49" charset="-122"/>
              </a:rPr>
              <a:t>●</a:t>
            </a:r>
            <a:r>
              <a:rPr lang="zh-CN" altLang="en-US" dirty="0" smtClean="0">
                <a:solidFill>
                  <a:schemeClr val="bg1"/>
                </a:solidFill>
                <a:latin typeface="黑体" panose="02010609060101010101" pitchFamily="49" charset="-122"/>
                <a:ea typeface="黑体" panose="02010609060101010101" pitchFamily="49" charset="-122"/>
              </a:rPr>
              <a:t>云</a:t>
            </a:r>
            <a:r>
              <a:rPr lang="zh-CN" altLang="en-US" dirty="0">
                <a:solidFill>
                  <a:schemeClr val="bg1"/>
                </a:solidFill>
                <a:latin typeface="黑体" panose="02010609060101010101" pitchFamily="49" charset="-122"/>
                <a:ea typeface="黑体" panose="02010609060101010101" pitchFamily="49" charset="-122"/>
              </a:rPr>
              <a:t>计算难以保证用户</a:t>
            </a:r>
            <a:r>
              <a:rPr lang="zh-CN" altLang="en-US" dirty="0" smtClean="0">
                <a:solidFill>
                  <a:schemeClr val="bg1"/>
                </a:solidFill>
                <a:latin typeface="黑体" panose="02010609060101010101" pitchFamily="49" charset="-122"/>
                <a:ea typeface="黑体" panose="02010609060101010101" pitchFamily="49" charset="-122"/>
              </a:rPr>
              <a:t>隐私。</a:t>
            </a:r>
            <a:r>
              <a:rPr lang="zh-CN" altLang="en-US" dirty="0">
                <a:solidFill>
                  <a:schemeClr val="bg1"/>
                </a:solidFill>
                <a:latin typeface="黑体" panose="02010609060101010101" pitchFamily="49" charset="-122"/>
                <a:ea typeface="黑体" panose="02010609060101010101" pitchFamily="49" charset="-122"/>
              </a:rPr>
              <a:t>云</a:t>
            </a:r>
            <a:r>
              <a:rPr lang="zh-CN" altLang="en-US" dirty="0" smtClean="0">
                <a:solidFill>
                  <a:schemeClr val="bg1"/>
                </a:solidFill>
                <a:latin typeface="黑体" panose="02010609060101010101" pitchFamily="49" charset="-122"/>
                <a:ea typeface="黑体" panose="02010609060101010101" pitchFamily="49" charset="-122"/>
              </a:rPr>
              <a:t>计算</a:t>
            </a:r>
            <a:r>
              <a:rPr lang="zh-CN" altLang="en-US" dirty="0">
                <a:solidFill>
                  <a:schemeClr val="bg1"/>
                </a:solidFill>
                <a:latin typeface="黑体" panose="02010609060101010101" pitchFamily="49" charset="-122"/>
                <a:ea typeface="黑体" panose="02010609060101010101" pitchFamily="49" charset="-122"/>
              </a:rPr>
              <a:t>处理的数据可能是包含用户隐私的，</a:t>
            </a:r>
            <a:r>
              <a:rPr lang="zh-CN" altLang="en-US" dirty="0" smtClean="0">
                <a:solidFill>
                  <a:schemeClr val="bg1"/>
                </a:solidFill>
                <a:latin typeface="黑体" panose="02010609060101010101" pitchFamily="49" charset="-122"/>
                <a:ea typeface="黑体" panose="02010609060101010101" pitchFamily="49" charset="-122"/>
              </a:rPr>
              <a:t>例如</a:t>
            </a:r>
            <a:r>
              <a:rPr lang="zh-CN" altLang="en-US" dirty="0">
                <a:solidFill>
                  <a:schemeClr val="bg1"/>
                </a:solidFill>
                <a:latin typeface="黑体" panose="02010609060101010101" pitchFamily="49" charset="-122"/>
                <a:ea typeface="黑体" panose="02010609060101010101" pitchFamily="49" charset="-122"/>
              </a:rPr>
              <a:t>家庭内的监控摄像头、工厂内的生产</a:t>
            </a:r>
            <a:r>
              <a:rPr lang="zh-CN" altLang="en-US" dirty="0" smtClean="0">
                <a:solidFill>
                  <a:schemeClr val="bg1"/>
                </a:solidFill>
                <a:latin typeface="黑体" panose="02010609060101010101" pitchFamily="49" charset="-122"/>
                <a:ea typeface="黑体" panose="02010609060101010101" pitchFamily="49" charset="-122"/>
              </a:rPr>
              <a:t>数据</a:t>
            </a:r>
            <a:r>
              <a:rPr lang="zh-CN" altLang="en-US" dirty="0">
                <a:solidFill>
                  <a:schemeClr val="bg1"/>
                </a:solidFill>
                <a:latin typeface="黑体" panose="02010609060101010101" pitchFamily="49" charset="-122"/>
                <a:ea typeface="黑体" panose="02010609060101010101" pitchFamily="49" charset="-122"/>
              </a:rPr>
              <a:t>等，尽管存在用户隐私协议等约束，但</a:t>
            </a:r>
            <a:r>
              <a:rPr lang="zh-CN" altLang="en-US" dirty="0" smtClean="0">
                <a:solidFill>
                  <a:schemeClr val="bg1"/>
                </a:solidFill>
                <a:latin typeface="黑体" panose="02010609060101010101" pitchFamily="49" charset="-122"/>
                <a:ea typeface="黑体" panose="02010609060101010101" pitchFamily="49" charset="-122"/>
              </a:rPr>
              <a:t>服务</a:t>
            </a:r>
            <a:r>
              <a:rPr lang="zh-CN" altLang="en-US" dirty="0">
                <a:solidFill>
                  <a:schemeClr val="bg1"/>
                </a:solidFill>
                <a:latin typeface="黑体" panose="02010609060101010101" pitchFamily="49" charset="-122"/>
                <a:ea typeface="黑体" panose="02010609060101010101" pitchFamily="49" charset="-122"/>
              </a:rPr>
              <a:t>提供商对数据的实际使用情况是</a:t>
            </a:r>
            <a:r>
              <a:rPr lang="zh-CN" altLang="en-US" dirty="0" smtClean="0">
                <a:solidFill>
                  <a:schemeClr val="bg1"/>
                </a:solidFill>
                <a:latin typeface="黑体" panose="02010609060101010101" pitchFamily="49" charset="-122"/>
                <a:ea typeface="黑体" panose="02010609060101010101" pitchFamily="49" charset="-122"/>
              </a:rPr>
              <a:t>不透明的。同时许多工厂也不希望将生产数据放到公共云端，更可能还存放在内部私有云或内部子系统。</a:t>
            </a:r>
            <a:endParaRPr lang="en-US" altLang="zh-CN" dirty="0" smtClean="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6672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Confidential in </a:t>
            </a:r>
            <a:r>
              <a:rPr lang="en-US" altLang="zh-CN" dirty="0" err="1" smtClean="0"/>
              <a:t>BGI,shall</a:t>
            </a:r>
            <a:r>
              <a:rPr lang="en-US" altLang="zh-CN" dirty="0" smtClean="0"/>
              <a:t> not be spread if not be privileged</a:t>
            </a:r>
            <a:endParaRPr lang="zh-CN" altLang="en-US" dirty="0"/>
          </a:p>
        </p:txBody>
      </p:sp>
      <p:sp>
        <p:nvSpPr>
          <p:cNvPr id="3" name="灯片编号占位符 2"/>
          <p:cNvSpPr>
            <a:spLocks noGrp="1"/>
          </p:cNvSpPr>
          <p:nvPr>
            <p:ph type="sldNum" sz="quarter" idx="12"/>
          </p:nvPr>
        </p:nvSpPr>
        <p:spPr/>
        <p:txBody>
          <a:bodyPr/>
          <a:lstStyle/>
          <a:p>
            <a:fld id="{39CA78E4-F434-4116-A7EE-5A6838CB0D53}" type="slidenum">
              <a:rPr lang="zh-CN" altLang="en-US" smtClean="0"/>
              <a:t>9</a:t>
            </a:fld>
            <a:endParaRPr lang="zh-CN" altLang="en-US"/>
          </a:p>
        </p:txBody>
      </p:sp>
      <p:sp>
        <p:nvSpPr>
          <p:cNvPr id="4" name="文本框 3"/>
          <p:cNvSpPr txBox="1"/>
          <p:nvPr/>
        </p:nvSpPr>
        <p:spPr>
          <a:xfrm>
            <a:off x="680602" y="364881"/>
            <a:ext cx="8324853" cy="923330"/>
          </a:xfrm>
          <a:prstGeom prst="rect">
            <a:avLst/>
          </a:prstGeom>
          <a:noFill/>
        </p:spPr>
        <p:txBody>
          <a:bodyPr wrap="square" rtlCol="0">
            <a:spAutoFit/>
          </a:bodyPr>
          <a:lstStyle/>
          <a:p>
            <a:r>
              <a:rPr lang="zh-CN" altLang="en-US" sz="5400" dirty="0" smtClean="0">
                <a:solidFill>
                  <a:schemeClr val="bg1"/>
                </a:solidFill>
                <a:latin typeface="黑体" panose="02010609060101010101" pitchFamily="49" charset="-122"/>
                <a:ea typeface="黑体" panose="02010609060101010101" pitchFamily="49" charset="-122"/>
              </a:rPr>
              <a:t>如何构建</a:t>
            </a:r>
            <a:r>
              <a:rPr lang="zh-CN" altLang="en-US" sz="5400" dirty="0" smtClean="0">
                <a:solidFill>
                  <a:srgbClr val="2EBA7C"/>
                </a:solidFill>
                <a:latin typeface="黑体" panose="02010609060101010101" pitchFamily="49" charset="-122"/>
                <a:ea typeface="黑体" panose="02010609060101010101" pitchFamily="49" charset="-122"/>
              </a:rPr>
              <a:t>边缘计算</a:t>
            </a:r>
            <a:r>
              <a:rPr lang="zh-CN" altLang="en-US" sz="5400" dirty="0">
                <a:solidFill>
                  <a:schemeClr val="bg1"/>
                </a:solidFill>
                <a:latin typeface="黑体" panose="02010609060101010101" pitchFamily="49" charset="-122"/>
                <a:ea typeface="黑体" panose="02010609060101010101" pitchFamily="49" charset="-122"/>
              </a:rPr>
              <a:t>平台</a:t>
            </a:r>
            <a:r>
              <a:rPr lang="zh-CN" altLang="en-US" sz="5400" dirty="0" smtClean="0">
                <a:solidFill>
                  <a:schemeClr val="bg1"/>
                </a:solidFill>
                <a:latin typeface="黑体" panose="02010609060101010101" pitchFamily="49" charset="-122"/>
                <a:ea typeface="黑体" panose="02010609060101010101" pitchFamily="49" charset="-122"/>
              </a:rPr>
              <a:t>？</a:t>
            </a:r>
            <a:endParaRPr lang="zh-CN" altLang="en-US" sz="5400" dirty="0">
              <a:solidFill>
                <a:schemeClr val="bg1"/>
              </a:solidFill>
              <a:latin typeface="黑体" panose="02010609060101010101" pitchFamily="49" charset="-122"/>
              <a:ea typeface="黑体" panose="02010609060101010101" pitchFamily="49" charset="-122"/>
            </a:endParaRPr>
          </a:p>
        </p:txBody>
      </p:sp>
      <p:grpSp>
        <p:nvGrpSpPr>
          <p:cNvPr id="32" name="组合 31"/>
          <p:cNvGrpSpPr/>
          <p:nvPr/>
        </p:nvGrpSpPr>
        <p:grpSpPr>
          <a:xfrm>
            <a:off x="3668801" y="754715"/>
            <a:ext cx="8180744" cy="5017435"/>
            <a:chOff x="3668801" y="754715"/>
            <a:chExt cx="8180744" cy="5017435"/>
          </a:xfrm>
        </p:grpSpPr>
        <p:sp>
          <p:nvSpPr>
            <p:cNvPr id="5" name="矩形 4"/>
            <p:cNvSpPr/>
            <p:nvPr/>
          </p:nvSpPr>
          <p:spPr>
            <a:xfrm>
              <a:off x="3668801" y="5160800"/>
              <a:ext cx="1222310" cy="531845"/>
            </a:xfrm>
            <a:prstGeom prst="rect">
              <a:avLst/>
            </a:prstGeom>
            <a:solidFill>
              <a:srgbClr val="424752"/>
            </a:solidFill>
            <a:ln>
              <a:solidFill>
                <a:srgbClr val="2EBA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黑体" panose="02010609060101010101" pitchFamily="49" charset="-122"/>
                  <a:ea typeface="黑体" panose="02010609060101010101" pitchFamily="49" charset="-122"/>
                </a:rPr>
                <a:t>现场设备</a:t>
              </a:r>
            </a:p>
          </p:txBody>
        </p:sp>
        <p:sp>
          <p:nvSpPr>
            <p:cNvPr id="9" name="矩形 8"/>
            <p:cNvSpPr/>
            <p:nvPr/>
          </p:nvSpPr>
          <p:spPr>
            <a:xfrm>
              <a:off x="5080834" y="5160800"/>
              <a:ext cx="5518743" cy="531845"/>
            </a:xfrm>
            <a:prstGeom prst="rect">
              <a:avLst/>
            </a:prstGeom>
            <a:noFill/>
            <a:ln>
              <a:solidFill>
                <a:srgbClr val="2EBA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黑体" panose="02010609060101010101" pitchFamily="49" charset="-122"/>
                  <a:ea typeface="黑体" panose="02010609060101010101" pitchFamily="49" charset="-122"/>
                </a:rPr>
                <a:t>接口</a:t>
              </a:r>
              <a:endParaRPr lang="en-US" altLang="zh-CN" sz="1600" dirty="0">
                <a:latin typeface="黑体" panose="02010609060101010101" pitchFamily="49" charset="-122"/>
                <a:ea typeface="黑体" panose="02010609060101010101" pitchFamily="49" charset="-122"/>
              </a:endParaRPr>
            </a:p>
            <a:p>
              <a:pPr algn="ctr"/>
              <a:r>
                <a:rPr lang="zh-CN" altLang="en-US" sz="1600" dirty="0">
                  <a:latin typeface="黑体" panose="02010609060101010101" pitchFamily="49" charset="-122"/>
                  <a:ea typeface="黑体" panose="02010609060101010101" pitchFamily="49" charset="-122"/>
                </a:rPr>
                <a:t>设备</a:t>
              </a:r>
            </a:p>
          </p:txBody>
        </p:sp>
        <p:sp>
          <p:nvSpPr>
            <p:cNvPr id="10" name="矩形 9"/>
            <p:cNvSpPr/>
            <p:nvPr/>
          </p:nvSpPr>
          <p:spPr>
            <a:xfrm>
              <a:off x="3668801" y="3014761"/>
              <a:ext cx="1222310" cy="2090057"/>
            </a:xfrm>
            <a:prstGeom prst="rect">
              <a:avLst/>
            </a:prstGeom>
            <a:solidFill>
              <a:srgbClr val="424752"/>
            </a:solidFill>
            <a:ln>
              <a:solidFill>
                <a:srgbClr val="2EBA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黑体" panose="02010609060101010101" pitchFamily="49" charset="-122"/>
                  <a:ea typeface="黑体" panose="02010609060101010101" pitchFamily="49" charset="-122"/>
                </a:rPr>
                <a:t>边缘</a:t>
              </a:r>
            </a:p>
          </p:txBody>
        </p:sp>
        <p:sp>
          <p:nvSpPr>
            <p:cNvPr id="11" name="矩形 10"/>
            <p:cNvSpPr/>
            <p:nvPr/>
          </p:nvSpPr>
          <p:spPr>
            <a:xfrm>
              <a:off x="5080834" y="3476110"/>
              <a:ext cx="5518743" cy="15655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dirty="0">
                <a:latin typeface="黑体" panose="02010609060101010101" pitchFamily="49" charset="-122"/>
                <a:ea typeface="黑体" panose="02010609060101010101" pitchFamily="49" charset="-122"/>
              </a:endParaRPr>
            </a:p>
          </p:txBody>
        </p:sp>
        <p:sp>
          <p:nvSpPr>
            <p:cNvPr id="12" name="矩形 11"/>
            <p:cNvSpPr/>
            <p:nvPr/>
          </p:nvSpPr>
          <p:spPr>
            <a:xfrm>
              <a:off x="5080834" y="3476110"/>
              <a:ext cx="1618547" cy="401215"/>
            </a:xfrm>
            <a:prstGeom prst="rect">
              <a:avLst/>
            </a:prstGeom>
            <a:solidFill>
              <a:schemeClr val="accent3">
                <a:lumMod val="50000"/>
              </a:schemeClr>
            </a:solidFill>
            <a:ln>
              <a:solidFill>
                <a:srgbClr val="2EBA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黑体" panose="02010609060101010101" pitchFamily="49" charset="-122"/>
                  <a:ea typeface="黑体" panose="02010609060101010101" pitchFamily="49" charset="-122"/>
                </a:rPr>
                <a:t>边缘节点</a:t>
              </a:r>
            </a:p>
          </p:txBody>
        </p:sp>
        <p:sp>
          <p:nvSpPr>
            <p:cNvPr id="13" name="矩形 12"/>
            <p:cNvSpPr/>
            <p:nvPr/>
          </p:nvSpPr>
          <p:spPr>
            <a:xfrm>
              <a:off x="5080834" y="3877325"/>
              <a:ext cx="1618547" cy="1156410"/>
            </a:xfrm>
            <a:prstGeom prst="rect">
              <a:avLst/>
            </a:prstGeom>
            <a:solidFill>
              <a:schemeClr val="accent3">
                <a:lumMod val="50000"/>
              </a:schemeClr>
            </a:solidFill>
            <a:ln>
              <a:solidFill>
                <a:srgbClr val="2EBA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黑体" panose="02010609060101010101" pitchFamily="49" charset="-122"/>
                  <a:ea typeface="黑体" panose="02010609060101010101" pitchFamily="49" charset="-122"/>
                </a:rPr>
                <a:t>边缘网关</a:t>
              </a:r>
              <a:endParaRPr lang="en-US" altLang="zh-CN" sz="1600" dirty="0">
                <a:latin typeface="黑体" panose="02010609060101010101" pitchFamily="49" charset="-122"/>
                <a:ea typeface="黑体" panose="02010609060101010101" pitchFamily="49" charset="-122"/>
              </a:endParaRPr>
            </a:p>
            <a:p>
              <a:pPr algn="ctr"/>
              <a:r>
                <a:rPr lang="zh-CN" altLang="en-US" sz="1600" dirty="0">
                  <a:latin typeface="黑体" panose="02010609060101010101" pitchFamily="49" charset="-122"/>
                  <a:ea typeface="黑体" panose="02010609060101010101" pitchFamily="49" charset="-122"/>
                </a:rPr>
                <a:t>边缘控制器</a:t>
              </a:r>
              <a:endParaRPr lang="en-US" altLang="zh-CN" sz="1600" dirty="0">
                <a:latin typeface="黑体" panose="02010609060101010101" pitchFamily="49" charset="-122"/>
                <a:ea typeface="黑体" panose="02010609060101010101" pitchFamily="49" charset="-122"/>
              </a:endParaRPr>
            </a:p>
            <a:p>
              <a:pPr algn="ctr"/>
              <a:r>
                <a:rPr lang="zh-CN" altLang="en-US" sz="1600" dirty="0">
                  <a:latin typeface="黑体" panose="02010609060101010101" pitchFamily="49" charset="-122"/>
                  <a:ea typeface="黑体" panose="02010609060101010101" pitchFamily="49" charset="-122"/>
                </a:rPr>
                <a:t>边缘云</a:t>
              </a:r>
              <a:endParaRPr lang="en-US" altLang="zh-CN" sz="1600" dirty="0">
                <a:latin typeface="黑体" panose="02010609060101010101" pitchFamily="49" charset="-122"/>
                <a:ea typeface="黑体" panose="02010609060101010101" pitchFamily="49" charset="-122"/>
              </a:endParaRPr>
            </a:p>
            <a:p>
              <a:pPr algn="ctr"/>
              <a:r>
                <a:rPr lang="zh-CN" altLang="en-US" sz="1600" dirty="0">
                  <a:latin typeface="黑体" panose="02010609060101010101" pitchFamily="49" charset="-122"/>
                  <a:ea typeface="黑体" panose="02010609060101010101" pitchFamily="49" charset="-122"/>
                </a:rPr>
                <a:t>边缘传感器</a:t>
              </a:r>
            </a:p>
          </p:txBody>
        </p:sp>
        <p:sp>
          <p:nvSpPr>
            <p:cNvPr id="14" name="矩形 13"/>
            <p:cNvSpPr/>
            <p:nvPr/>
          </p:nvSpPr>
          <p:spPr>
            <a:xfrm>
              <a:off x="6699381" y="4632520"/>
              <a:ext cx="1296955" cy="401215"/>
            </a:xfrm>
            <a:prstGeom prst="rect">
              <a:avLst/>
            </a:prstGeom>
            <a:noFill/>
            <a:ln>
              <a:solidFill>
                <a:srgbClr val="2EBA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黑体" panose="02010609060101010101" pitchFamily="49" charset="-122"/>
                  <a:ea typeface="黑体" panose="02010609060101010101" pitchFamily="49" charset="-122"/>
                </a:rPr>
                <a:t>计算资源</a:t>
              </a:r>
            </a:p>
          </p:txBody>
        </p:sp>
        <p:sp>
          <p:nvSpPr>
            <p:cNvPr id="15" name="矩形 14"/>
            <p:cNvSpPr/>
            <p:nvPr/>
          </p:nvSpPr>
          <p:spPr>
            <a:xfrm>
              <a:off x="7996336" y="4624549"/>
              <a:ext cx="1296955" cy="401215"/>
            </a:xfrm>
            <a:prstGeom prst="rect">
              <a:avLst/>
            </a:prstGeom>
            <a:noFill/>
            <a:ln>
              <a:solidFill>
                <a:srgbClr val="2EBA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黑体" panose="02010609060101010101" pitchFamily="49" charset="-122"/>
                  <a:ea typeface="黑体" panose="02010609060101010101" pitchFamily="49" charset="-122"/>
                </a:rPr>
                <a:t>网络资源</a:t>
              </a:r>
            </a:p>
          </p:txBody>
        </p:sp>
        <p:sp>
          <p:nvSpPr>
            <p:cNvPr id="16" name="矩形 15"/>
            <p:cNvSpPr/>
            <p:nvPr/>
          </p:nvSpPr>
          <p:spPr>
            <a:xfrm>
              <a:off x="9302622" y="4632520"/>
              <a:ext cx="1296955" cy="401215"/>
            </a:xfrm>
            <a:prstGeom prst="rect">
              <a:avLst/>
            </a:prstGeom>
            <a:noFill/>
            <a:ln>
              <a:solidFill>
                <a:srgbClr val="2EBA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黑体" panose="02010609060101010101" pitchFamily="49" charset="-122"/>
                  <a:ea typeface="黑体" panose="02010609060101010101" pitchFamily="49" charset="-122"/>
                </a:rPr>
                <a:t>存储资源</a:t>
              </a:r>
            </a:p>
          </p:txBody>
        </p:sp>
        <p:sp>
          <p:nvSpPr>
            <p:cNvPr id="17" name="矩形 16"/>
            <p:cNvSpPr/>
            <p:nvPr/>
          </p:nvSpPr>
          <p:spPr>
            <a:xfrm>
              <a:off x="6699381" y="4233964"/>
              <a:ext cx="3900196" cy="401216"/>
            </a:xfrm>
            <a:prstGeom prst="rect">
              <a:avLst/>
            </a:prstGeom>
            <a:noFill/>
            <a:ln>
              <a:solidFill>
                <a:srgbClr val="2EBA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黑体" panose="02010609060101010101" pitchFamily="49" charset="-122"/>
                  <a:ea typeface="黑体" panose="02010609060101010101" pitchFamily="49" charset="-122"/>
                </a:rPr>
                <a:t>API</a:t>
              </a:r>
              <a:endParaRPr lang="zh-CN" altLang="en-US" sz="1600" dirty="0">
                <a:latin typeface="黑体" panose="02010609060101010101" pitchFamily="49" charset="-122"/>
                <a:ea typeface="黑体" panose="02010609060101010101" pitchFamily="49" charset="-122"/>
              </a:endParaRPr>
            </a:p>
          </p:txBody>
        </p:sp>
        <p:sp>
          <p:nvSpPr>
            <p:cNvPr id="18" name="矩形 17"/>
            <p:cNvSpPr/>
            <p:nvPr/>
          </p:nvSpPr>
          <p:spPr>
            <a:xfrm>
              <a:off x="6699380" y="3484081"/>
              <a:ext cx="1296956" cy="749883"/>
            </a:xfrm>
            <a:prstGeom prst="rect">
              <a:avLst/>
            </a:prstGeom>
            <a:noFill/>
            <a:ln>
              <a:solidFill>
                <a:srgbClr val="2EBA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黑体" panose="02010609060101010101" pitchFamily="49" charset="-122"/>
                  <a:ea typeface="黑体" panose="02010609060101010101" pitchFamily="49" charset="-122"/>
                </a:rPr>
                <a:t>控制领域</a:t>
              </a:r>
            </a:p>
          </p:txBody>
        </p:sp>
        <p:sp>
          <p:nvSpPr>
            <p:cNvPr id="19" name="矩形 18"/>
            <p:cNvSpPr/>
            <p:nvPr/>
          </p:nvSpPr>
          <p:spPr>
            <a:xfrm>
              <a:off x="7996335" y="3484081"/>
              <a:ext cx="1296956" cy="752989"/>
            </a:xfrm>
            <a:prstGeom prst="rect">
              <a:avLst/>
            </a:prstGeom>
            <a:noFill/>
            <a:ln>
              <a:solidFill>
                <a:srgbClr val="2EBA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黑体" panose="02010609060101010101" pitchFamily="49" charset="-122"/>
                  <a:ea typeface="黑体" panose="02010609060101010101" pitchFamily="49" charset="-122"/>
                </a:rPr>
                <a:t>分析领域</a:t>
              </a:r>
            </a:p>
          </p:txBody>
        </p:sp>
        <p:sp>
          <p:nvSpPr>
            <p:cNvPr id="20" name="矩形 19"/>
            <p:cNvSpPr/>
            <p:nvPr/>
          </p:nvSpPr>
          <p:spPr>
            <a:xfrm>
              <a:off x="9302620" y="3484080"/>
              <a:ext cx="1296956" cy="749883"/>
            </a:xfrm>
            <a:prstGeom prst="rect">
              <a:avLst/>
            </a:prstGeom>
            <a:noFill/>
            <a:ln>
              <a:solidFill>
                <a:srgbClr val="2EBA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黑体" panose="02010609060101010101" pitchFamily="49" charset="-122"/>
                  <a:ea typeface="黑体" panose="02010609060101010101" pitchFamily="49" charset="-122"/>
                </a:rPr>
                <a:t>优化领域</a:t>
              </a:r>
            </a:p>
          </p:txBody>
        </p:sp>
        <p:sp>
          <p:nvSpPr>
            <p:cNvPr id="21" name="矩形 20"/>
            <p:cNvSpPr/>
            <p:nvPr/>
          </p:nvSpPr>
          <p:spPr>
            <a:xfrm>
              <a:off x="5080833" y="3014761"/>
              <a:ext cx="5518743" cy="396034"/>
            </a:xfrm>
            <a:prstGeom prst="rect">
              <a:avLst/>
            </a:prstGeom>
            <a:noFill/>
            <a:ln>
              <a:solidFill>
                <a:srgbClr val="2EBA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黑体" panose="02010609060101010101" pitchFamily="49" charset="-122"/>
                  <a:ea typeface="黑体" panose="02010609060101010101" pitchFamily="49" charset="-122"/>
                </a:rPr>
                <a:t>边缘管理器      </a:t>
              </a:r>
              <a:r>
                <a:rPr lang="zh-CN" altLang="en-US" sz="1600" dirty="0" smtClean="0">
                  <a:latin typeface="黑体" panose="02010609060101010101" pitchFamily="49" charset="-122"/>
                  <a:ea typeface="黑体" panose="02010609060101010101" pitchFamily="49" charset="-122"/>
                </a:rPr>
                <a:t>      业务</a:t>
              </a:r>
              <a:r>
                <a:rPr lang="zh-CN" altLang="en-US" sz="1600" dirty="0">
                  <a:latin typeface="黑体" panose="02010609060101010101" pitchFamily="49" charset="-122"/>
                  <a:ea typeface="黑体" panose="02010609060101010101" pitchFamily="49" charset="-122"/>
                </a:rPr>
                <a:t>编排        </a:t>
              </a:r>
              <a:r>
                <a:rPr lang="zh-CN" altLang="en-US" sz="1600" dirty="0" smtClean="0">
                  <a:latin typeface="黑体" panose="02010609060101010101" pitchFamily="49" charset="-122"/>
                  <a:ea typeface="黑体" panose="02010609060101010101" pitchFamily="49" charset="-122"/>
                </a:rPr>
                <a:t>直接</a:t>
              </a:r>
              <a:r>
                <a:rPr lang="zh-CN" altLang="en-US" sz="1600" dirty="0">
                  <a:latin typeface="黑体" panose="02010609060101010101" pitchFamily="49" charset="-122"/>
                  <a:ea typeface="黑体" panose="02010609060101010101" pitchFamily="49" charset="-122"/>
                </a:rPr>
                <a:t>资源调用  </a:t>
              </a:r>
            </a:p>
          </p:txBody>
        </p:sp>
        <p:sp>
          <p:nvSpPr>
            <p:cNvPr id="22" name="矩形 21"/>
            <p:cNvSpPr/>
            <p:nvPr/>
          </p:nvSpPr>
          <p:spPr>
            <a:xfrm>
              <a:off x="3668801" y="2426934"/>
              <a:ext cx="1222310" cy="531845"/>
            </a:xfrm>
            <a:prstGeom prst="rect">
              <a:avLst/>
            </a:prstGeom>
            <a:solidFill>
              <a:srgbClr val="424752"/>
            </a:solidFill>
            <a:ln>
              <a:solidFill>
                <a:srgbClr val="2EBA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黑体" panose="02010609060101010101" pitchFamily="49" charset="-122"/>
                  <a:ea typeface="黑体" panose="02010609060101010101" pitchFamily="49" charset="-122"/>
                </a:rPr>
                <a:t>云</a:t>
              </a:r>
            </a:p>
          </p:txBody>
        </p:sp>
        <p:sp>
          <p:nvSpPr>
            <p:cNvPr id="23" name="矩形 22"/>
            <p:cNvSpPr/>
            <p:nvPr/>
          </p:nvSpPr>
          <p:spPr>
            <a:xfrm>
              <a:off x="5080833" y="2417605"/>
              <a:ext cx="5518743" cy="541174"/>
            </a:xfrm>
            <a:prstGeom prst="rect">
              <a:avLst/>
            </a:prstGeom>
            <a:noFill/>
            <a:ln>
              <a:solidFill>
                <a:srgbClr val="2EBA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黑体" panose="02010609060101010101" pitchFamily="49" charset="-122"/>
                  <a:ea typeface="黑体" panose="02010609060101010101" pitchFamily="49" charset="-122"/>
                </a:rPr>
                <a:t>云服务及应用</a:t>
              </a:r>
            </a:p>
          </p:txBody>
        </p:sp>
        <p:sp>
          <p:nvSpPr>
            <p:cNvPr id="24" name="矩形 23"/>
            <p:cNvSpPr/>
            <p:nvPr/>
          </p:nvSpPr>
          <p:spPr>
            <a:xfrm>
              <a:off x="10570963" y="2209800"/>
              <a:ext cx="436670" cy="3562350"/>
            </a:xfrm>
            <a:prstGeom prst="rect">
              <a:avLst/>
            </a:prstGeom>
            <a:noFill/>
            <a:ln>
              <a:solidFill>
                <a:srgbClr val="2EBA7C"/>
              </a:solidFill>
            </a:ln>
            <a:scene3d>
              <a:camera prst="orthographicFront">
                <a:rot lat="1500000" lon="1859998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黑体" panose="02010609060101010101" pitchFamily="49" charset="-122"/>
                  <a:ea typeface="黑体" panose="02010609060101010101" pitchFamily="49" charset="-122"/>
                </a:rPr>
                <a:t>管理</a:t>
              </a:r>
              <a:r>
                <a:rPr lang="zh-CN" altLang="en-US" sz="1600" dirty="0" smtClean="0">
                  <a:latin typeface="黑体" panose="02010609060101010101" pitchFamily="49" charset="-122"/>
                  <a:ea typeface="黑体" panose="02010609060101010101" pitchFamily="49" charset="-122"/>
                </a:rPr>
                <a:t>服务</a:t>
              </a:r>
              <a:endParaRPr lang="zh-CN" altLang="en-US" sz="1600" dirty="0">
                <a:latin typeface="黑体" panose="02010609060101010101" pitchFamily="49" charset="-122"/>
                <a:ea typeface="黑体" panose="02010609060101010101" pitchFamily="49" charset="-122"/>
              </a:endParaRPr>
            </a:p>
          </p:txBody>
        </p:sp>
        <p:sp>
          <p:nvSpPr>
            <p:cNvPr id="25" name="矩形 24"/>
            <p:cNvSpPr/>
            <p:nvPr/>
          </p:nvSpPr>
          <p:spPr>
            <a:xfrm>
              <a:off x="11007632" y="2014331"/>
              <a:ext cx="436670" cy="3562350"/>
            </a:xfrm>
            <a:prstGeom prst="rect">
              <a:avLst/>
            </a:prstGeom>
            <a:noFill/>
            <a:ln>
              <a:solidFill>
                <a:srgbClr val="2EBA7C"/>
              </a:solidFill>
            </a:ln>
            <a:scene3d>
              <a:camera prst="orthographicFront">
                <a:rot lat="1500000" lon="1859998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黑体" panose="02010609060101010101" pitchFamily="49" charset="-122"/>
                  <a:ea typeface="黑体" panose="02010609060101010101" pitchFamily="49" charset="-122"/>
                </a:rPr>
                <a:t>数据</a:t>
              </a:r>
              <a:r>
                <a:rPr lang="zh-CN" altLang="en-US" sz="2000" dirty="0" smtClean="0">
                  <a:latin typeface="黑体" panose="02010609060101010101" pitchFamily="49" charset="-122"/>
                  <a:ea typeface="黑体" panose="02010609060101010101" pitchFamily="49" charset="-122"/>
                </a:rPr>
                <a:t>生命周期</a:t>
              </a:r>
              <a:r>
                <a:rPr lang="zh-CN" altLang="en-US" sz="1600" dirty="0" smtClean="0">
                  <a:latin typeface="黑体" panose="02010609060101010101" pitchFamily="49" charset="-122"/>
                  <a:ea typeface="黑体" panose="02010609060101010101" pitchFamily="49" charset="-122"/>
                </a:rPr>
                <a:t>服务</a:t>
              </a:r>
              <a:endParaRPr lang="zh-CN" altLang="en-US" sz="1600" dirty="0">
                <a:latin typeface="黑体" panose="02010609060101010101" pitchFamily="49" charset="-122"/>
                <a:ea typeface="黑体" panose="02010609060101010101" pitchFamily="49" charset="-122"/>
              </a:endParaRPr>
            </a:p>
          </p:txBody>
        </p:sp>
        <p:sp>
          <p:nvSpPr>
            <p:cNvPr id="26" name="矩形 25"/>
            <p:cNvSpPr/>
            <p:nvPr/>
          </p:nvSpPr>
          <p:spPr>
            <a:xfrm>
              <a:off x="11412875" y="1792521"/>
              <a:ext cx="436670" cy="3562350"/>
            </a:xfrm>
            <a:prstGeom prst="rect">
              <a:avLst/>
            </a:prstGeom>
            <a:noFill/>
            <a:ln>
              <a:solidFill>
                <a:srgbClr val="2EBA7C"/>
              </a:solidFill>
            </a:ln>
            <a:scene3d>
              <a:camera prst="orthographicFront">
                <a:rot lat="1500000" lon="1859998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黑体" panose="02010609060101010101" pitchFamily="49" charset="-122"/>
                  <a:ea typeface="黑体" panose="02010609060101010101" pitchFamily="49" charset="-122"/>
                </a:rPr>
                <a:t>安全</a:t>
              </a:r>
              <a:r>
                <a:rPr lang="zh-CN" altLang="en-US" sz="1600" dirty="0" smtClean="0">
                  <a:latin typeface="黑体" panose="02010609060101010101" pitchFamily="49" charset="-122"/>
                  <a:ea typeface="黑体" panose="02010609060101010101" pitchFamily="49" charset="-122"/>
                </a:rPr>
                <a:t>服务</a:t>
              </a:r>
              <a:endParaRPr lang="zh-CN" altLang="en-US" sz="1600" dirty="0">
                <a:latin typeface="黑体" panose="02010609060101010101" pitchFamily="49" charset="-122"/>
                <a:ea typeface="黑体" panose="02010609060101010101" pitchFamily="49" charset="-122"/>
              </a:endParaRPr>
            </a:p>
          </p:txBody>
        </p:sp>
        <p:sp>
          <p:nvSpPr>
            <p:cNvPr id="29" name="矩形 28"/>
            <p:cNvSpPr/>
            <p:nvPr/>
          </p:nvSpPr>
          <p:spPr>
            <a:xfrm>
              <a:off x="3735906" y="754715"/>
              <a:ext cx="7978916" cy="2519233"/>
            </a:xfrm>
            <a:prstGeom prst="rect">
              <a:avLst/>
            </a:prstGeom>
            <a:noFill/>
            <a:ln w="28575">
              <a:solidFill>
                <a:srgbClr val="2EBA7C"/>
              </a:solidFill>
            </a:ln>
            <a:scene3d>
              <a:camera prst="isometricOffAxis2Top">
                <a:rot lat="18197452" lon="4004651" rev="1782000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zh-CN" altLang="en-US" sz="1600" dirty="0" smtClean="0">
                  <a:latin typeface="黑体" panose="02010609060101010101" pitchFamily="49" charset="-122"/>
                  <a:ea typeface="黑体" panose="02010609060101010101" pitchFamily="49" charset="-122"/>
                </a:rPr>
                <a:t>模型驱动的统一服务框架</a:t>
              </a:r>
              <a:endParaRPr lang="zh-CN" altLang="en-US" sz="1600" dirty="0">
                <a:latin typeface="黑体" panose="02010609060101010101" pitchFamily="49" charset="-122"/>
                <a:ea typeface="黑体" panose="02010609060101010101" pitchFamily="49" charset="-122"/>
              </a:endParaRPr>
            </a:p>
          </p:txBody>
        </p:sp>
      </p:grpSp>
      <p:sp>
        <p:nvSpPr>
          <p:cNvPr id="30" name="文本框 29"/>
          <p:cNvSpPr txBox="1"/>
          <p:nvPr/>
        </p:nvSpPr>
        <p:spPr>
          <a:xfrm>
            <a:off x="4934464" y="5987018"/>
            <a:ext cx="2323072" cy="369332"/>
          </a:xfrm>
          <a:prstGeom prst="rect">
            <a:avLst/>
          </a:prstGeom>
          <a:noFill/>
        </p:spPr>
        <p:txBody>
          <a:bodyPr wrap="none" rtlCol="0">
            <a:spAutoFit/>
          </a:bodyPr>
          <a:lstStyle/>
          <a:p>
            <a:r>
              <a:rPr lang="zh-CN" altLang="en-US" dirty="0" smtClean="0">
                <a:solidFill>
                  <a:schemeClr val="bg1"/>
                </a:solidFill>
              </a:rPr>
              <a:t>边缘计算参考架构</a:t>
            </a:r>
            <a:r>
              <a:rPr lang="en-US" altLang="zh-CN" dirty="0" smtClean="0">
                <a:solidFill>
                  <a:schemeClr val="bg1"/>
                </a:solidFill>
              </a:rPr>
              <a:t>3.0</a:t>
            </a:r>
            <a:endParaRPr lang="zh-CN" altLang="en-US" dirty="0">
              <a:solidFill>
                <a:schemeClr val="bg1"/>
              </a:solidFill>
            </a:endParaRPr>
          </a:p>
        </p:txBody>
      </p:sp>
      <p:pic>
        <p:nvPicPr>
          <p:cNvPr id="31" name="图片 30"/>
          <p:cNvPicPr>
            <a:picLocks noChangeAspect="1"/>
          </p:cNvPicPr>
          <p:nvPr/>
        </p:nvPicPr>
        <p:blipFill>
          <a:blip r:embed="rId3"/>
          <a:stretch>
            <a:fillRect/>
          </a:stretch>
        </p:blipFill>
        <p:spPr>
          <a:xfrm>
            <a:off x="13158" y="1505491"/>
            <a:ext cx="3615046" cy="4634052"/>
          </a:xfrm>
          <a:prstGeom prst="rect">
            <a:avLst/>
          </a:prstGeom>
        </p:spPr>
      </p:pic>
    </p:spTree>
    <p:extLst>
      <p:ext uri="{BB962C8B-B14F-4D97-AF65-F5344CB8AC3E}">
        <p14:creationId xmlns:p14="http://schemas.microsoft.com/office/powerpoint/2010/main" val="40844582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20075</TotalTime>
  <Words>2525</Words>
  <Application>Microsoft Office PowerPoint</Application>
  <PresentationFormat>宽屏</PresentationFormat>
  <Paragraphs>307</Paragraphs>
  <Slides>26</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FZLTZHJW--GB1-0</vt:lpstr>
      <vt:lpstr>HuaweiSansMedium</vt:lpstr>
      <vt:lpstr>黑体</vt:lpstr>
      <vt:lpstr>宋体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王海滨</dc:creator>
  <cp:lastModifiedBy>李浩博</cp:lastModifiedBy>
  <cp:revision>631</cp:revision>
  <dcterms:created xsi:type="dcterms:W3CDTF">2020-04-08T00:58:33Z</dcterms:created>
  <dcterms:modified xsi:type="dcterms:W3CDTF">2020-10-26T23:50:12Z</dcterms:modified>
</cp:coreProperties>
</file>