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319" r:id="rId3"/>
    <p:sldId id="320" r:id="rId4"/>
    <p:sldId id="323" r:id="rId5"/>
    <p:sldId id="322" r:id="rId6"/>
    <p:sldId id="324" r:id="rId7"/>
    <p:sldId id="321" r:id="rId8"/>
    <p:sldId id="328" r:id="rId9"/>
    <p:sldId id="325" r:id="rId10"/>
    <p:sldId id="330" r:id="rId11"/>
    <p:sldId id="327" r:id="rId12"/>
    <p:sldId id="329" r:id="rId13"/>
    <p:sldId id="326" r:id="rId14"/>
    <p:sldId id="331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5876B11-3EA2-4262-A4EE-00ABC6AFDD96}">
          <p14:sldIdLst>
            <p14:sldId id="258"/>
            <p14:sldId id="319"/>
            <p14:sldId id="320"/>
            <p14:sldId id="323"/>
            <p14:sldId id="322"/>
            <p14:sldId id="324"/>
            <p14:sldId id="321"/>
            <p14:sldId id="328"/>
            <p14:sldId id="325"/>
            <p14:sldId id="330"/>
            <p14:sldId id="327"/>
            <p14:sldId id="329"/>
            <p14:sldId id="326"/>
            <p14:sldId id="33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844"/>
    <a:srgbClr val="424752"/>
    <a:srgbClr val="2EBA7C"/>
    <a:srgbClr val="2A7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25CAF-0B68-4C76-B040-CDD4B51FD1F1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F80C7-6FFE-45E4-A3D7-0233A6797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96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F80C7-6FFE-45E4-A3D7-0233A6797C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6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范围太广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F80C7-6FFE-45E4-A3D7-0233A6797C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1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bg>
      <p:bgPr>
        <a:solidFill>
          <a:srgbClr val="333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Confidential in </a:t>
            </a:r>
            <a:r>
              <a:rPr lang="en-US" altLang="zh-CN" dirty="0" err="1" smtClean="0"/>
              <a:t>BGI,shall</a:t>
            </a:r>
            <a:r>
              <a:rPr lang="en-US" altLang="zh-CN" dirty="0" smtClean="0"/>
              <a:t> not be spread if not be privileged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"/>
          <a:stretch/>
        </p:blipFill>
        <p:spPr>
          <a:xfrm>
            <a:off x="10187709" y="195517"/>
            <a:ext cx="1564935" cy="719680"/>
          </a:xfrm>
          <a:prstGeom prst="rect">
            <a:avLst/>
          </a:prstGeom>
          <a:noFill/>
        </p:spPr>
      </p:pic>
      <p:grpSp>
        <p:nvGrpSpPr>
          <p:cNvPr id="19" name="组合 18"/>
          <p:cNvGrpSpPr/>
          <p:nvPr userDrawn="1"/>
        </p:nvGrpSpPr>
        <p:grpSpPr>
          <a:xfrm>
            <a:off x="2073668" y="1551397"/>
            <a:ext cx="8044664" cy="1921268"/>
            <a:chOff x="2013735" y="1551397"/>
            <a:chExt cx="8044664" cy="1921268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2013735" y="1551398"/>
              <a:ext cx="667820" cy="1921267"/>
              <a:chOff x="3051425" y="1222625"/>
              <a:chExt cx="667820" cy="2578813"/>
            </a:xfrm>
          </p:grpSpPr>
          <p:cxnSp>
            <p:nvCxnSpPr>
              <p:cNvPr id="4" name="直接连接符 3"/>
              <p:cNvCxnSpPr/>
              <p:nvPr userDrawn="1"/>
            </p:nvCxnSpPr>
            <p:spPr>
              <a:xfrm flipH="1">
                <a:off x="3051426" y="1222625"/>
                <a:ext cx="667819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 userDrawn="1"/>
            </p:nvCxnSpPr>
            <p:spPr>
              <a:xfrm>
                <a:off x="3051425" y="1222625"/>
                <a:ext cx="0" cy="2578813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 userDrawn="1"/>
            </p:nvCxnSpPr>
            <p:spPr>
              <a:xfrm flipH="1">
                <a:off x="3051426" y="3801438"/>
                <a:ext cx="667819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 rot="10800000">
              <a:off x="9390579" y="1551397"/>
              <a:ext cx="667820" cy="1921267"/>
              <a:chOff x="3051425" y="1222625"/>
              <a:chExt cx="667820" cy="2578813"/>
            </a:xfrm>
          </p:grpSpPr>
          <p:cxnSp>
            <p:nvCxnSpPr>
              <p:cNvPr id="16" name="直接连接符 15"/>
              <p:cNvCxnSpPr/>
              <p:nvPr userDrawn="1"/>
            </p:nvCxnSpPr>
            <p:spPr>
              <a:xfrm flipH="1">
                <a:off x="3051426" y="1222625"/>
                <a:ext cx="667819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/>
            </p:nvCxnSpPr>
            <p:spPr>
              <a:xfrm>
                <a:off x="3051425" y="1222625"/>
                <a:ext cx="0" cy="2578813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/>
            </p:nvCxnSpPr>
            <p:spPr>
              <a:xfrm flipH="1">
                <a:off x="3051426" y="3801438"/>
                <a:ext cx="667819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5430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33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Confidential in </a:t>
            </a:r>
            <a:r>
              <a:rPr lang="en-US" altLang="zh-CN" dirty="0" err="1" smtClean="0"/>
              <a:t>BGI,shall</a:t>
            </a:r>
            <a:r>
              <a:rPr lang="en-US" altLang="zh-CN" dirty="0" smtClean="0"/>
              <a:t> not be spread if not be privileged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9" y="195517"/>
            <a:ext cx="1694245" cy="719680"/>
          </a:xfrm>
          <a:prstGeom prst="rect">
            <a:avLst/>
          </a:prstGeom>
          <a:noFill/>
        </p:spPr>
      </p:pic>
      <p:grpSp>
        <p:nvGrpSpPr>
          <p:cNvPr id="8" name="组合 7"/>
          <p:cNvGrpSpPr/>
          <p:nvPr userDrawn="1"/>
        </p:nvGrpSpPr>
        <p:grpSpPr>
          <a:xfrm>
            <a:off x="811658" y="309135"/>
            <a:ext cx="2173526" cy="492443"/>
            <a:chOff x="780836" y="324525"/>
            <a:chExt cx="2173526" cy="492443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780836" y="360418"/>
              <a:ext cx="1324402" cy="369332"/>
              <a:chOff x="770562" y="309047"/>
              <a:chExt cx="1324402" cy="369332"/>
            </a:xfrm>
          </p:grpSpPr>
          <p:sp>
            <p:nvSpPr>
              <p:cNvPr id="11" name="文本框 10"/>
              <p:cNvSpPr txBox="1"/>
              <p:nvPr userDrawn="1"/>
            </p:nvSpPr>
            <p:spPr>
              <a:xfrm>
                <a:off x="770562" y="309047"/>
                <a:ext cx="1324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u="none" dirty="0" smtClean="0">
                    <a:solidFill>
                      <a:srgbClr val="2EBA7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ONTENTS</a:t>
                </a:r>
                <a:endParaRPr lang="zh-CN" altLang="en-US" b="1" u="none" dirty="0">
                  <a:solidFill>
                    <a:srgbClr val="2EBA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" name="直接连接符 11"/>
              <p:cNvCxnSpPr/>
              <p:nvPr userDrawn="1"/>
            </p:nvCxnSpPr>
            <p:spPr>
              <a:xfrm>
                <a:off x="852755" y="657547"/>
                <a:ext cx="1140432" cy="0"/>
              </a:xfrm>
              <a:prstGeom prst="line">
                <a:avLst/>
              </a:prstGeom>
              <a:ln w="28575">
                <a:solidFill>
                  <a:srgbClr val="2EBA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 userDrawn="1"/>
          </p:nvSpPr>
          <p:spPr>
            <a:xfrm>
              <a:off x="2003461" y="324525"/>
              <a:ext cx="9509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00" b="1" dirty="0" smtClean="0">
                  <a:solidFill>
                    <a:srgbClr val="2EBA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2600" b="1" dirty="0">
                <a:solidFill>
                  <a:srgbClr val="2EBA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387154" y="298861"/>
            <a:ext cx="446321" cy="446321"/>
          </a:xfrm>
          <a:prstGeom prst="rect">
            <a:avLst/>
          </a:prstGeom>
          <a:solidFill>
            <a:srgbClr val="2EB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92224" y="273109"/>
            <a:ext cx="359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471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33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9" y="195517"/>
            <a:ext cx="1694245" cy="71968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380145" y="791663"/>
            <a:ext cx="9585788" cy="0"/>
          </a:xfrm>
          <a:prstGeom prst="line">
            <a:avLst/>
          </a:prstGeom>
          <a:ln w="19050">
            <a:solidFill>
              <a:srgbClr val="2A7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380145" y="360219"/>
            <a:ext cx="127855" cy="350982"/>
          </a:xfrm>
          <a:prstGeom prst="rect">
            <a:avLst/>
          </a:prstGeom>
          <a:solidFill>
            <a:srgbClr val="2EBA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4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333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Confidential in </a:t>
            </a:r>
            <a:r>
              <a:rPr lang="en-US" altLang="zh-CN" dirty="0" err="1" smtClean="0"/>
              <a:t>BGI,shall</a:t>
            </a:r>
            <a:r>
              <a:rPr lang="en-US" altLang="zh-CN" dirty="0" smtClean="0"/>
              <a:t> not be spread if not be privileged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9" y="195517"/>
            <a:ext cx="1694245" cy="7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7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333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1128" y="1380"/>
            <a:chExt cx="3976" cy="2568"/>
          </a:xfrm>
        </p:grpSpPr>
        <p:sp>
          <p:nvSpPr>
            <p:cNvPr id="6" name="Freeform 3"/>
            <p:cNvSpPr>
              <a:spLocks/>
            </p:cNvSpPr>
            <p:nvPr userDrawn="1"/>
          </p:nvSpPr>
          <p:spPr bwMode="auto">
            <a:xfrm>
              <a:off x="2171" y="1380"/>
              <a:ext cx="1311" cy="749"/>
            </a:xfrm>
            <a:custGeom>
              <a:avLst/>
              <a:gdLst>
                <a:gd name="T0" fmla="*/ 0 w 1311"/>
                <a:gd name="T1" fmla="*/ 0 h 756"/>
                <a:gd name="T2" fmla="*/ 600 w 1311"/>
                <a:gd name="T3" fmla="*/ 728 h 756"/>
                <a:gd name="T4" fmla="*/ 1311 w 1311"/>
                <a:gd name="T5" fmla="*/ 728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11" h="756">
                  <a:moveTo>
                    <a:pt x="0" y="0"/>
                  </a:moveTo>
                  <a:lnTo>
                    <a:pt x="600" y="756"/>
                  </a:lnTo>
                  <a:lnTo>
                    <a:pt x="1311" y="756"/>
                  </a:lnTo>
                </a:path>
              </a:pathLst>
            </a:custGeom>
            <a:noFill/>
            <a:ln w="2857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4"/>
            <p:cNvSpPr>
              <a:spLocks/>
            </p:cNvSpPr>
            <p:nvPr userDrawn="1"/>
          </p:nvSpPr>
          <p:spPr bwMode="auto">
            <a:xfrm rot="10800000">
              <a:off x="2763" y="3199"/>
              <a:ext cx="1311" cy="749"/>
            </a:xfrm>
            <a:custGeom>
              <a:avLst/>
              <a:gdLst>
                <a:gd name="T0" fmla="*/ 0 w 1311"/>
                <a:gd name="T1" fmla="*/ 0 h 756"/>
                <a:gd name="T2" fmla="*/ 600 w 1311"/>
                <a:gd name="T3" fmla="*/ 728 h 756"/>
                <a:gd name="T4" fmla="*/ 1311 w 1311"/>
                <a:gd name="T5" fmla="*/ 728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11" h="756">
                  <a:moveTo>
                    <a:pt x="0" y="0"/>
                  </a:moveTo>
                  <a:lnTo>
                    <a:pt x="600" y="756"/>
                  </a:lnTo>
                  <a:lnTo>
                    <a:pt x="1311" y="756"/>
                  </a:lnTo>
                </a:path>
              </a:pathLst>
            </a:custGeom>
            <a:noFill/>
            <a:ln w="2857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1128" y="2186"/>
              <a:ext cx="1548" cy="452"/>
            </a:xfrm>
            <a:custGeom>
              <a:avLst/>
              <a:gdLst>
                <a:gd name="T0" fmla="*/ 0 w 1548"/>
                <a:gd name="T1" fmla="*/ 452 h 452"/>
                <a:gd name="T2" fmla="*/ 1222 w 1548"/>
                <a:gd name="T3" fmla="*/ 452 h 452"/>
                <a:gd name="T4" fmla="*/ 1548 w 1548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48" h="452">
                  <a:moveTo>
                    <a:pt x="0" y="452"/>
                  </a:moveTo>
                  <a:lnTo>
                    <a:pt x="1222" y="452"/>
                  </a:lnTo>
                  <a:lnTo>
                    <a:pt x="1548" y="0"/>
                  </a:lnTo>
                </a:path>
              </a:pathLst>
            </a:custGeom>
            <a:noFill/>
            <a:ln w="2857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 rot="10800000">
              <a:off x="3556" y="2725"/>
              <a:ext cx="1548" cy="452"/>
            </a:xfrm>
            <a:custGeom>
              <a:avLst/>
              <a:gdLst>
                <a:gd name="T0" fmla="*/ 0 w 1548"/>
                <a:gd name="T1" fmla="*/ 452 h 452"/>
                <a:gd name="T2" fmla="*/ 1222 w 1548"/>
                <a:gd name="T3" fmla="*/ 452 h 452"/>
                <a:gd name="T4" fmla="*/ 1548 w 1548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48" h="452">
                  <a:moveTo>
                    <a:pt x="0" y="452"/>
                  </a:moveTo>
                  <a:lnTo>
                    <a:pt x="1222" y="452"/>
                  </a:lnTo>
                  <a:lnTo>
                    <a:pt x="1548" y="0"/>
                  </a:lnTo>
                </a:path>
              </a:pathLst>
            </a:custGeom>
            <a:noFill/>
            <a:ln w="2857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554" y="1387"/>
              <a:ext cx="615" cy="1223"/>
            </a:xfrm>
            <a:custGeom>
              <a:avLst/>
              <a:gdLst>
                <a:gd name="T0" fmla="*/ 615 w 615"/>
                <a:gd name="T1" fmla="*/ 0 h 1223"/>
                <a:gd name="T2" fmla="*/ 0 w 615"/>
                <a:gd name="T3" fmla="*/ 763 h 1223"/>
                <a:gd name="T4" fmla="*/ 326 w 615"/>
                <a:gd name="T5" fmla="*/ 1223 h 12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1223">
                  <a:moveTo>
                    <a:pt x="615" y="0"/>
                  </a:moveTo>
                  <a:lnTo>
                    <a:pt x="0" y="763"/>
                  </a:lnTo>
                  <a:lnTo>
                    <a:pt x="326" y="1223"/>
                  </a:lnTo>
                </a:path>
              </a:pathLst>
            </a:custGeom>
            <a:noFill/>
            <a:ln w="2857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 rot="10800000">
              <a:off x="2067" y="2717"/>
              <a:ext cx="615" cy="1223"/>
            </a:xfrm>
            <a:custGeom>
              <a:avLst/>
              <a:gdLst>
                <a:gd name="T0" fmla="*/ 615 w 615"/>
                <a:gd name="T1" fmla="*/ 0 h 1223"/>
                <a:gd name="T2" fmla="*/ 0 w 615"/>
                <a:gd name="T3" fmla="*/ 763 h 1223"/>
                <a:gd name="T4" fmla="*/ 326 w 615"/>
                <a:gd name="T5" fmla="*/ 1223 h 12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1223">
                  <a:moveTo>
                    <a:pt x="615" y="0"/>
                  </a:moveTo>
                  <a:lnTo>
                    <a:pt x="0" y="763"/>
                  </a:lnTo>
                  <a:lnTo>
                    <a:pt x="326" y="1223"/>
                  </a:lnTo>
                </a:path>
              </a:pathLst>
            </a:custGeom>
            <a:noFill/>
            <a:ln w="2857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 userDrawn="1"/>
        </p:nvSpPr>
        <p:spPr>
          <a:xfrm>
            <a:off x="4163420" y="2767281"/>
            <a:ext cx="38651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solidFill>
                  <a:srgbClr val="2EBA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000" b="1" dirty="0">
              <a:solidFill>
                <a:srgbClr val="2EBA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9" y="195517"/>
            <a:ext cx="1694245" cy="7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5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Confidential in </a:t>
            </a:r>
            <a:r>
              <a:rPr lang="en-US" altLang="zh-CN" dirty="0" err="1" smtClean="0"/>
              <a:t>BGI,shall</a:t>
            </a:r>
            <a:r>
              <a:rPr lang="en-US" altLang="zh-CN" dirty="0" smtClean="0"/>
              <a:t> not be spread if not be privileged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67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A78E4-F434-4116-A7EE-5A6838CB0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93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1</a:t>
            </a:fld>
            <a:endParaRPr lang="zh-CN" altLang="en-US"/>
          </a:p>
        </p:txBody>
      </p:sp>
      <p:sp useBgFill="1">
        <p:nvSpPr>
          <p:cNvPr id="5" name="文本框 4"/>
          <p:cNvSpPr txBox="1"/>
          <p:nvPr/>
        </p:nvSpPr>
        <p:spPr>
          <a:xfrm>
            <a:off x="3961361" y="2151168"/>
            <a:ext cx="4712622" cy="707886"/>
          </a:xfrm>
          <a:prstGeom prst="rect">
            <a:avLst/>
          </a:prstGeom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边缘计算介绍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09801" y="4030976"/>
            <a:ext cx="17297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2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706617" y="2325255"/>
            <a:ext cx="1487054" cy="1487054"/>
            <a:chOff x="3987222" y="1200725"/>
            <a:chExt cx="662709" cy="662709"/>
          </a:xfrm>
        </p:grpSpPr>
        <p:sp>
          <p:nvSpPr>
            <p:cNvPr id="8" name="椭圆 7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63999" y="1277501"/>
              <a:ext cx="509155" cy="50915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/>
                <a:t>4</a:t>
              </a:r>
              <a:endParaRPr lang="zh-CN" altLang="en-US" sz="5400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65951" y="2714837"/>
            <a:ext cx="622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物联网边缘计算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5689" y="270738"/>
            <a:ext cx="451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物联网边缘计算</a:t>
            </a:r>
            <a:endParaRPr lang="zh-CN" altLang="en-US" sz="2400" dirty="0">
              <a:solidFill>
                <a:srgbClr val="2EBA7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6582" y="142071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运⾏行行在资源受限设备</a:t>
            </a:r>
          </a:p>
          <a:p>
            <a:r>
              <a:rPr lang="en-US" altLang="zh-CN" dirty="0"/>
              <a:t>• MES</a:t>
            </a:r>
            <a:r>
              <a:rPr lang="zh-CN" altLang="en-US" dirty="0"/>
              <a:t>、⼯工控机、⼯工业⽹网关、家庭⽹网关等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物联⽹网⼤大规模连接数⽬目和协议接⼊入复杂度</a:t>
            </a:r>
          </a:p>
          <a:p>
            <a:r>
              <a:rPr lang="en-US" altLang="zh-CN" dirty="0"/>
              <a:t>• </a:t>
            </a:r>
            <a:r>
              <a:rPr lang="en-US" altLang="zh-CN" dirty="0" smtClean="0"/>
              <a:t>	</a:t>
            </a:r>
            <a:r>
              <a:rPr lang="zh-CN" altLang="en-US" dirty="0" smtClean="0"/>
              <a:t>不</a:t>
            </a:r>
            <a:r>
              <a:rPr lang="zh-CN" altLang="en-US" dirty="0"/>
              <a:t>不同协议的设备接⼊入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低时延、快速响应</a:t>
            </a:r>
          </a:p>
          <a:p>
            <a:r>
              <a:rPr lang="en-US" altLang="zh-CN" dirty="0"/>
              <a:t>• </a:t>
            </a:r>
            <a:r>
              <a:rPr lang="en-US" altLang="zh-CN" dirty="0" smtClean="0"/>
              <a:t>	</a:t>
            </a:r>
            <a:r>
              <a:rPr lang="zh-CN" altLang="en-US" dirty="0" smtClean="0"/>
              <a:t>与</a:t>
            </a:r>
            <a:r>
              <a:rPr lang="zh-CN" altLang="en-US" dirty="0"/>
              <a:t>云端应⽤用交互，时延过⼤大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数据传输、存储成本</a:t>
            </a:r>
          </a:p>
          <a:p>
            <a:r>
              <a:rPr lang="en-US" altLang="zh-CN" dirty="0"/>
              <a:t>• </a:t>
            </a:r>
            <a:r>
              <a:rPr lang="en-US" altLang="zh-CN" dirty="0" smtClean="0"/>
              <a:t>	 </a:t>
            </a:r>
            <a:r>
              <a:rPr lang="zh-CN" altLang="en-US" dirty="0" smtClean="0"/>
              <a:t>物</a:t>
            </a:r>
            <a:r>
              <a:rPr lang="zh-CN" altLang="en-US" dirty="0"/>
              <a:t>联⽹网产⽣生⼤大量量数据，传输、存储在云端成本很⾼高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安全</a:t>
            </a:r>
          </a:p>
          <a:p>
            <a:r>
              <a:rPr lang="en-US" altLang="zh-CN" dirty="0"/>
              <a:t>• </a:t>
            </a:r>
            <a:r>
              <a:rPr lang="en-US" altLang="zh-CN" dirty="0" smtClean="0"/>
              <a:t>  	</a:t>
            </a:r>
            <a:r>
              <a:rPr lang="zh-CN" altLang="en-US" dirty="0" smtClean="0"/>
              <a:t>敏</a:t>
            </a:r>
            <a:r>
              <a:rPr lang="en-US" altLang="zh-CN" dirty="0"/>
              <a:t>敏</a:t>
            </a:r>
            <a:r>
              <a:rPr lang="zh-CN" altLang="en-US" dirty="0"/>
              <a:t>感数据不不能通过 </a:t>
            </a:r>
            <a:r>
              <a:rPr lang="en-US" altLang="zh-CN" dirty="0"/>
              <a:t>Internet </a:t>
            </a:r>
            <a:r>
              <a:rPr lang="zh-CN" altLang="en-US" dirty="0"/>
              <a:t>传输</a:t>
            </a:r>
          </a:p>
          <a:p>
            <a:r>
              <a:rPr lang="en-US" altLang="zh-CN" dirty="0"/>
              <a:t>• </a:t>
            </a:r>
            <a:r>
              <a:rPr lang="en-US" altLang="zh-CN" dirty="0" smtClean="0"/>
              <a:t>  	 </a:t>
            </a:r>
            <a:r>
              <a:rPr lang="zh-CN" altLang="en-US" dirty="0" smtClean="0"/>
              <a:t>就近</a:t>
            </a:r>
            <a:r>
              <a:rPr lang="zh-CN" altLang="en-US" dirty="0"/>
              <a:t>处理理设备数据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应⽤用程序的部署与管理理</a:t>
            </a:r>
          </a:p>
          <a:p>
            <a:r>
              <a:rPr lang="en-US" altLang="zh-CN" dirty="0"/>
              <a:t>• </a:t>
            </a:r>
            <a:r>
              <a:rPr lang="en-US" altLang="zh-CN" dirty="0" smtClean="0"/>
              <a:t>  	</a:t>
            </a:r>
            <a:r>
              <a:rPr lang="zh-CN" altLang="en-US" dirty="0" smtClean="0"/>
              <a:t>敏</a:t>
            </a:r>
            <a:r>
              <a:rPr lang="en-US" altLang="zh-CN" dirty="0"/>
              <a:t>敏</a:t>
            </a:r>
            <a:r>
              <a:rPr lang="zh-CN" altLang="en-US" dirty="0"/>
              <a:t>捷的业务变化</a:t>
            </a:r>
          </a:p>
          <a:p>
            <a:r>
              <a:rPr lang="en-US" altLang="zh-CN" dirty="0"/>
              <a:t>• </a:t>
            </a:r>
            <a:r>
              <a:rPr lang="en-US" altLang="zh-CN" dirty="0" smtClean="0"/>
              <a:t>	</a:t>
            </a:r>
            <a:r>
              <a:rPr lang="zh-CN" altLang="en-US" dirty="0" smtClean="0"/>
              <a:t>部署</a:t>
            </a:r>
            <a:r>
              <a:rPr lang="zh-CN" altLang="en-US" dirty="0"/>
              <a:t>节点分散、节点众多</a:t>
            </a:r>
          </a:p>
        </p:txBody>
      </p:sp>
    </p:spTree>
    <p:extLst>
      <p:ext uri="{BB962C8B-B14F-4D97-AF65-F5344CB8AC3E}">
        <p14:creationId xmlns:p14="http://schemas.microsoft.com/office/powerpoint/2010/main" val="559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706617" y="2325255"/>
            <a:ext cx="1487054" cy="1487054"/>
            <a:chOff x="3987222" y="1200725"/>
            <a:chExt cx="662709" cy="662709"/>
          </a:xfrm>
        </p:grpSpPr>
        <p:sp>
          <p:nvSpPr>
            <p:cNvPr id="8" name="椭圆 7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63999" y="1277501"/>
              <a:ext cx="509155" cy="50915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3</a:t>
              </a:r>
              <a:endParaRPr lang="zh-CN" altLang="en-US" sz="5400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65951" y="2714837"/>
            <a:ext cx="622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边缘计算能力集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0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5689" y="270738"/>
            <a:ext cx="451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边缘计算能力集</a:t>
            </a:r>
            <a:endParaRPr lang="zh-CN" altLang="en-US" sz="2400" dirty="0">
              <a:solidFill>
                <a:srgbClr val="2EBA7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7600" y="13300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异构计算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7600" y="19276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边缘智能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1887" y="26804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边缘协同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1887" y="335971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5G+</a:t>
            </a:r>
            <a:r>
              <a:rPr lang="zh-CN" altLang="en-US" dirty="0" smtClean="0">
                <a:solidFill>
                  <a:schemeClr val="bg1"/>
                </a:solidFill>
              </a:rPr>
              <a:t>边缘计算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706617" y="2325255"/>
            <a:ext cx="1487054" cy="1487054"/>
            <a:chOff x="3987222" y="1200725"/>
            <a:chExt cx="662709" cy="662709"/>
          </a:xfrm>
        </p:grpSpPr>
        <p:sp>
          <p:nvSpPr>
            <p:cNvPr id="8" name="椭圆 7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63999" y="1277501"/>
              <a:ext cx="509155" cy="50915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5</a:t>
              </a:r>
              <a:endParaRPr lang="zh-CN" altLang="en-US" sz="5400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65951" y="2714837"/>
            <a:ext cx="622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EdgeXFoundry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1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876385" y="2272144"/>
            <a:ext cx="662709" cy="662709"/>
            <a:chOff x="3987222" y="1200725"/>
            <a:chExt cx="662709" cy="662709"/>
          </a:xfrm>
        </p:grpSpPr>
        <p:sp>
          <p:nvSpPr>
            <p:cNvPr id="13" name="椭圆 12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solidFill>
              <a:srgbClr val="4247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063998" y="1277501"/>
              <a:ext cx="509155" cy="509155"/>
            </a:xfrm>
            <a:prstGeom prst="ellipse">
              <a:avLst/>
            </a:prstGeom>
            <a:solidFill>
              <a:srgbClr val="2EBA7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615870" y="2348920"/>
            <a:ext cx="3946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边缘计算与雾计算、云计算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76385" y="1209962"/>
            <a:ext cx="662709" cy="662709"/>
            <a:chOff x="3987222" y="1200725"/>
            <a:chExt cx="662709" cy="662709"/>
          </a:xfrm>
        </p:grpSpPr>
        <p:sp>
          <p:nvSpPr>
            <p:cNvPr id="15" name="椭圆 14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solidFill>
              <a:srgbClr val="4247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063998" y="1277501"/>
              <a:ext cx="509155" cy="509155"/>
            </a:xfrm>
            <a:prstGeom prst="ellipse">
              <a:avLst/>
            </a:prstGeom>
            <a:solidFill>
              <a:srgbClr val="2EBA7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615870" y="1286738"/>
            <a:ext cx="408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边缘计算最新发展趋势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876385" y="3334326"/>
            <a:ext cx="662709" cy="662709"/>
            <a:chOff x="3987222" y="1200725"/>
            <a:chExt cx="662709" cy="662709"/>
          </a:xfrm>
        </p:grpSpPr>
        <p:sp>
          <p:nvSpPr>
            <p:cNvPr id="19" name="椭圆 18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solidFill>
              <a:srgbClr val="4247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063998" y="1277501"/>
              <a:ext cx="509155" cy="509155"/>
            </a:xfrm>
            <a:prstGeom prst="ellipse">
              <a:avLst/>
            </a:prstGeom>
            <a:solidFill>
              <a:srgbClr val="2EBA7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615869" y="3411102"/>
            <a:ext cx="367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边缘计算价值场景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876385" y="4275873"/>
            <a:ext cx="662709" cy="662709"/>
            <a:chOff x="3987222" y="1200725"/>
            <a:chExt cx="662709" cy="662709"/>
          </a:xfrm>
        </p:grpSpPr>
        <p:sp>
          <p:nvSpPr>
            <p:cNvPr id="27" name="椭圆 26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solidFill>
              <a:srgbClr val="4247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063998" y="1277501"/>
              <a:ext cx="509155" cy="509155"/>
            </a:xfrm>
            <a:prstGeom prst="ellipse">
              <a:avLst/>
            </a:prstGeom>
            <a:solidFill>
              <a:srgbClr val="2EBA7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615870" y="4352649"/>
            <a:ext cx="5202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EdgeXFoundry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开源平台介绍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876385" y="5209667"/>
            <a:ext cx="662709" cy="662709"/>
            <a:chOff x="3987222" y="1200725"/>
            <a:chExt cx="662709" cy="662709"/>
          </a:xfrm>
        </p:grpSpPr>
        <p:sp>
          <p:nvSpPr>
            <p:cNvPr id="31" name="椭圆 30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solidFill>
              <a:srgbClr val="4247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063998" y="1277501"/>
              <a:ext cx="509155" cy="509155"/>
            </a:xfrm>
            <a:prstGeom prst="ellipse">
              <a:avLst/>
            </a:prstGeom>
            <a:solidFill>
              <a:srgbClr val="2EBA7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615870" y="5286443"/>
            <a:ext cx="605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边缘计算工业互联协同控制平台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3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706617" y="2325255"/>
            <a:ext cx="1487054" cy="1487054"/>
            <a:chOff x="3987222" y="1200725"/>
            <a:chExt cx="662709" cy="662709"/>
          </a:xfrm>
        </p:grpSpPr>
        <p:sp>
          <p:nvSpPr>
            <p:cNvPr id="8" name="椭圆 7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63999" y="1277501"/>
              <a:ext cx="509155" cy="50915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1</a:t>
              </a:r>
              <a:endParaRPr lang="zh-CN" altLang="en-US" sz="5400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65951" y="2714837"/>
            <a:ext cx="622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边缘计算最新发展趋势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4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0603" y="604994"/>
            <a:ext cx="5787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zh-CN" altLang="en-US" sz="54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</a:t>
            </a:r>
            <a:r>
              <a:rPr lang="zh-CN" altLang="en-US" sz="5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62235" y="1868438"/>
            <a:ext cx="656705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endParaRPr lang="en-US" altLang="zh-CN" sz="4000" dirty="0" smtClean="0">
              <a:solidFill>
                <a:srgbClr val="2EBA7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边缘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计算是在靠近物或数据源头的网络边缘侧，融合网络、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、存储、应用核心能力的分布式开放平台（架构），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就近提供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边缘智能服务，满足行业数字化在敏捷联接、实时业务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优化、应用智能、安全与隐私保护等方面的关键需求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未来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超过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的数据需要在边缘侧分析、处理和存储。</a:t>
            </a:r>
            <a:endParaRPr lang="en-U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0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”</a:t>
            </a:r>
            <a:endParaRPr lang="en-US" altLang="zh-CN" sz="4000" dirty="0" smtClean="0">
              <a:solidFill>
                <a:srgbClr val="2EBA7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——《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基础设施白皮书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2019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3" y="1799688"/>
            <a:ext cx="3854452" cy="466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" y="1791856"/>
            <a:ext cx="12190203" cy="4310934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0602" y="604994"/>
            <a:ext cx="6994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为什么需要</a:t>
            </a:r>
            <a:r>
              <a:rPr lang="zh-CN" altLang="en-US" sz="54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</a:t>
            </a:r>
            <a:r>
              <a:rPr lang="zh-CN" altLang="en-US" sz="5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10836" y="1764145"/>
            <a:ext cx="12413672" cy="4414982"/>
          </a:xfrm>
          <a:prstGeom prst="rect">
            <a:avLst/>
          </a:prstGeom>
          <a:solidFill>
            <a:srgbClr val="333844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2013" y="2077175"/>
            <a:ext cx="145668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边缘计算通常来说是对云计算的补充：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bg1"/>
                </a:solidFill>
              </a:rPr>
              <a:t>前端</a:t>
            </a:r>
            <a:r>
              <a:rPr lang="zh-CN" altLang="en-US" b="1" dirty="0">
                <a:solidFill>
                  <a:schemeClr val="bg1"/>
                </a:solidFill>
              </a:rPr>
              <a:t>采集的数据量过大</a:t>
            </a:r>
            <a:r>
              <a:rPr lang="zh-CN" altLang="en-US" dirty="0">
                <a:solidFill>
                  <a:schemeClr val="bg1"/>
                </a:solidFill>
              </a:rPr>
              <a:t>，如果按照传统模式全部上传的话，成本高、效率低，典型的就是影像数据的采集和处理。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bg1"/>
                </a:solidFill>
              </a:rPr>
              <a:t>即时</a:t>
            </a:r>
            <a:r>
              <a:rPr lang="zh-CN" altLang="en-US" b="1" dirty="0">
                <a:solidFill>
                  <a:schemeClr val="bg1"/>
                </a:solidFill>
              </a:rPr>
              <a:t>交互</a:t>
            </a:r>
            <a:r>
              <a:rPr lang="zh-CN" altLang="en-US" b="1" dirty="0">
                <a:solidFill>
                  <a:schemeClr val="bg1"/>
                </a:solidFill>
              </a:rPr>
              <a:t>的场景，</a:t>
            </a:r>
            <a:r>
              <a:rPr lang="zh-CN" altLang="en-US" dirty="0">
                <a:solidFill>
                  <a:schemeClr val="bg1"/>
                </a:solidFill>
              </a:rPr>
              <a:t>如果数据全部上传，在中央节点处理再下发，往往传输成本高、时延长，典型的就是无人驾驶场景。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/>
                </a:solidFill>
              </a:rPr>
              <a:t>第三类是对业务连续性要求比较高的业务</a:t>
            </a:r>
            <a:r>
              <a:rPr lang="zh-CN" altLang="en-US" dirty="0">
                <a:solidFill>
                  <a:schemeClr val="bg1"/>
                </a:solidFill>
              </a:rPr>
              <a:t>，如果遇到网络问题或者中央节点故障，即便是短时间的云服务中断都会带来严重影响。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bg1"/>
                </a:solidFill>
              </a:rPr>
              <a:t>安全</a:t>
            </a:r>
            <a:r>
              <a:rPr lang="zh-CN" altLang="en-US" b="1" dirty="0">
                <a:solidFill>
                  <a:schemeClr val="bg1"/>
                </a:solidFill>
              </a:rPr>
              <a:t>信任的问题。</a:t>
            </a:r>
            <a:r>
              <a:rPr lang="zh-CN" altLang="en-US" dirty="0">
                <a:solidFill>
                  <a:schemeClr val="bg1"/>
                </a:solidFill>
              </a:rPr>
              <a:t>有些客户不允许数据脱离自己的控制，更不能离开自己的系统，要让这样的系统上云，集中式的云计算中心就搞不定了。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18725"/>
            <a:ext cx="12192000" cy="4737626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0602" y="604994"/>
            <a:ext cx="8324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如何构建</a:t>
            </a:r>
            <a:r>
              <a:rPr lang="zh-CN" altLang="en-US" sz="54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</a:t>
            </a:r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  <a:r>
              <a:rPr lang="zh-CN" altLang="en-US" sz="5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2364" y="1528324"/>
            <a:ext cx="12349019" cy="4918658"/>
          </a:xfrm>
          <a:prstGeom prst="rect">
            <a:avLst/>
          </a:prstGeom>
          <a:solidFill>
            <a:srgbClr val="333844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45322" y="2114121"/>
            <a:ext cx="6359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边缘计算软件平台采用 </a:t>
            </a:r>
            <a:r>
              <a:rPr lang="en-US" altLang="zh-CN" dirty="0">
                <a:solidFill>
                  <a:schemeClr val="bg1"/>
                </a:solidFill>
              </a:rPr>
              <a:t>Cloud Native </a:t>
            </a:r>
            <a:r>
              <a:rPr lang="zh-CN" altLang="en-US" dirty="0">
                <a:solidFill>
                  <a:schemeClr val="bg1"/>
                </a:solidFill>
              </a:rPr>
              <a:t>云原生架构与关键技术，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硬件平台支持异构计算能力，以边云协同和边缘智能为关键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特征，形态上主要包括云边缘，边缘云，边缘网关：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云边缘： 云边缘作为公有云的延伸，将云的部分服务或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者能力扩展到边缘基础设施之上。中心云和云边缘相互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配合，实现全网资源共享、全网统一管控等能力；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边缘云： 基于云计算技术与架构构建的边缘分布式开放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平台，可提供集中管理和调度的能力，边缘云内及边缘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云之间可以进行资源共享；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边缘网关： 是企业 </a:t>
            </a:r>
            <a:r>
              <a:rPr lang="en-US" altLang="zh-CN" dirty="0">
                <a:solidFill>
                  <a:schemeClr val="bg1"/>
                </a:solidFill>
              </a:rPr>
              <a:t>/ </a:t>
            </a:r>
            <a:r>
              <a:rPr lang="zh-CN" altLang="en-US" dirty="0">
                <a:solidFill>
                  <a:schemeClr val="bg1"/>
                </a:solidFill>
              </a:rPr>
              <a:t>行业数据的接入节点，是网关设备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基于云计算技术的演进，可实现网关内资源共享。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4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5689" y="270738"/>
            <a:ext cx="451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边缘计算最新发展趋势</a:t>
            </a:r>
            <a:endParaRPr lang="zh-CN" altLang="en-US" sz="2400" dirty="0">
              <a:solidFill>
                <a:srgbClr val="2EBA7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7600" y="13300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异构计算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7600" y="19276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边缘智能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1887" y="26804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边缘协同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1887" y="335971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5G+</a:t>
            </a:r>
            <a:r>
              <a:rPr lang="zh-CN" altLang="en-US" dirty="0" smtClean="0">
                <a:solidFill>
                  <a:schemeClr val="bg1"/>
                </a:solidFill>
              </a:rPr>
              <a:t>边缘计算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706617" y="2325255"/>
            <a:ext cx="1487054" cy="1487054"/>
            <a:chOff x="3987222" y="1200725"/>
            <a:chExt cx="662709" cy="662709"/>
          </a:xfrm>
        </p:grpSpPr>
        <p:sp>
          <p:nvSpPr>
            <p:cNvPr id="8" name="椭圆 7"/>
            <p:cNvSpPr/>
            <p:nvPr/>
          </p:nvSpPr>
          <p:spPr>
            <a:xfrm>
              <a:off x="3987222" y="1200725"/>
              <a:ext cx="662709" cy="66270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63999" y="1277501"/>
              <a:ext cx="509155" cy="50915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2</a:t>
              </a:r>
              <a:endParaRPr lang="zh-CN" altLang="en-US" sz="5400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365951" y="2714837"/>
            <a:ext cx="6222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边缘计算应用场景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5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Confidential in BGI,shall not be spread if not be privileged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78E4-F434-4116-A7EE-5A6838CB0D5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5689" y="270738"/>
            <a:ext cx="451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2EBA7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边缘计算应用场景</a:t>
            </a:r>
            <a:endParaRPr lang="zh-CN" altLang="en-US" sz="2400" dirty="0">
              <a:solidFill>
                <a:srgbClr val="2EBA7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2343" y="119246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目前边缘计算的价值场景包括智慧园区、安卓云与云游戏、</a:t>
            </a:r>
          </a:p>
          <a:p>
            <a:r>
              <a:rPr lang="zh-CN" altLang="en-US" dirty="0"/>
              <a:t>内容分发网络 </a:t>
            </a:r>
            <a:r>
              <a:rPr lang="en-US" altLang="zh-CN" dirty="0"/>
              <a:t>CDN</a:t>
            </a:r>
            <a:r>
              <a:rPr lang="zh-CN" altLang="en-US" dirty="0"/>
              <a:t>、视频监控、工业物联网、 </a:t>
            </a:r>
            <a:r>
              <a:rPr lang="en-US" altLang="zh-CN" dirty="0"/>
              <a:t>Cloud VR </a:t>
            </a:r>
            <a:r>
              <a:rPr lang="zh-CN" altLang="en-US" dirty="0"/>
              <a:t>等，</a:t>
            </a:r>
          </a:p>
          <a:p>
            <a:r>
              <a:rPr lang="zh-CN" altLang="en-US" dirty="0"/>
              <a:t>其中智慧园区、视频监控、工业物联网属于 </a:t>
            </a:r>
            <a:r>
              <a:rPr lang="en-US" altLang="zh-CN" dirty="0"/>
              <a:t>2B </a:t>
            </a:r>
            <a:r>
              <a:rPr lang="zh-CN" altLang="en-US" dirty="0"/>
              <a:t>业务，安卓云</a:t>
            </a:r>
          </a:p>
          <a:p>
            <a:r>
              <a:rPr lang="zh-CN" altLang="en-US" dirty="0"/>
              <a:t>与云游戏、内容分发网络 </a:t>
            </a:r>
            <a:r>
              <a:rPr lang="en-US" altLang="zh-CN" dirty="0"/>
              <a:t>CDN</a:t>
            </a:r>
            <a:r>
              <a:rPr lang="zh-CN" altLang="en-US" dirty="0"/>
              <a:t>、 </a:t>
            </a:r>
            <a:r>
              <a:rPr lang="en-US" altLang="zh-CN" dirty="0"/>
              <a:t>Cloud VR </a:t>
            </a:r>
            <a:r>
              <a:rPr lang="zh-CN" altLang="en-US" dirty="0"/>
              <a:t>属于 </a:t>
            </a:r>
            <a:r>
              <a:rPr lang="en-US" altLang="zh-CN" dirty="0"/>
              <a:t>2C </a:t>
            </a:r>
            <a:r>
              <a:rPr lang="zh-CN" altLang="en-US" dirty="0"/>
              <a:t>业务。</a:t>
            </a:r>
          </a:p>
        </p:txBody>
      </p:sp>
      <p:sp>
        <p:nvSpPr>
          <p:cNvPr id="10" name="矩形 9"/>
          <p:cNvSpPr/>
          <p:nvPr/>
        </p:nvSpPr>
        <p:spPr>
          <a:xfrm>
            <a:off x="1584960" y="31995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B6BD"/>
                </a:solidFill>
                <a:latin typeface="FZLTZHJW--GB1-0"/>
              </a:rPr>
              <a:t>智慧园区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84960" y="37796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B6BD"/>
                </a:solidFill>
                <a:latin typeface="FZLTZHJW--GB1-0"/>
              </a:rPr>
              <a:t>安卓云与云游戏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84960" y="43755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B6BD"/>
                </a:solidFill>
                <a:latin typeface="FZLTZHJW--GB1-0"/>
              </a:rPr>
              <a:t>内容分发网络 </a:t>
            </a:r>
            <a:r>
              <a:rPr lang="en-US" altLang="zh-CN" dirty="0">
                <a:solidFill>
                  <a:srgbClr val="00B6BD"/>
                </a:solidFill>
                <a:latin typeface="HuaweiSansMedium"/>
              </a:rPr>
              <a:t>CDN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84960" y="51298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B6BD"/>
                </a:solidFill>
                <a:latin typeface="FZLTZHJW--GB1-0"/>
              </a:rPr>
              <a:t>视频监控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54331" y="57762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B6BD"/>
                </a:solidFill>
                <a:latin typeface="FZLTZHJW--GB1-0"/>
              </a:rPr>
              <a:t>工业物联网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6BD"/>
                </a:solidFill>
                <a:latin typeface="HuaweiSansMedium"/>
              </a:rPr>
              <a:t>Cloud VR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0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11736</TotalTime>
  <Words>658</Words>
  <Application>Microsoft Office PowerPoint</Application>
  <PresentationFormat>宽屏</PresentationFormat>
  <Paragraphs>105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FZLTZHJW--GB1-0</vt:lpstr>
      <vt:lpstr>HuaweiSansMedium</vt:lpstr>
      <vt:lpstr>黑体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王海滨</dc:creator>
  <cp:lastModifiedBy>李浩博</cp:lastModifiedBy>
  <cp:revision>560</cp:revision>
  <dcterms:created xsi:type="dcterms:W3CDTF">2020-04-08T00:58:33Z</dcterms:created>
  <dcterms:modified xsi:type="dcterms:W3CDTF">2020-09-30T06:48:23Z</dcterms:modified>
</cp:coreProperties>
</file>