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658AD-80EC-1841-B228-A69177A34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B1AEC1-3725-ED46-B148-CD94EB6FA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12286-6A50-5F4D-A8AD-B47F5D6D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2AF1-CF5B-824E-9F3A-E50D32CF4A89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EADF5-9F2E-9945-99A9-428B1DB1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EB429-38C5-AC42-9EBD-356014ED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374-DC7B-7846-A923-55964A005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2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41C4B-B502-9441-9D80-96A88688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4EBBBA-E988-4643-83D9-1B1CA94F0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E4EB1-2C46-FF45-9C2B-C3B73C0B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2AF1-CF5B-824E-9F3A-E50D32CF4A89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3F122-C372-0E46-A85E-692BA992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040FD-81D2-1C4F-89AC-DC0E524E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374-DC7B-7846-A923-55964A005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883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929901-2732-F542-8837-E42E0D510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B9C183-4DA4-6D41-83E4-D5D4C699D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D1FCC-8773-9645-A0C7-37335621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2AF1-CF5B-824E-9F3A-E50D32CF4A89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28C59-CBA4-264D-B46E-BD8B663E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26E56-B2B5-7C46-B96E-045F3101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374-DC7B-7846-A923-55964A005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5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35E27-8574-6E41-AB19-3ED5CE56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43D11-98E6-4647-9A1D-14021BE44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65459-B97D-5D4B-A148-BBFEA7E1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2AF1-CF5B-824E-9F3A-E50D32CF4A89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9C185-CEEF-F54D-83AB-D942EC79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B38AA-8ECB-E040-8E72-933B694C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374-DC7B-7846-A923-55964A005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73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1DF19-F2F7-8B49-B038-F2525B52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3090E3-666D-1E49-995D-D181522A3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EB110-78E7-794B-A904-6FE43456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2AF1-CF5B-824E-9F3A-E50D32CF4A89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20079-02A6-B64A-9C23-A8DA885D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DBF87-BA8D-7840-8145-F7B8A502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374-DC7B-7846-A923-55964A005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9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7FAA0-CB2E-6847-9FAD-1ED688DD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DD70F-9D9A-B840-83C9-72306AD91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438797-7A8F-C24E-AD74-3C6FA00B2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065AA-609E-F147-B24A-2E5D38A9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2AF1-CF5B-824E-9F3A-E50D32CF4A89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F2221-90DD-F349-8928-B2A22519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F13EA0-D85B-0442-B908-7DA018E2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374-DC7B-7846-A923-55964A005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33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774CE-6CE7-B54B-9E81-EC05C1A0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7CD0BD-565E-B441-A465-AC6F9C1C8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E2954A-84A7-964B-9146-17CADBC95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187461-FAF5-BC49-AE5E-2D2DE8FF3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879A79-C702-7949-999F-B1BBCE564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1EC08C-C695-0F43-820C-D20D4ABE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2AF1-CF5B-824E-9F3A-E50D32CF4A89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9DB913-3E7D-824C-850B-C716CD5A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C24789-3084-8F4A-947B-B69A3B92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374-DC7B-7846-A923-55964A005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180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16E5B-7423-5544-96A2-FF6F0890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58A93E-66C5-0840-9997-80AD6D68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2AF1-CF5B-824E-9F3A-E50D32CF4A89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776F6F-92A9-F646-B33D-DD7C79B8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F9E546-FAA2-5441-8F67-C5E4D14C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374-DC7B-7846-A923-55964A005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039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927B92-C40B-3A4F-B2A9-811CC5C5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2AF1-CF5B-824E-9F3A-E50D32CF4A89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12FB22-C3F7-2B43-9642-E3CC831C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9D9965-BFF9-A04B-9F27-B78C41A0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374-DC7B-7846-A923-55964A005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85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32056-5A29-A242-9698-74AA085B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29BC0-A3F0-7848-847E-55EA058F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B3C26-20CE-BE4B-ADF1-FDF8A6571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2E6C7C-BE7A-E34E-9579-C6ED8F4D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2AF1-CF5B-824E-9F3A-E50D32CF4A89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968D96-65DC-1540-AC16-EA92BFE4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8AEE6-2014-8C4B-BB62-5F6F88BD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374-DC7B-7846-A923-55964A005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035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974A3-DEFD-3A47-9C21-5B9AF903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CE8B43-6599-9A48-BA0A-6C5A24DB4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76D54-A47B-5645-8791-AE03490EE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F3F42C-9CD5-7F4B-8516-CBB0D6F5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2AF1-CF5B-824E-9F3A-E50D32CF4A89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610C8E-1E4D-BF49-997A-58C48FB6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18E197-5024-EB40-BF8C-22FC802F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374-DC7B-7846-A923-55964A005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45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7B97E3-2DDB-4843-976C-ED031FC5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AA79F4-5E63-3648-B3A7-DB6831B3F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65417-69B3-FB45-A24B-3C825517A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42AF1-CF5B-824E-9F3A-E50D32CF4A89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EC798-DEC7-4C48-B393-E7BF88DAB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F18B3-61BD-6242-A225-9E14D6D6B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F374-DC7B-7846-A923-55964A005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3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A07028-1A26-1743-933B-689A36D86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zh-CN" sz="4800">
                <a:solidFill>
                  <a:srgbClr val="FFFFFF"/>
                </a:solidFill>
              </a:rPr>
              <a:t>Coverage Path Planning</a:t>
            </a:r>
            <a:endParaRPr kumimoji="1" lang="zh-CN" altLang="en-US" sz="480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0F1EAD-D1C2-604D-8A3D-9471E703F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434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6F8B1-8406-9747-91C5-E012621D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Coverage Path Planning (CPP)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EBED4-BFD8-9546-A817-9746299E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path that passes over all points of an area of interest where there are obstacles the must be avoided.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Constant altitude</a:t>
            </a:r>
          </a:p>
          <a:p>
            <a:r>
              <a:rPr kumimoji="1" lang="en-US" altLang="zh-CN" dirty="0"/>
              <a:t>Constant depth</a:t>
            </a:r>
          </a:p>
        </p:txBody>
      </p:sp>
    </p:spTree>
    <p:extLst>
      <p:ext uri="{BB962C8B-B14F-4D97-AF65-F5344CB8AC3E}">
        <p14:creationId xmlns:p14="http://schemas.microsoft.com/office/powerpoint/2010/main" val="205385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6F8B1-8406-9747-91C5-E012621D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Coverage Path Planning (CPP)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EBED4-BFD8-9546-A817-9746299E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Constant altitude</a:t>
            </a:r>
          </a:p>
          <a:p>
            <a:pPr marL="0" indent="0">
              <a:buNone/>
            </a:pPr>
            <a:r>
              <a:rPr kumimoji="1" lang="en-US" altLang="zh-CN" dirty="0"/>
              <a:t>	- Surface gradient: steep enough.</a:t>
            </a:r>
          </a:p>
          <a:p>
            <a:r>
              <a:rPr kumimoji="1" lang="en-US" altLang="zh-CN" dirty="0"/>
              <a:t>Constant depth</a:t>
            </a:r>
          </a:p>
          <a:p>
            <a:pPr marL="0" indent="0">
              <a:buNone/>
            </a:pPr>
            <a:r>
              <a:rPr kumimoji="1" lang="en-US" altLang="zh-CN" dirty="0"/>
              <a:t>	- Any single region of seafloor intersecting with the plane.</a:t>
            </a:r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deepest the surface is, the wider the FOV becomes.</a:t>
            </a:r>
          </a:p>
        </p:txBody>
      </p:sp>
    </p:spTree>
    <p:extLst>
      <p:ext uri="{BB962C8B-B14F-4D97-AF65-F5344CB8AC3E}">
        <p14:creationId xmlns:p14="http://schemas.microsoft.com/office/powerpoint/2010/main" val="244608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6F8B1-8406-9747-91C5-E012621D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Possible CPP method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EBED4-BFD8-9546-A817-9746299E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Constant depth - Most of the applications for AUVs are benefited from constant depth coverage method.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 Cell Decomposition</a:t>
            </a:r>
          </a:p>
          <a:p>
            <a:pPr marL="0" indent="0">
              <a:buNone/>
            </a:pPr>
            <a:r>
              <a:rPr kumimoji="1" lang="en-US" altLang="zh-CN" dirty="0"/>
              <a:t>	- SLAM (Simultaneous Localization and Mapping)</a:t>
            </a:r>
          </a:p>
          <a:p>
            <a:pPr marL="0" indent="0">
              <a:buNone/>
            </a:pPr>
            <a:r>
              <a:rPr kumimoji="1" lang="en-US" altLang="zh-CN" dirty="0"/>
              <a:t>	- Possibility estimation </a:t>
            </a:r>
          </a:p>
          <a:p>
            <a:pPr marL="0" indent="0">
              <a:buNone/>
            </a:pPr>
            <a:r>
              <a:rPr kumimoji="1" lang="en-US" altLang="zh-CN" dirty="0"/>
              <a:t>	- </a:t>
            </a:r>
            <a:r>
              <a:rPr kumimoji="1" lang="en-US" altLang="zh-CN" dirty="0" err="1"/>
              <a:t>CPPNet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325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D6F7FC8-FE08-5449-825B-2B20FFA0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135" y="0"/>
            <a:ext cx="3098800" cy="20447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FED6C5C-9528-9E49-AF14-083E7CA6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Cell decomposition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E724D-F42B-E748-BC6D-A6260F38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135" y="2044700"/>
            <a:ext cx="6872416" cy="4351338"/>
          </a:xfrm>
        </p:spPr>
        <p:txBody>
          <a:bodyPr/>
          <a:lstStyle/>
          <a:p>
            <a:r>
              <a:rPr kumimoji="1" lang="en-US" altLang="zh-CN" dirty="0"/>
              <a:t>Target region divided into several cells without obstacles by sweep line.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Use TSP (Traveling Salesman Problem) to generate a sequence that accesses each cell only once.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6116CE-67EC-D34C-8765-FAAFDFB3E7A5}"/>
              </a:ext>
            </a:extLst>
          </p:cNvPr>
          <p:cNvSpPr txBox="1"/>
          <p:nvPr/>
        </p:nvSpPr>
        <p:spPr>
          <a:xfrm>
            <a:off x="232719" y="2205337"/>
            <a:ext cx="46708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Trapezoidal decomposition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Morse Cell decomposition</a:t>
            </a:r>
          </a:p>
          <a:p>
            <a:pPr marL="914400" lvl="1" indent="-457200">
              <a:buFontTx/>
              <a:buChar char="-"/>
            </a:pPr>
            <a:r>
              <a:rPr kumimoji="1" lang="en-US" altLang="zh-CN" sz="2800" dirty="0"/>
              <a:t>Boustrophedon</a:t>
            </a:r>
          </a:p>
          <a:p>
            <a:pPr marL="914400" lvl="1" indent="-457200">
              <a:buFontTx/>
              <a:buChar char="-"/>
            </a:pPr>
            <a:r>
              <a:rPr kumimoji="1" lang="en-US" altLang="zh-CN" sz="2800" dirty="0"/>
              <a:t>Spiral</a:t>
            </a:r>
          </a:p>
        </p:txBody>
      </p:sp>
    </p:spTree>
    <p:extLst>
      <p:ext uri="{BB962C8B-B14F-4D97-AF65-F5344CB8AC3E}">
        <p14:creationId xmlns:p14="http://schemas.microsoft.com/office/powerpoint/2010/main" val="379929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C2505-B915-864D-8605-3D33203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TSP (Traveling Salesman Problem)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AA3A4-9363-9C4E-8BD6-F8021182C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It is used to find a path that can only visit each cell once then return to starting point with the shortest total path.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C11B6E-DA99-744A-A8B2-162C36AAD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0" y="3019425"/>
            <a:ext cx="73279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7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51025A0-443C-C443-BAA5-4CBDD546F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605" y="4776093"/>
            <a:ext cx="4135395" cy="1891723"/>
          </a:xfrm>
          <a:prstGeom prst="rect">
            <a:avLst/>
          </a:prstGeom>
        </p:spPr>
      </p:pic>
      <p:pic>
        <p:nvPicPr>
          <p:cNvPr id="6" name="Picture 2" descr="Fig. 1. - Cell determination with the Morse-based boustrophedon cell decomposition method">
            <a:extLst>
              <a:ext uri="{FF2B5EF4-FFF2-40B4-BE49-F238E27FC236}">
                <a16:creationId xmlns:a16="http://schemas.microsoft.com/office/drawing/2014/main" id="{AC03FCAB-32BD-5942-8C02-578ADF853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704" y="190184"/>
            <a:ext cx="3942296" cy="287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C302EC-B251-5B4B-A05F-14150252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Cell decomposition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5F24F-55A8-AB42-8A9A-47DD41EF4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798543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Sweep line---ex. BCD (Boustrophedon) h(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)=x</a:t>
            </a:r>
          </a:p>
          <a:p>
            <a:pPr lvl="1"/>
            <a:r>
              <a:rPr kumimoji="1" lang="en-US" altLang="zh-CN" dirty="0"/>
              <a:t>Sweep line through the space stopping at vertices.</a:t>
            </a:r>
          </a:p>
          <a:p>
            <a:pPr lvl="1"/>
            <a:r>
              <a:rPr kumimoji="1" lang="en-US" altLang="zh-CN" dirty="0"/>
              <a:t>Find the critical points.</a:t>
            </a:r>
          </a:p>
          <a:p>
            <a:pPr lvl="1"/>
            <a:r>
              <a:rPr kumimoji="1" lang="en-US" altLang="zh-CN" dirty="0"/>
              <a:t>Determine the lower line and upper line status</a:t>
            </a:r>
          </a:p>
          <a:p>
            <a:pPr lvl="1"/>
            <a:r>
              <a:rPr kumimoji="1" lang="en-US" altLang="zh-CN" dirty="0"/>
              <a:t>If the sweep line connected with two points, then divided into two new cells.</a:t>
            </a:r>
          </a:p>
          <a:p>
            <a:r>
              <a:rPr kumimoji="1" lang="en-US" altLang="zh-CN" dirty="0"/>
              <a:t>Coverage</a:t>
            </a:r>
          </a:p>
          <a:p>
            <a:pPr lvl="1"/>
            <a:r>
              <a:rPr kumimoji="1" lang="en-US" altLang="zh-CN" dirty="0"/>
              <a:t>After cells divided, Every intersects extend to edge.</a:t>
            </a:r>
          </a:p>
          <a:p>
            <a:pPr lvl="1"/>
            <a:r>
              <a:rPr kumimoji="1" lang="en-US" altLang="zh-CN" dirty="0"/>
              <a:t>The length can be calculated.</a:t>
            </a:r>
          </a:p>
          <a:p>
            <a:pPr lvl="1"/>
            <a:r>
              <a:rPr kumimoji="1" lang="en-US" altLang="zh-CN" dirty="0"/>
              <a:t>Each length can be connected by short path.</a:t>
            </a:r>
          </a:p>
          <a:p>
            <a:pPr marL="457200" lvl="1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142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656A-6BD8-2542-B2E0-C0B1BB30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CPPNet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041BA-C4CC-C049-A301-F9E71E852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It is built using CNN</a:t>
            </a:r>
          </a:p>
          <a:p>
            <a:r>
              <a:rPr kumimoji="1" lang="en-US" altLang="zh-CN" dirty="0"/>
              <a:t>Input: Graph-based representation of the grid map.</a:t>
            </a:r>
          </a:p>
          <a:p>
            <a:r>
              <a:rPr kumimoji="1" lang="en-US" altLang="zh-CN" dirty="0"/>
              <a:t>Output: Edge probability heat graph- Value of each edge is the Probability of belonging to the optimal TSP tour.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46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BAF0C-9226-7A49-9605-ABCD6B8F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ED339-7BE9-6048-8344-9AF3A8FE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Algorithm </a:t>
            </a:r>
          </a:p>
          <a:p>
            <a:r>
              <a:rPr kumimoji="1" lang="en-US" altLang="zh-CN" dirty="0"/>
              <a:t>Platform/ROS/Simulink/…</a:t>
            </a:r>
          </a:p>
          <a:p>
            <a:r>
              <a:rPr kumimoji="1" lang="en-US" altLang="zh-CN" dirty="0"/>
              <a:t>Device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32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316</Words>
  <Application>Microsoft Macintosh PowerPoint</Application>
  <PresentationFormat>宽屏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Coverage Path Planning</vt:lpstr>
      <vt:lpstr>Coverage Path Planning (CPP)</vt:lpstr>
      <vt:lpstr>Coverage Path Planning (CPP)</vt:lpstr>
      <vt:lpstr>Possible CPP method</vt:lpstr>
      <vt:lpstr>Cell decomposition</vt:lpstr>
      <vt:lpstr>TSP (Traveling Salesman Problem)</vt:lpstr>
      <vt:lpstr>Cell decomposition</vt:lpstr>
      <vt:lpstr>CPPNet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Coverage Path Planning</dc:title>
  <dc:creator>Tuo, Haobo</dc:creator>
  <cp:lastModifiedBy>Tuo, Haobo</cp:lastModifiedBy>
  <cp:revision>4</cp:revision>
  <dcterms:created xsi:type="dcterms:W3CDTF">2024-06-20T10:14:56Z</dcterms:created>
  <dcterms:modified xsi:type="dcterms:W3CDTF">2024-06-20T13:49:34Z</dcterms:modified>
</cp:coreProperties>
</file>