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4"/>
  </p:notesMasterIdLst>
  <p:sldIdLst>
    <p:sldId id="256" r:id="rId4"/>
    <p:sldId id="464" r:id="rId5"/>
    <p:sldId id="465" r:id="rId6"/>
    <p:sldId id="478" r:id="rId7"/>
    <p:sldId id="479" r:id="rId8"/>
    <p:sldId id="477" r:id="rId9"/>
    <p:sldId id="503" r:id="rId10"/>
    <p:sldId id="460" r:id="rId11"/>
    <p:sldId id="504" r:id="rId12"/>
    <p:sldId id="505" r:id="rId13"/>
    <p:sldId id="485" r:id="rId14"/>
    <p:sldId id="506" r:id="rId15"/>
    <p:sldId id="467" r:id="rId16"/>
    <p:sldId id="507" r:id="rId17"/>
    <p:sldId id="508" r:id="rId18"/>
    <p:sldId id="509" r:id="rId19"/>
    <p:sldId id="468" r:id="rId20"/>
    <p:sldId id="510" r:id="rId21"/>
    <p:sldId id="511" r:id="rId22"/>
    <p:sldId id="512"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FF4FF"/>
    <a:srgbClr val="0099CC"/>
    <a:srgbClr val="FFCC66"/>
    <a:srgbClr val="3333FF"/>
    <a:srgbClr val="CC99FF"/>
    <a:srgbClr val="66FF99"/>
    <a:srgbClr val="6600FF"/>
    <a:srgbClr val="FF6600"/>
    <a:srgbClr val="CCFFFF"/>
    <a:srgbClr val="99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294" autoAdjust="0"/>
    <p:restoredTop sz="90244" autoAdjust="0"/>
  </p:normalViewPr>
  <p:slideViewPr>
    <p:cSldViewPr>
      <p:cViewPr>
        <p:scale>
          <a:sx n="70" d="100"/>
          <a:sy n="70" d="100"/>
        </p:scale>
        <p:origin x="-1176" y="-234"/>
      </p:cViewPr>
      <p:guideLst>
        <p:guide orient="horz" pos="2387"/>
        <p:guide pos="5375"/>
      </p:guideLst>
    </p:cSldViewPr>
  </p:slideViewPr>
  <p:notesTextViewPr>
    <p:cViewPr>
      <p:scale>
        <a:sx n="100" d="100"/>
        <a:sy n="100" d="100"/>
      </p:scale>
      <p:origin x="0" y="0"/>
    </p:cViewPr>
  </p:notesTextViewPr>
  <p:sorterViewPr>
    <p:cViewPr>
      <p:scale>
        <a:sx n="66" d="100"/>
        <a:sy n="66" d="100"/>
      </p:scale>
      <p:origin x="0" y="1704"/>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view3D>
      <c:rAngAx val="1"/>
    </c:view3D>
    <c:plotArea>
      <c:layout/>
      <c:bar3DChart>
        <c:barDir val="col"/>
        <c:grouping val="stacked"/>
        <c:ser>
          <c:idx val="0"/>
          <c:order val="0"/>
          <c:tx>
            <c:strRef>
              <c:f>Sheet1!$B$1</c:f>
              <c:strCache>
                <c:ptCount val="1"/>
                <c:pt idx="0">
                  <c:v>DPLC</c:v>
                </c:pt>
              </c:strCache>
            </c:strRef>
          </c:tx>
          <c:spPr>
            <a:solidFill>
              <a:srgbClr val="92D050"/>
            </a:solidFill>
          </c:spPr>
          <c:cat>
            <c:strRef>
              <c:f>Sheet1!$A$2:$A$5</c:f>
              <c:strCache>
                <c:ptCount val="4"/>
                <c:pt idx="0">
                  <c:v>一季度</c:v>
                </c:pt>
                <c:pt idx="1">
                  <c:v>二季度</c:v>
                </c:pt>
                <c:pt idx="2">
                  <c:v>三季度</c:v>
                </c:pt>
                <c:pt idx="3">
                  <c:v>四季度</c:v>
                </c:pt>
              </c:strCache>
            </c:strRef>
          </c:cat>
          <c:val>
            <c:numRef>
              <c:f>Sheet1!$B$2:$B$5</c:f>
              <c:numCache>
                <c:formatCode>General</c:formatCode>
                <c:ptCount val="4"/>
                <c:pt idx="0">
                  <c:v>2</c:v>
                </c:pt>
                <c:pt idx="1">
                  <c:v>5</c:v>
                </c:pt>
                <c:pt idx="2">
                  <c:v>8</c:v>
                </c:pt>
                <c:pt idx="3">
                  <c:v>0</c:v>
                </c:pt>
              </c:numCache>
            </c:numRef>
          </c:val>
        </c:ser>
        <c:ser>
          <c:idx val="1"/>
          <c:order val="1"/>
          <c:tx>
            <c:strRef>
              <c:f>Sheet1!$C$1</c:f>
              <c:strCache>
                <c:ptCount val="1"/>
                <c:pt idx="0">
                  <c:v>95511</c:v>
                </c:pt>
              </c:strCache>
            </c:strRef>
          </c:tx>
          <c:cat>
            <c:strRef>
              <c:f>Sheet1!$A$2:$A$5</c:f>
              <c:strCache>
                <c:ptCount val="4"/>
                <c:pt idx="0">
                  <c:v>一季度</c:v>
                </c:pt>
                <c:pt idx="1">
                  <c:v>二季度</c:v>
                </c:pt>
                <c:pt idx="2">
                  <c:v>三季度</c:v>
                </c:pt>
                <c:pt idx="3">
                  <c:v>四季度</c:v>
                </c:pt>
              </c:strCache>
            </c:strRef>
          </c:cat>
          <c:val>
            <c:numRef>
              <c:f>Sheet1!$C$2:$C$5</c:f>
              <c:numCache>
                <c:formatCode>General</c:formatCode>
                <c:ptCount val="4"/>
                <c:pt idx="0">
                  <c:v>5</c:v>
                </c:pt>
                <c:pt idx="1">
                  <c:v>18</c:v>
                </c:pt>
                <c:pt idx="2">
                  <c:v>8</c:v>
                </c:pt>
                <c:pt idx="3">
                  <c:v>1</c:v>
                </c:pt>
              </c:numCache>
            </c:numRef>
          </c:val>
        </c:ser>
        <c:ser>
          <c:idx val="2"/>
          <c:order val="2"/>
          <c:tx>
            <c:strRef>
              <c:f>Sheet1!$D$1</c:f>
              <c:strCache>
                <c:ptCount val="1"/>
                <c:pt idx="0">
                  <c:v>语音专线</c:v>
                </c:pt>
              </c:strCache>
            </c:strRef>
          </c:tx>
          <c:spPr>
            <a:solidFill>
              <a:srgbClr val="00B0F0"/>
            </a:solidFill>
          </c:spPr>
          <c:cat>
            <c:strRef>
              <c:f>Sheet1!$A$2:$A$5</c:f>
              <c:strCache>
                <c:ptCount val="4"/>
                <c:pt idx="0">
                  <c:v>一季度</c:v>
                </c:pt>
                <c:pt idx="1">
                  <c:v>二季度</c:v>
                </c:pt>
                <c:pt idx="2">
                  <c:v>三季度</c:v>
                </c:pt>
                <c:pt idx="3">
                  <c:v>四季度</c:v>
                </c:pt>
              </c:strCache>
            </c:strRef>
          </c:cat>
          <c:val>
            <c:numRef>
              <c:f>Sheet1!$D$2:$D$5</c:f>
              <c:numCache>
                <c:formatCode>General</c:formatCode>
                <c:ptCount val="4"/>
                <c:pt idx="0">
                  <c:v>0</c:v>
                </c:pt>
                <c:pt idx="1">
                  <c:v>4</c:v>
                </c:pt>
                <c:pt idx="2">
                  <c:v>8</c:v>
                </c:pt>
                <c:pt idx="3">
                  <c:v>1</c:v>
                </c:pt>
              </c:numCache>
            </c:numRef>
          </c:val>
        </c:ser>
        <c:shape val="cylinder"/>
        <c:axId val="193402368"/>
        <c:axId val="193403904"/>
        <c:axId val="0"/>
      </c:bar3DChart>
      <c:catAx>
        <c:axId val="193402368"/>
        <c:scaling>
          <c:orientation val="minMax"/>
        </c:scaling>
        <c:axPos val="b"/>
        <c:tickLblPos val="nextTo"/>
        <c:crossAx val="193403904"/>
        <c:crosses val="autoZero"/>
        <c:auto val="1"/>
        <c:lblAlgn val="ctr"/>
        <c:lblOffset val="100"/>
      </c:catAx>
      <c:valAx>
        <c:axId val="193403904"/>
        <c:scaling>
          <c:orientation val="minMax"/>
        </c:scaling>
        <c:axPos val="l"/>
        <c:majorGridlines/>
        <c:numFmt formatCode="General" sourceLinked="1"/>
        <c:tickLblPos val="nextTo"/>
        <c:crossAx val="193402368"/>
        <c:crosses val="autoZero"/>
        <c:crossBetween val="between"/>
      </c:valAx>
    </c:plotArea>
    <c:legend>
      <c:legendPos val="r"/>
      <c:layout/>
    </c:legend>
    <c:plotVisOnly val="1"/>
  </c:chart>
  <c:txPr>
    <a:bodyPr/>
    <a:lstStyle/>
    <a:p>
      <a:pPr>
        <a:defRPr sz="1800"/>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CN"/>
  <c:chart>
    <c:autoTitleDeleted val="1"/>
    <c:view3D>
      <c:rotX val="30"/>
      <c:perspective val="30"/>
    </c:view3D>
    <c:plotArea>
      <c:layout>
        <c:manualLayout>
          <c:layoutTarget val="inner"/>
          <c:xMode val="edge"/>
          <c:yMode val="edge"/>
          <c:x val="0"/>
          <c:y val="3.7696248052525423E-2"/>
          <c:w val="0.74146030183727019"/>
          <c:h val="0.90785361587160451"/>
        </c:manualLayout>
      </c:layout>
      <c:pie3DChart>
        <c:varyColors val="1"/>
        <c:ser>
          <c:idx val="0"/>
          <c:order val="0"/>
          <c:tx>
            <c:strRef>
              <c:f>Sheet1!$B$1</c:f>
              <c:strCache>
                <c:ptCount val="1"/>
                <c:pt idx="0">
                  <c:v>销售额</c:v>
                </c:pt>
              </c:strCache>
            </c:strRef>
          </c:tx>
          <c:dPt>
            <c:idx val="0"/>
            <c:spPr>
              <a:solidFill>
                <a:srgbClr val="C00000"/>
              </a:solidFill>
            </c:spPr>
          </c:dPt>
          <c:dPt>
            <c:idx val="1"/>
            <c:spPr>
              <a:solidFill>
                <a:srgbClr val="0070C0"/>
              </a:solidFill>
            </c:spPr>
          </c:dPt>
          <c:dPt>
            <c:idx val="2"/>
            <c:spPr>
              <a:solidFill>
                <a:schemeClr val="accent1">
                  <a:lumMod val="75000"/>
                </a:schemeClr>
              </a:solidFill>
            </c:spPr>
          </c:dPt>
          <c:dPt>
            <c:idx val="5"/>
            <c:spPr>
              <a:solidFill>
                <a:schemeClr val="accent5">
                  <a:lumMod val="25000"/>
                </a:schemeClr>
              </a:solidFill>
            </c:spPr>
          </c:dPt>
          <c:cat>
            <c:strRef>
              <c:f>Sheet1!$A$2:$A$8</c:f>
              <c:strCache>
                <c:ptCount val="6"/>
                <c:pt idx="0">
                  <c:v>本地网络</c:v>
                </c:pt>
                <c:pt idx="1">
                  <c:v>异地故障</c:v>
                </c:pt>
                <c:pt idx="2">
                  <c:v>客户端</c:v>
                </c:pt>
                <c:pt idx="3">
                  <c:v>自行恢复</c:v>
                </c:pt>
                <c:pt idx="4">
                  <c:v>互联互通</c:v>
                </c:pt>
                <c:pt idx="5">
                  <c:v>其他</c:v>
                </c:pt>
              </c:strCache>
            </c:strRef>
          </c:cat>
          <c:val>
            <c:numRef>
              <c:f>Sheet1!$B$2:$B$8</c:f>
              <c:numCache>
                <c:formatCode>General</c:formatCode>
                <c:ptCount val="7"/>
                <c:pt idx="0">
                  <c:v>2</c:v>
                </c:pt>
                <c:pt idx="1">
                  <c:v>24</c:v>
                </c:pt>
                <c:pt idx="2">
                  <c:v>10</c:v>
                </c:pt>
                <c:pt idx="3">
                  <c:v>21</c:v>
                </c:pt>
                <c:pt idx="4">
                  <c:v>2</c:v>
                </c:pt>
                <c:pt idx="5">
                  <c:v>1</c:v>
                </c:pt>
                <c:pt idx="6">
                  <c:v>0</c:v>
                </c:pt>
              </c:numCache>
            </c:numRef>
          </c:val>
        </c:ser>
      </c:pie3DChart>
    </c:plotArea>
    <c:legend>
      <c:legendPos val="r"/>
      <c:layout/>
    </c:legend>
    <c:plotVisOnly val="1"/>
  </c:chart>
  <c:txPr>
    <a:bodyPr/>
    <a:lstStyle/>
    <a:p>
      <a:pPr>
        <a:defRPr sz="1800"/>
      </a:pPr>
      <a:endParaRPr lang="zh-CN"/>
    </a:p>
  </c:txPr>
  <c:externalData r:id="rId1"/>
</c:chartSpace>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854EAAD-FBDC-43B5-B1FD-8EDBF5781B5C}">
      <dsp:nvSpPr>
        <dsp:cNvPr id="0" name=""/>
        <dsp:cNvSpPr/>
      </dsp:nvSpPr>
      <dsp:spPr>
        <a:xfrm rot="5400000">
          <a:off x="-380830" y="428228"/>
          <a:ext cx="1499767" cy="738105"/>
        </a:xfrm>
        <a:prstGeom prst="chevron">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effectLst/>
              <a:latin typeface="微软雅黑" pitchFamily="34" charset="-122"/>
              <a:ea typeface="微软雅黑" pitchFamily="34" charset="-122"/>
            </a:rPr>
            <a:t>前台支撑</a:t>
          </a:r>
          <a:endParaRPr lang="zh-CN" altLang="en-US" sz="1400" b="1" kern="1200" dirty="0">
            <a:effectLst/>
            <a:latin typeface="微软雅黑" pitchFamily="34" charset="-122"/>
            <a:ea typeface="微软雅黑" pitchFamily="34" charset="-122"/>
          </a:endParaRPr>
        </a:p>
      </dsp:txBody>
      <dsp:txXfrm rot="5400000">
        <a:off x="-380830" y="428228"/>
        <a:ext cx="1499767" cy="738105"/>
      </dsp:txXfrm>
    </dsp:sp>
    <dsp:sp modelId="{D5BD3B50-0235-4704-A976-D0DAB678E44D}">
      <dsp:nvSpPr>
        <dsp:cNvPr id="0" name=""/>
        <dsp:cNvSpPr/>
      </dsp:nvSpPr>
      <dsp:spPr>
        <a:xfrm rot="5400000">
          <a:off x="3857056" y="-3086644"/>
          <a:ext cx="1160896" cy="7398798"/>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altLang="en-US" sz="1200" b="1" kern="1200" dirty="0" smtClean="0">
              <a:effectLst/>
              <a:latin typeface="微软雅黑" pitchFamily="34" charset="-122"/>
              <a:ea typeface="微软雅黑" pitchFamily="34" charset="-122"/>
            </a:rPr>
            <a:t>通过日沟通、周例会的方式，在集客上收初期加强与集客部的配合，确保名单制大客户管理上收的平稳运行；面向新加入市公司的集客销售，组织流程、机制等培训，帮助区局同事尽快熟悉市公司工作环境</a:t>
          </a:r>
          <a:endParaRPr lang="zh-CN" altLang="en-US" sz="1200" b="1" kern="1200" dirty="0">
            <a:effectLst/>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200" b="1" kern="1200" dirty="0" smtClean="0">
              <a:effectLst/>
              <a:latin typeface="微软雅黑" pitchFamily="34" charset="-122"/>
              <a:ea typeface="微软雅黑" pitchFamily="34" charset="-122"/>
            </a:rPr>
            <a:t>定期召开前后台月度例会，与集客部、客服主动沟通客户业务运行情况和客户动态。</a:t>
          </a:r>
          <a:endParaRPr lang="zh-CN" altLang="en-US" sz="1200" b="1" kern="1200" dirty="0">
            <a:effectLst/>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200" b="1" kern="1200" dirty="0" smtClean="0">
              <a:effectLst/>
              <a:latin typeface="微软雅黑" pitchFamily="34" charset="-122"/>
              <a:ea typeface="微软雅黑" pitchFamily="34" charset="-122"/>
            </a:rPr>
            <a:t>共通报问题</a:t>
          </a:r>
          <a:r>
            <a:rPr lang="en-US" altLang="zh-CN" sz="1200" b="1" u="sng" kern="1200" dirty="0" smtClean="0">
              <a:solidFill>
                <a:srgbClr val="3333FF"/>
              </a:solidFill>
              <a:effectLst/>
              <a:latin typeface="微软雅黑" pitchFamily="34" charset="-122"/>
              <a:ea typeface="微软雅黑" pitchFamily="34" charset="-122"/>
            </a:rPr>
            <a:t>38</a:t>
          </a:r>
          <a:r>
            <a:rPr lang="zh-CN" altLang="en-US" sz="1200" b="1" kern="1200" dirty="0" smtClean="0">
              <a:effectLst/>
              <a:latin typeface="微软雅黑" pitchFamily="34" charset="-122"/>
              <a:ea typeface="微软雅黑" pitchFamily="34" charset="-122"/>
            </a:rPr>
            <a:t>件，推动专项工作</a:t>
          </a:r>
          <a:r>
            <a:rPr lang="en-US" altLang="zh-CN" sz="1200" b="1" u="sng" kern="1200" dirty="0" smtClean="0">
              <a:solidFill>
                <a:srgbClr val="3333FF"/>
              </a:solidFill>
              <a:effectLst/>
              <a:latin typeface="微软雅黑" pitchFamily="34" charset="-122"/>
              <a:ea typeface="微软雅黑" pitchFamily="34" charset="-122"/>
            </a:rPr>
            <a:t>15</a:t>
          </a:r>
          <a:r>
            <a:rPr lang="zh-CN" altLang="en-US" sz="1200" b="1" kern="1200" dirty="0" smtClean="0">
              <a:effectLst/>
              <a:latin typeface="微软雅黑" pitchFamily="34" charset="-122"/>
              <a:ea typeface="微软雅黑" pitchFamily="34" charset="-122"/>
            </a:rPr>
            <a:t>件，督促解决问题</a:t>
          </a:r>
          <a:r>
            <a:rPr lang="en-US" altLang="zh-CN" sz="1200" b="1" u="sng" kern="1200" dirty="0" smtClean="0">
              <a:solidFill>
                <a:srgbClr val="3333FF"/>
              </a:solidFill>
              <a:effectLst/>
              <a:latin typeface="微软雅黑" pitchFamily="34" charset="-122"/>
              <a:ea typeface="微软雅黑" pitchFamily="34" charset="-122"/>
            </a:rPr>
            <a:t>23</a:t>
          </a:r>
          <a:r>
            <a:rPr lang="zh-CN" altLang="en-US" sz="1200" b="1" kern="1200" dirty="0" smtClean="0">
              <a:effectLst/>
              <a:latin typeface="微软雅黑" pitchFamily="34" charset="-122"/>
              <a:ea typeface="微软雅黑" pitchFamily="34" charset="-122"/>
            </a:rPr>
            <a:t>件。</a:t>
          </a:r>
          <a:endParaRPr lang="zh-CN" altLang="en-US" sz="1200" b="1" kern="1200" dirty="0">
            <a:effectLst/>
            <a:latin typeface="微软雅黑" pitchFamily="34" charset="-122"/>
            <a:ea typeface="微软雅黑" pitchFamily="34" charset="-122"/>
          </a:endParaRPr>
        </a:p>
      </dsp:txBody>
      <dsp:txXfrm rot="5400000">
        <a:off x="3857056" y="-3086644"/>
        <a:ext cx="1160896" cy="7398798"/>
      </dsp:txXfrm>
    </dsp:sp>
    <dsp:sp modelId="{0E6BAFE9-0557-4B7F-B246-487947681E55}">
      <dsp:nvSpPr>
        <dsp:cNvPr id="0" name=""/>
        <dsp:cNvSpPr/>
      </dsp:nvSpPr>
      <dsp:spPr>
        <a:xfrm rot="5400000">
          <a:off x="-612037" y="2078319"/>
          <a:ext cx="1962179" cy="738105"/>
        </a:xfrm>
        <a:prstGeom prst="chevron">
          <a:avLst/>
        </a:prstGeom>
        <a:solidFill>
          <a:srgbClr val="0070C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effectLst/>
              <a:latin typeface="微软雅黑" pitchFamily="34" charset="-122"/>
              <a:ea typeface="微软雅黑" pitchFamily="34" charset="-122"/>
            </a:rPr>
            <a:t>客户维系</a:t>
          </a:r>
          <a:endParaRPr lang="zh-CN" altLang="en-US" sz="1400" b="1" kern="1200" dirty="0">
            <a:effectLst/>
            <a:latin typeface="微软雅黑" pitchFamily="34" charset="-122"/>
            <a:ea typeface="微软雅黑" pitchFamily="34" charset="-122"/>
          </a:endParaRPr>
        </a:p>
      </dsp:txBody>
      <dsp:txXfrm rot="5400000">
        <a:off x="-612037" y="2078319"/>
        <a:ext cx="1962179" cy="738105"/>
      </dsp:txXfrm>
    </dsp:sp>
    <dsp:sp modelId="{A816FA5B-C45D-4697-8237-99B9D3C9BA75}">
      <dsp:nvSpPr>
        <dsp:cNvPr id="0" name=""/>
        <dsp:cNvSpPr/>
      </dsp:nvSpPr>
      <dsp:spPr>
        <a:xfrm rot="5400000">
          <a:off x="3611682" y="-1398109"/>
          <a:ext cx="1651644" cy="7398798"/>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altLang="en-US" sz="1200" b="1" kern="1200" dirty="0" smtClean="0">
              <a:effectLst/>
              <a:latin typeface="微软雅黑" pitchFamily="34" charset="-122"/>
              <a:ea typeface="微软雅黑" pitchFamily="34" charset="-122"/>
            </a:rPr>
            <a:t>维护例会：</a:t>
          </a:r>
          <a:r>
            <a:rPr lang="en-US" altLang="zh-CN" sz="1200" b="1" u="sng" kern="1200" dirty="0" smtClean="0">
              <a:solidFill>
                <a:srgbClr val="3333FF"/>
              </a:solidFill>
              <a:effectLst/>
              <a:latin typeface="微软雅黑" pitchFamily="34" charset="-122"/>
              <a:ea typeface="微软雅黑" pitchFamily="34" charset="-122"/>
            </a:rPr>
            <a:t>265</a:t>
          </a:r>
          <a:r>
            <a:rPr lang="zh-CN" altLang="en-US" sz="1200" b="1" kern="1200" dirty="0" smtClean="0">
              <a:effectLst/>
              <a:latin typeface="微软雅黑" pitchFamily="34" charset="-122"/>
              <a:ea typeface="微软雅黑" pitchFamily="34" charset="-122"/>
            </a:rPr>
            <a:t>项，交流联通服务情况，解答客户疑问，落实解决</a:t>
          </a:r>
          <a:r>
            <a:rPr lang="en-US" altLang="zh-CN" sz="1200" b="1" u="sng" kern="1200" dirty="0" smtClean="0">
              <a:solidFill>
                <a:srgbClr val="3333FF"/>
              </a:solidFill>
              <a:effectLst/>
              <a:latin typeface="微软雅黑" pitchFamily="34" charset="-122"/>
              <a:ea typeface="微软雅黑" pitchFamily="34" charset="-122"/>
            </a:rPr>
            <a:t>81</a:t>
          </a:r>
          <a:r>
            <a:rPr lang="zh-CN" altLang="en-US" sz="1200" b="1" kern="1200" dirty="0" smtClean="0">
              <a:effectLst/>
              <a:latin typeface="微软雅黑" pitchFamily="34" charset="-122"/>
              <a:ea typeface="微软雅黑" pitchFamily="34" charset="-122"/>
            </a:rPr>
            <a:t>项客户需求。</a:t>
          </a:r>
          <a:endParaRPr lang="zh-CN" altLang="en-US" sz="1200" b="1" kern="1200" dirty="0">
            <a:effectLst/>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200" b="1" kern="1200" dirty="0" smtClean="0">
              <a:effectLst/>
              <a:latin typeface="微软雅黑" pitchFamily="34" charset="-122"/>
              <a:ea typeface="微软雅黑" pitchFamily="34" charset="-122"/>
            </a:rPr>
            <a:t>机房巡检：</a:t>
          </a:r>
          <a:r>
            <a:rPr lang="en-US" altLang="zh-CN" sz="1200" b="1" u="sng" kern="1200" dirty="0" smtClean="0">
              <a:solidFill>
                <a:srgbClr val="3333FF"/>
              </a:solidFill>
              <a:effectLst/>
              <a:latin typeface="微软雅黑" pitchFamily="34" charset="-122"/>
              <a:ea typeface="微软雅黑" pitchFamily="34" charset="-122"/>
            </a:rPr>
            <a:t>486</a:t>
          </a:r>
          <a:r>
            <a:rPr lang="zh-CN" altLang="en-US" sz="1200" b="1" kern="1200" dirty="0" smtClean="0">
              <a:effectLst/>
              <a:latin typeface="微软雅黑" pitchFamily="34" charset="-122"/>
              <a:ea typeface="微软雅黑" pitchFamily="34" charset="-122"/>
            </a:rPr>
            <a:t>项，巡检现场，发现隐患，解决交行</a:t>
          </a:r>
          <a:r>
            <a:rPr lang="en-US" altLang="zh-CN" sz="1200" b="1" kern="1200" dirty="0" smtClean="0">
              <a:effectLst/>
              <a:latin typeface="微软雅黑" pitchFamily="34" charset="-122"/>
              <a:ea typeface="微软雅黑" pitchFamily="34" charset="-122"/>
            </a:rPr>
            <a:t>/</a:t>
          </a:r>
          <a:r>
            <a:rPr lang="zh-CN" altLang="en-US" sz="1200" b="1" kern="1200" dirty="0" smtClean="0">
              <a:effectLst/>
              <a:latin typeface="微软雅黑" pitchFamily="34" charset="-122"/>
              <a:ea typeface="微软雅黑" pitchFamily="34" charset="-122"/>
            </a:rPr>
            <a:t>中行等</a:t>
          </a:r>
          <a:r>
            <a:rPr lang="en-US" altLang="zh-CN" sz="1200" b="1" u="sng" kern="1200" dirty="0" smtClean="0">
              <a:solidFill>
                <a:srgbClr val="3333FF"/>
              </a:solidFill>
              <a:effectLst/>
              <a:latin typeface="微软雅黑" pitchFamily="34" charset="-122"/>
              <a:ea typeface="微软雅黑" pitchFamily="34" charset="-122"/>
            </a:rPr>
            <a:t>16</a:t>
          </a:r>
          <a:r>
            <a:rPr lang="zh-CN" altLang="en-US" sz="1200" b="1" kern="1200" dirty="0" smtClean="0">
              <a:effectLst/>
              <a:latin typeface="微软雅黑" pitchFamily="34" charset="-122"/>
              <a:ea typeface="微软雅黑" pitchFamily="34" charset="-122"/>
            </a:rPr>
            <a:t>项隐患。</a:t>
          </a:r>
          <a:endParaRPr lang="zh-CN" altLang="en-US" sz="1200" b="1" kern="1200" dirty="0">
            <a:effectLst/>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200" b="1" kern="1200" dirty="0" smtClean="0">
              <a:effectLst/>
              <a:latin typeface="微软雅黑" pitchFamily="34" charset="-122"/>
              <a:ea typeface="微软雅黑" pitchFamily="34" charset="-122"/>
            </a:rPr>
            <a:t>应急演练：</a:t>
          </a:r>
          <a:r>
            <a:rPr lang="en-US" altLang="zh-CN" sz="1200" b="1" u="sng" kern="1200" dirty="0" smtClean="0">
              <a:solidFill>
                <a:srgbClr val="3333FF"/>
              </a:solidFill>
              <a:effectLst/>
              <a:latin typeface="微软雅黑" pitchFamily="34" charset="-122"/>
              <a:ea typeface="微软雅黑" pitchFamily="34" charset="-122"/>
            </a:rPr>
            <a:t>12</a:t>
          </a:r>
          <a:r>
            <a:rPr lang="zh-CN" altLang="en-US" sz="1200" b="1" kern="1200" dirty="0" smtClean="0">
              <a:effectLst/>
              <a:latin typeface="微软雅黑" pitchFamily="34" charset="-122"/>
              <a:ea typeface="微软雅黑" pitchFamily="34" charset="-122"/>
            </a:rPr>
            <a:t>项，完成工行</a:t>
          </a:r>
          <a:r>
            <a:rPr lang="en-US" altLang="zh-CN" sz="1200" b="1" kern="1200" dirty="0" smtClean="0">
              <a:effectLst/>
              <a:latin typeface="微软雅黑" pitchFamily="34" charset="-122"/>
              <a:ea typeface="微软雅黑" pitchFamily="34" charset="-122"/>
            </a:rPr>
            <a:t>DDOS</a:t>
          </a:r>
          <a:r>
            <a:rPr lang="zh-CN" altLang="en-US" sz="1200" b="1" kern="1200" dirty="0" smtClean="0">
              <a:effectLst/>
              <a:latin typeface="微软雅黑" pitchFamily="34" charset="-122"/>
              <a:ea typeface="微软雅黑" pitchFamily="34" charset="-122"/>
            </a:rPr>
            <a:t>、上海期货交易所</a:t>
          </a:r>
          <a:r>
            <a:rPr lang="en-US" altLang="zh-CN" sz="1200" b="1" kern="1200" dirty="0" smtClean="0">
              <a:effectLst/>
              <a:latin typeface="微软雅黑" pitchFamily="34" charset="-122"/>
              <a:ea typeface="微软雅黑" pitchFamily="34" charset="-122"/>
            </a:rPr>
            <a:t>ATM</a:t>
          </a:r>
          <a:r>
            <a:rPr lang="zh-CN" altLang="en-US" sz="1200" b="1" kern="1200" dirty="0" smtClean="0">
              <a:effectLst/>
              <a:latin typeface="微软雅黑" pitchFamily="34" charset="-122"/>
              <a:ea typeface="微软雅黑" pitchFamily="34" charset="-122"/>
            </a:rPr>
            <a:t>组网电路应急演练。</a:t>
          </a:r>
          <a:endParaRPr lang="zh-CN" altLang="en-US" sz="1200" b="1" kern="1200" dirty="0">
            <a:effectLst/>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200" b="1" kern="1200" dirty="0" smtClean="0">
              <a:effectLst/>
              <a:latin typeface="微软雅黑" pitchFamily="34" charset="-122"/>
              <a:ea typeface="微软雅黑" pitchFamily="34" charset="-122"/>
            </a:rPr>
            <a:t>搬迁割接：</a:t>
          </a:r>
          <a:r>
            <a:rPr lang="en-US" altLang="zh-CN" sz="1200" b="1" u="sng" kern="1200" dirty="0" smtClean="0">
              <a:solidFill>
                <a:srgbClr val="3333FF"/>
              </a:solidFill>
              <a:effectLst/>
              <a:latin typeface="微软雅黑" pitchFamily="34" charset="-122"/>
              <a:ea typeface="微软雅黑" pitchFamily="34" charset="-122"/>
            </a:rPr>
            <a:t>15</a:t>
          </a:r>
          <a:r>
            <a:rPr lang="zh-CN" altLang="en-US" sz="1200" b="1" kern="1200" dirty="0" smtClean="0">
              <a:effectLst/>
              <a:latin typeface="微软雅黑" pitchFamily="34" charset="-122"/>
              <a:ea typeface="微软雅黑" pitchFamily="34" charset="-122"/>
            </a:rPr>
            <a:t>项，组织完成重要客户网络搬迁割接（割接准备、割接预备会、组织实施）</a:t>
          </a:r>
          <a:endParaRPr lang="zh-CN" altLang="en-US" sz="1200" b="1" kern="1200" dirty="0">
            <a:effectLst/>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200" b="1" kern="1200" dirty="0" smtClean="0">
              <a:effectLst/>
              <a:latin typeface="微软雅黑" pitchFamily="34" charset="-122"/>
              <a:ea typeface="微软雅黑" pitchFamily="34" charset="-122"/>
            </a:rPr>
            <a:t>现场支撑：</a:t>
          </a:r>
          <a:r>
            <a:rPr lang="en-US" altLang="zh-CN" sz="1200" b="1" u="sng" kern="1200" dirty="0" smtClean="0">
              <a:solidFill>
                <a:srgbClr val="3333FF"/>
              </a:solidFill>
              <a:effectLst/>
              <a:latin typeface="微软雅黑" pitchFamily="34" charset="-122"/>
              <a:ea typeface="微软雅黑" pitchFamily="34" charset="-122"/>
            </a:rPr>
            <a:t>18</a:t>
          </a:r>
          <a:r>
            <a:rPr lang="zh-CN" altLang="en-US" sz="1200" b="1" kern="1200" dirty="0" smtClean="0">
              <a:effectLst/>
              <a:latin typeface="微软雅黑" pitchFamily="34" charset="-122"/>
              <a:ea typeface="微软雅黑" pitchFamily="34" charset="-122"/>
            </a:rPr>
            <a:t>次，两会重保、客户重保重要时段，安排技术人员现场驻守。</a:t>
          </a:r>
          <a:endParaRPr lang="zh-CN" altLang="en-US" sz="1200" b="1" kern="1200" dirty="0">
            <a:effectLst/>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200" b="1" kern="1200" dirty="0" smtClean="0">
              <a:effectLst/>
              <a:latin typeface="微软雅黑" pitchFamily="34" charset="-122"/>
              <a:ea typeface="微软雅黑" pitchFamily="34" charset="-122"/>
            </a:rPr>
            <a:t>升级故障：</a:t>
          </a:r>
          <a:r>
            <a:rPr lang="en-US" altLang="zh-CN" sz="1200" b="1" u="sng" kern="1200" dirty="0" smtClean="0">
              <a:solidFill>
                <a:srgbClr val="3333FF"/>
              </a:solidFill>
              <a:effectLst/>
              <a:latin typeface="微软雅黑" pitchFamily="34" charset="-122"/>
              <a:ea typeface="微软雅黑" pitchFamily="34" charset="-122"/>
            </a:rPr>
            <a:t>225</a:t>
          </a:r>
          <a:r>
            <a:rPr lang="zh-CN" altLang="en-US" sz="1200" b="1" u="none" kern="1200" dirty="0" smtClean="0">
              <a:solidFill>
                <a:schemeClr val="tx1"/>
              </a:solidFill>
              <a:effectLst/>
              <a:latin typeface="微软雅黑" pitchFamily="34" charset="-122"/>
              <a:ea typeface="微软雅黑" pitchFamily="34" charset="-122"/>
            </a:rPr>
            <a:t>次，跟踪升级故障处理，加快业务恢复，并于事后完成</a:t>
          </a:r>
          <a:r>
            <a:rPr lang="en-US" altLang="zh-CN" sz="1200" b="1" u="sng" kern="1200" dirty="0" smtClean="0">
              <a:solidFill>
                <a:srgbClr val="3333FF"/>
              </a:solidFill>
              <a:effectLst/>
              <a:latin typeface="微软雅黑" pitchFamily="34" charset="-122"/>
              <a:ea typeface="微软雅黑" pitchFamily="34" charset="-122"/>
            </a:rPr>
            <a:t>26</a:t>
          </a:r>
          <a:r>
            <a:rPr lang="zh-CN" altLang="en-US" sz="1200" b="1" u="none" kern="1200" dirty="0" smtClean="0">
              <a:solidFill>
                <a:schemeClr val="tx1"/>
              </a:solidFill>
              <a:effectLst/>
              <a:latin typeface="微软雅黑" pitchFamily="34" charset="-122"/>
              <a:ea typeface="微软雅黑" pitchFamily="34" charset="-122"/>
            </a:rPr>
            <a:t>项整改。</a:t>
          </a:r>
          <a:endParaRPr lang="zh-CN" altLang="en-US" sz="1200" b="1" u="none" kern="1200" dirty="0">
            <a:solidFill>
              <a:schemeClr val="tx1"/>
            </a:solidFill>
            <a:effectLst/>
            <a:latin typeface="微软雅黑" pitchFamily="34" charset="-122"/>
            <a:ea typeface="微软雅黑" pitchFamily="34" charset="-122"/>
          </a:endParaRPr>
        </a:p>
      </dsp:txBody>
      <dsp:txXfrm rot="5400000">
        <a:off x="3611682" y="-1398109"/>
        <a:ext cx="1651644" cy="7398798"/>
      </dsp:txXfrm>
    </dsp:sp>
    <dsp:sp modelId="{A1748443-AAC3-4C6E-8527-35BDAFD9F9DA}">
      <dsp:nvSpPr>
        <dsp:cNvPr id="0" name=""/>
        <dsp:cNvSpPr/>
      </dsp:nvSpPr>
      <dsp:spPr>
        <a:xfrm rot="5400000">
          <a:off x="-438439" y="3919491"/>
          <a:ext cx="1614985" cy="738105"/>
        </a:xfrm>
        <a:prstGeom prst="chevron">
          <a:avLst/>
        </a:prstGeom>
        <a:solidFill>
          <a:srgbClr val="00B05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effectLst/>
              <a:latin typeface="微软雅黑" pitchFamily="34" charset="-122"/>
              <a:ea typeface="微软雅黑" pitchFamily="34" charset="-122"/>
            </a:rPr>
            <a:t>运行保障</a:t>
          </a:r>
          <a:endParaRPr lang="zh-CN" altLang="en-US" sz="1400" b="1" kern="1200" dirty="0">
            <a:effectLst/>
            <a:latin typeface="微软雅黑" pitchFamily="34" charset="-122"/>
            <a:ea typeface="微软雅黑" pitchFamily="34" charset="-122"/>
          </a:endParaRPr>
        </a:p>
      </dsp:txBody>
      <dsp:txXfrm rot="5400000">
        <a:off x="-438439" y="3919491"/>
        <a:ext cx="1614985" cy="738105"/>
      </dsp:txXfrm>
    </dsp:sp>
    <dsp:sp modelId="{44DACE81-3A93-457A-AAE5-889B271338A9}">
      <dsp:nvSpPr>
        <dsp:cNvPr id="0" name=""/>
        <dsp:cNvSpPr/>
      </dsp:nvSpPr>
      <dsp:spPr>
        <a:xfrm rot="5400000">
          <a:off x="3651808" y="493321"/>
          <a:ext cx="1571393" cy="7398798"/>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altLang="en-US" sz="1200" b="1" kern="1200" dirty="0" smtClean="0">
              <a:effectLst/>
              <a:latin typeface="微软雅黑" pitchFamily="34" charset="-122"/>
              <a:ea typeface="微软雅黑" pitchFamily="34" charset="-122"/>
            </a:rPr>
            <a:t>运行报告：</a:t>
          </a:r>
          <a:r>
            <a:rPr lang="en-US" altLang="zh-CN" sz="1200" b="1" u="sng" kern="1200" dirty="0" smtClean="0">
              <a:solidFill>
                <a:srgbClr val="3333FF"/>
              </a:solidFill>
              <a:effectLst/>
              <a:latin typeface="微软雅黑" pitchFamily="34" charset="-122"/>
              <a:ea typeface="微软雅黑" pitchFamily="34" charset="-122"/>
            </a:rPr>
            <a:t>98</a:t>
          </a:r>
          <a:r>
            <a:rPr lang="zh-CN" altLang="en-US" sz="1200" b="1" kern="1200" dirty="0" smtClean="0">
              <a:effectLst/>
              <a:latin typeface="微软雅黑" pitchFamily="34" charset="-122"/>
              <a:ea typeface="微软雅黑" pitchFamily="34" charset="-122"/>
            </a:rPr>
            <a:t>份，对标上海电信，针对高级别客户提供印刷版网络运行报告。</a:t>
          </a:r>
          <a:endParaRPr lang="zh-CN" altLang="en-US" sz="1200" b="1" kern="1200" dirty="0">
            <a:effectLst/>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en-US" altLang="zh-CN" sz="1200" b="1" kern="1200" dirty="0" smtClean="0">
              <a:effectLst/>
              <a:latin typeface="微软雅黑" pitchFamily="34" charset="-122"/>
              <a:ea typeface="微软雅黑" pitchFamily="34" charset="-122"/>
            </a:rPr>
            <a:t>SLA</a:t>
          </a:r>
          <a:r>
            <a:rPr lang="zh-CN" altLang="en-US" sz="1200" b="1" kern="1200" dirty="0" smtClean="0">
              <a:effectLst/>
              <a:latin typeface="微软雅黑" pitchFamily="34" charset="-122"/>
              <a:ea typeface="微软雅黑" pitchFamily="34" charset="-122"/>
            </a:rPr>
            <a:t>对标：</a:t>
          </a:r>
          <a:r>
            <a:rPr lang="en-US" altLang="zh-CN" sz="1200" b="1" u="sng" kern="1200" dirty="0" smtClean="0">
              <a:solidFill>
                <a:srgbClr val="3333FF"/>
              </a:solidFill>
              <a:effectLst/>
              <a:latin typeface="微软雅黑" pitchFamily="34" charset="-122"/>
              <a:ea typeface="微软雅黑" pitchFamily="34" charset="-122"/>
            </a:rPr>
            <a:t>35</a:t>
          </a:r>
          <a:r>
            <a:rPr lang="zh-CN" altLang="en-US" sz="1200" b="1" kern="1200" dirty="0" smtClean="0">
              <a:effectLst/>
              <a:latin typeface="微软雅黑" pitchFamily="34" charset="-122"/>
              <a:ea typeface="微软雅黑" pitchFamily="34" charset="-122"/>
            </a:rPr>
            <a:t>项，根据</a:t>
          </a:r>
          <a:r>
            <a:rPr lang="en-US" altLang="zh-CN" sz="1200" b="1" kern="1200" dirty="0" smtClean="0">
              <a:effectLst/>
              <a:latin typeface="微软雅黑" pitchFamily="34" charset="-122"/>
              <a:ea typeface="微软雅黑" pitchFamily="34" charset="-122"/>
            </a:rPr>
            <a:t>SLA</a:t>
          </a:r>
          <a:r>
            <a:rPr lang="zh-CN" altLang="en-US" sz="1200" b="1" kern="1200" dirty="0" smtClean="0">
              <a:effectLst/>
              <a:latin typeface="微软雅黑" pitchFamily="34" charset="-122"/>
              <a:ea typeface="微软雅黑" pitchFamily="34" charset="-122"/>
            </a:rPr>
            <a:t>协议，对</a:t>
          </a:r>
          <a:r>
            <a:rPr lang="en-US" altLang="zh-CN" sz="1200" b="1" u="sng" kern="1200" dirty="0" smtClean="0">
              <a:solidFill>
                <a:srgbClr val="3333FF"/>
              </a:solidFill>
              <a:effectLst/>
              <a:latin typeface="微软雅黑" pitchFamily="34" charset="-122"/>
              <a:ea typeface="微软雅黑" pitchFamily="34" charset="-122"/>
            </a:rPr>
            <a:t>18</a:t>
          </a:r>
          <a:r>
            <a:rPr lang="zh-CN" altLang="en-US" sz="1200" b="1" kern="1200" dirty="0" smtClean="0">
              <a:effectLst/>
              <a:latin typeface="微软雅黑" pitchFamily="34" charset="-122"/>
              <a:ea typeface="微软雅黑" pitchFamily="34" charset="-122"/>
            </a:rPr>
            <a:t>家客户</a:t>
          </a:r>
          <a:r>
            <a:rPr lang="en-US" altLang="zh-CN" sz="1200" b="1" u="sng" kern="1200" dirty="0" smtClean="0">
              <a:solidFill>
                <a:srgbClr val="3333FF"/>
              </a:solidFill>
              <a:effectLst/>
              <a:latin typeface="微软雅黑" pitchFamily="34" charset="-122"/>
              <a:ea typeface="微软雅黑" pitchFamily="34" charset="-122"/>
            </a:rPr>
            <a:t>396</a:t>
          </a:r>
          <a:r>
            <a:rPr lang="zh-CN" altLang="en-US" sz="1200" b="1" kern="1200" dirty="0" smtClean="0">
              <a:effectLst/>
              <a:latin typeface="微软雅黑" pitchFamily="34" charset="-122"/>
              <a:ea typeface="微软雅黑" pitchFamily="34" charset="-122"/>
            </a:rPr>
            <a:t>条电路进行运行情况评估整改。</a:t>
          </a:r>
          <a:endParaRPr lang="zh-CN" altLang="en-US" sz="1200" b="1" kern="1200" dirty="0">
            <a:effectLst/>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200" b="1" kern="1200" dirty="0" smtClean="0">
              <a:effectLst/>
              <a:latin typeface="微软雅黑" pitchFamily="34" charset="-122"/>
              <a:ea typeface="微软雅黑" pitchFamily="34" charset="-122"/>
            </a:rPr>
            <a:t>问题整治：</a:t>
          </a:r>
          <a:r>
            <a:rPr lang="en-US" altLang="zh-CN" sz="1200" b="1" u="sng" kern="1200" dirty="0" smtClean="0">
              <a:solidFill>
                <a:srgbClr val="3333FF"/>
              </a:solidFill>
              <a:effectLst/>
              <a:latin typeface="微软雅黑" pitchFamily="34" charset="-122"/>
              <a:ea typeface="微软雅黑" pitchFamily="34" charset="-122"/>
            </a:rPr>
            <a:t>26</a:t>
          </a:r>
          <a:r>
            <a:rPr lang="zh-CN" altLang="en-US" sz="1200" b="1" kern="1200" dirty="0" smtClean="0">
              <a:effectLst/>
              <a:latin typeface="微软雅黑" pitchFamily="34" charset="-122"/>
              <a:ea typeface="微软雅黑" pitchFamily="34" charset="-122"/>
            </a:rPr>
            <a:t>项，分析网络运行情况，对故障中暴露出的问题进行整治。</a:t>
          </a:r>
          <a:endParaRPr lang="zh-CN" altLang="en-US" sz="1200" b="1" kern="1200" dirty="0">
            <a:effectLst/>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200" b="1" kern="1200" dirty="0" smtClean="0">
              <a:effectLst/>
              <a:latin typeface="微软雅黑" pitchFamily="34" charset="-122"/>
              <a:ea typeface="微软雅黑" pitchFamily="34" charset="-122"/>
            </a:rPr>
            <a:t>外省整改：</a:t>
          </a:r>
          <a:r>
            <a:rPr lang="en-US" altLang="zh-CN" sz="1200" b="1" u="sng" kern="1200" dirty="0" smtClean="0">
              <a:solidFill>
                <a:srgbClr val="3333FF"/>
              </a:solidFill>
              <a:effectLst/>
              <a:latin typeface="微软雅黑" pitchFamily="34" charset="-122"/>
              <a:ea typeface="微软雅黑" pitchFamily="34" charset="-122"/>
            </a:rPr>
            <a:t>18</a:t>
          </a:r>
          <a:r>
            <a:rPr lang="zh-CN" altLang="en-US" sz="1200" b="1" kern="1200" dirty="0" smtClean="0">
              <a:effectLst/>
              <a:latin typeface="微软雅黑" pitchFamily="34" charset="-122"/>
              <a:ea typeface="微软雅黑" pitchFamily="34" charset="-122"/>
            </a:rPr>
            <a:t>项，推动外省解决欧莱雅、渣打银行等</a:t>
          </a:r>
          <a:r>
            <a:rPr lang="en-US" altLang="zh-CN" sz="1200" b="1" u="sng" kern="1200" dirty="0" smtClean="0">
              <a:solidFill>
                <a:srgbClr val="3333FF"/>
              </a:solidFill>
              <a:effectLst/>
              <a:latin typeface="微软雅黑" pitchFamily="34" charset="-122"/>
              <a:ea typeface="微软雅黑" pitchFamily="34" charset="-122"/>
            </a:rPr>
            <a:t>9</a:t>
          </a:r>
          <a:r>
            <a:rPr lang="zh-CN" altLang="en-US" sz="1200" b="1" kern="1200" dirty="0" smtClean="0">
              <a:effectLst/>
              <a:latin typeface="微软雅黑" pitchFamily="34" charset="-122"/>
              <a:ea typeface="微软雅黑" pitchFamily="34" charset="-122"/>
            </a:rPr>
            <a:t>家客户</a:t>
          </a:r>
          <a:r>
            <a:rPr lang="en-US" altLang="zh-CN" sz="1200" b="1" u="sng" kern="1200" dirty="0" smtClean="0">
              <a:solidFill>
                <a:srgbClr val="3333FF"/>
              </a:solidFill>
              <a:effectLst/>
              <a:latin typeface="微软雅黑" pitchFamily="34" charset="-122"/>
              <a:ea typeface="微软雅黑" pitchFamily="34" charset="-122"/>
            </a:rPr>
            <a:t>18</a:t>
          </a:r>
          <a:r>
            <a:rPr lang="zh-CN" altLang="en-US" sz="1200" b="1" kern="1200" dirty="0" smtClean="0">
              <a:effectLst/>
              <a:latin typeface="微软雅黑" pitchFamily="34" charset="-122"/>
              <a:ea typeface="微软雅黑" pitchFamily="34" charset="-122"/>
            </a:rPr>
            <a:t>个节点的优化整改。</a:t>
          </a:r>
          <a:endParaRPr lang="zh-CN" altLang="en-US" sz="1200" b="1" kern="1200" dirty="0">
            <a:effectLst/>
            <a:latin typeface="微软雅黑" pitchFamily="34" charset="-122"/>
            <a:ea typeface="微软雅黑" pitchFamily="34" charset="-122"/>
          </a:endParaRPr>
        </a:p>
      </dsp:txBody>
      <dsp:txXfrm rot="5400000">
        <a:off x="3651808" y="493321"/>
        <a:ext cx="1571393" cy="7398798"/>
      </dsp:txXfrm>
    </dsp:sp>
  </dsp:spTree>
</dsp:drawing>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96F04A-16C5-4506-BAFE-9389A7120D83}" type="datetimeFigureOut">
              <a:rPr lang="zh-CN" altLang="en-US" smtClean="0"/>
              <a:pPr/>
              <a:t>2014-1-15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46635C-E9B0-42E4-A09C-E00FAC4556D5}" type="slidenum">
              <a:rPr lang="zh-CN" altLang="en-US" smtClean="0"/>
              <a:pPr/>
              <a:t>‹#›</a:t>
            </a:fld>
            <a:endParaRPr lang="zh-CN" altLang="en-US"/>
          </a:p>
        </p:txBody>
      </p:sp>
    </p:spTree>
    <p:extLst>
      <p:ext uri="{BB962C8B-B14F-4D97-AF65-F5344CB8AC3E}">
        <p14:creationId xmlns:p14="http://schemas.microsoft.com/office/powerpoint/2010/main" xmlns="" val="2920588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p:sp>
      <p:sp>
        <p:nvSpPr>
          <p:cNvPr id="38915" name="Rectangle 3"/>
          <p:cNvSpPr>
            <a:spLocks noGrp="1"/>
          </p:cNvSpPr>
          <p:nvPr>
            <p:ph type="body" idx="1"/>
          </p:nvPr>
        </p:nvSpPr>
        <p:spPr>
          <a:xfrm>
            <a:off x="685637" y="4342450"/>
            <a:ext cx="5486727" cy="4115824"/>
          </a:xfrm>
          <a:noFill/>
          <a:ln/>
        </p:spPr>
        <p:txBody>
          <a:bodyPr/>
          <a:lstStyle/>
          <a:p>
            <a:pPr>
              <a:spcBef>
                <a:spcPct val="0"/>
              </a:spcBef>
            </a:pPr>
            <a:endParaRPr lang="zh-CN" altLang="en-US" b="1" smtClean="0">
              <a:latin typeface="华文楷体" pitchFamily="2" charset="-122"/>
              <a:ea typeface="华文楷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p:sp>
      <p:sp>
        <p:nvSpPr>
          <p:cNvPr id="38915" name="Rectangle 3"/>
          <p:cNvSpPr>
            <a:spLocks noGrp="1"/>
          </p:cNvSpPr>
          <p:nvPr>
            <p:ph type="body" idx="1"/>
          </p:nvPr>
        </p:nvSpPr>
        <p:spPr>
          <a:xfrm>
            <a:off x="685637" y="4342450"/>
            <a:ext cx="5486727" cy="4115824"/>
          </a:xfrm>
          <a:noFill/>
          <a:ln/>
        </p:spPr>
        <p:txBody>
          <a:bodyPr/>
          <a:lstStyle/>
          <a:p>
            <a:pPr>
              <a:spcBef>
                <a:spcPct val="0"/>
              </a:spcBef>
            </a:pPr>
            <a:endParaRPr lang="zh-CN" altLang="en-US" b="1" smtClean="0">
              <a:latin typeface="华文楷体" pitchFamily="2" charset="-122"/>
              <a:ea typeface="华文楷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p:sp>
      <p:sp>
        <p:nvSpPr>
          <p:cNvPr id="38915" name="Rectangle 3"/>
          <p:cNvSpPr>
            <a:spLocks noGrp="1"/>
          </p:cNvSpPr>
          <p:nvPr>
            <p:ph type="body" idx="1"/>
          </p:nvPr>
        </p:nvSpPr>
        <p:spPr>
          <a:xfrm>
            <a:off x="685637" y="4342450"/>
            <a:ext cx="5486727" cy="4115824"/>
          </a:xfrm>
          <a:noFill/>
          <a:ln/>
        </p:spPr>
        <p:txBody>
          <a:bodyPr/>
          <a:lstStyle/>
          <a:p>
            <a:pPr>
              <a:spcBef>
                <a:spcPct val="0"/>
              </a:spcBef>
            </a:pPr>
            <a:endParaRPr lang="zh-CN" altLang="en-US" b="1" smtClean="0">
              <a:latin typeface="华文楷体" pitchFamily="2" charset="-122"/>
              <a:ea typeface="华文楷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p:sp>
      <p:sp>
        <p:nvSpPr>
          <p:cNvPr id="38915" name="Rectangle 3"/>
          <p:cNvSpPr>
            <a:spLocks noGrp="1"/>
          </p:cNvSpPr>
          <p:nvPr>
            <p:ph type="body" idx="1"/>
          </p:nvPr>
        </p:nvSpPr>
        <p:spPr>
          <a:xfrm>
            <a:off x="685637" y="4342450"/>
            <a:ext cx="5486727" cy="4115824"/>
          </a:xfrm>
          <a:noFill/>
          <a:ln/>
        </p:spPr>
        <p:txBody>
          <a:bodyPr/>
          <a:lstStyle/>
          <a:p>
            <a:pPr>
              <a:spcBef>
                <a:spcPct val="0"/>
              </a:spcBef>
            </a:pPr>
            <a:endParaRPr lang="zh-CN" altLang="en-US" b="1" smtClean="0">
              <a:latin typeface="华文楷体" pitchFamily="2" charset="-122"/>
              <a:ea typeface="华文楷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p:sp>
      <p:sp>
        <p:nvSpPr>
          <p:cNvPr id="38915" name="Rectangle 3"/>
          <p:cNvSpPr>
            <a:spLocks noGrp="1"/>
          </p:cNvSpPr>
          <p:nvPr>
            <p:ph type="body" idx="1"/>
          </p:nvPr>
        </p:nvSpPr>
        <p:spPr>
          <a:xfrm>
            <a:off x="685637" y="4342450"/>
            <a:ext cx="5486727" cy="4115824"/>
          </a:xfrm>
          <a:noFill/>
          <a:ln/>
        </p:spPr>
        <p:txBody>
          <a:bodyPr/>
          <a:lstStyle/>
          <a:p>
            <a:pPr>
              <a:spcBef>
                <a:spcPct val="0"/>
              </a:spcBef>
            </a:pPr>
            <a:endParaRPr lang="zh-CN" altLang="en-US" b="1" smtClean="0">
              <a:latin typeface="华文楷体" pitchFamily="2" charset="-122"/>
              <a:ea typeface="华文楷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313C1E6-09A9-47DE-9C64-723471799CAF}" type="datetimeFigureOut">
              <a:rPr lang="zh-CN" altLang="en-US" smtClean="0"/>
              <a:pPr/>
              <a:t>2014-1-15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23BBD3-686B-4BD1-AFBA-0E67A9812DC1}"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13C1E6-09A9-47DE-9C64-723471799CAF}" type="datetimeFigureOut">
              <a:rPr lang="zh-CN" altLang="en-US" smtClean="0"/>
              <a:pPr/>
              <a:t>2014-1-15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23BBD3-686B-4BD1-AFBA-0E67A9812DC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13C1E6-09A9-47DE-9C64-723471799CAF}" type="datetimeFigureOut">
              <a:rPr lang="zh-CN" altLang="en-US" smtClean="0"/>
              <a:pPr/>
              <a:t>2014-1-15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23BBD3-686B-4BD1-AFBA-0E67A9812DC1}"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DB1B5EC-1FCF-4DB8-869A-71059EE12D75}" type="slidenum">
              <a:rPr lang="zh-CN" altLang="en-US"/>
              <a:pPr>
                <a:defRPr/>
              </a:pPr>
              <a:t>‹#›</a:t>
            </a:fld>
            <a:endParaRPr lang="en-US" sz="1600">
              <a:solidFill>
                <a:schemeClr val="bg1"/>
              </a:solidFill>
              <a:latin typeface="华文楷体" pitchFamily="2" charset="-122"/>
              <a:ea typeface="宋体" pitchFamily="2" charset="-122"/>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3FCC22-7848-4186-B31E-599E45C40BF8}" type="slidenum">
              <a:rPr lang="zh-CN" altLang="en-US"/>
              <a:pPr>
                <a:defRPr/>
              </a:pPr>
              <a:t>‹#›</a:t>
            </a:fld>
            <a:endParaRPr lang="en-US" sz="1600">
              <a:solidFill>
                <a:schemeClr val="bg1"/>
              </a:solidFill>
              <a:latin typeface="华文楷体" pitchFamily="2" charset="-122"/>
              <a:ea typeface="宋体" pitchFamily="2" charset="-122"/>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44F9501-05B0-4D99-B66D-CA83E76BF693}" type="slidenum">
              <a:rPr lang="zh-CN" altLang="en-US"/>
              <a:pPr>
                <a:defRPr/>
              </a:pPr>
              <a:t>‹#›</a:t>
            </a:fld>
            <a:endParaRPr lang="en-US" sz="1600">
              <a:solidFill>
                <a:schemeClr val="bg1"/>
              </a:solidFill>
              <a:latin typeface="华文楷体" pitchFamily="2" charset="-122"/>
              <a:ea typeface="宋体" pitchFamily="2" charset="-122"/>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557338"/>
            <a:ext cx="3811588"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214813" y="1557338"/>
            <a:ext cx="3813175"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F0967EDB-6713-4F48-BCF2-67326800C9F5}" type="slidenum">
              <a:rPr lang="zh-CN" altLang="en-US"/>
              <a:pPr>
                <a:defRPr/>
              </a:pPr>
              <a:t>‹#›</a:t>
            </a:fld>
            <a:endParaRPr lang="en-US" sz="1600">
              <a:solidFill>
                <a:schemeClr val="bg1"/>
              </a:solidFill>
              <a:latin typeface="华文楷体" pitchFamily="2" charset="-122"/>
              <a:ea typeface="宋体" pitchFamily="2" charset="-122"/>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B43D5177-7078-48E4-90FE-E68609822B64}" type="slidenum">
              <a:rPr lang="zh-CN" altLang="en-US"/>
              <a:pPr>
                <a:defRPr/>
              </a:pPr>
              <a:t>‹#›</a:t>
            </a:fld>
            <a:endParaRPr lang="en-US" sz="1600">
              <a:solidFill>
                <a:schemeClr val="bg1"/>
              </a:solidFill>
              <a:latin typeface="华文楷体" pitchFamily="2" charset="-122"/>
              <a:ea typeface="宋体" pitchFamily="2" charset="-122"/>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1840D4B0-25FD-4996-9575-9C7C71A07871}" type="slidenum">
              <a:rPr lang="zh-CN" altLang="en-US"/>
              <a:pPr>
                <a:defRPr/>
              </a:pPr>
              <a:t>‹#›</a:t>
            </a:fld>
            <a:endParaRPr lang="en-US" sz="1600">
              <a:solidFill>
                <a:schemeClr val="bg1"/>
              </a:solidFill>
              <a:latin typeface="华文楷体" pitchFamily="2" charset="-122"/>
              <a:ea typeface="宋体" pitchFamily="2" charset="-122"/>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0B756B54-C9CD-4484-96B0-F3F2FEC23287}" type="slidenum">
              <a:rPr lang="zh-CN" altLang="en-US"/>
              <a:pPr>
                <a:defRPr/>
              </a:pPr>
              <a:t>‹#›</a:t>
            </a:fld>
            <a:endParaRPr lang="en-US" sz="1600">
              <a:solidFill>
                <a:schemeClr val="bg1"/>
              </a:solidFill>
              <a:latin typeface="华文楷体" pitchFamily="2" charset="-122"/>
              <a:ea typeface="宋体" pitchFamily="2" charset="-122"/>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C6BDA8ED-91C2-4114-B5E3-DB0AC914ACF3}" type="slidenum">
              <a:rPr lang="zh-CN" altLang="en-US"/>
              <a:pPr>
                <a:defRPr/>
              </a:pPr>
              <a:t>‹#›</a:t>
            </a:fld>
            <a:endParaRPr lang="en-US" sz="1600">
              <a:solidFill>
                <a:schemeClr val="bg1"/>
              </a:solidFill>
              <a:latin typeface="华文楷体" pitchFamily="2" charset="-122"/>
              <a:ea typeface="宋体" pitchFamily="2" charset="-122"/>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13C1E6-09A9-47DE-9C64-723471799CAF}" type="datetimeFigureOut">
              <a:rPr lang="zh-CN" altLang="en-US" smtClean="0"/>
              <a:pPr/>
              <a:t>2014-1-15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23BBD3-686B-4BD1-AFBA-0E67A9812DC1}"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Arial"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C7ED6497-06C9-460E-92D4-767CE35BAF66}" type="slidenum">
              <a:rPr lang="zh-CN" altLang="en-US"/>
              <a:pPr>
                <a:defRPr/>
              </a:pPr>
              <a:t>‹#›</a:t>
            </a:fld>
            <a:endParaRPr lang="en-US" sz="1600">
              <a:solidFill>
                <a:schemeClr val="bg1"/>
              </a:solidFill>
              <a:latin typeface="华文楷体" pitchFamily="2" charset="-122"/>
              <a:ea typeface="宋体" pitchFamily="2" charset="-122"/>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7AE0600-E38D-408D-AEA0-601295DAAC7D}" type="slidenum">
              <a:rPr lang="zh-CN" altLang="en-US"/>
              <a:pPr>
                <a:defRPr/>
              </a:pPr>
              <a:t>‹#›</a:t>
            </a:fld>
            <a:endParaRPr lang="en-US" sz="1600">
              <a:solidFill>
                <a:schemeClr val="bg1"/>
              </a:solidFill>
              <a:latin typeface="华文楷体" pitchFamily="2" charset="-122"/>
              <a:ea typeface="宋体" pitchFamily="2" charset="-122"/>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8600" y="274638"/>
            <a:ext cx="2108200" cy="589121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274638"/>
            <a:ext cx="6175375" cy="58912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D168692-B3C3-443C-9A12-2DEF05CA3BCA}" type="slidenum">
              <a:rPr lang="zh-CN" altLang="en-US"/>
              <a:pPr>
                <a:defRPr/>
              </a:pPr>
              <a:t>‹#›</a:t>
            </a:fld>
            <a:endParaRPr lang="en-US" sz="1600">
              <a:solidFill>
                <a:schemeClr val="bg1"/>
              </a:solidFill>
              <a:latin typeface="华文楷体" pitchFamily="2" charset="-122"/>
              <a:ea typeface="宋体" pitchFamily="2" charset="-122"/>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557338"/>
            <a:ext cx="3811588"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214813" y="1557338"/>
            <a:ext cx="3813175"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313C1E6-09A9-47DE-9C64-723471799CAF}" type="datetimeFigureOut">
              <a:rPr lang="zh-CN" altLang="en-US" smtClean="0"/>
              <a:pPr/>
              <a:t>2014-1-15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23BBD3-686B-4BD1-AFBA-0E67A9812DC1}"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Arial"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8600" y="274638"/>
            <a:ext cx="2108200" cy="589121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274638"/>
            <a:ext cx="6175375" cy="58912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313C1E6-09A9-47DE-9C64-723471799CAF}" type="datetimeFigureOut">
              <a:rPr lang="zh-CN" altLang="en-US" smtClean="0"/>
              <a:pPr/>
              <a:t>2014-1-15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23BBD3-686B-4BD1-AFBA-0E67A9812DC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313C1E6-09A9-47DE-9C64-723471799CAF}" type="datetimeFigureOut">
              <a:rPr lang="zh-CN" altLang="en-US" smtClean="0"/>
              <a:pPr/>
              <a:t>2014-1-15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223BBD3-686B-4BD1-AFBA-0E67A9812DC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313C1E6-09A9-47DE-9C64-723471799CAF}" type="datetimeFigureOut">
              <a:rPr lang="zh-CN" altLang="en-US" smtClean="0"/>
              <a:pPr/>
              <a:t>2014-1-15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223BBD3-686B-4BD1-AFBA-0E67A9812DC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313C1E6-09A9-47DE-9C64-723471799CAF}" type="datetimeFigureOut">
              <a:rPr lang="zh-CN" altLang="en-US" smtClean="0"/>
              <a:pPr/>
              <a:t>2014-1-15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223BBD3-686B-4BD1-AFBA-0E67A9812DC1}"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313C1E6-09A9-47DE-9C64-723471799CAF}" type="datetimeFigureOut">
              <a:rPr lang="zh-CN" altLang="en-US" smtClean="0"/>
              <a:pPr/>
              <a:t>2014-1-15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23BBD3-686B-4BD1-AFBA-0E67A9812DC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313C1E6-09A9-47DE-9C64-723471799CAF}" type="datetimeFigureOut">
              <a:rPr lang="zh-CN" altLang="en-US" smtClean="0"/>
              <a:pPr/>
              <a:t>2014-1-15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23BBD3-686B-4BD1-AFBA-0E67A9812DC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6.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13C1E6-09A9-47DE-9C64-723471799CAF}" type="datetimeFigureOut">
              <a:rPr lang="zh-CN" altLang="en-US" smtClean="0"/>
              <a:pPr/>
              <a:t>2014-1-15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23BBD3-686B-4BD1-AFBA-0E67A9812DC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7410" name="Picture 3081"/>
          <p:cNvPicPr>
            <a:picLocks noChangeAspect="1" noChangeArrowheads="1"/>
          </p:cNvPicPr>
          <p:nvPr/>
        </p:nvPicPr>
        <p:blipFill>
          <a:blip r:embed="rId13" cstate="print"/>
          <a:srcRect/>
          <a:stretch>
            <a:fillRect/>
          </a:stretch>
        </p:blipFill>
        <p:spPr bwMode="auto">
          <a:xfrm>
            <a:off x="0" y="4437063"/>
            <a:ext cx="9144000" cy="2420937"/>
          </a:xfrm>
          <a:prstGeom prst="rect">
            <a:avLst/>
          </a:prstGeom>
          <a:noFill/>
          <a:ln w="9525">
            <a:noFill/>
            <a:miter lim="800000"/>
            <a:headEnd/>
            <a:tailEnd/>
          </a:ln>
        </p:spPr>
      </p:pic>
      <p:pic>
        <p:nvPicPr>
          <p:cNvPr id="17411" name="Picture 3079"/>
          <p:cNvPicPr>
            <a:picLocks noChangeAspect="1" noChangeArrowheads="1"/>
          </p:cNvPicPr>
          <p:nvPr/>
        </p:nvPicPr>
        <p:blipFill>
          <a:blip r:embed="rId14" cstate="print"/>
          <a:srcRect/>
          <a:stretch>
            <a:fillRect/>
          </a:stretch>
        </p:blipFill>
        <p:spPr bwMode="auto">
          <a:xfrm>
            <a:off x="0" y="1557338"/>
            <a:ext cx="9144000" cy="3700462"/>
          </a:xfrm>
          <a:prstGeom prst="rect">
            <a:avLst/>
          </a:prstGeom>
          <a:noFill/>
          <a:ln w="9525">
            <a:noFill/>
            <a:miter lim="800000"/>
            <a:headEnd/>
            <a:tailEnd/>
          </a:ln>
        </p:spPr>
      </p:pic>
      <p:pic>
        <p:nvPicPr>
          <p:cNvPr id="17412" name="Picture 2"/>
          <p:cNvPicPr>
            <a:picLocks noChangeAspect="1" noChangeArrowheads="1"/>
          </p:cNvPicPr>
          <p:nvPr/>
        </p:nvPicPr>
        <p:blipFill>
          <a:blip r:embed="rId15" cstate="print"/>
          <a:srcRect/>
          <a:stretch>
            <a:fillRect/>
          </a:stretch>
        </p:blipFill>
        <p:spPr bwMode="auto">
          <a:xfrm>
            <a:off x="6715125" y="214313"/>
            <a:ext cx="2219325" cy="1214437"/>
          </a:xfrm>
          <a:prstGeom prst="rect">
            <a:avLst/>
          </a:prstGeom>
          <a:noFill/>
          <a:ln w="9525">
            <a:noFill/>
            <a:miter lim="800000"/>
            <a:headEnd/>
            <a:tailEnd/>
          </a:ln>
        </p:spPr>
      </p:pic>
      <p:sp>
        <p:nvSpPr>
          <p:cNvPr id="17413" name="Rectangle 1030"/>
          <p:cNvSpPr>
            <a:spLocks noChangeArrowheads="1"/>
          </p:cNvSpPr>
          <p:nvPr/>
        </p:nvSpPr>
        <p:spPr bwMode="auto">
          <a:xfrm>
            <a:off x="269875" y="220663"/>
            <a:ext cx="1219200" cy="366712"/>
          </a:xfrm>
          <a:prstGeom prst="rect">
            <a:avLst/>
          </a:prstGeom>
          <a:noFill/>
          <a:ln w="9525">
            <a:noFill/>
            <a:miter lim="800000"/>
            <a:headEnd/>
            <a:tailEnd/>
          </a:ln>
        </p:spPr>
        <p:txBody>
          <a:bodyPr wrap="none" lIns="0" tIns="0" rIns="0" bIns="0">
            <a:spAutoFit/>
          </a:bodyPr>
          <a:lstStyle/>
          <a:p>
            <a:pPr algn="just" eaLnBrk="0" hangingPunct="0">
              <a:defRPr/>
            </a:pPr>
            <a:r>
              <a:rPr lang="zh-CN" altLang="en-US" sz="2400">
                <a:solidFill>
                  <a:srgbClr val="FF0000"/>
                </a:solidFill>
                <a:latin typeface="隶书" pitchFamily="49" charset="-122"/>
                <a:ea typeface="隶书" pitchFamily="49" charset="-122"/>
                <a:sym typeface="隶书" pitchFamily="49" charset="-122"/>
              </a:rPr>
              <a:t>内部资料</a:t>
            </a:r>
            <a:endParaRPr lang="zh-CN" altLang="en-US">
              <a:ea typeface="宋体" pitchFamily="2" charset="-122"/>
            </a:endParaRPr>
          </a:p>
        </p:txBody>
      </p:sp>
      <p:sp>
        <p:nvSpPr>
          <p:cNvPr id="17414" name="Rectangle 1031"/>
          <p:cNvSpPr>
            <a:spLocks noChangeArrowheads="1"/>
          </p:cNvSpPr>
          <p:nvPr/>
        </p:nvSpPr>
        <p:spPr bwMode="auto">
          <a:xfrm>
            <a:off x="1757363" y="220663"/>
            <a:ext cx="1219200" cy="366712"/>
          </a:xfrm>
          <a:prstGeom prst="rect">
            <a:avLst/>
          </a:prstGeom>
          <a:noFill/>
          <a:ln w="9525">
            <a:noFill/>
            <a:miter lim="800000"/>
            <a:headEnd/>
            <a:tailEnd/>
          </a:ln>
        </p:spPr>
        <p:txBody>
          <a:bodyPr wrap="none" lIns="0" tIns="0" rIns="0" bIns="0">
            <a:spAutoFit/>
          </a:bodyPr>
          <a:lstStyle/>
          <a:p>
            <a:pPr algn="just" eaLnBrk="0" hangingPunct="0">
              <a:defRPr/>
            </a:pPr>
            <a:r>
              <a:rPr lang="zh-CN" altLang="en-US" sz="2400">
                <a:solidFill>
                  <a:srgbClr val="FF0000"/>
                </a:solidFill>
                <a:latin typeface="隶书" pitchFamily="49" charset="-122"/>
                <a:ea typeface="隶书" pitchFamily="49" charset="-122"/>
                <a:sym typeface="隶书" pitchFamily="49" charset="-122"/>
              </a:rPr>
              <a:t>注意保密</a:t>
            </a:r>
            <a:endParaRPr lang="zh-CN" altLang="en-US">
              <a:ea typeface="宋体" pitchFamily="2" charset="-122"/>
            </a:endParaRPr>
          </a:p>
        </p:txBody>
      </p:sp>
      <p:sp>
        <p:nvSpPr>
          <p:cNvPr id="17415" name="Rectangle 2"/>
          <p:cNvSpPr>
            <a:spLocks noGrp="1" noChangeArrowheads="1"/>
          </p:cNvSpPr>
          <p:nvPr>
            <p:ph type="body" idx="1"/>
          </p:nvPr>
        </p:nvSpPr>
        <p:spPr bwMode="auto">
          <a:xfrm>
            <a:off x="250825" y="1557338"/>
            <a:ext cx="7777163" cy="4608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Arial" charset="0"/>
              </a:rPr>
              <a:t>单击此处编辑母版文本样式</a:t>
            </a:r>
          </a:p>
          <a:p>
            <a:pPr lvl="1"/>
            <a:r>
              <a:rPr lang="zh-CN" smtClean="0">
                <a:sym typeface="Arial" charset="0"/>
              </a:rPr>
              <a:t>第二级</a:t>
            </a:r>
          </a:p>
          <a:p>
            <a:pPr lvl="2"/>
            <a:r>
              <a:rPr lang="zh-CN" smtClean="0">
                <a:sym typeface="Arial" charset="0"/>
              </a:rPr>
              <a:t>第三级</a:t>
            </a:r>
          </a:p>
          <a:p>
            <a:pPr lvl="3"/>
            <a:r>
              <a:rPr lang="zh-CN" smtClean="0">
                <a:sym typeface="Arial" charset="0"/>
              </a:rPr>
              <a:t>第四级</a:t>
            </a:r>
          </a:p>
          <a:p>
            <a:pPr lvl="4"/>
            <a:r>
              <a:rPr lang="zh-CN" smtClean="0">
                <a:sym typeface="Arial" charset="0"/>
              </a:rPr>
              <a:t>第五级</a:t>
            </a:r>
          </a:p>
        </p:txBody>
      </p:sp>
      <p:sp>
        <p:nvSpPr>
          <p:cNvPr id="17416" name="日期占位符 2"/>
          <p:cNvSpPr>
            <a:spLocks noGrp="1" noChangeArrowheads="1"/>
          </p:cNvSpPr>
          <p:nvPr>
            <p:ph type="dt" sz="half" idx="2"/>
          </p:nvPr>
        </p:nvSpPr>
        <p:spPr bwMode="auto">
          <a:xfrm>
            <a:off x="685800" y="6246813"/>
            <a:ext cx="1905000" cy="458787"/>
          </a:xfrm>
          <a:prstGeom prst="rect">
            <a:avLst/>
          </a:prstGeom>
          <a:noFill/>
          <a:ln w="9525">
            <a:noFill/>
            <a:miter lim="800000"/>
            <a:headEnd/>
            <a:tailEnd/>
          </a:ln>
        </p:spPr>
        <p:txBody>
          <a:bodyPr vert="horz" wrap="square" lIns="91214" tIns="45605" rIns="91214" bIns="45605" numCol="1" anchor="t" anchorCtr="0" compatLnSpc="1">
            <a:prstTxWarp prst="textNoShape">
              <a:avLst/>
            </a:prstTxWarp>
          </a:bodyPr>
          <a:lstStyle>
            <a:lvl1pPr eaLnBrk="0" hangingPunct="0">
              <a:defRPr sz="1300">
                <a:solidFill>
                  <a:schemeClr val="tx1"/>
                </a:solidFill>
                <a:latin typeface="Times New Roman" pitchFamily="18" charset="0"/>
                <a:ea typeface="+mn-ea"/>
                <a:sym typeface="Times New Roman" pitchFamily="18" charset="0"/>
              </a:defRPr>
            </a:lvl1pPr>
          </a:lstStyle>
          <a:p>
            <a:pPr>
              <a:defRPr/>
            </a:pPr>
            <a:endParaRPr lang="zh-CN" altLang="en-US"/>
          </a:p>
        </p:txBody>
      </p:sp>
      <p:sp>
        <p:nvSpPr>
          <p:cNvPr id="17417" name="页脚占位符 3"/>
          <p:cNvSpPr>
            <a:spLocks noGrp="1" noChangeArrowheads="1"/>
          </p:cNvSpPr>
          <p:nvPr>
            <p:ph type="ftr" sz="quarter" idx="3"/>
          </p:nvPr>
        </p:nvSpPr>
        <p:spPr bwMode="auto">
          <a:xfrm>
            <a:off x="3124200" y="6246813"/>
            <a:ext cx="2895600" cy="458787"/>
          </a:xfrm>
          <a:prstGeom prst="rect">
            <a:avLst/>
          </a:prstGeom>
          <a:noFill/>
          <a:ln w="9525">
            <a:noFill/>
            <a:miter lim="800000"/>
            <a:headEnd/>
            <a:tailEnd/>
          </a:ln>
        </p:spPr>
        <p:txBody>
          <a:bodyPr vert="horz" wrap="square" lIns="91214" tIns="45605" rIns="91214" bIns="45605" numCol="1" anchor="t" anchorCtr="0" compatLnSpc="1">
            <a:prstTxWarp prst="textNoShape">
              <a:avLst/>
            </a:prstTxWarp>
          </a:bodyPr>
          <a:lstStyle>
            <a:lvl1pPr algn="ctr" eaLnBrk="0" hangingPunct="0">
              <a:defRPr sz="1300">
                <a:solidFill>
                  <a:schemeClr val="tx1"/>
                </a:solidFill>
                <a:latin typeface="Times New Roman" pitchFamily="18" charset="0"/>
                <a:ea typeface="+mn-ea"/>
                <a:sym typeface="Times New Roman" pitchFamily="18" charset="0"/>
              </a:defRPr>
            </a:lvl1pPr>
          </a:lstStyle>
          <a:p>
            <a:pPr>
              <a:defRPr/>
            </a:pPr>
            <a:endParaRPr lang="zh-CN" altLang="en-US"/>
          </a:p>
        </p:txBody>
      </p:sp>
      <p:sp>
        <p:nvSpPr>
          <p:cNvPr id="17418" name="灯片编号占位符 4"/>
          <p:cNvSpPr>
            <a:spLocks noGrp="1" noChangeArrowheads="1"/>
          </p:cNvSpPr>
          <p:nvPr>
            <p:ph type="sldNum" sz="quarter" idx="4"/>
          </p:nvPr>
        </p:nvSpPr>
        <p:spPr bwMode="auto">
          <a:xfrm>
            <a:off x="6553200" y="6246813"/>
            <a:ext cx="1905000" cy="458787"/>
          </a:xfrm>
          <a:prstGeom prst="rect">
            <a:avLst/>
          </a:prstGeom>
          <a:noFill/>
          <a:ln w="9525">
            <a:noFill/>
            <a:miter lim="800000"/>
            <a:headEnd/>
            <a:tailEnd/>
          </a:ln>
        </p:spPr>
        <p:txBody>
          <a:bodyPr vert="horz" wrap="square" lIns="91214" tIns="45605" rIns="91214" bIns="45605" numCol="1" anchor="t" anchorCtr="0" compatLnSpc="1">
            <a:prstTxWarp prst="textNoShape">
              <a:avLst/>
            </a:prstTxWarp>
          </a:bodyPr>
          <a:lstStyle>
            <a:lvl1pPr algn="r" eaLnBrk="0" hangingPunct="0">
              <a:defRPr sz="1300">
                <a:solidFill>
                  <a:schemeClr val="tx1"/>
                </a:solidFill>
                <a:latin typeface="Times New Roman" pitchFamily="18" charset="0"/>
                <a:ea typeface="+mn-ea"/>
                <a:sym typeface="Times New Roman" pitchFamily="18" charset="0"/>
              </a:defRPr>
            </a:lvl1pPr>
          </a:lstStyle>
          <a:p>
            <a:pPr>
              <a:defRPr/>
            </a:pPr>
            <a:fld id="{F4AEDE61-E0E0-4F2E-B1D6-7EFFD8CF01EE}" type="slidenum">
              <a:rPr lang="zh-CN" alt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txStyles>
    <p:titleStyle>
      <a:lvl1pPr algn="l" rtl="0" eaLnBrk="0" fontAlgn="base" hangingPunct="0">
        <a:spcBef>
          <a:spcPct val="0"/>
        </a:spcBef>
        <a:spcAft>
          <a:spcPct val="0"/>
        </a:spcAft>
        <a:defRPr sz="3200">
          <a:solidFill>
            <a:schemeClr val="accent2"/>
          </a:solidFill>
          <a:latin typeface="+mj-lt"/>
          <a:ea typeface="+mj-ea"/>
          <a:cs typeface="+mj-cs"/>
          <a:sym typeface="Arial" charset="0"/>
        </a:defRPr>
      </a:lvl1pPr>
      <a:lvl2pPr algn="l" rtl="0" eaLnBrk="0" fontAlgn="base" hangingPunct="0">
        <a:spcBef>
          <a:spcPct val="0"/>
        </a:spcBef>
        <a:spcAft>
          <a:spcPct val="0"/>
        </a:spcAft>
        <a:defRPr sz="3200">
          <a:solidFill>
            <a:schemeClr val="accent2"/>
          </a:solidFill>
          <a:latin typeface="Arial" pitchFamily="34" charset="0"/>
          <a:ea typeface="华文细黑" pitchFamily="2" charset="-122"/>
          <a:sym typeface="Arial" charset="0"/>
        </a:defRPr>
      </a:lvl2pPr>
      <a:lvl3pPr algn="l" rtl="0" eaLnBrk="0" fontAlgn="base" hangingPunct="0">
        <a:spcBef>
          <a:spcPct val="0"/>
        </a:spcBef>
        <a:spcAft>
          <a:spcPct val="0"/>
        </a:spcAft>
        <a:defRPr sz="3200">
          <a:solidFill>
            <a:schemeClr val="accent2"/>
          </a:solidFill>
          <a:latin typeface="Arial" pitchFamily="34" charset="0"/>
          <a:ea typeface="华文细黑" pitchFamily="2" charset="-122"/>
          <a:sym typeface="Arial" charset="0"/>
        </a:defRPr>
      </a:lvl3pPr>
      <a:lvl4pPr algn="l" rtl="0" eaLnBrk="0" fontAlgn="base" hangingPunct="0">
        <a:spcBef>
          <a:spcPct val="0"/>
        </a:spcBef>
        <a:spcAft>
          <a:spcPct val="0"/>
        </a:spcAft>
        <a:defRPr sz="3200">
          <a:solidFill>
            <a:schemeClr val="accent2"/>
          </a:solidFill>
          <a:latin typeface="Arial" pitchFamily="34" charset="0"/>
          <a:ea typeface="华文细黑" pitchFamily="2" charset="-122"/>
          <a:sym typeface="Arial" charset="0"/>
        </a:defRPr>
      </a:lvl4pPr>
      <a:lvl5pPr algn="l" rtl="0" eaLnBrk="0" fontAlgn="base" hangingPunct="0">
        <a:spcBef>
          <a:spcPct val="0"/>
        </a:spcBef>
        <a:spcAft>
          <a:spcPct val="0"/>
        </a:spcAft>
        <a:defRPr sz="3200">
          <a:solidFill>
            <a:schemeClr val="accent2"/>
          </a:solidFill>
          <a:latin typeface="Arial" pitchFamily="34" charset="0"/>
          <a:ea typeface="华文细黑" pitchFamily="2" charset="-122"/>
          <a:sym typeface="Arial" charset="0"/>
        </a:defRPr>
      </a:lvl5pPr>
      <a:lvl6pPr marL="457200" algn="l" rtl="0" eaLnBrk="0" fontAlgn="base" hangingPunct="0">
        <a:spcBef>
          <a:spcPct val="0"/>
        </a:spcBef>
        <a:spcAft>
          <a:spcPct val="0"/>
        </a:spcAft>
        <a:defRPr sz="3200">
          <a:solidFill>
            <a:schemeClr val="accent2"/>
          </a:solidFill>
          <a:latin typeface="Arial" pitchFamily="34" charset="0"/>
          <a:ea typeface="华文细黑" pitchFamily="2" charset="-122"/>
          <a:sym typeface="Arial" pitchFamily="34" charset="0"/>
        </a:defRPr>
      </a:lvl6pPr>
      <a:lvl7pPr marL="914400" algn="l" rtl="0" eaLnBrk="0" fontAlgn="base" hangingPunct="0">
        <a:spcBef>
          <a:spcPct val="0"/>
        </a:spcBef>
        <a:spcAft>
          <a:spcPct val="0"/>
        </a:spcAft>
        <a:defRPr sz="3200">
          <a:solidFill>
            <a:schemeClr val="accent2"/>
          </a:solidFill>
          <a:latin typeface="Arial" pitchFamily="34" charset="0"/>
          <a:ea typeface="华文细黑" pitchFamily="2" charset="-122"/>
          <a:sym typeface="Arial" pitchFamily="34" charset="0"/>
        </a:defRPr>
      </a:lvl7pPr>
      <a:lvl8pPr marL="1371600" algn="l" rtl="0" eaLnBrk="0" fontAlgn="base" hangingPunct="0">
        <a:spcBef>
          <a:spcPct val="0"/>
        </a:spcBef>
        <a:spcAft>
          <a:spcPct val="0"/>
        </a:spcAft>
        <a:defRPr sz="3200">
          <a:solidFill>
            <a:schemeClr val="accent2"/>
          </a:solidFill>
          <a:latin typeface="Arial" pitchFamily="34" charset="0"/>
          <a:ea typeface="华文细黑" pitchFamily="2" charset="-122"/>
          <a:sym typeface="Arial" pitchFamily="34" charset="0"/>
        </a:defRPr>
      </a:lvl8pPr>
      <a:lvl9pPr marL="1828800" algn="l" rtl="0" eaLnBrk="0" fontAlgn="base" hangingPunct="0">
        <a:spcBef>
          <a:spcPct val="0"/>
        </a:spcBef>
        <a:spcAft>
          <a:spcPct val="0"/>
        </a:spcAft>
        <a:defRPr sz="3200">
          <a:solidFill>
            <a:schemeClr val="accent2"/>
          </a:solidFill>
          <a:latin typeface="Arial" pitchFamily="34" charset="0"/>
          <a:ea typeface="华文细黑" pitchFamily="2" charset="-122"/>
          <a:sym typeface="Arial" pitchFamily="34" charset="0"/>
        </a:defRPr>
      </a:lvl9pPr>
    </p:titleStyle>
    <p:bodyStyle>
      <a:lvl1pPr marL="342900" indent="-342900" algn="l" defTabSz="0" rtl="0" eaLnBrk="0" fontAlgn="base" hangingPunct="0">
        <a:spcBef>
          <a:spcPct val="20000"/>
        </a:spcBef>
        <a:spcAft>
          <a:spcPct val="0"/>
        </a:spcAft>
        <a:buSzPct val="60000"/>
        <a:buFont typeface="Wingdings" pitchFamily="2" charset="2"/>
        <a:buChar char="n"/>
        <a:defRPr sz="2400">
          <a:solidFill>
            <a:schemeClr val="accent2"/>
          </a:solidFill>
          <a:latin typeface="+mn-lt"/>
          <a:ea typeface="+mn-ea"/>
          <a:cs typeface="+mn-cs"/>
          <a:sym typeface="Arial" charset="0"/>
        </a:defRPr>
      </a:lvl1pPr>
      <a:lvl2pPr marL="742950" indent="-285750" algn="l" defTabSz="0" rtl="0" eaLnBrk="0" fontAlgn="base" hangingPunct="0">
        <a:spcBef>
          <a:spcPct val="20000"/>
        </a:spcBef>
        <a:spcAft>
          <a:spcPct val="0"/>
        </a:spcAft>
        <a:buClr>
          <a:srgbClr val="FF0000"/>
        </a:buClr>
        <a:buSzPct val="60000"/>
        <a:buFont typeface="Wingdings" pitchFamily="2" charset="2"/>
        <a:buChar char="n"/>
        <a:defRPr sz="2400">
          <a:solidFill>
            <a:schemeClr val="accent2"/>
          </a:solidFill>
          <a:latin typeface="+mn-lt"/>
          <a:ea typeface="+mn-ea"/>
          <a:sym typeface="Arial" charset="0"/>
        </a:defRPr>
      </a:lvl2pPr>
      <a:lvl3pPr marL="1143000" indent="-228600" algn="l" defTabSz="0" rtl="0" eaLnBrk="0" fontAlgn="base" hangingPunct="0">
        <a:spcBef>
          <a:spcPct val="20000"/>
        </a:spcBef>
        <a:spcAft>
          <a:spcPct val="0"/>
        </a:spcAft>
        <a:buClr>
          <a:srgbClr val="FF0000"/>
        </a:buClr>
        <a:buSzPct val="60000"/>
        <a:buFont typeface="Wingdings" pitchFamily="2" charset="2"/>
        <a:buChar char="n"/>
        <a:defRPr sz="2400">
          <a:solidFill>
            <a:schemeClr val="accent2"/>
          </a:solidFill>
          <a:latin typeface="+mn-lt"/>
          <a:ea typeface="+mn-ea"/>
          <a:sym typeface="Arial" charset="0"/>
        </a:defRPr>
      </a:lvl3pPr>
      <a:lvl4pPr marL="1600200" indent="-228600" algn="l" defTabSz="0" rtl="0" eaLnBrk="0" fontAlgn="base" hangingPunct="0">
        <a:spcBef>
          <a:spcPct val="20000"/>
        </a:spcBef>
        <a:spcAft>
          <a:spcPct val="0"/>
        </a:spcAft>
        <a:buClr>
          <a:srgbClr val="FF0000"/>
        </a:buClr>
        <a:buSzPct val="60000"/>
        <a:buFont typeface="Wingdings" pitchFamily="2" charset="2"/>
        <a:buChar char="n"/>
        <a:defRPr sz="2400">
          <a:solidFill>
            <a:schemeClr val="accent2"/>
          </a:solidFill>
          <a:latin typeface="+mn-lt"/>
          <a:ea typeface="+mn-ea"/>
          <a:sym typeface="Arial" charset="0"/>
        </a:defRPr>
      </a:lvl4pPr>
      <a:lvl5pPr marL="2057400" indent="-228600" algn="l" defTabSz="0" rtl="0" eaLnBrk="0" fontAlgn="base" hangingPunct="0">
        <a:spcBef>
          <a:spcPct val="20000"/>
        </a:spcBef>
        <a:spcAft>
          <a:spcPct val="0"/>
        </a:spcAft>
        <a:buClr>
          <a:srgbClr val="FF0000"/>
        </a:buClr>
        <a:buSzPct val="60000"/>
        <a:buFont typeface="Wingdings" pitchFamily="2" charset="2"/>
        <a:buChar char="n"/>
        <a:defRPr sz="2400">
          <a:solidFill>
            <a:schemeClr val="accent2"/>
          </a:solidFill>
          <a:latin typeface="+mn-lt"/>
          <a:ea typeface="+mn-ea"/>
          <a:sym typeface="Arial" charset="0"/>
        </a:defRPr>
      </a:lvl5pPr>
      <a:lvl6pPr marL="2514600" indent="-228600" algn="l" defTabSz="0" rtl="0" eaLnBrk="0" fontAlgn="base" hangingPunct="0">
        <a:spcBef>
          <a:spcPct val="20000"/>
        </a:spcBef>
        <a:spcAft>
          <a:spcPct val="0"/>
        </a:spcAft>
        <a:buClr>
          <a:srgbClr val="FF0000"/>
        </a:buClr>
        <a:buSzPct val="60000"/>
        <a:buFont typeface="Wingdings" pitchFamily="2" charset="2"/>
        <a:buChar char="n"/>
        <a:defRPr sz="2400">
          <a:solidFill>
            <a:schemeClr val="accent2"/>
          </a:solidFill>
          <a:latin typeface="+mn-lt"/>
          <a:ea typeface="+mn-ea"/>
          <a:sym typeface="Arial" pitchFamily="34" charset="0"/>
        </a:defRPr>
      </a:lvl6pPr>
      <a:lvl7pPr marL="2971800" indent="-228600" algn="l" defTabSz="0" rtl="0" eaLnBrk="0" fontAlgn="base" hangingPunct="0">
        <a:spcBef>
          <a:spcPct val="20000"/>
        </a:spcBef>
        <a:spcAft>
          <a:spcPct val="0"/>
        </a:spcAft>
        <a:buClr>
          <a:srgbClr val="FF0000"/>
        </a:buClr>
        <a:buSzPct val="60000"/>
        <a:buFont typeface="Wingdings" pitchFamily="2" charset="2"/>
        <a:buChar char="n"/>
        <a:defRPr sz="2400">
          <a:solidFill>
            <a:schemeClr val="accent2"/>
          </a:solidFill>
          <a:latin typeface="+mn-lt"/>
          <a:ea typeface="+mn-ea"/>
          <a:sym typeface="Arial" pitchFamily="34" charset="0"/>
        </a:defRPr>
      </a:lvl7pPr>
      <a:lvl8pPr marL="3429000" indent="-228600" algn="l" defTabSz="0" rtl="0" eaLnBrk="0" fontAlgn="base" hangingPunct="0">
        <a:spcBef>
          <a:spcPct val="20000"/>
        </a:spcBef>
        <a:spcAft>
          <a:spcPct val="0"/>
        </a:spcAft>
        <a:buClr>
          <a:srgbClr val="FF0000"/>
        </a:buClr>
        <a:buSzPct val="60000"/>
        <a:buFont typeface="Wingdings" pitchFamily="2" charset="2"/>
        <a:buChar char="n"/>
        <a:defRPr sz="2400">
          <a:solidFill>
            <a:schemeClr val="accent2"/>
          </a:solidFill>
          <a:latin typeface="+mn-lt"/>
          <a:ea typeface="+mn-ea"/>
          <a:sym typeface="Arial" pitchFamily="34" charset="0"/>
        </a:defRPr>
      </a:lvl8pPr>
      <a:lvl9pPr marL="3886200" indent="-228600" algn="l" defTabSz="0" rtl="0" eaLnBrk="0" fontAlgn="base" hangingPunct="0">
        <a:spcBef>
          <a:spcPct val="20000"/>
        </a:spcBef>
        <a:spcAft>
          <a:spcPct val="0"/>
        </a:spcAft>
        <a:buClr>
          <a:srgbClr val="FF0000"/>
        </a:buClr>
        <a:buSzPct val="60000"/>
        <a:buFont typeface="Wingdings" pitchFamily="2" charset="2"/>
        <a:buChar char="n"/>
        <a:defRPr sz="2400">
          <a:solidFill>
            <a:schemeClr val="accent2"/>
          </a:solidFill>
          <a:latin typeface="+mn-lt"/>
          <a:ea typeface="+mn-ea"/>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11"/>
          <p:cNvPicPr>
            <a:picLocks noChangeAspect="1" noChangeArrowheads="1"/>
          </p:cNvPicPr>
          <p:nvPr/>
        </p:nvPicPr>
        <p:blipFill>
          <a:blip r:embed="rId13" cstate="print">
            <a:lum bright="2000" contrast="8000"/>
          </a:blip>
          <a:srcRect/>
          <a:stretch>
            <a:fillRect/>
          </a:stretch>
        </p:blipFill>
        <p:spPr bwMode="auto">
          <a:xfrm>
            <a:off x="0" y="2590800"/>
            <a:ext cx="3419475" cy="4267200"/>
          </a:xfrm>
          <a:prstGeom prst="rect">
            <a:avLst/>
          </a:prstGeom>
          <a:noFill/>
          <a:ln w="9525">
            <a:noFill/>
            <a:miter lim="800000"/>
            <a:headEnd/>
            <a:tailEnd/>
          </a:ln>
        </p:spPr>
      </p:pic>
      <p:sp>
        <p:nvSpPr>
          <p:cNvPr id="1027" name="Rectangle 2"/>
          <p:cNvSpPr>
            <a:spLocks noGrp="1" noChangeArrowheads="1"/>
          </p:cNvSpPr>
          <p:nvPr>
            <p:ph type="body" idx="1"/>
          </p:nvPr>
        </p:nvSpPr>
        <p:spPr bwMode="auto">
          <a:xfrm>
            <a:off x="250825" y="1557338"/>
            <a:ext cx="7777163" cy="4608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Arial" charset="0"/>
              </a:rPr>
              <a:t>单击此处编辑母版文本样式</a:t>
            </a:r>
          </a:p>
          <a:p>
            <a:pPr lvl="1"/>
            <a:r>
              <a:rPr lang="zh-CN" smtClean="0">
                <a:sym typeface="Arial" charset="0"/>
              </a:rPr>
              <a:t>第二级</a:t>
            </a:r>
          </a:p>
          <a:p>
            <a:pPr lvl="2"/>
            <a:r>
              <a:rPr lang="zh-CN" smtClean="0">
                <a:sym typeface="Arial" charset="0"/>
              </a:rPr>
              <a:t>第三级</a:t>
            </a:r>
          </a:p>
          <a:p>
            <a:pPr lvl="3"/>
            <a:r>
              <a:rPr lang="zh-CN" smtClean="0">
                <a:sym typeface="Arial" charset="0"/>
              </a:rPr>
              <a:t>第四级</a:t>
            </a:r>
          </a:p>
          <a:p>
            <a:pPr lvl="4"/>
            <a:r>
              <a:rPr lang="zh-CN" smtClean="0">
                <a:sym typeface="Arial" charset="0"/>
              </a:rPr>
              <a:t>第五级</a:t>
            </a:r>
          </a:p>
        </p:txBody>
      </p:sp>
      <p:sp>
        <p:nvSpPr>
          <p:cNvPr id="1028" name="Line 5"/>
          <p:cNvSpPr>
            <a:spLocks noChangeShapeType="1"/>
          </p:cNvSpPr>
          <p:nvPr/>
        </p:nvSpPr>
        <p:spPr bwMode="auto">
          <a:xfrm>
            <a:off x="0" y="731838"/>
            <a:ext cx="9144000" cy="1587"/>
          </a:xfrm>
          <a:prstGeom prst="line">
            <a:avLst/>
          </a:prstGeom>
          <a:noFill/>
          <a:ln w="25400" cmpd="sng">
            <a:solidFill>
              <a:srgbClr val="FF0000"/>
            </a:solidFill>
            <a:round/>
            <a:headEnd/>
            <a:tailEnd/>
          </a:ln>
        </p:spPr>
        <p:txBody>
          <a:bodyPr anchor="ctr"/>
          <a:lstStyle/>
          <a:p>
            <a:pPr eaLnBrk="0" hangingPunct="0">
              <a:defRPr/>
            </a:pPr>
            <a:endParaRPr lang="zh-CN" altLang="en-US">
              <a:ea typeface="宋体" pitchFamily="2" charset="-122"/>
            </a:endParaRPr>
          </a:p>
        </p:txBody>
      </p:sp>
      <p:pic>
        <p:nvPicPr>
          <p:cNvPr id="1029" name="Picture 6"/>
          <p:cNvPicPr>
            <a:picLocks noChangeAspect="1" noChangeArrowheads="1"/>
          </p:cNvPicPr>
          <p:nvPr/>
        </p:nvPicPr>
        <p:blipFill>
          <a:blip r:embed="rId14" cstate="print"/>
          <a:srcRect/>
          <a:stretch>
            <a:fillRect/>
          </a:stretch>
        </p:blipFill>
        <p:spPr bwMode="auto">
          <a:xfrm>
            <a:off x="0" y="0"/>
            <a:ext cx="781050" cy="742950"/>
          </a:xfrm>
          <a:prstGeom prst="rect">
            <a:avLst/>
          </a:prstGeom>
          <a:noFill/>
          <a:ln w="9525">
            <a:noFill/>
            <a:miter lim="800000"/>
            <a:headEnd/>
            <a:tailEnd/>
          </a:ln>
        </p:spPr>
      </p:pic>
      <p:pic>
        <p:nvPicPr>
          <p:cNvPr id="1030" name="图片 5"/>
          <p:cNvPicPr>
            <a:picLocks noChangeAspect="1" noChangeArrowheads="1"/>
          </p:cNvPicPr>
          <p:nvPr/>
        </p:nvPicPr>
        <p:blipFill>
          <a:blip r:embed="rId15" cstate="print"/>
          <a:srcRect/>
          <a:stretch>
            <a:fillRect/>
          </a:stretch>
        </p:blipFill>
        <p:spPr bwMode="auto">
          <a:xfrm>
            <a:off x="8089900" y="34925"/>
            <a:ext cx="935038" cy="6556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txStyles>
    <p:titleStyle>
      <a:lvl1pPr algn="l" rtl="0" eaLnBrk="0" fontAlgn="base" hangingPunct="0">
        <a:spcBef>
          <a:spcPct val="0"/>
        </a:spcBef>
        <a:spcAft>
          <a:spcPct val="0"/>
        </a:spcAft>
        <a:defRPr sz="3200">
          <a:solidFill>
            <a:schemeClr val="accent2"/>
          </a:solidFill>
          <a:latin typeface="+mj-lt"/>
          <a:ea typeface="+mj-ea"/>
          <a:cs typeface="+mj-cs"/>
          <a:sym typeface="Arial" charset="0"/>
        </a:defRPr>
      </a:lvl1pPr>
      <a:lvl2pPr algn="l" rtl="0" eaLnBrk="0" fontAlgn="base" hangingPunct="0">
        <a:spcBef>
          <a:spcPct val="0"/>
        </a:spcBef>
        <a:spcAft>
          <a:spcPct val="0"/>
        </a:spcAft>
        <a:defRPr sz="3200">
          <a:solidFill>
            <a:schemeClr val="accent2"/>
          </a:solidFill>
          <a:latin typeface="Arial" pitchFamily="34" charset="0"/>
          <a:ea typeface="华文细黑" pitchFamily="2" charset="-122"/>
          <a:sym typeface="Arial" charset="0"/>
        </a:defRPr>
      </a:lvl2pPr>
      <a:lvl3pPr algn="l" rtl="0" eaLnBrk="0" fontAlgn="base" hangingPunct="0">
        <a:spcBef>
          <a:spcPct val="0"/>
        </a:spcBef>
        <a:spcAft>
          <a:spcPct val="0"/>
        </a:spcAft>
        <a:defRPr sz="3200">
          <a:solidFill>
            <a:schemeClr val="accent2"/>
          </a:solidFill>
          <a:latin typeface="Arial" pitchFamily="34" charset="0"/>
          <a:ea typeface="华文细黑" pitchFamily="2" charset="-122"/>
          <a:sym typeface="Arial" charset="0"/>
        </a:defRPr>
      </a:lvl3pPr>
      <a:lvl4pPr algn="l" rtl="0" eaLnBrk="0" fontAlgn="base" hangingPunct="0">
        <a:spcBef>
          <a:spcPct val="0"/>
        </a:spcBef>
        <a:spcAft>
          <a:spcPct val="0"/>
        </a:spcAft>
        <a:defRPr sz="3200">
          <a:solidFill>
            <a:schemeClr val="accent2"/>
          </a:solidFill>
          <a:latin typeface="Arial" pitchFamily="34" charset="0"/>
          <a:ea typeface="华文细黑" pitchFamily="2" charset="-122"/>
          <a:sym typeface="Arial" charset="0"/>
        </a:defRPr>
      </a:lvl4pPr>
      <a:lvl5pPr algn="l" rtl="0" eaLnBrk="0" fontAlgn="base" hangingPunct="0">
        <a:spcBef>
          <a:spcPct val="0"/>
        </a:spcBef>
        <a:spcAft>
          <a:spcPct val="0"/>
        </a:spcAft>
        <a:defRPr sz="3200">
          <a:solidFill>
            <a:schemeClr val="accent2"/>
          </a:solidFill>
          <a:latin typeface="Arial" pitchFamily="34" charset="0"/>
          <a:ea typeface="华文细黑" pitchFamily="2" charset="-122"/>
          <a:sym typeface="Arial" charset="0"/>
        </a:defRPr>
      </a:lvl5pPr>
      <a:lvl6pPr marL="457200" algn="l" rtl="0" eaLnBrk="0" fontAlgn="base" hangingPunct="0">
        <a:spcBef>
          <a:spcPct val="0"/>
        </a:spcBef>
        <a:spcAft>
          <a:spcPct val="0"/>
        </a:spcAft>
        <a:defRPr sz="3200">
          <a:solidFill>
            <a:schemeClr val="accent2"/>
          </a:solidFill>
          <a:latin typeface="Arial" pitchFamily="34" charset="0"/>
          <a:ea typeface="华文细黑" pitchFamily="2" charset="-122"/>
          <a:sym typeface="Arial" pitchFamily="34" charset="0"/>
        </a:defRPr>
      </a:lvl6pPr>
      <a:lvl7pPr marL="914400" algn="l" rtl="0" eaLnBrk="0" fontAlgn="base" hangingPunct="0">
        <a:spcBef>
          <a:spcPct val="0"/>
        </a:spcBef>
        <a:spcAft>
          <a:spcPct val="0"/>
        </a:spcAft>
        <a:defRPr sz="3200">
          <a:solidFill>
            <a:schemeClr val="accent2"/>
          </a:solidFill>
          <a:latin typeface="Arial" pitchFamily="34" charset="0"/>
          <a:ea typeface="华文细黑" pitchFamily="2" charset="-122"/>
          <a:sym typeface="Arial" pitchFamily="34" charset="0"/>
        </a:defRPr>
      </a:lvl7pPr>
      <a:lvl8pPr marL="1371600" algn="l" rtl="0" eaLnBrk="0" fontAlgn="base" hangingPunct="0">
        <a:spcBef>
          <a:spcPct val="0"/>
        </a:spcBef>
        <a:spcAft>
          <a:spcPct val="0"/>
        </a:spcAft>
        <a:defRPr sz="3200">
          <a:solidFill>
            <a:schemeClr val="accent2"/>
          </a:solidFill>
          <a:latin typeface="Arial" pitchFamily="34" charset="0"/>
          <a:ea typeface="华文细黑" pitchFamily="2" charset="-122"/>
          <a:sym typeface="Arial" pitchFamily="34" charset="0"/>
        </a:defRPr>
      </a:lvl8pPr>
      <a:lvl9pPr marL="1828800" algn="l" rtl="0" eaLnBrk="0" fontAlgn="base" hangingPunct="0">
        <a:spcBef>
          <a:spcPct val="0"/>
        </a:spcBef>
        <a:spcAft>
          <a:spcPct val="0"/>
        </a:spcAft>
        <a:defRPr sz="3200">
          <a:solidFill>
            <a:schemeClr val="accent2"/>
          </a:solidFill>
          <a:latin typeface="Arial" pitchFamily="34" charset="0"/>
          <a:ea typeface="华文细黑" pitchFamily="2" charset="-122"/>
          <a:sym typeface="Arial" pitchFamily="34" charset="0"/>
        </a:defRPr>
      </a:lvl9pPr>
    </p:titleStyle>
    <p:bodyStyle>
      <a:lvl1pPr marL="342900" indent="-342900" algn="l" defTabSz="0" rtl="0" eaLnBrk="0" fontAlgn="base" hangingPunct="0">
        <a:spcBef>
          <a:spcPct val="20000"/>
        </a:spcBef>
        <a:spcAft>
          <a:spcPct val="0"/>
        </a:spcAft>
        <a:buSzPct val="60000"/>
        <a:buFont typeface="Wingdings" pitchFamily="2" charset="2"/>
        <a:buChar char="n"/>
        <a:defRPr sz="2400">
          <a:solidFill>
            <a:schemeClr val="accent2"/>
          </a:solidFill>
          <a:latin typeface="+mn-lt"/>
          <a:ea typeface="+mn-ea"/>
          <a:cs typeface="+mn-cs"/>
          <a:sym typeface="Arial" charset="0"/>
        </a:defRPr>
      </a:lvl1pPr>
      <a:lvl2pPr marL="742950" indent="-285750" algn="l" defTabSz="0" rtl="0" eaLnBrk="0" fontAlgn="base" hangingPunct="0">
        <a:spcBef>
          <a:spcPct val="20000"/>
        </a:spcBef>
        <a:spcAft>
          <a:spcPct val="0"/>
        </a:spcAft>
        <a:buClr>
          <a:srgbClr val="FF0000"/>
        </a:buClr>
        <a:buSzPct val="60000"/>
        <a:buFont typeface="Wingdings" pitchFamily="2" charset="2"/>
        <a:buChar char="n"/>
        <a:defRPr sz="2400">
          <a:solidFill>
            <a:schemeClr val="accent2"/>
          </a:solidFill>
          <a:latin typeface="+mn-lt"/>
          <a:ea typeface="+mn-ea"/>
          <a:sym typeface="Arial" charset="0"/>
        </a:defRPr>
      </a:lvl2pPr>
      <a:lvl3pPr marL="1143000" indent="-228600" algn="l" defTabSz="0" rtl="0" eaLnBrk="0" fontAlgn="base" hangingPunct="0">
        <a:spcBef>
          <a:spcPct val="20000"/>
        </a:spcBef>
        <a:spcAft>
          <a:spcPct val="0"/>
        </a:spcAft>
        <a:buClr>
          <a:srgbClr val="FF0000"/>
        </a:buClr>
        <a:buSzPct val="60000"/>
        <a:buFont typeface="Wingdings" pitchFamily="2" charset="2"/>
        <a:buChar char="n"/>
        <a:defRPr sz="2400">
          <a:solidFill>
            <a:schemeClr val="accent2"/>
          </a:solidFill>
          <a:latin typeface="+mn-lt"/>
          <a:ea typeface="+mn-ea"/>
          <a:sym typeface="Arial" charset="0"/>
        </a:defRPr>
      </a:lvl3pPr>
      <a:lvl4pPr marL="1600200" indent="-228600" algn="l" defTabSz="0" rtl="0" eaLnBrk="0" fontAlgn="base" hangingPunct="0">
        <a:spcBef>
          <a:spcPct val="20000"/>
        </a:spcBef>
        <a:spcAft>
          <a:spcPct val="0"/>
        </a:spcAft>
        <a:buClr>
          <a:srgbClr val="FF0000"/>
        </a:buClr>
        <a:buSzPct val="60000"/>
        <a:buFont typeface="Wingdings" pitchFamily="2" charset="2"/>
        <a:buChar char="n"/>
        <a:defRPr sz="2400">
          <a:solidFill>
            <a:schemeClr val="accent2"/>
          </a:solidFill>
          <a:latin typeface="+mn-lt"/>
          <a:ea typeface="+mn-ea"/>
          <a:sym typeface="Arial" charset="0"/>
        </a:defRPr>
      </a:lvl4pPr>
      <a:lvl5pPr marL="2057400" indent="-228600" algn="l" defTabSz="0" rtl="0" eaLnBrk="0" fontAlgn="base" hangingPunct="0">
        <a:spcBef>
          <a:spcPct val="20000"/>
        </a:spcBef>
        <a:spcAft>
          <a:spcPct val="0"/>
        </a:spcAft>
        <a:buClr>
          <a:srgbClr val="FF0000"/>
        </a:buClr>
        <a:buSzPct val="60000"/>
        <a:buFont typeface="Wingdings" pitchFamily="2" charset="2"/>
        <a:buChar char="n"/>
        <a:defRPr sz="2400">
          <a:solidFill>
            <a:schemeClr val="accent2"/>
          </a:solidFill>
          <a:latin typeface="+mn-lt"/>
          <a:ea typeface="+mn-ea"/>
          <a:sym typeface="Arial" charset="0"/>
        </a:defRPr>
      </a:lvl5pPr>
      <a:lvl6pPr marL="2514600" indent="-228600" algn="l" defTabSz="0" rtl="0" eaLnBrk="0" fontAlgn="base" hangingPunct="0">
        <a:spcBef>
          <a:spcPct val="20000"/>
        </a:spcBef>
        <a:spcAft>
          <a:spcPct val="0"/>
        </a:spcAft>
        <a:buClr>
          <a:srgbClr val="FF0000"/>
        </a:buClr>
        <a:buSzPct val="60000"/>
        <a:buFont typeface="Wingdings" pitchFamily="2" charset="2"/>
        <a:buChar char="n"/>
        <a:defRPr sz="2400">
          <a:solidFill>
            <a:schemeClr val="accent2"/>
          </a:solidFill>
          <a:latin typeface="+mn-lt"/>
          <a:ea typeface="+mn-ea"/>
          <a:sym typeface="Arial" pitchFamily="34" charset="0"/>
        </a:defRPr>
      </a:lvl6pPr>
      <a:lvl7pPr marL="2971800" indent="-228600" algn="l" defTabSz="0" rtl="0" eaLnBrk="0" fontAlgn="base" hangingPunct="0">
        <a:spcBef>
          <a:spcPct val="20000"/>
        </a:spcBef>
        <a:spcAft>
          <a:spcPct val="0"/>
        </a:spcAft>
        <a:buClr>
          <a:srgbClr val="FF0000"/>
        </a:buClr>
        <a:buSzPct val="60000"/>
        <a:buFont typeface="Wingdings" pitchFamily="2" charset="2"/>
        <a:buChar char="n"/>
        <a:defRPr sz="2400">
          <a:solidFill>
            <a:schemeClr val="accent2"/>
          </a:solidFill>
          <a:latin typeface="+mn-lt"/>
          <a:ea typeface="+mn-ea"/>
          <a:sym typeface="Arial" pitchFamily="34" charset="0"/>
        </a:defRPr>
      </a:lvl7pPr>
      <a:lvl8pPr marL="3429000" indent="-228600" algn="l" defTabSz="0" rtl="0" eaLnBrk="0" fontAlgn="base" hangingPunct="0">
        <a:spcBef>
          <a:spcPct val="20000"/>
        </a:spcBef>
        <a:spcAft>
          <a:spcPct val="0"/>
        </a:spcAft>
        <a:buClr>
          <a:srgbClr val="FF0000"/>
        </a:buClr>
        <a:buSzPct val="60000"/>
        <a:buFont typeface="Wingdings" pitchFamily="2" charset="2"/>
        <a:buChar char="n"/>
        <a:defRPr sz="2400">
          <a:solidFill>
            <a:schemeClr val="accent2"/>
          </a:solidFill>
          <a:latin typeface="+mn-lt"/>
          <a:ea typeface="+mn-ea"/>
          <a:sym typeface="Arial" pitchFamily="34" charset="0"/>
        </a:defRPr>
      </a:lvl8pPr>
      <a:lvl9pPr marL="3886200" indent="-228600" algn="l" defTabSz="0" rtl="0" eaLnBrk="0" fontAlgn="base" hangingPunct="0">
        <a:spcBef>
          <a:spcPct val="20000"/>
        </a:spcBef>
        <a:spcAft>
          <a:spcPct val="0"/>
        </a:spcAft>
        <a:buClr>
          <a:srgbClr val="FF0000"/>
        </a:buClr>
        <a:buSzPct val="60000"/>
        <a:buFont typeface="Wingdings" pitchFamily="2" charset="2"/>
        <a:buChar char="n"/>
        <a:defRPr sz="2400">
          <a:solidFill>
            <a:schemeClr val="accent2"/>
          </a:solidFill>
          <a:latin typeface="+mn-lt"/>
          <a:ea typeface="+mn-ea"/>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4.xml"/><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4.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6" Type="http://schemas.microsoft.com/office/2007/relationships/diagramDrawing" Target="../diagrams/drawing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4.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矩形 3"/>
          <p:cNvSpPr>
            <a:spLocks noChangeArrowheads="1"/>
          </p:cNvSpPr>
          <p:nvPr/>
        </p:nvSpPr>
        <p:spPr bwMode="auto">
          <a:xfrm>
            <a:off x="1115616" y="2249488"/>
            <a:ext cx="7416824" cy="1323439"/>
          </a:xfrm>
          <a:prstGeom prst="rect">
            <a:avLst/>
          </a:prstGeom>
          <a:noFill/>
          <a:ln w="9525">
            <a:noFill/>
            <a:miter lim="800000"/>
            <a:headEnd/>
            <a:tailEnd/>
          </a:ln>
        </p:spPr>
        <p:txBody>
          <a:bodyPr wrap="square">
            <a:spAutoFit/>
          </a:bodyPr>
          <a:lstStyle/>
          <a:p>
            <a:pPr algn="ctr" eaLnBrk="0" fontAlgn="base" hangingPunct="0">
              <a:spcBef>
                <a:spcPct val="0"/>
              </a:spcBef>
              <a:spcAft>
                <a:spcPct val="0"/>
              </a:spcAft>
            </a:pPr>
            <a:r>
              <a:rPr lang="en-US" altLang="zh-CN" sz="4000" b="1" dirty="0" smtClean="0">
                <a:solidFill>
                  <a:schemeClr val="bg1"/>
                </a:solidFill>
                <a:latin typeface="楷体_GB2312"/>
                <a:ea typeface="黑体" pitchFamily="49" charset="-122"/>
              </a:rPr>
              <a:t>2013</a:t>
            </a:r>
            <a:r>
              <a:rPr lang="zh-CN" altLang="en-US" sz="4000" b="1" dirty="0" smtClean="0">
                <a:solidFill>
                  <a:schemeClr val="bg1"/>
                </a:solidFill>
                <a:latin typeface="楷体_GB2312"/>
                <a:ea typeface="黑体" pitchFamily="49" charset="-122"/>
              </a:rPr>
              <a:t>平安保险服务工作总结</a:t>
            </a:r>
            <a:endParaRPr lang="en-US" altLang="zh-CN" sz="4000" b="1" dirty="0" smtClean="0">
              <a:solidFill>
                <a:schemeClr val="bg1"/>
              </a:solidFill>
              <a:latin typeface="楷体_GB2312"/>
              <a:ea typeface="黑体" pitchFamily="49" charset="-122"/>
            </a:endParaRPr>
          </a:p>
          <a:p>
            <a:pPr algn="ctr" eaLnBrk="0" fontAlgn="base" hangingPunct="0">
              <a:spcBef>
                <a:spcPct val="0"/>
              </a:spcBef>
              <a:spcAft>
                <a:spcPct val="0"/>
              </a:spcAft>
            </a:pPr>
            <a:r>
              <a:rPr lang="zh-CN" altLang="en-US" sz="4000" b="1" dirty="0" smtClean="0">
                <a:solidFill>
                  <a:schemeClr val="bg1"/>
                </a:solidFill>
                <a:latin typeface="楷体_GB2312"/>
                <a:ea typeface="黑体" pitchFamily="49" charset="-122"/>
              </a:rPr>
              <a:t>暨</a:t>
            </a:r>
            <a:r>
              <a:rPr lang="en-US" altLang="zh-CN" sz="4000" b="1" dirty="0" smtClean="0">
                <a:solidFill>
                  <a:schemeClr val="bg1"/>
                </a:solidFill>
                <a:latin typeface="楷体_GB2312"/>
                <a:ea typeface="黑体" pitchFamily="49" charset="-122"/>
              </a:rPr>
              <a:t>2014</a:t>
            </a:r>
            <a:r>
              <a:rPr lang="zh-CN" altLang="en-US" sz="4000" b="1" dirty="0" smtClean="0">
                <a:solidFill>
                  <a:schemeClr val="bg1"/>
                </a:solidFill>
                <a:latin typeface="楷体_GB2312"/>
                <a:ea typeface="黑体" pitchFamily="49" charset="-122"/>
              </a:rPr>
              <a:t>年</a:t>
            </a:r>
            <a:r>
              <a:rPr lang="zh-CN" altLang="en-US" sz="4000" b="1" dirty="0" smtClean="0">
                <a:solidFill>
                  <a:schemeClr val="bg1"/>
                </a:solidFill>
                <a:latin typeface="楷体_GB2312"/>
                <a:ea typeface="黑体" pitchFamily="49" charset="-122"/>
              </a:rPr>
              <a:t>工作计划</a:t>
            </a:r>
            <a:endParaRPr lang="en-US" altLang="en-US" sz="4000" b="1" dirty="0">
              <a:solidFill>
                <a:schemeClr val="bg1"/>
              </a:solidFill>
              <a:latin typeface="楷体_GB2312"/>
              <a:ea typeface="黑体" pitchFamily="49" charset="-122"/>
            </a:endParaRPr>
          </a:p>
        </p:txBody>
      </p:sp>
      <p:sp>
        <p:nvSpPr>
          <p:cNvPr id="289795" name="Text Box 10"/>
          <p:cNvSpPr>
            <a:spLocks noChangeArrowheads="1"/>
          </p:cNvSpPr>
          <p:nvPr/>
        </p:nvSpPr>
        <p:spPr bwMode="auto">
          <a:xfrm>
            <a:off x="2181225" y="5275263"/>
            <a:ext cx="4681538" cy="830997"/>
          </a:xfrm>
          <a:prstGeom prst="rect">
            <a:avLst/>
          </a:prstGeom>
          <a:noFill/>
          <a:ln w="9525">
            <a:noFill/>
            <a:miter lim="800000"/>
            <a:headEnd/>
            <a:tailEnd/>
          </a:ln>
        </p:spPr>
        <p:txBody>
          <a:bodyPr>
            <a:spAutoFit/>
          </a:bodyPr>
          <a:lstStyle/>
          <a:p>
            <a:pPr algn="ctr" eaLnBrk="0" hangingPunct="0"/>
            <a:r>
              <a:rPr lang="en-US" altLang="zh-CN" sz="2400" dirty="0" smtClean="0">
                <a:solidFill>
                  <a:schemeClr val="tx1"/>
                </a:solidFill>
                <a:latin typeface="楷体_GB2312"/>
                <a:ea typeface="黑体" pitchFamily="2" charset="-122"/>
                <a:sym typeface="华文楷体" pitchFamily="2" charset="-122"/>
              </a:rPr>
              <a:t>2014.1</a:t>
            </a:r>
            <a:r>
              <a:rPr lang="en-US" altLang="zh-CN" sz="2400" dirty="0" smtClean="0">
                <a:latin typeface="楷体_GB2312"/>
                <a:ea typeface="黑体" pitchFamily="2" charset="-122"/>
                <a:sym typeface="华文楷体" pitchFamily="2" charset="-122"/>
              </a:rPr>
              <a:t>.15</a:t>
            </a:r>
            <a:endParaRPr lang="zh-CN" altLang="en-US" sz="2400" dirty="0">
              <a:solidFill>
                <a:schemeClr val="tx1"/>
              </a:solidFill>
              <a:latin typeface="楷体_GB2312"/>
              <a:ea typeface="黑体" pitchFamily="2" charset="-122"/>
              <a:sym typeface="华文楷体" pitchFamily="2" charset="-122"/>
            </a:endParaRPr>
          </a:p>
          <a:p>
            <a:pPr algn="ctr" eaLnBrk="0" hangingPunct="0"/>
            <a:endParaRPr lang="zh-CN" altLang="en-US" sz="2400" dirty="0">
              <a:solidFill>
                <a:schemeClr val="accent1"/>
              </a:solidFill>
              <a:latin typeface="黑体" pitchFamily="2" charset="-122"/>
              <a:ea typeface="黑体" pitchFamily="2" charset="-122"/>
              <a:sym typeface="华文楷体" pitchFamily="2" charset="-122"/>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bwMode="auto">
          <a:xfrm>
            <a:off x="3275856" y="3212976"/>
            <a:ext cx="5760640" cy="3240360"/>
          </a:xfrm>
          <a:prstGeom prst="roundRect">
            <a:avLst/>
          </a:prstGeom>
          <a:noFill/>
          <a:ln w="6350">
            <a:noFill/>
            <a:miter lim="800000"/>
            <a:headEnd/>
            <a:tailEnd/>
          </a:ln>
          <a:effectLst/>
        </p:spPr>
        <p:txBody>
          <a:bodyPr wrap="none" lIns="0" tIns="0" rIns="0" bIns="0" rtlCol="0" anchor="ctr" anchorCtr="1"/>
          <a:lstStyle/>
          <a:p>
            <a:pPr algn="ctr"/>
            <a:endParaRPr kumimoji="1" lang="zh-CN" altLang="en-US" b="1" dirty="0" smtClean="0">
              <a:ea typeface="楷体_GB2312"/>
            </a:endParaRPr>
          </a:p>
        </p:txBody>
      </p:sp>
      <p:grpSp>
        <p:nvGrpSpPr>
          <p:cNvPr id="2" name="组合 29"/>
          <p:cNvGrpSpPr/>
          <p:nvPr/>
        </p:nvGrpSpPr>
        <p:grpSpPr>
          <a:xfrm>
            <a:off x="899816" y="95536"/>
            <a:ext cx="3816200" cy="582170"/>
            <a:chOff x="899816" y="95536"/>
            <a:chExt cx="3816200" cy="582170"/>
          </a:xfrm>
        </p:grpSpPr>
        <p:sp>
          <p:nvSpPr>
            <p:cNvPr id="31" name="任意多边形 30"/>
            <p:cNvSpPr/>
            <p:nvPr/>
          </p:nvSpPr>
          <p:spPr>
            <a:xfrm>
              <a:off x="899816" y="95536"/>
              <a:ext cx="1727968" cy="576064"/>
            </a:xfrm>
            <a:custGeom>
              <a:avLst/>
              <a:gdLst>
                <a:gd name="connsiteX0" fmla="*/ 0 w 1804270"/>
                <a:gd name="connsiteY0" fmla="*/ 0 h 576064"/>
                <a:gd name="connsiteX1" fmla="*/ 1516238 w 1804270"/>
                <a:gd name="connsiteY1" fmla="*/ 0 h 576064"/>
                <a:gd name="connsiteX2" fmla="*/ 1804270 w 1804270"/>
                <a:gd name="connsiteY2" fmla="*/ 288032 h 576064"/>
                <a:gd name="connsiteX3" fmla="*/ 1516238 w 1804270"/>
                <a:gd name="connsiteY3" fmla="*/ 576064 h 576064"/>
                <a:gd name="connsiteX4" fmla="*/ 0 w 1804270"/>
                <a:gd name="connsiteY4" fmla="*/ 576064 h 576064"/>
                <a:gd name="connsiteX5" fmla="*/ 0 w 1804270"/>
                <a:gd name="connsiteY5"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4270" h="576064">
                  <a:moveTo>
                    <a:pt x="0" y="0"/>
                  </a:moveTo>
                  <a:lnTo>
                    <a:pt x="1516238" y="0"/>
                  </a:lnTo>
                  <a:lnTo>
                    <a:pt x="1804270" y="288032"/>
                  </a:lnTo>
                  <a:lnTo>
                    <a:pt x="1516238" y="576064"/>
                  </a:lnTo>
                  <a:lnTo>
                    <a:pt x="0" y="576064"/>
                  </a:lnTo>
                  <a:lnTo>
                    <a:pt x="0" y="0"/>
                  </a:lnTo>
                  <a:close/>
                </a:path>
              </a:pathLst>
            </a:custGeom>
            <a:solidFill>
              <a:srgbClr val="008080">
                <a:alpha val="49000"/>
              </a:srgbClr>
            </a:solidFill>
            <a:scene3d>
              <a:camera prst="orthographicFront"/>
              <a:lightRig rig="threePt" dir="t"/>
            </a:scene3d>
            <a:sp3d>
              <a:bevelT w="127000" h="127000"/>
              <a:bevelB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6" tIns="64008" rIns="176021" bIns="64008"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latin typeface="黑体" pitchFamily="2" charset="-122"/>
                  <a:ea typeface="黑体" pitchFamily="2" charset="-122"/>
                  <a:cs typeface="+mn-cs"/>
                </a:rPr>
                <a:t>工作回顾</a:t>
              </a:r>
              <a:r>
                <a:rPr lang="en-US" altLang="zh-CN" sz="2400" b="1" kern="1200" dirty="0" smtClean="0">
                  <a:solidFill>
                    <a:schemeClr val="tx1"/>
                  </a:solidFill>
                  <a:latin typeface="黑体" pitchFamily="2" charset="-122"/>
                  <a:ea typeface="黑体" pitchFamily="2" charset="-122"/>
                  <a:cs typeface="+mn-cs"/>
                </a:rPr>
                <a:t>3</a:t>
              </a:r>
              <a:endParaRPr lang="zh-CN" altLang="en-US" sz="2400" b="1" kern="1200" dirty="0" smtClean="0">
                <a:solidFill>
                  <a:schemeClr val="tx1"/>
                </a:solidFill>
                <a:latin typeface="黑体" pitchFamily="2" charset="-122"/>
                <a:ea typeface="黑体" pitchFamily="2" charset="-122"/>
                <a:cs typeface="+mn-cs"/>
              </a:endParaRPr>
            </a:p>
          </p:txBody>
        </p:sp>
        <p:sp>
          <p:nvSpPr>
            <p:cNvPr id="32" name="任意多边形 31"/>
            <p:cNvSpPr/>
            <p:nvPr/>
          </p:nvSpPr>
          <p:spPr>
            <a:xfrm>
              <a:off x="2408818" y="101642"/>
              <a:ext cx="2307198" cy="576064"/>
            </a:xfrm>
            <a:custGeom>
              <a:avLst/>
              <a:gdLst>
                <a:gd name="connsiteX0" fmla="*/ 0 w 2888357"/>
                <a:gd name="connsiteY0" fmla="*/ 0 h 576064"/>
                <a:gd name="connsiteX1" fmla="*/ 2600325 w 2888357"/>
                <a:gd name="connsiteY1" fmla="*/ 0 h 576064"/>
                <a:gd name="connsiteX2" fmla="*/ 2888357 w 2888357"/>
                <a:gd name="connsiteY2" fmla="*/ 288032 h 576064"/>
                <a:gd name="connsiteX3" fmla="*/ 2600325 w 2888357"/>
                <a:gd name="connsiteY3" fmla="*/ 576064 h 576064"/>
                <a:gd name="connsiteX4" fmla="*/ 0 w 2888357"/>
                <a:gd name="connsiteY4" fmla="*/ 576064 h 576064"/>
                <a:gd name="connsiteX5" fmla="*/ 288032 w 2888357"/>
                <a:gd name="connsiteY5" fmla="*/ 288032 h 576064"/>
                <a:gd name="connsiteX6" fmla="*/ 0 w 2888357"/>
                <a:gd name="connsiteY6"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8357" h="576064">
                  <a:moveTo>
                    <a:pt x="0" y="0"/>
                  </a:moveTo>
                  <a:lnTo>
                    <a:pt x="2600325" y="0"/>
                  </a:lnTo>
                  <a:lnTo>
                    <a:pt x="2888357" y="288032"/>
                  </a:lnTo>
                  <a:lnTo>
                    <a:pt x="2600325" y="576064"/>
                  </a:lnTo>
                  <a:lnTo>
                    <a:pt x="0" y="576064"/>
                  </a:lnTo>
                  <a:lnTo>
                    <a:pt x="288032" y="288032"/>
                  </a:lnTo>
                  <a:lnTo>
                    <a:pt x="0" y="0"/>
                  </a:lnTo>
                  <a:close/>
                </a:path>
              </a:pathLst>
            </a:custGeom>
            <a:solidFill>
              <a:srgbClr val="FFC000">
                <a:alpha val="50000"/>
              </a:srgbClr>
            </a:solidFill>
            <a:scene3d>
              <a:camera prst="orthographicFront"/>
              <a:lightRig rig="threePt" dir="t"/>
            </a:scene3d>
            <a:sp3d>
              <a:bevelT w="127000" h="127000"/>
              <a:bevelB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84044" tIns="64008" rIns="320036" bIns="64008"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latin typeface="黑体" pitchFamily="2" charset="-122"/>
                  <a:ea typeface="黑体" pitchFamily="2" charset="-122"/>
                  <a:cs typeface="+mn-cs"/>
                </a:rPr>
                <a:t>基础维护</a:t>
              </a:r>
            </a:p>
          </p:txBody>
        </p:sp>
      </p:grpSp>
      <p:sp>
        <p:nvSpPr>
          <p:cNvPr id="34" name="圆角矩形 33"/>
          <p:cNvSpPr/>
          <p:nvPr/>
        </p:nvSpPr>
        <p:spPr bwMode="auto">
          <a:xfrm>
            <a:off x="596290" y="836712"/>
            <a:ext cx="1944216" cy="504056"/>
          </a:xfrm>
          <a:prstGeom prst="roundRect">
            <a:avLst/>
          </a:prstGeom>
          <a:solidFill>
            <a:schemeClr val="bg2">
              <a:lumMod val="20000"/>
              <a:lumOff val="80000"/>
            </a:schemeClr>
          </a:solidFill>
          <a:ln w="6350">
            <a:noFill/>
            <a:miter lim="800000"/>
            <a:headEnd/>
            <a:tailEnd/>
          </a:ln>
          <a:effectLst/>
          <a:scene3d>
            <a:camera prst="orthographicFront"/>
            <a:lightRig rig="threePt" dir="t"/>
          </a:scene3d>
          <a:sp3d>
            <a:bevelT w="127000" h="127000"/>
            <a:bevelB w="127000" h="127000"/>
          </a:sp3d>
        </p:spPr>
        <p:txBody>
          <a:bodyPr wrap="none" lIns="0" tIns="0" rIns="0" bIns="0" rtlCol="0" anchor="ctr" anchorCtr="1"/>
          <a:lstStyle/>
          <a:p>
            <a:pPr algn="ctr"/>
            <a:r>
              <a:rPr kumimoji="1" lang="zh-CN" altLang="en-US" b="1" dirty="0" smtClean="0">
                <a:latin typeface="微软雅黑" pitchFamily="34" charset="-122"/>
                <a:ea typeface="微软雅黑" pitchFamily="34" charset="-122"/>
              </a:rPr>
              <a:t>机房整治</a:t>
            </a:r>
            <a:r>
              <a:rPr kumimoji="1" lang="en-US" altLang="zh-CN" b="1" dirty="0" smtClean="0">
                <a:latin typeface="微软雅黑" pitchFamily="34" charset="-122"/>
                <a:ea typeface="微软雅黑" pitchFamily="34" charset="-122"/>
              </a:rPr>
              <a:t>2</a:t>
            </a:r>
            <a:endParaRPr kumimoji="1" lang="zh-CN" altLang="en-US" b="1" dirty="0" smtClean="0">
              <a:latin typeface="微软雅黑" pitchFamily="34" charset="-122"/>
              <a:ea typeface="微软雅黑" pitchFamily="34" charset="-122"/>
            </a:endParaRPr>
          </a:p>
        </p:txBody>
      </p:sp>
      <p:grpSp>
        <p:nvGrpSpPr>
          <p:cNvPr id="3" name="Group 3"/>
          <p:cNvGrpSpPr>
            <a:grpSpLocks/>
          </p:cNvGrpSpPr>
          <p:nvPr/>
        </p:nvGrpSpPr>
        <p:grpSpPr bwMode="auto">
          <a:xfrm>
            <a:off x="5429256" y="1571612"/>
            <a:ext cx="2428875" cy="642938"/>
            <a:chOff x="816" y="2304"/>
            <a:chExt cx="1440" cy="448"/>
          </a:xfrm>
        </p:grpSpPr>
        <p:sp>
          <p:nvSpPr>
            <p:cNvPr id="27" name="Freeform 4"/>
            <p:cNvSpPr>
              <a:spLocks/>
            </p:cNvSpPr>
            <p:nvPr/>
          </p:nvSpPr>
          <p:spPr bwMode="gray">
            <a:xfrm>
              <a:off x="901" y="2562"/>
              <a:ext cx="1270" cy="190"/>
            </a:xfrm>
            <a:custGeom>
              <a:avLst/>
              <a:gdLst>
                <a:gd name="T0" fmla="*/ 48877035 w 1120"/>
                <a:gd name="T1" fmla="*/ 2 h 252"/>
                <a:gd name="T2" fmla="*/ 48660192 w 1120"/>
                <a:gd name="T3" fmla="*/ 2 h 252"/>
                <a:gd name="T4" fmla="*/ 47954508 w 1120"/>
                <a:gd name="T5" fmla="*/ 2 h 252"/>
                <a:gd name="T6" fmla="*/ 46870509 w 1120"/>
                <a:gd name="T7" fmla="*/ 2 h 252"/>
                <a:gd name="T8" fmla="*/ 45312111 w 1120"/>
                <a:gd name="T9" fmla="*/ 2 h 252"/>
                <a:gd name="T10" fmla="*/ 43304496 w 1120"/>
                <a:gd name="T11" fmla="*/ 2 h 252"/>
                <a:gd name="T12" fmla="*/ 40960911 w 1120"/>
                <a:gd name="T13" fmla="*/ 2 h 252"/>
                <a:gd name="T14" fmla="*/ 38223119 w 1120"/>
                <a:gd name="T15" fmla="*/ 2 h 252"/>
                <a:gd name="T16" fmla="*/ 35142672 w 1120"/>
                <a:gd name="T17" fmla="*/ 2 h 252"/>
                <a:gd name="T18" fmla="*/ 31872514 w 1120"/>
                <a:gd name="T19" fmla="*/ 2 h 252"/>
                <a:gd name="T20" fmla="*/ 28186540 w 1120"/>
                <a:gd name="T21" fmla="*/ 2 h 252"/>
                <a:gd name="T22" fmla="*/ 24211895 w 1120"/>
                <a:gd name="T23" fmla="*/ 2 h 252"/>
                <a:gd name="T24" fmla="*/ 20308026 w 1120"/>
                <a:gd name="T25" fmla="*/ 2 h 252"/>
                <a:gd name="T26" fmla="*/ 16718930 w 1120"/>
                <a:gd name="T27" fmla="*/ 2 h 252"/>
                <a:gd name="T28" fmla="*/ 13422910 w 1120"/>
                <a:gd name="T29" fmla="*/ 2 h 252"/>
                <a:gd name="T30" fmla="*/ 10382731 w 1120"/>
                <a:gd name="T31" fmla="*/ 2 h 252"/>
                <a:gd name="T32" fmla="*/ 7798565 w 1120"/>
                <a:gd name="T33" fmla="*/ 2 h 252"/>
                <a:gd name="T34" fmla="*/ 5535127 w 1120"/>
                <a:gd name="T35" fmla="*/ 2 h 252"/>
                <a:gd name="T36" fmla="*/ 3541297 w 1120"/>
                <a:gd name="T37" fmla="*/ 2 h 252"/>
                <a:gd name="T38" fmla="*/ 2025078 w 1120"/>
                <a:gd name="T39" fmla="*/ 2 h 252"/>
                <a:gd name="T40" fmla="*/ 843205 w 1120"/>
                <a:gd name="T41" fmla="*/ 2 h 252"/>
                <a:gd name="T42" fmla="*/ 239926 w 1120"/>
                <a:gd name="T43" fmla="*/ 2 h 252"/>
                <a:gd name="T44" fmla="*/ 0 w 1120"/>
                <a:gd name="T45" fmla="*/ 2 h 252"/>
                <a:gd name="T46" fmla="*/ 0 w 1120"/>
                <a:gd name="T47" fmla="*/ 2 h 252"/>
                <a:gd name="T48" fmla="*/ 24414351 w 1120"/>
                <a:gd name="T49" fmla="*/ 0 h 252"/>
                <a:gd name="T50" fmla="*/ 48877035 w 1120"/>
                <a:gd name="T51" fmla="*/ 2 h 252"/>
                <a:gd name="T52" fmla="*/ 48877035 w 1120"/>
                <a:gd name="T53" fmla="*/ 2 h 252"/>
                <a:gd name="T54" fmla="*/ 48877035 w 1120"/>
                <a:gd name="T55" fmla="*/ 2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20"/>
                <a:gd name="T85" fmla="*/ 0 h 252"/>
                <a:gd name="T86" fmla="*/ 1120 w 1120"/>
                <a:gd name="T87" fmla="*/ 252 h 2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solidFill>
            <a:ln w="9525">
              <a:noFill/>
              <a:miter lim="800000"/>
              <a:headEnd/>
              <a:tailEnd/>
            </a:ln>
          </p:spPr>
          <p:txBody>
            <a:bodyPr/>
            <a:lstStyle/>
            <a:p>
              <a:endParaRPr lang="zh-CN" altLang="en-US"/>
            </a:p>
          </p:txBody>
        </p:sp>
        <p:sp>
          <p:nvSpPr>
            <p:cNvPr id="28" name="Rectangle 5"/>
            <p:cNvSpPr>
              <a:spLocks noChangeArrowheads="1"/>
            </p:cNvSpPr>
            <p:nvPr/>
          </p:nvSpPr>
          <p:spPr bwMode="gray">
            <a:xfrm>
              <a:off x="816" y="2304"/>
              <a:ext cx="1440" cy="393"/>
            </a:xfrm>
            <a:prstGeom prst="rect">
              <a:avLst/>
            </a:prstGeom>
            <a:solidFill>
              <a:srgbClr val="8FF4FF"/>
            </a:solidFill>
            <a:ln>
              <a:noFill/>
            </a:ln>
            <a:extLst>
              <a:ext uri="{91240B29-F687-4F45-9708-019B960494DF}"/>
            </a:extLst>
          </p:spPr>
          <p:txBody>
            <a:bodyPr wrap="none" anchor="ctr"/>
            <a:lstStyle/>
            <a:p>
              <a:pPr algn="ctr">
                <a:defRPr/>
              </a:pPr>
              <a:r>
                <a:rPr lang="zh-CN" altLang="en-US" sz="1400" dirty="0">
                  <a:latin typeface="黑体" pitchFamily="49" charset="-122"/>
                  <a:ea typeface="黑体" pitchFamily="49" charset="-122"/>
                  <a:cs typeface="Arial" pitchFamily="34" charset="0"/>
                </a:rPr>
                <a:t>联通</a:t>
              </a:r>
              <a:r>
                <a:rPr lang="zh-CN" altLang="en-US" sz="1400" dirty="0" smtClean="0">
                  <a:latin typeface="黑体" pitchFamily="49" charset="-122"/>
                  <a:ea typeface="黑体" pitchFamily="49" charset="-122"/>
                  <a:cs typeface="Arial" pitchFamily="34" charset="0"/>
                </a:rPr>
                <a:t>机房</a:t>
              </a:r>
              <a:r>
                <a:rPr lang="en-US" altLang="zh-CN" sz="1400" dirty="0" smtClean="0">
                  <a:latin typeface="黑体" pitchFamily="49" charset="-122"/>
                  <a:ea typeface="黑体" pitchFamily="49" charset="-122"/>
                  <a:cs typeface="Arial" pitchFamily="34" charset="0"/>
                </a:rPr>
                <a:t>2</a:t>
              </a:r>
              <a:r>
                <a:rPr lang="zh-CN" altLang="en-US" sz="1400" dirty="0" smtClean="0">
                  <a:latin typeface="黑体" pitchFamily="49" charset="-122"/>
                  <a:ea typeface="黑体" pitchFamily="49" charset="-122"/>
                  <a:cs typeface="Arial" pitchFamily="34" charset="0"/>
                </a:rPr>
                <a:t>（</a:t>
              </a:r>
              <a:r>
                <a:rPr lang="zh-CN" altLang="en-US" sz="1400" dirty="0">
                  <a:latin typeface="黑体" pitchFamily="49" charset="-122"/>
                  <a:ea typeface="黑体" pitchFamily="49" charset="-122"/>
                  <a:cs typeface="Arial" pitchFamily="34" charset="0"/>
                </a:rPr>
                <a:t>固网机房）</a:t>
              </a:r>
              <a:endParaRPr lang="en-US" altLang="zh-CN" sz="1400" dirty="0">
                <a:latin typeface="黑体" pitchFamily="49" charset="-122"/>
                <a:ea typeface="黑体" pitchFamily="49" charset="-122"/>
                <a:cs typeface="Arial" pitchFamily="34" charset="0"/>
              </a:endParaRPr>
            </a:p>
            <a:p>
              <a:pPr algn="ctr">
                <a:defRPr/>
              </a:pPr>
              <a:r>
                <a:rPr lang="zh-CN" altLang="en-US" sz="1400" dirty="0">
                  <a:latin typeface="黑体" pitchFamily="49" charset="-122"/>
                  <a:ea typeface="黑体" pitchFamily="49" charset="-122"/>
                  <a:cs typeface="Arial" pitchFamily="34" charset="0"/>
                </a:rPr>
                <a:t>整改前后照片</a:t>
              </a:r>
              <a:endParaRPr lang="en-US" altLang="zh-CN" sz="1400" dirty="0">
                <a:latin typeface="黑体" pitchFamily="49" charset="-122"/>
                <a:ea typeface="黑体" pitchFamily="49" charset="-122"/>
                <a:cs typeface="Arial" pitchFamily="34" charset="0"/>
              </a:endParaRPr>
            </a:p>
          </p:txBody>
        </p:sp>
      </p:grpSp>
      <p:pic>
        <p:nvPicPr>
          <p:cNvPr id="13" name="Picture 2" descr="E:\CNC\9－大客户服务\平安保险唐镇后缘中心\1F运营商机房\2010-cnc-2A\联通机房2-20101228757.jpg"/>
          <p:cNvPicPr>
            <a:picLocks noChangeAspect="1" noChangeArrowheads="1"/>
          </p:cNvPicPr>
          <p:nvPr/>
        </p:nvPicPr>
        <p:blipFill>
          <a:blip r:embed="rId2"/>
          <a:srcRect/>
          <a:stretch>
            <a:fillRect/>
          </a:stretch>
        </p:blipFill>
        <p:spPr bwMode="auto">
          <a:xfrm>
            <a:off x="500034" y="1500174"/>
            <a:ext cx="4095750" cy="3071813"/>
          </a:xfrm>
          <a:prstGeom prst="rect">
            <a:avLst/>
          </a:prstGeom>
          <a:noFill/>
          <a:ln w="9525">
            <a:noFill/>
            <a:miter lim="800000"/>
            <a:headEnd/>
            <a:tailEnd/>
          </a:ln>
        </p:spPr>
      </p:pic>
      <p:pic>
        <p:nvPicPr>
          <p:cNvPr id="14" name="图片 13" descr="20130912-缩小版unicom.jpg"/>
          <p:cNvPicPr>
            <a:picLocks noChangeAspect="1"/>
          </p:cNvPicPr>
          <p:nvPr/>
        </p:nvPicPr>
        <p:blipFill>
          <a:blip r:embed="rId3"/>
          <a:srcRect/>
          <a:stretch>
            <a:fillRect/>
          </a:stretch>
        </p:blipFill>
        <p:spPr bwMode="auto">
          <a:xfrm>
            <a:off x="5000628" y="3571876"/>
            <a:ext cx="3952905" cy="3125788"/>
          </a:xfrm>
          <a:prstGeom prst="rect">
            <a:avLst/>
          </a:prstGeom>
          <a:noFill/>
          <a:ln w="9525">
            <a:noFill/>
            <a:miter lim="800000"/>
            <a:headEnd/>
            <a:tailEnd/>
          </a:ln>
        </p:spPr>
      </p:pic>
      <p:pic>
        <p:nvPicPr>
          <p:cNvPr id="15" name="图片 14"/>
          <p:cNvPicPr>
            <a:picLocks noChangeAspect="1"/>
          </p:cNvPicPr>
          <p:nvPr/>
        </p:nvPicPr>
        <p:blipFill rotWithShape="1">
          <a:blip r:embed="rId4" cstate="print">
            <a:extLst>
              <a:ext uri="{28A0092B-C50C-407E-A947-70E740481C1C}"/>
            </a:extLst>
          </a:blip>
          <a:srcRect t="8291"/>
          <a:stretch/>
        </p:blipFill>
        <p:spPr>
          <a:xfrm>
            <a:off x="1571604" y="5143512"/>
            <a:ext cx="2417683" cy="1428760"/>
          </a:xfrm>
          <a:prstGeom prst="rect">
            <a:avLst/>
          </a:prstGeom>
          <a:ln>
            <a:noFill/>
          </a:ln>
          <a:effectLst>
            <a:softEdge rad="112500"/>
          </a:effectLst>
        </p:spPr>
      </p:pic>
    </p:spTree>
    <p:extLst>
      <p:ext uri="{BB962C8B-B14F-4D97-AF65-F5344CB8AC3E}">
        <p14:creationId xmlns:p14="http://schemas.microsoft.com/office/powerpoint/2010/main" xmlns="" val="209203226"/>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26"/>
          <p:cNvSpPr>
            <a:spLocks noChangeArrowheads="1"/>
          </p:cNvSpPr>
          <p:nvPr/>
        </p:nvSpPr>
        <p:spPr bwMode="auto">
          <a:xfrm>
            <a:off x="395536" y="1484784"/>
            <a:ext cx="1512168" cy="1098401"/>
          </a:xfrm>
          <a:prstGeom prst="homePlate">
            <a:avLst>
              <a:gd name="adj" fmla="val 29597"/>
            </a:avLst>
          </a:prstGeom>
          <a:solidFill>
            <a:srgbClr val="92D050"/>
          </a:solidFill>
          <a:ln w="6350">
            <a:solidFill>
              <a:schemeClr val="accent2"/>
            </a:solidFill>
            <a:miter lim="800000"/>
            <a:headEnd/>
            <a:tailEnd/>
          </a:ln>
          <a:effectLst>
            <a:outerShdw dist="35921" dir="2700000" algn="ctr" rotWithShape="0">
              <a:srgbClr val="808080"/>
            </a:outerShdw>
          </a:effectLst>
        </p:spPr>
        <p:txBody>
          <a:bodyPr wrap="none" lIns="72000" tIns="0" rIns="0" bIns="0" anchor="ctr"/>
          <a:lstStyle/>
          <a:p>
            <a:pPr algn="ctr"/>
            <a:r>
              <a:rPr lang="zh-CN" altLang="en-US" sz="1600" b="1" dirty="0" smtClean="0">
                <a:solidFill>
                  <a:schemeClr val="accent3"/>
                </a:solidFill>
                <a:latin typeface="微软雅黑" pitchFamily="34" charset="-122"/>
                <a:ea typeface="微软雅黑" pitchFamily="34" charset="-122"/>
              </a:rPr>
              <a:t>优化原则</a:t>
            </a:r>
          </a:p>
        </p:txBody>
      </p:sp>
      <p:sp>
        <p:nvSpPr>
          <p:cNvPr id="39" name="Freeform 16"/>
          <p:cNvSpPr>
            <a:spLocks/>
          </p:cNvSpPr>
          <p:nvPr/>
        </p:nvSpPr>
        <p:spPr bwMode="auto">
          <a:xfrm>
            <a:off x="1785918" y="1500174"/>
            <a:ext cx="4714908" cy="1098401"/>
          </a:xfrm>
          <a:custGeom>
            <a:avLst/>
            <a:gdLst/>
            <a:ahLst/>
            <a:cxnLst>
              <a:cxn ang="0">
                <a:pos x="0" y="0"/>
              </a:cxn>
              <a:cxn ang="0">
                <a:pos x="154" y="312"/>
              </a:cxn>
              <a:cxn ang="0">
                <a:pos x="0" y="600"/>
              </a:cxn>
              <a:cxn ang="0">
                <a:pos x="4211" y="600"/>
              </a:cxn>
              <a:cxn ang="0">
                <a:pos x="4211" y="0"/>
              </a:cxn>
              <a:cxn ang="0">
                <a:pos x="0" y="0"/>
              </a:cxn>
            </a:cxnLst>
            <a:rect l="0" t="0" r="r" b="b"/>
            <a:pathLst>
              <a:path w="4211" h="600">
                <a:moveTo>
                  <a:pt x="0" y="0"/>
                </a:moveTo>
                <a:lnTo>
                  <a:pt x="154" y="312"/>
                </a:lnTo>
                <a:lnTo>
                  <a:pt x="0" y="600"/>
                </a:lnTo>
                <a:lnTo>
                  <a:pt x="4211" y="600"/>
                </a:lnTo>
                <a:lnTo>
                  <a:pt x="4211" y="0"/>
                </a:lnTo>
                <a:lnTo>
                  <a:pt x="0" y="0"/>
                </a:lnTo>
                <a:close/>
              </a:path>
            </a:pathLst>
          </a:custGeom>
          <a:solidFill>
            <a:schemeClr val="accent5">
              <a:alpha val="50000"/>
            </a:schemeClr>
          </a:solidFill>
          <a:ln w="6350" cap="flat" cmpd="sng">
            <a:solidFill>
              <a:srgbClr val="92D050"/>
            </a:solidFill>
            <a:prstDash val="solid"/>
            <a:round/>
            <a:headEnd/>
            <a:tailEnd/>
          </a:ln>
          <a:effectLst/>
        </p:spPr>
        <p:txBody>
          <a:bodyPr wrap="none" lIns="0" tIns="0" rIns="0" bIns="0" anchor="ctr" anchorCtr="1"/>
          <a:lstStyle/>
          <a:p>
            <a:pPr marL="342900" lvl="0" indent="-342900" eaLnBrk="0" hangingPunct="0">
              <a:spcBef>
                <a:spcPct val="50000"/>
              </a:spcBef>
              <a:buClr>
                <a:schemeClr val="hlink"/>
              </a:buClr>
              <a:buFont typeface="Wingdings" pitchFamily="2" charset="2"/>
              <a:buChar char="q"/>
              <a:defRPr/>
            </a:pPr>
            <a:r>
              <a:rPr lang="zh-CN" altLang="en-US" kern="0" dirty="0" smtClean="0">
                <a:latin typeface="微软雅黑" pitchFamily="34" charset="-122"/>
                <a:ea typeface="微软雅黑" pitchFamily="34" charset="-122"/>
              </a:rPr>
              <a:t>提升客户网络安全等级</a:t>
            </a:r>
            <a:endParaRPr lang="en-US" altLang="zh-CN" kern="0" dirty="0" smtClean="0">
              <a:latin typeface="微软雅黑" pitchFamily="34" charset="-122"/>
              <a:ea typeface="微软雅黑" pitchFamily="34" charset="-122"/>
            </a:endParaRPr>
          </a:p>
          <a:p>
            <a:pPr marL="342900" lvl="0" indent="-342900" eaLnBrk="0" hangingPunct="0">
              <a:spcBef>
                <a:spcPct val="50000"/>
              </a:spcBef>
              <a:buClr>
                <a:schemeClr val="hlink"/>
              </a:buClr>
              <a:buFont typeface="Wingdings" pitchFamily="2" charset="2"/>
              <a:buChar char="q"/>
              <a:defRPr/>
            </a:pPr>
            <a:r>
              <a:rPr lang="zh-CN" altLang="en-US" kern="0" dirty="0" smtClean="0">
                <a:latin typeface="微软雅黑" pitchFamily="34" charset="-122"/>
                <a:ea typeface="微软雅黑" pitchFamily="34" charset="-122"/>
              </a:rPr>
              <a:t>确保客户业务运行正常</a:t>
            </a:r>
            <a:endParaRPr lang="en-US" altLang="zh-CN" kern="0" dirty="0" smtClean="0">
              <a:latin typeface="微软雅黑" pitchFamily="34" charset="-122"/>
              <a:ea typeface="微软雅黑" pitchFamily="34" charset="-122"/>
            </a:endParaRPr>
          </a:p>
          <a:p>
            <a:pPr marL="342900" lvl="0" indent="-342900" eaLnBrk="0" hangingPunct="0">
              <a:spcBef>
                <a:spcPct val="50000"/>
              </a:spcBef>
              <a:buClr>
                <a:schemeClr val="hlink"/>
              </a:buClr>
              <a:buFont typeface="Wingdings" pitchFamily="2" charset="2"/>
              <a:buChar char="q"/>
              <a:defRPr/>
            </a:pPr>
            <a:r>
              <a:rPr lang="zh-CN" altLang="en-US" kern="0" dirty="0" smtClean="0">
                <a:latin typeface="微软雅黑" pitchFamily="34" charset="-122"/>
                <a:ea typeface="微软雅黑" pitchFamily="34" charset="-122"/>
              </a:rPr>
              <a:t>在资源具备的条件下完善网络配置</a:t>
            </a:r>
            <a:endParaRPr lang="en-US" altLang="zh-CN" dirty="0" smtClean="0">
              <a:latin typeface="微软雅黑" pitchFamily="34" charset="-122"/>
              <a:ea typeface="微软雅黑" pitchFamily="34" charset="-122"/>
            </a:endParaRPr>
          </a:p>
        </p:txBody>
      </p:sp>
      <p:grpSp>
        <p:nvGrpSpPr>
          <p:cNvPr id="2" name="组合 94"/>
          <p:cNvGrpSpPr/>
          <p:nvPr/>
        </p:nvGrpSpPr>
        <p:grpSpPr>
          <a:xfrm>
            <a:off x="69540" y="2696871"/>
            <a:ext cx="9074460" cy="3957496"/>
            <a:chOff x="69540" y="2782562"/>
            <a:chExt cx="9074460" cy="4043391"/>
          </a:xfrm>
        </p:grpSpPr>
        <p:sp>
          <p:nvSpPr>
            <p:cNvPr id="41" name="Freeform 16"/>
            <p:cNvSpPr>
              <a:spLocks/>
            </p:cNvSpPr>
            <p:nvPr/>
          </p:nvSpPr>
          <p:spPr bwMode="auto">
            <a:xfrm>
              <a:off x="1691680" y="2926698"/>
              <a:ext cx="7238038" cy="3899255"/>
            </a:xfrm>
            <a:custGeom>
              <a:avLst/>
              <a:gdLst/>
              <a:ahLst/>
              <a:cxnLst>
                <a:cxn ang="0">
                  <a:pos x="0" y="0"/>
                </a:cxn>
                <a:cxn ang="0">
                  <a:pos x="154" y="312"/>
                </a:cxn>
                <a:cxn ang="0">
                  <a:pos x="0" y="600"/>
                </a:cxn>
                <a:cxn ang="0">
                  <a:pos x="4211" y="600"/>
                </a:cxn>
                <a:cxn ang="0">
                  <a:pos x="4211" y="0"/>
                </a:cxn>
                <a:cxn ang="0">
                  <a:pos x="0" y="0"/>
                </a:cxn>
              </a:cxnLst>
              <a:rect l="0" t="0" r="r" b="b"/>
              <a:pathLst>
                <a:path w="4211" h="600">
                  <a:moveTo>
                    <a:pt x="0" y="0"/>
                  </a:moveTo>
                  <a:lnTo>
                    <a:pt x="154" y="312"/>
                  </a:lnTo>
                  <a:lnTo>
                    <a:pt x="0" y="600"/>
                  </a:lnTo>
                  <a:lnTo>
                    <a:pt x="4211" y="600"/>
                  </a:lnTo>
                  <a:lnTo>
                    <a:pt x="4211" y="0"/>
                  </a:lnTo>
                  <a:lnTo>
                    <a:pt x="0" y="0"/>
                  </a:lnTo>
                  <a:close/>
                </a:path>
              </a:pathLst>
            </a:custGeom>
            <a:solidFill>
              <a:schemeClr val="accent5">
                <a:alpha val="50000"/>
              </a:schemeClr>
            </a:solidFill>
            <a:ln w="6350" cap="flat" cmpd="sng">
              <a:solidFill>
                <a:srgbClr val="92D050"/>
              </a:solidFill>
              <a:prstDash val="solid"/>
              <a:round/>
              <a:headEnd/>
              <a:tailEnd/>
            </a:ln>
            <a:effectLst/>
          </p:spPr>
          <p:txBody>
            <a:bodyPr wrap="none" lIns="0" tIns="0" rIns="0" bIns="0" anchor="ctr" anchorCtr="1"/>
            <a:lstStyle/>
            <a:p>
              <a:pPr marL="342900" lvl="0" indent="-342900" eaLnBrk="0" hangingPunct="0">
                <a:spcBef>
                  <a:spcPct val="50000"/>
                </a:spcBef>
                <a:buClr>
                  <a:schemeClr val="hlink"/>
                </a:buClr>
                <a:buFont typeface="Wingdings" pitchFamily="2" charset="2"/>
                <a:buChar char="q"/>
                <a:defRPr/>
              </a:pPr>
              <a:endParaRPr lang="en-US" altLang="zh-CN" dirty="0" smtClean="0">
                <a:latin typeface="微软雅黑" pitchFamily="34" charset="-122"/>
                <a:ea typeface="微软雅黑" pitchFamily="34" charset="-122"/>
              </a:endParaRPr>
            </a:p>
          </p:txBody>
        </p:sp>
        <p:grpSp>
          <p:nvGrpSpPr>
            <p:cNvPr id="3" name="组合 45"/>
            <p:cNvGrpSpPr/>
            <p:nvPr/>
          </p:nvGrpSpPr>
          <p:grpSpPr>
            <a:xfrm>
              <a:off x="1928794" y="3019662"/>
              <a:ext cx="6961192" cy="3481678"/>
              <a:chOff x="389252" y="2048579"/>
              <a:chExt cx="8634018" cy="4961207"/>
            </a:xfrm>
          </p:grpSpPr>
          <p:sp>
            <p:nvSpPr>
              <p:cNvPr id="47" name="椭圆 46"/>
              <p:cNvSpPr/>
              <p:nvPr/>
            </p:nvSpPr>
            <p:spPr bwMode="auto">
              <a:xfrm>
                <a:off x="452406" y="2430524"/>
                <a:ext cx="1785950" cy="807555"/>
              </a:xfrm>
              <a:prstGeom prst="ellipse">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bg1"/>
                </a:solidFill>
                <a:prstDash val="solid"/>
                <a:round/>
                <a:headEnd type="none" w="med" len="med"/>
                <a:tailEnd type="none" w="med" len="med"/>
              </a:ln>
              <a:effectLst>
                <a:outerShdw dist="35921" dir="2700000" algn="ctr" rotWithShape="0">
                  <a:schemeClr val="bg2">
                    <a:alpha val="50000"/>
                  </a:schemeClr>
                </a:outerShdw>
              </a:effectLst>
            </p:spPr>
            <p:txBody>
              <a:bodyPr vert="horz" wrap="square" lIns="91943" tIns="45971" rIns="91943" bIns="45971" numCol="1" rtlCol="0" anchor="ctr" anchorCtr="0" compatLnSpc="1">
                <a:prstTxWarp prst="textNoShape">
                  <a:avLst/>
                </a:prstTxWarp>
                <a:spAutoFit/>
              </a:bodyPr>
              <a:lstStyle/>
              <a:p>
                <a:pPr marL="88900" marR="0" indent="0" algn="ctr" defTabSz="914400" rtl="0" eaLnBrk="1" fontAlgn="base" latinLnBrk="0" hangingPunct="1">
                  <a:lnSpc>
                    <a:spcPct val="140000"/>
                  </a:lnSpc>
                  <a:spcBef>
                    <a:spcPct val="0"/>
                  </a:spcBef>
                  <a:spcAft>
                    <a:spcPct val="0"/>
                  </a:spcAft>
                  <a:buClr>
                    <a:schemeClr val="hlink"/>
                  </a:buClr>
                  <a:buSzTx/>
                  <a:tabLst/>
                </a:pPr>
                <a:r>
                  <a:rPr lang="zh-CN" altLang="en-US" sz="1400" dirty="0" smtClean="0">
                    <a:latin typeface="微软雅黑" pitchFamily="34" charset="-122"/>
                    <a:ea typeface="微软雅黑" pitchFamily="34" charset="-122"/>
                  </a:rPr>
                  <a:t>原有</a:t>
                </a:r>
                <a:endParaRPr lang="en-US" altLang="zh-CN" sz="1400" dirty="0" smtClean="0">
                  <a:latin typeface="微软雅黑" pitchFamily="34" charset="-122"/>
                  <a:ea typeface="微软雅黑" pitchFamily="34" charset="-122"/>
                </a:endParaRPr>
              </a:p>
            </p:txBody>
          </p:sp>
          <p:sp>
            <p:nvSpPr>
              <p:cNvPr id="48" name="圆角矩形 47"/>
              <p:cNvSpPr/>
              <p:nvPr/>
            </p:nvSpPr>
            <p:spPr bwMode="auto">
              <a:xfrm>
                <a:off x="2583290" y="2467475"/>
                <a:ext cx="1730419" cy="63538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943" tIns="45971" rIns="91943" bIns="45971" numCol="1" rtlCol="0" anchor="ctr" anchorCtr="0" compatLnSpc="1">
                <a:prstTxWarp prst="textNoShape">
                  <a:avLst/>
                </a:prstTxWarp>
                <a:spAutoFit/>
              </a:bodyPr>
              <a:lstStyle/>
              <a:p>
                <a:pPr marL="88900" algn="ctr">
                  <a:lnSpc>
                    <a:spcPct val="140000"/>
                  </a:lnSpc>
                  <a:buClr>
                    <a:schemeClr val="hlink"/>
                  </a:buClr>
                </a:pPr>
                <a:r>
                  <a:rPr lang="en-US" altLang="zh-CN" sz="1400" b="1" dirty="0" smtClean="0">
                    <a:solidFill>
                      <a:schemeClr val="tx1"/>
                    </a:solidFill>
                    <a:latin typeface="微软雅黑" pitchFamily="34" charset="-122"/>
                    <a:ea typeface="微软雅黑" pitchFamily="34" charset="-122"/>
                  </a:rPr>
                  <a:t>86</a:t>
                </a:r>
                <a:endParaRPr lang="zh-CN" altLang="en-US" sz="1400" b="1" dirty="0" smtClean="0">
                  <a:solidFill>
                    <a:schemeClr val="tx1"/>
                  </a:solidFill>
                  <a:latin typeface="微软雅黑" pitchFamily="34" charset="-122"/>
                  <a:ea typeface="微软雅黑" pitchFamily="34" charset="-122"/>
                </a:endParaRPr>
              </a:p>
            </p:txBody>
          </p:sp>
          <p:sp>
            <p:nvSpPr>
              <p:cNvPr id="49" name="圆角矩形 48"/>
              <p:cNvSpPr/>
              <p:nvPr/>
            </p:nvSpPr>
            <p:spPr bwMode="auto">
              <a:xfrm>
                <a:off x="4908111" y="2048579"/>
                <a:ext cx="2995108" cy="63538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943" tIns="45971" rIns="91943" bIns="45971" numCol="1" rtlCol="0" anchor="ctr" anchorCtr="0" compatLnSpc="1">
                <a:prstTxWarp prst="textNoShape">
                  <a:avLst/>
                </a:prstTxWarp>
                <a:spAutoFit/>
              </a:bodyPr>
              <a:lstStyle/>
              <a:p>
                <a:pPr marL="88900" algn="ctr">
                  <a:lnSpc>
                    <a:spcPct val="140000"/>
                  </a:lnSpc>
                  <a:buClr>
                    <a:schemeClr val="hlink"/>
                  </a:buClr>
                </a:pP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金牛</a:t>
                </a:r>
              </a:p>
            </p:txBody>
          </p:sp>
          <p:sp>
            <p:nvSpPr>
              <p:cNvPr id="50" name="椭圆 49"/>
              <p:cNvSpPr/>
              <p:nvPr/>
            </p:nvSpPr>
            <p:spPr bwMode="auto">
              <a:xfrm>
                <a:off x="389252" y="5584742"/>
                <a:ext cx="1963160" cy="1425044"/>
              </a:xfrm>
              <a:prstGeom prst="ellipse">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bg1"/>
                </a:solidFill>
                <a:prstDash val="solid"/>
                <a:round/>
                <a:headEnd type="none" w="med" len="med"/>
                <a:tailEnd type="none" w="med" len="med"/>
              </a:ln>
              <a:effectLst>
                <a:outerShdw dist="35921" dir="2700000" algn="ctr" rotWithShape="0">
                  <a:schemeClr val="bg2">
                    <a:alpha val="50000"/>
                  </a:schemeClr>
                </a:outerShdw>
              </a:effectLst>
            </p:spPr>
            <p:txBody>
              <a:bodyPr vert="horz" wrap="square" lIns="91943" tIns="45971" rIns="91943" bIns="45971" numCol="1" rtlCol="0" anchor="ctr" anchorCtr="0" compatLnSpc="1">
                <a:prstTxWarp prst="textNoShape">
                  <a:avLst/>
                </a:prstTxWarp>
                <a:spAutoFit/>
              </a:bodyPr>
              <a:lstStyle/>
              <a:p>
                <a:pPr marL="88900" marR="0" indent="0" algn="ctr" defTabSz="914400" rtl="0" eaLnBrk="1" fontAlgn="base" latinLnBrk="0" hangingPunct="1">
                  <a:lnSpc>
                    <a:spcPct val="140000"/>
                  </a:lnSpc>
                  <a:spcBef>
                    <a:spcPct val="0"/>
                  </a:spcBef>
                  <a:spcAft>
                    <a:spcPct val="0"/>
                  </a:spcAft>
                  <a:buClr>
                    <a:schemeClr val="hlink"/>
                  </a:buClr>
                  <a:buSzTx/>
                  <a:tabLst/>
                </a:pPr>
                <a:r>
                  <a:rPr lang="zh-CN" altLang="en-US" sz="1400" dirty="0" smtClean="0">
                    <a:latin typeface="微软雅黑" pitchFamily="34" charset="-122"/>
                    <a:ea typeface="微软雅黑" pitchFamily="34" charset="-122"/>
                  </a:rPr>
                  <a:t>今年计划完成</a:t>
                </a:r>
                <a:endParaRPr lang="en-US" altLang="zh-CN" sz="1400" dirty="0" smtClean="0">
                  <a:latin typeface="微软雅黑" pitchFamily="34" charset="-122"/>
                  <a:ea typeface="微软雅黑" pitchFamily="34" charset="-122"/>
                </a:endParaRPr>
              </a:p>
            </p:txBody>
          </p:sp>
          <p:sp>
            <p:nvSpPr>
              <p:cNvPr id="51" name="圆角矩形 50"/>
              <p:cNvSpPr/>
              <p:nvPr/>
            </p:nvSpPr>
            <p:spPr bwMode="auto">
              <a:xfrm>
                <a:off x="2583290" y="4182058"/>
                <a:ext cx="1730419" cy="582707"/>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943" tIns="45971" rIns="91943" bIns="45971" numCol="1" rtlCol="0" anchor="ctr" anchorCtr="0" compatLnSpc="1">
                <a:prstTxWarp prst="textNoShape">
                  <a:avLst/>
                </a:prstTxWarp>
                <a:spAutoFit/>
              </a:bodyPr>
              <a:lstStyle/>
              <a:p>
                <a:pPr marL="88900" algn="ctr">
                  <a:lnSpc>
                    <a:spcPct val="140000"/>
                  </a:lnSpc>
                  <a:buClr>
                    <a:schemeClr val="hlink"/>
                  </a:buClr>
                </a:pPr>
                <a:r>
                  <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rPr>
                  <a:t>2</a:t>
                </a:r>
                <a:endPar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endParaRPr>
              </a:p>
            </p:txBody>
          </p:sp>
          <p:cxnSp>
            <p:nvCxnSpPr>
              <p:cNvPr id="52" name="直接连接符 51"/>
              <p:cNvCxnSpPr>
                <a:stCxn id="47" idx="6"/>
                <a:endCxn id="48" idx="1"/>
              </p:cNvCxnSpPr>
              <p:nvPr/>
            </p:nvCxnSpPr>
            <p:spPr bwMode="auto">
              <a:xfrm flipV="1">
                <a:off x="2238356" y="2785166"/>
                <a:ext cx="344934" cy="49136"/>
              </a:xfrm>
              <a:prstGeom prst="line">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bg1"/>
                </a:solidFill>
                <a:prstDash val="solid"/>
                <a:round/>
                <a:headEnd type="none" w="med" len="med"/>
                <a:tailEnd type="none" w="med" len="med"/>
              </a:ln>
              <a:effectLst>
                <a:outerShdw dist="35921" dir="2700000" algn="ctr" rotWithShape="0">
                  <a:schemeClr val="bg2">
                    <a:alpha val="50000"/>
                  </a:schemeClr>
                </a:outerShdw>
              </a:effectLst>
            </p:spPr>
          </p:cxnSp>
          <p:cxnSp>
            <p:nvCxnSpPr>
              <p:cNvPr id="53" name="直接连接符 52"/>
              <p:cNvCxnSpPr>
                <a:stCxn id="48" idx="3"/>
                <a:endCxn id="49" idx="1"/>
              </p:cNvCxnSpPr>
              <p:nvPr/>
            </p:nvCxnSpPr>
            <p:spPr bwMode="auto">
              <a:xfrm flipV="1">
                <a:off x="4313709" y="2366270"/>
                <a:ext cx="594402" cy="418896"/>
              </a:xfrm>
              <a:prstGeom prst="line">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bg1"/>
                </a:solidFill>
                <a:prstDash val="solid"/>
                <a:round/>
                <a:headEnd type="none" w="med" len="med"/>
                <a:tailEnd type="none" w="med" len="med"/>
              </a:ln>
              <a:effectLst>
                <a:outerShdw dist="35921" dir="2700000" algn="ctr" rotWithShape="0">
                  <a:schemeClr val="bg2">
                    <a:alpha val="50000"/>
                  </a:schemeClr>
                </a:outerShdw>
              </a:effectLst>
            </p:spPr>
          </p:cxnSp>
          <p:cxnSp>
            <p:nvCxnSpPr>
              <p:cNvPr id="54" name="直接连接符 53"/>
              <p:cNvCxnSpPr>
                <a:stCxn id="42" idx="6"/>
                <a:endCxn id="51" idx="1"/>
              </p:cNvCxnSpPr>
              <p:nvPr/>
            </p:nvCxnSpPr>
            <p:spPr bwMode="auto">
              <a:xfrm>
                <a:off x="2263807" y="4425180"/>
                <a:ext cx="319483" cy="48232"/>
              </a:xfrm>
              <a:prstGeom prst="line">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bg1"/>
                </a:solidFill>
                <a:prstDash val="solid"/>
                <a:round/>
                <a:headEnd type="none" w="med" len="med"/>
                <a:tailEnd type="none" w="med" len="med"/>
              </a:ln>
              <a:effectLst>
                <a:outerShdw dist="35921" dir="2700000" algn="ctr" rotWithShape="0">
                  <a:schemeClr val="bg2">
                    <a:alpha val="50000"/>
                  </a:schemeClr>
                </a:outerShdw>
              </a:effectLst>
            </p:spPr>
          </p:cxnSp>
          <p:sp>
            <p:nvSpPr>
              <p:cNvPr id="55" name="圆角矩形 54"/>
              <p:cNvSpPr/>
              <p:nvPr/>
            </p:nvSpPr>
            <p:spPr bwMode="auto">
              <a:xfrm>
                <a:off x="2583290" y="6057346"/>
                <a:ext cx="1730420" cy="582707"/>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943" tIns="45971" rIns="91943" bIns="45971" numCol="1" rtlCol="0" anchor="ctr" anchorCtr="0" compatLnSpc="1">
                <a:prstTxWarp prst="textNoShape">
                  <a:avLst/>
                </a:prstTxWarp>
                <a:spAutoFit/>
              </a:bodyPr>
              <a:lstStyle/>
              <a:p>
                <a:pPr marL="88900" algn="ctr">
                  <a:lnSpc>
                    <a:spcPct val="140000"/>
                  </a:lnSpc>
                  <a:buClr>
                    <a:schemeClr val="hlink"/>
                  </a:buClr>
                </a:pPr>
                <a:r>
                  <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rPr>
                  <a:t>84</a:t>
                </a:r>
                <a:endPar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endParaRPr>
              </a:p>
            </p:txBody>
          </p:sp>
          <p:cxnSp>
            <p:nvCxnSpPr>
              <p:cNvPr id="56" name="直接连接符 55"/>
              <p:cNvCxnSpPr>
                <a:stCxn id="55" idx="1"/>
                <a:endCxn id="50" idx="6"/>
              </p:cNvCxnSpPr>
              <p:nvPr/>
            </p:nvCxnSpPr>
            <p:spPr bwMode="auto">
              <a:xfrm rot="10800000">
                <a:off x="2352412" y="6297266"/>
                <a:ext cx="230878" cy="51435"/>
              </a:xfrm>
              <a:prstGeom prst="line">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bg1"/>
                </a:solidFill>
                <a:prstDash val="solid"/>
                <a:round/>
                <a:headEnd type="none" w="med" len="med"/>
                <a:tailEnd type="none" w="med" len="med"/>
              </a:ln>
              <a:effectLst>
                <a:outerShdw dist="35921" dir="2700000" algn="ctr" rotWithShape="0">
                  <a:schemeClr val="bg2">
                    <a:alpha val="50000"/>
                  </a:schemeClr>
                </a:outerShdw>
              </a:effectLst>
            </p:spPr>
          </p:cxnSp>
          <p:cxnSp>
            <p:nvCxnSpPr>
              <p:cNvPr id="57" name="直接连接符 56"/>
              <p:cNvCxnSpPr>
                <a:stCxn id="51" idx="3"/>
                <a:endCxn id="58" idx="1"/>
              </p:cNvCxnSpPr>
              <p:nvPr/>
            </p:nvCxnSpPr>
            <p:spPr bwMode="auto">
              <a:xfrm>
                <a:off x="4313709" y="4473412"/>
                <a:ext cx="1923479" cy="986665"/>
              </a:xfrm>
              <a:prstGeom prst="line">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bg1"/>
                </a:solidFill>
                <a:prstDash val="solid"/>
                <a:round/>
                <a:headEnd type="none" w="med" len="med"/>
                <a:tailEnd type="none" w="med" len="med"/>
              </a:ln>
              <a:effectLst>
                <a:outerShdw dist="35921" dir="2700000" algn="ctr" rotWithShape="0">
                  <a:schemeClr val="bg2">
                    <a:alpha val="50000"/>
                  </a:schemeClr>
                </a:outerShdw>
              </a:effectLst>
            </p:spPr>
          </p:cxnSp>
          <p:sp>
            <p:nvSpPr>
              <p:cNvPr id="58" name="圆角矩形 57"/>
              <p:cNvSpPr/>
              <p:nvPr/>
            </p:nvSpPr>
            <p:spPr bwMode="auto">
              <a:xfrm>
                <a:off x="6237188" y="5168723"/>
                <a:ext cx="2786082" cy="582707"/>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943" tIns="45971" rIns="91943" bIns="45971" numCol="1" rtlCol="0" anchor="ctr" anchorCtr="0" compatLnSpc="1">
                <a:prstTxWarp prst="textNoShape">
                  <a:avLst/>
                </a:prstTxWarp>
                <a:spAutoFit/>
              </a:bodyPr>
              <a:lstStyle/>
              <a:p>
                <a:pPr marL="88900" algn="ctr">
                  <a:lnSpc>
                    <a:spcPct val="140000"/>
                  </a:lnSpc>
                  <a:buClr>
                    <a:schemeClr val="hlink"/>
                  </a:buClr>
                </a:pP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西安大客户局</a:t>
                </a:r>
              </a:p>
            </p:txBody>
          </p:sp>
          <p:cxnSp>
            <p:nvCxnSpPr>
              <p:cNvPr id="61" name="直接连接符 60"/>
              <p:cNvCxnSpPr>
                <a:stCxn id="55" idx="3"/>
                <a:endCxn id="62" idx="1"/>
              </p:cNvCxnSpPr>
              <p:nvPr/>
            </p:nvCxnSpPr>
            <p:spPr bwMode="auto">
              <a:xfrm flipV="1">
                <a:off x="4313710" y="4550371"/>
                <a:ext cx="1923478" cy="1798329"/>
              </a:xfrm>
              <a:prstGeom prst="line">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bg1"/>
                </a:solidFill>
                <a:prstDash val="solid"/>
                <a:round/>
                <a:headEnd type="none" w="med" len="med"/>
                <a:tailEnd type="none" w="med" len="med"/>
              </a:ln>
              <a:effectLst>
                <a:outerShdw dist="35921" dir="2700000" algn="ctr" rotWithShape="0">
                  <a:schemeClr val="bg2">
                    <a:alpha val="50000"/>
                  </a:schemeClr>
                </a:outerShdw>
              </a:effectLst>
            </p:spPr>
          </p:cxnSp>
          <p:sp>
            <p:nvSpPr>
              <p:cNvPr id="62" name="圆角矩形 61"/>
              <p:cNvSpPr/>
              <p:nvPr/>
            </p:nvSpPr>
            <p:spPr bwMode="auto">
              <a:xfrm>
                <a:off x="6237187" y="4232680"/>
                <a:ext cx="2786081" cy="63538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943" tIns="45971" rIns="91943" bIns="45971" numCol="1" rtlCol="0" anchor="ctr" anchorCtr="0" compatLnSpc="1">
                <a:prstTxWarp prst="textNoShape">
                  <a:avLst/>
                </a:prstTxWarp>
                <a:spAutoFit/>
              </a:bodyPr>
              <a:lstStyle/>
              <a:p>
                <a:pPr marL="88900" algn="ctr">
                  <a:lnSpc>
                    <a:spcPct val="140000"/>
                  </a:lnSpc>
                  <a:buClr>
                    <a:schemeClr val="hlink"/>
                  </a:buClr>
                </a:pP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金桥大客户局</a:t>
                </a:r>
              </a:p>
            </p:txBody>
          </p:sp>
          <p:cxnSp>
            <p:nvCxnSpPr>
              <p:cNvPr id="63" name="直接连接符 62"/>
              <p:cNvCxnSpPr>
                <a:stCxn id="51" idx="3"/>
                <a:endCxn id="62" idx="1"/>
              </p:cNvCxnSpPr>
              <p:nvPr/>
            </p:nvCxnSpPr>
            <p:spPr bwMode="auto">
              <a:xfrm>
                <a:off x="4313709" y="4473412"/>
                <a:ext cx="1923479" cy="76959"/>
              </a:xfrm>
              <a:prstGeom prst="line">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bg1"/>
                </a:solidFill>
                <a:prstDash val="solid"/>
                <a:round/>
                <a:headEnd type="none" w="med" len="med"/>
                <a:tailEnd type="none" w="med" len="med"/>
              </a:ln>
              <a:effectLst>
                <a:outerShdw dist="35921" dir="2700000" algn="ctr" rotWithShape="0">
                  <a:schemeClr val="bg2">
                    <a:alpha val="50000"/>
                  </a:schemeClr>
                </a:outerShdw>
              </a:effectLst>
            </p:spPr>
          </p:cxnSp>
        </p:grpSp>
        <p:sp>
          <p:nvSpPr>
            <p:cNvPr id="64" name="圆角矩形 63"/>
            <p:cNvSpPr/>
            <p:nvPr/>
          </p:nvSpPr>
          <p:spPr bwMode="auto">
            <a:xfrm>
              <a:off x="5598324" y="3550358"/>
              <a:ext cx="2376264" cy="445897"/>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943" tIns="45971" rIns="91943" bIns="45971" numCol="1" rtlCol="0" anchor="ctr" anchorCtr="0" compatLnSpc="1">
              <a:prstTxWarp prst="textNoShape">
                <a:avLst/>
              </a:prstTxWarp>
              <a:spAutoFit/>
            </a:bodyPr>
            <a:lstStyle/>
            <a:p>
              <a:pPr marL="88900" algn="ctr">
                <a:lnSpc>
                  <a:spcPct val="140000"/>
                </a:lnSpc>
                <a:buClr>
                  <a:schemeClr val="hlink"/>
                </a:buClr>
              </a:pP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六里</a:t>
              </a:r>
            </a:p>
          </p:txBody>
        </p:sp>
        <p:cxnSp>
          <p:nvCxnSpPr>
            <p:cNvPr id="65" name="直接连接符 64"/>
            <p:cNvCxnSpPr>
              <a:endCxn id="64" idx="1"/>
            </p:cNvCxnSpPr>
            <p:nvPr/>
          </p:nvCxnSpPr>
          <p:spPr bwMode="auto">
            <a:xfrm>
              <a:off x="5076056" y="3553581"/>
              <a:ext cx="522268" cy="219726"/>
            </a:xfrm>
            <a:prstGeom prst="line">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bg1"/>
              </a:solidFill>
              <a:prstDash val="solid"/>
              <a:round/>
              <a:headEnd type="none" w="med" len="med"/>
              <a:tailEnd type="none" w="med" len="med"/>
            </a:ln>
            <a:effectLst>
              <a:outerShdw dist="35921" dir="2700000" algn="ctr" rotWithShape="0">
                <a:schemeClr val="bg2">
                  <a:alpha val="50000"/>
                </a:schemeClr>
              </a:outerShdw>
            </a:effectLst>
          </p:spPr>
        </p:cxnSp>
        <p:cxnSp>
          <p:nvCxnSpPr>
            <p:cNvPr id="67" name="直接连接符 66"/>
            <p:cNvCxnSpPr/>
            <p:nvPr/>
          </p:nvCxnSpPr>
          <p:spPr bwMode="auto">
            <a:xfrm flipV="1">
              <a:off x="5148064" y="5574260"/>
              <a:ext cx="1567076" cy="478797"/>
            </a:xfrm>
            <a:prstGeom prst="line">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bg1"/>
              </a:solidFill>
              <a:prstDash val="solid"/>
              <a:round/>
              <a:headEnd type="none" w="med" len="med"/>
              <a:tailEnd type="none" w="med" len="med"/>
            </a:ln>
            <a:effectLst>
              <a:outerShdw dist="35921" dir="2700000" algn="ctr" rotWithShape="0">
                <a:schemeClr val="bg2">
                  <a:alpha val="50000"/>
                </a:schemeClr>
              </a:outerShdw>
            </a:effectLst>
          </p:spPr>
        </p:cxnSp>
        <p:sp>
          <p:nvSpPr>
            <p:cNvPr id="40" name="AutoShape 26"/>
            <p:cNvSpPr>
              <a:spLocks noChangeArrowheads="1"/>
            </p:cNvSpPr>
            <p:nvPr/>
          </p:nvSpPr>
          <p:spPr bwMode="auto">
            <a:xfrm>
              <a:off x="395536" y="2937520"/>
              <a:ext cx="1440160" cy="3888432"/>
            </a:xfrm>
            <a:prstGeom prst="homePlate">
              <a:avLst>
                <a:gd name="adj" fmla="val 29597"/>
              </a:avLst>
            </a:prstGeom>
            <a:solidFill>
              <a:srgbClr val="00B0F0"/>
            </a:solidFill>
            <a:ln w="6350">
              <a:solidFill>
                <a:schemeClr val="accent2"/>
              </a:solidFill>
              <a:miter lim="800000"/>
              <a:headEnd/>
              <a:tailEnd/>
            </a:ln>
            <a:effectLst>
              <a:outerShdw dist="35921" dir="2700000" algn="ctr" rotWithShape="0">
                <a:srgbClr val="808080"/>
              </a:outerShdw>
            </a:effectLst>
          </p:spPr>
          <p:txBody>
            <a:bodyPr wrap="none" lIns="72000" tIns="0" rIns="0" bIns="0" anchor="ctr"/>
            <a:lstStyle/>
            <a:p>
              <a:pPr algn="ctr"/>
              <a:r>
                <a:rPr lang="zh-CN" altLang="en-US" sz="1600" b="1" dirty="0" smtClean="0">
                  <a:solidFill>
                    <a:schemeClr val="accent3"/>
                  </a:solidFill>
                  <a:effectLst>
                    <a:outerShdw blurRad="38100" dist="38100" dir="2700000" algn="tl">
                      <a:srgbClr val="000000">
                        <a:alpha val="43137"/>
                      </a:srgbClr>
                    </a:outerShdw>
                  </a:effectLst>
                  <a:latin typeface="微软雅黑" pitchFamily="34" charset="-122"/>
                  <a:ea typeface="微软雅黑" pitchFamily="34" charset="-122"/>
                </a:rPr>
                <a:t>优化进度</a:t>
              </a:r>
            </a:p>
          </p:txBody>
        </p:sp>
        <p:cxnSp>
          <p:nvCxnSpPr>
            <p:cNvPr id="82" name="直接连接符 81"/>
            <p:cNvCxnSpPr/>
            <p:nvPr/>
          </p:nvCxnSpPr>
          <p:spPr>
            <a:xfrm>
              <a:off x="69540" y="2782562"/>
              <a:ext cx="9074460" cy="1587"/>
            </a:xfrm>
            <a:prstGeom prst="line">
              <a:avLst/>
            </a:prstGeom>
            <a:ln w="28575">
              <a:solidFill>
                <a:schemeClr val="accent3">
                  <a:lumMod val="75000"/>
                </a:schemeClr>
              </a:solidFill>
              <a:prstDash val="dash"/>
            </a:ln>
          </p:spPr>
          <p:style>
            <a:lnRef idx="1">
              <a:schemeClr val="accent2"/>
            </a:lnRef>
            <a:fillRef idx="0">
              <a:schemeClr val="accent2"/>
            </a:fillRef>
            <a:effectRef idx="0">
              <a:schemeClr val="accent2"/>
            </a:effectRef>
            <a:fontRef idx="minor">
              <a:schemeClr val="tx1"/>
            </a:fontRef>
          </p:style>
        </p:cxnSp>
      </p:grpSp>
      <p:grpSp>
        <p:nvGrpSpPr>
          <p:cNvPr id="43" name="组合 42"/>
          <p:cNvGrpSpPr/>
          <p:nvPr/>
        </p:nvGrpSpPr>
        <p:grpSpPr>
          <a:xfrm>
            <a:off x="899816" y="95536"/>
            <a:ext cx="3816200" cy="582170"/>
            <a:chOff x="899816" y="95536"/>
            <a:chExt cx="3816200" cy="582170"/>
          </a:xfrm>
        </p:grpSpPr>
        <p:sp>
          <p:nvSpPr>
            <p:cNvPr id="44" name="任意多边形 43"/>
            <p:cNvSpPr/>
            <p:nvPr/>
          </p:nvSpPr>
          <p:spPr>
            <a:xfrm>
              <a:off x="899816" y="95536"/>
              <a:ext cx="1727968" cy="576064"/>
            </a:xfrm>
            <a:custGeom>
              <a:avLst/>
              <a:gdLst>
                <a:gd name="connsiteX0" fmla="*/ 0 w 1804270"/>
                <a:gd name="connsiteY0" fmla="*/ 0 h 576064"/>
                <a:gd name="connsiteX1" fmla="*/ 1516238 w 1804270"/>
                <a:gd name="connsiteY1" fmla="*/ 0 h 576064"/>
                <a:gd name="connsiteX2" fmla="*/ 1804270 w 1804270"/>
                <a:gd name="connsiteY2" fmla="*/ 288032 h 576064"/>
                <a:gd name="connsiteX3" fmla="*/ 1516238 w 1804270"/>
                <a:gd name="connsiteY3" fmla="*/ 576064 h 576064"/>
                <a:gd name="connsiteX4" fmla="*/ 0 w 1804270"/>
                <a:gd name="connsiteY4" fmla="*/ 576064 h 576064"/>
                <a:gd name="connsiteX5" fmla="*/ 0 w 1804270"/>
                <a:gd name="connsiteY5"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4270" h="576064">
                  <a:moveTo>
                    <a:pt x="0" y="0"/>
                  </a:moveTo>
                  <a:lnTo>
                    <a:pt x="1516238" y="0"/>
                  </a:lnTo>
                  <a:lnTo>
                    <a:pt x="1804270" y="288032"/>
                  </a:lnTo>
                  <a:lnTo>
                    <a:pt x="1516238" y="576064"/>
                  </a:lnTo>
                  <a:lnTo>
                    <a:pt x="0" y="576064"/>
                  </a:lnTo>
                  <a:lnTo>
                    <a:pt x="0" y="0"/>
                  </a:lnTo>
                  <a:close/>
                </a:path>
              </a:pathLst>
            </a:custGeom>
            <a:solidFill>
              <a:srgbClr val="008080">
                <a:alpha val="49000"/>
              </a:srgbClr>
            </a:solidFill>
            <a:scene3d>
              <a:camera prst="orthographicFront"/>
              <a:lightRig rig="threePt" dir="t"/>
            </a:scene3d>
            <a:sp3d>
              <a:bevelT w="127000" h="127000"/>
              <a:bevelB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6" tIns="64008" rIns="176021" bIns="64008"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latin typeface="黑体" pitchFamily="2" charset="-122"/>
                  <a:ea typeface="黑体" pitchFamily="2" charset="-122"/>
                  <a:cs typeface="+mn-cs"/>
                </a:rPr>
                <a:t>工作回顾</a:t>
              </a:r>
              <a:r>
                <a:rPr lang="en-US" altLang="zh-CN" sz="2400" b="1" kern="1200" dirty="0" smtClean="0">
                  <a:solidFill>
                    <a:schemeClr val="tx1"/>
                  </a:solidFill>
                  <a:latin typeface="黑体" pitchFamily="2" charset="-122"/>
                  <a:ea typeface="黑体" pitchFamily="2" charset="-122"/>
                  <a:cs typeface="+mn-cs"/>
                </a:rPr>
                <a:t>4</a:t>
              </a:r>
              <a:endParaRPr lang="zh-CN" altLang="en-US" sz="2400" b="1" kern="1200" dirty="0" smtClean="0">
                <a:solidFill>
                  <a:schemeClr val="tx1"/>
                </a:solidFill>
                <a:latin typeface="黑体" pitchFamily="2" charset="-122"/>
                <a:ea typeface="黑体" pitchFamily="2" charset="-122"/>
                <a:cs typeface="+mn-cs"/>
              </a:endParaRPr>
            </a:p>
          </p:txBody>
        </p:sp>
        <p:sp>
          <p:nvSpPr>
            <p:cNvPr id="45" name="任意多边形 44"/>
            <p:cNvSpPr/>
            <p:nvPr/>
          </p:nvSpPr>
          <p:spPr>
            <a:xfrm>
              <a:off x="2408818" y="101642"/>
              <a:ext cx="2307198" cy="576064"/>
            </a:xfrm>
            <a:custGeom>
              <a:avLst/>
              <a:gdLst>
                <a:gd name="connsiteX0" fmla="*/ 0 w 2888357"/>
                <a:gd name="connsiteY0" fmla="*/ 0 h 576064"/>
                <a:gd name="connsiteX1" fmla="*/ 2600325 w 2888357"/>
                <a:gd name="connsiteY1" fmla="*/ 0 h 576064"/>
                <a:gd name="connsiteX2" fmla="*/ 2888357 w 2888357"/>
                <a:gd name="connsiteY2" fmla="*/ 288032 h 576064"/>
                <a:gd name="connsiteX3" fmla="*/ 2600325 w 2888357"/>
                <a:gd name="connsiteY3" fmla="*/ 576064 h 576064"/>
                <a:gd name="connsiteX4" fmla="*/ 0 w 2888357"/>
                <a:gd name="connsiteY4" fmla="*/ 576064 h 576064"/>
                <a:gd name="connsiteX5" fmla="*/ 288032 w 2888357"/>
                <a:gd name="connsiteY5" fmla="*/ 288032 h 576064"/>
                <a:gd name="connsiteX6" fmla="*/ 0 w 2888357"/>
                <a:gd name="connsiteY6"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8357" h="576064">
                  <a:moveTo>
                    <a:pt x="0" y="0"/>
                  </a:moveTo>
                  <a:lnTo>
                    <a:pt x="2600325" y="0"/>
                  </a:lnTo>
                  <a:lnTo>
                    <a:pt x="2888357" y="288032"/>
                  </a:lnTo>
                  <a:lnTo>
                    <a:pt x="2600325" y="576064"/>
                  </a:lnTo>
                  <a:lnTo>
                    <a:pt x="0" y="576064"/>
                  </a:lnTo>
                  <a:lnTo>
                    <a:pt x="288032" y="288032"/>
                  </a:lnTo>
                  <a:lnTo>
                    <a:pt x="0" y="0"/>
                  </a:lnTo>
                  <a:close/>
                </a:path>
              </a:pathLst>
            </a:custGeom>
            <a:solidFill>
              <a:srgbClr val="FFC000">
                <a:alpha val="50000"/>
              </a:srgbClr>
            </a:solidFill>
            <a:scene3d>
              <a:camera prst="orthographicFront"/>
              <a:lightRig rig="threePt" dir="t"/>
            </a:scene3d>
            <a:sp3d>
              <a:bevelT w="127000" h="127000"/>
              <a:bevelB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84044" tIns="64008" rIns="320036" bIns="64008"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latin typeface="黑体" pitchFamily="2" charset="-122"/>
                  <a:ea typeface="黑体" pitchFamily="2" charset="-122"/>
                  <a:cs typeface="+mn-cs"/>
                </a:rPr>
                <a:t>专项任务</a:t>
              </a:r>
            </a:p>
          </p:txBody>
        </p:sp>
      </p:grpSp>
      <p:sp>
        <p:nvSpPr>
          <p:cNvPr id="46" name="圆角矩形 45"/>
          <p:cNvSpPr/>
          <p:nvPr/>
        </p:nvSpPr>
        <p:spPr bwMode="auto">
          <a:xfrm>
            <a:off x="401420" y="836712"/>
            <a:ext cx="1944216" cy="504056"/>
          </a:xfrm>
          <a:prstGeom prst="roundRect">
            <a:avLst/>
          </a:prstGeom>
          <a:solidFill>
            <a:schemeClr val="bg2">
              <a:lumMod val="20000"/>
              <a:lumOff val="80000"/>
            </a:schemeClr>
          </a:solidFill>
          <a:ln w="6350">
            <a:noFill/>
            <a:miter lim="800000"/>
            <a:headEnd/>
            <a:tailEnd/>
          </a:ln>
          <a:effectLst/>
          <a:scene3d>
            <a:camera prst="orthographicFront"/>
            <a:lightRig rig="threePt" dir="t"/>
          </a:scene3d>
          <a:sp3d>
            <a:bevelT w="127000" h="127000"/>
            <a:bevelB w="127000" h="127000"/>
          </a:sp3d>
        </p:spPr>
        <p:txBody>
          <a:bodyPr wrap="none" lIns="0" tIns="0" rIns="0" bIns="0" rtlCol="0" anchor="ctr" anchorCtr="1"/>
          <a:lstStyle/>
          <a:p>
            <a:pPr algn="ctr"/>
            <a:r>
              <a:rPr kumimoji="1" lang="zh-CN" altLang="en-US" b="1" dirty="0" smtClean="0">
                <a:latin typeface="微软雅黑" pitchFamily="34" charset="-122"/>
                <a:ea typeface="微软雅黑" pitchFamily="34" charset="-122"/>
              </a:rPr>
              <a:t>语音电路双上联</a:t>
            </a:r>
          </a:p>
        </p:txBody>
      </p:sp>
      <p:sp>
        <p:nvSpPr>
          <p:cNvPr id="42" name="椭圆 41"/>
          <p:cNvSpPr/>
          <p:nvPr/>
        </p:nvSpPr>
        <p:spPr bwMode="auto">
          <a:xfrm>
            <a:off x="2000232" y="4071943"/>
            <a:ext cx="1439925" cy="978823"/>
          </a:xfrm>
          <a:prstGeom prst="ellipse">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bg1"/>
            </a:solidFill>
            <a:prstDash val="solid"/>
            <a:round/>
            <a:headEnd type="none" w="med" len="med"/>
            <a:tailEnd type="none" w="med" len="med"/>
          </a:ln>
          <a:effectLst>
            <a:outerShdw dist="35921" dir="2700000" algn="ctr" rotWithShape="0">
              <a:schemeClr val="bg2">
                <a:alpha val="50000"/>
              </a:schemeClr>
            </a:outerShdw>
          </a:effectLst>
        </p:spPr>
        <p:txBody>
          <a:bodyPr vert="horz" wrap="square" lIns="91943" tIns="45971" rIns="91943" bIns="45971" numCol="1" rtlCol="0" anchor="ctr" anchorCtr="0" compatLnSpc="1">
            <a:prstTxWarp prst="textNoShape">
              <a:avLst/>
            </a:prstTxWarp>
            <a:spAutoFit/>
          </a:bodyPr>
          <a:lstStyle/>
          <a:p>
            <a:pPr marL="88900" marR="0" indent="0" algn="ctr" defTabSz="914400" rtl="0" eaLnBrk="1" fontAlgn="base" latinLnBrk="0" hangingPunct="1">
              <a:lnSpc>
                <a:spcPct val="140000"/>
              </a:lnSpc>
              <a:spcBef>
                <a:spcPct val="0"/>
              </a:spcBef>
              <a:spcAft>
                <a:spcPct val="0"/>
              </a:spcAft>
              <a:buClr>
                <a:schemeClr val="hlink"/>
              </a:buClr>
              <a:buSzTx/>
              <a:tabLst/>
            </a:pPr>
            <a:r>
              <a:rPr lang="zh-CN" altLang="en-US" sz="1400" dirty="0" smtClean="0">
                <a:latin typeface="微软雅黑" pitchFamily="34" charset="-122"/>
                <a:ea typeface="微软雅黑" pitchFamily="34" charset="-122"/>
              </a:rPr>
              <a:t>去年试点完成</a:t>
            </a:r>
            <a:endParaRPr lang="en-US" altLang="zh-CN" sz="1400" dirty="0" smtClean="0">
              <a:latin typeface="微软雅黑" pitchFamily="34" charset="-122"/>
              <a:ea typeface="微软雅黑" pitchFamily="34" charset="-122"/>
            </a:endParaRPr>
          </a:p>
        </p:txBody>
      </p:sp>
      <p:sp>
        <p:nvSpPr>
          <p:cNvPr id="32" name="TextBox 31"/>
          <p:cNvSpPr txBox="1"/>
          <p:nvPr/>
        </p:nvSpPr>
        <p:spPr>
          <a:xfrm>
            <a:off x="4000496" y="2857496"/>
            <a:ext cx="1071570" cy="338554"/>
          </a:xfrm>
          <a:prstGeom prst="rect">
            <a:avLst/>
          </a:prstGeom>
          <a:noFill/>
        </p:spPr>
        <p:txBody>
          <a:bodyPr wrap="square" rtlCol="0">
            <a:spAutoFit/>
          </a:bodyPr>
          <a:lstStyle/>
          <a:p>
            <a:r>
              <a:rPr lang="zh-CN" altLang="en-US" sz="1600" dirty="0" smtClean="0">
                <a:solidFill>
                  <a:srgbClr val="002060"/>
                </a:solidFill>
              </a:rPr>
              <a:t>中继数</a:t>
            </a:r>
            <a:endParaRPr lang="zh-CN" altLang="en-US" sz="1600" dirty="0">
              <a:solidFill>
                <a:srgbClr val="002060"/>
              </a:solidFill>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AutoShape 6"/>
          <p:cNvSpPr>
            <a:spLocks noChangeArrowheads="1"/>
          </p:cNvSpPr>
          <p:nvPr/>
        </p:nvSpPr>
        <p:spPr bwMode="gray">
          <a:xfrm>
            <a:off x="428596" y="1357298"/>
            <a:ext cx="7215238" cy="1714512"/>
          </a:xfrm>
          <a:prstGeom prst="roundRect">
            <a:avLst>
              <a:gd name="adj" fmla="val 25103"/>
            </a:avLst>
          </a:prstGeom>
          <a:solidFill>
            <a:schemeClr val="accent1">
              <a:lumMod val="60000"/>
              <a:lumOff val="40000"/>
            </a:schemeClr>
          </a:solidFill>
          <a:ln>
            <a:headEnd/>
            <a:tailEnd/>
          </a:ln>
          <a:scene3d>
            <a:camera prst="orthographicFront"/>
            <a:lightRig rig="threePt" dir="t"/>
          </a:scene3d>
          <a:sp3d>
            <a:bevelT w="127000" h="127000"/>
            <a:bevelB w="127000" h="127000"/>
          </a:sp3d>
        </p:spPr>
        <p:style>
          <a:lnRef idx="1">
            <a:schemeClr val="accent6"/>
          </a:lnRef>
          <a:fillRef idx="3">
            <a:schemeClr val="accent6"/>
          </a:fillRef>
          <a:effectRef idx="2">
            <a:schemeClr val="accent6"/>
          </a:effectRef>
          <a:fontRef idx="minor">
            <a:schemeClr val="lt1"/>
          </a:fontRef>
        </p:style>
        <p:txBody>
          <a:bodyPr wrap="none"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0" fontAlgn="auto" latinLnBrk="0" hangingPunct="0">
              <a:lnSpc>
                <a:spcPct val="100000"/>
              </a:lnSpc>
              <a:spcBef>
                <a:spcPts val="0"/>
              </a:spcBef>
              <a:spcAft>
                <a:spcPts val="0"/>
              </a:spcAft>
              <a:buClrTx/>
              <a:buSzTx/>
              <a:buFont typeface="Wingdings" pitchFamily="2" charset="2"/>
              <a:buNone/>
              <a:tabLst/>
              <a:defRPr/>
            </a:pPr>
            <a:endParaRPr lang="en-US" altLang="zh-CN" sz="1600" b="1" dirty="0">
              <a:solidFill>
                <a:schemeClr val="tx1"/>
              </a:solidFill>
              <a:latin typeface="微软雅黑" pitchFamily="34" charset="-122"/>
              <a:ea typeface="微软雅黑" pitchFamily="34" charset="-122"/>
            </a:endParaRPr>
          </a:p>
        </p:txBody>
      </p:sp>
      <p:grpSp>
        <p:nvGrpSpPr>
          <p:cNvPr id="4" name="组合 42"/>
          <p:cNvGrpSpPr/>
          <p:nvPr/>
        </p:nvGrpSpPr>
        <p:grpSpPr>
          <a:xfrm>
            <a:off x="899816" y="95536"/>
            <a:ext cx="3816200" cy="582170"/>
            <a:chOff x="899816" y="95536"/>
            <a:chExt cx="3816200" cy="582170"/>
          </a:xfrm>
        </p:grpSpPr>
        <p:sp>
          <p:nvSpPr>
            <p:cNvPr id="44" name="任意多边形 43"/>
            <p:cNvSpPr/>
            <p:nvPr/>
          </p:nvSpPr>
          <p:spPr>
            <a:xfrm>
              <a:off x="899816" y="95536"/>
              <a:ext cx="1727968" cy="576064"/>
            </a:xfrm>
            <a:custGeom>
              <a:avLst/>
              <a:gdLst>
                <a:gd name="connsiteX0" fmla="*/ 0 w 1804270"/>
                <a:gd name="connsiteY0" fmla="*/ 0 h 576064"/>
                <a:gd name="connsiteX1" fmla="*/ 1516238 w 1804270"/>
                <a:gd name="connsiteY1" fmla="*/ 0 h 576064"/>
                <a:gd name="connsiteX2" fmla="*/ 1804270 w 1804270"/>
                <a:gd name="connsiteY2" fmla="*/ 288032 h 576064"/>
                <a:gd name="connsiteX3" fmla="*/ 1516238 w 1804270"/>
                <a:gd name="connsiteY3" fmla="*/ 576064 h 576064"/>
                <a:gd name="connsiteX4" fmla="*/ 0 w 1804270"/>
                <a:gd name="connsiteY4" fmla="*/ 576064 h 576064"/>
                <a:gd name="connsiteX5" fmla="*/ 0 w 1804270"/>
                <a:gd name="connsiteY5"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4270" h="576064">
                  <a:moveTo>
                    <a:pt x="0" y="0"/>
                  </a:moveTo>
                  <a:lnTo>
                    <a:pt x="1516238" y="0"/>
                  </a:lnTo>
                  <a:lnTo>
                    <a:pt x="1804270" y="288032"/>
                  </a:lnTo>
                  <a:lnTo>
                    <a:pt x="1516238" y="576064"/>
                  </a:lnTo>
                  <a:lnTo>
                    <a:pt x="0" y="576064"/>
                  </a:lnTo>
                  <a:lnTo>
                    <a:pt x="0" y="0"/>
                  </a:lnTo>
                  <a:close/>
                </a:path>
              </a:pathLst>
            </a:custGeom>
            <a:solidFill>
              <a:srgbClr val="008080">
                <a:alpha val="49000"/>
              </a:srgbClr>
            </a:solidFill>
            <a:scene3d>
              <a:camera prst="orthographicFront"/>
              <a:lightRig rig="threePt" dir="t"/>
            </a:scene3d>
            <a:sp3d>
              <a:bevelT w="127000" h="127000"/>
              <a:bevelB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6" tIns="64008" rIns="176021" bIns="64008"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latin typeface="黑体" pitchFamily="2" charset="-122"/>
                  <a:ea typeface="黑体" pitchFamily="2" charset="-122"/>
                  <a:cs typeface="+mn-cs"/>
                </a:rPr>
                <a:t>工作回顾</a:t>
              </a:r>
              <a:r>
                <a:rPr lang="en-US" altLang="zh-CN" sz="2400" b="1" kern="1200" dirty="0" smtClean="0">
                  <a:solidFill>
                    <a:schemeClr val="tx1"/>
                  </a:solidFill>
                  <a:latin typeface="黑体" pitchFamily="2" charset="-122"/>
                  <a:ea typeface="黑体" pitchFamily="2" charset="-122"/>
                  <a:cs typeface="+mn-cs"/>
                </a:rPr>
                <a:t>4</a:t>
              </a:r>
              <a:endParaRPr lang="zh-CN" altLang="en-US" sz="2400" b="1" kern="1200" dirty="0" smtClean="0">
                <a:solidFill>
                  <a:schemeClr val="tx1"/>
                </a:solidFill>
                <a:latin typeface="黑体" pitchFamily="2" charset="-122"/>
                <a:ea typeface="黑体" pitchFamily="2" charset="-122"/>
                <a:cs typeface="+mn-cs"/>
              </a:endParaRPr>
            </a:p>
          </p:txBody>
        </p:sp>
        <p:sp>
          <p:nvSpPr>
            <p:cNvPr id="45" name="任意多边形 44"/>
            <p:cNvSpPr/>
            <p:nvPr/>
          </p:nvSpPr>
          <p:spPr>
            <a:xfrm>
              <a:off x="2408818" y="101642"/>
              <a:ext cx="2307198" cy="576064"/>
            </a:xfrm>
            <a:custGeom>
              <a:avLst/>
              <a:gdLst>
                <a:gd name="connsiteX0" fmla="*/ 0 w 2888357"/>
                <a:gd name="connsiteY0" fmla="*/ 0 h 576064"/>
                <a:gd name="connsiteX1" fmla="*/ 2600325 w 2888357"/>
                <a:gd name="connsiteY1" fmla="*/ 0 h 576064"/>
                <a:gd name="connsiteX2" fmla="*/ 2888357 w 2888357"/>
                <a:gd name="connsiteY2" fmla="*/ 288032 h 576064"/>
                <a:gd name="connsiteX3" fmla="*/ 2600325 w 2888357"/>
                <a:gd name="connsiteY3" fmla="*/ 576064 h 576064"/>
                <a:gd name="connsiteX4" fmla="*/ 0 w 2888357"/>
                <a:gd name="connsiteY4" fmla="*/ 576064 h 576064"/>
                <a:gd name="connsiteX5" fmla="*/ 288032 w 2888357"/>
                <a:gd name="connsiteY5" fmla="*/ 288032 h 576064"/>
                <a:gd name="connsiteX6" fmla="*/ 0 w 2888357"/>
                <a:gd name="connsiteY6"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8357" h="576064">
                  <a:moveTo>
                    <a:pt x="0" y="0"/>
                  </a:moveTo>
                  <a:lnTo>
                    <a:pt x="2600325" y="0"/>
                  </a:lnTo>
                  <a:lnTo>
                    <a:pt x="2888357" y="288032"/>
                  </a:lnTo>
                  <a:lnTo>
                    <a:pt x="2600325" y="576064"/>
                  </a:lnTo>
                  <a:lnTo>
                    <a:pt x="0" y="576064"/>
                  </a:lnTo>
                  <a:lnTo>
                    <a:pt x="288032" y="288032"/>
                  </a:lnTo>
                  <a:lnTo>
                    <a:pt x="0" y="0"/>
                  </a:lnTo>
                  <a:close/>
                </a:path>
              </a:pathLst>
            </a:custGeom>
            <a:solidFill>
              <a:srgbClr val="FFC000">
                <a:alpha val="50000"/>
              </a:srgbClr>
            </a:solidFill>
            <a:scene3d>
              <a:camera prst="orthographicFront"/>
              <a:lightRig rig="threePt" dir="t"/>
            </a:scene3d>
            <a:sp3d>
              <a:bevelT w="127000" h="127000"/>
              <a:bevelB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84044" tIns="64008" rIns="320036" bIns="64008"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latin typeface="黑体" pitchFamily="2" charset="-122"/>
                  <a:ea typeface="黑体" pitchFamily="2" charset="-122"/>
                  <a:cs typeface="+mn-cs"/>
                </a:rPr>
                <a:t>专项任务</a:t>
              </a:r>
            </a:p>
          </p:txBody>
        </p:sp>
      </p:grpSp>
      <p:sp>
        <p:nvSpPr>
          <p:cNvPr id="46" name="圆角矩形 45"/>
          <p:cNvSpPr/>
          <p:nvPr/>
        </p:nvSpPr>
        <p:spPr bwMode="auto">
          <a:xfrm>
            <a:off x="401420" y="836712"/>
            <a:ext cx="1944216" cy="504056"/>
          </a:xfrm>
          <a:prstGeom prst="roundRect">
            <a:avLst/>
          </a:prstGeom>
          <a:solidFill>
            <a:schemeClr val="bg2">
              <a:lumMod val="20000"/>
              <a:lumOff val="80000"/>
            </a:schemeClr>
          </a:solidFill>
          <a:ln w="6350">
            <a:noFill/>
            <a:miter lim="800000"/>
            <a:headEnd/>
            <a:tailEnd/>
          </a:ln>
          <a:effectLst/>
          <a:scene3d>
            <a:camera prst="orthographicFront"/>
            <a:lightRig rig="threePt" dir="t"/>
          </a:scene3d>
          <a:sp3d>
            <a:bevelT w="127000" h="127000"/>
            <a:bevelB w="127000" h="127000"/>
          </a:sp3d>
        </p:spPr>
        <p:txBody>
          <a:bodyPr wrap="none" lIns="0" tIns="0" rIns="0" bIns="0" rtlCol="0" anchor="ctr" anchorCtr="1"/>
          <a:lstStyle/>
          <a:p>
            <a:pPr algn="ctr"/>
            <a:r>
              <a:rPr kumimoji="1" lang="zh-CN" altLang="en-US" b="1" dirty="0" smtClean="0">
                <a:latin typeface="微软雅黑" pitchFamily="34" charset="-122"/>
                <a:ea typeface="微软雅黑" pitchFamily="34" charset="-122"/>
              </a:rPr>
              <a:t>中继清理</a:t>
            </a:r>
          </a:p>
        </p:txBody>
      </p:sp>
      <p:sp>
        <p:nvSpPr>
          <p:cNvPr id="32" name="TextBox 31"/>
          <p:cNvSpPr txBox="1"/>
          <p:nvPr/>
        </p:nvSpPr>
        <p:spPr>
          <a:xfrm>
            <a:off x="642910" y="1571612"/>
            <a:ext cx="6929486" cy="1231106"/>
          </a:xfrm>
          <a:prstGeom prst="rect">
            <a:avLst/>
          </a:prstGeom>
          <a:solidFill>
            <a:schemeClr val="accent1">
              <a:lumMod val="60000"/>
              <a:lumOff val="40000"/>
            </a:schemeClr>
          </a:solidFill>
        </p:spPr>
        <p:txBody>
          <a:bodyPr wrap="square" rtlCol="0">
            <a:spAutoFit/>
          </a:bodyPr>
          <a:lstStyle/>
          <a:p>
            <a:r>
              <a:rPr lang="en-US" altLang="zh-CN" sz="2000"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2013</a:t>
            </a:r>
            <a:r>
              <a:rPr lang="zh-CN" altLang="en-US" dirty="0" smtClean="0">
                <a:latin typeface="微软雅黑" pitchFamily="34" charset="-122"/>
                <a:ea typeface="微软雅黑" pitchFamily="34" charset="-122"/>
              </a:rPr>
              <a:t>年</a:t>
            </a:r>
            <a:r>
              <a:rPr lang="en-US" altLang="zh-CN" dirty="0" smtClean="0">
                <a:latin typeface="微软雅黑" pitchFamily="34" charset="-122"/>
                <a:ea typeface="微软雅黑" pitchFamily="34" charset="-122"/>
              </a:rPr>
              <a:t>9</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10</a:t>
            </a:r>
            <a:r>
              <a:rPr lang="zh-CN" altLang="en-US" dirty="0" smtClean="0">
                <a:latin typeface="微软雅黑" pitchFamily="34" charset="-122"/>
                <a:ea typeface="微软雅黑" pitchFamily="34" charset="-122"/>
              </a:rPr>
              <a:t>月间，针对平安</a:t>
            </a:r>
            <a:r>
              <a:rPr lang="en-US" dirty="0" smtClean="0">
                <a:latin typeface="微软雅黑" pitchFamily="34" charset="-122"/>
                <a:ea typeface="微软雅黑" pitchFamily="34" charset="-122"/>
              </a:rPr>
              <a:t>313</a:t>
            </a:r>
            <a:r>
              <a:rPr lang="zh-CN" altLang="en-US" dirty="0" smtClean="0">
                <a:latin typeface="微软雅黑" pitchFamily="34" charset="-122"/>
                <a:ea typeface="微软雅黑" pitchFamily="34" charset="-122"/>
              </a:rPr>
              <a:t>条数字中继语音网管与销售单元及平安科技运营部一起进行了业务确认及整理，分四次共计拆除了</a:t>
            </a:r>
            <a:r>
              <a:rPr lang="en-US" dirty="0" smtClean="0">
                <a:latin typeface="微软雅黑" pitchFamily="34" charset="-122"/>
                <a:ea typeface="微软雅黑" pitchFamily="34" charset="-122"/>
              </a:rPr>
              <a:t>145</a:t>
            </a:r>
            <a:r>
              <a:rPr lang="zh-CN" altLang="en-US" dirty="0" smtClean="0">
                <a:latin typeface="微软雅黑" pitchFamily="34" charset="-122"/>
                <a:ea typeface="微软雅黑" pitchFamily="34" charset="-122"/>
              </a:rPr>
              <a:t>条中继。理清了客户数字中继电路，截止目前，客户共有数字中继电路</a:t>
            </a:r>
            <a:r>
              <a:rPr lang="en-US" altLang="zh-CN" dirty="0" smtClean="0">
                <a:latin typeface="微软雅黑" pitchFamily="34" charset="-122"/>
                <a:ea typeface="微软雅黑" pitchFamily="34" charset="-122"/>
              </a:rPr>
              <a:t>160</a:t>
            </a:r>
            <a:r>
              <a:rPr lang="zh-CN" altLang="en-US" dirty="0" smtClean="0">
                <a:latin typeface="微软雅黑" pitchFamily="34" charset="-122"/>
                <a:ea typeface="微软雅黑" pitchFamily="34" charset="-122"/>
              </a:rPr>
              <a:t>条。</a:t>
            </a:r>
            <a:endParaRPr lang="zh-CN" altLang="en-US" dirty="0">
              <a:latin typeface="微软雅黑" pitchFamily="34" charset="-122"/>
              <a:ea typeface="微软雅黑" pitchFamily="34" charset="-122"/>
            </a:endParaRPr>
          </a:p>
        </p:txBody>
      </p:sp>
      <p:pic>
        <p:nvPicPr>
          <p:cNvPr id="34" name="Picture 2" descr="C:\Documents and Settings\rongmei1\Local Settings\Temporary Internet Files\Content.IE5\4N4QLGBE\MC900089000[1].wmf"/>
          <p:cNvPicPr>
            <a:picLocks noChangeAspect="1" noChangeArrowheads="1"/>
          </p:cNvPicPr>
          <p:nvPr/>
        </p:nvPicPr>
        <p:blipFill>
          <a:blip r:embed="rId2" cstate="print"/>
          <a:srcRect/>
          <a:stretch>
            <a:fillRect/>
          </a:stretch>
        </p:blipFill>
        <p:spPr bwMode="auto">
          <a:xfrm>
            <a:off x="6786546" y="3071810"/>
            <a:ext cx="2357454" cy="1071570"/>
          </a:xfrm>
          <a:prstGeom prst="rect">
            <a:avLst/>
          </a:prstGeom>
          <a:noFill/>
        </p:spPr>
      </p:pic>
      <p:sp>
        <p:nvSpPr>
          <p:cNvPr id="9" name="圆角矩形 8"/>
          <p:cNvSpPr/>
          <p:nvPr/>
        </p:nvSpPr>
        <p:spPr bwMode="auto">
          <a:xfrm>
            <a:off x="428596" y="3429000"/>
            <a:ext cx="1944216" cy="504056"/>
          </a:xfrm>
          <a:prstGeom prst="roundRect">
            <a:avLst/>
          </a:prstGeom>
          <a:solidFill>
            <a:schemeClr val="bg2">
              <a:lumMod val="20000"/>
              <a:lumOff val="80000"/>
            </a:schemeClr>
          </a:solidFill>
          <a:ln w="6350">
            <a:noFill/>
            <a:miter lim="800000"/>
            <a:headEnd/>
            <a:tailEnd/>
          </a:ln>
          <a:effectLst/>
          <a:scene3d>
            <a:camera prst="orthographicFront"/>
            <a:lightRig rig="threePt" dir="t"/>
          </a:scene3d>
          <a:sp3d>
            <a:bevelT w="127000" h="127000"/>
            <a:bevelB w="127000" h="127000"/>
          </a:sp3d>
        </p:spPr>
        <p:txBody>
          <a:bodyPr wrap="none" lIns="0" tIns="0" rIns="0" bIns="0" rtlCol="0" anchor="ctr" anchorCtr="1"/>
          <a:lstStyle/>
          <a:p>
            <a:pPr algn="ctr"/>
            <a:r>
              <a:rPr kumimoji="1" lang="zh-CN" altLang="en-US" b="1" dirty="0" smtClean="0">
                <a:latin typeface="微软雅黑" pitchFamily="34" charset="-122"/>
                <a:ea typeface="微软雅黑" pitchFamily="34" charset="-122"/>
              </a:rPr>
              <a:t>现场派驻</a:t>
            </a:r>
          </a:p>
        </p:txBody>
      </p:sp>
      <p:sp>
        <p:nvSpPr>
          <p:cNvPr id="10" name="Rectangle 4"/>
          <p:cNvSpPr>
            <a:spLocks noChangeArrowheads="1"/>
          </p:cNvSpPr>
          <p:nvPr/>
        </p:nvSpPr>
        <p:spPr bwMode="auto">
          <a:xfrm>
            <a:off x="500034" y="3929066"/>
            <a:ext cx="4929222" cy="428628"/>
          </a:xfrm>
          <a:prstGeom prst="rect">
            <a:avLst/>
          </a:prstGeom>
          <a:solidFill>
            <a:schemeClr val="accent5"/>
          </a:solidFill>
          <a:ln w="25400" algn="ctr">
            <a:solidFill>
              <a:srgbClr val="92D050">
                <a:alpha val="39000"/>
              </a:srgbClr>
            </a:solidFill>
            <a:miter lim="800000"/>
            <a:headEnd/>
            <a:tailEnd/>
          </a:ln>
        </p:spPr>
        <p:txBody>
          <a:bodyPr anchor="t" anchorCtr="0"/>
          <a:lstStyle/>
          <a:p>
            <a:pPr marL="342900" lvl="0" indent="-342900" eaLnBrk="0" hangingPunct="0">
              <a:lnSpc>
                <a:spcPct val="150000"/>
              </a:lnSpc>
              <a:spcBef>
                <a:spcPct val="50000"/>
              </a:spcBef>
              <a:buClr>
                <a:schemeClr val="hlink"/>
              </a:buClr>
              <a:buFont typeface="Wingdings" pitchFamily="2" charset="2"/>
              <a:buChar char="q"/>
              <a:defRPr/>
            </a:pPr>
            <a:r>
              <a:rPr lang="zh-CN" altLang="en-US" sz="1600" kern="0" dirty="0" smtClean="0">
                <a:latin typeface="微软雅黑" pitchFamily="34" charset="-122"/>
                <a:ea typeface="微软雅黑" pitchFamily="34" charset="-122"/>
              </a:rPr>
              <a:t>目的：</a:t>
            </a:r>
            <a:r>
              <a:rPr lang="zh-CN" altLang="en-US" sz="1600" dirty="0" smtClean="0">
                <a:latin typeface="微软雅黑" pitchFamily="34" charset="-122"/>
                <a:ea typeface="微软雅黑" pitchFamily="34" charset="-122"/>
                <a:sym typeface="Arial" charset="0"/>
              </a:rPr>
              <a:t>实行“贴近式”服务，加快服务响应速度</a:t>
            </a:r>
            <a:endParaRPr lang="en-US" altLang="zh-CN" sz="1600" kern="0" dirty="0" smtClean="0">
              <a:latin typeface="微软雅黑" pitchFamily="34" charset="-122"/>
              <a:ea typeface="微软雅黑" pitchFamily="34" charset="-122"/>
            </a:endParaRPr>
          </a:p>
        </p:txBody>
      </p:sp>
      <p:grpSp>
        <p:nvGrpSpPr>
          <p:cNvPr id="12" name="组合 40"/>
          <p:cNvGrpSpPr/>
          <p:nvPr/>
        </p:nvGrpSpPr>
        <p:grpSpPr>
          <a:xfrm>
            <a:off x="214282" y="4643446"/>
            <a:ext cx="8565022" cy="1035115"/>
            <a:chOff x="767535" y="1493785"/>
            <a:chExt cx="8565022" cy="1035115"/>
          </a:xfrm>
        </p:grpSpPr>
        <p:grpSp>
          <p:nvGrpSpPr>
            <p:cNvPr id="13" name="组合 5"/>
            <p:cNvGrpSpPr/>
            <p:nvPr/>
          </p:nvGrpSpPr>
          <p:grpSpPr>
            <a:xfrm>
              <a:off x="767535" y="1493785"/>
              <a:ext cx="8565022" cy="1035115"/>
              <a:chOff x="47455" y="3383995"/>
              <a:chExt cx="9858545" cy="1511562"/>
            </a:xfrm>
          </p:grpSpPr>
          <p:grpSp>
            <p:nvGrpSpPr>
              <p:cNvPr id="20" name="组合 5"/>
              <p:cNvGrpSpPr/>
              <p:nvPr/>
            </p:nvGrpSpPr>
            <p:grpSpPr>
              <a:xfrm>
                <a:off x="4946571" y="3383995"/>
                <a:ext cx="1530170" cy="1484940"/>
                <a:chOff x="2865901" y="1584020"/>
                <a:chExt cx="1530170" cy="1484940"/>
              </a:xfrm>
            </p:grpSpPr>
            <p:sp>
              <p:nvSpPr>
                <p:cNvPr id="48" name="菱形 4"/>
                <p:cNvSpPr/>
                <p:nvPr/>
              </p:nvSpPr>
              <p:spPr bwMode="auto">
                <a:xfrm>
                  <a:off x="2865901" y="1584020"/>
                  <a:ext cx="1530170" cy="1484940"/>
                </a:xfrm>
                <a:prstGeom prst="diamond">
                  <a:avLst/>
                </a:prstGeom>
                <a:solidFill>
                  <a:schemeClr val="accent5">
                    <a:lumMod val="90000"/>
                  </a:schemeClr>
                </a:solidFill>
                <a:ln w="28575" cap="flat" cmpd="sng" algn="ctr">
                  <a:solidFill>
                    <a:schemeClr val="bg1"/>
                  </a:solidFill>
                  <a:prstDash val="solid"/>
                  <a:round/>
                  <a:headEnd type="none" w="med" len="med"/>
                  <a:tailEnd type="none" w="med" len="med"/>
                </a:ln>
                <a:effectLst>
                  <a:outerShdw dist="35921" dir="2700000" algn="ctr" rotWithShape="0">
                    <a:schemeClr val="bg2">
                      <a:alpha val="50000"/>
                    </a:schemeClr>
                  </a:outerShdw>
                </a:effectLst>
              </p:spPr>
              <p:txBody>
                <a:bodyPr vert="horz" wrap="square" lIns="91943" tIns="45971" rIns="91943" bIns="45971" numCol="1" rtlCol="0" anchor="ctr" anchorCtr="0" compatLnSpc="1">
                  <a:prstTxWarp prst="textNoShape">
                    <a:avLst/>
                  </a:prstTxWarp>
                  <a:noAutofit/>
                </a:bodyPr>
                <a:lstStyle/>
                <a:p>
                  <a:pPr marL="88900" marR="0" indent="0" algn="ctr" defTabSz="914400" rtl="0" eaLnBrk="1" fontAlgn="base" latinLnBrk="0" hangingPunct="1">
                    <a:lnSpc>
                      <a:spcPct val="140000"/>
                    </a:lnSpc>
                    <a:spcBef>
                      <a:spcPct val="0"/>
                    </a:spcBef>
                    <a:spcAft>
                      <a:spcPct val="0"/>
                    </a:spcAft>
                    <a:buClr>
                      <a:schemeClr val="hlink"/>
                    </a:buClr>
                    <a:buSzTx/>
                    <a:buFont typeface="Wingdings" pitchFamily="2" charset="2"/>
                    <a:buChar char="Ø"/>
                    <a:tabLst/>
                  </a:pPr>
                  <a:endParaRPr kumimoji="0" lang="zh-CN" altLang="en-US" sz="1800" b="1" i="0" u="none" strike="noStrike" cap="none" normalizeH="0" baseline="0" smtClean="0">
                    <a:ln>
                      <a:noFill/>
                    </a:ln>
                    <a:solidFill>
                      <a:schemeClr val="tx1"/>
                    </a:solidFill>
                    <a:effectLst/>
                    <a:latin typeface="华文中宋" pitchFamily="2" charset="-122"/>
                    <a:ea typeface="华文中宋" pitchFamily="2" charset="-122"/>
                  </a:endParaRPr>
                </a:p>
              </p:txBody>
            </p:sp>
            <p:sp>
              <p:nvSpPr>
                <p:cNvPr id="49" name="椭圆 1"/>
                <p:cNvSpPr/>
                <p:nvPr/>
              </p:nvSpPr>
              <p:spPr bwMode="auto">
                <a:xfrm>
                  <a:off x="3107827" y="1808820"/>
                  <a:ext cx="1035083" cy="1008253"/>
                </a:xfrm>
                <a:prstGeom prst="ellipse">
                  <a:avLst/>
                </a:prstGeom>
                <a:solidFill>
                  <a:schemeClr val="bg1"/>
                </a:solidFill>
                <a:ln w="28575" cap="flat" cmpd="sng" algn="ctr">
                  <a:solidFill>
                    <a:schemeClr val="bg1"/>
                  </a:solidFill>
                  <a:prstDash val="solid"/>
                  <a:round/>
                  <a:headEnd type="none" w="med" len="med"/>
                  <a:tailEnd type="none" w="med" len="med"/>
                </a:ln>
                <a:effectLst>
                  <a:outerShdw dist="35921" dir="2700000" algn="ctr" rotWithShape="0">
                    <a:schemeClr val="bg2">
                      <a:alpha val="50000"/>
                    </a:schemeClr>
                  </a:outerShdw>
                </a:effectLst>
              </p:spPr>
              <p:txBody>
                <a:bodyPr vert="horz" wrap="square" lIns="91943" tIns="45971" rIns="91943" bIns="45971" numCol="1" rtlCol="0" anchor="ctr" anchorCtr="0" compatLnSpc="1">
                  <a:prstTxWarp prst="textNoShape">
                    <a:avLst/>
                  </a:prstTxWarp>
                  <a:noAutofit/>
                </a:bodyPr>
                <a:lstStyle/>
                <a:p>
                  <a:pPr marL="88900" marR="0" indent="0" algn="ctr" defTabSz="914400" rtl="0" eaLnBrk="1" fontAlgn="base" latinLnBrk="0" hangingPunct="1">
                    <a:lnSpc>
                      <a:spcPct val="140000"/>
                    </a:lnSpc>
                    <a:spcBef>
                      <a:spcPct val="0"/>
                    </a:spcBef>
                    <a:spcAft>
                      <a:spcPct val="0"/>
                    </a:spcAft>
                    <a:buClr>
                      <a:schemeClr val="hlink"/>
                    </a:buClr>
                    <a:buSzTx/>
                    <a:buFont typeface="Wingdings" pitchFamily="2" charset="2"/>
                    <a:buChar char="Ø"/>
                    <a:tabLst/>
                  </a:pPr>
                  <a:endParaRPr kumimoji="0" lang="zh-CN" altLang="en-US" sz="1800" b="1" i="0" u="none" strike="noStrike" cap="none" normalizeH="0" baseline="0" smtClean="0">
                    <a:ln>
                      <a:noFill/>
                    </a:ln>
                    <a:solidFill>
                      <a:schemeClr val="tx1"/>
                    </a:solidFill>
                    <a:effectLst/>
                    <a:latin typeface="华文中宋" pitchFamily="2" charset="-122"/>
                    <a:ea typeface="华文中宋" pitchFamily="2" charset="-122"/>
                  </a:endParaRPr>
                </a:p>
              </p:txBody>
            </p:sp>
          </p:grpSp>
          <p:grpSp>
            <p:nvGrpSpPr>
              <p:cNvPr id="21" name="组合 6"/>
              <p:cNvGrpSpPr/>
              <p:nvPr/>
            </p:nvGrpSpPr>
            <p:grpSpPr>
              <a:xfrm>
                <a:off x="6654724" y="3383995"/>
                <a:ext cx="1530170" cy="1484940"/>
                <a:chOff x="2865901" y="1584020"/>
                <a:chExt cx="1530170" cy="1484940"/>
              </a:xfrm>
            </p:grpSpPr>
            <p:sp>
              <p:nvSpPr>
                <p:cNvPr id="43" name="菱形 42"/>
                <p:cNvSpPr/>
                <p:nvPr/>
              </p:nvSpPr>
              <p:spPr bwMode="auto">
                <a:xfrm>
                  <a:off x="2865901" y="1584020"/>
                  <a:ext cx="1530170" cy="1484940"/>
                </a:xfrm>
                <a:prstGeom prst="diamond">
                  <a:avLst/>
                </a:prstGeom>
                <a:solidFill>
                  <a:schemeClr val="accent5">
                    <a:lumMod val="50000"/>
                  </a:schemeClr>
                </a:solidFill>
                <a:ln w="28575" cap="flat" cmpd="sng" algn="ctr">
                  <a:solidFill>
                    <a:schemeClr val="bg1"/>
                  </a:solidFill>
                  <a:prstDash val="solid"/>
                  <a:round/>
                  <a:headEnd type="none" w="med" len="med"/>
                  <a:tailEnd type="none" w="med" len="med"/>
                </a:ln>
                <a:effectLst>
                  <a:outerShdw dist="35921" dir="2700000" algn="ctr" rotWithShape="0">
                    <a:schemeClr val="bg2">
                      <a:alpha val="50000"/>
                    </a:schemeClr>
                  </a:outerShdw>
                </a:effectLst>
              </p:spPr>
              <p:txBody>
                <a:bodyPr vert="horz" wrap="square" lIns="91943" tIns="45971" rIns="91943" bIns="45971" numCol="1" rtlCol="0" anchor="ctr" anchorCtr="0" compatLnSpc="1">
                  <a:prstTxWarp prst="textNoShape">
                    <a:avLst/>
                  </a:prstTxWarp>
                  <a:noAutofit/>
                </a:bodyPr>
                <a:lstStyle/>
                <a:p>
                  <a:pPr marL="88900" marR="0" indent="0" algn="ctr" defTabSz="914400" rtl="0" eaLnBrk="1" fontAlgn="base" latinLnBrk="0" hangingPunct="1">
                    <a:lnSpc>
                      <a:spcPct val="140000"/>
                    </a:lnSpc>
                    <a:spcBef>
                      <a:spcPct val="0"/>
                    </a:spcBef>
                    <a:spcAft>
                      <a:spcPct val="0"/>
                    </a:spcAft>
                    <a:buClr>
                      <a:schemeClr val="hlink"/>
                    </a:buClr>
                    <a:buSzTx/>
                    <a:buFont typeface="Wingdings" pitchFamily="2" charset="2"/>
                    <a:buChar char="Ø"/>
                    <a:tabLst/>
                  </a:pPr>
                  <a:endParaRPr kumimoji="0" lang="zh-CN" altLang="en-US" sz="1800" b="1" i="0" u="none" strike="noStrike" cap="none" normalizeH="0" baseline="0" smtClean="0">
                    <a:ln>
                      <a:noFill/>
                    </a:ln>
                    <a:solidFill>
                      <a:schemeClr val="tx1"/>
                    </a:solidFill>
                    <a:effectLst/>
                    <a:latin typeface="华文中宋" pitchFamily="2" charset="-122"/>
                    <a:ea typeface="华文中宋" pitchFamily="2" charset="-122"/>
                  </a:endParaRPr>
                </a:p>
              </p:txBody>
            </p:sp>
            <p:sp>
              <p:nvSpPr>
                <p:cNvPr id="47" name="椭圆 46"/>
                <p:cNvSpPr/>
                <p:nvPr/>
              </p:nvSpPr>
              <p:spPr bwMode="auto">
                <a:xfrm>
                  <a:off x="3107827" y="1808820"/>
                  <a:ext cx="1035083" cy="1008253"/>
                </a:xfrm>
                <a:prstGeom prst="ellipse">
                  <a:avLst/>
                </a:prstGeom>
                <a:solidFill>
                  <a:schemeClr val="bg1"/>
                </a:solidFill>
                <a:ln w="28575" cap="flat" cmpd="sng" algn="ctr">
                  <a:solidFill>
                    <a:schemeClr val="bg1"/>
                  </a:solidFill>
                  <a:prstDash val="solid"/>
                  <a:round/>
                  <a:headEnd type="none" w="med" len="med"/>
                  <a:tailEnd type="none" w="med" len="med"/>
                </a:ln>
                <a:effectLst>
                  <a:outerShdw dist="35921" dir="2700000" algn="ctr" rotWithShape="0">
                    <a:schemeClr val="bg2">
                      <a:alpha val="50000"/>
                    </a:schemeClr>
                  </a:outerShdw>
                </a:effectLst>
              </p:spPr>
              <p:txBody>
                <a:bodyPr vert="horz" wrap="square" lIns="91943" tIns="45971" rIns="91943" bIns="45971" numCol="1" rtlCol="0" anchor="ctr" anchorCtr="0" compatLnSpc="1">
                  <a:prstTxWarp prst="textNoShape">
                    <a:avLst/>
                  </a:prstTxWarp>
                  <a:noAutofit/>
                </a:bodyPr>
                <a:lstStyle/>
                <a:p>
                  <a:pPr marL="88900" marR="0" indent="0" algn="ctr" defTabSz="914400" rtl="0" eaLnBrk="1" fontAlgn="base" latinLnBrk="0" hangingPunct="1">
                    <a:lnSpc>
                      <a:spcPct val="140000"/>
                    </a:lnSpc>
                    <a:spcBef>
                      <a:spcPct val="0"/>
                    </a:spcBef>
                    <a:spcAft>
                      <a:spcPct val="0"/>
                    </a:spcAft>
                    <a:buClr>
                      <a:schemeClr val="hlink"/>
                    </a:buClr>
                    <a:buSzTx/>
                    <a:buFont typeface="Wingdings" pitchFamily="2" charset="2"/>
                    <a:buChar char="Ø"/>
                    <a:tabLst/>
                  </a:pPr>
                  <a:endParaRPr kumimoji="0" lang="zh-CN" altLang="en-US" sz="1800" b="1" i="0" u="none" strike="noStrike" cap="none" normalizeH="0" baseline="0" smtClean="0">
                    <a:ln>
                      <a:noFill/>
                    </a:ln>
                    <a:solidFill>
                      <a:schemeClr val="tx1"/>
                    </a:solidFill>
                    <a:effectLst/>
                    <a:latin typeface="华文中宋" pitchFamily="2" charset="-122"/>
                    <a:ea typeface="华文中宋" pitchFamily="2" charset="-122"/>
                  </a:endParaRPr>
                </a:p>
              </p:txBody>
            </p:sp>
          </p:grpSp>
          <p:grpSp>
            <p:nvGrpSpPr>
              <p:cNvPr id="22" name="组合 9"/>
              <p:cNvGrpSpPr/>
              <p:nvPr/>
            </p:nvGrpSpPr>
            <p:grpSpPr>
              <a:xfrm>
                <a:off x="1559059" y="3383995"/>
                <a:ext cx="1530170" cy="1484940"/>
                <a:chOff x="2865901" y="1584020"/>
                <a:chExt cx="1530170" cy="1484940"/>
              </a:xfrm>
            </p:grpSpPr>
            <p:sp>
              <p:nvSpPr>
                <p:cNvPr id="41" name="菱形 40"/>
                <p:cNvSpPr/>
                <p:nvPr/>
              </p:nvSpPr>
              <p:spPr bwMode="auto">
                <a:xfrm>
                  <a:off x="2865901" y="1584020"/>
                  <a:ext cx="1530170" cy="1484940"/>
                </a:xfrm>
                <a:prstGeom prst="diamond">
                  <a:avLst/>
                </a:prstGeom>
                <a:solidFill>
                  <a:schemeClr val="accent1">
                    <a:lumMod val="20000"/>
                    <a:lumOff val="80000"/>
                  </a:schemeClr>
                </a:solidFill>
                <a:ln w="28575" cap="flat" cmpd="sng" algn="ctr">
                  <a:solidFill>
                    <a:schemeClr val="bg1"/>
                  </a:solidFill>
                  <a:prstDash val="solid"/>
                  <a:round/>
                  <a:headEnd type="none" w="med" len="med"/>
                  <a:tailEnd type="none" w="med" len="med"/>
                </a:ln>
                <a:effectLst>
                  <a:outerShdw dist="35921" dir="2700000" algn="ctr" rotWithShape="0">
                    <a:schemeClr val="bg2">
                      <a:alpha val="50000"/>
                    </a:schemeClr>
                  </a:outerShdw>
                </a:effectLst>
              </p:spPr>
              <p:txBody>
                <a:bodyPr vert="horz" wrap="square" lIns="91943" tIns="45971" rIns="91943" bIns="45971" numCol="1" rtlCol="0" anchor="ctr" anchorCtr="0" compatLnSpc="1">
                  <a:prstTxWarp prst="textNoShape">
                    <a:avLst/>
                  </a:prstTxWarp>
                  <a:noAutofit/>
                </a:bodyPr>
                <a:lstStyle/>
                <a:p>
                  <a:pPr marL="88900" marR="0" indent="0" algn="ctr" defTabSz="914400" rtl="0" eaLnBrk="1" fontAlgn="base" latinLnBrk="0" hangingPunct="1">
                    <a:lnSpc>
                      <a:spcPct val="140000"/>
                    </a:lnSpc>
                    <a:spcBef>
                      <a:spcPct val="0"/>
                    </a:spcBef>
                    <a:spcAft>
                      <a:spcPct val="0"/>
                    </a:spcAft>
                    <a:buClr>
                      <a:schemeClr val="hlink"/>
                    </a:buClr>
                    <a:buSzTx/>
                    <a:buFont typeface="Wingdings" pitchFamily="2" charset="2"/>
                    <a:buChar char="Ø"/>
                    <a:tabLst/>
                  </a:pPr>
                  <a:endParaRPr kumimoji="0" lang="zh-CN" altLang="en-US" sz="1800" b="1" i="0" u="none" strike="noStrike" cap="none" normalizeH="0" baseline="0" smtClean="0">
                    <a:ln>
                      <a:noFill/>
                    </a:ln>
                    <a:solidFill>
                      <a:schemeClr val="tx1"/>
                    </a:solidFill>
                    <a:effectLst/>
                    <a:latin typeface="华文中宋" pitchFamily="2" charset="-122"/>
                    <a:ea typeface="华文中宋" pitchFamily="2" charset="-122"/>
                  </a:endParaRPr>
                </a:p>
              </p:txBody>
            </p:sp>
            <p:sp>
              <p:nvSpPr>
                <p:cNvPr id="42" name="椭圆 41"/>
                <p:cNvSpPr/>
                <p:nvPr/>
              </p:nvSpPr>
              <p:spPr bwMode="auto">
                <a:xfrm>
                  <a:off x="3107827" y="1808820"/>
                  <a:ext cx="1035083" cy="1008253"/>
                </a:xfrm>
                <a:prstGeom prst="ellipse">
                  <a:avLst/>
                </a:prstGeom>
                <a:solidFill>
                  <a:schemeClr val="bg1"/>
                </a:solidFill>
                <a:ln w="28575" cap="flat" cmpd="sng" algn="ctr">
                  <a:solidFill>
                    <a:schemeClr val="bg1"/>
                  </a:solidFill>
                  <a:prstDash val="solid"/>
                  <a:round/>
                  <a:headEnd type="none" w="med" len="med"/>
                  <a:tailEnd type="none" w="med" len="med"/>
                </a:ln>
                <a:effectLst>
                  <a:outerShdw dist="35921" dir="2700000" algn="ctr" rotWithShape="0">
                    <a:schemeClr val="bg2">
                      <a:alpha val="50000"/>
                    </a:schemeClr>
                  </a:outerShdw>
                </a:effectLst>
              </p:spPr>
              <p:txBody>
                <a:bodyPr vert="horz" wrap="square" lIns="91943" tIns="45971" rIns="91943" bIns="45971" numCol="1" rtlCol="0" anchor="ctr" anchorCtr="0" compatLnSpc="1">
                  <a:prstTxWarp prst="textNoShape">
                    <a:avLst/>
                  </a:prstTxWarp>
                  <a:noAutofit/>
                </a:bodyPr>
                <a:lstStyle/>
                <a:p>
                  <a:pPr marL="88900" marR="0" indent="0" algn="ctr" defTabSz="914400" rtl="0" eaLnBrk="1" fontAlgn="base" latinLnBrk="0" hangingPunct="1">
                    <a:lnSpc>
                      <a:spcPct val="140000"/>
                    </a:lnSpc>
                    <a:spcBef>
                      <a:spcPct val="0"/>
                    </a:spcBef>
                    <a:spcAft>
                      <a:spcPct val="0"/>
                    </a:spcAft>
                    <a:buClr>
                      <a:schemeClr val="hlink"/>
                    </a:buClr>
                    <a:buSzTx/>
                    <a:buFont typeface="Wingdings" pitchFamily="2" charset="2"/>
                    <a:buChar char="Ø"/>
                    <a:tabLst/>
                  </a:pPr>
                  <a:endParaRPr kumimoji="0" lang="zh-CN" altLang="en-US" sz="1800" b="1" i="0" u="none" strike="noStrike" cap="none" normalizeH="0" baseline="0" dirty="0" smtClean="0">
                    <a:ln>
                      <a:noFill/>
                    </a:ln>
                    <a:solidFill>
                      <a:schemeClr val="tx1"/>
                    </a:solidFill>
                    <a:effectLst/>
                    <a:latin typeface="华文中宋" pitchFamily="2" charset="-122"/>
                    <a:ea typeface="华文中宋" pitchFamily="2" charset="-122"/>
                  </a:endParaRPr>
                </a:p>
              </p:txBody>
            </p:sp>
          </p:grpSp>
          <p:grpSp>
            <p:nvGrpSpPr>
              <p:cNvPr id="23" name="组合 22"/>
              <p:cNvGrpSpPr/>
              <p:nvPr/>
            </p:nvGrpSpPr>
            <p:grpSpPr>
              <a:xfrm>
                <a:off x="3242810" y="3384220"/>
                <a:ext cx="1530170" cy="1484940"/>
                <a:chOff x="2865901" y="1584020"/>
                <a:chExt cx="1530170" cy="1484940"/>
              </a:xfrm>
            </p:grpSpPr>
            <p:sp>
              <p:nvSpPr>
                <p:cNvPr id="39" name="菱形 38"/>
                <p:cNvSpPr/>
                <p:nvPr/>
              </p:nvSpPr>
              <p:spPr bwMode="auto">
                <a:xfrm>
                  <a:off x="2865901" y="1584020"/>
                  <a:ext cx="1530170" cy="1484940"/>
                </a:xfrm>
                <a:prstGeom prst="diamond">
                  <a:avLst/>
                </a:prstGeom>
                <a:solidFill>
                  <a:schemeClr val="accent1">
                    <a:lumMod val="40000"/>
                    <a:lumOff val="60000"/>
                  </a:schemeClr>
                </a:solidFill>
                <a:ln w="28575" cap="flat" cmpd="sng" algn="ctr">
                  <a:solidFill>
                    <a:schemeClr val="bg1"/>
                  </a:solidFill>
                  <a:prstDash val="solid"/>
                  <a:round/>
                  <a:headEnd type="none" w="med" len="med"/>
                  <a:tailEnd type="none" w="med" len="med"/>
                </a:ln>
                <a:effectLst>
                  <a:outerShdw dist="35921" dir="2700000" algn="ctr" rotWithShape="0">
                    <a:schemeClr val="bg2">
                      <a:alpha val="50000"/>
                    </a:schemeClr>
                  </a:outerShdw>
                </a:effectLst>
              </p:spPr>
              <p:txBody>
                <a:bodyPr vert="horz" wrap="square" lIns="91943" tIns="45971" rIns="91943" bIns="45971" numCol="1" rtlCol="0" anchor="ctr" anchorCtr="0" compatLnSpc="1">
                  <a:prstTxWarp prst="textNoShape">
                    <a:avLst/>
                  </a:prstTxWarp>
                  <a:noAutofit/>
                </a:bodyPr>
                <a:lstStyle/>
                <a:p>
                  <a:pPr marL="88900" marR="0" indent="0" algn="ctr" defTabSz="914400" rtl="0" eaLnBrk="1" fontAlgn="base" latinLnBrk="0" hangingPunct="1">
                    <a:lnSpc>
                      <a:spcPct val="140000"/>
                    </a:lnSpc>
                    <a:spcBef>
                      <a:spcPct val="0"/>
                    </a:spcBef>
                    <a:spcAft>
                      <a:spcPct val="0"/>
                    </a:spcAft>
                    <a:buClr>
                      <a:schemeClr val="hlink"/>
                    </a:buClr>
                    <a:buSzTx/>
                    <a:buFont typeface="Wingdings" pitchFamily="2" charset="2"/>
                    <a:buChar char="Ø"/>
                    <a:tabLst/>
                  </a:pPr>
                  <a:endParaRPr kumimoji="0" lang="zh-CN" altLang="en-US" sz="1800" b="1" i="0" u="none" strike="noStrike" cap="none" normalizeH="0" baseline="0" smtClean="0">
                    <a:ln>
                      <a:noFill/>
                    </a:ln>
                    <a:solidFill>
                      <a:schemeClr val="tx1"/>
                    </a:solidFill>
                    <a:effectLst/>
                    <a:latin typeface="华文中宋" pitchFamily="2" charset="-122"/>
                    <a:ea typeface="华文中宋" pitchFamily="2" charset="-122"/>
                  </a:endParaRPr>
                </a:p>
              </p:txBody>
            </p:sp>
            <p:sp>
              <p:nvSpPr>
                <p:cNvPr id="40" name="椭圆 39"/>
                <p:cNvSpPr/>
                <p:nvPr/>
              </p:nvSpPr>
              <p:spPr bwMode="auto">
                <a:xfrm>
                  <a:off x="3107827" y="1808820"/>
                  <a:ext cx="1035083" cy="1008253"/>
                </a:xfrm>
                <a:prstGeom prst="ellipse">
                  <a:avLst/>
                </a:prstGeom>
                <a:solidFill>
                  <a:schemeClr val="bg1"/>
                </a:solidFill>
                <a:ln w="28575" cap="flat" cmpd="sng" algn="ctr">
                  <a:solidFill>
                    <a:schemeClr val="bg1"/>
                  </a:solidFill>
                  <a:prstDash val="solid"/>
                  <a:round/>
                  <a:headEnd type="none" w="med" len="med"/>
                  <a:tailEnd type="none" w="med" len="med"/>
                </a:ln>
                <a:effectLst>
                  <a:outerShdw dist="35921" dir="2700000" algn="ctr" rotWithShape="0">
                    <a:schemeClr val="bg2">
                      <a:alpha val="50000"/>
                    </a:schemeClr>
                  </a:outerShdw>
                </a:effectLst>
              </p:spPr>
              <p:txBody>
                <a:bodyPr vert="horz" wrap="square" lIns="91943" tIns="45971" rIns="91943" bIns="45971" numCol="1" rtlCol="0" anchor="ctr" anchorCtr="0" compatLnSpc="1">
                  <a:prstTxWarp prst="textNoShape">
                    <a:avLst/>
                  </a:prstTxWarp>
                  <a:noAutofit/>
                </a:bodyPr>
                <a:lstStyle/>
                <a:p>
                  <a:pPr marL="88900" marR="0" indent="0" algn="ctr" defTabSz="914400" rtl="0" eaLnBrk="1" fontAlgn="base" latinLnBrk="0" hangingPunct="1">
                    <a:lnSpc>
                      <a:spcPct val="140000"/>
                    </a:lnSpc>
                    <a:spcBef>
                      <a:spcPct val="0"/>
                    </a:spcBef>
                    <a:spcAft>
                      <a:spcPct val="0"/>
                    </a:spcAft>
                    <a:buClr>
                      <a:schemeClr val="hlink"/>
                    </a:buClr>
                    <a:buSzTx/>
                    <a:buFont typeface="Wingdings" pitchFamily="2" charset="2"/>
                    <a:buChar char="Ø"/>
                    <a:tabLst/>
                  </a:pPr>
                  <a:endParaRPr kumimoji="0" lang="zh-CN" altLang="en-US" sz="1800" b="1" i="0" u="none" strike="noStrike" cap="none" normalizeH="0" baseline="0" smtClean="0">
                    <a:ln>
                      <a:noFill/>
                    </a:ln>
                    <a:solidFill>
                      <a:schemeClr val="tx1"/>
                    </a:solidFill>
                    <a:effectLst/>
                    <a:latin typeface="华文中宋" pitchFamily="2" charset="-122"/>
                    <a:ea typeface="华文中宋" pitchFamily="2" charset="-122"/>
                  </a:endParaRPr>
                </a:p>
              </p:txBody>
            </p:sp>
          </p:grpSp>
          <p:sp>
            <p:nvSpPr>
              <p:cNvPr id="24" name="椭圆 23"/>
              <p:cNvSpPr/>
              <p:nvPr/>
            </p:nvSpPr>
            <p:spPr bwMode="auto">
              <a:xfrm>
                <a:off x="47455" y="3519010"/>
                <a:ext cx="1299479" cy="1260140"/>
              </a:xfrm>
              <a:prstGeom prst="ellipse">
                <a:avLst/>
              </a:prstGeom>
              <a:solidFill>
                <a:srgbClr val="69CDFF"/>
              </a:solidFill>
              <a:ln w="28575" cap="flat" cmpd="sng" algn="ctr">
                <a:solidFill>
                  <a:schemeClr val="bg1"/>
                </a:solidFill>
                <a:prstDash val="solid"/>
                <a:round/>
                <a:headEnd type="none" w="med" len="med"/>
                <a:tailEnd type="none" w="med" len="med"/>
              </a:ln>
              <a:effectLst>
                <a:outerShdw dist="35921" dir="2700000" algn="ctr" rotWithShape="0">
                  <a:schemeClr val="bg2">
                    <a:alpha val="50000"/>
                  </a:schemeClr>
                </a:outerShdw>
              </a:effectLst>
            </p:spPr>
            <p:txBody>
              <a:bodyPr vert="horz" wrap="square" lIns="91943" tIns="45971" rIns="91943" bIns="45971" numCol="1" rtlCol="0" anchor="ctr" anchorCtr="0" compatLnSpc="1">
                <a:prstTxWarp prst="textNoShape">
                  <a:avLst/>
                </a:prstTxWarp>
                <a:noAutofit/>
              </a:bodyPr>
              <a:lstStyle/>
              <a:p>
                <a:pPr marL="88900" marR="0" indent="0" algn="ctr" defTabSz="914400" rtl="0" eaLnBrk="1" fontAlgn="base" latinLnBrk="0" hangingPunct="1">
                  <a:lnSpc>
                    <a:spcPct val="140000"/>
                  </a:lnSpc>
                  <a:spcBef>
                    <a:spcPct val="0"/>
                  </a:spcBef>
                  <a:spcAft>
                    <a:spcPct val="0"/>
                  </a:spcAft>
                  <a:buClr>
                    <a:schemeClr val="hlink"/>
                  </a:buClr>
                  <a:buSzTx/>
                  <a:tabLst/>
                </a:pPr>
                <a:endParaRPr kumimoji="0" lang="zh-CN" altLang="en-US" sz="1200" b="1" i="0" u="none" strike="noStrike" cap="none" normalizeH="0" baseline="0" dirty="0" smtClean="0">
                  <a:ln>
                    <a:noFill/>
                  </a:ln>
                  <a:solidFill>
                    <a:schemeClr val="tx1"/>
                  </a:solidFill>
                  <a:effectLst/>
                  <a:latin typeface="华文中宋" pitchFamily="2" charset="-122"/>
                  <a:ea typeface="华文中宋" pitchFamily="2" charset="-122"/>
                </a:endParaRPr>
              </a:p>
            </p:txBody>
          </p:sp>
          <p:sp>
            <p:nvSpPr>
              <p:cNvPr id="25" name="菱形 24"/>
              <p:cNvSpPr/>
              <p:nvPr/>
            </p:nvSpPr>
            <p:spPr bwMode="auto">
              <a:xfrm>
                <a:off x="8375830" y="3410617"/>
                <a:ext cx="1530170" cy="1484940"/>
              </a:xfrm>
              <a:prstGeom prst="diamond">
                <a:avLst/>
              </a:prstGeom>
              <a:solidFill>
                <a:schemeClr val="accent5">
                  <a:lumMod val="75000"/>
                </a:schemeClr>
              </a:solidFill>
              <a:ln w="28575" cap="flat" cmpd="sng" algn="ctr">
                <a:solidFill>
                  <a:schemeClr val="bg1"/>
                </a:solidFill>
                <a:prstDash val="solid"/>
                <a:round/>
                <a:headEnd type="none" w="med" len="med"/>
                <a:tailEnd type="none" w="med" len="med"/>
              </a:ln>
              <a:effectLst>
                <a:outerShdw dist="35921" dir="2700000" algn="ctr" rotWithShape="0">
                  <a:schemeClr val="bg2">
                    <a:alpha val="50000"/>
                  </a:schemeClr>
                </a:outerShdw>
              </a:effectLst>
            </p:spPr>
            <p:txBody>
              <a:bodyPr vert="horz" wrap="square" lIns="91943" tIns="45971" rIns="91943" bIns="45971" numCol="1" rtlCol="0" anchor="ctr" anchorCtr="0" compatLnSpc="1">
                <a:prstTxWarp prst="textNoShape">
                  <a:avLst/>
                </a:prstTxWarp>
                <a:noAutofit/>
              </a:bodyPr>
              <a:lstStyle/>
              <a:p>
                <a:pPr marL="88900" marR="0" indent="0" algn="ctr" defTabSz="914400" rtl="0" eaLnBrk="1" fontAlgn="base" latinLnBrk="0" hangingPunct="1">
                  <a:lnSpc>
                    <a:spcPct val="140000"/>
                  </a:lnSpc>
                  <a:spcBef>
                    <a:spcPct val="0"/>
                  </a:spcBef>
                  <a:spcAft>
                    <a:spcPct val="0"/>
                  </a:spcAft>
                  <a:buClr>
                    <a:schemeClr val="hlink"/>
                  </a:buClr>
                  <a:buSzTx/>
                  <a:buFont typeface="Wingdings" pitchFamily="2" charset="2"/>
                  <a:buChar char="Ø"/>
                  <a:tabLst/>
                </a:pPr>
                <a:endParaRPr kumimoji="0" lang="zh-CN" altLang="en-US" sz="1800" b="1" i="0" u="none" strike="noStrike" cap="none" normalizeH="0" baseline="0" smtClean="0">
                  <a:ln>
                    <a:noFill/>
                  </a:ln>
                  <a:solidFill>
                    <a:schemeClr val="tx1"/>
                  </a:solidFill>
                  <a:effectLst/>
                  <a:latin typeface="华文中宋" pitchFamily="2" charset="-122"/>
                  <a:ea typeface="华文中宋" pitchFamily="2" charset="-122"/>
                </a:endParaRPr>
              </a:p>
            </p:txBody>
          </p:sp>
          <p:cxnSp>
            <p:nvCxnSpPr>
              <p:cNvPr id="26" name="直接箭头连接符 25"/>
              <p:cNvCxnSpPr/>
              <p:nvPr/>
            </p:nvCxnSpPr>
            <p:spPr bwMode="auto">
              <a:xfrm>
                <a:off x="1218688" y="3789040"/>
                <a:ext cx="680741" cy="0"/>
              </a:xfrm>
              <a:prstGeom prst="straightConnector1">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accent4"/>
                </a:solidFill>
                <a:prstDash val="solid"/>
                <a:round/>
                <a:headEnd type="none" w="med" len="med"/>
                <a:tailEnd type="arrow"/>
              </a:ln>
              <a:effectLst>
                <a:outerShdw dist="35921" dir="2700000" algn="ctr" rotWithShape="0">
                  <a:schemeClr val="bg2">
                    <a:alpha val="50000"/>
                  </a:schemeClr>
                </a:outerShdw>
              </a:effectLst>
            </p:spPr>
          </p:cxnSp>
          <p:cxnSp>
            <p:nvCxnSpPr>
              <p:cNvPr id="27" name="直接箭头连接符 26"/>
              <p:cNvCxnSpPr/>
              <p:nvPr/>
            </p:nvCxnSpPr>
            <p:spPr bwMode="auto">
              <a:xfrm flipH="1" flipV="1">
                <a:off x="1256925" y="4617048"/>
                <a:ext cx="680740" cy="225"/>
              </a:xfrm>
              <a:prstGeom prst="straightConnector1">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accent4"/>
                </a:solidFill>
                <a:prstDash val="solid"/>
                <a:round/>
                <a:headEnd type="none" w="med" len="med"/>
                <a:tailEnd type="arrow"/>
              </a:ln>
              <a:effectLst>
                <a:outerShdw dist="35921" dir="2700000" algn="ctr" rotWithShape="0">
                  <a:schemeClr val="bg2">
                    <a:alpha val="50000"/>
                  </a:schemeClr>
                </a:outerShdw>
              </a:effectLst>
            </p:spPr>
          </p:cxnSp>
          <p:cxnSp>
            <p:nvCxnSpPr>
              <p:cNvPr id="28" name="直接箭头连接符 14"/>
              <p:cNvCxnSpPr/>
              <p:nvPr/>
            </p:nvCxnSpPr>
            <p:spPr bwMode="auto">
              <a:xfrm>
                <a:off x="2797831" y="3788815"/>
                <a:ext cx="680741" cy="0"/>
              </a:xfrm>
              <a:prstGeom prst="straightConnector1">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accent4"/>
                </a:solidFill>
                <a:prstDash val="solid"/>
                <a:round/>
                <a:headEnd type="none" w="med" len="med"/>
                <a:tailEnd type="arrow"/>
              </a:ln>
              <a:effectLst>
                <a:outerShdw dist="35921" dir="2700000" algn="ctr" rotWithShape="0">
                  <a:schemeClr val="bg2">
                    <a:alpha val="50000"/>
                  </a:schemeClr>
                </a:outerShdw>
              </a:effectLst>
            </p:spPr>
          </p:cxnSp>
          <p:cxnSp>
            <p:nvCxnSpPr>
              <p:cNvPr id="29" name="直接箭头连接符 15"/>
              <p:cNvCxnSpPr/>
              <p:nvPr/>
            </p:nvCxnSpPr>
            <p:spPr bwMode="auto">
              <a:xfrm flipH="1" flipV="1">
                <a:off x="2836068" y="4616823"/>
                <a:ext cx="680740" cy="225"/>
              </a:xfrm>
              <a:prstGeom prst="straightConnector1">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accent4"/>
                </a:solidFill>
                <a:prstDash val="solid"/>
                <a:round/>
                <a:headEnd type="none" w="med" len="med"/>
                <a:tailEnd type="arrow"/>
              </a:ln>
              <a:effectLst>
                <a:outerShdw dist="35921" dir="2700000" algn="ctr" rotWithShape="0">
                  <a:schemeClr val="bg2">
                    <a:alpha val="50000"/>
                  </a:schemeClr>
                </a:outerShdw>
              </a:effectLst>
            </p:spPr>
          </p:cxnSp>
          <p:cxnSp>
            <p:nvCxnSpPr>
              <p:cNvPr id="30" name="直接箭头连接符 16"/>
              <p:cNvCxnSpPr/>
              <p:nvPr/>
            </p:nvCxnSpPr>
            <p:spPr bwMode="auto">
              <a:xfrm>
                <a:off x="4469520" y="3788590"/>
                <a:ext cx="680741" cy="0"/>
              </a:xfrm>
              <a:prstGeom prst="straightConnector1">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accent4"/>
                </a:solidFill>
                <a:prstDash val="solid"/>
                <a:round/>
                <a:headEnd type="none" w="med" len="med"/>
                <a:tailEnd type="arrow"/>
              </a:ln>
              <a:effectLst>
                <a:outerShdw dist="35921" dir="2700000" algn="ctr" rotWithShape="0">
                  <a:schemeClr val="bg2">
                    <a:alpha val="50000"/>
                  </a:schemeClr>
                </a:outerShdw>
              </a:effectLst>
            </p:spPr>
          </p:cxnSp>
          <p:cxnSp>
            <p:nvCxnSpPr>
              <p:cNvPr id="31" name="直接箭头连接符 17"/>
              <p:cNvCxnSpPr/>
              <p:nvPr/>
            </p:nvCxnSpPr>
            <p:spPr bwMode="auto">
              <a:xfrm flipH="1" flipV="1">
                <a:off x="4507757" y="4616598"/>
                <a:ext cx="680740" cy="225"/>
              </a:xfrm>
              <a:prstGeom prst="straightConnector1">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accent4"/>
                </a:solidFill>
                <a:prstDash val="solid"/>
                <a:round/>
                <a:headEnd type="none" w="med" len="med"/>
                <a:tailEnd type="arrow"/>
              </a:ln>
              <a:effectLst>
                <a:outerShdw dist="35921" dir="2700000" algn="ctr" rotWithShape="0">
                  <a:schemeClr val="bg2">
                    <a:alpha val="50000"/>
                  </a:schemeClr>
                </a:outerShdw>
              </a:effectLst>
            </p:spPr>
          </p:cxnSp>
          <p:cxnSp>
            <p:nvCxnSpPr>
              <p:cNvPr id="35" name="直接箭头连接符 34"/>
              <p:cNvCxnSpPr/>
              <p:nvPr/>
            </p:nvCxnSpPr>
            <p:spPr bwMode="auto">
              <a:xfrm>
                <a:off x="6185343" y="3788365"/>
                <a:ext cx="680741" cy="0"/>
              </a:xfrm>
              <a:prstGeom prst="straightConnector1">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accent4"/>
                </a:solidFill>
                <a:prstDash val="solid"/>
                <a:round/>
                <a:headEnd type="none" w="med" len="med"/>
                <a:tailEnd type="arrow"/>
              </a:ln>
              <a:effectLst>
                <a:outerShdw dist="35921" dir="2700000" algn="ctr" rotWithShape="0">
                  <a:schemeClr val="bg2">
                    <a:alpha val="50000"/>
                  </a:schemeClr>
                </a:outerShdw>
              </a:effectLst>
            </p:spPr>
          </p:cxnSp>
          <p:cxnSp>
            <p:nvCxnSpPr>
              <p:cNvPr id="36" name="直接箭头连接符 35"/>
              <p:cNvCxnSpPr/>
              <p:nvPr/>
            </p:nvCxnSpPr>
            <p:spPr bwMode="auto">
              <a:xfrm flipH="1" flipV="1">
                <a:off x="6223580" y="4616373"/>
                <a:ext cx="680740" cy="225"/>
              </a:xfrm>
              <a:prstGeom prst="straightConnector1">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accent4"/>
                </a:solidFill>
                <a:prstDash val="solid"/>
                <a:round/>
                <a:headEnd type="none" w="med" len="med"/>
                <a:tailEnd type="arrow"/>
              </a:ln>
              <a:effectLst>
                <a:outerShdw dist="35921" dir="2700000" algn="ctr" rotWithShape="0">
                  <a:schemeClr val="bg2">
                    <a:alpha val="50000"/>
                  </a:schemeClr>
                </a:outerShdw>
              </a:effectLst>
            </p:spPr>
          </p:cxnSp>
          <p:cxnSp>
            <p:nvCxnSpPr>
              <p:cNvPr id="37" name="直接箭头连接符 36"/>
              <p:cNvCxnSpPr/>
              <p:nvPr/>
            </p:nvCxnSpPr>
            <p:spPr bwMode="auto">
              <a:xfrm>
                <a:off x="7931733" y="3788140"/>
                <a:ext cx="680741" cy="0"/>
              </a:xfrm>
              <a:prstGeom prst="straightConnector1">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accent4"/>
                </a:solidFill>
                <a:prstDash val="solid"/>
                <a:round/>
                <a:headEnd type="none" w="med" len="med"/>
                <a:tailEnd type="arrow"/>
              </a:ln>
              <a:effectLst>
                <a:outerShdw dist="35921" dir="2700000" algn="ctr" rotWithShape="0">
                  <a:schemeClr val="bg2">
                    <a:alpha val="50000"/>
                  </a:schemeClr>
                </a:outerShdw>
              </a:effectLst>
            </p:spPr>
          </p:cxnSp>
          <p:cxnSp>
            <p:nvCxnSpPr>
              <p:cNvPr id="38" name="直接箭头连接符 37"/>
              <p:cNvCxnSpPr/>
              <p:nvPr/>
            </p:nvCxnSpPr>
            <p:spPr bwMode="auto">
              <a:xfrm flipH="1" flipV="1">
                <a:off x="7969970" y="4616148"/>
                <a:ext cx="680740" cy="225"/>
              </a:xfrm>
              <a:prstGeom prst="straightConnector1">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accent4"/>
                </a:solidFill>
                <a:prstDash val="solid"/>
                <a:round/>
                <a:headEnd type="none" w="med" len="med"/>
                <a:tailEnd type="arrow"/>
              </a:ln>
              <a:effectLst>
                <a:outerShdw dist="35921" dir="2700000" algn="ctr" rotWithShape="0">
                  <a:schemeClr val="bg2">
                    <a:alpha val="50000"/>
                  </a:schemeClr>
                </a:outerShdw>
              </a:effectLst>
            </p:spPr>
          </p:cxnSp>
        </p:grpSp>
        <p:sp>
          <p:nvSpPr>
            <p:cNvPr id="14" name="TextBox 13"/>
            <p:cNvSpPr txBox="1"/>
            <p:nvPr/>
          </p:nvSpPr>
          <p:spPr>
            <a:xfrm>
              <a:off x="974308" y="1690009"/>
              <a:ext cx="646331" cy="646331"/>
            </a:xfrm>
            <a:prstGeom prst="rect">
              <a:avLst/>
            </a:prstGeom>
            <a:noFill/>
          </p:spPr>
          <p:txBody>
            <a:bodyPr wrap="none" rtlCol="0">
              <a:spAutoFit/>
            </a:bodyPr>
            <a:lstStyle/>
            <a:p>
              <a:r>
                <a:rPr lang="zh-CN" altLang="en-US" dirty="0" smtClean="0"/>
                <a:t>选取</a:t>
              </a:r>
              <a:endParaRPr lang="en-US" altLang="zh-CN" dirty="0" smtClean="0"/>
            </a:p>
            <a:p>
              <a:r>
                <a:rPr lang="zh-CN" altLang="en-US" dirty="0" smtClean="0"/>
                <a:t>客户</a:t>
              </a:r>
              <a:endParaRPr lang="zh-CN" altLang="en-US" dirty="0"/>
            </a:p>
          </p:txBody>
        </p:sp>
        <p:sp>
          <p:nvSpPr>
            <p:cNvPr id="15" name="TextBox 14"/>
            <p:cNvSpPr txBox="1"/>
            <p:nvPr/>
          </p:nvSpPr>
          <p:spPr>
            <a:xfrm>
              <a:off x="2432720" y="1718810"/>
              <a:ext cx="646331" cy="646331"/>
            </a:xfrm>
            <a:prstGeom prst="rect">
              <a:avLst/>
            </a:prstGeom>
            <a:noFill/>
          </p:spPr>
          <p:txBody>
            <a:bodyPr wrap="none" rtlCol="0">
              <a:spAutoFit/>
            </a:bodyPr>
            <a:lstStyle/>
            <a:p>
              <a:r>
                <a:rPr lang="zh-CN" altLang="en-US" dirty="0" smtClean="0"/>
                <a:t>制定</a:t>
              </a:r>
              <a:endParaRPr lang="en-US" altLang="zh-CN" dirty="0" smtClean="0"/>
            </a:p>
            <a:p>
              <a:r>
                <a:rPr lang="zh-CN" altLang="en-US" dirty="0" smtClean="0"/>
                <a:t>方案</a:t>
              </a:r>
              <a:endParaRPr lang="zh-CN" altLang="en-US" dirty="0"/>
            </a:p>
          </p:txBody>
        </p:sp>
        <p:sp>
          <p:nvSpPr>
            <p:cNvPr id="16" name="TextBox 15"/>
            <p:cNvSpPr txBox="1"/>
            <p:nvPr/>
          </p:nvSpPr>
          <p:spPr>
            <a:xfrm>
              <a:off x="3888558" y="1718810"/>
              <a:ext cx="646331" cy="646331"/>
            </a:xfrm>
            <a:prstGeom prst="rect">
              <a:avLst/>
            </a:prstGeom>
            <a:noFill/>
          </p:spPr>
          <p:txBody>
            <a:bodyPr wrap="none" rtlCol="0">
              <a:spAutoFit/>
            </a:bodyPr>
            <a:lstStyle/>
            <a:p>
              <a:r>
                <a:rPr lang="zh-CN" altLang="en-US" dirty="0" smtClean="0"/>
                <a:t>服务</a:t>
              </a:r>
              <a:endParaRPr lang="en-US" altLang="zh-CN" dirty="0" smtClean="0"/>
            </a:p>
            <a:p>
              <a:r>
                <a:rPr lang="zh-CN" altLang="en-US" dirty="0" smtClean="0"/>
                <a:t>标准</a:t>
              </a:r>
              <a:endParaRPr lang="zh-CN" altLang="en-US" dirty="0"/>
            </a:p>
          </p:txBody>
        </p:sp>
        <p:sp>
          <p:nvSpPr>
            <p:cNvPr id="17" name="TextBox 16"/>
            <p:cNvSpPr txBox="1"/>
            <p:nvPr/>
          </p:nvSpPr>
          <p:spPr>
            <a:xfrm>
              <a:off x="5373723" y="1718810"/>
              <a:ext cx="646331" cy="646331"/>
            </a:xfrm>
            <a:prstGeom prst="rect">
              <a:avLst/>
            </a:prstGeom>
            <a:noFill/>
          </p:spPr>
          <p:txBody>
            <a:bodyPr wrap="none" rtlCol="0">
              <a:spAutoFit/>
            </a:bodyPr>
            <a:lstStyle/>
            <a:p>
              <a:r>
                <a:rPr lang="zh-CN" altLang="en-US" dirty="0" smtClean="0"/>
                <a:t>服务</a:t>
              </a:r>
              <a:endParaRPr lang="en-US" altLang="zh-CN" dirty="0" smtClean="0"/>
            </a:p>
            <a:p>
              <a:r>
                <a:rPr lang="zh-CN" altLang="en-US" dirty="0" smtClean="0"/>
                <a:t>制度</a:t>
              </a:r>
              <a:endParaRPr lang="zh-CN" altLang="en-US" dirty="0"/>
            </a:p>
          </p:txBody>
        </p:sp>
        <p:sp>
          <p:nvSpPr>
            <p:cNvPr id="18" name="TextBox 17"/>
            <p:cNvSpPr txBox="1"/>
            <p:nvPr/>
          </p:nvSpPr>
          <p:spPr>
            <a:xfrm>
              <a:off x="6888215" y="1718810"/>
              <a:ext cx="646331" cy="646331"/>
            </a:xfrm>
            <a:prstGeom prst="rect">
              <a:avLst/>
            </a:prstGeom>
            <a:noFill/>
          </p:spPr>
          <p:txBody>
            <a:bodyPr wrap="none" rtlCol="0">
              <a:spAutoFit/>
            </a:bodyPr>
            <a:lstStyle/>
            <a:p>
              <a:r>
                <a:rPr lang="zh-CN" altLang="en-US" dirty="0" smtClean="0"/>
                <a:t>技能</a:t>
              </a:r>
              <a:endParaRPr lang="en-US" altLang="zh-CN" dirty="0" smtClean="0"/>
            </a:p>
            <a:p>
              <a:r>
                <a:rPr lang="zh-CN" altLang="en-US" dirty="0" smtClean="0"/>
                <a:t>培训</a:t>
              </a:r>
              <a:endParaRPr lang="zh-CN" altLang="en-US" dirty="0"/>
            </a:p>
          </p:txBody>
        </p:sp>
        <p:sp>
          <p:nvSpPr>
            <p:cNvPr id="19" name="TextBox 18"/>
            <p:cNvSpPr txBox="1"/>
            <p:nvPr/>
          </p:nvSpPr>
          <p:spPr>
            <a:xfrm>
              <a:off x="8344053" y="1693398"/>
              <a:ext cx="646331" cy="646331"/>
            </a:xfrm>
            <a:prstGeom prst="rect">
              <a:avLst/>
            </a:prstGeom>
            <a:noFill/>
          </p:spPr>
          <p:txBody>
            <a:bodyPr wrap="none" rtlCol="0">
              <a:spAutoFit/>
            </a:bodyPr>
            <a:lstStyle/>
            <a:p>
              <a:r>
                <a:rPr lang="zh-CN" altLang="en-US" dirty="0" smtClean="0"/>
                <a:t>效果</a:t>
              </a:r>
              <a:endParaRPr lang="en-US" altLang="zh-CN" dirty="0" smtClean="0"/>
            </a:p>
            <a:p>
              <a:r>
                <a:rPr lang="zh-CN" altLang="en-US" dirty="0" smtClean="0"/>
                <a:t>检查</a:t>
              </a:r>
              <a:endParaRPr lang="zh-CN" altLang="en-US" dirty="0"/>
            </a:p>
          </p:txBody>
        </p:sp>
      </p:gr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5"/>
          <p:cNvGrpSpPr/>
          <p:nvPr/>
        </p:nvGrpSpPr>
        <p:grpSpPr>
          <a:xfrm>
            <a:off x="303536" y="2205038"/>
            <a:ext cx="2540272" cy="2520106"/>
            <a:chOff x="304800" y="2205038"/>
            <a:chExt cx="2673350" cy="2671762"/>
          </a:xfrm>
        </p:grpSpPr>
        <p:sp>
          <p:nvSpPr>
            <p:cNvPr id="28" name="Oval 11"/>
            <p:cNvSpPr>
              <a:spLocks noChangeArrowheads="1"/>
            </p:cNvSpPr>
            <p:nvPr/>
          </p:nvSpPr>
          <p:spPr bwMode="gray">
            <a:xfrm>
              <a:off x="304800" y="2205038"/>
              <a:ext cx="2673350" cy="2671762"/>
            </a:xfrm>
            <a:prstGeom prst="ellipse">
              <a:avLst/>
            </a:prstGeom>
            <a:gradFill rotWithShape="1">
              <a:gsLst>
                <a:gs pos="0">
                  <a:srgbClr val="5BBE4E">
                    <a:gamma/>
                    <a:tint val="0"/>
                    <a:invGamma/>
                  </a:srgbClr>
                </a:gs>
                <a:gs pos="50000">
                  <a:srgbClr val="5BBE4E"/>
                </a:gs>
                <a:gs pos="100000">
                  <a:srgbClr val="5BBE4E">
                    <a:gamma/>
                    <a:tint val="0"/>
                    <a:invGamma/>
                  </a:srgbClr>
                </a:gs>
              </a:gsLst>
              <a:lin ang="2700000" scaled="1"/>
            </a:gradFill>
            <a:ln>
              <a:noFill/>
            </a:ln>
            <a:effectLst/>
            <a:extLst>
              <a:ext uri="{91240B29-F687-4F45-9708-019B960494DF}"/>
              <a:ext uri="{AF507438-7753-43E0-B8FC-AC1667EBCBE1}"/>
            </a:extLst>
          </p:spPr>
          <p:txBody>
            <a:bodyPr wrap="none" anchor="ctr">
              <a:noAutofit/>
            </a:bodyPr>
            <a:lstStyle/>
            <a:p>
              <a:pPr fontAlgn="auto">
                <a:spcBef>
                  <a:spcPts val="0"/>
                </a:spcBef>
                <a:spcAft>
                  <a:spcPts val="0"/>
                </a:spcAft>
                <a:defRPr/>
              </a:pPr>
              <a:endParaRPr lang="zh-CN" altLang="en-US" kern="0">
                <a:solidFill>
                  <a:sysClr val="windowText" lastClr="000000"/>
                </a:solidFill>
                <a:latin typeface="黑体" pitchFamily="49" charset="-122"/>
              </a:endParaRPr>
            </a:p>
          </p:txBody>
        </p:sp>
        <p:sp>
          <p:nvSpPr>
            <p:cNvPr id="29" name="Oval 12"/>
            <p:cNvSpPr>
              <a:spLocks noChangeArrowheads="1"/>
            </p:cNvSpPr>
            <p:nvPr/>
          </p:nvSpPr>
          <p:spPr bwMode="gray">
            <a:xfrm>
              <a:off x="481013" y="2378075"/>
              <a:ext cx="2319337" cy="2322513"/>
            </a:xfrm>
            <a:prstGeom prst="ellipse">
              <a:avLst/>
            </a:prstGeom>
            <a:gradFill rotWithShape="1">
              <a:gsLst>
                <a:gs pos="0">
                  <a:srgbClr val="5BBE4E">
                    <a:gamma/>
                    <a:shade val="54118"/>
                    <a:invGamma/>
                  </a:srgbClr>
                </a:gs>
                <a:gs pos="50000">
                  <a:srgbClr val="5BBE4E"/>
                </a:gs>
                <a:gs pos="100000">
                  <a:srgbClr val="5BBE4E">
                    <a:gamma/>
                    <a:shade val="54118"/>
                    <a:invGamma/>
                  </a:srgbClr>
                </a:gs>
              </a:gsLst>
              <a:lin ang="18900000" scaled="1"/>
            </a:gradFill>
            <a:ln>
              <a:noFill/>
            </a:ln>
            <a:effectLst/>
            <a:extLst>
              <a:ext uri="{91240B29-F687-4F45-9708-019B960494DF}"/>
              <a:ext uri="{AF507438-7753-43E0-B8FC-AC1667EBCBE1}"/>
            </a:extLst>
          </p:spPr>
          <p:txBody>
            <a:bodyPr anchor="ctr">
              <a:spAutoFit/>
            </a:bodyPr>
            <a:lstStyle/>
            <a:p>
              <a:pPr fontAlgn="auto">
                <a:spcBef>
                  <a:spcPts val="0"/>
                </a:spcBef>
                <a:spcAft>
                  <a:spcPts val="0"/>
                </a:spcAft>
                <a:defRPr/>
              </a:pPr>
              <a:endParaRPr lang="zh-CN" altLang="en-US" kern="0">
                <a:solidFill>
                  <a:sysClr val="windowText" lastClr="000000"/>
                </a:solidFill>
                <a:latin typeface="黑体" pitchFamily="49" charset="-122"/>
              </a:endParaRPr>
            </a:p>
          </p:txBody>
        </p:sp>
        <p:sp>
          <p:nvSpPr>
            <p:cNvPr id="30" name="Oval 13"/>
            <p:cNvSpPr>
              <a:spLocks noChangeArrowheads="1"/>
            </p:cNvSpPr>
            <p:nvPr/>
          </p:nvSpPr>
          <p:spPr bwMode="gray">
            <a:xfrm>
              <a:off x="492125" y="2390775"/>
              <a:ext cx="2319338" cy="2320925"/>
            </a:xfrm>
            <a:prstGeom prst="ellipse">
              <a:avLst/>
            </a:prstGeom>
            <a:gradFill rotWithShape="1">
              <a:gsLst>
                <a:gs pos="0">
                  <a:srgbClr val="5BBE4E">
                    <a:gamma/>
                    <a:shade val="63529"/>
                    <a:invGamma/>
                  </a:srgbClr>
                </a:gs>
                <a:gs pos="100000">
                  <a:srgbClr val="5BBE4E">
                    <a:alpha val="0"/>
                  </a:srgbClr>
                </a:gs>
              </a:gsLst>
              <a:lin ang="2700000" scaled="1"/>
            </a:gradFill>
            <a:ln>
              <a:noFill/>
            </a:ln>
            <a:effectLst/>
            <a:extLst>
              <a:ext uri="{91240B29-F687-4F45-9708-019B960494DF}"/>
              <a:ext uri="{AF507438-7753-43E0-B8FC-AC1667EBCBE1}"/>
            </a:extLst>
          </p:spPr>
          <p:txBody>
            <a:bodyPr anchor="ctr">
              <a:noAutofit/>
            </a:bodyPr>
            <a:lstStyle/>
            <a:p>
              <a:pPr fontAlgn="auto">
                <a:spcBef>
                  <a:spcPts val="0"/>
                </a:spcBef>
                <a:spcAft>
                  <a:spcPts val="0"/>
                </a:spcAft>
                <a:defRPr/>
              </a:pPr>
              <a:endParaRPr lang="zh-CN" altLang="en-US" kern="0">
                <a:solidFill>
                  <a:sysClr val="windowText" lastClr="000000"/>
                </a:solidFill>
                <a:latin typeface="黑体" pitchFamily="49" charset="-122"/>
              </a:endParaRPr>
            </a:p>
          </p:txBody>
        </p:sp>
        <p:sp>
          <p:nvSpPr>
            <p:cNvPr id="31" name="Oval 14"/>
            <p:cNvSpPr>
              <a:spLocks noChangeArrowheads="1"/>
            </p:cNvSpPr>
            <p:nvPr/>
          </p:nvSpPr>
          <p:spPr bwMode="gray">
            <a:xfrm>
              <a:off x="595313" y="2495550"/>
              <a:ext cx="2090737" cy="2089150"/>
            </a:xfrm>
            <a:prstGeom prst="ellipse">
              <a:avLst/>
            </a:prstGeom>
            <a:solidFill>
              <a:srgbClr val="000000"/>
            </a:solidFill>
            <a:ln>
              <a:noFill/>
            </a:ln>
            <a:effectLst/>
            <a:extLst>
              <a:ext uri="{91240B29-F687-4F45-9708-019B960494DF}"/>
              <a:ext uri="{AF507438-7753-43E0-B8FC-AC1667EBCBE1}"/>
            </a:extLst>
          </p:spPr>
          <p:txBody>
            <a:bodyPr anchor="ctr">
              <a:noAutofit/>
            </a:bodyPr>
            <a:lstStyle/>
            <a:p>
              <a:pPr fontAlgn="auto">
                <a:spcBef>
                  <a:spcPts val="0"/>
                </a:spcBef>
                <a:spcAft>
                  <a:spcPts val="0"/>
                </a:spcAft>
                <a:defRPr/>
              </a:pPr>
              <a:endParaRPr lang="zh-CN" altLang="en-US" kern="0">
                <a:solidFill>
                  <a:sysClr val="windowText" lastClr="000000"/>
                </a:solidFill>
                <a:latin typeface="黑体" pitchFamily="49" charset="-122"/>
              </a:endParaRPr>
            </a:p>
          </p:txBody>
        </p:sp>
        <p:sp>
          <p:nvSpPr>
            <p:cNvPr id="32" name="Oval 15"/>
            <p:cNvSpPr>
              <a:spLocks noChangeArrowheads="1"/>
            </p:cNvSpPr>
            <p:nvPr/>
          </p:nvSpPr>
          <p:spPr bwMode="gray">
            <a:xfrm>
              <a:off x="628650" y="2528888"/>
              <a:ext cx="2025650" cy="202723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ext uri="{AF507438-7753-43E0-B8FC-AC1667EBCBE1}"/>
            </a:extLst>
          </p:spPr>
          <p:txBody>
            <a:bodyPr vert="eaVert" wrap="none" anchor="ctr"/>
            <a:lstStyle/>
            <a:p>
              <a:pPr fontAlgn="auto">
                <a:spcBef>
                  <a:spcPts val="0"/>
                </a:spcBef>
                <a:spcAft>
                  <a:spcPts val="0"/>
                </a:spcAft>
                <a:defRPr/>
              </a:pPr>
              <a:endParaRPr lang="zh-CN" altLang="en-US" kern="0">
                <a:solidFill>
                  <a:sysClr val="windowText" lastClr="000000"/>
                </a:solidFill>
                <a:latin typeface="黑体" pitchFamily="49" charset="-122"/>
              </a:endParaRPr>
            </a:p>
          </p:txBody>
        </p:sp>
        <p:sp>
          <p:nvSpPr>
            <p:cNvPr id="33" name="Oval 16"/>
            <p:cNvSpPr>
              <a:spLocks noChangeArrowheads="1"/>
            </p:cNvSpPr>
            <p:nvPr/>
          </p:nvSpPr>
          <p:spPr bwMode="gray">
            <a:xfrm>
              <a:off x="654050" y="2540000"/>
              <a:ext cx="1978025" cy="1978025"/>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ext uri="{AF507438-7753-43E0-B8FC-AC1667EBCBE1}"/>
            </a:extLst>
          </p:spPr>
          <p:txBody>
            <a:bodyPr vert="eaVert" wrap="none" anchor="ctr"/>
            <a:lstStyle/>
            <a:p>
              <a:pPr fontAlgn="auto">
                <a:spcBef>
                  <a:spcPts val="0"/>
                </a:spcBef>
                <a:spcAft>
                  <a:spcPts val="0"/>
                </a:spcAft>
                <a:defRPr/>
              </a:pPr>
              <a:endParaRPr lang="zh-CN" altLang="en-US" kern="0">
                <a:solidFill>
                  <a:sysClr val="windowText" lastClr="000000"/>
                </a:solidFill>
                <a:latin typeface="黑体" pitchFamily="49" charset="-122"/>
              </a:endParaRPr>
            </a:p>
          </p:txBody>
        </p:sp>
        <p:sp>
          <p:nvSpPr>
            <p:cNvPr id="34" name="Oval 17"/>
            <p:cNvSpPr>
              <a:spLocks noChangeArrowheads="1"/>
            </p:cNvSpPr>
            <p:nvPr/>
          </p:nvSpPr>
          <p:spPr bwMode="gray">
            <a:xfrm>
              <a:off x="676275" y="2559050"/>
              <a:ext cx="1879600" cy="1847850"/>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ext uri="{AF507438-7753-43E0-B8FC-AC1667EBCBE1}"/>
            </a:extLst>
          </p:spPr>
          <p:txBody>
            <a:bodyPr vert="eaVert" wrap="none" anchor="ctr"/>
            <a:lstStyle/>
            <a:p>
              <a:pPr fontAlgn="auto">
                <a:spcBef>
                  <a:spcPts val="0"/>
                </a:spcBef>
                <a:spcAft>
                  <a:spcPts val="0"/>
                </a:spcAft>
                <a:defRPr/>
              </a:pPr>
              <a:endParaRPr lang="zh-CN" altLang="en-US" kern="0">
                <a:solidFill>
                  <a:sysClr val="windowText" lastClr="000000"/>
                </a:solidFill>
                <a:latin typeface="黑体" pitchFamily="49" charset="-122"/>
              </a:endParaRPr>
            </a:p>
          </p:txBody>
        </p:sp>
        <p:sp>
          <p:nvSpPr>
            <p:cNvPr id="43" name="Oval 18"/>
            <p:cNvSpPr>
              <a:spLocks noChangeArrowheads="1"/>
            </p:cNvSpPr>
            <p:nvPr/>
          </p:nvSpPr>
          <p:spPr bwMode="gray">
            <a:xfrm>
              <a:off x="785813" y="2611438"/>
              <a:ext cx="1671637" cy="1500187"/>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ext uri="{AF507438-7753-43E0-B8FC-AC1667EBCBE1}"/>
            </a:extLst>
          </p:spPr>
          <p:txBody>
            <a:bodyPr vert="eaVert" wrap="none" anchor="ctr"/>
            <a:lstStyle/>
            <a:p>
              <a:pPr fontAlgn="auto">
                <a:spcBef>
                  <a:spcPts val="0"/>
                </a:spcBef>
                <a:spcAft>
                  <a:spcPts val="0"/>
                </a:spcAft>
                <a:defRPr/>
              </a:pPr>
              <a:endParaRPr lang="zh-CN" altLang="en-US" kern="0" dirty="0">
                <a:solidFill>
                  <a:sysClr val="windowText" lastClr="000000"/>
                </a:solidFill>
                <a:latin typeface="黑体" pitchFamily="49" charset="-122"/>
              </a:endParaRPr>
            </a:p>
          </p:txBody>
        </p:sp>
        <p:sp>
          <p:nvSpPr>
            <p:cNvPr id="44" name="TextBox 42"/>
            <p:cNvSpPr txBox="1">
              <a:spLocks noChangeArrowheads="1"/>
            </p:cNvSpPr>
            <p:nvPr/>
          </p:nvSpPr>
          <p:spPr bwMode="auto">
            <a:xfrm>
              <a:off x="304800" y="2815584"/>
              <a:ext cx="2673350" cy="1387651"/>
            </a:xfrm>
            <a:prstGeom prst="rect">
              <a:avLst/>
            </a:prstGeom>
            <a:noFill/>
            <a:ln w="9525">
              <a:noFill/>
              <a:miter lim="800000"/>
              <a:headEnd/>
              <a:tailEnd/>
            </a:ln>
          </p:spPr>
          <p:txBody>
            <a:bodyPr>
              <a:spAutoFit/>
            </a:bodyPr>
            <a:lstStyle/>
            <a:p>
              <a:pPr algn="ctr">
                <a:lnSpc>
                  <a:spcPct val="150000"/>
                </a:lnSpc>
              </a:pPr>
              <a:r>
                <a:rPr lang="zh-CN" altLang="en-US" sz="2800" b="1" dirty="0" smtClean="0">
                  <a:latin typeface="微软雅黑" pitchFamily="34" charset="-122"/>
                  <a:ea typeface="微软雅黑" pitchFamily="34" charset="-122"/>
                </a:rPr>
                <a:t>汇 报</a:t>
              </a:r>
              <a:endParaRPr lang="en-US" altLang="zh-CN" sz="2800" b="1" dirty="0" smtClean="0">
                <a:latin typeface="微软雅黑" pitchFamily="34" charset="-122"/>
                <a:ea typeface="微软雅黑" pitchFamily="34" charset="-122"/>
              </a:endParaRPr>
            </a:p>
            <a:p>
              <a:pPr algn="ctr">
                <a:lnSpc>
                  <a:spcPct val="150000"/>
                </a:lnSpc>
              </a:pPr>
              <a:r>
                <a:rPr lang="zh-CN" altLang="en-US" sz="2800" b="1" dirty="0" smtClean="0">
                  <a:latin typeface="微软雅黑" pitchFamily="34" charset="-122"/>
                  <a:ea typeface="微软雅黑" pitchFamily="34" charset="-122"/>
                </a:rPr>
                <a:t>提 纲</a:t>
              </a:r>
              <a:endParaRPr lang="zh-CN" altLang="en-US" sz="2800" b="1" dirty="0">
                <a:latin typeface="微软雅黑" pitchFamily="34" charset="-122"/>
                <a:ea typeface="微软雅黑" pitchFamily="34" charset="-122"/>
              </a:endParaRPr>
            </a:p>
          </p:txBody>
        </p:sp>
      </p:grpSp>
      <p:sp>
        <p:nvSpPr>
          <p:cNvPr id="45"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headEnd/>
            <a:tailEnd/>
          </a:ln>
        </p:spPr>
        <p:txBody>
          <a:bodyPr/>
          <a:lstStyle/>
          <a:p>
            <a:endParaRPr lang="zh-CN" altLang="en-US"/>
          </a:p>
        </p:txBody>
      </p:sp>
      <p:sp>
        <p:nvSpPr>
          <p:cNvPr id="46" name="Line 3"/>
          <p:cNvSpPr>
            <a:spLocks noChangeShapeType="1"/>
          </p:cNvSpPr>
          <p:nvPr/>
        </p:nvSpPr>
        <p:spPr bwMode="auto">
          <a:xfrm>
            <a:off x="2267744" y="4581128"/>
            <a:ext cx="481806" cy="432048"/>
          </a:xfrm>
          <a:prstGeom prst="line">
            <a:avLst/>
          </a:prstGeom>
          <a:noFill/>
          <a:ln w="12700" cap="rnd">
            <a:solidFill>
              <a:srgbClr val="003366"/>
            </a:solidFill>
            <a:prstDash val="sysDot"/>
            <a:round/>
            <a:headEnd/>
            <a:tailEnd/>
          </a:ln>
        </p:spPr>
        <p:txBody>
          <a:bodyPr/>
          <a:lstStyle/>
          <a:p>
            <a:endParaRPr lang="zh-CN" altLang="en-US"/>
          </a:p>
        </p:txBody>
      </p:sp>
      <p:sp>
        <p:nvSpPr>
          <p:cNvPr id="47" name="Line 4"/>
          <p:cNvSpPr>
            <a:spLocks noChangeShapeType="1"/>
          </p:cNvSpPr>
          <p:nvPr/>
        </p:nvSpPr>
        <p:spPr bwMode="auto">
          <a:xfrm>
            <a:off x="2749550" y="2057400"/>
            <a:ext cx="609600" cy="0"/>
          </a:xfrm>
          <a:prstGeom prst="line">
            <a:avLst/>
          </a:prstGeom>
          <a:noFill/>
          <a:ln w="12700" cap="rnd">
            <a:solidFill>
              <a:srgbClr val="003366"/>
            </a:solidFill>
            <a:prstDash val="sysDot"/>
            <a:round/>
            <a:headEnd/>
            <a:tailEnd/>
          </a:ln>
        </p:spPr>
        <p:txBody>
          <a:bodyPr/>
          <a:lstStyle/>
          <a:p>
            <a:endParaRPr lang="zh-CN" altLang="en-US"/>
          </a:p>
        </p:txBody>
      </p:sp>
      <p:sp>
        <p:nvSpPr>
          <p:cNvPr id="48" name="Line 5"/>
          <p:cNvSpPr>
            <a:spLocks noChangeShapeType="1"/>
          </p:cNvSpPr>
          <p:nvPr/>
        </p:nvSpPr>
        <p:spPr bwMode="auto">
          <a:xfrm>
            <a:off x="2749550" y="5029200"/>
            <a:ext cx="609600" cy="0"/>
          </a:xfrm>
          <a:prstGeom prst="line">
            <a:avLst/>
          </a:prstGeom>
          <a:noFill/>
          <a:ln w="12700" cap="rnd">
            <a:solidFill>
              <a:srgbClr val="003366"/>
            </a:solidFill>
            <a:prstDash val="sysDot"/>
            <a:round/>
            <a:headEnd/>
            <a:tailEnd/>
          </a:ln>
        </p:spPr>
        <p:txBody>
          <a:bodyPr/>
          <a:lstStyle/>
          <a:p>
            <a:endParaRPr lang="zh-CN" altLang="en-US"/>
          </a:p>
        </p:txBody>
      </p:sp>
      <p:sp>
        <p:nvSpPr>
          <p:cNvPr id="49" name="Line 7"/>
          <p:cNvSpPr>
            <a:spLocks noChangeShapeType="1"/>
          </p:cNvSpPr>
          <p:nvPr/>
        </p:nvSpPr>
        <p:spPr bwMode="auto">
          <a:xfrm>
            <a:off x="2749550" y="3581400"/>
            <a:ext cx="609600" cy="0"/>
          </a:xfrm>
          <a:prstGeom prst="line">
            <a:avLst/>
          </a:prstGeom>
          <a:noFill/>
          <a:ln w="12700" cap="rnd">
            <a:solidFill>
              <a:srgbClr val="003366"/>
            </a:solidFill>
            <a:prstDash val="sysDot"/>
            <a:round/>
            <a:headEnd/>
            <a:tailEnd/>
          </a:ln>
        </p:spPr>
        <p:txBody>
          <a:bodyPr/>
          <a:lstStyle/>
          <a:p>
            <a:endParaRPr lang="zh-CN" altLang="en-US"/>
          </a:p>
        </p:txBody>
      </p:sp>
      <p:sp>
        <p:nvSpPr>
          <p:cNvPr id="50" name="AutoShape 20"/>
          <p:cNvSpPr>
            <a:spLocks noChangeArrowheads="1"/>
          </p:cNvSpPr>
          <p:nvPr/>
        </p:nvSpPr>
        <p:spPr bwMode="gray">
          <a:xfrm>
            <a:off x="3352800" y="1628800"/>
            <a:ext cx="5105400" cy="736104"/>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defRPr/>
            </a:pPr>
            <a:endParaRPr lang="zh-CN" altLang="en-US" sz="2400"/>
          </a:p>
        </p:txBody>
      </p:sp>
      <p:sp>
        <p:nvSpPr>
          <p:cNvPr id="51" name="Rectangle 21"/>
          <p:cNvSpPr>
            <a:spLocks noChangeArrowheads="1"/>
          </p:cNvSpPr>
          <p:nvPr/>
        </p:nvSpPr>
        <p:spPr bwMode="auto">
          <a:xfrm>
            <a:off x="3756025" y="1784864"/>
            <a:ext cx="3063659" cy="46166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fontAlgn="auto">
              <a:spcBef>
                <a:spcPts val="0"/>
              </a:spcBef>
              <a:spcAft>
                <a:spcPts val="0"/>
              </a:spcAft>
              <a:defRPr/>
            </a:pPr>
            <a:r>
              <a:rPr lang="en-US" altLang="zh-CN" sz="2400" kern="0" dirty="0" smtClean="0">
                <a:solidFill>
                  <a:srgbClr val="000000"/>
                </a:solidFill>
                <a:latin typeface="微软雅黑" pitchFamily="34" charset="-122"/>
                <a:ea typeface="微软雅黑" pitchFamily="34" charset="-122"/>
              </a:rPr>
              <a:t>2013</a:t>
            </a:r>
            <a:r>
              <a:rPr lang="zh-CN" altLang="en-US" sz="2400" kern="0" dirty="0" smtClean="0">
                <a:solidFill>
                  <a:srgbClr val="000000"/>
                </a:solidFill>
                <a:latin typeface="微软雅黑" pitchFamily="34" charset="-122"/>
                <a:ea typeface="微软雅黑" pitchFamily="34" charset="-122"/>
              </a:rPr>
              <a:t>年服务工作回顾</a:t>
            </a:r>
            <a:endParaRPr lang="zh-CN" altLang="en-US" sz="2400" kern="0" dirty="0">
              <a:solidFill>
                <a:srgbClr val="000000"/>
              </a:solidFill>
              <a:latin typeface="微软雅黑" pitchFamily="34" charset="-122"/>
              <a:ea typeface="微软雅黑" pitchFamily="34" charset="-122"/>
            </a:endParaRPr>
          </a:p>
        </p:txBody>
      </p:sp>
      <p:sp>
        <p:nvSpPr>
          <p:cNvPr id="53" name="AutoShape 24"/>
          <p:cNvSpPr>
            <a:spLocks noChangeArrowheads="1"/>
          </p:cNvSpPr>
          <p:nvPr/>
        </p:nvSpPr>
        <p:spPr bwMode="gray">
          <a:xfrm>
            <a:off x="3349625" y="3140968"/>
            <a:ext cx="5105400" cy="720080"/>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defRPr/>
            </a:pPr>
            <a:endParaRPr lang="zh-CN" altLang="en-US"/>
          </a:p>
        </p:txBody>
      </p:sp>
      <p:sp>
        <p:nvSpPr>
          <p:cNvPr id="54" name="Oval 26"/>
          <p:cNvSpPr>
            <a:spLocks noChangeArrowheads="1"/>
          </p:cNvSpPr>
          <p:nvPr/>
        </p:nvSpPr>
        <p:spPr bwMode="gray">
          <a:xfrm>
            <a:off x="3263900" y="1946275"/>
            <a:ext cx="228600" cy="228600"/>
          </a:xfrm>
          <a:prstGeom prst="ellipse">
            <a:avLst/>
          </a:prstGeom>
          <a:gradFill rotWithShape="1">
            <a:gsLst>
              <a:gs pos="0">
                <a:srgbClr val="E96E29"/>
              </a:gs>
              <a:gs pos="100000">
                <a:srgbClr val="9B491B"/>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a:defRPr/>
            </a:pPr>
            <a:endParaRPr lang="zh-CN" altLang="en-US"/>
          </a:p>
        </p:txBody>
      </p:sp>
      <p:sp>
        <p:nvSpPr>
          <p:cNvPr id="55" name="Oval 28"/>
          <p:cNvSpPr>
            <a:spLocks noChangeArrowheads="1"/>
          </p:cNvSpPr>
          <p:nvPr/>
        </p:nvSpPr>
        <p:spPr bwMode="gray">
          <a:xfrm>
            <a:off x="3276600" y="3467100"/>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a:defRPr/>
            </a:pPr>
            <a:endParaRPr lang="zh-CN" altLang="en-US">
              <a:latin typeface="黑体" pitchFamily="49" charset="-122"/>
            </a:endParaRPr>
          </a:p>
        </p:txBody>
      </p:sp>
      <p:sp>
        <p:nvSpPr>
          <p:cNvPr id="56" name="AutoShape 32"/>
          <p:cNvSpPr>
            <a:spLocks noChangeArrowheads="1"/>
          </p:cNvSpPr>
          <p:nvPr/>
        </p:nvSpPr>
        <p:spPr bwMode="gray">
          <a:xfrm>
            <a:off x="3352800" y="4727476"/>
            <a:ext cx="5105400" cy="717748"/>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defRPr/>
            </a:pPr>
            <a:endParaRPr lang="zh-CN" altLang="en-US"/>
          </a:p>
        </p:txBody>
      </p:sp>
      <p:sp>
        <p:nvSpPr>
          <p:cNvPr id="58" name="Oval 34"/>
          <p:cNvSpPr>
            <a:spLocks noChangeArrowheads="1"/>
          </p:cNvSpPr>
          <p:nvPr/>
        </p:nvSpPr>
        <p:spPr bwMode="gray">
          <a:xfrm>
            <a:off x="3276600" y="4975225"/>
            <a:ext cx="228600" cy="228600"/>
          </a:xfrm>
          <a:prstGeom prst="ellipse">
            <a:avLst/>
          </a:prstGeom>
          <a:gradFill rotWithShape="1">
            <a:gsLst>
              <a:gs pos="0">
                <a:srgbClr val="DCDC48"/>
              </a:gs>
              <a:gs pos="100000">
                <a:srgbClr val="939330"/>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a:defRPr/>
            </a:pPr>
            <a:endParaRPr lang="zh-CN" altLang="en-US"/>
          </a:p>
        </p:txBody>
      </p:sp>
      <p:sp>
        <p:nvSpPr>
          <p:cNvPr id="59" name="Rectangle 21"/>
          <p:cNvSpPr>
            <a:spLocks noChangeArrowheads="1"/>
          </p:cNvSpPr>
          <p:nvPr/>
        </p:nvSpPr>
        <p:spPr bwMode="auto">
          <a:xfrm>
            <a:off x="3753363" y="3285347"/>
            <a:ext cx="2448106" cy="46166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fontAlgn="auto">
              <a:spcBef>
                <a:spcPts val="0"/>
              </a:spcBef>
              <a:spcAft>
                <a:spcPts val="0"/>
              </a:spcAft>
              <a:defRPr/>
            </a:pPr>
            <a:r>
              <a:rPr lang="en-US" altLang="zh-CN" sz="2400" kern="0" dirty="0" smtClean="0">
                <a:solidFill>
                  <a:srgbClr val="000000"/>
                </a:solidFill>
                <a:latin typeface="微软雅黑" pitchFamily="34" charset="-122"/>
                <a:ea typeface="微软雅黑" pitchFamily="34" charset="-122"/>
              </a:rPr>
              <a:t>2013</a:t>
            </a:r>
            <a:r>
              <a:rPr lang="zh-CN" altLang="en-US" sz="2400" kern="0" dirty="0" smtClean="0">
                <a:solidFill>
                  <a:srgbClr val="000000"/>
                </a:solidFill>
                <a:latin typeface="微软雅黑" pitchFamily="34" charset="-122"/>
                <a:ea typeface="微软雅黑" pitchFamily="34" charset="-122"/>
              </a:rPr>
              <a:t>年故障回顾</a:t>
            </a:r>
            <a:endParaRPr lang="zh-CN" altLang="en-US" sz="2400" kern="0" dirty="0">
              <a:solidFill>
                <a:srgbClr val="000000"/>
              </a:solidFill>
              <a:latin typeface="微软雅黑" pitchFamily="34" charset="-122"/>
              <a:ea typeface="微软雅黑" pitchFamily="34" charset="-122"/>
            </a:endParaRPr>
          </a:p>
        </p:txBody>
      </p:sp>
      <p:sp>
        <p:nvSpPr>
          <p:cNvPr id="60" name="Rectangle 21"/>
          <p:cNvSpPr>
            <a:spLocks noChangeArrowheads="1"/>
          </p:cNvSpPr>
          <p:nvPr/>
        </p:nvSpPr>
        <p:spPr bwMode="auto">
          <a:xfrm>
            <a:off x="3713163" y="4905375"/>
            <a:ext cx="3063659" cy="46166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fontAlgn="auto">
              <a:spcBef>
                <a:spcPts val="0"/>
              </a:spcBef>
              <a:spcAft>
                <a:spcPts val="0"/>
              </a:spcAft>
              <a:defRPr/>
            </a:pPr>
            <a:r>
              <a:rPr lang="en-US" altLang="zh-CN" sz="2400" kern="0" dirty="0" smtClean="0">
                <a:solidFill>
                  <a:srgbClr val="000000"/>
                </a:solidFill>
                <a:latin typeface="微软雅黑" pitchFamily="34" charset="-122"/>
                <a:ea typeface="微软雅黑" pitchFamily="34" charset="-122"/>
              </a:rPr>
              <a:t>2014</a:t>
            </a:r>
            <a:r>
              <a:rPr lang="zh-CN" altLang="en-US" sz="2400" kern="0" dirty="0" smtClean="0">
                <a:solidFill>
                  <a:srgbClr val="000000"/>
                </a:solidFill>
                <a:latin typeface="微软雅黑" pitchFamily="34" charset="-122"/>
                <a:ea typeface="微软雅黑" pitchFamily="34" charset="-122"/>
              </a:rPr>
              <a:t>年服务</a:t>
            </a:r>
            <a:r>
              <a:rPr lang="zh-CN" altLang="en-US" sz="2400" kern="0" dirty="0" smtClean="0">
                <a:solidFill>
                  <a:srgbClr val="000000"/>
                </a:solidFill>
                <a:latin typeface="微软雅黑" pitchFamily="34" charset="-122"/>
                <a:ea typeface="微软雅黑" pitchFamily="34" charset="-122"/>
              </a:rPr>
              <a:t>工作计划</a:t>
            </a:r>
            <a:endParaRPr lang="zh-CN" altLang="en-US" sz="2400" kern="0" dirty="0">
              <a:solidFill>
                <a:srgbClr val="000000"/>
              </a:solidFill>
              <a:latin typeface="微软雅黑" pitchFamily="34" charset="-122"/>
              <a:ea typeface="微软雅黑" pitchFamily="34" charset="-122"/>
            </a:endParaRPr>
          </a:p>
        </p:txBody>
      </p:sp>
      <p:pic>
        <p:nvPicPr>
          <p:cNvPr id="61" name="Picture 5" descr="符号_动"/>
          <p:cNvPicPr>
            <a:picLocks noChangeAspect="1" noChangeArrowheads="1" noCrop="1"/>
          </p:cNvPicPr>
          <p:nvPr/>
        </p:nvPicPr>
        <p:blipFill>
          <a:blip r:embed="rId3" cstate="print"/>
          <a:srcRect/>
          <a:stretch>
            <a:fillRect/>
          </a:stretch>
        </p:blipFill>
        <p:spPr bwMode="auto">
          <a:xfrm>
            <a:off x="3190875" y="3389313"/>
            <a:ext cx="398463" cy="396875"/>
          </a:xfrm>
          <a:prstGeom prst="rect">
            <a:avLst/>
          </a:prstGeom>
          <a:noFill/>
          <a:ln w="9525">
            <a:noFill/>
            <a:miter lim="800000"/>
            <a:headEnd/>
            <a:tailEnd/>
          </a:ln>
        </p:spPr>
      </p:pic>
      <p:sp>
        <p:nvSpPr>
          <p:cNvPr id="35" name="Rectangle 7"/>
          <p:cNvSpPr txBox="1">
            <a:spLocks noChangeArrowheads="1"/>
          </p:cNvSpPr>
          <p:nvPr/>
        </p:nvSpPr>
        <p:spPr bwMode="auto">
          <a:xfrm>
            <a:off x="798635" y="196850"/>
            <a:ext cx="8064011" cy="522288"/>
          </a:xfrm>
          <a:prstGeom prst="rect">
            <a:avLst/>
          </a:prstGeom>
          <a:noFill/>
          <a:ln w="9525">
            <a:noFill/>
            <a:miter lim="800000"/>
            <a:headEnd/>
            <a:tailEnd/>
          </a:ln>
        </p:spPr>
        <p:txBody>
          <a:bodyPr anchor="ctr"/>
          <a:lstStyle/>
          <a:p>
            <a:r>
              <a:rPr lang="zh-CN" altLang="en-US" sz="2400" b="1" dirty="0" smtClean="0">
                <a:latin typeface="黑体" pitchFamily="49" charset="-122"/>
                <a:ea typeface="黑体" pitchFamily="49" charset="-122"/>
              </a:rPr>
              <a:t>目  录</a:t>
            </a:r>
            <a:endParaRPr lang="zh-CN" altLang="en-US" sz="2400" b="1"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899816" y="95536"/>
            <a:ext cx="1727968" cy="576064"/>
          </a:xfrm>
          <a:custGeom>
            <a:avLst/>
            <a:gdLst>
              <a:gd name="connsiteX0" fmla="*/ 0 w 1804270"/>
              <a:gd name="connsiteY0" fmla="*/ 0 h 576064"/>
              <a:gd name="connsiteX1" fmla="*/ 1516238 w 1804270"/>
              <a:gd name="connsiteY1" fmla="*/ 0 h 576064"/>
              <a:gd name="connsiteX2" fmla="*/ 1804270 w 1804270"/>
              <a:gd name="connsiteY2" fmla="*/ 288032 h 576064"/>
              <a:gd name="connsiteX3" fmla="*/ 1516238 w 1804270"/>
              <a:gd name="connsiteY3" fmla="*/ 576064 h 576064"/>
              <a:gd name="connsiteX4" fmla="*/ 0 w 1804270"/>
              <a:gd name="connsiteY4" fmla="*/ 576064 h 576064"/>
              <a:gd name="connsiteX5" fmla="*/ 0 w 1804270"/>
              <a:gd name="connsiteY5"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4270" h="576064">
                <a:moveTo>
                  <a:pt x="0" y="0"/>
                </a:moveTo>
                <a:lnTo>
                  <a:pt x="1516238" y="0"/>
                </a:lnTo>
                <a:lnTo>
                  <a:pt x="1804270" y="288032"/>
                </a:lnTo>
                <a:lnTo>
                  <a:pt x="1516238" y="576064"/>
                </a:lnTo>
                <a:lnTo>
                  <a:pt x="0" y="576064"/>
                </a:lnTo>
                <a:lnTo>
                  <a:pt x="0" y="0"/>
                </a:lnTo>
                <a:close/>
              </a:path>
            </a:pathLst>
          </a:custGeom>
          <a:solidFill>
            <a:srgbClr val="008080">
              <a:alpha val="49000"/>
            </a:srgbClr>
          </a:solidFill>
          <a:scene3d>
            <a:camera prst="orthographicFront"/>
            <a:lightRig rig="threePt" dir="t"/>
          </a:scene3d>
          <a:sp3d>
            <a:bevelT w="127000" h="127000"/>
            <a:bevelB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6" tIns="64008" rIns="176021" bIns="64008"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latin typeface="黑体" pitchFamily="2" charset="-122"/>
                <a:ea typeface="黑体" pitchFamily="2" charset="-122"/>
                <a:cs typeface="+mn-cs"/>
              </a:rPr>
              <a:t>故障回顾</a:t>
            </a:r>
          </a:p>
        </p:txBody>
      </p:sp>
      <p:sp>
        <p:nvSpPr>
          <p:cNvPr id="5" name="Rectangle 4"/>
          <p:cNvSpPr>
            <a:spLocks noChangeArrowheads="1"/>
          </p:cNvSpPr>
          <p:nvPr/>
        </p:nvSpPr>
        <p:spPr bwMode="auto">
          <a:xfrm>
            <a:off x="292421" y="908720"/>
            <a:ext cx="1327251" cy="369332"/>
          </a:xfrm>
          <a:prstGeom prst="rect">
            <a:avLst/>
          </a:prstGeom>
          <a:solidFill>
            <a:sysClr val="window" lastClr="FFFFFF">
              <a:lumMod val="85000"/>
            </a:sysClr>
          </a:solidFill>
          <a:ln>
            <a:noFill/>
          </a:ln>
          <a:effectLst/>
          <a:scene3d>
            <a:camera prst="orthographicFront"/>
            <a:lightRig rig="threePt" dir="t"/>
          </a:scene3d>
          <a:sp3d>
            <a:bevelT/>
          </a:sp3d>
          <a:extLst/>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zh-CN" altLang="en-US" sz="1800" b="1" dirty="0" smtClean="0">
                <a:solidFill>
                  <a:prstClr val="black"/>
                </a:solidFill>
                <a:latin typeface="微软雅黑" pitchFamily="34" charset="-122"/>
                <a:ea typeface="微软雅黑" pitchFamily="34" charset="-122"/>
              </a:rPr>
              <a:t>全年总数</a:t>
            </a:r>
          </a:p>
        </p:txBody>
      </p:sp>
      <p:graphicFrame>
        <p:nvGraphicFramePr>
          <p:cNvPr id="6" name="图表 5"/>
          <p:cNvGraphicFramePr/>
          <p:nvPr/>
        </p:nvGraphicFramePr>
        <p:xfrm>
          <a:off x="1428728" y="785794"/>
          <a:ext cx="7143800" cy="24288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表格 6"/>
          <p:cNvGraphicFramePr>
            <a:graphicFrameLocks noGrp="1"/>
          </p:cNvGraphicFramePr>
          <p:nvPr/>
        </p:nvGraphicFramePr>
        <p:xfrm>
          <a:off x="1714481" y="4000504"/>
          <a:ext cx="6072229" cy="2214578"/>
        </p:xfrm>
        <a:graphic>
          <a:graphicData uri="http://schemas.openxmlformats.org/drawingml/2006/table">
            <a:tbl>
              <a:tblPr>
                <a:tableStyleId>{284E427A-3D55-4303-BF80-6455036E1DE7}</a:tableStyleId>
              </a:tblPr>
              <a:tblGrid>
                <a:gridCol w="1417585"/>
                <a:gridCol w="796538"/>
                <a:gridCol w="965551"/>
                <a:gridCol w="964185"/>
                <a:gridCol w="964185"/>
                <a:gridCol w="964185"/>
              </a:tblGrid>
              <a:tr h="383858">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8792" marR="8792" marT="9525"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一季度</a:t>
                      </a:r>
                    </a:p>
                  </a:txBody>
                  <a:tcPr marL="8792" marR="8792" marT="9525" marB="0" anchor="ctr"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二季度</a:t>
                      </a:r>
                      <a:endPar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8792" marR="8792" marT="9525" marB="0" anchor="ctr"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三季度</a:t>
                      </a:r>
                    </a:p>
                  </a:txBody>
                  <a:tcPr marL="8792" marR="8792" marT="9525" marB="0" anchor="ctr"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四季度</a:t>
                      </a:r>
                      <a:endPar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8792" marR="8792" marT="9525" marB="0" anchor="ctr"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8792" marR="8792" marT="9525" marB="0" anchor="ctr" horzOverflow="overflow"/>
                </a:tc>
              </a:tr>
              <a:tr h="47339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400" b="1" i="0" u="none" strike="noStrike" kern="1200" cap="none" normalizeH="0" baseline="0" dirty="0" smtClean="0">
                          <a:ln>
                            <a:noFill/>
                          </a:ln>
                          <a:solidFill>
                            <a:schemeClr val="tx1"/>
                          </a:solidFill>
                          <a:effectLst/>
                          <a:latin typeface="微软雅黑" pitchFamily="34" charset="-122"/>
                          <a:ea typeface="微软雅黑" pitchFamily="34" charset="-122"/>
                          <a:cs typeface="+mn-cs"/>
                        </a:rPr>
                        <a:t>语音专线</a:t>
                      </a: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rPr>
                        <a:t>4</a:t>
                      </a: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rPr>
                        <a:t>8</a:t>
                      </a: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rPr>
                        <a:t>1</a:t>
                      </a: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FF0000"/>
                          </a:solidFill>
                          <a:effectLst/>
                          <a:latin typeface="微软雅黑" pitchFamily="34" charset="-122"/>
                          <a:ea typeface="微软雅黑" pitchFamily="34" charset="-122"/>
                        </a:rPr>
                        <a:t>13</a:t>
                      </a:r>
                    </a:p>
                  </a:txBody>
                  <a:tcPr marL="8792" marR="8792" marT="9525" marB="0" anchor="b" horzOverflow="overflow"/>
                </a:tc>
              </a:tr>
              <a:tr h="500066">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u="none" strike="noStrike" cap="none" normalizeH="0" baseline="0" dirty="0" smtClean="0">
                          <a:ln>
                            <a:noFill/>
                          </a:ln>
                          <a:effectLst/>
                          <a:latin typeface="微软雅黑" pitchFamily="34" charset="-122"/>
                          <a:ea typeface="微软雅黑" pitchFamily="34" charset="-122"/>
                        </a:rPr>
                        <a:t>95511/95512</a:t>
                      </a:r>
                      <a:endParaRPr kumimoji="0" lang="zh-CN" altLang="en-US" sz="14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rPr>
                        <a:t>5</a:t>
                      </a: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rPr>
                        <a:t>18</a:t>
                      </a: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rPr>
                        <a:t>8</a:t>
                      </a: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rPr>
                        <a:t>1</a:t>
                      </a: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FF0000"/>
                          </a:solidFill>
                          <a:effectLst/>
                          <a:latin typeface="微软雅黑" pitchFamily="34" charset="-122"/>
                          <a:ea typeface="微软雅黑" pitchFamily="34" charset="-122"/>
                        </a:rPr>
                        <a:t>32</a:t>
                      </a:r>
                    </a:p>
                  </a:txBody>
                  <a:tcPr marL="8792" marR="8792" marT="9525" marB="0" anchor="b" horzOverflow="overflow"/>
                </a:tc>
              </a:tr>
              <a:tr h="42862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u="none" strike="noStrike" cap="none" normalizeH="0" baseline="0" dirty="0" smtClean="0">
                          <a:ln>
                            <a:noFill/>
                          </a:ln>
                          <a:effectLst/>
                          <a:latin typeface="微软雅黑" pitchFamily="34" charset="-122"/>
                          <a:ea typeface="微软雅黑" pitchFamily="34" charset="-122"/>
                        </a:rPr>
                        <a:t>DPLC</a:t>
                      </a:r>
                      <a:endParaRPr kumimoji="0" lang="zh-CN" altLang="en-US" sz="14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rPr>
                        <a:t>2</a:t>
                      </a: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rPr>
                        <a:t>5</a:t>
                      </a: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rPr>
                        <a:t>8</a:t>
                      </a: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FF0000"/>
                          </a:solidFill>
                          <a:effectLst/>
                          <a:latin typeface="微软雅黑" pitchFamily="34" charset="-122"/>
                          <a:ea typeface="微软雅黑" pitchFamily="34" charset="-122"/>
                        </a:rPr>
                        <a:t>15</a:t>
                      </a:r>
                    </a:p>
                  </a:txBody>
                  <a:tcPr marL="8792" marR="8792" marT="9525" marB="0" anchor="b" horzOverflow="overflow"/>
                </a:tc>
              </a:tr>
              <a:tr h="428628">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zh-CN" altLang="en-US" sz="14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FF0000"/>
                          </a:solidFill>
                          <a:effectLst/>
                          <a:latin typeface="微软雅黑" pitchFamily="34" charset="-122"/>
                          <a:ea typeface="微软雅黑" pitchFamily="34" charset="-122"/>
                        </a:rPr>
                        <a:t>7</a:t>
                      </a: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FF0000"/>
                          </a:solidFill>
                          <a:effectLst/>
                          <a:latin typeface="微软雅黑" pitchFamily="34" charset="-122"/>
                          <a:ea typeface="微软雅黑" pitchFamily="34" charset="-122"/>
                        </a:rPr>
                        <a:t>27</a:t>
                      </a: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FF0000"/>
                          </a:solidFill>
                          <a:effectLst/>
                          <a:latin typeface="微软雅黑" pitchFamily="34" charset="-122"/>
                          <a:ea typeface="微软雅黑" pitchFamily="34" charset="-122"/>
                        </a:rPr>
                        <a:t>24</a:t>
                      </a: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FF0000"/>
                          </a:solidFill>
                          <a:effectLst/>
                          <a:latin typeface="微软雅黑" pitchFamily="34" charset="-122"/>
                          <a:ea typeface="微软雅黑" pitchFamily="34" charset="-122"/>
                        </a:rPr>
                        <a:t>2</a:t>
                      </a: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rgbClr val="0099CC"/>
                          </a:solidFill>
                          <a:effectLst/>
                          <a:latin typeface="微软雅黑" pitchFamily="34" charset="-122"/>
                          <a:ea typeface="微软雅黑" pitchFamily="34" charset="-122"/>
                        </a:rPr>
                        <a:t>60</a:t>
                      </a:r>
                    </a:p>
                  </a:txBody>
                  <a:tcPr marL="8792" marR="8792" marT="9525" marB="0" anchor="b" horzOverflow="overflow"/>
                </a:tc>
              </a:tr>
            </a:tbl>
          </a:graphicData>
        </a:graphic>
      </p:graphicFrame>
      <p:sp>
        <p:nvSpPr>
          <p:cNvPr id="8" name="TextBox 7"/>
          <p:cNvSpPr txBox="1"/>
          <p:nvPr/>
        </p:nvSpPr>
        <p:spPr>
          <a:xfrm>
            <a:off x="2000232" y="3571876"/>
            <a:ext cx="5500726" cy="369332"/>
          </a:xfrm>
          <a:prstGeom prst="rect">
            <a:avLst/>
          </a:prstGeom>
          <a:solidFill>
            <a:srgbClr val="FFC000"/>
          </a:solidFill>
        </p:spPr>
        <p:txBody>
          <a:bodyPr wrap="square" rtlCol="0">
            <a:spAutoFit/>
          </a:bodyPr>
          <a:lstStyle/>
          <a:p>
            <a:r>
              <a:rPr lang="zh-CN" altLang="en-US" dirty="0" smtClean="0"/>
              <a:t>          </a:t>
            </a:r>
            <a:r>
              <a:rPr lang="zh-CN" altLang="en-US" dirty="0" smtClean="0">
                <a:latin typeface="微软雅黑" pitchFamily="34" charset="-122"/>
                <a:ea typeface="微软雅黑" pitchFamily="34" charset="-122"/>
              </a:rPr>
              <a:t>按        业        务       类       型       分        类</a:t>
            </a:r>
            <a:endParaRPr lang="zh-CN" altLang="en-US" dirty="0">
              <a:latin typeface="微软雅黑" pitchFamily="34" charset="-122"/>
              <a:ea typeface="微软雅黑" pitchFamily="34" charset="-122"/>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899816" y="95536"/>
            <a:ext cx="1727968" cy="576064"/>
          </a:xfrm>
          <a:custGeom>
            <a:avLst/>
            <a:gdLst>
              <a:gd name="connsiteX0" fmla="*/ 0 w 1804270"/>
              <a:gd name="connsiteY0" fmla="*/ 0 h 576064"/>
              <a:gd name="connsiteX1" fmla="*/ 1516238 w 1804270"/>
              <a:gd name="connsiteY1" fmla="*/ 0 h 576064"/>
              <a:gd name="connsiteX2" fmla="*/ 1804270 w 1804270"/>
              <a:gd name="connsiteY2" fmla="*/ 288032 h 576064"/>
              <a:gd name="connsiteX3" fmla="*/ 1516238 w 1804270"/>
              <a:gd name="connsiteY3" fmla="*/ 576064 h 576064"/>
              <a:gd name="connsiteX4" fmla="*/ 0 w 1804270"/>
              <a:gd name="connsiteY4" fmla="*/ 576064 h 576064"/>
              <a:gd name="connsiteX5" fmla="*/ 0 w 1804270"/>
              <a:gd name="connsiteY5"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4270" h="576064">
                <a:moveTo>
                  <a:pt x="0" y="0"/>
                </a:moveTo>
                <a:lnTo>
                  <a:pt x="1516238" y="0"/>
                </a:lnTo>
                <a:lnTo>
                  <a:pt x="1804270" y="288032"/>
                </a:lnTo>
                <a:lnTo>
                  <a:pt x="1516238" y="576064"/>
                </a:lnTo>
                <a:lnTo>
                  <a:pt x="0" y="576064"/>
                </a:lnTo>
                <a:lnTo>
                  <a:pt x="0" y="0"/>
                </a:lnTo>
                <a:close/>
              </a:path>
            </a:pathLst>
          </a:custGeom>
          <a:solidFill>
            <a:srgbClr val="008080">
              <a:alpha val="49000"/>
            </a:srgbClr>
          </a:solidFill>
          <a:scene3d>
            <a:camera prst="orthographicFront"/>
            <a:lightRig rig="threePt" dir="t"/>
          </a:scene3d>
          <a:sp3d>
            <a:bevelT w="127000" h="127000"/>
            <a:bevelB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6" tIns="64008" rIns="176021" bIns="64008"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latin typeface="黑体" pitchFamily="2" charset="-122"/>
                <a:ea typeface="黑体" pitchFamily="2" charset="-122"/>
                <a:cs typeface="+mn-cs"/>
              </a:rPr>
              <a:t>故障回顾</a:t>
            </a:r>
          </a:p>
        </p:txBody>
      </p:sp>
      <p:sp>
        <p:nvSpPr>
          <p:cNvPr id="5" name="Rectangle 4"/>
          <p:cNvSpPr>
            <a:spLocks noChangeArrowheads="1"/>
          </p:cNvSpPr>
          <p:nvPr/>
        </p:nvSpPr>
        <p:spPr bwMode="auto">
          <a:xfrm>
            <a:off x="292421" y="908720"/>
            <a:ext cx="1327251" cy="369332"/>
          </a:xfrm>
          <a:prstGeom prst="rect">
            <a:avLst/>
          </a:prstGeom>
          <a:solidFill>
            <a:sysClr val="window" lastClr="FFFFFF">
              <a:lumMod val="85000"/>
            </a:sysClr>
          </a:solidFill>
          <a:ln>
            <a:noFill/>
          </a:ln>
          <a:effectLst/>
          <a:scene3d>
            <a:camera prst="orthographicFront"/>
            <a:lightRig rig="threePt" dir="t"/>
          </a:scene3d>
          <a:sp3d>
            <a:bevelT/>
          </a:sp3d>
          <a:extLst/>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zh-CN" altLang="en-US" sz="1800" b="1" dirty="0" smtClean="0">
                <a:solidFill>
                  <a:prstClr val="black"/>
                </a:solidFill>
                <a:latin typeface="微软雅黑" pitchFamily="34" charset="-122"/>
                <a:ea typeface="微软雅黑" pitchFamily="34" charset="-122"/>
              </a:rPr>
              <a:t>按故障原因</a:t>
            </a:r>
          </a:p>
        </p:txBody>
      </p:sp>
      <p:graphicFrame>
        <p:nvGraphicFramePr>
          <p:cNvPr id="9" name="图表 8"/>
          <p:cNvGraphicFramePr/>
          <p:nvPr/>
        </p:nvGraphicFramePr>
        <p:xfrm>
          <a:off x="285720" y="1214422"/>
          <a:ext cx="5619768" cy="22145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表格 9"/>
          <p:cNvGraphicFramePr>
            <a:graphicFrameLocks noGrp="1"/>
          </p:cNvGraphicFramePr>
          <p:nvPr/>
        </p:nvGraphicFramePr>
        <p:xfrm>
          <a:off x="4143372" y="3357562"/>
          <a:ext cx="3179674" cy="3071834"/>
        </p:xfrm>
        <a:graphic>
          <a:graphicData uri="http://schemas.openxmlformats.org/drawingml/2006/table">
            <a:tbl>
              <a:tblPr>
                <a:tableStyleId>{284E427A-3D55-4303-BF80-6455036E1DE7}</a:tableStyleId>
              </a:tblPr>
              <a:tblGrid>
                <a:gridCol w="1417585"/>
                <a:gridCol w="796538"/>
                <a:gridCol w="965551"/>
              </a:tblGrid>
              <a:tr h="383858">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8792" marR="8792" marT="9525"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故障数</a:t>
                      </a:r>
                    </a:p>
                  </a:txBody>
                  <a:tcPr marL="8792" marR="8792" marT="9525" marB="0" anchor="ctr"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占比</a:t>
                      </a:r>
                      <a:endPar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8792" marR="8792" marT="9525" marB="0" anchor="ctr" horzOverflow="overflow"/>
                </a:tc>
              </a:tr>
              <a:tr h="47339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400" b="1" i="0" u="none" strike="noStrike" kern="1200" cap="none" normalizeH="0" baseline="0" dirty="0" smtClean="0">
                          <a:ln>
                            <a:noFill/>
                          </a:ln>
                          <a:solidFill>
                            <a:schemeClr val="tx1"/>
                          </a:solidFill>
                          <a:effectLst/>
                          <a:latin typeface="微软雅黑" pitchFamily="34" charset="-122"/>
                          <a:ea typeface="微软雅黑" pitchFamily="34" charset="-122"/>
                          <a:cs typeface="+mn-cs"/>
                        </a:rPr>
                        <a:t>本地网络</a:t>
                      </a: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rPr>
                        <a:t>2</a:t>
                      </a: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rPr>
                        <a:t>3.3%</a:t>
                      </a:r>
                    </a:p>
                  </a:txBody>
                  <a:tcPr marL="8792" marR="8792" marT="9525" marB="0" anchor="b" horzOverflow="overflow"/>
                </a:tc>
              </a:tr>
              <a:tr h="500066">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00000"/>
                          </a:solidFill>
                          <a:effectLst/>
                          <a:latin typeface="微软雅黑" pitchFamily="34" charset="-122"/>
                          <a:ea typeface="微软雅黑" pitchFamily="34" charset="-122"/>
                        </a:rPr>
                        <a:t>异地故障</a:t>
                      </a: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rPr>
                        <a:t>24</a:t>
                      </a: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FF0000"/>
                          </a:solidFill>
                          <a:effectLst/>
                          <a:latin typeface="微软雅黑" pitchFamily="34" charset="-122"/>
                          <a:ea typeface="微软雅黑" pitchFamily="34" charset="-122"/>
                        </a:rPr>
                        <a:t>40%</a:t>
                      </a:r>
                    </a:p>
                  </a:txBody>
                  <a:tcPr marL="8792" marR="8792" marT="9525" marB="0" anchor="b" horzOverflow="overflow"/>
                </a:tc>
              </a:tr>
              <a:tr h="42862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00000"/>
                          </a:solidFill>
                          <a:effectLst/>
                          <a:latin typeface="微软雅黑" pitchFamily="34" charset="-122"/>
                          <a:ea typeface="微软雅黑" pitchFamily="34" charset="-122"/>
                        </a:rPr>
                        <a:t>客户端</a:t>
                      </a: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rPr>
                        <a:t>10</a:t>
                      </a: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rPr>
                        <a:t>16.7%</a:t>
                      </a:r>
                    </a:p>
                  </a:txBody>
                  <a:tcPr marL="8792" marR="8792" marT="9525" marB="0" anchor="b" horzOverflow="overflow"/>
                </a:tc>
              </a:tr>
              <a:tr h="42862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00000"/>
                          </a:solidFill>
                          <a:effectLst/>
                          <a:latin typeface="微软雅黑" pitchFamily="34" charset="-122"/>
                          <a:ea typeface="微软雅黑" pitchFamily="34" charset="-122"/>
                        </a:rPr>
                        <a:t>自行恢复</a:t>
                      </a: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0" i="0" u="none" strike="noStrike" kern="1200" cap="none" normalizeH="0" baseline="0" dirty="0" smtClean="0">
                          <a:ln>
                            <a:noFill/>
                          </a:ln>
                          <a:solidFill>
                            <a:srgbClr val="000000"/>
                          </a:solidFill>
                          <a:effectLst/>
                          <a:latin typeface="微软雅黑" pitchFamily="34" charset="-122"/>
                          <a:ea typeface="微软雅黑" pitchFamily="34" charset="-122"/>
                          <a:cs typeface="+mn-cs"/>
                        </a:rPr>
                        <a:t>21</a:t>
                      </a: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kern="1200" cap="none" normalizeH="0" baseline="0" dirty="0" smtClean="0">
                          <a:ln>
                            <a:noFill/>
                          </a:ln>
                          <a:solidFill>
                            <a:srgbClr val="FF0000"/>
                          </a:solidFill>
                          <a:effectLst/>
                          <a:latin typeface="微软雅黑" pitchFamily="34" charset="-122"/>
                          <a:ea typeface="微软雅黑" pitchFamily="34" charset="-122"/>
                          <a:cs typeface="+mn-cs"/>
                        </a:rPr>
                        <a:t>35%</a:t>
                      </a:r>
                    </a:p>
                  </a:txBody>
                  <a:tcPr marL="8792" marR="8792" marT="9525" marB="0" anchor="b" horzOverflow="overflow"/>
                </a:tc>
              </a:tr>
              <a:tr h="42862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00000"/>
                          </a:solidFill>
                          <a:effectLst/>
                          <a:latin typeface="微软雅黑" pitchFamily="34" charset="-122"/>
                          <a:ea typeface="微软雅黑" pitchFamily="34" charset="-122"/>
                        </a:rPr>
                        <a:t>互联互通</a:t>
                      </a: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0" i="0" u="none" strike="noStrike" kern="1200" cap="none" normalizeH="0" baseline="0" dirty="0" smtClean="0">
                          <a:ln>
                            <a:noFill/>
                          </a:ln>
                          <a:solidFill>
                            <a:srgbClr val="000000"/>
                          </a:solidFill>
                          <a:effectLst/>
                          <a:latin typeface="微软雅黑" pitchFamily="34" charset="-122"/>
                          <a:ea typeface="微软雅黑" pitchFamily="34" charset="-122"/>
                          <a:cs typeface="+mn-cs"/>
                        </a:rPr>
                        <a:t>2</a:t>
                      </a: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rPr>
                        <a:t>3.3%</a:t>
                      </a:r>
                    </a:p>
                  </a:txBody>
                  <a:tcPr marL="8792" marR="8792" marT="9525" marB="0" anchor="b" horzOverflow="overflow"/>
                </a:tc>
              </a:tr>
              <a:tr h="42862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00000"/>
                          </a:solidFill>
                          <a:effectLst/>
                          <a:latin typeface="微软雅黑" pitchFamily="34" charset="-122"/>
                          <a:ea typeface="微软雅黑" pitchFamily="34" charset="-122"/>
                        </a:rPr>
                        <a:t>其他</a:t>
                      </a: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0" i="0" u="none" strike="noStrike" kern="1200" cap="none" normalizeH="0" baseline="0" dirty="0" smtClean="0">
                          <a:ln>
                            <a:noFill/>
                          </a:ln>
                          <a:solidFill>
                            <a:srgbClr val="000000"/>
                          </a:solidFill>
                          <a:effectLst/>
                          <a:latin typeface="微软雅黑" pitchFamily="34" charset="-122"/>
                          <a:ea typeface="微软雅黑" pitchFamily="34" charset="-122"/>
                          <a:cs typeface="+mn-cs"/>
                        </a:rPr>
                        <a:t>1</a:t>
                      </a: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rPr>
                        <a:t>1.7%</a:t>
                      </a:r>
                    </a:p>
                  </a:txBody>
                  <a:tcPr marL="8792" marR="8792" marT="9525" marB="0" anchor="b" horzOverflow="overflow"/>
                </a:tc>
              </a:tr>
            </a:tbl>
          </a:graphicData>
        </a:graphic>
      </p:graphicFrame>
      <p:cxnSp>
        <p:nvCxnSpPr>
          <p:cNvPr id="19" name="直接连接符 18"/>
          <p:cNvCxnSpPr/>
          <p:nvPr/>
        </p:nvCxnSpPr>
        <p:spPr bwMode="auto">
          <a:xfrm rot="5400000">
            <a:off x="-464379" y="4107661"/>
            <a:ext cx="2643206"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直接箭头连接符 20"/>
          <p:cNvCxnSpPr/>
          <p:nvPr/>
        </p:nvCxnSpPr>
        <p:spPr bwMode="auto">
          <a:xfrm>
            <a:off x="857224" y="5429264"/>
            <a:ext cx="321471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4" name="直接连接符 23"/>
          <p:cNvCxnSpPr/>
          <p:nvPr/>
        </p:nvCxnSpPr>
        <p:spPr bwMode="auto">
          <a:xfrm rot="5400000">
            <a:off x="2786050" y="3786190"/>
            <a:ext cx="142876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直接箭头连接符 25"/>
          <p:cNvCxnSpPr/>
          <p:nvPr/>
        </p:nvCxnSpPr>
        <p:spPr bwMode="auto">
          <a:xfrm>
            <a:off x="3500430" y="4500570"/>
            <a:ext cx="64294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7" name="圆角矩形 26"/>
          <p:cNvSpPr/>
          <p:nvPr/>
        </p:nvSpPr>
        <p:spPr bwMode="auto">
          <a:xfrm>
            <a:off x="4429124" y="5286388"/>
            <a:ext cx="857256" cy="357190"/>
          </a:xfrm>
          <a:prstGeom prst="roundRect">
            <a:avLst/>
          </a:prstGeom>
          <a:noFill/>
          <a:ln>
            <a:solidFill>
              <a:srgbClr val="FF0000"/>
            </a:solidFill>
            <a:headEnd/>
            <a:tailEnd/>
          </a:ln>
        </p:spPr>
        <p:style>
          <a:lnRef idx="2">
            <a:schemeClr val="accent6"/>
          </a:lnRef>
          <a:fillRef idx="1">
            <a:schemeClr val="lt1"/>
          </a:fillRef>
          <a:effectRef idx="0">
            <a:schemeClr val="accent6"/>
          </a:effectRef>
          <a:fontRef idx="minor">
            <a:schemeClr val="dk1"/>
          </a:fontRef>
        </p:style>
        <p:txBody>
          <a:bodyPr wrap="none" lIns="0" tIns="0" rIns="0" bIns="0" rtlCol="0" anchor="ctr" anchorCtr="1"/>
          <a:lstStyle/>
          <a:p>
            <a:pPr algn="ctr"/>
            <a:endParaRPr kumimoji="1" lang="zh-CN" altLang="en-US" b="1" dirty="0" smtClean="0">
              <a:ea typeface="楷体_GB2312"/>
            </a:endParaRPr>
          </a:p>
        </p:txBody>
      </p:sp>
      <p:sp>
        <p:nvSpPr>
          <p:cNvPr id="28" name="圆角矩形 27"/>
          <p:cNvSpPr/>
          <p:nvPr/>
        </p:nvSpPr>
        <p:spPr bwMode="auto">
          <a:xfrm>
            <a:off x="4429124" y="4429132"/>
            <a:ext cx="857256" cy="357190"/>
          </a:xfrm>
          <a:prstGeom prst="roundRect">
            <a:avLst/>
          </a:prstGeom>
          <a:noFill/>
          <a:ln>
            <a:solidFill>
              <a:srgbClr val="FF0000"/>
            </a:solidFill>
            <a:headEnd/>
            <a:tailEnd/>
          </a:ln>
        </p:spPr>
        <p:style>
          <a:lnRef idx="2">
            <a:schemeClr val="accent6"/>
          </a:lnRef>
          <a:fillRef idx="1">
            <a:schemeClr val="lt1"/>
          </a:fillRef>
          <a:effectRef idx="0">
            <a:schemeClr val="accent6"/>
          </a:effectRef>
          <a:fontRef idx="minor">
            <a:schemeClr val="dk1"/>
          </a:fontRef>
        </p:style>
        <p:txBody>
          <a:bodyPr wrap="none" lIns="0" tIns="0" rIns="0" bIns="0" rtlCol="0" anchor="ctr" anchorCtr="1"/>
          <a:lstStyle/>
          <a:p>
            <a:pPr algn="ctr"/>
            <a:endParaRPr kumimoji="1" lang="zh-CN" altLang="en-US" b="1" dirty="0" smtClean="0">
              <a:ea typeface="楷体_GB2312"/>
            </a:endParaRPr>
          </a:p>
        </p:txBody>
      </p:sp>
      <p:sp>
        <p:nvSpPr>
          <p:cNvPr id="29" name="TextBox 28"/>
          <p:cNvSpPr txBox="1"/>
          <p:nvPr/>
        </p:nvSpPr>
        <p:spPr>
          <a:xfrm>
            <a:off x="1000100" y="5000636"/>
            <a:ext cx="1071570" cy="369332"/>
          </a:xfrm>
          <a:prstGeom prst="rect">
            <a:avLst/>
          </a:prstGeom>
          <a:noFill/>
        </p:spPr>
        <p:txBody>
          <a:bodyPr wrap="square" rtlCol="0">
            <a:spAutoFit/>
          </a:bodyPr>
          <a:lstStyle/>
          <a:p>
            <a:r>
              <a:rPr lang="zh-CN" altLang="en-US" b="1" i="1" dirty="0" smtClean="0">
                <a:solidFill>
                  <a:schemeClr val="accent2">
                    <a:lumMod val="75000"/>
                  </a:schemeClr>
                </a:solidFill>
                <a:latin typeface="微软雅黑" pitchFamily="34" charset="-122"/>
                <a:ea typeface="微软雅黑" pitchFamily="34" charset="-122"/>
              </a:rPr>
              <a:t>需关注</a:t>
            </a:r>
            <a:endParaRPr lang="zh-CN" altLang="en-US" b="1" i="1" dirty="0">
              <a:solidFill>
                <a:schemeClr val="accent2">
                  <a:lumMod val="75000"/>
                </a:schemeClr>
              </a:solidFill>
              <a:latin typeface="微软雅黑" pitchFamily="34" charset="-122"/>
              <a:ea typeface="微软雅黑" pitchFamily="34" charset="-122"/>
            </a:endParaRPr>
          </a:p>
        </p:txBody>
      </p:sp>
      <p:sp>
        <p:nvSpPr>
          <p:cNvPr id="30" name="TextBox 29"/>
          <p:cNvSpPr txBox="1"/>
          <p:nvPr/>
        </p:nvSpPr>
        <p:spPr>
          <a:xfrm>
            <a:off x="2714612" y="3643314"/>
            <a:ext cx="1071570" cy="369332"/>
          </a:xfrm>
          <a:prstGeom prst="rect">
            <a:avLst/>
          </a:prstGeom>
          <a:noFill/>
        </p:spPr>
        <p:txBody>
          <a:bodyPr wrap="square" rtlCol="0">
            <a:spAutoFit/>
          </a:bodyPr>
          <a:lstStyle/>
          <a:p>
            <a:r>
              <a:rPr lang="zh-CN" altLang="en-US" b="1" i="1" dirty="0" smtClean="0">
                <a:solidFill>
                  <a:schemeClr val="accent2">
                    <a:lumMod val="75000"/>
                  </a:schemeClr>
                </a:solidFill>
                <a:latin typeface="微软雅黑" pitchFamily="34" charset="-122"/>
                <a:ea typeface="微软雅黑" pitchFamily="34" charset="-122"/>
              </a:rPr>
              <a:t>需关注</a:t>
            </a:r>
            <a:endParaRPr lang="zh-CN" altLang="en-US" b="1" i="1" dirty="0">
              <a:solidFill>
                <a:schemeClr val="accent2">
                  <a:lumMod val="75000"/>
                </a:schemeClr>
              </a:solidFill>
              <a:latin typeface="微软雅黑" pitchFamily="34" charset="-122"/>
              <a:ea typeface="微软雅黑" pitchFamily="34" charset="-122"/>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899816" y="95536"/>
            <a:ext cx="1727968" cy="576064"/>
          </a:xfrm>
          <a:custGeom>
            <a:avLst/>
            <a:gdLst>
              <a:gd name="connsiteX0" fmla="*/ 0 w 1804270"/>
              <a:gd name="connsiteY0" fmla="*/ 0 h 576064"/>
              <a:gd name="connsiteX1" fmla="*/ 1516238 w 1804270"/>
              <a:gd name="connsiteY1" fmla="*/ 0 h 576064"/>
              <a:gd name="connsiteX2" fmla="*/ 1804270 w 1804270"/>
              <a:gd name="connsiteY2" fmla="*/ 288032 h 576064"/>
              <a:gd name="connsiteX3" fmla="*/ 1516238 w 1804270"/>
              <a:gd name="connsiteY3" fmla="*/ 576064 h 576064"/>
              <a:gd name="connsiteX4" fmla="*/ 0 w 1804270"/>
              <a:gd name="connsiteY4" fmla="*/ 576064 h 576064"/>
              <a:gd name="connsiteX5" fmla="*/ 0 w 1804270"/>
              <a:gd name="connsiteY5"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4270" h="576064">
                <a:moveTo>
                  <a:pt x="0" y="0"/>
                </a:moveTo>
                <a:lnTo>
                  <a:pt x="1516238" y="0"/>
                </a:lnTo>
                <a:lnTo>
                  <a:pt x="1804270" y="288032"/>
                </a:lnTo>
                <a:lnTo>
                  <a:pt x="1516238" y="576064"/>
                </a:lnTo>
                <a:lnTo>
                  <a:pt x="0" y="576064"/>
                </a:lnTo>
                <a:lnTo>
                  <a:pt x="0" y="0"/>
                </a:lnTo>
                <a:close/>
              </a:path>
            </a:pathLst>
          </a:custGeom>
          <a:solidFill>
            <a:srgbClr val="008080">
              <a:alpha val="49000"/>
            </a:srgbClr>
          </a:solidFill>
          <a:scene3d>
            <a:camera prst="orthographicFront"/>
            <a:lightRig rig="threePt" dir="t"/>
          </a:scene3d>
          <a:sp3d>
            <a:bevelT w="127000" h="127000"/>
            <a:bevelB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6" tIns="64008" rIns="176021" bIns="64008"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latin typeface="黑体" pitchFamily="2" charset="-122"/>
                <a:ea typeface="黑体" pitchFamily="2" charset="-122"/>
                <a:cs typeface="+mn-cs"/>
              </a:rPr>
              <a:t>故障回顾</a:t>
            </a:r>
          </a:p>
        </p:txBody>
      </p:sp>
      <p:sp>
        <p:nvSpPr>
          <p:cNvPr id="5" name="Rectangle 4"/>
          <p:cNvSpPr>
            <a:spLocks noChangeArrowheads="1"/>
          </p:cNvSpPr>
          <p:nvPr/>
        </p:nvSpPr>
        <p:spPr bwMode="auto">
          <a:xfrm>
            <a:off x="292421" y="908720"/>
            <a:ext cx="1707811" cy="369332"/>
          </a:xfrm>
          <a:prstGeom prst="rect">
            <a:avLst/>
          </a:prstGeom>
          <a:solidFill>
            <a:sysClr val="window" lastClr="FFFFFF">
              <a:lumMod val="85000"/>
            </a:sysClr>
          </a:solidFill>
          <a:ln>
            <a:noFill/>
          </a:ln>
          <a:effectLst/>
          <a:scene3d>
            <a:camera prst="orthographicFront"/>
            <a:lightRig rig="threePt" dir="t"/>
          </a:scene3d>
          <a:sp3d>
            <a:bevelT/>
          </a:sp3d>
          <a:extLst/>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zh-CN" altLang="en-US" sz="1800" b="1" dirty="0" smtClean="0">
                <a:solidFill>
                  <a:prstClr val="black"/>
                </a:solidFill>
                <a:latin typeface="微软雅黑" pitchFamily="34" charset="-122"/>
                <a:ea typeface="微软雅黑" pitchFamily="34" charset="-122"/>
              </a:rPr>
              <a:t>重大故障回顾</a:t>
            </a:r>
          </a:p>
        </p:txBody>
      </p:sp>
      <p:graphicFrame>
        <p:nvGraphicFramePr>
          <p:cNvPr id="15" name="表格 14"/>
          <p:cNvGraphicFramePr>
            <a:graphicFrameLocks noGrp="1"/>
          </p:cNvGraphicFramePr>
          <p:nvPr/>
        </p:nvGraphicFramePr>
        <p:xfrm>
          <a:off x="357158" y="1285860"/>
          <a:ext cx="8358246" cy="2283719"/>
        </p:xfrm>
        <a:graphic>
          <a:graphicData uri="http://schemas.openxmlformats.org/drawingml/2006/table">
            <a:tbl>
              <a:tblPr>
                <a:tableStyleId>{284E427A-3D55-4303-BF80-6455036E1DE7}</a:tableStyleId>
              </a:tblPr>
              <a:tblGrid>
                <a:gridCol w="2571768"/>
                <a:gridCol w="2997768"/>
                <a:gridCol w="2788710"/>
              </a:tblGrid>
              <a:tr h="719714">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时间</a:t>
                      </a:r>
                    </a:p>
                  </a:txBody>
                  <a:tcPr marL="8792" marR="8792" marT="9525" marB="0" anchor="ctr"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故障现象</a:t>
                      </a:r>
                      <a:endPar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8792" marR="8792" marT="9525" marB="0" anchor="ctr"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rPr>
                        <a:t>故障原因</a:t>
                      </a:r>
                    </a:p>
                  </a:txBody>
                  <a:tcPr marL="8792" marR="8792" marT="9525" marB="0" anchor="ctr" horzOverflow="overflow"/>
                </a:tc>
              </a:tr>
              <a:tr h="142342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微软雅黑" pitchFamily="34" charset="-122"/>
                          <a:ea typeface="微软雅黑" pitchFamily="34" charset="-122"/>
                        </a:rPr>
                        <a:t>                                                    2013-3-15</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400" u="none" strike="noStrike" cap="none" normalizeH="0" baseline="0" dirty="0" smtClean="0">
                        <a:ln>
                          <a:noFill/>
                        </a:ln>
                        <a:effectLst/>
                        <a:latin typeface="微软雅黑" pitchFamily="34" charset="-122"/>
                        <a:ea typeface="微软雅黑" pitchFamily="34" charset="-122"/>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400" u="none" strike="noStrike" cap="none" normalizeH="0" baseline="0" dirty="0" smtClean="0">
                        <a:ln>
                          <a:noFill/>
                        </a:ln>
                        <a:effectLst/>
                        <a:latin typeface="微软雅黑" pitchFamily="34" charset="-122"/>
                        <a:ea typeface="微软雅黑" pitchFamily="34" charset="-122"/>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400" u="none" strike="noStrike" cap="none" normalizeH="0" baseline="0" dirty="0" smtClean="0">
                        <a:ln>
                          <a:noFill/>
                        </a:ln>
                        <a:effectLst/>
                        <a:latin typeface="微软雅黑" pitchFamily="34" charset="-122"/>
                        <a:ea typeface="微软雅黑" pitchFamily="34" charset="-122"/>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lang="zh-CN" altLang="en-US" sz="1800" kern="1200" dirty="0" smtClean="0">
                          <a:solidFill>
                            <a:schemeClr val="dk1"/>
                          </a:solidFill>
                          <a:latin typeface="+mn-lt"/>
                          <a:ea typeface="+mn-ea"/>
                          <a:cs typeface="+mn-cs"/>
                        </a:rPr>
                        <a:t>    </a:t>
                      </a:r>
                      <a:r>
                        <a:rPr lang="zh-CN" altLang="en-US" sz="1600" kern="1200" dirty="0" smtClean="0">
                          <a:solidFill>
                            <a:schemeClr val="dk1"/>
                          </a:solidFill>
                          <a:latin typeface="微软雅黑" pitchFamily="34" charset="-122"/>
                          <a:ea typeface="微软雅黑" pitchFamily="34" charset="-122"/>
                          <a:cs typeface="+mn-cs"/>
                        </a:rPr>
                        <a:t>六里端局专线用户接通率劣化，故障期间应答率下降至</a:t>
                      </a:r>
                      <a:r>
                        <a:rPr lang="en-US" sz="1600" kern="1200" dirty="0" smtClean="0">
                          <a:solidFill>
                            <a:schemeClr val="dk1"/>
                          </a:solidFill>
                          <a:latin typeface="微软雅黑" pitchFamily="34" charset="-122"/>
                          <a:ea typeface="微软雅黑" pitchFamily="34" charset="-122"/>
                          <a:cs typeface="+mn-cs"/>
                        </a:rPr>
                        <a:t>5%</a:t>
                      </a:r>
                      <a:r>
                        <a:rPr lang="zh-CN" altLang="en-US" sz="1600" kern="1200" dirty="0" smtClean="0">
                          <a:solidFill>
                            <a:schemeClr val="dk1"/>
                          </a:solidFill>
                          <a:latin typeface="微软雅黑" pitchFamily="34" charset="-122"/>
                          <a:ea typeface="微软雅黑" pitchFamily="34" charset="-122"/>
                          <a:cs typeface="+mn-cs"/>
                        </a:rPr>
                        <a:t>。</a:t>
                      </a:r>
                      <a:endParaRPr lang="en-US" altLang="zh-CN" sz="1600" kern="1200" dirty="0" smtClean="0">
                        <a:solidFill>
                          <a:schemeClr val="dk1"/>
                        </a:solidFill>
                        <a:latin typeface="微软雅黑" pitchFamily="34" charset="-122"/>
                        <a:ea typeface="微软雅黑" pitchFamily="34" charset="-122"/>
                        <a:cs typeface="+mn-cs"/>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0" i="0" u="none" strike="noStrike" kern="1200" cap="none" normalizeH="0" baseline="0" dirty="0" smtClean="0">
                        <a:ln>
                          <a:noFill/>
                        </a:ln>
                        <a:solidFill>
                          <a:schemeClr val="dk1"/>
                        </a:solidFill>
                        <a:effectLst/>
                        <a:latin typeface="+mn-lt"/>
                        <a:ea typeface="+mn-ea"/>
                        <a:cs typeface="+mn-cs"/>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8792" marR="8792" marT="9525"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lang="zh-CN" altLang="en-US" sz="1600" kern="1200" dirty="0" smtClean="0">
                          <a:solidFill>
                            <a:schemeClr val="dk1"/>
                          </a:solidFill>
                          <a:latin typeface="微软雅黑" pitchFamily="34" charset="-122"/>
                          <a:ea typeface="微软雅黑" pitchFamily="34" charset="-122"/>
                          <a:cs typeface="+mn-cs"/>
                        </a:rPr>
                        <a:t>原因是由于负责中继选路的</a:t>
                      </a:r>
                      <a:r>
                        <a:rPr lang="en-US" sz="1600" kern="1200" dirty="0" smtClean="0">
                          <a:solidFill>
                            <a:schemeClr val="dk1"/>
                          </a:solidFill>
                          <a:latin typeface="微软雅黑" pitchFamily="34" charset="-122"/>
                          <a:ea typeface="微软雅黑" pitchFamily="34" charset="-122"/>
                          <a:cs typeface="+mn-cs"/>
                        </a:rPr>
                        <a:t>CDP</a:t>
                      </a:r>
                      <a:r>
                        <a:rPr lang="zh-CN" altLang="en-US" sz="1600" kern="1200" dirty="0" smtClean="0">
                          <a:solidFill>
                            <a:schemeClr val="dk1"/>
                          </a:solidFill>
                          <a:latin typeface="微软雅黑" pitchFamily="34" charset="-122"/>
                          <a:ea typeface="微软雅黑" pitchFamily="34" charset="-122"/>
                          <a:cs typeface="+mn-cs"/>
                        </a:rPr>
                        <a:t>板卡（主备同时）出现过载导致六里端局专线用户接通率劣化</a:t>
                      </a:r>
                      <a:endParaRPr lang="en-US" altLang="zh-CN" sz="1600" kern="1200" dirty="0" smtClean="0">
                        <a:solidFill>
                          <a:schemeClr val="dk1"/>
                        </a:solidFill>
                        <a:latin typeface="微软雅黑" pitchFamily="34" charset="-122"/>
                        <a:ea typeface="微软雅黑" pitchFamily="34" charset="-122"/>
                        <a:cs typeface="+mn-cs"/>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8792" marR="8792" marT="9525" marB="0" anchor="b" horzOverflow="overflow"/>
                </a:tc>
              </a:tr>
            </a:tbl>
          </a:graphicData>
        </a:graphic>
      </p:graphicFrame>
      <p:sp>
        <p:nvSpPr>
          <p:cNvPr id="16" name="云形标注 15"/>
          <p:cNvSpPr/>
          <p:nvPr/>
        </p:nvSpPr>
        <p:spPr bwMode="auto">
          <a:xfrm rot="10800000">
            <a:off x="857224" y="3571876"/>
            <a:ext cx="7643866" cy="2928958"/>
          </a:xfrm>
          <a:prstGeom prst="cloudCallout">
            <a:avLst/>
          </a:prstGeom>
          <a:solidFill>
            <a:schemeClr val="accent2">
              <a:lumMod val="75000"/>
            </a:schemeClr>
          </a:solidFill>
          <a:ln w="6350">
            <a:noFill/>
            <a:miter lim="800000"/>
            <a:headEnd/>
            <a:tailEnd/>
          </a:ln>
          <a:effectLst/>
        </p:spPr>
        <p:txBody>
          <a:bodyPr wrap="none" lIns="0" tIns="0" rIns="0" bIns="0" rtlCol="0" anchor="ctr" anchorCtr="1"/>
          <a:lstStyle/>
          <a:p>
            <a:pPr algn="ctr"/>
            <a:endParaRPr kumimoji="1" lang="zh-CN" altLang="en-US" b="1" dirty="0" smtClean="0">
              <a:ea typeface="楷体_GB2312"/>
            </a:endParaRPr>
          </a:p>
        </p:txBody>
      </p:sp>
      <p:sp>
        <p:nvSpPr>
          <p:cNvPr id="17" name="TextBox 16"/>
          <p:cNvSpPr txBox="1"/>
          <p:nvPr/>
        </p:nvSpPr>
        <p:spPr>
          <a:xfrm>
            <a:off x="2071670" y="3929066"/>
            <a:ext cx="5572164" cy="2308324"/>
          </a:xfrm>
          <a:prstGeom prst="rect">
            <a:avLst/>
          </a:prstGeom>
          <a:noFill/>
        </p:spPr>
        <p:txBody>
          <a:bodyPr wrap="square" rtlCol="0">
            <a:spAutoFit/>
          </a:bodyPr>
          <a:lstStyle/>
          <a:p>
            <a:r>
              <a:rPr lang="zh-CN" altLang="en-US" dirty="0" smtClean="0"/>
              <a:t>整改措施：</a:t>
            </a:r>
            <a:r>
              <a:rPr lang="en-US" altLang="zh-CN" dirty="0" smtClean="0"/>
              <a:t>1.</a:t>
            </a:r>
            <a:r>
              <a:rPr lang="zh-CN" altLang="en-US" dirty="0" smtClean="0"/>
              <a:t>加强对该系统监控外，对于问题所涉及的故障单板，建立应急重启操作流程，后继一旦再出现同类问题，可快速处理第一时间以恢复客户的业务</a:t>
            </a:r>
            <a:endParaRPr lang="en-US" altLang="zh-CN" dirty="0" smtClean="0"/>
          </a:p>
          <a:p>
            <a:r>
              <a:rPr lang="en-US" dirty="0" smtClean="0"/>
              <a:t>2.</a:t>
            </a:r>
            <a:r>
              <a:rPr lang="zh-CN" altLang="en-US" dirty="0" smtClean="0"/>
              <a:t>针对后继故障产生原因的深入分析，对本次发生系统的软、硬件隐患组织针对性巡检与深度整改。</a:t>
            </a:r>
            <a:endParaRPr lang="en-US" altLang="zh-CN" dirty="0" smtClean="0"/>
          </a:p>
          <a:p>
            <a:r>
              <a:rPr lang="en-US" dirty="0" smtClean="0"/>
              <a:t>3.</a:t>
            </a:r>
            <a:r>
              <a:rPr lang="zh-CN" altLang="en-US" dirty="0" smtClean="0"/>
              <a:t>举一反三对本次故障涉及全网其它同型号系统与板卡实施一次整体排查，争取杜绝今后同类故障再次发生。</a:t>
            </a:r>
            <a:endParaRPr lang="zh-CN" altLang="en-US"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5"/>
          <p:cNvGrpSpPr/>
          <p:nvPr/>
        </p:nvGrpSpPr>
        <p:grpSpPr>
          <a:xfrm>
            <a:off x="303536" y="2205038"/>
            <a:ext cx="2540272" cy="2520106"/>
            <a:chOff x="304800" y="2205038"/>
            <a:chExt cx="2673350" cy="2671762"/>
          </a:xfrm>
        </p:grpSpPr>
        <p:sp>
          <p:nvSpPr>
            <p:cNvPr id="28" name="Oval 11"/>
            <p:cNvSpPr>
              <a:spLocks noChangeArrowheads="1"/>
            </p:cNvSpPr>
            <p:nvPr/>
          </p:nvSpPr>
          <p:spPr bwMode="gray">
            <a:xfrm>
              <a:off x="304800" y="2205038"/>
              <a:ext cx="2673350" cy="2671762"/>
            </a:xfrm>
            <a:prstGeom prst="ellipse">
              <a:avLst/>
            </a:prstGeom>
            <a:gradFill rotWithShape="1">
              <a:gsLst>
                <a:gs pos="0">
                  <a:srgbClr val="5BBE4E">
                    <a:gamma/>
                    <a:tint val="0"/>
                    <a:invGamma/>
                  </a:srgbClr>
                </a:gs>
                <a:gs pos="50000">
                  <a:srgbClr val="5BBE4E"/>
                </a:gs>
                <a:gs pos="100000">
                  <a:srgbClr val="5BBE4E">
                    <a:gamma/>
                    <a:tint val="0"/>
                    <a:invGamma/>
                  </a:srgbClr>
                </a:gs>
              </a:gsLst>
              <a:lin ang="2700000" scaled="1"/>
            </a:gradFill>
            <a:ln>
              <a:noFill/>
            </a:ln>
            <a:effectLst/>
            <a:extLst>
              <a:ext uri="{91240B29-F687-4F45-9708-019B960494DF}"/>
              <a:ext uri="{AF507438-7753-43E0-B8FC-AC1667EBCBE1}"/>
            </a:extLst>
          </p:spPr>
          <p:txBody>
            <a:bodyPr wrap="none" anchor="ctr">
              <a:noAutofit/>
            </a:bodyPr>
            <a:lstStyle/>
            <a:p>
              <a:pPr fontAlgn="auto">
                <a:spcBef>
                  <a:spcPts val="0"/>
                </a:spcBef>
                <a:spcAft>
                  <a:spcPts val="0"/>
                </a:spcAft>
                <a:defRPr/>
              </a:pPr>
              <a:endParaRPr lang="zh-CN" altLang="en-US" kern="0">
                <a:solidFill>
                  <a:sysClr val="windowText" lastClr="000000"/>
                </a:solidFill>
                <a:latin typeface="黑体" pitchFamily="49" charset="-122"/>
              </a:endParaRPr>
            </a:p>
          </p:txBody>
        </p:sp>
        <p:sp>
          <p:nvSpPr>
            <p:cNvPr id="29" name="Oval 12"/>
            <p:cNvSpPr>
              <a:spLocks noChangeArrowheads="1"/>
            </p:cNvSpPr>
            <p:nvPr/>
          </p:nvSpPr>
          <p:spPr bwMode="gray">
            <a:xfrm>
              <a:off x="481013" y="2378075"/>
              <a:ext cx="2319337" cy="2322513"/>
            </a:xfrm>
            <a:prstGeom prst="ellipse">
              <a:avLst/>
            </a:prstGeom>
            <a:gradFill rotWithShape="1">
              <a:gsLst>
                <a:gs pos="0">
                  <a:srgbClr val="5BBE4E">
                    <a:gamma/>
                    <a:shade val="54118"/>
                    <a:invGamma/>
                  </a:srgbClr>
                </a:gs>
                <a:gs pos="50000">
                  <a:srgbClr val="5BBE4E"/>
                </a:gs>
                <a:gs pos="100000">
                  <a:srgbClr val="5BBE4E">
                    <a:gamma/>
                    <a:shade val="54118"/>
                    <a:invGamma/>
                  </a:srgbClr>
                </a:gs>
              </a:gsLst>
              <a:lin ang="18900000" scaled="1"/>
            </a:gradFill>
            <a:ln>
              <a:noFill/>
            </a:ln>
            <a:effectLst/>
            <a:extLst>
              <a:ext uri="{91240B29-F687-4F45-9708-019B960494DF}"/>
              <a:ext uri="{AF507438-7753-43E0-B8FC-AC1667EBCBE1}"/>
            </a:extLst>
          </p:spPr>
          <p:txBody>
            <a:bodyPr anchor="ctr">
              <a:spAutoFit/>
            </a:bodyPr>
            <a:lstStyle/>
            <a:p>
              <a:pPr fontAlgn="auto">
                <a:spcBef>
                  <a:spcPts val="0"/>
                </a:spcBef>
                <a:spcAft>
                  <a:spcPts val="0"/>
                </a:spcAft>
                <a:defRPr/>
              </a:pPr>
              <a:endParaRPr lang="zh-CN" altLang="en-US" kern="0">
                <a:solidFill>
                  <a:sysClr val="windowText" lastClr="000000"/>
                </a:solidFill>
                <a:latin typeface="黑体" pitchFamily="49" charset="-122"/>
              </a:endParaRPr>
            </a:p>
          </p:txBody>
        </p:sp>
        <p:sp>
          <p:nvSpPr>
            <p:cNvPr id="30" name="Oval 13"/>
            <p:cNvSpPr>
              <a:spLocks noChangeArrowheads="1"/>
            </p:cNvSpPr>
            <p:nvPr/>
          </p:nvSpPr>
          <p:spPr bwMode="gray">
            <a:xfrm>
              <a:off x="492125" y="2390775"/>
              <a:ext cx="2319338" cy="2320925"/>
            </a:xfrm>
            <a:prstGeom prst="ellipse">
              <a:avLst/>
            </a:prstGeom>
            <a:gradFill rotWithShape="1">
              <a:gsLst>
                <a:gs pos="0">
                  <a:srgbClr val="5BBE4E">
                    <a:gamma/>
                    <a:shade val="63529"/>
                    <a:invGamma/>
                  </a:srgbClr>
                </a:gs>
                <a:gs pos="100000">
                  <a:srgbClr val="5BBE4E">
                    <a:alpha val="0"/>
                  </a:srgbClr>
                </a:gs>
              </a:gsLst>
              <a:lin ang="2700000" scaled="1"/>
            </a:gradFill>
            <a:ln>
              <a:noFill/>
            </a:ln>
            <a:effectLst/>
            <a:extLst>
              <a:ext uri="{91240B29-F687-4F45-9708-019B960494DF}"/>
              <a:ext uri="{AF507438-7753-43E0-B8FC-AC1667EBCBE1}"/>
            </a:extLst>
          </p:spPr>
          <p:txBody>
            <a:bodyPr anchor="ctr">
              <a:noAutofit/>
            </a:bodyPr>
            <a:lstStyle/>
            <a:p>
              <a:pPr fontAlgn="auto">
                <a:spcBef>
                  <a:spcPts val="0"/>
                </a:spcBef>
                <a:spcAft>
                  <a:spcPts val="0"/>
                </a:spcAft>
                <a:defRPr/>
              </a:pPr>
              <a:endParaRPr lang="zh-CN" altLang="en-US" kern="0">
                <a:solidFill>
                  <a:sysClr val="windowText" lastClr="000000"/>
                </a:solidFill>
                <a:latin typeface="黑体" pitchFamily="49" charset="-122"/>
              </a:endParaRPr>
            </a:p>
          </p:txBody>
        </p:sp>
        <p:sp>
          <p:nvSpPr>
            <p:cNvPr id="31" name="Oval 14"/>
            <p:cNvSpPr>
              <a:spLocks noChangeArrowheads="1"/>
            </p:cNvSpPr>
            <p:nvPr/>
          </p:nvSpPr>
          <p:spPr bwMode="gray">
            <a:xfrm>
              <a:off x="595313" y="2495550"/>
              <a:ext cx="2090737" cy="2089150"/>
            </a:xfrm>
            <a:prstGeom prst="ellipse">
              <a:avLst/>
            </a:prstGeom>
            <a:solidFill>
              <a:srgbClr val="000000"/>
            </a:solidFill>
            <a:ln>
              <a:noFill/>
            </a:ln>
            <a:effectLst/>
            <a:extLst>
              <a:ext uri="{91240B29-F687-4F45-9708-019B960494DF}"/>
              <a:ext uri="{AF507438-7753-43E0-B8FC-AC1667EBCBE1}"/>
            </a:extLst>
          </p:spPr>
          <p:txBody>
            <a:bodyPr anchor="ctr">
              <a:noAutofit/>
            </a:bodyPr>
            <a:lstStyle/>
            <a:p>
              <a:pPr fontAlgn="auto">
                <a:spcBef>
                  <a:spcPts val="0"/>
                </a:spcBef>
                <a:spcAft>
                  <a:spcPts val="0"/>
                </a:spcAft>
                <a:defRPr/>
              </a:pPr>
              <a:endParaRPr lang="zh-CN" altLang="en-US" kern="0">
                <a:solidFill>
                  <a:sysClr val="windowText" lastClr="000000"/>
                </a:solidFill>
                <a:latin typeface="黑体" pitchFamily="49" charset="-122"/>
              </a:endParaRPr>
            </a:p>
          </p:txBody>
        </p:sp>
        <p:sp>
          <p:nvSpPr>
            <p:cNvPr id="32" name="Oval 15"/>
            <p:cNvSpPr>
              <a:spLocks noChangeArrowheads="1"/>
            </p:cNvSpPr>
            <p:nvPr/>
          </p:nvSpPr>
          <p:spPr bwMode="gray">
            <a:xfrm>
              <a:off x="628650" y="2528888"/>
              <a:ext cx="2025650" cy="202723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ext uri="{AF507438-7753-43E0-B8FC-AC1667EBCBE1}"/>
            </a:extLst>
          </p:spPr>
          <p:txBody>
            <a:bodyPr vert="eaVert" wrap="none" anchor="ctr"/>
            <a:lstStyle/>
            <a:p>
              <a:pPr fontAlgn="auto">
                <a:spcBef>
                  <a:spcPts val="0"/>
                </a:spcBef>
                <a:spcAft>
                  <a:spcPts val="0"/>
                </a:spcAft>
                <a:defRPr/>
              </a:pPr>
              <a:endParaRPr lang="zh-CN" altLang="en-US" kern="0">
                <a:solidFill>
                  <a:sysClr val="windowText" lastClr="000000"/>
                </a:solidFill>
                <a:latin typeface="黑体" pitchFamily="49" charset="-122"/>
              </a:endParaRPr>
            </a:p>
          </p:txBody>
        </p:sp>
        <p:sp>
          <p:nvSpPr>
            <p:cNvPr id="33" name="Oval 16"/>
            <p:cNvSpPr>
              <a:spLocks noChangeArrowheads="1"/>
            </p:cNvSpPr>
            <p:nvPr/>
          </p:nvSpPr>
          <p:spPr bwMode="gray">
            <a:xfrm>
              <a:off x="654050" y="2540000"/>
              <a:ext cx="1978025" cy="1978025"/>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ext uri="{AF507438-7753-43E0-B8FC-AC1667EBCBE1}"/>
            </a:extLst>
          </p:spPr>
          <p:txBody>
            <a:bodyPr vert="eaVert" wrap="none" anchor="ctr"/>
            <a:lstStyle/>
            <a:p>
              <a:pPr fontAlgn="auto">
                <a:spcBef>
                  <a:spcPts val="0"/>
                </a:spcBef>
                <a:spcAft>
                  <a:spcPts val="0"/>
                </a:spcAft>
                <a:defRPr/>
              </a:pPr>
              <a:endParaRPr lang="zh-CN" altLang="en-US" kern="0">
                <a:solidFill>
                  <a:sysClr val="windowText" lastClr="000000"/>
                </a:solidFill>
                <a:latin typeface="黑体" pitchFamily="49" charset="-122"/>
              </a:endParaRPr>
            </a:p>
          </p:txBody>
        </p:sp>
        <p:sp>
          <p:nvSpPr>
            <p:cNvPr id="34" name="Oval 17"/>
            <p:cNvSpPr>
              <a:spLocks noChangeArrowheads="1"/>
            </p:cNvSpPr>
            <p:nvPr/>
          </p:nvSpPr>
          <p:spPr bwMode="gray">
            <a:xfrm>
              <a:off x="676275" y="2559050"/>
              <a:ext cx="1879600" cy="1847850"/>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ext uri="{AF507438-7753-43E0-B8FC-AC1667EBCBE1}"/>
            </a:extLst>
          </p:spPr>
          <p:txBody>
            <a:bodyPr vert="eaVert" wrap="none" anchor="ctr"/>
            <a:lstStyle/>
            <a:p>
              <a:pPr fontAlgn="auto">
                <a:spcBef>
                  <a:spcPts val="0"/>
                </a:spcBef>
                <a:spcAft>
                  <a:spcPts val="0"/>
                </a:spcAft>
                <a:defRPr/>
              </a:pPr>
              <a:endParaRPr lang="zh-CN" altLang="en-US" kern="0">
                <a:solidFill>
                  <a:sysClr val="windowText" lastClr="000000"/>
                </a:solidFill>
                <a:latin typeface="黑体" pitchFamily="49" charset="-122"/>
              </a:endParaRPr>
            </a:p>
          </p:txBody>
        </p:sp>
        <p:sp>
          <p:nvSpPr>
            <p:cNvPr id="43" name="Oval 18"/>
            <p:cNvSpPr>
              <a:spLocks noChangeArrowheads="1"/>
            </p:cNvSpPr>
            <p:nvPr/>
          </p:nvSpPr>
          <p:spPr bwMode="gray">
            <a:xfrm>
              <a:off x="785813" y="2611438"/>
              <a:ext cx="1671637" cy="1500187"/>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ext uri="{AF507438-7753-43E0-B8FC-AC1667EBCBE1}"/>
            </a:extLst>
          </p:spPr>
          <p:txBody>
            <a:bodyPr vert="eaVert" wrap="none" anchor="ctr"/>
            <a:lstStyle/>
            <a:p>
              <a:pPr fontAlgn="auto">
                <a:spcBef>
                  <a:spcPts val="0"/>
                </a:spcBef>
                <a:spcAft>
                  <a:spcPts val="0"/>
                </a:spcAft>
                <a:defRPr/>
              </a:pPr>
              <a:endParaRPr lang="zh-CN" altLang="en-US" kern="0" dirty="0">
                <a:solidFill>
                  <a:sysClr val="windowText" lastClr="000000"/>
                </a:solidFill>
                <a:latin typeface="黑体" pitchFamily="49" charset="-122"/>
              </a:endParaRPr>
            </a:p>
          </p:txBody>
        </p:sp>
        <p:sp>
          <p:nvSpPr>
            <p:cNvPr id="44" name="TextBox 42"/>
            <p:cNvSpPr txBox="1">
              <a:spLocks noChangeArrowheads="1"/>
            </p:cNvSpPr>
            <p:nvPr/>
          </p:nvSpPr>
          <p:spPr bwMode="auto">
            <a:xfrm>
              <a:off x="304800" y="2815584"/>
              <a:ext cx="2673350" cy="1387651"/>
            </a:xfrm>
            <a:prstGeom prst="rect">
              <a:avLst/>
            </a:prstGeom>
            <a:noFill/>
            <a:ln w="9525">
              <a:noFill/>
              <a:miter lim="800000"/>
              <a:headEnd/>
              <a:tailEnd/>
            </a:ln>
          </p:spPr>
          <p:txBody>
            <a:bodyPr>
              <a:spAutoFit/>
            </a:bodyPr>
            <a:lstStyle/>
            <a:p>
              <a:pPr algn="ctr">
                <a:lnSpc>
                  <a:spcPct val="150000"/>
                </a:lnSpc>
              </a:pPr>
              <a:r>
                <a:rPr lang="zh-CN" altLang="en-US" sz="2800" b="1" dirty="0" smtClean="0">
                  <a:latin typeface="微软雅黑" pitchFamily="34" charset="-122"/>
                  <a:ea typeface="微软雅黑" pitchFamily="34" charset="-122"/>
                </a:rPr>
                <a:t>汇 报</a:t>
              </a:r>
              <a:endParaRPr lang="en-US" altLang="zh-CN" sz="2800" b="1" dirty="0" smtClean="0">
                <a:latin typeface="微软雅黑" pitchFamily="34" charset="-122"/>
                <a:ea typeface="微软雅黑" pitchFamily="34" charset="-122"/>
              </a:endParaRPr>
            </a:p>
            <a:p>
              <a:pPr algn="ctr">
                <a:lnSpc>
                  <a:spcPct val="150000"/>
                </a:lnSpc>
              </a:pPr>
              <a:r>
                <a:rPr lang="zh-CN" altLang="en-US" sz="2800" b="1" dirty="0" smtClean="0">
                  <a:latin typeface="微软雅黑" pitchFamily="34" charset="-122"/>
                  <a:ea typeface="微软雅黑" pitchFamily="34" charset="-122"/>
                </a:rPr>
                <a:t>提 纲</a:t>
              </a:r>
              <a:endParaRPr lang="zh-CN" altLang="en-US" sz="2800" b="1" dirty="0">
                <a:latin typeface="微软雅黑" pitchFamily="34" charset="-122"/>
                <a:ea typeface="微软雅黑" pitchFamily="34" charset="-122"/>
              </a:endParaRPr>
            </a:p>
          </p:txBody>
        </p:sp>
      </p:grpSp>
      <p:sp>
        <p:nvSpPr>
          <p:cNvPr id="45"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headEnd/>
            <a:tailEnd/>
          </a:ln>
        </p:spPr>
        <p:txBody>
          <a:bodyPr/>
          <a:lstStyle/>
          <a:p>
            <a:endParaRPr lang="zh-CN" altLang="en-US"/>
          </a:p>
        </p:txBody>
      </p:sp>
      <p:sp>
        <p:nvSpPr>
          <p:cNvPr id="46" name="Line 3"/>
          <p:cNvSpPr>
            <a:spLocks noChangeShapeType="1"/>
          </p:cNvSpPr>
          <p:nvPr/>
        </p:nvSpPr>
        <p:spPr bwMode="auto">
          <a:xfrm>
            <a:off x="2267744" y="4581128"/>
            <a:ext cx="481806" cy="432048"/>
          </a:xfrm>
          <a:prstGeom prst="line">
            <a:avLst/>
          </a:prstGeom>
          <a:noFill/>
          <a:ln w="12700" cap="rnd">
            <a:solidFill>
              <a:srgbClr val="003366"/>
            </a:solidFill>
            <a:prstDash val="sysDot"/>
            <a:round/>
            <a:headEnd/>
            <a:tailEnd/>
          </a:ln>
        </p:spPr>
        <p:txBody>
          <a:bodyPr/>
          <a:lstStyle/>
          <a:p>
            <a:endParaRPr lang="zh-CN" altLang="en-US"/>
          </a:p>
        </p:txBody>
      </p:sp>
      <p:sp>
        <p:nvSpPr>
          <p:cNvPr id="47" name="Line 4"/>
          <p:cNvSpPr>
            <a:spLocks noChangeShapeType="1"/>
          </p:cNvSpPr>
          <p:nvPr/>
        </p:nvSpPr>
        <p:spPr bwMode="auto">
          <a:xfrm>
            <a:off x="2749550" y="2057400"/>
            <a:ext cx="609600" cy="0"/>
          </a:xfrm>
          <a:prstGeom prst="line">
            <a:avLst/>
          </a:prstGeom>
          <a:noFill/>
          <a:ln w="12700" cap="rnd">
            <a:solidFill>
              <a:srgbClr val="003366"/>
            </a:solidFill>
            <a:prstDash val="sysDot"/>
            <a:round/>
            <a:headEnd/>
            <a:tailEnd/>
          </a:ln>
        </p:spPr>
        <p:txBody>
          <a:bodyPr/>
          <a:lstStyle/>
          <a:p>
            <a:endParaRPr lang="zh-CN" altLang="en-US"/>
          </a:p>
        </p:txBody>
      </p:sp>
      <p:sp>
        <p:nvSpPr>
          <p:cNvPr id="48" name="Line 5"/>
          <p:cNvSpPr>
            <a:spLocks noChangeShapeType="1"/>
          </p:cNvSpPr>
          <p:nvPr/>
        </p:nvSpPr>
        <p:spPr bwMode="auto">
          <a:xfrm>
            <a:off x="2749550" y="5029200"/>
            <a:ext cx="609600" cy="0"/>
          </a:xfrm>
          <a:prstGeom prst="line">
            <a:avLst/>
          </a:prstGeom>
          <a:noFill/>
          <a:ln w="12700" cap="rnd">
            <a:solidFill>
              <a:srgbClr val="003366"/>
            </a:solidFill>
            <a:prstDash val="sysDot"/>
            <a:round/>
            <a:headEnd/>
            <a:tailEnd/>
          </a:ln>
        </p:spPr>
        <p:txBody>
          <a:bodyPr/>
          <a:lstStyle/>
          <a:p>
            <a:endParaRPr lang="zh-CN" altLang="en-US"/>
          </a:p>
        </p:txBody>
      </p:sp>
      <p:sp>
        <p:nvSpPr>
          <p:cNvPr id="49" name="Line 7"/>
          <p:cNvSpPr>
            <a:spLocks noChangeShapeType="1"/>
          </p:cNvSpPr>
          <p:nvPr/>
        </p:nvSpPr>
        <p:spPr bwMode="auto">
          <a:xfrm>
            <a:off x="2749550" y="3581400"/>
            <a:ext cx="609600" cy="0"/>
          </a:xfrm>
          <a:prstGeom prst="line">
            <a:avLst/>
          </a:prstGeom>
          <a:noFill/>
          <a:ln w="12700" cap="rnd">
            <a:solidFill>
              <a:srgbClr val="003366"/>
            </a:solidFill>
            <a:prstDash val="sysDot"/>
            <a:round/>
            <a:headEnd/>
            <a:tailEnd/>
          </a:ln>
        </p:spPr>
        <p:txBody>
          <a:bodyPr/>
          <a:lstStyle/>
          <a:p>
            <a:endParaRPr lang="zh-CN" altLang="en-US"/>
          </a:p>
        </p:txBody>
      </p:sp>
      <p:sp>
        <p:nvSpPr>
          <p:cNvPr id="50" name="AutoShape 20"/>
          <p:cNvSpPr>
            <a:spLocks noChangeArrowheads="1"/>
          </p:cNvSpPr>
          <p:nvPr/>
        </p:nvSpPr>
        <p:spPr bwMode="gray">
          <a:xfrm>
            <a:off x="3352800" y="1628800"/>
            <a:ext cx="5105400" cy="736104"/>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defRPr/>
            </a:pPr>
            <a:endParaRPr lang="zh-CN" altLang="en-US" sz="2400"/>
          </a:p>
        </p:txBody>
      </p:sp>
      <p:sp>
        <p:nvSpPr>
          <p:cNvPr id="51" name="Rectangle 21"/>
          <p:cNvSpPr>
            <a:spLocks noChangeArrowheads="1"/>
          </p:cNvSpPr>
          <p:nvPr/>
        </p:nvSpPr>
        <p:spPr bwMode="auto">
          <a:xfrm>
            <a:off x="3756025" y="1784864"/>
            <a:ext cx="3063659" cy="46166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fontAlgn="auto">
              <a:spcBef>
                <a:spcPts val="0"/>
              </a:spcBef>
              <a:spcAft>
                <a:spcPts val="0"/>
              </a:spcAft>
              <a:defRPr/>
            </a:pPr>
            <a:r>
              <a:rPr lang="en-US" altLang="zh-CN" sz="2400" kern="0" dirty="0" smtClean="0">
                <a:solidFill>
                  <a:srgbClr val="000000"/>
                </a:solidFill>
                <a:latin typeface="微软雅黑" pitchFamily="34" charset="-122"/>
                <a:ea typeface="微软雅黑" pitchFamily="34" charset="-122"/>
              </a:rPr>
              <a:t>2013</a:t>
            </a:r>
            <a:r>
              <a:rPr lang="zh-CN" altLang="en-US" sz="2400" kern="0" dirty="0" smtClean="0">
                <a:solidFill>
                  <a:srgbClr val="000000"/>
                </a:solidFill>
                <a:latin typeface="微软雅黑" pitchFamily="34" charset="-122"/>
                <a:ea typeface="微软雅黑" pitchFamily="34" charset="-122"/>
              </a:rPr>
              <a:t>年服务工作回顾</a:t>
            </a:r>
            <a:endParaRPr lang="zh-CN" altLang="en-US" sz="2400" kern="0" dirty="0">
              <a:solidFill>
                <a:srgbClr val="000000"/>
              </a:solidFill>
              <a:latin typeface="微软雅黑" pitchFamily="34" charset="-122"/>
              <a:ea typeface="微软雅黑" pitchFamily="34" charset="-122"/>
            </a:endParaRPr>
          </a:p>
        </p:txBody>
      </p:sp>
      <p:sp>
        <p:nvSpPr>
          <p:cNvPr id="53" name="AutoShape 24"/>
          <p:cNvSpPr>
            <a:spLocks noChangeArrowheads="1"/>
          </p:cNvSpPr>
          <p:nvPr/>
        </p:nvSpPr>
        <p:spPr bwMode="gray">
          <a:xfrm>
            <a:off x="3349625" y="3140968"/>
            <a:ext cx="5105400" cy="720080"/>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defRPr/>
            </a:pPr>
            <a:endParaRPr lang="zh-CN" altLang="en-US"/>
          </a:p>
        </p:txBody>
      </p:sp>
      <p:sp>
        <p:nvSpPr>
          <p:cNvPr id="54" name="Oval 26"/>
          <p:cNvSpPr>
            <a:spLocks noChangeArrowheads="1"/>
          </p:cNvSpPr>
          <p:nvPr/>
        </p:nvSpPr>
        <p:spPr bwMode="gray">
          <a:xfrm>
            <a:off x="3263900" y="1946275"/>
            <a:ext cx="228600" cy="228600"/>
          </a:xfrm>
          <a:prstGeom prst="ellipse">
            <a:avLst/>
          </a:prstGeom>
          <a:gradFill rotWithShape="1">
            <a:gsLst>
              <a:gs pos="0">
                <a:srgbClr val="E96E29"/>
              </a:gs>
              <a:gs pos="100000">
                <a:srgbClr val="9B491B"/>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a:defRPr/>
            </a:pPr>
            <a:endParaRPr lang="zh-CN" altLang="en-US"/>
          </a:p>
        </p:txBody>
      </p:sp>
      <p:sp>
        <p:nvSpPr>
          <p:cNvPr id="56" name="AutoShape 32"/>
          <p:cNvSpPr>
            <a:spLocks noChangeArrowheads="1"/>
          </p:cNvSpPr>
          <p:nvPr/>
        </p:nvSpPr>
        <p:spPr bwMode="gray">
          <a:xfrm>
            <a:off x="3352800" y="4727476"/>
            <a:ext cx="5105400" cy="717748"/>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defRPr/>
            </a:pPr>
            <a:endParaRPr lang="zh-CN" altLang="en-US"/>
          </a:p>
        </p:txBody>
      </p:sp>
      <p:sp>
        <p:nvSpPr>
          <p:cNvPr id="59" name="Rectangle 21"/>
          <p:cNvSpPr>
            <a:spLocks noChangeArrowheads="1"/>
          </p:cNvSpPr>
          <p:nvPr/>
        </p:nvSpPr>
        <p:spPr bwMode="auto">
          <a:xfrm>
            <a:off x="3753363" y="3285347"/>
            <a:ext cx="2448106" cy="46166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fontAlgn="auto">
              <a:spcBef>
                <a:spcPts val="0"/>
              </a:spcBef>
              <a:spcAft>
                <a:spcPts val="0"/>
              </a:spcAft>
              <a:defRPr/>
            </a:pPr>
            <a:r>
              <a:rPr lang="en-US" altLang="zh-CN" sz="2400" kern="0" dirty="0" smtClean="0">
                <a:solidFill>
                  <a:srgbClr val="000000"/>
                </a:solidFill>
                <a:latin typeface="微软雅黑" pitchFamily="34" charset="-122"/>
                <a:ea typeface="微软雅黑" pitchFamily="34" charset="-122"/>
              </a:rPr>
              <a:t>2013</a:t>
            </a:r>
            <a:r>
              <a:rPr lang="zh-CN" altLang="en-US" sz="2400" kern="0" dirty="0" smtClean="0">
                <a:solidFill>
                  <a:srgbClr val="000000"/>
                </a:solidFill>
                <a:latin typeface="微软雅黑" pitchFamily="34" charset="-122"/>
                <a:ea typeface="微软雅黑" pitchFamily="34" charset="-122"/>
              </a:rPr>
              <a:t>年故障回顾</a:t>
            </a:r>
            <a:endParaRPr lang="zh-CN" altLang="en-US" sz="2400" kern="0" dirty="0">
              <a:solidFill>
                <a:srgbClr val="000000"/>
              </a:solidFill>
              <a:latin typeface="微软雅黑" pitchFamily="34" charset="-122"/>
              <a:ea typeface="微软雅黑" pitchFamily="34" charset="-122"/>
            </a:endParaRPr>
          </a:p>
        </p:txBody>
      </p:sp>
      <p:sp>
        <p:nvSpPr>
          <p:cNvPr id="60" name="Rectangle 21"/>
          <p:cNvSpPr>
            <a:spLocks noChangeArrowheads="1"/>
          </p:cNvSpPr>
          <p:nvPr/>
        </p:nvSpPr>
        <p:spPr bwMode="auto">
          <a:xfrm>
            <a:off x="3713163" y="4905375"/>
            <a:ext cx="3063659" cy="46166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fontAlgn="auto">
              <a:spcBef>
                <a:spcPts val="0"/>
              </a:spcBef>
              <a:spcAft>
                <a:spcPts val="0"/>
              </a:spcAft>
              <a:defRPr/>
            </a:pPr>
            <a:r>
              <a:rPr lang="en-US" altLang="zh-CN" sz="2400" kern="0" dirty="0" smtClean="0">
                <a:solidFill>
                  <a:srgbClr val="000000"/>
                </a:solidFill>
                <a:latin typeface="微软雅黑" pitchFamily="34" charset="-122"/>
                <a:ea typeface="微软雅黑" pitchFamily="34" charset="-122"/>
              </a:rPr>
              <a:t>2014</a:t>
            </a:r>
            <a:r>
              <a:rPr lang="zh-CN" altLang="en-US" sz="2400" kern="0" dirty="0" smtClean="0">
                <a:solidFill>
                  <a:srgbClr val="000000"/>
                </a:solidFill>
                <a:latin typeface="微软雅黑" pitchFamily="34" charset="-122"/>
                <a:ea typeface="微软雅黑" pitchFamily="34" charset="-122"/>
              </a:rPr>
              <a:t>年服务</a:t>
            </a:r>
            <a:r>
              <a:rPr lang="zh-CN" altLang="en-US" sz="2400" kern="0" dirty="0" smtClean="0">
                <a:solidFill>
                  <a:srgbClr val="000000"/>
                </a:solidFill>
                <a:latin typeface="微软雅黑" pitchFamily="34" charset="-122"/>
                <a:ea typeface="微软雅黑" pitchFamily="34" charset="-122"/>
              </a:rPr>
              <a:t>工作计划</a:t>
            </a:r>
            <a:endParaRPr lang="zh-CN" altLang="en-US" sz="2400" kern="0" dirty="0">
              <a:solidFill>
                <a:srgbClr val="000000"/>
              </a:solidFill>
              <a:latin typeface="微软雅黑" pitchFamily="34" charset="-122"/>
              <a:ea typeface="微软雅黑" pitchFamily="34" charset="-122"/>
            </a:endParaRPr>
          </a:p>
        </p:txBody>
      </p:sp>
      <p:pic>
        <p:nvPicPr>
          <p:cNvPr id="61" name="Picture 5" descr="符号_动"/>
          <p:cNvPicPr>
            <a:picLocks noChangeAspect="1" noChangeArrowheads="1" noCrop="1"/>
          </p:cNvPicPr>
          <p:nvPr/>
        </p:nvPicPr>
        <p:blipFill>
          <a:blip r:embed="rId3" cstate="print"/>
          <a:srcRect/>
          <a:stretch>
            <a:fillRect/>
          </a:stretch>
        </p:blipFill>
        <p:spPr bwMode="auto">
          <a:xfrm>
            <a:off x="3131840" y="4869160"/>
            <a:ext cx="398463" cy="396875"/>
          </a:xfrm>
          <a:prstGeom prst="rect">
            <a:avLst/>
          </a:prstGeom>
          <a:noFill/>
          <a:ln w="9525">
            <a:noFill/>
            <a:miter lim="800000"/>
            <a:headEnd/>
            <a:tailEnd/>
          </a:ln>
        </p:spPr>
      </p:pic>
      <p:sp>
        <p:nvSpPr>
          <p:cNvPr id="35" name="Oval 28"/>
          <p:cNvSpPr>
            <a:spLocks noChangeArrowheads="1"/>
          </p:cNvSpPr>
          <p:nvPr/>
        </p:nvSpPr>
        <p:spPr bwMode="gray">
          <a:xfrm>
            <a:off x="3276600" y="3467100"/>
            <a:ext cx="228600" cy="228600"/>
          </a:xfrm>
          <a:prstGeom prst="ellipse">
            <a:avLst/>
          </a:prstGeom>
          <a:gradFill rotWithShape="1">
            <a:gsLst>
              <a:gs pos="0">
                <a:srgbClr val="DDEBCF"/>
              </a:gs>
              <a:gs pos="50000">
                <a:srgbClr val="9CB86E"/>
              </a:gs>
              <a:gs pos="100000">
                <a:srgbClr val="156B13"/>
              </a:gs>
            </a:gsLst>
            <a:lin ang="5400000" scaled="0"/>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a:defRPr/>
            </a:pPr>
            <a:endParaRPr lang="zh-CN" altLang="en-US">
              <a:latin typeface="黑体" pitchFamily="49" charset="-122"/>
            </a:endParaRPr>
          </a:p>
        </p:txBody>
      </p:sp>
      <p:sp>
        <p:nvSpPr>
          <p:cNvPr id="27" name="Rectangle 7"/>
          <p:cNvSpPr txBox="1">
            <a:spLocks noChangeArrowheads="1"/>
          </p:cNvSpPr>
          <p:nvPr/>
        </p:nvSpPr>
        <p:spPr bwMode="auto">
          <a:xfrm>
            <a:off x="798635" y="196850"/>
            <a:ext cx="8064011" cy="522288"/>
          </a:xfrm>
          <a:prstGeom prst="rect">
            <a:avLst/>
          </a:prstGeom>
          <a:noFill/>
          <a:ln w="9525">
            <a:noFill/>
            <a:miter lim="800000"/>
            <a:headEnd/>
            <a:tailEnd/>
          </a:ln>
        </p:spPr>
        <p:txBody>
          <a:bodyPr anchor="ctr"/>
          <a:lstStyle/>
          <a:p>
            <a:r>
              <a:rPr lang="zh-CN" altLang="en-US" sz="2400" b="1" dirty="0" smtClean="0">
                <a:latin typeface="黑体" pitchFamily="49" charset="-122"/>
                <a:ea typeface="黑体" pitchFamily="49" charset="-122"/>
              </a:rPr>
              <a:t>目  录</a:t>
            </a:r>
            <a:endParaRPr lang="zh-CN" altLang="en-US" sz="2400" b="1"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7"/>
          <p:cNvSpPr txBox="1">
            <a:spLocks noChangeArrowheads="1"/>
          </p:cNvSpPr>
          <p:nvPr/>
        </p:nvSpPr>
        <p:spPr bwMode="auto">
          <a:xfrm>
            <a:off x="798635" y="196850"/>
            <a:ext cx="8064011" cy="522288"/>
          </a:xfrm>
          <a:prstGeom prst="rect">
            <a:avLst/>
          </a:prstGeom>
          <a:noFill/>
          <a:ln w="9525">
            <a:noFill/>
            <a:miter lim="800000"/>
            <a:headEnd/>
            <a:tailEnd/>
          </a:ln>
        </p:spPr>
        <p:txBody>
          <a:bodyPr anchor="ctr"/>
          <a:lstStyle/>
          <a:p>
            <a:endParaRPr lang="zh-CN" altLang="en-US" sz="2400" b="1" dirty="0">
              <a:latin typeface="黑体" pitchFamily="49" charset="-122"/>
              <a:ea typeface="黑体" pitchFamily="49" charset="-122"/>
            </a:endParaRPr>
          </a:p>
        </p:txBody>
      </p:sp>
      <p:sp>
        <p:nvSpPr>
          <p:cNvPr id="36" name="任意多边形 35"/>
          <p:cNvSpPr/>
          <p:nvPr/>
        </p:nvSpPr>
        <p:spPr>
          <a:xfrm>
            <a:off x="928662" y="0"/>
            <a:ext cx="2314862" cy="576064"/>
          </a:xfrm>
          <a:custGeom>
            <a:avLst/>
            <a:gdLst>
              <a:gd name="connsiteX0" fmla="*/ 0 w 1804270"/>
              <a:gd name="connsiteY0" fmla="*/ 0 h 576064"/>
              <a:gd name="connsiteX1" fmla="*/ 1516238 w 1804270"/>
              <a:gd name="connsiteY1" fmla="*/ 0 h 576064"/>
              <a:gd name="connsiteX2" fmla="*/ 1804270 w 1804270"/>
              <a:gd name="connsiteY2" fmla="*/ 288032 h 576064"/>
              <a:gd name="connsiteX3" fmla="*/ 1516238 w 1804270"/>
              <a:gd name="connsiteY3" fmla="*/ 576064 h 576064"/>
              <a:gd name="connsiteX4" fmla="*/ 0 w 1804270"/>
              <a:gd name="connsiteY4" fmla="*/ 576064 h 576064"/>
              <a:gd name="connsiteX5" fmla="*/ 0 w 1804270"/>
              <a:gd name="connsiteY5"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4270" h="576064">
                <a:moveTo>
                  <a:pt x="0" y="0"/>
                </a:moveTo>
                <a:lnTo>
                  <a:pt x="1516238" y="0"/>
                </a:lnTo>
                <a:lnTo>
                  <a:pt x="1804270" y="288032"/>
                </a:lnTo>
                <a:lnTo>
                  <a:pt x="1516238" y="576064"/>
                </a:lnTo>
                <a:lnTo>
                  <a:pt x="0" y="576064"/>
                </a:lnTo>
                <a:lnTo>
                  <a:pt x="0" y="0"/>
                </a:lnTo>
                <a:close/>
              </a:path>
            </a:pathLst>
          </a:custGeom>
          <a:solidFill>
            <a:srgbClr val="008080">
              <a:alpha val="49000"/>
            </a:srgbClr>
          </a:solidFill>
          <a:scene3d>
            <a:camera prst="orthographicFront"/>
            <a:lightRig rig="threePt" dir="t"/>
          </a:scene3d>
          <a:sp3d>
            <a:bevelT w="127000" h="127000"/>
            <a:bevelB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6" tIns="64008" rIns="176021" bIns="64008" numCol="1" spcCol="1270" anchor="ctr" anchorCtr="0">
            <a:noAutofit/>
          </a:bodyPr>
          <a:lstStyle/>
          <a:p>
            <a:pPr lvl="0" algn="ctr" defTabSz="1066800">
              <a:lnSpc>
                <a:spcPct val="90000"/>
              </a:lnSpc>
              <a:spcBef>
                <a:spcPct val="0"/>
              </a:spcBef>
              <a:spcAft>
                <a:spcPct val="35000"/>
              </a:spcAft>
            </a:pPr>
            <a:r>
              <a:rPr lang="en-US" altLang="zh-CN" sz="2400" b="1" dirty="0" smtClean="0">
                <a:solidFill>
                  <a:schemeClr val="tx1"/>
                </a:solidFill>
                <a:latin typeface="黑体" pitchFamily="2" charset="-122"/>
                <a:ea typeface="黑体" pitchFamily="2" charset="-122"/>
              </a:rPr>
              <a:t>14</a:t>
            </a:r>
            <a:r>
              <a:rPr lang="zh-CN" altLang="en-US" sz="2400" b="1" dirty="0" smtClean="0">
                <a:solidFill>
                  <a:schemeClr val="tx1"/>
                </a:solidFill>
                <a:latin typeface="黑体" pitchFamily="2" charset="-122"/>
                <a:ea typeface="黑体" pitchFamily="2" charset="-122"/>
              </a:rPr>
              <a:t>年工作计划</a:t>
            </a:r>
            <a:endParaRPr lang="zh-CN" altLang="en-US" sz="2400" b="1" kern="1200" dirty="0" smtClean="0">
              <a:solidFill>
                <a:schemeClr val="tx1"/>
              </a:solidFill>
              <a:latin typeface="黑体" pitchFamily="2" charset="-122"/>
              <a:ea typeface="黑体" pitchFamily="2" charset="-122"/>
              <a:cs typeface="+mn-cs"/>
            </a:endParaRPr>
          </a:p>
        </p:txBody>
      </p:sp>
      <p:sp>
        <p:nvSpPr>
          <p:cNvPr id="58" name="Rectangle 4"/>
          <p:cNvSpPr>
            <a:spLocks noChangeArrowheads="1"/>
          </p:cNvSpPr>
          <p:nvPr/>
        </p:nvSpPr>
        <p:spPr bwMode="auto">
          <a:xfrm>
            <a:off x="571472" y="785794"/>
            <a:ext cx="1327251" cy="369332"/>
          </a:xfrm>
          <a:prstGeom prst="rect">
            <a:avLst/>
          </a:prstGeom>
          <a:solidFill>
            <a:sysClr val="window" lastClr="FFFFFF">
              <a:lumMod val="85000"/>
            </a:sysClr>
          </a:solidFill>
          <a:ln>
            <a:noFill/>
          </a:ln>
          <a:effectLst/>
          <a:scene3d>
            <a:camera prst="orthographicFront"/>
            <a:lightRig rig="threePt" dir="t"/>
          </a:scene3d>
          <a:sp3d>
            <a:bevelT/>
          </a:sp3d>
          <a:extLst/>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zh-CN" altLang="en-US" sz="1800" b="1" dirty="0" smtClean="0">
                <a:solidFill>
                  <a:prstClr val="black"/>
                </a:solidFill>
                <a:latin typeface="微软雅黑" pitchFamily="34" charset="-122"/>
                <a:ea typeface="微软雅黑" pitchFamily="34" charset="-122"/>
              </a:rPr>
              <a:t>服务提升</a:t>
            </a:r>
          </a:p>
        </p:txBody>
      </p:sp>
      <p:sp>
        <p:nvSpPr>
          <p:cNvPr id="62" name="Dark Gray"/>
          <p:cNvSpPr/>
          <p:nvPr/>
        </p:nvSpPr>
        <p:spPr bwMode="auto">
          <a:xfrm>
            <a:off x="785786" y="3500438"/>
            <a:ext cx="2909628" cy="503237"/>
          </a:xfrm>
          <a:prstGeom prst="roundRect">
            <a:avLst>
              <a:gd name="adj" fmla="val 0"/>
            </a:avLst>
          </a:prstGeom>
          <a:solidFill>
            <a:srgbClr val="363535"/>
          </a:solidFill>
          <a:ln w="9525" cap="flat" cmpd="sng" algn="ctr">
            <a:noFill/>
            <a:prstDash val="solid"/>
            <a:headEnd type="none" w="med" len="med"/>
            <a:tailEnd type="none" w="med" len="med"/>
          </a:ln>
          <a:effectLst/>
        </p:spPr>
        <p:txBody>
          <a:bodyPr lIns="68583" tIns="34292" rIns="68583" bIns="34292" anchor="ctr"/>
          <a:lstStyle/>
          <a:p>
            <a:pPr defTabSz="685637">
              <a:defRPr/>
            </a:pPr>
            <a:r>
              <a:rPr lang="zh-CN" altLang="en-US" kern="0" dirty="0" smtClean="0">
                <a:solidFill>
                  <a:srgbClr val="FFFFFF"/>
                </a:solidFill>
                <a:latin typeface="微软雅黑" pitchFamily="34" charset="-122"/>
                <a:ea typeface="微软雅黑" pitchFamily="34" charset="-122"/>
                <a:cs typeface="Arial Unicode MS" pitchFamily="34" charset="-122"/>
              </a:rPr>
              <a:t>建立平安客户</a:t>
            </a:r>
            <a:r>
              <a:rPr lang="zh-CN" altLang="en-US" kern="0" dirty="0">
                <a:solidFill>
                  <a:srgbClr val="FFFFFF"/>
                </a:solidFill>
                <a:latin typeface="微软雅黑" pitchFamily="34" charset="-122"/>
                <a:ea typeface="微软雅黑" pitchFamily="34" charset="-122"/>
                <a:cs typeface="Arial Unicode MS" pitchFamily="34" charset="-122"/>
              </a:rPr>
              <a:t>服务评估体系</a:t>
            </a:r>
            <a:endParaRPr lang="en-US" altLang="en-US" kern="0" dirty="0">
              <a:solidFill>
                <a:srgbClr val="FFFFFF"/>
              </a:solidFill>
              <a:latin typeface="微软雅黑" pitchFamily="34" charset="-122"/>
              <a:ea typeface="微软雅黑" pitchFamily="34" charset="-122"/>
              <a:cs typeface="Arial Unicode MS" pitchFamily="34" charset="-122"/>
            </a:endParaRPr>
          </a:p>
        </p:txBody>
      </p:sp>
      <p:sp>
        <p:nvSpPr>
          <p:cNvPr id="63" name="矩形 3"/>
          <p:cNvSpPr>
            <a:spLocks noChangeArrowheads="1"/>
          </p:cNvSpPr>
          <p:nvPr/>
        </p:nvSpPr>
        <p:spPr bwMode="auto">
          <a:xfrm>
            <a:off x="714348" y="4286256"/>
            <a:ext cx="7286676" cy="1880900"/>
          </a:xfrm>
          <a:prstGeom prst="rect">
            <a:avLst/>
          </a:prstGeom>
          <a:noFill/>
          <a:ln w="9525">
            <a:noFill/>
            <a:prstDash val="dash"/>
            <a:miter lim="800000"/>
            <a:headEnd/>
            <a:tailEnd/>
          </a:ln>
        </p:spPr>
        <p:txBody>
          <a:bodyPr wrap="square">
            <a:spAutoFit/>
          </a:bodyPr>
          <a:lstStyle/>
          <a:p>
            <a:pPr marL="355600" indent="-355600">
              <a:lnSpc>
                <a:spcPct val="129000"/>
              </a:lnSpc>
              <a:spcAft>
                <a:spcPts val="600"/>
              </a:spcAft>
              <a:buFont typeface="Wingdings" pitchFamily="2" charset="2"/>
              <a:buChar char="u"/>
            </a:pPr>
            <a:r>
              <a:rPr lang="zh-CN" altLang="en-US" sz="1600" dirty="0">
                <a:solidFill>
                  <a:srgbClr val="404040"/>
                </a:solidFill>
                <a:latin typeface="微软雅黑" pitchFamily="34" charset="-122"/>
                <a:ea typeface="微软雅黑" pitchFamily="34" charset="-122"/>
              </a:rPr>
              <a:t>目的：直观体现大客户服务实施效果</a:t>
            </a:r>
            <a:r>
              <a:rPr lang="en-US" altLang="zh-CN" sz="1600" dirty="0">
                <a:solidFill>
                  <a:srgbClr val="404040"/>
                </a:solidFill>
                <a:latin typeface="微软雅黑" pitchFamily="34" charset="-122"/>
                <a:ea typeface="微软雅黑" pitchFamily="34" charset="-122"/>
              </a:rPr>
              <a:t>,</a:t>
            </a:r>
            <a:r>
              <a:rPr lang="zh-CN" altLang="en-US" sz="1600" dirty="0">
                <a:solidFill>
                  <a:srgbClr val="404040"/>
                </a:solidFill>
                <a:latin typeface="微软雅黑" pitchFamily="34" charset="-122"/>
                <a:ea typeface="微软雅黑" pitchFamily="34" charset="-122"/>
              </a:rPr>
              <a:t>实现大客户服务全面</a:t>
            </a:r>
            <a:r>
              <a:rPr lang="zh-CN" altLang="en-US" sz="1600" dirty="0" smtClean="0">
                <a:solidFill>
                  <a:srgbClr val="404040"/>
                </a:solidFill>
                <a:latin typeface="微软雅黑" pitchFamily="34" charset="-122"/>
                <a:ea typeface="微软雅黑" pitchFamily="34" charset="-122"/>
              </a:rPr>
              <a:t>达标</a:t>
            </a:r>
            <a:endParaRPr lang="en-US" altLang="zh-CN" sz="1600" dirty="0">
              <a:solidFill>
                <a:srgbClr val="404040"/>
              </a:solidFill>
              <a:latin typeface="微软雅黑" pitchFamily="34" charset="-122"/>
              <a:ea typeface="微软雅黑" pitchFamily="34" charset="-122"/>
            </a:endParaRPr>
          </a:p>
          <a:p>
            <a:pPr marL="355600" indent="-355600">
              <a:lnSpc>
                <a:spcPct val="129000"/>
              </a:lnSpc>
              <a:spcAft>
                <a:spcPts val="600"/>
              </a:spcAft>
              <a:buFont typeface="Wingdings" pitchFamily="2" charset="2"/>
              <a:buChar char="u"/>
            </a:pPr>
            <a:r>
              <a:rPr lang="zh-CN" altLang="en-US" sz="1600" dirty="0">
                <a:solidFill>
                  <a:srgbClr val="404040"/>
                </a:solidFill>
                <a:latin typeface="微软雅黑" pitchFamily="34" charset="-122"/>
                <a:ea typeface="微软雅黑" pitchFamily="34" charset="-122"/>
              </a:rPr>
              <a:t>方法：从网络配置、人员配备、开通指标、服务评价、运行状况五个方面，综合评价服务</a:t>
            </a:r>
            <a:r>
              <a:rPr lang="zh-CN" altLang="en-US" sz="1600" dirty="0" smtClean="0">
                <a:solidFill>
                  <a:srgbClr val="404040"/>
                </a:solidFill>
                <a:latin typeface="微软雅黑" pitchFamily="34" charset="-122"/>
                <a:ea typeface="微软雅黑" pitchFamily="34" charset="-122"/>
              </a:rPr>
              <a:t>质量</a:t>
            </a:r>
            <a:endParaRPr lang="en-US" altLang="zh-CN" sz="1600" dirty="0">
              <a:solidFill>
                <a:srgbClr val="404040"/>
              </a:solidFill>
              <a:latin typeface="微软雅黑" pitchFamily="34" charset="-122"/>
              <a:ea typeface="微软雅黑" pitchFamily="34" charset="-122"/>
            </a:endParaRPr>
          </a:p>
          <a:p>
            <a:pPr marL="355600" indent="-355600">
              <a:lnSpc>
                <a:spcPct val="129000"/>
              </a:lnSpc>
              <a:spcAft>
                <a:spcPts val="600"/>
              </a:spcAft>
              <a:buFont typeface="Wingdings" pitchFamily="2" charset="2"/>
              <a:buChar char="u"/>
            </a:pPr>
            <a:r>
              <a:rPr lang="zh-CN" altLang="en-US" sz="1600" dirty="0">
                <a:solidFill>
                  <a:srgbClr val="404040"/>
                </a:solidFill>
                <a:latin typeface="微软雅黑" pitchFamily="34" charset="-122"/>
                <a:ea typeface="微软雅黑" pitchFamily="34" charset="-122"/>
              </a:rPr>
              <a:t>结果：输出评估报告，推进后续优化</a:t>
            </a:r>
            <a:r>
              <a:rPr lang="zh-CN" altLang="en-US" sz="1600" dirty="0" smtClean="0">
                <a:solidFill>
                  <a:srgbClr val="404040"/>
                </a:solidFill>
                <a:latin typeface="微软雅黑" pitchFamily="34" charset="-122"/>
                <a:ea typeface="微软雅黑" pitchFamily="34" charset="-122"/>
              </a:rPr>
              <a:t>整改</a:t>
            </a:r>
            <a:endParaRPr lang="en-US" altLang="zh-CN" sz="1600" dirty="0" smtClean="0">
              <a:solidFill>
                <a:srgbClr val="404040"/>
              </a:solidFill>
              <a:latin typeface="微软雅黑" pitchFamily="34" charset="-122"/>
              <a:ea typeface="微软雅黑" pitchFamily="34" charset="-122"/>
            </a:endParaRPr>
          </a:p>
          <a:p>
            <a:pPr marL="355600" indent="-355600">
              <a:lnSpc>
                <a:spcPct val="129000"/>
              </a:lnSpc>
              <a:spcAft>
                <a:spcPts val="600"/>
              </a:spcAft>
            </a:pPr>
            <a:endParaRPr lang="zh-CN" altLang="en-US" sz="1400" dirty="0">
              <a:solidFill>
                <a:srgbClr val="404040"/>
              </a:solidFill>
              <a:latin typeface="微软雅黑" pitchFamily="34" charset="-122"/>
              <a:ea typeface="微软雅黑" pitchFamily="34" charset="-122"/>
            </a:endParaRPr>
          </a:p>
        </p:txBody>
      </p:sp>
      <p:sp>
        <p:nvSpPr>
          <p:cNvPr id="65" name="Dark Gray"/>
          <p:cNvSpPr/>
          <p:nvPr/>
        </p:nvSpPr>
        <p:spPr bwMode="auto">
          <a:xfrm>
            <a:off x="785786" y="1214422"/>
            <a:ext cx="3429024" cy="503237"/>
          </a:xfrm>
          <a:prstGeom prst="roundRect">
            <a:avLst>
              <a:gd name="adj" fmla="val 0"/>
            </a:avLst>
          </a:prstGeom>
          <a:solidFill>
            <a:srgbClr val="363535"/>
          </a:solidFill>
          <a:ln w="9525" cap="flat" cmpd="sng" algn="ctr">
            <a:noFill/>
            <a:prstDash val="solid"/>
            <a:headEnd type="none" w="med" len="med"/>
            <a:tailEnd type="none" w="med" len="med"/>
          </a:ln>
          <a:effectLst/>
        </p:spPr>
        <p:txBody>
          <a:bodyPr lIns="68583" tIns="34292" rIns="68583" bIns="34292" anchor="ctr"/>
          <a:lstStyle/>
          <a:p>
            <a:pPr defTabSz="685637">
              <a:defRPr/>
            </a:pPr>
            <a:r>
              <a:rPr lang="zh-CN" altLang="en-US" kern="0" dirty="0" smtClean="0">
                <a:solidFill>
                  <a:srgbClr val="FFFFFF"/>
                </a:solidFill>
                <a:latin typeface="微软雅黑" pitchFamily="34" charset="-122"/>
                <a:ea typeface="微软雅黑" pitchFamily="34" charset="-122"/>
                <a:cs typeface="Arial Unicode MS" pitchFamily="34" charset="-122"/>
              </a:rPr>
              <a:t>组建平安保险网络服务经理团队</a:t>
            </a:r>
            <a:endParaRPr lang="en-US" altLang="en-US" kern="0" dirty="0">
              <a:solidFill>
                <a:srgbClr val="FFFFFF"/>
              </a:solidFill>
              <a:latin typeface="微软雅黑" pitchFamily="34" charset="-122"/>
              <a:ea typeface="微软雅黑" pitchFamily="34" charset="-122"/>
              <a:cs typeface="Arial Unicode MS" pitchFamily="34" charset="-122"/>
            </a:endParaRPr>
          </a:p>
        </p:txBody>
      </p:sp>
      <p:sp>
        <p:nvSpPr>
          <p:cNvPr id="71" name="矩形 3"/>
          <p:cNvSpPr>
            <a:spLocks noChangeArrowheads="1"/>
          </p:cNvSpPr>
          <p:nvPr/>
        </p:nvSpPr>
        <p:spPr bwMode="auto">
          <a:xfrm>
            <a:off x="357158" y="2000240"/>
            <a:ext cx="7286676" cy="727635"/>
          </a:xfrm>
          <a:prstGeom prst="rect">
            <a:avLst/>
          </a:prstGeom>
          <a:noFill/>
          <a:ln w="9525">
            <a:noFill/>
            <a:prstDash val="dash"/>
            <a:miter lim="800000"/>
            <a:headEnd/>
            <a:tailEnd/>
          </a:ln>
        </p:spPr>
        <p:txBody>
          <a:bodyPr wrap="square">
            <a:spAutoFit/>
          </a:bodyPr>
          <a:lstStyle/>
          <a:p>
            <a:pPr marL="355600" indent="-355600">
              <a:lnSpc>
                <a:spcPct val="129000"/>
              </a:lnSpc>
              <a:spcAft>
                <a:spcPts val="600"/>
              </a:spcAft>
            </a:pPr>
            <a:r>
              <a:rPr lang="zh-CN" altLang="en-US" sz="1400" dirty="0" smtClean="0">
                <a:solidFill>
                  <a:srgbClr val="404040"/>
                </a:solidFill>
                <a:latin typeface="微软雅黑" pitchFamily="34" charset="-122"/>
                <a:ea typeface="微软雅黑" pitchFamily="34" charset="-122"/>
              </a:rPr>
              <a:t>       </a:t>
            </a:r>
            <a:r>
              <a:rPr lang="zh-CN" altLang="en-US" sz="1600" dirty="0" smtClean="0">
                <a:solidFill>
                  <a:srgbClr val="404040"/>
                </a:solidFill>
                <a:latin typeface="微软雅黑" pitchFamily="34" charset="-122"/>
                <a:ea typeface="微软雅黑" pitchFamily="34" charset="-122"/>
              </a:rPr>
              <a:t>平安保险作为我们公司首批</a:t>
            </a:r>
            <a:r>
              <a:rPr lang="en-US" altLang="zh-CN" sz="1600" dirty="0" smtClean="0">
                <a:solidFill>
                  <a:srgbClr val="404040"/>
                </a:solidFill>
                <a:latin typeface="微软雅黑" pitchFamily="34" charset="-122"/>
                <a:ea typeface="微软雅黑" pitchFamily="34" charset="-122"/>
              </a:rPr>
              <a:t>VVIP</a:t>
            </a:r>
            <a:r>
              <a:rPr lang="zh-CN" altLang="en-US" sz="1600" dirty="0" smtClean="0">
                <a:solidFill>
                  <a:srgbClr val="404040"/>
                </a:solidFill>
                <a:latin typeface="微软雅黑" pitchFamily="34" charset="-122"/>
                <a:ea typeface="微软雅黑" pitchFamily="34" charset="-122"/>
              </a:rPr>
              <a:t>客户，将由集团公司总部牵头组成的服务团队全面负责平安保险的网络服务工作。</a:t>
            </a:r>
            <a:endParaRPr lang="zh-CN" altLang="en-US" sz="1600" dirty="0">
              <a:solidFill>
                <a:srgbClr val="404040"/>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7"/>
          <p:cNvSpPr txBox="1">
            <a:spLocks noChangeArrowheads="1"/>
          </p:cNvSpPr>
          <p:nvPr/>
        </p:nvSpPr>
        <p:spPr bwMode="auto">
          <a:xfrm>
            <a:off x="798635" y="196850"/>
            <a:ext cx="8064011" cy="522288"/>
          </a:xfrm>
          <a:prstGeom prst="rect">
            <a:avLst/>
          </a:prstGeom>
          <a:noFill/>
          <a:ln w="9525">
            <a:noFill/>
            <a:miter lim="800000"/>
            <a:headEnd/>
            <a:tailEnd/>
          </a:ln>
        </p:spPr>
        <p:txBody>
          <a:bodyPr anchor="ctr"/>
          <a:lstStyle/>
          <a:p>
            <a:endParaRPr lang="zh-CN" altLang="en-US" sz="2400" b="1" dirty="0">
              <a:latin typeface="黑体" pitchFamily="49" charset="-122"/>
              <a:ea typeface="黑体" pitchFamily="49" charset="-122"/>
            </a:endParaRPr>
          </a:p>
        </p:txBody>
      </p:sp>
      <p:sp>
        <p:nvSpPr>
          <p:cNvPr id="36" name="任意多边形 35"/>
          <p:cNvSpPr/>
          <p:nvPr/>
        </p:nvSpPr>
        <p:spPr>
          <a:xfrm>
            <a:off x="928662" y="0"/>
            <a:ext cx="2314862" cy="576064"/>
          </a:xfrm>
          <a:custGeom>
            <a:avLst/>
            <a:gdLst>
              <a:gd name="connsiteX0" fmla="*/ 0 w 1804270"/>
              <a:gd name="connsiteY0" fmla="*/ 0 h 576064"/>
              <a:gd name="connsiteX1" fmla="*/ 1516238 w 1804270"/>
              <a:gd name="connsiteY1" fmla="*/ 0 h 576064"/>
              <a:gd name="connsiteX2" fmla="*/ 1804270 w 1804270"/>
              <a:gd name="connsiteY2" fmla="*/ 288032 h 576064"/>
              <a:gd name="connsiteX3" fmla="*/ 1516238 w 1804270"/>
              <a:gd name="connsiteY3" fmla="*/ 576064 h 576064"/>
              <a:gd name="connsiteX4" fmla="*/ 0 w 1804270"/>
              <a:gd name="connsiteY4" fmla="*/ 576064 h 576064"/>
              <a:gd name="connsiteX5" fmla="*/ 0 w 1804270"/>
              <a:gd name="connsiteY5"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4270" h="576064">
                <a:moveTo>
                  <a:pt x="0" y="0"/>
                </a:moveTo>
                <a:lnTo>
                  <a:pt x="1516238" y="0"/>
                </a:lnTo>
                <a:lnTo>
                  <a:pt x="1804270" y="288032"/>
                </a:lnTo>
                <a:lnTo>
                  <a:pt x="1516238" y="576064"/>
                </a:lnTo>
                <a:lnTo>
                  <a:pt x="0" y="576064"/>
                </a:lnTo>
                <a:lnTo>
                  <a:pt x="0" y="0"/>
                </a:lnTo>
                <a:close/>
              </a:path>
            </a:pathLst>
          </a:custGeom>
          <a:solidFill>
            <a:srgbClr val="008080">
              <a:alpha val="49000"/>
            </a:srgbClr>
          </a:solidFill>
          <a:scene3d>
            <a:camera prst="orthographicFront"/>
            <a:lightRig rig="threePt" dir="t"/>
          </a:scene3d>
          <a:sp3d>
            <a:bevelT w="127000" h="127000"/>
            <a:bevelB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6" tIns="64008" rIns="176021" bIns="64008" numCol="1" spcCol="1270" anchor="ctr" anchorCtr="0">
            <a:noAutofit/>
          </a:bodyPr>
          <a:lstStyle/>
          <a:p>
            <a:pPr lvl="0" algn="ctr" defTabSz="1066800">
              <a:lnSpc>
                <a:spcPct val="90000"/>
              </a:lnSpc>
              <a:spcBef>
                <a:spcPct val="0"/>
              </a:spcBef>
              <a:spcAft>
                <a:spcPct val="35000"/>
              </a:spcAft>
            </a:pPr>
            <a:r>
              <a:rPr lang="en-US" altLang="zh-CN" sz="2400" b="1" dirty="0" smtClean="0">
                <a:solidFill>
                  <a:schemeClr val="tx1"/>
                </a:solidFill>
                <a:latin typeface="黑体" pitchFamily="2" charset="-122"/>
                <a:ea typeface="黑体" pitchFamily="2" charset="-122"/>
              </a:rPr>
              <a:t>14</a:t>
            </a:r>
            <a:r>
              <a:rPr lang="zh-CN" altLang="en-US" sz="2400" b="1" dirty="0" smtClean="0">
                <a:solidFill>
                  <a:schemeClr val="tx1"/>
                </a:solidFill>
                <a:latin typeface="黑体" pitchFamily="2" charset="-122"/>
                <a:ea typeface="黑体" pitchFamily="2" charset="-122"/>
              </a:rPr>
              <a:t>年工作计划</a:t>
            </a:r>
            <a:endParaRPr lang="zh-CN" altLang="en-US" sz="2400" b="1" kern="1200" dirty="0" smtClean="0">
              <a:solidFill>
                <a:schemeClr val="tx1"/>
              </a:solidFill>
              <a:latin typeface="黑体" pitchFamily="2" charset="-122"/>
              <a:ea typeface="黑体" pitchFamily="2" charset="-122"/>
              <a:cs typeface="+mn-cs"/>
            </a:endParaRPr>
          </a:p>
        </p:txBody>
      </p:sp>
      <p:sp>
        <p:nvSpPr>
          <p:cNvPr id="38" name="AutoShape 15"/>
          <p:cNvSpPr>
            <a:spLocks noChangeArrowheads="1"/>
          </p:cNvSpPr>
          <p:nvPr/>
        </p:nvSpPr>
        <p:spPr bwMode="gray">
          <a:xfrm>
            <a:off x="571472" y="1142984"/>
            <a:ext cx="8280400" cy="970714"/>
          </a:xfrm>
          <a:prstGeom prst="roundRect">
            <a:avLst>
              <a:gd name="adj" fmla="val 10889"/>
            </a:avLst>
          </a:prstGeom>
          <a:gradFill rotWithShape="1">
            <a:gsLst>
              <a:gs pos="0">
                <a:srgbClr val="EEEEEE"/>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anchor="ctr"/>
          <a:lstStyle/>
          <a:p>
            <a:pPr marL="2330450" indent="-177800" algn="just" fontAlgn="auto">
              <a:lnSpc>
                <a:spcPct val="150000"/>
              </a:lnSpc>
              <a:spcBef>
                <a:spcPts val="0"/>
              </a:spcBef>
              <a:spcAft>
                <a:spcPts val="0"/>
              </a:spcAft>
              <a:buFont typeface="Arial" pitchFamily="34" charset="0"/>
              <a:buChar char="•"/>
              <a:defRPr/>
            </a:pPr>
            <a:r>
              <a:rPr lang="zh-CN" altLang="en-US" sz="1400" kern="0" dirty="0">
                <a:solidFill>
                  <a:srgbClr val="000000"/>
                </a:solidFill>
                <a:latin typeface="微软雅黑" pitchFamily="34" charset="-122"/>
                <a:ea typeface="微软雅黑" pitchFamily="34" charset="-122"/>
              </a:rPr>
              <a:t>继续加强月度机房巡检工作。</a:t>
            </a:r>
            <a:endParaRPr lang="en-US" altLang="zh-CN" sz="1400" kern="0" dirty="0">
              <a:solidFill>
                <a:srgbClr val="000000"/>
              </a:solidFill>
              <a:latin typeface="微软雅黑" pitchFamily="34" charset="-122"/>
              <a:ea typeface="微软雅黑" pitchFamily="34" charset="-122"/>
            </a:endParaRPr>
          </a:p>
          <a:p>
            <a:pPr marL="2330450" indent="-177800" algn="just" fontAlgn="auto">
              <a:lnSpc>
                <a:spcPct val="150000"/>
              </a:lnSpc>
              <a:spcBef>
                <a:spcPts val="0"/>
              </a:spcBef>
              <a:spcAft>
                <a:spcPts val="0"/>
              </a:spcAft>
              <a:buFont typeface="Arial" pitchFamily="34" charset="0"/>
              <a:buChar char="•"/>
              <a:defRPr/>
            </a:pPr>
            <a:r>
              <a:rPr lang="zh-CN" altLang="en-US" sz="1400" kern="0" dirty="0">
                <a:solidFill>
                  <a:srgbClr val="000000"/>
                </a:solidFill>
                <a:latin typeface="微软雅黑" pitchFamily="34" charset="-122"/>
                <a:ea typeface="微软雅黑" pitchFamily="34" charset="-122"/>
              </a:rPr>
              <a:t>继续保持机房达标效果，规范施工，杜绝隐患。</a:t>
            </a:r>
          </a:p>
        </p:txBody>
      </p:sp>
      <p:sp>
        <p:nvSpPr>
          <p:cNvPr id="39" name="AutoShape 16"/>
          <p:cNvSpPr>
            <a:spLocks noChangeArrowheads="1"/>
          </p:cNvSpPr>
          <p:nvPr/>
        </p:nvSpPr>
        <p:spPr bwMode="gray">
          <a:xfrm>
            <a:off x="668309" y="1232009"/>
            <a:ext cx="1855788" cy="794376"/>
          </a:xfrm>
          <a:prstGeom prst="roundRect">
            <a:avLst>
              <a:gd name="adj" fmla="val 11921"/>
            </a:avLst>
          </a:prstGeom>
          <a:gradFill rotWithShape="1">
            <a:gsLst>
              <a:gs pos="0">
                <a:srgbClr val="EC941E"/>
              </a:gs>
              <a:gs pos="100000">
                <a:srgbClr val="A56715"/>
              </a:gs>
            </a:gsLst>
            <a:lin ang="5400000" scaled="1"/>
          </a:gradFill>
          <a:ln w="38100">
            <a:solidFill>
              <a:srgbClr val="000000"/>
            </a:solidFill>
            <a:round/>
            <a:headEnd/>
            <a:tailEnd/>
          </a:ln>
        </p:spPr>
        <p:txBody>
          <a:bodyPr wrap="none" anchor="ctr"/>
          <a:lstStyle/>
          <a:p>
            <a:pPr algn="ctr" fontAlgn="auto">
              <a:spcBef>
                <a:spcPts val="0"/>
              </a:spcBef>
              <a:spcAft>
                <a:spcPts val="0"/>
              </a:spcAft>
              <a:defRPr/>
            </a:pPr>
            <a:r>
              <a:rPr lang="zh-CN" altLang="en-US" sz="1800" kern="0" dirty="0">
                <a:solidFill>
                  <a:srgbClr val="FFFFFF"/>
                </a:solidFill>
                <a:effectLst>
                  <a:outerShdw blurRad="38100" dist="38100" dir="2700000" algn="tl">
                    <a:srgbClr val="C0C0C0"/>
                  </a:outerShdw>
                </a:effectLst>
                <a:latin typeface="微软雅黑" pitchFamily="34" charset="-122"/>
                <a:ea typeface="微软雅黑" pitchFamily="34" charset="-122"/>
              </a:rPr>
              <a:t>基础维护</a:t>
            </a:r>
            <a:endParaRPr lang="en-US" altLang="zh-CN" sz="1800" kern="0" dirty="0">
              <a:solidFill>
                <a:srgbClr val="FFFFFF"/>
              </a:solidFill>
              <a:effectLst>
                <a:outerShdw blurRad="38100" dist="38100" dir="2700000" algn="tl">
                  <a:srgbClr val="C0C0C0"/>
                </a:outerShdw>
              </a:effectLst>
              <a:latin typeface="微软雅黑" pitchFamily="34" charset="-122"/>
              <a:ea typeface="微软雅黑" pitchFamily="34" charset="-122"/>
            </a:endParaRPr>
          </a:p>
        </p:txBody>
      </p:sp>
      <p:sp>
        <p:nvSpPr>
          <p:cNvPr id="40" name="AutoShape 15"/>
          <p:cNvSpPr>
            <a:spLocks noChangeArrowheads="1"/>
          </p:cNvSpPr>
          <p:nvPr/>
        </p:nvSpPr>
        <p:spPr bwMode="gray">
          <a:xfrm>
            <a:off x="571472" y="2606759"/>
            <a:ext cx="8280400" cy="970713"/>
          </a:xfrm>
          <a:prstGeom prst="roundRect">
            <a:avLst>
              <a:gd name="adj" fmla="val 10889"/>
            </a:avLst>
          </a:prstGeom>
          <a:gradFill rotWithShape="1">
            <a:gsLst>
              <a:gs pos="0">
                <a:srgbClr val="EEEEEE"/>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anchor="ctr"/>
          <a:lstStyle/>
          <a:p>
            <a:pPr marL="2330450" indent="-177800" algn="just" fontAlgn="auto">
              <a:lnSpc>
                <a:spcPct val="150000"/>
              </a:lnSpc>
              <a:spcBef>
                <a:spcPts val="0"/>
              </a:spcBef>
              <a:spcAft>
                <a:spcPts val="0"/>
              </a:spcAft>
              <a:buFont typeface="Arial" pitchFamily="34" charset="0"/>
              <a:buChar char="•"/>
              <a:defRPr/>
            </a:pPr>
            <a:r>
              <a:rPr lang="zh-CN" altLang="en-US" sz="1400" kern="0" dirty="0">
                <a:solidFill>
                  <a:srgbClr val="000000"/>
                </a:solidFill>
                <a:latin typeface="微软雅黑" pitchFamily="34" charset="-122"/>
                <a:ea typeface="微软雅黑" pitchFamily="34" charset="-122"/>
              </a:rPr>
              <a:t>完成</a:t>
            </a:r>
            <a:r>
              <a:rPr lang="en-US" altLang="zh-CN" sz="1400" kern="0" dirty="0">
                <a:solidFill>
                  <a:srgbClr val="000000"/>
                </a:solidFill>
                <a:latin typeface="微软雅黑" pitchFamily="34" charset="-122"/>
                <a:ea typeface="微软雅黑" pitchFamily="34" charset="-122"/>
              </a:rPr>
              <a:t>2</a:t>
            </a:r>
            <a:r>
              <a:rPr lang="zh-CN" altLang="en-US" sz="1400" kern="0" dirty="0">
                <a:solidFill>
                  <a:srgbClr val="000000"/>
                </a:solidFill>
                <a:latin typeface="微软雅黑" pitchFamily="34" charset="-122"/>
                <a:ea typeface="微软雅黑" pitchFamily="34" charset="-122"/>
              </a:rPr>
              <a:t>台柜式空调安装，为设备稳定运行提供保障。</a:t>
            </a:r>
          </a:p>
        </p:txBody>
      </p:sp>
      <p:sp>
        <p:nvSpPr>
          <p:cNvPr id="41" name="AutoShape 16"/>
          <p:cNvSpPr>
            <a:spLocks noChangeArrowheads="1"/>
          </p:cNvSpPr>
          <p:nvPr/>
        </p:nvSpPr>
        <p:spPr bwMode="gray">
          <a:xfrm>
            <a:off x="668309" y="2695784"/>
            <a:ext cx="1855788" cy="794376"/>
          </a:xfrm>
          <a:prstGeom prst="roundRect">
            <a:avLst>
              <a:gd name="adj" fmla="val 11921"/>
            </a:avLst>
          </a:prstGeom>
          <a:gradFill rotWithShape="1">
            <a:gsLst>
              <a:gs pos="0">
                <a:srgbClr val="EC941E"/>
              </a:gs>
              <a:gs pos="100000">
                <a:srgbClr val="A56715"/>
              </a:gs>
            </a:gsLst>
            <a:lin ang="5400000" scaled="1"/>
          </a:gradFill>
          <a:ln w="38100">
            <a:solidFill>
              <a:srgbClr val="000000"/>
            </a:solidFill>
            <a:round/>
            <a:headEnd/>
            <a:tailEnd/>
          </a:ln>
        </p:spPr>
        <p:txBody>
          <a:bodyPr wrap="none" anchor="ctr"/>
          <a:lstStyle/>
          <a:p>
            <a:pPr algn="ctr" fontAlgn="auto">
              <a:spcBef>
                <a:spcPts val="0"/>
              </a:spcBef>
              <a:spcAft>
                <a:spcPts val="0"/>
              </a:spcAft>
              <a:defRPr/>
            </a:pPr>
            <a:r>
              <a:rPr lang="zh-CN" altLang="en-US" sz="1800" kern="0" dirty="0">
                <a:solidFill>
                  <a:srgbClr val="FFFFFF"/>
                </a:solidFill>
                <a:effectLst>
                  <a:outerShdw blurRad="38100" dist="38100" dir="2700000" algn="tl">
                    <a:srgbClr val="C0C0C0"/>
                  </a:outerShdw>
                </a:effectLst>
                <a:latin typeface="微软雅黑" pitchFamily="34" charset="-122"/>
                <a:ea typeface="微软雅黑" pitchFamily="34" charset="-122"/>
              </a:rPr>
              <a:t>机房空调优化</a:t>
            </a:r>
            <a:endParaRPr lang="en-US" altLang="zh-CN" sz="1800" kern="0" dirty="0">
              <a:solidFill>
                <a:srgbClr val="FFFFFF"/>
              </a:solidFill>
              <a:effectLst>
                <a:outerShdw blurRad="38100" dist="38100" dir="2700000" algn="tl">
                  <a:srgbClr val="C0C0C0"/>
                </a:outerShdw>
              </a:effectLst>
              <a:latin typeface="微软雅黑" pitchFamily="34" charset="-122"/>
              <a:ea typeface="微软雅黑" pitchFamily="34" charset="-122"/>
            </a:endParaRPr>
          </a:p>
        </p:txBody>
      </p:sp>
      <p:sp>
        <p:nvSpPr>
          <p:cNvPr id="42" name="AutoShape 15"/>
          <p:cNvSpPr>
            <a:spLocks noChangeArrowheads="1"/>
          </p:cNvSpPr>
          <p:nvPr/>
        </p:nvSpPr>
        <p:spPr bwMode="gray">
          <a:xfrm>
            <a:off x="571472" y="4101349"/>
            <a:ext cx="8280400" cy="970714"/>
          </a:xfrm>
          <a:prstGeom prst="roundRect">
            <a:avLst>
              <a:gd name="adj" fmla="val 10889"/>
            </a:avLst>
          </a:prstGeom>
          <a:gradFill rotWithShape="1">
            <a:gsLst>
              <a:gs pos="0">
                <a:srgbClr val="EEEEEE"/>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anchor="ctr"/>
          <a:lstStyle/>
          <a:p>
            <a:pPr marL="2330450" indent="-177800" algn="just" fontAlgn="auto">
              <a:lnSpc>
                <a:spcPct val="150000"/>
              </a:lnSpc>
              <a:spcBef>
                <a:spcPts val="0"/>
              </a:spcBef>
              <a:spcAft>
                <a:spcPts val="0"/>
              </a:spcAft>
              <a:buFont typeface="Arial" pitchFamily="34" charset="0"/>
              <a:buChar char="•"/>
              <a:defRPr/>
            </a:pPr>
            <a:r>
              <a:rPr lang="zh-CN" altLang="en-US" sz="1400" kern="0" dirty="0">
                <a:solidFill>
                  <a:srgbClr val="000000"/>
                </a:solidFill>
                <a:latin typeface="微软雅黑" pitchFamily="34" charset="-122"/>
                <a:ea typeface="微软雅黑" pitchFamily="34" charset="-122"/>
              </a:rPr>
              <a:t>继续推进机房设备网络优化，老旧设备退网割接工作。</a:t>
            </a:r>
            <a:endParaRPr lang="en-US" altLang="zh-CN" sz="1400" kern="0" dirty="0">
              <a:solidFill>
                <a:srgbClr val="000000"/>
              </a:solidFill>
              <a:latin typeface="微软雅黑" pitchFamily="34" charset="-122"/>
              <a:ea typeface="微软雅黑" pitchFamily="34" charset="-122"/>
            </a:endParaRPr>
          </a:p>
          <a:p>
            <a:pPr marL="2330450" indent="-177800" algn="just" fontAlgn="auto">
              <a:lnSpc>
                <a:spcPct val="150000"/>
              </a:lnSpc>
              <a:spcBef>
                <a:spcPts val="0"/>
              </a:spcBef>
              <a:spcAft>
                <a:spcPts val="0"/>
              </a:spcAft>
              <a:buFont typeface="Arial" pitchFamily="34" charset="0"/>
              <a:buChar char="•"/>
              <a:defRPr/>
            </a:pPr>
            <a:r>
              <a:rPr lang="zh-CN" altLang="en-US" sz="1400" kern="0" dirty="0">
                <a:solidFill>
                  <a:srgbClr val="000000"/>
                </a:solidFill>
                <a:latin typeface="微软雅黑" pitchFamily="34" charset="-122"/>
                <a:ea typeface="微软雅黑" pitchFamily="34" charset="-122"/>
              </a:rPr>
              <a:t>配合用户语音机房搬迁工作。</a:t>
            </a:r>
            <a:endParaRPr lang="en-US" altLang="zh-CN" sz="1400" kern="0" dirty="0">
              <a:solidFill>
                <a:srgbClr val="000000"/>
              </a:solidFill>
              <a:latin typeface="微软雅黑" pitchFamily="34" charset="-122"/>
              <a:ea typeface="微软雅黑" pitchFamily="34" charset="-122"/>
            </a:endParaRPr>
          </a:p>
          <a:p>
            <a:pPr marL="2330450" indent="-177800" algn="just" fontAlgn="auto">
              <a:lnSpc>
                <a:spcPct val="150000"/>
              </a:lnSpc>
              <a:spcBef>
                <a:spcPts val="0"/>
              </a:spcBef>
              <a:spcAft>
                <a:spcPts val="0"/>
              </a:spcAft>
              <a:buFont typeface="Arial" pitchFamily="34" charset="0"/>
              <a:buChar char="•"/>
              <a:defRPr/>
            </a:pPr>
            <a:r>
              <a:rPr lang="zh-CN" altLang="en-US" sz="1400" kern="0" dirty="0">
                <a:solidFill>
                  <a:srgbClr val="000000"/>
                </a:solidFill>
                <a:latin typeface="微软雅黑" pitchFamily="34" charset="-122"/>
                <a:ea typeface="微软雅黑" pitchFamily="34" charset="-122"/>
              </a:rPr>
              <a:t>继续推进</a:t>
            </a:r>
            <a:r>
              <a:rPr lang="en-US" altLang="zh-CN" sz="1400" kern="0" dirty="0">
                <a:solidFill>
                  <a:srgbClr val="000000"/>
                </a:solidFill>
                <a:latin typeface="微软雅黑" pitchFamily="34" charset="-122"/>
                <a:ea typeface="微软雅黑" pitchFamily="34" charset="-122"/>
              </a:rPr>
              <a:t>PDH</a:t>
            </a:r>
            <a:r>
              <a:rPr lang="zh-CN" altLang="en-US" sz="1400" kern="0" dirty="0">
                <a:solidFill>
                  <a:srgbClr val="000000"/>
                </a:solidFill>
                <a:latin typeface="微软雅黑" pitchFamily="34" charset="-122"/>
                <a:ea typeface="微软雅黑" pitchFamily="34" charset="-122"/>
              </a:rPr>
              <a:t>改</a:t>
            </a:r>
            <a:r>
              <a:rPr lang="en-US" altLang="zh-CN" sz="1400" kern="0" dirty="0">
                <a:solidFill>
                  <a:srgbClr val="000000"/>
                </a:solidFill>
                <a:latin typeface="微软雅黑" pitchFamily="34" charset="-122"/>
                <a:ea typeface="微软雅黑" pitchFamily="34" charset="-122"/>
              </a:rPr>
              <a:t>SDH</a:t>
            </a:r>
            <a:r>
              <a:rPr lang="zh-CN" altLang="en-US" sz="1400" kern="0" dirty="0">
                <a:solidFill>
                  <a:srgbClr val="000000"/>
                </a:solidFill>
                <a:latin typeface="微软雅黑" pitchFamily="34" charset="-122"/>
                <a:ea typeface="微软雅黑" pitchFamily="34" charset="-122"/>
              </a:rPr>
              <a:t>优化工作</a:t>
            </a:r>
          </a:p>
        </p:txBody>
      </p:sp>
      <p:sp>
        <p:nvSpPr>
          <p:cNvPr id="52" name="AutoShape 16"/>
          <p:cNvSpPr>
            <a:spLocks noChangeArrowheads="1"/>
          </p:cNvSpPr>
          <p:nvPr/>
        </p:nvSpPr>
        <p:spPr bwMode="gray">
          <a:xfrm>
            <a:off x="668309" y="4192086"/>
            <a:ext cx="1855788" cy="792663"/>
          </a:xfrm>
          <a:prstGeom prst="roundRect">
            <a:avLst>
              <a:gd name="adj" fmla="val 11921"/>
            </a:avLst>
          </a:prstGeom>
          <a:gradFill rotWithShape="1">
            <a:gsLst>
              <a:gs pos="0">
                <a:srgbClr val="EC941E"/>
              </a:gs>
              <a:gs pos="100000">
                <a:srgbClr val="A56715"/>
              </a:gs>
            </a:gsLst>
            <a:lin ang="5400000" scaled="1"/>
          </a:gradFill>
          <a:ln w="38100">
            <a:solidFill>
              <a:srgbClr val="000000"/>
            </a:solidFill>
            <a:round/>
            <a:headEnd/>
            <a:tailEnd/>
          </a:ln>
        </p:spPr>
        <p:txBody>
          <a:bodyPr wrap="none" anchor="ctr"/>
          <a:lstStyle/>
          <a:p>
            <a:pPr algn="ctr" fontAlgn="auto">
              <a:spcBef>
                <a:spcPts val="0"/>
              </a:spcBef>
              <a:spcAft>
                <a:spcPts val="0"/>
              </a:spcAft>
              <a:defRPr/>
            </a:pPr>
            <a:r>
              <a:rPr lang="zh-CN" altLang="en-US" sz="1800" kern="0" dirty="0">
                <a:solidFill>
                  <a:srgbClr val="FFFFFF"/>
                </a:solidFill>
                <a:effectLst>
                  <a:outerShdw blurRad="38100" dist="38100" dir="2700000" algn="tl">
                    <a:srgbClr val="C0C0C0"/>
                  </a:outerShdw>
                </a:effectLst>
                <a:latin typeface="微软雅黑" pitchFamily="34" charset="-122"/>
                <a:ea typeface="微软雅黑" pitchFamily="34" charset="-122"/>
              </a:rPr>
              <a:t>网络优化</a:t>
            </a:r>
            <a:endParaRPr lang="en-US" altLang="zh-CN" sz="1800" kern="0" dirty="0">
              <a:solidFill>
                <a:srgbClr val="FFFFFF"/>
              </a:solidFill>
              <a:effectLst>
                <a:outerShdw blurRad="38100" dist="38100" dir="2700000" algn="tl">
                  <a:srgbClr val="C0C0C0"/>
                </a:outerShdw>
              </a:effectLst>
              <a:latin typeface="微软雅黑" pitchFamily="34" charset="-122"/>
              <a:ea typeface="微软雅黑" pitchFamily="34" charset="-122"/>
            </a:endParaRPr>
          </a:p>
        </p:txBody>
      </p:sp>
      <p:sp>
        <p:nvSpPr>
          <p:cNvPr id="55" name="AutoShape 15"/>
          <p:cNvSpPr>
            <a:spLocks noChangeArrowheads="1"/>
          </p:cNvSpPr>
          <p:nvPr/>
        </p:nvSpPr>
        <p:spPr bwMode="gray">
          <a:xfrm>
            <a:off x="571472" y="5572140"/>
            <a:ext cx="8280400" cy="970714"/>
          </a:xfrm>
          <a:prstGeom prst="roundRect">
            <a:avLst>
              <a:gd name="adj" fmla="val 10889"/>
            </a:avLst>
          </a:prstGeom>
          <a:gradFill rotWithShape="1">
            <a:gsLst>
              <a:gs pos="0">
                <a:srgbClr val="EEEEEE"/>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anchor="ctr"/>
          <a:lstStyle/>
          <a:p>
            <a:pPr marL="2330450" indent="-177800" algn="just" fontAlgn="auto">
              <a:lnSpc>
                <a:spcPct val="150000"/>
              </a:lnSpc>
              <a:spcBef>
                <a:spcPts val="0"/>
              </a:spcBef>
              <a:spcAft>
                <a:spcPts val="0"/>
              </a:spcAft>
              <a:buFont typeface="Arial" pitchFamily="34" charset="0"/>
              <a:buChar char="•"/>
              <a:defRPr/>
            </a:pPr>
            <a:r>
              <a:rPr lang="zh-CN" altLang="en-US" sz="1400" kern="0" dirty="0" smtClean="0">
                <a:solidFill>
                  <a:srgbClr val="000000"/>
                </a:solidFill>
                <a:latin typeface="微软雅黑" pitchFamily="34" charset="-122"/>
                <a:ea typeface="微软雅黑" pitchFamily="34" charset="-122"/>
              </a:rPr>
              <a:t>分批完成剩余电路的双上联优化</a:t>
            </a:r>
            <a:endParaRPr lang="zh-CN" altLang="en-US" sz="1400" kern="0" dirty="0">
              <a:solidFill>
                <a:srgbClr val="000000"/>
              </a:solidFill>
              <a:latin typeface="微软雅黑" pitchFamily="34" charset="-122"/>
              <a:ea typeface="微软雅黑" pitchFamily="34" charset="-122"/>
            </a:endParaRPr>
          </a:p>
        </p:txBody>
      </p:sp>
      <p:sp>
        <p:nvSpPr>
          <p:cNvPr id="57" name="AutoShape 16"/>
          <p:cNvSpPr>
            <a:spLocks noChangeArrowheads="1"/>
          </p:cNvSpPr>
          <p:nvPr/>
        </p:nvSpPr>
        <p:spPr bwMode="gray">
          <a:xfrm>
            <a:off x="714348" y="5643578"/>
            <a:ext cx="1855788" cy="792663"/>
          </a:xfrm>
          <a:prstGeom prst="roundRect">
            <a:avLst>
              <a:gd name="adj" fmla="val 11921"/>
            </a:avLst>
          </a:prstGeom>
          <a:gradFill rotWithShape="1">
            <a:gsLst>
              <a:gs pos="0">
                <a:srgbClr val="EC941E"/>
              </a:gs>
              <a:gs pos="100000">
                <a:srgbClr val="A56715"/>
              </a:gs>
            </a:gsLst>
            <a:lin ang="5400000" scaled="1"/>
          </a:gradFill>
          <a:ln w="38100">
            <a:solidFill>
              <a:srgbClr val="000000"/>
            </a:solidFill>
            <a:round/>
            <a:headEnd/>
            <a:tailEnd/>
          </a:ln>
        </p:spPr>
        <p:txBody>
          <a:bodyPr wrap="none" anchor="ctr"/>
          <a:lstStyle/>
          <a:p>
            <a:pPr algn="ctr" fontAlgn="auto">
              <a:spcBef>
                <a:spcPts val="0"/>
              </a:spcBef>
              <a:spcAft>
                <a:spcPts val="0"/>
              </a:spcAft>
              <a:defRPr/>
            </a:pPr>
            <a:r>
              <a:rPr lang="zh-CN" altLang="en-US" kern="0" dirty="0" smtClean="0">
                <a:solidFill>
                  <a:srgbClr val="FFFFFF"/>
                </a:solidFill>
                <a:effectLst>
                  <a:outerShdw blurRad="38100" dist="38100" dir="2700000" algn="tl">
                    <a:srgbClr val="C0C0C0"/>
                  </a:outerShdw>
                </a:effectLst>
                <a:latin typeface="微软雅黑" pitchFamily="34" charset="-122"/>
                <a:ea typeface="微软雅黑" pitchFamily="34" charset="-122"/>
              </a:rPr>
              <a:t>双上联</a:t>
            </a:r>
            <a:r>
              <a:rPr lang="zh-CN" altLang="en-US" sz="1800" kern="0" dirty="0" smtClean="0">
                <a:solidFill>
                  <a:srgbClr val="FFFFFF"/>
                </a:solidFill>
                <a:effectLst>
                  <a:outerShdw blurRad="38100" dist="38100" dir="2700000" algn="tl">
                    <a:srgbClr val="C0C0C0"/>
                  </a:outerShdw>
                </a:effectLst>
                <a:latin typeface="微软雅黑" pitchFamily="34" charset="-122"/>
                <a:ea typeface="微软雅黑" pitchFamily="34" charset="-122"/>
              </a:rPr>
              <a:t>优化</a:t>
            </a:r>
            <a:endParaRPr lang="en-US" altLang="zh-CN" sz="1800" kern="0" dirty="0">
              <a:solidFill>
                <a:srgbClr val="FFFFFF"/>
              </a:solidFill>
              <a:effectLst>
                <a:outerShdw blurRad="38100" dist="38100" dir="2700000" algn="tl">
                  <a:srgbClr val="C0C0C0"/>
                </a:outerShdw>
              </a:effectLst>
              <a:latin typeface="微软雅黑" pitchFamily="34" charset="-122"/>
              <a:ea typeface="微软雅黑" pitchFamily="34" charset="-122"/>
            </a:endParaRPr>
          </a:p>
        </p:txBody>
      </p:sp>
      <p:sp>
        <p:nvSpPr>
          <p:cNvPr id="58" name="Rectangle 4"/>
          <p:cNvSpPr>
            <a:spLocks noChangeArrowheads="1"/>
          </p:cNvSpPr>
          <p:nvPr/>
        </p:nvSpPr>
        <p:spPr bwMode="auto">
          <a:xfrm>
            <a:off x="571472" y="785794"/>
            <a:ext cx="1327251" cy="369332"/>
          </a:xfrm>
          <a:prstGeom prst="rect">
            <a:avLst/>
          </a:prstGeom>
          <a:solidFill>
            <a:sysClr val="window" lastClr="FFFFFF">
              <a:lumMod val="85000"/>
            </a:sysClr>
          </a:solidFill>
          <a:ln>
            <a:noFill/>
          </a:ln>
          <a:effectLst/>
          <a:scene3d>
            <a:camera prst="orthographicFront"/>
            <a:lightRig rig="threePt" dir="t"/>
          </a:scene3d>
          <a:sp3d>
            <a:bevelT/>
          </a:sp3d>
          <a:extLst/>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zh-CN" altLang="en-US" sz="1800" b="1" dirty="0" smtClean="0">
                <a:solidFill>
                  <a:prstClr val="black"/>
                </a:solidFill>
                <a:latin typeface="微软雅黑" pitchFamily="34" charset="-122"/>
                <a:ea typeface="微软雅黑" pitchFamily="34" charset="-122"/>
              </a:rPr>
              <a:t>专项工作</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txBox="1">
            <a:spLocks noChangeArrowheads="1"/>
          </p:cNvSpPr>
          <p:nvPr/>
        </p:nvSpPr>
        <p:spPr bwMode="auto">
          <a:xfrm>
            <a:off x="798635" y="196850"/>
            <a:ext cx="8064011" cy="522288"/>
          </a:xfrm>
          <a:prstGeom prst="rect">
            <a:avLst/>
          </a:prstGeom>
          <a:noFill/>
          <a:ln w="9525">
            <a:noFill/>
            <a:miter lim="800000"/>
            <a:headEnd/>
            <a:tailEnd/>
          </a:ln>
        </p:spPr>
        <p:txBody>
          <a:bodyPr anchor="ctr"/>
          <a:lstStyle/>
          <a:p>
            <a:r>
              <a:rPr lang="zh-CN" altLang="en-US" sz="2400" b="1" dirty="0" smtClean="0">
                <a:latin typeface="黑体" pitchFamily="49" charset="-122"/>
                <a:ea typeface="黑体" pitchFamily="49" charset="-122"/>
              </a:rPr>
              <a:t>目  录</a:t>
            </a:r>
            <a:endParaRPr lang="zh-CN" altLang="en-US" sz="2400" b="1" dirty="0">
              <a:latin typeface="黑体" pitchFamily="49" charset="-122"/>
              <a:ea typeface="黑体" pitchFamily="49" charset="-122"/>
            </a:endParaRPr>
          </a:p>
        </p:txBody>
      </p:sp>
      <p:grpSp>
        <p:nvGrpSpPr>
          <p:cNvPr id="66" name="组合 65"/>
          <p:cNvGrpSpPr/>
          <p:nvPr/>
        </p:nvGrpSpPr>
        <p:grpSpPr>
          <a:xfrm>
            <a:off x="303536" y="2205038"/>
            <a:ext cx="2540272" cy="2520106"/>
            <a:chOff x="304800" y="2205038"/>
            <a:chExt cx="2673350" cy="2671762"/>
          </a:xfrm>
        </p:grpSpPr>
        <p:sp>
          <p:nvSpPr>
            <p:cNvPr id="28" name="Oval 11"/>
            <p:cNvSpPr>
              <a:spLocks noChangeArrowheads="1"/>
            </p:cNvSpPr>
            <p:nvPr/>
          </p:nvSpPr>
          <p:spPr bwMode="gray">
            <a:xfrm>
              <a:off x="304800" y="2205038"/>
              <a:ext cx="2673350" cy="2671762"/>
            </a:xfrm>
            <a:prstGeom prst="ellipse">
              <a:avLst/>
            </a:prstGeom>
            <a:gradFill rotWithShape="1">
              <a:gsLst>
                <a:gs pos="0">
                  <a:srgbClr val="5BBE4E">
                    <a:gamma/>
                    <a:tint val="0"/>
                    <a:invGamma/>
                  </a:srgbClr>
                </a:gs>
                <a:gs pos="50000">
                  <a:srgbClr val="5BBE4E"/>
                </a:gs>
                <a:gs pos="100000">
                  <a:srgbClr val="5BBE4E">
                    <a:gamma/>
                    <a:tint val="0"/>
                    <a:invGamma/>
                  </a:srgbClr>
                </a:gs>
              </a:gsLst>
              <a:lin ang="2700000" scaled="1"/>
            </a:gradFill>
            <a:ln>
              <a:noFill/>
            </a:ln>
            <a:effectLst/>
            <a:extLst>
              <a:ext uri="{91240B29-F687-4F45-9708-019B960494DF}"/>
              <a:ext uri="{AF507438-7753-43E0-B8FC-AC1667EBCBE1}"/>
            </a:extLst>
          </p:spPr>
          <p:txBody>
            <a:bodyPr wrap="none" anchor="ctr">
              <a:noAutofit/>
            </a:bodyPr>
            <a:lstStyle/>
            <a:p>
              <a:pPr fontAlgn="auto">
                <a:spcBef>
                  <a:spcPts val="0"/>
                </a:spcBef>
                <a:spcAft>
                  <a:spcPts val="0"/>
                </a:spcAft>
                <a:defRPr/>
              </a:pPr>
              <a:endParaRPr lang="zh-CN" altLang="en-US" kern="0">
                <a:solidFill>
                  <a:sysClr val="windowText" lastClr="000000"/>
                </a:solidFill>
                <a:latin typeface="黑体" pitchFamily="49" charset="-122"/>
              </a:endParaRPr>
            </a:p>
          </p:txBody>
        </p:sp>
        <p:sp>
          <p:nvSpPr>
            <p:cNvPr id="29" name="Oval 12"/>
            <p:cNvSpPr>
              <a:spLocks noChangeArrowheads="1"/>
            </p:cNvSpPr>
            <p:nvPr/>
          </p:nvSpPr>
          <p:spPr bwMode="gray">
            <a:xfrm>
              <a:off x="481013" y="2378075"/>
              <a:ext cx="2319337" cy="2322513"/>
            </a:xfrm>
            <a:prstGeom prst="ellipse">
              <a:avLst/>
            </a:prstGeom>
            <a:gradFill rotWithShape="1">
              <a:gsLst>
                <a:gs pos="0">
                  <a:srgbClr val="5BBE4E">
                    <a:gamma/>
                    <a:shade val="54118"/>
                    <a:invGamma/>
                  </a:srgbClr>
                </a:gs>
                <a:gs pos="50000">
                  <a:srgbClr val="5BBE4E"/>
                </a:gs>
                <a:gs pos="100000">
                  <a:srgbClr val="5BBE4E">
                    <a:gamma/>
                    <a:shade val="54118"/>
                    <a:invGamma/>
                  </a:srgbClr>
                </a:gs>
              </a:gsLst>
              <a:lin ang="18900000" scaled="1"/>
            </a:gradFill>
            <a:ln>
              <a:noFill/>
            </a:ln>
            <a:effectLst/>
            <a:extLst>
              <a:ext uri="{91240B29-F687-4F45-9708-019B960494DF}"/>
              <a:ext uri="{AF507438-7753-43E0-B8FC-AC1667EBCBE1}"/>
            </a:extLst>
          </p:spPr>
          <p:txBody>
            <a:bodyPr anchor="ctr">
              <a:spAutoFit/>
            </a:bodyPr>
            <a:lstStyle/>
            <a:p>
              <a:pPr fontAlgn="auto">
                <a:spcBef>
                  <a:spcPts val="0"/>
                </a:spcBef>
                <a:spcAft>
                  <a:spcPts val="0"/>
                </a:spcAft>
                <a:defRPr/>
              </a:pPr>
              <a:endParaRPr lang="zh-CN" altLang="en-US" kern="0">
                <a:solidFill>
                  <a:sysClr val="windowText" lastClr="000000"/>
                </a:solidFill>
                <a:latin typeface="黑体" pitchFamily="49" charset="-122"/>
              </a:endParaRPr>
            </a:p>
          </p:txBody>
        </p:sp>
        <p:sp>
          <p:nvSpPr>
            <p:cNvPr id="30" name="Oval 13"/>
            <p:cNvSpPr>
              <a:spLocks noChangeArrowheads="1"/>
            </p:cNvSpPr>
            <p:nvPr/>
          </p:nvSpPr>
          <p:spPr bwMode="gray">
            <a:xfrm>
              <a:off x="492125" y="2390775"/>
              <a:ext cx="2319338" cy="2320925"/>
            </a:xfrm>
            <a:prstGeom prst="ellipse">
              <a:avLst/>
            </a:prstGeom>
            <a:gradFill rotWithShape="1">
              <a:gsLst>
                <a:gs pos="0">
                  <a:srgbClr val="5BBE4E">
                    <a:gamma/>
                    <a:shade val="63529"/>
                    <a:invGamma/>
                  </a:srgbClr>
                </a:gs>
                <a:gs pos="100000">
                  <a:srgbClr val="5BBE4E">
                    <a:alpha val="0"/>
                  </a:srgbClr>
                </a:gs>
              </a:gsLst>
              <a:lin ang="2700000" scaled="1"/>
            </a:gradFill>
            <a:ln>
              <a:noFill/>
            </a:ln>
            <a:effectLst/>
            <a:extLst>
              <a:ext uri="{91240B29-F687-4F45-9708-019B960494DF}"/>
              <a:ext uri="{AF507438-7753-43E0-B8FC-AC1667EBCBE1}"/>
            </a:extLst>
          </p:spPr>
          <p:txBody>
            <a:bodyPr anchor="ctr">
              <a:noAutofit/>
            </a:bodyPr>
            <a:lstStyle/>
            <a:p>
              <a:pPr fontAlgn="auto">
                <a:spcBef>
                  <a:spcPts val="0"/>
                </a:spcBef>
                <a:spcAft>
                  <a:spcPts val="0"/>
                </a:spcAft>
                <a:defRPr/>
              </a:pPr>
              <a:endParaRPr lang="zh-CN" altLang="en-US" kern="0">
                <a:solidFill>
                  <a:sysClr val="windowText" lastClr="000000"/>
                </a:solidFill>
                <a:latin typeface="黑体" pitchFamily="49" charset="-122"/>
              </a:endParaRPr>
            </a:p>
          </p:txBody>
        </p:sp>
        <p:sp>
          <p:nvSpPr>
            <p:cNvPr id="31" name="Oval 14"/>
            <p:cNvSpPr>
              <a:spLocks noChangeArrowheads="1"/>
            </p:cNvSpPr>
            <p:nvPr/>
          </p:nvSpPr>
          <p:spPr bwMode="gray">
            <a:xfrm>
              <a:off x="595313" y="2495550"/>
              <a:ext cx="2090737" cy="2089150"/>
            </a:xfrm>
            <a:prstGeom prst="ellipse">
              <a:avLst/>
            </a:prstGeom>
            <a:solidFill>
              <a:srgbClr val="000000"/>
            </a:solidFill>
            <a:ln>
              <a:noFill/>
            </a:ln>
            <a:effectLst/>
            <a:extLst>
              <a:ext uri="{91240B29-F687-4F45-9708-019B960494DF}"/>
              <a:ext uri="{AF507438-7753-43E0-B8FC-AC1667EBCBE1}"/>
            </a:extLst>
          </p:spPr>
          <p:txBody>
            <a:bodyPr anchor="ctr">
              <a:noAutofit/>
            </a:bodyPr>
            <a:lstStyle/>
            <a:p>
              <a:pPr fontAlgn="auto">
                <a:spcBef>
                  <a:spcPts val="0"/>
                </a:spcBef>
                <a:spcAft>
                  <a:spcPts val="0"/>
                </a:spcAft>
                <a:defRPr/>
              </a:pPr>
              <a:endParaRPr lang="zh-CN" altLang="en-US" kern="0">
                <a:solidFill>
                  <a:sysClr val="windowText" lastClr="000000"/>
                </a:solidFill>
                <a:latin typeface="黑体" pitchFamily="49" charset="-122"/>
              </a:endParaRPr>
            </a:p>
          </p:txBody>
        </p:sp>
        <p:sp>
          <p:nvSpPr>
            <p:cNvPr id="32" name="Oval 15"/>
            <p:cNvSpPr>
              <a:spLocks noChangeArrowheads="1"/>
            </p:cNvSpPr>
            <p:nvPr/>
          </p:nvSpPr>
          <p:spPr bwMode="gray">
            <a:xfrm>
              <a:off x="628650" y="2528888"/>
              <a:ext cx="2025650" cy="202723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ext uri="{AF507438-7753-43E0-B8FC-AC1667EBCBE1}"/>
            </a:extLst>
          </p:spPr>
          <p:txBody>
            <a:bodyPr vert="eaVert" wrap="none" anchor="ctr"/>
            <a:lstStyle/>
            <a:p>
              <a:pPr fontAlgn="auto">
                <a:spcBef>
                  <a:spcPts val="0"/>
                </a:spcBef>
                <a:spcAft>
                  <a:spcPts val="0"/>
                </a:spcAft>
                <a:defRPr/>
              </a:pPr>
              <a:endParaRPr lang="zh-CN" altLang="en-US" kern="0">
                <a:solidFill>
                  <a:sysClr val="windowText" lastClr="000000"/>
                </a:solidFill>
                <a:latin typeface="黑体" pitchFamily="49" charset="-122"/>
              </a:endParaRPr>
            </a:p>
          </p:txBody>
        </p:sp>
        <p:sp>
          <p:nvSpPr>
            <p:cNvPr id="33" name="Oval 16"/>
            <p:cNvSpPr>
              <a:spLocks noChangeArrowheads="1"/>
            </p:cNvSpPr>
            <p:nvPr/>
          </p:nvSpPr>
          <p:spPr bwMode="gray">
            <a:xfrm>
              <a:off x="654050" y="2540000"/>
              <a:ext cx="1978025" cy="1978025"/>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ext uri="{AF507438-7753-43E0-B8FC-AC1667EBCBE1}"/>
            </a:extLst>
          </p:spPr>
          <p:txBody>
            <a:bodyPr vert="eaVert" wrap="none" anchor="ctr"/>
            <a:lstStyle/>
            <a:p>
              <a:pPr fontAlgn="auto">
                <a:spcBef>
                  <a:spcPts val="0"/>
                </a:spcBef>
                <a:spcAft>
                  <a:spcPts val="0"/>
                </a:spcAft>
                <a:defRPr/>
              </a:pPr>
              <a:endParaRPr lang="zh-CN" altLang="en-US" kern="0">
                <a:solidFill>
                  <a:sysClr val="windowText" lastClr="000000"/>
                </a:solidFill>
                <a:latin typeface="黑体" pitchFamily="49" charset="-122"/>
              </a:endParaRPr>
            </a:p>
          </p:txBody>
        </p:sp>
        <p:sp>
          <p:nvSpPr>
            <p:cNvPr id="34" name="Oval 17"/>
            <p:cNvSpPr>
              <a:spLocks noChangeArrowheads="1"/>
            </p:cNvSpPr>
            <p:nvPr/>
          </p:nvSpPr>
          <p:spPr bwMode="gray">
            <a:xfrm>
              <a:off x="676275" y="2559050"/>
              <a:ext cx="1879600" cy="1847850"/>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ext uri="{AF507438-7753-43E0-B8FC-AC1667EBCBE1}"/>
            </a:extLst>
          </p:spPr>
          <p:txBody>
            <a:bodyPr vert="eaVert" wrap="none" anchor="ctr"/>
            <a:lstStyle/>
            <a:p>
              <a:pPr fontAlgn="auto">
                <a:spcBef>
                  <a:spcPts val="0"/>
                </a:spcBef>
                <a:spcAft>
                  <a:spcPts val="0"/>
                </a:spcAft>
                <a:defRPr/>
              </a:pPr>
              <a:endParaRPr lang="zh-CN" altLang="en-US" kern="0">
                <a:solidFill>
                  <a:sysClr val="windowText" lastClr="000000"/>
                </a:solidFill>
                <a:latin typeface="黑体" pitchFamily="49" charset="-122"/>
              </a:endParaRPr>
            </a:p>
          </p:txBody>
        </p:sp>
        <p:sp>
          <p:nvSpPr>
            <p:cNvPr id="43" name="Oval 18"/>
            <p:cNvSpPr>
              <a:spLocks noChangeArrowheads="1"/>
            </p:cNvSpPr>
            <p:nvPr/>
          </p:nvSpPr>
          <p:spPr bwMode="gray">
            <a:xfrm>
              <a:off x="785813" y="2611438"/>
              <a:ext cx="1671637" cy="1500187"/>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ext uri="{AF507438-7753-43E0-B8FC-AC1667EBCBE1}"/>
            </a:extLst>
          </p:spPr>
          <p:txBody>
            <a:bodyPr vert="eaVert" wrap="none" anchor="ctr"/>
            <a:lstStyle/>
            <a:p>
              <a:pPr fontAlgn="auto">
                <a:spcBef>
                  <a:spcPts val="0"/>
                </a:spcBef>
                <a:spcAft>
                  <a:spcPts val="0"/>
                </a:spcAft>
                <a:defRPr/>
              </a:pPr>
              <a:endParaRPr lang="zh-CN" altLang="en-US" kern="0" dirty="0">
                <a:solidFill>
                  <a:sysClr val="windowText" lastClr="000000"/>
                </a:solidFill>
                <a:latin typeface="黑体" pitchFamily="49" charset="-122"/>
              </a:endParaRPr>
            </a:p>
          </p:txBody>
        </p:sp>
        <p:sp>
          <p:nvSpPr>
            <p:cNvPr id="44" name="TextBox 42"/>
            <p:cNvSpPr txBox="1">
              <a:spLocks noChangeArrowheads="1"/>
            </p:cNvSpPr>
            <p:nvPr/>
          </p:nvSpPr>
          <p:spPr bwMode="auto">
            <a:xfrm>
              <a:off x="304800" y="2815584"/>
              <a:ext cx="2673350" cy="1387651"/>
            </a:xfrm>
            <a:prstGeom prst="rect">
              <a:avLst/>
            </a:prstGeom>
            <a:noFill/>
            <a:ln w="9525">
              <a:noFill/>
              <a:miter lim="800000"/>
              <a:headEnd/>
              <a:tailEnd/>
            </a:ln>
          </p:spPr>
          <p:txBody>
            <a:bodyPr>
              <a:spAutoFit/>
            </a:bodyPr>
            <a:lstStyle/>
            <a:p>
              <a:pPr algn="ctr">
                <a:lnSpc>
                  <a:spcPct val="150000"/>
                </a:lnSpc>
              </a:pPr>
              <a:r>
                <a:rPr lang="zh-CN" altLang="en-US" sz="2800" b="1" dirty="0" smtClean="0">
                  <a:latin typeface="微软雅黑" pitchFamily="34" charset="-122"/>
                  <a:ea typeface="微软雅黑" pitchFamily="34" charset="-122"/>
                </a:rPr>
                <a:t>汇 报</a:t>
              </a:r>
              <a:endParaRPr lang="en-US" altLang="zh-CN" sz="2800" b="1" dirty="0" smtClean="0">
                <a:latin typeface="微软雅黑" pitchFamily="34" charset="-122"/>
                <a:ea typeface="微软雅黑" pitchFamily="34" charset="-122"/>
              </a:endParaRPr>
            </a:p>
            <a:p>
              <a:pPr algn="ctr">
                <a:lnSpc>
                  <a:spcPct val="150000"/>
                </a:lnSpc>
              </a:pPr>
              <a:r>
                <a:rPr lang="zh-CN" altLang="en-US" sz="2800" b="1" dirty="0" smtClean="0">
                  <a:latin typeface="微软雅黑" pitchFamily="34" charset="-122"/>
                  <a:ea typeface="微软雅黑" pitchFamily="34" charset="-122"/>
                </a:rPr>
                <a:t>提 纲</a:t>
              </a:r>
              <a:endParaRPr lang="zh-CN" altLang="en-US" sz="2800" b="1" dirty="0">
                <a:latin typeface="微软雅黑" pitchFamily="34" charset="-122"/>
                <a:ea typeface="微软雅黑" pitchFamily="34" charset="-122"/>
              </a:endParaRPr>
            </a:p>
          </p:txBody>
        </p:sp>
      </p:grpSp>
      <p:sp>
        <p:nvSpPr>
          <p:cNvPr id="45"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headEnd/>
            <a:tailEnd/>
          </a:ln>
        </p:spPr>
        <p:txBody>
          <a:bodyPr/>
          <a:lstStyle/>
          <a:p>
            <a:endParaRPr lang="zh-CN" altLang="en-US"/>
          </a:p>
        </p:txBody>
      </p:sp>
      <p:sp>
        <p:nvSpPr>
          <p:cNvPr id="46" name="Line 3"/>
          <p:cNvSpPr>
            <a:spLocks noChangeShapeType="1"/>
          </p:cNvSpPr>
          <p:nvPr/>
        </p:nvSpPr>
        <p:spPr bwMode="auto">
          <a:xfrm>
            <a:off x="2267744" y="4581128"/>
            <a:ext cx="481806" cy="432048"/>
          </a:xfrm>
          <a:prstGeom prst="line">
            <a:avLst/>
          </a:prstGeom>
          <a:noFill/>
          <a:ln w="12700" cap="rnd">
            <a:solidFill>
              <a:srgbClr val="003366"/>
            </a:solidFill>
            <a:prstDash val="sysDot"/>
            <a:round/>
            <a:headEnd/>
            <a:tailEnd/>
          </a:ln>
        </p:spPr>
        <p:txBody>
          <a:bodyPr/>
          <a:lstStyle/>
          <a:p>
            <a:endParaRPr lang="zh-CN" altLang="en-US"/>
          </a:p>
        </p:txBody>
      </p:sp>
      <p:sp>
        <p:nvSpPr>
          <p:cNvPr id="47" name="Line 4"/>
          <p:cNvSpPr>
            <a:spLocks noChangeShapeType="1"/>
          </p:cNvSpPr>
          <p:nvPr/>
        </p:nvSpPr>
        <p:spPr bwMode="auto">
          <a:xfrm>
            <a:off x="2749550" y="2057400"/>
            <a:ext cx="609600" cy="0"/>
          </a:xfrm>
          <a:prstGeom prst="line">
            <a:avLst/>
          </a:prstGeom>
          <a:noFill/>
          <a:ln w="12700" cap="rnd">
            <a:solidFill>
              <a:srgbClr val="003366"/>
            </a:solidFill>
            <a:prstDash val="sysDot"/>
            <a:round/>
            <a:headEnd/>
            <a:tailEnd/>
          </a:ln>
        </p:spPr>
        <p:txBody>
          <a:bodyPr/>
          <a:lstStyle/>
          <a:p>
            <a:endParaRPr lang="zh-CN" altLang="en-US"/>
          </a:p>
        </p:txBody>
      </p:sp>
      <p:sp>
        <p:nvSpPr>
          <p:cNvPr id="48" name="Line 5"/>
          <p:cNvSpPr>
            <a:spLocks noChangeShapeType="1"/>
          </p:cNvSpPr>
          <p:nvPr/>
        </p:nvSpPr>
        <p:spPr bwMode="auto">
          <a:xfrm>
            <a:off x="2749550" y="5029200"/>
            <a:ext cx="609600" cy="0"/>
          </a:xfrm>
          <a:prstGeom prst="line">
            <a:avLst/>
          </a:prstGeom>
          <a:noFill/>
          <a:ln w="12700" cap="rnd">
            <a:solidFill>
              <a:srgbClr val="003366"/>
            </a:solidFill>
            <a:prstDash val="sysDot"/>
            <a:round/>
            <a:headEnd/>
            <a:tailEnd/>
          </a:ln>
        </p:spPr>
        <p:txBody>
          <a:bodyPr/>
          <a:lstStyle/>
          <a:p>
            <a:endParaRPr lang="zh-CN" altLang="en-US"/>
          </a:p>
        </p:txBody>
      </p:sp>
      <p:sp>
        <p:nvSpPr>
          <p:cNvPr id="49" name="Line 7"/>
          <p:cNvSpPr>
            <a:spLocks noChangeShapeType="1"/>
          </p:cNvSpPr>
          <p:nvPr/>
        </p:nvSpPr>
        <p:spPr bwMode="auto">
          <a:xfrm>
            <a:off x="2749550" y="3581400"/>
            <a:ext cx="609600" cy="0"/>
          </a:xfrm>
          <a:prstGeom prst="line">
            <a:avLst/>
          </a:prstGeom>
          <a:noFill/>
          <a:ln w="12700" cap="rnd">
            <a:solidFill>
              <a:srgbClr val="003366"/>
            </a:solidFill>
            <a:prstDash val="sysDot"/>
            <a:round/>
            <a:headEnd/>
            <a:tailEnd/>
          </a:ln>
        </p:spPr>
        <p:txBody>
          <a:bodyPr/>
          <a:lstStyle/>
          <a:p>
            <a:endParaRPr lang="zh-CN" altLang="en-US"/>
          </a:p>
        </p:txBody>
      </p:sp>
      <p:sp>
        <p:nvSpPr>
          <p:cNvPr id="50" name="AutoShape 20"/>
          <p:cNvSpPr>
            <a:spLocks noChangeArrowheads="1"/>
          </p:cNvSpPr>
          <p:nvPr/>
        </p:nvSpPr>
        <p:spPr bwMode="gray">
          <a:xfrm>
            <a:off x="3352800" y="1628800"/>
            <a:ext cx="5105400" cy="736104"/>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defRPr/>
            </a:pPr>
            <a:endParaRPr lang="zh-CN" altLang="en-US" sz="2400"/>
          </a:p>
        </p:txBody>
      </p:sp>
      <p:sp>
        <p:nvSpPr>
          <p:cNvPr id="51" name="Rectangle 21"/>
          <p:cNvSpPr>
            <a:spLocks noChangeArrowheads="1"/>
          </p:cNvSpPr>
          <p:nvPr/>
        </p:nvSpPr>
        <p:spPr bwMode="auto">
          <a:xfrm>
            <a:off x="3756025" y="1784864"/>
            <a:ext cx="3063659" cy="46166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fontAlgn="auto">
              <a:spcBef>
                <a:spcPts val="0"/>
              </a:spcBef>
              <a:spcAft>
                <a:spcPts val="0"/>
              </a:spcAft>
              <a:defRPr/>
            </a:pPr>
            <a:r>
              <a:rPr lang="en-US" altLang="zh-CN" sz="2400" kern="0" dirty="0" smtClean="0">
                <a:solidFill>
                  <a:srgbClr val="000000"/>
                </a:solidFill>
                <a:latin typeface="微软雅黑" pitchFamily="34" charset="-122"/>
                <a:ea typeface="微软雅黑" pitchFamily="34" charset="-122"/>
              </a:rPr>
              <a:t>2013</a:t>
            </a:r>
            <a:r>
              <a:rPr lang="zh-CN" altLang="en-US" sz="2400" kern="0" dirty="0" smtClean="0">
                <a:solidFill>
                  <a:srgbClr val="000000"/>
                </a:solidFill>
                <a:latin typeface="微软雅黑" pitchFamily="34" charset="-122"/>
                <a:ea typeface="微软雅黑" pitchFamily="34" charset="-122"/>
              </a:rPr>
              <a:t>年服务工作回顾</a:t>
            </a:r>
            <a:endParaRPr lang="zh-CN" altLang="en-US" sz="2400" kern="0" dirty="0">
              <a:solidFill>
                <a:srgbClr val="000000"/>
              </a:solidFill>
              <a:latin typeface="微软雅黑" pitchFamily="34" charset="-122"/>
              <a:ea typeface="微软雅黑" pitchFamily="34" charset="-122"/>
            </a:endParaRPr>
          </a:p>
        </p:txBody>
      </p:sp>
      <p:sp>
        <p:nvSpPr>
          <p:cNvPr id="53" name="AutoShape 24"/>
          <p:cNvSpPr>
            <a:spLocks noChangeArrowheads="1"/>
          </p:cNvSpPr>
          <p:nvPr/>
        </p:nvSpPr>
        <p:spPr bwMode="gray">
          <a:xfrm>
            <a:off x="3349625" y="3140968"/>
            <a:ext cx="5105400" cy="720080"/>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defRPr/>
            </a:pPr>
            <a:endParaRPr lang="zh-CN" altLang="en-US"/>
          </a:p>
        </p:txBody>
      </p:sp>
      <p:sp>
        <p:nvSpPr>
          <p:cNvPr id="55" name="Oval 28"/>
          <p:cNvSpPr>
            <a:spLocks noChangeArrowheads="1"/>
          </p:cNvSpPr>
          <p:nvPr/>
        </p:nvSpPr>
        <p:spPr bwMode="gray">
          <a:xfrm>
            <a:off x="3276600" y="3467100"/>
            <a:ext cx="228600" cy="228600"/>
          </a:xfrm>
          <a:prstGeom prst="ellipse">
            <a:avLst/>
          </a:prstGeom>
          <a:gradFill rotWithShape="1">
            <a:gsLst>
              <a:gs pos="0">
                <a:srgbClr val="DDEBCF"/>
              </a:gs>
              <a:gs pos="50000">
                <a:srgbClr val="9CB86E"/>
              </a:gs>
              <a:gs pos="100000">
                <a:srgbClr val="156B13"/>
              </a:gs>
            </a:gsLst>
            <a:lin ang="5400000" scaled="0"/>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a:defRPr/>
            </a:pPr>
            <a:endParaRPr lang="zh-CN" altLang="en-US">
              <a:latin typeface="黑体" pitchFamily="49" charset="-122"/>
            </a:endParaRPr>
          </a:p>
        </p:txBody>
      </p:sp>
      <p:sp>
        <p:nvSpPr>
          <p:cNvPr id="56" name="AutoShape 32"/>
          <p:cNvSpPr>
            <a:spLocks noChangeArrowheads="1"/>
          </p:cNvSpPr>
          <p:nvPr/>
        </p:nvSpPr>
        <p:spPr bwMode="gray">
          <a:xfrm>
            <a:off x="3352800" y="4727476"/>
            <a:ext cx="5105400" cy="717748"/>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defRPr/>
            </a:pPr>
            <a:endParaRPr lang="zh-CN" altLang="en-US"/>
          </a:p>
        </p:txBody>
      </p:sp>
      <p:sp>
        <p:nvSpPr>
          <p:cNvPr id="58" name="Oval 34"/>
          <p:cNvSpPr>
            <a:spLocks noChangeArrowheads="1"/>
          </p:cNvSpPr>
          <p:nvPr/>
        </p:nvSpPr>
        <p:spPr bwMode="gray">
          <a:xfrm>
            <a:off x="3276600" y="4975225"/>
            <a:ext cx="228600" cy="228600"/>
          </a:xfrm>
          <a:prstGeom prst="ellipse">
            <a:avLst/>
          </a:prstGeom>
          <a:gradFill rotWithShape="1">
            <a:gsLst>
              <a:gs pos="0">
                <a:srgbClr val="DCDC48"/>
              </a:gs>
              <a:gs pos="100000">
                <a:srgbClr val="939330"/>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a:defRPr/>
            </a:pPr>
            <a:endParaRPr lang="zh-CN" altLang="en-US"/>
          </a:p>
        </p:txBody>
      </p:sp>
      <p:sp>
        <p:nvSpPr>
          <p:cNvPr id="59" name="Rectangle 21"/>
          <p:cNvSpPr>
            <a:spLocks noChangeArrowheads="1"/>
          </p:cNvSpPr>
          <p:nvPr/>
        </p:nvSpPr>
        <p:spPr bwMode="auto">
          <a:xfrm>
            <a:off x="3753363" y="3285347"/>
            <a:ext cx="2448106" cy="46166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fontAlgn="auto">
              <a:spcBef>
                <a:spcPts val="0"/>
              </a:spcBef>
              <a:spcAft>
                <a:spcPts val="0"/>
              </a:spcAft>
              <a:defRPr/>
            </a:pPr>
            <a:r>
              <a:rPr lang="en-US" altLang="zh-CN" sz="2400" kern="0" dirty="0" smtClean="0">
                <a:solidFill>
                  <a:srgbClr val="000000"/>
                </a:solidFill>
                <a:latin typeface="微软雅黑" pitchFamily="34" charset="-122"/>
                <a:ea typeface="微软雅黑" pitchFamily="34" charset="-122"/>
              </a:rPr>
              <a:t>2013</a:t>
            </a:r>
            <a:r>
              <a:rPr lang="zh-CN" altLang="en-US" sz="2400" kern="0" dirty="0" smtClean="0">
                <a:solidFill>
                  <a:srgbClr val="000000"/>
                </a:solidFill>
                <a:latin typeface="微软雅黑" pitchFamily="34" charset="-122"/>
                <a:ea typeface="微软雅黑" pitchFamily="34" charset="-122"/>
              </a:rPr>
              <a:t>年故障总结</a:t>
            </a:r>
            <a:endParaRPr lang="zh-CN" altLang="en-US" sz="2400" kern="0" dirty="0">
              <a:solidFill>
                <a:srgbClr val="000000"/>
              </a:solidFill>
              <a:latin typeface="微软雅黑" pitchFamily="34" charset="-122"/>
              <a:ea typeface="微软雅黑" pitchFamily="34" charset="-122"/>
            </a:endParaRPr>
          </a:p>
        </p:txBody>
      </p:sp>
      <p:sp>
        <p:nvSpPr>
          <p:cNvPr id="60" name="Rectangle 21"/>
          <p:cNvSpPr>
            <a:spLocks noChangeArrowheads="1"/>
          </p:cNvSpPr>
          <p:nvPr/>
        </p:nvSpPr>
        <p:spPr bwMode="auto">
          <a:xfrm>
            <a:off x="3713163" y="4905375"/>
            <a:ext cx="3063659" cy="46166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fontAlgn="auto">
              <a:spcBef>
                <a:spcPts val="0"/>
              </a:spcBef>
              <a:spcAft>
                <a:spcPts val="0"/>
              </a:spcAft>
              <a:defRPr/>
            </a:pPr>
            <a:r>
              <a:rPr lang="en-US" altLang="zh-CN" sz="2400" kern="0" dirty="0" smtClean="0">
                <a:solidFill>
                  <a:srgbClr val="000000"/>
                </a:solidFill>
                <a:latin typeface="微软雅黑" pitchFamily="34" charset="-122"/>
                <a:ea typeface="微软雅黑" pitchFamily="34" charset="-122"/>
              </a:rPr>
              <a:t>2014</a:t>
            </a:r>
            <a:r>
              <a:rPr lang="zh-CN" altLang="en-US" sz="2400" kern="0" dirty="0" smtClean="0">
                <a:solidFill>
                  <a:srgbClr val="000000"/>
                </a:solidFill>
                <a:latin typeface="微软雅黑" pitchFamily="34" charset="-122"/>
                <a:ea typeface="微软雅黑" pitchFamily="34" charset="-122"/>
              </a:rPr>
              <a:t>年服务</a:t>
            </a:r>
            <a:r>
              <a:rPr lang="zh-CN" altLang="en-US" sz="2400" kern="0" dirty="0" smtClean="0">
                <a:solidFill>
                  <a:srgbClr val="000000"/>
                </a:solidFill>
                <a:latin typeface="微软雅黑" pitchFamily="34" charset="-122"/>
                <a:ea typeface="微软雅黑" pitchFamily="34" charset="-122"/>
              </a:rPr>
              <a:t>工作计划</a:t>
            </a:r>
            <a:endParaRPr lang="zh-CN" altLang="en-US" sz="2400" kern="0" dirty="0">
              <a:solidFill>
                <a:srgbClr val="000000"/>
              </a:solidFill>
              <a:latin typeface="微软雅黑" pitchFamily="34" charset="-122"/>
              <a:ea typeface="微软雅黑" pitchFamily="34" charset="-122"/>
            </a:endParaRPr>
          </a:p>
        </p:txBody>
      </p:sp>
      <p:pic>
        <p:nvPicPr>
          <p:cNvPr id="61" name="Picture 5" descr="符号_动"/>
          <p:cNvPicPr>
            <a:picLocks noChangeAspect="1" noChangeArrowheads="1" noCrop="1"/>
          </p:cNvPicPr>
          <p:nvPr/>
        </p:nvPicPr>
        <p:blipFill>
          <a:blip r:embed="rId3" cstate="print"/>
          <a:srcRect/>
          <a:stretch>
            <a:fillRect/>
          </a:stretch>
        </p:blipFill>
        <p:spPr bwMode="auto">
          <a:xfrm>
            <a:off x="3203848" y="1844824"/>
            <a:ext cx="398463" cy="3968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055" descr="色条 拷贝"/>
          <p:cNvPicPr>
            <a:picLocks noChangeAspect="1" noChangeArrowheads="1"/>
          </p:cNvPicPr>
          <p:nvPr/>
        </p:nvPicPr>
        <p:blipFill>
          <a:blip r:embed="rId2"/>
          <a:srcRect/>
          <a:stretch>
            <a:fillRect/>
          </a:stretch>
        </p:blipFill>
        <p:spPr bwMode="auto">
          <a:xfrm>
            <a:off x="0" y="1571612"/>
            <a:ext cx="9144000" cy="3700462"/>
          </a:xfrm>
          <a:prstGeom prst="rect">
            <a:avLst/>
          </a:prstGeom>
          <a:noFill/>
          <a:ln w="9525">
            <a:noFill/>
            <a:miter lim="800000"/>
            <a:headEnd/>
            <a:tailEnd/>
          </a:ln>
        </p:spPr>
      </p:pic>
      <p:sp>
        <p:nvSpPr>
          <p:cNvPr id="3" name="TextBox 7"/>
          <p:cNvSpPr txBox="1">
            <a:spLocks noChangeArrowheads="1"/>
          </p:cNvSpPr>
          <p:nvPr/>
        </p:nvSpPr>
        <p:spPr bwMode="auto">
          <a:xfrm>
            <a:off x="134937" y="3000372"/>
            <a:ext cx="9009063" cy="641350"/>
          </a:xfrm>
          <a:prstGeom prst="rect">
            <a:avLst/>
          </a:prstGeom>
          <a:noFill/>
          <a:ln w="9525">
            <a:noFill/>
            <a:miter lim="800000"/>
            <a:headEnd/>
            <a:tailEnd/>
          </a:ln>
        </p:spPr>
        <p:txBody>
          <a:bodyPr>
            <a:spAutoFit/>
          </a:bodyPr>
          <a:lstStyle/>
          <a:p>
            <a:pPr algn="ctr" eaLnBrk="1" hangingPunct="1">
              <a:lnSpc>
                <a:spcPct val="90000"/>
              </a:lnSpc>
              <a:spcBef>
                <a:spcPct val="20000"/>
              </a:spcBef>
              <a:buFont typeface="Wingdings" pitchFamily="2" charset="2"/>
              <a:buNone/>
              <a:defRPr/>
            </a:pPr>
            <a:r>
              <a:rPr lang="zh-CN" altLang="en-US" sz="4000" dirty="0" smtClean="0">
                <a:solidFill>
                  <a:schemeClr val="bg1"/>
                </a:solidFill>
                <a:effectLst>
                  <a:outerShdw blurRad="38100" dist="38100" dir="2700000" algn="tl">
                    <a:srgbClr val="C0C0C0"/>
                  </a:outerShdw>
                </a:effectLst>
                <a:latin typeface="楷体_GB2312" pitchFamily="49" charset="-122"/>
                <a:ea typeface="楷体_GB2312" pitchFamily="49" charset="-122"/>
              </a:rPr>
              <a:t>谢谢</a:t>
            </a:r>
            <a:endParaRPr lang="en-US" altLang="zh-CN" sz="4000" dirty="0">
              <a:solidFill>
                <a:schemeClr val="bg1"/>
              </a:solidFill>
              <a:effectLst>
                <a:outerShdw blurRad="38100" dist="38100" dir="2700000" algn="tl">
                  <a:srgbClr val="C0C0C0"/>
                </a:outerShdw>
              </a:effectLst>
              <a:latin typeface="楷体_GB2312" pitchFamily="49" charset="-122"/>
              <a:ea typeface="楷体_GB2312" pitchFamily="49" charset="-122"/>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
          <p:cNvSpPr>
            <a:spLocks noChangeArrowheads="1"/>
          </p:cNvSpPr>
          <p:nvPr/>
        </p:nvSpPr>
        <p:spPr bwMode="auto">
          <a:xfrm>
            <a:off x="611560" y="1199694"/>
            <a:ext cx="7632848" cy="1368152"/>
          </a:xfrm>
          <a:prstGeom prst="rect">
            <a:avLst/>
          </a:prstGeom>
          <a:solidFill>
            <a:schemeClr val="accent5"/>
          </a:solidFill>
          <a:ln w="25400" algn="ctr">
            <a:solidFill>
              <a:srgbClr val="92D050"/>
            </a:solidFill>
            <a:miter lim="800000"/>
            <a:headEnd/>
            <a:tailEnd/>
          </a:ln>
        </p:spPr>
        <p:txBody>
          <a:bodyPr anchor="t" anchorCtr="0"/>
          <a:lstStyle/>
          <a:p>
            <a:pPr marL="342900" lvl="0" indent="-342900" eaLnBrk="0" hangingPunct="0">
              <a:lnSpc>
                <a:spcPct val="150000"/>
              </a:lnSpc>
              <a:spcBef>
                <a:spcPct val="50000"/>
              </a:spcBef>
              <a:buClr>
                <a:schemeClr val="hlink"/>
              </a:buClr>
              <a:buFont typeface="Wingdings" pitchFamily="2" charset="2"/>
              <a:buChar char="q"/>
              <a:defRPr/>
            </a:pPr>
            <a:r>
              <a:rPr lang="zh-CN" altLang="en-US" sz="1600" kern="0" dirty="0" smtClean="0">
                <a:latin typeface="微软雅黑" pitchFamily="34" charset="-122"/>
                <a:ea typeface="微软雅黑" pitchFamily="34" charset="-122"/>
              </a:rPr>
              <a:t>细分服务内容，形成“一客四经理”服务机制</a:t>
            </a:r>
            <a:endParaRPr lang="en-US" altLang="zh-CN" sz="1600" kern="0" dirty="0" smtClean="0">
              <a:latin typeface="微软雅黑" pitchFamily="34" charset="-122"/>
              <a:ea typeface="微软雅黑" pitchFamily="34" charset="-122"/>
            </a:endParaRPr>
          </a:p>
          <a:p>
            <a:pPr marL="342900" lvl="0" indent="-342900" eaLnBrk="0" hangingPunct="0">
              <a:lnSpc>
                <a:spcPct val="150000"/>
              </a:lnSpc>
              <a:spcBef>
                <a:spcPct val="50000"/>
              </a:spcBef>
              <a:buClr>
                <a:schemeClr val="hlink"/>
              </a:buClr>
              <a:buFont typeface="Wingdings" pitchFamily="2" charset="2"/>
              <a:buChar char="q"/>
              <a:defRPr/>
            </a:pPr>
            <a:r>
              <a:rPr lang="zh-CN" altLang="en-US" sz="1600" kern="0" dirty="0" smtClean="0">
                <a:latin typeface="微软雅黑" pitchFamily="34" charset="-122"/>
                <a:ea typeface="微软雅黑" pitchFamily="34" charset="-122"/>
              </a:rPr>
              <a:t>在网运部业务指导下，由客响牵头组织、网管技术支撑，东区属地维护</a:t>
            </a:r>
            <a:endParaRPr lang="en-US" altLang="zh-CN" sz="1600" dirty="0" smtClean="0"/>
          </a:p>
        </p:txBody>
      </p:sp>
      <p:sp>
        <p:nvSpPr>
          <p:cNvPr id="41" name="圆角矩形 40"/>
          <p:cNvSpPr/>
          <p:nvPr/>
        </p:nvSpPr>
        <p:spPr bwMode="auto">
          <a:xfrm>
            <a:off x="581300" y="761762"/>
            <a:ext cx="3384376" cy="504056"/>
          </a:xfrm>
          <a:prstGeom prst="roundRect">
            <a:avLst/>
          </a:prstGeom>
          <a:solidFill>
            <a:schemeClr val="bg2">
              <a:lumMod val="20000"/>
              <a:lumOff val="80000"/>
            </a:schemeClr>
          </a:solidFill>
          <a:ln w="6350">
            <a:noFill/>
            <a:miter lim="800000"/>
            <a:headEnd/>
            <a:tailEnd/>
          </a:ln>
          <a:effectLst/>
          <a:scene3d>
            <a:camera prst="orthographicFront"/>
            <a:lightRig rig="threePt" dir="t"/>
          </a:scene3d>
          <a:sp3d>
            <a:bevelT w="127000" h="127000"/>
            <a:bevelB w="127000" h="127000"/>
          </a:sp3d>
        </p:spPr>
        <p:txBody>
          <a:bodyPr wrap="none" lIns="0" tIns="0" rIns="0" bIns="0" rtlCol="0" anchor="ctr" anchorCtr="1"/>
          <a:lstStyle/>
          <a:p>
            <a:pPr algn="ctr"/>
            <a:r>
              <a:rPr kumimoji="1" lang="zh-CN" altLang="en-US" b="1" dirty="0" smtClean="0">
                <a:latin typeface="微软雅黑" pitchFamily="34" charset="-122"/>
                <a:ea typeface="微软雅黑" pitchFamily="34" charset="-122"/>
              </a:rPr>
              <a:t>完善差异化服务支撑体系</a:t>
            </a:r>
          </a:p>
        </p:txBody>
      </p:sp>
      <p:grpSp>
        <p:nvGrpSpPr>
          <p:cNvPr id="70" name="组合 58"/>
          <p:cNvGrpSpPr/>
          <p:nvPr/>
        </p:nvGrpSpPr>
        <p:grpSpPr>
          <a:xfrm>
            <a:off x="5378508" y="7767306"/>
            <a:ext cx="3441641" cy="558238"/>
            <a:chOff x="1562407" y="4607820"/>
            <a:chExt cx="3441641" cy="874654"/>
          </a:xfr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3500000" scaled="1"/>
            <a:tileRect/>
          </a:gradFill>
        </p:grpSpPr>
        <p:sp>
          <p:nvSpPr>
            <p:cNvPr id="71" name="燕尾形 70"/>
            <p:cNvSpPr/>
            <p:nvPr/>
          </p:nvSpPr>
          <p:spPr>
            <a:xfrm>
              <a:off x="1562407" y="4755649"/>
              <a:ext cx="921684" cy="545448"/>
            </a:xfrm>
            <a:prstGeom prst="chevron">
              <a:avLst/>
            </a:prstGeom>
            <a:grp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shade val="80000"/>
                <a:hueOff val="-131671"/>
                <a:satOff val="5547"/>
                <a:lumOff val="10925"/>
                <a:alphaOff val="0"/>
              </a:schemeClr>
            </a:fillRef>
            <a:effectRef idx="2">
              <a:schemeClr val="accent6">
                <a:shade val="80000"/>
                <a:hueOff val="-131671"/>
                <a:satOff val="5547"/>
                <a:lumOff val="10925"/>
                <a:alphaOff val="0"/>
              </a:schemeClr>
            </a:effectRef>
            <a:fontRef idx="minor">
              <a:schemeClr val="lt1"/>
            </a:fontRef>
          </p:style>
          <p:txBody>
            <a:bodyPr anchor="ctr"/>
            <a:lstStyle/>
            <a:p>
              <a:pPr algn="ctr"/>
              <a:r>
                <a:rPr lang="zh-CN" altLang="en-US" sz="1400" b="1" dirty="0" smtClean="0"/>
                <a:t>三组</a:t>
              </a:r>
              <a:endParaRPr lang="zh-CN" altLang="en-US" sz="1400" b="1" dirty="0"/>
            </a:p>
          </p:txBody>
        </p:sp>
        <p:grpSp>
          <p:nvGrpSpPr>
            <p:cNvPr id="72" name="组合 17"/>
            <p:cNvGrpSpPr/>
            <p:nvPr/>
          </p:nvGrpSpPr>
          <p:grpSpPr>
            <a:xfrm>
              <a:off x="2569082" y="4607820"/>
              <a:ext cx="2434966" cy="215583"/>
              <a:chOff x="1525201" y="1102523"/>
              <a:chExt cx="1307315" cy="1470030"/>
            </a:xfrm>
            <a:grpFill/>
          </p:grpSpPr>
          <p:sp>
            <p:nvSpPr>
              <p:cNvPr id="82" name="圆角矩形 81"/>
              <p:cNvSpPr/>
              <p:nvPr/>
            </p:nvSpPr>
            <p:spPr>
              <a:xfrm>
                <a:off x="1525201" y="1102523"/>
                <a:ext cx="1307315" cy="1470030"/>
              </a:xfrm>
              <a:prstGeom prst="roundRect">
                <a:avLst/>
              </a:prstGeom>
              <a:grpFill/>
            </p:spPr>
            <p:style>
              <a:lnRef idx="0">
                <a:schemeClr val="lt1">
                  <a:hueOff val="0"/>
                  <a:satOff val="0"/>
                  <a:lumOff val="0"/>
                  <a:alphaOff val="0"/>
                </a:schemeClr>
              </a:lnRef>
              <a:fillRef idx="3">
                <a:schemeClr val="accent6">
                  <a:shade val="80000"/>
                  <a:hueOff val="-131671"/>
                  <a:satOff val="5547"/>
                  <a:lumOff val="10925"/>
                  <a:alphaOff val="0"/>
                </a:schemeClr>
              </a:fillRef>
              <a:effectRef idx="3">
                <a:schemeClr val="accent6">
                  <a:shade val="80000"/>
                  <a:hueOff val="-131671"/>
                  <a:satOff val="5547"/>
                  <a:lumOff val="10925"/>
                  <a:alphaOff val="0"/>
                </a:schemeClr>
              </a:effectRef>
              <a:fontRef idx="minor">
                <a:schemeClr val="lt1"/>
              </a:fontRef>
            </p:style>
          </p:sp>
          <p:sp>
            <p:nvSpPr>
              <p:cNvPr id="83" name="圆角矩形 4"/>
              <p:cNvSpPr/>
              <p:nvPr/>
            </p:nvSpPr>
            <p:spPr>
              <a:xfrm>
                <a:off x="1589019" y="1166340"/>
                <a:ext cx="1179679" cy="134239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200" b="1" dirty="0" smtClean="0"/>
                  <a:t>银行行业销售中心</a:t>
                </a:r>
                <a:r>
                  <a:rPr lang="en-US" altLang="zh-CN" sz="1200" b="1" dirty="0" smtClean="0"/>
                  <a:t>2</a:t>
                </a:r>
                <a:endParaRPr lang="zh-CN" altLang="en-US" sz="1200" b="1" dirty="0"/>
              </a:p>
            </p:txBody>
          </p:sp>
        </p:grpSp>
        <p:grpSp>
          <p:nvGrpSpPr>
            <p:cNvPr id="73" name="组合 20"/>
            <p:cNvGrpSpPr/>
            <p:nvPr/>
          </p:nvGrpSpPr>
          <p:grpSpPr>
            <a:xfrm>
              <a:off x="2569082" y="5266891"/>
              <a:ext cx="2434966" cy="215583"/>
              <a:chOff x="1525201" y="1102522"/>
              <a:chExt cx="1307315" cy="1470029"/>
            </a:xfrm>
            <a:grpFill/>
          </p:grpSpPr>
          <p:sp>
            <p:nvSpPr>
              <p:cNvPr id="80" name="圆角矩形 79"/>
              <p:cNvSpPr/>
              <p:nvPr/>
            </p:nvSpPr>
            <p:spPr>
              <a:xfrm>
                <a:off x="1525201" y="1102522"/>
                <a:ext cx="1307315" cy="1470029"/>
              </a:xfrm>
              <a:prstGeom prst="roundRect">
                <a:avLst/>
              </a:prstGeom>
              <a:grpFill/>
            </p:spPr>
            <p:style>
              <a:lnRef idx="0">
                <a:schemeClr val="lt1">
                  <a:hueOff val="0"/>
                  <a:satOff val="0"/>
                  <a:lumOff val="0"/>
                  <a:alphaOff val="0"/>
                </a:schemeClr>
              </a:lnRef>
              <a:fillRef idx="3">
                <a:schemeClr val="accent6">
                  <a:shade val="80000"/>
                  <a:hueOff val="-131671"/>
                  <a:satOff val="5547"/>
                  <a:lumOff val="10925"/>
                  <a:alphaOff val="0"/>
                </a:schemeClr>
              </a:fillRef>
              <a:effectRef idx="3">
                <a:schemeClr val="accent6">
                  <a:shade val="80000"/>
                  <a:hueOff val="-131671"/>
                  <a:satOff val="5547"/>
                  <a:lumOff val="10925"/>
                  <a:alphaOff val="0"/>
                </a:schemeClr>
              </a:effectRef>
              <a:fontRef idx="minor">
                <a:schemeClr val="lt1"/>
              </a:fontRef>
            </p:style>
          </p:sp>
          <p:sp>
            <p:nvSpPr>
              <p:cNvPr id="81" name="圆角矩形 4"/>
              <p:cNvSpPr/>
              <p:nvPr/>
            </p:nvSpPr>
            <p:spPr>
              <a:xfrm>
                <a:off x="1589019" y="1166340"/>
                <a:ext cx="1179679" cy="134239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algn="ctr" defTabSz="711200">
                  <a:lnSpc>
                    <a:spcPct val="90000"/>
                  </a:lnSpc>
                  <a:spcBef>
                    <a:spcPct val="0"/>
                  </a:spcBef>
                  <a:spcAft>
                    <a:spcPct val="35000"/>
                  </a:spcAft>
                </a:pPr>
                <a:r>
                  <a:rPr lang="en-US" altLang="zh-CN" sz="1200" b="1" dirty="0" smtClean="0"/>
                  <a:t>IT</a:t>
                </a:r>
                <a:r>
                  <a:rPr lang="zh-CN" altLang="en-US" sz="1200" b="1" dirty="0" smtClean="0"/>
                  <a:t>传媒行业销售中心</a:t>
                </a:r>
              </a:p>
            </p:txBody>
          </p:sp>
        </p:grpSp>
        <p:grpSp>
          <p:nvGrpSpPr>
            <p:cNvPr id="74" name="组合 23"/>
            <p:cNvGrpSpPr/>
            <p:nvPr/>
          </p:nvGrpSpPr>
          <p:grpSpPr>
            <a:xfrm>
              <a:off x="2569082" y="4823403"/>
              <a:ext cx="2434966" cy="215583"/>
              <a:chOff x="1525201" y="1102522"/>
              <a:chExt cx="1307315" cy="1470029"/>
            </a:xfrm>
            <a:grpFill/>
          </p:grpSpPr>
          <p:sp>
            <p:nvSpPr>
              <p:cNvPr id="78" name="圆角矩形 77"/>
              <p:cNvSpPr/>
              <p:nvPr/>
            </p:nvSpPr>
            <p:spPr>
              <a:xfrm>
                <a:off x="1525201" y="1102522"/>
                <a:ext cx="1307315" cy="1470029"/>
              </a:xfrm>
              <a:prstGeom prst="roundRect">
                <a:avLst/>
              </a:prstGeom>
              <a:grpFill/>
            </p:spPr>
            <p:style>
              <a:lnRef idx="0">
                <a:schemeClr val="lt1">
                  <a:hueOff val="0"/>
                  <a:satOff val="0"/>
                  <a:lumOff val="0"/>
                  <a:alphaOff val="0"/>
                </a:schemeClr>
              </a:lnRef>
              <a:fillRef idx="3">
                <a:schemeClr val="accent6">
                  <a:shade val="80000"/>
                  <a:hueOff val="-131671"/>
                  <a:satOff val="5547"/>
                  <a:lumOff val="10925"/>
                  <a:alphaOff val="0"/>
                </a:schemeClr>
              </a:fillRef>
              <a:effectRef idx="3">
                <a:schemeClr val="accent6">
                  <a:shade val="80000"/>
                  <a:hueOff val="-131671"/>
                  <a:satOff val="5547"/>
                  <a:lumOff val="10925"/>
                  <a:alphaOff val="0"/>
                </a:schemeClr>
              </a:effectRef>
              <a:fontRef idx="minor">
                <a:schemeClr val="lt1"/>
              </a:fontRef>
            </p:style>
          </p:sp>
          <p:sp>
            <p:nvSpPr>
              <p:cNvPr id="79" name="圆角矩形 4"/>
              <p:cNvSpPr/>
              <p:nvPr/>
            </p:nvSpPr>
            <p:spPr>
              <a:xfrm>
                <a:off x="1589019" y="1166340"/>
                <a:ext cx="1179679" cy="134239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200" b="1" dirty="0" smtClean="0"/>
                  <a:t>制造行业销售中心</a:t>
                </a:r>
                <a:endParaRPr lang="zh-CN" altLang="en-US" sz="1200" b="1" dirty="0"/>
              </a:p>
            </p:txBody>
          </p:sp>
        </p:grpSp>
        <p:grpSp>
          <p:nvGrpSpPr>
            <p:cNvPr id="75" name="组合 26"/>
            <p:cNvGrpSpPr/>
            <p:nvPr/>
          </p:nvGrpSpPr>
          <p:grpSpPr>
            <a:xfrm>
              <a:off x="2569082" y="5051307"/>
              <a:ext cx="2434966" cy="215583"/>
              <a:chOff x="1525201" y="1102522"/>
              <a:chExt cx="1307315" cy="1470029"/>
            </a:xfrm>
            <a:grpFill/>
          </p:grpSpPr>
          <p:sp>
            <p:nvSpPr>
              <p:cNvPr id="76" name="圆角矩形 75"/>
              <p:cNvSpPr/>
              <p:nvPr/>
            </p:nvSpPr>
            <p:spPr>
              <a:xfrm>
                <a:off x="1525201" y="1102522"/>
                <a:ext cx="1307315" cy="1470029"/>
              </a:xfrm>
              <a:prstGeom prst="roundRect">
                <a:avLst/>
              </a:prstGeom>
              <a:grpFill/>
            </p:spPr>
            <p:style>
              <a:lnRef idx="0">
                <a:schemeClr val="lt1">
                  <a:hueOff val="0"/>
                  <a:satOff val="0"/>
                  <a:lumOff val="0"/>
                  <a:alphaOff val="0"/>
                </a:schemeClr>
              </a:lnRef>
              <a:fillRef idx="3">
                <a:schemeClr val="accent6">
                  <a:shade val="80000"/>
                  <a:hueOff val="-131671"/>
                  <a:satOff val="5547"/>
                  <a:lumOff val="10925"/>
                  <a:alphaOff val="0"/>
                </a:schemeClr>
              </a:fillRef>
              <a:effectRef idx="3">
                <a:schemeClr val="accent6">
                  <a:shade val="80000"/>
                  <a:hueOff val="-131671"/>
                  <a:satOff val="5547"/>
                  <a:lumOff val="10925"/>
                  <a:alphaOff val="0"/>
                </a:schemeClr>
              </a:effectRef>
              <a:fontRef idx="minor">
                <a:schemeClr val="lt1"/>
              </a:fontRef>
            </p:style>
          </p:sp>
          <p:sp>
            <p:nvSpPr>
              <p:cNvPr id="77" name="圆角矩形 4"/>
              <p:cNvSpPr/>
              <p:nvPr/>
            </p:nvSpPr>
            <p:spPr>
              <a:xfrm>
                <a:off x="1589019" y="1166340"/>
                <a:ext cx="1179679" cy="134239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200" b="1" dirty="0" smtClean="0"/>
                  <a:t>交通物流行业销售中心</a:t>
                </a:r>
                <a:endParaRPr lang="zh-CN" altLang="en-US" sz="1200" b="1" dirty="0"/>
              </a:p>
            </p:txBody>
          </p:sp>
        </p:grpSp>
      </p:grpSp>
      <p:grpSp>
        <p:nvGrpSpPr>
          <p:cNvPr id="134" name="组合 36"/>
          <p:cNvGrpSpPr/>
          <p:nvPr/>
        </p:nvGrpSpPr>
        <p:grpSpPr>
          <a:xfrm>
            <a:off x="1500741" y="3603495"/>
            <a:ext cx="2622709" cy="1913737"/>
            <a:chOff x="346632" y="1810411"/>
            <a:chExt cx="3882954" cy="4079085"/>
          </a:xfrm>
        </p:grpSpPr>
        <p:sp>
          <p:nvSpPr>
            <p:cNvPr id="135" name="Oval 4"/>
            <p:cNvSpPr>
              <a:spLocks noChangeArrowheads="1"/>
            </p:cNvSpPr>
            <p:nvPr/>
          </p:nvSpPr>
          <p:spPr bwMode="gray">
            <a:xfrm>
              <a:off x="1229724" y="2205894"/>
              <a:ext cx="2101955" cy="2916186"/>
            </a:xfrm>
            <a:prstGeom prst="ellipse">
              <a:avLst/>
            </a:prstGeom>
            <a:gradFill flip="none" rotWithShape="1">
              <a:gsLst>
                <a:gs pos="0">
                  <a:srgbClr val="A1A1A1"/>
                </a:gs>
                <a:gs pos="0">
                  <a:srgbClr val="A1A1A1"/>
                </a:gs>
                <a:gs pos="0">
                  <a:srgbClr val="A1A1A1"/>
                </a:gs>
                <a:gs pos="70000">
                  <a:srgbClr val="FFFFFF"/>
                </a:gs>
              </a:gsLst>
              <a:path path="circle">
                <a:fillToRect l="50000" t="50000" r="50000" b="50000"/>
              </a:path>
              <a:tileRect/>
            </a:gradFill>
            <a:ln w="9525">
              <a:noFill/>
              <a:round/>
              <a:headEnd/>
              <a:tailEnd/>
            </a:ln>
            <a:effectLst>
              <a:outerShdw blurRad="63500" sx="102000" sy="102000" algn="ctr" rotWithShape="0">
                <a:prstClr val="black">
                  <a:alpha val="40000"/>
                </a:prstClr>
              </a:outerShdw>
            </a:effectLst>
          </p:spPr>
          <p:txBody>
            <a:bodyPr wrap="none" anchor="ctr"/>
            <a:lstStyle/>
            <a:p>
              <a:endParaRPr lang="zh-CN" altLang="en-US" sz="1100"/>
            </a:p>
          </p:txBody>
        </p:sp>
        <p:sp>
          <p:nvSpPr>
            <p:cNvPr id="136" name="Text Box 5"/>
            <p:cNvSpPr txBox="1">
              <a:spLocks noChangeArrowheads="1"/>
            </p:cNvSpPr>
            <p:nvPr/>
          </p:nvSpPr>
          <p:spPr bwMode="gray">
            <a:xfrm>
              <a:off x="1250712" y="4035600"/>
              <a:ext cx="2187574" cy="557616"/>
            </a:xfrm>
            <a:prstGeom prst="rect">
              <a:avLst/>
            </a:prstGeom>
            <a:noFill/>
            <a:ln w="9525" algn="ctr">
              <a:noFill/>
              <a:miter lim="800000"/>
              <a:headEnd/>
              <a:tailEnd/>
            </a:ln>
            <a:effectLst/>
          </p:spPr>
          <p:txBody>
            <a:bodyPr>
              <a:spAutoFit/>
            </a:bodyPr>
            <a:lstStyle/>
            <a:p>
              <a:pPr algn="ctr">
                <a:defRPr/>
              </a:pPr>
              <a:r>
                <a:rPr lang="zh-CN" altLang="en-US" sz="1100" dirty="0" smtClean="0">
                  <a:solidFill>
                    <a:srgbClr val="080808"/>
                  </a:solidFill>
                  <a:effectLst>
                    <a:outerShdw blurRad="38100" dist="38100" dir="2700000" algn="tl">
                      <a:srgbClr val="C0C0C0"/>
                    </a:outerShdw>
                  </a:effectLst>
                  <a:latin typeface="Arial" pitchFamily="34" charset="0"/>
                  <a:ea typeface="黑体" pitchFamily="2" charset="-122"/>
                  <a:cs typeface="Arial" pitchFamily="34" charset="0"/>
                </a:rPr>
                <a:t>销售经理</a:t>
              </a:r>
            </a:p>
          </p:txBody>
        </p:sp>
        <p:grpSp>
          <p:nvGrpSpPr>
            <p:cNvPr id="137" name="组合 29"/>
            <p:cNvGrpSpPr/>
            <p:nvPr/>
          </p:nvGrpSpPr>
          <p:grpSpPr>
            <a:xfrm>
              <a:off x="346632" y="2814635"/>
              <a:ext cx="2473012" cy="1450560"/>
              <a:chOff x="4990102" y="3071809"/>
              <a:chExt cx="2473012" cy="1450560"/>
            </a:xfrm>
          </p:grpSpPr>
          <p:pic>
            <p:nvPicPr>
              <p:cNvPr id="148" name="Picture 1" descr="C:\Users\Administrator\Desktop\！临时文件\icon.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482625" y="3236485"/>
                <a:ext cx="980489" cy="1285884"/>
              </a:xfrm>
              <a:prstGeom prst="rect">
                <a:avLst/>
              </a:prstGeom>
              <a:noFill/>
            </p:spPr>
          </p:pic>
          <p:sp>
            <p:nvSpPr>
              <p:cNvPr id="149" name="Rectangle 12"/>
              <p:cNvSpPr>
                <a:spLocks noChangeArrowheads="1"/>
              </p:cNvSpPr>
              <p:nvPr/>
            </p:nvSpPr>
            <p:spPr bwMode="gray">
              <a:xfrm>
                <a:off x="4990102" y="3071809"/>
                <a:ext cx="1654124" cy="557615"/>
              </a:xfrm>
              <a:prstGeom prst="rect">
                <a:avLst/>
              </a:prstGeom>
              <a:noFill/>
              <a:ln w="9525" algn="ctr">
                <a:noFill/>
                <a:miter lim="800000"/>
                <a:headEnd/>
                <a:tailEnd/>
              </a:ln>
            </p:spPr>
            <p:txBody>
              <a:bodyPr wrap="square">
                <a:spAutoFit/>
              </a:bodyPr>
              <a:lstStyle/>
              <a:p>
                <a:pPr algn="ctr"/>
                <a:r>
                  <a:rPr lang="zh-CN" altLang="en-US" sz="1100" dirty="0" smtClean="0">
                    <a:effectLst>
                      <a:outerShdw blurRad="38100" dist="38100" dir="2700000" algn="tl">
                        <a:srgbClr val="000000">
                          <a:alpha val="43137"/>
                        </a:srgbClr>
                      </a:outerShdw>
                    </a:effectLst>
                    <a:cs typeface="Arial" charset="0"/>
                  </a:rPr>
                  <a:t>产品经理</a:t>
                </a:r>
                <a:endParaRPr lang="zh-CN" altLang="en-US" sz="1100" dirty="0">
                  <a:effectLst>
                    <a:outerShdw blurRad="38100" dist="38100" dir="2700000" algn="tl">
                      <a:srgbClr val="000000">
                        <a:alpha val="43137"/>
                      </a:srgbClr>
                    </a:outerShdw>
                  </a:effectLst>
                  <a:cs typeface="Arial" charset="0"/>
                </a:endParaRPr>
              </a:p>
            </p:txBody>
          </p:sp>
        </p:grpSp>
        <p:grpSp>
          <p:nvGrpSpPr>
            <p:cNvPr id="138" name="组合 30"/>
            <p:cNvGrpSpPr/>
            <p:nvPr/>
          </p:nvGrpSpPr>
          <p:grpSpPr>
            <a:xfrm>
              <a:off x="397379" y="4248322"/>
              <a:ext cx="1654124" cy="1641174"/>
              <a:chOff x="4032854" y="3372691"/>
              <a:chExt cx="1890427" cy="1859020"/>
            </a:xfrm>
          </p:grpSpPr>
          <p:sp>
            <p:nvSpPr>
              <p:cNvPr id="146" name="Rectangle 16"/>
              <p:cNvSpPr>
                <a:spLocks noChangeArrowheads="1"/>
              </p:cNvSpPr>
              <p:nvPr/>
            </p:nvSpPr>
            <p:spPr bwMode="gray">
              <a:xfrm>
                <a:off x="4032854" y="4600079"/>
                <a:ext cx="1890427" cy="631632"/>
              </a:xfrm>
              <a:prstGeom prst="rect">
                <a:avLst/>
              </a:prstGeom>
              <a:noFill/>
              <a:ln w="9525" algn="ctr">
                <a:noFill/>
                <a:miter lim="800000"/>
                <a:headEnd/>
                <a:tailEnd/>
              </a:ln>
            </p:spPr>
            <p:txBody>
              <a:bodyPr wrap="square">
                <a:spAutoFit/>
              </a:bodyPr>
              <a:lstStyle/>
              <a:p>
                <a:pPr algn="ctr"/>
                <a:r>
                  <a:rPr lang="zh-CN" altLang="en-US" sz="1100" dirty="0" smtClean="0">
                    <a:effectLst>
                      <a:outerShdw blurRad="38100" dist="38100" dir="2700000" algn="tl">
                        <a:srgbClr val="000000">
                          <a:alpha val="43137"/>
                        </a:srgbClr>
                      </a:outerShdw>
                    </a:effectLst>
                    <a:cs typeface="Arial" charset="0"/>
                  </a:rPr>
                  <a:t>客服经理</a:t>
                </a:r>
                <a:endParaRPr lang="zh-CN" altLang="en-US" sz="1100" dirty="0">
                  <a:effectLst>
                    <a:outerShdw blurRad="38100" dist="38100" dir="2700000" algn="tl">
                      <a:srgbClr val="000000">
                        <a:alpha val="43137"/>
                      </a:srgbClr>
                    </a:outerShdw>
                  </a:effectLst>
                  <a:cs typeface="Arial" charset="0"/>
                </a:endParaRPr>
              </a:p>
            </p:txBody>
          </p:sp>
          <p:pic>
            <p:nvPicPr>
              <p:cNvPr id="147" name="Picture 2" descr="C:\Users\Administrator\Desktop\！临时文件\icon.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30328" y="3372691"/>
                <a:ext cx="832595" cy="1349393"/>
              </a:xfrm>
              <a:prstGeom prst="rect">
                <a:avLst/>
              </a:prstGeom>
              <a:noFill/>
            </p:spPr>
          </p:pic>
        </p:grpSp>
        <p:grpSp>
          <p:nvGrpSpPr>
            <p:cNvPr id="139" name="组合 32"/>
            <p:cNvGrpSpPr/>
            <p:nvPr/>
          </p:nvGrpSpPr>
          <p:grpSpPr>
            <a:xfrm>
              <a:off x="649121" y="1810411"/>
              <a:ext cx="3580465" cy="1567033"/>
              <a:chOff x="2506520" y="1881849"/>
              <a:chExt cx="3580465" cy="1567033"/>
            </a:xfrm>
          </p:grpSpPr>
          <p:pic>
            <p:nvPicPr>
              <p:cNvPr id="143" name="Picture 3" descr="C:\Users\Administrator\Desktop\！临时文件\icon.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flipH="1">
                <a:off x="4762642" y="1881849"/>
                <a:ext cx="1037323" cy="1316385"/>
              </a:xfrm>
              <a:prstGeom prst="rect">
                <a:avLst/>
              </a:prstGeom>
              <a:noFill/>
            </p:spPr>
          </p:pic>
          <p:sp>
            <p:nvSpPr>
              <p:cNvPr id="144" name="Rectangle 26"/>
              <p:cNvSpPr>
                <a:spLocks noChangeArrowheads="1"/>
              </p:cNvSpPr>
              <p:nvPr/>
            </p:nvSpPr>
            <p:spPr bwMode="gray">
              <a:xfrm>
                <a:off x="4229598" y="2891267"/>
                <a:ext cx="1857387" cy="557615"/>
              </a:xfrm>
              <a:prstGeom prst="rect">
                <a:avLst/>
              </a:prstGeom>
              <a:noFill/>
              <a:ln w="9525" algn="ctr">
                <a:noFill/>
                <a:miter lim="800000"/>
                <a:headEnd/>
                <a:tailEnd/>
              </a:ln>
            </p:spPr>
            <p:txBody>
              <a:bodyPr wrap="square">
                <a:spAutoFit/>
              </a:bodyPr>
              <a:lstStyle/>
              <a:p>
                <a:pPr algn="ctr"/>
                <a:r>
                  <a:rPr lang="zh-CN" altLang="en-US" sz="1100" dirty="0" smtClean="0">
                    <a:effectLst>
                      <a:outerShdw blurRad="38100" dist="38100" dir="2700000" algn="tl">
                        <a:srgbClr val="000000">
                          <a:alpha val="43137"/>
                        </a:srgbClr>
                      </a:outerShdw>
                    </a:effectLst>
                    <a:cs typeface="Arial" charset="0"/>
                  </a:rPr>
                  <a:t>网络经理</a:t>
                </a:r>
                <a:endParaRPr lang="zh-CN" altLang="en-US" sz="1100" dirty="0">
                  <a:effectLst>
                    <a:outerShdw blurRad="38100" dist="38100" dir="2700000" algn="tl">
                      <a:srgbClr val="000000">
                        <a:alpha val="43137"/>
                      </a:srgbClr>
                    </a:outerShdw>
                  </a:effectLst>
                  <a:cs typeface="Arial" charset="0"/>
                </a:endParaRPr>
              </a:p>
            </p:txBody>
          </p:sp>
          <p:pic>
            <p:nvPicPr>
              <p:cNvPr id="145" name="Picture 3" descr="C:\Users\Administrator\Desktop\！临时文件\icon.jp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06520" y="1898302"/>
                <a:ext cx="1061237" cy="1316384"/>
              </a:xfrm>
              <a:prstGeom prst="rect">
                <a:avLst/>
              </a:prstGeom>
              <a:noFill/>
            </p:spPr>
          </p:pic>
        </p:grpSp>
        <p:grpSp>
          <p:nvGrpSpPr>
            <p:cNvPr id="140" name="组合 34"/>
            <p:cNvGrpSpPr/>
            <p:nvPr/>
          </p:nvGrpSpPr>
          <p:grpSpPr>
            <a:xfrm>
              <a:off x="2478807" y="4286038"/>
              <a:ext cx="1687160" cy="1569825"/>
              <a:chOff x="5122013" y="4245096"/>
              <a:chExt cx="1687160" cy="1569825"/>
            </a:xfrm>
          </p:grpSpPr>
          <p:sp>
            <p:nvSpPr>
              <p:cNvPr id="141" name="Rectangle 20"/>
              <p:cNvSpPr>
                <a:spLocks noChangeArrowheads="1"/>
              </p:cNvSpPr>
              <p:nvPr/>
            </p:nvSpPr>
            <p:spPr bwMode="gray">
              <a:xfrm>
                <a:off x="5122013" y="5257306"/>
                <a:ext cx="1687160" cy="557615"/>
              </a:xfrm>
              <a:prstGeom prst="rect">
                <a:avLst/>
              </a:prstGeom>
              <a:noFill/>
              <a:ln w="9525" algn="ctr">
                <a:noFill/>
                <a:miter lim="800000"/>
                <a:headEnd/>
                <a:tailEnd/>
              </a:ln>
            </p:spPr>
            <p:txBody>
              <a:bodyPr wrap="square">
                <a:spAutoFit/>
              </a:bodyPr>
              <a:lstStyle/>
              <a:p>
                <a:pPr algn="ctr"/>
                <a:r>
                  <a:rPr lang="zh-CN" altLang="en-US" sz="1100" dirty="0">
                    <a:effectLst>
                      <a:outerShdw blurRad="38100" dist="38100" dir="2700000" algn="tl">
                        <a:srgbClr val="000000">
                          <a:alpha val="43137"/>
                        </a:srgbClr>
                      </a:outerShdw>
                    </a:effectLst>
                    <a:cs typeface="Arial" charset="0"/>
                  </a:rPr>
                  <a:t>账</a:t>
                </a:r>
                <a:r>
                  <a:rPr lang="zh-CN" altLang="en-US" sz="1100" dirty="0" smtClean="0">
                    <a:effectLst>
                      <a:outerShdw blurRad="38100" dist="38100" dir="2700000" algn="tl">
                        <a:srgbClr val="000000">
                          <a:alpha val="43137"/>
                        </a:srgbClr>
                      </a:outerShdw>
                    </a:effectLst>
                    <a:cs typeface="Arial" charset="0"/>
                  </a:rPr>
                  <a:t>务经理</a:t>
                </a:r>
                <a:endParaRPr lang="zh-CN" altLang="en-US" sz="1100" dirty="0">
                  <a:effectLst>
                    <a:outerShdw blurRad="38100" dist="38100" dir="2700000" algn="tl">
                      <a:srgbClr val="000000">
                        <a:alpha val="43137"/>
                      </a:srgbClr>
                    </a:outerShdw>
                  </a:effectLst>
                  <a:cs typeface="Arial" charset="0"/>
                </a:endParaRPr>
              </a:p>
            </p:txBody>
          </p:sp>
          <p:pic>
            <p:nvPicPr>
              <p:cNvPr id="142" name="Picture 4" descr="C:\Users\Administrator\Desktop\！临时文件\icon.jpg"/>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548448" y="4245096"/>
                <a:ext cx="938358" cy="1143008"/>
              </a:xfrm>
              <a:prstGeom prst="rect">
                <a:avLst/>
              </a:prstGeom>
              <a:noFill/>
            </p:spPr>
          </p:pic>
        </p:grpSp>
      </p:grpSp>
      <p:sp>
        <p:nvSpPr>
          <p:cNvPr id="150" name="线形标注 1(带强调线) 149"/>
          <p:cNvSpPr/>
          <p:nvPr/>
        </p:nvSpPr>
        <p:spPr>
          <a:xfrm>
            <a:off x="420621" y="3477034"/>
            <a:ext cx="1224136" cy="600164"/>
          </a:xfrm>
          <a:prstGeom prst="accentCallout1">
            <a:avLst>
              <a:gd name="adj1" fmla="val 42052"/>
              <a:gd name="adj2" fmla="val 96135"/>
              <a:gd name="adj3" fmla="val 55142"/>
              <a:gd name="adj4" fmla="val 106344"/>
            </a:avLst>
          </a:prstGeom>
          <a:noFill/>
          <a:ln w="25400">
            <a:solidFill>
              <a:srgbClr val="FFC000"/>
            </a:solidFill>
          </a:ln>
        </p:spPr>
        <p:txBody>
          <a:bodyPr wrap="square">
            <a:spAutoFit/>
          </a:bodyPr>
          <a:lstStyle/>
          <a:p>
            <a:pPr lvl="0">
              <a:buFont typeface="Arial" pitchFamily="34" charset="0"/>
              <a:buChar char="•"/>
            </a:pPr>
            <a:r>
              <a:rPr lang="zh-CN" altLang="zh-CN" sz="1100" b="0" dirty="0" smtClean="0">
                <a:latin typeface="微软雅黑" pitchFamily="34" charset="-122"/>
                <a:ea typeface="微软雅黑" pitchFamily="34" charset="-122"/>
              </a:rPr>
              <a:t>产品</a:t>
            </a:r>
            <a:r>
              <a:rPr lang="zh-CN" altLang="en-US" sz="1100" b="0" dirty="0" smtClean="0">
                <a:latin typeface="微软雅黑" pitchFamily="34" charset="-122"/>
                <a:ea typeface="微软雅黑" pitchFamily="34" charset="-122"/>
              </a:rPr>
              <a:t>开发管理</a:t>
            </a:r>
            <a:endParaRPr lang="zh-CN" altLang="zh-CN" sz="1100" b="0" dirty="0" smtClean="0">
              <a:latin typeface="微软雅黑" pitchFamily="34" charset="-122"/>
              <a:ea typeface="微软雅黑" pitchFamily="34" charset="-122"/>
            </a:endParaRPr>
          </a:p>
          <a:p>
            <a:pPr>
              <a:buFont typeface="Arial" pitchFamily="34" charset="0"/>
              <a:buChar char="•"/>
            </a:pPr>
            <a:r>
              <a:rPr lang="zh-CN" altLang="zh-CN" sz="1100" b="0" dirty="0" smtClean="0">
                <a:latin typeface="微软雅黑" pitchFamily="34" charset="-122"/>
                <a:ea typeface="微软雅黑" pitchFamily="34" charset="-122"/>
              </a:rPr>
              <a:t>方案技术支持</a:t>
            </a:r>
            <a:endParaRPr lang="en-US" altLang="zh-CN" sz="1100" b="0" dirty="0" smtClean="0">
              <a:latin typeface="微软雅黑" pitchFamily="34" charset="-122"/>
              <a:ea typeface="微软雅黑" pitchFamily="34" charset="-122"/>
            </a:endParaRPr>
          </a:p>
          <a:p>
            <a:pPr>
              <a:buFont typeface="Arial" pitchFamily="34" charset="0"/>
              <a:buChar char="•"/>
            </a:pPr>
            <a:r>
              <a:rPr lang="zh-CN" altLang="en-US" sz="1100" b="0" dirty="0" smtClean="0">
                <a:latin typeface="微软雅黑" pitchFamily="34" charset="-122"/>
                <a:ea typeface="微软雅黑" pitchFamily="34" charset="-122"/>
              </a:rPr>
              <a:t>营销政策制定</a:t>
            </a:r>
            <a:endParaRPr lang="zh-CN" altLang="zh-CN" sz="1100" b="0" dirty="0">
              <a:latin typeface="微软雅黑" pitchFamily="34" charset="-122"/>
              <a:ea typeface="微软雅黑" pitchFamily="34" charset="-122"/>
            </a:endParaRPr>
          </a:p>
        </p:txBody>
      </p:sp>
      <p:sp>
        <p:nvSpPr>
          <p:cNvPr id="151" name="线形标注 1(带强调线) 150"/>
          <p:cNvSpPr/>
          <p:nvPr/>
        </p:nvSpPr>
        <p:spPr>
          <a:xfrm>
            <a:off x="4165037" y="3511296"/>
            <a:ext cx="1631099" cy="600164"/>
          </a:xfrm>
          <a:prstGeom prst="accentCallout1">
            <a:avLst>
              <a:gd name="adj1" fmla="val 42052"/>
              <a:gd name="adj2" fmla="val -8333"/>
              <a:gd name="adj3" fmla="val 54346"/>
              <a:gd name="adj4" fmla="val -17861"/>
            </a:avLst>
          </a:prstGeom>
          <a:noFill/>
          <a:ln w="25400">
            <a:solidFill>
              <a:srgbClr val="FFC000"/>
            </a:solidFill>
          </a:ln>
        </p:spPr>
        <p:txBody>
          <a:bodyPr wrap="square">
            <a:spAutoFit/>
          </a:bodyPr>
          <a:lstStyle/>
          <a:p>
            <a:pPr lvl="0">
              <a:buFont typeface="Arial" pitchFamily="34" charset="0"/>
              <a:buChar char="•"/>
            </a:pPr>
            <a:r>
              <a:rPr lang="zh-CN" altLang="zh-CN" sz="1100" b="0" dirty="0" smtClean="0">
                <a:latin typeface="微软雅黑" pitchFamily="34" charset="-122"/>
                <a:ea typeface="微软雅黑" pitchFamily="34" charset="-122"/>
              </a:rPr>
              <a:t>方案及技术支持</a:t>
            </a:r>
          </a:p>
          <a:p>
            <a:pPr lvl="0">
              <a:buFont typeface="Arial" pitchFamily="34" charset="0"/>
              <a:buChar char="•"/>
            </a:pPr>
            <a:r>
              <a:rPr lang="zh-CN" altLang="zh-CN" sz="1100" b="0" dirty="0" smtClean="0">
                <a:latin typeface="微软雅黑" pitchFamily="34" charset="-122"/>
                <a:ea typeface="微软雅黑" pitchFamily="34" charset="-122"/>
              </a:rPr>
              <a:t>故障协调及跟踪</a:t>
            </a:r>
            <a:endParaRPr lang="en-US" altLang="zh-CN" sz="1100" b="0" dirty="0" smtClean="0">
              <a:latin typeface="微软雅黑" pitchFamily="34" charset="-122"/>
              <a:ea typeface="微软雅黑" pitchFamily="34" charset="-122"/>
            </a:endParaRPr>
          </a:p>
          <a:p>
            <a:pPr>
              <a:buFont typeface="Arial" pitchFamily="34" charset="0"/>
              <a:buChar char="•"/>
            </a:pPr>
            <a:r>
              <a:rPr lang="zh-CN" altLang="zh-CN" sz="1100" b="0" dirty="0" smtClean="0">
                <a:latin typeface="微软雅黑" pitchFamily="34" charset="-122"/>
                <a:ea typeface="微软雅黑" pitchFamily="34" charset="-122"/>
              </a:rPr>
              <a:t>差异化网络服务</a:t>
            </a:r>
          </a:p>
        </p:txBody>
      </p:sp>
      <p:sp>
        <p:nvSpPr>
          <p:cNvPr id="152" name="线形标注 1(带强调线) 151"/>
          <p:cNvSpPr/>
          <p:nvPr/>
        </p:nvSpPr>
        <p:spPr>
          <a:xfrm>
            <a:off x="427856" y="4746176"/>
            <a:ext cx="1216901" cy="600164"/>
          </a:xfrm>
          <a:prstGeom prst="accentCallout1">
            <a:avLst>
              <a:gd name="adj1" fmla="val 31298"/>
              <a:gd name="adj2" fmla="val 95989"/>
              <a:gd name="adj3" fmla="val 39010"/>
              <a:gd name="adj4" fmla="val 112164"/>
            </a:avLst>
          </a:prstGeom>
          <a:noFill/>
          <a:ln w="25400">
            <a:solidFill>
              <a:srgbClr val="FFC000"/>
            </a:solidFill>
          </a:ln>
        </p:spPr>
        <p:txBody>
          <a:bodyPr wrap="square">
            <a:spAutoFit/>
          </a:bodyPr>
          <a:lstStyle/>
          <a:p>
            <a:pPr lvl="0">
              <a:buFont typeface="Arial" pitchFamily="34" charset="0"/>
              <a:buChar char="•"/>
            </a:pPr>
            <a:r>
              <a:rPr lang="zh-CN" altLang="zh-CN" sz="1100" b="0" dirty="0" smtClean="0">
                <a:latin typeface="微软雅黑" pitchFamily="34" charset="-122"/>
                <a:ea typeface="微软雅黑" pitchFamily="34" charset="-122"/>
              </a:rPr>
              <a:t>售后服务接口</a:t>
            </a:r>
          </a:p>
          <a:p>
            <a:pPr>
              <a:buFont typeface="Arial" pitchFamily="34" charset="0"/>
              <a:buChar char="•"/>
            </a:pPr>
            <a:r>
              <a:rPr lang="zh-CN" altLang="zh-CN" sz="1100" b="0" dirty="0" smtClean="0">
                <a:latin typeface="微软雅黑" pitchFamily="34" charset="-122"/>
                <a:ea typeface="微软雅黑" pitchFamily="34" charset="-122"/>
              </a:rPr>
              <a:t>服务满意度监控</a:t>
            </a:r>
          </a:p>
          <a:p>
            <a:pPr>
              <a:buFont typeface="Arial" pitchFamily="34" charset="0"/>
              <a:buChar char="•"/>
            </a:pPr>
            <a:r>
              <a:rPr lang="zh-CN" altLang="zh-CN" sz="1100" b="0" dirty="0" smtClean="0">
                <a:latin typeface="微软雅黑" pitchFamily="34" charset="-122"/>
                <a:ea typeface="微软雅黑" pitchFamily="34" charset="-122"/>
              </a:rPr>
              <a:t>编写服务条款</a:t>
            </a:r>
          </a:p>
        </p:txBody>
      </p:sp>
      <p:sp>
        <p:nvSpPr>
          <p:cNvPr id="153" name="线形标注 1(带强调线) 152"/>
          <p:cNvSpPr/>
          <p:nvPr/>
        </p:nvSpPr>
        <p:spPr>
          <a:xfrm>
            <a:off x="4165037" y="4773052"/>
            <a:ext cx="1620180" cy="600164"/>
          </a:xfrm>
          <a:prstGeom prst="accentCallout1">
            <a:avLst>
              <a:gd name="adj1" fmla="val 40259"/>
              <a:gd name="adj2" fmla="val -8333"/>
              <a:gd name="adj3" fmla="val 61017"/>
              <a:gd name="adj4" fmla="val -20111"/>
            </a:avLst>
          </a:prstGeom>
          <a:noFill/>
          <a:ln w="25400">
            <a:solidFill>
              <a:srgbClr val="FFC000"/>
            </a:solidFill>
          </a:ln>
        </p:spPr>
        <p:txBody>
          <a:bodyPr wrap="square">
            <a:spAutoFit/>
          </a:bodyPr>
          <a:lstStyle/>
          <a:p>
            <a:pPr lvl="0">
              <a:buFont typeface="Arial" pitchFamily="34" charset="0"/>
              <a:buChar char="•"/>
            </a:pPr>
            <a:r>
              <a:rPr lang="zh-CN" altLang="zh-CN" sz="1100" b="0" dirty="0" smtClean="0">
                <a:latin typeface="微软雅黑" pitchFamily="34" charset="-122"/>
                <a:ea typeface="微软雅黑" pitchFamily="34" charset="-122"/>
              </a:rPr>
              <a:t>账务服务</a:t>
            </a:r>
            <a:endParaRPr lang="en-US" altLang="zh-CN" sz="1100" b="0" dirty="0" smtClean="0">
              <a:latin typeface="微软雅黑" pitchFamily="34" charset="-122"/>
              <a:ea typeface="微软雅黑" pitchFamily="34" charset="-122"/>
            </a:endParaRPr>
          </a:p>
          <a:p>
            <a:pPr lvl="0">
              <a:buFont typeface="Arial" pitchFamily="34" charset="0"/>
              <a:buChar char="•"/>
            </a:pPr>
            <a:r>
              <a:rPr lang="zh-CN" altLang="zh-CN" sz="1100" b="0" dirty="0" smtClean="0">
                <a:latin typeface="微软雅黑" pitchFamily="34" charset="-122"/>
                <a:ea typeface="微软雅黑" pitchFamily="34" charset="-122"/>
              </a:rPr>
              <a:t>服务满意度提升</a:t>
            </a:r>
            <a:endParaRPr lang="en-US" altLang="zh-CN" sz="1100" b="0" dirty="0" smtClean="0">
              <a:latin typeface="微软雅黑" pitchFamily="34" charset="-122"/>
              <a:ea typeface="微软雅黑" pitchFamily="34" charset="-122"/>
            </a:endParaRPr>
          </a:p>
          <a:p>
            <a:pPr lvl="0">
              <a:buFont typeface="Arial" pitchFamily="34" charset="0"/>
              <a:buChar char="•"/>
            </a:pPr>
            <a:r>
              <a:rPr lang="zh-CN" altLang="en-US" sz="1100" b="0" dirty="0" smtClean="0">
                <a:latin typeface="微软雅黑" pitchFamily="34" charset="-122"/>
                <a:ea typeface="微软雅黑" pitchFamily="34" charset="-122"/>
              </a:rPr>
              <a:t>协同客户拜访</a:t>
            </a:r>
            <a:endParaRPr lang="zh-CN" altLang="zh-CN" sz="1100" b="0" dirty="0">
              <a:latin typeface="微软雅黑" pitchFamily="34" charset="-122"/>
              <a:ea typeface="微软雅黑" pitchFamily="34" charset="-122"/>
            </a:endParaRPr>
          </a:p>
        </p:txBody>
      </p:sp>
      <p:sp>
        <p:nvSpPr>
          <p:cNvPr id="154" name="TextBox 153"/>
          <p:cNvSpPr txBox="1"/>
          <p:nvPr/>
        </p:nvSpPr>
        <p:spPr>
          <a:xfrm>
            <a:off x="1619672" y="2650532"/>
            <a:ext cx="2237202" cy="634452"/>
          </a:xfrm>
          <a:prstGeom prst="ellipse">
            <a:avLst/>
          </a:prstGeom>
          <a:solidFill>
            <a:schemeClr val="accent2">
              <a:lumMod val="60000"/>
              <a:lumOff val="40000"/>
            </a:schemeClr>
          </a:solidFill>
        </p:spPr>
        <p:style>
          <a:lnRef idx="0">
            <a:schemeClr val="accent6"/>
          </a:lnRef>
          <a:fillRef idx="3">
            <a:schemeClr val="accent6"/>
          </a:fillRef>
          <a:effectRef idx="3">
            <a:schemeClr val="accent6"/>
          </a:effectRef>
          <a:fontRef idx="minor">
            <a:schemeClr val="lt1"/>
          </a:fontRef>
        </p:style>
        <p:txBody>
          <a:bodyPr wrap="square" rtlCol="0" anchor="ctr" anchorCtr="1">
            <a:noAutofit/>
          </a:bodyPr>
          <a:lstStyle/>
          <a:p>
            <a:pPr algn="ctr"/>
            <a:r>
              <a:rPr lang="zh-CN" altLang="en-US" sz="1600" b="1" dirty="0" smtClean="0">
                <a:solidFill>
                  <a:schemeClr val="tx1"/>
                </a:solidFill>
                <a:latin typeface="微软雅黑" pitchFamily="34" charset="-122"/>
                <a:ea typeface="微软雅黑" pitchFamily="34" charset="-122"/>
              </a:rPr>
              <a:t>平安保险</a:t>
            </a:r>
            <a:endParaRPr lang="zh-CN" altLang="en-US" sz="1600" b="1" dirty="0">
              <a:solidFill>
                <a:schemeClr val="tx1"/>
              </a:solidFill>
              <a:latin typeface="微软雅黑" pitchFamily="34" charset="-122"/>
              <a:ea typeface="微软雅黑" pitchFamily="34" charset="-122"/>
            </a:endParaRPr>
          </a:p>
        </p:txBody>
      </p:sp>
      <p:pic>
        <p:nvPicPr>
          <p:cNvPr id="156" name="Picture 4"/>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850631" y="3068960"/>
            <a:ext cx="2745991" cy="24482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160" name="组合 159"/>
          <p:cNvGrpSpPr/>
          <p:nvPr/>
        </p:nvGrpSpPr>
        <p:grpSpPr>
          <a:xfrm>
            <a:off x="899816" y="95536"/>
            <a:ext cx="3672184" cy="582170"/>
            <a:chOff x="899816" y="95536"/>
            <a:chExt cx="3672184" cy="582170"/>
          </a:xfrm>
        </p:grpSpPr>
        <p:sp>
          <p:nvSpPr>
            <p:cNvPr id="161" name="任意多边形 160"/>
            <p:cNvSpPr/>
            <p:nvPr/>
          </p:nvSpPr>
          <p:spPr>
            <a:xfrm>
              <a:off x="899816" y="95536"/>
              <a:ext cx="1727968" cy="576064"/>
            </a:xfrm>
            <a:custGeom>
              <a:avLst/>
              <a:gdLst>
                <a:gd name="connsiteX0" fmla="*/ 0 w 1804270"/>
                <a:gd name="connsiteY0" fmla="*/ 0 h 576064"/>
                <a:gd name="connsiteX1" fmla="*/ 1516238 w 1804270"/>
                <a:gd name="connsiteY1" fmla="*/ 0 h 576064"/>
                <a:gd name="connsiteX2" fmla="*/ 1804270 w 1804270"/>
                <a:gd name="connsiteY2" fmla="*/ 288032 h 576064"/>
                <a:gd name="connsiteX3" fmla="*/ 1516238 w 1804270"/>
                <a:gd name="connsiteY3" fmla="*/ 576064 h 576064"/>
                <a:gd name="connsiteX4" fmla="*/ 0 w 1804270"/>
                <a:gd name="connsiteY4" fmla="*/ 576064 h 576064"/>
                <a:gd name="connsiteX5" fmla="*/ 0 w 1804270"/>
                <a:gd name="connsiteY5"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4270" h="576064">
                  <a:moveTo>
                    <a:pt x="0" y="0"/>
                  </a:moveTo>
                  <a:lnTo>
                    <a:pt x="1516238" y="0"/>
                  </a:lnTo>
                  <a:lnTo>
                    <a:pt x="1804270" y="288032"/>
                  </a:lnTo>
                  <a:lnTo>
                    <a:pt x="1516238" y="576064"/>
                  </a:lnTo>
                  <a:lnTo>
                    <a:pt x="0" y="576064"/>
                  </a:lnTo>
                  <a:lnTo>
                    <a:pt x="0" y="0"/>
                  </a:lnTo>
                  <a:close/>
                </a:path>
              </a:pathLst>
            </a:custGeom>
            <a:solidFill>
              <a:srgbClr val="008080">
                <a:alpha val="49000"/>
              </a:srgbClr>
            </a:solidFill>
            <a:scene3d>
              <a:camera prst="orthographicFront"/>
              <a:lightRig rig="threePt" dir="t"/>
            </a:scene3d>
            <a:sp3d>
              <a:bevelT w="127000" h="127000"/>
              <a:bevelB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6" tIns="64008" rIns="176021" bIns="64008"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latin typeface="黑体" pitchFamily="2" charset="-122"/>
                  <a:ea typeface="黑体" pitchFamily="2" charset="-122"/>
                  <a:cs typeface="+mn-cs"/>
                </a:rPr>
                <a:t>工作回顾</a:t>
              </a:r>
              <a:r>
                <a:rPr lang="en-US" altLang="zh-CN" sz="2400" b="1" kern="1200" dirty="0" smtClean="0">
                  <a:solidFill>
                    <a:schemeClr val="tx1"/>
                  </a:solidFill>
                  <a:latin typeface="黑体" pitchFamily="2" charset="-122"/>
                  <a:ea typeface="黑体" pitchFamily="2" charset="-122"/>
                  <a:cs typeface="+mn-cs"/>
                </a:rPr>
                <a:t>1</a:t>
              </a:r>
              <a:endParaRPr lang="zh-CN" altLang="en-US" sz="2400" b="1" kern="1200" dirty="0" smtClean="0">
                <a:solidFill>
                  <a:schemeClr val="tx1"/>
                </a:solidFill>
                <a:latin typeface="黑体" pitchFamily="2" charset="-122"/>
                <a:ea typeface="黑体" pitchFamily="2" charset="-122"/>
                <a:cs typeface="+mn-cs"/>
              </a:endParaRPr>
            </a:p>
          </p:txBody>
        </p:sp>
        <p:sp>
          <p:nvSpPr>
            <p:cNvPr id="162" name="任意多边形 161"/>
            <p:cNvSpPr/>
            <p:nvPr/>
          </p:nvSpPr>
          <p:spPr>
            <a:xfrm>
              <a:off x="2555776" y="101642"/>
              <a:ext cx="2016224" cy="576064"/>
            </a:xfrm>
            <a:custGeom>
              <a:avLst/>
              <a:gdLst>
                <a:gd name="connsiteX0" fmla="*/ 0 w 2888357"/>
                <a:gd name="connsiteY0" fmla="*/ 0 h 576064"/>
                <a:gd name="connsiteX1" fmla="*/ 2600325 w 2888357"/>
                <a:gd name="connsiteY1" fmla="*/ 0 h 576064"/>
                <a:gd name="connsiteX2" fmla="*/ 2888357 w 2888357"/>
                <a:gd name="connsiteY2" fmla="*/ 288032 h 576064"/>
                <a:gd name="connsiteX3" fmla="*/ 2600325 w 2888357"/>
                <a:gd name="connsiteY3" fmla="*/ 576064 h 576064"/>
                <a:gd name="connsiteX4" fmla="*/ 0 w 2888357"/>
                <a:gd name="connsiteY4" fmla="*/ 576064 h 576064"/>
                <a:gd name="connsiteX5" fmla="*/ 288032 w 2888357"/>
                <a:gd name="connsiteY5" fmla="*/ 288032 h 576064"/>
                <a:gd name="connsiteX6" fmla="*/ 0 w 2888357"/>
                <a:gd name="connsiteY6"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8357" h="576064">
                  <a:moveTo>
                    <a:pt x="0" y="0"/>
                  </a:moveTo>
                  <a:lnTo>
                    <a:pt x="2600325" y="0"/>
                  </a:lnTo>
                  <a:lnTo>
                    <a:pt x="2888357" y="288032"/>
                  </a:lnTo>
                  <a:lnTo>
                    <a:pt x="2600325" y="576064"/>
                  </a:lnTo>
                  <a:lnTo>
                    <a:pt x="0" y="576064"/>
                  </a:lnTo>
                  <a:lnTo>
                    <a:pt x="288032" y="288032"/>
                  </a:lnTo>
                  <a:lnTo>
                    <a:pt x="0" y="0"/>
                  </a:lnTo>
                  <a:close/>
                </a:path>
              </a:pathLst>
            </a:custGeom>
            <a:solidFill>
              <a:srgbClr val="FFC000">
                <a:alpha val="50000"/>
              </a:srgbClr>
            </a:solidFill>
            <a:scene3d>
              <a:camera prst="orthographicFront"/>
              <a:lightRig rig="threePt" dir="t"/>
            </a:scene3d>
            <a:sp3d>
              <a:bevelT w="127000" h="127000"/>
              <a:bevelB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84044" tIns="64008" rIns="320036" bIns="64008"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latin typeface="黑体" pitchFamily="2" charset="-122"/>
                  <a:ea typeface="黑体" pitchFamily="2" charset="-122"/>
                  <a:cs typeface="+mn-cs"/>
                </a:rPr>
                <a:t>体系建设</a:t>
              </a:r>
            </a:p>
          </p:txBody>
        </p:sp>
      </p:grpSp>
      <p:cxnSp>
        <p:nvCxnSpPr>
          <p:cNvPr id="163" name="直接箭头连接符 162"/>
          <p:cNvCxnSpPr/>
          <p:nvPr/>
        </p:nvCxnSpPr>
        <p:spPr bwMode="auto">
          <a:xfrm>
            <a:off x="5493114" y="4077072"/>
            <a:ext cx="504056" cy="144016"/>
          </a:xfrm>
          <a:prstGeom prst="straightConnector1">
            <a:avLst/>
          </a:prstGeom>
          <a:solidFill>
            <a:schemeClr val="accent1"/>
          </a:solidFill>
          <a:ln w="25400" cap="flat" cmpd="sng" algn="ctr">
            <a:solidFill>
              <a:srgbClr val="FF6600"/>
            </a:solidFill>
            <a:prstDash val="solid"/>
            <a:round/>
            <a:headEnd type="none" w="med" len="med"/>
            <a:tailEnd type="arrow" w="lg" len="lg"/>
          </a:ln>
          <a:effectLst/>
        </p:spPr>
      </p:cxnSp>
      <p:sp>
        <p:nvSpPr>
          <p:cNvPr id="165" name="椭圆 164"/>
          <p:cNvSpPr/>
          <p:nvPr/>
        </p:nvSpPr>
        <p:spPr bwMode="auto">
          <a:xfrm>
            <a:off x="2987824" y="3284984"/>
            <a:ext cx="2520280" cy="1296144"/>
          </a:xfrm>
          <a:prstGeom prst="ellipse">
            <a:avLst/>
          </a:prstGeom>
          <a:noFill/>
          <a:ln w="25400">
            <a:solidFill>
              <a:schemeClr val="accent2"/>
            </a:solidFill>
            <a:miter lim="800000"/>
            <a:headEnd/>
            <a:tailEnd/>
          </a:ln>
          <a:effectLst/>
        </p:spPr>
        <p:txBody>
          <a:bodyPr wrap="none" lIns="0" tIns="0" rIns="0" bIns="0" rtlCol="0" anchor="ctr" anchorCtr="1"/>
          <a:lstStyle/>
          <a:p>
            <a:pPr algn="ctr"/>
            <a:endParaRPr kumimoji="1" lang="zh-CN" altLang="en-US" b="1" dirty="0" smtClean="0">
              <a:ea typeface="楷体_GB2312"/>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4"/>
          <p:cNvSpPr>
            <a:spLocks noChangeArrowheads="1"/>
          </p:cNvSpPr>
          <p:nvPr/>
        </p:nvSpPr>
        <p:spPr bwMode="auto">
          <a:xfrm>
            <a:off x="611560" y="1307874"/>
            <a:ext cx="8136904" cy="1571636"/>
          </a:xfrm>
          <a:prstGeom prst="rect">
            <a:avLst/>
          </a:prstGeom>
          <a:solidFill>
            <a:schemeClr val="accent5"/>
          </a:solidFill>
          <a:ln w="25400" algn="ctr">
            <a:solidFill>
              <a:srgbClr val="92D050">
                <a:alpha val="39000"/>
              </a:srgbClr>
            </a:solidFill>
            <a:miter lim="800000"/>
            <a:headEnd/>
            <a:tailEnd/>
          </a:ln>
        </p:spPr>
        <p:txBody>
          <a:bodyPr anchor="t" anchorCtr="0"/>
          <a:lstStyle/>
          <a:p>
            <a:pPr>
              <a:lnSpc>
                <a:spcPct val="150000"/>
              </a:lnSpc>
              <a:defRPr/>
            </a:pPr>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、客响配置网络服务经理，核查资源，建立客户专属档案；</a:t>
            </a:r>
            <a:endParaRPr lang="en-US" altLang="zh-CN" sz="1600" dirty="0" smtClean="0">
              <a:latin typeface="微软雅黑" pitchFamily="34" charset="-122"/>
              <a:ea typeface="微软雅黑" pitchFamily="34" charset="-122"/>
            </a:endParaRPr>
          </a:p>
          <a:p>
            <a:pPr>
              <a:lnSpc>
                <a:spcPct val="150000"/>
              </a:lnSpc>
              <a:defRPr/>
            </a:pPr>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、客响组建网管技术支持、区县网络经理、代维接口虚拟团队；</a:t>
            </a:r>
            <a:endParaRPr lang="en-US" altLang="zh-CN" sz="1600" dirty="0" smtClean="0">
              <a:latin typeface="微软雅黑" pitchFamily="34" charset="-122"/>
              <a:ea typeface="微软雅黑" pitchFamily="34" charset="-122"/>
            </a:endParaRPr>
          </a:p>
          <a:p>
            <a:pPr>
              <a:lnSpc>
                <a:spcPct val="150000"/>
              </a:lnSpc>
              <a:defRPr/>
            </a:pPr>
            <a:r>
              <a:rPr lang="en-US" altLang="zh-CN" sz="1600" dirty="0" smtClean="0">
                <a:latin typeface="微软雅黑" pitchFamily="34" charset="-122"/>
                <a:ea typeface="微软雅黑" pitchFamily="34" charset="-122"/>
              </a:rPr>
              <a:t>3</a:t>
            </a:r>
            <a:r>
              <a:rPr lang="zh-CN" altLang="en-US" sz="1600" dirty="0" smtClean="0">
                <a:latin typeface="微软雅黑" pitchFamily="34" charset="-122"/>
                <a:ea typeface="微软雅黑" pitchFamily="34" charset="-122"/>
              </a:rPr>
              <a:t>、联合客户经理、服务经理定期拜访客户，建立客户接口，了解客户网络服务需求；</a:t>
            </a:r>
            <a:endParaRPr lang="en-US" altLang="zh-CN" sz="1600" dirty="0" smtClean="0">
              <a:latin typeface="微软雅黑" pitchFamily="34" charset="-122"/>
              <a:ea typeface="微软雅黑" pitchFamily="34" charset="-122"/>
            </a:endParaRPr>
          </a:p>
          <a:p>
            <a:pPr>
              <a:lnSpc>
                <a:spcPct val="150000"/>
              </a:lnSpc>
              <a:defRPr/>
            </a:pPr>
            <a:r>
              <a:rPr lang="en-US" altLang="zh-CN" sz="1600" dirty="0" smtClean="0">
                <a:latin typeface="微软雅黑" pitchFamily="34" charset="-122"/>
                <a:ea typeface="微软雅黑" pitchFamily="34" charset="-122"/>
              </a:rPr>
              <a:t>4</a:t>
            </a:r>
            <a:r>
              <a:rPr lang="zh-CN" altLang="en-US" sz="1600" dirty="0" smtClean="0">
                <a:latin typeface="微软雅黑" pitchFamily="34" charset="-122"/>
                <a:ea typeface="微软雅黑" pitchFamily="34" charset="-122"/>
              </a:rPr>
              <a:t>、制定作业计划，开展差异化网络服务。</a:t>
            </a:r>
            <a:endParaRPr lang="en-US" altLang="zh-CN" sz="1600" dirty="0" smtClean="0">
              <a:latin typeface="微软雅黑" pitchFamily="34" charset="-122"/>
              <a:ea typeface="微软雅黑" pitchFamily="34" charset="-122"/>
            </a:endParaRPr>
          </a:p>
        </p:txBody>
      </p:sp>
      <p:grpSp>
        <p:nvGrpSpPr>
          <p:cNvPr id="2" name="组合 137"/>
          <p:cNvGrpSpPr/>
          <p:nvPr/>
        </p:nvGrpSpPr>
        <p:grpSpPr>
          <a:xfrm>
            <a:off x="2018299" y="5166744"/>
            <a:ext cx="2062580" cy="864617"/>
            <a:chOff x="4006060" y="3501008"/>
            <a:chExt cx="2387100" cy="864617"/>
          </a:xfrm>
        </p:grpSpPr>
        <p:sp>
          <p:nvSpPr>
            <p:cNvPr id="137" name="矩形 136"/>
            <p:cNvSpPr/>
            <p:nvPr/>
          </p:nvSpPr>
          <p:spPr bwMode="auto">
            <a:xfrm>
              <a:off x="4006060" y="3501008"/>
              <a:ext cx="2387100" cy="864617"/>
            </a:xfrm>
            <a:prstGeom prst="rect">
              <a:avLst/>
            </a:prstGeom>
            <a:solidFill>
              <a:srgbClr val="0070C0"/>
            </a:solidFill>
            <a:ln w="28575" cap="flat" cmpd="sng" algn="ctr">
              <a:solidFill>
                <a:schemeClr val="bg1"/>
              </a:solidFill>
              <a:prstDash val="solid"/>
              <a:round/>
              <a:headEnd type="none" w="med" len="med"/>
              <a:tailEnd type="none" w="med" len="med"/>
            </a:ln>
            <a:effectLst>
              <a:outerShdw dist="35921" dir="2700000" algn="ctr" rotWithShape="0">
                <a:schemeClr val="bg2">
                  <a:alpha val="50000"/>
                </a:schemeClr>
              </a:outerShdw>
            </a:effectLst>
          </p:spPr>
          <p:txBody>
            <a:bodyPr vert="horz" wrap="square" lIns="91943" tIns="45971" rIns="91943" bIns="45971" numCol="1" rtlCol="0" anchor="ctr" anchorCtr="0" compatLnSpc="1">
              <a:prstTxWarp prst="textNoShape">
                <a:avLst/>
              </a:prstTxWarp>
              <a:noAutofit/>
            </a:bodyPr>
            <a:lstStyle/>
            <a:p>
              <a:pPr marL="88900" marR="0" indent="0" algn="ctr" defTabSz="914400" rtl="0" eaLnBrk="1" fontAlgn="base" latinLnBrk="0" hangingPunct="1">
                <a:lnSpc>
                  <a:spcPct val="140000"/>
                </a:lnSpc>
                <a:spcBef>
                  <a:spcPct val="0"/>
                </a:spcBef>
                <a:spcAft>
                  <a:spcPct val="0"/>
                </a:spcAft>
                <a:buClr>
                  <a:schemeClr val="hlink"/>
                </a:buClr>
                <a:buSzTx/>
                <a:buFont typeface="Wingdings" pitchFamily="2" charset="2"/>
                <a:buChar char="Ø"/>
                <a:tabLst/>
              </a:pPr>
              <a:endParaRPr kumimoji="0" lang="zh-CN" altLang="en-US" sz="1800" b="1" i="0" u="none" strike="noStrike" cap="none" normalizeH="0" baseline="0" smtClean="0">
                <a:ln>
                  <a:noFill/>
                </a:ln>
                <a:solidFill>
                  <a:schemeClr val="tx1"/>
                </a:solidFill>
                <a:effectLst/>
                <a:latin typeface="华文中宋" pitchFamily="2" charset="-122"/>
                <a:ea typeface="华文中宋" pitchFamily="2" charset="-122"/>
              </a:endParaRPr>
            </a:p>
          </p:txBody>
        </p:sp>
        <p:sp>
          <p:nvSpPr>
            <p:cNvPr id="72" name="Text Box 71"/>
            <p:cNvSpPr txBox="1">
              <a:spLocks noChangeArrowheads="1"/>
            </p:cNvSpPr>
            <p:nvPr/>
          </p:nvSpPr>
          <p:spPr bwMode="auto">
            <a:xfrm>
              <a:off x="4421095" y="3636855"/>
              <a:ext cx="658908" cy="440217"/>
            </a:xfrm>
            <a:prstGeom prst="rect">
              <a:avLst/>
            </a:prstGeom>
            <a:solidFill>
              <a:schemeClr val="bg1"/>
            </a:solidFill>
            <a:ln w="9525" algn="ctr">
              <a:solidFill>
                <a:srgbClr val="0000FF"/>
              </a:solidFill>
              <a:miter lim="800000"/>
              <a:headEnd/>
              <a:tailEnd/>
            </a:ln>
          </p:spPr>
          <p:txBody>
            <a:bodyPr wrap="square" lIns="0" rIns="0" anchor="ctr" anchorCtr="1">
              <a:noAutofit/>
            </a:bodyPr>
            <a:lstStyle/>
            <a:p>
              <a:pPr algn="ctr" eaLnBrk="0" fontAlgn="auto" hangingPunct="0">
                <a:spcBef>
                  <a:spcPct val="50000"/>
                </a:spcBef>
                <a:spcAft>
                  <a:spcPts val="0"/>
                </a:spcAft>
                <a:defRPr/>
              </a:pPr>
              <a:r>
                <a:rPr lang="zh-CN" altLang="en-US" sz="1000" b="1" kern="0" dirty="0" smtClean="0">
                  <a:solidFill>
                    <a:schemeClr val="tx1"/>
                  </a:solidFill>
                </a:rPr>
                <a:t>网管</a:t>
              </a:r>
              <a:endParaRPr lang="en-US" altLang="zh-CN" sz="1000" b="1" kern="0" dirty="0" smtClean="0">
                <a:solidFill>
                  <a:schemeClr val="tx1"/>
                </a:solidFill>
              </a:endParaRPr>
            </a:p>
            <a:p>
              <a:pPr algn="ctr" eaLnBrk="0" fontAlgn="auto" hangingPunct="0">
                <a:spcBef>
                  <a:spcPct val="50000"/>
                </a:spcBef>
                <a:spcAft>
                  <a:spcPts val="0"/>
                </a:spcAft>
                <a:defRPr/>
              </a:pPr>
              <a:r>
                <a:rPr lang="zh-CN" altLang="en-US" sz="1000" b="1" kern="0" dirty="0" smtClean="0">
                  <a:solidFill>
                    <a:schemeClr val="tx1"/>
                  </a:solidFill>
                </a:rPr>
                <a:t>技术支持</a:t>
              </a:r>
            </a:p>
          </p:txBody>
        </p:sp>
        <p:sp>
          <p:nvSpPr>
            <p:cNvPr id="79" name="Text Box 71"/>
            <p:cNvSpPr txBox="1">
              <a:spLocks noChangeArrowheads="1"/>
            </p:cNvSpPr>
            <p:nvPr/>
          </p:nvSpPr>
          <p:spPr bwMode="auto">
            <a:xfrm>
              <a:off x="5391324" y="3636855"/>
              <a:ext cx="678789" cy="440217"/>
            </a:xfrm>
            <a:prstGeom prst="rect">
              <a:avLst/>
            </a:prstGeom>
            <a:solidFill>
              <a:schemeClr val="bg1"/>
            </a:solidFill>
            <a:ln w="9525" algn="ctr">
              <a:solidFill>
                <a:srgbClr val="0000FF"/>
              </a:solidFill>
              <a:miter lim="800000"/>
              <a:headEnd/>
              <a:tailEnd/>
            </a:ln>
          </p:spPr>
          <p:txBody>
            <a:bodyPr wrap="square" lIns="0" rIns="0" anchor="ctr" anchorCtr="1">
              <a:noAutofit/>
            </a:bodyPr>
            <a:lstStyle/>
            <a:p>
              <a:pPr algn="ctr" eaLnBrk="0" fontAlgn="auto" hangingPunct="0">
                <a:spcBef>
                  <a:spcPct val="50000"/>
                </a:spcBef>
                <a:spcAft>
                  <a:spcPts val="0"/>
                </a:spcAft>
                <a:defRPr/>
              </a:pPr>
              <a:r>
                <a:rPr lang="zh-CN" altLang="en-US" sz="1000" b="1" kern="0" dirty="0" smtClean="0">
                  <a:solidFill>
                    <a:schemeClr val="tx1"/>
                  </a:solidFill>
                </a:rPr>
                <a:t>区局</a:t>
              </a:r>
              <a:endParaRPr lang="en-US" altLang="zh-CN" sz="1000" b="1" kern="0" dirty="0" smtClean="0">
                <a:solidFill>
                  <a:schemeClr val="tx1"/>
                </a:solidFill>
              </a:endParaRPr>
            </a:p>
            <a:p>
              <a:pPr algn="ctr" eaLnBrk="0" fontAlgn="auto" hangingPunct="0">
                <a:spcBef>
                  <a:spcPct val="50000"/>
                </a:spcBef>
                <a:spcAft>
                  <a:spcPts val="0"/>
                </a:spcAft>
                <a:defRPr/>
              </a:pPr>
              <a:r>
                <a:rPr lang="zh-CN" altLang="en-US" sz="1000" b="1" kern="0" dirty="0" smtClean="0">
                  <a:solidFill>
                    <a:schemeClr val="tx1"/>
                  </a:solidFill>
                </a:rPr>
                <a:t>网络经理</a:t>
              </a:r>
            </a:p>
          </p:txBody>
        </p:sp>
        <p:sp>
          <p:nvSpPr>
            <p:cNvPr id="125" name="TextBox 124"/>
            <p:cNvSpPr txBox="1"/>
            <p:nvPr/>
          </p:nvSpPr>
          <p:spPr>
            <a:xfrm>
              <a:off x="4664968" y="4088626"/>
              <a:ext cx="1512168" cy="276999"/>
            </a:xfrm>
            <a:prstGeom prst="rect">
              <a:avLst/>
            </a:prstGeom>
            <a:noFill/>
          </p:spPr>
          <p:txBody>
            <a:bodyPr wrap="square" rtlCol="0">
              <a:spAutoFit/>
            </a:bodyPr>
            <a:lstStyle/>
            <a:p>
              <a:r>
                <a:rPr lang="zh-CN" altLang="en-US" sz="1200" b="1" dirty="0" smtClean="0">
                  <a:solidFill>
                    <a:schemeClr val="bg1"/>
                  </a:solidFill>
                  <a:latin typeface="华文细黑" pitchFamily="2" charset="-122"/>
                  <a:ea typeface="华文细黑" pitchFamily="2" charset="-122"/>
                </a:rPr>
                <a:t>服务团队</a:t>
              </a:r>
            </a:p>
          </p:txBody>
        </p:sp>
      </p:grpSp>
      <p:grpSp>
        <p:nvGrpSpPr>
          <p:cNvPr id="3" name="组合 51"/>
          <p:cNvGrpSpPr/>
          <p:nvPr/>
        </p:nvGrpSpPr>
        <p:grpSpPr>
          <a:xfrm>
            <a:off x="0" y="3643314"/>
            <a:ext cx="1078964" cy="553623"/>
            <a:chOff x="33268" y="1062299"/>
            <a:chExt cx="1168877" cy="553623"/>
          </a:xfrm>
        </p:grpSpPr>
        <p:sp>
          <p:nvSpPr>
            <p:cNvPr id="45" name="六边形 44"/>
            <p:cNvSpPr/>
            <p:nvPr/>
          </p:nvSpPr>
          <p:spPr bwMode="auto">
            <a:xfrm>
              <a:off x="170733" y="1062299"/>
              <a:ext cx="948802" cy="504627"/>
            </a:xfrm>
            <a:prstGeom prst="hexagon">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bg1">
                  <a:lumMod val="50000"/>
                </a:schemeClr>
              </a:solidFill>
              <a:prstDash val="solid"/>
              <a:round/>
              <a:headEnd type="none" w="med" len="med"/>
              <a:tailEnd type="none" w="med" len="med"/>
            </a:ln>
            <a:effectLst>
              <a:outerShdw dist="35921" dir="2700000" algn="ctr" rotWithShape="0">
                <a:schemeClr val="bg2">
                  <a:alpha val="50000"/>
                </a:schemeClr>
              </a:outerShdw>
            </a:effectLst>
          </p:spPr>
          <p:txBody>
            <a:bodyPr vert="horz" wrap="square" lIns="36000" tIns="36000" rIns="36000" bIns="36000" numCol="1" rtlCol="0" anchor="ctr" anchorCtr="0" compatLnSpc="1">
              <a:prstTxWarp prst="textNoShape">
                <a:avLst/>
              </a:prstTxWarp>
              <a:noAutofit/>
            </a:bodyPr>
            <a:lstStyle/>
            <a:p>
              <a:pPr marL="88900" marR="0" indent="0" defTabSz="914400" eaLnBrk="1" latinLnBrk="0" hangingPunct="1">
                <a:buClr>
                  <a:schemeClr val="hlink"/>
                </a:buClr>
                <a:buSzTx/>
                <a:tabLst/>
              </a:pPr>
              <a:endParaRPr lang="zh-CN" altLang="en-US" sz="1200" b="1" dirty="0" smtClean="0">
                <a:solidFill>
                  <a:schemeClr val="tx1"/>
                </a:solidFill>
                <a:latin typeface="华文中宋" pitchFamily="2" charset="-122"/>
                <a:ea typeface="华文中宋" pitchFamily="2" charset="-122"/>
              </a:endParaRPr>
            </a:p>
          </p:txBody>
        </p:sp>
        <p:sp>
          <p:nvSpPr>
            <p:cNvPr id="48" name="六边形 47"/>
            <p:cNvSpPr/>
            <p:nvPr/>
          </p:nvSpPr>
          <p:spPr bwMode="auto">
            <a:xfrm>
              <a:off x="213730" y="1089216"/>
              <a:ext cx="948802" cy="504627"/>
            </a:xfrm>
            <a:prstGeom prst="hexagon">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bg1">
                  <a:lumMod val="50000"/>
                </a:schemeClr>
              </a:solidFill>
              <a:prstDash val="solid"/>
              <a:round/>
              <a:headEnd type="none" w="med" len="med"/>
              <a:tailEnd type="none" w="med" len="med"/>
            </a:ln>
            <a:effectLst>
              <a:outerShdw dist="35921" dir="2700000" algn="ctr" rotWithShape="0">
                <a:schemeClr val="bg2">
                  <a:alpha val="50000"/>
                </a:schemeClr>
              </a:outerShdw>
            </a:effectLst>
          </p:spPr>
          <p:txBody>
            <a:bodyPr vert="horz" wrap="square" lIns="36000" tIns="36000" rIns="36000" bIns="36000" numCol="1" rtlCol="0" anchor="ctr" anchorCtr="0" compatLnSpc="1">
              <a:prstTxWarp prst="textNoShape">
                <a:avLst/>
              </a:prstTxWarp>
              <a:noAutofit/>
            </a:bodyPr>
            <a:lstStyle/>
            <a:p>
              <a:pPr marL="88900" marR="0" indent="0" defTabSz="914400" eaLnBrk="1" latinLnBrk="0" hangingPunct="1">
                <a:buClr>
                  <a:schemeClr val="hlink"/>
                </a:buClr>
                <a:buSzTx/>
                <a:tabLst/>
              </a:pPr>
              <a:endParaRPr lang="zh-CN" altLang="en-US" sz="1200" b="1" dirty="0" smtClean="0">
                <a:solidFill>
                  <a:schemeClr val="tx1"/>
                </a:solidFill>
                <a:latin typeface="华文中宋" pitchFamily="2" charset="-122"/>
                <a:ea typeface="华文中宋" pitchFamily="2" charset="-122"/>
              </a:endParaRPr>
            </a:p>
          </p:txBody>
        </p:sp>
        <p:sp>
          <p:nvSpPr>
            <p:cNvPr id="42" name="六边形 41"/>
            <p:cNvSpPr/>
            <p:nvPr/>
          </p:nvSpPr>
          <p:spPr bwMode="auto">
            <a:xfrm>
              <a:off x="33268" y="1111295"/>
              <a:ext cx="1168877" cy="504627"/>
            </a:xfrm>
            <a:prstGeom prst="hexagon">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bg1">
                  <a:lumMod val="50000"/>
                </a:schemeClr>
              </a:solidFill>
              <a:prstDash val="solid"/>
              <a:round/>
              <a:headEnd type="none" w="med" len="med"/>
              <a:tailEnd type="none" w="med" len="med"/>
            </a:ln>
            <a:effectLst>
              <a:outerShdw dist="35921" dir="2700000" algn="ctr" rotWithShape="0">
                <a:schemeClr val="bg2">
                  <a:alpha val="50000"/>
                </a:schemeClr>
              </a:outerShdw>
            </a:effectLst>
          </p:spPr>
          <p:txBody>
            <a:bodyPr vert="horz" wrap="square" lIns="36000" tIns="36000" rIns="36000" bIns="36000" numCol="1" rtlCol="0" anchor="ctr" anchorCtr="0" compatLnSpc="1">
              <a:prstTxWarp prst="textNoShape">
                <a:avLst/>
              </a:prstTxWarp>
              <a:noAutofit/>
            </a:bodyPr>
            <a:lstStyle/>
            <a:p>
              <a:pPr marL="88900" marR="0" indent="0" defTabSz="914400" eaLnBrk="1" latinLnBrk="0" hangingPunct="1">
                <a:buClr>
                  <a:schemeClr val="hlink"/>
                </a:buClr>
                <a:buSzTx/>
                <a:tabLst/>
              </a:pPr>
              <a:r>
                <a:rPr lang="zh-CN" altLang="en-US" sz="1200" b="1" dirty="0" smtClean="0">
                  <a:solidFill>
                    <a:schemeClr val="tx1"/>
                  </a:solidFill>
                  <a:latin typeface="华文中宋" pitchFamily="2" charset="-122"/>
                  <a:ea typeface="华文中宋" pitchFamily="2" charset="-122"/>
                </a:rPr>
                <a:t>平安保险</a:t>
              </a:r>
            </a:p>
          </p:txBody>
        </p:sp>
      </p:grpSp>
      <p:sp>
        <p:nvSpPr>
          <p:cNvPr id="46" name="Text Box 71"/>
          <p:cNvSpPr txBox="1">
            <a:spLocks noChangeArrowheads="1"/>
          </p:cNvSpPr>
          <p:nvPr/>
        </p:nvSpPr>
        <p:spPr bwMode="auto">
          <a:xfrm>
            <a:off x="1290097" y="3698809"/>
            <a:ext cx="332345" cy="582399"/>
          </a:xfrm>
          <a:prstGeom prst="rect">
            <a:avLst/>
          </a:prstGeom>
          <a:solidFill>
            <a:srgbClr val="0070C0"/>
          </a:solidFill>
          <a:ln w="9525" algn="ctr">
            <a:solidFill>
              <a:srgbClr val="0000FF"/>
            </a:solidFill>
            <a:miter lim="800000"/>
            <a:headEnd/>
            <a:tailEnd/>
          </a:ln>
        </p:spPr>
        <p:txBody>
          <a:bodyPr wrap="square" anchor="ctr" anchorCtr="1">
            <a:noAutofit/>
          </a:bodyPr>
          <a:lstStyle/>
          <a:p>
            <a:pPr algn="ctr" eaLnBrk="0" fontAlgn="auto" hangingPunct="0">
              <a:spcBef>
                <a:spcPct val="50000"/>
              </a:spcBef>
              <a:spcAft>
                <a:spcPts val="0"/>
              </a:spcAft>
              <a:defRPr/>
            </a:pPr>
            <a:r>
              <a:rPr lang="zh-CN" altLang="en-US" sz="1200" b="1" kern="0" dirty="0" smtClean="0">
                <a:solidFill>
                  <a:srgbClr val="FFFFFF"/>
                </a:solidFill>
              </a:rPr>
              <a:t>客响</a:t>
            </a:r>
          </a:p>
        </p:txBody>
      </p:sp>
      <p:sp>
        <p:nvSpPr>
          <p:cNvPr id="49" name="六边形 48"/>
          <p:cNvSpPr/>
          <p:nvPr/>
        </p:nvSpPr>
        <p:spPr bwMode="auto">
          <a:xfrm>
            <a:off x="8261026" y="3796439"/>
            <a:ext cx="864095" cy="504627"/>
          </a:xfrm>
          <a:prstGeom prst="hexagon">
            <a:avLst/>
          </a:prstGeom>
          <a:solidFill>
            <a:srgbClr val="FF9900"/>
          </a:solidFill>
          <a:ln w="28575" cap="flat" cmpd="sng" algn="ctr">
            <a:solidFill>
              <a:schemeClr val="bg1">
                <a:lumMod val="50000"/>
              </a:schemeClr>
            </a:solidFill>
            <a:prstDash val="solid"/>
            <a:round/>
            <a:headEnd type="none" w="med" len="med"/>
            <a:tailEnd type="none" w="med" len="med"/>
          </a:ln>
          <a:effectLst>
            <a:outerShdw dist="35921" dir="2700000" algn="ctr" rotWithShape="0">
              <a:schemeClr val="bg2">
                <a:alpha val="50000"/>
              </a:schemeClr>
            </a:outerShdw>
          </a:effectLst>
        </p:spPr>
        <p:txBody>
          <a:bodyPr vert="horz" wrap="square" lIns="36000" tIns="36000" rIns="36000" bIns="36000" numCol="1" rtlCol="0" anchor="ctr" anchorCtr="0" compatLnSpc="1">
            <a:prstTxWarp prst="textNoShape">
              <a:avLst/>
            </a:prstTxWarp>
            <a:noAutofit/>
          </a:bodyPr>
          <a:lstStyle/>
          <a:p>
            <a:pPr marL="88900" algn="ctr">
              <a:buClr>
                <a:schemeClr val="hlink"/>
              </a:buClr>
            </a:pPr>
            <a:r>
              <a:rPr lang="zh-CN" altLang="en-US" sz="1200" b="1" dirty="0" smtClean="0">
                <a:solidFill>
                  <a:schemeClr val="tx1"/>
                </a:solidFill>
                <a:latin typeface="华文中宋" pitchFamily="2" charset="-122"/>
                <a:ea typeface="华文中宋" pitchFamily="2" charset="-122"/>
              </a:rPr>
              <a:t>闭环</a:t>
            </a:r>
          </a:p>
        </p:txBody>
      </p:sp>
      <p:cxnSp>
        <p:nvCxnSpPr>
          <p:cNvPr id="67" name="直接箭头连接符 66"/>
          <p:cNvCxnSpPr>
            <a:stCxn id="42" idx="0"/>
            <a:endCxn id="46" idx="1"/>
          </p:cNvCxnSpPr>
          <p:nvPr/>
        </p:nvCxnSpPr>
        <p:spPr bwMode="auto">
          <a:xfrm>
            <a:off x="1078964" y="3944624"/>
            <a:ext cx="211133" cy="45385"/>
          </a:xfrm>
          <a:prstGeom prst="straightConnector1">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tx1"/>
            </a:solidFill>
            <a:prstDash val="solid"/>
            <a:round/>
            <a:headEnd type="none" w="med" len="med"/>
            <a:tailEnd type="arrow"/>
          </a:ln>
          <a:effectLst>
            <a:outerShdw dist="35921" dir="2700000" algn="ctr" rotWithShape="0">
              <a:schemeClr val="bg2">
                <a:alpha val="50000"/>
              </a:schemeClr>
            </a:outerShdw>
          </a:effectLst>
        </p:spPr>
      </p:cxnSp>
      <p:cxnSp>
        <p:nvCxnSpPr>
          <p:cNvPr id="69" name="直接箭头连接符 68"/>
          <p:cNvCxnSpPr/>
          <p:nvPr/>
        </p:nvCxnSpPr>
        <p:spPr bwMode="auto">
          <a:xfrm>
            <a:off x="1622442" y="3990008"/>
            <a:ext cx="406209" cy="10118"/>
          </a:xfrm>
          <a:prstGeom prst="straightConnector1">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tx1"/>
            </a:solidFill>
            <a:prstDash val="solid"/>
            <a:round/>
            <a:headEnd type="none" w="med" len="med"/>
            <a:tailEnd type="arrow"/>
          </a:ln>
          <a:effectLst>
            <a:outerShdw dist="35921" dir="2700000" algn="ctr" rotWithShape="0">
              <a:schemeClr val="bg2">
                <a:alpha val="50000"/>
              </a:schemeClr>
            </a:outerShdw>
          </a:effectLst>
        </p:spPr>
      </p:cxnSp>
      <p:cxnSp>
        <p:nvCxnSpPr>
          <p:cNvPr id="81" name="直接箭头连接符 80"/>
          <p:cNvCxnSpPr/>
          <p:nvPr/>
        </p:nvCxnSpPr>
        <p:spPr bwMode="auto">
          <a:xfrm flipV="1">
            <a:off x="4080879" y="5625244"/>
            <a:ext cx="1694177" cy="1"/>
          </a:xfrm>
          <a:prstGeom prst="straightConnector1">
            <a:avLst/>
          </a:prstGeom>
          <a:gradFill rotWithShape="1">
            <a:gsLst>
              <a:gs pos="0">
                <a:srgbClr val="F1F3F7">
                  <a:alpha val="0"/>
                </a:srgbClr>
              </a:gs>
              <a:gs pos="100000">
                <a:srgbClr val="F1F3F7">
                  <a:gamma/>
                  <a:tint val="0"/>
                  <a:invGamma/>
                </a:srgbClr>
              </a:gs>
            </a:gsLst>
            <a:path path="rect">
              <a:fillToRect r="100000" b="100000"/>
            </a:path>
          </a:gradFill>
          <a:ln w="12700" cap="flat" cmpd="dbl" algn="ctr">
            <a:solidFill>
              <a:schemeClr val="tx1"/>
            </a:solidFill>
            <a:prstDash val="solid"/>
            <a:round/>
            <a:headEnd type="none" w="med" len="med"/>
            <a:tailEnd type="arrow"/>
          </a:ln>
          <a:effectLst>
            <a:outerShdw dist="35921" dir="2700000" algn="ctr" rotWithShape="0">
              <a:schemeClr val="bg2">
                <a:alpha val="50000"/>
              </a:schemeClr>
            </a:outerShdw>
          </a:effectLst>
        </p:spPr>
      </p:cxnSp>
      <p:cxnSp>
        <p:nvCxnSpPr>
          <p:cNvPr id="90" name="肘形连接符 89"/>
          <p:cNvCxnSpPr>
            <a:stCxn id="76" idx="3"/>
            <a:endCxn id="49" idx="3"/>
          </p:cNvCxnSpPr>
          <p:nvPr/>
        </p:nvCxnSpPr>
        <p:spPr bwMode="auto">
          <a:xfrm>
            <a:off x="7978532" y="4045318"/>
            <a:ext cx="282493" cy="3434"/>
          </a:xfrm>
          <a:prstGeom prst="bentConnector3">
            <a:avLst>
              <a:gd name="adj1" fmla="val 50000"/>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tx1"/>
            </a:solidFill>
            <a:prstDash val="solid"/>
            <a:round/>
            <a:headEnd type="none" w="med" len="med"/>
            <a:tailEnd type="arrow"/>
          </a:ln>
          <a:effectLst>
            <a:outerShdw dist="35921" dir="2700000" algn="ctr" rotWithShape="0">
              <a:schemeClr val="bg2">
                <a:alpha val="50000"/>
              </a:schemeClr>
            </a:outerShdw>
          </a:effectLst>
        </p:spPr>
      </p:cxnSp>
      <p:sp>
        <p:nvSpPr>
          <p:cNvPr id="153" name="TextBox 152"/>
          <p:cNvSpPr txBox="1"/>
          <p:nvPr/>
        </p:nvSpPr>
        <p:spPr>
          <a:xfrm>
            <a:off x="6311915" y="3796439"/>
            <a:ext cx="332345" cy="276999"/>
          </a:xfrm>
          <a:prstGeom prst="rect">
            <a:avLst/>
          </a:prstGeom>
          <a:noFill/>
        </p:spPr>
        <p:txBody>
          <a:bodyPr wrap="square" rtlCol="0">
            <a:spAutoFit/>
          </a:bodyPr>
          <a:lstStyle/>
          <a:p>
            <a:r>
              <a:rPr lang="zh-CN" altLang="en-US" sz="1200" b="1" dirty="0" smtClean="0">
                <a:solidFill>
                  <a:schemeClr val="tx1"/>
                </a:solidFill>
                <a:latin typeface="华文细黑" pitchFamily="2" charset="-122"/>
                <a:ea typeface="华文细黑" pitchFamily="2" charset="-122"/>
              </a:rPr>
              <a:t>否</a:t>
            </a:r>
          </a:p>
        </p:txBody>
      </p:sp>
      <p:sp>
        <p:nvSpPr>
          <p:cNvPr id="39" name="Text Box 71"/>
          <p:cNvSpPr txBox="1">
            <a:spLocks noChangeArrowheads="1"/>
          </p:cNvSpPr>
          <p:nvPr/>
        </p:nvSpPr>
        <p:spPr bwMode="auto">
          <a:xfrm>
            <a:off x="4364284" y="3818074"/>
            <a:ext cx="1076692" cy="457021"/>
          </a:xfrm>
          <a:prstGeom prst="rect">
            <a:avLst/>
          </a:prstGeom>
          <a:solidFill>
            <a:srgbClr val="0070C0"/>
          </a:solidFill>
          <a:ln w="9525" algn="ctr">
            <a:solidFill>
              <a:srgbClr val="0000FF"/>
            </a:solidFill>
            <a:miter lim="800000"/>
            <a:headEnd/>
            <a:tailEnd/>
          </a:ln>
        </p:spPr>
        <p:txBody>
          <a:bodyPr wrap="square" anchor="ctr" anchorCtr="1">
            <a:noAutofit/>
          </a:bodyPr>
          <a:lstStyle/>
          <a:p>
            <a:pPr algn="ctr" eaLnBrk="0" fontAlgn="auto" hangingPunct="0">
              <a:spcBef>
                <a:spcPct val="50000"/>
              </a:spcBef>
              <a:spcAft>
                <a:spcPts val="0"/>
              </a:spcAft>
              <a:defRPr/>
            </a:pPr>
            <a:r>
              <a:rPr lang="zh-CN" altLang="en-US" sz="1200" b="1" kern="0" dirty="0" smtClean="0">
                <a:solidFill>
                  <a:srgbClr val="FFFFFF"/>
                </a:solidFill>
              </a:rPr>
              <a:t>定期拜访</a:t>
            </a:r>
            <a:endParaRPr lang="en-US" altLang="zh-CN" sz="1200" b="1" kern="0" dirty="0" smtClean="0">
              <a:solidFill>
                <a:srgbClr val="FFFFFF"/>
              </a:solidFill>
            </a:endParaRPr>
          </a:p>
          <a:p>
            <a:pPr algn="ctr" eaLnBrk="0" fontAlgn="auto" hangingPunct="0">
              <a:spcBef>
                <a:spcPct val="50000"/>
              </a:spcBef>
              <a:spcAft>
                <a:spcPts val="0"/>
              </a:spcAft>
              <a:defRPr/>
            </a:pPr>
            <a:r>
              <a:rPr lang="zh-CN" altLang="en-US" sz="1200" kern="0" dirty="0" smtClean="0">
                <a:solidFill>
                  <a:srgbClr val="FFFFFF"/>
                </a:solidFill>
              </a:rPr>
              <a:t>了解需求</a:t>
            </a:r>
            <a:endParaRPr lang="zh-CN" altLang="en-US" sz="1200" b="1" kern="0" dirty="0" smtClean="0">
              <a:solidFill>
                <a:srgbClr val="FFFFFF"/>
              </a:solidFill>
            </a:endParaRPr>
          </a:p>
        </p:txBody>
      </p:sp>
      <p:cxnSp>
        <p:nvCxnSpPr>
          <p:cNvPr id="59" name="直接箭头连接符 58"/>
          <p:cNvCxnSpPr>
            <a:stCxn id="39" idx="3"/>
            <a:endCxn id="76" idx="1"/>
          </p:cNvCxnSpPr>
          <p:nvPr/>
        </p:nvCxnSpPr>
        <p:spPr bwMode="auto">
          <a:xfrm flipV="1">
            <a:off x="5440977" y="4045318"/>
            <a:ext cx="211144" cy="1266"/>
          </a:xfrm>
          <a:prstGeom prst="straightConnector1">
            <a:avLst/>
          </a:prstGeom>
          <a:gradFill rotWithShape="1">
            <a:gsLst>
              <a:gs pos="0">
                <a:srgbClr val="F1F3F7">
                  <a:alpha val="0"/>
                </a:srgbClr>
              </a:gs>
              <a:gs pos="100000">
                <a:srgbClr val="F1F3F7">
                  <a:gamma/>
                  <a:tint val="0"/>
                  <a:invGamma/>
                </a:srgbClr>
              </a:gs>
            </a:gsLst>
            <a:path path="rect">
              <a:fillToRect r="100000" b="100000"/>
            </a:path>
          </a:gradFill>
          <a:ln w="22225" cap="flat" cmpd="sng" algn="ctr">
            <a:solidFill>
              <a:schemeClr val="tx1"/>
            </a:solidFill>
            <a:prstDash val="solid"/>
            <a:round/>
            <a:headEnd type="none" w="med" len="med"/>
            <a:tailEnd type="arrow"/>
          </a:ln>
          <a:effectLst>
            <a:outerShdw dist="35921" dir="2700000" algn="ctr" rotWithShape="0">
              <a:schemeClr val="bg2">
                <a:alpha val="50000"/>
              </a:schemeClr>
            </a:outerShdw>
          </a:effectLst>
        </p:spPr>
      </p:cxnSp>
      <p:sp>
        <p:nvSpPr>
          <p:cNvPr id="63" name="TextBox 62"/>
          <p:cNvSpPr txBox="1"/>
          <p:nvPr/>
        </p:nvSpPr>
        <p:spPr>
          <a:xfrm>
            <a:off x="3031478" y="4680139"/>
            <a:ext cx="460402" cy="430887"/>
          </a:xfrm>
          <a:prstGeom prst="rect">
            <a:avLst/>
          </a:prstGeom>
          <a:noFill/>
        </p:spPr>
        <p:txBody>
          <a:bodyPr wrap="square" rtlCol="0">
            <a:spAutoFit/>
          </a:bodyPr>
          <a:lstStyle/>
          <a:p>
            <a:r>
              <a:rPr lang="zh-CN" altLang="en-US" sz="1100" dirty="0" smtClean="0"/>
              <a:t>组建</a:t>
            </a:r>
            <a:endParaRPr lang="zh-CN" altLang="en-US" sz="1100" dirty="0"/>
          </a:p>
        </p:txBody>
      </p:sp>
      <p:sp>
        <p:nvSpPr>
          <p:cNvPr id="65" name="矩形 64"/>
          <p:cNvSpPr/>
          <p:nvPr/>
        </p:nvSpPr>
        <p:spPr bwMode="auto">
          <a:xfrm>
            <a:off x="1830156" y="3433840"/>
            <a:ext cx="2368770" cy="2731464"/>
          </a:xfrm>
          <a:prstGeom prst="rect">
            <a:avLst/>
          </a:prstGeom>
          <a:noFill/>
          <a:ln w="28575" cap="flat" cmpd="sng" algn="ctr">
            <a:solidFill>
              <a:schemeClr val="bg1"/>
            </a:solidFill>
            <a:prstDash val="dash"/>
            <a:round/>
            <a:headEnd type="none" w="med" len="med"/>
            <a:tailEnd type="none" w="med" len="med"/>
          </a:ln>
          <a:effectLst>
            <a:outerShdw dist="35921" dir="2700000" algn="ctr" rotWithShape="0">
              <a:schemeClr val="bg2">
                <a:alpha val="50000"/>
              </a:schemeClr>
            </a:outerShdw>
          </a:effectLst>
        </p:spPr>
        <p:txBody>
          <a:bodyPr vert="horz" wrap="square" lIns="91943" tIns="45971" rIns="91943" bIns="45971" numCol="1" rtlCol="0" anchor="ctr" anchorCtr="0" compatLnSpc="1">
            <a:prstTxWarp prst="textNoShape">
              <a:avLst/>
            </a:prstTxWarp>
            <a:noAutofit/>
          </a:bodyPr>
          <a:lstStyle/>
          <a:p>
            <a:pPr marL="88900" marR="0" indent="0" algn="ctr" defTabSz="914400" rtl="0" eaLnBrk="1" fontAlgn="base" latinLnBrk="0" hangingPunct="1">
              <a:lnSpc>
                <a:spcPct val="140000"/>
              </a:lnSpc>
              <a:spcBef>
                <a:spcPct val="0"/>
              </a:spcBef>
              <a:spcAft>
                <a:spcPct val="0"/>
              </a:spcAft>
              <a:buClr>
                <a:schemeClr val="hlink"/>
              </a:buClr>
              <a:buSzTx/>
              <a:buFont typeface="Wingdings" pitchFamily="2" charset="2"/>
              <a:buChar char="Ø"/>
              <a:tabLst/>
            </a:pPr>
            <a:endParaRPr kumimoji="0" lang="zh-CN" altLang="en-US" sz="1800" b="1" i="0" u="none" strike="noStrike" cap="none" normalizeH="0" baseline="0" smtClean="0">
              <a:ln>
                <a:noFill/>
              </a:ln>
              <a:solidFill>
                <a:schemeClr val="tx1"/>
              </a:solidFill>
              <a:effectLst/>
              <a:latin typeface="华文中宋" pitchFamily="2" charset="-122"/>
              <a:ea typeface="华文中宋" pitchFamily="2" charset="-122"/>
            </a:endParaRPr>
          </a:p>
        </p:txBody>
      </p:sp>
      <p:grpSp>
        <p:nvGrpSpPr>
          <p:cNvPr id="4" name="组合 59"/>
          <p:cNvGrpSpPr/>
          <p:nvPr/>
        </p:nvGrpSpPr>
        <p:grpSpPr>
          <a:xfrm>
            <a:off x="2018299" y="3609618"/>
            <a:ext cx="1972098" cy="868008"/>
            <a:chOff x="1887886" y="1002216"/>
            <a:chExt cx="2136440" cy="868008"/>
          </a:xfrm>
        </p:grpSpPr>
        <p:sp>
          <p:nvSpPr>
            <p:cNvPr id="44" name="Text Box 71"/>
            <p:cNvSpPr txBox="1">
              <a:spLocks noChangeArrowheads="1"/>
            </p:cNvSpPr>
            <p:nvPr/>
          </p:nvSpPr>
          <p:spPr bwMode="auto">
            <a:xfrm>
              <a:off x="1887886" y="1002216"/>
              <a:ext cx="2136440" cy="868008"/>
            </a:xfrm>
            <a:prstGeom prst="rect">
              <a:avLst/>
            </a:prstGeom>
            <a:solidFill>
              <a:srgbClr val="0070C0"/>
            </a:solidFill>
            <a:ln w="9525" algn="ctr">
              <a:solidFill>
                <a:srgbClr val="0000FF"/>
              </a:solidFill>
              <a:miter lim="800000"/>
              <a:headEnd/>
              <a:tailEnd/>
            </a:ln>
          </p:spPr>
          <p:txBody>
            <a:bodyPr wrap="square" anchor="ctr" anchorCtr="1">
              <a:noAutofit/>
            </a:bodyPr>
            <a:lstStyle/>
            <a:p>
              <a:pPr algn="ctr" eaLnBrk="0" fontAlgn="auto" hangingPunct="0">
                <a:spcBef>
                  <a:spcPct val="50000"/>
                </a:spcBef>
                <a:spcAft>
                  <a:spcPts val="0"/>
                </a:spcAft>
                <a:defRPr/>
              </a:pPr>
              <a:endParaRPr lang="en-US" altLang="zh-CN" sz="1200" b="1" kern="0" dirty="0" smtClean="0">
                <a:solidFill>
                  <a:srgbClr val="FFFFFF"/>
                </a:solidFill>
              </a:endParaRPr>
            </a:p>
            <a:p>
              <a:pPr algn="ctr" eaLnBrk="0" fontAlgn="auto" hangingPunct="0">
                <a:spcBef>
                  <a:spcPct val="50000"/>
                </a:spcBef>
                <a:spcAft>
                  <a:spcPts val="0"/>
                </a:spcAft>
                <a:defRPr/>
              </a:pPr>
              <a:endParaRPr lang="en-US" altLang="zh-CN" sz="1200" b="1" kern="0" dirty="0" smtClean="0">
                <a:solidFill>
                  <a:srgbClr val="FFFFFF"/>
                </a:solidFill>
              </a:endParaRPr>
            </a:p>
            <a:p>
              <a:pPr algn="ctr" eaLnBrk="0" fontAlgn="auto" hangingPunct="0">
                <a:spcBef>
                  <a:spcPct val="50000"/>
                </a:spcBef>
                <a:spcAft>
                  <a:spcPts val="0"/>
                </a:spcAft>
                <a:defRPr/>
              </a:pPr>
              <a:r>
                <a:rPr lang="zh-CN" altLang="en-US" sz="1200" b="1" kern="0" dirty="0" smtClean="0">
                  <a:solidFill>
                    <a:srgbClr val="FFFFFF"/>
                  </a:solidFill>
                </a:rPr>
                <a:t>客响中心</a:t>
              </a:r>
            </a:p>
          </p:txBody>
        </p:sp>
        <p:sp>
          <p:nvSpPr>
            <p:cNvPr id="37" name="Text Box 71"/>
            <p:cNvSpPr txBox="1">
              <a:spLocks noChangeArrowheads="1"/>
            </p:cNvSpPr>
            <p:nvPr/>
          </p:nvSpPr>
          <p:spPr bwMode="auto">
            <a:xfrm>
              <a:off x="1952261" y="1126774"/>
              <a:ext cx="765281" cy="457021"/>
            </a:xfrm>
            <a:prstGeom prst="rect">
              <a:avLst/>
            </a:prstGeom>
            <a:solidFill>
              <a:schemeClr val="accent3"/>
            </a:solidFill>
            <a:ln w="9525" algn="ctr">
              <a:solidFill>
                <a:srgbClr val="0000FF"/>
              </a:solidFill>
              <a:miter lim="800000"/>
              <a:headEnd/>
              <a:tailEnd/>
            </a:ln>
          </p:spPr>
          <p:txBody>
            <a:bodyPr wrap="square" anchor="ctr" anchorCtr="1">
              <a:noAutofit/>
            </a:bodyPr>
            <a:lstStyle/>
            <a:p>
              <a:pPr algn="ctr" eaLnBrk="0" fontAlgn="auto" hangingPunct="0">
                <a:spcBef>
                  <a:spcPct val="50000"/>
                </a:spcBef>
                <a:spcAft>
                  <a:spcPts val="0"/>
                </a:spcAft>
                <a:defRPr/>
              </a:pPr>
              <a:r>
                <a:rPr lang="zh-CN" altLang="en-US" sz="1200" kern="0" dirty="0" smtClean="0"/>
                <a:t>配置网络经理</a:t>
              </a:r>
              <a:endParaRPr lang="zh-CN" altLang="en-US" sz="1200" b="1" kern="0" dirty="0" smtClean="0"/>
            </a:p>
          </p:txBody>
        </p:sp>
        <p:sp>
          <p:nvSpPr>
            <p:cNvPr id="53" name="Text Box 71"/>
            <p:cNvSpPr txBox="1">
              <a:spLocks noChangeArrowheads="1"/>
            </p:cNvSpPr>
            <p:nvPr/>
          </p:nvSpPr>
          <p:spPr bwMode="auto">
            <a:xfrm>
              <a:off x="3422830" y="1133745"/>
              <a:ext cx="540060" cy="457021"/>
            </a:xfrm>
            <a:prstGeom prst="rect">
              <a:avLst/>
            </a:prstGeom>
            <a:solidFill>
              <a:schemeClr val="accent3"/>
            </a:solidFill>
            <a:ln w="9525" algn="ctr">
              <a:solidFill>
                <a:srgbClr val="0000FF"/>
              </a:solidFill>
              <a:miter lim="800000"/>
              <a:headEnd/>
              <a:tailEnd/>
            </a:ln>
          </p:spPr>
          <p:txBody>
            <a:bodyPr wrap="square" anchor="ctr" anchorCtr="1">
              <a:noAutofit/>
            </a:bodyPr>
            <a:lstStyle/>
            <a:p>
              <a:pPr algn="ctr" eaLnBrk="0" fontAlgn="auto" hangingPunct="0">
                <a:spcBef>
                  <a:spcPct val="50000"/>
                </a:spcBef>
                <a:spcAft>
                  <a:spcPts val="0"/>
                </a:spcAft>
                <a:defRPr/>
              </a:pPr>
              <a:r>
                <a:rPr lang="zh-CN" altLang="en-US" sz="1200" b="1" kern="0" dirty="0" smtClean="0"/>
                <a:t>建立档案</a:t>
              </a:r>
            </a:p>
          </p:txBody>
        </p:sp>
        <p:sp>
          <p:nvSpPr>
            <p:cNvPr id="54" name="Text Box 71"/>
            <p:cNvSpPr txBox="1">
              <a:spLocks noChangeArrowheads="1"/>
            </p:cNvSpPr>
            <p:nvPr/>
          </p:nvSpPr>
          <p:spPr bwMode="auto">
            <a:xfrm>
              <a:off x="2792760" y="1133745"/>
              <a:ext cx="540060" cy="457021"/>
            </a:xfrm>
            <a:prstGeom prst="rect">
              <a:avLst/>
            </a:prstGeom>
            <a:solidFill>
              <a:schemeClr val="accent3"/>
            </a:solidFill>
            <a:ln w="9525" algn="ctr">
              <a:solidFill>
                <a:srgbClr val="0000FF"/>
              </a:solidFill>
              <a:miter lim="800000"/>
              <a:headEnd/>
              <a:tailEnd/>
            </a:ln>
          </p:spPr>
          <p:txBody>
            <a:bodyPr wrap="square" anchor="ctr" anchorCtr="1">
              <a:noAutofit/>
            </a:bodyPr>
            <a:lstStyle/>
            <a:p>
              <a:pPr algn="ctr" eaLnBrk="0" fontAlgn="auto" hangingPunct="0">
                <a:spcBef>
                  <a:spcPct val="50000"/>
                </a:spcBef>
                <a:spcAft>
                  <a:spcPts val="0"/>
                </a:spcAft>
                <a:defRPr/>
              </a:pPr>
              <a:r>
                <a:rPr lang="zh-CN" altLang="en-US" sz="1200" b="1" kern="0" dirty="0" smtClean="0"/>
                <a:t>核查资源</a:t>
              </a:r>
            </a:p>
          </p:txBody>
        </p:sp>
      </p:grpSp>
      <p:sp>
        <p:nvSpPr>
          <p:cNvPr id="61" name="Text Box 71"/>
          <p:cNvSpPr txBox="1">
            <a:spLocks noChangeArrowheads="1"/>
          </p:cNvSpPr>
          <p:nvPr/>
        </p:nvSpPr>
        <p:spPr bwMode="auto">
          <a:xfrm>
            <a:off x="4456592" y="3097994"/>
            <a:ext cx="904726" cy="457021"/>
          </a:xfrm>
          <a:prstGeom prst="rect">
            <a:avLst/>
          </a:prstGeom>
          <a:solidFill>
            <a:srgbClr val="0070C0"/>
          </a:solidFill>
          <a:ln w="9525" algn="ctr">
            <a:solidFill>
              <a:srgbClr val="0000FF"/>
            </a:solidFill>
            <a:miter lim="800000"/>
            <a:headEnd/>
            <a:tailEnd/>
          </a:ln>
        </p:spPr>
        <p:txBody>
          <a:bodyPr wrap="square" anchor="ctr" anchorCtr="1">
            <a:noAutofit/>
          </a:bodyPr>
          <a:lstStyle/>
          <a:p>
            <a:pPr algn="ctr" eaLnBrk="0" fontAlgn="auto" hangingPunct="0">
              <a:spcBef>
                <a:spcPct val="50000"/>
              </a:spcBef>
              <a:spcAft>
                <a:spcPts val="0"/>
              </a:spcAft>
              <a:defRPr/>
            </a:pPr>
            <a:r>
              <a:rPr lang="zh-CN" altLang="en-US" sz="1200" b="1" kern="0" dirty="0" smtClean="0">
                <a:solidFill>
                  <a:srgbClr val="FFFFFF"/>
                </a:solidFill>
              </a:rPr>
              <a:t>销售经理</a:t>
            </a:r>
          </a:p>
        </p:txBody>
      </p:sp>
      <p:cxnSp>
        <p:nvCxnSpPr>
          <p:cNvPr id="70" name="肘形连接符 69"/>
          <p:cNvCxnSpPr>
            <a:stCxn id="44" idx="3"/>
            <a:endCxn id="39" idx="1"/>
          </p:cNvCxnSpPr>
          <p:nvPr/>
        </p:nvCxnSpPr>
        <p:spPr bwMode="auto">
          <a:xfrm>
            <a:off x="3990397" y="4043622"/>
            <a:ext cx="373888" cy="2962"/>
          </a:xfrm>
          <a:prstGeom prst="bentConnector3">
            <a:avLst>
              <a:gd name="adj1" fmla="val 50000"/>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tx1"/>
            </a:solidFill>
            <a:prstDash val="solid"/>
            <a:round/>
            <a:headEnd type="none" w="med" len="med"/>
            <a:tailEnd type="arrow"/>
          </a:ln>
          <a:effectLst>
            <a:outerShdw dist="35921" dir="2700000" algn="ctr" rotWithShape="0">
              <a:schemeClr val="bg2">
                <a:alpha val="50000"/>
              </a:schemeClr>
            </a:outerShdw>
          </a:effectLst>
        </p:spPr>
      </p:cxnSp>
      <p:grpSp>
        <p:nvGrpSpPr>
          <p:cNvPr id="5" name="组合 137"/>
          <p:cNvGrpSpPr/>
          <p:nvPr/>
        </p:nvGrpSpPr>
        <p:grpSpPr>
          <a:xfrm>
            <a:off x="5652120" y="3613010"/>
            <a:ext cx="2326412" cy="864617"/>
            <a:chOff x="3872880" y="3501008"/>
            <a:chExt cx="2520280" cy="864617"/>
          </a:xfrm>
        </p:grpSpPr>
        <p:sp>
          <p:nvSpPr>
            <p:cNvPr id="76" name="矩形 75"/>
            <p:cNvSpPr/>
            <p:nvPr/>
          </p:nvSpPr>
          <p:spPr bwMode="auto">
            <a:xfrm>
              <a:off x="3872880" y="3501008"/>
              <a:ext cx="2520280" cy="864617"/>
            </a:xfrm>
            <a:prstGeom prst="rect">
              <a:avLst/>
            </a:prstGeom>
            <a:solidFill>
              <a:srgbClr val="0070C0"/>
            </a:solidFill>
            <a:ln w="28575" cap="flat" cmpd="sng" algn="ctr">
              <a:solidFill>
                <a:schemeClr val="bg1"/>
              </a:solidFill>
              <a:prstDash val="solid"/>
              <a:round/>
              <a:headEnd type="none" w="med" len="med"/>
              <a:tailEnd type="none" w="med" len="med"/>
            </a:ln>
            <a:effectLst>
              <a:outerShdw dist="35921" dir="2700000" algn="ctr" rotWithShape="0">
                <a:schemeClr val="bg2">
                  <a:alpha val="50000"/>
                </a:schemeClr>
              </a:outerShdw>
            </a:effectLst>
          </p:spPr>
          <p:txBody>
            <a:bodyPr vert="horz" wrap="square" lIns="91943" tIns="45971" rIns="91943" bIns="45971" numCol="1" rtlCol="0" anchor="ctr" anchorCtr="0" compatLnSpc="1">
              <a:prstTxWarp prst="textNoShape">
                <a:avLst/>
              </a:prstTxWarp>
              <a:noAutofit/>
            </a:bodyPr>
            <a:lstStyle/>
            <a:p>
              <a:pPr marL="88900" marR="0" indent="0" algn="ctr" defTabSz="914400" rtl="0" eaLnBrk="1" fontAlgn="base" latinLnBrk="0" hangingPunct="1">
                <a:lnSpc>
                  <a:spcPct val="140000"/>
                </a:lnSpc>
                <a:spcBef>
                  <a:spcPct val="0"/>
                </a:spcBef>
                <a:spcAft>
                  <a:spcPct val="0"/>
                </a:spcAft>
                <a:buClr>
                  <a:schemeClr val="hlink"/>
                </a:buClr>
                <a:buSzTx/>
                <a:buFont typeface="Wingdings" pitchFamily="2" charset="2"/>
                <a:buChar char="Ø"/>
                <a:tabLst/>
              </a:pPr>
              <a:endParaRPr kumimoji="0" lang="zh-CN" altLang="en-US" sz="1800" b="1" i="0" u="none" strike="noStrike" cap="none" normalizeH="0" baseline="0" smtClean="0">
                <a:ln>
                  <a:noFill/>
                </a:ln>
                <a:solidFill>
                  <a:schemeClr val="tx1"/>
                </a:solidFill>
                <a:effectLst/>
                <a:latin typeface="华文中宋" pitchFamily="2" charset="-122"/>
                <a:ea typeface="华文中宋" pitchFamily="2" charset="-122"/>
              </a:endParaRPr>
            </a:p>
          </p:txBody>
        </p:sp>
        <p:sp>
          <p:nvSpPr>
            <p:cNvPr id="77" name="Text Box 71"/>
            <p:cNvSpPr txBox="1">
              <a:spLocks noChangeArrowheads="1"/>
            </p:cNvSpPr>
            <p:nvPr/>
          </p:nvSpPr>
          <p:spPr bwMode="auto">
            <a:xfrm>
              <a:off x="4006060" y="3636855"/>
              <a:ext cx="581196" cy="440217"/>
            </a:xfrm>
            <a:prstGeom prst="rect">
              <a:avLst/>
            </a:prstGeom>
            <a:solidFill>
              <a:schemeClr val="bg1"/>
            </a:solidFill>
            <a:ln w="9525" algn="ctr">
              <a:solidFill>
                <a:srgbClr val="0000FF"/>
              </a:solidFill>
              <a:miter lim="800000"/>
              <a:headEnd/>
              <a:tailEnd/>
            </a:ln>
          </p:spPr>
          <p:txBody>
            <a:bodyPr wrap="square" lIns="0" rIns="0" anchor="ctr" anchorCtr="1">
              <a:noAutofit/>
            </a:bodyPr>
            <a:lstStyle/>
            <a:p>
              <a:pPr algn="ctr" eaLnBrk="0" fontAlgn="auto" hangingPunct="0">
                <a:spcBef>
                  <a:spcPct val="50000"/>
                </a:spcBef>
                <a:spcAft>
                  <a:spcPts val="0"/>
                </a:spcAft>
                <a:defRPr/>
              </a:pPr>
              <a:r>
                <a:rPr lang="zh-CN" altLang="en-US" sz="1000" b="1" kern="0" dirty="0" smtClean="0">
                  <a:solidFill>
                    <a:schemeClr val="tx1"/>
                  </a:solidFill>
                </a:rPr>
                <a:t>制定维护作业计划</a:t>
              </a:r>
            </a:p>
          </p:txBody>
        </p:sp>
        <p:sp>
          <p:nvSpPr>
            <p:cNvPr id="80" name="Text Box 71"/>
            <p:cNvSpPr txBox="1">
              <a:spLocks noChangeArrowheads="1"/>
            </p:cNvSpPr>
            <p:nvPr/>
          </p:nvSpPr>
          <p:spPr bwMode="auto">
            <a:xfrm>
              <a:off x="4619861" y="3636855"/>
              <a:ext cx="523344" cy="440217"/>
            </a:xfrm>
            <a:prstGeom prst="rect">
              <a:avLst/>
            </a:prstGeom>
            <a:solidFill>
              <a:schemeClr val="bg1"/>
            </a:solidFill>
            <a:ln w="9525" algn="ctr">
              <a:solidFill>
                <a:srgbClr val="0000FF"/>
              </a:solidFill>
              <a:miter lim="800000"/>
              <a:headEnd/>
              <a:tailEnd/>
            </a:ln>
          </p:spPr>
          <p:txBody>
            <a:bodyPr wrap="square" lIns="0" rIns="0" anchor="ctr" anchorCtr="1">
              <a:noAutofit/>
            </a:bodyPr>
            <a:lstStyle/>
            <a:p>
              <a:pPr algn="ctr" eaLnBrk="0" fontAlgn="auto" hangingPunct="0">
                <a:spcBef>
                  <a:spcPct val="50000"/>
                </a:spcBef>
                <a:spcAft>
                  <a:spcPts val="0"/>
                </a:spcAft>
                <a:defRPr/>
              </a:pPr>
              <a:r>
                <a:rPr lang="zh-CN" altLang="en-US" sz="1000" b="1" kern="0" dirty="0" smtClean="0">
                  <a:solidFill>
                    <a:schemeClr val="tx1"/>
                  </a:solidFill>
                </a:rPr>
                <a:t>机房</a:t>
              </a:r>
              <a:endParaRPr lang="en-US" altLang="zh-CN" sz="1000" b="1" kern="0" dirty="0" smtClean="0">
                <a:solidFill>
                  <a:schemeClr val="tx1"/>
                </a:solidFill>
              </a:endParaRPr>
            </a:p>
            <a:p>
              <a:pPr algn="ctr" eaLnBrk="0" fontAlgn="auto" hangingPunct="0">
                <a:spcBef>
                  <a:spcPct val="50000"/>
                </a:spcBef>
                <a:spcAft>
                  <a:spcPts val="0"/>
                </a:spcAft>
                <a:defRPr/>
              </a:pPr>
              <a:r>
                <a:rPr lang="zh-CN" altLang="en-US" sz="1000" b="1" kern="0" dirty="0" smtClean="0">
                  <a:solidFill>
                    <a:schemeClr val="tx1"/>
                  </a:solidFill>
                </a:rPr>
                <a:t>巡检</a:t>
              </a:r>
            </a:p>
          </p:txBody>
        </p:sp>
        <p:sp>
          <p:nvSpPr>
            <p:cNvPr id="82" name="Text Box 71"/>
            <p:cNvSpPr txBox="1">
              <a:spLocks noChangeArrowheads="1"/>
            </p:cNvSpPr>
            <p:nvPr/>
          </p:nvSpPr>
          <p:spPr bwMode="auto">
            <a:xfrm>
              <a:off x="5747518" y="3636855"/>
              <a:ext cx="523344" cy="440217"/>
            </a:xfrm>
            <a:prstGeom prst="rect">
              <a:avLst/>
            </a:prstGeom>
            <a:solidFill>
              <a:schemeClr val="bg1"/>
            </a:solidFill>
            <a:ln w="9525" algn="ctr">
              <a:solidFill>
                <a:srgbClr val="0000FF"/>
              </a:solidFill>
              <a:miter lim="800000"/>
              <a:headEnd/>
              <a:tailEnd/>
            </a:ln>
          </p:spPr>
          <p:txBody>
            <a:bodyPr wrap="square" lIns="0" rIns="0" anchor="ctr" anchorCtr="1">
              <a:noAutofit/>
            </a:bodyPr>
            <a:lstStyle/>
            <a:p>
              <a:pPr algn="ctr" eaLnBrk="0" fontAlgn="auto" hangingPunct="0">
                <a:spcBef>
                  <a:spcPct val="50000"/>
                </a:spcBef>
                <a:spcAft>
                  <a:spcPts val="0"/>
                </a:spcAft>
                <a:defRPr/>
              </a:pPr>
              <a:r>
                <a:rPr lang="zh-CN" altLang="en-US" sz="1000" b="1" kern="0" dirty="0" smtClean="0">
                  <a:solidFill>
                    <a:schemeClr val="tx1"/>
                  </a:solidFill>
                </a:rPr>
                <a:t>。。。</a:t>
              </a:r>
            </a:p>
          </p:txBody>
        </p:sp>
        <p:sp>
          <p:nvSpPr>
            <p:cNvPr id="83" name="Text Box 71"/>
            <p:cNvSpPr txBox="1">
              <a:spLocks noChangeArrowheads="1"/>
            </p:cNvSpPr>
            <p:nvPr/>
          </p:nvSpPr>
          <p:spPr bwMode="auto">
            <a:xfrm>
              <a:off x="5186037" y="3636855"/>
              <a:ext cx="523344" cy="440217"/>
            </a:xfrm>
            <a:prstGeom prst="rect">
              <a:avLst/>
            </a:prstGeom>
            <a:solidFill>
              <a:schemeClr val="bg1"/>
            </a:solidFill>
            <a:ln w="9525" algn="ctr">
              <a:solidFill>
                <a:srgbClr val="0000FF"/>
              </a:solidFill>
              <a:miter lim="800000"/>
              <a:headEnd/>
              <a:tailEnd/>
            </a:ln>
          </p:spPr>
          <p:txBody>
            <a:bodyPr wrap="square" lIns="0" rIns="0" anchor="ctr" anchorCtr="1">
              <a:noAutofit/>
            </a:bodyPr>
            <a:lstStyle/>
            <a:p>
              <a:pPr algn="ctr" eaLnBrk="0" fontAlgn="auto" hangingPunct="0">
                <a:spcBef>
                  <a:spcPct val="50000"/>
                </a:spcBef>
                <a:spcAft>
                  <a:spcPts val="0"/>
                </a:spcAft>
                <a:defRPr/>
              </a:pPr>
              <a:r>
                <a:rPr lang="zh-CN" altLang="en-US" sz="1000" b="1" kern="0" dirty="0" smtClean="0">
                  <a:solidFill>
                    <a:schemeClr val="tx1"/>
                  </a:solidFill>
                </a:rPr>
                <a:t>评估</a:t>
              </a:r>
              <a:endParaRPr lang="en-US" altLang="zh-CN" sz="1000" b="1" kern="0" dirty="0" smtClean="0">
                <a:solidFill>
                  <a:schemeClr val="tx1"/>
                </a:solidFill>
              </a:endParaRPr>
            </a:p>
            <a:p>
              <a:pPr algn="ctr" eaLnBrk="0" fontAlgn="auto" hangingPunct="0">
                <a:spcBef>
                  <a:spcPct val="50000"/>
                </a:spcBef>
                <a:spcAft>
                  <a:spcPts val="0"/>
                </a:spcAft>
                <a:defRPr/>
              </a:pPr>
              <a:r>
                <a:rPr lang="zh-CN" altLang="en-US" sz="1000" b="1" kern="0" dirty="0" smtClean="0">
                  <a:solidFill>
                    <a:schemeClr val="tx1"/>
                  </a:solidFill>
                </a:rPr>
                <a:t>优化</a:t>
              </a:r>
            </a:p>
          </p:txBody>
        </p:sp>
        <p:sp>
          <p:nvSpPr>
            <p:cNvPr id="84" name="TextBox 83"/>
            <p:cNvSpPr txBox="1"/>
            <p:nvPr/>
          </p:nvSpPr>
          <p:spPr>
            <a:xfrm>
              <a:off x="4664968" y="4088626"/>
              <a:ext cx="1512168" cy="276999"/>
            </a:xfrm>
            <a:prstGeom prst="rect">
              <a:avLst/>
            </a:prstGeom>
            <a:noFill/>
          </p:spPr>
          <p:txBody>
            <a:bodyPr wrap="square" rtlCol="0">
              <a:spAutoFit/>
            </a:bodyPr>
            <a:lstStyle/>
            <a:p>
              <a:r>
                <a:rPr lang="zh-CN" altLang="en-US" sz="1200" dirty="0" smtClean="0">
                  <a:solidFill>
                    <a:schemeClr val="bg1"/>
                  </a:solidFill>
                  <a:latin typeface="华文细黑" pitchFamily="2" charset="-122"/>
                </a:rPr>
                <a:t>差异化服务</a:t>
              </a:r>
              <a:endParaRPr lang="zh-CN" altLang="en-US" sz="1200" b="1" dirty="0" smtClean="0">
                <a:solidFill>
                  <a:schemeClr val="bg1"/>
                </a:solidFill>
                <a:latin typeface="华文细黑" pitchFamily="2" charset="-122"/>
                <a:ea typeface="华文细黑" pitchFamily="2" charset="-122"/>
              </a:endParaRPr>
            </a:p>
          </p:txBody>
        </p:sp>
      </p:grpSp>
      <p:cxnSp>
        <p:nvCxnSpPr>
          <p:cNvPr id="144" name="直接箭头连接符 143"/>
          <p:cNvCxnSpPr/>
          <p:nvPr/>
        </p:nvCxnSpPr>
        <p:spPr bwMode="auto">
          <a:xfrm flipV="1">
            <a:off x="2765925" y="4005064"/>
            <a:ext cx="185896" cy="17236"/>
          </a:xfrm>
          <a:prstGeom prst="straightConnector1">
            <a:avLst/>
          </a:prstGeom>
          <a:gradFill rotWithShape="1">
            <a:gsLst>
              <a:gs pos="0">
                <a:srgbClr val="F1F3F7">
                  <a:alpha val="0"/>
                </a:srgbClr>
              </a:gs>
              <a:gs pos="100000">
                <a:srgbClr val="F1F3F7">
                  <a:gamma/>
                  <a:tint val="0"/>
                  <a:invGamma/>
                </a:srgbClr>
              </a:gs>
            </a:gsLst>
            <a:path path="rect">
              <a:fillToRect r="100000" b="100000"/>
            </a:path>
          </a:gradFill>
          <a:ln w="22225" cap="flat" cmpd="sng" algn="ctr">
            <a:solidFill>
              <a:schemeClr val="tx1"/>
            </a:solidFill>
            <a:prstDash val="solid"/>
            <a:round/>
            <a:headEnd type="none" w="med" len="med"/>
            <a:tailEnd type="arrow"/>
          </a:ln>
          <a:effectLst>
            <a:outerShdw dist="35921" dir="2700000" algn="ctr" rotWithShape="0">
              <a:schemeClr val="bg2">
                <a:alpha val="50000"/>
              </a:schemeClr>
            </a:outerShdw>
          </a:effectLst>
        </p:spPr>
      </p:cxnSp>
      <p:cxnSp>
        <p:nvCxnSpPr>
          <p:cNvPr id="145" name="直接箭头连接符 144"/>
          <p:cNvCxnSpPr/>
          <p:nvPr/>
        </p:nvCxnSpPr>
        <p:spPr bwMode="auto">
          <a:xfrm>
            <a:off x="3331240" y="4050069"/>
            <a:ext cx="202183" cy="0"/>
          </a:xfrm>
          <a:prstGeom prst="straightConnector1">
            <a:avLst/>
          </a:prstGeom>
          <a:gradFill rotWithShape="1">
            <a:gsLst>
              <a:gs pos="0">
                <a:srgbClr val="F1F3F7">
                  <a:alpha val="0"/>
                </a:srgbClr>
              </a:gs>
              <a:gs pos="100000">
                <a:srgbClr val="F1F3F7">
                  <a:gamma/>
                  <a:tint val="0"/>
                  <a:invGamma/>
                </a:srgbClr>
              </a:gs>
            </a:gsLst>
            <a:path path="rect">
              <a:fillToRect r="100000" b="100000"/>
            </a:path>
          </a:gradFill>
          <a:ln w="22225" cap="flat" cmpd="sng" algn="ctr">
            <a:solidFill>
              <a:schemeClr val="tx1"/>
            </a:solidFill>
            <a:prstDash val="solid"/>
            <a:round/>
            <a:headEnd type="none" w="med" len="med"/>
            <a:tailEnd type="arrow"/>
          </a:ln>
          <a:effectLst>
            <a:outerShdw dist="35921" dir="2700000" algn="ctr" rotWithShape="0">
              <a:schemeClr val="bg2">
                <a:alpha val="50000"/>
              </a:schemeClr>
            </a:outerShdw>
          </a:effectLst>
        </p:spPr>
      </p:cxnSp>
      <p:cxnSp>
        <p:nvCxnSpPr>
          <p:cNvPr id="155" name="直接箭头连接符 154"/>
          <p:cNvCxnSpPr>
            <a:stCxn id="61" idx="2"/>
            <a:endCxn id="39" idx="0"/>
          </p:cNvCxnSpPr>
          <p:nvPr/>
        </p:nvCxnSpPr>
        <p:spPr bwMode="auto">
          <a:xfrm flipH="1">
            <a:off x="4902630" y="3555015"/>
            <a:ext cx="6325" cy="263059"/>
          </a:xfrm>
          <a:prstGeom prst="straightConnector1">
            <a:avLst/>
          </a:prstGeom>
          <a:gradFill rotWithShape="1">
            <a:gsLst>
              <a:gs pos="0">
                <a:srgbClr val="F1F3F7">
                  <a:alpha val="0"/>
                </a:srgbClr>
              </a:gs>
              <a:gs pos="100000">
                <a:srgbClr val="F1F3F7">
                  <a:gamma/>
                  <a:tint val="0"/>
                  <a:invGamma/>
                </a:srgbClr>
              </a:gs>
            </a:gsLst>
            <a:path path="rect">
              <a:fillToRect r="100000" b="100000"/>
            </a:path>
          </a:gradFill>
          <a:ln w="22225" cap="flat" cmpd="sng" algn="ctr">
            <a:solidFill>
              <a:schemeClr val="tx1"/>
            </a:solidFill>
            <a:prstDash val="solid"/>
            <a:round/>
            <a:headEnd type="none" w="med" len="med"/>
            <a:tailEnd type="arrow"/>
          </a:ln>
          <a:effectLst>
            <a:outerShdw dist="35921" dir="2700000" algn="ctr" rotWithShape="0">
              <a:schemeClr val="bg2">
                <a:alpha val="50000"/>
              </a:schemeClr>
            </a:outerShdw>
          </a:effectLst>
        </p:spPr>
      </p:cxnSp>
      <p:cxnSp>
        <p:nvCxnSpPr>
          <p:cNvPr id="169" name="直接箭头连接符 168"/>
          <p:cNvCxnSpPr/>
          <p:nvPr/>
        </p:nvCxnSpPr>
        <p:spPr bwMode="auto">
          <a:xfrm flipH="1" flipV="1">
            <a:off x="6824728" y="4477627"/>
            <a:ext cx="12905" cy="877589"/>
          </a:xfrm>
          <a:prstGeom prst="straightConnector1">
            <a:avLst/>
          </a:prstGeom>
          <a:gradFill rotWithShape="1">
            <a:gsLst>
              <a:gs pos="0">
                <a:srgbClr val="F1F3F7">
                  <a:alpha val="0"/>
                </a:srgbClr>
              </a:gs>
              <a:gs pos="100000">
                <a:srgbClr val="F1F3F7">
                  <a:gamma/>
                  <a:tint val="0"/>
                  <a:invGamma/>
                </a:srgbClr>
              </a:gs>
            </a:gsLst>
            <a:path path="rect">
              <a:fillToRect r="100000" b="100000"/>
            </a:path>
          </a:gradFill>
          <a:ln w="28575" cap="flat" cmpd="sng" algn="ctr">
            <a:solidFill>
              <a:schemeClr val="tx1"/>
            </a:solidFill>
            <a:prstDash val="dash"/>
            <a:round/>
            <a:headEnd type="none" w="med" len="med"/>
            <a:tailEnd type="arrow"/>
          </a:ln>
          <a:effectLst>
            <a:outerShdw dist="35921" dir="2700000" algn="ctr" rotWithShape="0">
              <a:schemeClr val="bg2">
                <a:alpha val="50000"/>
              </a:schemeClr>
            </a:outerShdw>
          </a:effectLst>
        </p:spPr>
      </p:cxnSp>
      <p:cxnSp>
        <p:nvCxnSpPr>
          <p:cNvPr id="172" name="直接箭头连接符 171"/>
          <p:cNvCxnSpPr>
            <a:stCxn id="44" idx="2"/>
          </p:cNvCxnSpPr>
          <p:nvPr/>
        </p:nvCxnSpPr>
        <p:spPr bwMode="auto">
          <a:xfrm>
            <a:off x="3004348" y="4477627"/>
            <a:ext cx="0" cy="689117"/>
          </a:xfrm>
          <a:prstGeom prst="straightConnector1">
            <a:avLst/>
          </a:prstGeom>
          <a:gradFill rotWithShape="1">
            <a:gsLst>
              <a:gs pos="0">
                <a:srgbClr val="F1F3F7">
                  <a:alpha val="0"/>
                </a:srgbClr>
              </a:gs>
              <a:gs pos="100000">
                <a:srgbClr val="F1F3F7">
                  <a:gamma/>
                  <a:tint val="0"/>
                  <a:invGamma/>
                </a:srgbClr>
              </a:gs>
            </a:gsLst>
            <a:path path="rect">
              <a:fillToRect r="100000" b="100000"/>
            </a:path>
          </a:gradFill>
          <a:ln w="22225" cap="flat" cmpd="sng" algn="ctr">
            <a:solidFill>
              <a:schemeClr val="tx1"/>
            </a:solidFill>
            <a:prstDash val="solid"/>
            <a:round/>
            <a:headEnd type="none" w="med" len="med"/>
            <a:tailEnd type="arrow"/>
          </a:ln>
          <a:effectLst>
            <a:outerShdw dist="35921" dir="2700000" algn="ctr" rotWithShape="0">
              <a:schemeClr val="bg2">
                <a:alpha val="50000"/>
              </a:schemeClr>
            </a:outerShdw>
          </a:effectLst>
        </p:spPr>
      </p:cxnSp>
      <p:grpSp>
        <p:nvGrpSpPr>
          <p:cNvPr id="6" name="组合 137"/>
          <p:cNvGrpSpPr/>
          <p:nvPr/>
        </p:nvGrpSpPr>
        <p:grpSpPr>
          <a:xfrm>
            <a:off x="5775055" y="5165673"/>
            <a:ext cx="2667903" cy="864617"/>
            <a:chOff x="3872880" y="3501008"/>
            <a:chExt cx="2520280" cy="864617"/>
          </a:xfrm>
        </p:grpSpPr>
        <p:sp>
          <p:nvSpPr>
            <p:cNvPr id="184" name="矩形 183"/>
            <p:cNvSpPr/>
            <p:nvPr/>
          </p:nvSpPr>
          <p:spPr bwMode="auto">
            <a:xfrm>
              <a:off x="3872880" y="3501008"/>
              <a:ext cx="2520280" cy="864617"/>
            </a:xfrm>
            <a:prstGeom prst="rect">
              <a:avLst/>
            </a:prstGeom>
            <a:solidFill>
              <a:srgbClr val="0070C0"/>
            </a:solidFill>
            <a:ln w="28575" cap="flat" cmpd="sng" algn="ctr">
              <a:solidFill>
                <a:schemeClr val="bg1"/>
              </a:solidFill>
              <a:prstDash val="dash"/>
              <a:round/>
              <a:headEnd type="none" w="med" len="med"/>
              <a:tailEnd type="none" w="med" len="med"/>
            </a:ln>
            <a:effectLst>
              <a:outerShdw dist="35921" dir="2700000" algn="ctr" rotWithShape="0">
                <a:schemeClr val="bg2">
                  <a:alpha val="50000"/>
                </a:schemeClr>
              </a:outerShdw>
            </a:effectLst>
          </p:spPr>
          <p:txBody>
            <a:bodyPr vert="horz" wrap="square" lIns="91943" tIns="45971" rIns="91943" bIns="45971" numCol="1" rtlCol="0" anchor="ctr" anchorCtr="0" compatLnSpc="1">
              <a:prstTxWarp prst="textNoShape">
                <a:avLst/>
              </a:prstTxWarp>
              <a:noAutofit/>
            </a:bodyPr>
            <a:lstStyle/>
            <a:p>
              <a:pPr marL="88900" marR="0" indent="0" algn="ctr" defTabSz="914400" rtl="0" eaLnBrk="1" fontAlgn="base" latinLnBrk="0" hangingPunct="1">
                <a:lnSpc>
                  <a:spcPct val="140000"/>
                </a:lnSpc>
                <a:spcBef>
                  <a:spcPct val="0"/>
                </a:spcBef>
                <a:spcAft>
                  <a:spcPct val="0"/>
                </a:spcAft>
                <a:buClr>
                  <a:schemeClr val="hlink"/>
                </a:buClr>
                <a:buSzTx/>
                <a:buFont typeface="Wingdings" pitchFamily="2" charset="2"/>
                <a:buChar char="Ø"/>
                <a:tabLst/>
              </a:pPr>
              <a:endParaRPr kumimoji="0" lang="zh-CN" altLang="en-US" sz="1800" b="1" i="0" u="none" strike="noStrike" cap="none" normalizeH="0" baseline="0" smtClean="0">
                <a:ln>
                  <a:noFill/>
                </a:ln>
                <a:solidFill>
                  <a:schemeClr val="tx1"/>
                </a:solidFill>
                <a:effectLst/>
                <a:latin typeface="华文中宋" pitchFamily="2" charset="-122"/>
                <a:ea typeface="华文中宋" pitchFamily="2" charset="-122"/>
              </a:endParaRPr>
            </a:p>
          </p:txBody>
        </p:sp>
        <p:sp>
          <p:nvSpPr>
            <p:cNvPr id="185" name="Text Box 71"/>
            <p:cNvSpPr txBox="1">
              <a:spLocks noChangeArrowheads="1"/>
            </p:cNvSpPr>
            <p:nvPr/>
          </p:nvSpPr>
          <p:spPr bwMode="auto">
            <a:xfrm>
              <a:off x="4006060" y="3636855"/>
              <a:ext cx="359055" cy="440217"/>
            </a:xfrm>
            <a:prstGeom prst="rect">
              <a:avLst/>
            </a:prstGeom>
            <a:solidFill>
              <a:schemeClr val="bg1"/>
            </a:solidFill>
            <a:ln w="9525" algn="ctr">
              <a:solidFill>
                <a:srgbClr val="0000FF"/>
              </a:solidFill>
              <a:miter lim="800000"/>
              <a:headEnd/>
              <a:tailEnd/>
            </a:ln>
          </p:spPr>
          <p:txBody>
            <a:bodyPr wrap="square" lIns="0" rIns="0" anchor="ctr" anchorCtr="1">
              <a:noAutofit/>
            </a:bodyPr>
            <a:lstStyle/>
            <a:p>
              <a:pPr algn="ctr" eaLnBrk="0" fontAlgn="auto" hangingPunct="0">
                <a:spcBef>
                  <a:spcPct val="50000"/>
                </a:spcBef>
                <a:spcAft>
                  <a:spcPts val="0"/>
                </a:spcAft>
                <a:defRPr/>
              </a:pPr>
              <a:r>
                <a:rPr lang="zh-CN" altLang="en-US" sz="1000" b="1" kern="0" dirty="0" smtClean="0">
                  <a:solidFill>
                    <a:schemeClr val="tx1"/>
                  </a:solidFill>
                </a:rPr>
                <a:t>网管</a:t>
              </a:r>
            </a:p>
          </p:txBody>
        </p:sp>
        <p:sp>
          <p:nvSpPr>
            <p:cNvPr id="186" name="Text Box 71"/>
            <p:cNvSpPr txBox="1">
              <a:spLocks noChangeArrowheads="1"/>
            </p:cNvSpPr>
            <p:nvPr/>
          </p:nvSpPr>
          <p:spPr bwMode="auto">
            <a:xfrm>
              <a:off x="4412184" y="3636855"/>
              <a:ext cx="342193" cy="440217"/>
            </a:xfrm>
            <a:prstGeom prst="rect">
              <a:avLst/>
            </a:prstGeom>
            <a:solidFill>
              <a:schemeClr val="bg1"/>
            </a:solidFill>
            <a:ln w="9525" algn="ctr">
              <a:solidFill>
                <a:srgbClr val="0000FF"/>
              </a:solidFill>
              <a:miter lim="800000"/>
              <a:headEnd/>
              <a:tailEnd/>
            </a:ln>
          </p:spPr>
          <p:txBody>
            <a:bodyPr wrap="square" lIns="0" rIns="0" anchor="ctr" anchorCtr="1">
              <a:noAutofit/>
            </a:bodyPr>
            <a:lstStyle/>
            <a:p>
              <a:pPr algn="ctr" eaLnBrk="0" fontAlgn="auto" hangingPunct="0">
                <a:spcBef>
                  <a:spcPct val="50000"/>
                </a:spcBef>
                <a:spcAft>
                  <a:spcPts val="0"/>
                </a:spcAft>
                <a:defRPr/>
              </a:pPr>
              <a:r>
                <a:rPr lang="zh-CN" altLang="en-US" sz="1000" b="1" kern="0" dirty="0" smtClean="0">
                  <a:solidFill>
                    <a:schemeClr val="tx1"/>
                  </a:solidFill>
                </a:rPr>
                <a:t>网优</a:t>
              </a:r>
            </a:p>
          </p:txBody>
        </p:sp>
        <p:sp>
          <p:nvSpPr>
            <p:cNvPr id="187" name="Text Box 71"/>
            <p:cNvSpPr txBox="1">
              <a:spLocks noChangeArrowheads="1"/>
            </p:cNvSpPr>
            <p:nvPr/>
          </p:nvSpPr>
          <p:spPr bwMode="auto">
            <a:xfrm>
              <a:off x="5219082" y="3636855"/>
              <a:ext cx="363104" cy="440217"/>
            </a:xfrm>
            <a:prstGeom prst="rect">
              <a:avLst/>
            </a:prstGeom>
            <a:solidFill>
              <a:schemeClr val="bg1"/>
            </a:solidFill>
            <a:ln w="9525" algn="ctr">
              <a:solidFill>
                <a:srgbClr val="0000FF"/>
              </a:solidFill>
              <a:miter lim="800000"/>
              <a:headEnd/>
              <a:tailEnd/>
            </a:ln>
          </p:spPr>
          <p:txBody>
            <a:bodyPr wrap="square" lIns="0" rIns="0" anchor="ctr" anchorCtr="1">
              <a:noAutofit/>
            </a:bodyPr>
            <a:lstStyle/>
            <a:p>
              <a:pPr algn="ctr" eaLnBrk="0" fontAlgn="auto" hangingPunct="0">
                <a:spcBef>
                  <a:spcPct val="50000"/>
                </a:spcBef>
                <a:spcAft>
                  <a:spcPts val="0"/>
                </a:spcAft>
                <a:defRPr/>
              </a:pPr>
              <a:r>
                <a:rPr lang="zh-CN" altLang="en-US" sz="1000" b="1" kern="0" dirty="0" smtClean="0">
                  <a:solidFill>
                    <a:schemeClr val="tx1"/>
                  </a:solidFill>
                </a:rPr>
                <a:t>管线</a:t>
              </a:r>
            </a:p>
          </p:txBody>
        </p:sp>
        <p:sp>
          <p:nvSpPr>
            <p:cNvPr id="188" name="Text Box 71"/>
            <p:cNvSpPr txBox="1">
              <a:spLocks noChangeArrowheads="1"/>
            </p:cNvSpPr>
            <p:nvPr/>
          </p:nvSpPr>
          <p:spPr bwMode="auto">
            <a:xfrm>
              <a:off x="4815633" y="3636855"/>
              <a:ext cx="369828" cy="440217"/>
            </a:xfrm>
            <a:prstGeom prst="rect">
              <a:avLst/>
            </a:prstGeom>
            <a:solidFill>
              <a:schemeClr val="bg1"/>
            </a:solidFill>
            <a:ln w="9525" algn="ctr">
              <a:solidFill>
                <a:srgbClr val="0000FF"/>
              </a:solidFill>
              <a:miter lim="800000"/>
              <a:headEnd/>
              <a:tailEnd/>
            </a:ln>
          </p:spPr>
          <p:txBody>
            <a:bodyPr wrap="square" lIns="0" rIns="0" anchor="ctr" anchorCtr="1">
              <a:noAutofit/>
            </a:bodyPr>
            <a:lstStyle/>
            <a:p>
              <a:pPr algn="ctr" eaLnBrk="0" fontAlgn="auto" hangingPunct="0">
                <a:spcBef>
                  <a:spcPct val="50000"/>
                </a:spcBef>
                <a:spcAft>
                  <a:spcPts val="0"/>
                </a:spcAft>
                <a:defRPr/>
              </a:pPr>
              <a:r>
                <a:rPr lang="zh-CN" altLang="en-US" sz="1000" b="1" kern="0" dirty="0" smtClean="0">
                  <a:solidFill>
                    <a:schemeClr val="tx1"/>
                  </a:solidFill>
                </a:rPr>
                <a:t>网维</a:t>
              </a:r>
            </a:p>
          </p:txBody>
        </p:sp>
        <p:sp>
          <p:nvSpPr>
            <p:cNvPr id="189" name="TextBox 188"/>
            <p:cNvSpPr txBox="1"/>
            <p:nvPr/>
          </p:nvSpPr>
          <p:spPr>
            <a:xfrm>
              <a:off x="4664968" y="4088626"/>
              <a:ext cx="1512168" cy="276999"/>
            </a:xfrm>
            <a:prstGeom prst="rect">
              <a:avLst/>
            </a:prstGeom>
            <a:noFill/>
          </p:spPr>
          <p:txBody>
            <a:bodyPr wrap="square" rtlCol="0">
              <a:spAutoFit/>
            </a:bodyPr>
            <a:lstStyle/>
            <a:p>
              <a:r>
                <a:rPr lang="zh-CN" altLang="en-US" sz="1200" b="1" dirty="0" smtClean="0">
                  <a:solidFill>
                    <a:schemeClr val="bg1"/>
                  </a:solidFill>
                  <a:latin typeface="华文细黑" pitchFamily="2" charset="-122"/>
                  <a:ea typeface="华文细黑" pitchFamily="2" charset="-122"/>
                </a:rPr>
                <a:t>支撑团队</a:t>
              </a:r>
            </a:p>
          </p:txBody>
        </p:sp>
      </p:grpSp>
      <p:sp>
        <p:nvSpPr>
          <p:cNvPr id="191" name="Text Box 71"/>
          <p:cNvSpPr txBox="1">
            <a:spLocks noChangeArrowheads="1"/>
          </p:cNvSpPr>
          <p:nvPr/>
        </p:nvSpPr>
        <p:spPr bwMode="auto">
          <a:xfrm>
            <a:off x="7604645" y="5305975"/>
            <a:ext cx="430184" cy="440217"/>
          </a:xfrm>
          <a:prstGeom prst="rect">
            <a:avLst/>
          </a:prstGeom>
          <a:solidFill>
            <a:schemeClr val="bg1"/>
          </a:solidFill>
          <a:ln w="9525" algn="ctr">
            <a:solidFill>
              <a:srgbClr val="0000FF"/>
            </a:solidFill>
            <a:miter lim="800000"/>
            <a:headEnd/>
            <a:tailEnd/>
          </a:ln>
        </p:spPr>
        <p:txBody>
          <a:bodyPr wrap="square" lIns="0" rIns="0" anchor="ctr" anchorCtr="1">
            <a:noAutofit/>
          </a:bodyPr>
          <a:lstStyle/>
          <a:p>
            <a:pPr algn="ctr" eaLnBrk="0" fontAlgn="auto" hangingPunct="0">
              <a:spcBef>
                <a:spcPct val="50000"/>
              </a:spcBef>
              <a:spcAft>
                <a:spcPts val="0"/>
              </a:spcAft>
              <a:defRPr/>
            </a:pPr>
            <a:r>
              <a:rPr lang="zh-CN" altLang="en-US" sz="1000" b="1" kern="0" dirty="0" smtClean="0">
                <a:solidFill>
                  <a:schemeClr val="tx1"/>
                </a:solidFill>
              </a:rPr>
              <a:t>区局</a:t>
            </a:r>
          </a:p>
        </p:txBody>
      </p:sp>
      <p:grpSp>
        <p:nvGrpSpPr>
          <p:cNvPr id="62" name="组合 61"/>
          <p:cNvGrpSpPr/>
          <p:nvPr/>
        </p:nvGrpSpPr>
        <p:grpSpPr>
          <a:xfrm>
            <a:off x="899816" y="95536"/>
            <a:ext cx="4032224" cy="582170"/>
            <a:chOff x="899816" y="95536"/>
            <a:chExt cx="4032224" cy="582170"/>
          </a:xfrm>
        </p:grpSpPr>
        <p:sp>
          <p:nvSpPr>
            <p:cNvPr id="64" name="任意多边形 63"/>
            <p:cNvSpPr/>
            <p:nvPr/>
          </p:nvSpPr>
          <p:spPr>
            <a:xfrm>
              <a:off x="899816" y="95536"/>
              <a:ext cx="1727968" cy="576064"/>
            </a:xfrm>
            <a:custGeom>
              <a:avLst/>
              <a:gdLst>
                <a:gd name="connsiteX0" fmla="*/ 0 w 1804270"/>
                <a:gd name="connsiteY0" fmla="*/ 0 h 576064"/>
                <a:gd name="connsiteX1" fmla="*/ 1516238 w 1804270"/>
                <a:gd name="connsiteY1" fmla="*/ 0 h 576064"/>
                <a:gd name="connsiteX2" fmla="*/ 1804270 w 1804270"/>
                <a:gd name="connsiteY2" fmla="*/ 288032 h 576064"/>
                <a:gd name="connsiteX3" fmla="*/ 1516238 w 1804270"/>
                <a:gd name="connsiteY3" fmla="*/ 576064 h 576064"/>
                <a:gd name="connsiteX4" fmla="*/ 0 w 1804270"/>
                <a:gd name="connsiteY4" fmla="*/ 576064 h 576064"/>
                <a:gd name="connsiteX5" fmla="*/ 0 w 1804270"/>
                <a:gd name="connsiteY5"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4270" h="576064">
                  <a:moveTo>
                    <a:pt x="0" y="0"/>
                  </a:moveTo>
                  <a:lnTo>
                    <a:pt x="1516238" y="0"/>
                  </a:lnTo>
                  <a:lnTo>
                    <a:pt x="1804270" y="288032"/>
                  </a:lnTo>
                  <a:lnTo>
                    <a:pt x="1516238" y="576064"/>
                  </a:lnTo>
                  <a:lnTo>
                    <a:pt x="0" y="576064"/>
                  </a:lnTo>
                  <a:lnTo>
                    <a:pt x="0" y="0"/>
                  </a:lnTo>
                  <a:close/>
                </a:path>
              </a:pathLst>
            </a:custGeom>
            <a:solidFill>
              <a:srgbClr val="008080">
                <a:alpha val="49000"/>
              </a:srgbClr>
            </a:solidFill>
            <a:scene3d>
              <a:camera prst="orthographicFront"/>
              <a:lightRig rig="threePt" dir="t"/>
            </a:scene3d>
            <a:sp3d>
              <a:bevelT w="127000" h="127000"/>
              <a:bevelB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6" tIns="64008" rIns="176021" bIns="64008"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latin typeface="黑体" pitchFamily="2" charset="-122"/>
                  <a:ea typeface="黑体" pitchFamily="2" charset="-122"/>
                  <a:cs typeface="+mn-cs"/>
                </a:rPr>
                <a:t>工作回顾</a:t>
              </a:r>
              <a:r>
                <a:rPr lang="en-US" altLang="zh-CN" sz="2400" b="1" kern="1200" dirty="0" smtClean="0">
                  <a:solidFill>
                    <a:schemeClr val="tx1"/>
                  </a:solidFill>
                  <a:latin typeface="黑体" pitchFamily="2" charset="-122"/>
                  <a:ea typeface="黑体" pitchFamily="2" charset="-122"/>
                  <a:cs typeface="+mn-cs"/>
                </a:rPr>
                <a:t>2</a:t>
              </a:r>
              <a:endParaRPr lang="zh-CN" altLang="en-US" sz="2400" b="1" kern="1200" dirty="0" smtClean="0">
                <a:solidFill>
                  <a:schemeClr val="tx1"/>
                </a:solidFill>
                <a:latin typeface="黑体" pitchFamily="2" charset="-122"/>
                <a:ea typeface="黑体" pitchFamily="2" charset="-122"/>
                <a:cs typeface="+mn-cs"/>
              </a:endParaRPr>
            </a:p>
          </p:txBody>
        </p:sp>
        <p:sp>
          <p:nvSpPr>
            <p:cNvPr id="66" name="任意多边形 65"/>
            <p:cNvSpPr/>
            <p:nvPr/>
          </p:nvSpPr>
          <p:spPr>
            <a:xfrm>
              <a:off x="2408818" y="101642"/>
              <a:ext cx="2523222" cy="576064"/>
            </a:xfrm>
            <a:custGeom>
              <a:avLst/>
              <a:gdLst>
                <a:gd name="connsiteX0" fmla="*/ 0 w 2888357"/>
                <a:gd name="connsiteY0" fmla="*/ 0 h 576064"/>
                <a:gd name="connsiteX1" fmla="*/ 2600325 w 2888357"/>
                <a:gd name="connsiteY1" fmla="*/ 0 h 576064"/>
                <a:gd name="connsiteX2" fmla="*/ 2888357 w 2888357"/>
                <a:gd name="connsiteY2" fmla="*/ 288032 h 576064"/>
                <a:gd name="connsiteX3" fmla="*/ 2600325 w 2888357"/>
                <a:gd name="connsiteY3" fmla="*/ 576064 h 576064"/>
                <a:gd name="connsiteX4" fmla="*/ 0 w 2888357"/>
                <a:gd name="connsiteY4" fmla="*/ 576064 h 576064"/>
                <a:gd name="connsiteX5" fmla="*/ 288032 w 2888357"/>
                <a:gd name="connsiteY5" fmla="*/ 288032 h 576064"/>
                <a:gd name="connsiteX6" fmla="*/ 0 w 2888357"/>
                <a:gd name="connsiteY6"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8357" h="576064">
                  <a:moveTo>
                    <a:pt x="0" y="0"/>
                  </a:moveTo>
                  <a:lnTo>
                    <a:pt x="2600325" y="0"/>
                  </a:lnTo>
                  <a:lnTo>
                    <a:pt x="2888357" y="288032"/>
                  </a:lnTo>
                  <a:lnTo>
                    <a:pt x="2600325" y="576064"/>
                  </a:lnTo>
                  <a:lnTo>
                    <a:pt x="0" y="576064"/>
                  </a:lnTo>
                  <a:lnTo>
                    <a:pt x="288032" y="288032"/>
                  </a:lnTo>
                  <a:lnTo>
                    <a:pt x="0" y="0"/>
                  </a:lnTo>
                  <a:close/>
                </a:path>
              </a:pathLst>
            </a:custGeom>
            <a:solidFill>
              <a:srgbClr val="FFC000">
                <a:alpha val="50000"/>
              </a:srgbClr>
            </a:solidFill>
            <a:scene3d>
              <a:camera prst="orthographicFront"/>
              <a:lightRig rig="threePt" dir="t"/>
            </a:scene3d>
            <a:sp3d>
              <a:bevelT w="127000" h="127000"/>
              <a:bevelB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84044" tIns="64008" rIns="320036" bIns="64008"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latin typeface="黑体" pitchFamily="2" charset="-122"/>
                  <a:ea typeface="黑体" pitchFamily="2" charset="-122"/>
                  <a:cs typeface="+mn-cs"/>
                </a:rPr>
                <a:t>差异化服务</a:t>
              </a:r>
            </a:p>
          </p:txBody>
        </p:sp>
      </p:grpSp>
      <p:sp>
        <p:nvSpPr>
          <p:cNvPr id="124" name="圆角矩形 123"/>
          <p:cNvSpPr/>
          <p:nvPr/>
        </p:nvSpPr>
        <p:spPr bwMode="auto">
          <a:xfrm>
            <a:off x="601452" y="849266"/>
            <a:ext cx="2327474" cy="504056"/>
          </a:xfrm>
          <a:prstGeom prst="roundRect">
            <a:avLst/>
          </a:prstGeom>
          <a:solidFill>
            <a:schemeClr val="bg2">
              <a:lumMod val="20000"/>
              <a:lumOff val="80000"/>
            </a:schemeClr>
          </a:solidFill>
          <a:ln w="6350">
            <a:noFill/>
            <a:miter lim="800000"/>
            <a:headEnd/>
            <a:tailEnd/>
          </a:ln>
          <a:effectLst/>
          <a:scene3d>
            <a:camera prst="orthographicFront"/>
            <a:lightRig rig="threePt" dir="t"/>
          </a:scene3d>
          <a:sp3d>
            <a:bevelT w="127000" h="127000"/>
            <a:bevelB w="127000" h="127000"/>
          </a:sp3d>
        </p:spPr>
        <p:txBody>
          <a:bodyPr wrap="none" lIns="0" tIns="0" rIns="0" bIns="0" rtlCol="0" anchor="ctr" anchorCtr="1"/>
          <a:lstStyle/>
          <a:p>
            <a:pPr algn="ctr"/>
            <a:r>
              <a:rPr kumimoji="1" lang="zh-CN" altLang="en-US" b="1" dirty="0" smtClean="0">
                <a:latin typeface="微软雅黑" pitchFamily="34" charset="-122"/>
                <a:ea typeface="微软雅黑" pitchFamily="34" charset="-122"/>
              </a:rPr>
              <a:t>完善差异化服务方式</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857224" y="1571612"/>
          <a:ext cx="7041724" cy="4679978"/>
        </p:xfrm>
        <a:graphic>
          <a:graphicData uri="http://schemas.openxmlformats.org/drawingml/2006/table">
            <a:tbl>
              <a:tblPr firstRow="1" bandRow="1">
                <a:tableStyleId>{5C22544A-7EE6-4342-B048-85BDC9FD1C3A}</a:tableStyleId>
              </a:tblPr>
              <a:tblGrid>
                <a:gridCol w="3541262"/>
                <a:gridCol w="3500462"/>
              </a:tblGrid>
              <a:tr h="328852">
                <a:tc>
                  <a:txBody>
                    <a:bodyPr/>
                    <a:lstStyle/>
                    <a:p>
                      <a:pPr algn="ctr"/>
                      <a:r>
                        <a:rPr lang="zh-CN" altLang="en-US" sz="1400" dirty="0" smtClean="0">
                          <a:latin typeface="微软雅黑" pitchFamily="34" charset="-122"/>
                          <a:ea typeface="微软雅黑" pitchFamily="34" charset="-122"/>
                        </a:rPr>
                        <a:t>服务级别</a:t>
                      </a:r>
                      <a:endParaRPr lang="zh-CN" altLang="en-US" sz="1400" dirty="0">
                        <a:latin typeface="微软雅黑" pitchFamily="34" charset="-122"/>
                        <a:ea typeface="微软雅黑" pitchFamily="34" charset="-122"/>
                      </a:endParaRPr>
                    </a:p>
                  </a:txBody>
                  <a:tcPr marL="84406" marR="84406">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rgbClr val="FF0000"/>
                          </a:solidFill>
                          <a:latin typeface="华文细黑" pitchFamily="2" charset="-122"/>
                          <a:ea typeface="华文细黑" pitchFamily="2" charset="-122"/>
                        </a:rPr>
                        <a:t>★★★★★（</a:t>
                      </a:r>
                      <a:r>
                        <a:rPr lang="en-US" altLang="zh-CN" sz="1400" dirty="0" err="1" smtClean="0">
                          <a:solidFill>
                            <a:srgbClr val="FF0000"/>
                          </a:solidFill>
                          <a:latin typeface="华文细黑" pitchFamily="2" charset="-122"/>
                          <a:ea typeface="华文细黑" pitchFamily="2" charset="-122"/>
                        </a:rPr>
                        <a:t>vvip</a:t>
                      </a:r>
                      <a:r>
                        <a:rPr lang="en-US" altLang="zh-CN" sz="1400" dirty="0" smtClean="0">
                          <a:solidFill>
                            <a:srgbClr val="FF0000"/>
                          </a:solidFill>
                          <a:latin typeface="华文细黑" pitchFamily="2" charset="-122"/>
                          <a:ea typeface="华文细黑" pitchFamily="2" charset="-122"/>
                        </a:rPr>
                        <a:t>)</a:t>
                      </a:r>
                      <a:endParaRPr lang="zh-CN" altLang="en-US" sz="1400" dirty="0" smtClean="0">
                        <a:solidFill>
                          <a:srgbClr val="FF0000"/>
                        </a:solidFill>
                        <a:latin typeface="华文细黑" pitchFamily="2" charset="-122"/>
                        <a:ea typeface="华文细黑" pitchFamily="2" charset="-122"/>
                      </a:endParaRPr>
                    </a:p>
                  </a:txBody>
                  <a:tcPr marL="84406" marR="84406">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362306">
                <a:tc>
                  <a:txBody>
                    <a:bodyPr/>
                    <a:lstStyle/>
                    <a:p>
                      <a:pPr algn="ctr"/>
                      <a:r>
                        <a:rPr lang="zh-CN" altLang="en-US" sz="1800" b="1" dirty="0" smtClean="0">
                          <a:latin typeface="微软雅黑" pitchFamily="34" charset="-122"/>
                          <a:ea typeface="微软雅黑" pitchFamily="34" charset="-122"/>
                        </a:rPr>
                        <a:t>服务内容</a:t>
                      </a:r>
                      <a:endParaRPr lang="zh-CN" altLang="en-US" sz="1800" b="1" dirty="0">
                        <a:latin typeface="微软雅黑" pitchFamily="34" charset="-122"/>
                        <a:ea typeface="微软雅黑" pitchFamily="34" charset="-122"/>
                      </a:endParaRPr>
                    </a:p>
                  </a:txBody>
                  <a:tcPr marL="84406" marR="84406">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ctr"/>
                      <a:r>
                        <a:rPr lang="zh-CN" altLang="en-US" sz="1800" b="1" dirty="0" smtClean="0">
                          <a:latin typeface="微软雅黑" pitchFamily="34" charset="-122"/>
                          <a:ea typeface="微软雅黑" pitchFamily="34" charset="-122"/>
                        </a:rPr>
                        <a:t>平安保险</a:t>
                      </a:r>
                      <a:endParaRPr lang="zh-CN" altLang="en-US" sz="1800" b="1" dirty="0">
                        <a:latin typeface="微软雅黑" pitchFamily="34" charset="-122"/>
                        <a:ea typeface="微软雅黑" pitchFamily="34" charset="-122"/>
                      </a:endParaRPr>
                    </a:p>
                  </a:txBody>
                  <a:tcPr marL="84406" marR="84406">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362306">
                <a:tc>
                  <a:txBody>
                    <a:bodyPr/>
                    <a:lstStyle/>
                    <a:p>
                      <a:pPr algn="ctr"/>
                      <a:r>
                        <a:rPr lang="zh-CN" altLang="en-US" sz="1400" dirty="0" smtClean="0">
                          <a:latin typeface="微软雅黑" pitchFamily="34" charset="-122"/>
                          <a:ea typeface="微软雅黑" pitchFamily="34" charset="-122"/>
                        </a:rPr>
                        <a:t>技术档案</a:t>
                      </a:r>
                      <a:endParaRPr lang="zh-CN" altLang="en-US" sz="1400" dirty="0">
                        <a:latin typeface="微软雅黑" pitchFamily="34" charset="-122"/>
                        <a:ea typeface="微软雅黑" pitchFamily="34" charset="-122"/>
                      </a:endParaRPr>
                    </a:p>
                  </a:txBody>
                  <a:tcPr marL="84406" marR="84406">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ctr"/>
                      <a:r>
                        <a:rPr lang="zh-CN" altLang="en-US" sz="1400" dirty="0" smtClean="0">
                          <a:latin typeface="微软雅黑" pitchFamily="34" charset="-122"/>
                          <a:ea typeface="微软雅黑" pitchFamily="34" charset="-122"/>
                        </a:rPr>
                        <a:t>√</a:t>
                      </a:r>
                      <a:endParaRPr lang="zh-CN" altLang="en-US" sz="1400" dirty="0">
                        <a:latin typeface="微软雅黑" pitchFamily="34" charset="-122"/>
                        <a:ea typeface="微软雅黑" pitchFamily="34" charset="-122"/>
                      </a:endParaRPr>
                    </a:p>
                  </a:txBody>
                  <a:tcPr marL="84406" marR="84406">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362306">
                <a:tc>
                  <a:txBody>
                    <a:bodyPr/>
                    <a:lstStyle/>
                    <a:p>
                      <a:pPr algn="ctr"/>
                      <a:r>
                        <a:rPr lang="zh-CN" altLang="en-US" sz="1400" dirty="0" smtClean="0">
                          <a:latin typeface="微软雅黑" pitchFamily="34" charset="-122"/>
                          <a:ea typeface="微软雅黑" pitchFamily="34" charset="-122"/>
                        </a:rPr>
                        <a:t>客户拜访</a:t>
                      </a:r>
                      <a:endParaRPr lang="zh-CN" altLang="en-US" sz="1400" dirty="0">
                        <a:latin typeface="微软雅黑" pitchFamily="34" charset="-122"/>
                        <a:ea typeface="微软雅黑" pitchFamily="34" charset="-122"/>
                      </a:endParaRPr>
                    </a:p>
                  </a:txBody>
                  <a:tcPr marL="84406" marR="84406">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ctr"/>
                      <a:r>
                        <a:rPr lang="zh-CN" altLang="en-US" sz="1400" dirty="0" smtClean="0">
                          <a:latin typeface="微软雅黑" pitchFamily="34" charset="-122"/>
                          <a:ea typeface="微软雅黑" pitchFamily="34" charset="-122"/>
                        </a:rPr>
                        <a:t>维护例会</a:t>
                      </a:r>
                      <a:endParaRPr lang="zh-CN" altLang="en-US" sz="1400" dirty="0">
                        <a:latin typeface="微软雅黑" pitchFamily="34" charset="-122"/>
                        <a:ea typeface="微软雅黑" pitchFamily="34" charset="-122"/>
                      </a:endParaRPr>
                    </a:p>
                  </a:txBody>
                  <a:tcPr marL="84406" marR="84406">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362306">
                <a:tc>
                  <a:txBody>
                    <a:bodyPr/>
                    <a:lstStyle/>
                    <a:p>
                      <a:pPr algn="ctr"/>
                      <a:r>
                        <a:rPr lang="zh-CN" altLang="en-US" sz="1400" dirty="0" smtClean="0">
                          <a:latin typeface="微软雅黑" pitchFamily="34" charset="-122"/>
                          <a:ea typeface="微软雅黑" pitchFamily="34" charset="-122"/>
                        </a:rPr>
                        <a:t>机房巡检</a:t>
                      </a:r>
                      <a:endParaRPr lang="zh-CN" altLang="en-US" sz="1400" dirty="0">
                        <a:latin typeface="微软雅黑" pitchFamily="34" charset="-122"/>
                        <a:ea typeface="微软雅黑" pitchFamily="34" charset="-122"/>
                      </a:endParaRPr>
                    </a:p>
                  </a:txBody>
                  <a:tcPr marL="84406" marR="84406">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ctr"/>
                      <a:r>
                        <a:rPr lang="zh-CN" altLang="en-US" sz="1400" dirty="0" smtClean="0">
                          <a:latin typeface="微软雅黑" pitchFamily="34" charset="-122"/>
                          <a:ea typeface="微软雅黑" pitchFamily="34" charset="-122"/>
                        </a:rPr>
                        <a:t>月度</a:t>
                      </a:r>
                      <a:endParaRPr lang="zh-CN" altLang="en-US" sz="1400" dirty="0">
                        <a:latin typeface="微软雅黑" pitchFamily="34" charset="-122"/>
                        <a:ea typeface="微软雅黑" pitchFamily="34" charset="-122"/>
                      </a:endParaRPr>
                    </a:p>
                  </a:txBody>
                  <a:tcPr marL="84406" marR="84406">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362306">
                <a:tc>
                  <a:txBody>
                    <a:bodyPr/>
                    <a:lstStyle/>
                    <a:p>
                      <a:pPr algn="ctr"/>
                      <a:r>
                        <a:rPr lang="zh-CN" altLang="en-US" sz="1400" dirty="0" smtClean="0">
                          <a:latin typeface="微软雅黑" pitchFamily="34" charset="-122"/>
                          <a:ea typeface="微软雅黑" pitchFamily="34" charset="-122"/>
                        </a:rPr>
                        <a:t>机房整治</a:t>
                      </a:r>
                      <a:endParaRPr lang="zh-CN" altLang="en-US" sz="1400" dirty="0">
                        <a:latin typeface="微软雅黑" pitchFamily="34" charset="-122"/>
                        <a:ea typeface="微软雅黑" pitchFamily="34" charset="-122"/>
                      </a:endParaRPr>
                    </a:p>
                  </a:txBody>
                  <a:tcPr marL="84406" marR="84406">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ctr"/>
                      <a:r>
                        <a:rPr lang="zh-CN" altLang="en-US" sz="1400" dirty="0" smtClean="0">
                          <a:latin typeface="微软雅黑" pitchFamily="34" charset="-122"/>
                          <a:ea typeface="微软雅黑" pitchFamily="34" charset="-122"/>
                        </a:rPr>
                        <a:t>√</a:t>
                      </a:r>
                      <a:endParaRPr lang="zh-CN" altLang="en-US" sz="1400" dirty="0">
                        <a:latin typeface="微软雅黑" pitchFamily="34" charset="-122"/>
                        <a:ea typeface="微软雅黑" pitchFamily="34" charset="-122"/>
                      </a:endParaRPr>
                    </a:p>
                  </a:txBody>
                  <a:tcPr marL="84406" marR="84406">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362306">
                <a:tc>
                  <a:txBody>
                    <a:bodyPr/>
                    <a:lstStyle/>
                    <a:p>
                      <a:pPr algn="ctr"/>
                      <a:r>
                        <a:rPr lang="zh-CN" altLang="en-US" sz="1400" dirty="0" smtClean="0">
                          <a:latin typeface="微软雅黑" pitchFamily="34" charset="-122"/>
                          <a:ea typeface="微软雅黑" pitchFamily="34" charset="-122"/>
                        </a:rPr>
                        <a:t>网络评估优化</a:t>
                      </a:r>
                      <a:endParaRPr lang="zh-CN" altLang="en-US" sz="1400" dirty="0">
                        <a:latin typeface="微软雅黑" pitchFamily="34" charset="-122"/>
                        <a:ea typeface="微软雅黑" pitchFamily="34" charset="-122"/>
                      </a:endParaRPr>
                    </a:p>
                  </a:txBody>
                  <a:tcPr marL="84406" marR="84406">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ctr"/>
                      <a:r>
                        <a:rPr lang="zh-CN" altLang="en-US" sz="1400" dirty="0" smtClean="0">
                          <a:latin typeface="微软雅黑" pitchFamily="34" charset="-122"/>
                          <a:ea typeface="微软雅黑" pitchFamily="34" charset="-122"/>
                        </a:rPr>
                        <a:t>面向客户应用</a:t>
                      </a:r>
                      <a:endParaRPr lang="zh-CN" altLang="en-US" sz="1400" dirty="0">
                        <a:latin typeface="微软雅黑" pitchFamily="34" charset="-122"/>
                        <a:ea typeface="微软雅黑" pitchFamily="34" charset="-122"/>
                      </a:endParaRPr>
                    </a:p>
                  </a:txBody>
                  <a:tcPr marL="84406" marR="84406">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362306">
                <a:tc>
                  <a:txBody>
                    <a:bodyPr/>
                    <a:lstStyle/>
                    <a:p>
                      <a:pPr algn="ctr"/>
                      <a:r>
                        <a:rPr lang="zh-CN" altLang="en-US" sz="1400" dirty="0" smtClean="0">
                          <a:latin typeface="微软雅黑" pitchFamily="34" charset="-122"/>
                          <a:ea typeface="微软雅黑" pitchFamily="34" charset="-122"/>
                        </a:rPr>
                        <a:t>故障处理报告</a:t>
                      </a:r>
                      <a:endParaRPr lang="zh-CN" altLang="en-US" sz="1400" dirty="0">
                        <a:latin typeface="微软雅黑" pitchFamily="34" charset="-122"/>
                        <a:ea typeface="微软雅黑" pitchFamily="34" charset="-122"/>
                      </a:endParaRPr>
                    </a:p>
                  </a:txBody>
                  <a:tcPr marL="84406" marR="84406"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ctr"/>
                      <a:r>
                        <a:rPr lang="zh-CN" altLang="en-US" sz="1400" dirty="0" smtClean="0">
                          <a:latin typeface="微软雅黑" pitchFamily="34" charset="-122"/>
                          <a:ea typeface="微软雅黑" pitchFamily="34" charset="-122"/>
                        </a:rPr>
                        <a:t>主动推送</a:t>
                      </a:r>
                      <a:endParaRPr lang="zh-CN" altLang="en-US" sz="1400" dirty="0">
                        <a:latin typeface="微软雅黑" pitchFamily="34" charset="-122"/>
                        <a:ea typeface="微软雅黑" pitchFamily="34" charset="-122"/>
                      </a:endParaRPr>
                    </a:p>
                  </a:txBody>
                  <a:tcPr marL="84406" marR="84406">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362306">
                <a:tc>
                  <a:txBody>
                    <a:bodyPr/>
                    <a:lstStyle/>
                    <a:p>
                      <a:r>
                        <a:rPr lang="zh-CN" altLang="en-US" sz="1400" dirty="0" smtClean="0">
                          <a:latin typeface="微软雅黑" pitchFamily="34" charset="-122"/>
                          <a:ea typeface="微软雅黑" pitchFamily="34" charset="-122"/>
                        </a:rPr>
                        <a:t>                      网络运行报告</a:t>
                      </a:r>
                      <a:endParaRPr lang="zh-CN" altLang="en-US" sz="1400" dirty="0">
                        <a:latin typeface="微软雅黑" pitchFamily="34" charset="-122"/>
                        <a:ea typeface="微软雅黑" pitchFamily="34" charset="-122"/>
                      </a:endParaRPr>
                    </a:p>
                  </a:txBody>
                  <a:tcPr marL="84406" marR="84406"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ctr"/>
                      <a:r>
                        <a:rPr lang="zh-CN" altLang="en-US" sz="1400" dirty="0" smtClean="0">
                          <a:latin typeface="微软雅黑" pitchFamily="34" charset="-122"/>
                          <a:ea typeface="微软雅黑" pitchFamily="34" charset="-122"/>
                        </a:rPr>
                        <a:t>季度电子版</a:t>
                      </a:r>
                      <a:endParaRPr lang="zh-CN" altLang="en-US" sz="1400" dirty="0">
                        <a:latin typeface="微软雅黑" pitchFamily="34" charset="-122"/>
                        <a:ea typeface="微软雅黑" pitchFamily="34" charset="-122"/>
                      </a:endParaRPr>
                    </a:p>
                  </a:txBody>
                  <a:tcPr marL="84406" marR="84406">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362306">
                <a:tc>
                  <a:txBody>
                    <a:bodyPr/>
                    <a:lstStyle/>
                    <a:p>
                      <a:pPr algn="ctr"/>
                      <a:r>
                        <a:rPr lang="zh-CN" altLang="en-US" sz="1400" dirty="0" smtClean="0">
                          <a:latin typeface="微软雅黑" pitchFamily="34" charset="-122"/>
                          <a:ea typeface="微软雅黑" pitchFamily="34" charset="-122"/>
                        </a:rPr>
                        <a:t>应急演练</a:t>
                      </a:r>
                      <a:endParaRPr lang="zh-CN" altLang="en-US" sz="1400" dirty="0">
                        <a:latin typeface="微软雅黑" pitchFamily="34" charset="-122"/>
                        <a:ea typeface="微软雅黑" pitchFamily="34" charset="-122"/>
                      </a:endParaRPr>
                    </a:p>
                  </a:txBody>
                  <a:tcPr marL="84406" marR="84406">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ctr"/>
                      <a:r>
                        <a:rPr lang="zh-CN" altLang="en-US" sz="1400" dirty="0" smtClean="0">
                          <a:latin typeface="微软雅黑" pitchFamily="34" charset="-122"/>
                          <a:ea typeface="微软雅黑" pitchFamily="34" charset="-122"/>
                        </a:rPr>
                        <a:t>重要电路定期</a:t>
                      </a:r>
                      <a:endParaRPr lang="zh-CN" altLang="en-US" sz="1400" dirty="0">
                        <a:latin typeface="微软雅黑" pitchFamily="34" charset="-122"/>
                        <a:ea typeface="微软雅黑" pitchFamily="34" charset="-122"/>
                      </a:endParaRPr>
                    </a:p>
                  </a:txBody>
                  <a:tcPr marL="84406" marR="84406">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362306">
                <a:tc>
                  <a:txBody>
                    <a:bodyPr/>
                    <a:lstStyle/>
                    <a:p>
                      <a:pPr algn="ctr"/>
                      <a:r>
                        <a:rPr lang="zh-CN" altLang="en-US" sz="1400" dirty="0" smtClean="0">
                          <a:latin typeface="微软雅黑" pitchFamily="34" charset="-122"/>
                          <a:ea typeface="微软雅黑" pitchFamily="34" charset="-122"/>
                        </a:rPr>
                        <a:t>故障跟踪分析</a:t>
                      </a:r>
                      <a:endParaRPr lang="zh-CN" altLang="en-US" sz="1400" dirty="0">
                        <a:latin typeface="微软雅黑" pitchFamily="34" charset="-122"/>
                        <a:ea typeface="微软雅黑" pitchFamily="34" charset="-122"/>
                      </a:endParaRPr>
                    </a:p>
                  </a:txBody>
                  <a:tcPr marL="84406" marR="84406">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ctr"/>
                      <a:r>
                        <a:rPr lang="zh-CN" altLang="en-US" sz="1400" dirty="0" smtClean="0">
                          <a:latin typeface="微软雅黑" pitchFamily="34" charset="-122"/>
                          <a:ea typeface="微软雅黑" pitchFamily="34" charset="-122"/>
                        </a:rPr>
                        <a:t>√</a:t>
                      </a:r>
                      <a:endParaRPr lang="zh-CN" altLang="en-US" sz="1400" dirty="0">
                        <a:latin typeface="微软雅黑" pitchFamily="34" charset="-122"/>
                        <a:ea typeface="微软雅黑" pitchFamily="34" charset="-122"/>
                      </a:endParaRPr>
                    </a:p>
                  </a:txBody>
                  <a:tcPr marL="84406" marR="84406">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362306">
                <a:tc>
                  <a:txBody>
                    <a:bodyPr/>
                    <a:lstStyle/>
                    <a:p>
                      <a:pPr algn="ctr"/>
                      <a:r>
                        <a:rPr lang="zh-CN" altLang="en-US" sz="1400" dirty="0" smtClean="0">
                          <a:latin typeface="微软雅黑" pitchFamily="34" charset="-122"/>
                          <a:ea typeface="微软雅黑" pitchFamily="34" charset="-122"/>
                        </a:rPr>
                        <a:t>代维</a:t>
                      </a:r>
                      <a:endParaRPr lang="zh-CN" altLang="en-US" sz="1400" dirty="0">
                        <a:latin typeface="微软雅黑" pitchFamily="34" charset="-122"/>
                        <a:ea typeface="微软雅黑" pitchFamily="34" charset="-122"/>
                      </a:endParaRPr>
                    </a:p>
                  </a:txBody>
                  <a:tcPr marL="84406" marR="84406">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ctr"/>
                      <a:r>
                        <a:rPr lang="zh-CN" altLang="en-US" sz="1400" dirty="0" smtClean="0">
                          <a:latin typeface="微软雅黑" pitchFamily="34" charset="-122"/>
                          <a:ea typeface="微软雅黑" pitchFamily="34" charset="-122"/>
                        </a:rPr>
                        <a:t>现场派驻</a:t>
                      </a:r>
                      <a:endParaRPr lang="zh-CN" altLang="en-US" sz="1400" dirty="0">
                        <a:latin typeface="微软雅黑" pitchFamily="34" charset="-122"/>
                        <a:ea typeface="微软雅黑" pitchFamily="34" charset="-122"/>
                      </a:endParaRPr>
                    </a:p>
                  </a:txBody>
                  <a:tcPr marL="84406" marR="84406">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362306">
                <a:tc>
                  <a:txBody>
                    <a:bodyPr/>
                    <a:lstStyle/>
                    <a:p>
                      <a:pPr algn="ctr"/>
                      <a:r>
                        <a:rPr lang="zh-CN" altLang="en-US" sz="1400" dirty="0" smtClean="0">
                          <a:latin typeface="微软雅黑" pitchFamily="34" charset="-122"/>
                          <a:ea typeface="微软雅黑" pitchFamily="34" charset="-122"/>
                        </a:rPr>
                        <a:t>现场支撑</a:t>
                      </a:r>
                      <a:endParaRPr lang="zh-CN" altLang="en-US" sz="1400" dirty="0">
                        <a:latin typeface="微软雅黑" pitchFamily="34" charset="-122"/>
                        <a:ea typeface="微软雅黑" pitchFamily="34" charset="-122"/>
                      </a:endParaRPr>
                    </a:p>
                  </a:txBody>
                  <a:tcPr marL="84406" marR="84406">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ctr"/>
                      <a:r>
                        <a:rPr lang="zh-CN" altLang="en-US" sz="1400" dirty="0" smtClean="0">
                          <a:latin typeface="微软雅黑" pitchFamily="34" charset="-122"/>
                          <a:ea typeface="微软雅黑" pitchFamily="34" charset="-122"/>
                        </a:rPr>
                        <a:t>√</a:t>
                      </a:r>
                      <a:endParaRPr lang="zh-CN" altLang="en-US" sz="1400" dirty="0">
                        <a:latin typeface="微软雅黑" pitchFamily="34" charset="-122"/>
                        <a:ea typeface="微软雅黑" pitchFamily="34" charset="-122"/>
                      </a:endParaRPr>
                    </a:p>
                  </a:txBody>
                  <a:tcPr marL="84406" marR="84406">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bl>
          </a:graphicData>
        </a:graphic>
      </p:graphicFrame>
      <p:grpSp>
        <p:nvGrpSpPr>
          <p:cNvPr id="20" name="组合 19"/>
          <p:cNvGrpSpPr/>
          <p:nvPr/>
        </p:nvGrpSpPr>
        <p:grpSpPr>
          <a:xfrm>
            <a:off x="899816" y="95536"/>
            <a:ext cx="3816200" cy="582170"/>
            <a:chOff x="899816" y="95536"/>
            <a:chExt cx="3816200" cy="582170"/>
          </a:xfrm>
        </p:grpSpPr>
        <p:sp>
          <p:nvSpPr>
            <p:cNvPr id="21" name="任意多边形 20"/>
            <p:cNvSpPr/>
            <p:nvPr/>
          </p:nvSpPr>
          <p:spPr>
            <a:xfrm>
              <a:off x="899816" y="95536"/>
              <a:ext cx="1727968" cy="576064"/>
            </a:xfrm>
            <a:custGeom>
              <a:avLst/>
              <a:gdLst>
                <a:gd name="connsiteX0" fmla="*/ 0 w 1804270"/>
                <a:gd name="connsiteY0" fmla="*/ 0 h 576064"/>
                <a:gd name="connsiteX1" fmla="*/ 1516238 w 1804270"/>
                <a:gd name="connsiteY1" fmla="*/ 0 h 576064"/>
                <a:gd name="connsiteX2" fmla="*/ 1804270 w 1804270"/>
                <a:gd name="connsiteY2" fmla="*/ 288032 h 576064"/>
                <a:gd name="connsiteX3" fmla="*/ 1516238 w 1804270"/>
                <a:gd name="connsiteY3" fmla="*/ 576064 h 576064"/>
                <a:gd name="connsiteX4" fmla="*/ 0 w 1804270"/>
                <a:gd name="connsiteY4" fmla="*/ 576064 h 576064"/>
                <a:gd name="connsiteX5" fmla="*/ 0 w 1804270"/>
                <a:gd name="connsiteY5"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4270" h="576064">
                  <a:moveTo>
                    <a:pt x="0" y="0"/>
                  </a:moveTo>
                  <a:lnTo>
                    <a:pt x="1516238" y="0"/>
                  </a:lnTo>
                  <a:lnTo>
                    <a:pt x="1804270" y="288032"/>
                  </a:lnTo>
                  <a:lnTo>
                    <a:pt x="1516238" y="576064"/>
                  </a:lnTo>
                  <a:lnTo>
                    <a:pt x="0" y="576064"/>
                  </a:lnTo>
                  <a:lnTo>
                    <a:pt x="0" y="0"/>
                  </a:lnTo>
                  <a:close/>
                </a:path>
              </a:pathLst>
            </a:custGeom>
            <a:solidFill>
              <a:srgbClr val="008080">
                <a:alpha val="49000"/>
              </a:srgbClr>
            </a:solidFill>
            <a:scene3d>
              <a:camera prst="orthographicFront"/>
              <a:lightRig rig="threePt" dir="t"/>
            </a:scene3d>
            <a:sp3d>
              <a:bevelT w="127000" h="127000"/>
              <a:bevelB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6" tIns="64008" rIns="176021" bIns="64008"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latin typeface="黑体" pitchFamily="2" charset="-122"/>
                  <a:ea typeface="黑体" pitchFamily="2" charset="-122"/>
                  <a:cs typeface="+mn-cs"/>
                </a:rPr>
                <a:t>工作回顾</a:t>
              </a:r>
              <a:r>
                <a:rPr lang="en-US" altLang="zh-CN" sz="2400" b="1" kern="1200" dirty="0" smtClean="0">
                  <a:solidFill>
                    <a:schemeClr val="tx1"/>
                  </a:solidFill>
                  <a:latin typeface="黑体" pitchFamily="2" charset="-122"/>
                  <a:ea typeface="黑体" pitchFamily="2" charset="-122"/>
                  <a:cs typeface="+mn-cs"/>
                </a:rPr>
                <a:t>2</a:t>
              </a:r>
              <a:endParaRPr lang="zh-CN" altLang="en-US" sz="2400" b="1" kern="1200" dirty="0" smtClean="0">
                <a:solidFill>
                  <a:schemeClr val="tx1"/>
                </a:solidFill>
                <a:latin typeface="黑体" pitchFamily="2" charset="-122"/>
                <a:ea typeface="黑体" pitchFamily="2" charset="-122"/>
                <a:cs typeface="+mn-cs"/>
              </a:endParaRPr>
            </a:p>
          </p:txBody>
        </p:sp>
        <p:sp>
          <p:nvSpPr>
            <p:cNvPr id="22" name="任意多边形 21"/>
            <p:cNvSpPr/>
            <p:nvPr/>
          </p:nvSpPr>
          <p:spPr>
            <a:xfrm>
              <a:off x="2408818" y="101642"/>
              <a:ext cx="2307198" cy="576064"/>
            </a:xfrm>
            <a:custGeom>
              <a:avLst/>
              <a:gdLst>
                <a:gd name="connsiteX0" fmla="*/ 0 w 2888357"/>
                <a:gd name="connsiteY0" fmla="*/ 0 h 576064"/>
                <a:gd name="connsiteX1" fmla="*/ 2600325 w 2888357"/>
                <a:gd name="connsiteY1" fmla="*/ 0 h 576064"/>
                <a:gd name="connsiteX2" fmla="*/ 2888357 w 2888357"/>
                <a:gd name="connsiteY2" fmla="*/ 288032 h 576064"/>
                <a:gd name="connsiteX3" fmla="*/ 2600325 w 2888357"/>
                <a:gd name="connsiteY3" fmla="*/ 576064 h 576064"/>
                <a:gd name="connsiteX4" fmla="*/ 0 w 2888357"/>
                <a:gd name="connsiteY4" fmla="*/ 576064 h 576064"/>
                <a:gd name="connsiteX5" fmla="*/ 288032 w 2888357"/>
                <a:gd name="connsiteY5" fmla="*/ 288032 h 576064"/>
                <a:gd name="connsiteX6" fmla="*/ 0 w 2888357"/>
                <a:gd name="connsiteY6"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8357" h="576064">
                  <a:moveTo>
                    <a:pt x="0" y="0"/>
                  </a:moveTo>
                  <a:lnTo>
                    <a:pt x="2600325" y="0"/>
                  </a:lnTo>
                  <a:lnTo>
                    <a:pt x="2888357" y="288032"/>
                  </a:lnTo>
                  <a:lnTo>
                    <a:pt x="2600325" y="576064"/>
                  </a:lnTo>
                  <a:lnTo>
                    <a:pt x="0" y="576064"/>
                  </a:lnTo>
                  <a:lnTo>
                    <a:pt x="288032" y="288032"/>
                  </a:lnTo>
                  <a:lnTo>
                    <a:pt x="0" y="0"/>
                  </a:lnTo>
                  <a:close/>
                </a:path>
              </a:pathLst>
            </a:custGeom>
            <a:solidFill>
              <a:srgbClr val="FFC000">
                <a:alpha val="50000"/>
              </a:srgbClr>
            </a:solidFill>
            <a:scene3d>
              <a:camera prst="orthographicFront"/>
              <a:lightRig rig="threePt" dir="t"/>
            </a:scene3d>
            <a:sp3d>
              <a:bevelT w="127000" h="127000"/>
              <a:bevelB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84044" tIns="64008" rIns="320036" bIns="64008"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latin typeface="黑体" pitchFamily="2" charset="-122"/>
                  <a:ea typeface="黑体" pitchFamily="2" charset="-122"/>
                  <a:cs typeface="+mn-cs"/>
                </a:rPr>
                <a:t>差异化服务</a:t>
              </a:r>
            </a:p>
          </p:txBody>
        </p:sp>
      </p:grpSp>
      <p:sp>
        <p:nvSpPr>
          <p:cNvPr id="23" name="圆角矩形 22"/>
          <p:cNvSpPr/>
          <p:nvPr/>
        </p:nvSpPr>
        <p:spPr bwMode="auto">
          <a:xfrm>
            <a:off x="785786" y="785794"/>
            <a:ext cx="1944216" cy="504056"/>
          </a:xfrm>
          <a:prstGeom prst="roundRect">
            <a:avLst/>
          </a:prstGeom>
          <a:solidFill>
            <a:schemeClr val="bg2">
              <a:lumMod val="20000"/>
              <a:lumOff val="80000"/>
            </a:schemeClr>
          </a:solidFill>
          <a:ln w="6350">
            <a:noFill/>
            <a:miter lim="800000"/>
            <a:headEnd/>
            <a:tailEnd/>
          </a:ln>
          <a:effectLst/>
          <a:scene3d>
            <a:camera prst="orthographicFront"/>
            <a:lightRig rig="threePt" dir="t"/>
          </a:scene3d>
          <a:sp3d>
            <a:bevelT w="127000" h="127000"/>
            <a:bevelB w="127000" h="127000"/>
          </a:sp3d>
        </p:spPr>
        <p:txBody>
          <a:bodyPr wrap="none" lIns="0" tIns="0" rIns="0" bIns="0" rtlCol="0" anchor="ctr" anchorCtr="1"/>
          <a:lstStyle/>
          <a:p>
            <a:pPr algn="ctr"/>
            <a:r>
              <a:rPr kumimoji="1" lang="zh-CN" altLang="en-US" b="1" dirty="0" smtClean="0">
                <a:latin typeface="微软雅黑" pitchFamily="34" charset="-122"/>
                <a:ea typeface="微软雅黑" pitchFamily="34" charset="-122"/>
              </a:rPr>
              <a:t>差异化服务内容</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五角星 17"/>
          <p:cNvSpPr/>
          <p:nvPr/>
        </p:nvSpPr>
        <p:spPr bwMode="auto">
          <a:xfrm>
            <a:off x="3059832" y="2204864"/>
            <a:ext cx="3024336" cy="2808312"/>
          </a:xfrm>
          <a:prstGeom prst="star5">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defRPr/>
            </a:pPr>
            <a:endParaRPr lang="zh-CN" altLang="en-US" sz="1600">
              <a:solidFill>
                <a:schemeClr val="bg1"/>
              </a:solidFill>
              <a:latin typeface="华文楷体" pitchFamily="2" charset="-122"/>
            </a:endParaRPr>
          </a:p>
        </p:txBody>
      </p:sp>
      <p:sp>
        <p:nvSpPr>
          <p:cNvPr id="2" name="圆角矩形 1"/>
          <p:cNvSpPr/>
          <p:nvPr/>
        </p:nvSpPr>
        <p:spPr bwMode="auto">
          <a:xfrm>
            <a:off x="311480" y="776752"/>
            <a:ext cx="1688752" cy="504056"/>
          </a:xfrm>
          <a:prstGeom prst="roundRect">
            <a:avLst/>
          </a:prstGeom>
          <a:solidFill>
            <a:schemeClr val="bg2">
              <a:lumMod val="20000"/>
              <a:lumOff val="80000"/>
            </a:schemeClr>
          </a:solidFill>
          <a:ln w="6350">
            <a:noFill/>
            <a:miter lim="800000"/>
            <a:headEnd/>
            <a:tailEnd/>
          </a:ln>
          <a:effectLst/>
          <a:scene3d>
            <a:camera prst="orthographicFront"/>
            <a:lightRig rig="threePt" dir="t"/>
          </a:scene3d>
          <a:sp3d>
            <a:bevelT w="127000" h="127000"/>
            <a:bevelB w="127000" h="127000"/>
          </a:sp3d>
        </p:spPr>
        <p:txBody>
          <a:bodyPr wrap="none" lIns="0" tIns="0" rIns="0" bIns="0" rtlCol="0" anchor="ctr" anchorCtr="1"/>
          <a:lstStyle/>
          <a:p>
            <a:pPr algn="ctr"/>
            <a:r>
              <a:rPr kumimoji="1" lang="zh-CN" altLang="en-US" b="1" dirty="0" smtClean="0">
                <a:latin typeface="微软雅黑" pitchFamily="34" charset="-122"/>
                <a:ea typeface="微软雅黑" pitchFamily="34" charset="-122"/>
              </a:rPr>
              <a:t>概述</a:t>
            </a:r>
          </a:p>
        </p:txBody>
      </p:sp>
      <p:grpSp>
        <p:nvGrpSpPr>
          <p:cNvPr id="3" name="组合 2"/>
          <p:cNvGrpSpPr/>
          <p:nvPr/>
        </p:nvGrpSpPr>
        <p:grpSpPr>
          <a:xfrm>
            <a:off x="899816" y="95536"/>
            <a:ext cx="3816200" cy="582170"/>
            <a:chOff x="899816" y="95536"/>
            <a:chExt cx="3816200" cy="582170"/>
          </a:xfrm>
        </p:grpSpPr>
        <p:sp>
          <p:nvSpPr>
            <p:cNvPr id="4" name="任意多边形 3"/>
            <p:cNvSpPr/>
            <p:nvPr/>
          </p:nvSpPr>
          <p:spPr>
            <a:xfrm>
              <a:off x="899816" y="95536"/>
              <a:ext cx="1727968" cy="576064"/>
            </a:xfrm>
            <a:custGeom>
              <a:avLst/>
              <a:gdLst>
                <a:gd name="connsiteX0" fmla="*/ 0 w 1804270"/>
                <a:gd name="connsiteY0" fmla="*/ 0 h 576064"/>
                <a:gd name="connsiteX1" fmla="*/ 1516238 w 1804270"/>
                <a:gd name="connsiteY1" fmla="*/ 0 h 576064"/>
                <a:gd name="connsiteX2" fmla="*/ 1804270 w 1804270"/>
                <a:gd name="connsiteY2" fmla="*/ 288032 h 576064"/>
                <a:gd name="connsiteX3" fmla="*/ 1516238 w 1804270"/>
                <a:gd name="connsiteY3" fmla="*/ 576064 h 576064"/>
                <a:gd name="connsiteX4" fmla="*/ 0 w 1804270"/>
                <a:gd name="connsiteY4" fmla="*/ 576064 h 576064"/>
                <a:gd name="connsiteX5" fmla="*/ 0 w 1804270"/>
                <a:gd name="connsiteY5"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4270" h="576064">
                  <a:moveTo>
                    <a:pt x="0" y="0"/>
                  </a:moveTo>
                  <a:lnTo>
                    <a:pt x="1516238" y="0"/>
                  </a:lnTo>
                  <a:lnTo>
                    <a:pt x="1804270" y="288032"/>
                  </a:lnTo>
                  <a:lnTo>
                    <a:pt x="1516238" y="576064"/>
                  </a:lnTo>
                  <a:lnTo>
                    <a:pt x="0" y="576064"/>
                  </a:lnTo>
                  <a:lnTo>
                    <a:pt x="0" y="0"/>
                  </a:lnTo>
                  <a:close/>
                </a:path>
              </a:pathLst>
            </a:custGeom>
            <a:solidFill>
              <a:srgbClr val="008080">
                <a:alpha val="49000"/>
              </a:srgbClr>
            </a:solidFill>
            <a:scene3d>
              <a:camera prst="orthographicFront"/>
              <a:lightRig rig="threePt" dir="t"/>
            </a:scene3d>
            <a:sp3d>
              <a:bevelT w="127000" h="127000"/>
              <a:bevelB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6" tIns="64008" rIns="176021" bIns="64008"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latin typeface="黑体" pitchFamily="2" charset="-122"/>
                  <a:ea typeface="黑体" pitchFamily="2" charset="-122"/>
                  <a:cs typeface="+mn-cs"/>
                </a:rPr>
                <a:t>工作回顾</a:t>
              </a:r>
              <a:r>
                <a:rPr lang="en-US" altLang="zh-CN" sz="2400" b="1" kern="1200" dirty="0" smtClean="0">
                  <a:solidFill>
                    <a:schemeClr val="tx1"/>
                  </a:solidFill>
                  <a:latin typeface="黑体" pitchFamily="2" charset="-122"/>
                  <a:ea typeface="黑体" pitchFamily="2" charset="-122"/>
                  <a:cs typeface="+mn-cs"/>
                </a:rPr>
                <a:t>3</a:t>
              </a:r>
              <a:endParaRPr lang="zh-CN" altLang="en-US" sz="2400" b="1" kern="1200" dirty="0" smtClean="0">
                <a:solidFill>
                  <a:schemeClr val="tx1"/>
                </a:solidFill>
                <a:latin typeface="黑体" pitchFamily="2" charset="-122"/>
                <a:ea typeface="黑体" pitchFamily="2" charset="-122"/>
                <a:cs typeface="+mn-cs"/>
              </a:endParaRPr>
            </a:p>
          </p:txBody>
        </p:sp>
        <p:sp>
          <p:nvSpPr>
            <p:cNvPr id="5" name="任意多边形 4"/>
            <p:cNvSpPr/>
            <p:nvPr/>
          </p:nvSpPr>
          <p:spPr>
            <a:xfrm>
              <a:off x="2408818" y="101642"/>
              <a:ext cx="2307198" cy="576064"/>
            </a:xfrm>
            <a:custGeom>
              <a:avLst/>
              <a:gdLst>
                <a:gd name="connsiteX0" fmla="*/ 0 w 2888357"/>
                <a:gd name="connsiteY0" fmla="*/ 0 h 576064"/>
                <a:gd name="connsiteX1" fmla="*/ 2600325 w 2888357"/>
                <a:gd name="connsiteY1" fmla="*/ 0 h 576064"/>
                <a:gd name="connsiteX2" fmla="*/ 2888357 w 2888357"/>
                <a:gd name="connsiteY2" fmla="*/ 288032 h 576064"/>
                <a:gd name="connsiteX3" fmla="*/ 2600325 w 2888357"/>
                <a:gd name="connsiteY3" fmla="*/ 576064 h 576064"/>
                <a:gd name="connsiteX4" fmla="*/ 0 w 2888357"/>
                <a:gd name="connsiteY4" fmla="*/ 576064 h 576064"/>
                <a:gd name="connsiteX5" fmla="*/ 288032 w 2888357"/>
                <a:gd name="connsiteY5" fmla="*/ 288032 h 576064"/>
                <a:gd name="connsiteX6" fmla="*/ 0 w 2888357"/>
                <a:gd name="connsiteY6"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8357" h="576064">
                  <a:moveTo>
                    <a:pt x="0" y="0"/>
                  </a:moveTo>
                  <a:lnTo>
                    <a:pt x="2600325" y="0"/>
                  </a:lnTo>
                  <a:lnTo>
                    <a:pt x="2888357" y="288032"/>
                  </a:lnTo>
                  <a:lnTo>
                    <a:pt x="2600325" y="576064"/>
                  </a:lnTo>
                  <a:lnTo>
                    <a:pt x="0" y="576064"/>
                  </a:lnTo>
                  <a:lnTo>
                    <a:pt x="288032" y="288032"/>
                  </a:lnTo>
                  <a:lnTo>
                    <a:pt x="0" y="0"/>
                  </a:lnTo>
                  <a:close/>
                </a:path>
              </a:pathLst>
            </a:custGeom>
            <a:solidFill>
              <a:srgbClr val="FFC000">
                <a:alpha val="50000"/>
              </a:srgbClr>
            </a:solidFill>
            <a:scene3d>
              <a:camera prst="orthographicFront"/>
              <a:lightRig rig="threePt" dir="t"/>
            </a:scene3d>
            <a:sp3d>
              <a:bevelT w="127000" h="127000"/>
              <a:bevelB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84044" tIns="64008" rIns="320036" bIns="64008"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latin typeface="黑体" pitchFamily="2" charset="-122"/>
                  <a:ea typeface="黑体" pitchFamily="2" charset="-122"/>
                  <a:cs typeface="+mn-cs"/>
                </a:rPr>
                <a:t>基础维护</a:t>
              </a:r>
            </a:p>
          </p:txBody>
        </p:sp>
      </p:grpSp>
      <p:grpSp>
        <p:nvGrpSpPr>
          <p:cNvPr id="7" name="组合 27"/>
          <p:cNvGrpSpPr>
            <a:grpSpLocks/>
          </p:cNvGrpSpPr>
          <p:nvPr/>
        </p:nvGrpSpPr>
        <p:grpSpPr bwMode="auto">
          <a:xfrm>
            <a:off x="2244725" y="1665288"/>
            <a:ext cx="4559300" cy="4002087"/>
            <a:chOff x="2244010" y="1666070"/>
            <a:chExt cx="4560238" cy="4002035"/>
          </a:xfrm>
        </p:grpSpPr>
        <p:sp>
          <p:nvSpPr>
            <p:cNvPr id="8" name="任意多边形 7"/>
            <p:cNvSpPr/>
            <p:nvPr/>
          </p:nvSpPr>
          <p:spPr>
            <a:xfrm>
              <a:off x="3891805" y="1666070"/>
              <a:ext cx="1334988" cy="867742"/>
            </a:xfrm>
            <a:custGeom>
              <a:avLst/>
              <a:gdLst>
                <a:gd name="connsiteX0" fmla="*/ 0 w 1334988"/>
                <a:gd name="connsiteY0" fmla="*/ 144627 h 867742"/>
                <a:gd name="connsiteX1" fmla="*/ 42360 w 1334988"/>
                <a:gd name="connsiteY1" fmla="*/ 42360 h 867742"/>
                <a:gd name="connsiteX2" fmla="*/ 144627 w 1334988"/>
                <a:gd name="connsiteY2" fmla="*/ 0 h 867742"/>
                <a:gd name="connsiteX3" fmla="*/ 1190361 w 1334988"/>
                <a:gd name="connsiteY3" fmla="*/ 0 h 867742"/>
                <a:gd name="connsiteX4" fmla="*/ 1292628 w 1334988"/>
                <a:gd name="connsiteY4" fmla="*/ 42360 h 867742"/>
                <a:gd name="connsiteX5" fmla="*/ 1334988 w 1334988"/>
                <a:gd name="connsiteY5" fmla="*/ 144627 h 867742"/>
                <a:gd name="connsiteX6" fmla="*/ 1334988 w 1334988"/>
                <a:gd name="connsiteY6" fmla="*/ 723115 h 867742"/>
                <a:gd name="connsiteX7" fmla="*/ 1292628 w 1334988"/>
                <a:gd name="connsiteY7" fmla="*/ 825382 h 867742"/>
                <a:gd name="connsiteX8" fmla="*/ 1190361 w 1334988"/>
                <a:gd name="connsiteY8" fmla="*/ 867742 h 867742"/>
                <a:gd name="connsiteX9" fmla="*/ 144627 w 1334988"/>
                <a:gd name="connsiteY9" fmla="*/ 867742 h 867742"/>
                <a:gd name="connsiteX10" fmla="*/ 42360 w 1334988"/>
                <a:gd name="connsiteY10" fmla="*/ 825382 h 867742"/>
                <a:gd name="connsiteX11" fmla="*/ 0 w 1334988"/>
                <a:gd name="connsiteY11" fmla="*/ 723115 h 867742"/>
                <a:gd name="connsiteX12" fmla="*/ 0 w 1334988"/>
                <a:gd name="connsiteY12" fmla="*/ 144627 h 86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34988" h="867742">
                  <a:moveTo>
                    <a:pt x="0" y="144627"/>
                  </a:moveTo>
                  <a:cubicBezTo>
                    <a:pt x="0" y="106270"/>
                    <a:pt x="15238" y="69483"/>
                    <a:pt x="42360" y="42360"/>
                  </a:cubicBezTo>
                  <a:cubicBezTo>
                    <a:pt x="69483" y="15237"/>
                    <a:pt x="106269" y="0"/>
                    <a:pt x="144627" y="0"/>
                  </a:cubicBezTo>
                  <a:lnTo>
                    <a:pt x="1190361" y="0"/>
                  </a:lnTo>
                  <a:cubicBezTo>
                    <a:pt x="1228718" y="0"/>
                    <a:pt x="1265505" y="15238"/>
                    <a:pt x="1292628" y="42360"/>
                  </a:cubicBezTo>
                  <a:cubicBezTo>
                    <a:pt x="1319751" y="69483"/>
                    <a:pt x="1334988" y="106269"/>
                    <a:pt x="1334988" y="144627"/>
                  </a:cubicBezTo>
                  <a:lnTo>
                    <a:pt x="1334988" y="723115"/>
                  </a:lnTo>
                  <a:cubicBezTo>
                    <a:pt x="1334988" y="761472"/>
                    <a:pt x="1319751" y="798259"/>
                    <a:pt x="1292628" y="825382"/>
                  </a:cubicBezTo>
                  <a:cubicBezTo>
                    <a:pt x="1265505" y="852505"/>
                    <a:pt x="1228719" y="867742"/>
                    <a:pt x="1190361" y="867742"/>
                  </a:cubicBezTo>
                  <a:lnTo>
                    <a:pt x="144627" y="867742"/>
                  </a:lnTo>
                  <a:cubicBezTo>
                    <a:pt x="106270" y="867742"/>
                    <a:pt x="69483" y="852505"/>
                    <a:pt x="42360" y="825382"/>
                  </a:cubicBezTo>
                  <a:cubicBezTo>
                    <a:pt x="15237" y="798259"/>
                    <a:pt x="0" y="761473"/>
                    <a:pt x="0" y="723115"/>
                  </a:cubicBezTo>
                  <a:lnTo>
                    <a:pt x="0" y="144627"/>
                  </a:lnTo>
                  <a:close/>
                </a:path>
              </a:pathLst>
            </a:custGeom>
            <a:solidFill>
              <a:schemeClr val="accent6">
                <a:lumMod val="5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2">
                <a:shade val="50000"/>
                <a:hueOff val="0"/>
                <a:satOff val="0"/>
                <a:lumOff val="0"/>
                <a:alphaOff val="0"/>
              </a:schemeClr>
            </a:effectRef>
            <a:fontRef idx="minor">
              <a:schemeClr val="lt1"/>
            </a:fontRef>
          </p:style>
          <p:txBody>
            <a:bodyPr lIns="118560" tIns="118560" rIns="118560" bIns="118560" spcCol="1270" anchor="ctr"/>
            <a:lstStyle/>
            <a:p>
              <a:pPr algn="ctr" defTabSz="889000">
                <a:lnSpc>
                  <a:spcPct val="90000"/>
                </a:lnSpc>
                <a:spcAft>
                  <a:spcPct val="35000"/>
                </a:spcAft>
                <a:defRPr/>
              </a:pPr>
              <a:r>
                <a:rPr lang="zh-CN" altLang="en-US" sz="2000" b="1" dirty="0">
                  <a:latin typeface="黑体" pitchFamily="2" charset="-122"/>
                  <a:ea typeface="黑体" pitchFamily="2" charset="-122"/>
                </a:rPr>
                <a:t>基础巡检</a:t>
              </a:r>
              <a:endParaRPr lang="en-US" altLang="zh-CN" sz="2000" b="1" dirty="0">
                <a:latin typeface="黑体" pitchFamily="2" charset="-122"/>
                <a:ea typeface="黑体" pitchFamily="2" charset="-122"/>
              </a:endParaRPr>
            </a:p>
            <a:p>
              <a:pPr algn="ctr" defTabSz="889000">
                <a:lnSpc>
                  <a:spcPct val="90000"/>
                </a:lnSpc>
                <a:spcAft>
                  <a:spcPct val="35000"/>
                </a:spcAft>
                <a:defRPr/>
              </a:pPr>
              <a:r>
                <a:rPr lang="zh-CN" altLang="en-US" sz="2000" b="1" dirty="0">
                  <a:latin typeface="黑体" pitchFamily="2" charset="-122"/>
                  <a:ea typeface="黑体" pitchFamily="2" charset="-122"/>
                </a:rPr>
                <a:t>网络优化</a:t>
              </a:r>
            </a:p>
          </p:txBody>
        </p:sp>
        <p:sp>
          <p:nvSpPr>
            <p:cNvPr id="9" name="任意多边形 8"/>
            <p:cNvSpPr/>
            <p:nvPr/>
          </p:nvSpPr>
          <p:spPr>
            <a:xfrm>
              <a:off x="2826705" y="2099941"/>
              <a:ext cx="3465188" cy="3465188"/>
            </a:xfrm>
            <a:custGeom>
              <a:avLst/>
              <a:gdLst/>
              <a:ahLst/>
              <a:cxnLst/>
              <a:rect l="0" t="0" r="0" b="0"/>
              <a:pathLst>
                <a:path>
                  <a:moveTo>
                    <a:pt x="2409246" y="137594"/>
                  </a:moveTo>
                  <a:arcTo wR="1732594" hR="1732594" stAng="17579295" swAng="1959991"/>
                </a:path>
              </a:pathLst>
            </a:custGeom>
            <a:noFill/>
            <a:scene3d>
              <a:camera prst="orthographicFront"/>
              <a:lightRig rig="flat" dir="t"/>
            </a:scene3d>
            <a:sp3d z="-40000" prstMaterial="matte"/>
          </p:spPr>
          <p:style>
            <a:lnRef idx="1">
              <a:schemeClr val="accent2">
                <a:shade val="90000"/>
                <a:hueOff val="0"/>
                <a:satOff val="0"/>
                <a:lumOff val="0"/>
                <a:alphaOff val="0"/>
              </a:schemeClr>
            </a:lnRef>
            <a:fillRef idx="0">
              <a:scrgbClr r="0" g="0" b="0"/>
            </a:fillRef>
            <a:effectRef idx="0">
              <a:schemeClr val="accent2">
                <a:shade val="90000"/>
                <a:hueOff val="0"/>
                <a:satOff val="0"/>
                <a:lumOff val="0"/>
                <a:alphaOff val="0"/>
              </a:schemeClr>
            </a:effectRef>
            <a:fontRef idx="minor">
              <a:schemeClr val="tx1">
                <a:hueOff val="0"/>
                <a:satOff val="0"/>
                <a:lumOff val="0"/>
                <a:alphaOff val="0"/>
              </a:schemeClr>
            </a:fontRef>
          </p:style>
        </p:sp>
        <p:sp>
          <p:nvSpPr>
            <p:cNvPr id="10" name="任意多边形 9"/>
            <p:cNvSpPr/>
            <p:nvPr/>
          </p:nvSpPr>
          <p:spPr>
            <a:xfrm>
              <a:off x="5539601" y="2863263"/>
              <a:ext cx="1264647" cy="867742"/>
            </a:xfrm>
            <a:custGeom>
              <a:avLst/>
              <a:gdLst>
                <a:gd name="connsiteX0" fmla="*/ 0 w 1334988"/>
                <a:gd name="connsiteY0" fmla="*/ 144627 h 867742"/>
                <a:gd name="connsiteX1" fmla="*/ 42360 w 1334988"/>
                <a:gd name="connsiteY1" fmla="*/ 42360 h 867742"/>
                <a:gd name="connsiteX2" fmla="*/ 144627 w 1334988"/>
                <a:gd name="connsiteY2" fmla="*/ 0 h 867742"/>
                <a:gd name="connsiteX3" fmla="*/ 1190361 w 1334988"/>
                <a:gd name="connsiteY3" fmla="*/ 0 h 867742"/>
                <a:gd name="connsiteX4" fmla="*/ 1292628 w 1334988"/>
                <a:gd name="connsiteY4" fmla="*/ 42360 h 867742"/>
                <a:gd name="connsiteX5" fmla="*/ 1334988 w 1334988"/>
                <a:gd name="connsiteY5" fmla="*/ 144627 h 867742"/>
                <a:gd name="connsiteX6" fmla="*/ 1334988 w 1334988"/>
                <a:gd name="connsiteY6" fmla="*/ 723115 h 867742"/>
                <a:gd name="connsiteX7" fmla="*/ 1292628 w 1334988"/>
                <a:gd name="connsiteY7" fmla="*/ 825382 h 867742"/>
                <a:gd name="connsiteX8" fmla="*/ 1190361 w 1334988"/>
                <a:gd name="connsiteY8" fmla="*/ 867742 h 867742"/>
                <a:gd name="connsiteX9" fmla="*/ 144627 w 1334988"/>
                <a:gd name="connsiteY9" fmla="*/ 867742 h 867742"/>
                <a:gd name="connsiteX10" fmla="*/ 42360 w 1334988"/>
                <a:gd name="connsiteY10" fmla="*/ 825382 h 867742"/>
                <a:gd name="connsiteX11" fmla="*/ 0 w 1334988"/>
                <a:gd name="connsiteY11" fmla="*/ 723115 h 867742"/>
                <a:gd name="connsiteX12" fmla="*/ 0 w 1334988"/>
                <a:gd name="connsiteY12" fmla="*/ 144627 h 86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34988" h="867742">
                  <a:moveTo>
                    <a:pt x="0" y="144627"/>
                  </a:moveTo>
                  <a:cubicBezTo>
                    <a:pt x="0" y="106270"/>
                    <a:pt x="15238" y="69483"/>
                    <a:pt x="42360" y="42360"/>
                  </a:cubicBezTo>
                  <a:cubicBezTo>
                    <a:pt x="69483" y="15237"/>
                    <a:pt x="106269" y="0"/>
                    <a:pt x="144627" y="0"/>
                  </a:cubicBezTo>
                  <a:lnTo>
                    <a:pt x="1190361" y="0"/>
                  </a:lnTo>
                  <a:cubicBezTo>
                    <a:pt x="1228718" y="0"/>
                    <a:pt x="1265505" y="15238"/>
                    <a:pt x="1292628" y="42360"/>
                  </a:cubicBezTo>
                  <a:cubicBezTo>
                    <a:pt x="1319751" y="69483"/>
                    <a:pt x="1334988" y="106269"/>
                    <a:pt x="1334988" y="144627"/>
                  </a:cubicBezTo>
                  <a:lnTo>
                    <a:pt x="1334988" y="723115"/>
                  </a:lnTo>
                  <a:cubicBezTo>
                    <a:pt x="1334988" y="761472"/>
                    <a:pt x="1319751" y="798259"/>
                    <a:pt x="1292628" y="825382"/>
                  </a:cubicBezTo>
                  <a:cubicBezTo>
                    <a:pt x="1265505" y="852505"/>
                    <a:pt x="1228719" y="867742"/>
                    <a:pt x="1190361" y="867742"/>
                  </a:cubicBezTo>
                  <a:lnTo>
                    <a:pt x="144627" y="867742"/>
                  </a:lnTo>
                  <a:cubicBezTo>
                    <a:pt x="106270" y="867742"/>
                    <a:pt x="69483" y="852505"/>
                    <a:pt x="42360" y="825382"/>
                  </a:cubicBezTo>
                  <a:cubicBezTo>
                    <a:pt x="15237" y="798259"/>
                    <a:pt x="0" y="761473"/>
                    <a:pt x="0" y="723115"/>
                  </a:cubicBezTo>
                  <a:lnTo>
                    <a:pt x="0" y="144627"/>
                  </a:lnTo>
                  <a:close/>
                </a:path>
              </a:pathLst>
            </a:custGeom>
            <a:solidFill>
              <a:schemeClr val="tx2">
                <a:lumMod val="40000"/>
                <a:lumOff val="6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2">
                <a:shade val="50000"/>
                <a:hueOff val="-134136"/>
                <a:satOff val="21631"/>
                <a:lumOff val="15645"/>
                <a:alphaOff val="0"/>
              </a:schemeClr>
            </a:effectRef>
            <a:fontRef idx="minor">
              <a:schemeClr val="lt1"/>
            </a:fontRef>
          </p:style>
          <p:txBody>
            <a:bodyPr lIns="118560" tIns="118560" rIns="118560" bIns="118560" spcCol="1270" anchor="ctr"/>
            <a:lstStyle/>
            <a:p>
              <a:pPr algn="ctr" defTabSz="889000">
                <a:lnSpc>
                  <a:spcPct val="90000"/>
                </a:lnSpc>
                <a:spcAft>
                  <a:spcPct val="35000"/>
                </a:spcAft>
                <a:defRPr/>
              </a:pPr>
              <a:r>
                <a:rPr lang="zh-CN" altLang="en-US" sz="2000" b="1" dirty="0">
                  <a:latin typeface="黑体" pitchFamily="2" charset="-122"/>
                  <a:ea typeface="黑体" pitchFamily="2" charset="-122"/>
                </a:rPr>
                <a:t>现场派驻保障</a:t>
              </a:r>
            </a:p>
          </p:txBody>
        </p:sp>
        <p:sp>
          <p:nvSpPr>
            <p:cNvPr id="11" name="任意多边形 10"/>
            <p:cNvSpPr/>
            <p:nvPr/>
          </p:nvSpPr>
          <p:spPr>
            <a:xfrm>
              <a:off x="2826705" y="2099941"/>
              <a:ext cx="3465188" cy="3465188"/>
            </a:xfrm>
            <a:custGeom>
              <a:avLst/>
              <a:gdLst/>
              <a:ahLst/>
              <a:cxnLst/>
              <a:rect l="0" t="0" r="0" b="0"/>
              <a:pathLst>
                <a:path>
                  <a:moveTo>
                    <a:pt x="3462825" y="1642133"/>
                  </a:moveTo>
                  <a:arcTo wR="1732594" hR="1732594" stAng="21420430" swAng="2195114"/>
                </a:path>
              </a:pathLst>
            </a:custGeom>
            <a:noFill/>
            <a:scene3d>
              <a:camera prst="orthographicFront"/>
              <a:lightRig rig="flat" dir="t"/>
            </a:scene3d>
            <a:sp3d z="-40000" prstMaterial="matte"/>
          </p:spPr>
          <p:style>
            <a:lnRef idx="1">
              <a:schemeClr val="accent2">
                <a:shade val="90000"/>
                <a:hueOff val="-128210"/>
                <a:satOff val="5452"/>
                <a:lumOff val="8848"/>
                <a:alphaOff val="0"/>
              </a:schemeClr>
            </a:lnRef>
            <a:fillRef idx="0">
              <a:scrgbClr r="0" g="0" b="0"/>
            </a:fillRef>
            <a:effectRef idx="0">
              <a:schemeClr val="accent2">
                <a:shade val="90000"/>
                <a:hueOff val="-128210"/>
                <a:satOff val="5452"/>
                <a:lumOff val="8848"/>
                <a:alphaOff val="0"/>
              </a:schemeClr>
            </a:effectRef>
            <a:fontRef idx="minor">
              <a:schemeClr val="tx1">
                <a:hueOff val="0"/>
                <a:satOff val="0"/>
                <a:lumOff val="0"/>
                <a:alphaOff val="0"/>
              </a:schemeClr>
            </a:fontRef>
          </p:style>
        </p:sp>
        <p:sp>
          <p:nvSpPr>
            <p:cNvPr id="12" name="任意多边形 11"/>
            <p:cNvSpPr/>
            <p:nvPr/>
          </p:nvSpPr>
          <p:spPr>
            <a:xfrm>
              <a:off x="5046909" y="4800363"/>
              <a:ext cx="1334988" cy="867742"/>
            </a:xfrm>
            <a:custGeom>
              <a:avLst/>
              <a:gdLst>
                <a:gd name="connsiteX0" fmla="*/ 0 w 1334988"/>
                <a:gd name="connsiteY0" fmla="*/ 144627 h 867742"/>
                <a:gd name="connsiteX1" fmla="*/ 42360 w 1334988"/>
                <a:gd name="connsiteY1" fmla="*/ 42360 h 867742"/>
                <a:gd name="connsiteX2" fmla="*/ 144627 w 1334988"/>
                <a:gd name="connsiteY2" fmla="*/ 0 h 867742"/>
                <a:gd name="connsiteX3" fmla="*/ 1190361 w 1334988"/>
                <a:gd name="connsiteY3" fmla="*/ 0 h 867742"/>
                <a:gd name="connsiteX4" fmla="*/ 1292628 w 1334988"/>
                <a:gd name="connsiteY4" fmla="*/ 42360 h 867742"/>
                <a:gd name="connsiteX5" fmla="*/ 1334988 w 1334988"/>
                <a:gd name="connsiteY5" fmla="*/ 144627 h 867742"/>
                <a:gd name="connsiteX6" fmla="*/ 1334988 w 1334988"/>
                <a:gd name="connsiteY6" fmla="*/ 723115 h 867742"/>
                <a:gd name="connsiteX7" fmla="*/ 1292628 w 1334988"/>
                <a:gd name="connsiteY7" fmla="*/ 825382 h 867742"/>
                <a:gd name="connsiteX8" fmla="*/ 1190361 w 1334988"/>
                <a:gd name="connsiteY8" fmla="*/ 867742 h 867742"/>
                <a:gd name="connsiteX9" fmla="*/ 144627 w 1334988"/>
                <a:gd name="connsiteY9" fmla="*/ 867742 h 867742"/>
                <a:gd name="connsiteX10" fmla="*/ 42360 w 1334988"/>
                <a:gd name="connsiteY10" fmla="*/ 825382 h 867742"/>
                <a:gd name="connsiteX11" fmla="*/ 0 w 1334988"/>
                <a:gd name="connsiteY11" fmla="*/ 723115 h 867742"/>
                <a:gd name="connsiteX12" fmla="*/ 0 w 1334988"/>
                <a:gd name="connsiteY12" fmla="*/ 144627 h 86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34988" h="867742">
                  <a:moveTo>
                    <a:pt x="0" y="144627"/>
                  </a:moveTo>
                  <a:cubicBezTo>
                    <a:pt x="0" y="106270"/>
                    <a:pt x="15238" y="69483"/>
                    <a:pt x="42360" y="42360"/>
                  </a:cubicBezTo>
                  <a:cubicBezTo>
                    <a:pt x="69483" y="15237"/>
                    <a:pt x="106269" y="0"/>
                    <a:pt x="144627" y="0"/>
                  </a:cubicBezTo>
                  <a:lnTo>
                    <a:pt x="1190361" y="0"/>
                  </a:lnTo>
                  <a:cubicBezTo>
                    <a:pt x="1228718" y="0"/>
                    <a:pt x="1265505" y="15238"/>
                    <a:pt x="1292628" y="42360"/>
                  </a:cubicBezTo>
                  <a:cubicBezTo>
                    <a:pt x="1319751" y="69483"/>
                    <a:pt x="1334988" y="106269"/>
                    <a:pt x="1334988" y="144627"/>
                  </a:cubicBezTo>
                  <a:lnTo>
                    <a:pt x="1334988" y="723115"/>
                  </a:lnTo>
                  <a:cubicBezTo>
                    <a:pt x="1334988" y="761472"/>
                    <a:pt x="1319751" y="798259"/>
                    <a:pt x="1292628" y="825382"/>
                  </a:cubicBezTo>
                  <a:cubicBezTo>
                    <a:pt x="1265505" y="852505"/>
                    <a:pt x="1228719" y="867742"/>
                    <a:pt x="1190361" y="867742"/>
                  </a:cubicBezTo>
                  <a:lnTo>
                    <a:pt x="144627" y="867742"/>
                  </a:lnTo>
                  <a:cubicBezTo>
                    <a:pt x="106270" y="867742"/>
                    <a:pt x="69483" y="852505"/>
                    <a:pt x="42360" y="825382"/>
                  </a:cubicBezTo>
                  <a:cubicBezTo>
                    <a:pt x="15237" y="798259"/>
                    <a:pt x="0" y="761473"/>
                    <a:pt x="0" y="723115"/>
                  </a:cubicBezTo>
                  <a:lnTo>
                    <a:pt x="0" y="144627"/>
                  </a:lnTo>
                  <a:close/>
                </a:path>
              </a:pathLst>
            </a:custGeom>
            <a:solidFill>
              <a:srgbClr val="CC660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2">
                <a:shade val="50000"/>
                <a:hueOff val="-268271"/>
                <a:satOff val="43262"/>
                <a:lumOff val="31290"/>
                <a:alphaOff val="0"/>
              </a:schemeClr>
            </a:effectRef>
            <a:fontRef idx="minor">
              <a:schemeClr val="lt1"/>
            </a:fontRef>
          </p:style>
          <p:txBody>
            <a:bodyPr lIns="118560" tIns="118560" rIns="118560" bIns="118560" spcCol="1270" anchor="ctr"/>
            <a:lstStyle/>
            <a:p>
              <a:pPr algn="ctr" defTabSz="889000">
                <a:lnSpc>
                  <a:spcPct val="90000"/>
                </a:lnSpc>
                <a:spcAft>
                  <a:spcPct val="35000"/>
                </a:spcAft>
                <a:defRPr/>
              </a:pPr>
              <a:r>
                <a:rPr lang="zh-CN" altLang="en-US" sz="2000" b="1" dirty="0">
                  <a:latin typeface="黑体" pitchFamily="2" charset="-122"/>
                  <a:ea typeface="黑体" pitchFamily="2" charset="-122"/>
                </a:rPr>
                <a:t>机房现场达标</a:t>
              </a:r>
            </a:p>
          </p:txBody>
        </p:sp>
        <p:sp>
          <p:nvSpPr>
            <p:cNvPr id="13" name="任意多边形 12"/>
            <p:cNvSpPr/>
            <p:nvPr/>
          </p:nvSpPr>
          <p:spPr>
            <a:xfrm>
              <a:off x="2826705" y="2099941"/>
              <a:ext cx="3465188" cy="3465188"/>
            </a:xfrm>
            <a:custGeom>
              <a:avLst/>
              <a:gdLst/>
              <a:ahLst/>
              <a:cxnLst/>
              <a:rect l="0" t="0" r="0" b="0"/>
              <a:pathLst>
                <a:path>
                  <a:moveTo>
                    <a:pt x="2076618" y="3430690"/>
                  </a:moveTo>
                  <a:arcTo wR="1732594" hR="1732594" stAng="4712834" swAng="1374332"/>
                </a:path>
              </a:pathLst>
            </a:custGeom>
            <a:noFill/>
            <a:scene3d>
              <a:camera prst="orthographicFront"/>
              <a:lightRig rig="flat" dir="t"/>
            </a:scene3d>
            <a:sp3d z="-40000" prstMaterial="matte"/>
          </p:spPr>
          <p:style>
            <a:lnRef idx="1">
              <a:schemeClr val="accent2">
                <a:shade val="90000"/>
                <a:hueOff val="-256419"/>
                <a:satOff val="10905"/>
                <a:lumOff val="17695"/>
                <a:alphaOff val="0"/>
              </a:schemeClr>
            </a:lnRef>
            <a:fillRef idx="0">
              <a:scrgbClr r="0" g="0" b="0"/>
            </a:fillRef>
            <a:effectRef idx="0">
              <a:schemeClr val="accent2">
                <a:shade val="90000"/>
                <a:hueOff val="-256419"/>
                <a:satOff val="10905"/>
                <a:lumOff val="17695"/>
                <a:alphaOff val="0"/>
              </a:schemeClr>
            </a:effectRef>
            <a:fontRef idx="minor">
              <a:schemeClr val="tx1">
                <a:hueOff val="0"/>
                <a:satOff val="0"/>
                <a:lumOff val="0"/>
                <a:alphaOff val="0"/>
              </a:schemeClr>
            </a:fontRef>
          </p:style>
        </p:sp>
        <p:sp>
          <p:nvSpPr>
            <p:cNvPr id="14" name="任意多边形 13"/>
            <p:cNvSpPr/>
            <p:nvPr/>
          </p:nvSpPr>
          <p:spPr>
            <a:xfrm>
              <a:off x="2915816" y="4793506"/>
              <a:ext cx="1292584" cy="867742"/>
            </a:xfrm>
            <a:custGeom>
              <a:avLst/>
              <a:gdLst>
                <a:gd name="connsiteX0" fmla="*/ 0 w 1334988"/>
                <a:gd name="connsiteY0" fmla="*/ 144627 h 867742"/>
                <a:gd name="connsiteX1" fmla="*/ 42360 w 1334988"/>
                <a:gd name="connsiteY1" fmla="*/ 42360 h 867742"/>
                <a:gd name="connsiteX2" fmla="*/ 144627 w 1334988"/>
                <a:gd name="connsiteY2" fmla="*/ 0 h 867742"/>
                <a:gd name="connsiteX3" fmla="*/ 1190361 w 1334988"/>
                <a:gd name="connsiteY3" fmla="*/ 0 h 867742"/>
                <a:gd name="connsiteX4" fmla="*/ 1292628 w 1334988"/>
                <a:gd name="connsiteY4" fmla="*/ 42360 h 867742"/>
                <a:gd name="connsiteX5" fmla="*/ 1334988 w 1334988"/>
                <a:gd name="connsiteY5" fmla="*/ 144627 h 867742"/>
                <a:gd name="connsiteX6" fmla="*/ 1334988 w 1334988"/>
                <a:gd name="connsiteY6" fmla="*/ 723115 h 867742"/>
                <a:gd name="connsiteX7" fmla="*/ 1292628 w 1334988"/>
                <a:gd name="connsiteY7" fmla="*/ 825382 h 867742"/>
                <a:gd name="connsiteX8" fmla="*/ 1190361 w 1334988"/>
                <a:gd name="connsiteY8" fmla="*/ 867742 h 867742"/>
                <a:gd name="connsiteX9" fmla="*/ 144627 w 1334988"/>
                <a:gd name="connsiteY9" fmla="*/ 867742 h 867742"/>
                <a:gd name="connsiteX10" fmla="*/ 42360 w 1334988"/>
                <a:gd name="connsiteY10" fmla="*/ 825382 h 867742"/>
                <a:gd name="connsiteX11" fmla="*/ 0 w 1334988"/>
                <a:gd name="connsiteY11" fmla="*/ 723115 h 867742"/>
                <a:gd name="connsiteX12" fmla="*/ 0 w 1334988"/>
                <a:gd name="connsiteY12" fmla="*/ 144627 h 86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34988" h="867742">
                  <a:moveTo>
                    <a:pt x="0" y="144627"/>
                  </a:moveTo>
                  <a:cubicBezTo>
                    <a:pt x="0" y="106270"/>
                    <a:pt x="15238" y="69483"/>
                    <a:pt x="42360" y="42360"/>
                  </a:cubicBezTo>
                  <a:cubicBezTo>
                    <a:pt x="69483" y="15237"/>
                    <a:pt x="106269" y="0"/>
                    <a:pt x="144627" y="0"/>
                  </a:cubicBezTo>
                  <a:lnTo>
                    <a:pt x="1190361" y="0"/>
                  </a:lnTo>
                  <a:cubicBezTo>
                    <a:pt x="1228718" y="0"/>
                    <a:pt x="1265505" y="15238"/>
                    <a:pt x="1292628" y="42360"/>
                  </a:cubicBezTo>
                  <a:cubicBezTo>
                    <a:pt x="1319751" y="69483"/>
                    <a:pt x="1334988" y="106269"/>
                    <a:pt x="1334988" y="144627"/>
                  </a:cubicBezTo>
                  <a:lnTo>
                    <a:pt x="1334988" y="723115"/>
                  </a:lnTo>
                  <a:cubicBezTo>
                    <a:pt x="1334988" y="761472"/>
                    <a:pt x="1319751" y="798259"/>
                    <a:pt x="1292628" y="825382"/>
                  </a:cubicBezTo>
                  <a:cubicBezTo>
                    <a:pt x="1265505" y="852505"/>
                    <a:pt x="1228719" y="867742"/>
                    <a:pt x="1190361" y="867742"/>
                  </a:cubicBezTo>
                  <a:lnTo>
                    <a:pt x="144627" y="867742"/>
                  </a:lnTo>
                  <a:cubicBezTo>
                    <a:pt x="106270" y="867742"/>
                    <a:pt x="69483" y="852505"/>
                    <a:pt x="42360" y="825382"/>
                  </a:cubicBezTo>
                  <a:cubicBezTo>
                    <a:pt x="15237" y="798259"/>
                    <a:pt x="0" y="761473"/>
                    <a:pt x="0" y="723115"/>
                  </a:cubicBezTo>
                  <a:lnTo>
                    <a:pt x="0" y="144627"/>
                  </a:lnTo>
                  <a:close/>
                </a:path>
              </a:pathLst>
            </a:custGeom>
            <a:solidFill>
              <a:schemeClr val="accent5">
                <a:lumMod val="5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2">
                <a:shade val="50000"/>
                <a:hueOff val="-268271"/>
                <a:satOff val="43262"/>
                <a:lumOff val="31290"/>
                <a:alphaOff val="0"/>
              </a:schemeClr>
            </a:effectRef>
            <a:fontRef idx="minor">
              <a:schemeClr val="lt1"/>
            </a:fontRef>
          </p:style>
          <p:txBody>
            <a:bodyPr lIns="118560" tIns="118560" rIns="118560" bIns="118560" spcCol="1270" anchor="ctr"/>
            <a:lstStyle/>
            <a:p>
              <a:pPr algn="ctr" defTabSz="889000">
                <a:lnSpc>
                  <a:spcPct val="90000"/>
                </a:lnSpc>
                <a:spcAft>
                  <a:spcPct val="35000"/>
                </a:spcAft>
                <a:defRPr/>
              </a:pPr>
              <a:r>
                <a:rPr lang="zh-CN" altLang="en-US" sz="2000" b="1" dirty="0">
                  <a:latin typeface="黑体" pitchFamily="2" charset="-122"/>
                  <a:ea typeface="黑体" pitchFamily="2" charset="-122"/>
                </a:rPr>
                <a:t>老旧设备退网</a:t>
              </a:r>
            </a:p>
          </p:txBody>
        </p:sp>
        <p:sp>
          <p:nvSpPr>
            <p:cNvPr id="15" name="任意多边形 14"/>
            <p:cNvSpPr/>
            <p:nvPr/>
          </p:nvSpPr>
          <p:spPr>
            <a:xfrm>
              <a:off x="2826705" y="2099941"/>
              <a:ext cx="3465188" cy="3465188"/>
            </a:xfrm>
            <a:custGeom>
              <a:avLst/>
              <a:gdLst/>
              <a:ahLst/>
              <a:cxnLst/>
              <a:rect l="0" t="0" r="0" b="0"/>
              <a:pathLst>
                <a:path>
                  <a:moveTo>
                    <a:pt x="289352" y="2691206"/>
                  </a:moveTo>
                  <a:arcTo wR="1732594" hR="1732594" stAng="8784456" swAng="2195114"/>
                </a:path>
              </a:pathLst>
            </a:custGeom>
            <a:noFill/>
            <a:scene3d>
              <a:camera prst="orthographicFront"/>
              <a:lightRig rig="flat" dir="t"/>
            </a:scene3d>
            <a:sp3d z="-40000" prstMaterial="matte"/>
          </p:spPr>
          <p:style>
            <a:lnRef idx="1">
              <a:schemeClr val="accent2">
                <a:shade val="90000"/>
                <a:hueOff val="-256419"/>
                <a:satOff val="10905"/>
                <a:lumOff val="17695"/>
                <a:alphaOff val="0"/>
              </a:schemeClr>
            </a:lnRef>
            <a:fillRef idx="0">
              <a:scrgbClr r="0" g="0" b="0"/>
            </a:fillRef>
            <a:effectRef idx="0">
              <a:schemeClr val="accent2">
                <a:shade val="90000"/>
                <a:hueOff val="-256419"/>
                <a:satOff val="10905"/>
                <a:lumOff val="17695"/>
                <a:alphaOff val="0"/>
              </a:schemeClr>
            </a:effectRef>
            <a:fontRef idx="minor">
              <a:schemeClr val="tx1">
                <a:hueOff val="0"/>
                <a:satOff val="0"/>
                <a:lumOff val="0"/>
                <a:alphaOff val="0"/>
              </a:schemeClr>
            </a:fontRef>
          </p:style>
        </p:sp>
        <p:sp>
          <p:nvSpPr>
            <p:cNvPr id="16" name="任意多边形 15"/>
            <p:cNvSpPr/>
            <p:nvPr/>
          </p:nvSpPr>
          <p:spPr>
            <a:xfrm>
              <a:off x="2244010" y="2863263"/>
              <a:ext cx="1334988" cy="867742"/>
            </a:xfrm>
            <a:custGeom>
              <a:avLst/>
              <a:gdLst>
                <a:gd name="connsiteX0" fmla="*/ 0 w 1334988"/>
                <a:gd name="connsiteY0" fmla="*/ 144627 h 867742"/>
                <a:gd name="connsiteX1" fmla="*/ 42360 w 1334988"/>
                <a:gd name="connsiteY1" fmla="*/ 42360 h 867742"/>
                <a:gd name="connsiteX2" fmla="*/ 144627 w 1334988"/>
                <a:gd name="connsiteY2" fmla="*/ 0 h 867742"/>
                <a:gd name="connsiteX3" fmla="*/ 1190361 w 1334988"/>
                <a:gd name="connsiteY3" fmla="*/ 0 h 867742"/>
                <a:gd name="connsiteX4" fmla="*/ 1292628 w 1334988"/>
                <a:gd name="connsiteY4" fmla="*/ 42360 h 867742"/>
                <a:gd name="connsiteX5" fmla="*/ 1334988 w 1334988"/>
                <a:gd name="connsiteY5" fmla="*/ 144627 h 867742"/>
                <a:gd name="connsiteX6" fmla="*/ 1334988 w 1334988"/>
                <a:gd name="connsiteY6" fmla="*/ 723115 h 867742"/>
                <a:gd name="connsiteX7" fmla="*/ 1292628 w 1334988"/>
                <a:gd name="connsiteY7" fmla="*/ 825382 h 867742"/>
                <a:gd name="connsiteX8" fmla="*/ 1190361 w 1334988"/>
                <a:gd name="connsiteY8" fmla="*/ 867742 h 867742"/>
                <a:gd name="connsiteX9" fmla="*/ 144627 w 1334988"/>
                <a:gd name="connsiteY9" fmla="*/ 867742 h 867742"/>
                <a:gd name="connsiteX10" fmla="*/ 42360 w 1334988"/>
                <a:gd name="connsiteY10" fmla="*/ 825382 h 867742"/>
                <a:gd name="connsiteX11" fmla="*/ 0 w 1334988"/>
                <a:gd name="connsiteY11" fmla="*/ 723115 h 867742"/>
                <a:gd name="connsiteX12" fmla="*/ 0 w 1334988"/>
                <a:gd name="connsiteY12" fmla="*/ 144627 h 86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34988" h="867742">
                  <a:moveTo>
                    <a:pt x="0" y="144627"/>
                  </a:moveTo>
                  <a:cubicBezTo>
                    <a:pt x="0" y="106270"/>
                    <a:pt x="15238" y="69483"/>
                    <a:pt x="42360" y="42360"/>
                  </a:cubicBezTo>
                  <a:cubicBezTo>
                    <a:pt x="69483" y="15237"/>
                    <a:pt x="106269" y="0"/>
                    <a:pt x="144627" y="0"/>
                  </a:cubicBezTo>
                  <a:lnTo>
                    <a:pt x="1190361" y="0"/>
                  </a:lnTo>
                  <a:cubicBezTo>
                    <a:pt x="1228718" y="0"/>
                    <a:pt x="1265505" y="15238"/>
                    <a:pt x="1292628" y="42360"/>
                  </a:cubicBezTo>
                  <a:cubicBezTo>
                    <a:pt x="1319751" y="69483"/>
                    <a:pt x="1334988" y="106269"/>
                    <a:pt x="1334988" y="144627"/>
                  </a:cubicBezTo>
                  <a:lnTo>
                    <a:pt x="1334988" y="723115"/>
                  </a:lnTo>
                  <a:cubicBezTo>
                    <a:pt x="1334988" y="761472"/>
                    <a:pt x="1319751" y="798259"/>
                    <a:pt x="1292628" y="825382"/>
                  </a:cubicBezTo>
                  <a:cubicBezTo>
                    <a:pt x="1265505" y="852505"/>
                    <a:pt x="1228719" y="867742"/>
                    <a:pt x="1190361" y="867742"/>
                  </a:cubicBezTo>
                  <a:lnTo>
                    <a:pt x="144627" y="867742"/>
                  </a:lnTo>
                  <a:cubicBezTo>
                    <a:pt x="106270" y="867742"/>
                    <a:pt x="69483" y="852505"/>
                    <a:pt x="42360" y="825382"/>
                  </a:cubicBezTo>
                  <a:cubicBezTo>
                    <a:pt x="15237" y="798259"/>
                    <a:pt x="0" y="761473"/>
                    <a:pt x="0" y="723115"/>
                  </a:cubicBezTo>
                  <a:lnTo>
                    <a:pt x="0" y="144627"/>
                  </a:lnTo>
                  <a:close/>
                </a:path>
              </a:pathLst>
            </a:custGeom>
            <a:solidFill>
              <a:srgbClr val="FF9933"/>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2">
                <a:shade val="50000"/>
                <a:hueOff val="-134136"/>
                <a:satOff val="21631"/>
                <a:lumOff val="15645"/>
                <a:alphaOff val="0"/>
              </a:schemeClr>
            </a:effectRef>
            <a:fontRef idx="minor">
              <a:schemeClr val="lt1"/>
            </a:fontRef>
          </p:style>
          <p:txBody>
            <a:bodyPr lIns="118560" tIns="118560" rIns="118560" bIns="118560" spcCol="1270" anchor="ctr"/>
            <a:lstStyle/>
            <a:p>
              <a:pPr algn="ctr" defTabSz="889000">
                <a:lnSpc>
                  <a:spcPct val="90000"/>
                </a:lnSpc>
                <a:spcAft>
                  <a:spcPct val="35000"/>
                </a:spcAft>
                <a:defRPr/>
              </a:pPr>
              <a:r>
                <a:rPr lang="zh-CN" altLang="en-US" sz="2000" b="1" dirty="0">
                  <a:latin typeface="黑体" pitchFamily="2" charset="-122"/>
                  <a:ea typeface="黑体" pitchFamily="2" charset="-122"/>
                </a:rPr>
                <a:t>可网管化改造</a:t>
              </a:r>
            </a:p>
          </p:txBody>
        </p:sp>
        <p:sp>
          <p:nvSpPr>
            <p:cNvPr id="17" name="任意多边形 16"/>
            <p:cNvSpPr/>
            <p:nvPr/>
          </p:nvSpPr>
          <p:spPr>
            <a:xfrm>
              <a:off x="2826705" y="2099941"/>
              <a:ext cx="3465188" cy="3465188"/>
            </a:xfrm>
            <a:custGeom>
              <a:avLst/>
              <a:gdLst/>
              <a:ahLst/>
              <a:cxnLst/>
              <a:rect l="0" t="0" r="0" b="0"/>
              <a:pathLst>
                <a:path>
                  <a:moveTo>
                    <a:pt x="302072" y="755102"/>
                  </a:moveTo>
                  <a:arcTo wR="1732594" hR="1732594" stAng="12860714" swAng="1959991"/>
                </a:path>
              </a:pathLst>
            </a:custGeom>
            <a:noFill/>
            <a:scene3d>
              <a:camera prst="orthographicFront"/>
              <a:lightRig rig="flat" dir="t"/>
            </a:scene3d>
            <a:sp3d z="-40000" prstMaterial="matte"/>
          </p:spPr>
          <p:style>
            <a:lnRef idx="1">
              <a:schemeClr val="accent2">
                <a:shade val="90000"/>
                <a:hueOff val="-128210"/>
                <a:satOff val="5452"/>
                <a:lumOff val="8848"/>
                <a:alphaOff val="0"/>
              </a:schemeClr>
            </a:lnRef>
            <a:fillRef idx="0">
              <a:scrgbClr r="0" g="0" b="0"/>
            </a:fillRef>
            <a:effectRef idx="0">
              <a:schemeClr val="accent2">
                <a:shade val="90000"/>
                <a:hueOff val="-128210"/>
                <a:satOff val="5452"/>
                <a:lumOff val="8848"/>
                <a:alphaOff val="0"/>
              </a:schemeClr>
            </a:effectRef>
            <a:fontRef idx="minor">
              <a:schemeClr val="tx1">
                <a:hueOff val="0"/>
                <a:satOff val="0"/>
                <a:lumOff val="0"/>
                <a:alphaOff val="0"/>
              </a:schemeClr>
            </a:fontRef>
          </p:style>
        </p:sp>
      </p:grpSp>
      <p:sp>
        <p:nvSpPr>
          <p:cNvPr id="19" name="Rectangle 33"/>
          <p:cNvSpPr>
            <a:spLocks noChangeArrowheads="1"/>
          </p:cNvSpPr>
          <p:nvPr/>
        </p:nvSpPr>
        <p:spPr bwMode="auto">
          <a:xfrm>
            <a:off x="3286116" y="1071546"/>
            <a:ext cx="2714625" cy="452438"/>
          </a:xfrm>
          <a:prstGeom prst="rect">
            <a:avLst/>
          </a:prstGeom>
          <a:noFill/>
          <a:ln w="9525">
            <a:noFill/>
            <a:miter lim="800000"/>
            <a:headEnd/>
            <a:tailEnd/>
          </a:ln>
        </p:spPr>
        <p:txBody>
          <a:bodyPr/>
          <a:lstStyle/>
          <a:p>
            <a:pPr marL="342900" indent="-342900">
              <a:spcBef>
                <a:spcPct val="20000"/>
              </a:spcBef>
              <a:buFont typeface="Wingdings" pitchFamily="2" charset="2"/>
              <a:buNone/>
            </a:pPr>
            <a:r>
              <a:rPr lang="zh-CN" altLang="en-US" sz="1600" b="1" dirty="0"/>
              <a:t>加强月度巡检，及时发现隐患，及时进行优化改造</a:t>
            </a:r>
          </a:p>
        </p:txBody>
      </p:sp>
      <p:sp>
        <p:nvSpPr>
          <p:cNvPr id="20" name="Rectangle 33"/>
          <p:cNvSpPr>
            <a:spLocks noChangeArrowheads="1"/>
          </p:cNvSpPr>
          <p:nvPr/>
        </p:nvSpPr>
        <p:spPr bwMode="auto">
          <a:xfrm>
            <a:off x="6881813" y="2857500"/>
            <a:ext cx="1928812" cy="785813"/>
          </a:xfrm>
          <a:prstGeom prst="rect">
            <a:avLst/>
          </a:prstGeom>
          <a:noFill/>
          <a:ln w="9525">
            <a:noFill/>
            <a:miter lim="800000"/>
            <a:headEnd/>
            <a:tailEnd/>
          </a:ln>
        </p:spPr>
        <p:txBody>
          <a:bodyPr/>
          <a:lstStyle/>
          <a:p>
            <a:pPr marL="342900" indent="-342900">
              <a:spcBef>
                <a:spcPct val="20000"/>
              </a:spcBef>
              <a:buFont typeface="Wingdings" pitchFamily="2" charset="2"/>
              <a:buNone/>
            </a:pPr>
            <a:r>
              <a:rPr lang="zh-CN" altLang="en-US" sz="1600" b="1" dirty="0"/>
              <a:t>一对一的保姆式服</a:t>
            </a:r>
            <a:endParaRPr lang="en-US" altLang="zh-CN" sz="1600" b="1" dirty="0"/>
          </a:p>
          <a:p>
            <a:pPr marL="342900" indent="-342900">
              <a:spcBef>
                <a:spcPct val="20000"/>
              </a:spcBef>
              <a:buFont typeface="Wingdings" pitchFamily="2" charset="2"/>
              <a:buNone/>
            </a:pPr>
            <a:r>
              <a:rPr lang="zh-CN" altLang="en-US" sz="1600" b="1" dirty="0"/>
              <a:t>务，响应更及时，</a:t>
            </a:r>
            <a:endParaRPr lang="en-US" altLang="zh-CN" sz="1600" b="1" dirty="0"/>
          </a:p>
          <a:p>
            <a:pPr marL="342900" indent="-342900">
              <a:spcBef>
                <a:spcPct val="20000"/>
              </a:spcBef>
              <a:buFont typeface="Wingdings" pitchFamily="2" charset="2"/>
              <a:buNone/>
            </a:pPr>
            <a:r>
              <a:rPr lang="zh-CN" altLang="en-US" sz="1600" b="1" dirty="0"/>
              <a:t>服务更到位</a:t>
            </a:r>
          </a:p>
        </p:txBody>
      </p:sp>
      <p:sp>
        <p:nvSpPr>
          <p:cNvPr id="21" name="Rectangle 33"/>
          <p:cNvSpPr>
            <a:spLocks noChangeArrowheads="1"/>
          </p:cNvSpPr>
          <p:nvPr/>
        </p:nvSpPr>
        <p:spPr bwMode="auto">
          <a:xfrm>
            <a:off x="5738813" y="5786438"/>
            <a:ext cx="1928812" cy="785812"/>
          </a:xfrm>
          <a:prstGeom prst="rect">
            <a:avLst/>
          </a:prstGeom>
          <a:noFill/>
          <a:ln w="9525">
            <a:noFill/>
            <a:miter lim="800000"/>
            <a:headEnd/>
            <a:tailEnd/>
          </a:ln>
        </p:spPr>
        <p:txBody>
          <a:bodyPr/>
          <a:lstStyle/>
          <a:p>
            <a:pPr marL="342900" indent="-342900">
              <a:spcBef>
                <a:spcPct val="20000"/>
              </a:spcBef>
              <a:buFont typeface="Wingdings" pitchFamily="2" charset="2"/>
              <a:buNone/>
            </a:pPr>
            <a:r>
              <a:rPr lang="zh-CN" altLang="en-US" sz="1600" b="1" dirty="0"/>
              <a:t>机房标准化管理，</a:t>
            </a:r>
            <a:endParaRPr lang="en-US" altLang="zh-CN" sz="1600" b="1" dirty="0"/>
          </a:p>
          <a:p>
            <a:pPr marL="342900" indent="-342900">
              <a:spcBef>
                <a:spcPct val="20000"/>
              </a:spcBef>
              <a:buFont typeface="Wingdings" pitchFamily="2" charset="2"/>
              <a:buNone/>
            </a:pPr>
            <a:r>
              <a:rPr lang="zh-CN" altLang="en-US" sz="1600" b="1" dirty="0"/>
              <a:t>线路开通、故障处</a:t>
            </a:r>
            <a:endParaRPr lang="en-US" altLang="zh-CN" sz="1600" b="1" dirty="0"/>
          </a:p>
          <a:p>
            <a:pPr marL="342900" indent="-342900">
              <a:spcBef>
                <a:spcPct val="20000"/>
              </a:spcBef>
              <a:buFont typeface="Wingdings" pitchFamily="2" charset="2"/>
              <a:buNone/>
            </a:pPr>
            <a:r>
              <a:rPr lang="zh-CN" altLang="en-US" sz="1600" b="1" dirty="0"/>
              <a:t>理更高效</a:t>
            </a:r>
          </a:p>
        </p:txBody>
      </p:sp>
      <p:sp>
        <p:nvSpPr>
          <p:cNvPr id="22" name="Rectangle 33"/>
          <p:cNvSpPr>
            <a:spLocks noChangeArrowheads="1"/>
          </p:cNvSpPr>
          <p:nvPr/>
        </p:nvSpPr>
        <p:spPr bwMode="auto">
          <a:xfrm>
            <a:off x="2238375" y="5786438"/>
            <a:ext cx="1928813" cy="785812"/>
          </a:xfrm>
          <a:prstGeom prst="rect">
            <a:avLst/>
          </a:prstGeom>
          <a:noFill/>
          <a:ln w="9525">
            <a:noFill/>
            <a:miter lim="800000"/>
            <a:headEnd/>
            <a:tailEnd/>
          </a:ln>
        </p:spPr>
        <p:txBody>
          <a:bodyPr/>
          <a:lstStyle/>
          <a:p>
            <a:pPr marL="342900" indent="-342900">
              <a:spcBef>
                <a:spcPct val="20000"/>
              </a:spcBef>
              <a:buFont typeface="Wingdings" pitchFamily="2" charset="2"/>
              <a:buNone/>
            </a:pPr>
            <a:r>
              <a:rPr lang="zh-CN" altLang="en-US" sz="1600" b="1" dirty="0"/>
              <a:t>有效降低设备超期</a:t>
            </a:r>
            <a:endParaRPr lang="en-US" altLang="zh-CN" sz="1600" b="1" dirty="0"/>
          </a:p>
          <a:p>
            <a:pPr marL="342900" indent="-342900">
              <a:spcBef>
                <a:spcPct val="20000"/>
              </a:spcBef>
              <a:buFont typeface="Wingdings" pitchFamily="2" charset="2"/>
              <a:buNone/>
            </a:pPr>
            <a:r>
              <a:rPr lang="zh-CN" altLang="en-US" sz="1600" b="1" dirty="0"/>
              <a:t>服务故障率，提升</a:t>
            </a:r>
            <a:endParaRPr lang="en-US" altLang="zh-CN" sz="1600" b="1" dirty="0"/>
          </a:p>
          <a:p>
            <a:pPr marL="342900" indent="-342900">
              <a:spcBef>
                <a:spcPct val="20000"/>
              </a:spcBef>
              <a:buFont typeface="Wingdings" pitchFamily="2" charset="2"/>
              <a:buNone/>
            </a:pPr>
            <a:r>
              <a:rPr lang="zh-CN" altLang="en-US" sz="1600" b="1" dirty="0"/>
              <a:t>线路安全性</a:t>
            </a:r>
          </a:p>
        </p:txBody>
      </p:sp>
      <p:sp>
        <p:nvSpPr>
          <p:cNvPr id="23" name="Rectangle 33"/>
          <p:cNvSpPr>
            <a:spLocks noChangeArrowheads="1"/>
          </p:cNvSpPr>
          <p:nvPr/>
        </p:nvSpPr>
        <p:spPr bwMode="auto">
          <a:xfrm>
            <a:off x="238125" y="2857500"/>
            <a:ext cx="1928813" cy="666750"/>
          </a:xfrm>
          <a:prstGeom prst="rect">
            <a:avLst/>
          </a:prstGeom>
          <a:noFill/>
          <a:ln w="9525">
            <a:noFill/>
            <a:miter lim="800000"/>
            <a:headEnd/>
            <a:tailEnd/>
          </a:ln>
        </p:spPr>
        <p:txBody>
          <a:bodyPr/>
          <a:lstStyle/>
          <a:p>
            <a:pPr marL="342900" indent="-342900">
              <a:spcBef>
                <a:spcPct val="20000"/>
              </a:spcBef>
              <a:buFont typeface="Wingdings" pitchFamily="2" charset="2"/>
              <a:buNone/>
            </a:pPr>
            <a:r>
              <a:rPr lang="zh-CN" altLang="en-US" sz="1600" b="1" dirty="0"/>
              <a:t>提升线路</a:t>
            </a:r>
            <a:r>
              <a:rPr lang="en-US" altLang="zh-CN" sz="1600" b="1" dirty="0"/>
              <a:t>7</a:t>
            </a:r>
            <a:r>
              <a:rPr lang="zh-CN" altLang="en-US" sz="1600" b="1" dirty="0"/>
              <a:t>*</a:t>
            </a:r>
            <a:r>
              <a:rPr lang="en-US" altLang="zh-CN" sz="1600" b="1" dirty="0"/>
              <a:t>24</a:t>
            </a:r>
            <a:r>
              <a:rPr lang="zh-CN" altLang="en-US" sz="1600" b="1" dirty="0"/>
              <a:t>监控</a:t>
            </a:r>
            <a:endParaRPr lang="en-US" altLang="zh-CN" sz="1600" b="1" dirty="0"/>
          </a:p>
          <a:p>
            <a:pPr marL="342900" indent="-342900">
              <a:spcBef>
                <a:spcPct val="20000"/>
              </a:spcBef>
              <a:buFont typeface="Wingdings" pitchFamily="2" charset="2"/>
              <a:buNone/>
            </a:pPr>
            <a:r>
              <a:rPr lang="zh-CN" altLang="en-US" sz="1600" b="1" dirty="0"/>
              <a:t>力度，有效缩短故障处理历时</a:t>
            </a:r>
            <a:endParaRPr lang="en-US" altLang="zh-CN" sz="1600" b="1" dirty="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bwMode="auto">
          <a:xfrm>
            <a:off x="571472" y="776752"/>
            <a:ext cx="1785950" cy="504056"/>
          </a:xfrm>
          <a:prstGeom prst="roundRect">
            <a:avLst/>
          </a:prstGeom>
          <a:solidFill>
            <a:schemeClr val="bg2">
              <a:lumMod val="20000"/>
              <a:lumOff val="80000"/>
            </a:schemeClr>
          </a:solidFill>
          <a:ln w="6350">
            <a:noFill/>
            <a:miter lim="800000"/>
            <a:headEnd/>
            <a:tailEnd/>
          </a:ln>
          <a:effectLst/>
          <a:scene3d>
            <a:camera prst="orthographicFront"/>
            <a:lightRig rig="threePt" dir="t"/>
          </a:scene3d>
          <a:sp3d>
            <a:bevelT w="127000" h="127000"/>
            <a:bevelB w="127000" h="127000"/>
          </a:sp3d>
        </p:spPr>
        <p:txBody>
          <a:bodyPr wrap="none" lIns="0" tIns="0" rIns="0" bIns="0" rtlCol="0" anchor="ctr" anchorCtr="1"/>
          <a:lstStyle/>
          <a:p>
            <a:pPr algn="ctr"/>
            <a:r>
              <a:rPr kumimoji="1" lang="zh-CN" altLang="en-US" b="1" dirty="0" smtClean="0">
                <a:latin typeface="微软雅黑" pitchFamily="34" charset="-122"/>
                <a:ea typeface="微软雅黑" pitchFamily="34" charset="-122"/>
              </a:rPr>
              <a:t>设备改造</a:t>
            </a:r>
          </a:p>
        </p:txBody>
      </p:sp>
      <p:grpSp>
        <p:nvGrpSpPr>
          <p:cNvPr id="3" name="组合 2"/>
          <p:cNvGrpSpPr/>
          <p:nvPr/>
        </p:nvGrpSpPr>
        <p:grpSpPr>
          <a:xfrm>
            <a:off x="899816" y="95536"/>
            <a:ext cx="3816200" cy="582170"/>
            <a:chOff x="899816" y="95536"/>
            <a:chExt cx="3816200" cy="582170"/>
          </a:xfrm>
        </p:grpSpPr>
        <p:sp>
          <p:nvSpPr>
            <p:cNvPr id="4" name="任意多边形 3"/>
            <p:cNvSpPr/>
            <p:nvPr/>
          </p:nvSpPr>
          <p:spPr>
            <a:xfrm>
              <a:off x="899816" y="95536"/>
              <a:ext cx="1727968" cy="576064"/>
            </a:xfrm>
            <a:custGeom>
              <a:avLst/>
              <a:gdLst>
                <a:gd name="connsiteX0" fmla="*/ 0 w 1804270"/>
                <a:gd name="connsiteY0" fmla="*/ 0 h 576064"/>
                <a:gd name="connsiteX1" fmla="*/ 1516238 w 1804270"/>
                <a:gd name="connsiteY1" fmla="*/ 0 h 576064"/>
                <a:gd name="connsiteX2" fmla="*/ 1804270 w 1804270"/>
                <a:gd name="connsiteY2" fmla="*/ 288032 h 576064"/>
                <a:gd name="connsiteX3" fmla="*/ 1516238 w 1804270"/>
                <a:gd name="connsiteY3" fmla="*/ 576064 h 576064"/>
                <a:gd name="connsiteX4" fmla="*/ 0 w 1804270"/>
                <a:gd name="connsiteY4" fmla="*/ 576064 h 576064"/>
                <a:gd name="connsiteX5" fmla="*/ 0 w 1804270"/>
                <a:gd name="connsiteY5"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4270" h="576064">
                  <a:moveTo>
                    <a:pt x="0" y="0"/>
                  </a:moveTo>
                  <a:lnTo>
                    <a:pt x="1516238" y="0"/>
                  </a:lnTo>
                  <a:lnTo>
                    <a:pt x="1804270" y="288032"/>
                  </a:lnTo>
                  <a:lnTo>
                    <a:pt x="1516238" y="576064"/>
                  </a:lnTo>
                  <a:lnTo>
                    <a:pt x="0" y="576064"/>
                  </a:lnTo>
                  <a:lnTo>
                    <a:pt x="0" y="0"/>
                  </a:lnTo>
                  <a:close/>
                </a:path>
              </a:pathLst>
            </a:custGeom>
            <a:solidFill>
              <a:srgbClr val="008080">
                <a:alpha val="49000"/>
              </a:srgbClr>
            </a:solidFill>
            <a:scene3d>
              <a:camera prst="orthographicFront"/>
              <a:lightRig rig="threePt" dir="t"/>
            </a:scene3d>
            <a:sp3d>
              <a:bevelT w="127000" h="127000"/>
              <a:bevelB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6" tIns="64008" rIns="176021" bIns="64008"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latin typeface="黑体" pitchFamily="2" charset="-122"/>
                  <a:ea typeface="黑体" pitchFamily="2" charset="-122"/>
                  <a:cs typeface="+mn-cs"/>
                </a:rPr>
                <a:t>工作回顾</a:t>
              </a:r>
              <a:r>
                <a:rPr lang="en-US" altLang="zh-CN" sz="2400" b="1" kern="1200" dirty="0" smtClean="0">
                  <a:solidFill>
                    <a:schemeClr val="tx1"/>
                  </a:solidFill>
                  <a:latin typeface="黑体" pitchFamily="2" charset="-122"/>
                  <a:ea typeface="黑体" pitchFamily="2" charset="-122"/>
                  <a:cs typeface="+mn-cs"/>
                </a:rPr>
                <a:t>3</a:t>
              </a:r>
              <a:endParaRPr lang="zh-CN" altLang="en-US" sz="2400" b="1" kern="1200" dirty="0" smtClean="0">
                <a:solidFill>
                  <a:schemeClr val="tx1"/>
                </a:solidFill>
                <a:latin typeface="黑体" pitchFamily="2" charset="-122"/>
                <a:ea typeface="黑体" pitchFamily="2" charset="-122"/>
                <a:cs typeface="+mn-cs"/>
              </a:endParaRPr>
            </a:p>
          </p:txBody>
        </p:sp>
        <p:sp>
          <p:nvSpPr>
            <p:cNvPr id="5" name="任意多边形 4"/>
            <p:cNvSpPr/>
            <p:nvPr/>
          </p:nvSpPr>
          <p:spPr>
            <a:xfrm>
              <a:off x="2408818" y="101642"/>
              <a:ext cx="2307198" cy="576064"/>
            </a:xfrm>
            <a:custGeom>
              <a:avLst/>
              <a:gdLst>
                <a:gd name="connsiteX0" fmla="*/ 0 w 2888357"/>
                <a:gd name="connsiteY0" fmla="*/ 0 h 576064"/>
                <a:gd name="connsiteX1" fmla="*/ 2600325 w 2888357"/>
                <a:gd name="connsiteY1" fmla="*/ 0 h 576064"/>
                <a:gd name="connsiteX2" fmla="*/ 2888357 w 2888357"/>
                <a:gd name="connsiteY2" fmla="*/ 288032 h 576064"/>
                <a:gd name="connsiteX3" fmla="*/ 2600325 w 2888357"/>
                <a:gd name="connsiteY3" fmla="*/ 576064 h 576064"/>
                <a:gd name="connsiteX4" fmla="*/ 0 w 2888357"/>
                <a:gd name="connsiteY4" fmla="*/ 576064 h 576064"/>
                <a:gd name="connsiteX5" fmla="*/ 288032 w 2888357"/>
                <a:gd name="connsiteY5" fmla="*/ 288032 h 576064"/>
                <a:gd name="connsiteX6" fmla="*/ 0 w 2888357"/>
                <a:gd name="connsiteY6"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8357" h="576064">
                  <a:moveTo>
                    <a:pt x="0" y="0"/>
                  </a:moveTo>
                  <a:lnTo>
                    <a:pt x="2600325" y="0"/>
                  </a:lnTo>
                  <a:lnTo>
                    <a:pt x="2888357" y="288032"/>
                  </a:lnTo>
                  <a:lnTo>
                    <a:pt x="2600325" y="576064"/>
                  </a:lnTo>
                  <a:lnTo>
                    <a:pt x="0" y="576064"/>
                  </a:lnTo>
                  <a:lnTo>
                    <a:pt x="288032" y="288032"/>
                  </a:lnTo>
                  <a:lnTo>
                    <a:pt x="0" y="0"/>
                  </a:lnTo>
                  <a:close/>
                </a:path>
              </a:pathLst>
            </a:custGeom>
            <a:solidFill>
              <a:srgbClr val="FFC000">
                <a:alpha val="50000"/>
              </a:srgbClr>
            </a:solidFill>
            <a:scene3d>
              <a:camera prst="orthographicFront"/>
              <a:lightRig rig="threePt" dir="t"/>
            </a:scene3d>
            <a:sp3d>
              <a:bevelT w="127000" h="127000"/>
              <a:bevelB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84044" tIns="64008" rIns="320036" bIns="64008"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latin typeface="黑体" pitchFamily="2" charset="-122"/>
                  <a:ea typeface="黑体" pitchFamily="2" charset="-122"/>
                  <a:cs typeface="+mn-cs"/>
                </a:rPr>
                <a:t>基础维护</a:t>
              </a:r>
            </a:p>
          </p:txBody>
        </p:sp>
      </p:grpSp>
      <p:sp>
        <p:nvSpPr>
          <p:cNvPr id="25" name="AutoShape 28"/>
          <p:cNvSpPr>
            <a:spLocks noChangeArrowheads="1"/>
          </p:cNvSpPr>
          <p:nvPr/>
        </p:nvSpPr>
        <p:spPr bwMode="auto">
          <a:xfrm>
            <a:off x="357158" y="1643050"/>
            <a:ext cx="7943215" cy="4680215"/>
          </a:xfrm>
          <a:prstGeom prst="roundRect">
            <a:avLst>
              <a:gd name="adj" fmla="val 2611"/>
            </a:avLst>
          </a:prstGeom>
          <a:noFill/>
          <a:ln w="9525" algn="ctr">
            <a:solidFill>
              <a:srgbClr val="008000"/>
            </a:solidFill>
            <a:round/>
            <a:headEnd/>
            <a:tailEnd/>
          </a:ln>
        </p:spPr>
        <p:txBody>
          <a:bodyPr/>
          <a:lstStyle/>
          <a:p>
            <a:pPr marL="452438" indent="-277813">
              <a:lnSpc>
                <a:spcPct val="115000"/>
              </a:lnSpc>
              <a:buClr>
                <a:srgbClr val="C00000"/>
              </a:buClr>
              <a:buFontTx/>
              <a:buBlip>
                <a:blip r:embed="rId2"/>
              </a:buBlip>
            </a:pPr>
            <a:endParaRPr lang="en-US" altLang="zh-CN" sz="1400"/>
          </a:p>
          <a:p>
            <a:pPr marL="452438" indent="-277813">
              <a:lnSpc>
                <a:spcPct val="115000"/>
              </a:lnSpc>
              <a:buClr>
                <a:srgbClr val="C00000"/>
              </a:buClr>
              <a:buFontTx/>
              <a:buBlip>
                <a:blip r:embed="rId2"/>
              </a:buBlip>
            </a:pPr>
            <a:endParaRPr lang="zh-CN" altLang="en-US" sz="1400"/>
          </a:p>
        </p:txBody>
      </p:sp>
      <p:grpSp>
        <p:nvGrpSpPr>
          <p:cNvPr id="26" name="组合 28"/>
          <p:cNvGrpSpPr/>
          <p:nvPr/>
        </p:nvGrpSpPr>
        <p:grpSpPr>
          <a:xfrm>
            <a:off x="285720" y="1357298"/>
            <a:ext cx="8029604" cy="5295915"/>
            <a:chOff x="685800" y="928688"/>
            <a:chExt cx="8410575" cy="5653087"/>
          </a:xfrm>
        </p:grpSpPr>
        <p:sp>
          <p:nvSpPr>
            <p:cNvPr id="27" name="Rectangle 4"/>
            <p:cNvSpPr>
              <a:spLocks noChangeArrowheads="1"/>
            </p:cNvSpPr>
            <p:nvPr/>
          </p:nvSpPr>
          <p:spPr bwMode="auto">
            <a:xfrm>
              <a:off x="685800" y="1457325"/>
              <a:ext cx="8410575" cy="5124450"/>
            </a:xfrm>
            <a:prstGeom prst="rect">
              <a:avLst/>
            </a:prstGeom>
            <a:noFill/>
            <a:ln w="9525">
              <a:noFill/>
              <a:miter lim="800000"/>
              <a:headEnd/>
              <a:tailEnd/>
            </a:ln>
          </p:spPr>
          <p:txBody>
            <a:bodyPr lIns="180000" rIns="180000"/>
            <a:lstStyle/>
            <a:p>
              <a:pPr eaLnBrk="1" hangingPunct="1">
                <a:lnSpc>
                  <a:spcPct val="150000"/>
                </a:lnSpc>
                <a:buClr>
                  <a:srgbClr val="FF0000"/>
                </a:buClr>
                <a:buFont typeface="Wingdings" pitchFamily="2" charset="2"/>
                <a:buNone/>
              </a:pPr>
              <a:endParaRPr lang="en-US" altLang="zh-CN" sz="1800">
                <a:latin typeface="华文细黑" pitchFamily="2" charset="-122"/>
                <a:ea typeface="华文细黑" pitchFamily="2" charset="-122"/>
              </a:endParaRPr>
            </a:p>
            <a:p>
              <a:pPr eaLnBrk="1" hangingPunct="1">
                <a:lnSpc>
                  <a:spcPct val="150000"/>
                </a:lnSpc>
                <a:buClr>
                  <a:srgbClr val="FF0000"/>
                </a:buClr>
              </a:pPr>
              <a:endParaRPr lang="en-US" altLang="zh-CN" sz="1600">
                <a:latin typeface="华文细黑" pitchFamily="2" charset="-122"/>
                <a:ea typeface="华文细黑" pitchFamily="2" charset="-122"/>
              </a:endParaRPr>
            </a:p>
            <a:p>
              <a:pPr eaLnBrk="1" hangingPunct="1">
                <a:lnSpc>
                  <a:spcPct val="150000"/>
                </a:lnSpc>
                <a:buClr>
                  <a:srgbClr val="C00000"/>
                </a:buClr>
              </a:pPr>
              <a:endParaRPr lang="en-US" altLang="zh-CN" sz="1600">
                <a:latin typeface="华文细黑" pitchFamily="2" charset="-122"/>
                <a:ea typeface="华文细黑" pitchFamily="2" charset="-122"/>
              </a:endParaRPr>
            </a:p>
            <a:p>
              <a:pPr eaLnBrk="1" hangingPunct="1">
                <a:buClr>
                  <a:srgbClr val="FF0000"/>
                </a:buClr>
                <a:buFont typeface="Wingdings" pitchFamily="2" charset="2"/>
                <a:buNone/>
              </a:pPr>
              <a:endParaRPr lang="en-US" altLang="zh-CN" sz="1600">
                <a:solidFill>
                  <a:schemeClr val="bg1"/>
                </a:solidFill>
                <a:latin typeface="华文细黑" pitchFamily="2" charset="-122"/>
                <a:ea typeface="华文细黑" pitchFamily="2" charset="-122"/>
              </a:endParaRPr>
            </a:p>
            <a:p>
              <a:pPr eaLnBrk="1" hangingPunct="1">
                <a:buClr>
                  <a:srgbClr val="FF0000"/>
                </a:buClr>
                <a:buFont typeface="Wingdings" pitchFamily="2" charset="2"/>
                <a:buNone/>
              </a:pPr>
              <a:endParaRPr lang="en-US" altLang="zh-CN" sz="1600">
                <a:solidFill>
                  <a:schemeClr val="bg1"/>
                </a:solidFill>
                <a:latin typeface="华文细黑" pitchFamily="2" charset="-122"/>
                <a:ea typeface="华文细黑" pitchFamily="2" charset="-122"/>
              </a:endParaRPr>
            </a:p>
          </p:txBody>
        </p:sp>
        <p:sp>
          <p:nvSpPr>
            <p:cNvPr id="28" name="矩形 22"/>
            <p:cNvSpPr>
              <a:spLocks noChangeArrowheads="1"/>
            </p:cNvSpPr>
            <p:nvPr/>
          </p:nvSpPr>
          <p:spPr bwMode="auto">
            <a:xfrm>
              <a:off x="2543175" y="2819399"/>
              <a:ext cx="6381750" cy="646117"/>
            </a:xfrm>
            <a:prstGeom prst="rect">
              <a:avLst/>
            </a:prstGeom>
            <a:noFill/>
            <a:ln w="9525">
              <a:noFill/>
              <a:miter lim="800000"/>
              <a:headEnd/>
              <a:tailEnd/>
            </a:ln>
          </p:spPr>
          <p:txBody>
            <a:bodyPr>
              <a:spAutoFit/>
            </a:bodyPr>
            <a:lstStyle/>
            <a:p>
              <a:pPr marL="285750" indent="-285750" algn="just">
                <a:lnSpc>
                  <a:spcPts val="2000"/>
                </a:lnSpc>
                <a:buClr>
                  <a:srgbClr val="C00000"/>
                </a:buClr>
                <a:buFontTx/>
                <a:buBlip>
                  <a:blip r:embed="rId2"/>
                </a:buBlip>
              </a:pPr>
              <a:r>
                <a:rPr lang="zh-CN" altLang="en-US" sz="1600" dirty="0">
                  <a:latin typeface="微软雅黑" pitchFamily="34" charset="-122"/>
                  <a:ea typeface="微软雅黑" pitchFamily="34" charset="-122"/>
                </a:rPr>
                <a:t>针对联通固网、及数固机房光电、</a:t>
              </a:r>
              <a:r>
                <a:rPr lang="en-US" altLang="zh-CN" sz="1600" dirty="0">
                  <a:latin typeface="微软雅黑" pitchFamily="34" charset="-122"/>
                  <a:ea typeface="微软雅黑" pitchFamily="34" charset="-122"/>
                </a:rPr>
                <a:t>PDH</a:t>
              </a:r>
              <a:r>
                <a:rPr lang="zh-CN" altLang="en-US" sz="1600" dirty="0">
                  <a:latin typeface="微软雅黑" pitchFamily="34" charset="-122"/>
                  <a:ea typeface="微软雅黑" pitchFamily="34" charset="-122"/>
                </a:rPr>
                <a:t>等网络末端不可网管设备，根据计划逐步优化割接</a:t>
              </a:r>
              <a:r>
                <a:rPr lang="zh-CN" altLang="en-US" sz="1600" dirty="0" smtClean="0">
                  <a:latin typeface="微软雅黑" pitchFamily="34" charset="-122"/>
                  <a:ea typeface="微软雅黑" pitchFamily="34" charset="-122"/>
                </a:rPr>
                <a:t>。完成</a:t>
              </a:r>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套共计</a:t>
              </a:r>
              <a:r>
                <a:rPr lang="en-US" altLang="zh-CN" sz="1600" dirty="0" smtClean="0">
                  <a:latin typeface="微软雅黑" pitchFamily="34" charset="-122"/>
                  <a:ea typeface="微软雅黑" pitchFamily="34" charset="-122"/>
                </a:rPr>
                <a:t>22</a:t>
              </a:r>
              <a:r>
                <a:rPr lang="zh-CN" altLang="en-US" sz="1600" dirty="0" smtClean="0">
                  <a:latin typeface="微软雅黑" pitchFamily="34" charset="-122"/>
                  <a:ea typeface="微软雅黑" pitchFamily="34" charset="-122"/>
                </a:rPr>
                <a:t>条电路的改造。</a:t>
              </a:r>
              <a:endParaRPr lang="en-US" altLang="zh-CN" sz="1600" dirty="0">
                <a:latin typeface="微软雅黑" pitchFamily="34" charset="-122"/>
                <a:ea typeface="微软雅黑" pitchFamily="34" charset="-122"/>
              </a:endParaRPr>
            </a:p>
          </p:txBody>
        </p:sp>
        <p:grpSp>
          <p:nvGrpSpPr>
            <p:cNvPr id="30" name="Group 3"/>
            <p:cNvGrpSpPr>
              <a:grpSpLocks/>
            </p:cNvGrpSpPr>
            <p:nvPr/>
          </p:nvGrpSpPr>
          <p:grpSpPr bwMode="auto">
            <a:xfrm>
              <a:off x="1103313" y="1765300"/>
              <a:ext cx="1293812" cy="482600"/>
              <a:chOff x="816" y="2304"/>
              <a:chExt cx="1440" cy="448"/>
            </a:xfrm>
          </p:grpSpPr>
          <p:sp>
            <p:nvSpPr>
              <p:cNvPr id="49" name="Freeform 4"/>
              <p:cNvSpPr>
                <a:spLocks/>
              </p:cNvSpPr>
              <p:nvPr/>
            </p:nvSpPr>
            <p:spPr bwMode="gray">
              <a:xfrm>
                <a:off x="901" y="2562"/>
                <a:ext cx="1270" cy="190"/>
              </a:xfrm>
              <a:custGeom>
                <a:avLst/>
                <a:gdLst>
                  <a:gd name="T0" fmla="*/ 48877035 w 1120"/>
                  <a:gd name="T1" fmla="*/ 2 h 252"/>
                  <a:gd name="T2" fmla="*/ 48660192 w 1120"/>
                  <a:gd name="T3" fmla="*/ 2 h 252"/>
                  <a:gd name="T4" fmla="*/ 47954508 w 1120"/>
                  <a:gd name="T5" fmla="*/ 2 h 252"/>
                  <a:gd name="T6" fmla="*/ 46870509 w 1120"/>
                  <a:gd name="T7" fmla="*/ 2 h 252"/>
                  <a:gd name="T8" fmla="*/ 45312111 w 1120"/>
                  <a:gd name="T9" fmla="*/ 2 h 252"/>
                  <a:gd name="T10" fmla="*/ 43304496 w 1120"/>
                  <a:gd name="T11" fmla="*/ 2 h 252"/>
                  <a:gd name="T12" fmla="*/ 40960911 w 1120"/>
                  <a:gd name="T13" fmla="*/ 2 h 252"/>
                  <a:gd name="T14" fmla="*/ 38223119 w 1120"/>
                  <a:gd name="T15" fmla="*/ 2 h 252"/>
                  <a:gd name="T16" fmla="*/ 35142672 w 1120"/>
                  <a:gd name="T17" fmla="*/ 2 h 252"/>
                  <a:gd name="T18" fmla="*/ 31872514 w 1120"/>
                  <a:gd name="T19" fmla="*/ 2 h 252"/>
                  <a:gd name="T20" fmla="*/ 28186540 w 1120"/>
                  <a:gd name="T21" fmla="*/ 2 h 252"/>
                  <a:gd name="T22" fmla="*/ 24211895 w 1120"/>
                  <a:gd name="T23" fmla="*/ 2 h 252"/>
                  <a:gd name="T24" fmla="*/ 20308026 w 1120"/>
                  <a:gd name="T25" fmla="*/ 2 h 252"/>
                  <a:gd name="T26" fmla="*/ 16718930 w 1120"/>
                  <a:gd name="T27" fmla="*/ 2 h 252"/>
                  <a:gd name="T28" fmla="*/ 13422910 w 1120"/>
                  <a:gd name="T29" fmla="*/ 2 h 252"/>
                  <a:gd name="T30" fmla="*/ 10382731 w 1120"/>
                  <a:gd name="T31" fmla="*/ 2 h 252"/>
                  <a:gd name="T32" fmla="*/ 7798565 w 1120"/>
                  <a:gd name="T33" fmla="*/ 2 h 252"/>
                  <a:gd name="T34" fmla="*/ 5535127 w 1120"/>
                  <a:gd name="T35" fmla="*/ 2 h 252"/>
                  <a:gd name="T36" fmla="*/ 3541297 w 1120"/>
                  <a:gd name="T37" fmla="*/ 2 h 252"/>
                  <a:gd name="T38" fmla="*/ 2025078 w 1120"/>
                  <a:gd name="T39" fmla="*/ 2 h 252"/>
                  <a:gd name="T40" fmla="*/ 843205 w 1120"/>
                  <a:gd name="T41" fmla="*/ 2 h 252"/>
                  <a:gd name="T42" fmla="*/ 239926 w 1120"/>
                  <a:gd name="T43" fmla="*/ 2 h 252"/>
                  <a:gd name="T44" fmla="*/ 0 w 1120"/>
                  <a:gd name="T45" fmla="*/ 2 h 252"/>
                  <a:gd name="T46" fmla="*/ 0 w 1120"/>
                  <a:gd name="T47" fmla="*/ 2 h 252"/>
                  <a:gd name="T48" fmla="*/ 24414351 w 1120"/>
                  <a:gd name="T49" fmla="*/ 0 h 252"/>
                  <a:gd name="T50" fmla="*/ 48877035 w 1120"/>
                  <a:gd name="T51" fmla="*/ 2 h 252"/>
                  <a:gd name="T52" fmla="*/ 48877035 w 1120"/>
                  <a:gd name="T53" fmla="*/ 2 h 252"/>
                  <a:gd name="T54" fmla="*/ 48877035 w 1120"/>
                  <a:gd name="T55" fmla="*/ 2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20"/>
                  <a:gd name="T85" fmla="*/ 0 h 252"/>
                  <a:gd name="T86" fmla="*/ 1120 w 1120"/>
                  <a:gd name="T87" fmla="*/ 252 h 2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solidFill>
              <a:ln w="9525">
                <a:noFill/>
                <a:miter lim="800000"/>
                <a:headEnd/>
                <a:tailEnd/>
              </a:ln>
            </p:spPr>
            <p:txBody>
              <a:bodyPr/>
              <a:lstStyle/>
              <a:p>
                <a:endParaRPr lang="zh-CN" altLang="en-US"/>
              </a:p>
            </p:txBody>
          </p:sp>
          <p:sp>
            <p:nvSpPr>
              <p:cNvPr id="50" name="Rectangle 5"/>
              <p:cNvSpPr>
                <a:spLocks noChangeArrowheads="1"/>
              </p:cNvSpPr>
              <p:nvPr/>
            </p:nvSpPr>
            <p:spPr bwMode="gray">
              <a:xfrm>
                <a:off x="816" y="2304"/>
                <a:ext cx="1440" cy="393"/>
              </a:xfrm>
              <a:prstGeom prst="rect">
                <a:avLst/>
              </a:prstGeom>
              <a:solidFill>
                <a:schemeClr val="accent2">
                  <a:lumMod val="60000"/>
                  <a:lumOff val="40000"/>
                </a:schemeClr>
              </a:solidFill>
              <a:ln>
                <a:noFill/>
              </a:ln>
              <a:extLst>
                <a:ext uri="{91240B29-F687-4F45-9708-019B960494DF}"/>
              </a:extLst>
            </p:spPr>
            <p:txBody>
              <a:bodyPr wrap="none" anchor="ctr"/>
              <a:lstStyle/>
              <a:p>
                <a:pPr algn="ctr">
                  <a:defRPr/>
                </a:pPr>
                <a:r>
                  <a:rPr lang="zh-CN" altLang="en-US" sz="1400" b="1" dirty="0">
                    <a:latin typeface="黑体" pitchFamily="49" charset="-122"/>
                    <a:ea typeface="黑体" pitchFamily="49" charset="-122"/>
                    <a:cs typeface="Arial" pitchFamily="34" charset="0"/>
                  </a:rPr>
                  <a:t>老旧设备退网</a:t>
                </a:r>
                <a:endParaRPr lang="en-US" altLang="zh-CN" sz="1400" b="1" dirty="0">
                  <a:latin typeface="黑体" pitchFamily="49" charset="-122"/>
                  <a:ea typeface="黑体" pitchFamily="49" charset="-122"/>
                  <a:cs typeface="Arial" pitchFamily="34" charset="0"/>
                </a:endParaRPr>
              </a:p>
            </p:txBody>
          </p:sp>
        </p:grpSp>
        <p:grpSp>
          <p:nvGrpSpPr>
            <p:cNvPr id="31" name="Group 45"/>
            <p:cNvGrpSpPr>
              <a:grpSpLocks/>
            </p:cNvGrpSpPr>
            <p:nvPr/>
          </p:nvGrpSpPr>
          <p:grpSpPr bwMode="auto">
            <a:xfrm>
              <a:off x="815975" y="928688"/>
              <a:ext cx="4905375" cy="571500"/>
              <a:chOff x="362" y="799"/>
              <a:chExt cx="3348" cy="295"/>
            </a:xfrm>
          </p:grpSpPr>
          <p:pic>
            <p:nvPicPr>
              <p:cNvPr id="47" name="AutoShape 39"/>
              <p:cNvPicPr>
                <a:picLocks noChangeArrowheads="1"/>
              </p:cNvPicPr>
              <p:nvPr/>
            </p:nvPicPr>
            <p:blipFill>
              <a:blip r:embed="rId3"/>
              <a:srcRect/>
              <a:stretch>
                <a:fillRect/>
              </a:stretch>
            </p:blipFill>
            <p:spPr bwMode="auto">
              <a:xfrm>
                <a:off x="362" y="799"/>
                <a:ext cx="3256" cy="295"/>
              </a:xfrm>
              <a:prstGeom prst="rect">
                <a:avLst/>
              </a:prstGeom>
              <a:noFill/>
              <a:ln w="9525">
                <a:noFill/>
                <a:miter lim="800000"/>
                <a:headEnd/>
                <a:tailEnd/>
              </a:ln>
            </p:spPr>
          </p:pic>
          <p:sp>
            <p:nvSpPr>
              <p:cNvPr id="48" name="Text Box 47"/>
              <p:cNvSpPr txBox="1">
                <a:spLocks noChangeArrowheads="1"/>
              </p:cNvSpPr>
              <p:nvPr/>
            </p:nvSpPr>
            <p:spPr bwMode="auto">
              <a:xfrm>
                <a:off x="399" y="809"/>
                <a:ext cx="3311" cy="262"/>
              </a:xfrm>
              <a:prstGeom prst="rect">
                <a:avLst/>
              </a:prstGeom>
              <a:noFill/>
              <a:ln w="9525">
                <a:noFill/>
                <a:miter lim="800000"/>
                <a:headEnd/>
                <a:tailEnd/>
              </a:ln>
            </p:spPr>
            <p:txBody>
              <a:bodyPr anchor="ctr"/>
              <a:lstStyle/>
              <a:p>
                <a:pPr marL="0" lvl="1">
                  <a:defRPr/>
                </a:pPr>
                <a:r>
                  <a:rPr lang="zh-CN" altLang="en-US" sz="2000" dirty="0" smtClean="0">
                    <a:effectLst>
                      <a:outerShdw blurRad="38100" dist="38100" dir="2700000" algn="tl">
                        <a:srgbClr val="C0C0C0"/>
                      </a:outerShdw>
                    </a:effectLst>
                    <a:latin typeface="微软雅黑" pitchFamily="34" charset="-122"/>
                    <a:ea typeface="微软雅黑" pitchFamily="34" charset="-122"/>
                  </a:rPr>
                  <a:t>目标：提升</a:t>
                </a:r>
                <a:r>
                  <a:rPr lang="zh-CN" altLang="en-US" sz="2000" dirty="0">
                    <a:effectLst>
                      <a:outerShdw blurRad="38100" dist="38100" dir="2700000" algn="tl">
                        <a:srgbClr val="C0C0C0"/>
                      </a:outerShdw>
                    </a:effectLst>
                    <a:latin typeface="微软雅黑" pitchFamily="34" charset="-122"/>
                    <a:ea typeface="微软雅黑" pitchFamily="34" charset="-122"/>
                  </a:rPr>
                  <a:t>大客户网络安全稳定性</a:t>
                </a:r>
              </a:p>
            </p:txBody>
          </p:sp>
        </p:grpSp>
        <p:grpSp>
          <p:nvGrpSpPr>
            <p:cNvPr id="32" name="Group 9"/>
            <p:cNvGrpSpPr>
              <a:grpSpLocks/>
            </p:cNvGrpSpPr>
            <p:nvPr/>
          </p:nvGrpSpPr>
          <p:grpSpPr bwMode="auto">
            <a:xfrm>
              <a:off x="1031875" y="4105279"/>
              <a:ext cx="1368425" cy="493714"/>
              <a:chOff x="816" y="2180"/>
              <a:chExt cx="1440" cy="457"/>
            </a:xfrm>
          </p:grpSpPr>
          <p:sp>
            <p:nvSpPr>
              <p:cNvPr id="45" name="Freeform 10"/>
              <p:cNvSpPr>
                <a:spLocks/>
              </p:cNvSpPr>
              <p:nvPr/>
            </p:nvSpPr>
            <p:spPr bwMode="gray">
              <a:xfrm>
                <a:off x="901" y="2447"/>
                <a:ext cx="1270" cy="190"/>
              </a:xfrm>
              <a:custGeom>
                <a:avLst/>
                <a:gdLst>
                  <a:gd name="T0" fmla="*/ 48877035 w 1120"/>
                  <a:gd name="T1" fmla="*/ 2 h 252"/>
                  <a:gd name="T2" fmla="*/ 48660192 w 1120"/>
                  <a:gd name="T3" fmla="*/ 2 h 252"/>
                  <a:gd name="T4" fmla="*/ 47954508 w 1120"/>
                  <a:gd name="T5" fmla="*/ 2 h 252"/>
                  <a:gd name="T6" fmla="*/ 46870509 w 1120"/>
                  <a:gd name="T7" fmla="*/ 2 h 252"/>
                  <a:gd name="T8" fmla="*/ 45312111 w 1120"/>
                  <a:gd name="T9" fmla="*/ 2 h 252"/>
                  <a:gd name="T10" fmla="*/ 43304496 w 1120"/>
                  <a:gd name="T11" fmla="*/ 2 h 252"/>
                  <a:gd name="T12" fmla="*/ 40960911 w 1120"/>
                  <a:gd name="T13" fmla="*/ 2 h 252"/>
                  <a:gd name="T14" fmla="*/ 38223119 w 1120"/>
                  <a:gd name="T15" fmla="*/ 2 h 252"/>
                  <a:gd name="T16" fmla="*/ 35142672 w 1120"/>
                  <a:gd name="T17" fmla="*/ 2 h 252"/>
                  <a:gd name="T18" fmla="*/ 31872514 w 1120"/>
                  <a:gd name="T19" fmla="*/ 2 h 252"/>
                  <a:gd name="T20" fmla="*/ 28186540 w 1120"/>
                  <a:gd name="T21" fmla="*/ 2 h 252"/>
                  <a:gd name="T22" fmla="*/ 24211895 w 1120"/>
                  <a:gd name="T23" fmla="*/ 2 h 252"/>
                  <a:gd name="T24" fmla="*/ 20308026 w 1120"/>
                  <a:gd name="T25" fmla="*/ 2 h 252"/>
                  <a:gd name="T26" fmla="*/ 16718930 w 1120"/>
                  <a:gd name="T27" fmla="*/ 2 h 252"/>
                  <a:gd name="T28" fmla="*/ 13422910 w 1120"/>
                  <a:gd name="T29" fmla="*/ 2 h 252"/>
                  <a:gd name="T30" fmla="*/ 10382731 w 1120"/>
                  <a:gd name="T31" fmla="*/ 2 h 252"/>
                  <a:gd name="T32" fmla="*/ 7798565 w 1120"/>
                  <a:gd name="T33" fmla="*/ 2 h 252"/>
                  <a:gd name="T34" fmla="*/ 5535127 w 1120"/>
                  <a:gd name="T35" fmla="*/ 2 h 252"/>
                  <a:gd name="T36" fmla="*/ 3541297 w 1120"/>
                  <a:gd name="T37" fmla="*/ 2 h 252"/>
                  <a:gd name="T38" fmla="*/ 2025078 w 1120"/>
                  <a:gd name="T39" fmla="*/ 2 h 252"/>
                  <a:gd name="T40" fmla="*/ 843205 w 1120"/>
                  <a:gd name="T41" fmla="*/ 2 h 252"/>
                  <a:gd name="T42" fmla="*/ 239926 w 1120"/>
                  <a:gd name="T43" fmla="*/ 2 h 252"/>
                  <a:gd name="T44" fmla="*/ 0 w 1120"/>
                  <a:gd name="T45" fmla="*/ 2 h 252"/>
                  <a:gd name="T46" fmla="*/ 0 w 1120"/>
                  <a:gd name="T47" fmla="*/ 2 h 252"/>
                  <a:gd name="T48" fmla="*/ 24414351 w 1120"/>
                  <a:gd name="T49" fmla="*/ 0 h 252"/>
                  <a:gd name="T50" fmla="*/ 48877035 w 1120"/>
                  <a:gd name="T51" fmla="*/ 2 h 252"/>
                  <a:gd name="T52" fmla="*/ 48877035 w 1120"/>
                  <a:gd name="T53" fmla="*/ 2 h 252"/>
                  <a:gd name="T54" fmla="*/ 48877035 w 1120"/>
                  <a:gd name="T55" fmla="*/ 2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20"/>
                  <a:gd name="T85" fmla="*/ 0 h 252"/>
                  <a:gd name="T86" fmla="*/ 1120 w 1120"/>
                  <a:gd name="T87" fmla="*/ 252 h 2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solidFill>
              <a:ln w="9525">
                <a:noFill/>
                <a:miter lim="800000"/>
                <a:headEnd/>
                <a:tailEnd/>
              </a:ln>
            </p:spPr>
            <p:txBody>
              <a:bodyPr/>
              <a:lstStyle/>
              <a:p>
                <a:endParaRPr lang="zh-CN" altLang="en-US"/>
              </a:p>
            </p:txBody>
          </p:sp>
          <p:sp>
            <p:nvSpPr>
              <p:cNvPr id="46" name="Rectangle 11"/>
              <p:cNvSpPr>
                <a:spLocks noChangeArrowheads="1"/>
              </p:cNvSpPr>
              <p:nvPr/>
            </p:nvSpPr>
            <p:spPr bwMode="gray">
              <a:xfrm>
                <a:off x="816" y="2180"/>
                <a:ext cx="1440" cy="392"/>
              </a:xfrm>
              <a:prstGeom prst="rect">
                <a:avLst/>
              </a:prstGeom>
              <a:solidFill>
                <a:schemeClr val="accent5">
                  <a:lumMod val="90000"/>
                </a:schemeClr>
              </a:solidFill>
              <a:ln>
                <a:noFill/>
              </a:ln>
              <a:extLst>
                <a:ext uri="{91240B29-F687-4F45-9708-019B960494DF}"/>
              </a:extLst>
            </p:spPr>
            <p:txBody>
              <a:bodyPr wrap="none" anchor="ctr"/>
              <a:lstStyle/>
              <a:p>
                <a:pPr algn="ctr">
                  <a:defRPr/>
                </a:pPr>
                <a:r>
                  <a:rPr lang="zh-CN" altLang="en-US" sz="1400" b="1" dirty="0">
                    <a:latin typeface="黑体" pitchFamily="49" charset="-122"/>
                    <a:ea typeface="黑体" pitchFamily="49" charset="-122"/>
                    <a:cs typeface="Arial" pitchFamily="34" charset="0"/>
                  </a:rPr>
                  <a:t>移网搬迁改造</a:t>
                </a:r>
                <a:endParaRPr lang="en-US" altLang="zh-CN" sz="1400" b="1" dirty="0">
                  <a:latin typeface="黑体" pitchFamily="49" charset="-122"/>
                  <a:ea typeface="黑体" pitchFamily="49" charset="-122"/>
                  <a:cs typeface="Arial" pitchFamily="34" charset="0"/>
                </a:endParaRPr>
              </a:p>
            </p:txBody>
          </p:sp>
        </p:grpSp>
        <p:sp>
          <p:nvSpPr>
            <p:cNvPr id="33" name="矩形 22"/>
            <p:cNvSpPr>
              <a:spLocks noChangeArrowheads="1"/>
            </p:cNvSpPr>
            <p:nvPr/>
          </p:nvSpPr>
          <p:spPr bwMode="auto">
            <a:xfrm>
              <a:off x="2543175" y="3890963"/>
              <a:ext cx="6475413" cy="903605"/>
            </a:xfrm>
            <a:prstGeom prst="rect">
              <a:avLst/>
            </a:prstGeom>
            <a:noFill/>
            <a:ln w="9525">
              <a:noFill/>
              <a:miter lim="800000"/>
              <a:headEnd/>
              <a:tailEnd/>
            </a:ln>
          </p:spPr>
          <p:txBody>
            <a:bodyPr>
              <a:spAutoFit/>
            </a:bodyPr>
            <a:lstStyle/>
            <a:p>
              <a:pPr marL="285750" lvl="1" indent="-285750" algn="just">
                <a:lnSpc>
                  <a:spcPts val="2000"/>
                </a:lnSpc>
                <a:buClr>
                  <a:srgbClr val="C00000"/>
                </a:buClr>
                <a:buFontTx/>
                <a:buBlip>
                  <a:blip r:embed="rId2"/>
                </a:buBlip>
              </a:pPr>
              <a:r>
                <a:rPr lang="zh-CN" altLang="en-US" sz="1600" dirty="0">
                  <a:latin typeface="微软雅黑" pitchFamily="34" charset="-122"/>
                  <a:ea typeface="微软雅黑" pitchFamily="34" charset="-122"/>
                </a:rPr>
                <a:t>将移网设备动力割接为由数固机房电源柜提供动力保障，配备蓄电池续航</a:t>
              </a:r>
              <a:endParaRPr lang="en-US" altLang="zh-CN" sz="1600" dirty="0">
                <a:latin typeface="微软雅黑" pitchFamily="34" charset="-122"/>
                <a:ea typeface="微软雅黑" pitchFamily="34" charset="-122"/>
              </a:endParaRPr>
            </a:p>
            <a:p>
              <a:pPr marL="285750" lvl="1" indent="-285750" algn="just">
                <a:lnSpc>
                  <a:spcPts val="2000"/>
                </a:lnSpc>
                <a:buClr>
                  <a:srgbClr val="C00000"/>
                </a:buClr>
                <a:buFontTx/>
                <a:buBlip>
                  <a:blip r:embed="rId2"/>
                </a:buBlip>
              </a:pPr>
              <a:r>
                <a:rPr lang="zh-CN" altLang="en-US" sz="1600" dirty="0">
                  <a:latin typeface="微软雅黑" pitchFamily="34" charset="-122"/>
                  <a:ea typeface="微软雅黑" pitchFamily="34" charset="-122"/>
                </a:rPr>
                <a:t>同时，将移网设备（及壁挂式设备）搬迁进柜，机房整体更规范</a:t>
              </a:r>
              <a:endParaRPr lang="en-US" altLang="zh-CN" sz="1600" dirty="0">
                <a:latin typeface="微软雅黑" pitchFamily="34" charset="-122"/>
                <a:ea typeface="微软雅黑" pitchFamily="34" charset="-122"/>
              </a:endParaRPr>
            </a:p>
          </p:txBody>
        </p:sp>
        <p:cxnSp>
          <p:nvCxnSpPr>
            <p:cNvPr id="34" name="直接连接符 33"/>
            <p:cNvCxnSpPr/>
            <p:nvPr/>
          </p:nvCxnSpPr>
          <p:spPr>
            <a:xfrm>
              <a:off x="1103313" y="2605088"/>
              <a:ext cx="7878762" cy="1587"/>
            </a:xfrm>
            <a:prstGeom prst="line">
              <a:avLst/>
            </a:prstGeom>
            <a:ln w="28575">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grpSp>
          <p:nvGrpSpPr>
            <p:cNvPr id="35" name="组合 4"/>
            <p:cNvGrpSpPr>
              <a:grpSpLocks/>
            </p:cNvGrpSpPr>
            <p:nvPr/>
          </p:nvGrpSpPr>
          <p:grpSpPr bwMode="auto">
            <a:xfrm>
              <a:off x="1031875" y="2943233"/>
              <a:ext cx="1293813" cy="447676"/>
              <a:chOff x="1084104" y="3770758"/>
              <a:chExt cx="1402297" cy="448743"/>
            </a:xfrm>
          </p:grpSpPr>
          <p:sp>
            <p:nvSpPr>
              <p:cNvPr id="43" name="Freeform 10"/>
              <p:cNvSpPr>
                <a:spLocks/>
              </p:cNvSpPr>
              <p:nvPr/>
            </p:nvSpPr>
            <p:spPr bwMode="gray">
              <a:xfrm>
                <a:off x="1127021" y="4014714"/>
                <a:ext cx="1237058" cy="204787"/>
              </a:xfrm>
              <a:custGeom>
                <a:avLst/>
                <a:gdLst>
                  <a:gd name="T0" fmla="*/ 2147483647 w 1120"/>
                  <a:gd name="T1" fmla="*/ 2147483647 h 252"/>
                  <a:gd name="T2" fmla="*/ 2147483647 w 1120"/>
                  <a:gd name="T3" fmla="*/ 2147483647 h 252"/>
                  <a:gd name="T4" fmla="*/ 2147483647 w 1120"/>
                  <a:gd name="T5" fmla="*/ 2147483647 h 252"/>
                  <a:gd name="T6" fmla="*/ 2147483647 w 1120"/>
                  <a:gd name="T7" fmla="*/ 2147483647 h 252"/>
                  <a:gd name="T8" fmla="*/ 2147483647 w 1120"/>
                  <a:gd name="T9" fmla="*/ 2147483647 h 252"/>
                  <a:gd name="T10" fmla="*/ 2147483647 w 1120"/>
                  <a:gd name="T11" fmla="*/ 2147483647 h 252"/>
                  <a:gd name="T12" fmla="*/ 2147483647 w 1120"/>
                  <a:gd name="T13" fmla="*/ 2147483647 h 252"/>
                  <a:gd name="T14" fmla="*/ 2147483647 w 1120"/>
                  <a:gd name="T15" fmla="*/ 2147483647 h 252"/>
                  <a:gd name="T16" fmla="*/ 2147483647 w 1120"/>
                  <a:gd name="T17" fmla="*/ 2147483647 h 252"/>
                  <a:gd name="T18" fmla="*/ 2147483647 w 1120"/>
                  <a:gd name="T19" fmla="*/ 2147483647 h 252"/>
                  <a:gd name="T20" fmla="*/ 2147483647 w 1120"/>
                  <a:gd name="T21" fmla="*/ 2147483647 h 252"/>
                  <a:gd name="T22" fmla="*/ 2147483647 w 1120"/>
                  <a:gd name="T23" fmla="*/ 2147483647 h 252"/>
                  <a:gd name="T24" fmla="*/ 2147483647 w 1120"/>
                  <a:gd name="T25" fmla="*/ 2147483647 h 252"/>
                  <a:gd name="T26" fmla="*/ 2147483647 w 1120"/>
                  <a:gd name="T27" fmla="*/ 2147483647 h 252"/>
                  <a:gd name="T28" fmla="*/ 2147483647 w 1120"/>
                  <a:gd name="T29" fmla="*/ 2147483647 h 252"/>
                  <a:gd name="T30" fmla="*/ 2147483647 w 1120"/>
                  <a:gd name="T31" fmla="*/ 2147483647 h 252"/>
                  <a:gd name="T32" fmla="*/ 2147483647 w 1120"/>
                  <a:gd name="T33" fmla="*/ 2147483647 h 252"/>
                  <a:gd name="T34" fmla="*/ 2147483647 w 1120"/>
                  <a:gd name="T35" fmla="*/ 2147483647 h 252"/>
                  <a:gd name="T36" fmla="*/ 2147483647 w 1120"/>
                  <a:gd name="T37" fmla="*/ 2147483647 h 252"/>
                  <a:gd name="T38" fmla="*/ 2147483647 w 1120"/>
                  <a:gd name="T39" fmla="*/ 2147483647 h 252"/>
                  <a:gd name="T40" fmla="*/ 2147483647 w 1120"/>
                  <a:gd name="T41" fmla="*/ 2147483647 h 252"/>
                  <a:gd name="T42" fmla="*/ 2147483647 w 1120"/>
                  <a:gd name="T43" fmla="*/ 2147483647 h 252"/>
                  <a:gd name="T44" fmla="*/ 0 w 1120"/>
                  <a:gd name="T45" fmla="*/ 2147483647 h 252"/>
                  <a:gd name="T46" fmla="*/ 0 w 1120"/>
                  <a:gd name="T47" fmla="*/ 2147483647 h 252"/>
                  <a:gd name="T48" fmla="*/ 2147483647 w 1120"/>
                  <a:gd name="T49" fmla="*/ 0 h 252"/>
                  <a:gd name="T50" fmla="*/ 2147483647 w 1120"/>
                  <a:gd name="T51" fmla="*/ 2147483647 h 252"/>
                  <a:gd name="T52" fmla="*/ 2147483647 w 1120"/>
                  <a:gd name="T53" fmla="*/ 2147483647 h 252"/>
                  <a:gd name="T54" fmla="*/ 2147483647 w 1120"/>
                  <a:gd name="T55" fmla="*/ 2147483647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20"/>
                  <a:gd name="T85" fmla="*/ 0 h 252"/>
                  <a:gd name="T86" fmla="*/ 1120 w 1120"/>
                  <a:gd name="T87" fmla="*/ 252 h 2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solidFill>
              <a:ln w="9525">
                <a:noFill/>
                <a:miter lim="800000"/>
                <a:headEnd/>
                <a:tailEnd/>
              </a:ln>
            </p:spPr>
            <p:txBody>
              <a:bodyPr/>
              <a:lstStyle/>
              <a:p>
                <a:endParaRPr lang="zh-CN" altLang="en-US"/>
              </a:p>
            </p:txBody>
          </p:sp>
          <p:sp>
            <p:nvSpPr>
              <p:cNvPr id="44" name="Rectangle 8"/>
              <p:cNvSpPr>
                <a:spLocks noChangeArrowheads="1"/>
              </p:cNvSpPr>
              <p:nvPr/>
            </p:nvSpPr>
            <p:spPr bwMode="gray">
              <a:xfrm>
                <a:off x="1084104" y="3770758"/>
                <a:ext cx="1402297" cy="423863"/>
              </a:xfrm>
              <a:prstGeom prst="rect">
                <a:avLst/>
              </a:prstGeom>
              <a:solidFill>
                <a:srgbClr val="C5E4FC"/>
              </a:solidFill>
              <a:ln w="9525">
                <a:noFill/>
                <a:miter lim="800000"/>
                <a:headEnd/>
                <a:tailEnd/>
              </a:ln>
            </p:spPr>
            <p:txBody>
              <a:bodyPr wrap="none" anchor="ctr"/>
              <a:lstStyle/>
              <a:p>
                <a:pPr algn="ctr"/>
                <a:r>
                  <a:rPr lang="zh-CN" altLang="en-US" sz="1400" b="1" dirty="0">
                    <a:cs typeface="Arial" pitchFamily="34" charset="0"/>
                  </a:rPr>
                  <a:t>可网管改造</a:t>
                </a:r>
                <a:endParaRPr lang="en-US" altLang="zh-CN" sz="1400" b="1" dirty="0">
                  <a:cs typeface="Arial" pitchFamily="34" charset="0"/>
                </a:endParaRPr>
              </a:p>
            </p:txBody>
          </p:sp>
        </p:grpSp>
        <p:cxnSp>
          <p:nvCxnSpPr>
            <p:cNvPr id="36" name="直接连接符 35"/>
            <p:cNvCxnSpPr/>
            <p:nvPr/>
          </p:nvCxnSpPr>
          <p:spPr>
            <a:xfrm>
              <a:off x="1103313" y="3676650"/>
              <a:ext cx="7878762" cy="1588"/>
            </a:xfrm>
            <a:prstGeom prst="line">
              <a:avLst/>
            </a:prstGeom>
            <a:ln w="28575">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37" name="矩形 22"/>
            <p:cNvSpPr>
              <a:spLocks noChangeArrowheads="1"/>
            </p:cNvSpPr>
            <p:nvPr/>
          </p:nvSpPr>
          <p:spPr bwMode="auto">
            <a:xfrm>
              <a:off x="2543175" y="1714500"/>
              <a:ext cx="6516688" cy="646117"/>
            </a:xfrm>
            <a:prstGeom prst="rect">
              <a:avLst/>
            </a:prstGeom>
            <a:noFill/>
            <a:ln w="9525">
              <a:noFill/>
              <a:miter lim="800000"/>
              <a:headEnd/>
              <a:tailEnd/>
            </a:ln>
          </p:spPr>
          <p:txBody>
            <a:bodyPr>
              <a:spAutoFit/>
            </a:bodyPr>
            <a:lstStyle/>
            <a:p>
              <a:pPr marL="0" lvl="1" indent="266700" algn="just">
                <a:lnSpc>
                  <a:spcPts val="2000"/>
                </a:lnSpc>
                <a:buClr>
                  <a:srgbClr val="C00000"/>
                </a:buClr>
                <a:buFontTx/>
                <a:buBlip>
                  <a:blip r:embed="rId2"/>
                </a:buBlip>
              </a:pPr>
              <a:r>
                <a:rPr lang="zh-CN" altLang="en-US" sz="1600" dirty="0">
                  <a:latin typeface="微软雅黑" pitchFamily="34" charset="-122"/>
                  <a:ea typeface="微软雅黑" pitchFamily="34" charset="-122"/>
                </a:rPr>
                <a:t>联通数固机房</a:t>
              </a:r>
              <a:r>
                <a:rPr lang="en-US" altLang="zh-CN" sz="1600" dirty="0">
                  <a:latin typeface="微软雅黑" pitchFamily="34" charset="-122"/>
                  <a:ea typeface="微软雅黑" pitchFamily="34" charset="-122"/>
                </a:rPr>
                <a:t>Metro1000</a:t>
              </a:r>
              <a:r>
                <a:rPr lang="zh-CN" altLang="en-US" sz="1600" dirty="0">
                  <a:latin typeface="微软雅黑" pitchFamily="34" charset="-122"/>
                  <a:ea typeface="微软雅黑" pitchFamily="34" charset="-122"/>
                </a:rPr>
                <a:t>等设备在网运行时间较长，且备件匮乏，将其设备承载的线路割接至机房其他</a:t>
              </a:r>
              <a:r>
                <a:rPr lang="en-US" altLang="zh-CN" sz="1600" dirty="0">
                  <a:latin typeface="微软雅黑" pitchFamily="34" charset="-122"/>
                  <a:ea typeface="微软雅黑" pitchFamily="34" charset="-122"/>
                </a:rPr>
                <a:t>SDH</a:t>
              </a:r>
              <a:r>
                <a:rPr lang="zh-CN" altLang="en-US" sz="1600" dirty="0">
                  <a:latin typeface="微软雅黑" pitchFamily="34" charset="-122"/>
                  <a:ea typeface="微软雅黑" pitchFamily="34" charset="-122"/>
                </a:rPr>
                <a:t>设备上</a:t>
              </a:r>
              <a:r>
                <a:rPr lang="zh-CN" altLang="en-US" sz="1800" dirty="0">
                  <a:latin typeface="微软雅黑" pitchFamily="34" charset="-122"/>
                  <a:ea typeface="微软雅黑" pitchFamily="34" charset="-122"/>
                </a:rPr>
                <a:t>。</a:t>
              </a:r>
              <a:endParaRPr lang="en-US" altLang="zh-CN" sz="1800" dirty="0">
                <a:latin typeface="微软雅黑" pitchFamily="34" charset="-122"/>
                <a:ea typeface="微软雅黑" pitchFamily="34" charset="-122"/>
              </a:endParaRPr>
            </a:p>
          </p:txBody>
        </p:sp>
        <p:grpSp>
          <p:nvGrpSpPr>
            <p:cNvPr id="38" name="Group 9"/>
            <p:cNvGrpSpPr>
              <a:grpSpLocks/>
            </p:cNvGrpSpPr>
            <p:nvPr/>
          </p:nvGrpSpPr>
          <p:grpSpPr bwMode="auto">
            <a:xfrm>
              <a:off x="1038225" y="5416546"/>
              <a:ext cx="1368425" cy="492124"/>
              <a:chOff x="816" y="2180"/>
              <a:chExt cx="1440" cy="457"/>
            </a:xfrm>
          </p:grpSpPr>
          <p:sp>
            <p:nvSpPr>
              <p:cNvPr id="41" name="Freeform 10"/>
              <p:cNvSpPr>
                <a:spLocks/>
              </p:cNvSpPr>
              <p:nvPr/>
            </p:nvSpPr>
            <p:spPr bwMode="gray">
              <a:xfrm>
                <a:off x="901" y="2447"/>
                <a:ext cx="1270" cy="190"/>
              </a:xfrm>
              <a:custGeom>
                <a:avLst/>
                <a:gdLst>
                  <a:gd name="T0" fmla="*/ 48877035 w 1120"/>
                  <a:gd name="T1" fmla="*/ 2 h 252"/>
                  <a:gd name="T2" fmla="*/ 48660192 w 1120"/>
                  <a:gd name="T3" fmla="*/ 2 h 252"/>
                  <a:gd name="T4" fmla="*/ 47954508 w 1120"/>
                  <a:gd name="T5" fmla="*/ 2 h 252"/>
                  <a:gd name="T6" fmla="*/ 46870509 w 1120"/>
                  <a:gd name="T7" fmla="*/ 2 h 252"/>
                  <a:gd name="T8" fmla="*/ 45312111 w 1120"/>
                  <a:gd name="T9" fmla="*/ 2 h 252"/>
                  <a:gd name="T10" fmla="*/ 43304496 w 1120"/>
                  <a:gd name="T11" fmla="*/ 2 h 252"/>
                  <a:gd name="T12" fmla="*/ 40960911 w 1120"/>
                  <a:gd name="T13" fmla="*/ 2 h 252"/>
                  <a:gd name="T14" fmla="*/ 38223119 w 1120"/>
                  <a:gd name="T15" fmla="*/ 2 h 252"/>
                  <a:gd name="T16" fmla="*/ 35142672 w 1120"/>
                  <a:gd name="T17" fmla="*/ 2 h 252"/>
                  <a:gd name="T18" fmla="*/ 31872514 w 1120"/>
                  <a:gd name="T19" fmla="*/ 2 h 252"/>
                  <a:gd name="T20" fmla="*/ 28186540 w 1120"/>
                  <a:gd name="T21" fmla="*/ 2 h 252"/>
                  <a:gd name="T22" fmla="*/ 24211895 w 1120"/>
                  <a:gd name="T23" fmla="*/ 2 h 252"/>
                  <a:gd name="T24" fmla="*/ 20308026 w 1120"/>
                  <a:gd name="T25" fmla="*/ 2 h 252"/>
                  <a:gd name="T26" fmla="*/ 16718930 w 1120"/>
                  <a:gd name="T27" fmla="*/ 2 h 252"/>
                  <a:gd name="T28" fmla="*/ 13422910 w 1120"/>
                  <a:gd name="T29" fmla="*/ 2 h 252"/>
                  <a:gd name="T30" fmla="*/ 10382731 w 1120"/>
                  <a:gd name="T31" fmla="*/ 2 h 252"/>
                  <a:gd name="T32" fmla="*/ 7798565 w 1120"/>
                  <a:gd name="T33" fmla="*/ 2 h 252"/>
                  <a:gd name="T34" fmla="*/ 5535127 w 1120"/>
                  <a:gd name="T35" fmla="*/ 2 h 252"/>
                  <a:gd name="T36" fmla="*/ 3541297 w 1120"/>
                  <a:gd name="T37" fmla="*/ 2 h 252"/>
                  <a:gd name="T38" fmla="*/ 2025078 w 1120"/>
                  <a:gd name="T39" fmla="*/ 2 h 252"/>
                  <a:gd name="T40" fmla="*/ 843205 w 1120"/>
                  <a:gd name="T41" fmla="*/ 2 h 252"/>
                  <a:gd name="T42" fmla="*/ 239926 w 1120"/>
                  <a:gd name="T43" fmla="*/ 2 h 252"/>
                  <a:gd name="T44" fmla="*/ 0 w 1120"/>
                  <a:gd name="T45" fmla="*/ 2 h 252"/>
                  <a:gd name="T46" fmla="*/ 0 w 1120"/>
                  <a:gd name="T47" fmla="*/ 2 h 252"/>
                  <a:gd name="T48" fmla="*/ 24414351 w 1120"/>
                  <a:gd name="T49" fmla="*/ 0 h 252"/>
                  <a:gd name="T50" fmla="*/ 48877035 w 1120"/>
                  <a:gd name="T51" fmla="*/ 2 h 252"/>
                  <a:gd name="T52" fmla="*/ 48877035 w 1120"/>
                  <a:gd name="T53" fmla="*/ 2 h 252"/>
                  <a:gd name="T54" fmla="*/ 48877035 w 1120"/>
                  <a:gd name="T55" fmla="*/ 2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20"/>
                  <a:gd name="T85" fmla="*/ 0 h 252"/>
                  <a:gd name="T86" fmla="*/ 1120 w 1120"/>
                  <a:gd name="T87" fmla="*/ 252 h 2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solidFill>
              <a:ln w="9525">
                <a:noFill/>
                <a:miter lim="800000"/>
                <a:headEnd/>
                <a:tailEnd/>
              </a:ln>
            </p:spPr>
            <p:txBody>
              <a:bodyPr/>
              <a:lstStyle/>
              <a:p>
                <a:endParaRPr lang="zh-CN" altLang="en-US"/>
              </a:p>
            </p:txBody>
          </p:sp>
          <p:sp>
            <p:nvSpPr>
              <p:cNvPr id="42" name="Rectangle 11"/>
              <p:cNvSpPr>
                <a:spLocks noChangeArrowheads="1"/>
              </p:cNvSpPr>
              <p:nvPr/>
            </p:nvSpPr>
            <p:spPr bwMode="gray">
              <a:xfrm>
                <a:off x="816" y="2180"/>
                <a:ext cx="1440" cy="394"/>
              </a:xfrm>
              <a:prstGeom prst="rect">
                <a:avLst/>
              </a:prstGeom>
              <a:solidFill>
                <a:schemeClr val="accent5">
                  <a:lumMod val="90000"/>
                </a:schemeClr>
              </a:solidFill>
              <a:ln>
                <a:noFill/>
              </a:ln>
              <a:extLst>
                <a:ext uri="{91240B29-F687-4F45-9708-019B960494DF}"/>
              </a:extLst>
            </p:spPr>
            <p:txBody>
              <a:bodyPr wrap="none" anchor="ctr"/>
              <a:lstStyle/>
              <a:p>
                <a:pPr algn="ctr">
                  <a:defRPr/>
                </a:pPr>
                <a:r>
                  <a:rPr lang="zh-CN" altLang="en-US" sz="1400" b="1" dirty="0">
                    <a:latin typeface="黑体" pitchFamily="49" charset="-122"/>
                    <a:ea typeface="黑体" pitchFamily="49" charset="-122"/>
                    <a:cs typeface="Arial" pitchFamily="34" charset="0"/>
                  </a:rPr>
                  <a:t>故障隐患处理</a:t>
                </a:r>
                <a:endParaRPr lang="en-US" altLang="zh-CN" sz="1400" b="1" dirty="0">
                  <a:latin typeface="黑体" pitchFamily="49" charset="-122"/>
                  <a:ea typeface="黑体" pitchFamily="49" charset="-122"/>
                  <a:cs typeface="Arial" pitchFamily="34" charset="0"/>
                </a:endParaRPr>
              </a:p>
            </p:txBody>
          </p:sp>
        </p:grpSp>
        <p:sp>
          <p:nvSpPr>
            <p:cNvPr id="39" name="矩形 22"/>
            <p:cNvSpPr>
              <a:spLocks noChangeArrowheads="1"/>
            </p:cNvSpPr>
            <p:nvPr/>
          </p:nvSpPr>
          <p:spPr bwMode="auto">
            <a:xfrm>
              <a:off x="2551113" y="5357813"/>
              <a:ext cx="6473825" cy="646117"/>
            </a:xfrm>
            <a:prstGeom prst="rect">
              <a:avLst/>
            </a:prstGeom>
            <a:noFill/>
            <a:ln w="9525">
              <a:noFill/>
              <a:miter lim="800000"/>
              <a:headEnd/>
              <a:tailEnd/>
            </a:ln>
          </p:spPr>
          <p:txBody>
            <a:bodyPr>
              <a:spAutoFit/>
            </a:bodyPr>
            <a:lstStyle/>
            <a:p>
              <a:pPr marL="285750" lvl="1" indent="-285750" algn="just">
                <a:lnSpc>
                  <a:spcPts val="2000"/>
                </a:lnSpc>
                <a:buClr>
                  <a:srgbClr val="C00000"/>
                </a:buClr>
                <a:buFontTx/>
                <a:buBlip>
                  <a:blip r:embed="rId2"/>
                </a:buBlip>
              </a:pPr>
              <a:r>
                <a:rPr lang="zh-CN" altLang="en-US" sz="1600" dirty="0">
                  <a:latin typeface="微软雅黑" pitchFamily="34" charset="-122"/>
                  <a:ea typeface="微软雅黑" pitchFamily="34" charset="-122"/>
                </a:rPr>
                <a:t>年中，客户端</a:t>
              </a:r>
              <a:r>
                <a:rPr lang="en-US" altLang="zh-CN" sz="1600" dirty="0">
                  <a:latin typeface="微软雅黑" pitchFamily="34" charset="-122"/>
                  <a:ea typeface="微软雅黑" pitchFamily="34" charset="-122"/>
                </a:rPr>
                <a:t>4405</a:t>
              </a:r>
              <a:r>
                <a:rPr lang="zh-CN" altLang="en-US" sz="1600" dirty="0">
                  <a:latin typeface="微软雅黑" pitchFamily="34" charset="-122"/>
                  <a:ea typeface="微软雅黑" pitchFamily="34" charset="-122"/>
                </a:rPr>
                <a:t>网元与市北端互联出现光功率信号劣化，产生误码，最终更换客户端光纤后隐患排除</a:t>
              </a:r>
              <a:r>
                <a:rPr lang="zh-CN" altLang="en-US" sz="1600" dirty="0"/>
                <a:t>。</a:t>
              </a:r>
              <a:endParaRPr lang="en-US" altLang="zh-CN" sz="1600" dirty="0"/>
            </a:p>
          </p:txBody>
        </p:sp>
        <p:cxnSp>
          <p:nvCxnSpPr>
            <p:cNvPr id="40" name="直接连接符 39"/>
            <p:cNvCxnSpPr/>
            <p:nvPr/>
          </p:nvCxnSpPr>
          <p:spPr>
            <a:xfrm>
              <a:off x="1095375" y="5103813"/>
              <a:ext cx="7877175" cy="1587"/>
            </a:xfrm>
            <a:prstGeom prst="line">
              <a:avLst/>
            </a:prstGeom>
            <a:ln w="28575">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gr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bwMode="auto">
          <a:xfrm>
            <a:off x="3275856" y="3212976"/>
            <a:ext cx="5760640" cy="3240360"/>
          </a:xfrm>
          <a:prstGeom prst="roundRect">
            <a:avLst/>
          </a:prstGeom>
          <a:noFill/>
          <a:ln w="6350">
            <a:noFill/>
            <a:miter lim="800000"/>
            <a:headEnd/>
            <a:tailEnd/>
          </a:ln>
          <a:effectLst/>
        </p:spPr>
        <p:txBody>
          <a:bodyPr wrap="none" lIns="0" tIns="0" rIns="0" bIns="0" rtlCol="0" anchor="ctr" anchorCtr="1"/>
          <a:lstStyle/>
          <a:p>
            <a:pPr algn="ctr"/>
            <a:endParaRPr kumimoji="1" lang="zh-CN" altLang="en-US" b="1" dirty="0" smtClean="0">
              <a:ea typeface="楷体_GB2312"/>
            </a:endParaRPr>
          </a:p>
        </p:txBody>
      </p:sp>
      <p:grpSp>
        <p:nvGrpSpPr>
          <p:cNvPr id="30" name="组合 29"/>
          <p:cNvGrpSpPr/>
          <p:nvPr/>
        </p:nvGrpSpPr>
        <p:grpSpPr>
          <a:xfrm>
            <a:off x="899816" y="95536"/>
            <a:ext cx="3816200" cy="582170"/>
            <a:chOff x="899816" y="95536"/>
            <a:chExt cx="3816200" cy="582170"/>
          </a:xfrm>
        </p:grpSpPr>
        <p:sp>
          <p:nvSpPr>
            <p:cNvPr id="31" name="任意多边形 30"/>
            <p:cNvSpPr/>
            <p:nvPr/>
          </p:nvSpPr>
          <p:spPr>
            <a:xfrm>
              <a:off x="899816" y="95536"/>
              <a:ext cx="1727968" cy="576064"/>
            </a:xfrm>
            <a:custGeom>
              <a:avLst/>
              <a:gdLst>
                <a:gd name="connsiteX0" fmla="*/ 0 w 1804270"/>
                <a:gd name="connsiteY0" fmla="*/ 0 h 576064"/>
                <a:gd name="connsiteX1" fmla="*/ 1516238 w 1804270"/>
                <a:gd name="connsiteY1" fmla="*/ 0 h 576064"/>
                <a:gd name="connsiteX2" fmla="*/ 1804270 w 1804270"/>
                <a:gd name="connsiteY2" fmla="*/ 288032 h 576064"/>
                <a:gd name="connsiteX3" fmla="*/ 1516238 w 1804270"/>
                <a:gd name="connsiteY3" fmla="*/ 576064 h 576064"/>
                <a:gd name="connsiteX4" fmla="*/ 0 w 1804270"/>
                <a:gd name="connsiteY4" fmla="*/ 576064 h 576064"/>
                <a:gd name="connsiteX5" fmla="*/ 0 w 1804270"/>
                <a:gd name="connsiteY5"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4270" h="576064">
                  <a:moveTo>
                    <a:pt x="0" y="0"/>
                  </a:moveTo>
                  <a:lnTo>
                    <a:pt x="1516238" y="0"/>
                  </a:lnTo>
                  <a:lnTo>
                    <a:pt x="1804270" y="288032"/>
                  </a:lnTo>
                  <a:lnTo>
                    <a:pt x="1516238" y="576064"/>
                  </a:lnTo>
                  <a:lnTo>
                    <a:pt x="0" y="576064"/>
                  </a:lnTo>
                  <a:lnTo>
                    <a:pt x="0" y="0"/>
                  </a:lnTo>
                  <a:close/>
                </a:path>
              </a:pathLst>
            </a:custGeom>
            <a:solidFill>
              <a:srgbClr val="008080">
                <a:alpha val="49000"/>
              </a:srgbClr>
            </a:solidFill>
            <a:scene3d>
              <a:camera prst="orthographicFront"/>
              <a:lightRig rig="threePt" dir="t"/>
            </a:scene3d>
            <a:sp3d>
              <a:bevelT w="127000" h="127000"/>
              <a:bevelB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6" tIns="64008" rIns="176021" bIns="64008"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latin typeface="黑体" pitchFamily="2" charset="-122"/>
                  <a:ea typeface="黑体" pitchFamily="2" charset="-122"/>
                  <a:cs typeface="+mn-cs"/>
                </a:rPr>
                <a:t>工作回顾</a:t>
              </a:r>
              <a:r>
                <a:rPr lang="en-US" altLang="zh-CN" sz="2400" b="1" kern="1200" dirty="0" smtClean="0">
                  <a:solidFill>
                    <a:schemeClr val="tx1"/>
                  </a:solidFill>
                  <a:latin typeface="黑体" pitchFamily="2" charset="-122"/>
                  <a:ea typeface="黑体" pitchFamily="2" charset="-122"/>
                  <a:cs typeface="+mn-cs"/>
                </a:rPr>
                <a:t>3</a:t>
              </a:r>
              <a:endParaRPr lang="zh-CN" altLang="en-US" sz="2400" b="1" kern="1200" dirty="0" smtClean="0">
                <a:solidFill>
                  <a:schemeClr val="tx1"/>
                </a:solidFill>
                <a:latin typeface="黑体" pitchFamily="2" charset="-122"/>
                <a:ea typeface="黑体" pitchFamily="2" charset="-122"/>
                <a:cs typeface="+mn-cs"/>
              </a:endParaRPr>
            </a:p>
          </p:txBody>
        </p:sp>
        <p:sp>
          <p:nvSpPr>
            <p:cNvPr id="32" name="任意多边形 31"/>
            <p:cNvSpPr/>
            <p:nvPr/>
          </p:nvSpPr>
          <p:spPr>
            <a:xfrm>
              <a:off x="2408818" y="101642"/>
              <a:ext cx="2307198" cy="576064"/>
            </a:xfrm>
            <a:custGeom>
              <a:avLst/>
              <a:gdLst>
                <a:gd name="connsiteX0" fmla="*/ 0 w 2888357"/>
                <a:gd name="connsiteY0" fmla="*/ 0 h 576064"/>
                <a:gd name="connsiteX1" fmla="*/ 2600325 w 2888357"/>
                <a:gd name="connsiteY1" fmla="*/ 0 h 576064"/>
                <a:gd name="connsiteX2" fmla="*/ 2888357 w 2888357"/>
                <a:gd name="connsiteY2" fmla="*/ 288032 h 576064"/>
                <a:gd name="connsiteX3" fmla="*/ 2600325 w 2888357"/>
                <a:gd name="connsiteY3" fmla="*/ 576064 h 576064"/>
                <a:gd name="connsiteX4" fmla="*/ 0 w 2888357"/>
                <a:gd name="connsiteY4" fmla="*/ 576064 h 576064"/>
                <a:gd name="connsiteX5" fmla="*/ 288032 w 2888357"/>
                <a:gd name="connsiteY5" fmla="*/ 288032 h 576064"/>
                <a:gd name="connsiteX6" fmla="*/ 0 w 2888357"/>
                <a:gd name="connsiteY6"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8357" h="576064">
                  <a:moveTo>
                    <a:pt x="0" y="0"/>
                  </a:moveTo>
                  <a:lnTo>
                    <a:pt x="2600325" y="0"/>
                  </a:lnTo>
                  <a:lnTo>
                    <a:pt x="2888357" y="288032"/>
                  </a:lnTo>
                  <a:lnTo>
                    <a:pt x="2600325" y="576064"/>
                  </a:lnTo>
                  <a:lnTo>
                    <a:pt x="0" y="576064"/>
                  </a:lnTo>
                  <a:lnTo>
                    <a:pt x="288032" y="288032"/>
                  </a:lnTo>
                  <a:lnTo>
                    <a:pt x="0" y="0"/>
                  </a:lnTo>
                  <a:close/>
                </a:path>
              </a:pathLst>
            </a:custGeom>
            <a:solidFill>
              <a:srgbClr val="FFC000">
                <a:alpha val="50000"/>
              </a:srgbClr>
            </a:solidFill>
            <a:scene3d>
              <a:camera prst="orthographicFront"/>
              <a:lightRig rig="threePt" dir="t"/>
            </a:scene3d>
            <a:sp3d>
              <a:bevelT w="127000" h="127000"/>
              <a:bevelB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84044" tIns="64008" rIns="320036" bIns="64008"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latin typeface="黑体" pitchFamily="2" charset="-122"/>
                  <a:ea typeface="黑体" pitchFamily="2" charset="-122"/>
                  <a:cs typeface="+mn-cs"/>
                </a:rPr>
                <a:t>基础维护</a:t>
              </a:r>
            </a:p>
          </p:txBody>
        </p:sp>
      </p:grpSp>
      <p:sp>
        <p:nvSpPr>
          <p:cNvPr id="34" name="圆角矩形 33"/>
          <p:cNvSpPr/>
          <p:nvPr/>
        </p:nvSpPr>
        <p:spPr bwMode="auto">
          <a:xfrm>
            <a:off x="596290" y="836712"/>
            <a:ext cx="1832570" cy="504056"/>
          </a:xfrm>
          <a:prstGeom prst="roundRect">
            <a:avLst/>
          </a:prstGeom>
          <a:solidFill>
            <a:schemeClr val="bg2">
              <a:lumMod val="20000"/>
              <a:lumOff val="80000"/>
            </a:schemeClr>
          </a:solidFill>
          <a:ln w="6350">
            <a:noFill/>
            <a:miter lim="800000"/>
            <a:headEnd/>
            <a:tailEnd/>
          </a:ln>
          <a:effectLst/>
          <a:scene3d>
            <a:camera prst="orthographicFront"/>
            <a:lightRig rig="threePt" dir="t"/>
          </a:scene3d>
          <a:sp3d>
            <a:bevelT w="127000" h="127000"/>
            <a:bevelB w="127000" h="127000"/>
          </a:sp3d>
        </p:spPr>
        <p:txBody>
          <a:bodyPr wrap="none" lIns="0" tIns="0" rIns="0" bIns="0" rtlCol="0" anchor="ctr" anchorCtr="1"/>
          <a:lstStyle/>
          <a:p>
            <a:pPr algn="ctr"/>
            <a:r>
              <a:rPr kumimoji="1" lang="zh-CN" altLang="en-US" b="1" dirty="0" smtClean="0">
                <a:latin typeface="微软雅黑" pitchFamily="34" charset="-122"/>
                <a:ea typeface="微软雅黑" pitchFamily="34" charset="-122"/>
              </a:rPr>
              <a:t>机房整治</a:t>
            </a:r>
          </a:p>
        </p:txBody>
      </p:sp>
      <p:sp>
        <p:nvSpPr>
          <p:cNvPr id="60" name="矩形 22"/>
          <p:cNvSpPr>
            <a:spLocks noChangeArrowheads="1"/>
          </p:cNvSpPr>
          <p:nvPr/>
        </p:nvSpPr>
        <p:spPr bwMode="auto">
          <a:xfrm>
            <a:off x="2195483" y="3929049"/>
            <a:ext cx="6381750" cy="862012"/>
          </a:xfrm>
          <a:prstGeom prst="rect">
            <a:avLst/>
          </a:prstGeom>
          <a:noFill/>
          <a:ln w="9525">
            <a:noFill/>
            <a:miter lim="800000"/>
            <a:headEnd/>
            <a:tailEnd/>
          </a:ln>
        </p:spPr>
        <p:txBody>
          <a:bodyPr>
            <a:spAutoFit/>
          </a:bodyPr>
          <a:lstStyle/>
          <a:p>
            <a:pPr marL="285750" indent="-285750" algn="just">
              <a:lnSpc>
                <a:spcPts val="2000"/>
              </a:lnSpc>
              <a:buClr>
                <a:srgbClr val="C00000"/>
              </a:buClr>
              <a:buFontTx/>
              <a:buBlip>
                <a:blip r:embed="rId2"/>
              </a:buBlip>
            </a:pPr>
            <a:r>
              <a:rPr lang="zh-CN" altLang="en-US" sz="1600" dirty="0">
                <a:latin typeface="微软雅黑" pitchFamily="34" charset="-122"/>
                <a:ea typeface="微软雅黑" pitchFamily="34" charset="-122"/>
              </a:rPr>
              <a:t>机房所用空调为物业提供的中央空调，存在裸睡隐患</a:t>
            </a:r>
            <a:endParaRPr lang="en-US" altLang="zh-CN" sz="1600" dirty="0">
              <a:latin typeface="微软雅黑" pitchFamily="34" charset="-122"/>
              <a:ea typeface="微软雅黑" pitchFamily="34" charset="-122"/>
            </a:endParaRPr>
          </a:p>
          <a:p>
            <a:pPr marL="285750" indent="-285750" algn="just">
              <a:lnSpc>
                <a:spcPts val="2000"/>
              </a:lnSpc>
              <a:buClr>
                <a:srgbClr val="C00000"/>
              </a:buClr>
              <a:buFontTx/>
              <a:buBlip>
                <a:blip r:embed="rId2"/>
              </a:buBlip>
            </a:pPr>
            <a:r>
              <a:rPr lang="zh-CN" altLang="en-US" sz="1600" dirty="0">
                <a:latin typeface="微软雅黑" pitchFamily="34" charset="-122"/>
                <a:ea typeface="微软雅黑" pitchFamily="34" charset="-122"/>
              </a:rPr>
              <a:t>在机柜顶部安装防水罩，保护机柜及设备安全稳定运行</a:t>
            </a:r>
            <a:endParaRPr lang="en-US" altLang="zh-CN" sz="1600" dirty="0">
              <a:latin typeface="微软雅黑" pitchFamily="34" charset="-122"/>
              <a:ea typeface="微软雅黑" pitchFamily="34" charset="-122"/>
            </a:endParaRPr>
          </a:p>
          <a:p>
            <a:pPr marL="285750" indent="-285750" algn="just">
              <a:lnSpc>
                <a:spcPts val="2000"/>
              </a:lnSpc>
              <a:buClr>
                <a:srgbClr val="C00000"/>
              </a:buClr>
              <a:buFontTx/>
              <a:buBlip>
                <a:blip r:embed="rId2"/>
              </a:buBlip>
            </a:pPr>
            <a:endParaRPr lang="en-US" altLang="zh-CN" sz="1800" b="1" dirty="0"/>
          </a:p>
        </p:txBody>
      </p:sp>
      <p:grpSp>
        <p:nvGrpSpPr>
          <p:cNvPr id="62" name="Group 3"/>
          <p:cNvGrpSpPr>
            <a:grpSpLocks/>
          </p:cNvGrpSpPr>
          <p:nvPr/>
        </p:nvGrpSpPr>
        <p:grpSpPr bwMode="auto">
          <a:xfrm>
            <a:off x="714348" y="2500306"/>
            <a:ext cx="1293812" cy="482600"/>
            <a:chOff x="816" y="2304"/>
            <a:chExt cx="1440" cy="448"/>
          </a:xfrm>
        </p:grpSpPr>
        <p:sp>
          <p:nvSpPr>
            <p:cNvPr id="77" name="Freeform 4"/>
            <p:cNvSpPr>
              <a:spLocks/>
            </p:cNvSpPr>
            <p:nvPr/>
          </p:nvSpPr>
          <p:spPr bwMode="gray">
            <a:xfrm>
              <a:off x="901" y="2562"/>
              <a:ext cx="1270" cy="190"/>
            </a:xfrm>
            <a:custGeom>
              <a:avLst/>
              <a:gdLst>
                <a:gd name="T0" fmla="*/ 48877035 w 1120"/>
                <a:gd name="T1" fmla="*/ 2 h 252"/>
                <a:gd name="T2" fmla="*/ 48660192 w 1120"/>
                <a:gd name="T3" fmla="*/ 2 h 252"/>
                <a:gd name="T4" fmla="*/ 47954508 w 1120"/>
                <a:gd name="T5" fmla="*/ 2 h 252"/>
                <a:gd name="T6" fmla="*/ 46870509 w 1120"/>
                <a:gd name="T7" fmla="*/ 2 h 252"/>
                <a:gd name="T8" fmla="*/ 45312111 w 1120"/>
                <a:gd name="T9" fmla="*/ 2 h 252"/>
                <a:gd name="T10" fmla="*/ 43304496 w 1120"/>
                <a:gd name="T11" fmla="*/ 2 h 252"/>
                <a:gd name="T12" fmla="*/ 40960911 w 1120"/>
                <a:gd name="T13" fmla="*/ 2 h 252"/>
                <a:gd name="T14" fmla="*/ 38223119 w 1120"/>
                <a:gd name="T15" fmla="*/ 2 h 252"/>
                <a:gd name="T16" fmla="*/ 35142672 w 1120"/>
                <a:gd name="T17" fmla="*/ 2 h 252"/>
                <a:gd name="T18" fmla="*/ 31872514 w 1120"/>
                <a:gd name="T19" fmla="*/ 2 h 252"/>
                <a:gd name="T20" fmla="*/ 28186540 w 1120"/>
                <a:gd name="T21" fmla="*/ 2 h 252"/>
                <a:gd name="T22" fmla="*/ 24211895 w 1120"/>
                <a:gd name="T23" fmla="*/ 2 h 252"/>
                <a:gd name="T24" fmla="*/ 20308026 w 1120"/>
                <a:gd name="T25" fmla="*/ 2 h 252"/>
                <a:gd name="T26" fmla="*/ 16718930 w 1120"/>
                <a:gd name="T27" fmla="*/ 2 h 252"/>
                <a:gd name="T28" fmla="*/ 13422910 w 1120"/>
                <a:gd name="T29" fmla="*/ 2 h 252"/>
                <a:gd name="T30" fmla="*/ 10382731 w 1120"/>
                <a:gd name="T31" fmla="*/ 2 h 252"/>
                <a:gd name="T32" fmla="*/ 7798565 w 1120"/>
                <a:gd name="T33" fmla="*/ 2 h 252"/>
                <a:gd name="T34" fmla="*/ 5535127 w 1120"/>
                <a:gd name="T35" fmla="*/ 2 h 252"/>
                <a:gd name="T36" fmla="*/ 3541297 w 1120"/>
                <a:gd name="T37" fmla="*/ 2 h 252"/>
                <a:gd name="T38" fmla="*/ 2025078 w 1120"/>
                <a:gd name="T39" fmla="*/ 2 h 252"/>
                <a:gd name="T40" fmla="*/ 843205 w 1120"/>
                <a:gd name="T41" fmla="*/ 2 h 252"/>
                <a:gd name="T42" fmla="*/ 239926 w 1120"/>
                <a:gd name="T43" fmla="*/ 2 h 252"/>
                <a:gd name="T44" fmla="*/ 0 w 1120"/>
                <a:gd name="T45" fmla="*/ 2 h 252"/>
                <a:gd name="T46" fmla="*/ 0 w 1120"/>
                <a:gd name="T47" fmla="*/ 2 h 252"/>
                <a:gd name="T48" fmla="*/ 24414351 w 1120"/>
                <a:gd name="T49" fmla="*/ 0 h 252"/>
                <a:gd name="T50" fmla="*/ 48877035 w 1120"/>
                <a:gd name="T51" fmla="*/ 2 h 252"/>
                <a:gd name="T52" fmla="*/ 48877035 w 1120"/>
                <a:gd name="T53" fmla="*/ 2 h 252"/>
                <a:gd name="T54" fmla="*/ 48877035 w 1120"/>
                <a:gd name="T55" fmla="*/ 2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20"/>
                <a:gd name="T85" fmla="*/ 0 h 252"/>
                <a:gd name="T86" fmla="*/ 1120 w 1120"/>
                <a:gd name="T87" fmla="*/ 252 h 2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solidFill>
            <a:ln w="9525">
              <a:noFill/>
              <a:miter lim="800000"/>
              <a:headEnd/>
              <a:tailEnd/>
            </a:ln>
          </p:spPr>
          <p:txBody>
            <a:bodyPr/>
            <a:lstStyle/>
            <a:p>
              <a:endParaRPr lang="zh-CN" altLang="en-US"/>
            </a:p>
          </p:txBody>
        </p:sp>
        <p:sp>
          <p:nvSpPr>
            <p:cNvPr id="78" name="Rectangle 5"/>
            <p:cNvSpPr>
              <a:spLocks noChangeArrowheads="1"/>
            </p:cNvSpPr>
            <p:nvPr/>
          </p:nvSpPr>
          <p:spPr bwMode="gray">
            <a:xfrm>
              <a:off x="816" y="2304"/>
              <a:ext cx="1440" cy="393"/>
            </a:xfrm>
            <a:prstGeom prst="rect">
              <a:avLst/>
            </a:prstGeom>
            <a:solidFill>
              <a:schemeClr val="accent2">
                <a:lumMod val="60000"/>
                <a:lumOff val="40000"/>
              </a:schemeClr>
            </a:solidFill>
            <a:ln>
              <a:noFill/>
            </a:ln>
            <a:extLst>
              <a:ext uri="{91240B29-F687-4F45-9708-019B960494DF}"/>
            </a:extLst>
          </p:spPr>
          <p:txBody>
            <a:bodyPr wrap="none" anchor="ctr"/>
            <a:lstStyle/>
            <a:p>
              <a:pPr algn="ctr">
                <a:defRPr/>
              </a:pPr>
              <a:r>
                <a:rPr lang="zh-CN" altLang="en-US" sz="1400" b="1" dirty="0">
                  <a:latin typeface="黑体" pitchFamily="49" charset="-122"/>
                  <a:ea typeface="黑体" pitchFamily="49" charset="-122"/>
                  <a:cs typeface="Arial" pitchFamily="34" charset="0"/>
                </a:rPr>
                <a:t>动力整改</a:t>
              </a:r>
              <a:endParaRPr lang="en-US" altLang="zh-CN" sz="1400" b="1" dirty="0">
                <a:latin typeface="黑体" pitchFamily="49" charset="-122"/>
                <a:ea typeface="黑体" pitchFamily="49" charset="-122"/>
                <a:cs typeface="Arial" pitchFamily="34" charset="0"/>
              </a:endParaRPr>
            </a:p>
          </p:txBody>
        </p:sp>
      </p:grpSp>
      <p:sp>
        <p:nvSpPr>
          <p:cNvPr id="63" name="AutoShape 28"/>
          <p:cNvSpPr>
            <a:spLocks noChangeArrowheads="1"/>
          </p:cNvSpPr>
          <p:nvPr/>
        </p:nvSpPr>
        <p:spPr bwMode="auto">
          <a:xfrm>
            <a:off x="428596" y="1719249"/>
            <a:ext cx="8320087" cy="4495800"/>
          </a:xfrm>
          <a:prstGeom prst="roundRect">
            <a:avLst>
              <a:gd name="adj" fmla="val 2611"/>
            </a:avLst>
          </a:prstGeom>
          <a:noFill/>
          <a:ln w="9525" algn="ctr">
            <a:solidFill>
              <a:srgbClr val="008000"/>
            </a:solidFill>
            <a:round/>
            <a:headEnd/>
            <a:tailEnd/>
          </a:ln>
        </p:spPr>
        <p:txBody>
          <a:bodyPr/>
          <a:lstStyle/>
          <a:p>
            <a:pPr marL="452438" indent="-277813">
              <a:lnSpc>
                <a:spcPct val="115000"/>
              </a:lnSpc>
              <a:buClr>
                <a:srgbClr val="C00000"/>
              </a:buClr>
              <a:buFontTx/>
              <a:buBlip>
                <a:blip r:embed="rId2"/>
              </a:buBlip>
            </a:pPr>
            <a:endParaRPr lang="en-US" altLang="zh-CN" sz="1400"/>
          </a:p>
          <a:p>
            <a:pPr marL="452438" indent="-277813">
              <a:lnSpc>
                <a:spcPct val="115000"/>
              </a:lnSpc>
              <a:buClr>
                <a:srgbClr val="C00000"/>
              </a:buClr>
              <a:buFontTx/>
              <a:buBlip>
                <a:blip r:embed="rId2"/>
              </a:buBlip>
            </a:pPr>
            <a:endParaRPr lang="zh-CN" altLang="en-US" sz="1400"/>
          </a:p>
        </p:txBody>
      </p:sp>
      <p:pic>
        <p:nvPicPr>
          <p:cNvPr id="75" name="AutoShape 39"/>
          <p:cNvPicPr>
            <a:picLocks noChangeArrowheads="1"/>
          </p:cNvPicPr>
          <p:nvPr/>
        </p:nvPicPr>
        <p:blipFill>
          <a:blip r:embed="rId3"/>
          <a:srcRect/>
          <a:stretch>
            <a:fillRect/>
          </a:stretch>
        </p:blipFill>
        <p:spPr bwMode="auto">
          <a:xfrm>
            <a:off x="428596" y="1428736"/>
            <a:ext cx="5818229" cy="571500"/>
          </a:xfrm>
          <a:prstGeom prst="rect">
            <a:avLst/>
          </a:prstGeom>
          <a:noFill/>
          <a:ln w="9525">
            <a:noFill/>
            <a:miter lim="800000"/>
            <a:headEnd/>
            <a:tailEnd/>
          </a:ln>
        </p:spPr>
      </p:pic>
      <p:sp>
        <p:nvSpPr>
          <p:cNvPr id="76" name="Text Box 47"/>
          <p:cNvSpPr txBox="1">
            <a:spLocks noChangeArrowheads="1"/>
          </p:cNvSpPr>
          <p:nvPr/>
        </p:nvSpPr>
        <p:spPr bwMode="auto">
          <a:xfrm>
            <a:off x="642910" y="1214422"/>
            <a:ext cx="5786478" cy="909321"/>
          </a:xfrm>
          <a:prstGeom prst="rect">
            <a:avLst/>
          </a:prstGeom>
          <a:noFill/>
          <a:ln w="9525">
            <a:noFill/>
            <a:miter lim="800000"/>
            <a:headEnd/>
            <a:tailEnd/>
          </a:ln>
        </p:spPr>
        <p:txBody>
          <a:bodyPr anchor="ctr"/>
          <a:lstStyle/>
          <a:p>
            <a:pPr marL="0" lvl="1">
              <a:defRPr/>
            </a:pPr>
            <a:r>
              <a:rPr lang="zh-CN" altLang="en-US" sz="2000" kern="0" dirty="0" smtClean="0">
                <a:latin typeface="微软雅黑" pitchFamily="34" charset="-122"/>
                <a:ea typeface="微软雅黑" pitchFamily="34" charset="-122"/>
              </a:rPr>
              <a:t>目标：提升客户机房规范标准，提升客户感知</a:t>
            </a:r>
            <a:endParaRPr lang="zh-CN" altLang="en-US" sz="2000" dirty="0">
              <a:effectLst>
                <a:outerShdw blurRad="38100" dist="38100" dir="2700000" algn="tl">
                  <a:srgbClr val="C0C0C0"/>
                </a:outerShdw>
              </a:effectLst>
              <a:latin typeface="华文细黑" pitchFamily="2" charset="-122"/>
              <a:ea typeface="黑体" pitchFamily="49" charset="-122"/>
            </a:endParaRPr>
          </a:p>
        </p:txBody>
      </p:sp>
      <p:grpSp>
        <p:nvGrpSpPr>
          <p:cNvPr id="65" name="Group 9"/>
          <p:cNvGrpSpPr>
            <a:grpSpLocks/>
          </p:cNvGrpSpPr>
          <p:nvPr/>
        </p:nvGrpSpPr>
        <p:grpSpPr bwMode="auto">
          <a:xfrm>
            <a:off x="684183" y="5286357"/>
            <a:ext cx="1368425" cy="492124"/>
            <a:chOff x="816" y="2180"/>
            <a:chExt cx="1440" cy="457"/>
          </a:xfrm>
        </p:grpSpPr>
        <p:sp>
          <p:nvSpPr>
            <p:cNvPr id="73" name="Freeform 10"/>
            <p:cNvSpPr>
              <a:spLocks/>
            </p:cNvSpPr>
            <p:nvPr/>
          </p:nvSpPr>
          <p:spPr bwMode="gray">
            <a:xfrm>
              <a:off x="901" y="2447"/>
              <a:ext cx="1270" cy="190"/>
            </a:xfrm>
            <a:custGeom>
              <a:avLst/>
              <a:gdLst>
                <a:gd name="T0" fmla="*/ 48877035 w 1120"/>
                <a:gd name="T1" fmla="*/ 2 h 252"/>
                <a:gd name="T2" fmla="*/ 48660192 w 1120"/>
                <a:gd name="T3" fmla="*/ 2 h 252"/>
                <a:gd name="T4" fmla="*/ 47954508 w 1120"/>
                <a:gd name="T5" fmla="*/ 2 h 252"/>
                <a:gd name="T6" fmla="*/ 46870509 w 1120"/>
                <a:gd name="T7" fmla="*/ 2 h 252"/>
                <a:gd name="T8" fmla="*/ 45312111 w 1120"/>
                <a:gd name="T9" fmla="*/ 2 h 252"/>
                <a:gd name="T10" fmla="*/ 43304496 w 1120"/>
                <a:gd name="T11" fmla="*/ 2 h 252"/>
                <a:gd name="T12" fmla="*/ 40960911 w 1120"/>
                <a:gd name="T13" fmla="*/ 2 h 252"/>
                <a:gd name="T14" fmla="*/ 38223119 w 1120"/>
                <a:gd name="T15" fmla="*/ 2 h 252"/>
                <a:gd name="T16" fmla="*/ 35142672 w 1120"/>
                <a:gd name="T17" fmla="*/ 2 h 252"/>
                <a:gd name="T18" fmla="*/ 31872514 w 1120"/>
                <a:gd name="T19" fmla="*/ 2 h 252"/>
                <a:gd name="T20" fmla="*/ 28186540 w 1120"/>
                <a:gd name="T21" fmla="*/ 2 h 252"/>
                <a:gd name="T22" fmla="*/ 24211895 w 1120"/>
                <a:gd name="T23" fmla="*/ 2 h 252"/>
                <a:gd name="T24" fmla="*/ 20308026 w 1120"/>
                <a:gd name="T25" fmla="*/ 2 h 252"/>
                <a:gd name="T26" fmla="*/ 16718930 w 1120"/>
                <a:gd name="T27" fmla="*/ 2 h 252"/>
                <a:gd name="T28" fmla="*/ 13422910 w 1120"/>
                <a:gd name="T29" fmla="*/ 2 h 252"/>
                <a:gd name="T30" fmla="*/ 10382731 w 1120"/>
                <a:gd name="T31" fmla="*/ 2 h 252"/>
                <a:gd name="T32" fmla="*/ 7798565 w 1120"/>
                <a:gd name="T33" fmla="*/ 2 h 252"/>
                <a:gd name="T34" fmla="*/ 5535127 w 1120"/>
                <a:gd name="T35" fmla="*/ 2 h 252"/>
                <a:gd name="T36" fmla="*/ 3541297 w 1120"/>
                <a:gd name="T37" fmla="*/ 2 h 252"/>
                <a:gd name="T38" fmla="*/ 2025078 w 1120"/>
                <a:gd name="T39" fmla="*/ 2 h 252"/>
                <a:gd name="T40" fmla="*/ 843205 w 1120"/>
                <a:gd name="T41" fmla="*/ 2 h 252"/>
                <a:gd name="T42" fmla="*/ 239926 w 1120"/>
                <a:gd name="T43" fmla="*/ 2 h 252"/>
                <a:gd name="T44" fmla="*/ 0 w 1120"/>
                <a:gd name="T45" fmla="*/ 2 h 252"/>
                <a:gd name="T46" fmla="*/ 0 w 1120"/>
                <a:gd name="T47" fmla="*/ 2 h 252"/>
                <a:gd name="T48" fmla="*/ 24414351 w 1120"/>
                <a:gd name="T49" fmla="*/ 0 h 252"/>
                <a:gd name="T50" fmla="*/ 48877035 w 1120"/>
                <a:gd name="T51" fmla="*/ 2 h 252"/>
                <a:gd name="T52" fmla="*/ 48877035 w 1120"/>
                <a:gd name="T53" fmla="*/ 2 h 252"/>
                <a:gd name="T54" fmla="*/ 48877035 w 1120"/>
                <a:gd name="T55" fmla="*/ 2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20"/>
                <a:gd name="T85" fmla="*/ 0 h 252"/>
                <a:gd name="T86" fmla="*/ 1120 w 1120"/>
                <a:gd name="T87" fmla="*/ 252 h 2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solidFill>
            <a:ln w="9525">
              <a:noFill/>
              <a:miter lim="800000"/>
              <a:headEnd/>
              <a:tailEnd/>
            </a:ln>
          </p:spPr>
          <p:txBody>
            <a:bodyPr/>
            <a:lstStyle/>
            <a:p>
              <a:endParaRPr lang="zh-CN" altLang="en-US"/>
            </a:p>
          </p:txBody>
        </p:sp>
        <p:sp>
          <p:nvSpPr>
            <p:cNvPr id="74" name="Rectangle 11"/>
            <p:cNvSpPr>
              <a:spLocks noChangeArrowheads="1"/>
            </p:cNvSpPr>
            <p:nvPr/>
          </p:nvSpPr>
          <p:spPr bwMode="gray">
            <a:xfrm>
              <a:off x="816" y="2180"/>
              <a:ext cx="1440" cy="394"/>
            </a:xfrm>
            <a:prstGeom prst="rect">
              <a:avLst/>
            </a:prstGeom>
            <a:solidFill>
              <a:schemeClr val="accent5">
                <a:lumMod val="90000"/>
              </a:schemeClr>
            </a:solidFill>
            <a:ln>
              <a:noFill/>
            </a:ln>
            <a:extLst>
              <a:ext uri="{91240B29-F687-4F45-9708-019B960494DF}"/>
            </a:extLst>
          </p:spPr>
          <p:txBody>
            <a:bodyPr wrap="none" anchor="ctr"/>
            <a:lstStyle/>
            <a:p>
              <a:pPr algn="ctr">
                <a:defRPr/>
              </a:pPr>
              <a:r>
                <a:rPr lang="zh-CN" altLang="en-US" sz="1400" b="1" dirty="0">
                  <a:latin typeface="黑体" pitchFamily="49" charset="-122"/>
                  <a:ea typeface="黑体" pitchFamily="49" charset="-122"/>
                  <a:cs typeface="Arial" pitchFamily="34" charset="0"/>
                </a:rPr>
                <a:t>机房制冷优化</a:t>
              </a:r>
              <a:endParaRPr lang="en-US" altLang="zh-CN" sz="1400" b="1" dirty="0">
                <a:latin typeface="黑体" pitchFamily="49" charset="-122"/>
                <a:ea typeface="黑体" pitchFamily="49" charset="-122"/>
                <a:cs typeface="Arial" pitchFamily="34" charset="0"/>
              </a:endParaRPr>
            </a:p>
          </p:txBody>
        </p:sp>
      </p:grpSp>
      <p:sp>
        <p:nvSpPr>
          <p:cNvPr id="66" name="矩形 22"/>
          <p:cNvSpPr>
            <a:spLocks noChangeArrowheads="1"/>
          </p:cNvSpPr>
          <p:nvPr/>
        </p:nvSpPr>
        <p:spPr bwMode="auto">
          <a:xfrm>
            <a:off x="2195483" y="5214924"/>
            <a:ext cx="6475413" cy="604837"/>
          </a:xfrm>
          <a:prstGeom prst="rect">
            <a:avLst/>
          </a:prstGeom>
          <a:noFill/>
          <a:ln w="9525">
            <a:noFill/>
            <a:miter lim="800000"/>
            <a:headEnd/>
            <a:tailEnd/>
          </a:ln>
        </p:spPr>
        <p:txBody>
          <a:bodyPr>
            <a:spAutoFit/>
          </a:bodyPr>
          <a:lstStyle/>
          <a:p>
            <a:pPr marL="285750" lvl="1" indent="-285750" algn="just">
              <a:lnSpc>
                <a:spcPts val="2000"/>
              </a:lnSpc>
              <a:buClr>
                <a:srgbClr val="C00000"/>
              </a:buClr>
              <a:buFontTx/>
              <a:buBlip>
                <a:blip r:embed="rId2"/>
              </a:buBlip>
            </a:pPr>
            <a:r>
              <a:rPr lang="en-US" altLang="zh-CN" sz="1600" dirty="0"/>
              <a:t>2013</a:t>
            </a:r>
            <a:r>
              <a:rPr lang="zh-CN" altLang="en-US" sz="1600" dirty="0"/>
              <a:t>年夏天，机房中央空调出现不制冷问题</a:t>
            </a:r>
            <a:endParaRPr lang="en-US" altLang="zh-CN" sz="1600" dirty="0"/>
          </a:p>
          <a:p>
            <a:pPr marL="285750" lvl="1" indent="-285750" algn="just">
              <a:lnSpc>
                <a:spcPts val="2000"/>
              </a:lnSpc>
              <a:buClr>
                <a:srgbClr val="C00000"/>
              </a:buClr>
              <a:buFontTx/>
              <a:buBlip>
                <a:blip r:embed="rId2"/>
              </a:buBlip>
            </a:pPr>
            <a:r>
              <a:rPr lang="zh-CN" altLang="en-US" sz="1600" dirty="0"/>
              <a:t>根据机房设备情况，经勘查设计，计划安装</a:t>
            </a:r>
            <a:r>
              <a:rPr lang="en-US" altLang="zh-CN" sz="1600" dirty="0"/>
              <a:t>2</a:t>
            </a:r>
            <a:r>
              <a:rPr lang="zh-CN" altLang="en-US" sz="1600" dirty="0"/>
              <a:t>台柜式空调</a:t>
            </a:r>
            <a:endParaRPr lang="en-US" altLang="zh-CN" sz="1600" dirty="0"/>
          </a:p>
        </p:txBody>
      </p:sp>
      <p:cxnSp>
        <p:nvCxnSpPr>
          <p:cNvPr id="67" name="直接连接符 66"/>
          <p:cNvCxnSpPr/>
          <p:nvPr/>
        </p:nvCxnSpPr>
        <p:spPr>
          <a:xfrm>
            <a:off x="755621" y="3570274"/>
            <a:ext cx="7878762" cy="1587"/>
          </a:xfrm>
          <a:prstGeom prst="line">
            <a:avLst/>
          </a:prstGeom>
          <a:ln w="28575">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grpSp>
        <p:nvGrpSpPr>
          <p:cNvPr id="68" name="组合 4"/>
          <p:cNvGrpSpPr>
            <a:grpSpLocks/>
          </p:cNvGrpSpPr>
          <p:nvPr/>
        </p:nvGrpSpPr>
        <p:grpSpPr bwMode="auto">
          <a:xfrm>
            <a:off x="684183" y="4051278"/>
            <a:ext cx="1293813" cy="449262"/>
            <a:chOff x="1084104" y="3770758"/>
            <a:chExt cx="1402297" cy="448743"/>
          </a:xfrm>
        </p:grpSpPr>
        <p:sp>
          <p:nvSpPr>
            <p:cNvPr id="71" name="Freeform 10"/>
            <p:cNvSpPr>
              <a:spLocks/>
            </p:cNvSpPr>
            <p:nvPr/>
          </p:nvSpPr>
          <p:spPr bwMode="gray">
            <a:xfrm>
              <a:off x="1127021" y="4014714"/>
              <a:ext cx="1237058" cy="204787"/>
            </a:xfrm>
            <a:custGeom>
              <a:avLst/>
              <a:gdLst>
                <a:gd name="T0" fmla="*/ 2147483647 w 1120"/>
                <a:gd name="T1" fmla="*/ 2147483647 h 252"/>
                <a:gd name="T2" fmla="*/ 2147483647 w 1120"/>
                <a:gd name="T3" fmla="*/ 2147483647 h 252"/>
                <a:gd name="T4" fmla="*/ 2147483647 w 1120"/>
                <a:gd name="T5" fmla="*/ 2147483647 h 252"/>
                <a:gd name="T6" fmla="*/ 2147483647 w 1120"/>
                <a:gd name="T7" fmla="*/ 2147483647 h 252"/>
                <a:gd name="T8" fmla="*/ 2147483647 w 1120"/>
                <a:gd name="T9" fmla="*/ 2147483647 h 252"/>
                <a:gd name="T10" fmla="*/ 2147483647 w 1120"/>
                <a:gd name="T11" fmla="*/ 2147483647 h 252"/>
                <a:gd name="T12" fmla="*/ 2147483647 w 1120"/>
                <a:gd name="T13" fmla="*/ 2147483647 h 252"/>
                <a:gd name="T14" fmla="*/ 2147483647 w 1120"/>
                <a:gd name="T15" fmla="*/ 2147483647 h 252"/>
                <a:gd name="T16" fmla="*/ 2147483647 w 1120"/>
                <a:gd name="T17" fmla="*/ 2147483647 h 252"/>
                <a:gd name="T18" fmla="*/ 2147483647 w 1120"/>
                <a:gd name="T19" fmla="*/ 2147483647 h 252"/>
                <a:gd name="T20" fmla="*/ 2147483647 w 1120"/>
                <a:gd name="T21" fmla="*/ 2147483647 h 252"/>
                <a:gd name="T22" fmla="*/ 2147483647 w 1120"/>
                <a:gd name="T23" fmla="*/ 2147483647 h 252"/>
                <a:gd name="T24" fmla="*/ 2147483647 w 1120"/>
                <a:gd name="T25" fmla="*/ 2147483647 h 252"/>
                <a:gd name="T26" fmla="*/ 2147483647 w 1120"/>
                <a:gd name="T27" fmla="*/ 2147483647 h 252"/>
                <a:gd name="T28" fmla="*/ 2147483647 w 1120"/>
                <a:gd name="T29" fmla="*/ 2147483647 h 252"/>
                <a:gd name="T30" fmla="*/ 2147483647 w 1120"/>
                <a:gd name="T31" fmla="*/ 2147483647 h 252"/>
                <a:gd name="T32" fmla="*/ 2147483647 w 1120"/>
                <a:gd name="T33" fmla="*/ 2147483647 h 252"/>
                <a:gd name="T34" fmla="*/ 2147483647 w 1120"/>
                <a:gd name="T35" fmla="*/ 2147483647 h 252"/>
                <a:gd name="T36" fmla="*/ 2147483647 w 1120"/>
                <a:gd name="T37" fmla="*/ 2147483647 h 252"/>
                <a:gd name="T38" fmla="*/ 2147483647 w 1120"/>
                <a:gd name="T39" fmla="*/ 2147483647 h 252"/>
                <a:gd name="T40" fmla="*/ 2147483647 w 1120"/>
                <a:gd name="T41" fmla="*/ 2147483647 h 252"/>
                <a:gd name="T42" fmla="*/ 2147483647 w 1120"/>
                <a:gd name="T43" fmla="*/ 2147483647 h 252"/>
                <a:gd name="T44" fmla="*/ 0 w 1120"/>
                <a:gd name="T45" fmla="*/ 2147483647 h 252"/>
                <a:gd name="T46" fmla="*/ 0 w 1120"/>
                <a:gd name="T47" fmla="*/ 2147483647 h 252"/>
                <a:gd name="T48" fmla="*/ 2147483647 w 1120"/>
                <a:gd name="T49" fmla="*/ 0 h 252"/>
                <a:gd name="T50" fmla="*/ 2147483647 w 1120"/>
                <a:gd name="T51" fmla="*/ 2147483647 h 252"/>
                <a:gd name="T52" fmla="*/ 2147483647 w 1120"/>
                <a:gd name="T53" fmla="*/ 2147483647 h 252"/>
                <a:gd name="T54" fmla="*/ 2147483647 w 1120"/>
                <a:gd name="T55" fmla="*/ 2147483647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20"/>
                <a:gd name="T85" fmla="*/ 0 h 252"/>
                <a:gd name="T86" fmla="*/ 1120 w 1120"/>
                <a:gd name="T87" fmla="*/ 252 h 2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solidFill>
            <a:ln w="9525">
              <a:noFill/>
              <a:miter lim="800000"/>
              <a:headEnd/>
              <a:tailEnd/>
            </a:ln>
          </p:spPr>
          <p:txBody>
            <a:bodyPr/>
            <a:lstStyle/>
            <a:p>
              <a:endParaRPr lang="zh-CN" altLang="en-US"/>
            </a:p>
          </p:txBody>
        </p:sp>
        <p:sp>
          <p:nvSpPr>
            <p:cNvPr id="72" name="Rectangle 8"/>
            <p:cNvSpPr>
              <a:spLocks noChangeArrowheads="1"/>
            </p:cNvSpPr>
            <p:nvPr/>
          </p:nvSpPr>
          <p:spPr bwMode="gray">
            <a:xfrm>
              <a:off x="1084104" y="3770758"/>
              <a:ext cx="1402297" cy="423863"/>
            </a:xfrm>
            <a:prstGeom prst="rect">
              <a:avLst/>
            </a:prstGeom>
            <a:solidFill>
              <a:srgbClr val="C5E4FC"/>
            </a:solidFill>
            <a:ln w="9525">
              <a:noFill/>
              <a:miter lim="800000"/>
              <a:headEnd/>
              <a:tailEnd/>
            </a:ln>
          </p:spPr>
          <p:txBody>
            <a:bodyPr wrap="none" anchor="ctr"/>
            <a:lstStyle/>
            <a:p>
              <a:pPr algn="ctr"/>
              <a:r>
                <a:rPr lang="zh-CN" altLang="en-US" sz="1400" b="1" dirty="0">
                  <a:cs typeface="Arial" pitchFamily="34" charset="0"/>
                </a:rPr>
                <a:t>空调漏水隐患</a:t>
              </a:r>
              <a:endParaRPr lang="en-US" altLang="zh-CN" sz="1400" b="1" dirty="0">
                <a:cs typeface="Arial" pitchFamily="34" charset="0"/>
              </a:endParaRPr>
            </a:p>
          </p:txBody>
        </p:sp>
      </p:grpSp>
      <p:cxnSp>
        <p:nvCxnSpPr>
          <p:cNvPr id="69" name="直接连接符 68"/>
          <p:cNvCxnSpPr/>
          <p:nvPr/>
        </p:nvCxnSpPr>
        <p:spPr>
          <a:xfrm>
            <a:off x="755621" y="4857736"/>
            <a:ext cx="7878762" cy="1588"/>
          </a:xfrm>
          <a:prstGeom prst="line">
            <a:avLst/>
          </a:prstGeom>
          <a:ln w="28575">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70" name="矩形 22"/>
          <p:cNvSpPr>
            <a:spLocks noChangeArrowheads="1"/>
          </p:cNvSpPr>
          <p:nvPr/>
        </p:nvSpPr>
        <p:spPr bwMode="auto">
          <a:xfrm>
            <a:off x="2195483" y="2466961"/>
            <a:ext cx="6516688" cy="604838"/>
          </a:xfrm>
          <a:prstGeom prst="rect">
            <a:avLst/>
          </a:prstGeom>
          <a:noFill/>
          <a:ln w="9525">
            <a:noFill/>
            <a:miter lim="800000"/>
            <a:headEnd/>
            <a:tailEnd/>
          </a:ln>
        </p:spPr>
        <p:txBody>
          <a:bodyPr>
            <a:spAutoFit/>
          </a:bodyPr>
          <a:lstStyle/>
          <a:p>
            <a:pPr marL="0" lvl="1" indent="266700" algn="just">
              <a:lnSpc>
                <a:spcPts val="2000"/>
              </a:lnSpc>
              <a:buClr>
                <a:srgbClr val="C00000"/>
              </a:buClr>
              <a:buFontTx/>
              <a:buBlip>
                <a:blip r:embed="rId2"/>
              </a:buBlip>
            </a:pPr>
            <a:r>
              <a:rPr lang="zh-CN" altLang="en-US" sz="1600" dirty="0">
                <a:latin typeface="微软雅黑" pitchFamily="34" charset="-122"/>
                <a:ea typeface="微软雅黑" pitchFamily="34" charset="-122"/>
              </a:rPr>
              <a:t>整改联通固网机房综合柜供电系统，增加断电保护</a:t>
            </a:r>
            <a:endParaRPr lang="en-US" altLang="zh-CN" sz="1600" dirty="0">
              <a:latin typeface="微软雅黑" pitchFamily="34" charset="-122"/>
              <a:ea typeface="微软雅黑" pitchFamily="34" charset="-122"/>
            </a:endParaRPr>
          </a:p>
          <a:p>
            <a:pPr marL="0" lvl="1" indent="266700" algn="just">
              <a:lnSpc>
                <a:spcPts val="2000"/>
              </a:lnSpc>
              <a:buClr>
                <a:srgbClr val="C00000"/>
              </a:buClr>
              <a:buFontTx/>
              <a:buBlip>
                <a:blip r:embed="rId2"/>
              </a:buBlip>
            </a:pPr>
            <a:r>
              <a:rPr lang="zh-CN" altLang="en-US" sz="1600" dirty="0">
                <a:latin typeface="微软雅黑" pitchFamily="34" charset="-122"/>
                <a:ea typeface="微软雅黑" pitchFamily="34" charset="-122"/>
              </a:rPr>
              <a:t>联通固网、数固机房蓄电池割接替换为大容量蓄电池</a:t>
            </a:r>
            <a:endParaRPr lang="en-US" altLang="zh-CN" sz="1600" dirty="0">
              <a:latin typeface="微软雅黑" pitchFamily="34" charset="-122"/>
              <a:ea typeface="微软雅黑" pitchFamily="34" charset="-122"/>
            </a:endParaRPr>
          </a:p>
        </p:txBody>
      </p:sp>
    </p:spTree>
    <p:extLst>
      <p:ext uri="{BB962C8B-B14F-4D97-AF65-F5344CB8AC3E}">
        <p14:creationId xmlns:p14="http://schemas.microsoft.com/office/powerpoint/2010/main" xmlns="" val="20920322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bwMode="auto">
          <a:xfrm>
            <a:off x="3275856" y="3212976"/>
            <a:ext cx="5760640" cy="3240360"/>
          </a:xfrm>
          <a:prstGeom prst="roundRect">
            <a:avLst/>
          </a:prstGeom>
          <a:noFill/>
          <a:ln w="6350">
            <a:noFill/>
            <a:miter lim="800000"/>
            <a:headEnd/>
            <a:tailEnd/>
          </a:ln>
          <a:effectLst/>
        </p:spPr>
        <p:txBody>
          <a:bodyPr wrap="none" lIns="0" tIns="0" rIns="0" bIns="0" rtlCol="0" anchor="ctr" anchorCtr="1"/>
          <a:lstStyle/>
          <a:p>
            <a:pPr algn="ctr"/>
            <a:endParaRPr kumimoji="1" lang="zh-CN" altLang="en-US" b="1" dirty="0" smtClean="0">
              <a:ea typeface="楷体_GB2312"/>
            </a:endParaRPr>
          </a:p>
        </p:txBody>
      </p:sp>
      <p:grpSp>
        <p:nvGrpSpPr>
          <p:cNvPr id="2" name="组合 29"/>
          <p:cNvGrpSpPr/>
          <p:nvPr/>
        </p:nvGrpSpPr>
        <p:grpSpPr>
          <a:xfrm>
            <a:off x="899816" y="95536"/>
            <a:ext cx="3816200" cy="582170"/>
            <a:chOff x="899816" y="95536"/>
            <a:chExt cx="3816200" cy="582170"/>
          </a:xfrm>
        </p:grpSpPr>
        <p:sp>
          <p:nvSpPr>
            <p:cNvPr id="31" name="任意多边形 30"/>
            <p:cNvSpPr/>
            <p:nvPr/>
          </p:nvSpPr>
          <p:spPr>
            <a:xfrm>
              <a:off x="899816" y="95536"/>
              <a:ext cx="1727968" cy="576064"/>
            </a:xfrm>
            <a:custGeom>
              <a:avLst/>
              <a:gdLst>
                <a:gd name="connsiteX0" fmla="*/ 0 w 1804270"/>
                <a:gd name="connsiteY0" fmla="*/ 0 h 576064"/>
                <a:gd name="connsiteX1" fmla="*/ 1516238 w 1804270"/>
                <a:gd name="connsiteY1" fmla="*/ 0 h 576064"/>
                <a:gd name="connsiteX2" fmla="*/ 1804270 w 1804270"/>
                <a:gd name="connsiteY2" fmla="*/ 288032 h 576064"/>
                <a:gd name="connsiteX3" fmla="*/ 1516238 w 1804270"/>
                <a:gd name="connsiteY3" fmla="*/ 576064 h 576064"/>
                <a:gd name="connsiteX4" fmla="*/ 0 w 1804270"/>
                <a:gd name="connsiteY4" fmla="*/ 576064 h 576064"/>
                <a:gd name="connsiteX5" fmla="*/ 0 w 1804270"/>
                <a:gd name="connsiteY5"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4270" h="576064">
                  <a:moveTo>
                    <a:pt x="0" y="0"/>
                  </a:moveTo>
                  <a:lnTo>
                    <a:pt x="1516238" y="0"/>
                  </a:lnTo>
                  <a:lnTo>
                    <a:pt x="1804270" y="288032"/>
                  </a:lnTo>
                  <a:lnTo>
                    <a:pt x="1516238" y="576064"/>
                  </a:lnTo>
                  <a:lnTo>
                    <a:pt x="0" y="576064"/>
                  </a:lnTo>
                  <a:lnTo>
                    <a:pt x="0" y="0"/>
                  </a:lnTo>
                  <a:close/>
                </a:path>
              </a:pathLst>
            </a:custGeom>
            <a:solidFill>
              <a:srgbClr val="008080">
                <a:alpha val="49000"/>
              </a:srgbClr>
            </a:solidFill>
            <a:scene3d>
              <a:camera prst="orthographicFront"/>
              <a:lightRig rig="threePt" dir="t"/>
            </a:scene3d>
            <a:sp3d>
              <a:bevelT w="127000" h="127000"/>
              <a:bevelB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6" tIns="64008" rIns="176021" bIns="64008"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latin typeface="黑体" pitchFamily="2" charset="-122"/>
                  <a:ea typeface="黑体" pitchFamily="2" charset="-122"/>
                  <a:cs typeface="+mn-cs"/>
                </a:rPr>
                <a:t>工作回顾</a:t>
              </a:r>
              <a:r>
                <a:rPr lang="en-US" altLang="zh-CN" sz="2400" b="1" kern="1200" dirty="0" smtClean="0">
                  <a:solidFill>
                    <a:schemeClr val="tx1"/>
                  </a:solidFill>
                  <a:latin typeface="黑体" pitchFamily="2" charset="-122"/>
                  <a:ea typeface="黑体" pitchFamily="2" charset="-122"/>
                  <a:cs typeface="+mn-cs"/>
                </a:rPr>
                <a:t>3</a:t>
              </a:r>
              <a:endParaRPr lang="zh-CN" altLang="en-US" sz="2400" b="1" kern="1200" dirty="0" smtClean="0">
                <a:solidFill>
                  <a:schemeClr val="tx1"/>
                </a:solidFill>
                <a:latin typeface="黑体" pitchFamily="2" charset="-122"/>
                <a:ea typeface="黑体" pitchFamily="2" charset="-122"/>
                <a:cs typeface="+mn-cs"/>
              </a:endParaRPr>
            </a:p>
          </p:txBody>
        </p:sp>
        <p:sp>
          <p:nvSpPr>
            <p:cNvPr id="32" name="任意多边形 31"/>
            <p:cNvSpPr/>
            <p:nvPr/>
          </p:nvSpPr>
          <p:spPr>
            <a:xfrm>
              <a:off x="2408818" y="101642"/>
              <a:ext cx="2307198" cy="576064"/>
            </a:xfrm>
            <a:custGeom>
              <a:avLst/>
              <a:gdLst>
                <a:gd name="connsiteX0" fmla="*/ 0 w 2888357"/>
                <a:gd name="connsiteY0" fmla="*/ 0 h 576064"/>
                <a:gd name="connsiteX1" fmla="*/ 2600325 w 2888357"/>
                <a:gd name="connsiteY1" fmla="*/ 0 h 576064"/>
                <a:gd name="connsiteX2" fmla="*/ 2888357 w 2888357"/>
                <a:gd name="connsiteY2" fmla="*/ 288032 h 576064"/>
                <a:gd name="connsiteX3" fmla="*/ 2600325 w 2888357"/>
                <a:gd name="connsiteY3" fmla="*/ 576064 h 576064"/>
                <a:gd name="connsiteX4" fmla="*/ 0 w 2888357"/>
                <a:gd name="connsiteY4" fmla="*/ 576064 h 576064"/>
                <a:gd name="connsiteX5" fmla="*/ 288032 w 2888357"/>
                <a:gd name="connsiteY5" fmla="*/ 288032 h 576064"/>
                <a:gd name="connsiteX6" fmla="*/ 0 w 2888357"/>
                <a:gd name="connsiteY6"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8357" h="576064">
                  <a:moveTo>
                    <a:pt x="0" y="0"/>
                  </a:moveTo>
                  <a:lnTo>
                    <a:pt x="2600325" y="0"/>
                  </a:lnTo>
                  <a:lnTo>
                    <a:pt x="2888357" y="288032"/>
                  </a:lnTo>
                  <a:lnTo>
                    <a:pt x="2600325" y="576064"/>
                  </a:lnTo>
                  <a:lnTo>
                    <a:pt x="0" y="576064"/>
                  </a:lnTo>
                  <a:lnTo>
                    <a:pt x="288032" y="288032"/>
                  </a:lnTo>
                  <a:lnTo>
                    <a:pt x="0" y="0"/>
                  </a:lnTo>
                  <a:close/>
                </a:path>
              </a:pathLst>
            </a:custGeom>
            <a:solidFill>
              <a:srgbClr val="FFC000">
                <a:alpha val="50000"/>
              </a:srgbClr>
            </a:solidFill>
            <a:scene3d>
              <a:camera prst="orthographicFront"/>
              <a:lightRig rig="threePt" dir="t"/>
            </a:scene3d>
            <a:sp3d>
              <a:bevelT w="127000" h="127000"/>
              <a:bevelB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84044" tIns="64008" rIns="320036" bIns="64008"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latin typeface="黑体" pitchFamily="2" charset="-122"/>
                  <a:ea typeface="黑体" pitchFamily="2" charset="-122"/>
                  <a:cs typeface="+mn-cs"/>
                </a:rPr>
                <a:t>基础维护</a:t>
              </a:r>
            </a:p>
          </p:txBody>
        </p:sp>
      </p:grpSp>
      <p:sp>
        <p:nvSpPr>
          <p:cNvPr id="34" name="圆角矩形 33"/>
          <p:cNvSpPr/>
          <p:nvPr/>
        </p:nvSpPr>
        <p:spPr bwMode="auto">
          <a:xfrm>
            <a:off x="596290" y="836712"/>
            <a:ext cx="1944216" cy="504056"/>
          </a:xfrm>
          <a:prstGeom prst="roundRect">
            <a:avLst/>
          </a:prstGeom>
          <a:solidFill>
            <a:schemeClr val="bg2">
              <a:lumMod val="20000"/>
              <a:lumOff val="80000"/>
            </a:schemeClr>
          </a:solidFill>
          <a:ln w="6350">
            <a:noFill/>
            <a:miter lim="800000"/>
            <a:headEnd/>
            <a:tailEnd/>
          </a:ln>
          <a:effectLst/>
          <a:scene3d>
            <a:camera prst="orthographicFront"/>
            <a:lightRig rig="threePt" dir="t"/>
          </a:scene3d>
          <a:sp3d>
            <a:bevelT w="127000" h="127000"/>
            <a:bevelB w="127000" h="127000"/>
          </a:sp3d>
        </p:spPr>
        <p:txBody>
          <a:bodyPr wrap="none" lIns="0" tIns="0" rIns="0" bIns="0" rtlCol="0" anchor="ctr" anchorCtr="1"/>
          <a:lstStyle/>
          <a:p>
            <a:pPr algn="ctr"/>
            <a:r>
              <a:rPr kumimoji="1" lang="zh-CN" altLang="en-US" b="1" dirty="0" smtClean="0">
                <a:latin typeface="微软雅黑" pitchFamily="34" charset="-122"/>
                <a:ea typeface="微软雅黑" pitchFamily="34" charset="-122"/>
              </a:rPr>
              <a:t>机房整治</a:t>
            </a:r>
            <a:r>
              <a:rPr kumimoji="1" lang="en-US" altLang="zh-CN" b="1" dirty="0" smtClean="0">
                <a:latin typeface="微软雅黑" pitchFamily="34" charset="-122"/>
                <a:ea typeface="微软雅黑" pitchFamily="34" charset="-122"/>
              </a:rPr>
              <a:t>1</a:t>
            </a:r>
            <a:endParaRPr kumimoji="1" lang="zh-CN" altLang="en-US" b="1" dirty="0" smtClean="0">
              <a:latin typeface="微软雅黑" pitchFamily="34" charset="-122"/>
              <a:ea typeface="微软雅黑" pitchFamily="34" charset="-122"/>
            </a:endParaRPr>
          </a:p>
        </p:txBody>
      </p:sp>
      <p:pic>
        <p:nvPicPr>
          <p:cNvPr id="24" name="Picture 6" descr="E:\CNC\9－大客户服务\平安保险唐镇后缘中心\1F运营商机房\2010-cnc-2A\联通机房1-20101228762平安保险.jpg"/>
          <p:cNvPicPr>
            <a:picLocks noChangeAspect="1" noChangeArrowheads="1"/>
          </p:cNvPicPr>
          <p:nvPr/>
        </p:nvPicPr>
        <p:blipFill>
          <a:blip r:embed="rId2" cstate="print"/>
          <a:srcRect/>
          <a:stretch>
            <a:fillRect/>
          </a:stretch>
        </p:blipFill>
        <p:spPr bwMode="auto">
          <a:xfrm>
            <a:off x="642910" y="1428737"/>
            <a:ext cx="4000527" cy="2786082"/>
          </a:xfrm>
          <a:prstGeom prst="rect">
            <a:avLst/>
          </a:prstGeom>
          <a:noFill/>
          <a:ln w="9525">
            <a:noFill/>
            <a:miter lim="800000"/>
            <a:headEnd/>
            <a:tailEnd/>
          </a:ln>
        </p:spPr>
      </p:pic>
      <p:pic>
        <p:nvPicPr>
          <p:cNvPr id="25" name="图片 12" descr="20130913-缩小版.jpg"/>
          <p:cNvPicPr>
            <a:picLocks noChangeAspect="1"/>
          </p:cNvPicPr>
          <p:nvPr/>
        </p:nvPicPr>
        <p:blipFill>
          <a:blip r:embed="rId3" cstate="print"/>
          <a:srcRect/>
          <a:stretch>
            <a:fillRect/>
          </a:stretch>
        </p:blipFill>
        <p:spPr bwMode="auto">
          <a:xfrm>
            <a:off x="4929190" y="3143248"/>
            <a:ext cx="3857623" cy="2928958"/>
          </a:xfrm>
          <a:prstGeom prst="rect">
            <a:avLst/>
          </a:prstGeom>
          <a:noFill/>
          <a:ln w="9525">
            <a:noFill/>
            <a:miter lim="800000"/>
            <a:headEnd/>
            <a:tailEnd/>
          </a:ln>
        </p:spPr>
      </p:pic>
      <p:grpSp>
        <p:nvGrpSpPr>
          <p:cNvPr id="26" name="Group 3"/>
          <p:cNvGrpSpPr>
            <a:grpSpLocks/>
          </p:cNvGrpSpPr>
          <p:nvPr/>
        </p:nvGrpSpPr>
        <p:grpSpPr bwMode="auto">
          <a:xfrm>
            <a:off x="5429256" y="1571612"/>
            <a:ext cx="2428875" cy="642938"/>
            <a:chOff x="816" y="2304"/>
            <a:chExt cx="1440" cy="448"/>
          </a:xfrm>
        </p:grpSpPr>
        <p:sp>
          <p:nvSpPr>
            <p:cNvPr id="27" name="Freeform 4"/>
            <p:cNvSpPr>
              <a:spLocks/>
            </p:cNvSpPr>
            <p:nvPr/>
          </p:nvSpPr>
          <p:spPr bwMode="gray">
            <a:xfrm>
              <a:off x="901" y="2562"/>
              <a:ext cx="1270" cy="190"/>
            </a:xfrm>
            <a:custGeom>
              <a:avLst/>
              <a:gdLst>
                <a:gd name="T0" fmla="*/ 48877035 w 1120"/>
                <a:gd name="T1" fmla="*/ 2 h 252"/>
                <a:gd name="T2" fmla="*/ 48660192 w 1120"/>
                <a:gd name="T3" fmla="*/ 2 h 252"/>
                <a:gd name="T4" fmla="*/ 47954508 w 1120"/>
                <a:gd name="T5" fmla="*/ 2 h 252"/>
                <a:gd name="T6" fmla="*/ 46870509 w 1120"/>
                <a:gd name="T7" fmla="*/ 2 h 252"/>
                <a:gd name="T8" fmla="*/ 45312111 w 1120"/>
                <a:gd name="T9" fmla="*/ 2 h 252"/>
                <a:gd name="T10" fmla="*/ 43304496 w 1120"/>
                <a:gd name="T11" fmla="*/ 2 h 252"/>
                <a:gd name="T12" fmla="*/ 40960911 w 1120"/>
                <a:gd name="T13" fmla="*/ 2 h 252"/>
                <a:gd name="T14" fmla="*/ 38223119 w 1120"/>
                <a:gd name="T15" fmla="*/ 2 h 252"/>
                <a:gd name="T16" fmla="*/ 35142672 w 1120"/>
                <a:gd name="T17" fmla="*/ 2 h 252"/>
                <a:gd name="T18" fmla="*/ 31872514 w 1120"/>
                <a:gd name="T19" fmla="*/ 2 h 252"/>
                <a:gd name="T20" fmla="*/ 28186540 w 1120"/>
                <a:gd name="T21" fmla="*/ 2 h 252"/>
                <a:gd name="T22" fmla="*/ 24211895 w 1120"/>
                <a:gd name="T23" fmla="*/ 2 h 252"/>
                <a:gd name="T24" fmla="*/ 20308026 w 1120"/>
                <a:gd name="T25" fmla="*/ 2 h 252"/>
                <a:gd name="T26" fmla="*/ 16718930 w 1120"/>
                <a:gd name="T27" fmla="*/ 2 h 252"/>
                <a:gd name="T28" fmla="*/ 13422910 w 1120"/>
                <a:gd name="T29" fmla="*/ 2 h 252"/>
                <a:gd name="T30" fmla="*/ 10382731 w 1120"/>
                <a:gd name="T31" fmla="*/ 2 h 252"/>
                <a:gd name="T32" fmla="*/ 7798565 w 1120"/>
                <a:gd name="T33" fmla="*/ 2 h 252"/>
                <a:gd name="T34" fmla="*/ 5535127 w 1120"/>
                <a:gd name="T35" fmla="*/ 2 h 252"/>
                <a:gd name="T36" fmla="*/ 3541297 w 1120"/>
                <a:gd name="T37" fmla="*/ 2 h 252"/>
                <a:gd name="T38" fmla="*/ 2025078 w 1120"/>
                <a:gd name="T39" fmla="*/ 2 h 252"/>
                <a:gd name="T40" fmla="*/ 843205 w 1120"/>
                <a:gd name="T41" fmla="*/ 2 h 252"/>
                <a:gd name="T42" fmla="*/ 239926 w 1120"/>
                <a:gd name="T43" fmla="*/ 2 h 252"/>
                <a:gd name="T44" fmla="*/ 0 w 1120"/>
                <a:gd name="T45" fmla="*/ 2 h 252"/>
                <a:gd name="T46" fmla="*/ 0 w 1120"/>
                <a:gd name="T47" fmla="*/ 2 h 252"/>
                <a:gd name="T48" fmla="*/ 24414351 w 1120"/>
                <a:gd name="T49" fmla="*/ 0 h 252"/>
                <a:gd name="T50" fmla="*/ 48877035 w 1120"/>
                <a:gd name="T51" fmla="*/ 2 h 252"/>
                <a:gd name="T52" fmla="*/ 48877035 w 1120"/>
                <a:gd name="T53" fmla="*/ 2 h 252"/>
                <a:gd name="T54" fmla="*/ 48877035 w 1120"/>
                <a:gd name="T55" fmla="*/ 2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20"/>
                <a:gd name="T85" fmla="*/ 0 h 252"/>
                <a:gd name="T86" fmla="*/ 1120 w 1120"/>
                <a:gd name="T87" fmla="*/ 252 h 2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solidFill>
            <a:ln w="9525">
              <a:noFill/>
              <a:miter lim="800000"/>
              <a:headEnd/>
              <a:tailEnd/>
            </a:ln>
          </p:spPr>
          <p:txBody>
            <a:bodyPr/>
            <a:lstStyle/>
            <a:p>
              <a:endParaRPr lang="zh-CN" altLang="en-US"/>
            </a:p>
          </p:txBody>
        </p:sp>
        <p:sp>
          <p:nvSpPr>
            <p:cNvPr id="28" name="Rectangle 5"/>
            <p:cNvSpPr>
              <a:spLocks noChangeArrowheads="1"/>
            </p:cNvSpPr>
            <p:nvPr/>
          </p:nvSpPr>
          <p:spPr bwMode="gray">
            <a:xfrm>
              <a:off x="816" y="2304"/>
              <a:ext cx="1440" cy="393"/>
            </a:xfrm>
            <a:prstGeom prst="rect">
              <a:avLst/>
            </a:prstGeom>
            <a:solidFill>
              <a:srgbClr val="8FF4FF"/>
            </a:solidFill>
            <a:ln>
              <a:noFill/>
            </a:ln>
            <a:extLst>
              <a:ext uri="{91240B29-F687-4F45-9708-019B960494DF}"/>
            </a:extLst>
          </p:spPr>
          <p:txBody>
            <a:bodyPr wrap="none" anchor="ctr"/>
            <a:lstStyle/>
            <a:p>
              <a:pPr algn="ctr">
                <a:defRPr/>
              </a:pPr>
              <a:r>
                <a:rPr lang="zh-CN" altLang="en-US" sz="1400" dirty="0">
                  <a:latin typeface="黑体" pitchFamily="49" charset="-122"/>
                  <a:ea typeface="黑体" pitchFamily="49" charset="-122"/>
                  <a:cs typeface="Arial" pitchFamily="34" charset="0"/>
                </a:rPr>
                <a:t>联通机房</a:t>
              </a:r>
              <a:r>
                <a:rPr lang="en-US" altLang="zh-CN" sz="1400" dirty="0">
                  <a:latin typeface="黑体" pitchFamily="49" charset="-122"/>
                  <a:ea typeface="黑体" pitchFamily="49" charset="-122"/>
                  <a:cs typeface="Arial" pitchFamily="34" charset="0"/>
                </a:rPr>
                <a:t>1</a:t>
              </a:r>
              <a:r>
                <a:rPr lang="zh-CN" altLang="en-US" sz="1400" dirty="0">
                  <a:latin typeface="黑体" pitchFamily="49" charset="-122"/>
                  <a:ea typeface="黑体" pitchFamily="49" charset="-122"/>
                  <a:cs typeface="Arial" pitchFamily="34" charset="0"/>
                </a:rPr>
                <a:t>（固网机房）</a:t>
              </a:r>
              <a:endParaRPr lang="en-US" altLang="zh-CN" sz="1400" dirty="0">
                <a:latin typeface="黑体" pitchFamily="49" charset="-122"/>
                <a:ea typeface="黑体" pitchFamily="49" charset="-122"/>
                <a:cs typeface="Arial" pitchFamily="34" charset="0"/>
              </a:endParaRPr>
            </a:p>
            <a:p>
              <a:pPr algn="ctr">
                <a:defRPr/>
              </a:pPr>
              <a:r>
                <a:rPr lang="zh-CN" altLang="en-US" sz="1400" dirty="0">
                  <a:latin typeface="黑体" pitchFamily="49" charset="-122"/>
                  <a:ea typeface="黑体" pitchFamily="49" charset="-122"/>
                  <a:cs typeface="Arial" pitchFamily="34" charset="0"/>
                </a:rPr>
                <a:t>整改前后照片</a:t>
              </a:r>
              <a:endParaRPr lang="en-US" altLang="zh-CN" sz="1400" dirty="0">
                <a:latin typeface="黑体" pitchFamily="49" charset="-122"/>
                <a:ea typeface="黑体" pitchFamily="49" charset="-122"/>
                <a:cs typeface="Arial" pitchFamily="34" charset="0"/>
              </a:endParaRPr>
            </a:p>
          </p:txBody>
        </p:sp>
      </p:grpSp>
      <p:pic>
        <p:nvPicPr>
          <p:cNvPr id="29" name="图片 28"/>
          <p:cNvPicPr>
            <a:picLocks noChangeAspect="1"/>
          </p:cNvPicPr>
          <p:nvPr/>
        </p:nvPicPr>
        <p:blipFill>
          <a:blip r:embed="rId4" cstate="screen">
            <a:extLst>
              <a:ext uri="{28A0092B-C50C-407E-A947-70E740481C1C}"/>
            </a:extLst>
          </a:blip>
          <a:stretch>
            <a:fillRect/>
          </a:stretch>
        </p:blipFill>
        <p:spPr>
          <a:xfrm>
            <a:off x="1214414" y="4786322"/>
            <a:ext cx="2561666" cy="1500198"/>
          </a:xfrm>
          <a:prstGeom prst="rect">
            <a:avLst/>
          </a:prstGeom>
          <a:ln>
            <a:noFill/>
          </a:ln>
          <a:effectLst>
            <a:softEdge rad="112500"/>
          </a:effectLst>
        </p:spPr>
      </p:pic>
    </p:spTree>
    <p:extLst>
      <p:ext uri="{BB962C8B-B14F-4D97-AF65-F5344CB8AC3E}">
        <p14:creationId xmlns:p14="http://schemas.microsoft.com/office/powerpoint/2010/main" xmlns="" val="209203226"/>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8_自定义设计方案">
  <a:themeElements>
    <a:clrScheme name="18_自定义设计方案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18_自定义设计方案">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600" b="0" i="0" u="none" strike="noStrike" cap="none" normalizeH="0" baseline="0" smtClean="0">
            <a:ln>
              <a:noFill/>
            </a:ln>
            <a:solidFill>
              <a:schemeClr val="bg1"/>
            </a:solidFill>
            <a:effectLst/>
            <a:latin typeface="华文楷体" pitchFamily="2" charset="-122"/>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600" b="0" i="0" u="none" strike="noStrike" cap="none" normalizeH="0" baseline="0" smtClean="0">
            <a:ln>
              <a:noFill/>
            </a:ln>
            <a:solidFill>
              <a:schemeClr val="bg1"/>
            </a:solidFill>
            <a:effectLst/>
            <a:latin typeface="华文楷体" pitchFamily="2" charset="-122"/>
            <a:ea typeface="宋体" pitchFamily="2" charset="-122"/>
          </a:defRPr>
        </a:defPPr>
      </a:lstStyle>
    </a:lnDef>
  </a:objectDefaults>
  <a:extraClrSchemeLst>
    <a:extraClrScheme>
      <a:clrScheme name="18_自定义设计方案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自定义设计方案">
  <a:themeElements>
    <a:clrScheme name="2_自定义设计方案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2_自定义设计方案">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CFFFF"/>
        </a:solidFill>
        <a:ln w="6350">
          <a:noFill/>
          <a:miter lim="800000"/>
          <a:headEnd/>
          <a:tailEnd/>
        </a:ln>
        <a:effectLst/>
      </a:spPr>
      <a:bodyPr wrap="none" lIns="0" tIns="0" rIns="0" bIns="0" anchor="ctr" anchorCtr="1"/>
      <a:lstStyle>
        <a:defPPr>
          <a:defRPr kumimoji="1" b="1" dirty="0" smtClean="0">
            <a:ea typeface="楷体_GB231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600" b="0" i="0" u="none" strike="noStrike" cap="none" normalizeH="0" baseline="0" smtClean="0">
            <a:ln>
              <a:noFill/>
            </a:ln>
            <a:solidFill>
              <a:schemeClr val="bg1"/>
            </a:solidFill>
            <a:effectLst/>
            <a:latin typeface="华文楷体" pitchFamily="2" charset="-122"/>
            <a:ea typeface="宋体" pitchFamily="2" charset="-122"/>
          </a:defRPr>
        </a:defPPr>
      </a:lstStyle>
    </a:lnDef>
  </a:objectDefaults>
  <a:extraClrSchemeLst>
    <a:extraClrScheme>
      <a:clrScheme name="2_自定义设计方案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10969</TotalTime>
  <Words>1362</Words>
  <Application>Microsoft Office PowerPoint</Application>
  <PresentationFormat>全屏显示(4:3)</PresentationFormat>
  <Paragraphs>302</Paragraphs>
  <Slides>20</Slides>
  <Notes>5</Notes>
  <HiddenSlides>0</HiddenSlides>
  <MMClips>0</MMClips>
  <ScaleCrop>false</ScaleCrop>
  <HeadingPairs>
    <vt:vector size="4" baseType="variant">
      <vt:variant>
        <vt:lpstr>主题</vt:lpstr>
      </vt:variant>
      <vt:variant>
        <vt:i4>3</vt:i4>
      </vt:variant>
      <vt:variant>
        <vt:lpstr>幻灯片标题</vt:lpstr>
      </vt:variant>
      <vt:variant>
        <vt:i4>20</vt:i4>
      </vt:variant>
    </vt:vector>
  </HeadingPairs>
  <TitlesOfParts>
    <vt:vector size="23" baseType="lpstr">
      <vt:lpstr>Office 主题</vt:lpstr>
      <vt:lpstr>18_自定义设计方案</vt:lpstr>
      <vt:lpstr>2_自定义设计方案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CN=伊文磊/OU=yiwenlei1/O=SH.Unicom</dc:creator>
  <cp:lastModifiedBy>Mei Rong(联通上海市网络公司)</cp:lastModifiedBy>
  <cp:revision>545</cp:revision>
  <dcterms:created xsi:type="dcterms:W3CDTF">2012-01-14T08:05:58Z</dcterms:created>
  <dcterms:modified xsi:type="dcterms:W3CDTF">2014-01-15T04:55:49Z</dcterms:modified>
</cp:coreProperties>
</file>