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706" r:id="rId5"/>
    <p:sldId id="707" r:id="rId6"/>
    <p:sldId id="708" r:id="rId7"/>
    <p:sldId id="709" r:id="rId8"/>
    <p:sldId id="710" r:id="rId9"/>
    <p:sldId id="711" r:id="rId10"/>
    <p:sldId id="712" r:id="rId11"/>
  </p:sldIdLst>
  <p:sldSz cx="12192000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24625-0A85-4EA2-85D6-49637362A2E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F7292-AED4-4601-B508-4DC84F94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9FAD5-DB85-4351-83E2-AADF994A42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00">
            <a:extLst>
              <a:ext uri="{FF2B5EF4-FFF2-40B4-BE49-F238E27FC236}">
                <a16:creationId xmlns:a16="http://schemas.microsoft.com/office/drawing/2014/main" id="{F6A6982C-9ABB-4ECF-AD69-A963B082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28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_200">
            <a:extLst>
              <a:ext uri="{FF2B5EF4-FFF2-40B4-BE49-F238E27FC236}">
                <a16:creationId xmlns:a16="http://schemas.microsoft.com/office/drawing/2014/main" id="{F2D6575F-3346-4524-8FC6-F5AC4733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28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F7B02D2-4F67-4D14-92F9-A8E5DEE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8E3DB-C149-4861-A71F-F535E02E482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BAB392-90BD-42B5-9519-E58C0E40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54D320-9AFD-49B6-8CA6-61B83BFF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9DFD1-F3B6-48C8-87F2-C250BD19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96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00">
            <a:extLst>
              <a:ext uri="{FF2B5EF4-FFF2-40B4-BE49-F238E27FC236}">
                <a16:creationId xmlns:a16="http://schemas.microsoft.com/office/drawing/2014/main" id="{AFCA9114-A3DD-46E0-ADC6-645C8668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228600"/>
            <a:ext cx="132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_200">
            <a:extLst>
              <a:ext uri="{FF2B5EF4-FFF2-40B4-BE49-F238E27FC236}">
                <a16:creationId xmlns:a16="http://schemas.microsoft.com/office/drawing/2014/main" id="{074F0764-98F9-4809-91DC-F8FCE74C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228600"/>
            <a:ext cx="132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E331A6D-96E9-4460-A27E-CE9CC162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8E3DB-C149-4861-A71F-F535E02E482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849E6F-B182-47CB-9F0B-7451048F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67FAB-9B07-46CC-9FEE-EEBE9DB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9DFD1-F3B6-48C8-87F2-C250BD19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3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87F3814-CDB1-4AD9-8D2F-96339CA115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67BD055-113F-45B0-9CEB-A8BCA17776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545F-D161-4604-AFA5-6E7E6D446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C6C8E3DB-C149-4861-A71F-F535E02E482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1080-3942-4C3E-B929-2A74888C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C802-A79E-4263-9B6A-F4FCE08D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356351"/>
            <a:ext cx="142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AF9DFD1-F3B6-48C8-87F2-C250BD19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4EEB-B59A-4C0F-9403-FE851D19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2038350"/>
          </a:xfrm>
        </p:spPr>
        <p:txBody>
          <a:bodyPr/>
          <a:lstStyle/>
          <a:p>
            <a:r>
              <a:rPr lang="en-US" dirty="0"/>
              <a:t>ECE 554</a:t>
            </a:r>
            <a:br>
              <a:rPr lang="en-US" dirty="0"/>
            </a:br>
            <a:r>
              <a:rPr lang="en-US" dirty="0"/>
              <a:t>TPUv1 </a:t>
            </a:r>
            <a:r>
              <a:rPr lang="en-US" dirty="0" err="1"/>
              <a:t>Miniproject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29ED3-D63F-4BC5-BCB7-284FCB3AD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00550"/>
            <a:ext cx="8534400" cy="1390650"/>
          </a:xfrm>
        </p:spPr>
        <p:txBody>
          <a:bodyPr/>
          <a:lstStyle/>
          <a:p>
            <a:r>
              <a:rPr lang="en-US" dirty="0"/>
              <a:t>University of Wisconsin – Madison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9598212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01A5-3B0E-403A-BCE1-C06CE5DC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5631-FBC3-4100-A52C-3A396C2C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78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6D955-1542-4E4C-BB26-B5736F3F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04925"/>
            <a:ext cx="2057400" cy="1968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7499B-AD10-4B17-BD77-C20EE07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TPUv1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AEE2-F735-4979-A23D-7C5DADF8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744200" cy="4708527"/>
          </a:xfrm>
        </p:spPr>
        <p:txBody>
          <a:bodyPr/>
          <a:lstStyle/>
          <a:p>
            <a:r>
              <a:rPr lang="en-US" sz="2800" dirty="0"/>
              <a:t>“Skunkworks” project started at Google’s lab in Madison, WI</a:t>
            </a:r>
          </a:p>
          <a:p>
            <a:r>
              <a:rPr lang="en-US" sz="2800" dirty="0"/>
              <a:t>Driven by need for energy-efficiency for running ML inference workloads</a:t>
            </a:r>
          </a:p>
          <a:p>
            <a:pPr lvl="1"/>
            <a:r>
              <a:rPr lang="en-US" sz="2400" dirty="0"/>
              <a:t>2013 “Hey Google” scenario: every Android user speaks for 3 minutes/day. Deploying speech recognition on datacenter CPUs (Intel Xeon) would require doubling or tripling # of Google datacenters (already massive).</a:t>
            </a:r>
          </a:p>
          <a:p>
            <a:r>
              <a:rPr lang="en-US" sz="2800" dirty="0"/>
              <a:t>Concept to deployment 15 months (in datacenters at scale in 2015)</a:t>
            </a:r>
          </a:p>
          <a:p>
            <a:r>
              <a:rPr lang="en-US" sz="2800" dirty="0"/>
              <a:t>Led to 80x performance/Watt improvement over CPU deployment</a:t>
            </a:r>
          </a:p>
          <a:p>
            <a:r>
              <a:rPr lang="en-US" sz="2800" dirty="0"/>
              <a:t>Applicable to wide range of Deep Neural Network tasks beyond speech</a:t>
            </a:r>
          </a:p>
          <a:p>
            <a:pPr lvl="1"/>
            <a:r>
              <a:rPr lang="en-US" sz="2400" dirty="0"/>
              <a:t>Search page rank, </a:t>
            </a:r>
            <a:r>
              <a:rPr lang="en-US" sz="2400" dirty="0" err="1"/>
              <a:t>Youtube</a:t>
            </a:r>
            <a:r>
              <a:rPr lang="en-US" sz="2400" dirty="0"/>
              <a:t> recommendations, image classification, etc.</a:t>
            </a:r>
          </a:p>
          <a:p>
            <a:pPr marL="0" indent="0" algn="ctr">
              <a:buNone/>
            </a:pPr>
            <a:r>
              <a:rPr lang="en-US" sz="1600" i="1" dirty="0"/>
              <a:t>More: In-Data Center Performance Analysis of a Tensor Processing Unit, ISCA 2017, </a:t>
            </a:r>
            <a:r>
              <a:rPr lang="en-US" sz="1600" i="1" dirty="0" err="1"/>
              <a:t>Jouppi</a:t>
            </a:r>
            <a:r>
              <a:rPr lang="en-US" sz="1600" i="1" dirty="0"/>
              <a:t>, Young, Patil, Patterson, et al.</a:t>
            </a:r>
            <a:endParaRPr lang="en-US" sz="2800" i="1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1486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90A4-9FFC-436F-9E3A-3A3BF07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TPUv1 Secret 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C3C7-868A-4343-8B0A-C41C0963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62300"/>
            <a:ext cx="10972800" cy="3421062"/>
          </a:xfrm>
        </p:spPr>
        <p:txBody>
          <a:bodyPr/>
          <a:lstStyle/>
          <a:p>
            <a:r>
              <a:rPr lang="en-US" dirty="0"/>
              <a:t>Application-specific IC (ASIC): matrix multiplication for DNN</a:t>
            </a:r>
          </a:p>
          <a:p>
            <a:r>
              <a:rPr lang="en-US" dirty="0"/>
              <a:t>Remove all general-purpose functionality</a:t>
            </a:r>
          </a:p>
          <a:p>
            <a:pPr lvl="1"/>
            <a:r>
              <a:rPr lang="en-US" dirty="0"/>
              <a:t>Just 5 CISC instructions: </a:t>
            </a:r>
            <a:r>
              <a:rPr lang="en-US" dirty="0" err="1"/>
              <a:t>ReadHostMem</a:t>
            </a:r>
            <a:r>
              <a:rPr lang="en-US" dirty="0"/>
              <a:t>, </a:t>
            </a:r>
            <a:r>
              <a:rPr lang="en-US" dirty="0" err="1"/>
              <a:t>WriteHostMem</a:t>
            </a:r>
            <a:r>
              <a:rPr lang="en-US" dirty="0"/>
              <a:t>, </a:t>
            </a:r>
            <a:r>
              <a:rPr lang="en-US" dirty="0" err="1"/>
              <a:t>ReadWeights</a:t>
            </a:r>
            <a:r>
              <a:rPr lang="en-US" dirty="0"/>
              <a:t>, </a:t>
            </a:r>
            <a:r>
              <a:rPr lang="en-US" dirty="0" err="1"/>
              <a:t>MatrixMultiply</a:t>
            </a:r>
            <a:r>
              <a:rPr lang="en-US" dirty="0"/>
              <a:t>, Activate</a:t>
            </a:r>
          </a:p>
          <a:p>
            <a:r>
              <a:rPr lang="en-US" dirty="0"/>
              <a:t>Choose minimal sufficient data type: 8b fixed point</a:t>
            </a:r>
          </a:p>
          <a:p>
            <a:pPr lvl="1"/>
            <a:r>
              <a:rPr lang="en-US" sz="2000" i="1" dirty="0" err="1"/>
              <a:t>Vanhoucke</a:t>
            </a:r>
            <a:r>
              <a:rPr lang="en-US" sz="2000" i="1" dirty="0"/>
              <a:t>, V., Senior, A. and Mao, M.Z., 2011, December. Improving the speed of neural networks on CPUs. In Proc. Deep Learning and Unsupervised Feature Learning NIPS Workshop (Vol. 1, p. 4).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37D9D-51A5-43FC-B938-2E6FE9D5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143000"/>
            <a:ext cx="8543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33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09C470-2928-45EA-BC06-3E5013C990A1}"/>
              </a:ext>
            </a:extLst>
          </p:cNvPr>
          <p:cNvGrpSpPr/>
          <p:nvPr/>
        </p:nvGrpSpPr>
        <p:grpSpPr>
          <a:xfrm>
            <a:off x="6034888" y="3429000"/>
            <a:ext cx="5749336" cy="965561"/>
            <a:chOff x="6034888" y="3429000"/>
            <a:chExt cx="5749336" cy="965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51442B-69D8-4BAA-A341-86FF8F9B9E9E}"/>
                </a:ext>
              </a:extLst>
            </p:cNvPr>
            <p:cNvSpPr/>
            <p:nvPr/>
          </p:nvSpPr>
          <p:spPr>
            <a:xfrm>
              <a:off x="6034888" y="3429000"/>
              <a:ext cx="4633113" cy="9155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369C50C-D499-40E1-9A42-C0D8C6C63070}"/>
                </a:ext>
              </a:extLst>
            </p:cNvPr>
            <p:cNvSpPr/>
            <p:nvPr/>
          </p:nvSpPr>
          <p:spPr>
            <a:xfrm>
              <a:off x="10802470" y="3429000"/>
              <a:ext cx="135014" cy="9655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D93304-79CD-4DB6-89F3-7E12F13027F4}"/>
                </a:ext>
              </a:extLst>
            </p:cNvPr>
            <p:cNvSpPr txBox="1"/>
            <p:nvPr/>
          </p:nvSpPr>
          <p:spPr>
            <a:xfrm>
              <a:off x="10894237" y="372711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TPUv1</a:t>
              </a:r>
            </a:p>
          </p:txBody>
        </p:sp>
      </p:grp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626" y="-91888"/>
            <a:ext cx="8080375" cy="71336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Blocked/Tiled Matrix Multiply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35626" y="4394561"/>
            <a:ext cx="5718174" cy="21300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Blocks sized to fit in on-chip memory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e.g. 256KB D$: 64KB for A &amp; B, 128KB for C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64KB/1B = 256x256 subarray of A,B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128KB/2B = 256x256 subarray of C (16b each)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Full reuse for C (output stationary)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A,B reused within block</a:t>
            </a:r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 rot="5400000">
            <a:off x="2830195" y="689814"/>
            <a:ext cx="1706880" cy="1569720"/>
            <a:chOff x="4032" y="1536"/>
            <a:chExt cx="1056" cy="1008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032" y="1536"/>
              <a:ext cx="1056" cy="10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032" y="1536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032" y="1680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032" y="1824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032" y="1968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2" y="2112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2" y="2256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032" y="2400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176" y="1536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176" y="1824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176" y="1968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176" y="2112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76" y="2256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176" y="2400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5032375" y="621234"/>
            <a:ext cx="1676400" cy="1706880"/>
            <a:chOff x="4032" y="1536"/>
            <a:chExt cx="1056" cy="1008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4032" y="1536"/>
              <a:ext cx="1056" cy="10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4032" y="1536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4032" y="1680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032" y="1824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032" y="1968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032" y="2112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032" y="2256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4032" y="2400"/>
              <a:ext cx="144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4176" y="1536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4176" y="1824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4176" y="1968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4176" y="2112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4176" y="2256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4176" y="2400"/>
              <a:ext cx="91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394576" y="621234"/>
            <a:ext cx="1600201" cy="1706880"/>
            <a:chOff x="6553200" y="1104900"/>
            <a:chExt cx="1600201" cy="1571625"/>
          </a:xfrm>
        </p:grpSpPr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 rot="5400000">
              <a:off x="6567488" y="1090613"/>
              <a:ext cx="1571625" cy="1600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 rot="5400000">
              <a:off x="6553200" y="1104900"/>
              <a:ext cx="228600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30839" y="128604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3767" y="128604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531" y="2745370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for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=1,n      # rows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for j=1,n     # columns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for k=1,n    # dot product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i,j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] += A[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i,k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] * B[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k,j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];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73315" y="2745369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for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=1,n by 256      # block rows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for j=1,n by 256     # block columns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for k=1,n by 256    # block dot product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for ii=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,(i+255)   # 256x256 rows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jj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=j,(j+255)  # 256x256 columns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 for kk=k,(k+255) # 256x256 dot product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C[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ii,jj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] += A[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ii,kk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] * B[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kk,jj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6289" y="634407"/>
            <a:ext cx="685800" cy="664815"/>
          </a:xfrm>
          <a:prstGeom prst="rect">
            <a:avLst/>
          </a:prstGeom>
          <a:solidFill>
            <a:srgbClr val="E6B9B8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402195" y="634407"/>
            <a:ext cx="685800" cy="664815"/>
          </a:xfrm>
          <a:prstGeom prst="rect">
            <a:avLst/>
          </a:prstGeom>
          <a:solidFill>
            <a:srgbClr val="E6B9B8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898773" y="634407"/>
            <a:ext cx="685800" cy="664815"/>
          </a:xfrm>
          <a:prstGeom prst="rect">
            <a:avLst/>
          </a:prstGeom>
          <a:solidFill>
            <a:srgbClr val="E6B9B8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67541" y="23079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01142" y="23079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067373" y="230796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609601" y="3791030"/>
            <a:ext cx="4721954" cy="207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For large n, no reuse in on-chip memory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100% miss rate for B,C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A has spatial locality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A miss rate is BS/8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Can we do better?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8A97AC-DA06-4604-B7BC-DCB230FBC121}"/>
              </a:ext>
            </a:extLst>
          </p:cNvPr>
          <p:cNvSpPr/>
          <p:nvPr/>
        </p:nvSpPr>
        <p:spPr>
          <a:xfrm>
            <a:off x="2898773" y="620649"/>
            <a:ext cx="224246" cy="251926"/>
          </a:xfrm>
          <a:prstGeom prst="rect">
            <a:avLst/>
          </a:prstGeom>
          <a:solidFill>
            <a:srgbClr val="E6B9B8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DF767B-3BEE-4B0F-B7AF-000057F512C6}"/>
              </a:ext>
            </a:extLst>
          </p:cNvPr>
          <p:cNvSpPr/>
          <p:nvPr/>
        </p:nvSpPr>
        <p:spPr>
          <a:xfrm>
            <a:off x="7402195" y="629459"/>
            <a:ext cx="217805" cy="251924"/>
          </a:xfrm>
          <a:prstGeom prst="rect">
            <a:avLst/>
          </a:prstGeom>
          <a:solidFill>
            <a:srgbClr val="E6B9B8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A82BF4-5E48-4F15-A157-38A9CB466CE7}"/>
              </a:ext>
            </a:extLst>
          </p:cNvPr>
          <p:cNvSpPr/>
          <p:nvPr/>
        </p:nvSpPr>
        <p:spPr>
          <a:xfrm>
            <a:off x="5046289" y="636972"/>
            <a:ext cx="228600" cy="230554"/>
          </a:xfrm>
          <a:prstGeom prst="rect">
            <a:avLst/>
          </a:prstGeom>
          <a:solidFill>
            <a:srgbClr val="E6B9B8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25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278 L 0.11029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0078 0.211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-3.05556E-6 0.147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7252 -0.0030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73" grpId="0"/>
      <p:bldP spid="5" grpId="0" animBg="1"/>
      <p:bldP spid="5" grpId="1" animBg="1"/>
      <p:bldP spid="76" grpId="0" animBg="1"/>
      <p:bldP spid="78" grpId="0" animBg="1"/>
      <p:bldP spid="78" grpId="1" animBg="1"/>
      <p:bldP spid="54" grpId="0" animBg="1"/>
      <p:bldP spid="54" grpId="1" animBg="1"/>
      <p:bldP spid="54" grpId="2" animBg="1"/>
      <p:bldP spid="54" grpId="3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59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FF4-A660-4B62-A7E3-97F9B74F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secret sauce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9041B-F42E-4A03-B2F2-BD67CAB90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10972800" cy="5059361"/>
              </a:xfrm>
            </p:spPr>
            <p:txBody>
              <a:bodyPr/>
              <a:lstStyle/>
              <a:p>
                <a:r>
                  <a:rPr lang="en-US" dirty="0"/>
                  <a:t>256KB is a fairly large on-chip memory (SRAM)</a:t>
                </a:r>
              </a:p>
              <a:p>
                <a:pPr lvl="1"/>
                <a:r>
                  <a:rPr lang="en-US" dirty="0"/>
                  <a:t>Let’s say each SRAM access consumes ~10pJ of energy (10x10</a:t>
                </a:r>
                <a:r>
                  <a:rPr lang="en-US" baseline="30000" dirty="0"/>
                  <a:t>-12</a:t>
                </a:r>
                <a:r>
                  <a:rPr lang="en-US" dirty="0"/>
                  <a:t> J)</a:t>
                </a:r>
              </a:p>
              <a:p>
                <a:pPr lvl="1"/>
                <a:r>
                  <a:rPr lang="en-US" dirty="0"/>
                  <a:t>TPUv1 delivers 92 tera-ops/sec (TOPS or 10</a:t>
                </a:r>
                <a:r>
                  <a:rPr lang="en-US" baseline="30000" dirty="0"/>
                  <a:t>12</a:t>
                </a:r>
                <a:r>
                  <a:rPr lang="en-US" dirty="0"/>
                  <a:t> ops/sec)</a:t>
                </a:r>
              </a:p>
              <a:p>
                <a:pPr lvl="1"/>
                <a:r>
                  <a:rPr lang="en-US" dirty="0"/>
                  <a:t>Multiply-accumulate (MAC) counts as 2 ops so 46x10</a:t>
                </a:r>
                <a:r>
                  <a:rPr lang="en-US" baseline="30000" dirty="0"/>
                  <a:t>12</a:t>
                </a:r>
                <a:r>
                  <a:rPr lang="en-US" dirty="0"/>
                  <a:t> MAC/sec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Each MAC needs 3 reads (A,B,C) and one write (C), so: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46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1012 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𝑎𝑐𝑐𝑒𝑠𝑠𝑒𝑠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10−12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𝑎𝑐𝑐𝑒𝑠𝑠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=1840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Does not even include ALU energy!</a:t>
                </a:r>
              </a:p>
              <a:p>
                <a:pPr lvl="1"/>
                <a:r>
                  <a:rPr lang="en-US" dirty="0"/>
                  <a:t>Obviously not acceptable, plus TPUv1 advertised at 75W TDP</a:t>
                </a:r>
              </a:p>
              <a:p>
                <a:r>
                  <a:rPr lang="en-US" dirty="0"/>
                  <a:t>What kind of sorcery is this?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9041B-F42E-4A03-B2F2-BD67CAB90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5059361"/>
              </a:xfrm>
              <a:blipFill>
                <a:blip r:embed="rId2"/>
                <a:stretch>
                  <a:fillRect l="-1278" t="-1568" b="-5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94CE41-04CC-4241-B158-5A1B2EFFDF65}"/>
              </a:ext>
            </a:extLst>
          </p:cNvPr>
          <p:cNvSpPr txBox="1"/>
          <p:nvPr/>
        </p:nvSpPr>
        <p:spPr>
          <a:xfrm>
            <a:off x="6172200" y="5953779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800" i="1" dirty="0">
                <a:solidFill>
                  <a:srgbClr val="FF0000"/>
                </a:solidFill>
              </a:rPr>
              <a:t>A Systolic Array</a:t>
            </a:r>
            <a:r>
              <a:rPr lang="en-US" sz="2800" i="1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59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BAE8-C0F5-4B44-BC7F-C5A3C0F1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5DF6-B965-4CF1-94BD-E9D4A2E7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5664773" cy="4800600"/>
          </a:xfrm>
        </p:spPr>
        <p:txBody>
          <a:bodyPr/>
          <a:lstStyle/>
          <a:p>
            <a:r>
              <a:rPr lang="en-US" sz="2400" dirty="0"/>
              <a:t>Proposed in the 1980s</a:t>
            </a:r>
          </a:p>
          <a:p>
            <a:pPr lvl="1"/>
            <a:r>
              <a:rPr lang="en-US" sz="2000" dirty="0"/>
              <a:t>H.T. Kung, CMU WARP project</a:t>
            </a:r>
          </a:p>
          <a:p>
            <a:pPr lvl="1"/>
            <a:r>
              <a:rPr lang="en-US" sz="2000" dirty="0"/>
              <a:t>Intel </a:t>
            </a:r>
            <a:r>
              <a:rPr lang="en-US" sz="2000" dirty="0" err="1"/>
              <a:t>iWarp</a:t>
            </a:r>
            <a:r>
              <a:rPr lang="en-US" sz="2000" dirty="0"/>
              <a:t> – commercial failure</a:t>
            </a:r>
          </a:p>
          <a:p>
            <a:pPr lvl="1"/>
            <a:r>
              <a:rPr lang="en-US" sz="2000" dirty="0"/>
              <a:t>The idea faded away</a:t>
            </a:r>
          </a:p>
          <a:p>
            <a:r>
              <a:rPr lang="en-US" sz="2400" dirty="0"/>
              <a:t>ALUs organized as 2d array</a:t>
            </a:r>
          </a:p>
          <a:p>
            <a:r>
              <a:rPr lang="en-US" sz="2400" dirty="0"/>
              <a:t>Operands read once, then </a:t>
            </a:r>
            <a:r>
              <a:rPr lang="en-US" sz="2400" i="1" dirty="0"/>
              <a:t>pulse</a:t>
            </a:r>
            <a:r>
              <a:rPr lang="en-US" sz="2400" dirty="0"/>
              <a:t> (hence, systolic) through array</a:t>
            </a:r>
          </a:p>
          <a:p>
            <a:r>
              <a:rPr lang="en-US" sz="2400" dirty="0"/>
              <a:t>Minimizes energy for operand delivery</a:t>
            </a:r>
          </a:p>
          <a:p>
            <a:r>
              <a:rPr lang="en-US" sz="2400" dirty="0"/>
              <a:t>Here, A &amp; B enter diagonally and accumulate at entries of C</a:t>
            </a:r>
          </a:p>
          <a:p>
            <a:r>
              <a:rPr lang="en-US" sz="2400" dirty="0"/>
              <a:t>Numerous ways to organize data flow</a:t>
            </a:r>
          </a:p>
          <a:p>
            <a:pPr lvl="1"/>
            <a:r>
              <a:rPr lang="en-US" sz="2000" dirty="0"/>
              <a:t>Not clear what Google TPUv1 does</a:t>
            </a:r>
          </a:p>
          <a:p>
            <a:pPr lvl="1"/>
            <a:r>
              <a:rPr lang="en-US" sz="2000" dirty="0"/>
              <a:t>This is what we will do in the </a:t>
            </a:r>
            <a:r>
              <a:rPr lang="en-US" sz="2000" dirty="0" err="1"/>
              <a:t>miniproject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86572-22BA-44DB-A2D6-BB3C9A5B60A4}"/>
              </a:ext>
            </a:extLst>
          </p:cNvPr>
          <p:cNvSpPr/>
          <p:nvPr/>
        </p:nvSpPr>
        <p:spPr>
          <a:xfrm>
            <a:off x="8839200" y="3200400"/>
            <a:ext cx="2057400" cy="19812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FF08F3D-9C1A-48DE-BAEF-A8124BC43992}"/>
              </a:ext>
            </a:extLst>
          </p:cNvPr>
          <p:cNvSpPr/>
          <p:nvPr/>
        </p:nvSpPr>
        <p:spPr>
          <a:xfrm rot="5400000" flipH="1">
            <a:off x="8650794" y="950405"/>
            <a:ext cx="2434213" cy="2057402"/>
          </a:xfrm>
          <a:prstGeom prst="parallelogram">
            <a:avLst>
              <a:gd name="adj" fmla="val 60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38542B0-AEBF-4805-9EF1-2B662B45BAAE}"/>
              </a:ext>
            </a:extLst>
          </p:cNvPr>
          <p:cNvSpPr/>
          <p:nvPr/>
        </p:nvSpPr>
        <p:spPr>
          <a:xfrm>
            <a:off x="6604575" y="3192026"/>
            <a:ext cx="2209798" cy="1989574"/>
          </a:xfrm>
          <a:prstGeom prst="parallelogram">
            <a:avLst>
              <a:gd name="adj" fmla="val 4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baseline="30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4B0A2E-9C5D-435C-A8D8-3AB587E08A3E}"/>
              </a:ext>
            </a:extLst>
          </p:cNvPr>
          <p:cNvSpPr/>
          <p:nvPr/>
        </p:nvSpPr>
        <p:spPr>
          <a:xfrm>
            <a:off x="9144000" y="3200400"/>
            <a:ext cx="16764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Elements of 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D349C5-71B5-4857-9EA3-C76957591DEA}"/>
              </a:ext>
            </a:extLst>
          </p:cNvPr>
          <p:cNvSpPr/>
          <p:nvPr/>
        </p:nvSpPr>
        <p:spPr>
          <a:xfrm rot="5400000">
            <a:off x="8260824" y="4192047"/>
            <a:ext cx="1526094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Elements of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E60DC-6FDA-4EE5-9F4B-0E18FB473DA8}"/>
              </a:ext>
            </a:extLst>
          </p:cNvPr>
          <p:cNvSpPr txBox="1"/>
          <p:nvPr/>
        </p:nvSpPr>
        <p:spPr>
          <a:xfrm>
            <a:off x="9302123" y="4049514"/>
            <a:ext cx="148470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MAC units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C is stationary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769E66-B89D-429A-A3E7-3E33E17C9926}"/>
              </a:ext>
            </a:extLst>
          </p:cNvPr>
          <p:cNvCxnSpPr>
            <a:cxnSpLocks/>
          </p:cNvCxnSpPr>
          <p:nvPr/>
        </p:nvCxnSpPr>
        <p:spPr>
          <a:xfrm flipV="1">
            <a:off x="8991600" y="19050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D3472F-9804-4306-B3AA-91B21358AB93}"/>
              </a:ext>
            </a:extLst>
          </p:cNvPr>
          <p:cNvCxnSpPr>
            <a:cxnSpLocks/>
          </p:cNvCxnSpPr>
          <p:nvPr/>
        </p:nvCxnSpPr>
        <p:spPr>
          <a:xfrm>
            <a:off x="7467600" y="3352800"/>
            <a:ext cx="1229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16146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0D087F9-03FC-4850-AA8F-65A0DC2C3FA9}"/>
              </a:ext>
            </a:extLst>
          </p:cNvPr>
          <p:cNvSpPr/>
          <p:nvPr/>
        </p:nvSpPr>
        <p:spPr>
          <a:xfrm>
            <a:off x="6755067" y="3657600"/>
            <a:ext cx="644497" cy="559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9413-F7A1-4AB9-B6FC-08B3A791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73901"/>
          </a:xfrm>
        </p:spPr>
        <p:txBody>
          <a:bodyPr/>
          <a:lstStyle/>
          <a:p>
            <a:r>
              <a:rPr lang="en-US" dirty="0"/>
              <a:t>8x8 Systolic Matrix Multiply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51E1BB-19E5-49A5-A0F1-DA3BF11DC18E}"/>
              </a:ext>
            </a:extLst>
          </p:cNvPr>
          <p:cNvGrpSpPr/>
          <p:nvPr/>
        </p:nvGrpSpPr>
        <p:grpSpPr>
          <a:xfrm>
            <a:off x="1979644" y="961895"/>
            <a:ext cx="7089775" cy="1200568"/>
            <a:chOff x="1878493" y="5119898"/>
            <a:chExt cx="8484707" cy="15857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2A6F45-6E89-401D-9881-67A4D5FCACBC}"/>
                </a:ext>
              </a:extLst>
            </p:cNvPr>
            <p:cNvSpPr txBox="1"/>
            <p:nvPr/>
          </p:nvSpPr>
          <p:spPr>
            <a:xfrm>
              <a:off x="1910759" y="5119898"/>
              <a:ext cx="19479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</a:rPr>
                <a:t>a00 a01 a02 a03 a04 a05 a06 a07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a10 a11 a12 a13 a14 a15 a16 a17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a20 a21 a22 a23 a24 a25 a27 </a:t>
              </a:r>
              <a:r>
                <a:rPr lang="en-US" sz="900" dirty="0" err="1">
                  <a:solidFill>
                    <a:schemeClr val="tx1"/>
                  </a:solidFill>
                </a:rPr>
                <a:t>a27</a:t>
              </a:r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</a:rPr>
                <a:t>a30 a31 a32 a33 a34 a35 a36 a37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a40 a41 a42 a43 a44 a45 a46 a47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a50 a51 a52 a53 a54 a55 a56 a57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a60 a61 a62 a63 a64 a65 a66 a67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a70 a71 a72 a73 a74 a75 a76 a77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FE409-E838-465C-A18C-AED1FB443E3A}"/>
                </a:ext>
              </a:extLst>
            </p:cNvPr>
            <p:cNvSpPr txBox="1"/>
            <p:nvPr/>
          </p:nvSpPr>
          <p:spPr>
            <a:xfrm>
              <a:off x="4697893" y="5119898"/>
              <a:ext cx="19479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</a:rPr>
                <a:t>b00 b01 b02 b03 b04 b05 b06 b07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b10 b11 b12 b13 b14 b15 b16 b17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b20 b21 b22 b23 b24 b25 b27 </a:t>
              </a:r>
              <a:r>
                <a:rPr lang="en-US" sz="900" dirty="0" err="1">
                  <a:solidFill>
                    <a:schemeClr val="tx1"/>
                  </a:solidFill>
                </a:rPr>
                <a:t>b27</a:t>
              </a:r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</a:rPr>
                <a:t>b30 b31 b32 b33 b34 b35 b36 b37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b40 b41 b42 b43 b44 b45 b46 b47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b50 b51 b52 b53 b54 b55 b56 b57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b60 b61 b62 b63 b64 b65 b66 b67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b70 b71 b72 b73 b74 b75 b76 b77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E83C9-E6E5-49DD-BD49-2F82CF3D2F71}"/>
                </a:ext>
              </a:extLst>
            </p:cNvPr>
            <p:cNvSpPr txBox="1"/>
            <p:nvPr/>
          </p:nvSpPr>
          <p:spPr>
            <a:xfrm>
              <a:off x="8134705" y="5119898"/>
              <a:ext cx="189667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</a:rPr>
                <a:t>c00 c01 c02 c03 c04 c05 c06 c07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c10 c11 c12 c13 c14 c15 c16 c17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c20 c21 c22 c23 c24 c25 c27 </a:t>
              </a:r>
              <a:r>
                <a:rPr lang="en-US" sz="900" dirty="0" err="1">
                  <a:solidFill>
                    <a:schemeClr val="tx1"/>
                  </a:solidFill>
                </a:rPr>
                <a:t>c27</a:t>
              </a:r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</a:rPr>
                <a:t>c30 c31 c32 c33 c34 c35 c36 c37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c40 c41 c42 c43 c44 c45 c46 c47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c50 c51 c52 c53 c54 c55 c56 c57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c60 c61 c62 c63 c64 c65 c66 c67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c70 c71 c72 c73 c74 c75 c76 c77</a:t>
              </a: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67B5E62A-0DCD-4DDE-A83F-73E591F933C1}"/>
                </a:ext>
              </a:extLst>
            </p:cNvPr>
            <p:cNvSpPr/>
            <p:nvPr/>
          </p:nvSpPr>
          <p:spPr>
            <a:xfrm>
              <a:off x="1878493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6093D06F-B99B-47C8-BFA3-10C75E0B4D8F}"/>
                </a:ext>
              </a:extLst>
            </p:cNvPr>
            <p:cNvSpPr/>
            <p:nvPr/>
          </p:nvSpPr>
          <p:spPr>
            <a:xfrm>
              <a:off x="4690054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62F4264-9732-4A17-A5FE-7DD211607BCB}"/>
                </a:ext>
              </a:extLst>
            </p:cNvPr>
            <p:cNvSpPr/>
            <p:nvPr/>
          </p:nvSpPr>
          <p:spPr>
            <a:xfrm>
              <a:off x="8134705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2F37EB88-E5BA-42DA-A3AD-F1EE2C2752D0}"/>
                </a:ext>
              </a:extLst>
            </p:cNvPr>
            <p:cNvSpPr/>
            <p:nvPr/>
          </p:nvSpPr>
          <p:spPr>
            <a:xfrm flipH="1">
              <a:off x="3929512" y="5135940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B47A4AE-53AE-4106-8FFE-5266C42EC6C8}"/>
                </a:ext>
              </a:extLst>
            </p:cNvPr>
            <p:cNvSpPr/>
            <p:nvPr/>
          </p:nvSpPr>
          <p:spPr>
            <a:xfrm flipH="1">
              <a:off x="6805125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4481BEF9-38A8-4AAC-A538-F54D68D4E3E1}"/>
                </a:ext>
              </a:extLst>
            </p:cNvPr>
            <p:cNvSpPr/>
            <p:nvPr/>
          </p:nvSpPr>
          <p:spPr>
            <a:xfrm flipH="1">
              <a:off x="10133109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AF5536CC-3CED-4907-851D-A973889AA20B}"/>
                </a:ext>
              </a:extLst>
            </p:cNvPr>
            <p:cNvSpPr/>
            <p:nvPr/>
          </p:nvSpPr>
          <p:spPr>
            <a:xfrm>
              <a:off x="4158129" y="5607949"/>
              <a:ext cx="533400" cy="533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4" name="Plus Sign 13">
              <a:extLst>
                <a:ext uri="{FF2B5EF4-FFF2-40B4-BE49-F238E27FC236}">
                  <a16:creationId xmlns:a16="http://schemas.microsoft.com/office/drawing/2014/main" id="{556B00CB-78E8-493C-8F34-AD4BD079832A}"/>
                </a:ext>
              </a:extLst>
            </p:cNvPr>
            <p:cNvSpPr/>
            <p:nvPr/>
          </p:nvSpPr>
          <p:spPr>
            <a:xfrm>
              <a:off x="7136293" y="5676128"/>
              <a:ext cx="457200" cy="45720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5" name="Equals 14">
              <a:extLst>
                <a:ext uri="{FF2B5EF4-FFF2-40B4-BE49-F238E27FC236}">
                  <a16:creationId xmlns:a16="http://schemas.microsoft.com/office/drawing/2014/main" id="{7FADD3D3-07FD-40E1-9A73-BB1EAC9C3269}"/>
                </a:ext>
              </a:extLst>
            </p:cNvPr>
            <p:cNvSpPr/>
            <p:nvPr/>
          </p:nvSpPr>
          <p:spPr>
            <a:xfrm>
              <a:off x="7541578" y="5676128"/>
              <a:ext cx="476482" cy="473242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4AA342-7819-46CA-862E-3DBCC833E614}"/>
              </a:ext>
            </a:extLst>
          </p:cNvPr>
          <p:cNvGrpSpPr/>
          <p:nvPr/>
        </p:nvGrpSpPr>
        <p:grpSpPr>
          <a:xfrm>
            <a:off x="471085" y="2232630"/>
            <a:ext cx="5197259" cy="4142462"/>
            <a:chOff x="1144081" y="228600"/>
            <a:chExt cx="5561519" cy="448463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FD1AC7-F220-4D36-AF5D-8CF5CBACFBC8}"/>
                </a:ext>
              </a:extLst>
            </p:cNvPr>
            <p:cNvSpPr/>
            <p:nvPr/>
          </p:nvSpPr>
          <p:spPr>
            <a:xfrm>
              <a:off x="4189509" y="2590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2E5B85-B559-4B54-B516-B459959DD606}"/>
                </a:ext>
              </a:extLst>
            </p:cNvPr>
            <p:cNvSpPr/>
            <p:nvPr/>
          </p:nvSpPr>
          <p:spPr>
            <a:xfrm>
              <a:off x="4875309" y="2590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AE7ACF-E5CE-47CF-9D0E-9710FF180700}"/>
                </a:ext>
              </a:extLst>
            </p:cNvPr>
            <p:cNvSpPr/>
            <p:nvPr/>
          </p:nvSpPr>
          <p:spPr>
            <a:xfrm>
              <a:off x="6094509" y="2590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11D671-62FC-41A4-9D17-0364E3293D7B}"/>
                </a:ext>
              </a:extLst>
            </p:cNvPr>
            <p:cNvSpPr/>
            <p:nvPr/>
          </p:nvSpPr>
          <p:spPr>
            <a:xfrm>
              <a:off x="4189509" y="32766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B8EBFD-D4C7-4FA6-99DB-B9450C653057}"/>
                </a:ext>
              </a:extLst>
            </p:cNvPr>
            <p:cNvSpPr/>
            <p:nvPr/>
          </p:nvSpPr>
          <p:spPr>
            <a:xfrm>
              <a:off x="4875309" y="32766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E179C0-3813-47AD-8206-63B977AD3F15}"/>
                </a:ext>
              </a:extLst>
            </p:cNvPr>
            <p:cNvSpPr/>
            <p:nvPr/>
          </p:nvSpPr>
          <p:spPr>
            <a:xfrm>
              <a:off x="6094509" y="32766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394347-8A95-4D38-8979-DB22BA61FC32}"/>
                </a:ext>
              </a:extLst>
            </p:cNvPr>
            <p:cNvSpPr/>
            <p:nvPr/>
          </p:nvSpPr>
          <p:spPr>
            <a:xfrm>
              <a:off x="4189509" y="4114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58C1F5-14D6-47DA-B5F7-4852BFA775A9}"/>
                </a:ext>
              </a:extLst>
            </p:cNvPr>
            <p:cNvSpPr/>
            <p:nvPr/>
          </p:nvSpPr>
          <p:spPr>
            <a:xfrm>
              <a:off x="4875309" y="4114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E289BC-7DEF-441E-B0B8-3AB295E5371B}"/>
                </a:ext>
              </a:extLst>
            </p:cNvPr>
            <p:cNvSpPr/>
            <p:nvPr/>
          </p:nvSpPr>
          <p:spPr>
            <a:xfrm>
              <a:off x="6094509" y="4114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7275C2-EDA4-4081-B93A-5721A9BED8D9}"/>
                </a:ext>
              </a:extLst>
            </p:cNvPr>
            <p:cNvSpPr/>
            <p:nvPr/>
          </p:nvSpPr>
          <p:spPr>
            <a:xfrm>
              <a:off x="4189509" y="762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b70</a:t>
              </a:r>
            </a:p>
            <a:p>
              <a:pPr algn="ctr"/>
              <a:r>
                <a:rPr lang="en-US" sz="1200" dirty="0"/>
                <a:t>b60</a:t>
              </a:r>
            </a:p>
            <a:p>
              <a:pPr algn="ctr"/>
              <a:r>
                <a:rPr lang="en-US" sz="1200" dirty="0"/>
                <a:t>b50</a:t>
              </a:r>
            </a:p>
            <a:p>
              <a:pPr algn="ctr"/>
              <a:r>
                <a:rPr lang="en-US" sz="1200" dirty="0"/>
                <a:t>b40</a:t>
              </a:r>
            </a:p>
            <a:p>
              <a:pPr algn="ctr"/>
              <a:r>
                <a:rPr lang="en-US" sz="1200" dirty="0"/>
                <a:t>b30</a:t>
              </a:r>
            </a:p>
            <a:p>
              <a:pPr algn="ctr"/>
              <a:r>
                <a:rPr lang="en-US" sz="1200" dirty="0"/>
                <a:t>b20</a:t>
              </a:r>
            </a:p>
            <a:p>
              <a:pPr algn="ctr"/>
              <a:r>
                <a:rPr lang="en-US" sz="1200" dirty="0"/>
                <a:t>b10</a:t>
              </a:r>
            </a:p>
            <a:p>
              <a:pPr algn="ctr"/>
              <a:r>
                <a:rPr lang="en-US" sz="1200" dirty="0"/>
                <a:t>b00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6144DA-8639-44F0-966C-4694F4E84B01}"/>
                </a:ext>
              </a:extLst>
            </p:cNvPr>
            <p:cNvSpPr/>
            <p:nvPr/>
          </p:nvSpPr>
          <p:spPr>
            <a:xfrm>
              <a:off x="4875309" y="6096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b71</a:t>
              </a:r>
            </a:p>
            <a:p>
              <a:pPr algn="ctr"/>
              <a:r>
                <a:rPr lang="en-US" sz="1200" dirty="0"/>
                <a:t>b61</a:t>
              </a:r>
            </a:p>
            <a:p>
              <a:pPr algn="ctr"/>
              <a:r>
                <a:rPr lang="en-US" sz="1200" dirty="0"/>
                <a:t>b51</a:t>
              </a:r>
            </a:p>
            <a:p>
              <a:pPr algn="ctr"/>
              <a:r>
                <a:rPr lang="en-US" sz="1200" dirty="0"/>
                <a:t>b41</a:t>
              </a:r>
            </a:p>
            <a:p>
              <a:pPr algn="ctr"/>
              <a:r>
                <a:rPr lang="en-US" sz="1200" dirty="0"/>
                <a:t>b31</a:t>
              </a:r>
            </a:p>
            <a:p>
              <a:pPr algn="ctr"/>
              <a:r>
                <a:rPr lang="en-US" sz="1200" dirty="0"/>
                <a:t>b21</a:t>
              </a:r>
            </a:p>
            <a:p>
              <a:pPr algn="ctr"/>
              <a:r>
                <a:rPr lang="en-US" sz="1200" dirty="0"/>
                <a:t>b11</a:t>
              </a:r>
            </a:p>
            <a:p>
              <a:pPr algn="ctr"/>
              <a:r>
                <a:rPr lang="en-US" sz="1200" dirty="0"/>
                <a:t>b01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7DC54B-4DD9-4D55-806E-7FDB60F708AA}"/>
                </a:ext>
              </a:extLst>
            </p:cNvPr>
            <p:cNvSpPr/>
            <p:nvPr/>
          </p:nvSpPr>
          <p:spPr>
            <a:xfrm>
              <a:off x="6094509" y="2286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b77</a:t>
              </a:r>
            </a:p>
            <a:p>
              <a:pPr algn="ctr"/>
              <a:r>
                <a:rPr lang="en-US" sz="1200" dirty="0"/>
                <a:t>b67</a:t>
              </a:r>
            </a:p>
            <a:p>
              <a:pPr algn="ctr"/>
              <a:r>
                <a:rPr lang="en-US" sz="1200" dirty="0"/>
                <a:t>b57</a:t>
              </a:r>
            </a:p>
            <a:p>
              <a:pPr algn="ctr"/>
              <a:r>
                <a:rPr lang="en-US" sz="1200" dirty="0"/>
                <a:t>b47</a:t>
              </a:r>
            </a:p>
            <a:p>
              <a:pPr algn="ctr"/>
              <a:r>
                <a:rPr lang="en-US" sz="1200" dirty="0"/>
                <a:t>b37</a:t>
              </a:r>
            </a:p>
            <a:p>
              <a:pPr algn="ctr"/>
              <a:r>
                <a:rPr lang="en-US" sz="1200" dirty="0"/>
                <a:t>b27</a:t>
              </a:r>
            </a:p>
            <a:p>
              <a:pPr algn="ctr"/>
              <a:r>
                <a:rPr lang="en-US" sz="1200" dirty="0"/>
                <a:t>b17</a:t>
              </a:r>
            </a:p>
            <a:p>
              <a:pPr algn="ctr"/>
              <a:r>
                <a:rPr lang="en-US" sz="1200" dirty="0"/>
                <a:t>b07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61871F2-9545-43A1-A7BC-9CAD7160746C}"/>
                </a:ext>
              </a:extLst>
            </p:cNvPr>
            <p:cNvSpPr txBox="1"/>
            <p:nvPr/>
          </p:nvSpPr>
          <p:spPr>
            <a:xfrm>
              <a:off x="5541827" y="9906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32AF4D-B4E9-452B-814C-692F2673A664}"/>
                </a:ext>
              </a:extLst>
            </p:cNvPr>
            <p:cNvSpPr txBox="1"/>
            <p:nvPr/>
          </p:nvSpPr>
          <p:spPr>
            <a:xfrm>
              <a:off x="5541827" y="24500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DC4640-1075-4F33-ACA2-0ABC7977EA2C}"/>
                </a:ext>
              </a:extLst>
            </p:cNvPr>
            <p:cNvSpPr txBox="1"/>
            <p:nvPr/>
          </p:nvSpPr>
          <p:spPr>
            <a:xfrm>
              <a:off x="5547457" y="3124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A13297-542D-46D1-8072-90C35CF59555}"/>
                </a:ext>
              </a:extLst>
            </p:cNvPr>
            <p:cNvSpPr txBox="1"/>
            <p:nvPr/>
          </p:nvSpPr>
          <p:spPr>
            <a:xfrm>
              <a:off x="5541827" y="3962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10E9CC-9D4F-4B0D-96C5-7B57B4E5CBE4}"/>
                </a:ext>
              </a:extLst>
            </p:cNvPr>
            <p:cNvSpPr txBox="1"/>
            <p:nvPr/>
          </p:nvSpPr>
          <p:spPr>
            <a:xfrm rot="16200000">
              <a:off x="4246427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F78C40-EE1C-4D4A-B251-9C84D5ECB744}"/>
                </a:ext>
              </a:extLst>
            </p:cNvPr>
            <p:cNvSpPr txBox="1"/>
            <p:nvPr/>
          </p:nvSpPr>
          <p:spPr>
            <a:xfrm rot="16200000">
              <a:off x="4888293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351864-1BCC-4513-AA3E-6F61CFE0787E}"/>
                </a:ext>
              </a:extLst>
            </p:cNvPr>
            <p:cNvSpPr txBox="1"/>
            <p:nvPr/>
          </p:nvSpPr>
          <p:spPr>
            <a:xfrm rot="16200000">
              <a:off x="6119161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C69931-82AD-4AFA-9ABD-A4C67F9913DE}"/>
                </a:ext>
              </a:extLst>
            </p:cNvPr>
            <p:cNvSpPr/>
            <p:nvPr/>
          </p:nvSpPr>
          <p:spPr>
            <a:xfrm rot="16200000">
              <a:off x="2820118" y="1928699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a07</a:t>
              </a:r>
            </a:p>
            <a:p>
              <a:pPr algn="ctr"/>
              <a:r>
                <a:rPr lang="en-US" sz="1200" dirty="0"/>
                <a:t>a06</a:t>
              </a:r>
            </a:p>
            <a:p>
              <a:pPr algn="ctr"/>
              <a:r>
                <a:rPr lang="en-US" sz="1200" dirty="0"/>
                <a:t>a05</a:t>
              </a:r>
            </a:p>
            <a:p>
              <a:pPr algn="ctr"/>
              <a:r>
                <a:rPr lang="en-US" sz="1200" dirty="0"/>
                <a:t>a04</a:t>
              </a:r>
            </a:p>
            <a:p>
              <a:pPr algn="ctr"/>
              <a:r>
                <a:rPr lang="en-US" sz="1200" dirty="0"/>
                <a:t>a03</a:t>
              </a:r>
            </a:p>
            <a:p>
              <a:pPr algn="ctr"/>
              <a:r>
                <a:rPr lang="en-US" sz="1200" dirty="0"/>
                <a:t>a02</a:t>
              </a:r>
            </a:p>
            <a:p>
              <a:pPr algn="ctr"/>
              <a:r>
                <a:rPr lang="en-US" sz="1200" dirty="0"/>
                <a:t>a01</a:t>
              </a:r>
            </a:p>
            <a:p>
              <a:pPr algn="ctr"/>
              <a:r>
                <a:rPr lang="en-US" sz="1200" dirty="0"/>
                <a:t>a00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F4A12F-8FBB-4C21-B24D-A332933D3B58}"/>
                </a:ext>
              </a:extLst>
            </p:cNvPr>
            <p:cNvSpPr/>
            <p:nvPr/>
          </p:nvSpPr>
          <p:spPr>
            <a:xfrm rot="16200000">
              <a:off x="2667000" y="25908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a17</a:t>
              </a:r>
            </a:p>
            <a:p>
              <a:pPr algn="ctr"/>
              <a:r>
                <a:rPr lang="en-US" sz="1200" dirty="0"/>
                <a:t>a16</a:t>
              </a:r>
            </a:p>
            <a:p>
              <a:pPr algn="ctr"/>
              <a:r>
                <a:rPr lang="en-US" sz="1200" dirty="0"/>
                <a:t>a15</a:t>
              </a:r>
            </a:p>
            <a:p>
              <a:pPr algn="ctr"/>
              <a:r>
                <a:rPr lang="en-US" sz="1200" dirty="0"/>
                <a:t>a14</a:t>
              </a:r>
            </a:p>
            <a:p>
              <a:pPr algn="ctr"/>
              <a:r>
                <a:rPr lang="en-US" sz="1200" dirty="0"/>
                <a:t>a13</a:t>
              </a:r>
            </a:p>
            <a:p>
              <a:pPr algn="ctr"/>
              <a:r>
                <a:rPr lang="en-US" sz="1200" dirty="0"/>
                <a:t>a12</a:t>
              </a:r>
            </a:p>
            <a:p>
              <a:pPr algn="ctr"/>
              <a:r>
                <a:rPr lang="en-US" sz="1200" dirty="0"/>
                <a:t>a11</a:t>
              </a:r>
            </a:p>
            <a:p>
              <a:pPr algn="ctr"/>
              <a:r>
                <a:rPr lang="en-US" sz="1200" dirty="0"/>
                <a:t>a10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EC35893-39E5-4E43-8726-A5CC50062670}"/>
                </a:ext>
              </a:extLst>
            </p:cNvPr>
            <p:cNvSpPr/>
            <p:nvPr/>
          </p:nvSpPr>
          <p:spPr>
            <a:xfrm rot="16200000">
              <a:off x="2209801" y="3429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a77</a:t>
              </a:r>
            </a:p>
            <a:p>
              <a:pPr algn="ctr"/>
              <a:r>
                <a:rPr lang="en-US" sz="1200" dirty="0"/>
                <a:t>a76</a:t>
              </a:r>
            </a:p>
            <a:p>
              <a:pPr algn="ctr"/>
              <a:r>
                <a:rPr lang="en-US" sz="1200" dirty="0"/>
                <a:t>a75</a:t>
              </a:r>
            </a:p>
            <a:p>
              <a:pPr algn="ctr"/>
              <a:r>
                <a:rPr lang="en-US" sz="1200" dirty="0"/>
                <a:t>a74</a:t>
              </a:r>
            </a:p>
            <a:p>
              <a:pPr algn="ctr"/>
              <a:r>
                <a:rPr lang="en-US" sz="1200" dirty="0"/>
                <a:t>a73</a:t>
              </a:r>
            </a:p>
            <a:p>
              <a:pPr algn="ctr"/>
              <a:r>
                <a:rPr lang="en-US" sz="1200" dirty="0"/>
                <a:t>a72</a:t>
              </a:r>
            </a:p>
            <a:p>
              <a:pPr algn="ctr"/>
              <a:r>
                <a:rPr lang="en-US" sz="1200" dirty="0"/>
                <a:t>a71</a:t>
              </a:r>
            </a:p>
            <a:p>
              <a:pPr algn="ctr"/>
              <a:r>
                <a:rPr lang="en-US" sz="1200" dirty="0"/>
                <a:t>a70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AD6F6E-4108-48D4-AACD-66D110383D59}"/>
                </a:ext>
              </a:extLst>
            </p:cNvPr>
            <p:cNvSpPr txBox="1"/>
            <p:nvPr/>
          </p:nvSpPr>
          <p:spPr>
            <a:xfrm rot="16200000">
              <a:off x="2386852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D42297-EFCF-44FB-83F2-8D116DAC5BEC}"/>
                </a:ext>
              </a:extLst>
            </p:cNvPr>
            <p:cNvSpPr/>
            <p:nvPr/>
          </p:nvSpPr>
          <p:spPr>
            <a:xfrm>
              <a:off x="4265709" y="2819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c00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565894-C8E9-44CA-9C3D-E288DA35F9A8}"/>
                </a:ext>
              </a:extLst>
            </p:cNvPr>
            <p:cNvSpPr/>
            <p:nvPr/>
          </p:nvSpPr>
          <p:spPr>
            <a:xfrm>
              <a:off x="4951509" y="2819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c01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1A83E7-3BE6-4295-B538-567E2ED1CF62}"/>
                </a:ext>
              </a:extLst>
            </p:cNvPr>
            <p:cNvSpPr/>
            <p:nvPr/>
          </p:nvSpPr>
          <p:spPr>
            <a:xfrm>
              <a:off x="6170709" y="2819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c07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0EFF30D-457C-4DED-B150-D2C9A8CECCE2}"/>
                </a:ext>
              </a:extLst>
            </p:cNvPr>
            <p:cNvSpPr/>
            <p:nvPr/>
          </p:nvSpPr>
          <p:spPr>
            <a:xfrm>
              <a:off x="4265709" y="35052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EC648A-FAE0-43F1-A944-9AE02B68CB98}"/>
                </a:ext>
              </a:extLst>
            </p:cNvPr>
            <p:cNvSpPr/>
            <p:nvPr/>
          </p:nvSpPr>
          <p:spPr>
            <a:xfrm>
              <a:off x="4951509" y="35052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c11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49385F-78D4-403A-A8F8-F844ADCE2A22}"/>
                </a:ext>
              </a:extLst>
            </p:cNvPr>
            <p:cNvSpPr/>
            <p:nvPr/>
          </p:nvSpPr>
          <p:spPr>
            <a:xfrm>
              <a:off x="6170709" y="35052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c17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B9D179D-FB06-44BD-9F2F-F47EEF68513B}"/>
                </a:ext>
              </a:extLst>
            </p:cNvPr>
            <p:cNvSpPr/>
            <p:nvPr/>
          </p:nvSpPr>
          <p:spPr>
            <a:xfrm>
              <a:off x="4265709" y="4343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c70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48B09C-CBD6-498E-9958-F72F7601CE83}"/>
                </a:ext>
              </a:extLst>
            </p:cNvPr>
            <p:cNvSpPr/>
            <p:nvPr/>
          </p:nvSpPr>
          <p:spPr>
            <a:xfrm>
              <a:off x="4951509" y="4343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c71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CBAD7B-1AD3-4885-A580-D7A5F47BF6AA}"/>
                </a:ext>
              </a:extLst>
            </p:cNvPr>
            <p:cNvSpPr/>
            <p:nvPr/>
          </p:nvSpPr>
          <p:spPr>
            <a:xfrm>
              <a:off x="6170709" y="4343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c77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A0FA82-2DEC-4FA6-8463-972C72E4B218}"/>
                </a:ext>
              </a:extLst>
            </p:cNvPr>
            <p:cNvSpPr/>
            <p:nvPr/>
          </p:nvSpPr>
          <p:spPr>
            <a:xfrm>
              <a:off x="1144082" y="1342475"/>
              <a:ext cx="2166715" cy="48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CCIP interface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94B0A927-983F-46D3-89B4-B6DC3A781251}"/>
                </a:ext>
              </a:extLst>
            </p:cNvPr>
            <p:cNvCxnSpPr>
              <a:cxnSpLocks/>
              <a:stCxn id="62" idx="3"/>
              <a:endCxn id="39" idx="1"/>
            </p:cNvCxnSpPr>
            <p:nvPr/>
          </p:nvCxnSpPr>
          <p:spPr>
            <a:xfrm>
              <a:off x="3310797" y="1587370"/>
              <a:ext cx="878712" cy="128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DDFCDC1-1AEB-43B8-9931-DC43D0E790CE}"/>
                </a:ext>
              </a:extLst>
            </p:cNvPr>
            <p:cNvCxnSpPr>
              <a:cxnSpLocks/>
              <a:stCxn id="62" idx="2"/>
              <a:endCxn id="49" idx="3"/>
            </p:cNvCxnSpPr>
            <p:nvPr/>
          </p:nvCxnSpPr>
          <p:spPr>
            <a:xfrm rot="16200000" flipH="1">
              <a:off x="2285062" y="1774643"/>
              <a:ext cx="706034" cy="8212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317BCF35-D1AD-4692-992F-C0EA98270381}"/>
                </a:ext>
              </a:extLst>
            </p:cNvPr>
            <p:cNvCxnSpPr>
              <a:cxnSpLocks/>
              <a:stCxn id="62" idx="1"/>
              <a:endCxn id="66" idx="1"/>
            </p:cNvCxnSpPr>
            <p:nvPr/>
          </p:nvCxnSpPr>
          <p:spPr>
            <a:xfrm rot="10800000" flipH="1" flipV="1">
              <a:off x="1144081" y="1587369"/>
              <a:ext cx="4225135" cy="3125869"/>
            </a:xfrm>
            <a:prstGeom prst="bentConnector4">
              <a:avLst>
                <a:gd name="adj1" fmla="val -5410"/>
                <a:gd name="adj2" fmla="val 1054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0E8C9340-7D5F-46A3-9964-EB29484114E4}"/>
                </a:ext>
              </a:extLst>
            </p:cNvPr>
            <p:cNvSpPr/>
            <p:nvPr/>
          </p:nvSpPr>
          <p:spPr>
            <a:xfrm rot="16200000">
              <a:off x="5323145" y="3330784"/>
              <a:ext cx="92143" cy="26727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BB4568F-9190-4265-8A9A-14CEE72AF7CA}"/>
              </a:ext>
            </a:extLst>
          </p:cNvPr>
          <p:cNvCxnSpPr>
            <a:cxnSpLocks/>
          </p:cNvCxnSpPr>
          <p:nvPr/>
        </p:nvCxnSpPr>
        <p:spPr>
          <a:xfrm flipV="1">
            <a:off x="5711257" y="2695991"/>
            <a:ext cx="1002467" cy="165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3C7B78-73EC-4E7A-9AF0-9B554808B619}"/>
              </a:ext>
            </a:extLst>
          </p:cNvPr>
          <p:cNvCxnSpPr>
            <a:cxnSpLocks/>
          </p:cNvCxnSpPr>
          <p:nvPr/>
        </p:nvCxnSpPr>
        <p:spPr>
          <a:xfrm>
            <a:off x="5717742" y="4732687"/>
            <a:ext cx="1489817" cy="114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B711FFF-8876-47B0-B7BB-B84FC9323E21}"/>
              </a:ext>
            </a:extLst>
          </p:cNvPr>
          <p:cNvGrpSpPr/>
          <p:nvPr/>
        </p:nvGrpSpPr>
        <p:grpSpPr>
          <a:xfrm>
            <a:off x="6553200" y="2166823"/>
            <a:ext cx="4419600" cy="4208269"/>
            <a:chOff x="6553200" y="2166823"/>
            <a:chExt cx="4419600" cy="420826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1C76F7-0C84-46CD-83F0-FEF9A0FF48C7}"/>
                </a:ext>
              </a:extLst>
            </p:cNvPr>
            <p:cNvSpPr txBox="1"/>
            <p:nvPr/>
          </p:nvSpPr>
          <p:spPr>
            <a:xfrm>
              <a:off x="8385387" y="6100880"/>
              <a:ext cx="986842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Cout</a:t>
              </a:r>
              <a:r>
                <a:rPr lang="en-US" sz="1400" dirty="0">
                  <a:solidFill>
                    <a:schemeClr val="tx1"/>
                  </a:solidFill>
                </a:rPr>
                <a:t>[15:0]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8BB98E-8087-423F-ACFA-7164EED6F082}"/>
                </a:ext>
              </a:extLst>
            </p:cNvPr>
            <p:cNvSpPr txBox="1"/>
            <p:nvPr/>
          </p:nvSpPr>
          <p:spPr>
            <a:xfrm>
              <a:off x="7432681" y="6100880"/>
              <a:ext cx="880359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Bout[7:0]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84CA6B0-433D-4D59-AB87-E5CA11E06F8A}"/>
                </a:ext>
              </a:extLst>
            </p:cNvPr>
            <p:cNvSpPr/>
            <p:nvPr/>
          </p:nvSpPr>
          <p:spPr>
            <a:xfrm>
              <a:off x="7944738" y="4078638"/>
              <a:ext cx="1174328" cy="42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16b Adder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45681CC-257A-451A-8203-40E66D9015F6}"/>
                </a:ext>
              </a:extLst>
            </p:cNvPr>
            <p:cNvSpPr/>
            <p:nvPr/>
          </p:nvSpPr>
          <p:spPr>
            <a:xfrm>
              <a:off x="8268154" y="5275806"/>
              <a:ext cx="1174328" cy="42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16b Reg (cxx)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DC697A6-4888-4CB2-84D5-5176D5030411}"/>
                </a:ext>
              </a:extLst>
            </p:cNvPr>
            <p:cNvCxnSpPr>
              <a:stCxn id="166" idx="2"/>
              <a:endCxn id="137" idx="0"/>
            </p:cNvCxnSpPr>
            <p:nvPr/>
          </p:nvCxnSpPr>
          <p:spPr>
            <a:xfrm>
              <a:off x="8531902" y="3782229"/>
              <a:ext cx="0" cy="29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28768D4-81FA-4493-B68F-18E50B57F8F9}"/>
                </a:ext>
              </a:extLst>
            </p:cNvPr>
            <p:cNvCxnSpPr>
              <a:stCxn id="138" idx="2"/>
              <a:endCxn id="137" idx="3"/>
            </p:cNvCxnSpPr>
            <p:nvPr/>
          </p:nvCxnSpPr>
          <p:spPr>
            <a:xfrm rot="5400000" flipH="1" flipV="1">
              <a:off x="8283200" y="4861573"/>
              <a:ext cx="1407984" cy="263748"/>
            </a:xfrm>
            <a:prstGeom prst="bentConnector4">
              <a:avLst>
                <a:gd name="adj1" fmla="val -14465"/>
                <a:gd name="adj2" fmla="val 3072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091303-92B7-4543-AD00-812F08644929}"/>
                </a:ext>
              </a:extLst>
            </p:cNvPr>
            <p:cNvSpPr txBox="1"/>
            <p:nvPr/>
          </p:nvSpPr>
          <p:spPr>
            <a:xfrm>
              <a:off x="6553200" y="2769701"/>
              <a:ext cx="773877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Ain[7:0]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E4BDCDF-78FD-4487-AFBB-C60BA0E3823A}"/>
                </a:ext>
              </a:extLst>
            </p:cNvPr>
            <p:cNvSpPr txBox="1"/>
            <p:nvPr/>
          </p:nvSpPr>
          <p:spPr>
            <a:xfrm>
              <a:off x="7488271" y="2285999"/>
              <a:ext cx="773877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Bin[7:0]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9F8BE87-41EA-4835-9E9A-9B640CF7F0C1}"/>
                </a:ext>
              </a:extLst>
            </p:cNvPr>
            <p:cNvSpPr/>
            <p:nvPr/>
          </p:nvSpPr>
          <p:spPr>
            <a:xfrm>
              <a:off x="7338796" y="2622764"/>
              <a:ext cx="2638129" cy="33336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81B74DA-8AD8-4C64-A9D8-C388237BEFB2}"/>
                </a:ext>
              </a:extLst>
            </p:cNvPr>
            <p:cNvSpPr txBox="1"/>
            <p:nvPr/>
          </p:nvSpPr>
          <p:spPr>
            <a:xfrm>
              <a:off x="10037979" y="4502583"/>
              <a:ext cx="880359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Cin</a:t>
              </a:r>
              <a:r>
                <a:rPr lang="en-US" sz="1400" dirty="0">
                  <a:solidFill>
                    <a:schemeClr val="tx1"/>
                  </a:solidFill>
                </a:rPr>
                <a:t>[15:0]</a:t>
              </a:r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8D589F46-E7D9-46D8-88F9-9D5F9C235462}"/>
                </a:ext>
              </a:extLst>
            </p:cNvPr>
            <p:cNvCxnSpPr>
              <a:cxnSpLocks/>
              <a:stCxn id="144" idx="1"/>
              <a:endCxn id="147" idx="0"/>
            </p:cNvCxnSpPr>
            <p:nvPr/>
          </p:nvCxnSpPr>
          <p:spPr>
            <a:xfrm rot="10800000" flipV="1">
              <a:off x="9055320" y="4639689"/>
              <a:ext cx="982660" cy="1556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Flowchart: Manual Operation 145">
              <a:extLst>
                <a:ext uri="{FF2B5EF4-FFF2-40B4-BE49-F238E27FC236}">
                  <a16:creationId xmlns:a16="http://schemas.microsoft.com/office/drawing/2014/main" id="{3E3CD1DC-DD32-4B0C-964F-99C57EACD3BE}"/>
                </a:ext>
              </a:extLst>
            </p:cNvPr>
            <p:cNvSpPr/>
            <p:nvPr/>
          </p:nvSpPr>
          <p:spPr>
            <a:xfrm>
              <a:off x="8400363" y="4795380"/>
              <a:ext cx="893245" cy="203669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11646AC-50CE-4DC3-9716-2B5A00857AE9}"/>
                </a:ext>
              </a:extLst>
            </p:cNvPr>
            <p:cNvSpPr/>
            <p:nvPr/>
          </p:nvSpPr>
          <p:spPr>
            <a:xfrm>
              <a:off x="8943664" y="4795380"/>
              <a:ext cx="223311" cy="135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885E917-0082-47E0-80A4-BE90710716D0}"/>
                </a:ext>
              </a:extLst>
            </p:cNvPr>
            <p:cNvSpPr/>
            <p:nvPr/>
          </p:nvSpPr>
          <p:spPr>
            <a:xfrm>
              <a:off x="8549237" y="4795379"/>
              <a:ext cx="223311" cy="135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98D6D327-58CC-4DA2-BA7F-14908C867087}"/>
                </a:ext>
              </a:extLst>
            </p:cNvPr>
            <p:cNvCxnSpPr>
              <a:cxnSpLocks/>
              <a:stCxn id="137" idx="2"/>
              <a:endCxn id="148" idx="0"/>
            </p:cNvCxnSpPr>
            <p:nvPr/>
          </p:nvCxnSpPr>
          <p:spPr>
            <a:xfrm rot="16200000" flipH="1">
              <a:off x="8448843" y="4583329"/>
              <a:ext cx="295109" cy="1289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6370CF2-9762-4066-B673-AED60FF4F92B}"/>
                </a:ext>
              </a:extLst>
            </p:cNvPr>
            <p:cNvCxnSpPr>
              <a:cxnSpLocks/>
              <a:stCxn id="146" idx="2"/>
              <a:endCxn id="138" idx="0"/>
            </p:cNvCxnSpPr>
            <p:nvPr/>
          </p:nvCxnSpPr>
          <p:spPr>
            <a:xfrm rot="16200000" flipH="1">
              <a:off x="8712773" y="5133261"/>
              <a:ext cx="276757" cy="83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80947AE-705F-4D13-8F0B-C368C25ABDE0}"/>
                </a:ext>
              </a:extLst>
            </p:cNvPr>
            <p:cNvSpPr txBox="1"/>
            <p:nvPr/>
          </p:nvSpPr>
          <p:spPr>
            <a:xfrm>
              <a:off x="10049699" y="4732687"/>
              <a:ext cx="615656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WrEn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AA81CC83-67F5-490B-BE14-F1CBD1444937}"/>
                </a:ext>
              </a:extLst>
            </p:cNvPr>
            <p:cNvCxnSpPr>
              <a:stCxn id="151" idx="1"/>
              <a:endCxn id="146" idx="3"/>
            </p:cNvCxnSpPr>
            <p:nvPr/>
          </p:nvCxnSpPr>
          <p:spPr>
            <a:xfrm rot="10800000" flipV="1">
              <a:off x="9204285" y="4869793"/>
              <a:ext cx="845415" cy="274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D2131030-48D0-41DA-8597-BE404452C1EF}"/>
                </a:ext>
              </a:extLst>
            </p:cNvPr>
            <p:cNvCxnSpPr>
              <a:cxnSpLocks/>
              <a:stCxn id="138" idx="2"/>
              <a:endCxn id="135" idx="0"/>
            </p:cNvCxnSpPr>
            <p:nvPr/>
          </p:nvCxnSpPr>
          <p:spPr>
            <a:xfrm rot="16200000" flipH="1">
              <a:off x="8665342" y="5887414"/>
              <a:ext cx="403442" cy="23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95704D8-DD95-414B-921A-A77FA251C3A3}"/>
                </a:ext>
              </a:extLst>
            </p:cNvPr>
            <p:cNvGrpSpPr/>
            <p:nvPr/>
          </p:nvGrpSpPr>
          <p:grpSpPr>
            <a:xfrm>
              <a:off x="7944738" y="3360597"/>
              <a:ext cx="1174328" cy="421632"/>
              <a:chOff x="8372784" y="1355558"/>
              <a:chExt cx="1202140" cy="473242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A7617CC-06E1-44EF-B153-01DE592FB2EB}"/>
                  </a:ext>
                </a:extLst>
              </p:cNvPr>
              <p:cNvSpPr/>
              <p:nvPr/>
            </p:nvSpPr>
            <p:spPr>
              <a:xfrm>
                <a:off x="8372784" y="1355558"/>
                <a:ext cx="1202140" cy="473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8x8 </a:t>
                </a:r>
                <a:r>
                  <a:rPr lang="en-US" sz="1400" dirty="0" err="1"/>
                  <a:t>Mult</a:t>
                </a:r>
                <a:endParaRPr lang="en-US" sz="1400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8A3A096-C0D4-4456-9E8C-2A0D254D82EC}"/>
                  </a:ext>
                </a:extLst>
              </p:cNvPr>
              <p:cNvSpPr/>
              <p:nvPr/>
            </p:nvSpPr>
            <p:spPr>
              <a:xfrm>
                <a:off x="8508124" y="1371600"/>
                <a:ext cx="2286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9043393-FD0C-4C47-AC89-3676C5864956}"/>
                  </a:ext>
                </a:extLst>
              </p:cNvPr>
              <p:cNvSpPr/>
              <p:nvPr/>
            </p:nvSpPr>
            <p:spPr>
              <a:xfrm>
                <a:off x="9193924" y="1380574"/>
                <a:ext cx="2286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6D00B74A-2619-46BE-869F-F9E198C6F8AF}"/>
                </a:ext>
              </a:extLst>
            </p:cNvPr>
            <p:cNvCxnSpPr>
              <a:cxnSpLocks/>
              <a:stCxn id="141" idx="3"/>
              <a:endCxn id="168" idx="0"/>
            </p:cNvCxnSpPr>
            <p:nvPr/>
          </p:nvCxnSpPr>
          <p:spPr>
            <a:xfrm>
              <a:off x="7327077" y="2906807"/>
              <a:ext cx="1531460" cy="476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098EFCD2-2B6B-4AFA-ABDB-8606D8F03CE4}"/>
                </a:ext>
              </a:extLst>
            </p:cNvPr>
            <p:cNvCxnSpPr>
              <a:cxnSpLocks/>
              <a:stCxn id="142" idx="2"/>
              <a:endCxn id="167" idx="0"/>
            </p:cNvCxnSpPr>
            <p:nvPr/>
          </p:nvCxnSpPr>
          <p:spPr>
            <a:xfrm rot="16200000" flipH="1">
              <a:off x="7624567" y="2810854"/>
              <a:ext cx="814679" cy="3133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362B9F4-5029-4AB5-BBD4-F0AADA11BE6E}"/>
                </a:ext>
              </a:extLst>
            </p:cNvPr>
            <p:cNvSpPr/>
            <p:nvPr/>
          </p:nvSpPr>
          <p:spPr>
            <a:xfrm>
              <a:off x="7505246" y="5275806"/>
              <a:ext cx="707041" cy="42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8b Reg</a:t>
              </a:r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8FD35FEF-1032-4E95-B726-2198576C4A46}"/>
                </a:ext>
              </a:extLst>
            </p:cNvPr>
            <p:cNvCxnSpPr>
              <a:cxnSpLocks/>
              <a:stCxn id="142" idx="2"/>
              <a:endCxn id="159" idx="0"/>
            </p:cNvCxnSpPr>
            <p:nvPr/>
          </p:nvCxnSpPr>
          <p:spPr>
            <a:xfrm rot="5400000">
              <a:off x="6509191" y="3909787"/>
              <a:ext cx="2715595" cy="164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733DCE1-CDDA-40C8-91C5-D9A22E113572}"/>
                </a:ext>
              </a:extLst>
            </p:cNvPr>
            <p:cNvCxnSpPr>
              <a:stCxn id="159" idx="2"/>
              <a:endCxn id="136" idx="0"/>
            </p:cNvCxnSpPr>
            <p:nvPr/>
          </p:nvCxnSpPr>
          <p:spPr>
            <a:xfrm rot="16200000" flipH="1">
              <a:off x="7664093" y="5892112"/>
              <a:ext cx="403442" cy="140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64EE84F-6A7F-4B1A-8A5B-0DDACE27A2D5}"/>
                </a:ext>
              </a:extLst>
            </p:cNvPr>
            <p:cNvSpPr/>
            <p:nvPr/>
          </p:nvSpPr>
          <p:spPr>
            <a:xfrm>
              <a:off x="9107627" y="2695991"/>
              <a:ext cx="707041" cy="42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8b Reg</a:t>
              </a:r>
            </a:p>
          </p:txBody>
        </p: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2666E778-3593-4F31-861F-41CA3585A457}"/>
                </a:ext>
              </a:extLst>
            </p:cNvPr>
            <p:cNvCxnSpPr>
              <a:cxnSpLocks/>
              <a:stCxn id="141" idx="3"/>
              <a:endCxn id="162" idx="1"/>
            </p:cNvCxnSpPr>
            <p:nvPr/>
          </p:nvCxnSpPr>
          <p:spPr>
            <a:xfrm>
              <a:off x="7327077" y="2906807"/>
              <a:ext cx="178055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88342DC-2DFB-4A88-A420-AB1C0D57F5CC}"/>
                </a:ext>
              </a:extLst>
            </p:cNvPr>
            <p:cNvSpPr txBox="1"/>
            <p:nvPr/>
          </p:nvSpPr>
          <p:spPr>
            <a:xfrm>
              <a:off x="10092441" y="2769701"/>
              <a:ext cx="880359" cy="27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Aout</a:t>
              </a:r>
              <a:r>
                <a:rPr lang="en-US" sz="1400" dirty="0">
                  <a:solidFill>
                    <a:schemeClr val="tx1"/>
                  </a:solidFill>
                </a:rPr>
                <a:t>[7:0]</a:t>
              </a: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249E483B-0335-4525-A592-069EFAD520D8}"/>
                </a:ext>
              </a:extLst>
            </p:cNvPr>
            <p:cNvCxnSpPr>
              <a:stCxn id="162" idx="3"/>
              <a:endCxn id="164" idx="1"/>
            </p:cNvCxnSpPr>
            <p:nvPr/>
          </p:nvCxnSpPr>
          <p:spPr>
            <a:xfrm>
              <a:off x="9814668" y="2906807"/>
              <a:ext cx="27777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E8C94C9-CD75-4A8F-8A37-5E39F9C128D7}"/>
                </a:ext>
              </a:extLst>
            </p:cNvPr>
            <p:cNvSpPr txBox="1"/>
            <p:nvPr/>
          </p:nvSpPr>
          <p:spPr>
            <a:xfrm>
              <a:off x="9335560" y="21668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Minilab 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AA1C364-5385-4331-BB9D-F95A12C9A799}"/>
                </a:ext>
              </a:extLst>
            </p:cNvPr>
            <p:cNvSpPr txBox="1"/>
            <p:nvPr/>
          </p:nvSpPr>
          <p:spPr>
            <a:xfrm>
              <a:off x="6908696" y="377654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9D6EF71-72B1-4D53-A771-313282857121}"/>
                </a:ext>
              </a:extLst>
            </p:cNvPr>
            <p:cNvCxnSpPr>
              <a:stCxn id="90" idx="3"/>
              <a:endCxn id="162" idx="2"/>
            </p:cNvCxnSpPr>
            <p:nvPr/>
          </p:nvCxnSpPr>
          <p:spPr>
            <a:xfrm flipV="1">
              <a:off x="7292134" y="3117623"/>
              <a:ext cx="2169014" cy="8128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F5BCCC1-0C90-489E-8BB5-19E84AA94983}"/>
                </a:ext>
              </a:extLst>
            </p:cNvPr>
            <p:cNvCxnSpPr>
              <a:stCxn id="90" idx="3"/>
              <a:endCxn id="159" idx="1"/>
            </p:cNvCxnSpPr>
            <p:nvPr/>
          </p:nvCxnSpPr>
          <p:spPr>
            <a:xfrm>
              <a:off x="7292134" y="3930434"/>
              <a:ext cx="213112" cy="1556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BBAEAAE-BE3E-49AA-BBAB-2BA5DE4BE0F3}"/>
                </a:ext>
              </a:extLst>
            </p:cNvPr>
            <p:cNvCxnSpPr>
              <a:stCxn id="90" idx="3"/>
              <a:endCxn id="138" idx="3"/>
            </p:cNvCxnSpPr>
            <p:nvPr/>
          </p:nvCxnSpPr>
          <p:spPr>
            <a:xfrm>
              <a:off x="7292134" y="3930434"/>
              <a:ext cx="2150348" cy="1556188"/>
            </a:xfrm>
            <a:prstGeom prst="bentConnector3">
              <a:avLst>
                <a:gd name="adj1" fmla="val 11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76E56F5B-6458-42C1-B6C9-FC6926C2BA98}"/>
              </a:ext>
            </a:extLst>
          </p:cNvPr>
          <p:cNvSpPr/>
          <p:nvPr/>
        </p:nvSpPr>
        <p:spPr>
          <a:xfrm>
            <a:off x="6181223" y="5504659"/>
            <a:ext cx="883844" cy="87043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19397"/>
              <a:gd name="adj6" fmla="val 28330"/>
              <a:gd name="adj7" fmla="val -170050"/>
              <a:gd name="adj8" fmla="val 6505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Added </a:t>
            </a:r>
            <a:r>
              <a:rPr lang="en-US" dirty="0" err="1">
                <a:solidFill>
                  <a:sysClr val="windowText" lastClr="000000"/>
                </a:solidFill>
              </a:rPr>
              <a:t>en</a:t>
            </a:r>
            <a:r>
              <a:rPr lang="en-US" dirty="0">
                <a:solidFill>
                  <a:sysClr val="windowText" lastClr="000000"/>
                </a:solidFill>
              </a:rPr>
              <a:t> in v1.1</a:t>
            </a:r>
          </a:p>
        </p:txBody>
      </p:sp>
    </p:spTree>
    <p:extLst>
      <p:ext uri="{BB962C8B-B14F-4D97-AF65-F5344CB8AC3E}">
        <p14:creationId xmlns:p14="http://schemas.microsoft.com/office/powerpoint/2010/main" val="894824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9DF7-01F0-420B-9D80-017F50BF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9E84-A240-4914-885B-A390454B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543800" cy="4724400"/>
          </a:xfrm>
        </p:spPr>
        <p:txBody>
          <a:bodyPr/>
          <a:lstStyle/>
          <a:p>
            <a:r>
              <a:rPr lang="en-US" dirty="0"/>
              <a:t>Design the MAC unit for tpuv1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</a:t>
            </a:r>
            <a:r>
              <a:rPr lang="en-US" dirty="0" err="1">
                <a:solidFill>
                  <a:srgbClr val="FF0000"/>
                </a:solidFill>
              </a:rPr>
              <a:t>Aout</a:t>
            </a:r>
            <a:r>
              <a:rPr lang="en-US" dirty="0">
                <a:solidFill>
                  <a:srgbClr val="FF0000"/>
                </a:solidFill>
              </a:rPr>
              <a:t>/Bout/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only update if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set</a:t>
            </a:r>
          </a:p>
          <a:p>
            <a:r>
              <a:rPr lang="en-US" dirty="0"/>
              <a:t>Write a self-checking testbench</a:t>
            </a:r>
          </a:p>
          <a:p>
            <a:r>
              <a:rPr lang="en-US" dirty="0"/>
              <a:t>Submit to Canvas </a:t>
            </a:r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tpumac.sv, tpumac_tb.sv, results from tb</a:t>
            </a:r>
          </a:p>
          <a:p>
            <a:pPr lvl="1"/>
            <a:r>
              <a:rPr lang="en-US" dirty="0"/>
              <a:t>~2 page nicely formatted report that explains your testbench approach, implementation, results, and your assessment of coverage</a:t>
            </a:r>
          </a:p>
          <a:p>
            <a:r>
              <a:rPr lang="en-US" dirty="0"/>
              <a:t>No synthesis or </a:t>
            </a:r>
            <a:r>
              <a:rPr lang="en-US" dirty="0" err="1"/>
              <a:t>fpga</a:t>
            </a:r>
            <a:r>
              <a:rPr lang="en-US" dirty="0"/>
              <a:t> test for this minilab</a:t>
            </a:r>
          </a:p>
          <a:p>
            <a:r>
              <a:rPr lang="en-US" dirty="0"/>
              <a:t>Due Tue Feb. 2 at midnight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00CAB-70DA-4684-ABE4-FAD206E40262}"/>
              </a:ext>
            </a:extLst>
          </p:cNvPr>
          <p:cNvSpPr txBox="1"/>
          <p:nvPr/>
        </p:nvSpPr>
        <p:spPr>
          <a:xfrm>
            <a:off x="71628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9B57E-7BFB-4BF3-A309-8D3DBEF8A640}"/>
              </a:ext>
            </a:extLst>
          </p:cNvPr>
          <p:cNvSpPr txBox="1"/>
          <p:nvPr/>
        </p:nvSpPr>
        <p:spPr>
          <a:xfrm>
            <a:off x="7620000" y="1295400"/>
            <a:ext cx="4937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module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tpumac</a:t>
            </a:r>
            <a:endParaRPr lang="en-US" sz="1400" dirty="0">
              <a:solidFill>
                <a:schemeClr val="tx1"/>
              </a:solidFill>
              <a:latin typeface="Lucida Console" panose="020B0609040504020204" pitchFamily="49" charset="0"/>
              <a:ea typeface="HGSGothicE" panose="020B0400000000000000" pitchFamily="34" charset="-128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#(parameter BITS_AB=8,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parameter BITS_C=16)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input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clk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rst_n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WrEn</a:t>
            </a:r>
            <a:r>
              <a:rPr lang="en-US" sz="140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, </a:t>
            </a:r>
            <a:r>
              <a:rPr lang="en-US" sz="1400">
                <a:solidFill>
                  <a:srgbClr val="FF0000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en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input signed [BITS_AB-1:0] Ain,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input signed [BITS_AB-1:0] Bin,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input signed [BITS_C-1:0]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Cin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output reg signed [BITS_AB-1:0]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Aout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output reg signed [BITS_AB-1:0] Bout,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 output reg signed [BITS_C-1:0] 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Cout</a:t>
            </a:r>
            <a:endParaRPr lang="en-US" sz="1400" dirty="0">
              <a:solidFill>
                <a:schemeClr val="tx1"/>
              </a:solidFill>
              <a:latin typeface="Lucida Console" panose="020B0609040504020204" pitchFamily="49" charset="0"/>
              <a:ea typeface="HGSGothicE" panose="020B0400000000000000" pitchFamily="34" charset="-128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ea typeface="HGSGothicE" panose="020B0400000000000000" pitchFamily="34" charset="-128"/>
              </a:rPr>
              <a:t>  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// NOTE: added register enable in v1.1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// Also, </a:t>
            </a:r>
            <a:r>
              <a:rPr lang="en-US" sz="1400" dirty="0" err="1">
                <a:solidFill>
                  <a:srgbClr val="FF0000"/>
                </a:solidFill>
              </a:rPr>
              <a:t>Modelsim</a:t>
            </a:r>
            <a:r>
              <a:rPr lang="en-US" sz="1400" dirty="0">
                <a:solidFill>
                  <a:srgbClr val="FF0000"/>
                </a:solidFill>
              </a:rPr>
              <a:t> prefers “reg signed” over “signed reg”</a:t>
            </a:r>
          </a:p>
        </p:txBody>
      </p:sp>
    </p:spTree>
    <p:extLst>
      <p:ext uri="{BB962C8B-B14F-4D97-AF65-F5344CB8AC3E}">
        <p14:creationId xmlns:p14="http://schemas.microsoft.com/office/powerpoint/2010/main" val="39941262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30B46A-DDD2-441C-B6E8-1AA87A679C81}"/>
              </a:ext>
            </a:extLst>
          </p:cNvPr>
          <p:cNvSpPr/>
          <p:nvPr/>
        </p:nvSpPr>
        <p:spPr>
          <a:xfrm>
            <a:off x="5026068" y="4359254"/>
            <a:ext cx="700607" cy="504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6AB071-C35D-4EA0-A362-F31F333C2F21}"/>
              </a:ext>
            </a:extLst>
          </p:cNvPr>
          <p:cNvSpPr/>
          <p:nvPr/>
        </p:nvSpPr>
        <p:spPr>
          <a:xfrm>
            <a:off x="242614" y="2150317"/>
            <a:ext cx="6130417" cy="45552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758B3A7-C917-4B53-AA8F-017BB50FB6F5}"/>
              </a:ext>
            </a:extLst>
          </p:cNvPr>
          <p:cNvSpPr/>
          <p:nvPr/>
        </p:nvSpPr>
        <p:spPr>
          <a:xfrm>
            <a:off x="242615" y="3020861"/>
            <a:ext cx="2680478" cy="9087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47BF21-98FD-4FBC-8ED1-7743F64F3C57}"/>
              </a:ext>
            </a:extLst>
          </p:cNvPr>
          <p:cNvSpPr/>
          <p:nvPr/>
        </p:nvSpPr>
        <p:spPr>
          <a:xfrm>
            <a:off x="3247235" y="4247351"/>
            <a:ext cx="2680478" cy="218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6B3345-DD1C-4BF4-9DE7-15172BFFC650}"/>
              </a:ext>
            </a:extLst>
          </p:cNvPr>
          <p:cNvSpPr/>
          <p:nvPr/>
        </p:nvSpPr>
        <p:spPr>
          <a:xfrm>
            <a:off x="762000" y="4175947"/>
            <a:ext cx="2408635" cy="218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84B8F-D037-45D3-9360-89FD235AC0F7}"/>
              </a:ext>
            </a:extLst>
          </p:cNvPr>
          <p:cNvSpPr/>
          <p:nvPr/>
        </p:nvSpPr>
        <p:spPr>
          <a:xfrm>
            <a:off x="3034276" y="2157573"/>
            <a:ext cx="2833124" cy="218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9413-F7A1-4AB9-B6FC-08B3A791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73901"/>
          </a:xfrm>
        </p:spPr>
        <p:txBody>
          <a:bodyPr/>
          <a:lstStyle/>
          <a:p>
            <a:r>
              <a:rPr lang="en-US" dirty="0"/>
              <a:t>Looking ahead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51E1BB-19E5-49A5-A0F1-DA3BF11DC18E}"/>
              </a:ext>
            </a:extLst>
          </p:cNvPr>
          <p:cNvGrpSpPr/>
          <p:nvPr/>
        </p:nvGrpSpPr>
        <p:grpSpPr>
          <a:xfrm>
            <a:off x="1979644" y="961895"/>
            <a:ext cx="7089775" cy="1200568"/>
            <a:chOff x="1878493" y="5119898"/>
            <a:chExt cx="8484707" cy="15857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2A6F45-6E89-401D-9881-67A4D5FCACBC}"/>
                </a:ext>
              </a:extLst>
            </p:cNvPr>
            <p:cNvSpPr txBox="1"/>
            <p:nvPr/>
          </p:nvSpPr>
          <p:spPr>
            <a:xfrm>
              <a:off x="1910759" y="5119898"/>
              <a:ext cx="19479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</a:rPr>
                <a:t>a00 a01 a02 a03 a04 a05 a06 a07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a10 a11 a12 a13 a14 a15 a16 a17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a20 a21 a22 a23 a24 a25 a27 </a:t>
              </a:r>
              <a:r>
                <a:rPr lang="en-US" sz="900" dirty="0" err="1">
                  <a:solidFill>
                    <a:schemeClr val="tx1"/>
                  </a:solidFill>
                </a:rPr>
                <a:t>a27</a:t>
              </a:r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</a:rPr>
                <a:t>a30 a31 a32 a33 a34 a35 a36 a37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a40 a41 a42 a43 a44 a45 a46 a47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a50 a51 a52 a53 a54 a55 a56 a57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a60 a61 a62 a63 a64 a65 a66 a67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a70 a71 a72 a73 a74 a75 a76 a77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FE409-E838-465C-A18C-AED1FB443E3A}"/>
                </a:ext>
              </a:extLst>
            </p:cNvPr>
            <p:cNvSpPr txBox="1"/>
            <p:nvPr/>
          </p:nvSpPr>
          <p:spPr>
            <a:xfrm>
              <a:off x="4697893" y="5119898"/>
              <a:ext cx="19479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</a:rPr>
                <a:t>b00 b01 b02 b03 b04 b05 b06 b07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b10 b11 b12 b13 b14 b15 b16 b17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b20 b21 b22 b23 b24 b25 b27 </a:t>
              </a:r>
              <a:r>
                <a:rPr lang="en-US" sz="900" dirty="0" err="1">
                  <a:solidFill>
                    <a:schemeClr val="tx1"/>
                  </a:solidFill>
                </a:rPr>
                <a:t>b27</a:t>
              </a:r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</a:rPr>
                <a:t>b30 b31 b32 b33 b34 b35 b36 b37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b40 b41 b42 b43 b44 b45 b46 b47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b50 b51 b52 b53 b54 b55 b56 b57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b60 b61 b62 b63 b64 b65 b66 b67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b70 b71 b72 b73 b74 b75 b76 b77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E83C9-E6E5-49DD-BD49-2F82CF3D2F71}"/>
                </a:ext>
              </a:extLst>
            </p:cNvPr>
            <p:cNvSpPr txBox="1"/>
            <p:nvPr/>
          </p:nvSpPr>
          <p:spPr>
            <a:xfrm>
              <a:off x="8134705" y="5119898"/>
              <a:ext cx="189667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</a:rPr>
                <a:t>c00 c01 c02 c03 c04 c05 c06 c07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c10 c11 c12 c13 c14 c15 c16 c17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c20 c21 c22 c23 c24 c25 c27 </a:t>
              </a:r>
              <a:r>
                <a:rPr lang="en-US" sz="900" dirty="0" err="1">
                  <a:solidFill>
                    <a:schemeClr val="tx1"/>
                  </a:solidFill>
                </a:rPr>
                <a:t>c27</a:t>
              </a:r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</a:rPr>
                <a:t>c30 c31 c32 c33 c34 c35 c36 c37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c40 c41 c42 c43 c44 c45 c46 c47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c50 c51 c52 c53 c54 c55 c56 c57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c60 c61 c62 c63 c64 c65 c66 c67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c70 c71 c72 c73 c74 c75 c76 c77</a:t>
              </a: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67B5E62A-0DCD-4DDE-A83F-73E591F933C1}"/>
                </a:ext>
              </a:extLst>
            </p:cNvPr>
            <p:cNvSpPr/>
            <p:nvPr/>
          </p:nvSpPr>
          <p:spPr>
            <a:xfrm>
              <a:off x="1878493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6093D06F-B99B-47C8-BFA3-10C75E0B4D8F}"/>
                </a:ext>
              </a:extLst>
            </p:cNvPr>
            <p:cNvSpPr/>
            <p:nvPr/>
          </p:nvSpPr>
          <p:spPr>
            <a:xfrm>
              <a:off x="4690054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62F4264-9732-4A17-A5FE-7DD211607BCB}"/>
                </a:ext>
              </a:extLst>
            </p:cNvPr>
            <p:cNvSpPr/>
            <p:nvPr/>
          </p:nvSpPr>
          <p:spPr>
            <a:xfrm>
              <a:off x="8134705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2F37EB88-E5BA-42DA-A3AD-F1EE2C2752D0}"/>
                </a:ext>
              </a:extLst>
            </p:cNvPr>
            <p:cNvSpPr/>
            <p:nvPr/>
          </p:nvSpPr>
          <p:spPr>
            <a:xfrm flipH="1">
              <a:off x="3929512" y="5135940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B47A4AE-53AE-4106-8FFE-5266C42EC6C8}"/>
                </a:ext>
              </a:extLst>
            </p:cNvPr>
            <p:cNvSpPr/>
            <p:nvPr/>
          </p:nvSpPr>
          <p:spPr>
            <a:xfrm flipH="1">
              <a:off x="6805125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4481BEF9-38A8-4AAC-A538-F54D68D4E3E1}"/>
                </a:ext>
              </a:extLst>
            </p:cNvPr>
            <p:cNvSpPr/>
            <p:nvPr/>
          </p:nvSpPr>
          <p:spPr>
            <a:xfrm flipH="1">
              <a:off x="10133109" y="5119898"/>
              <a:ext cx="230091" cy="15696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AF5536CC-3CED-4907-851D-A973889AA20B}"/>
                </a:ext>
              </a:extLst>
            </p:cNvPr>
            <p:cNvSpPr/>
            <p:nvPr/>
          </p:nvSpPr>
          <p:spPr>
            <a:xfrm>
              <a:off x="4158129" y="5607949"/>
              <a:ext cx="533400" cy="533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4" name="Plus Sign 13">
              <a:extLst>
                <a:ext uri="{FF2B5EF4-FFF2-40B4-BE49-F238E27FC236}">
                  <a16:creationId xmlns:a16="http://schemas.microsoft.com/office/drawing/2014/main" id="{556B00CB-78E8-493C-8F34-AD4BD079832A}"/>
                </a:ext>
              </a:extLst>
            </p:cNvPr>
            <p:cNvSpPr/>
            <p:nvPr/>
          </p:nvSpPr>
          <p:spPr>
            <a:xfrm>
              <a:off x="7136293" y="5676128"/>
              <a:ext cx="457200" cy="45720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5" name="Equals 14">
              <a:extLst>
                <a:ext uri="{FF2B5EF4-FFF2-40B4-BE49-F238E27FC236}">
                  <a16:creationId xmlns:a16="http://schemas.microsoft.com/office/drawing/2014/main" id="{7FADD3D3-07FD-40E1-9A73-BB1EAC9C3269}"/>
                </a:ext>
              </a:extLst>
            </p:cNvPr>
            <p:cNvSpPr/>
            <p:nvPr/>
          </p:nvSpPr>
          <p:spPr>
            <a:xfrm>
              <a:off x="7541578" y="5676128"/>
              <a:ext cx="476482" cy="473242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4AA342-7819-46CA-862E-3DBCC833E614}"/>
              </a:ext>
            </a:extLst>
          </p:cNvPr>
          <p:cNvGrpSpPr/>
          <p:nvPr/>
        </p:nvGrpSpPr>
        <p:grpSpPr>
          <a:xfrm>
            <a:off x="471085" y="2232630"/>
            <a:ext cx="5197259" cy="4142462"/>
            <a:chOff x="1144081" y="228600"/>
            <a:chExt cx="5561519" cy="448463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FD1AC7-F220-4D36-AF5D-8CF5CBACFBC8}"/>
                </a:ext>
              </a:extLst>
            </p:cNvPr>
            <p:cNvSpPr/>
            <p:nvPr/>
          </p:nvSpPr>
          <p:spPr>
            <a:xfrm>
              <a:off x="4189509" y="2590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2E5B85-B559-4B54-B516-B459959DD606}"/>
                </a:ext>
              </a:extLst>
            </p:cNvPr>
            <p:cNvSpPr/>
            <p:nvPr/>
          </p:nvSpPr>
          <p:spPr>
            <a:xfrm>
              <a:off x="4875309" y="2590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AE7ACF-E5CE-47CF-9D0E-9710FF180700}"/>
                </a:ext>
              </a:extLst>
            </p:cNvPr>
            <p:cNvSpPr/>
            <p:nvPr/>
          </p:nvSpPr>
          <p:spPr>
            <a:xfrm>
              <a:off x="6094509" y="2590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11D671-62FC-41A4-9D17-0364E3293D7B}"/>
                </a:ext>
              </a:extLst>
            </p:cNvPr>
            <p:cNvSpPr/>
            <p:nvPr/>
          </p:nvSpPr>
          <p:spPr>
            <a:xfrm>
              <a:off x="4189509" y="32766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B8EBFD-D4C7-4FA6-99DB-B9450C653057}"/>
                </a:ext>
              </a:extLst>
            </p:cNvPr>
            <p:cNvSpPr/>
            <p:nvPr/>
          </p:nvSpPr>
          <p:spPr>
            <a:xfrm>
              <a:off x="4875309" y="32766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E179C0-3813-47AD-8206-63B977AD3F15}"/>
                </a:ext>
              </a:extLst>
            </p:cNvPr>
            <p:cNvSpPr/>
            <p:nvPr/>
          </p:nvSpPr>
          <p:spPr>
            <a:xfrm>
              <a:off x="6094509" y="32766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394347-8A95-4D38-8979-DB22BA61FC32}"/>
                </a:ext>
              </a:extLst>
            </p:cNvPr>
            <p:cNvSpPr/>
            <p:nvPr/>
          </p:nvSpPr>
          <p:spPr>
            <a:xfrm>
              <a:off x="4189509" y="4114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58C1F5-14D6-47DA-B5F7-4852BFA775A9}"/>
                </a:ext>
              </a:extLst>
            </p:cNvPr>
            <p:cNvSpPr/>
            <p:nvPr/>
          </p:nvSpPr>
          <p:spPr>
            <a:xfrm>
              <a:off x="4875309" y="4114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E289BC-7DEF-441E-B0B8-3AB295E5371B}"/>
                </a:ext>
              </a:extLst>
            </p:cNvPr>
            <p:cNvSpPr/>
            <p:nvPr/>
          </p:nvSpPr>
          <p:spPr>
            <a:xfrm>
              <a:off x="6094509" y="4114800"/>
              <a:ext cx="533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7275C2-EDA4-4081-B93A-5721A9BED8D9}"/>
                </a:ext>
              </a:extLst>
            </p:cNvPr>
            <p:cNvSpPr/>
            <p:nvPr/>
          </p:nvSpPr>
          <p:spPr>
            <a:xfrm>
              <a:off x="4189509" y="762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b70</a:t>
              </a:r>
            </a:p>
            <a:p>
              <a:pPr algn="ctr"/>
              <a:r>
                <a:rPr lang="en-US" sz="1200" dirty="0"/>
                <a:t>b60</a:t>
              </a:r>
            </a:p>
            <a:p>
              <a:pPr algn="ctr"/>
              <a:r>
                <a:rPr lang="en-US" sz="1200" dirty="0"/>
                <a:t>b50</a:t>
              </a:r>
            </a:p>
            <a:p>
              <a:pPr algn="ctr"/>
              <a:r>
                <a:rPr lang="en-US" sz="1200" dirty="0"/>
                <a:t>b40</a:t>
              </a:r>
            </a:p>
            <a:p>
              <a:pPr algn="ctr"/>
              <a:r>
                <a:rPr lang="en-US" sz="1200" dirty="0"/>
                <a:t>b30</a:t>
              </a:r>
            </a:p>
            <a:p>
              <a:pPr algn="ctr"/>
              <a:r>
                <a:rPr lang="en-US" sz="1200" dirty="0"/>
                <a:t>b20</a:t>
              </a:r>
            </a:p>
            <a:p>
              <a:pPr algn="ctr"/>
              <a:r>
                <a:rPr lang="en-US" sz="1200" dirty="0"/>
                <a:t>b10</a:t>
              </a:r>
            </a:p>
            <a:p>
              <a:pPr algn="ctr"/>
              <a:r>
                <a:rPr lang="en-US" sz="1200" dirty="0"/>
                <a:t>b00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6144DA-8639-44F0-966C-4694F4E84B01}"/>
                </a:ext>
              </a:extLst>
            </p:cNvPr>
            <p:cNvSpPr/>
            <p:nvPr/>
          </p:nvSpPr>
          <p:spPr>
            <a:xfrm>
              <a:off x="4875309" y="6096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b71</a:t>
              </a:r>
            </a:p>
            <a:p>
              <a:pPr algn="ctr"/>
              <a:r>
                <a:rPr lang="en-US" sz="1200" dirty="0"/>
                <a:t>b61</a:t>
              </a:r>
            </a:p>
            <a:p>
              <a:pPr algn="ctr"/>
              <a:r>
                <a:rPr lang="en-US" sz="1200" dirty="0"/>
                <a:t>b51</a:t>
              </a:r>
            </a:p>
            <a:p>
              <a:pPr algn="ctr"/>
              <a:r>
                <a:rPr lang="en-US" sz="1200" dirty="0"/>
                <a:t>b41</a:t>
              </a:r>
            </a:p>
            <a:p>
              <a:pPr algn="ctr"/>
              <a:r>
                <a:rPr lang="en-US" sz="1200" dirty="0"/>
                <a:t>b31</a:t>
              </a:r>
            </a:p>
            <a:p>
              <a:pPr algn="ctr"/>
              <a:r>
                <a:rPr lang="en-US" sz="1200" dirty="0"/>
                <a:t>b21</a:t>
              </a:r>
            </a:p>
            <a:p>
              <a:pPr algn="ctr"/>
              <a:r>
                <a:rPr lang="en-US" sz="1200" dirty="0"/>
                <a:t>b11</a:t>
              </a:r>
            </a:p>
            <a:p>
              <a:pPr algn="ctr"/>
              <a:r>
                <a:rPr lang="en-US" sz="1200" dirty="0"/>
                <a:t>b01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7DC54B-4DD9-4D55-806E-7FDB60F708AA}"/>
                </a:ext>
              </a:extLst>
            </p:cNvPr>
            <p:cNvSpPr/>
            <p:nvPr/>
          </p:nvSpPr>
          <p:spPr>
            <a:xfrm>
              <a:off x="6094509" y="2286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b77</a:t>
              </a:r>
            </a:p>
            <a:p>
              <a:pPr algn="ctr"/>
              <a:r>
                <a:rPr lang="en-US" sz="1200" dirty="0"/>
                <a:t>b67</a:t>
              </a:r>
            </a:p>
            <a:p>
              <a:pPr algn="ctr"/>
              <a:r>
                <a:rPr lang="en-US" sz="1200" dirty="0"/>
                <a:t>b57</a:t>
              </a:r>
            </a:p>
            <a:p>
              <a:pPr algn="ctr"/>
              <a:r>
                <a:rPr lang="en-US" sz="1200" dirty="0"/>
                <a:t>b47</a:t>
              </a:r>
            </a:p>
            <a:p>
              <a:pPr algn="ctr"/>
              <a:r>
                <a:rPr lang="en-US" sz="1200" dirty="0"/>
                <a:t>b37</a:t>
              </a:r>
            </a:p>
            <a:p>
              <a:pPr algn="ctr"/>
              <a:r>
                <a:rPr lang="en-US" sz="1200" dirty="0"/>
                <a:t>b27</a:t>
              </a:r>
            </a:p>
            <a:p>
              <a:pPr algn="ctr"/>
              <a:r>
                <a:rPr lang="en-US" sz="1200" dirty="0"/>
                <a:t>b17</a:t>
              </a:r>
            </a:p>
            <a:p>
              <a:pPr algn="ctr"/>
              <a:r>
                <a:rPr lang="en-US" sz="1200" dirty="0"/>
                <a:t>b07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61871F2-9545-43A1-A7BC-9CAD7160746C}"/>
                </a:ext>
              </a:extLst>
            </p:cNvPr>
            <p:cNvSpPr txBox="1"/>
            <p:nvPr/>
          </p:nvSpPr>
          <p:spPr>
            <a:xfrm>
              <a:off x="5541827" y="9906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32AF4D-B4E9-452B-814C-692F2673A664}"/>
                </a:ext>
              </a:extLst>
            </p:cNvPr>
            <p:cNvSpPr txBox="1"/>
            <p:nvPr/>
          </p:nvSpPr>
          <p:spPr>
            <a:xfrm>
              <a:off x="5541827" y="24500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DC4640-1075-4F33-ACA2-0ABC7977EA2C}"/>
                </a:ext>
              </a:extLst>
            </p:cNvPr>
            <p:cNvSpPr txBox="1"/>
            <p:nvPr/>
          </p:nvSpPr>
          <p:spPr>
            <a:xfrm>
              <a:off x="5547457" y="3124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A13297-542D-46D1-8072-90C35CF59555}"/>
                </a:ext>
              </a:extLst>
            </p:cNvPr>
            <p:cNvSpPr txBox="1"/>
            <p:nvPr/>
          </p:nvSpPr>
          <p:spPr>
            <a:xfrm>
              <a:off x="5541827" y="3962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10E9CC-9D4F-4B0D-96C5-7B57B4E5CBE4}"/>
                </a:ext>
              </a:extLst>
            </p:cNvPr>
            <p:cNvSpPr txBox="1"/>
            <p:nvPr/>
          </p:nvSpPr>
          <p:spPr>
            <a:xfrm rot="16200000">
              <a:off x="4246427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F78C40-EE1C-4D4A-B251-9C84D5ECB744}"/>
                </a:ext>
              </a:extLst>
            </p:cNvPr>
            <p:cNvSpPr txBox="1"/>
            <p:nvPr/>
          </p:nvSpPr>
          <p:spPr>
            <a:xfrm rot="16200000">
              <a:off x="4888293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351864-1BCC-4513-AA3E-6F61CFE0787E}"/>
                </a:ext>
              </a:extLst>
            </p:cNvPr>
            <p:cNvSpPr txBox="1"/>
            <p:nvPr/>
          </p:nvSpPr>
          <p:spPr>
            <a:xfrm rot="16200000">
              <a:off x="6119161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C69931-82AD-4AFA-9ABD-A4C67F9913DE}"/>
                </a:ext>
              </a:extLst>
            </p:cNvPr>
            <p:cNvSpPr/>
            <p:nvPr/>
          </p:nvSpPr>
          <p:spPr>
            <a:xfrm rot="16200000">
              <a:off x="2820118" y="1928699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a07</a:t>
              </a:r>
            </a:p>
            <a:p>
              <a:pPr algn="ctr"/>
              <a:r>
                <a:rPr lang="en-US" sz="1200" dirty="0"/>
                <a:t>a06</a:t>
              </a:r>
            </a:p>
            <a:p>
              <a:pPr algn="ctr"/>
              <a:r>
                <a:rPr lang="en-US" sz="1200" dirty="0"/>
                <a:t>a05</a:t>
              </a:r>
            </a:p>
            <a:p>
              <a:pPr algn="ctr"/>
              <a:r>
                <a:rPr lang="en-US" sz="1200" dirty="0"/>
                <a:t>a04</a:t>
              </a:r>
            </a:p>
            <a:p>
              <a:pPr algn="ctr"/>
              <a:r>
                <a:rPr lang="en-US" sz="1200" dirty="0"/>
                <a:t>a03</a:t>
              </a:r>
            </a:p>
            <a:p>
              <a:pPr algn="ctr"/>
              <a:r>
                <a:rPr lang="en-US" sz="1200" dirty="0"/>
                <a:t>a02</a:t>
              </a:r>
            </a:p>
            <a:p>
              <a:pPr algn="ctr"/>
              <a:r>
                <a:rPr lang="en-US" sz="1200" dirty="0"/>
                <a:t>a01</a:t>
              </a:r>
            </a:p>
            <a:p>
              <a:pPr algn="ctr"/>
              <a:r>
                <a:rPr lang="en-US" sz="1200" dirty="0"/>
                <a:t>a00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F4A12F-8FBB-4C21-B24D-A332933D3B58}"/>
                </a:ext>
              </a:extLst>
            </p:cNvPr>
            <p:cNvSpPr/>
            <p:nvPr/>
          </p:nvSpPr>
          <p:spPr>
            <a:xfrm rot="16200000">
              <a:off x="2667000" y="25908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a17</a:t>
              </a:r>
            </a:p>
            <a:p>
              <a:pPr algn="ctr"/>
              <a:r>
                <a:rPr lang="en-US" sz="1200" dirty="0"/>
                <a:t>a16</a:t>
              </a:r>
            </a:p>
            <a:p>
              <a:pPr algn="ctr"/>
              <a:r>
                <a:rPr lang="en-US" sz="1200" dirty="0"/>
                <a:t>a15</a:t>
              </a:r>
            </a:p>
            <a:p>
              <a:pPr algn="ctr"/>
              <a:r>
                <a:rPr lang="en-US" sz="1200" dirty="0"/>
                <a:t>a14</a:t>
              </a:r>
            </a:p>
            <a:p>
              <a:pPr algn="ctr"/>
              <a:r>
                <a:rPr lang="en-US" sz="1200" dirty="0"/>
                <a:t>a13</a:t>
              </a:r>
            </a:p>
            <a:p>
              <a:pPr algn="ctr"/>
              <a:r>
                <a:rPr lang="en-US" sz="1200" dirty="0"/>
                <a:t>a12</a:t>
              </a:r>
            </a:p>
            <a:p>
              <a:pPr algn="ctr"/>
              <a:r>
                <a:rPr lang="en-US" sz="1200" dirty="0"/>
                <a:t>a11</a:t>
              </a:r>
            </a:p>
            <a:p>
              <a:pPr algn="ctr"/>
              <a:r>
                <a:rPr lang="en-US" sz="1200" dirty="0"/>
                <a:t>a10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EC35893-39E5-4E43-8726-A5CC50062670}"/>
                </a:ext>
              </a:extLst>
            </p:cNvPr>
            <p:cNvSpPr/>
            <p:nvPr/>
          </p:nvSpPr>
          <p:spPr>
            <a:xfrm rot="16200000">
              <a:off x="2209801" y="3429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a77</a:t>
              </a:r>
            </a:p>
            <a:p>
              <a:pPr algn="ctr"/>
              <a:r>
                <a:rPr lang="en-US" sz="1200" dirty="0"/>
                <a:t>a76</a:t>
              </a:r>
            </a:p>
            <a:p>
              <a:pPr algn="ctr"/>
              <a:r>
                <a:rPr lang="en-US" sz="1200" dirty="0"/>
                <a:t>a75</a:t>
              </a:r>
            </a:p>
            <a:p>
              <a:pPr algn="ctr"/>
              <a:r>
                <a:rPr lang="en-US" sz="1200" dirty="0"/>
                <a:t>a74</a:t>
              </a:r>
            </a:p>
            <a:p>
              <a:pPr algn="ctr"/>
              <a:r>
                <a:rPr lang="en-US" sz="1200" dirty="0"/>
                <a:t>a73</a:t>
              </a:r>
            </a:p>
            <a:p>
              <a:pPr algn="ctr"/>
              <a:r>
                <a:rPr lang="en-US" sz="1200" dirty="0"/>
                <a:t>a72</a:t>
              </a:r>
            </a:p>
            <a:p>
              <a:pPr algn="ctr"/>
              <a:r>
                <a:rPr lang="en-US" sz="1200" dirty="0"/>
                <a:t>a71</a:t>
              </a:r>
            </a:p>
            <a:p>
              <a:pPr algn="ctr"/>
              <a:r>
                <a:rPr lang="en-US" sz="1200" dirty="0"/>
                <a:t>a70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AD6F6E-4108-48D4-AACD-66D110383D59}"/>
                </a:ext>
              </a:extLst>
            </p:cNvPr>
            <p:cNvSpPr txBox="1"/>
            <p:nvPr/>
          </p:nvSpPr>
          <p:spPr>
            <a:xfrm rot="16200000">
              <a:off x="2386852" y="3682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D42297-EFCF-44FB-83F2-8D116DAC5BEC}"/>
                </a:ext>
              </a:extLst>
            </p:cNvPr>
            <p:cNvSpPr/>
            <p:nvPr/>
          </p:nvSpPr>
          <p:spPr>
            <a:xfrm>
              <a:off x="4265709" y="2819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c00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565894-C8E9-44CA-9C3D-E288DA35F9A8}"/>
                </a:ext>
              </a:extLst>
            </p:cNvPr>
            <p:cNvSpPr/>
            <p:nvPr/>
          </p:nvSpPr>
          <p:spPr>
            <a:xfrm>
              <a:off x="4951509" y="2819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c01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1A83E7-3BE6-4295-B538-567E2ED1CF62}"/>
                </a:ext>
              </a:extLst>
            </p:cNvPr>
            <p:cNvSpPr/>
            <p:nvPr/>
          </p:nvSpPr>
          <p:spPr>
            <a:xfrm>
              <a:off x="6170709" y="2819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c07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0EFF30D-457C-4DED-B150-D2C9A8CECCE2}"/>
                </a:ext>
              </a:extLst>
            </p:cNvPr>
            <p:cNvSpPr/>
            <p:nvPr/>
          </p:nvSpPr>
          <p:spPr>
            <a:xfrm>
              <a:off x="4265709" y="35052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EC648A-FAE0-43F1-A944-9AE02B68CB98}"/>
                </a:ext>
              </a:extLst>
            </p:cNvPr>
            <p:cNvSpPr/>
            <p:nvPr/>
          </p:nvSpPr>
          <p:spPr>
            <a:xfrm>
              <a:off x="4951509" y="35052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c11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49385F-78D4-403A-A8F8-F844ADCE2A22}"/>
                </a:ext>
              </a:extLst>
            </p:cNvPr>
            <p:cNvSpPr/>
            <p:nvPr/>
          </p:nvSpPr>
          <p:spPr>
            <a:xfrm>
              <a:off x="6170709" y="35052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c17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B9D179D-FB06-44BD-9F2F-F47EEF68513B}"/>
                </a:ext>
              </a:extLst>
            </p:cNvPr>
            <p:cNvSpPr/>
            <p:nvPr/>
          </p:nvSpPr>
          <p:spPr>
            <a:xfrm>
              <a:off x="4265709" y="4343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c70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48B09C-CBD6-498E-9958-F72F7601CE83}"/>
                </a:ext>
              </a:extLst>
            </p:cNvPr>
            <p:cNvSpPr/>
            <p:nvPr/>
          </p:nvSpPr>
          <p:spPr>
            <a:xfrm>
              <a:off x="4951509" y="4343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c71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CBAD7B-1AD3-4885-A580-D7A5F47BF6AA}"/>
                </a:ext>
              </a:extLst>
            </p:cNvPr>
            <p:cNvSpPr/>
            <p:nvPr/>
          </p:nvSpPr>
          <p:spPr>
            <a:xfrm>
              <a:off x="6170709" y="4343400"/>
              <a:ext cx="457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c77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A0FA82-2DEC-4FA6-8463-972C72E4B218}"/>
                </a:ext>
              </a:extLst>
            </p:cNvPr>
            <p:cNvSpPr/>
            <p:nvPr/>
          </p:nvSpPr>
          <p:spPr>
            <a:xfrm>
              <a:off x="1144082" y="1342475"/>
              <a:ext cx="2166715" cy="48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CCIP interface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94B0A927-983F-46D3-89B4-B6DC3A781251}"/>
                </a:ext>
              </a:extLst>
            </p:cNvPr>
            <p:cNvCxnSpPr>
              <a:cxnSpLocks/>
              <a:stCxn id="62" idx="3"/>
              <a:endCxn id="39" idx="1"/>
            </p:cNvCxnSpPr>
            <p:nvPr/>
          </p:nvCxnSpPr>
          <p:spPr>
            <a:xfrm>
              <a:off x="3310797" y="1587370"/>
              <a:ext cx="878712" cy="128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DDFCDC1-1AEB-43B8-9931-DC43D0E790CE}"/>
                </a:ext>
              </a:extLst>
            </p:cNvPr>
            <p:cNvCxnSpPr>
              <a:cxnSpLocks/>
              <a:stCxn id="62" idx="2"/>
              <a:endCxn id="49" idx="3"/>
            </p:cNvCxnSpPr>
            <p:nvPr/>
          </p:nvCxnSpPr>
          <p:spPr>
            <a:xfrm rot="16200000" flipH="1">
              <a:off x="2285062" y="1774643"/>
              <a:ext cx="706034" cy="8212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317BCF35-D1AD-4692-992F-C0EA98270381}"/>
                </a:ext>
              </a:extLst>
            </p:cNvPr>
            <p:cNvCxnSpPr>
              <a:cxnSpLocks/>
              <a:stCxn id="62" idx="1"/>
              <a:endCxn id="66" idx="1"/>
            </p:cNvCxnSpPr>
            <p:nvPr/>
          </p:nvCxnSpPr>
          <p:spPr>
            <a:xfrm rot="10800000" flipH="1" flipV="1">
              <a:off x="1144081" y="1587369"/>
              <a:ext cx="4225135" cy="3125869"/>
            </a:xfrm>
            <a:prstGeom prst="bentConnector4">
              <a:avLst>
                <a:gd name="adj1" fmla="val -5410"/>
                <a:gd name="adj2" fmla="val 1054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0E8C9340-7D5F-46A3-9964-EB29484114E4}"/>
                </a:ext>
              </a:extLst>
            </p:cNvPr>
            <p:cNvSpPr/>
            <p:nvPr/>
          </p:nvSpPr>
          <p:spPr>
            <a:xfrm rot="16200000">
              <a:off x="5323145" y="3330784"/>
              <a:ext cx="92143" cy="26727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F166BD5-6C33-4DC9-BD3F-567A20F0F56A}"/>
              </a:ext>
            </a:extLst>
          </p:cNvPr>
          <p:cNvSpPr txBox="1"/>
          <p:nvPr/>
        </p:nvSpPr>
        <p:spPr>
          <a:xfrm>
            <a:off x="7109833" y="3001883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Minilab 3: Systolic Array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03BF4C-C91D-4DD0-AD87-6019970CAFD6}"/>
              </a:ext>
            </a:extLst>
          </p:cNvPr>
          <p:cNvSpPr txBox="1"/>
          <p:nvPr/>
        </p:nvSpPr>
        <p:spPr>
          <a:xfrm>
            <a:off x="7109833" y="3352247"/>
            <a:ext cx="38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Minilab 4: Memory/FIFOs for A,B,C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B91B52-0F23-45A3-B12B-87EF994FCC02}"/>
              </a:ext>
            </a:extLst>
          </p:cNvPr>
          <p:cNvSpPr txBox="1"/>
          <p:nvPr/>
        </p:nvSpPr>
        <p:spPr>
          <a:xfrm>
            <a:off x="7109833" y="3734329"/>
            <a:ext cx="40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Minilab 5: CCIP Interface, control unit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6C1269-9BF7-48AF-BBED-F3E97F02D592}"/>
              </a:ext>
            </a:extLst>
          </p:cNvPr>
          <p:cNvSpPr txBox="1"/>
          <p:nvPr/>
        </p:nvSpPr>
        <p:spPr>
          <a:xfrm>
            <a:off x="7109833" y="4126468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Minilab 6: Integrate, software, </a:t>
            </a:r>
            <a:r>
              <a:rPr lang="en-US" dirty="0" err="1">
                <a:solidFill>
                  <a:schemeClr val="tx1"/>
                </a:solidFill>
              </a:rPr>
              <a:t>fpga</a:t>
            </a:r>
            <a:r>
              <a:rPr lang="en-US" dirty="0">
                <a:solidFill>
                  <a:schemeClr val="tx1"/>
                </a:solidFill>
              </a:rPr>
              <a:t> demo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53FB5C-579B-407F-A2FD-9F97BEAACD2B}"/>
              </a:ext>
            </a:extLst>
          </p:cNvPr>
          <p:cNvSpPr txBox="1"/>
          <p:nvPr/>
        </p:nvSpPr>
        <p:spPr>
          <a:xfrm>
            <a:off x="7109832" y="2676567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Minilab 2: TPU MAC Unit</a:t>
            </a:r>
          </a:p>
        </p:txBody>
      </p:sp>
    </p:spTree>
    <p:extLst>
      <p:ext uri="{BB962C8B-B14F-4D97-AF65-F5344CB8AC3E}">
        <p14:creationId xmlns:p14="http://schemas.microsoft.com/office/powerpoint/2010/main" val="3144838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2" animBg="1"/>
      <p:bldP spid="102" grpId="3" animBg="1"/>
      <p:bldP spid="101" grpId="0" animBg="1"/>
      <p:bldP spid="101" grpId="1" animBg="1"/>
      <p:bldP spid="100" grpId="0" animBg="1"/>
      <p:bldP spid="100" grpId="1" animBg="1"/>
      <p:bldP spid="92" grpId="0" animBg="1"/>
      <p:bldP spid="92" grpId="1" animBg="1"/>
      <p:bldP spid="92" grpId="2" animBg="1"/>
      <p:bldP spid="92" grpId="3" animBg="1"/>
      <p:bldP spid="91" grpId="0" animBg="1"/>
      <p:bldP spid="91" grpId="1" animBg="1"/>
      <p:bldP spid="3" grpId="0" animBg="1"/>
      <p:bldP spid="3" grpId="1" animBg="1"/>
      <p:bldP spid="18" grpId="0"/>
      <p:bldP spid="96" grpId="0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UW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logo" id="{8444835D-CA2E-4F32-9EB9-483028212C2D}" vid="{AE9741CA-9990-4CAD-BEFF-43C44AAC6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UWlogo</Template>
  <TotalTime>2883</TotalTime>
  <Words>1515</Words>
  <Application>Microsoft Office PowerPoint</Application>
  <PresentationFormat>Widescreen</PresentationFormat>
  <Paragraphs>322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Lucida Console</vt:lpstr>
      <vt:lpstr>Times New Roman</vt:lpstr>
      <vt:lpstr>UWlogo</vt:lpstr>
      <vt:lpstr>ECE 554 TPUv1 Miniproject</vt:lpstr>
      <vt:lpstr>Google’s TPUv1</vt:lpstr>
      <vt:lpstr>TPUv1 Secret Sauce</vt:lpstr>
      <vt:lpstr>Blocked/Tiled Matrix Multiply</vt:lpstr>
      <vt:lpstr>More secret sauce</vt:lpstr>
      <vt:lpstr>Systolic Arrays</vt:lpstr>
      <vt:lpstr>8x8 Systolic Matrix Multiply</vt:lpstr>
      <vt:lpstr>Minilab 2</vt:lpstr>
      <vt:lpstr>Looking ahead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554 TPUv1 Minilab</dc:title>
  <dc:creator>Mikko Lipasti</dc:creator>
  <cp:lastModifiedBy>Mikko Lipasti</cp:lastModifiedBy>
  <cp:revision>45</cp:revision>
  <dcterms:created xsi:type="dcterms:W3CDTF">2021-01-07T17:39:25Z</dcterms:created>
  <dcterms:modified xsi:type="dcterms:W3CDTF">2021-01-28T14:21:05Z</dcterms:modified>
</cp:coreProperties>
</file>