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94" r:id="rId2"/>
    <p:sldId id="362" r:id="rId3"/>
    <p:sldId id="404" r:id="rId4"/>
    <p:sldId id="766" r:id="rId5"/>
    <p:sldId id="767" r:id="rId6"/>
    <p:sldId id="768" r:id="rId7"/>
    <p:sldId id="769" r:id="rId8"/>
    <p:sldId id="781" r:id="rId9"/>
    <p:sldId id="782" r:id="rId10"/>
    <p:sldId id="771" r:id="rId11"/>
    <p:sldId id="363" r:id="rId12"/>
    <p:sldId id="370" r:id="rId13"/>
    <p:sldId id="699" r:id="rId14"/>
    <p:sldId id="428" r:id="rId15"/>
    <p:sldId id="783" r:id="rId16"/>
    <p:sldId id="429" r:id="rId17"/>
    <p:sldId id="430" r:id="rId18"/>
    <p:sldId id="627" r:id="rId19"/>
    <p:sldId id="628" r:id="rId20"/>
    <p:sldId id="641" r:id="rId21"/>
    <p:sldId id="374" r:id="rId22"/>
    <p:sldId id="377" r:id="rId23"/>
    <p:sldId id="790" r:id="rId24"/>
    <p:sldId id="275" r:id="rId25"/>
    <p:sldId id="311" r:id="rId26"/>
    <p:sldId id="265" r:id="rId27"/>
    <p:sldId id="757" r:id="rId28"/>
    <p:sldId id="646" r:id="rId29"/>
    <p:sldId id="274" r:id="rId30"/>
    <p:sldId id="27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DF29"/>
    <a:srgbClr val="E8E990"/>
    <a:srgbClr val="FF9900"/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28" autoAdjust="0"/>
    <p:restoredTop sz="50000" autoAdjust="0"/>
  </p:normalViewPr>
  <p:slideViewPr>
    <p:cSldViewPr>
      <p:cViewPr varScale="1">
        <p:scale>
          <a:sx n="128" d="100"/>
          <a:sy n="128" d="100"/>
        </p:scale>
        <p:origin x="9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440"/>
    </p:cViewPr>
  </p:sorterViewPr>
  <p:notesViewPr>
    <p:cSldViewPr snapToGrid="0" snapToObjects="1">
      <p:cViewPr varScale="1">
        <p:scale>
          <a:sx n="42" d="100"/>
          <a:sy n="42" d="100"/>
        </p:scale>
        <p:origin x="-223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5F8E4-B9E6-2B4F-BFC1-EA81C899571B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E5663-0004-3649-B9EC-01B1CEAF3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1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3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13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396EA-6902-E646-B2B2-055E77ECD84D}" type="slidenum">
              <a:rPr lang="en-US" sz="1200">
                <a:latin typeface="Verdana" charset="0"/>
              </a:rPr>
              <a:pPr eaLnBrk="1" hangingPunct="1"/>
              <a:t>14</a:t>
            </a:fld>
            <a:endParaRPr lang="en-US" sz="1200">
              <a:latin typeface="Verdana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CD396EA-6902-E646-B2B2-055E77ECD84D}" type="slidenum">
              <a:rPr lang="en-US" sz="1200">
                <a:latin typeface="Verdana" charset="0"/>
              </a:rPr>
              <a:pPr eaLnBrk="1" hangingPunct="1"/>
              <a:t>15</a:t>
            </a:fld>
            <a:endParaRPr lang="en-US" sz="1200">
              <a:latin typeface="Verdana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1FCCF1-EF5D-3A4B-997F-558DD112D648}" type="slidenum">
              <a:rPr lang="en-US" sz="1200">
                <a:latin typeface="Verdana" charset="0"/>
              </a:rPr>
              <a:pPr eaLnBrk="1" hangingPunct="1"/>
              <a:t>16</a:t>
            </a:fld>
            <a:endParaRPr lang="en-US" sz="1200">
              <a:latin typeface="Verdana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CD76EC-DFAF-E141-A31B-5E0DB0D0978C}" type="slidenum">
              <a:rPr lang="en-US" sz="1200">
                <a:latin typeface="Verdana" charset="0"/>
              </a:rPr>
              <a:pPr eaLnBrk="1" hangingPunct="1"/>
              <a:t>17</a:t>
            </a:fld>
            <a:endParaRPr lang="en-US" sz="1200">
              <a:latin typeface="Verdana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0FB4409-F42D-0349-9288-FDDD1804137C}" type="slidenum">
              <a:rPr lang="en-US">
                <a:latin typeface="Verdana" charset="0"/>
              </a:rPr>
              <a:pPr/>
              <a:t>18</a:t>
            </a:fld>
            <a:endParaRPr lang="en-US">
              <a:latin typeface="Verdana" charset="0"/>
            </a:endParaRPr>
          </a:p>
        </p:txBody>
      </p:sp>
      <p:sp>
        <p:nvSpPr>
          <p:cNvPr id="295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</a:rPr>
              <a:t>hour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5D5ED51-626C-2548-A4D8-51890FE462A4}" type="slidenum">
              <a:rPr lang="en-US">
                <a:latin typeface="Verdana" charset="0"/>
              </a:rPr>
              <a:pPr/>
              <a:t>19</a:t>
            </a:fld>
            <a:endParaRPr lang="en-US">
              <a:latin typeface="Verdana" charset="0"/>
            </a:endParaRPr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5D5ED51-626C-2548-A4D8-51890FE462A4}" type="slidenum">
              <a:rPr lang="en-US">
                <a:latin typeface="Verdana" charset="0"/>
              </a:rPr>
              <a:pPr/>
              <a:t>20</a:t>
            </a:fld>
            <a:endParaRPr lang="en-US">
              <a:latin typeface="Verdana" charset="0"/>
            </a:endParaRPr>
          </a:p>
        </p:txBody>
      </p:sp>
      <p:sp>
        <p:nvSpPr>
          <p:cNvPr id="296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0594BB-7832-5944-B9C9-2F1A4E52CCE6}" type="slidenum">
              <a:rPr lang="en-US" sz="1200">
                <a:latin typeface="Verdana" charset="0"/>
              </a:rPr>
              <a:pPr eaLnBrk="1" hangingPunct="1"/>
              <a:t>27</a:t>
            </a:fld>
            <a:endParaRPr lang="en-US" sz="120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50594BB-7832-5944-B9C9-2F1A4E52CCE6}" type="slidenum">
              <a:rPr lang="en-US" sz="1200">
                <a:latin typeface="Verdana" charset="0"/>
              </a:rPr>
              <a:pPr eaLnBrk="1" hangingPunct="1"/>
              <a:t>28</a:t>
            </a:fld>
            <a:endParaRPr lang="en-US" sz="1200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4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5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6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7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8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9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692DAB-2FD6-D047-8181-B7CCFF47432B}" type="slidenum">
              <a:rPr lang="en-US" sz="1200">
                <a:latin typeface="Verdana" charset="0"/>
              </a:rPr>
              <a:pPr eaLnBrk="1" hangingPunct="1"/>
              <a:t>10</a:t>
            </a:fld>
            <a:endParaRPr lang="en-US" sz="1200">
              <a:latin typeface="Verdana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1149350" y="686239"/>
            <a:ext cx="4559300" cy="342959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1800"/>
          </a:p>
        </p:txBody>
      </p:sp>
      <p:sp>
        <p:nvSpPr>
          <p:cNvPr id="27652" name="Text Box 3"/>
          <p:cNvSpPr>
            <a:spLocks noGrp="1" noChangeArrowheads="1"/>
          </p:cNvSpPr>
          <p:nvPr>
            <p:ph type="body"/>
          </p:nvPr>
        </p:nvSpPr>
        <p:spPr>
          <a:xfrm>
            <a:off x="914400" y="4343519"/>
            <a:ext cx="5030788" cy="41142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7200" eaLnBrk="1">
              <a:lnSpc>
                <a:spcPct val="93000"/>
              </a:lnSpc>
              <a:spcBef>
                <a:spcPts val="375"/>
              </a:spcBef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GB" sz="1000">
                <a:latin typeface="Arial" charset="0"/>
              </a:rPr>
              <a:t>Whitehead Inst. got 16 blocks on X; distance=13.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89DFF91-A54C-96A6-50D8-84389EDD5A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60E4E2A3-8990-1B44-BE1E-A349F2297148}" type="slidenum">
              <a:rPr lang="en-US" altLang="en-US">
                <a:latin typeface="Arial" panose="020B0604020202020204" pitchFamily="34" charset="0"/>
              </a:rPr>
              <a:pPr/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3CC35F0-525E-FCBA-5308-541323A19C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3CD14E0-0067-FF02-88C8-159B50144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CA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A682-394E-144C-B7F7-F8A6BCE6D8C8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356350"/>
            <a:ext cx="3962400" cy="365125"/>
          </a:xfrm>
        </p:spPr>
        <p:txBody>
          <a:bodyPr/>
          <a:lstStyle/>
          <a:p>
            <a:r>
              <a:rPr lang="en-US" i="1" dirty="0"/>
              <a:t>Bioinformatics Algorithms: An Active Learning Approach.</a:t>
            </a:r>
          </a:p>
          <a:p>
            <a:r>
              <a:rPr lang="en-US" dirty="0"/>
              <a:t>Copyright 2018 </a:t>
            </a:r>
            <a:r>
              <a:rPr lang="en-US" dirty="0" err="1"/>
              <a:t>Compeau</a:t>
            </a:r>
            <a:r>
              <a:rPr lang="en-US" dirty="0"/>
              <a:t> and </a:t>
            </a:r>
            <a:r>
              <a:rPr lang="en-US" dirty="0" err="1"/>
              <a:t>Pevzner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232B-6CC7-8E43-9219-718C4EA5D19C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4639-B2AF-FE41-9F65-6B0ADADA6432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55588"/>
            <a:ext cx="7793037" cy="960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471613"/>
            <a:ext cx="3810000" cy="4662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471613"/>
            <a:ext cx="3810000" cy="4662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209D0-8C56-5C47-B566-EBC00BDA878E}" type="datetime1">
              <a:rPr lang="en-US" smtClean="0"/>
              <a:t>1/28/25</a:t>
            </a:fld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Bioinformatics Algorithms: An Active Learning Approach. Copyright 2018 Compeau and Pevzner.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9B489-B9FF-CC43-93DA-B3AAF8203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90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973098-8824-C57B-6E5B-2B1F1F666D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6B44EE-C0E6-77C8-8684-4E1B326A6F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D56983-20AE-C5E3-0B16-31F58680F7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93553-2EE4-D14A-9688-050E44C68D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15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97E1-188E-CB44-A08B-632712FD05C6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D8A3-8F40-4345-8FCF-2A3BB99E0CED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BE31-AD23-5B49-AB36-63D5B96B304B}" type="datetime1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CA4A-AE6A-2041-ACB3-8EE17B30519D}" type="datetime1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6BA51-2BB9-7241-B372-DB578ECDEB33}" type="datetime1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C072-7D04-CD4E-B0CC-66CB743D6AA7}" type="datetime1">
              <a:rPr lang="en-US" smtClean="0"/>
              <a:t>1/28/25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590F-7C33-1B40-877E-1EB25216D220}" type="datetime1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B231-9BB7-FF42-A600-28040B924F35}" type="datetime1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D7385-BA39-E84D-8412-4BB52E1FDE2B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1" dirty="0"/>
              <a:t>Bioinformatics Algorithms: An Active Learning Approach.</a:t>
            </a:r>
          </a:p>
          <a:p>
            <a:r>
              <a:rPr lang="en-US" dirty="0"/>
              <a:t>Copyright 2018 </a:t>
            </a:r>
            <a:r>
              <a:rPr lang="en-US" dirty="0" err="1"/>
              <a:t>Compeau</a:t>
            </a:r>
            <a:r>
              <a:rPr lang="en-US" dirty="0"/>
              <a:t> and </a:t>
            </a:r>
            <a:r>
              <a:rPr lang="en-US" dirty="0" err="1"/>
              <a:t>Pevzner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CBFC-069A-41FB-B401-5CDE783272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10600" cy="1470025"/>
          </a:xfrm>
        </p:spPr>
        <p:txBody>
          <a:bodyPr>
            <a:normAutofit/>
          </a:bodyPr>
          <a:lstStyle/>
          <a:p>
            <a:r>
              <a:rPr lang="en-US" sz="3200" b="1">
                <a:latin typeface="+mn-lt"/>
              </a:rPr>
              <a:t>Genome Rearrangement</a:t>
            </a:r>
            <a:br>
              <a:rPr lang="en-US" sz="3200" dirty="0">
                <a:latin typeface="Tahoma" charset="0"/>
              </a:rPr>
            </a:br>
            <a:r>
              <a:rPr lang="en-US" sz="3200" i="1" dirty="0">
                <a:solidFill>
                  <a:srgbClr val="0000FF"/>
                </a:solidFill>
              </a:rPr>
              <a:t>Combinatorial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57800"/>
            <a:ext cx="9144000" cy="17526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Phillip </a:t>
            </a:r>
            <a:r>
              <a:rPr lang="en-US" sz="2800" dirty="0" err="1">
                <a:solidFill>
                  <a:schemeClr val="tx1"/>
                </a:solidFill>
              </a:rPr>
              <a:t>Compeau</a:t>
            </a:r>
            <a:r>
              <a:rPr lang="en-US" sz="2800" dirty="0">
                <a:solidFill>
                  <a:schemeClr val="tx1"/>
                </a:solidFill>
              </a:rPr>
              <a:t> and Pavel Pevzner</a:t>
            </a:r>
          </a:p>
          <a:p>
            <a:r>
              <a:rPr lang="en-US" sz="2800" i="1" dirty="0">
                <a:solidFill>
                  <a:schemeClr val="tx1"/>
                </a:solidFill>
              </a:rPr>
              <a:t>Bioinformatics Algorithms: an Active Learning Approach</a:t>
            </a:r>
          </a:p>
          <a:p>
            <a:r>
              <a:rPr lang="en-US" sz="2000" dirty="0">
                <a:solidFill>
                  <a:schemeClr val="tx1"/>
                </a:solidFill>
              </a:rPr>
              <a:t>©2013  by Compeau and Pevzner. All rights reserved 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15" y="6324600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3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7010400" cy="533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9144000" cy="1466850"/>
          </a:xfrm>
        </p:spPr>
        <p:txBody>
          <a:bodyPr lIns="82945" tIns="41473" rIns="82945" bIns="41473">
            <a:norm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3600" dirty="0">
                <a:latin typeface="Calibri"/>
                <a:cs typeface="Calibri"/>
              </a:rPr>
              <a:t>Human-Mouse Transformation Accomplished! </a:t>
            </a:r>
          </a:p>
        </p:txBody>
      </p:sp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425450" y="1838325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163445-E9B2-9140-9FB8-4B9E1AA0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236694623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47F4E882-8A48-73FC-F103-1B43D2FD2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/>
              <a:t>Types of Rearrangements</a:t>
            </a:r>
          </a:p>
        </p:txBody>
      </p:sp>
      <p:sp>
        <p:nvSpPr>
          <p:cNvPr id="26627" name="AutoShape 1027">
            <a:extLst>
              <a:ext uri="{FF2B5EF4-FFF2-40B4-BE49-F238E27FC236}">
                <a16:creationId xmlns:a16="http://schemas.microsoft.com/office/drawing/2014/main" id="{0F657B0D-172A-E294-AE86-9D437B48C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2209800"/>
            <a:ext cx="881062" cy="304800"/>
          </a:xfrm>
          <a:prstGeom prst="rightArrow">
            <a:avLst>
              <a:gd name="adj1" fmla="val 50000"/>
              <a:gd name="adj2" fmla="val 72266"/>
            </a:avLst>
          </a:prstGeom>
          <a:solidFill>
            <a:srgbClr val="99003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28" name="Text Box 1028">
            <a:extLst>
              <a:ext uri="{FF2B5EF4-FFF2-40B4-BE49-F238E27FC236}">
                <a16:creationId xmlns:a16="http://schemas.microsoft.com/office/drawing/2014/main" id="{48123C21-4C3C-3282-68FF-1A5D9C01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588" y="1600200"/>
            <a:ext cx="1266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en-US" sz="2800">
                <a:latin typeface="Times New Roman" panose="02020603050405020304" pitchFamily="18" charset="0"/>
              </a:rPr>
              <a:t>Reversal</a:t>
            </a:r>
            <a:endParaRPr lang="fr-FR" altLang="en-US" sz="2400">
              <a:latin typeface="Times New Roman" panose="02020603050405020304" pitchFamily="18" charset="0"/>
            </a:endParaRPr>
          </a:p>
        </p:txBody>
      </p:sp>
      <p:sp>
        <p:nvSpPr>
          <p:cNvPr id="26629" name="Text Box 1029">
            <a:extLst>
              <a:ext uri="{FF2B5EF4-FFF2-40B4-BE49-F238E27FC236}">
                <a16:creationId xmlns:a16="http://schemas.microsoft.com/office/drawing/2014/main" id="{020E4459-2551-24B3-EB9E-798E72C96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" y="2133600"/>
            <a:ext cx="165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en-US" sz="2400">
                <a:latin typeface="Times New Roman" panose="02020603050405020304" pitchFamily="18" charset="0"/>
              </a:rPr>
              <a:t>1  2  </a:t>
            </a:r>
            <a:r>
              <a:rPr lang="fr-FR" altLang="en-US" sz="2400">
                <a:solidFill>
                  <a:srgbClr val="990033"/>
                </a:solidFill>
                <a:latin typeface="Times New Roman" panose="02020603050405020304" pitchFamily="18" charset="0"/>
              </a:rPr>
              <a:t>3  4  5 </a:t>
            </a:r>
            <a:r>
              <a:rPr lang="fr-FR" altLang="en-US" sz="2400">
                <a:latin typeface="Times New Roman" panose="02020603050405020304" pitchFamily="18" charset="0"/>
              </a:rPr>
              <a:t> 6</a:t>
            </a:r>
          </a:p>
        </p:txBody>
      </p:sp>
      <p:sp>
        <p:nvSpPr>
          <p:cNvPr id="236550" name="Text Box 1030">
            <a:extLst>
              <a:ext uri="{FF2B5EF4-FFF2-40B4-BE49-F238E27FC236}">
                <a16:creationId xmlns:a16="http://schemas.microsoft.com/office/drawing/2014/main" id="{57924E03-5191-7899-B8C9-FBE0817B3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2133600"/>
            <a:ext cx="172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en-US" sz="2400">
                <a:latin typeface="Times New Roman" panose="02020603050405020304" pitchFamily="18" charset="0"/>
              </a:rPr>
              <a:t>1  2 </a:t>
            </a:r>
            <a:r>
              <a:rPr lang="fr-FR" altLang="en-US" sz="2400">
                <a:solidFill>
                  <a:srgbClr val="990033"/>
                </a:solidFill>
                <a:latin typeface="Times New Roman" panose="02020603050405020304" pitchFamily="18" charset="0"/>
              </a:rPr>
              <a:t>-5 -4 -3 </a:t>
            </a:r>
            <a:r>
              <a:rPr lang="fr-FR" altLang="en-US" sz="2400">
                <a:latin typeface="Times New Roman" panose="02020603050405020304" pitchFamily="18" charset="0"/>
              </a:rPr>
              <a:t> 6</a:t>
            </a:r>
          </a:p>
        </p:txBody>
      </p:sp>
      <p:sp>
        <p:nvSpPr>
          <p:cNvPr id="26631" name="AutoShape 1031">
            <a:extLst>
              <a:ext uri="{FF2B5EF4-FFF2-40B4-BE49-F238E27FC236}">
                <a16:creationId xmlns:a16="http://schemas.microsoft.com/office/drawing/2014/main" id="{CB0EF1B5-F3EC-6D1B-6E24-78826980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657600"/>
            <a:ext cx="881062" cy="304800"/>
          </a:xfrm>
          <a:prstGeom prst="rightArrow">
            <a:avLst>
              <a:gd name="adj1" fmla="val 50000"/>
              <a:gd name="adj2" fmla="val 72266"/>
            </a:avLst>
          </a:prstGeom>
          <a:solidFill>
            <a:srgbClr val="99003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32" name="Text Box 1032">
            <a:extLst>
              <a:ext uri="{FF2B5EF4-FFF2-40B4-BE49-F238E27FC236}">
                <a16:creationId xmlns:a16="http://schemas.microsoft.com/office/drawing/2014/main" id="{8AC92296-48DB-BDDE-A752-5932D2ABA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2675" y="2986088"/>
            <a:ext cx="189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en-US" sz="2800">
                <a:latin typeface="Times New Roman" panose="02020603050405020304" pitchFamily="18" charset="0"/>
              </a:rPr>
              <a:t>Translocation</a:t>
            </a:r>
            <a:endParaRPr lang="fr-FR" altLang="en-US" sz="2400">
              <a:latin typeface="Times New Roman" panose="02020603050405020304" pitchFamily="18" charset="0"/>
            </a:endParaRPr>
          </a:p>
        </p:txBody>
      </p:sp>
      <p:sp>
        <p:nvSpPr>
          <p:cNvPr id="236553" name="Text Box 1033">
            <a:extLst>
              <a:ext uri="{FF2B5EF4-FFF2-40B4-BE49-F238E27FC236}">
                <a16:creationId xmlns:a16="http://schemas.microsoft.com/office/drawing/2014/main" id="{D77DE1FE-1A94-97EA-30A3-694198B8E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88" y="3429000"/>
            <a:ext cx="11112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fr-FR" altLang="en-US" sz="2400" dirty="0">
                <a:latin typeface="Times New Roman" panose="02020603050405020304" pitchFamily="18" charset="0"/>
              </a:rPr>
              <a:t>1  </a:t>
            </a:r>
            <a:r>
              <a:rPr lang="fr-FR" altLang="en-US" sz="2400" dirty="0">
                <a:solidFill>
                  <a:srgbClr val="990033"/>
                </a:solidFill>
                <a:latin typeface="Times New Roman" panose="02020603050405020304" pitchFamily="18" charset="0"/>
              </a:rPr>
              <a:t>2  3  </a:t>
            </a:r>
            <a:r>
              <a:rPr lang="fr-FR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lang="fr-FR" altLang="en-US" sz="2400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fr-FR" altLang="en-US" sz="2400" dirty="0">
                <a:latin typeface="Times New Roman" panose="02020603050405020304" pitchFamily="18" charset="0"/>
              </a:rPr>
              <a:t>5  </a:t>
            </a:r>
            <a:r>
              <a:rPr lang="fr-FR" altLang="en-US" sz="2400" dirty="0">
                <a:solidFill>
                  <a:srgbClr val="990033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36554" name="Text Box 1034">
            <a:extLst>
              <a:ext uri="{FF2B5EF4-FFF2-40B4-BE49-F238E27FC236}">
                <a16:creationId xmlns:a16="http://schemas.microsoft.com/office/drawing/2014/main" id="{A4294098-FB2B-C438-290C-9A9FCEA10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3429000"/>
            <a:ext cx="11620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en-US" sz="2400">
                <a:latin typeface="Times New Roman" panose="02020603050405020304" pitchFamily="18" charset="0"/>
              </a:rPr>
              <a:t>1  </a:t>
            </a:r>
            <a:r>
              <a:rPr lang="fr-FR" altLang="en-US" sz="2400">
                <a:solidFill>
                  <a:srgbClr val="990033"/>
                </a:solidFill>
                <a:latin typeface="Times New Roman" panose="02020603050405020304" pitchFamily="18" charset="0"/>
              </a:rPr>
              <a:t>6     </a:t>
            </a:r>
            <a:r>
              <a:rPr lang="fr-FR" altLang="en-US" sz="2400">
                <a:latin typeface="Times New Roman" panose="02020603050405020304" pitchFamily="18" charset="0"/>
              </a:rPr>
              <a:t>4 </a:t>
            </a:r>
            <a:r>
              <a:rPr lang="fr-FR" altLang="en-US" sz="2400">
                <a:solidFill>
                  <a:srgbClr val="990033"/>
                </a:solidFill>
                <a:latin typeface="Times New Roman" panose="02020603050405020304" pitchFamily="18" charset="0"/>
              </a:rPr>
              <a:t> </a:t>
            </a:r>
            <a:r>
              <a:rPr lang="fr-FR" altLang="en-US" sz="2400">
                <a:latin typeface="Times New Roman" panose="02020603050405020304" pitchFamily="18" charset="0"/>
              </a:rPr>
              <a:t>5 </a:t>
            </a:r>
            <a:r>
              <a:rPr lang="fr-FR" altLang="en-US" sz="2400">
                <a:solidFill>
                  <a:srgbClr val="990033"/>
                </a:solidFill>
                <a:latin typeface="Times New Roman" panose="02020603050405020304" pitchFamily="18" charset="0"/>
              </a:rPr>
              <a:t>2</a:t>
            </a:r>
            <a:r>
              <a:rPr lang="fr-FR" altLang="en-US" sz="2400">
                <a:latin typeface="Times New Roman" panose="02020603050405020304" pitchFamily="18" charset="0"/>
              </a:rPr>
              <a:t> </a:t>
            </a:r>
            <a:r>
              <a:rPr lang="fr-FR" altLang="en-US" sz="2400">
                <a:solidFill>
                  <a:srgbClr val="990033"/>
                </a:solidFill>
                <a:latin typeface="Times New Roman" panose="02020603050405020304" pitchFamily="18" charset="0"/>
              </a:rPr>
              <a:t>3 </a:t>
            </a:r>
            <a:endParaRPr lang="fr-FR" altLang="en-US" sz="2400">
              <a:latin typeface="Times New Roman" panose="02020603050405020304" pitchFamily="18" charset="0"/>
            </a:endParaRPr>
          </a:p>
        </p:txBody>
      </p:sp>
      <p:sp>
        <p:nvSpPr>
          <p:cNvPr id="26635" name="Text Box 1035">
            <a:extLst>
              <a:ext uri="{FF2B5EF4-FFF2-40B4-BE49-F238E27FC236}">
                <a16:creationId xmlns:a16="http://schemas.microsoft.com/office/drawing/2014/main" id="{1489C669-670F-96F5-3A6D-01D401DA6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663" y="5029200"/>
            <a:ext cx="12461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en-US" sz="2400">
                <a:solidFill>
                  <a:srgbClr val="990033"/>
                </a:solidFill>
                <a:latin typeface="Times New Roman" panose="02020603050405020304" pitchFamily="18" charset="0"/>
              </a:rPr>
              <a:t>1  2  3  4  </a:t>
            </a:r>
          </a:p>
          <a:p>
            <a:r>
              <a:rPr lang="fr-FR" altLang="en-US" sz="2400">
                <a:solidFill>
                  <a:srgbClr val="990033"/>
                </a:solidFill>
                <a:latin typeface="Times New Roman" panose="02020603050405020304" pitchFamily="18" charset="0"/>
              </a:rPr>
              <a:t>5  6</a:t>
            </a:r>
          </a:p>
        </p:txBody>
      </p:sp>
      <p:sp>
        <p:nvSpPr>
          <p:cNvPr id="236556" name="Text Box 1036">
            <a:extLst>
              <a:ext uri="{FF2B5EF4-FFF2-40B4-BE49-F238E27FC236}">
                <a16:creationId xmlns:a16="http://schemas.microsoft.com/office/drawing/2014/main" id="{414B2262-A1EC-0851-45C8-EC0004A16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200" y="5181600"/>
            <a:ext cx="165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en-US" sz="2400">
                <a:solidFill>
                  <a:srgbClr val="990033"/>
                </a:solidFill>
                <a:latin typeface="Times New Roman" panose="02020603050405020304" pitchFamily="18" charset="0"/>
              </a:rPr>
              <a:t>1  2  3  4  5  6</a:t>
            </a:r>
          </a:p>
        </p:txBody>
      </p:sp>
      <p:sp>
        <p:nvSpPr>
          <p:cNvPr id="26637" name="AutoShape 1037">
            <a:extLst>
              <a:ext uri="{FF2B5EF4-FFF2-40B4-BE49-F238E27FC236}">
                <a16:creationId xmlns:a16="http://schemas.microsoft.com/office/drawing/2014/main" id="{E7BA7571-A89F-D19B-9979-B9B373C59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63" y="5029200"/>
            <a:ext cx="879475" cy="304800"/>
          </a:xfrm>
          <a:prstGeom prst="rightArrow">
            <a:avLst>
              <a:gd name="adj1" fmla="val 50000"/>
              <a:gd name="adj2" fmla="val 72135"/>
            </a:avLst>
          </a:prstGeom>
          <a:solidFill>
            <a:srgbClr val="99003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38" name="Text Box 1038">
            <a:extLst>
              <a:ext uri="{FF2B5EF4-FFF2-40B4-BE49-F238E27FC236}">
                <a16:creationId xmlns:a16="http://schemas.microsoft.com/office/drawing/2014/main" id="{95A2502C-45F9-2A12-8674-1CFD03A44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238" y="4495800"/>
            <a:ext cx="1025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en-US" sz="2800">
                <a:latin typeface="Times New Roman" panose="02020603050405020304" pitchFamily="18" charset="0"/>
              </a:rPr>
              <a:t>Fusion</a:t>
            </a:r>
            <a:endParaRPr lang="fr-FR" altLang="en-US" sz="2400">
              <a:latin typeface="Times New Roman" panose="02020603050405020304" pitchFamily="18" charset="0"/>
            </a:endParaRPr>
          </a:p>
        </p:txBody>
      </p:sp>
      <p:sp>
        <p:nvSpPr>
          <p:cNvPr id="236559" name="AutoShape 1039">
            <a:extLst>
              <a:ext uri="{FF2B5EF4-FFF2-40B4-BE49-F238E27FC236}">
                <a16:creationId xmlns:a16="http://schemas.microsoft.com/office/drawing/2014/main" id="{762235B7-8C62-B4A8-F4FB-FC93DD657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5410200"/>
            <a:ext cx="881063" cy="304800"/>
          </a:xfrm>
          <a:prstGeom prst="leftArrow">
            <a:avLst>
              <a:gd name="adj1" fmla="val 50000"/>
              <a:gd name="adj2" fmla="val 72266"/>
            </a:avLst>
          </a:prstGeom>
          <a:solidFill>
            <a:srgbClr val="99003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36560" name="Text Box 1040">
            <a:extLst>
              <a:ext uri="{FF2B5EF4-FFF2-40B4-BE49-F238E27FC236}">
                <a16:creationId xmlns:a16="http://schemas.microsoft.com/office/drawing/2014/main" id="{192C57E4-A1A2-1766-E93D-7A784BE5D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238" y="5715000"/>
            <a:ext cx="1077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en-US" sz="2800">
                <a:latin typeface="Times New Roman" panose="02020603050405020304" pitchFamily="18" charset="0"/>
              </a:rPr>
              <a:t>Fission</a:t>
            </a:r>
            <a:endParaRPr lang="fr-FR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6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6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 build="p" autoUpdateAnimBg="0"/>
      <p:bldP spid="236554" grpId="0" build="p" autoUpdateAnimBg="0"/>
      <p:bldP spid="236556" grpId="0" build="p" autoUpdateAnimBg="0"/>
      <p:bldP spid="236559" grpId="0" animBg="1"/>
      <p:bldP spid="236560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A3C094B-5698-A8CE-D4A6-4C4BE26EE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/>
              <a:t>Comparative Genomic Architectures: Mouse vs Human Genomes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A556C1E-2864-A739-BAF3-B7042C62E49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267200" cy="4530725"/>
          </a:xfrm>
        </p:spPr>
        <p:txBody>
          <a:bodyPr/>
          <a:lstStyle/>
          <a:p>
            <a:pPr eaLnBrk="1" hangingPunct="1"/>
            <a:r>
              <a:rPr lang="en-US" altLang="en-US" sz="2900"/>
              <a:t>Humans and mice have similar genomes, but their genes are ordered differently</a:t>
            </a:r>
          </a:p>
          <a:p>
            <a:pPr eaLnBrk="1" hangingPunct="1"/>
            <a:r>
              <a:rPr lang="en-US" altLang="en-US" sz="2900"/>
              <a:t>~245 rearrangements</a:t>
            </a:r>
          </a:p>
          <a:p>
            <a:pPr lvl="1" eaLnBrk="1" hangingPunct="1"/>
            <a:r>
              <a:rPr lang="en-US" altLang="en-US" sz="2900"/>
              <a:t>Reversals</a:t>
            </a:r>
          </a:p>
          <a:p>
            <a:pPr lvl="1" eaLnBrk="1" hangingPunct="1"/>
            <a:r>
              <a:rPr lang="en-US" altLang="en-US" sz="2900"/>
              <a:t>Fusions</a:t>
            </a:r>
          </a:p>
          <a:p>
            <a:pPr lvl="1" eaLnBrk="1" hangingPunct="1"/>
            <a:r>
              <a:rPr lang="en-US" altLang="en-US" sz="2900"/>
              <a:t>Fissions</a:t>
            </a:r>
          </a:p>
          <a:p>
            <a:pPr lvl="1" eaLnBrk="1" hangingPunct="1"/>
            <a:r>
              <a:rPr lang="en-US" altLang="en-US" sz="2900"/>
              <a:t>Translocations</a:t>
            </a:r>
          </a:p>
          <a:p>
            <a:pPr eaLnBrk="1" hangingPunct="1"/>
            <a:endParaRPr lang="en-US" altLang="en-US" sz="2900"/>
          </a:p>
        </p:txBody>
      </p:sp>
      <p:pic>
        <p:nvPicPr>
          <p:cNvPr id="28676" name="Picture 4" descr="humanmousegenome">
            <a:extLst>
              <a:ext uri="{FF2B5EF4-FFF2-40B4-BE49-F238E27FC236}">
                <a16:creationId xmlns:a16="http://schemas.microsoft.com/office/drawing/2014/main" id="{3A1FCF9F-F249-4F5C-6FE7-BE169C0D90B9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89513" y="1600200"/>
            <a:ext cx="3355975" cy="4530725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7353"/>
            <a:ext cx="9144000" cy="1466850"/>
          </a:xfrm>
        </p:spPr>
        <p:txBody>
          <a:bodyPr lIns="82945" tIns="41473" rIns="82945" bIns="41473">
            <a:no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US" sz="3200" dirty="0"/>
              <a:t>Are There Fragile Regions in the Human Genome? </a:t>
            </a:r>
            <a:br>
              <a:rPr lang="en-US" sz="3200" dirty="0">
                <a:latin typeface="Tahoma" charset="0"/>
              </a:rPr>
            </a:br>
            <a:endParaRPr lang="en-GB" sz="3200" dirty="0">
              <a:latin typeface="Calibri"/>
              <a:cs typeface="Calibri"/>
            </a:endParaRPr>
          </a:p>
        </p:txBody>
      </p:sp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425450" y="1838325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2282" y="1066800"/>
            <a:ext cx="899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Transforming Men into Mice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>
                <a:solidFill>
                  <a:srgbClr val="0000FF"/>
                </a:solidFill>
              </a:rPr>
              <a:t>Sorting by Reversals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Breakpoint Theorem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Rearrangements in Tumor Genomes </a:t>
            </a:r>
          </a:p>
          <a:p>
            <a:pPr marL="457200" lvl="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2-Breaks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Breakpoint Graphs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2-Break Distance Theorem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Rearrangement Hotspots in the Human Genome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Synteny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Block Construction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778EE-F875-084E-BE66-E719C8E4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96534607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Reversals</a:t>
            </a:r>
            <a:br>
              <a:rPr lang="en-US" dirty="0">
                <a:latin typeface="Calibri"/>
                <a:cs typeface="Calibri"/>
              </a:rPr>
            </a:br>
            <a:endParaRPr lang="en-US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71684" name="Freeform 8"/>
          <p:cNvSpPr>
            <a:spLocks/>
          </p:cNvSpPr>
          <p:nvPr/>
        </p:nvSpPr>
        <p:spPr bwMode="auto">
          <a:xfrm>
            <a:off x="1752600" y="1654175"/>
            <a:ext cx="4483100" cy="2505075"/>
          </a:xfrm>
          <a:custGeom>
            <a:avLst/>
            <a:gdLst>
              <a:gd name="T0" fmla="*/ 0 w 2824"/>
              <a:gd name="T1" fmla="*/ 2147483647 h 1578"/>
              <a:gd name="T2" fmla="*/ 2147483647 w 2824"/>
              <a:gd name="T3" fmla="*/ 2147483647 h 1578"/>
              <a:gd name="T4" fmla="*/ 2147483647 w 2824"/>
              <a:gd name="T5" fmla="*/ 2147483647 h 1578"/>
              <a:gd name="T6" fmla="*/ 2147483647 w 2824"/>
              <a:gd name="T7" fmla="*/ 2147483647 h 1578"/>
              <a:gd name="T8" fmla="*/ 2147483647 w 2824"/>
              <a:gd name="T9" fmla="*/ 2147483647 h 1578"/>
              <a:gd name="T10" fmla="*/ 2147483647 w 2824"/>
              <a:gd name="T11" fmla="*/ 2147483647 h 1578"/>
              <a:gd name="T12" fmla="*/ 2147483647 w 2824"/>
              <a:gd name="T13" fmla="*/ 2147483647 h 1578"/>
              <a:gd name="T14" fmla="*/ 2147483647 w 2824"/>
              <a:gd name="T15" fmla="*/ 2147483647 h 1578"/>
              <a:gd name="T16" fmla="*/ 2147483647 w 2824"/>
              <a:gd name="T17" fmla="*/ 2147483647 h 1578"/>
              <a:gd name="T18" fmla="*/ 2147483647 w 2824"/>
              <a:gd name="T19" fmla="*/ 2147483647 h 1578"/>
              <a:gd name="T20" fmla="*/ 2147483647 w 2824"/>
              <a:gd name="T21" fmla="*/ 2147483647 h 1578"/>
              <a:gd name="T22" fmla="*/ 2147483647 w 2824"/>
              <a:gd name="T23" fmla="*/ 2147483647 h 1578"/>
              <a:gd name="T24" fmla="*/ 2147483647 w 2824"/>
              <a:gd name="T25" fmla="*/ 2147483647 h 1578"/>
              <a:gd name="T26" fmla="*/ 2147483647 w 2824"/>
              <a:gd name="T27" fmla="*/ 2147483647 h 1578"/>
              <a:gd name="T28" fmla="*/ 2147483647 w 2824"/>
              <a:gd name="T29" fmla="*/ 2147483647 h 1578"/>
              <a:gd name="T30" fmla="*/ 2147483647 w 2824"/>
              <a:gd name="T31" fmla="*/ 2147483647 h 1578"/>
              <a:gd name="T32" fmla="*/ 2147483647 w 2824"/>
              <a:gd name="T33" fmla="*/ 2147483647 h 1578"/>
              <a:gd name="T34" fmla="*/ 2147483647 w 2824"/>
              <a:gd name="T35" fmla="*/ 2147483647 h 1578"/>
              <a:gd name="T36" fmla="*/ 2147483647 w 2824"/>
              <a:gd name="T37" fmla="*/ 2147483647 h 1578"/>
              <a:gd name="T38" fmla="*/ 2147483647 w 2824"/>
              <a:gd name="T39" fmla="*/ 2147483647 h 1578"/>
              <a:gd name="T40" fmla="*/ 2147483647 w 2824"/>
              <a:gd name="T41" fmla="*/ 2147483647 h 1578"/>
              <a:gd name="T42" fmla="*/ 2147483647 w 2824"/>
              <a:gd name="T43" fmla="*/ 2147483647 h 1578"/>
              <a:gd name="T44" fmla="*/ 2147483647 w 2824"/>
              <a:gd name="T45" fmla="*/ 2147483647 h 1578"/>
              <a:gd name="T46" fmla="*/ 2147483647 w 2824"/>
              <a:gd name="T47" fmla="*/ 2147483647 h 1578"/>
              <a:gd name="T48" fmla="*/ 2147483647 w 2824"/>
              <a:gd name="T49" fmla="*/ 2147483647 h 1578"/>
              <a:gd name="T50" fmla="*/ 2147483647 w 2824"/>
              <a:gd name="T51" fmla="*/ 2147483647 h 157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824"/>
              <a:gd name="T79" fmla="*/ 0 h 1578"/>
              <a:gd name="T80" fmla="*/ 2824 w 2824"/>
              <a:gd name="T81" fmla="*/ 1578 h 157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824" h="1578">
                <a:moveTo>
                  <a:pt x="0" y="108"/>
                </a:moveTo>
                <a:cubicBezTo>
                  <a:pt x="130" y="62"/>
                  <a:pt x="584" y="36"/>
                  <a:pt x="718" y="30"/>
                </a:cubicBezTo>
                <a:cubicBezTo>
                  <a:pt x="1231" y="35"/>
                  <a:pt x="1776" y="0"/>
                  <a:pt x="2283" y="116"/>
                </a:cubicBezTo>
                <a:cubicBezTo>
                  <a:pt x="2378" y="180"/>
                  <a:pt x="2242" y="91"/>
                  <a:pt x="2334" y="142"/>
                </a:cubicBezTo>
                <a:cubicBezTo>
                  <a:pt x="2424" y="191"/>
                  <a:pt x="2353" y="165"/>
                  <a:pt x="2412" y="185"/>
                </a:cubicBezTo>
                <a:cubicBezTo>
                  <a:pt x="2462" y="235"/>
                  <a:pt x="2438" y="217"/>
                  <a:pt x="2480" y="245"/>
                </a:cubicBezTo>
                <a:cubicBezTo>
                  <a:pt x="2502" y="277"/>
                  <a:pt x="2535" y="292"/>
                  <a:pt x="2558" y="323"/>
                </a:cubicBezTo>
                <a:cubicBezTo>
                  <a:pt x="2594" y="372"/>
                  <a:pt x="2626" y="427"/>
                  <a:pt x="2670" y="469"/>
                </a:cubicBezTo>
                <a:cubicBezTo>
                  <a:pt x="2679" y="497"/>
                  <a:pt x="2713" y="546"/>
                  <a:pt x="2713" y="546"/>
                </a:cubicBezTo>
                <a:cubicBezTo>
                  <a:pt x="2728" y="593"/>
                  <a:pt x="2755" y="637"/>
                  <a:pt x="2773" y="684"/>
                </a:cubicBezTo>
                <a:cubicBezTo>
                  <a:pt x="2798" y="748"/>
                  <a:pt x="2813" y="813"/>
                  <a:pt x="2824" y="881"/>
                </a:cubicBezTo>
                <a:cubicBezTo>
                  <a:pt x="2821" y="953"/>
                  <a:pt x="2821" y="1024"/>
                  <a:pt x="2816" y="1096"/>
                </a:cubicBezTo>
                <a:cubicBezTo>
                  <a:pt x="2811" y="1162"/>
                  <a:pt x="2775" y="1212"/>
                  <a:pt x="2747" y="1268"/>
                </a:cubicBezTo>
                <a:cubicBezTo>
                  <a:pt x="2739" y="1284"/>
                  <a:pt x="2739" y="1304"/>
                  <a:pt x="2730" y="1320"/>
                </a:cubicBezTo>
                <a:cubicBezTo>
                  <a:pt x="2699" y="1375"/>
                  <a:pt x="2646" y="1453"/>
                  <a:pt x="2584" y="1475"/>
                </a:cubicBezTo>
                <a:cubicBezTo>
                  <a:pt x="2516" y="1539"/>
                  <a:pt x="2422" y="1555"/>
                  <a:pt x="2334" y="1578"/>
                </a:cubicBezTo>
                <a:cubicBezTo>
                  <a:pt x="2197" y="1575"/>
                  <a:pt x="2059" y="1574"/>
                  <a:pt x="1922" y="1569"/>
                </a:cubicBezTo>
                <a:cubicBezTo>
                  <a:pt x="1877" y="1567"/>
                  <a:pt x="1843" y="1555"/>
                  <a:pt x="1801" y="1543"/>
                </a:cubicBezTo>
                <a:cubicBezTo>
                  <a:pt x="1766" y="1533"/>
                  <a:pt x="1721" y="1527"/>
                  <a:pt x="1689" y="1509"/>
                </a:cubicBezTo>
                <a:cubicBezTo>
                  <a:pt x="1609" y="1464"/>
                  <a:pt x="1554" y="1393"/>
                  <a:pt x="1492" y="1328"/>
                </a:cubicBezTo>
                <a:cubicBezTo>
                  <a:pt x="1468" y="1262"/>
                  <a:pt x="1501" y="1347"/>
                  <a:pt x="1466" y="1277"/>
                </a:cubicBezTo>
                <a:cubicBezTo>
                  <a:pt x="1439" y="1222"/>
                  <a:pt x="1424" y="1156"/>
                  <a:pt x="1414" y="1096"/>
                </a:cubicBezTo>
                <a:cubicBezTo>
                  <a:pt x="1420" y="980"/>
                  <a:pt x="1419" y="829"/>
                  <a:pt x="1475" y="718"/>
                </a:cubicBezTo>
                <a:cubicBezTo>
                  <a:pt x="1520" y="628"/>
                  <a:pt x="1587" y="549"/>
                  <a:pt x="1647" y="469"/>
                </a:cubicBezTo>
                <a:cubicBezTo>
                  <a:pt x="1737" y="350"/>
                  <a:pt x="1838" y="258"/>
                  <a:pt x="1982" y="211"/>
                </a:cubicBezTo>
                <a:cubicBezTo>
                  <a:pt x="2044" y="191"/>
                  <a:pt x="2096" y="168"/>
                  <a:pt x="2162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Freeform 9"/>
          <p:cNvSpPr>
            <a:spLocks/>
          </p:cNvSpPr>
          <p:nvPr/>
        </p:nvSpPr>
        <p:spPr bwMode="auto">
          <a:xfrm>
            <a:off x="5718175" y="1716088"/>
            <a:ext cx="2333625" cy="231775"/>
          </a:xfrm>
          <a:custGeom>
            <a:avLst/>
            <a:gdLst>
              <a:gd name="T0" fmla="*/ 0 w 1470"/>
              <a:gd name="T1" fmla="*/ 2147483647 h 146"/>
              <a:gd name="T2" fmla="*/ 2147483647 w 1470"/>
              <a:gd name="T3" fmla="*/ 0 h 146"/>
              <a:gd name="T4" fmla="*/ 2147483647 w 1470"/>
              <a:gd name="T5" fmla="*/ 2147483647 h 146"/>
              <a:gd name="T6" fmla="*/ 2147483647 w 1470"/>
              <a:gd name="T7" fmla="*/ 2147483647 h 146"/>
              <a:gd name="T8" fmla="*/ 2147483647 w 1470"/>
              <a:gd name="T9" fmla="*/ 2147483647 h 1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70"/>
              <a:gd name="T16" fmla="*/ 0 h 146"/>
              <a:gd name="T17" fmla="*/ 1470 w 1470"/>
              <a:gd name="T18" fmla="*/ 146 h 1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70" h="146">
                <a:moveTo>
                  <a:pt x="0" y="77"/>
                </a:moveTo>
                <a:cubicBezTo>
                  <a:pt x="235" y="40"/>
                  <a:pt x="467" y="10"/>
                  <a:pt x="705" y="0"/>
                </a:cubicBezTo>
                <a:cubicBezTo>
                  <a:pt x="937" y="5"/>
                  <a:pt x="1040" y="5"/>
                  <a:pt x="1229" y="34"/>
                </a:cubicBezTo>
                <a:cubicBezTo>
                  <a:pt x="1292" y="56"/>
                  <a:pt x="1355" y="73"/>
                  <a:pt x="1418" y="94"/>
                </a:cubicBezTo>
                <a:cubicBezTo>
                  <a:pt x="1452" y="105"/>
                  <a:pt x="1470" y="108"/>
                  <a:pt x="1470" y="14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6" name="Text Box 10"/>
          <p:cNvSpPr txBox="1">
            <a:spLocks noChangeArrowheads="1"/>
          </p:cNvSpPr>
          <p:nvPr/>
        </p:nvSpPr>
        <p:spPr bwMode="auto">
          <a:xfrm>
            <a:off x="2251075" y="1219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 charset="0"/>
              </a:rPr>
              <a:t>1</a:t>
            </a:r>
          </a:p>
        </p:txBody>
      </p:sp>
      <p:sp>
        <p:nvSpPr>
          <p:cNvPr id="71687" name="Text Box 11"/>
          <p:cNvSpPr txBox="1">
            <a:spLocks noChangeArrowheads="1"/>
          </p:cNvSpPr>
          <p:nvPr/>
        </p:nvSpPr>
        <p:spPr bwMode="auto">
          <a:xfrm>
            <a:off x="4038600" y="1219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3</a:t>
            </a:r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3257550" y="12541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2</a:t>
            </a:r>
          </a:p>
        </p:txBody>
      </p:sp>
      <p:sp>
        <p:nvSpPr>
          <p:cNvPr id="71689" name="Text Box 13"/>
          <p:cNvSpPr txBox="1">
            <a:spLocks noChangeArrowheads="1"/>
          </p:cNvSpPr>
          <p:nvPr/>
        </p:nvSpPr>
        <p:spPr bwMode="auto">
          <a:xfrm>
            <a:off x="5619750" y="23971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4</a:t>
            </a:r>
          </a:p>
        </p:txBody>
      </p:sp>
      <p:sp>
        <p:nvSpPr>
          <p:cNvPr id="71690" name="Text Box 14"/>
          <p:cNvSpPr txBox="1">
            <a:spLocks noChangeArrowheads="1"/>
          </p:cNvSpPr>
          <p:nvPr/>
        </p:nvSpPr>
        <p:spPr bwMode="auto">
          <a:xfrm>
            <a:off x="7296150" y="1733550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10</a:t>
            </a:r>
          </a:p>
        </p:txBody>
      </p:sp>
      <p:sp>
        <p:nvSpPr>
          <p:cNvPr id="71691" name="Text Box 15"/>
          <p:cNvSpPr txBox="1">
            <a:spLocks noChangeArrowheads="1"/>
          </p:cNvSpPr>
          <p:nvPr/>
        </p:nvSpPr>
        <p:spPr bwMode="auto">
          <a:xfrm>
            <a:off x="5543550" y="34639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5</a:t>
            </a:r>
          </a:p>
        </p:txBody>
      </p:sp>
      <p:sp>
        <p:nvSpPr>
          <p:cNvPr id="71692" name="Text Box 16"/>
          <p:cNvSpPr txBox="1">
            <a:spLocks noChangeArrowheads="1"/>
          </p:cNvSpPr>
          <p:nvPr/>
        </p:nvSpPr>
        <p:spPr bwMode="auto">
          <a:xfrm>
            <a:off x="4964113" y="364648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6</a:t>
            </a:r>
          </a:p>
        </p:txBody>
      </p:sp>
      <p:sp>
        <p:nvSpPr>
          <p:cNvPr id="71693" name="Text Box 17"/>
          <p:cNvSpPr txBox="1">
            <a:spLocks noChangeArrowheads="1"/>
          </p:cNvSpPr>
          <p:nvPr/>
        </p:nvSpPr>
        <p:spPr bwMode="auto">
          <a:xfrm>
            <a:off x="4343400" y="2514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8</a:t>
            </a:r>
          </a:p>
        </p:txBody>
      </p:sp>
      <p:sp>
        <p:nvSpPr>
          <p:cNvPr id="71694" name="Text Box 18"/>
          <p:cNvSpPr txBox="1">
            <a:spLocks noChangeArrowheads="1"/>
          </p:cNvSpPr>
          <p:nvPr/>
        </p:nvSpPr>
        <p:spPr bwMode="auto">
          <a:xfrm>
            <a:off x="6049963" y="18002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9</a:t>
            </a:r>
          </a:p>
        </p:txBody>
      </p:sp>
      <p:sp>
        <p:nvSpPr>
          <p:cNvPr id="71695" name="Text Box 19"/>
          <p:cNvSpPr txBox="1">
            <a:spLocks noChangeArrowheads="1"/>
          </p:cNvSpPr>
          <p:nvPr/>
        </p:nvSpPr>
        <p:spPr bwMode="auto">
          <a:xfrm>
            <a:off x="4095750" y="33115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7</a:t>
            </a:r>
          </a:p>
        </p:txBody>
      </p:sp>
      <p:sp>
        <p:nvSpPr>
          <p:cNvPr id="71696" name="AutoShape 20"/>
          <p:cNvSpPr>
            <a:spLocks noChangeArrowheads="1"/>
          </p:cNvSpPr>
          <p:nvPr/>
        </p:nvSpPr>
        <p:spPr bwMode="auto">
          <a:xfrm rot="-142452">
            <a:off x="2266950" y="1635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697" name="AutoShape 21"/>
          <p:cNvSpPr>
            <a:spLocks noChangeArrowheads="1"/>
          </p:cNvSpPr>
          <p:nvPr/>
        </p:nvSpPr>
        <p:spPr bwMode="auto">
          <a:xfrm rot="-34102">
            <a:off x="3255963" y="1633538"/>
            <a:ext cx="381000" cy="152400"/>
          </a:xfrm>
          <a:prstGeom prst="rightArrow">
            <a:avLst>
              <a:gd name="adj1" fmla="val 100000"/>
              <a:gd name="adj2" fmla="val 593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698" name="AutoShape 22"/>
          <p:cNvSpPr>
            <a:spLocks noChangeArrowheads="1"/>
          </p:cNvSpPr>
          <p:nvPr/>
        </p:nvSpPr>
        <p:spPr bwMode="auto">
          <a:xfrm rot="121676">
            <a:off x="3943350" y="1635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699" name="AutoShape 23"/>
          <p:cNvSpPr>
            <a:spLocks noChangeArrowheads="1"/>
          </p:cNvSpPr>
          <p:nvPr/>
        </p:nvSpPr>
        <p:spPr bwMode="auto">
          <a:xfrm rot="3554498">
            <a:off x="5695950" y="2397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0" name="AutoShape 24"/>
          <p:cNvSpPr>
            <a:spLocks noChangeArrowheads="1"/>
          </p:cNvSpPr>
          <p:nvPr/>
        </p:nvSpPr>
        <p:spPr bwMode="auto">
          <a:xfrm rot="-10708640">
            <a:off x="4781550" y="40735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1" name="AutoShape 25"/>
          <p:cNvSpPr>
            <a:spLocks noChangeArrowheads="1"/>
          </p:cNvSpPr>
          <p:nvPr/>
        </p:nvSpPr>
        <p:spPr bwMode="auto">
          <a:xfrm rot="7507036">
            <a:off x="5676900" y="3657600"/>
            <a:ext cx="692150" cy="152400"/>
          </a:xfrm>
          <a:prstGeom prst="rightArrow">
            <a:avLst>
              <a:gd name="adj1" fmla="val 100000"/>
              <a:gd name="adj2" fmla="val 1078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2" name="AutoShape 26"/>
          <p:cNvSpPr>
            <a:spLocks noChangeArrowheads="1"/>
          </p:cNvSpPr>
          <p:nvPr/>
        </p:nvSpPr>
        <p:spPr bwMode="auto">
          <a:xfrm rot="-6515132">
            <a:off x="3790950" y="3540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3" name="AutoShape 27"/>
          <p:cNvSpPr>
            <a:spLocks noChangeArrowheads="1"/>
          </p:cNvSpPr>
          <p:nvPr/>
        </p:nvSpPr>
        <p:spPr bwMode="auto">
          <a:xfrm rot="-3332170">
            <a:off x="3867150" y="2473325"/>
            <a:ext cx="914400" cy="152400"/>
          </a:xfrm>
          <a:prstGeom prst="rightArrow">
            <a:avLst>
              <a:gd name="adj1" fmla="val 100000"/>
              <a:gd name="adj2" fmla="val 14244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4" name="AutoShape 28"/>
          <p:cNvSpPr>
            <a:spLocks noChangeArrowheads="1"/>
          </p:cNvSpPr>
          <p:nvPr/>
        </p:nvSpPr>
        <p:spPr bwMode="auto">
          <a:xfrm rot="-506674">
            <a:off x="5848350" y="17113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5" name="AutoShape 29"/>
          <p:cNvSpPr>
            <a:spLocks noChangeArrowheads="1"/>
          </p:cNvSpPr>
          <p:nvPr/>
        </p:nvSpPr>
        <p:spPr bwMode="auto">
          <a:xfrm rot="934885">
            <a:off x="7372350" y="17113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6" name="Rectangle 31"/>
          <p:cNvSpPr>
            <a:spLocks noChangeArrowheads="1"/>
          </p:cNvSpPr>
          <p:nvPr/>
        </p:nvSpPr>
        <p:spPr bwMode="auto">
          <a:xfrm>
            <a:off x="2959502" y="4275138"/>
            <a:ext cx="4685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Calibri" charset="0"/>
              </a:rPr>
              <a:t>+1  +2  +3  </a:t>
            </a:r>
            <a:r>
              <a:rPr lang="en-US" sz="2400" dirty="0">
                <a:solidFill>
                  <a:schemeClr val="hlink"/>
                </a:solidFill>
                <a:latin typeface="Calibri" charset="0"/>
              </a:rPr>
              <a:t>+4  +5  +6  +7  +8  </a:t>
            </a:r>
            <a:r>
              <a:rPr lang="en-US" sz="2400" dirty="0">
                <a:latin typeface="Calibri" charset="0"/>
              </a:rPr>
              <a:t>+9  +10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A1DF99-AAC4-DA4E-B806-3773FE7E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302095518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Reversals</a:t>
            </a:r>
            <a:br>
              <a:rPr lang="en-US" dirty="0">
                <a:latin typeface="Calibri"/>
                <a:cs typeface="Calibri"/>
              </a:rPr>
            </a:br>
            <a:endParaRPr lang="en-US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71684" name="Freeform 8"/>
          <p:cNvSpPr>
            <a:spLocks/>
          </p:cNvSpPr>
          <p:nvPr/>
        </p:nvSpPr>
        <p:spPr bwMode="auto">
          <a:xfrm>
            <a:off x="1752600" y="1654175"/>
            <a:ext cx="4483100" cy="2505075"/>
          </a:xfrm>
          <a:custGeom>
            <a:avLst/>
            <a:gdLst>
              <a:gd name="T0" fmla="*/ 0 w 2824"/>
              <a:gd name="T1" fmla="*/ 2147483647 h 1578"/>
              <a:gd name="T2" fmla="*/ 2147483647 w 2824"/>
              <a:gd name="T3" fmla="*/ 2147483647 h 1578"/>
              <a:gd name="T4" fmla="*/ 2147483647 w 2824"/>
              <a:gd name="T5" fmla="*/ 2147483647 h 1578"/>
              <a:gd name="T6" fmla="*/ 2147483647 w 2824"/>
              <a:gd name="T7" fmla="*/ 2147483647 h 1578"/>
              <a:gd name="T8" fmla="*/ 2147483647 w 2824"/>
              <a:gd name="T9" fmla="*/ 2147483647 h 1578"/>
              <a:gd name="T10" fmla="*/ 2147483647 w 2824"/>
              <a:gd name="T11" fmla="*/ 2147483647 h 1578"/>
              <a:gd name="T12" fmla="*/ 2147483647 w 2824"/>
              <a:gd name="T13" fmla="*/ 2147483647 h 1578"/>
              <a:gd name="T14" fmla="*/ 2147483647 w 2824"/>
              <a:gd name="T15" fmla="*/ 2147483647 h 1578"/>
              <a:gd name="T16" fmla="*/ 2147483647 w 2824"/>
              <a:gd name="T17" fmla="*/ 2147483647 h 1578"/>
              <a:gd name="T18" fmla="*/ 2147483647 w 2824"/>
              <a:gd name="T19" fmla="*/ 2147483647 h 1578"/>
              <a:gd name="T20" fmla="*/ 2147483647 w 2824"/>
              <a:gd name="T21" fmla="*/ 2147483647 h 1578"/>
              <a:gd name="T22" fmla="*/ 2147483647 w 2824"/>
              <a:gd name="T23" fmla="*/ 2147483647 h 1578"/>
              <a:gd name="T24" fmla="*/ 2147483647 w 2824"/>
              <a:gd name="T25" fmla="*/ 2147483647 h 1578"/>
              <a:gd name="T26" fmla="*/ 2147483647 w 2824"/>
              <a:gd name="T27" fmla="*/ 2147483647 h 1578"/>
              <a:gd name="T28" fmla="*/ 2147483647 w 2824"/>
              <a:gd name="T29" fmla="*/ 2147483647 h 1578"/>
              <a:gd name="T30" fmla="*/ 2147483647 w 2824"/>
              <a:gd name="T31" fmla="*/ 2147483647 h 1578"/>
              <a:gd name="T32" fmla="*/ 2147483647 w 2824"/>
              <a:gd name="T33" fmla="*/ 2147483647 h 1578"/>
              <a:gd name="T34" fmla="*/ 2147483647 w 2824"/>
              <a:gd name="T35" fmla="*/ 2147483647 h 1578"/>
              <a:gd name="T36" fmla="*/ 2147483647 w 2824"/>
              <a:gd name="T37" fmla="*/ 2147483647 h 1578"/>
              <a:gd name="T38" fmla="*/ 2147483647 w 2824"/>
              <a:gd name="T39" fmla="*/ 2147483647 h 1578"/>
              <a:gd name="T40" fmla="*/ 2147483647 w 2824"/>
              <a:gd name="T41" fmla="*/ 2147483647 h 1578"/>
              <a:gd name="T42" fmla="*/ 2147483647 w 2824"/>
              <a:gd name="T43" fmla="*/ 2147483647 h 1578"/>
              <a:gd name="T44" fmla="*/ 2147483647 w 2824"/>
              <a:gd name="T45" fmla="*/ 2147483647 h 1578"/>
              <a:gd name="T46" fmla="*/ 2147483647 w 2824"/>
              <a:gd name="T47" fmla="*/ 2147483647 h 1578"/>
              <a:gd name="T48" fmla="*/ 2147483647 w 2824"/>
              <a:gd name="T49" fmla="*/ 2147483647 h 1578"/>
              <a:gd name="T50" fmla="*/ 2147483647 w 2824"/>
              <a:gd name="T51" fmla="*/ 2147483647 h 157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824"/>
              <a:gd name="T79" fmla="*/ 0 h 1578"/>
              <a:gd name="T80" fmla="*/ 2824 w 2824"/>
              <a:gd name="T81" fmla="*/ 1578 h 157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824" h="1578">
                <a:moveTo>
                  <a:pt x="0" y="108"/>
                </a:moveTo>
                <a:cubicBezTo>
                  <a:pt x="130" y="62"/>
                  <a:pt x="584" y="36"/>
                  <a:pt x="718" y="30"/>
                </a:cubicBezTo>
                <a:cubicBezTo>
                  <a:pt x="1231" y="35"/>
                  <a:pt x="1776" y="0"/>
                  <a:pt x="2283" y="116"/>
                </a:cubicBezTo>
                <a:cubicBezTo>
                  <a:pt x="2378" y="180"/>
                  <a:pt x="2242" y="91"/>
                  <a:pt x="2334" y="142"/>
                </a:cubicBezTo>
                <a:cubicBezTo>
                  <a:pt x="2424" y="191"/>
                  <a:pt x="2353" y="165"/>
                  <a:pt x="2412" y="185"/>
                </a:cubicBezTo>
                <a:cubicBezTo>
                  <a:pt x="2462" y="235"/>
                  <a:pt x="2438" y="217"/>
                  <a:pt x="2480" y="245"/>
                </a:cubicBezTo>
                <a:cubicBezTo>
                  <a:pt x="2502" y="277"/>
                  <a:pt x="2535" y="292"/>
                  <a:pt x="2558" y="323"/>
                </a:cubicBezTo>
                <a:cubicBezTo>
                  <a:pt x="2594" y="372"/>
                  <a:pt x="2626" y="427"/>
                  <a:pt x="2670" y="469"/>
                </a:cubicBezTo>
                <a:cubicBezTo>
                  <a:pt x="2679" y="497"/>
                  <a:pt x="2713" y="546"/>
                  <a:pt x="2713" y="546"/>
                </a:cubicBezTo>
                <a:cubicBezTo>
                  <a:pt x="2728" y="593"/>
                  <a:pt x="2755" y="637"/>
                  <a:pt x="2773" y="684"/>
                </a:cubicBezTo>
                <a:cubicBezTo>
                  <a:pt x="2798" y="748"/>
                  <a:pt x="2813" y="813"/>
                  <a:pt x="2824" y="881"/>
                </a:cubicBezTo>
                <a:cubicBezTo>
                  <a:pt x="2821" y="953"/>
                  <a:pt x="2821" y="1024"/>
                  <a:pt x="2816" y="1096"/>
                </a:cubicBezTo>
                <a:cubicBezTo>
                  <a:pt x="2811" y="1162"/>
                  <a:pt x="2775" y="1212"/>
                  <a:pt x="2747" y="1268"/>
                </a:cubicBezTo>
                <a:cubicBezTo>
                  <a:pt x="2739" y="1284"/>
                  <a:pt x="2739" y="1304"/>
                  <a:pt x="2730" y="1320"/>
                </a:cubicBezTo>
                <a:cubicBezTo>
                  <a:pt x="2699" y="1375"/>
                  <a:pt x="2646" y="1453"/>
                  <a:pt x="2584" y="1475"/>
                </a:cubicBezTo>
                <a:cubicBezTo>
                  <a:pt x="2516" y="1539"/>
                  <a:pt x="2422" y="1555"/>
                  <a:pt x="2334" y="1578"/>
                </a:cubicBezTo>
                <a:cubicBezTo>
                  <a:pt x="2197" y="1575"/>
                  <a:pt x="2059" y="1574"/>
                  <a:pt x="1922" y="1569"/>
                </a:cubicBezTo>
                <a:cubicBezTo>
                  <a:pt x="1877" y="1567"/>
                  <a:pt x="1843" y="1555"/>
                  <a:pt x="1801" y="1543"/>
                </a:cubicBezTo>
                <a:cubicBezTo>
                  <a:pt x="1766" y="1533"/>
                  <a:pt x="1721" y="1527"/>
                  <a:pt x="1689" y="1509"/>
                </a:cubicBezTo>
                <a:cubicBezTo>
                  <a:pt x="1609" y="1464"/>
                  <a:pt x="1554" y="1393"/>
                  <a:pt x="1492" y="1328"/>
                </a:cubicBezTo>
                <a:cubicBezTo>
                  <a:pt x="1468" y="1262"/>
                  <a:pt x="1501" y="1347"/>
                  <a:pt x="1466" y="1277"/>
                </a:cubicBezTo>
                <a:cubicBezTo>
                  <a:pt x="1439" y="1222"/>
                  <a:pt x="1424" y="1156"/>
                  <a:pt x="1414" y="1096"/>
                </a:cubicBezTo>
                <a:cubicBezTo>
                  <a:pt x="1420" y="980"/>
                  <a:pt x="1419" y="829"/>
                  <a:pt x="1475" y="718"/>
                </a:cubicBezTo>
                <a:cubicBezTo>
                  <a:pt x="1520" y="628"/>
                  <a:pt x="1587" y="549"/>
                  <a:pt x="1647" y="469"/>
                </a:cubicBezTo>
                <a:cubicBezTo>
                  <a:pt x="1737" y="350"/>
                  <a:pt x="1838" y="258"/>
                  <a:pt x="1982" y="211"/>
                </a:cubicBezTo>
                <a:cubicBezTo>
                  <a:pt x="2044" y="191"/>
                  <a:pt x="2096" y="168"/>
                  <a:pt x="2162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Freeform 9"/>
          <p:cNvSpPr>
            <a:spLocks/>
          </p:cNvSpPr>
          <p:nvPr/>
        </p:nvSpPr>
        <p:spPr bwMode="auto">
          <a:xfrm>
            <a:off x="5718175" y="1716088"/>
            <a:ext cx="2333625" cy="231775"/>
          </a:xfrm>
          <a:custGeom>
            <a:avLst/>
            <a:gdLst>
              <a:gd name="T0" fmla="*/ 0 w 1470"/>
              <a:gd name="T1" fmla="*/ 2147483647 h 146"/>
              <a:gd name="T2" fmla="*/ 2147483647 w 1470"/>
              <a:gd name="T3" fmla="*/ 0 h 146"/>
              <a:gd name="T4" fmla="*/ 2147483647 w 1470"/>
              <a:gd name="T5" fmla="*/ 2147483647 h 146"/>
              <a:gd name="T6" fmla="*/ 2147483647 w 1470"/>
              <a:gd name="T7" fmla="*/ 2147483647 h 146"/>
              <a:gd name="T8" fmla="*/ 2147483647 w 1470"/>
              <a:gd name="T9" fmla="*/ 2147483647 h 1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70"/>
              <a:gd name="T16" fmla="*/ 0 h 146"/>
              <a:gd name="T17" fmla="*/ 1470 w 1470"/>
              <a:gd name="T18" fmla="*/ 146 h 1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70" h="146">
                <a:moveTo>
                  <a:pt x="0" y="77"/>
                </a:moveTo>
                <a:cubicBezTo>
                  <a:pt x="235" y="40"/>
                  <a:pt x="467" y="10"/>
                  <a:pt x="705" y="0"/>
                </a:cubicBezTo>
                <a:cubicBezTo>
                  <a:pt x="937" y="5"/>
                  <a:pt x="1040" y="5"/>
                  <a:pt x="1229" y="34"/>
                </a:cubicBezTo>
                <a:cubicBezTo>
                  <a:pt x="1292" y="56"/>
                  <a:pt x="1355" y="73"/>
                  <a:pt x="1418" y="94"/>
                </a:cubicBezTo>
                <a:cubicBezTo>
                  <a:pt x="1452" y="105"/>
                  <a:pt x="1470" y="108"/>
                  <a:pt x="1470" y="14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6" name="Text Box 10"/>
          <p:cNvSpPr txBox="1">
            <a:spLocks noChangeArrowheads="1"/>
          </p:cNvSpPr>
          <p:nvPr/>
        </p:nvSpPr>
        <p:spPr bwMode="auto">
          <a:xfrm>
            <a:off x="2251075" y="1219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 charset="0"/>
              </a:rPr>
              <a:t>1</a:t>
            </a:r>
          </a:p>
        </p:txBody>
      </p:sp>
      <p:sp>
        <p:nvSpPr>
          <p:cNvPr id="71687" name="Text Box 11"/>
          <p:cNvSpPr txBox="1">
            <a:spLocks noChangeArrowheads="1"/>
          </p:cNvSpPr>
          <p:nvPr/>
        </p:nvSpPr>
        <p:spPr bwMode="auto">
          <a:xfrm>
            <a:off x="4038600" y="1219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3</a:t>
            </a:r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3257550" y="12541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2</a:t>
            </a:r>
          </a:p>
        </p:txBody>
      </p:sp>
      <p:sp>
        <p:nvSpPr>
          <p:cNvPr id="71689" name="Text Box 13"/>
          <p:cNvSpPr txBox="1">
            <a:spLocks noChangeArrowheads="1"/>
          </p:cNvSpPr>
          <p:nvPr/>
        </p:nvSpPr>
        <p:spPr bwMode="auto">
          <a:xfrm>
            <a:off x="5619750" y="23971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4</a:t>
            </a:r>
          </a:p>
        </p:txBody>
      </p:sp>
      <p:sp>
        <p:nvSpPr>
          <p:cNvPr id="71690" name="Text Box 14"/>
          <p:cNvSpPr txBox="1">
            <a:spLocks noChangeArrowheads="1"/>
          </p:cNvSpPr>
          <p:nvPr/>
        </p:nvSpPr>
        <p:spPr bwMode="auto">
          <a:xfrm>
            <a:off x="7296150" y="1733550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10</a:t>
            </a:r>
          </a:p>
        </p:txBody>
      </p:sp>
      <p:sp>
        <p:nvSpPr>
          <p:cNvPr id="71691" name="Text Box 15"/>
          <p:cNvSpPr txBox="1">
            <a:spLocks noChangeArrowheads="1"/>
          </p:cNvSpPr>
          <p:nvPr/>
        </p:nvSpPr>
        <p:spPr bwMode="auto">
          <a:xfrm>
            <a:off x="5543550" y="34639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5</a:t>
            </a:r>
          </a:p>
        </p:txBody>
      </p:sp>
      <p:sp>
        <p:nvSpPr>
          <p:cNvPr id="71692" name="Text Box 16"/>
          <p:cNvSpPr txBox="1">
            <a:spLocks noChangeArrowheads="1"/>
          </p:cNvSpPr>
          <p:nvPr/>
        </p:nvSpPr>
        <p:spPr bwMode="auto">
          <a:xfrm>
            <a:off x="4964113" y="364648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6</a:t>
            </a:r>
          </a:p>
        </p:txBody>
      </p:sp>
      <p:sp>
        <p:nvSpPr>
          <p:cNvPr id="71693" name="Text Box 17"/>
          <p:cNvSpPr txBox="1">
            <a:spLocks noChangeArrowheads="1"/>
          </p:cNvSpPr>
          <p:nvPr/>
        </p:nvSpPr>
        <p:spPr bwMode="auto">
          <a:xfrm>
            <a:off x="4343400" y="2514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8</a:t>
            </a:r>
          </a:p>
        </p:txBody>
      </p:sp>
      <p:sp>
        <p:nvSpPr>
          <p:cNvPr id="71694" name="Text Box 18"/>
          <p:cNvSpPr txBox="1">
            <a:spLocks noChangeArrowheads="1"/>
          </p:cNvSpPr>
          <p:nvPr/>
        </p:nvSpPr>
        <p:spPr bwMode="auto">
          <a:xfrm>
            <a:off x="6049963" y="18002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9</a:t>
            </a:r>
          </a:p>
        </p:txBody>
      </p:sp>
      <p:sp>
        <p:nvSpPr>
          <p:cNvPr id="71695" name="Text Box 19"/>
          <p:cNvSpPr txBox="1">
            <a:spLocks noChangeArrowheads="1"/>
          </p:cNvSpPr>
          <p:nvPr/>
        </p:nvSpPr>
        <p:spPr bwMode="auto">
          <a:xfrm>
            <a:off x="4095750" y="33115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7</a:t>
            </a:r>
          </a:p>
        </p:txBody>
      </p:sp>
      <p:sp>
        <p:nvSpPr>
          <p:cNvPr id="71696" name="AutoShape 20"/>
          <p:cNvSpPr>
            <a:spLocks noChangeArrowheads="1"/>
          </p:cNvSpPr>
          <p:nvPr/>
        </p:nvSpPr>
        <p:spPr bwMode="auto">
          <a:xfrm rot="-142452">
            <a:off x="2266950" y="1635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697" name="AutoShape 21"/>
          <p:cNvSpPr>
            <a:spLocks noChangeArrowheads="1"/>
          </p:cNvSpPr>
          <p:nvPr/>
        </p:nvSpPr>
        <p:spPr bwMode="auto">
          <a:xfrm rot="-34102">
            <a:off x="3255963" y="1633538"/>
            <a:ext cx="381000" cy="152400"/>
          </a:xfrm>
          <a:prstGeom prst="rightArrow">
            <a:avLst>
              <a:gd name="adj1" fmla="val 100000"/>
              <a:gd name="adj2" fmla="val 593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698" name="AutoShape 22"/>
          <p:cNvSpPr>
            <a:spLocks noChangeArrowheads="1"/>
          </p:cNvSpPr>
          <p:nvPr/>
        </p:nvSpPr>
        <p:spPr bwMode="auto">
          <a:xfrm rot="121676">
            <a:off x="3943350" y="1635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699" name="AutoShape 23"/>
          <p:cNvSpPr>
            <a:spLocks noChangeArrowheads="1"/>
          </p:cNvSpPr>
          <p:nvPr/>
        </p:nvSpPr>
        <p:spPr bwMode="auto">
          <a:xfrm rot="3554498">
            <a:off x="5695950" y="2397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0" name="AutoShape 24"/>
          <p:cNvSpPr>
            <a:spLocks noChangeArrowheads="1"/>
          </p:cNvSpPr>
          <p:nvPr/>
        </p:nvSpPr>
        <p:spPr bwMode="auto">
          <a:xfrm rot="-10708640">
            <a:off x="4781550" y="40735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1" name="AutoShape 25"/>
          <p:cNvSpPr>
            <a:spLocks noChangeArrowheads="1"/>
          </p:cNvSpPr>
          <p:nvPr/>
        </p:nvSpPr>
        <p:spPr bwMode="auto">
          <a:xfrm rot="7507036">
            <a:off x="5676900" y="3657600"/>
            <a:ext cx="692150" cy="152400"/>
          </a:xfrm>
          <a:prstGeom prst="rightArrow">
            <a:avLst>
              <a:gd name="adj1" fmla="val 100000"/>
              <a:gd name="adj2" fmla="val 1078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2" name="AutoShape 26"/>
          <p:cNvSpPr>
            <a:spLocks noChangeArrowheads="1"/>
          </p:cNvSpPr>
          <p:nvPr/>
        </p:nvSpPr>
        <p:spPr bwMode="auto">
          <a:xfrm rot="-6515132">
            <a:off x="3790950" y="3540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3" name="AutoShape 27"/>
          <p:cNvSpPr>
            <a:spLocks noChangeArrowheads="1"/>
          </p:cNvSpPr>
          <p:nvPr/>
        </p:nvSpPr>
        <p:spPr bwMode="auto">
          <a:xfrm rot="-3332170">
            <a:off x="3867150" y="2473325"/>
            <a:ext cx="914400" cy="152400"/>
          </a:xfrm>
          <a:prstGeom prst="rightArrow">
            <a:avLst>
              <a:gd name="adj1" fmla="val 100000"/>
              <a:gd name="adj2" fmla="val 14244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4" name="AutoShape 28"/>
          <p:cNvSpPr>
            <a:spLocks noChangeArrowheads="1"/>
          </p:cNvSpPr>
          <p:nvPr/>
        </p:nvSpPr>
        <p:spPr bwMode="auto">
          <a:xfrm rot="-506674">
            <a:off x="5848350" y="17113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5" name="AutoShape 29"/>
          <p:cNvSpPr>
            <a:spLocks noChangeArrowheads="1"/>
          </p:cNvSpPr>
          <p:nvPr/>
        </p:nvSpPr>
        <p:spPr bwMode="auto">
          <a:xfrm rot="934885">
            <a:off x="7372350" y="17113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Calibri" charset="0"/>
            </a:endParaRPr>
          </a:p>
        </p:txBody>
      </p:sp>
      <p:sp>
        <p:nvSpPr>
          <p:cNvPr id="71706" name="Rectangle 31"/>
          <p:cNvSpPr>
            <a:spLocks noChangeArrowheads="1"/>
          </p:cNvSpPr>
          <p:nvPr/>
        </p:nvSpPr>
        <p:spPr bwMode="auto">
          <a:xfrm>
            <a:off x="2959502" y="4275138"/>
            <a:ext cx="46858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Calibri" charset="0"/>
              </a:rPr>
              <a:t>+1  +2  +3  </a:t>
            </a:r>
            <a:r>
              <a:rPr lang="en-US" sz="2400" dirty="0">
                <a:solidFill>
                  <a:schemeClr val="hlink"/>
                </a:solidFill>
                <a:latin typeface="Calibri" charset="0"/>
              </a:rPr>
              <a:t>+4  +5  +6  +7  +8  </a:t>
            </a:r>
            <a:r>
              <a:rPr lang="en-US" sz="2400" dirty="0">
                <a:latin typeface="Calibri" charset="0"/>
              </a:rPr>
              <a:t>+9  +10</a:t>
            </a:r>
          </a:p>
        </p:txBody>
      </p:sp>
      <p:sp>
        <p:nvSpPr>
          <p:cNvPr id="26" name="AutoShape 29"/>
          <p:cNvSpPr>
            <a:spLocks noChangeArrowheads="1"/>
          </p:cNvSpPr>
          <p:nvPr/>
        </p:nvSpPr>
        <p:spPr bwMode="auto">
          <a:xfrm>
            <a:off x="4572000" y="1524000"/>
            <a:ext cx="304800" cy="304800"/>
          </a:xfrm>
          <a:prstGeom prst="lightningBol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" name="AutoShape 29"/>
          <p:cNvSpPr>
            <a:spLocks noChangeArrowheads="1"/>
          </p:cNvSpPr>
          <p:nvPr/>
        </p:nvSpPr>
        <p:spPr bwMode="auto">
          <a:xfrm>
            <a:off x="5486400" y="1676400"/>
            <a:ext cx="304800" cy="304800"/>
          </a:xfrm>
          <a:prstGeom prst="lightningBol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B59A14-916C-8247-A541-D41B3CC8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422206707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Freeform 5"/>
          <p:cNvSpPr>
            <a:spLocks/>
          </p:cNvSpPr>
          <p:nvPr/>
        </p:nvSpPr>
        <p:spPr bwMode="auto">
          <a:xfrm>
            <a:off x="3997325" y="1920875"/>
            <a:ext cx="2238375" cy="2238375"/>
          </a:xfrm>
          <a:custGeom>
            <a:avLst/>
            <a:gdLst>
              <a:gd name="T0" fmla="*/ 2147483647 w 1410"/>
              <a:gd name="T1" fmla="*/ 2147483647 h 1410"/>
              <a:gd name="T2" fmla="*/ 2147483647 w 1410"/>
              <a:gd name="T3" fmla="*/ 2147483647 h 1410"/>
              <a:gd name="T4" fmla="*/ 2147483647 w 1410"/>
              <a:gd name="T5" fmla="*/ 2147483647 h 1410"/>
              <a:gd name="T6" fmla="*/ 2147483647 w 1410"/>
              <a:gd name="T7" fmla="*/ 2147483647 h 1410"/>
              <a:gd name="T8" fmla="*/ 2147483647 w 1410"/>
              <a:gd name="T9" fmla="*/ 2147483647 h 1410"/>
              <a:gd name="T10" fmla="*/ 2147483647 w 1410"/>
              <a:gd name="T11" fmla="*/ 2147483647 h 1410"/>
              <a:gd name="T12" fmla="*/ 2147483647 w 1410"/>
              <a:gd name="T13" fmla="*/ 2147483647 h 1410"/>
              <a:gd name="T14" fmla="*/ 2147483647 w 1410"/>
              <a:gd name="T15" fmla="*/ 2147483647 h 1410"/>
              <a:gd name="T16" fmla="*/ 2147483647 w 1410"/>
              <a:gd name="T17" fmla="*/ 2147483647 h 1410"/>
              <a:gd name="T18" fmla="*/ 2147483647 w 1410"/>
              <a:gd name="T19" fmla="*/ 2147483647 h 1410"/>
              <a:gd name="T20" fmla="*/ 2147483647 w 1410"/>
              <a:gd name="T21" fmla="*/ 2147483647 h 1410"/>
              <a:gd name="T22" fmla="*/ 2147483647 w 1410"/>
              <a:gd name="T23" fmla="*/ 2147483647 h 1410"/>
              <a:gd name="T24" fmla="*/ 2147483647 w 1410"/>
              <a:gd name="T25" fmla="*/ 2147483647 h 1410"/>
              <a:gd name="T26" fmla="*/ 2147483647 w 1410"/>
              <a:gd name="T27" fmla="*/ 2147483647 h 1410"/>
              <a:gd name="T28" fmla="*/ 2147483647 w 1410"/>
              <a:gd name="T29" fmla="*/ 2147483647 h 1410"/>
              <a:gd name="T30" fmla="*/ 2147483647 w 1410"/>
              <a:gd name="T31" fmla="*/ 2147483647 h 1410"/>
              <a:gd name="T32" fmla="*/ 2147483647 w 1410"/>
              <a:gd name="T33" fmla="*/ 2147483647 h 1410"/>
              <a:gd name="T34" fmla="*/ 0 w 1410"/>
              <a:gd name="T35" fmla="*/ 2147483647 h 1410"/>
              <a:gd name="T36" fmla="*/ 2147483647 w 1410"/>
              <a:gd name="T37" fmla="*/ 2147483647 h 1410"/>
              <a:gd name="T38" fmla="*/ 2147483647 w 1410"/>
              <a:gd name="T39" fmla="*/ 2147483647 h 1410"/>
              <a:gd name="T40" fmla="*/ 2147483647 w 1410"/>
              <a:gd name="T41" fmla="*/ 2147483647 h 1410"/>
              <a:gd name="T42" fmla="*/ 2147483647 w 1410"/>
              <a:gd name="T43" fmla="*/ 0 h 14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410"/>
              <a:gd name="T67" fmla="*/ 0 h 1410"/>
              <a:gd name="T68" fmla="*/ 1410 w 1410"/>
              <a:gd name="T69" fmla="*/ 1410 h 141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410" h="1410">
                <a:moveTo>
                  <a:pt x="998" y="17"/>
                </a:moveTo>
                <a:cubicBezTo>
                  <a:pt x="1048" y="67"/>
                  <a:pt x="1024" y="49"/>
                  <a:pt x="1066" y="77"/>
                </a:cubicBezTo>
                <a:cubicBezTo>
                  <a:pt x="1088" y="109"/>
                  <a:pt x="1121" y="124"/>
                  <a:pt x="1144" y="155"/>
                </a:cubicBezTo>
                <a:cubicBezTo>
                  <a:pt x="1180" y="204"/>
                  <a:pt x="1212" y="259"/>
                  <a:pt x="1256" y="301"/>
                </a:cubicBezTo>
                <a:cubicBezTo>
                  <a:pt x="1265" y="329"/>
                  <a:pt x="1299" y="378"/>
                  <a:pt x="1299" y="378"/>
                </a:cubicBezTo>
                <a:cubicBezTo>
                  <a:pt x="1314" y="425"/>
                  <a:pt x="1341" y="469"/>
                  <a:pt x="1359" y="516"/>
                </a:cubicBezTo>
                <a:cubicBezTo>
                  <a:pt x="1384" y="580"/>
                  <a:pt x="1399" y="645"/>
                  <a:pt x="1410" y="713"/>
                </a:cubicBezTo>
                <a:cubicBezTo>
                  <a:pt x="1407" y="785"/>
                  <a:pt x="1407" y="856"/>
                  <a:pt x="1402" y="928"/>
                </a:cubicBezTo>
                <a:cubicBezTo>
                  <a:pt x="1397" y="994"/>
                  <a:pt x="1361" y="1044"/>
                  <a:pt x="1333" y="1100"/>
                </a:cubicBezTo>
                <a:cubicBezTo>
                  <a:pt x="1325" y="1116"/>
                  <a:pt x="1325" y="1136"/>
                  <a:pt x="1316" y="1152"/>
                </a:cubicBezTo>
                <a:cubicBezTo>
                  <a:pt x="1285" y="1207"/>
                  <a:pt x="1232" y="1285"/>
                  <a:pt x="1170" y="1307"/>
                </a:cubicBezTo>
                <a:cubicBezTo>
                  <a:pt x="1102" y="1371"/>
                  <a:pt x="1008" y="1387"/>
                  <a:pt x="920" y="1410"/>
                </a:cubicBezTo>
                <a:cubicBezTo>
                  <a:pt x="783" y="1407"/>
                  <a:pt x="645" y="1406"/>
                  <a:pt x="508" y="1401"/>
                </a:cubicBezTo>
                <a:cubicBezTo>
                  <a:pt x="463" y="1399"/>
                  <a:pt x="429" y="1387"/>
                  <a:pt x="387" y="1375"/>
                </a:cubicBezTo>
                <a:cubicBezTo>
                  <a:pt x="352" y="1365"/>
                  <a:pt x="307" y="1359"/>
                  <a:pt x="275" y="1341"/>
                </a:cubicBezTo>
                <a:cubicBezTo>
                  <a:pt x="195" y="1296"/>
                  <a:pt x="140" y="1225"/>
                  <a:pt x="78" y="1160"/>
                </a:cubicBezTo>
                <a:cubicBezTo>
                  <a:pt x="54" y="1094"/>
                  <a:pt x="87" y="1179"/>
                  <a:pt x="52" y="1109"/>
                </a:cubicBezTo>
                <a:cubicBezTo>
                  <a:pt x="25" y="1054"/>
                  <a:pt x="10" y="988"/>
                  <a:pt x="0" y="928"/>
                </a:cubicBezTo>
                <a:cubicBezTo>
                  <a:pt x="6" y="812"/>
                  <a:pt x="5" y="661"/>
                  <a:pt x="61" y="550"/>
                </a:cubicBezTo>
                <a:cubicBezTo>
                  <a:pt x="106" y="460"/>
                  <a:pt x="173" y="381"/>
                  <a:pt x="233" y="301"/>
                </a:cubicBezTo>
                <a:cubicBezTo>
                  <a:pt x="323" y="182"/>
                  <a:pt x="424" y="90"/>
                  <a:pt x="568" y="43"/>
                </a:cubicBezTo>
                <a:cubicBezTo>
                  <a:pt x="630" y="23"/>
                  <a:pt x="682" y="0"/>
                  <a:pt x="7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2" name="Freeform 6"/>
          <p:cNvSpPr>
            <a:spLocks/>
          </p:cNvSpPr>
          <p:nvPr/>
        </p:nvSpPr>
        <p:spPr bwMode="auto">
          <a:xfrm>
            <a:off x="5510213" y="1716088"/>
            <a:ext cx="2541587" cy="231775"/>
          </a:xfrm>
          <a:custGeom>
            <a:avLst/>
            <a:gdLst>
              <a:gd name="T0" fmla="*/ 2147483647 w 1601"/>
              <a:gd name="T1" fmla="*/ 2147483647 h 146"/>
              <a:gd name="T2" fmla="*/ 2147483647 w 1601"/>
              <a:gd name="T3" fmla="*/ 2147483647 h 146"/>
              <a:gd name="T4" fmla="*/ 2147483647 w 1601"/>
              <a:gd name="T5" fmla="*/ 0 h 146"/>
              <a:gd name="T6" fmla="*/ 2147483647 w 1601"/>
              <a:gd name="T7" fmla="*/ 2147483647 h 146"/>
              <a:gd name="T8" fmla="*/ 2147483647 w 1601"/>
              <a:gd name="T9" fmla="*/ 2147483647 h 146"/>
              <a:gd name="T10" fmla="*/ 2147483647 w 1601"/>
              <a:gd name="T11" fmla="*/ 2147483647 h 1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1"/>
              <a:gd name="T19" fmla="*/ 0 h 146"/>
              <a:gd name="T20" fmla="*/ 1601 w 1601"/>
              <a:gd name="T21" fmla="*/ 146 h 1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1" h="146">
                <a:moveTo>
                  <a:pt x="45" y="146"/>
                </a:moveTo>
                <a:cubicBezTo>
                  <a:pt x="45" y="146"/>
                  <a:pt x="0" y="98"/>
                  <a:pt x="132" y="74"/>
                </a:cubicBezTo>
                <a:cubicBezTo>
                  <a:pt x="264" y="50"/>
                  <a:pt x="631" y="7"/>
                  <a:pt x="836" y="0"/>
                </a:cubicBezTo>
                <a:cubicBezTo>
                  <a:pt x="1068" y="5"/>
                  <a:pt x="1171" y="5"/>
                  <a:pt x="1360" y="34"/>
                </a:cubicBezTo>
                <a:cubicBezTo>
                  <a:pt x="1423" y="56"/>
                  <a:pt x="1486" y="73"/>
                  <a:pt x="1549" y="94"/>
                </a:cubicBezTo>
                <a:cubicBezTo>
                  <a:pt x="1583" y="105"/>
                  <a:pt x="1601" y="108"/>
                  <a:pt x="1601" y="14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4" name="Text Box 9"/>
          <p:cNvSpPr txBox="1">
            <a:spLocks noChangeArrowheads="1"/>
          </p:cNvSpPr>
          <p:nvPr/>
        </p:nvSpPr>
        <p:spPr bwMode="auto">
          <a:xfrm>
            <a:off x="3257550" y="12541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2</a:t>
            </a:r>
          </a:p>
        </p:txBody>
      </p:sp>
      <p:sp>
        <p:nvSpPr>
          <p:cNvPr id="73735" name="Text Box 10"/>
          <p:cNvSpPr txBox="1">
            <a:spLocks noChangeArrowheads="1"/>
          </p:cNvSpPr>
          <p:nvPr/>
        </p:nvSpPr>
        <p:spPr bwMode="auto">
          <a:xfrm>
            <a:off x="5619750" y="23971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73736" name="Text Box 12"/>
          <p:cNvSpPr txBox="1">
            <a:spLocks noChangeArrowheads="1"/>
          </p:cNvSpPr>
          <p:nvPr/>
        </p:nvSpPr>
        <p:spPr bwMode="auto">
          <a:xfrm>
            <a:off x="5543550" y="34639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5</a:t>
            </a:r>
          </a:p>
        </p:txBody>
      </p:sp>
      <p:sp>
        <p:nvSpPr>
          <p:cNvPr id="73737" name="Text Box 16"/>
          <p:cNvSpPr txBox="1">
            <a:spLocks noChangeArrowheads="1"/>
          </p:cNvSpPr>
          <p:nvPr/>
        </p:nvSpPr>
        <p:spPr bwMode="auto">
          <a:xfrm>
            <a:off x="4095750" y="33115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7</a:t>
            </a:r>
          </a:p>
        </p:txBody>
      </p:sp>
      <p:sp>
        <p:nvSpPr>
          <p:cNvPr id="73738" name="AutoShape 17"/>
          <p:cNvSpPr>
            <a:spLocks noChangeArrowheads="1"/>
          </p:cNvSpPr>
          <p:nvPr/>
        </p:nvSpPr>
        <p:spPr bwMode="auto">
          <a:xfrm rot="-142452">
            <a:off x="2266950" y="1635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73739" name="AutoShape 18"/>
          <p:cNvSpPr>
            <a:spLocks noChangeArrowheads="1"/>
          </p:cNvSpPr>
          <p:nvPr/>
        </p:nvSpPr>
        <p:spPr bwMode="auto">
          <a:xfrm rot="-34102">
            <a:off x="3255963" y="1633538"/>
            <a:ext cx="381000" cy="152400"/>
          </a:xfrm>
          <a:prstGeom prst="rightArrow">
            <a:avLst>
              <a:gd name="adj1" fmla="val 100000"/>
              <a:gd name="adj2" fmla="val 593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73740" name="AutoShape 19"/>
          <p:cNvSpPr>
            <a:spLocks noChangeArrowheads="1"/>
          </p:cNvSpPr>
          <p:nvPr/>
        </p:nvSpPr>
        <p:spPr bwMode="auto">
          <a:xfrm rot="121676">
            <a:off x="3943350" y="1635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73741" name="AutoShape 20"/>
          <p:cNvSpPr>
            <a:spLocks noChangeArrowheads="1"/>
          </p:cNvSpPr>
          <p:nvPr/>
        </p:nvSpPr>
        <p:spPr bwMode="auto">
          <a:xfrm rot="3554498">
            <a:off x="5695950" y="2397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73742" name="AutoShape 21"/>
          <p:cNvSpPr>
            <a:spLocks noChangeArrowheads="1"/>
          </p:cNvSpPr>
          <p:nvPr/>
        </p:nvSpPr>
        <p:spPr bwMode="auto">
          <a:xfrm rot="-10708640">
            <a:off x="4781550" y="40735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73743" name="AutoShape 22"/>
          <p:cNvSpPr>
            <a:spLocks noChangeArrowheads="1"/>
          </p:cNvSpPr>
          <p:nvPr/>
        </p:nvSpPr>
        <p:spPr bwMode="auto">
          <a:xfrm rot="7507036">
            <a:off x="5676900" y="3657600"/>
            <a:ext cx="692150" cy="152400"/>
          </a:xfrm>
          <a:prstGeom prst="rightArrow">
            <a:avLst>
              <a:gd name="adj1" fmla="val 100000"/>
              <a:gd name="adj2" fmla="val 1078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73744" name="AutoShape 23"/>
          <p:cNvSpPr>
            <a:spLocks noChangeArrowheads="1"/>
          </p:cNvSpPr>
          <p:nvPr/>
        </p:nvSpPr>
        <p:spPr bwMode="auto">
          <a:xfrm rot="-6515132">
            <a:off x="3790950" y="3540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73745" name="AutoShape 24"/>
          <p:cNvSpPr>
            <a:spLocks noChangeArrowheads="1"/>
          </p:cNvSpPr>
          <p:nvPr/>
        </p:nvSpPr>
        <p:spPr bwMode="auto">
          <a:xfrm rot="-3332170">
            <a:off x="3867150" y="2473325"/>
            <a:ext cx="914400" cy="152400"/>
          </a:xfrm>
          <a:prstGeom prst="rightArrow">
            <a:avLst>
              <a:gd name="adj1" fmla="val 100000"/>
              <a:gd name="adj2" fmla="val 14244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73746" name="AutoShape 25"/>
          <p:cNvSpPr>
            <a:spLocks noChangeArrowheads="1"/>
          </p:cNvSpPr>
          <p:nvPr/>
        </p:nvSpPr>
        <p:spPr bwMode="auto">
          <a:xfrm rot="-506674">
            <a:off x="5848350" y="17113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73747" name="AutoShape 26"/>
          <p:cNvSpPr>
            <a:spLocks noChangeArrowheads="1"/>
          </p:cNvSpPr>
          <p:nvPr/>
        </p:nvSpPr>
        <p:spPr bwMode="auto">
          <a:xfrm rot="934885">
            <a:off x="7372350" y="17113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/>
          </a:p>
        </p:txBody>
      </p:sp>
      <p:sp>
        <p:nvSpPr>
          <p:cNvPr id="73748" name="Freeform 27"/>
          <p:cNvSpPr>
            <a:spLocks/>
          </p:cNvSpPr>
          <p:nvPr/>
        </p:nvSpPr>
        <p:spPr bwMode="auto">
          <a:xfrm>
            <a:off x="1754188" y="1701800"/>
            <a:ext cx="3921125" cy="217488"/>
          </a:xfrm>
          <a:custGeom>
            <a:avLst/>
            <a:gdLst>
              <a:gd name="T0" fmla="*/ 0 w 2470"/>
              <a:gd name="T1" fmla="*/ 2147483647 h 137"/>
              <a:gd name="T2" fmla="*/ 2147483647 w 2470"/>
              <a:gd name="T3" fmla="*/ 0 h 137"/>
              <a:gd name="T4" fmla="*/ 2147483647 w 2470"/>
              <a:gd name="T5" fmla="*/ 2147483647 h 137"/>
              <a:gd name="T6" fmla="*/ 2147483647 w 2470"/>
              <a:gd name="T7" fmla="*/ 2147483647 h 137"/>
              <a:gd name="T8" fmla="*/ 0 60000 65536"/>
              <a:gd name="T9" fmla="*/ 0 60000 65536"/>
              <a:gd name="T10" fmla="*/ 0 60000 65536"/>
              <a:gd name="T11" fmla="*/ 0 60000 65536"/>
              <a:gd name="T12" fmla="*/ 0 w 2470"/>
              <a:gd name="T13" fmla="*/ 0 h 137"/>
              <a:gd name="T14" fmla="*/ 2470 w 2470"/>
              <a:gd name="T15" fmla="*/ 137 h 1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0" h="137">
                <a:moveTo>
                  <a:pt x="0" y="78"/>
                </a:moveTo>
                <a:cubicBezTo>
                  <a:pt x="130" y="32"/>
                  <a:pt x="584" y="6"/>
                  <a:pt x="718" y="0"/>
                </a:cubicBezTo>
                <a:cubicBezTo>
                  <a:pt x="1088" y="0"/>
                  <a:pt x="1969" y="10"/>
                  <a:pt x="2228" y="41"/>
                </a:cubicBezTo>
                <a:cubicBezTo>
                  <a:pt x="2470" y="64"/>
                  <a:pt x="2102" y="137"/>
                  <a:pt x="2171" y="1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49" name="Rectangle 28"/>
          <p:cNvSpPr>
            <a:spLocks noChangeArrowheads="1"/>
          </p:cNvSpPr>
          <p:nvPr/>
        </p:nvSpPr>
        <p:spPr bwMode="auto">
          <a:xfrm>
            <a:off x="2965450" y="4267200"/>
            <a:ext cx="4390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Calibri" charset="0"/>
              </a:rPr>
              <a:t>+1  +2  +3  </a:t>
            </a:r>
            <a:r>
              <a:rPr lang="en-US" sz="2400" dirty="0">
                <a:solidFill>
                  <a:schemeClr val="hlink"/>
                </a:solidFill>
                <a:latin typeface="Calibri" charset="0"/>
              </a:rPr>
              <a:t>-8  -7  -6  -5  -4  </a:t>
            </a:r>
            <a:r>
              <a:rPr lang="en-US" sz="2400" dirty="0">
                <a:latin typeface="Calibri" charset="0"/>
              </a:rPr>
              <a:t>+9  +10</a:t>
            </a:r>
          </a:p>
        </p:txBody>
      </p:sp>
      <p:sp>
        <p:nvSpPr>
          <p:cNvPr id="73751" name="Text Box 11"/>
          <p:cNvSpPr txBox="1">
            <a:spLocks noChangeArrowheads="1"/>
          </p:cNvSpPr>
          <p:nvPr/>
        </p:nvSpPr>
        <p:spPr bwMode="auto">
          <a:xfrm>
            <a:off x="4038600" y="1219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3</a:t>
            </a:r>
          </a:p>
        </p:txBody>
      </p:sp>
      <p:sp>
        <p:nvSpPr>
          <p:cNvPr id="73752" name="Text Box 17"/>
          <p:cNvSpPr txBox="1">
            <a:spLocks noChangeArrowheads="1"/>
          </p:cNvSpPr>
          <p:nvPr/>
        </p:nvSpPr>
        <p:spPr bwMode="auto">
          <a:xfrm>
            <a:off x="4343400" y="2514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8</a:t>
            </a:r>
          </a:p>
        </p:txBody>
      </p:sp>
      <p:sp>
        <p:nvSpPr>
          <p:cNvPr id="73753" name="Text Box 14"/>
          <p:cNvSpPr txBox="1">
            <a:spLocks noChangeArrowheads="1"/>
          </p:cNvSpPr>
          <p:nvPr/>
        </p:nvSpPr>
        <p:spPr bwMode="auto">
          <a:xfrm>
            <a:off x="7296150" y="1733550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10</a:t>
            </a:r>
          </a:p>
        </p:txBody>
      </p:sp>
      <p:sp>
        <p:nvSpPr>
          <p:cNvPr id="73754" name="Text Box 16"/>
          <p:cNvSpPr txBox="1">
            <a:spLocks noChangeArrowheads="1"/>
          </p:cNvSpPr>
          <p:nvPr/>
        </p:nvSpPr>
        <p:spPr bwMode="auto">
          <a:xfrm>
            <a:off x="4964113" y="364648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6</a:t>
            </a:r>
          </a:p>
        </p:txBody>
      </p:sp>
      <p:sp>
        <p:nvSpPr>
          <p:cNvPr id="73755" name="Text Box 18"/>
          <p:cNvSpPr txBox="1">
            <a:spLocks noChangeArrowheads="1"/>
          </p:cNvSpPr>
          <p:nvPr/>
        </p:nvSpPr>
        <p:spPr bwMode="auto">
          <a:xfrm>
            <a:off x="6049963" y="18002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9</a:t>
            </a:r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Reversals</a:t>
            </a:r>
            <a:br>
              <a:rPr lang="en-US" dirty="0">
                <a:latin typeface="Calibri"/>
                <a:cs typeface="Calibri"/>
              </a:rPr>
            </a:br>
            <a:endParaRPr lang="en-US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2251075" y="1219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EBA132-539F-4649-A67B-42CC98B2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339873453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Freeform 3"/>
          <p:cNvSpPr>
            <a:spLocks/>
          </p:cNvSpPr>
          <p:nvPr/>
        </p:nvSpPr>
        <p:spPr bwMode="auto">
          <a:xfrm>
            <a:off x="3997325" y="1920875"/>
            <a:ext cx="2238375" cy="2238375"/>
          </a:xfrm>
          <a:custGeom>
            <a:avLst/>
            <a:gdLst>
              <a:gd name="T0" fmla="*/ 2147483647 w 1410"/>
              <a:gd name="T1" fmla="*/ 2147483647 h 1410"/>
              <a:gd name="T2" fmla="*/ 2147483647 w 1410"/>
              <a:gd name="T3" fmla="*/ 2147483647 h 1410"/>
              <a:gd name="T4" fmla="*/ 2147483647 w 1410"/>
              <a:gd name="T5" fmla="*/ 2147483647 h 1410"/>
              <a:gd name="T6" fmla="*/ 2147483647 w 1410"/>
              <a:gd name="T7" fmla="*/ 2147483647 h 1410"/>
              <a:gd name="T8" fmla="*/ 2147483647 w 1410"/>
              <a:gd name="T9" fmla="*/ 2147483647 h 1410"/>
              <a:gd name="T10" fmla="*/ 2147483647 w 1410"/>
              <a:gd name="T11" fmla="*/ 2147483647 h 1410"/>
              <a:gd name="T12" fmla="*/ 2147483647 w 1410"/>
              <a:gd name="T13" fmla="*/ 2147483647 h 1410"/>
              <a:gd name="T14" fmla="*/ 2147483647 w 1410"/>
              <a:gd name="T15" fmla="*/ 2147483647 h 1410"/>
              <a:gd name="T16" fmla="*/ 2147483647 w 1410"/>
              <a:gd name="T17" fmla="*/ 2147483647 h 1410"/>
              <a:gd name="T18" fmla="*/ 2147483647 w 1410"/>
              <a:gd name="T19" fmla="*/ 2147483647 h 1410"/>
              <a:gd name="T20" fmla="*/ 2147483647 w 1410"/>
              <a:gd name="T21" fmla="*/ 2147483647 h 1410"/>
              <a:gd name="T22" fmla="*/ 2147483647 w 1410"/>
              <a:gd name="T23" fmla="*/ 2147483647 h 1410"/>
              <a:gd name="T24" fmla="*/ 2147483647 w 1410"/>
              <a:gd name="T25" fmla="*/ 2147483647 h 1410"/>
              <a:gd name="T26" fmla="*/ 2147483647 w 1410"/>
              <a:gd name="T27" fmla="*/ 2147483647 h 1410"/>
              <a:gd name="T28" fmla="*/ 2147483647 w 1410"/>
              <a:gd name="T29" fmla="*/ 2147483647 h 1410"/>
              <a:gd name="T30" fmla="*/ 2147483647 w 1410"/>
              <a:gd name="T31" fmla="*/ 2147483647 h 1410"/>
              <a:gd name="T32" fmla="*/ 2147483647 w 1410"/>
              <a:gd name="T33" fmla="*/ 2147483647 h 1410"/>
              <a:gd name="T34" fmla="*/ 0 w 1410"/>
              <a:gd name="T35" fmla="*/ 2147483647 h 1410"/>
              <a:gd name="T36" fmla="*/ 2147483647 w 1410"/>
              <a:gd name="T37" fmla="*/ 2147483647 h 1410"/>
              <a:gd name="T38" fmla="*/ 2147483647 w 1410"/>
              <a:gd name="T39" fmla="*/ 2147483647 h 1410"/>
              <a:gd name="T40" fmla="*/ 2147483647 w 1410"/>
              <a:gd name="T41" fmla="*/ 2147483647 h 1410"/>
              <a:gd name="T42" fmla="*/ 2147483647 w 1410"/>
              <a:gd name="T43" fmla="*/ 0 h 14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410"/>
              <a:gd name="T67" fmla="*/ 0 h 1410"/>
              <a:gd name="T68" fmla="*/ 1410 w 1410"/>
              <a:gd name="T69" fmla="*/ 1410 h 141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410" h="1410">
                <a:moveTo>
                  <a:pt x="998" y="17"/>
                </a:moveTo>
                <a:cubicBezTo>
                  <a:pt x="1048" y="67"/>
                  <a:pt x="1024" y="49"/>
                  <a:pt x="1066" y="77"/>
                </a:cubicBezTo>
                <a:cubicBezTo>
                  <a:pt x="1088" y="109"/>
                  <a:pt x="1121" y="124"/>
                  <a:pt x="1144" y="155"/>
                </a:cubicBezTo>
                <a:cubicBezTo>
                  <a:pt x="1180" y="204"/>
                  <a:pt x="1212" y="259"/>
                  <a:pt x="1256" y="301"/>
                </a:cubicBezTo>
                <a:cubicBezTo>
                  <a:pt x="1265" y="329"/>
                  <a:pt x="1299" y="378"/>
                  <a:pt x="1299" y="378"/>
                </a:cubicBezTo>
                <a:cubicBezTo>
                  <a:pt x="1314" y="425"/>
                  <a:pt x="1341" y="469"/>
                  <a:pt x="1359" y="516"/>
                </a:cubicBezTo>
                <a:cubicBezTo>
                  <a:pt x="1384" y="580"/>
                  <a:pt x="1399" y="645"/>
                  <a:pt x="1410" y="713"/>
                </a:cubicBezTo>
                <a:cubicBezTo>
                  <a:pt x="1407" y="785"/>
                  <a:pt x="1407" y="856"/>
                  <a:pt x="1402" y="928"/>
                </a:cubicBezTo>
                <a:cubicBezTo>
                  <a:pt x="1397" y="994"/>
                  <a:pt x="1361" y="1044"/>
                  <a:pt x="1333" y="1100"/>
                </a:cubicBezTo>
                <a:cubicBezTo>
                  <a:pt x="1325" y="1116"/>
                  <a:pt x="1325" y="1136"/>
                  <a:pt x="1316" y="1152"/>
                </a:cubicBezTo>
                <a:cubicBezTo>
                  <a:pt x="1285" y="1207"/>
                  <a:pt x="1232" y="1285"/>
                  <a:pt x="1170" y="1307"/>
                </a:cubicBezTo>
                <a:cubicBezTo>
                  <a:pt x="1102" y="1371"/>
                  <a:pt x="1008" y="1387"/>
                  <a:pt x="920" y="1410"/>
                </a:cubicBezTo>
                <a:cubicBezTo>
                  <a:pt x="783" y="1407"/>
                  <a:pt x="645" y="1406"/>
                  <a:pt x="508" y="1401"/>
                </a:cubicBezTo>
                <a:cubicBezTo>
                  <a:pt x="463" y="1399"/>
                  <a:pt x="429" y="1387"/>
                  <a:pt x="387" y="1375"/>
                </a:cubicBezTo>
                <a:cubicBezTo>
                  <a:pt x="352" y="1365"/>
                  <a:pt x="307" y="1359"/>
                  <a:pt x="275" y="1341"/>
                </a:cubicBezTo>
                <a:cubicBezTo>
                  <a:pt x="195" y="1296"/>
                  <a:pt x="140" y="1225"/>
                  <a:pt x="78" y="1160"/>
                </a:cubicBezTo>
                <a:cubicBezTo>
                  <a:pt x="54" y="1094"/>
                  <a:pt x="87" y="1179"/>
                  <a:pt x="52" y="1109"/>
                </a:cubicBezTo>
                <a:cubicBezTo>
                  <a:pt x="25" y="1054"/>
                  <a:pt x="10" y="988"/>
                  <a:pt x="0" y="928"/>
                </a:cubicBezTo>
                <a:cubicBezTo>
                  <a:pt x="6" y="812"/>
                  <a:pt x="5" y="661"/>
                  <a:pt x="61" y="550"/>
                </a:cubicBezTo>
                <a:cubicBezTo>
                  <a:pt x="106" y="460"/>
                  <a:pt x="173" y="381"/>
                  <a:pt x="233" y="301"/>
                </a:cubicBezTo>
                <a:cubicBezTo>
                  <a:pt x="323" y="182"/>
                  <a:pt x="424" y="90"/>
                  <a:pt x="568" y="43"/>
                </a:cubicBezTo>
                <a:cubicBezTo>
                  <a:pt x="630" y="23"/>
                  <a:pt x="682" y="0"/>
                  <a:pt x="7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0" name="Freeform 4"/>
          <p:cNvSpPr>
            <a:spLocks/>
          </p:cNvSpPr>
          <p:nvPr/>
        </p:nvSpPr>
        <p:spPr bwMode="auto">
          <a:xfrm>
            <a:off x="5510213" y="1716088"/>
            <a:ext cx="2541587" cy="231775"/>
          </a:xfrm>
          <a:custGeom>
            <a:avLst/>
            <a:gdLst>
              <a:gd name="T0" fmla="*/ 2147483647 w 1601"/>
              <a:gd name="T1" fmla="*/ 2147483647 h 146"/>
              <a:gd name="T2" fmla="*/ 2147483647 w 1601"/>
              <a:gd name="T3" fmla="*/ 2147483647 h 146"/>
              <a:gd name="T4" fmla="*/ 2147483647 w 1601"/>
              <a:gd name="T5" fmla="*/ 0 h 146"/>
              <a:gd name="T6" fmla="*/ 2147483647 w 1601"/>
              <a:gd name="T7" fmla="*/ 2147483647 h 146"/>
              <a:gd name="T8" fmla="*/ 2147483647 w 1601"/>
              <a:gd name="T9" fmla="*/ 2147483647 h 146"/>
              <a:gd name="T10" fmla="*/ 2147483647 w 1601"/>
              <a:gd name="T11" fmla="*/ 2147483647 h 1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01"/>
              <a:gd name="T19" fmla="*/ 0 h 146"/>
              <a:gd name="T20" fmla="*/ 1601 w 1601"/>
              <a:gd name="T21" fmla="*/ 146 h 14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01" h="146">
                <a:moveTo>
                  <a:pt x="45" y="146"/>
                </a:moveTo>
                <a:cubicBezTo>
                  <a:pt x="45" y="146"/>
                  <a:pt x="0" y="98"/>
                  <a:pt x="132" y="74"/>
                </a:cubicBezTo>
                <a:cubicBezTo>
                  <a:pt x="264" y="50"/>
                  <a:pt x="631" y="7"/>
                  <a:pt x="836" y="0"/>
                </a:cubicBezTo>
                <a:cubicBezTo>
                  <a:pt x="1068" y="5"/>
                  <a:pt x="1171" y="5"/>
                  <a:pt x="1360" y="34"/>
                </a:cubicBezTo>
                <a:cubicBezTo>
                  <a:pt x="1423" y="56"/>
                  <a:pt x="1486" y="73"/>
                  <a:pt x="1549" y="94"/>
                </a:cubicBezTo>
                <a:cubicBezTo>
                  <a:pt x="1583" y="105"/>
                  <a:pt x="1601" y="108"/>
                  <a:pt x="1601" y="14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2251075" y="1219200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1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3257550" y="1254125"/>
            <a:ext cx="340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2</a:t>
            </a:r>
          </a:p>
        </p:txBody>
      </p:sp>
      <p:sp>
        <p:nvSpPr>
          <p:cNvPr id="75791" name="AutoShape 15"/>
          <p:cNvSpPr>
            <a:spLocks noChangeArrowheads="1"/>
          </p:cNvSpPr>
          <p:nvPr/>
        </p:nvSpPr>
        <p:spPr bwMode="auto">
          <a:xfrm rot="-142452">
            <a:off x="2266950" y="1635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92" name="AutoShape 16"/>
          <p:cNvSpPr>
            <a:spLocks noChangeArrowheads="1"/>
          </p:cNvSpPr>
          <p:nvPr/>
        </p:nvSpPr>
        <p:spPr bwMode="auto">
          <a:xfrm rot="-34102">
            <a:off x="3255963" y="1633538"/>
            <a:ext cx="381000" cy="152400"/>
          </a:xfrm>
          <a:prstGeom prst="rightArrow">
            <a:avLst>
              <a:gd name="adj1" fmla="val 100000"/>
              <a:gd name="adj2" fmla="val 5935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93" name="AutoShape 17"/>
          <p:cNvSpPr>
            <a:spLocks noChangeArrowheads="1"/>
          </p:cNvSpPr>
          <p:nvPr/>
        </p:nvSpPr>
        <p:spPr bwMode="auto">
          <a:xfrm rot="121676">
            <a:off x="3943350" y="1635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94" name="AutoShape 18"/>
          <p:cNvSpPr>
            <a:spLocks noChangeArrowheads="1"/>
          </p:cNvSpPr>
          <p:nvPr/>
        </p:nvSpPr>
        <p:spPr bwMode="auto">
          <a:xfrm rot="3554498">
            <a:off x="5695950" y="2397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95" name="AutoShape 19"/>
          <p:cNvSpPr>
            <a:spLocks noChangeArrowheads="1"/>
          </p:cNvSpPr>
          <p:nvPr/>
        </p:nvSpPr>
        <p:spPr bwMode="auto">
          <a:xfrm rot="-10708640">
            <a:off x="4781550" y="40735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96" name="AutoShape 20"/>
          <p:cNvSpPr>
            <a:spLocks noChangeArrowheads="1"/>
          </p:cNvSpPr>
          <p:nvPr/>
        </p:nvSpPr>
        <p:spPr bwMode="auto">
          <a:xfrm rot="7507036">
            <a:off x="5676900" y="3657600"/>
            <a:ext cx="692150" cy="152400"/>
          </a:xfrm>
          <a:prstGeom prst="rightArrow">
            <a:avLst>
              <a:gd name="adj1" fmla="val 100000"/>
              <a:gd name="adj2" fmla="val 1078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97" name="AutoShape 21"/>
          <p:cNvSpPr>
            <a:spLocks noChangeArrowheads="1"/>
          </p:cNvSpPr>
          <p:nvPr/>
        </p:nvSpPr>
        <p:spPr bwMode="auto">
          <a:xfrm rot="-6515132">
            <a:off x="3790950" y="35401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98" name="AutoShape 22"/>
          <p:cNvSpPr>
            <a:spLocks noChangeArrowheads="1"/>
          </p:cNvSpPr>
          <p:nvPr/>
        </p:nvSpPr>
        <p:spPr bwMode="auto">
          <a:xfrm rot="-3332170">
            <a:off x="3867150" y="2473325"/>
            <a:ext cx="914400" cy="152400"/>
          </a:xfrm>
          <a:prstGeom prst="rightArrow">
            <a:avLst>
              <a:gd name="adj1" fmla="val 100000"/>
              <a:gd name="adj2" fmla="val 14244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99" name="AutoShape 23"/>
          <p:cNvSpPr>
            <a:spLocks noChangeArrowheads="1"/>
          </p:cNvSpPr>
          <p:nvPr/>
        </p:nvSpPr>
        <p:spPr bwMode="auto">
          <a:xfrm rot="-506674">
            <a:off x="5848350" y="17113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800" name="AutoShape 24"/>
          <p:cNvSpPr>
            <a:spLocks noChangeArrowheads="1"/>
          </p:cNvSpPr>
          <p:nvPr/>
        </p:nvSpPr>
        <p:spPr bwMode="auto">
          <a:xfrm rot="934885">
            <a:off x="7372350" y="1711325"/>
            <a:ext cx="609600" cy="152400"/>
          </a:xfrm>
          <a:prstGeom prst="rightArrow">
            <a:avLst>
              <a:gd name="adj1" fmla="val 100000"/>
              <a:gd name="adj2" fmla="val 9496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801" name="Freeform 25"/>
          <p:cNvSpPr>
            <a:spLocks/>
          </p:cNvSpPr>
          <p:nvPr/>
        </p:nvSpPr>
        <p:spPr bwMode="auto">
          <a:xfrm>
            <a:off x="1754188" y="1701800"/>
            <a:ext cx="3921125" cy="217488"/>
          </a:xfrm>
          <a:custGeom>
            <a:avLst/>
            <a:gdLst>
              <a:gd name="T0" fmla="*/ 0 w 2470"/>
              <a:gd name="T1" fmla="*/ 2147483647 h 137"/>
              <a:gd name="T2" fmla="*/ 2147483647 w 2470"/>
              <a:gd name="T3" fmla="*/ 0 h 137"/>
              <a:gd name="T4" fmla="*/ 2147483647 w 2470"/>
              <a:gd name="T5" fmla="*/ 2147483647 h 137"/>
              <a:gd name="T6" fmla="*/ 2147483647 w 2470"/>
              <a:gd name="T7" fmla="*/ 2147483647 h 137"/>
              <a:gd name="T8" fmla="*/ 0 60000 65536"/>
              <a:gd name="T9" fmla="*/ 0 60000 65536"/>
              <a:gd name="T10" fmla="*/ 0 60000 65536"/>
              <a:gd name="T11" fmla="*/ 0 60000 65536"/>
              <a:gd name="T12" fmla="*/ 0 w 2470"/>
              <a:gd name="T13" fmla="*/ 0 h 137"/>
              <a:gd name="T14" fmla="*/ 2470 w 2470"/>
              <a:gd name="T15" fmla="*/ 137 h 1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0" h="137">
                <a:moveTo>
                  <a:pt x="0" y="78"/>
                </a:moveTo>
                <a:cubicBezTo>
                  <a:pt x="130" y="32"/>
                  <a:pt x="584" y="6"/>
                  <a:pt x="718" y="0"/>
                </a:cubicBezTo>
                <a:cubicBezTo>
                  <a:pt x="1088" y="0"/>
                  <a:pt x="1969" y="10"/>
                  <a:pt x="2228" y="41"/>
                </a:cubicBezTo>
                <a:cubicBezTo>
                  <a:pt x="2470" y="64"/>
                  <a:pt x="2102" y="137"/>
                  <a:pt x="2171" y="1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803" name="Rectangle 27"/>
          <p:cNvSpPr>
            <a:spLocks noChangeArrowheads="1"/>
          </p:cNvSpPr>
          <p:nvPr/>
        </p:nvSpPr>
        <p:spPr bwMode="auto">
          <a:xfrm>
            <a:off x="0" y="5181600"/>
            <a:ext cx="9144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sz="2400" dirty="0">
                <a:latin typeface="Calibri"/>
                <a:cs typeface="Calibri"/>
              </a:rPr>
              <a:t>The reversal introduced two </a:t>
            </a:r>
            <a:r>
              <a:rPr lang="en-US" sz="2400" i="1" dirty="0">
                <a:solidFill>
                  <a:schemeClr val="hlink"/>
                </a:solidFill>
                <a:latin typeface="Calibri"/>
                <a:cs typeface="Calibri"/>
              </a:rPr>
              <a:t>breakpoints        </a:t>
            </a:r>
            <a:r>
              <a:rPr lang="en-US" sz="2400" dirty="0">
                <a:latin typeface="Calibri"/>
                <a:cs typeface="Calibri"/>
              </a:rPr>
              <a:t>(disruptions in gene order).</a:t>
            </a:r>
            <a:endParaRPr lang="en-US" sz="2400" i="1" dirty="0">
              <a:solidFill>
                <a:schemeClr val="hlink"/>
              </a:solidFill>
              <a:latin typeface="Calibri"/>
              <a:cs typeface="Calibri"/>
            </a:endParaRPr>
          </a:p>
        </p:txBody>
      </p:sp>
      <p:sp>
        <p:nvSpPr>
          <p:cNvPr id="75804" name="AutoShape 28"/>
          <p:cNvSpPr>
            <a:spLocks noChangeArrowheads="1"/>
          </p:cNvSpPr>
          <p:nvPr/>
        </p:nvSpPr>
        <p:spPr bwMode="auto">
          <a:xfrm>
            <a:off x="5524500" y="1676400"/>
            <a:ext cx="304800" cy="304800"/>
          </a:xfrm>
          <a:prstGeom prst="lightningBol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805" name="AutoShape 29"/>
          <p:cNvSpPr>
            <a:spLocks noChangeArrowheads="1"/>
          </p:cNvSpPr>
          <p:nvPr/>
        </p:nvSpPr>
        <p:spPr bwMode="auto">
          <a:xfrm>
            <a:off x="4635500" y="1574800"/>
            <a:ext cx="304800" cy="304800"/>
          </a:xfrm>
          <a:prstGeom prst="lightningBol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806" name="AutoShape 30"/>
          <p:cNvSpPr>
            <a:spLocks noChangeArrowheads="1"/>
          </p:cNvSpPr>
          <p:nvPr/>
        </p:nvSpPr>
        <p:spPr bwMode="auto">
          <a:xfrm>
            <a:off x="5215466" y="5223935"/>
            <a:ext cx="304800" cy="304800"/>
          </a:xfrm>
          <a:prstGeom prst="lightningBol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Reversals</a:t>
            </a:r>
            <a:br>
              <a:rPr lang="en-US" dirty="0">
                <a:latin typeface="Calibri"/>
                <a:cs typeface="Calibri"/>
              </a:rPr>
            </a:br>
            <a:endParaRPr lang="en-US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1" name="AutoShape 30"/>
          <p:cNvSpPr>
            <a:spLocks noChangeArrowheads="1"/>
          </p:cNvSpPr>
          <p:nvPr/>
        </p:nvSpPr>
        <p:spPr bwMode="auto">
          <a:xfrm>
            <a:off x="4237566" y="4550832"/>
            <a:ext cx="304800" cy="304800"/>
          </a:xfrm>
          <a:prstGeom prst="lightningBol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965450" y="4267200"/>
            <a:ext cx="4390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Calibri" charset="0"/>
              </a:rPr>
              <a:t>+1  +2  +3  </a:t>
            </a:r>
            <a:r>
              <a:rPr lang="en-US" sz="2400" dirty="0">
                <a:solidFill>
                  <a:schemeClr val="hlink"/>
                </a:solidFill>
                <a:latin typeface="Calibri" charset="0"/>
              </a:rPr>
              <a:t>-8  -7  -6  -5  -4  </a:t>
            </a:r>
            <a:r>
              <a:rPr lang="en-US" sz="2400" dirty="0">
                <a:latin typeface="Calibri" charset="0"/>
              </a:rPr>
              <a:t>+9  +10</a:t>
            </a:r>
          </a:p>
        </p:txBody>
      </p:sp>
      <p:sp>
        <p:nvSpPr>
          <p:cNvPr id="35" name="AutoShape 30"/>
          <p:cNvSpPr>
            <a:spLocks noChangeArrowheads="1"/>
          </p:cNvSpPr>
          <p:nvPr/>
        </p:nvSpPr>
        <p:spPr bwMode="auto">
          <a:xfrm>
            <a:off x="6163733" y="4538132"/>
            <a:ext cx="304800" cy="304800"/>
          </a:xfrm>
          <a:prstGeom prst="lightningBol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4038600" y="12192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3</a:t>
            </a: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7296150" y="1733550"/>
            <a:ext cx="49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10</a:t>
            </a:r>
          </a:p>
        </p:txBody>
      </p:sp>
      <p:sp>
        <p:nvSpPr>
          <p:cNvPr id="38" name="Text Box 18"/>
          <p:cNvSpPr txBox="1">
            <a:spLocks noChangeArrowheads="1"/>
          </p:cNvSpPr>
          <p:nvPr/>
        </p:nvSpPr>
        <p:spPr bwMode="auto">
          <a:xfrm>
            <a:off x="6049963" y="18002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9</a:t>
            </a: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4343400" y="2514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8</a:t>
            </a: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5619750" y="23971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4</a:t>
            </a:r>
          </a:p>
        </p:txBody>
      </p:sp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5543550" y="3463925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+mn-lt"/>
              </a:rPr>
              <a:t>5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4964113" y="364648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6</a:t>
            </a: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4095750" y="33115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567E3F-7EB6-1241-9F9D-52F53522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22883043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2" name="Object 4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907989071"/>
              </p:ext>
            </p:extLst>
          </p:nvPr>
        </p:nvGraphicFramePr>
        <p:xfrm>
          <a:off x="762000" y="1524000"/>
          <a:ext cx="7649682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787900" imgH="1765300" progId="Excel.Sheet.8">
                  <p:embed/>
                </p:oleObj>
              </mc:Choice>
              <mc:Fallback>
                <p:oleObj name="Worksheet" r:id="rId3" imgW="4787900" imgH="17653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7649682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Rearrangement Scenario with 5 Reversals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4F9EF8-8884-CE40-93F9-F5BAB75B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369926346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830388" y="1470025"/>
          <a:ext cx="5827712" cy="256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143299" imgH="1666943" progId="Excel.Sheet.8">
                  <p:embed/>
                </p:oleObj>
              </mc:Choice>
              <mc:Fallback>
                <p:oleObj name="Worksheet" r:id="rId3" imgW="4143299" imgH="166694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1470025"/>
                        <a:ext cx="5827712" cy="256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28600" y="4267200"/>
            <a:ext cx="86868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 dirty="0">
                <a:solidFill>
                  <a:srgbClr val="0000FF"/>
                </a:solidFill>
                <a:latin typeface="Calibri"/>
                <a:cs typeface="Calibri"/>
              </a:rPr>
              <a:t>Reversal distance</a:t>
            </a:r>
            <a:r>
              <a:rPr lang="en-US" sz="2800" dirty="0">
                <a:latin typeface="Calibri"/>
                <a:cs typeface="Calibri"/>
              </a:rPr>
              <a:t>: the minimum number of reversals to transform one permutation into another.</a:t>
            </a:r>
            <a:br>
              <a:rPr lang="en-US" sz="2800" dirty="0">
                <a:latin typeface="Calibri"/>
                <a:cs typeface="Calibri"/>
              </a:rPr>
            </a:br>
            <a:endParaRPr lang="en-US" sz="2800" dirty="0">
              <a:latin typeface="Calibri"/>
              <a:cs typeface="Calibri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096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Rearrangement Scenario with </a:t>
            </a:r>
            <a:r>
              <a:rPr lang="en-US" b="1" dirty="0">
                <a:latin typeface="Calibri"/>
                <a:cs typeface="Calibri"/>
              </a:rPr>
              <a:t>4</a:t>
            </a:r>
            <a:r>
              <a:rPr lang="en-US" dirty="0">
                <a:latin typeface="Calibri"/>
                <a:cs typeface="Calibri"/>
              </a:rPr>
              <a:t> Reversals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C0A706-BA47-1C46-8F82-F536296D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414126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0094C7A3-0A78-5C60-797F-7D3E98419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838" y="192087"/>
            <a:ext cx="7813675" cy="88423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History of Chromosome X</a:t>
            </a:r>
          </a:p>
        </p:txBody>
      </p:sp>
      <p:pic>
        <p:nvPicPr>
          <p:cNvPr id="18435" name="Picture 1027">
            <a:extLst>
              <a:ext uri="{FF2B5EF4-FFF2-40B4-BE49-F238E27FC236}">
                <a16:creationId xmlns:a16="http://schemas.microsoft.com/office/drawing/2014/main" id="{98C0E96F-FD6F-6E50-CB85-5C5AB032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7762"/>
            <a:ext cx="6400800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1028">
            <a:extLst>
              <a:ext uri="{FF2B5EF4-FFF2-40B4-BE49-F238E27FC236}">
                <a16:creationId xmlns:a16="http://schemas.microsoft.com/office/drawing/2014/main" id="{BECA5553-939B-7087-6E35-55C55943F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6467475"/>
            <a:ext cx="388620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Rat Consortium, </a:t>
            </a:r>
            <a:r>
              <a:rPr lang="en-US" altLang="en-US" sz="2000" i="1">
                <a:solidFill>
                  <a:schemeClr val="tx2"/>
                </a:solidFill>
                <a:latin typeface="Times New Roman" panose="02020603050405020304" pitchFamily="18" charset="0"/>
              </a:rPr>
              <a:t>Nature</a:t>
            </a: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, 2004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830388" y="1470025"/>
          <a:ext cx="5827712" cy="256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143299" imgH="1666943" progId="Excel.Sheet.8">
                  <p:embed/>
                </p:oleObj>
              </mc:Choice>
              <mc:Fallback>
                <p:oleObj name="Worksheet" r:id="rId3" imgW="4143299" imgH="166694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1470025"/>
                        <a:ext cx="5827712" cy="256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Sorting by 4 Reversals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500" y="4004101"/>
            <a:ext cx="8763000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b="1" dirty="0">
                <a:latin typeface="Calibri"/>
                <a:cs typeface="Calibri"/>
              </a:rPr>
              <a:t>Sorting by Reversals Problem</a:t>
            </a:r>
            <a:r>
              <a:rPr lang="en-US" sz="2800" dirty="0">
                <a:latin typeface="Calibri"/>
                <a:cs typeface="Calibri"/>
              </a:rPr>
              <a:t>: Calculate the reversal distance between a permutation and the identity permutation (+1 +2 … +</a:t>
            </a:r>
            <a:r>
              <a:rPr lang="en-US" sz="2800" i="1" dirty="0">
                <a:latin typeface="Calibri"/>
                <a:cs typeface="Calibri"/>
              </a:rPr>
              <a:t>n</a:t>
            </a:r>
            <a:r>
              <a:rPr lang="en-US" sz="2800" dirty="0">
                <a:latin typeface="Calibri"/>
                <a:cs typeface="Calibri"/>
              </a:rPr>
              <a:t>). 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b="1" dirty="0">
                <a:latin typeface="Calibri"/>
                <a:cs typeface="Calibri"/>
              </a:rPr>
              <a:t>Input</a:t>
            </a:r>
            <a:r>
              <a:rPr lang="en-US" sz="2800" dirty="0">
                <a:latin typeface="Calibri"/>
                <a:cs typeface="Calibri"/>
              </a:rPr>
              <a:t>: A permutation </a:t>
            </a:r>
            <a:r>
              <a:rPr lang="en-US" sz="2800" i="1" dirty="0">
                <a:latin typeface="Calibri"/>
                <a:cs typeface="Calibri"/>
              </a:rPr>
              <a:t>P</a:t>
            </a:r>
            <a:r>
              <a:rPr lang="en-US" sz="2800" dirty="0">
                <a:latin typeface="Calibri"/>
                <a:cs typeface="Calibri"/>
              </a:rPr>
              <a:t>. </a:t>
            </a:r>
          </a:p>
          <a:p>
            <a:pPr marL="1200150" lvl="1" indent="-457200">
              <a:buFont typeface="Arial"/>
              <a:buChar char="•"/>
            </a:pPr>
            <a:r>
              <a:rPr lang="en-US" sz="2800" b="1" dirty="0">
                <a:latin typeface="Calibri"/>
                <a:cs typeface="Calibri"/>
              </a:rPr>
              <a:t>Output</a:t>
            </a:r>
            <a:r>
              <a:rPr lang="en-US" sz="2800" dirty="0">
                <a:latin typeface="Calibri"/>
                <a:cs typeface="Calibri"/>
              </a:rPr>
              <a:t>: The reversal distance between </a:t>
            </a:r>
            <a:r>
              <a:rPr lang="en-US" sz="2800" i="1" dirty="0">
                <a:latin typeface="Calibri"/>
                <a:cs typeface="Calibri"/>
              </a:rPr>
              <a:t>P</a:t>
            </a:r>
            <a:r>
              <a:rPr lang="en-US" sz="2800" dirty="0">
                <a:latin typeface="Calibri"/>
                <a:cs typeface="Calibri"/>
              </a:rPr>
              <a:t> and the identity permutation</a:t>
            </a:r>
            <a:r>
              <a:rPr lang="en-US" sz="2800" dirty="0"/>
              <a:t>.  </a:t>
            </a:r>
            <a:endParaRPr lang="en-US" sz="2800" dirty="0">
              <a:latin typeface="Tahoma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8017C9-3A5E-1A40-8E88-0239D0C9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2652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369F9E6-A13E-2B79-3CAA-E93D7D12A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Pancake Flipping Problem</a:t>
            </a:r>
            <a:endParaRPr lang="en-US" altLang="en-US" sz="26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248A68E-FC0F-C3A4-4893-CA594E46A0E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495800" cy="453072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 chef is sloppy: he prepares an unordered stack of pancakes of different sizes</a:t>
            </a:r>
          </a:p>
          <a:p>
            <a:pPr eaLnBrk="1" hangingPunct="1"/>
            <a:r>
              <a:rPr lang="en-US" altLang="en-US" sz="2400" dirty="0"/>
              <a:t>The waiter wants to rearrange them (so that the smallest winds up on top, and so on, down to the largest at the bottom)</a:t>
            </a:r>
          </a:p>
          <a:p>
            <a:pPr eaLnBrk="1" hangingPunct="1"/>
            <a:r>
              <a:rPr lang="en-US" altLang="en-US" sz="2400" dirty="0"/>
              <a:t>He does it by flipping over several from the top, repeating this as many times as necessary</a:t>
            </a:r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6DC81ECD-B2E4-841A-EA46-B5D6914EFA6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1" t="25000" r="18608" b="32500"/>
          <a:stretch>
            <a:fillRect/>
          </a:stretch>
        </p:blipFill>
        <p:spPr>
          <a:xfrm>
            <a:off x="5029200" y="1905000"/>
            <a:ext cx="3581400" cy="2835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061" name="Text Box 6">
            <a:extLst>
              <a:ext uri="{FF2B5EF4-FFF2-40B4-BE49-F238E27FC236}">
                <a16:creationId xmlns:a16="http://schemas.microsoft.com/office/drawing/2014/main" id="{698F4616-9D27-893D-D538-B5AE51DA1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953000"/>
            <a:ext cx="373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i="1"/>
              <a:t>Christos Papadimitrou and Bill Gates flip pancakes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99D64B9-97BB-F926-FBD9-DAE0C6029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05800" cy="884238"/>
          </a:xfrm>
        </p:spPr>
        <p:txBody>
          <a:bodyPr/>
          <a:lstStyle/>
          <a:p>
            <a:pPr eaLnBrk="1" hangingPunct="1"/>
            <a:r>
              <a:rPr lang="en-US" altLang="en-US" sz="3000"/>
              <a:t>Pancake Flipping Problem: Greedy Algorithm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5B2E4EC-3B45-F573-F546-62006CEF2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8392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Question: How many flips are necessary for any permutation of size </a:t>
            </a:r>
            <a:r>
              <a:rPr lang="en-US" altLang="en-US" i="1" dirty="0"/>
              <a:t>n</a:t>
            </a:r>
            <a:r>
              <a:rPr lang="en-US" altLang="en-US" dirty="0"/>
              <a:t>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Greedy approach: 2 prefix reversals at most to place a pancake at correct position. Thus, </a:t>
            </a:r>
            <a:r>
              <a:rPr lang="en-US" altLang="en-US" b="1" i="1" dirty="0"/>
              <a:t>2n–2</a:t>
            </a:r>
            <a:r>
              <a:rPr lang="en-US" altLang="en-US" dirty="0"/>
              <a:t> steps suffice.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Bill Gates and Christos Papadimitriou showed in the mid1970s that this problem can be solved by at most </a:t>
            </a:r>
            <a:r>
              <a:rPr lang="en-US" altLang="en-US" b="1" i="1" dirty="0"/>
              <a:t>5/3 (n+1) </a:t>
            </a:r>
            <a:r>
              <a:rPr lang="en-US" altLang="en-US" i="1" dirty="0"/>
              <a:t>prefix reversals.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66FF"/>
                </a:solidFill>
              </a:rPr>
              <a:t>W.H. Gates and C.H. Papadimitriou. Bounds for sorting by prefix reversal. </a:t>
            </a:r>
            <a:r>
              <a:rPr lang="en-US" altLang="en-US" i="1" dirty="0">
                <a:solidFill>
                  <a:srgbClr val="0066FF"/>
                </a:solidFill>
              </a:rPr>
              <a:t>Discrete Math.</a:t>
            </a:r>
            <a:r>
              <a:rPr lang="en-US" altLang="en-US" dirty="0">
                <a:solidFill>
                  <a:srgbClr val="0066FF"/>
                </a:solidFill>
              </a:rPr>
              <a:t> 27 (1979), 47--57. (received Jan. 1978)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>
            <a:extLst>
              <a:ext uri="{FF2B5EF4-FFF2-40B4-BE49-F238E27FC236}">
                <a16:creationId xmlns:a16="http://schemas.microsoft.com/office/drawing/2014/main" id="{1FCA0A44-D73E-8336-B08B-9D3FB6A4B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09600"/>
            <a:ext cx="52990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5D5AD9C-DE68-6361-9718-D1A7BD67A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686800" cy="811213"/>
          </a:xfrm>
        </p:spPr>
        <p:txBody>
          <a:bodyPr/>
          <a:lstStyle/>
          <a:p>
            <a:pPr eaLnBrk="1" hangingPunct="1"/>
            <a:r>
              <a:rPr lang="en-US" altLang="en-US" sz="3200"/>
              <a:t>Sorting By Reversals: A Greedy Algorithm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55673D5-8723-99C9-091D-200B0BD07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sorting permutation </a:t>
            </a:r>
            <a:r>
              <a:rPr lang="en-US" altLang="en-US" i="1">
                <a:latin typeface="Symbol" pitchFamily="2" charset="2"/>
              </a:rPr>
              <a:t>p</a:t>
            </a:r>
            <a:r>
              <a:rPr lang="en-US" altLang="en-US"/>
              <a:t> = </a:t>
            </a:r>
            <a:r>
              <a:rPr lang="en-US" altLang="en-US">
                <a:solidFill>
                  <a:srgbClr val="FF3300"/>
                </a:solidFill>
              </a:rPr>
              <a:t>1 2 3</a:t>
            </a:r>
            <a:r>
              <a:rPr lang="en-US" altLang="en-US"/>
              <a:t> 6 4 5, the first three elements are already in order so it does not make any sense to break them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length of the already sorted prefix of </a:t>
            </a:r>
            <a:r>
              <a:rPr lang="en-US" altLang="en-US" i="1">
                <a:latin typeface="Symbol" pitchFamily="2" charset="2"/>
              </a:rPr>
              <a:t>p</a:t>
            </a:r>
            <a:r>
              <a:rPr lang="en-US" altLang="en-US"/>
              <a:t> is denoted </a:t>
            </a:r>
            <a:r>
              <a:rPr lang="en-US" altLang="en-US" i="1"/>
              <a:t>prefix</a:t>
            </a:r>
            <a:r>
              <a:rPr lang="en-US" altLang="en-US"/>
              <a:t>(</a:t>
            </a:r>
            <a:r>
              <a:rPr lang="en-US" altLang="en-US" i="1">
                <a:latin typeface="Symbol" pitchFamily="2" charset="2"/>
              </a:rPr>
              <a:t>p</a:t>
            </a:r>
            <a:r>
              <a:rPr lang="en-US" altLang="en-US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000"/>
              <a:t> </a:t>
            </a:r>
            <a:r>
              <a:rPr lang="en-US" altLang="en-US" sz="3000" i="1"/>
              <a:t>prefix</a:t>
            </a:r>
            <a:r>
              <a:rPr lang="en-US" altLang="en-US" sz="3000"/>
              <a:t>(</a:t>
            </a:r>
            <a:r>
              <a:rPr lang="en-US" altLang="en-US" sz="3000" i="1">
                <a:latin typeface="Symbol" pitchFamily="2" charset="2"/>
              </a:rPr>
              <a:t>p</a:t>
            </a:r>
            <a:r>
              <a:rPr lang="en-US" altLang="en-US" sz="3000"/>
              <a:t>) = 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This results in an idea for a greedy algorithm: increase </a:t>
            </a:r>
            <a:r>
              <a:rPr lang="en-US" altLang="en-US" i="1"/>
              <a:t>prefix</a:t>
            </a:r>
            <a:r>
              <a:rPr lang="en-US" altLang="en-US"/>
              <a:t>(</a:t>
            </a:r>
            <a:r>
              <a:rPr lang="en-US" altLang="en-US" i="1">
                <a:latin typeface="Symbol" pitchFamily="2" charset="2"/>
              </a:rPr>
              <a:t>p</a:t>
            </a:r>
            <a:r>
              <a:rPr lang="en-US" altLang="en-US"/>
              <a:t>) at every step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AE3CEDDD-185A-8AA2-4CC0-0787D562D7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24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Doing so, </a:t>
            </a:r>
            <a:r>
              <a:rPr lang="en-US" altLang="en-US" b="1" i="1">
                <a:latin typeface="Symbol" pitchFamily="2" charset="2"/>
              </a:rPr>
              <a:t>p</a:t>
            </a:r>
            <a:r>
              <a:rPr lang="en-US" altLang="en-US"/>
              <a:t>  can be sorted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Arial Unicode MS" panose="020B0604020202020204" pitchFamily="34" charset="-128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solidFill>
                  <a:srgbClr val="FF3300"/>
                </a:solidFill>
                <a:latin typeface="Lucida Sans Unicode" panose="020B0602030504020204" pitchFamily="34" charset="0"/>
              </a:rPr>
              <a:t>				1 2 3</a:t>
            </a:r>
            <a:r>
              <a:rPr lang="en-US" altLang="en-US">
                <a:latin typeface="Lucida Sans Unicode" panose="020B0602030504020204" pitchFamily="34" charset="0"/>
              </a:rPr>
              <a:t> </a:t>
            </a:r>
            <a:r>
              <a:rPr lang="en-US" altLang="en-US" u="sng">
                <a:latin typeface="Lucida Sans Unicode" panose="020B0602030504020204" pitchFamily="34" charset="0"/>
              </a:rPr>
              <a:t>6 4</a:t>
            </a:r>
            <a:r>
              <a:rPr lang="en-US" altLang="en-US">
                <a:latin typeface="Lucida Sans Unicode" panose="020B0602030504020204" pitchFamily="34" charset="0"/>
              </a:rPr>
              <a:t> 5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>
              <a:latin typeface="Lucida Sans Unicode" panose="020B0602030504020204" pitchFamily="34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Lucida Sans Unicode" panose="020B0602030504020204" pitchFamily="34" charset="0"/>
                <a:sym typeface="Wingdings" pitchFamily="2" charset="2"/>
              </a:rPr>
              <a:t>                       </a:t>
            </a:r>
            <a:r>
              <a:rPr lang="en-US" altLang="en-US">
                <a:solidFill>
                  <a:srgbClr val="FF3300"/>
                </a:solidFill>
                <a:latin typeface="Lucida Sans Unicode" panose="020B0602030504020204" pitchFamily="34" charset="0"/>
              </a:rPr>
              <a:t>1 2 3 4</a:t>
            </a:r>
            <a:r>
              <a:rPr lang="en-US" altLang="en-US">
                <a:latin typeface="Lucida Sans Unicode" panose="020B0602030504020204" pitchFamily="34" charset="0"/>
              </a:rPr>
              <a:t> </a:t>
            </a:r>
            <a:r>
              <a:rPr lang="en-US" altLang="en-US" u="sng">
                <a:latin typeface="Lucida Sans Unicode" panose="020B0602030504020204" pitchFamily="34" charset="0"/>
              </a:rPr>
              <a:t>6 5</a:t>
            </a:r>
            <a:endParaRPr lang="en-US" altLang="en-US" u="sng">
              <a:latin typeface="Lucida Sans Unicode" panose="020B0602030504020204" pitchFamily="34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Lucida Sans Unicode" panose="020B0602030504020204" pitchFamily="34" charset="0"/>
                <a:sym typeface="Wingdings" pitchFamily="2" charset="2"/>
              </a:rPr>
              <a:t>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latin typeface="Lucida Sans Unicode" panose="020B0602030504020204" pitchFamily="34" charset="0"/>
                <a:sym typeface="Wingdings" pitchFamily="2" charset="2"/>
              </a:rPr>
              <a:t>                       </a:t>
            </a:r>
            <a:r>
              <a:rPr lang="en-US" altLang="en-US">
                <a:solidFill>
                  <a:srgbClr val="FF3300"/>
                </a:solidFill>
                <a:latin typeface="Lucida Sans Unicode" panose="020B0602030504020204" pitchFamily="34" charset="0"/>
                <a:sym typeface="Wingdings" pitchFamily="2" charset="2"/>
              </a:rPr>
              <a:t>1 2 3 4 5 6</a:t>
            </a:r>
            <a:endParaRPr lang="en-US" altLang="en-US">
              <a:latin typeface="Lucida Sans Unicode" panose="020B0602030504020204" pitchFamily="34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sym typeface="Wingdings" pitchFamily="2" charset="2"/>
              </a:rPr>
              <a:t>Number of steps to sort permutation of length </a:t>
            </a:r>
            <a:r>
              <a:rPr lang="en-US" altLang="en-US" i="1">
                <a:sym typeface="Wingdings" pitchFamily="2" charset="2"/>
              </a:rPr>
              <a:t>n </a:t>
            </a:r>
            <a:r>
              <a:rPr lang="en-US" altLang="en-US">
                <a:sym typeface="Wingdings" pitchFamily="2" charset="2"/>
              </a:rPr>
              <a:t>is at most </a:t>
            </a:r>
            <a:r>
              <a:rPr lang="en-US" altLang="en-US" i="1">
                <a:sym typeface="Wingdings" pitchFamily="2" charset="2"/>
              </a:rPr>
              <a:t>(n – 1)</a:t>
            </a:r>
            <a:endParaRPr lang="en-US" altLang="en-US"/>
          </a:p>
        </p:txBody>
      </p:sp>
      <p:sp>
        <p:nvSpPr>
          <p:cNvPr id="50179" name="Line 4">
            <a:extLst>
              <a:ext uri="{FF2B5EF4-FFF2-40B4-BE49-F238E27FC236}">
                <a16:creationId xmlns:a16="http://schemas.microsoft.com/office/drawing/2014/main" id="{8FA6851C-DE10-4A77-D771-9776C1DBE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819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0" name="Line 5">
            <a:extLst>
              <a:ext uri="{FF2B5EF4-FFF2-40B4-BE49-F238E27FC236}">
                <a16:creationId xmlns:a16="http://schemas.microsoft.com/office/drawing/2014/main" id="{A0D24C50-E1B7-5455-F0C4-C05E54305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733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1" name="Rectangle 6">
            <a:extLst>
              <a:ext uri="{FF2B5EF4-FFF2-40B4-BE49-F238E27FC236}">
                <a16:creationId xmlns:a16="http://schemas.microsoft.com/office/drawing/2014/main" id="{3205D120-A57D-96D5-1CC8-08802862B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"/>
            <a:ext cx="8229600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200">
                <a:solidFill>
                  <a:schemeClr val="tx2"/>
                </a:solidFill>
                <a:latin typeface="Arial Unicode MS" panose="020B0604020202020204" pitchFamily="34" charset="-128"/>
              </a:rPr>
              <a:t>Greedy Algorithm: An Example</a:t>
            </a:r>
            <a:endParaRPr lang="en-US" altLang="en-US" sz="2600">
              <a:solidFill>
                <a:schemeClr val="tx2"/>
              </a:solidFill>
              <a:latin typeface="Arial Unicode MS" panose="020B0604020202020204" pitchFamily="34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07C4CE7-2C79-3F93-74E4-53AD6A71D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Greedy Algorithm: Pseudocode</a:t>
            </a:r>
            <a:endParaRPr lang="en-US" altLang="en-US" sz="2600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67B34EF-32A8-B190-BC0E-D97EDF4A1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 sz="2400" u="sng">
                <a:latin typeface="Lucida Sans Unicode" panose="020B0602030504020204" pitchFamily="34" charset="0"/>
              </a:rPr>
              <a:t>SimpleReversalSort(</a:t>
            </a:r>
            <a:r>
              <a:rPr lang="en-US" altLang="en-US" sz="2400" i="1" u="sng">
                <a:latin typeface="Symbol" pitchFamily="2" charset="2"/>
              </a:rPr>
              <a:t>p</a:t>
            </a:r>
            <a:r>
              <a:rPr lang="en-US" altLang="en-US" sz="2400" u="sng">
                <a:latin typeface="Lucida Sans Unicode" panose="020B0602030504020204" pitchFamily="34" charset="0"/>
              </a:rPr>
              <a:t>)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400">
                <a:latin typeface="Lucida Sans Unicode" panose="020B0602030504020204" pitchFamily="34" charset="0"/>
              </a:rPr>
              <a:t>1 </a:t>
            </a:r>
            <a:r>
              <a:rPr lang="en-US" altLang="en-US" sz="2400" b="1">
                <a:latin typeface="Lucida Sans Unicode" panose="020B0602030504020204" pitchFamily="34" charset="0"/>
              </a:rPr>
              <a:t>for</a:t>
            </a:r>
            <a:r>
              <a:rPr lang="en-US" altLang="en-US" sz="2400">
                <a:latin typeface="Lucida Sans Unicode" panose="020B0602030504020204" pitchFamily="34" charset="0"/>
              </a:rPr>
              <a:t>  </a:t>
            </a:r>
            <a:r>
              <a:rPr lang="en-US" altLang="en-US" sz="2400" i="1">
                <a:latin typeface="Lucida Sans Unicode" panose="020B0602030504020204" pitchFamily="34" charset="0"/>
              </a:rPr>
              <a:t>i</a:t>
            </a:r>
            <a:r>
              <a:rPr lang="en-US" altLang="en-US" sz="2400">
                <a:latin typeface="Lucida Sans Unicode" panose="020B0602030504020204" pitchFamily="34" charset="0"/>
              </a:rPr>
              <a:t> 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 </a:t>
            </a:r>
            <a:r>
              <a:rPr lang="en-US" altLang="en-US" sz="2400" i="1">
                <a:latin typeface="Lucida Sans Unicode" panose="020B0602030504020204" pitchFamily="34" charset="0"/>
                <a:sym typeface="Wingdings" pitchFamily="2" charset="2"/>
              </a:rPr>
              <a:t>1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 to </a:t>
            </a:r>
            <a:r>
              <a:rPr lang="en-US" altLang="en-US" sz="2400" i="1">
                <a:latin typeface="Lucida Sans Unicode" panose="020B0602030504020204" pitchFamily="34" charset="0"/>
                <a:sym typeface="Wingdings" pitchFamily="2" charset="2"/>
              </a:rPr>
              <a:t>n – 1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400">
                <a:latin typeface="Lucida Sans Unicode" panose="020B0602030504020204" pitchFamily="34" charset="0"/>
              </a:rPr>
              <a:t>2 </a:t>
            </a:r>
            <a:r>
              <a:rPr lang="en-US" altLang="en-US" sz="2400" i="1">
                <a:latin typeface="Lucida Sans Unicode" panose="020B0602030504020204" pitchFamily="34" charset="0"/>
              </a:rPr>
              <a:t>   j</a:t>
            </a:r>
            <a:r>
              <a:rPr lang="en-US" altLang="en-US" sz="2400">
                <a:latin typeface="Lucida Sans Unicode" panose="020B0602030504020204" pitchFamily="34" charset="0"/>
              </a:rPr>
              <a:t> 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 position of element </a:t>
            </a:r>
            <a:r>
              <a:rPr lang="en-US" altLang="en-US" sz="2400" i="1">
                <a:latin typeface="Lucida Sans Unicode" panose="020B0602030504020204" pitchFamily="34" charset="0"/>
                <a:sym typeface="Wingdings" pitchFamily="2" charset="2"/>
              </a:rPr>
              <a:t>i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 in </a:t>
            </a:r>
            <a:r>
              <a:rPr lang="en-US" altLang="en-US" sz="2400" i="1">
                <a:latin typeface="Symbol" pitchFamily="2" charset="2"/>
              </a:rPr>
              <a:t>p </a:t>
            </a:r>
            <a:r>
              <a:rPr lang="en-US" altLang="en-US" sz="2400" i="1">
                <a:latin typeface="Lucida Sans Unicode" panose="020B0602030504020204" pitchFamily="34" charset="0"/>
              </a:rPr>
              <a:t> 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(</a:t>
            </a:r>
            <a:r>
              <a:rPr lang="en-US" altLang="en-US" sz="2400" i="1">
                <a:latin typeface="Lucida Sans Unicode" panose="020B0602030504020204" pitchFamily="34" charset="0"/>
                <a:sym typeface="Wingdings" pitchFamily="2" charset="2"/>
              </a:rPr>
              <a:t>i.e.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, </a:t>
            </a:r>
            <a:r>
              <a:rPr lang="en-US" altLang="en-US" sz="2400" i="1">
                <a:latin typeface="Symbol" pitchFamily="2" charset="2"/>
              </a:rPr>
              <a:t>p</a:t>
            </a:r>
            <a:r>
              <a:rPr lang="en-US" altLang="en-US" sz="2400" i="1" baseline="-25000">
                <a:latin typeface="Lucida Sans Unicode" panose="020B0602030504020204" pitchFamily="34" charset="0"/>
                <a:sym typeface="Wingdings" pitchFamily="2" charset="2"/>
              </a:rPr>
              <a:t>j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 = </a:t>
            </a:r>
            <a:r>
              <a:rPr lang="en-US" altLang="en-US" sz="2400" i="1">
                <a:latin typeface="Lucida Sans Unicode" panose="020B0602030504020204" pitchFamily="34" charset="0"/>
                <a:sym typeface="Wingdings" pitchFamily="2" charset="2"/>
              </a:rPr>
              <a:t>i 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)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400">
                <a:latin typeface="Lucida Sans Unicode" panose="020B0602030504020204" pitchFamily="34" charset="0"/>
              </a:rPr>
              <a:t>3    </a:t>
            </a:r>
            <a:r>
              <a:rPr lang="en-US" altLang="en-US" sz="2400" b="1">
                <a:latin typeface="Lucida Sans Unicode" panose="020B0602030504020204" pitchFamily="34" charset="0"/>
                <a:cs typeface="Times New Roman" panose="02020603050405020304" pitchFamily="18" charset="0"/>
              </a:rPr>
              <a:t>if</a:t>
            </a:r>
            <a:r>
              <a:rPr lang="en-US" altLang="en-US" sz="2400">
                <a:latin typeface="Lucida Sans Unicode" panose="020B0602030504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en-US" sz="2400" i="1">
                <a:latin typeface="Lucida Sans Unicode" panose="020B0602030504020204" pitchFamily="34" charset="0"/>
                <a:cs typeface="Times New Roman" panose="02020603050405020304" pitchFamily="18" charset="0"/>
              </a:rPr>
              <a:t>j 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≠</a:t>
            </a:r>
            <a:r>
              <a:rPr lang="en-US" altLang="en-US" sz="2400" i="1">
                <a:latin typeface="Lucida Sans Unicode" panose="020B0602030504020204" pitchFamily="34" charset="0"/>
                <a:cs typeface="Times New Roman" panose="02020603050405020304" pitchFamily="18" charset="0"/>
              </a:rPr>
              <a:t>i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400">
                <a:latin typeface="Lucida Sans Unicode" panose="020B0602030504020204" pitchFamily="34" charset="0"/>
              </a:rPr>
              <a:t>4       </a:t>
            </a:r>
            <a:r>
              <a:rPr lang="en-US" altLang="en-US" sz="2400" i="1">
                <a:latin typeface="Symbol" pitchFamily="2" charset="2"/>
              </a:rPr>
              <a:t>p</a:t>
            </a:r>
            <a:r>
              <a:rPr lang="en-US" altLang="en-US" sz="2400">
                <a:latin typeface="Lucida Sans Unicode" panose="020B0602030504020204" pitchFamily="34" charset="0"/>
              </a:rPr>
              <a:t> 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 </a:t>
            </a:r>
            <a:r>
              <a:rPr lang="en-US" altLang="en-US" sz="2400" i="1">
                <a:latin typeface="Symbol" pitchFamily="2" charset="2"/>
              </a:rPr>
              <a:t>p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 * </a:t>
            </a:r>
            <a:r>
              <a:rPr lang="en-US" altLang="en-US" sz="2400" i="1">
                <a:latin typeface="Symbol" pitchFamily="2" charset="2"/>
              </a:rPr>
              <a:t>r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(</a:t>
            </a:r>
            <a:r>
              <a:rPr lang="en-US" altLang="en-US" sz="2400" i="1">
                <a:latin typeface="Lucida Sans Unicode" panose="020B0602030504020204" pitchFamily="34" charset="0"/>
                <a:sym typeface="Wingdings" pitchFamily="2" charset="2"/>
              </a:rPr>
              <a:t>i, j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)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5       </a:t>
            </a:r>
            <a:r>
              <a:rPr lang="en-US" altLang="en-US" sz="2400" b="1">
                <a:latin typeface="Lucida Sans Unicode" panose="020B0602030504020204" pitchFamily="34" charset="0"/>
                <a:sym typeface="Wingdings" pitchFamily="2" charset="2"/>
              </a:rPr>
              <a:t>output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 </a:t>
            </a:r>
            <a:r>
              <a:rPr lang="en-US" altLang="en-US" sz="2400" i="1">
                <a:latin typeface="Symbol" pitchFamily="2" charset="2"/>
              </a:rPr>
              <a:t>p</a:t>
            </a:r>
            <a:endParaRPr lang="en-US" altLang="en-US" sz="2400">
              <a:latin typeface="Lucida Sans Unicode" panose="020B0602030504020204" pitchFamily="34" charset="0"/>
              <a:sym typeface="Wingdings" pitchFamily="2" charset="2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6    </a:t>
            </a:r>
            <a:r>
              <a:rPr lang="en-US" altLang="en-US" sz="2400" b="1">
                <a:latin typeface="Lucida Sans Unicode" panose="020B0602030504020204" pitchFamily="34" charset="0"/>
                <a:sym typeface="Wingdings" pitchFamily="2" charset="2"/>
              </a:rPr>
              <a:t>if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 </a:t>
            </a:r>
            <a:r>
              <a:rPr lang="en-US" altLang="en-US" sz="2400" i="1">
                <a:latin typeface="Symbol" pitchFamily="2" charset="2"/>
              </a:rPr>
              <a:t>p</a:t>
            </a: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 is the identity permutation 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400">
                <a:latin typeface="Lucida Sans Unicode" panose="020B0602030504020204" pitchFamily="34" charset="0"/>
                <a:sym typeface="Wingdings" pitchFamily="2" charset="2"/>
              </a:rPr>
              <a:t>7      </a:t>
            </a:r>
            <a:r>
              <a:rPr lang="en-US" altLang="en-US" sz="2400" b="1">
                <a:latin typeface="Lucida Sans Unicode" panose="020B0602030504020204" pitchFamily="34" charset="0"/>
                <a:sym typeface="Wingdings" pitchFamily="2" charset="2"/>
              </a:rPr>
              <a:t>return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894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+mn-lt"/>
              </a:rPr>
              <a:t>Greedy Sorting by Reversals 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2514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b="1" dirty="0">
                <a:latin typeface="Courier New"/>
                <a:cs typeface="Courier New"/>
              </a:rPr>
              <a:t>+1 </a:t>
            </a:r>
            <a:r>
              <a:rPr lang="en-US" sz="2800" dirty="0">
                <a:latin typeface="Courier New"/>
                <a:cs typeface="Courier New"/>
              </a:rPr>
              <a:t>-7 +6 -10 +9 -8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+2</a:t>
            </a:r>
            <a:r>
              <a:rPr lang="en-US" sz="28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-11 -3 +5 +4)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1155700"/>
            <a:ext cx="696057" cy="4826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8E6D5-776C-F04D-BA9F-A18FE3DC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95657724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6894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+mn-lt"/>
              </a:rPr>
              <a:t>Greedy Sorting by Reversals 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2514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066800"/>
            <a:ext cx="7924800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b="1" dirty="0">
                <a:latin typeface="Courier New"/>
                <a:cs typeface="Courier New"/>
              </a:rPr>
              <a:t>-7 +6 -10 +9 -8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+2</a:t>
            </a:r>
            <a:r>
              <a:rPr lang="en-US" sz="2800" dirty="0">
                <a:latin typeface="Courier New"/>
                <a:cs typeface="Courier New"/>
              </a:rPr>
              <a:t> -11 -3 +5 +4)</a:t>
            </a:r>
          </a:p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-2</a:t>
            </a:r>
            <a:r>
              <a:rPr lang="en-US" sz="2800" dirty="0">
                <a:latin typeface="Courier New"/>
                <a:cs typeface="Courier New"/>
              </a:rPr>
              <a:t> +8 -9 +10 -6 +7 -11 -3 +5 +4)</a:t>
            </a:r>
          </a:p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 +2 </a:t>
            </a:r>
            <a:r>
              <a:rPr lang="en-US" sz="2800" b="1" dirty="0">
                <a:latin typeface="Courier New"/>
                <a:cs typeface="Courier New"/>
              </a:rPr>
              <a:t>+8 -9 +10 -6 +7 -11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-3</a:t>
            </a:r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+5 +4)</a:t>
            </a:r>
          </a:p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 +2 +3 </a:t>
            </a:r>
            <a:r>
              <a:rPr lang="en-US" sz="2800" b="1" dirty="0">
                <a:latin typeface="Courier New"/>
                <a:cs typeface="Courier New"/>
              </a:rPr>
              <a:t>+11 -7 +6 -10 +9 -8 +5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+4</a:t>
            </a:r>
            <a:r>
              <a:rPr lang="en-US" sz="2800" dirty="0">
                <a:latin typeface="Courier New"/>
                <a:cs typeface="Courier New"/>
              </a:rPr>
              <a:t>)</a:t>
            </a:r>
          </a:p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 +2 +3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-4</a:t>
            </a:r>
            <a:r>
              <a:rPr lang="en-US" sz="2800" dirty="0">
                <a:latin typeface="Courier New"/>
                <a:cs typeface="Courier New"/>
              </a:rPr>
              <a:t> -5 +8 -9 +10 -6 +7 -11)</a:t>
            </a:r>
          </a:p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 +2 +3 +4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-5</a:t>
            </a:r>
            <a:r>
              <a:rPr lang="en-US" sz="2800" dirty="0">
                <a:latin typeface="Courier New"/>
                <a:cs typeface="Courier New"/>
              </a:rPr>
              <a:t> +8 -9 +10 -6 +7 -11)</a:t>
            </a:r>
          </a:p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 +2 +3 +4 +5 </a:t>
            </a:r>
            <a:r>
              <a:rPr lang="en-US" sz="2800" b="1" dirty="0">
                <a:latin typeface="Courier New"/>
                <a:cs typeface="Courier New"/>
              </a:rPr>
              <a:t>+8 -9 +10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-6</a:t>
            </a:r>
            <a:r>
              <a:rPr lang="en-US" sz="2800" dirty="0">
                <a:latin typeface="Courier New"/>
                <a:cs typeface="Courier New"/>
              </a:rPr>
              <a:t> +7 -11)</a:t>
            </a:r>
          </a:p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 +2 +3 +4 +5 +6 </a:t>
            </a:r>
            <a:r>
              <a:rPr lang="en-US" sz="2800" b="1" dirty="0">
                <a:latin typeface="Courier New"/>
                <a:cs typeface="Courier New"/>
              </a:rPr>
              <a:t>-10 +9 -8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+7</a:t>
            </a:r>
            <a:r>
              <a:rPr lang="en-US" sz="2800" dirty="0">
                <a:latin typeface="Courier New"/>
                <a:cs typeface="Courier New"/>
              </a:rPr>
              <a:t> -11)</a:t>
            </a:r>
          </a:p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 +2 +3 +4 +5 +6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-7</a:t>
            </a:r>
            <a:r>
              <a:rPr lang="en-US" sz="2800" dirty="0">
                <a:latin typeface="Courier New"/>
                <a:cs typeface="Courier New"/>
              </a:rPr>
              <a:t> +8 -9 +10 -11)</a:t>
            </a:r>
          </a:p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 +2 +3 +4 +5 +6 +7 +8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-9</a:t>
            </a:r>
            <a:r>
              <a:rPr lang="en-US" sz="2800" dirty="0">
                <a:latin typeface="Courier New"/>
                <a:cs typeface="Courier New"/>
              </a:rPr>
              <a:t> +10 -11)</a:t>
            </a:r>
          </a:p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 +2 +3 +4 +5 +6 +7 +8 +9 +10 </a:t>
            </a:r>
            <a:r>
              <a:rPr lang="en-US" sz="2800" b="1" dirty="0">
                <a:solidFill>
                  <a:srgbClr val="0000FF"/>
                </a:solidFill>
                <a:latin typeface="Courier New"/>
                <a:cs typeface="Courier New"/>
              </a:rPr>
              <a:t>-11</a:t>
            </a:r>
            <a:r>
              <a:rPr lang="en-US" sz="2800" dirty="0">
                <a:latin typeface="Courier New"/>
                <a:cs typeface="Courier New"/>
              </a:rPr>
              <a:t>)               </a:t>
            </a:r>
          </a:p>
          <a:p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urier New"/>
                <a:cs typeface="Courier New"/>
              </a:rPr>
              <a:t>+1 +2 +3 +4 +5 +6 +7 +8 +9 +10 +11</a:t>
            </a:r>
            <a:r>
              <a:rPr lang="en-US" sz="2800" dirty="0">
                <a:latin typeface="Courier New"/>
                <a:cs typeface="Courier New"/>
              </a:rPr>
              <a:t>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1155700"/>
            <a:ext cx="696057" cy="48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5689600"/>
            <a:ext cx="685800" cy="6858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A0ADF-2BAD-CB4C-B1C1-8AA05F34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2598997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D6D55B9-7021-8495-67CD-76F116DE6A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Analyzing SimpleReversalSort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559FA5D-1F2F-9AFE-5BD9-ED30EED3D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SimpleReversalSort does not guarantee the smallest number of reversals and takes </a:t>
            </a:r>
            <a:r>
              <a:rPr lang="en-US" altLang="en-US">
                <a:solidFill>
                  <a:srgbClr val="FF3300"/>
                </a:solidFill>
              </a:rPr>
              <a:t>five</a:t>
            </a:r>
            <a:r>
              <a:rPr lang="en-US" altLang="en-US"/>
              <a:t> steps on  </a:t>
            </a:r>
            <a:r>
              <a:rPr lang="en-US" altLang="en-US" i="1">
                <a:latin typeface="Symbol" pitchFamily="2" charset="2"/>
              </a:rPr>
              <a:t>p</a:t>
            </a:r>
            <a:r>
              <a:rPr lang="en-US" altLang="en-US"/>
              <a:t> = 6 1 2 3 4 5 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>
              <a:latin typeface="Symbol" pitchFamily="2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>
                <a:latin typeface="Lucida Sans Unicode" panose="020B0602030504020204" pitchFamily="34" charset="0"/>
              </a:rPr>
              <a:t>Step 1: 1 </a:t>
            </a:r>
            <a:r>
              <a:rPr lang="en-US" altLang="en-US" sz="2800">
                <a:solidFill>
                  <a:srgbClr val="0066FF"/>
                </a:solidFill>
                <a:latin typeface="Lucida Sans Unicode" panose="020B0602030504020204" pitchFamily="34" charset="0"/>
              </a:rPr>
              <a:t>6 2</a:t>
            </a:r>
            <a:r>
              <a:rPr lang="en-US" altLang="en-US" sz="2800">
                <a:latin typeface="Lucida Sans Unicode" panose="020B0602030504020204" pitchFamily="34" charset="0"/>
              </a:rPr>
              <a:t> 3 4 5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>
                <a:latin typeface="Lucida Sans Unicode" panose="020B0602030504020204" pitchFamily="34" charset="0"/>
              </a:rPr>
              <a:t>Step 2: 1 2 </a:t>
            </a:r>
            <a:r>
              <a:rPr lang="en-US" altLang="en-US" sz="2800">
                <a:solidFill>
                  <a:srgbClr val="0066FF"/>
                </a:solidFill>
                <a:latin typeface="Lucida Sans Unicode" panose="020B0602030504020204" pitchFamily="34" charset="0"/>
              </a:rPr>
              <a:t>6 3</a:t>
            </a:r>
            <a:r>
              <a:rPr lang="en-US" altLang="en-US" sz="2800">
                <a:latin typeface="Lucida Sans Unicode" panose="020B0602030504020204" pitchFamily="34" charset="0"/>
              </a:rPr>
              <a:t> 4 5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>
                <a:latin typeface="Lucida Sans Unicode" panose="020B0602030504020204" pitchFamily="34" charset="0"/>
              </a:rPr>
              <a:t>Step 3: 1 2 3 </a:t>
            </a:r>
            <a:r>
              <a:rPr lang="en-US" altLang="en-US" sz="2800">
                <a:solidFill>
                  <a:srgbClr val="0066FF"/>
                </a:solidFill>
                <a:latin typeface="Lucida Sans Unicode" panose="020B0602030504020204" pitchFamily="34" charset="0"/>
              </a:rPr>
              <a:t>6 4</a:t>
            </a:r>
            <a:r>
              <a:rPr lang="en-US" altLang="en-US" sz="2800">
                <a:latin typeface="Lucida Sans Unicode" panose="020B0602030504020204" pitchFamily="34" charset="0"/>
              </a:rPr>
              <a:t> 5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>
                <a:latin typeface="Lucida Sans Unicode" panose="020B0602030504020204" pitchFamily="34" charset="0"/>
              </a:rPr>
              <a:t>Step 4: 1 2 3 4 </a:t>
            </a:r>
            <a:r>
              <a:rPr lang="en-US" altLang="en-US" sz="2800">
                <a:solidFill>
                  <a:srgbClr val="0066FF"/>
                </a:solidFill>
                <a:latin typeface="Lucida Sans Unicode" panose="020B0602030504020204" pitchFamily="34" charset="0"/>
              </a:rPr>
              <a:t>6 5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>
                <a:latin typeface="Lucida Sans Unicode" panose="020B0602030504020204" pitchFamily="34" charset="0"/>
              </a:rPr>
              <a:t>Step 5: 1 2 3 4 5 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6800"/>
            <a:ext cx="5047842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7353"/>
            <a:ext cx="9144000" cy="1466850"/>
          </a:xfrm>
        </p:spPr>
        <p:txBody>
          <a:bodyPr lIns="82945" tIns="41473" rIns="82945" bIns="41473">
            <a:norm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3600" dirty="0">
                <a:latin typeface="Calibri"/>
                <a:cs typeface="Calibri"/>
              </a:rPr>
              <a:t>“Transforming Mice into Men” </a:t>
            </a:r>
            <a:br>
              <a:rPr lang="en-GB" sz="3600" dirty="0">
                <a:latin typeface="Calibri"/>
                <a:cs typeface="Calibri"/>
              </a:rPr>
            </a:br>
            <a:endParaRPr lang="en-GB" sz="3600" dirty="0">
              <a:latin typeface="Calibri"/>
              <a:cs typeface="Calibri"/>
            </a:endParaRP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6" t="1108" r="6515" b="-1108"/>
          <a:stretch/>
        </p:blipFill>
        <p:spPr bwMode="auto">
          <a:xfrm rot="5400000">
            <a:off x="3807794" y="3625937"/>
            <a:ext cx="1845733" cy="45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425450" y="1838325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8B5DC2-3373-9247-A9EF-EFCE30CF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217215886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>
            <a:extLst>
              <a:ext uri="{FF2B5EF4-FFF2-40B4-BE49-F238E27FC236}">
                <a16:creationId xmlns:a16="http://schemas.microsoft.com/office/drawing/2014/main" id="{EA307247-D8F4-FB91-2E07-8C620DEB96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eaLnBrk="1" hangingPunct="1"/>
            <a:r>
              <a:rPr lang="en-US" altLang="en-US"/>
              <a:t>But it can be sorted in two steps:</a:t>
            </a:r>
          </a:p>
          <a:p>
            <a:pPr lvl="1" eaLnBrk="1" hangingPunct="1">
              <a:buFontTx/>
              <a:buNone/>
            </a:pPr>
            <a:r>
              <a:rPr lang="en-US" altLang="en-US" sz="3000" i="1">
                <a:latin typeface="Symbol" pitchFamily="2" charset="2"/>
              </a:rPr>
              <a:t>		  p</a:t>
            </a:r>
            <a:r>
              <a:rPr lang="en-US" altLang="en-US" sz="3000"/>
              <a:t>    =  </a:t>
            </a:r>
            <a:r>
              <a:rPr lang="en-US" altLang="en-US" sz="3000">
                <a:solidFill>
                  <a:srgbClr val="0066FF"/>
                </a:solidFill>
                <a:latin typeface="Lucida Sans Unicode" panose="020B0602030504020204" pitchFamily="34" charset="0"/>
              </a:rPr>
              <a:t>6 1 2 3 4 5</a:t>
            </a:r>
            <a:r>
              <a:rPr lang="en-US" altLang="en-US" sz="3000">
                <a:latin typeface="Lucida Console" panose="020B0609040504020204" pitchFamily="49" charset="0"/>
              </a:rPr>
              <a:t>   </a:t>
            </a:r>
          </a:p>
          <a:p>
            <a:pPr lvl="1" eaLnBrk="1" hangingPunct="1"/>
            <a:r>
              <a:rPr lang="en-US" altLang="en-US" sz="3000">
                <a:latin typeface="Lucida Sans Unicode" panose="020B0602030504020204" pitchFamily="34" charset="0"/>
              </a:rPr>
              <a:t>Step 1:  </a:t>
            </a:r>
            <a:r>
              <a:rPr lang="en-US" altLang="en-US" sz="3000">
                <a:solidFill>
                  <a:srgbClr val="0066FF"/>
                </a:solidFill>
                <a:latin typeface="Lucida Sans Unicode" panose="020B0602030504020204" pitchFamily="34" charset="0"/>
              </a:rPr>
              <a:t>5 4 3 2 1</a:t>
            </a:r>
            <a:r>
              <a:rPr lang="en-US" altLang="en-US" sz="3000">
                <a:latin typeface="Lucida Sans Unicode" panose="020B0602030504020204" pitchFamily="34" charset="0"/>
              </a:rPr>
              <a:t> 6     </a:t>
            </a:r>
          </a:p>
          <a:p>
            <a:pPr lvl="1" eaLnBrk="1" hangingPunct="1"/>
            <a:r>
              <a:rPr lang="en-US" altLang="en-US" sz="3000">
                <a:latin typeface="Lucida Sans Unicode" panose="020B0602030504020204" pitchFamily="34" charset="0"/>
              </a:rPr>
              <a:t>Step 2:  1 2 3 4 5 6</a:t>
            </a:r>
          </a:p>
          <a:p>
            <a:pPr eaLnBrk="1" hangingPunct="1"/>
            <a:r>
              <a:rPr lang="en-US" altLang="en-US"/>
              <a:t>So, SimpleReversalSort(</a:t>
            </a:r>
            <a:r>
              <a:rPr lang="en-US" altLang="en-US" i="1">
                <a:latin typeface="Symbol" pitchFamily="2" charset="2"/>
              </a:rPr>
              <a:t>p</a:t>
            </a:r>
            <a:r>
              <a:rPr lang="en-US" altLang="en-US"/>
              <a:t>) is not optimal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 The problem is NP-hard; approximation algorithms are desirable</a:t>
            </a:r>
          </a:p>
        </p:txBody>
      </p:sp>
      <p:sp>
        <p:nvSpPr>
          <p:cNvPr id="53251" name="Rectangle 5">
            <a:extLst>
              <a:ext uri="{FF2B5EF4-FFF2-40B4-BE49-F238E27FC236}">
                <a16:creationId xmlns:a16="http://schemas.microsoft.com/office/drawing/2014/main" id="{F57C08D8-EC08-B7C1-6176-789207472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39850" indent="-315913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81163" indent="-339725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400">
                <a:solidFill>
                  <a:schemeClr val="tx2"/>
                </a:solidFill>
                <a:latin typeface="Arial Unicode MS" panose="020B0604020202020204" pitchFamily="34" charset="-128"/>
              </a:rPr>
              <a:t>Analyzing SimpleReversalSort </a:t>
            </a:r>
            <a:r>
              <a:rPr lang="en-US" altLang="en-US" sz="2600">
                <a:solidFill>
                  <a:schemeClr val="tx2"/>
                </a:solidFill>
                <a:latin typeface="Arial Unicode MS" panose="020B0604020202020204" pitchFamily="34" charset="-128"/>
              </a:rPr>
              <a:t>(cont</a:t>
            </a:r>
            <a:r>
              <a:rPr lang="en-US" altLang="en-US" sz="2600">
                <a:solidFill>
                  <a:schemeClr val="tx2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en-US" sz="2600">
                <a:solidFill>
                  <a:schemeClr val="tx2"/>
                </a:solidFill>
                <a:latin typeface="Arial Unicode MS" panose="020B0604020202020204" pitchFamily="34" charset="-128"/>
              </a:rPr>
              <a:t>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94"/>
          <a:stretch/>
        </p:blipFill>
        <p:spPr bwMode="auto">
          <a:xfrm>
            <a:off x="1219200" y="1066800"/>
            <a:ext cx="7010400" cy="145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9144000" cy="1466850"/>
          </a:xfrm>
        </p:spPr>
        <p:txBody>
          <a:bodyPr lIns="82945" tIns="41473" rIns="82945" bIns="41473">
            <a:norm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3600" dirty="0">
                <a:latin typeface="Calibri"/>
                <a:cs typeface="Calibri"/>
              </a:rPr>
              <a:t>Series of Reversals</a:t>
            </a:r>
          </a:p>
        </p:txBody>
      </p:sp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533400" y="1828800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F9E5C4-E65F-CC47-A880-E41AE8AE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84382187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2217"/>
          <a:stretch/>
        </p:blipFill>
        <p:spPr bwMode="auto">
          <a:xfrm>
            <a:off x="1219200" y="1066800"/>
            <a:ext cx="7010400" cy="2015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533400" y="1828800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-304800"/>
            <a:ext cx="9144000" cy="1466850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3600">
                <a:latin typeface="Calibri"/>
                <a:cs typeface="Calibri"/>
              </a:rPr>
              <a:t>Series of Reversals</a:t>
            </a:r>
            <a:endParaRPr lang="en-GB" sz="3600" dirty="0">
              <a:latin typeface="Calibri"/>
              <a:cs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ED1EE3-75B8-D545-9A86-5D96FB82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2331066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3326"/>
          <a:stretch/>
        </p:blipFill>
        <p:spPr bwMode="auto">
          <a:xfrm>
            <a:off x="1219200" y="1066800"/>
            <a:ext cx="70104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533400" y="1828800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9144000" cy="1466850"/>
          </a:xfrm>
        </p:spPr>
        <p:txBody>
          <a:bodyPr lIns="82945" tIns="41473" rIns="82945" bIns="41473">
            <a:norm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3600" dirty="0">
                <a:latin typeface="Calibri"/>
                <a:cs typeface="Calibri"/>
              </a:rPr>
              <a:t>Series of Reversals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CCD42B-4C51-344F-93A9-47E8A567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29483209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3165"/>
          <a:stretch/>
        </p:blipFill>
        <p:spPr bwMode="auto">
          <a:xfrm>
            <a:off x="1219200" y="1066799"/>
            <a:ext cx="7010400" cy="303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533400" y="1828800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9144000" cy="1466850"/>
          </a:xfrm>
        </p:spPr>
        <p:txBody>
          <a:bodyPr lIns="82945" tIns="41473" rIns="82945" bIns="41473">
            <a:norm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3600" dirty="0">
                <a:latin typeface="Calibri"/>
                <a:cs typeface="Calibri"/>
              </a:rPr>
              <a:t>Series of Reversals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4F1D89-DDB3-B343-9457-602DEA4F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30325339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3798"/>
          <a:stretch/>
        </p:blipFill>
        <p:spPr bwMode="auto">
          <a:xfrm>
            <a:off x="1219200" y="1066799"/>
            <a:ext cx="7010400" cy="353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533400" y="1828800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-304800"/>
            <a:ext cx="9144000" cy="1466850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3600">
                <a:latin typeface="Calibri"/>
                <a:cs typeface="Calibri"/>
              </a:rPr>
              <a:t>Series of Reversals</a:t>
            </a:r>
            <a:endParaRPr lang="en-GB" sz="3600" dirty="0">
              <a:latin typeface="Calibri"/>
              <a:cs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8D8E96-CD29-0140-B500-BF06E0E2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2429736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273"/>
          <a:stretch/>
        </p:blipFill>
        <p:spPr bwMode="auto">
          <a:xfrm>
            <a:off x="1219200" y="1066799"/>
            <a:ext cx="7010400" cy="403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29" name="AutoShape 6"/>
          <p:cNvSpPr>
            <a:spLocks noChangeAspect="1" noChangeArrowheads="1"/>
          </p:cNvSpPr>
          <p:nvPr/>
        </p:nvSpPr>
        <p:spPr bwMode="auto">
          <a:xfrm>
            <a:off x="533400" y="1828800"/>
            <a:ext cx="6237288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0" y="-304800"/>
            <a:ext cx="9144000" cy="1466850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sz="3600">
                <a:latin typeface="Calibri"/>
                <a:cs typeface="Calibri"/>
              </a:rPr>
              <a:t>Series of Reversals</a:t>
            </a:r>
            <a:endParaRPr lang="en-GB" sz="3600" dirty="0">
              <a:latin typeface="Calibri"/>
              <a:cs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7714C3-95C8-BF42-AC1E-F58D568C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Algorithms: An Active Learning Approach. Copyright 2018 Compeau and Pevzner.</a:t>
            </a:r>
          </a:p>
        </p:txBody>
      </p:sp>
    </p:spTree>
    <p:extLst>
      <p:ext uri="{BB962C8B-B14F-4D97-AF65-F5344CB8AC3E}">
        <p14:creationId xmlns:p14="http://schemas.microsoft.com/office/powerpoint/2010/main" val="14496368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24729</TotalTime>
  <Words>1592</Words>
  <Application>Microsoft Macintosh PowerPoint</Application>
  <PresentationFormat>On-screen Show (4:3)</PresentationFormat>
  <Paragraphs>212</Paragraphs>
  <Slides>30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 Unicode MS</vt:lpstr>
      <vt:lpstr>Arial</vt:lpstr>
      <vt:lpstr>Calibri</vt:lpstr>
      <vt:lpstr>Courier New</vt:lpstr>
      <vt:lpstr>Lucida Console</vt:lpstr>
      <vt:lpstr>Lucida Sans Unicode</vt:lpstr>
      <vt:lpstr>Symbol</vt:lpstr>
      <vt:lpstr>Tahoma</vt:lpstr>
      <vt:lpstr>Times New Roman</vt:lpstr>
      <vt:lpstr>Verdana</vt:lpstr>
      <vt:lpstr>Wingdings</vt:lpstr>
      <vt:lpstr>Office Theme</vt:lpstr>
      <vt:lpstr>Worksheet</vt:lpstr>
      <vt:lpstr>Genome Rearrangement Combinatorial Algorithms</vt:lpstr>
      <vt:lpstr>History of Chromosome X</vt:lpstr>
      <vt:lpstr>“Transforming Mice into Men”  </vt:lpstr>
      <vt:lpstr>Series of Reversals</vt:lpstr>
      <vt:lpstr>PowerPoint Presentation</vt:lpstr>
      <vt:lpstr>Series of Reversals</vt:lpstr>
      <vt:lpstr>Series of Reversals</vt:lpstr>
      <vt:lpstr>PowerPoint Presentation</vt:lpstr>
      <vt:lpstr>PowerPoint Presentation</vt:lpstr>
      <vt:lpstr>Human-Mouse Transformation Accomplished! </vt:lpstr>
      <vt:lpstr>Types of Rearrangements</vt:lpstr>
      <vt:lpstr>Comparative Genomic Architectures: Mouse vs Human Genomes</vt:lpstr>
      <vt:lpstr>Are There Fragile Regions in the Human Genome?  </vt:lpstr>
      <vt:lpstr>Reversals </vt:lpstr>
      <vt:lpstr>Reversals </vt:lpstr>
      <vt:lpstr>Reversals </vt:lpstr>
      <vt:lpstr>Reversals </vt:lpstr>
      <vt:lpstr>PowerPoint Presentation</vt:lpstr>
      <vt:lpstr>PowerPoint Presentation</vt:lpstr>
      <vt:lpstr>Sorting by 4 Reversals</vt:lpstr>
      <vt:lpstr>Pancake Flipping Problem</vt:lpstr>
      <vt:lpstr>Pancake Flipping Problem: Greedy Algorithm</vt:lpstr>
      <vt:lpstr>PowerPoint Presentation</vt:lpstr>
      <vt:lpstr>Sorting By Reversals: A Greedy Algorithm</vt:lpstr>
      <vt:lpstr>PowerPoint Presentation</vt:lpstr>
      <vt:lpstr>Greedy Algorithm: Pseudocode</vt:lpstr>
      <vt:lpstr>Greedy Sorting by Reversals  </vt:lpstr>
      <vt:lpstr>Greedy Sorting by Reversals  </vt:lpstr>
      <vt:lpstr>Analyzing SimpleReversalSort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in a Genome Does DNA Replication Begin</dc:title>
  <dc:creator>snow</dc:creator>
  <cp:lastModifiedBy>Chen Hao</cp:lastModifiedBy>
  <cp:revision>683</cp:revision>
  <cp:lastPrinted>2013-12-01T05:45:15Z</cp:lastPrinted>
  <dcterms:created xsi:type="dcterms:W3CDTF">2013-05-28T03:36:16Z</dcterms:created>
  <dcterms:modified xsi:type="dcterms:W3CDTF">2025-01-29T05:48:31Z</dcterms:modified>
</cp:coreProperties>
</file>