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394" r:id="rId2"/>
    <p:sldId id="788" r:id="rId3"/>
    <p:sldId id="362" r:id="rId4"/>
    <p:sldId id="403" r:id="rId5"/>
    <p:sldId id="707" r:id="rId6"/>
    <p:sldId id="404" r:id="rId7"/>
    <p:sldId id="766" r:id="rId8"/>
    <p:sldId id="767" r:id="rId9"/>
    <p:sldId id="768" r:id="rId10"/>
    <p:sldId id="769" r:id="rId11"/>
    <p:sldId id="781" r:id="rId12"/>
    <p:sldId id="782" r:id="rId13"/>
    <p:sldId id="771" r:id="rId14"/>
    <p:sldId id="363" r:id="rId15"/>
    <p:sldId id="370" r:id="rId16"/>
    <p:sldId id="406" r:id="rId17"/>
    <p:sldId id="756" r:id="rId18"/>
    <p:sldId id="635" r:id="rId19"/>
    <p:sldId id="636" r:id="rId20"/>
    <p:sldId id="637" r:id="rId21"/>
    <p:sldId id="638" r:id="rId22"/>
    <p:sldId id="639" r:id="rId23"/>
    <p:sldId id="647" r:id="rId24"/>
    <p:sldId id="773" r:id="rId25"/>
    <p:sldId id="408" r:id="rId26"/>
    <p:sldId id="640" r:id="rId27"/>
    <p:sldId id="774" r:id="rId28"/>
    <p:sldId id="775" r:id="rId29"/>
    <p:sldId id="713" r:id="rId30"/>
    <p:sldId id="655" r:id="rId31"/>
    <p:sldId id="656" r:id="rId32"/>
    <p:sldId id="699" r:id="rId33"/>
    <p:sldId id="428" r:id="rId34"/>
    <p:sldId id="783" r:id="rId35"/>
    <p:sldId id="429" r:id="rId36"/>
    <p:sldId id="430" r:id="rId37"/>
    <p:sldId id="627" r:id="rId38"/>
    <p:sldId id="628" r:id="rId39"/>
    <p:sldId id="641" r:id="rId40"/>
    <p:sldId id="374" r:id="rId41"/>
    <p:sldId id="377" r:id="rId42"/>
    <p:sldId id="790" r:id="rId43"/>
    <p:sldId id="275" r:id="rId44"/>
    <p:sldId id="311" r:id="rId45"/>
    <p:sldId id="265" r:id="rId46"/>
    <p:sldId id="757" r:id="rId47"/>
    <p:sldId id="646" r:id="rId48"/>
    <p:sldId id="274" r:id="rId49"/>
    <p:sldId id="276" r:id="rId50"/>
    <p:sldId id="700" r:id="rId51"/>
    <p:sldId id="342" r:id="rId52"/>
    <p:sldId id="277" r:id="rId53"/>
    <p:sldId id="294" r:id="rId54"/>
    <p:sldId id="278" r:id="rId55"/>
    <p:sldId id="791" r:id="rId56"/>
    <p:sldId id="270" r:id="rId57"/>
    <p:sldId id="384" r:id="rId58"/>
    <p:sldId id="357" r:id="rId59"/>
    <p:sldId id="295" r:id="rId60"/>
    <p:sldId id="343" r:id="rId61"/>
    <p:sldId id="382" r:id="rId62"/>
    <p:sldId id="383" r:id="rId63"/>
    <p:sldId id="380" r:id="rId64"/>
    <p:sldId id="297" r:id="rId65"/>
    <p:sldId id="345" r:id="rId66"/>
    <p:sldId id="314" r:id="rId67"/>
    <p:sldId id="300" r:id="rId68"/>
    <p:sldId id="702" r:id="rId69"/>
    <p:sldId id="444" r:id="rId70"/>
    <p:sldId id="772" r:id="rId71"/>
    <p:sldId id="758" r:id="rId72"/>
    <p:sldId id="648" r:id="rId73"/>
    <p:sldId id="677" r:id="rId74"/>
    <p:sldId id="452" r:id="rId75"/>
    <p:sldId id="714" r:id="rId76"/>
    <p:sldId id="789" r:id="rId77"/>
    <p:sldId id="786" r:id="rId78"/>
    <p:sldId id="461" r:id="rId79"/>
    <p:sldId id="703" r:id="rId80"/>
    <p:sldId id="743" r:id="rId81"/>
    <p:sldId id="467" r:id="rId82"/>
    <p:sldId id="468" r:id="rId83"/>
    <p:sldId id="759" r:id="rId84"/>
    <p:sldId id="760" r:id="rId85"/>
    <p:sldId id="761" r:id="rId86"/>
    <p:sldId id="653" r:id="rId87"/>
    <p:sldId id="469" r:id="rId88"/>
    <p:sldId id="474" r:id="rId89"/>
    <p:sldId id="716" r:id="rId90"/>
    <p:sldId id="717" r:id="rId91"/>
    <p:sldId id="719" r:id="rId92"/>
    <p:sldId id="720" r:id="rId93"/>
    <p:sldId id="721" r:id="rId94"/>
    <p:sldId id="479" r:id="rId95"/>
    <p:sldId id="710" r:id="rId96"/>
    <p:sldId id="480" r:id="rId97"/>
    <p:sldId id="709" r:id="rId98"/>
    <p:sldId id="704" r:id="rId99"/>
    <p:sldId id="780" r:id="rId100"/>
    <p:sldId id="483" r:id="rId101"/>
    <p:sldId id="484" r:id="rId102"/>
    <p:sldId id="754" r:id="rId103"/>
    <p:sldId id="486" r:id="rId104"/>
    <p:sldId id="658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DF29"/>
    <a:srgbClr val="E8E990"/>
    <a:srgbClr val="FF9900"/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99" autoAdjust="0"/>
    <p:restoredTop sz="50000" autoAdjust="0"/>
  </p:normalViewPr>
  <p:slideViewPr>
    <p:cSldViewPr>
      <p:cViewPr varScale="1">
        <p:scale>
          <a:sx n="161" d="100"/>
          <a:sy n="161" d="100"/>
        </p:scale>
        <p:origin x="41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440"/>
    </p:cViewPr>
  </p:sorterViewPr>
  <p:notesViewPr>
    <p:cSldViewPr snapToGrid="0" snapToObjects="1">
      <p:cViewPr varScale="1">
        <p:scale>
          <a:sx n="42" d="100"/>
          <a:sy n="42" d="100"/>
        </p:scale>
        <p:origin x="-223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5F8E4-B9E6-2B4F-BFC1-EA81C899571B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E5663-0004-3649-B9EC-01B1CEAF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1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2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12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13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89DFF91-A54C-96A6-50D8-84389EDD5A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60E4E2A3-8990-1B44-BE1E-A349F2297148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3CC35F0-525E-FCBA-5308-541323A19C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3CD14E0-0067-FF02-88C8-159B50144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CA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2FE2AC-D7A1-3346-9900-1E6DBB47F4ED}" type="slidenum">
              <a:rPr lang="en-US" sz="1200">
                <a:latin typeface="Verdana" charset="0"/>
              </a:rPr>
              <a:pPr eaLnBrk="1" hangingPunct="1"/>
              <a:t>16</a:t>
            </a:fld>
            <a:endParaRPr lang="en-US" sz="1200">
              <a:latin typeface="Verdana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31748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4DD1F8-7F86-464A-A785-BA14426962FA}" type="slidenum">
              <a:rPr lang="en-US" sz="1200">
                <a:latin typeface="Verdana" charset="0"/>
              </a:rPr>
              <a:pPr eaLnBrk="1" hangingPunct="1"/>
              <a:t>17</a:t>
            </a:fld>
            <a:endParaRPr lang="en-US" sz="1200">
              <a:latin typeface="Verdana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33796" name="Text Box 3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450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1400">
                <a:latin typeface="Arial" charset="0"/>
              </a:rPr>
              <a:t>hour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18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19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20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21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22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4A264A-888B-614E-B16C-CC97B43F751B}" type="slidenum">
              <a:rPr lang="en-US" sz="1200">
                <a:latin typeface="Verdana" charset="0"/>
              </a:rPr>
              <a:pPr eaLnBrk="1" hangingPunct="1"/>
              <a:t>4</a:t>
            </a:fld>
            <a:endParaRPr lang="en-US" sz="1200">
              <a:latin typeface="Verdana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hour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23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24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D31B08-ECA1-C146-9C6B-C07D4A089D23}" type="slidenum">
              <a:rPr lang="en-US" sz="1200">
                <a:latin typeface="Verdana" charset="0"/>
              </a:rPr>
              <a:pPr eaLnBrk="1" hangingPunct="1"/>
              <a:t>25</a:t>
            </a:fld>
            <a:endParaRPr lang="en-US" sz="120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594BB-7832-5944-B9C9-2F1A4E52CCE6}" type="slidenum">
              <a:rPr lang="en-US" sz="1200">
                <a:latin typeface="Verdana" charset="0"/>
              </a:rPr>
              <a:pPr eaLnBrk="1" hangingPunct="1"/>
              <a:t>26</a:t>
            </a:fld>
            <a:endParaRPr lang="en-US" sz="120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594BB-7832-5944-B9C9-2F1A4E52CCE6}" type="slidenum">
              <a:rPr lang="en-US" sz="1200">
                <a:latin typeface="Verdana" charset="0"/>
              </a:rPr>
              <a:pPr eaLnBrk="1" hangingPunct="1"/>
              <a:t>27</a:t>
            </a:fld>
            <a:endParaRPr lang="en-US" sz="120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594BB-7832-5944-B9C9-2F1A4E52CCE6}" type="slidenum">
              <a:rPr lang="en-US" sz="1200">
                <a:latin typeface="Verdana" charset="0"/>
              </a:rPr>
              <a:pPr eaLnBrk="1" hangingPunct="1"/>
              <a:t>28</a:t>
            </a:fld>
            <a:endParaRPr lang="en-US" sz="120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594BB-7832-5944-B9C9-2F1A4E52CCE6}" type="slidenum">
              <a:rPr lang="en-US" sz="1200">
                <a:latin typeface="Verdana" charset="0"/>
              </a:rPr>
              <a:pPr eaLnBrk="1" hangingPunct="1"/>
              <a:t>29</a:t>
            </a:fld>
            <a:endParaRPr lang="en-US" sz="120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594BB-7832-5944-B9C9-2F1A4E52CCE6}" type="slidenum">
              <a:rPr lang="en-US" sz="1200">
                <a:latin typeface="Verdana" charset="0"/>
              </a:rPr>
              <a:pPr eaLnBrk="1" hangingPunct="1"/>
              <a:t>30</a:t>
            </a:fld>
            <a:endParaRPr lang="en-US" sz="120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594BB-7832-5944-B9C9-2F1A4E52CCE6}" type="slidenum">
              <a:rPr lang="en-US" sz="1200">
                <a:latin typeface="Verdana" charset="0"/>
              </a:rPr>
              <a:pPr eaLnBrk="1" hangingPunct="1"/>
              <a:t>31</a:t>
            </a:fld>
            <a:endParaRPr lang="en-US" sz="120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32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4A264A-888B-614E-B16C-CC97B43F751B}" type="slidenum">
              <a:rPr lang="en-US" sz="1200">
                <a:latin typeface="Verdana" charset="0"/>
              </a:rPr>
              <a:pPr eaLnBrk="1" hangingPunct="1"/>
              <a:t>5</a:t>
            </a:fld>
            <a:endParaRPr lang="en-US" sz="1200">
              <a:latin typeface="Verdana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hour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396EA-6902-E646-B2B2-055E77ECD84D}" type="slidenum">
              <a:rPr lang="en-US" sz="1200">
                <a:latin typeface="Verdana" charset="0"/>
              </a:rPr>
              <a:pPr eaLnBrk="1" hangingPunct="1"/>
              <a:t>33</a:t>
            </a:fld>
            <a:endParaRPr lang="en-US" sz="1200">
              <a:latin typeface="Verdana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396EA-6902-E646-B2B2-055E77ECD84D}" type="slidenum">
              <a:rPr lang="en-US" sz="1200">
                <a:latin typeface="Verdana" charset="0"/>
              </a:rPr>
              <a:pPr eaLnBrk="1" hangingPunct="1"/>
              <a:t>34</a:t>
            </a:fld>
            <a:endParaRPr lang="en-US" sz="1200">
              <a:latin typeface="Verdana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1FCCF1-EF5D-3A4B-997F-558DD112D648}" type="slidenum">
              <a:rPr lang="en-US" sz="1200">
                <a:latin typeface="Verdana" charset="0"/>
              </a:rPr>
              <a:pPr eaLnBrk="1" hangingPunct="1"/>
              <a:t>35</a:t>
            </a:fld>
            <a:endParaRPr lang="en-US" sz="1200">
              <a:latin typeface="Verdana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CD76EC-DFAF-E141-A31B-5E0DB0D0978C}" type="slidenum">
              <a:rPr lang="en-US" sz="1200">
                <a:latin typeface="Verdana" charset="0"/>
              </a:rPr>
              <a:pPr eaLnBrk="1" hangingPunct="1"/>
              <a:t>36</a:t>
            </a:fld>
            <a:endParaRPr lang="en-US" sz="1200">
              <a:latin typeface="Verdana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FB4409-F42D-0349-9288-FDDD1804137C}" type="slidenum">
              <a:rPr lang="en-US">
                <a:latin typeface="Verdana" charset="0"/>
              </a:rPr>
              <a:pPr/>
              <a:t>37</a:t>
            </a:fld>
            <a:endParaRPr lang="en-US">
              <a:latin typeface="Verdana" charset="0"/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hour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D5ED51-626C-2548-A4D8-51890FE462A4}" type="slidenum">
              <a:rPr lang="en-US">
                <a:latin typeface="Verdana" charset="0"/>
              </a:rPr>
              <a:pPr/>
              <a:t>38</a:t>
            </a:fld>
            <a:endParaRPr lang="en-US">
              <a:latin typeface="Verdana" charset="0"/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D5ED51-626C-2548-A4D8-51890FE462A4}" type="slidenum">
              <a:rPr lang="en-US">
                <a:latin typeface="Verdana" charset="0"/>
              </a:rPr>
              <a:pPr/>
              <a:t>39</a:t>
            </a:fld>
            <a:endParaRPr lang="en-US">
              <a:latin typeface="Verdana" charset="0"/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594BB-7832-5944-B9C9-2F1A4E52CCE6}" type="slidenum">
              <a:rPr lang="en-US" sz="1200">
                <a:latin typeface="Verdana" charset="0"/>
              </a:rPr>
              <a:pPr eaLnBrk="1" hangingPunct="1"/>
              <a:t>46</a:t>
            </a:fld>
            <a:endParaRPr lang="en-US" sz="120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594BB-7832-5944-B9C9-2F1A4E52CCE6}" type="slidenum">
              <a:rPr lang="en-US" sz="1200">
                <a:latin typeface="Verdana" charset="0"/>
              </a:rPr>
              <a:pPr eaLnBrk="1" hangingPunct="1"/>
              <a:t>47</a:t>
            </a:fld>
            <a:endParaRPr lang="en-US" sz="120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50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  <p:extLst>
      <p:ext uri="{BB962C8B-B14F-4D97-AF65-F5344CB8AC3E}">
        <p14:creationId xmlns:p14="http://schemas.microsoft.com/office/powerpoint/2010/main" val="427339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6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68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DB92D2-2F3D-2943-996B-280C06BCC4B7}" type="slidenum">
              <a:rPr lang="en-US" sz="1200">
                <a:latin typeface="Verdana" charset="0"/>
              </a:rPr>
              <a:pPr eaLnBrk="1" hangingPunct="1"/>
              <a:t>72</a:t>
            </a:fld>
            <a:endParaRPr lang="en-US" sz="1200">
              <a:latin typeface="Verdana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5FCD46-1E57-8F4B-8E98-B80FBB930B98}" type="slidenum">
              <a:rPr lang="en-US" sz="1200">
                <a:latin typeface="Verdana" charset="0"/>
              </a:rPr>
              <a:pPr eaLnBrk="1" hangingPunct="1"/>
              <a:t>73</a:t>
            </a:fld>
            <a:endParaRPr lang="en-US" sz="1200">
              <a:latin typeface="Verdana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3C928D-8221-0E47-85EC-6C0A73D916FE}" type="slidenum">
              <a:rPr lang="en-US" sz="1200">
                <a:latin typeface="Verdana" charset="0"/>
              </a:rPr>
              <a:pPr eaLnBrk="1" hangingPunct="1"/>
              <a:t>74</a:t>
            </a:fld>
            <a:endParaRPr lang="en-US" sz="1200">
              <a:latin typeface="Verdana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0251F0-DDB1-4147-9041-0880344A55D4}" type="slidenum">
              <a:rPr lang="en-US" sz="1200">
                <a:latin typeface="Verdana" charset="0"/>
              </a:rPr>
              <a:pPr eaLnBrk="1" hangingPunct="1"/>
              <a:t>75</a:t>
            </a:fld>
            <a:endParaRPr lang="en-US" sz="1200">
              <a:latin typeface="Verdan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0251F0-DDB1-4147-9041-0880344A55D4}" type="slidenum">
              <a:rPr lang="en-US" sz="1200">
                <a:latin typeface="Verdana" charset="0"/>
              </a:rPr>
              <a:pPr eaLnBrk="1" hangingPunct="1"/>
              <a:t>76</a:t>
            </a:fld>
            <a:endParaRPr lang="en-US" sz="1200">
              <a:latin typeface="Verdan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0251F0-DDB1-4147-9041-0880344A55D4}" type="slidenum">
              <a:rPr lang="en-US" sz="1200">
                <a:latin typeface="Verdana" charset="0"/>
              </a:rPr>
              <a:pPr eaLnBrk="1" hangingPunct="1"/>
              <a:t>77</a:t>
            </a:fld>
            <a:endParaRPr lang="en-US" sz="1200">
              <a:latin typeface="Verdan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DCED59-7478-2848-AA4C-6AA20E043E7B}" type="slidenum">
              <a:rPr lang="en-US" sz="1200">
                <a:latin typeface="Verdana" charset="0"/>
              </a:rPr>
              <a:pPr eaLnBrk="1" hangingPunct="1"/>
              <a:t>78</a:t>
            </a:fld>
            <a:endParaRPr lang="en-US" sz="1200">
              <a:latin typeface="Verdana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2388" y="879475"/>
            <a:ext cx="4216400" cy="31638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888"/>
            <a:ext cx="4743450" cy="35139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79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CFFFDC-CF52-2A43-9557-23FEC823C84A}" type="slidenum">
              <a:rPr lang="en-US" sz="1200">
                <a:latin typeface="Verdana" charset="0"/>
              </a:rPr>
              <a:pPr eaLnBrk="1" hangingPunct="1"/>
              <a:t>80</a:t>
            </a:fld>
            <a:endParaRPr lang="en-US" sz="1200">
              <a:latin typeface="Verdana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7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CFFFDC-CF52-2A43-9557-23FEC823C84A}" type="slidenum">
              <a:rPr lang="en-US" sz="1200">
                <a:latin typeface="Verdana" charset="0"/>
              </a:rPr>
              <a:pPr eaLnBrk="1" hangingPunct="1"/>
              <a:t>81</a:t>
            </a:fld>
            <a:endParaRPr lang="en-US" sz="1200">
              <a:latin typeface="Verdana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5E3FD1-8D5E-4A46-AEF7-1235FC83E2F6}" type="slidenum">
              <a:rPr lang="en-US" sz="1200">
                <a:latin typeface="Verdana" charset="0"/>
              </a:rPr>
              <a:pPr eaLnBrk="1" hangingPunct="1"/>
              <a:t>82</a:t>
            </a:fld>
            <a:endParaRPr lang="en-US" sz="1200">
              <a:latin typeface="Verdana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5E3FD1-8D5E-4A46-AEF7-1235FC83E2F6}" type="slidenum">
              <a:rPr lang="en-US" sz="1200">
                <a:latin typeface="Verdana" charset="0"/>
              </a:rPr>
              <a:pPr eaLnBrk="1" hangingPunct="1"/>
              <a:t>83</a:t>
            </a:fld>
            <a:endParaRPr lang="en-US" sz="1200">
              <a:latin typeface="Verdana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5E3FD1-8D5E-4A46-AEF7-1235FC83E2F6}" type="slidenum">
              <a:rPr lang="en-US" sz="1200">
                <a:latin typeface="Verdana" charset="0"/>
              </a:rPr>
              <a:pPr eaLnBrk="1" hangingPunct="1"/>
              <a:t>84</a:t>
            </a:fld>
            <a:endParaRPr lang="en-US" sz="1200">
              <a:latin typeface="Verdana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5E3FD1-8D5E-4A46-AEF7-1235FC83E2F6}" type="slidenum">
              <a:rPr lang="en-US" sz="1200">
                <a:latin typeface="Verdana" charset="0"/>
              </a:rPr>
              <a:pPr eaLnBrk="1" hangingPunct="1"/>
              <a:t>85</a:t>
            </a:fld>
            <a:endParaRPr lang="en-US" sz="1200">
              <a:latin typeface="Verdana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5E3FD1-8D5E-4A46-AEF7-1235FC83E2F6}" type="slidenum">
              <a:rPr lang="en-US" sz="1200">
                <a:latin typeface="Verdana" charset="0"/>
              </a:rPr>
              <a:pPr eaLnBrk="1" hangingPunct="1"/>
              <a:t>86</a:t>
            </a:fld>
            <a:endParaRPr lang="en-US" sz="1200">
              <a:latin typeface="Verdana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AA1CA0-CDE5-874A-B387-0ECAEC754E27}" type="slidenum">
              <a:rPr lang="en-US" sz="1200">
                <a:latin typeface="Verdana" charset="0"/>
                <a:cs typeface="Arial" charset="0"/>
              </a:rPr>
              <a:pPr eaLnBrk="1" hangingPunct="1"/>
              <a:t>87</a:t>
            </a:fld>
            <a:endParaRPr lang="en-US" sz="1200">
              <a:latin typeface="Verdana" charset="0"/>
              <a:cs typeface="Arial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ECFCF2-B9E4-6742-8991-B3CBA021592B}" type="slidenum">
              <a:rPr lang="en-US" sz="1200">
                <a:latin typeface="Verdana" charset="0"/>
              </a:rPr>
              <a:pPr eaLnBrk="1" hangingPunct="1"/>
              <a:t>92</a:t>
            </a:fld>
            <a:endParaRPr lang="en-US" sz="1200">
              <a:latin typeface="Verdana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ECFCF2-B9E4-6742-8991-B3CBA021592B}" type="slidenum">
              <a:rPr lang="en-US" sz="1200">
                <a:latin typeface="Verdana" charset="0"/>
              </a:rPr>
              <a:pPr eaLnBrk="1" hangingPunct="1"/>
              <a:t>93</a:t>
            </a:fld>
            <a:endParaRPr lang="en-US" sz="1200">
              <a:latin typeface="Verdana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E6A3F3-8F0C-374A-B639-8C4B2F50AF6D}" type="slidenum">
              <a:rPr lang="en-US" sz="1200">
                <a:latin typeface="Verdana" charset="0"/>
              </a:rPr>
              <a:pPr eaLnBrk="1" hangingPunct="1"/>
              <a:t>94</a:t>
            </a:fld>
            <a:endParaRPr lang="en-US" sz="1200">
              <a:latin typeface="Verdana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8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E6A3F3-8F0C-374A-B639-8C4B2F50AF6D}" type="slidenum">
              <a:rPr lang="en-US" sz="1200">
                <a:latin typeface="Verdana" charset="0"/>
              </a:rPr>
              <a:pPr eaLnBrk="1" hangingPunct="1"/>
              <a:t>95</a:t>
            </a:fld>
            <a:endParaRPr lang="en-US" sz="1200">
              <a:latin typeface="Verdana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9A5D2C-FF55-1B47-8DCF-2BEA297760ED}" type="slidenum">
              <a:rPr lang="en-US" sz="1200">
                <a:latin typeface="Verdana" charset="0"/>
              </a:rPr>
              <a:pPr eaLnBrk="1" hangingPunct="1"/>
              <a:t>96</a:t>
            </a:fld>
            <a:endParaRPr lang="en-US" sz="1200">
              <a:latin typeface="Verdana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2388" y="879475"/>
            <a:ext cx="4216400" cy="31638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888"/>
            <a:ext cx="4743450" cy="35139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9A5D2C-FF55-1B47-8DCF-2BEA297760ED}" type="slidenum">
              <a:rPr lang="en-US" sz="1200">
                <a:latin typeface="Verdana" charset="0"/>
              </a:rPr>
              <a:pPr eaLnBrk="1" hangingPunct="1"/>
              <a:t>97</a:t>
            </a:fld>
            <a:endParaRPr lang="en-US" sz="1200">
              <a:latin typeface="Verdana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2388" y="879475"/>
            <a:ext cx="4216400" cy="31638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888"/>
            <a:ext cx="4743450" cy="35139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98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BCB628-6134-4542-8742-CD66372751A0}" type="slidenum">
              <a:rPr lang="en-US" sz="1200">
                <a:latin typeface="Verdana" charset="0"/>
              </a:rPr>
              <a:pPr eaLnBrk="1" hangingPunct="1"/>
              <a:t>99</a:t>
            </a:fld>
            <a:endParaRPr lang="en-US" sz="1200">
              <a:latin typeface="Verdana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6863" y="860425"/>
            <a:ext cx="3921125" cy="2941638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4088768"/>
            <a:ext cx="4910138" cy="32656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1C39C8-6B35-9845-B5AF-460BF02F06E4}" type="slidenum">
              <a:rPr lang="en-US" sz="1200">
                <a:latin typeface="Verdana" charset="0"/>
              </a:rPr>
              <a:pPr eaLnBrk="1" hangingPunct="1"/>
              <a:t>101</a:t>
            </a:fld>
            <a:endParaRPr lang="en-US" sz="1200">
              <a:latin typeface="Verdana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2388" y="879475"/>
            <a:ext cx="4216400" cy="31638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888"/>
            <a:ext cx="4743450" cy="35139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BDF394-EF79-BF45-8898-7636CFEF0A55}" type="slidenum">
              <a:rPr lang="en-US" sz="1200">
                <a:latin typeface="Verdana" charset="0"/>
              </a:rPr>
              <a:pPr eaLnBrk="1" hangingPunct="1"/>
              <a:t>103</a:t>
            </a:fld>
            <a:endParaRPr lang="en-US" sz="1200">
              <a:latin typeface="Verdana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2388" y="879475"/>
            <a:ext cx="4216400" cy="3163888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888"/>
            <a:ext cx="4743450" cy="35139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BDF394-EF79-BF45-8898-7636CFEF0A55}" type="slidenum">
              <a:rPr lang="en-US" sz="1200">
                <a:latin typeface="Verdana" charset="0"/>
              </a:rPr>
              <a:pPr eaLnBrk="1" hangingPunct="1"/>
              <a:t>104</a:t>
            </a:fld>
            <a:endParaRPr lang="en-US" sz="1200">
              <a:latin typeface="Verdana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2388" y="879475"/>
            <a:ext cx="4216400" cy="3163888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888"/>
            <a:ext cx="4743450" cy="35139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9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10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11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A682-394E-144C-B7F7-F8A6BCE6D8C8}" type="datetime1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i="1" dirty="0"/>
              <a:t>Bioinformatics Algorithms: An Active Learning Approach.</a:t>
            </a:r>
          </a:p>
          <a:p>
            <a:r>
              <a:rPr lang="en-US" dirty="0"/>
              <a:t>Copyright 2018 </a:t>
            </a:r>
            <a:r>
              <a:rPr lang="en-US" dirty="0" err="1"/>
              <a:t>Compeau</a:t>
            </a:r>
            <a:r>
              <a:rPr lang="en-US" dirty="0"/>
              <a:t> and </a:t>
            </a:r>
            <a:r>
              <a:rPr lang="en-US" dirty="0" err="1"/>
              <a:t>Pevzner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232B-6CC7-8E43-9219-718C4EA5D19C}" type="datetime1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4639-B2AF-FE41-9F65-6B0ADADA6432}" type="datetime1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55588"/>
            <a:ext cx="7793037" cy="960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471613"/>
            <a:ext cx="3810000" cy="4662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471613"/>
            <a:ext cx="3810000" cy="4662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209D0-8C56-5C47-B566-EBC00BDA878E}" type="datetime1">
              <a:rPr lang="en-US" smtClean="0"/>
              <a:t>1/31/25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9B489-B9FF-CC43-93DA-B3AAF820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73098-8824-C57B-6E5B-2B1F1F666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6B44EE-C0E6-77C8-8684-4E1B326A6F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D56983-20AE-C5E3-0B16-31F58680F7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93553-2EE4-D14A-9688-050E44C68D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1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7E1-188E-CB44-A08B-632712FD05C6}" type="datetime1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D8A3-8F40-4345-8FCF-2A3BB99E0CED}" type="datetime1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BE31-AD23-5B49-AB36-63D5B96B304B}" type="datetime1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A4A-AE6A-2041-ACB3-8EE17B30519D}" type="datetime1">
              <a:rPr lang="en-US" smtClean="0"/>
              <a:t>1/31/25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BA51-2BB9-7241-B372-DB578ECDEB33}" type="datetime1">
              <a:rPr lang="en-US" smtClean="0"/>
              <a:t>1/31/25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C072-7D04-CD4E-B0CC-66CB743D6AA7}" type="datetime1">
              <a:rPr lang="en-US" smtClean="0"/>
              <a:t>1/31/25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90F-7C33-1B40-877E-1EB25216D220}" type="datetime1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B231-9BB7-FF42-A600-28040B924F35}" type="datetime1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7385-BA39-E84D-8412-4BB52E1FDE2B}" type="datetime1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1" dirty="0"/>
              <a:t>Bioinformatics Algorithms: An Active Learning Approach.</a:t>
            </a:r>
          </a:p>
          <a:p>
            <a:r>
              <a:rPr lang="en-US" dirty="0"/>
              <a:t>Copyright 2018 </a:t>
            </a:r>
            <a:r>
              <a:rPr lang="en-US" dirty="0" err="1"/>
              <a:t>Compeau</a:t>
            </a:r>
            <a:r>
              <a:rPr lang="en-US" dirty="0"/>
              <a:t> and </a:t>
            </a:r>
            <a:r>
              <a:rPr lang="en-US" dirty="0" err="1"/>
              <a:t>Pevzner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Are there Fragile Regions in the Human Genome? </a:t>
            </a:r>
            <a:br>
              <a:rPr lang="en-US" sz="3200" dirty="0">
                <a:latin typeface="Tahoma" charset="0"/>
              </a:rPr>
            </a:br>
            <a:r>
              <a:rPr lang="en-US" sz="3200" i="1" dirty="0">
                <a:solidFill>
                  <a:srgbClr val="0000FF"/>
                </a:solidFill>
              </a:rPr>
              <a:t>Combinatorial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57800"/>
            <a:ext cx="9144000" cy="17526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Phillip </a:t>
            </a:r>
            <a:r>
              <a:rPr lang="en-US" sz="2800" dirty="0" err="1">
                <a:solidFill>
                  <a:schemeClr val="tx1"/>
                </a:solidFill>
              </a:rPr>
              <a:t>Compeau</a:t>
            </a:r>
            <a:r>
              <a:rPr lang="en-US" sz="2800" dirty="0">
                <a:solidFill>
                  <a:schemeClr val="tx1"/>
                </a:solidFill>
              </a:rPr>
              <a:t> and Pavel Pevzner</a:t>
            </a:r>
          </a:p>
          <a:p>
            <a:r>
              <a:rPr lang="en-US" sz="2800" i="1" dirty="0">
                <a:solidFill>
                  <a:schemeClr val="tx1"/>
                </a:solidFill>
              </a:rPr>
              <a:t>Bioinformatics Algorithms: an Active Learning Approach</a:t>
            </a:r>
          </a:p>
          <a:p>
            <a:r>
              <a:rPr lang="en-US" sz="2000" dirty="0">
                <a:solidFill>
                  <a:schemeClr val="tx1"/>
                </a:solidFill>
              </a:rPr>
              <a:t>©2013  by Compeau and Pevzner. All rights reserved 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15" y="632460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3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165"/>
          <a:stretch/>
        </p:blipFill>
        <p:spPr bwMode="auto">
          <a:xfrm>
            <a:off x="1219200" y="1066799"/>
            <a:ext cx="7010400" cy="303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 dirty="0">
                <a:latin typeface="Calibri"/>
                <a:cs typeface="Calibri"/>
              </a:rPr>
              <a:t>Series of Reversals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4F1D89-DDB3-B343-9457-602DEA4F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032533975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0" name="Freeform 31"/>
          <p:cNvSpPr>
            <a:spLocks/>
          </p:cNvSpPr>
          <p:nvPr/>
        </p:nvSpPr>
        <p:spPr bwMode="auto">
          <a:xfrm>
            <a:off x="1498600" y="1427162"/>
            <a:ext cx="407988" cy="420688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1" name="Freeform 32"/>
          <p:cNvSpPr>
            <a:spLocks/>
          </p:cNvSpPr>
          <p:nvPr/>
        </p:nvSpPr>
        <p:spPr bwMode="auto">
          <a:xfrm>
            <a:off x="392113" y="1427162"/>
            <a:ext cx="412750" cy="427038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2" name="Freeform 33"/>
          <p:cNvSpPr>
            <a:spLocks/>
          </p:cNvSpPr>
          <p:nvPr/>
        </p:nvSpPr>
        <p:spPr bwMode="auto">
          <a:xfrm>
            <a:off x="1573213" y="2386012"/>
            <a:ext cx="354012" cy="430213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3" name="Text Box 34"/>
          <p:cNvSpPr txBox="1">
            <a:spLocks noChangeArrowheads="1"/>
          </p:cNvSpPr>
          <p:nvPr/>
        </p:nvSpPr>
        <p:spPr bwMode="auto">
          <a:xfrm>
            <a:off x="419100" y="2038350"/>
            <a:ext cx="23495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1800">
              <a:latin typeface="FreeSerif" charset="0"/>
            </a:endParaRPr>
          </a:p>
        </p:txBody>
      </p:sp>
      <p:sp>
        <p:nvSpPr>
          <p:cNvPr id="182284" name="Freeform 37"/>
          <p:cNvSpPr>
            <a:spLocks/>
          </p:cNvSpPr>
          <p:nvPr/>
        </p:nvSpPr>
        <p:spPr bwMode="auto">
          <a:xfrm>
            <a:off x="804863" y="1354137"/>
            <a:ext cx="644525" cy="74613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rgbClr val="FF0000"/>
            </a:solidFill>
            <a:prstDash val="solid"/>
            <a:round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5" name="Freeform 38"/>
          <p:cNvSpPr>
            <a:spLocks/>
          </p:cNvSpPr>
          <p:nvPr/>
        </p:nvSpPr>
        <p:spPr bwMode="auto">
          <a:xfrm>
            <a:off x="1901825" y="1831975"/>
            <a:ext cx="65088" cy="547687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6" name="Freeform 39"/>
          <p:cNvSpPr>
            <a:spLocks/>
          </p:cNvSpPr>
          <p:nvPr/>
        </p:nvSpPr>
        <p:spPr bwMode="auto">
          <a:xfrm>
            <a:off x="847725" y="2852737"/>
            <a:ext cx="655638" cy="77788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7" name="Freeform 40"/>
          <p:cNvSpPr>
            <a:spLocks/>
          </p:cNvSpPr>
          <p:nvPr/>
        </p:nvSpPr>
        <p:spPr bwMode="auto">
          <a:xfrm>
            <a:off x="415925" y="2481262"/>
            <a:ext cx="434975" cy="392113"/>
          </a:xfrm>
          <a:custGeom>
            <a:avLst/>
            <a:gdLst>
              <a:gd name="T0" fmla="*/ 0 w 1754"/>
              <a:gd name="T1" fmla="*/ 0 h 1586"/>
              <a:gd name="T2" fmla="*/ 2147483647 w 1754"/>
              <a:gd name="T3" fmla="*/ 2147483647 h 1586"/>
              <a:gd name="T4" fmla="*/ 2147483647 w 1754"/>
              <a:gd name="T5" fmla="*/ 2147483647 h 1586"/>
              <a:gd name="T6" fmla="*/ 2147483647 w 1754"/>
              <a:gd name="T7" fmla="*/ 2147483647 h 1586"/>
              <a:gd name="T8" fmla="*/ 2147483647 w 1754"/>
              <a:gd name="T9" fmla="*/ 2147483647 h 1586"/>
              <a:gd name="T10" fmla="*/ 2147483647 w 1754"/>
              <a:gd name="T11" fmla="*/ 2147483647 h 1586"/>
              <a:gd name="T12" fmla="*/ 2147483647 w 1754"/>
              <a:gd name="T13" fmla="*/ 2147483647 h 1586"/>
              <a:gd name="T14" fmla="*/ 2147483647 w 1754"/>
              <a:gd name="T15" fmla="*/ 2147483647 h 1586"/>
              <a:gd name="T16" fmla="*/ 2147483647 w 1754"/>
              <a:gd name="T17" fmla="*/ 2147483647 h 1586"/>
              <a:gd name="T18" fmla="*/ 2147483647 w 1754"/>
              <a:gd name="T19" fmla="*/ 2147483647 h 1586"/>
              <a:gd name="T20" fmla="*/ 2147483647 w 1754"/>
              <a:gd name="T21" fmla="*/ 2147483647 h 1586"/>
              <a:gd name="T22" fmla="*/ 2147483647 w 1754"/>
              <a:gd name="T23" fmla="*/ 2147483647 h 1586"/>
              <a:gd name="T24" fmla="*/ 2147483647 w 1754"/>
              <a:gd name="T25" fmla="*/ 2147483647 h 1586"/>
              <a:gd name="T26" fmla="*/ 2147483647 w 1754"/>
              <a:gd name="T27" fmla="*/ 2147483647 h 1586"/>
              <a:gd name="T28" fmla="*/ 2147483647 w 1754"/>
              <a:gd name="T29" fmla="*/ 2147483647 h 1586"/>
              <a:gd name="T30" fmla="*/ 2147483647 w 1754"/>
              <a:gd name="T31" fmla="*/ 2147483647 h 15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4"/>
              <a:gd name="T49" fmla="*/ 0 h 1586"/>
              <a:gd name="T50" fmla="*/ 1754 w 1754"/>
              <a:gd name="T51" fmla="*/ 1586 h 15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4" h="1586">
                <a:moveTo>
                  <a:pt x="0" y="0"/>
                </a:moveTo>
                <a:lnTo>
                  <a:pt x="75" y="141"/>
                </a:lnTo>
                <a:lnTo>
                  <a:pt x="156" y="278"/>
                </a:lnTo>
                <a:lnTo>
                  <a:pt x="244" y="412"/>
                </a:lnTo>
                <a:lnTo>
                  <a:pt x="339" y="540"/>
                </a:lnTo>
                <a:lnTo>
                  <a:pt x="441" y="665"/>
                </a:lnTo>
                <a:lnTo>
                  <a:pt x="549" y="784"/>
                </a:lnTo>
                <a:lnTo>
                  <a:pt x="663" y="897"/>
                </a:lnTo>
                <a:lnTo>
                  <a:pt x="782" y="1006"/>
                </a:lnTo>
                <a:lnTo>
                  <a:pt x="907" y="1108"/>
                </a:lnTo>
                <a:lnTo>
                  <a:pt x="1037" y="1204"/>
                </a:lnTo>
                <a:lnTo>
                  <a:pt x="1172" y="1294"/>
                </a:lnTo>
                <a:lnTo>
                  <a:pt x="1312" y="1377"/>
                </a:lnTo>
                <a:lnTo>
                  <a:pt x="1455" y="1453"/>
                </a:lnTo>
                <a:lnTo>
                  <a:pt x="1602" y="1522"/>
                </a:lnTo>
                <a:lnTo>
                  <a:pt x="1753" y="158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8" name="Freeform 41"/>
          <p:cNvSpPr>
            <a:spLocks/>
          </p:cNvSpPr>
          <p:nvPr/>
        </p:nvSpPr>
        <p:spPr bwMode="auto">
          <a:xfrm>
            <a:off x="338138" y="1854200"/>
            <a:ext cx="55562" cy="571500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9" name="Text Box 44"/>
          <p:cNvSpPr txBox="1">
            <a:spLocks noChangeArrowheads="1"/>
          </p:cNvSpPr>
          <p:nvPr/>
        </p:nvSpPr>
        <p:spPr bwMode="auto">
          <a:xfrm>
            <a:off x="977900" y="1973262"/>
            <a:ext cx="2032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2900">
              <a:solidFill>
                <a:srgbClr val="00CC00"/>
              </a:solidFill>
              <a:latin typeface="FreeSerif" charset="0"/>
            </a:endParaRPr>
          </a:p>
        </p:txBody>
      </p:sp>
      <p:cxnSp>
        <p:nvCxnSpPr>
          <p:cNvPr id="197" name="Straight Arrow Connector 196"/>
          <p:cNvCxnSpPr/>
          <p:nvPr/>
        </p:nvCxnSpPr>
        <p:spPr>
          <a:xfrm flipH="1">
            <a:off x="1127125" y="3163887"/>
            <a:ext cx="0" cy="97472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297" name="Freeform 31"/>
          <p:cNvSpPr>
            <a:spLocks/>
          </p:cNvSpPr>
          <p:nvPr/>
        </p:nvSpPr>
        <p:spPr bwMode="auto">
          <a:xfrm>
            <a:off x="1522413" y="4529137"/>
            <a:ext cx="407987" cy="420688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8" name="Freeform 32"/>
          <p:cNvSpPr>
            <a:spLocks/>
          </p:cNvSpPr>
          <p:nvPr/>
        </p:nvSpPr>
        <p:spPr bwMode="auto">
          <a:xfrm>
            <a:off x="415925" y="4529137"/>
            <a:ext cx="412750" cy="427038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9" name="Freeform 33"/>
          <p:cNvSpPr>
            <a:spLocks/>
          </p:cNvSpPr>
          <p:nvPr/>
        </p:nvSpPr>
        <p:spPr bwMode="auto">
          <a:xfrm>
            <a:off x="1597025" y="5487987"/>
            <a:ext cx="354013" cy="430213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0" name="Text Box 34"/>
          <p:cNvSpPr txBox="1">
            <a:spLocks noChangeArrowheads="1"/>
          </p:cNvSpPr>
          <p:nvPr/>
        </p:nvSpPr>
        <p:spPr bwMode="auto">
          <a:xfrm>
            <a:off x="442913" y="5140325"/>
            <a:ext cx="2349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1800">
              <a:latin typeface="FreeSerif" charset="0"/>
            </a:endParaRPr>
          </a:p>
        </p:txBody>
      </p:sp>
      <p:sp>
        <p:nvSpPr>
          <p:cNvPr id="182301" name="Freeform 37"/>
          <p:cNvSpPr>
            <a:spLocks/>
          </p:cNvSpPr>
          <p:nvPr/>
        </p:nvSpPr>
        <p:spPr bwMode="auto">
          <a:xfrm>
            <a:off x="828675" y="4456112"/>
            <a:ext cx="644525" cy="74613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rgbClr val="FF0000"/>
            </a:solidFill>
            <a:prstDash val="solid"/>
            <a:round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2" name="Freeform 39"/>
          <p:cNvSpPr>
            <a:spLocks/>
          </p:cNvSpPr>
          <p:nvPr/>
        </p:nvSpPr>
        <p:spPr bwMode="auto">
          <a:xfrm>
            <a:off x="871538" y="5954712"/>
            <a:ext cx="655637" cy="79375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3" name="Freeform 40"/>
          <p:cNvSpPr>
            <a:spLocks/>
          </p:cNvSpPr>
          <p:nvPr/>
        </p:nvSpPr>
        <p:spPr bwMode="auto">
          <a:xfrm>
            <a:off x="441325" y="5583237"/>
            <a:ext cx="433388" cy="392113"/>
          </a:xfrm>
          <a:custGeom>
            <a:avLst/>
            <a:gdLst>
              <a:gd name="T0" fmla="*/ 0 w 1754"/>
              <a:gd name="T1" fmla="*/ 0 h 1586"/>
              <a:gd name="T2" fmla="*/ 2147483647 w 1754"/>
              <a:gd name="T3" fmla="*/ 2147483647 h 1586"/>
              <a:gd name="T4" fmla="*/ 2147483647 w 1754"/>
              <a:gd name="T5" fmla="*/ 2147483647 h 1586"/>
              <a:gd name="T6" fmla="*/ 2147483647 w 1754"/>
              <a:gd name="T7" fmla="*/ 2147483647 h 1586"/>
              <a:gd name="T8" fmla="*/ 2147483647 w 1754"/>
              <a:gd name="T9" fmla="*/ 2147483647 h 1586"/>
              <a:gd name="T10" fmla="*/ 2147483647 w 1754"/>
              <a:gd name="T11" fmla="*/ 2147483647 h 1586"/>
              <a:gd name="T12" fmla="*/ 2147483647 w 1754"/>
              <a:gd name="T13" fmla="*/ 2147483647 h 1586"/>
              <a:gd name="T14" fmla="*/ 2147483647 w 1754"/>
              <a:gd name="T15" fmla="*/ 2147483647 h 1586"/>
              <a:gd name="T16" fmla="*/ 2147483647 w 1754"/>
              <a:gd name="T17" fmla="*/ 2147483647 h 1586"/>
              <a:gd name="T18" fmla="*/ 2147483647 w 1754"/>
              <a:gd name="T19" fmla="*/ 2147483647 h 1586"/>
              <a:gd name="T20" fmla="*/ 2147483647 w 1754"/>
              <a:gd name="T21" fmla="*/ 2147483647 h 1586"/>
              <a:gd name="T22" fmla="*/ 2147483647 w 1754"/>
              <a:gd name="T23" fmla="*/ 2147483647 h 1586"/>
              <a:gd name="T24" fmla="*/ 2147483647 w 1754"/>
              <a:gd name="T25" fmla="*/ 2147483647 h 1586"/>
              <a:gd name="T26" fmla="*/ 2147483647 w 1754"/>
              <a:gd name="T27" fmla="*/ 2147483647 h 1586"/>
              <a:gd name="T28" fmla="*/ 2147483647 w 1754"/>
              <a:gd name="T29" fmla="*/ 2147483647 h 1586"/>
              <a:gd name="T30" fmla="*/ 2147483647 w 1754"/>
              <a:gd name="T31" fmla="*/ 2147483647 h 15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4"/>
              <a:gd name="T49" fmla="*/ 0 h 1586"/>
              <a:gd name="T50" fmla="*/ 1754 w 1754"/>
              <a:gd name="T51" fmla="*/ 1586 h 15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4" h="1586">
                <a:moveTo>
                  <a:pt x="0" y="0"/>
                </a:moveTo>
                <a:lnTo>
                  <a:pt x="75" y="141"/>
                </a:lnTo>
                <a:lnTo>
                  <a:pt x="156" y="278"/>
                </a:lnTo>
                <a:lnTo>
                  <a:pt x="244" y="412"/>
                </a:lnTo>
                <a:lnTo>
                  <a:pt x="339" y="540"/>
                </a:lnTo>
                <a:lnTo>
                  <a:pt x="441" y="665"/>
                </a:lnTo>
                <a:lnTo>
                  <a:pt x="549" y="784"/>
                </a:lnTo>
                <a:lnTo>
                  <a:pt x="663" y="897"/>
                </a:lnTo>
                <a:lnTo>
                  <a:pt x="782" y="1006"/>
                </a:lnTo>
                <a:lnTo>
                  <a:pt x="907" y="1108"/>
                </a:lnTo>
                <a:lnTo>
                  <a:pt x="1037" y="1204"/>
                </a:lnTo>
                <a:lnTo>
                  <a:pt x="1172" y="1294"/>
                </a:lnTo>
                <a:lnTo>
                  <a:pt x="1312" y="1377"/>
                </a:lnTo>
                <a:lnTo>
                  <a:pt x="1455" y="1453"/>
                </a:lnTo>
                <a:lnTo>
                  <a:pt x="1602" y="1522"/>
                </a:lnTo>
                <a:lnTo>
                  <a:pt x="1753" y="158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4" name="Text Box 44"/>
          <p:cNvSpPr txBox="1">
            <a:spLocks noChangeArrowheads="1"/>
          </p:cNvSpPr>
          <p:nvPr/>
        </p:nvSpPr>
        <p:spPr bwMode="auto">
          <a:xfrm>
            <a:off x="1001713" y="5076825"/>
            <a:ext cx="2032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2900">
              <a:solidFill>
                <a:srgbClr val="00CC00"/>
              </a:solidFill>
              <a:latin typeface="FreeSerif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98463" y="4956175"/>
            <a:ext cx="1552575" cy="51435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428625" y="4956175"/>
            <a:ext cx="1476375" cy="6223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313" name="TextBox 11"/>
          <p:cNvSpPr txBox="1">
            <a:spLocks noChangeArrowheads="1"/>
          </p:cNvSpPr>
          <p:nvPr/>
        </p:nvSpPr>
        <p:spPr bwMode="auto">
          <a:xfrm>
            <a:off x="1235075" y="3055937"/>
            <a:ext cx="161607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Calibri"/>
                <a:cs typeface="Calibri"/>
              </a:rPr>
              <a:t>cycle(</a:t>
            </a:r>
            <a:r>
              <a:rPr lang="en-US" i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lang="en-US" i="1" dirty="0">
                <a:latin typeface="Calibri"/>
                <a:cs typeface="Calibri"/>
              </a:rPr>
              <a:t>,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lang="en-US" i="1" dirty="0">
                <a:latin typeface="Calibri"/>
                <a:cs typeface="Calibri"/>
              </a:rPr>
              <a:t>)</a:t>
            </a:r>
            <a:r>
              <a:rPr lang="en-US" dirty="0">
                <a:latin typeface="Calibri"/>
                <a:cs typeface="Calibri"/>
              </a:rPr>
              <a:t>   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does not change</a:t>
            </a:r>
          </a:p>
        </p:txBody>
      </p:sp>
      <p:sp>
        <p:nvSpPr>
          <p:cNvPr id="182335" name="Freeform 48"/>
          <p:cNvSpPr>
            <a:spLocks noChangeArrowheads="1"/>
          </p:cNvSpPr>
          <p:nvPr/>
        </p:nvSpPr>
        <p:spPr bwMode="auto">
          <a:xfrm>
            <a:off x="228600" y="2028825"/>
            <a:ext cx="228600" cy="228600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638425" y="1331912"/>
            <a:ext cx="2635250" cy="4679950"/>
            <a:chOff x="2638425" y="1331912"/>
            <a:chExt cx="2635250" cy="4679950"/>
          </a:xfrm>
        </p:grpSpPr>
        <p:sp>
          <p:nvSpPr>
            <p:cNvPr id="182273" name="Freeform 41"/>
            <p:cNvSpPr>
              <a:spLocks/>
            </p:cNvSpPr>
            <p:nvPr/>
          </p:nvSpPr>
          <p:spPr bwMode="auto">
            <a:xfrm>
              <a:off x="2751138" y="1830387"/>
              <a:ext cx="55562" cy="573088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74" name="Freeform 38"/>
            <p:cNvSpPr>
              <a:spLocks/>
            </p:cNvSpPr>
            <p:nvPr/>
          </p:nvSpPr>
          <p:spPr bwMode="auto">
            <a:xfrm>
              <a:off x="4313238" y="1809750"/>
              <a:ext cx="65087" cy="547687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75" name="Freeform 37"/>
            <p:cNvSpPr>
              <a:spLocks/>
            </p:cNvSpPr>
            <p:nvPr/>
          </p:nvSpPr>
          <p:spPr bwMode="auto">
            <a:xfrm>
              <a:off x="3216275" y="1331912"/>
              <a:ext cx="646113" cy="74613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3" name="Straight Connector 242"/>
            <p:cNvCxnSpPr>
              <a:stCxn id="182309" idx="0"/>
            </p:cNvCxnSpPr>
            <p:nvPr/>
          </p:nvCxnSpPr>
          <p:spPr>
            <a:xfrm flipV="1">
              <a:off x="2811463" y="5492750"/>
              <a:ext cx="1539875" cy="1270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277" name="Freeform 37"/>
            <p:cNvSpPr>
              <a:spLocks/>
            </p:cNvSpPr>
            <p:nvPr/>
          </p:nvSpPr>
          <p:spPr bwMode="auto">
            <a:xfrm>
              <a:off x="3240088" y="4433887"/>
              <a:ext cx="646112" cy="74613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1" name="Straight Connector 240"/>
            <p:cNvCxnSpPr/>
            <p:nvPr/>
          </p:nvCxnSpPr>
          <p:spPr>
            <a:xfrm flipV="1">
              <a:off x="2852738" y="4933950"/>
              <a:ext cx="1465262" cy="15875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291" name="Freeform 31"/>
            <p:cNvSpPr>
              <a:spLocks/>
            </p:cNvSpPr>
            <p:nvPr/>
          </p:nvSpPr>
          <p:spPr bwMode="auto">
            <a:xfrm>
              <a:off x="3911600" y="1404937"/>
              <a:ext cx="407988" cy="420688"/>
            </a:xfrm>
            <a:custGeom>
              <a:avLst/>
              <a:gdLst>
                <a:gd name="T0" fmla="*/ 2147483647 w 1649"/>
                <a:gd name="T1" fmla="*/ 2147483647 h 1692"/>
                <a:gd name="T2" fmla="*/ 2147483647 w 1649"/>
                <a:gd name="T3" fmla="*/ 2147483647 h 1692"/>
                <a:gd name="T4" fmla="*/ 2147483647 w 1649"/>
                <a:gd name="T5" fmla="*/ 2147483647 h 1692"/>
                <a:gd name="T6" fmla="*/ 2147483647 w 1649"/>
                <a:gd name="T7" fmla="*/ 2147483647 h 1692"/>
                <a:gd name="T8" fmla="*/ 2147483647 w 1649"/>
                <a:gd name="T9" fmla="*/ 2147483647 h 1692"/>
                <a:gd name="T10" fmla="*/ 2147483647 w 1649"/>
                <a:gd name="T11" fmla="*/ 2147483647 h 1692"/>
                <a:gd name="T12" fmla="*/ 2147483647 w 1649"/>
                <a:gd name="T13" fmla="*/ 2147483647 h 1692"/>
                <a:gd name="T14" fmla="*/ 2147483647 w 1649"/>
                <a:gd name="T15" fmla="*/ 2147483647 h 1692"/>
                <a:gd name="T16" fmla="*/ 2147483647 w 1649"/>
                <a:gd name="T17" fmla="*/ 2147483647 h 1692"/>
                <a:gd name="T18" fmla="*/ 2147483647 w 1649"/>
                <a:gd name="T19" fmla="*/ 2147483647 h 1692"/>
                <a:gd name="T20" fmla="*/ 2147483647 w 1649"/>
                <a:gd name="T21" fmla="*/ 2147483647 h 1692"/>
                <a:gd name="T22" fmla="*/ 2147483647 w 1649"/>
                <a:gd name="T23" fmla="*/ 2147483647 h 1692"/>
                <a:gd name="T24" fmla="*/ 2147483647 w 1649"/>
                <a:gd name="T25" fmla="*/ 2147483647 h 1692"/>
                <a:gd name="T26" fmla="*/ 2147483647 w 1649"/>
                <a:gd name="T27" fmla="*/ 2147483647 h 1692"/>
                <a:gd name="T28" fmla="*/ 2147483647 w 1649"/>
                <a:gd name="T29" fmla="*/ 2147483647 h 1692"/>
                <a:gd name="T30" fmla="*/ 0 w 1649"/>
                <a:gd name="T31" fmla="*/ 0 h 16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49"/>
                <a:gd name="T49" fmla="*/ 0 h 1692"/>
                <a:gd name="T50" fmla="*/ 1649 w 1649"/>
                <a:gd name="T51" fmla="*/ 1692 h 16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49" h="1692">
                  <a:moveTo>
                    <a:pt x="1648" y="1691"/>
                  </a:moveTo>
                  <a:lnTo>
                    <a:pt x="1583" y="1545"/>
                  </a:lnTo>
                  <a:lnTo>
                    <a:pt x="1511" y="1403"/>
                  </a:lnTo>
                  <a:lnTo>
                    <a:pt x="1432" y="1264"/>
                  </a:lnTo>
                  <a:lnTo>
                    <a:pt x="1345" y="1130"/>
                  </a:lnTo>
                  <a:lnTo>
                    <a:pt x="1251" y="999"/>
                  </a:lnTo>
                  <a:lnTo>
                    <a:pt x="1151" y="874"/>
                  </a:lnTo>
                  <a:lnTo>
                    <a:pt x="1045" y="753"/>
                  </a:lnTo>
                  <a:lnTo>
                    <a:pt x="932" y="638"/>
                  </a:lnTo>
                  <a:lnTo>
                    <a:pt x="814" y="528"/>
                  </a:lnTo>
                  <a:lnTo>
                    <a:pt x="690" y="424"/>
                  </a:lnTo>
                  <a:lnTo>
                    <a:pt x="561" y="326"/>
                  </a:lnTo>
                  <a:lnTo>
                    <a:pt x="428" y="235"/>
                  </a:lnTo>
                  <a:lnTo>
                    <a:pt x="289" y="150"/>
                  </a:lnTo>
                  <a:lnTo>
                    <a:pt x="147" y="72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2" name="Freeform 32"/>
            <p:cNvSpPr>
              <a:spLocks/>
            </p:cNvSpPr>
            <p:nvPr/>
          </p:nvSpPr>
          <p:spPr bwMode="auto">
            <a:xfrm>
              <a:off x="2805113" y="1404937"/>
              <a:ext cx="411162" cy="425450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3" name="Freeform 33"/>
            <p:cNvSpPr>
              <a:spLocks/>
            </p:cNvSpPr>
            <p:nvPr/>
          </p:nvSpPr>
          <p:spPr bwMode="auto">
            <a:xfrm>
              <a:off x="3984625" y="2363787"/>
              <a:ext cx="354013" cy="428625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4" name="Freeform 39"/>
            <p:cNvSpPr>
              <a:spLocks/>
            </p:cNvSpPr>
            <p:nvPr/>
          </p:nvSpPr>
          <p:spPr bwMode="auto">
            <a:xfrm>
              <a:off x="3260725" y="2830512"/>
              <a:ext cx="654050" cy="77788"/>
            </a:xfrm>
            <a:custGeom>
              <a:avLst/>
              <a:gdLst>
                <a:gd name="T0" fmla="*/ 0 w 2646"/>
                <a:gd name="T1" fmla="*/ 2147483647 h 312"/>
                <a:gd name="T2" fmla="*/ 2147483647 w 2646"/>
                <a:gd name="T3" fmla="*/ 2147483647 h 312"/>
                <a:gd name="T4" fmla="*/ 2147483647 w 2646"/>
                <a:gd name="T5" fmla="*/ 2147483647 h 312"/>
                <a:gd name="T6" fmla="*/ 2147483647 w 2646"/>
                <a:gd name="T7" fmla="*/ 2147483647 h 312"/>
                <a:gd name="T8" fmla="*/ 2147483647 w 2646"/>
                <a:gd name="T9" fmla="*/ 2147483647 h 312"/>
                <a:gd name="T10" fmla="*/ 2147483647 w 2646"/>
                <a:gd name="T11" fmla="*/ 2147483647 h 312"/>
                <a:gd name="T12" fmla="*/ 2147483647 w 2646"/>
                <a:gd name="T13" fmla="*/ 2147483647 h 312"/>
                <a:gd name="T14" fmla="*/ 2147483647 w 2646"/>
                <a:gd name="T15" fmla="*/ 2147483647 h 312"/>
                <a:gd name="T16" fmla="*/ 2147483647 w 2646"/>
                <a:gd name="T17" fmla="*/ 2147483647 h 312"/>
                <a:gd name="T18" fmla="*/ 2147483647 w 2646"/>
                <a:gd name="T19" fmla="*/ 2147483647 h 312"/>
                <a:gd name="T20" fmla="*/ 2147483647 w 2646"/>
                <a:gd name="T21" fmla="*/ 2147483647 h 312"/>
                <a:gd name="T22" fmla="*/ 2147483647 w 2646"/>
                <a:gd name="T23" fmla="*/ 2147483647 h 312"/>
                <a:gd name="T24" fmla="*/ 2147483647 w 2646"/>
                <a:gd name="T25" fmla="*/ 2147483647 h 312"/>
                <a:gd name="T26" fmla="*/ 2147483647 w 2646"/>
                <a:gd name="T27" fmla="*/ 2147483647 h 312"/>
                <a:gd name="T28" fmla="*/ 2147483647 w 2646"/>
                <a:gd name="T29" fmla="*/ 2147483647 h 312"/>
                <a:gd name="T30" fmla="*/ 2147483647 w 2646"/>
                <a:gd name="T31" fmla="*/ 0 h 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46"/>
                <a:gd name="T49" fmla="*/ 0 h 312"/>
                <a:gd name="T50" fmla="*/ 2646 w 2646"/>
                <a:gd name="T51" fmla="*/ 312 h 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46" h="312">
                  <a:moveTo>
                    <a:pt x="0" y="81"/>
                  </a:moveTo>
                  <a:lnTo>
                    <a:pt x="170" y="142"/>
                  </a:lnTo>
                  <a:lnTo>
                    <a:pt x="343" y="194"/>
                  </a:lnTo>
                  <a:lnTo>
                    <a:pt x="520" y="237"/>
                  </a:lnTo>
                  <a:lnTo>
                    <a:pt x="698" y="270"/>
                  </a:lnTo>
                  <a:lnTo>
                    <a:pt x="878" y="293"/>
                  </a:lnTo>
                  <a:lnTo>
                    <a:pt x="1059" y="307"/>
                  </a:lnTo>
                  <a:lnTo>
                    <a:pt x="1240" y="311"/>
                  </a:lnTo>
                  <a:lnTo>
                    <a:pt x="1422" y="305"/>
                  </a:lnTo>
                  <a:lnTo>
                    <a:pt x="1603" y="290"/>
                  </a:lnTo>
                  <a:lnTo>
                    <a:pt x="1782" y="265"/>
                  </a:lnTo>
                  <a:lnTo>
                    <a:pt x="1960" y="231"/>
                  </a:lnTo>
                  <a:lnTo>
                    <a:pt x="2136" y="187"/>
                  </a:lnTo>
                  <a:lnTo>
                    <a:pt x="2309" y="134"/>
                  </a:lnTo>
                  <a:lnTo>
                    <a:pt x="2479" y="71"/>
                  </a:lnTo>
                  <a:lnTo>
                    <a:pt x="2645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5" name="Freeform 40"/>
            <p:cNvSpPr>
              <a:spLocks/>
            </p:cNvSpPr>
            <p:nvPr/>
          </p:nvSpPr>
          <p:spPr bwMode="auto">
            <a:xfrm>
              <a:off x="2828925" y="2459037"/>
              <a:ext cx="434975" cy="392113"/>
            </a:xfrm>
            <a:custGeom>
              <a:avLst/>
              <a:gdLst>
                <a:gd name="T0" fmla="*/ 0 w 1754"/>
                <a:gd name="T1" fmla="*/ 0 h 1586"/>
                <a:gd name="T2" fmla="*/ 2147483647 w 1754"/>
                <a:gd name="T3" fmla="*/ 2147483647 h 1586"/>
                <a:gd name="T4" fmla="*/ 2147483647 w 1754"/>
                <a:gd name="T5" fmla="*/ 2147483647 h 1586"/>
                <a:gd name="T6" fmla="*/ 2147483647 w 1754"/>
                <a:gd name="T7" fmla="*/ 2147483647 h 1586"/>
                <a:gd name="T8" fmla="*/ 2147483647 w 1754"/>
                <a:gd name="T9" fmla="*/ 2147483647 h 1586"/>
                <a:gd name="T10" fmla="*/ 2147483647 w 1754"/>
                <a:gd name="T11" fmla="*/ 2147483647 h 1586"/>
                <a:gd name="T12" fmla="*/ 2147483647 w 1754"/>
                <a:gd name="T13" fmla="*/ 2147483647 h 1586"/>
                <a:gd name="T14" fmla="*/ 2147483647 w 1754"/>
                <a:gd name="T15" fmla="*/ 2147483647 h 1586"/>
                <a:gd name="T16" fmla="*/ 2147483647 w 1754"/>
                <a:gd name="T17" fmla="*/ 2147483647 h 1586"/>
                <a:gd name="T18" fmla="*/ 2147483647 w 1754"/>
                <a:gd name="T19" fmla="*/ 2147483647 h 1586"/>
                <a:gd name="T20" fmla="*/ 2147483647 w 1754"/>
                <a:gd name="T21" fmla="*/ 2147483647 h 1586"/>
                <a:gd name="T22" fmla="*/ 2147483647 w 1754"/>
                <a:gd name="T23" fmla="*/ 2147483647 h 1586"/>
                <a:gd name="T24" fmla="*/ 2147483647 w 1754"/>
                <a:gd name="T25" fmla="*/ 2147483647 h 1586"/>
                <a:gd name="T26" fmla="*/ 2147483647 w 1754"/>
                <a:gd name="T27" fmla="*/ 2147483647 h 1586"/>
                <a:gd name="T28" fmla="*/ 2147483647 w 1754"/>
                <a:gd name="T29" fmla="*/ 2147483647 h 1586"/>
                <a:gd name="T30" fmla="*/ 2147483647 w 1754"/>
                <a:gd name="T31" fmla="*/ 2147483647 h 15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54"/>
                <a:gd name="T49" fmla="*/ 0 h 1586"/>
                <a:gd name="T50" fmla="*/ 1754 w 1754"/>
                <a:gd name="T51" fmla="*/ 1586 h 15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54" h="1586">
                  <a:moveTo>
                    <a:pt x="0" y="0"/>
                  </a:moveTo>
                  <a:lnTo>
                    <a:pt x="75" y="141"/>
                  </a:lnTo>
                  <a:lnTo>
                    <a:pt x="156" y="278"/>
                  </a:lnTo>
                  <a:lnTo>
                    <a:pt x="244" y="412"/>
                  </a:lnTo>
                  <a:lnTo>
                    <a:pt x="339" y="540"/>
                  </a:lnTo>
                  <a:lnTo>
                    <a:pt x="441" y="665"/>
                  </a:lnTo>
                  <a:lnTo>
                    <a:pt x="549" y="784"/>
                  </a:lnTo>
                  <a:lnTo>
                    <a:pt x="663" y="897"/>
                  </a:lnTo>
                  <a:lnTo>
                    <a:pt x="782" y="1006"/>
                  </a:lnTo>
                  <a:lnTo>
                    <a:pt x="907" y="1108"/>
                  </a:lnTo>
                  <a:lnTo>
                    <a:pt x="1037" y="1204"/>
                  </a:lnTo>
                  <a:lnTo>
                    <a:pt x="1172" y="1294"/>
                  </a:lnTo>
                  <a:lnTo>
                    <a:pt x="1312" y="1377"/>
                  </a:lnTo>
                  <a:lnTo>
                    <a:pt x="1455" y="1453"/>
                  </a:lnTo>
                  <a:lnTo>
                    <a:pt x="1602" y="1522"/>
                  </a:lnTo>
                  <a:lnTo>
                    <a:pt x="1753" y="1585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6" name="Text Box 44"/>
            <p:cNvSpPr txBox="1">
              <a:spLocks noChangeArrowheads="1"/>
            </p:cNvSpPr>
            <p:nvPr/>
          </p:nvSpPr>
          <p:spPr bwMode="auto">
            <a:xfrm>
              <a:off x="3389313" y="1951037"/>
              <a:ext cx="204787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endParaRPr lang="en-GB" sz="2900">
                <a:solidFill>
                  <a:srgbClr val="00CC00"/>
                </a:solidFill>
                <a:latin typeface="FreeSerif" charset="0"/>
              </a:endParaRPr>
            </a:p>
          </p:txBody>
        </p:sp>
        <p:sp>
          <p:nvSpPr>
            <p:cNvPr id="182305" name="Freeform 31"/>
            <p:cNvSpPr>
              <a:spLocks/>
            </p:cNvSpPr>
            <p:nvPr/>
          </p:nvSpPr>
          <p:spPr bwMode="auto">
            <a:xfrm>
              <a:off x="3935413" y="4506912"/>
              <a:ext cx="407987" cy="420688"/>
            </a:xfrm>
            <a:custGeom>
              <a:avLst/>
              <a:gdLst>
                <a:gd name="T0" fmla="*/ 2147483647 w 1649"/>
                <a:gd name="T1" fmla="*/ 2147483647 h 1692"/>
                <a:gd name="T2" fmla="*/ 2147483647 w 1649"/>
                <a:gd name="T3" fmla="*/ 2147483647 h 1692"/>
                <a:gd name="T4" fmla="*/ 2147483647 w 1649"/>
                <a:gd name="T5" fmla="*/ 2147483647 h 1692"/>
                <a:gd name="T6" fmla="*/ 2147483647 w 1649"/>
                <a:gd name="T7" fmla="*/ 2147483647 h 1692"/>
                <a:gd name="T8" fmla="*/ 2147483647 w 1649"/>
                <a:gd name="T9" fmla="*/ 2147483647 h 1692"/>
                <a:gd name="T10" fmla="*/ 2147483647 w 1649"/>
                <a:gd name="T11" fmla="*/ 2147483647 h 1692"/>
                <a:gd name="T12" fmla="*/ 2147483647 w 1649"/>
                <a:gd name="T13" fmla="*/ 2147483647 h 1692"/>
                <a:gd name="T14" fmla="*/ 2147483647 w 1649"/>
                <a:gd name="T15" fmla="*/ 2147483647 h 1692"/>
                <a:gd name="T16" fmla="*/ 2147483647 w 1649"/>
                <a:gd name="T17" fmla="*/ 2147483647 h 1692"/>
                <a:gd name="T18" fmla="*/ 2147483647 w 1649"/>
                <a:gd name="T19" fmla="*/ 2147483647 h 1692"/>
                <a:gd name="T20" fmla="*/ 2147483647 w 1649"/>
                <a:gd name="T21" fmla="*/ 2147483647 h 1692"/>
                <a:gd name="T22" fmla="*/ 2147483647 w 1649"/>
                <a:gd name="T23" fmla="*/ 2147483647 h 1692"/>
                <a:gd name="T24" fmla="*/ 2147483647 w 1649"/>
                <a:gd name="T25" fmla="*/ 2147483647 h 1692"/>
                <a:gd name="T26" fmla="*/ 2147483647 w 1649"/>
                <a:gd name="T27" fmla="*/ 2147483647 h 1692"/>
                <a:gd name="T28" fmla="*/ 2147483647 w 1649"/>
                <a:gd name="T29" fmla="*/ 2147483647 h 1692"/>
                <a:gd name="T30" fmla="*/ 0 w 1649"/>
                <a:gd name="T31" fmla="*/ 0 h 16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49"/>
                <a:gd name="T49" fmla="*/ 0 h 1692"/>
                <a:gd name="T50" fmla="*/ 1649 w 1649"/>
                <a:gd name="T51" fmla="*/ 1692 h 16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49" h="1692">
                  <a:moveTo>
                    <a:pt x="1648" y="1691"/>
                  </a:moveTo>
                  <a:lnTo>
                    <a:pt x="1583" y="1545"/>
                  </a:lnTo>
                  <a:lnTo>
                    <a:pt x="1511" y="1403"/>
                  </a:lnTo>
                  <a:lnTo>
                    <a:pt x="1432" y="1264"/>
                  </a:lnTo>
                  <a:lnTo>
                    <a:pt x="1345" y="1130"/>
                  </a:lnTo>
                  <a:lnTo>
                    <a:pt x="1251" y="999"/>
                  </a:lnTo>
                  <a:lnTo>
                    <a:pt x="1151" y="874"/>
                  </a:lnTo>
                  <a:lnTo>
                    <a:pt x="1045" y="753"/>
                  </a:lnTo>
                  <a:lnTo>
                    <a:pt x="932" y="638"/>
                  </a:lnTo>
                  <a:lnTo>
                    <a:pt x="814" y="528"/>
                  </a:lnTo>
                  <a:lnTo>
                    <a:pt x="690" y="424"/>
                  </a:lnTo>
                  <a:lnTo>
                    <a:pt x="561" y="326"/>
                  </a:lnTo>
                  <a:lnTo>
                    <a:pt x="428" y="235"/>
                  </a:lnTo>
                  <a:lnTo>
                    <a:pt x="289" y="150"/>
                  </a:lnTo>
                  <a:lnTo>
                    <a:pt x="147" y="72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06" name="Freeform 32"/>
            <p:cNvSpPr>
              <a:spLocks/>
            </p:cNvSpPr>
            <p:nvPr/>
          </p:nvSpPr>
          <p:spPr bwMode="auto">
            <a:xfrm>
              <a:off x="2828925" y="4506912"/>
              <a:ext cx="411163" cy="427038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07" name="Freeform 33"/>
            <p:cNvSpPr>
              <a:spLocks/>
            </p:cNvSpPr>
            <p:nvPr/>
          </p:nvSpPr>
          <p:spPr bwMode="auto">
            <a:xfrm>
              <a:off x="4008438" y="5465762"/>
              <a:ext cx="354012" cy="430213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08" name="Freeform 39"/>
            <p:cNvSpPr>
              <a:spLocks/>
            </p:cNvSpPr>
            <p:nvPr/>
          </p:nvSpPr>
          <p:spPr bwMode="auto">
            <a:xfrm>
              <a:off x="3284538" y="5932487"/>
              <a:ext cx="654050" cy="79375"/>
            </a:xfrm>
            <a:custGeom>
              <a:avLst/>
              <a:gdLst>
                <a:gd name="T0" fmla="*/ 0 w 2646"/>
                <a:gd name="T1" fmla="*/ 2147483647 h 312"/>
                <a:gd name="T2" fmla="*/ 2147483647 w 2646"/>
                <a:gd name="T3" fmla="*/ 2147483647 h 312"/>
                <a:gd name="T4" fmla="*/ 2147483647 w 2646"/>
                <a:gd name="T5" fmla="*/ 2147483647 h 312"/>
                <a:gd name="T6" fmla="*/ 2147483647 w 2646"/>
                <a:gd name="T7" fmla="*/ 2147483647 h 312"/>
                <a:gd name="T8" fmla="*/ 2147483647 w 2646"/>
                <a:gd name="T9" fmla="*/ 2147483647 h 312"/>
                <a:gd name="T10" fmla="*/ 2147483647 w 2646"/>
                <a:gd name="T11" fmla="*/ 2147483647 h 312"/>
                <a:gd name="T12" fmla="*/ 2147483647 w 2646"/>
                <a:gd name="T13" fmla="*/ 2147483647 h 312"/>
                <a:gd name="T14" fmla="*/ 2147483647 w 2646"/>
                <a:gd name="T15" fmla="*/ 2147483647 h 312"/>
                <a:gd name="T16" fmla="*/ 2147483647 w 2646"/>
                <a:gd name="T17" fmla="*/ 2147483647 h 312"/>
                <a:gd name="T18" fmla="*/ 2147483647 w 2646"/>
                <a:gd name="T19" fmla="*/ 2147483647 h 312"/>
                <a:gd name="T20" fmla="*/ 2147483647 w 2646"/>
                <a:gd name="T21" fmla="*/ 2147483647 h 312"/>
                <a:gd name="T22" fmla="*/ 2147483647 w 2646"/>
                <a:gd name="T23" fmla="*/ 2147483647 h 312"/>
                <a:gd name="T24" fmla="*/ 2147483647 w 2646"/>
                <a:gd name="T25" fmla="*/ 2147483647 h 312"/>
                <a:gd name="T26" fmla="*/ 2147483647 w 2646"/>
                <a:gd name="T27" fmla="*/ 2147483647 h 312"/>
                <a:gd name="T28" fmla="*/ 2147483647 w 2646"/>
                <a:gd name="T29" fmla="*/ 2147483647 h 312"/>
                <a:gd name="T30" fmla="*/ 2147483647 w 2646"/>
                <a:gd name="T31" fmla="*/ 0 h 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46"/>
                <a:gd name="T49" fmla="*/ 0 h 312"/>
                <a:gd name="T50" fmla="*/ 2646 w 2646"/>
                <a:gd name="T51" fmla="*/ 312 h 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46" h="312">
                  <a:moveTo>
                    <a:pt x="0" y="81"/>
                  </a:moveTo>
                  <a:lnTo>
                    <a:pt x="170" y="142"/>
                  </a:lnTo>
                  <a:lnTo>
                    <a:pt x="343" y="194"/>
                  </a:lnTo>
                  <a:lnTo>
                    <a:pt x="520" y="237"/>
                  </a:lnTo>
                  <a:lnTo>
                    <a:pt x="698" y="270"/>
                  </a:lnTo>
                  <a:lnTo>
                    <a:pt x="878" y="293"/>
                  </a:lnTo>
                  <a:lnTo>
                    <a:pt x="1059" y="307"/>
                  </a:lnTo>
                  <a:lnTo>
                    <a:pt x="1240" y="311"/>
                  </a:lnTo>
                  <a:lnTo>
                    <a:pt x="1422" y="305"/>
                  </a:lnTo>
                  <a:lnTo>
                    <a:pt x="1603" y="290"/>
                  </a:lnTo>
                  <a:lnTo>
                    <a:pt x="1782" y="265"/>
                  </a:lnTo>
                  <a:lnTo>
                    <a:pt x="1960" y="231"/>
                  </a:lnTo>
                  <a:lnTo>
                    <a:pt x="2136" y="187"/>
                  </a:lnTo>
                  <a:lnTo>
                    <a:pt x="2309" y="134"/>
                  </a:lnTo>
                  <a:lnTo>
                    <a:pt x="2479" y="71"/>
                  </a:lnTo>
                  <a:lnTo>
                    <a:pt x="2645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09" name="Freeform 40"/>
            <p:cNvSpPr>
              <a:spLocks/>
            </p:cNvSpPr>
            <p:nvPr/>
          </p:nvSpPr>
          <p:spPr bwMode="auto">
            <a:xfrm>
              <a:off x="2811463" y="5505450"/>
              <a:ext cx="476250" cy="447675"/>
            </a:xfrm>
            <a:custGeom>
              <a:avLst/>
              <a:gdLst>
                <a:gd name="T0" fmla="*/ 0 w 1754"/>
                <a:gd name="T1" fmla="*/ 0 h 1586"/>
                <a:gd name="T2" fmla="*/ 2147483647 w 1754"/>
                <a:gd name="T3" fmla="*/ 2147483647 h 1586"/>
                <a:gd name="T4" fmla="*/ 2147483647 w 1754"/>
                <a:gd name="T5" fmla="*/ 2147483647 h 1586"/>
                <a:gd name="T6" fmla="*/ 2147483647 w 1754"/>
                <a:gd name="T7" fmla="*/ 2147483647 h 1586"/>
                <a:gd name="T8" fmla="*/ 2147483647 w 1754"/>
                <a:gd name="T9" fmla="*/ 2147483647 h 1586"/>
                <a:gd name="T10" fmla="*/ 2147483647 w 1754"/>
                <a:gd name="T11" fmla="*/ 2147483647 h 1586"/>
                <a:gd name="T12" fmla="*/ 2147483647 w 1754"/>
                <a:gd name="T13" fmla="*/ 2147483647 h 1586"/>
                <a:gd name="T14" fmla="*/ 2147483647 w 1754"/>
                <a:gd name="T15" fmla="*/ 2147483647 h 1586"/>
                <a:gd name="T16" fmla="*/ 2147483647 w 1754"/>
                <a:gd name="T17" fmla="*/ 2147483647 h 1586"/>
                <a:gd name="T18" fmla="*/ 2147483647 w 1754"/>
                <a:gd name="T19" fmla="*/ 2147483647 h 1586"/>
                <a:gd name="T20" fmla="*/ 2147483647 w 1754"/>
                <a:gd name="T21" fmla="*/ 2147483647 h 1586"/>
                <a:gd name="T22" fmla="*/ 2147483647 w 1754"/>
                <a:gd name="T23" fmla="*/ 2147483647 h 1586"/>
                <a:gd name="T24" fmla="*/ 2147483647 w 1754"/>
                <a:gd name="T25" fmla="*/ 2147483647 h 1586"/>
                <a:gd name="T26" fmla="*/ 2147483647 w 1754"/>
                <a:gd name="T27" fmla="*/ 2147483647 h 1586"/>
                <a:gd name="T28" fmla="*/ 2147483647 w 1754"/>
                <a:gd name="T29" fmla="*/ 2147483647 h 1586"/>
                <a:gd name="T30" fmla="*/ 2147483647 w 1754"/>
                <a:gd name="T31" fmla="*/ 2147483647 h 15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54"/>
                <a:gd name="T49" fmla="*/ 0 h 1586"/>
                <a:gd name="T50" fmla="*/ 1754 w 1754"/>
                <a:gd name="T51" fmla="*/ 1586 h 15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54" h="1586">
                  <a:moveTo>
                    <a:pt x="0" y="0"/>
                  </a:moveTo>
                  <a:lnTo>
                    <a:pt x="75" y="141"/>
                  </a:lnTo>
                  <a:lnTo>
                    <a:pt x="156" y="278"/>
                  </a:lnTo>
                  <a:lnTo>
                    <a:pt x="244" y="412"/>
                  </a:lnTo>
                  <a:lnTo>
                    <a:pt x="339" y="540"/>
                  </a:lnTo>
                  <a:lnTo>
                    <a:pt x="441" y="665"/>
                  </a:lnTo>
                  <a:lnTo>
                    <a:pt x="549" y="784"/>
                  </a:lnTo>
                  <a:lnTo>
                    <a:pt x="663" y="897"/>
                  </a:lnTo>
                  <a:lnTo>
                    <a:pt x="782" y="1006"/>
                  </a:lnTo>
                  <a:lnTo>
                    <a:pt x="907" y="1108"/>
                  </a:lnTo>
                  <a:lnTo>
                    <a:pt x="1037" y="1204"/>
                  </a:lnTo>
                  <a:lnTo>
                    <a:pt x="1172" y="1294"/>
                  </a:lnTo>
                  <a:lnTo>
                    <a:pt x="1312" y="1377"/>
                  </a:lnTo>
                  <a:lnTo>
                    <a:pt x="1455" y="1453"/>
                  </a:lnTo>
                  <a:lnTo>
                    <a:pt x="1602" y="1522"/>
                  </a:lnTo>
                  <a:lnTo>
                    <a:pt x="1753" y="1585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10" name="Text Box 44"/>
            <p:cNvSpPr txBox="1">
              <a:spLocks noChangeArrowheads="1"/>
            </p:cNvSpPr>
            <p:nvPr/>
          </p:nvSpPr>
          <p:spPr bwMode="auto">
            <a:xfrm>
              <a:off x="3413125" y="5054600"/>
              <a:ext cx="20478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endParaRPr lang="en-GB" sz="2900">
                <a:solidFill>
                  <a:srgbClr val="00CC00"/>
                </a:solidFill>
                <a:latin typeface="FreeSerif" charset="0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1">
              <a:off x="3584575" y="3175000"/>
              <a:ext cx="0" cy="97472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315" name="TextBox 246"/>
            <p:cNvSpPr txBox="1">
              <a:spLocks noChangeArrowheads="1"/>
            </p:cNvSpPr>
            <p:nvPr/>
          </p:nvSpPr>
          <p:spPr bwMode="auto">
            <a:xfrm>
              <a:off x="3694113" y="3017837"/>
              <a:ext cx="1579562" cy="120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 dirty="0">
                  <a:latin typeface="Calibri"/>
                  <a:cs typeface="Calibri"/>
                </a:rPr>
                <a:t>cycle(</a:t>
              </a:r>
              <a:r>
                <a:rPr lang="en-US" i="1" dirty="0">
                  <a:solidFill>
                    <a:srgbClr val="FF0000"/>
                  </a:solidFill>
                  <a:latin typeface="Calibri"/>
                  <a:cs typeface="Calibri"/>
                </a:rPr>
                <a:t>P</a:t>
              </a:r>
              <a:r>
                <a:rPr lang="en-US" i="1" dirty="0">
                  <a:latin typeface="Calibri"/>
                  <a:cs typeface="Calibri"/>
                </a:rPr>
                <a:t>,</a:t>
              </a:r>
              <a:r>
                <a:rPr lang="en-US" i="1" dirty="0">
                  <a:solidFill>
                    <a:srgbClr val="0000FF"/>
                  </a:solidFill>
                  <a:latin typeface="Calibri"/>
                  <a:cs typeface="Calibri"/>
                </a:rPr>
                <a:t>Q</a:t>
              </a:r>
              <a:r>
                <a:rPr lang="en-US" i="1" dirty="0">
                  <a:latin typeface="Calibri"/>
                  <a:cs typeface="Calibri"/>
                </a:rPr>
                <a:t>)</a:t>
              </a:r>
            </a:p>
            <a:p>
              <a:pPr eaLnBrk="1" hangingPunct="1"/>
              <a:r>
                <a:rPr lang="en-US" dirty="0">
                  <a:latin typeface="Calibri"/>
                  <a:cs typeface="Calibri"/>
                </a:rPr>
                <a:t>increases by 1</a:t>
              </a:r>
            </a:p>
          </p:txBody>
        </p:sp>
        <p:sp>
          <p:nvSpPr>
            <p:cNvPr id="182338" name="Freeform 48"/>
            <p:cNvSpPr>
              <a:spLocks noChangeArrowheads="1"/>
            </p:cNvSpPr>
            <p:nvPr/>
          </p:nvSpPr>
          <p:spPr bwMode="auto">
            <a:xfrm>
              <a:off x="4264025" y="1976437"/>
              <a:ext cx="228600" cy="228600"/>
            </a:xfrm>
            <a:custGeom>
              <a:avLst/>
              <a:gdLst>
                <a:gd name="T0" fmla="*/ 2147483647 w 780"/>
                <a:gd name="T1" fmla="*/ 0 h 907"/>
                <a:gd name="T2" fmla="*/ 2147483647 w 780"/>
                <a:gd name="T3" fmla="*/ 2147483647 h 907"/>
                <a:gd name="T4" fmla="*/ 2147483647 w 780"/>
                <a:gd name="T5" fmla="*/ 2147483647 h 907"/>
                <a:gd name="T6" fmla="*/ 2147483647 w 780"/>
                <a:gd name="T7" fmla="*/ 2147483647 h 907"/>
                <a:gd name="T8" fmla="*/ 2147483647 w 780"/>
                <a:gd name="T9" fmla="*/ 2147483647 h 907"/>
                <a:gd name="T10" fmla="*/ 2147483647 w 780"/>
                <a:gd name="T11" fmla="*/ 2147483647 h 907"/>
                <a:gd name="T12" fmla="*/ 2147483647 w 780"/>
                <a:gd name="T13" fmla="*/ 2147483647 h 907"/>
                <a:gd name="T14" fmla="*/ 2147483647 w 780"/>
                <a:gd name="T15" fmla="*/ 2147483647 h 907"/>
                <a:gd name="T16" fmla="*/ 0 w 780"/>
                <a:gd name="T17" fmla="*/ 2147483647 h 907"/>
                <a:gd name="T18" fmla="*/ 2147483647 w 780"/>
                <a:gd name="T19" fmla="*/ 2147483647 h 907"/>
                <a:gd name="T20" fmla="*/ 0 w 780"/>
                <a:gd name="T21" fmla="*/ 2147483647 h 907"/>
                <a:gd name="T22" fmla="*/ 2147483647 w 780"/>
                <a:gd name="T23" fmla="*/ 2147483647 h 907"/>
                <a:gd name="T24" fmla="*/ 2147483647 w 780"/>
                <a:gd name="T25" fmla="*/ 0 h 9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0"/>
                <a:gd name="T40" fmla="*/ 0 h 907"/>
                <a:gd name="T41" fmla="*/ 780 w 780"/>
                <a:gd name="T42" fmla="*/ 907 h 9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0" h="907">
                  <a:moveTo>
                    <a:pt x="390" y="0"/>
                  </a:moveTo>
                  <a:lnTo>
                    <a:pt x="492" y="276"/>
                  </a:lnTo>
                  <a:lnTo>
                    <a:pt x="780" y="228"/>
                  </a:lnTo>
                  <a:lnTo>
                    <a:pt x="594" y="457"/>
                  </a:lnTo>
                  <a:lnTo>
                    <a:pt x="780" y="679"/>
                  </a:lnTo>
                  <a:lnTo>
                    <a:pt x="492" y="631"/>
                  </a:lnTo>
                  <a:lnTo>
                    <a:pt x="390" y="907"/>
                  </a:lnTo>
                  <a:lnTo>
                    <a:pt x="288" y="631"/>
                  </a:lnTo>
                  <a:lnTo>
                    <a:pt x="0" y="679"/>
                  </a:lnTo>
                  <a:lnTo>
                    <a:pt x="186" y="457"/>
                  </a:lnTo>
                  <a:lnTo>
                    <a:pt x="0" y="228"/>
                  </a:lnTo>
                  <a:lnTo>
                    <a:pt x="288" y="276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FFFF00"/>
            </a:solidFill>
            <a:ln w="36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39" name="Freeform 48"/>
            <p:cNvSpPr>
              <a:spLocks noChangeArrowheads="1"/>
            </p:cNvSpPr>
            <p:nvPr/>
          </p:nvSpPr>
          <p:spPr bwMode="auto">
            <a:xfrm>
              <a:off x="2638425" y="2011362"/>
              <a:ext cx="228600" cy="228600"/>
            </a:xfrm>
            <a:custGeom>
              <a:avLst/>
              <a:gdLst>
                <a:gd name="T0" fmla="*/ 2147483647 w 780"/>
                <a:gd name="T1" fmla="*/ 0 h 907"/>
                <a:gd name="T2" fmla="*/ 2147483647 w 780"/>
                <a:gd name="T3" fmla="*/ 2147483647 h 907"/>
                <a:gd name="T4" fmla="*/ 2147483647 w 780"/>
                <a:gd name="T5" fmla="*/ 2147483647 h 907"/>
                <a:gd name="T6" fmla="*/ 2147483647 w 780"/>
                <a:gd name="T7" fmla="*/ 2147483647 h 907"/>
                <a:gd name="T8" fmla="*/ 2147483647 w 780"/>
                <a:gd name="T9" fmla="*/ 2147483647 h 907"/>
                <a:gd name="T10" fmla="*/ 2147483647 w 780"/>
                <a:gd name="T11" fmla="*/ 2147483647 h 907"/>
                <a:gd name="T12" fmla="*/ 2147483647 w 780"/>
                <a:gd name="T13" fmla="*/ 2147483647 h 907"/>
                <a:gd name="T14" fmla="*/ 2147483647 w 780"/>
                <a:gd name="T15" fmla="*/ 2147483647 h 907"/>
                <a:gd name="T16" fmla="*/ 0 w 780"/>
                <a:gd name="T17" fmla="*/ 2147483647 h 907"/>
                <a:gd name="T18" fmla="*/ 2147483647 w 780"/>
                <a:gd name="T19" fmla="*/ 2147483647 h 907"/>
                <a:gd name="T20" fmla="*/ 0 w 780"/>
                <a:gd name="T21" fmla="*/ 2147483647 h 907"/>
                <a:gd name="T22" fmla="*/ 2147483647 w 780"/>
                <a:gd name="T23" fmla="*/ 2147483647 h 907"/>
                <a:gd name="T24" fmla="*/ 2147483647 w 780"/>
                <a:gd name="T25" fmla="*/ 0 h 9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0"/>
                <a:gd name="T40" fmla="*/ 0 h 907"/>
                <a:gd name="T41" fmla="*/ 780 w 780"/>
                <a:gd name="T42" fmla="*/ 907 h 9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0" h="907">
                  <a:moveTo>
                    <a:pt x="390" y="0"/>
                  </a:moveTo>
                  <a:lnTo>
                    <a:pt x="492" y="276"/>
                  </a:lnTo>
                  <a:lnTo>
                    <a:pt x="780" y="228"/>
                  </a:lnTo>
                  <a:lnTo>
                    <a:pt x="594" y="457"/>
                  </a:lnTo>
                  <a:lnTo>
                    <a:pt x="780" y="679"/>
                  </a:lnTo>
                  <a:lnTo>
                    <a:pt x="492" y="631"/>
                  </a:lnTo>
                  <a:lnTo>
                    <a:pt x="390" y="907"/>
                  </a:lnTo>
                  <a:lnTo>
                    <a:pt x="288" y="631"/>
                  </a:lnTo>
                  <a:lnTo>
                    <a:pt x="0" y="679"/>
                  </a:lnTo>
                  <a:lnTo>
                    <a:pt x="186" y="457"/>
                  </a:lnTo>
                  <a:lnTo>
                    <a:pt x="0" y="228"/>
                  </a:lnTo>
                  <a:lnTo>
                    <a:pt x="288" y="276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FFFF00"/>
            </a:solidFill>
            <a:ln w="36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340" name="Freeform 48"/>
          <p:cNvSpPr>
            <a:spLocks noChangeArrowheads="1"/>
          </p:cNvSpPr>
          <p:nvPr/>
        </p:nvSpPr>
        <p:spPr bwMode="auto">
          <a:xfrm>
            <a:off x="1852613" y="2019300"/>
            <a:ext cx="228600" cy="228600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75275" y="1295400"/>
            <a:ext cx="3579813" cy="4721225"/>
            <a:chOff x="5375275" y="1295400"/>
            <a:chExt cx="3579813" cy="4721225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6945313" y="5491162"/>
              <a:ext cx="441325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 flipH="1">
              <a:off x="7169150" y="3132137"/>
              <a:ext cx="0" cy="97472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318" name="Group 1"/>
            <p:cNvGrpSpPr>
              <a:grpSpLocks/>
            </p:cNvGrpSpPr>
            <p:nvPr/>
          </p:nvGrpSpPr>
          <p:grpSpPr bwMode="auto">
            <a:xfrm>
              <a:off x="5375275" y="1295400"/>
              <a:ext cx="1628775" cy="1576387"/>
              <a:chOff x="5636446" y="738347"/>
              <a:chExt cx="1627858" cy="1577290"/>
            </a:xfrm>
          </p:grpSpPr>
          <p:sp>
            <p:nvSpPr>
              <p:cNvPr id="182349" name="Freeform 37"/>
              <p:cNvSpPr>
                <a:spLocks/>
              </p:cNvSpPr>
              <p:nvPr/>
            </p:nvSpPr>
            <p:spPr bwMode="auto">
              <a:xfrm>
                <a:off x="6102409" y="738347"/>
                <a:ext cx="645364" cy="74650"/>
              </a:xfrm>
              <a:custGeom>
                <a:avLst/>
                <a:gdLst>
                  <a:gd name="T0" fmla="*/ 2147483647 w 2604"/>
                  <a:gd name="T1" fmla="*/ 2147483647 h 305"/>
                  <a:gd name="T2" fmla="*/ 2147483647 w 2604"/>
                  <a:gd name="T3" fmla="*/ 2147483647 h 305"/>
                  <a:gd name="T4" fmla="*/ 2147483647 w 2604"/>
                  <a:gd name="T5" fmla="*/ 2147483647 h 305"/>
                  <a:gd name="T6" fmla="*/ 2147483647 w 2604"/>
                  <a:gd name="T7" fmla="*/ 2147483647 h 305"/>
                  <a:gd name="T8" fmla="*/ 2147483647 w 2604"/>
                  <a:gd name="T9" fmla="*/ 2147483647 h 305"/>
                  <a:gd name="T10" fmla="*/ 2147483647 w 2604"/>
                  <a:gd name="T11" fmla="*/ 2147483647 h 305"/>
                  <a:gd name="T12" fmla="*/ 2147483647 w 2604"/>
                  <a:gd name="T13" fmla="*/ 2147483647 h 305"/>
                  <a:gd name="T14" fmla="*/ 2147483647 w 2604"/>
                  <a:gd name="T15" fmla="*/ 0 h 305"/>
                  <a:gd name="T16" fmla="*/ 2147483647 w 2604"/>
                  <a:gd name="T17" fmla="*/ 2147483647 h 305"/>
                  <a:gd name="T18" fmla="*/ 2147483647 w 2604"/>
                  <a:gd name="T19" fmla="*/ 2147483647 h 305"/>
                  <a:gd name="T20" fmla="*/ 2147483647 w 2604"/>
                  <a:gd name="T21" fmla="*/ 2147483647 h 305"/>
                  <a:gd name="T22" fmla="*/ 2147483647 w 2604"/>
                  <a:gd name="T23" fmla="*/ 2147483647 h 305"/>
                  <a:gd name="T24" fmla="*/ 2147483647 w 2604"/>
                  <a:gd name="T25" fmla="*/ 2147483647 h 305"/>
                  <a:gd name="T26" fmla="*/ 2147483647 w 2604"/>
                  <a:gd name="T27" fmla="*/ 2147483647 h 305"/>
                  <a:gd name="T28" fmla="*/ 2147483647 w 2604"/>
                  <a:gd name="T29" fmla="*/ 2147483647 h 305"/>
                  <a:gd name="T30" fmla="*/ 0 w 2604"/>
                  <a:gd name="T31" fmla="*/ 2147483647 h 3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04"/>
                  <a:gd name="T49" fmla="*/ 0 h 305"/>
                  <a:gd name="T50" fmla="*/ 2604 w 2604"/>
                  <a:gd name="T51" fmla="*/ 305 h 30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04" h="305">
                    <a:moveTo>
                      <a:pt x="2603" y="219"/>
                    </a:moveTo>
                    <a:lnTo>
                      <a:pt x="2435" y="160"/>
                    </a:lnTo>
                    <a:lnTo>
                      <a:pt x="2264" y="111"/>
                    </a:lnTo>
                    <a:lnTo>
                      <a:pt x="2090" y="70"/>
                    </a:lnTo>
                    <a:lnTo>
                      <a:pt x="1915" y="39"/>
                    </a:lnTo>
                    <a:lnTo>
                      <a:pt x="1738" y="16"/>
                    </a:lnTo>
                    <a:lnTo>
                      <a:pt x="1560" y="4"/>
                    </a:lnTo>
                    <a:lnTo>
                      <a:pt x="1382" y="0"/>
                    </a:lnTo>
                    <a:lnTo>
                      <a:pt x="1203" y="6"/>
                    </a:lnTo>
                    <a:lnTo>
                      <a:pt x="1025" y="21"/>
                    </a:lnTo>
                    <a:lnTo>
                      <a:pt x="849" y="46"/>
                    </a:lnTo>
                    <a:lnTo>
                      <a:pt x="674" y="79"/>
                    </a:lnTo>
                    <a:lnTo>
                      <a:pt x="501" y="122"/>
                    </a:lnTo>
                    <a:lnTo>
                      <a:pt x="330" y="174"/>
                    </a:lnTo>
                    <a:lnTo>
                      <a:pt x="163" y="235"/>
                    </a:lnTo>
                    <a:lnTo>
                      <a:pt x="0" y="304"/>
                    </a:lnTo>
                  </a:path>
                </a:pathLst>
              </a:custGeom>
              <a:noFill/>
              <a:ln w="36720">
                <a:solidFill>
                  <a:srgbClr val="FF0000"/>
                </a:solidFill>
                <a:prstDash val="solid"/>
                <a:round/>
                <a:headEnd type="non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50" name="Freeform 38"/>
              <p:cNvSpPr>
                <a:spLocks/>
              </p:cNvSpPr>
              <p:nvPr/>
            </p:nvSpPr>
            <p:spPr bwMode="auto">
              <a:xfrm>
                <a:off x="7199286" y="1216350"/>
                <a:ext cx="65018" cy="547838"/>
              </a:xfrm>
              <a:custGeom>
                <a:avLst/>
                <a:gdLst>
                  <a:gd name="T0" fmla="*/ 2147483647 w 266"/>
                  <a:gd name="T1" fmla="*/ 2147483647 h 2212"/>
                  <a:gd name="T2" fmla="*/ 2147483647 w 266"/>
                  <a:gd name="T3" fmla="*/ 2147483647 h 2212"/>
                  <a:gd name="T4" fmla="*/ 2147483647 w 266"/>
                  <a:gd name="T5" fmla="*/ 2147483647 h 2212"/>
                  <a:gd name="T6" fmla="*/ 2147483647 w 266"/>
                  <a:gd name="T7" fmla="*/ 2147483647 h 2212"/>
                  <a:gd name="T8" fmla="*/ 2147483647 w 266"/>
                  <a:gd name="T9" fmla="*/ 2147483647 h 2212"/>
                  <a:gd name="T10" fmla="*/ 2147483647 w 266"/>
                  <a:gd name="T11" fmla="*/ 2147483647 h 2212"/>
                  <a:gd name="T12" fmla="*/ 2147483647 w 266"/>
                  <a:gd name="T13" fmla="*/ 2147483647 h 2212"/>
                  <a:gd name="T14" fmla="*/ 2147483647 w 266"/>
                  <a:gd name="T15" fmla="*/ 2147483647 h 2212"/>
                  <a:gd name="T16" fmla="*/ 2147483647 w 266"/>
                  <a:gd name="T17" fmla="*/ 2147483647 h 2212"/>
                  <a:gd name="T18" fmla="*/ 2147483647 w 266"/>
                  <a:gd name="T19" fmla="*/ 2147483647 h 2212"/>
                  <a:gd name="T20" fmla="*/ 2147483647 w 266"/>
                  <a:gd name="T21" fmla="*/ 2147483647 h 2212"/>
                  <a:gd name="T22" fmla="*/ 2147483647 w 266"/>
                  <a:gd name="T23" fmla="*/ 2147483647 h 2212"/>
                  <a:gd name="T24" fmla="*/ 2147483647 w 266"/>
                  <a:gd name="T25" fmla="*/ 2147483647 h 2212"/>
                  <a:gd name="T26" fmla="*/ 2147483647 w 266"/>
                  <a:gd name="T27" fmla="*/ 2147483647 h 2212"/>
                  <a:gd name="T28" fmla="*/ 2147483647 w 266"/>
                  <a:gd name="T29" fmla="*/ 2147483647 h 2212"/>
                  <a:gd name="T30" fmla="*/ 0 w 266"/>
                  <a:gd name="T31" fmla="*/ 0 h 22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6"/>
                  <a:gd name="T49" fmla="*/ 0 h 2212"/>
                  <a:gd name="T50" fmla="*/ 266 w 266"/>
                  <a:gd name="T51" fmla="*/ 2212 h 221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6" h="2212">
                    <a:moveTo>
                      <a:pt x="113" y="2211"/>
                    </a:moveTo>
                    <a:lnTo>
                      <a:pt x="157" y="2066"/>
                    </a:lnTo>
                    <a:lnTo>
                      <a:pt x="193" y="1920"/>
                    </a:lnTo>
                    <a:lnTo>
                      <a:pt x="222" y="1772"/>
                    </a:lnTo>
                    <a:lnTo>
                      <a:pt x="244" y="1622"/>
                    </a:lnTo>
                    <a:lnTo>
                      <a:pt x="258" y="1472"/>
                    </a:lnTo>
                    <a:lnTo>
                      <a:pt x="265" y="1322"/>
                    </a:lnTo>
                    <a:lnTo>
                      <a:pt x="265" y="1171"/>
                    </a:lnTo>
                    <a:lnTo>
                      <a:pt x="257" y="1020"/>
                    </a:lnTo>
                    <a:lnTo>
                      <a:pt x="242" y="870"/>
                    </a:lnTo>
                    <a:lnTo>
                      <a:pt x="220" y="721"/>
                    </a:lnTo>
                    <a:lnTo>
                      <a:pt x="190" y="573"/>
                    </a:lnTo>
                    <a:lnTo>
                      <a:pt x="153" y="427"/>
                    </a:lnTo>
                    <a:lnTo>
                      <a:pt x="109" y="282"/>
                    </a:lnTo>
                    <a:lnTo>
                      <a:pt x="58" y="139"/>
                    </a:lnTo>
                    <a:lnTo>
                      <a:pt x="0" y="0"/>
                    </a:lnTo>
                  </a:path>
                </a:pathLst>
              </a:custGeom>
              <a:noFill/>
              <a:ln w="3672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51" name="Freeform 39"/>
              <p:cNvSpPr>
                <a:spLocks/>
              </p:cNvSpPr>
              <p:nvPr/>
            </p:nvSpPr>
            <p:spPr bwMode="auto">
              <a:xfrm>
                <a:off x="6145754" y="2237374"/>
                <a:ext cx="654996" cy="78263"/>
              </a:xfrm>
              <a:custGeom>
                <a:avLst/>
                <a:gdLst>
                  <a:gd name="T0" fmla="*/ 0 w 2646"/>
                  <a:gd name="T1" fmla="*/ 2147483647 h 312"/>
                  <a:gd name="T2" fmla="*/ 2147483647 w 2646"/>
                  <a:gd name="T3" fmla="*/ 2147483647 h 312"/>
                  <a:gd name="T4" fmla="*/ 2147483647 w 2646"/>
                  <a:gd name="T5" fmla="*/ 2147483647 h 312"/>
                  <a:gd name="T6" fmla="*/ 2147483647 w 2646"/>
                  <a:gd name="T7" fmla="*/ 2147483647 h 312"/>
                  <a:gd name="T8" fmla="*/ 2147483647 w 2646"/>
                  <a:gd name="T9" fmla="*/ 2147483647 h 312"/>
                  <a:gd name="T10" fmla="*/ 2147483647 w 2646"/>
                  <a:gd name="T11" fmla="*/ 2147483647 h 312"/>
                  <a:gd name="T12" fmla="*/ 2147483647 w 2646"/>
                  <a:gd name="T13" fmla="*/ 2147483647 h 312"/>
                  <a:gd name="T14" fmla="*/ 2147483647 w 2646"/>
                  <a:gd name="T15" fmla="*/ 2147483647 h 312"/>
                  <a:gd name="T16" fmla="*/ 2147483647 w 2646"/>
                  <a:gd name="T17" fmla="*/ 2147483647 h 312"/>
                  <a:gd name="T18" fmla="*/ 2147483647 w 2646"/>
                  <a:gd name="T19" fmla="*/ 2147483647 h 312"/>
                  <a:gd name="T20" fmla="*/ 2147483647 w 2646"/>
                  <a:gd name="T21" fmla="*/ 2147483647 h 312"/>
                  <a:gd name="T22" fmla="*/ 2147483647 w 2646"/>
                  <a:gd name="T23" fmla="*/ 2147483647 h 312"/>
                  <a:gd name="T24" fmla="*/ 2147483647 w 2646"/>
                  <a:gd name="T25" fmla="*/ 2147483647 h 312"/>
                  <a:gd name="T26" fmla="*/ 2147483647 w 2646"/>
                  <a:gd name="T27" fmla="*/ 2147483647 h 312"/>
                  <a:gd name="T28" fmla="*/ 2147483647 w 2646"/>
                  <a:gd name="T29" fmla="*/ 2147483647 h 312"/>
                  <a:gd name="T30" fmla="*/ 2147483647 w 2646"/>
                  <a:gd name="T31" fmla="*/ 0 h 3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46"/>
                  <a:gd name="T49" fmla="*/ 0 h 312"/>
                  <a:gd name="T50" fmla="*/ 2646 w 2646"/>
                  <a:gd name="T51" fmla="*/ 312 h 31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46" h="312">
                    <a:moveTo>
                      <a:pt x="0" y="81"/>
                    </a:moveTo>
                    <a:lnTo>
                      <a:pt x="170" y="142"/>
                    </a:lnTo>
                    <a:lnTo>
                      <a:pt x="343" y="194"/>
                    </a:lnTo>
                    <a:lnTo>
                      <a:pt x="520" y="237"/>
                    </a:lnTo>
                    <a:lnTo>
                      <a:pt x="698" y="270"/>
                    </a:lnTo>
                    <a:lnTo>
                      <a:pt x="878" y="293"/>
                    </a:lnTo>
                    <a:lnTo>
                      <a:pt x="1059" y="307"/>
                    </a:lnTo>
                    <a:lnTo>
                      <a:pt x="1240" y="311"/>
                    </a:lnTo>
                    <a:lnTo>
                      <a:pt x="1422" y="305"/>
                    </a:lnTo>
                    <a:lnTo>
                      <a:pt x="1603" y="290"/>
                    </a:lnTo>
                    <a:lnTo>
                      <a:pt x="1782" y="265"/>
                    </a:lnTo>
                    <a:lnTo>
                      <a:pt x="1960" y="231"/>
                    </a:lnTo>
                    <a:lnTo>
                      <a:pt x="2136" y="187"/>
                    </a:lnTo>
                    <a:lnTo>
                      <a:pt x="2309" y="134"/>
                    </a:lnTo>
                    <a:lnTo>
                      <a:pt x="2479" y="71"/>
                    </a:lnTo>
                    <a:lnTo>
                      <a:pt x="2645" y="0"/>
                    </a:lnTo>
                  </a:path>
                </a:pathLst>
              </a:custGeom>
              <a:noFill/>
              <a:ln w="3672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52" name="Freeform 41"/>
              <p:cNvSpPr>
                <a:spLocks/>
              </p:cNvSpPr>
              <p:nvPr/>
            </p:nvSpPr>
            <p:spPr bwMode="auto">
              <a:xfrm>
                <a:off x="5636446" y="1238023"/>
                <a:ext cx="55386" cy="571919"/>
              </a:xfrm>
              <a:custGeom>
                <a:avLst/>
                <a:gdLst>
                  <a:gd name="T0" fmla="*/ 2147483647 w 226"/>
                  <a:gd name="T1" fmla="*/ 0 h 2308"/>
                  <a:gd name="T2" fmla="*/ 2147483647 w 226"/>
                  <a:gd name="T3" fmla="*/ 2147483647 h 2308"/>
                  <a:gd name="T4" fmla="*/ 2147483647 w 226"/>
                  <a:gd name="T5" fmla="*/ 2147483647 h 2308"/>
                  <a:gd name="T6" fmla="*/ 2147483647 w 226"/>
                  <a:gd name="T7" fmla="*/ 2147483647 h 2308"/>
                  <a:gd name="T8" fmla="*/ 2147483647 w 226"/>
                  <a:gd name="T9" fmla="*/ 2147483647 h 2308"/>
                  <a:gd name="T10" fmla="*/ 2147483647 w 226"/>
                  <a:gd name="T11" fmla="*/ 2147483647 h 2308"/>
                  <a:gd name="T12" fmla="*/ 2147483647 w 226"/>
                  <a:gd name="T13" fmla="*/ 2147483647 h 2308"/>
                  <a:gd name="T14" fmla="*/ 0 w 226"/>
                  <a:gd name="T15" fmla="*/ 2147483647 h 2308"/>
                  <a:gd name="T16" fmla="*/ 0 w 226"/>
                  <a:gd name="T17" fmla="*/ 2147483647 h 2308"/>
                  <a:gd name="T18" fmla="*/ 2147483647 w 226"/>
                  <a:gd name="T19" fmla="*/ 2147483647 h 2308"/>
                  <a:gd name="T20" fmla="*/ 2147483647 w 226"/>
                  <a:gd name="T21" fmla="*/ 2147483647 h 2308"/>
                  <a:gd name="T22" fmla="*/ 2147483647 w 226"/>
                  <a:gd name="T23" fmla="*/ 2147483647 h 2308"/>
                  <a:gd name="T24" fmla="*/ 2147483647 w 226"/>
                  <a:gd name="T25" fmla="*/ 2147483647 h 2308"/>
                  <a:gd name="T26" fmla="*/ 2147483647 w 226"/>
                  <a:gd name="T27" fmla="*/ 2147483647 h 2308"/>
                  <a:gd name="T28" fmla="*/ 2147483647 w 226"/>
                  <a:gd name="T29" fmla="*/ 2147483647 h 2308"/>
                  <a:gd name="T30" fmla="*/ 2147483647 w 226"/>
                  <a:gd name="T31" fmla="*/ 2147483647 h 23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26"/>
                  <a:gd name="T49" fmla="*/ 0 h 2308"/>
                  <a:gd name="T50" fmla="*/ 226 w 226"/>
                  <a:gd name="T51" fmla="*/ 2308 h 23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26" h="2308">
                    <a:moveTo>
                      <a:pt x="225" y="0"/>
                    </a:moveTo>
                    <a:lnTo>
                      <a:pt x="170" y="148"/>
                    </a:lnTo>
                    <a:lnTo>
                      <a:pt x="122" y="299"/>
                    </a:lnTo>
                    <a:lnTo>
                      <a:pt x="82" y="451"/>
                    </a:lnTo>
                    <a:lnTo>
                      <a:pt x="49" y="605"/>
                    </a:lnTo>
                    <a:lnTo>
                      <a:pt x="25" y="761"/>
                    </a:lnTo>
                    <a:lnTo>
                      <a:pt x="9" y="917"/>
                    </a:lnTo>
                    <a:lnTo>
                      <a:pt x="0" y="1075"/>
                    </a:lnTo>
                    <a:lnTo>
                      <a:pt x="0" y="1232"/>
                    </a:lnTo>
                    <a:lnTo>
                      <a:pt x="8" y="1389"/>
                    </a:lnTo>
                    <a:lnTo>
                      <a:pt x="23" y="1546"/>
                    </a:lnTo>
                    <a:lnTo>
                      <a:pt x="47" y="1701"/>
                    </a:lnTo>
                    <a:lnTo>
                      <a:pt x="79" y="1856"/>
                    </a:lnTo>
                    <a:lnTo>
                      <a:pt x="118" y="2008"/>
                    </a:lnTo>
                    <a:lnTo>
                      <a:pt x="166" y="2159"/>
                    </a:lnTo>
                    <a:lnTo>
                      <a:pt x="221" y="2307"/>
                    </a:lnTo>
                  </a:path>
                </a:pathLst>
              </a:custGeom>
              <a:noFill/>
              <a:ln w="3672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53" name="Freeform 40"/>
              <p:cNvSpPr>
                <a:spLocks/>
              </p:cNvSpPr>
              <p:nvPr/>
            </p:nvSpPr>
            <p:spPr bwMode="auto">
              <a:xfrm>
                <a:off x="5691833" y="1790399"/>
                <a:ext cx="457534" cy="467444"/>
              </a:xfrm>
              <a:custGeom>
                <a:avLst/>
                <a:gdLst>
                  <a:gd name="T0" fmla="*/ 0 w 1754"/>
                  <a:gd name="T1" fmla="*/ 0 h 1586"/>
                  <a:gd name="T2" fmla="*/ 2147483647 w 1754"/>
                  <a:gd name="T3" fmla="*/ 2147483647 h 1586"/>
                  <a:gd name="T4" fmla="*/ 2147483647 w 1754"/>
                  <a:gd name="T5" fmla="*/ 2147483647 h 1586"/>
                  <a:gd name="T6" fmla="*/ 2147483647 w 1754"/>
                  <a:gd name="T7" fmla="*/ 2147483647 h 1586"/>
                  <a:gd name="T8" fmla="*/ 2147483647 w 1754"/>
                  <a:gd name="T9" fmla="*/ 2147483647 h 1586"/>
                  <a:gd name="T10" fmla="*/ 2147483647 w 1754"/>
                  <a:gd name="T11" fmla="*/ 2147483647 h 1586"/>
                  <a:gd name="T12" fmla="*/ 2147483647 w 1754"/>
                  <a:gd name="T13" fmla="*/ 2147483647 h 1586"/>
                  <a:gd name="T14" fmla="*/ 2147483647 w 1754"/>
                  <a:gd name="T15" fmla="*/ 2147483647 h 1586"/>
                  <a:gd name="T16" fmla="*/ 2147483647 w 1754"/>
                  <a:gd name="T17" fmla="*/ 2147483647 h 1586"/>
                  <a:gd name="T18" fmla="*/ 2147483647 w 1754"/>
                  <a:gd name="T19" fmla="*/ 2147483647 h 1586"/>
                  <a:gd name="T20" fmla="*/ 2147483647 w 1754"/>
                  <a:gd name="T21" fmla="*/ 2147483647 h 1586"/>
                  <a:gd name="T22" fmla="*/ 2147483647 w 1754"/>
                  <a:gd name="T23" fmla="*/ 2147483647 h 1586"/>
                  <a:gd name="T24" fmla="*/ 2147483647 w 1754"/>
                  <a:gd name="T25" fmla="*/ 2147483647 h 1586"/>
                  <a:gd name="T26" fmla="*/ 2147483647 w 1754"/>
                  <a:gd name="T27" fmla="*/ 2147483647 h 1586"/>
                  <a:gd name="T28" fmla="*/ 2147483647 w 1754"/>
                  <a:gd name="T29" fmla="*/ 2147483647 h 1586"/>
                  <a:gd name="T30" fmla="*/ 2147483647 w 1754"/>
                  <a:gd name="T31" fmla="*/ 2147483647 h 158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54"/>
                  <a:gd name="T49" fmla="*/ 0 h 1586"/>
                  <a:gd name="T50" fmla="*/ 1754 w 1754"/>
                  <a:gd name="T51" fmla="*/ 1586 h 158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54" h="1586">
                    <a:moveTo>
                      <a:pt x="0" y="0"/>
                    </a:moveTo>
                    <a:lnTo>
                      <a:pt x="75" y="141"/>
                    </a:lnTo>
                    <a:lnTo>
                      <a:pt x="156" y="278"/>
                    </a:lnTo>
                    <a:lnTo>
                      <a:pt x="244" y="412"/>
                    </a:lnTo>
                    <a:lnTo>
                      <a:pt x="339" y="540"/>
                    </a:lnTo>
                    <a:lnTo>
                      <a:pt x="441" y="665"/>
                    </a:lnTo>
                    <a:lnTo>
                      <a:pt x="549" y="784"/>
                    </a:lnTo>
                    <a:lnTo>
                      <a:pt x="663" y="897"/>
                    </a:lnTo>
                    <a:lnTo>
                      <a:pt x="782" y="1006"/>
                    </a:lnTo>
                    <a:lnTo>
                      <a:pt x="907" y="1108"/>
                    </a:lnTo>
                    <a:lnTo>
                      <a:pt x="1037" y="1204"/>
                    </a:lnTo>
                    <a:lnTo>
                      <a:pt x="1172" y="1294"/>
                    </a:lnTo>
                    <a:lnTo>
                      <a:pt x="1312" y="1377"/>
                    </a:lnTo>
                    <a:lnTo>
                      <a:pt x="1455" y="1453"/>
                    </a:lnTo>
                    <a:lnTo>
                      <a:pt x="1602" y="1522"/>
                    </a:lnTo>
                    <a:lnTo>
                      <a:pt x="1753" y="1585"/>
                    </a:lnTo>
                  </a:path>
                </a:pathLst>
              </a:custGeom>
              <a:noFill/>
              <a:ln w="3672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54" name="Freeform 31"/>
              <p:cNvSpPr>
                <a:spLocks/>
              </p:cNvSpPr>
              <p:nvPr/>
            </p:nvSpPr>
            <p:spPr bwMode="auto">
              <a:xfrm>
                <a:off x="6797138" y="811793"/>
                <a:ext cx="408169" cy="420210"/>
              </a:xfrm>
              <a:custGeom>
                <a:avLst/>
                <a:gdLst>
                  <a:gd name="T0" fmla="*/ 2147483647 w 1649"/>
                  <a:gd name="T1" fmla="*/ 2147483647 h 1692"/>
                  <a:gd name="T2" fmla="*/ 2147483647 w 1649"/>
                  <a:gd name="T3" fmla="*/ 2147483647 h 1692"/>
                  <a:gd name="T4" fmla="*/ 2147483647 w 1649"/>
                  <a:gd name="T5" fmla="*/ 2147483647 h 1692"/>
                  <a:gd name="T6" fmla="*/ 2147483647 w 1649"/>
                  <a:gd name="T7" fmla="*/ 2147483647 h 1692"/>
                  <a:gd name="T8" fmla="*/ 2147483647 w 1649"/>
                  <a:gd name="T9" fmla="*/ 2147483647 h 1692"/>
                  <a:gd name="T10" fmla="*/ 2147483647 w 1649"/>
                  <a:gd name="T11" fmla="*/ 2147483647 h 1692"/>
                  <a:gd name="T12" fmla="*/ 2147483647 w 1649"/>
                  <a:gd name="T13" fmla="*/ 2147483647 h 1692"/>
                  <a:gd name="T14" fmla="*/ 2147483647 w 1649"/>
                  <a:gd name="T15" fmla="*/ 2147483647 h 1692"/>
                  <a:gd name="T16" fmla="*/ 2147483647 w 1649"/>
                  <a:gd name="T17" fmla="*/ 2147483647 h 1692"/>
                  <a:gd name="T18" fmla="*/ 2147483647 w 1649"/>
                  <a:gd name="T19" fmla="*/ 2147483647 h 1692"/>
                  <a:gd name="T20" fmla="*/ 2147483647 w 1649"/>
                  <a:gd name="T21" fmla="*/ 2147483647 h 1692"/>
                  <a:gd name="T22" fmla="*/ 2147483647 w 1649"/>
                  <a:gd name="T23" fmla="*/ 2147483647 h 1692"/>
                  <a:gd name="T24" fmla="*/ 2147483647 w 1649"/>
                  <a:gd name="T25" fmla="*/ 2147483647 h 1692"/>
                  <a:gd name="T26" fmla="*/ 2147483647 w 1649"/>
                  <a:gd name="T27" fmla="*/ 2147483647 h 1692"/>
                  <a:gd name="T28" fmla="*/ 2147483647 w 1649"/>
                  <a:gd name="T29" fmla="*/ 2147483647 h 1692"/>
                  <a:gd name="T30" fmla="*/ 0 w 1649"/>
                  <a:gd name="T31" fmla="*/ 0 h 16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49"/>
                  <a:gd name="T49" fmla="*/ 0 h 1692"/>
                  <a:gd name="T50" fmla="*/ 1649 w 1649"/>
                  <a:gd name="T51" fmla="*/ 1692 h 16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49" h="1692">
                    <a:moveTo>
                      <a:pt x="1648" y="1691"/>
                    </a:moveTo>
                    <a:lnTo>
                      <a:pt x="1583" y="1545"/>
                    </a:lnTo>
                    <a:lnTo>
                      <a:pt x="1511" y="1403"/>
                    </a:lnTo>
                    <a:lnTo>
                      <a:pt x="1432" y="1264"/>
                    </a:lnTo>
                    <a:lnTo>
                      <a:pt x="1345" y="1130"/>
                    </a:lnTo>
                    <a:lnTo>
                      <a:pt x="1251" y="999"/>
                    </a:lnTo>
                    <a:lnTo>
                      <a:pt x="1151" y="874"/>
                    </a:lnTo>
                    <a:lnTo>
                      <a:pt x="1045" y="753"/>
                    </a:lnTo>
                    <a:lnTo>
                      <a:pt x="932" y="638"/>
                    </a:lnTo>
                    <a:lnTo>
                      <a:pt x="814" y="528"/>
                    </a:lnTo>
                    <a:lnTo>
                      <a:pt x="690" y="424"/>
                    </a:lnTo>
                    <a:lnTo>
                      <a:pt x="561" y="326"/>
                    </a:lnTo>
                    <a:lnTo>
                      <a:pt x="428" y="235"/>
                    </a:lnTo>
                    <a:lnTo>
                      <a:pt x="289" y="150"/>
                    </a:lnTo>
                    <a:lnTo>
                      <a:pt x="147" y="72"/>
                    </a:lnTo>
                    <a:lnTo>
                      <a:pt x="0" y="0"/>
                    </a:lnTo>
                  </a:path>
                </a:pathLst>
              </a:custGeom>
              <a:noFill/>
              <a:ln w="3672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55" name="Freeform 32"/>
              <p:cNvSpPr>
                <a:spLocks/>
              </p:cNvSpPr>
              <p:nvPr/>
            </p:nvSpPr>
            <p:spPr bwMode="auto">
              <a:xfrm>
                <a:off x="5690628" y="811793"/>
                <a:ext cx="411781" cy="426230"/>
              </a:xfrm>
              <a:custGeom>
                <a:avLst/>
                <a:gdLst>
                  <a:gd name="T0" fmla="*/ 2147483647 w 1661"/>
                  <a:gd name="T1" fmla="*/ 0 h 1719"/>
                  <a:gd name="T2" fmla="*/ 2147483647 w 1661"/>
                  <a:gd name="T3" fmla="*/ 2147483647 h 1719"/>
                  <a:gd name="T4" fmla="*/ 2147483647 w 1661"/>
                  <a:gd name="T5" fmla="*/ 2147483647 h 1719"/>
                  <a:gd name="T6" fmla="*/ 2147483647 w 1661"/>
                  <a:gd name="T7" fmla="*/ 2147483647 h 1719"/>
                  <a:gd name="T8" fmla="*/ 2147483647 w 1661"/>
                  <a:gd name="T9" fmla="*/ 2147483647 h 1719"/>
                  <a:gd name="T10" fmla="*/ 2147483647 w 1661"/>
                  <a:gd name="T11" fmla="*/ 2147483647 h 1719"/>
                  <a:gd name="T12" fmla="*/ 2147483647 w 1661"/>
                  <a:gd name="T13" fmla="*/ 2147483647 h 1719"/>
                  <a:gd name="T14" fmla="*/ 2147483647 w 1661"/>
                  <a:gd name="T15" fmla="*/ 2147483647 h 1719"/>
                  <a:gd name="T16" fmla="*/ 2147483647 w 1661"/>
                  <a:gd name="T17" fmla="*/ 2147483647 h 1719"/>
                  <a:gd name="T18" fmla="*/ 2147483647 w 1661"/>
                  <a:gd name="T19" fmla="*/ 2147483647 h 1719"/>
                  <a:gd name="T20" fmla="*/ 2147483647 w 1661"/>
                  <a:gd name="T21" fmla="*/ 2147483647 h 1719"/>
                  <a:gd name="T22" fmla="*/ 2147483647 w 1661"/>
                  <a:gd name="T23" fmla="*/ 2147483647 h 1719"/>
                  <a:gd name="T24" fmla="*/ 2147483647 w 1661"/>
                  <a:gd name="T25" fmla="*/ 2147483647 h 1719"/>
                  <a:gd name="T26" fmla="*/ 2147483647 w 1661"/>
                  <a:gd name="T27" fmla="*/ 2147483647 h 1719"/>
                  <a:gd name="T28" fmla="*/ 2147483647 w 1661"/>
                  <a:gd name="T29" fmla="*/ 2147483647 h 1719"/>
                  <a:gd name="T30" fmla="*/ 0 w 1661"/>
                  <a:gd name="T31" fmla="*/ 2147483647 h 171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61"/>
                  <a:gd name="T49" fmla="*/ 0 h 1719"/>
                  <a:gd name="T50" fmla="*/ 1661 w 1661"/>
                  <a:gd name="T51" fmla="*/ 1719 h 171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61" h="1719">
                    <a:moveTo>
                      <a:pt x="1660" y="0"/>
                    </a:moveTo>
                    <a:lnTo>
                      <a:pt x="1512" y="72"/>
                    </a:lnTo>
                    <a:lnTo>
                      <a:pt x="1367" y="152"/>
                    </a:lnTo>
                    <a:lnTo>
                      <a:pt x="1227" y="238"/>
                    </a:lnTo>
                    <a:lnTo>
                      <a:pt x="1092" y="331"/>
                    </a:lnTo>
                    <a:lnTo>
                      <a:pt x="962" y="430"/>
                    </a:lnTo>
                    <a:lnTo>
                      <a:pt x="837" y="536"/>
                    </a:lnTo>
                    <a:lnTo>
                      <a:pt x="717" y="648"/>
                    </a:lnTo>
                    <a:lnTo>
                      <a:pt x="604" y="765"/>
                    </a:lnTo>
                    <a:lnTo>
                      <a:pt x="497" y="888"/>
                    </a:lnTo>
                    <a:lnTo>
                      <a:pt x="396" y="1015"/>
                    </a:lnTo>
                    <a:lnTo>
                      <a:pt x="303" y="1148"/>
                    </a:lnTo>
                    <a:lnTo>
                      <a:pt x="216" y="1285"/>
                    </a:lnTo>
                    <a:lnTo>
                      <a:pt x="137" y="1426"/>
                    </a:lnTo>
                    <a:lnTo>
                      <a:pt x="65" y="1570"/>
                    </a:lnTo>
                    <a:lnTo>
                      <a:pt x="0" y="1718"/>
                    </a:lnTo>
                  </a:path>
                </a:pathLst>
              </a:custGeom>
              <a:noFill/>
              <a:ln w="3672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56" name="Freeform 33"/>
              <p:cNvSpPr>
                <a:spLocks/>
              </p:cNvSpPr>
              <p:nvPr/>
            </p:nvSpPr>
            <p:spPr bwMode="auto">
              <a:xfrm>
                <a:off x="6870584" y="1770207"/>
                <a:ext cx="353987" cy="429842"/>
              </a:xfrm>
              <a:custGeom>
                <a:avLst/>
                <a:gdLst>
                  <a:gd name="T0" fmla="*/ 0 w 1427"/>
                  <a:gd name="T1" fmla="*/ 2147483647 h 1737"/>
                  <a:gd name="T2" fmla="*/ 2147483647 w 1427"/>
                  <a:gd name="T3" fmla="*/ 2147483647 h 1737"/>
                  <a:gd name="T4" fmla="*/ 2147483647 w 1427"/>
                  <a:gd name="T5" fmla="*/ 2147483647 h 1737"/>
                  <a:gd name="T6" fmla="*/ 2147483647 w 1427"/>
                  <a:gd name="T7" fmla="*/ 2147483647 h 1737"/>
                  <a:gd name="T8" fmla="*/ 2147483647 w 1427"/>
                  <a:gd name="T9" fmla="*/ 2147483647 h 1737"/>
                  <a:gd name="T10" fmla="*/ 2147483647 w 1427"/>
                  <a:gd name="T11" fmla="*/ 2147483647 h 1737"/>
                  <a:gd name="T12" fmla="*/ 2147483647 w 1427"/>
                  <a:gd name="T13" fmla="*/ 2147483647 h 1737"/>
                  <a:gd name="T14" fmla="*/ 2147483647 w 1427"/>
                  <a:gd name="T15" fmla="*/ 2147483647 h 1737"/>
                  <a:gd name="T16" fmla="*/ 2147483647 w 1427"/>
                  <a:gd name="T17" fmla="*/ 2147483647 h 1737"/>
                  <a:gd name="T18" fmla="*/ 2147483647 w 1427"/>
                  <a:gd name="T19" fmla="*/ 2147483647 h 1737"/>
                  <a:gd name="T20" fmla="*/ 2147483647 w 1427"/>
                  <a:gd name="T21" fmla="*/ 2147483647 h 1737"/>
                  <a:gd name="T22" fmla="*/ 2147483647 w 1427"/>
                  <a:gd name="T23" fmla="*/ 2147483647 h 1737"/>
                  <a:gd name="T24" fmla="*/ 2147483647 w 1427"/>
                  <a:gd name="T25" fmla="*/ 2147483647 h 1737"/>
                  <a:gd name="T26" fmla="*/ 2147483647 w 1427"/>
                  <a:gd name="T27" fmla="*/ 2147483647 h 1737"/>
                  <a:gd name="T28" fmla="*/ 2147483647 w 1427"/>
                  <a:gd name="T29" fmla="*/ 2147483647 h 1737"/>
                  <a:gd name="T30" fmla="*/ 2147483647 w 1427"/>
                  <a:gd name="T31" fmla="*/ 0 h 173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27"/>
                  <a:gd name="T49" fmla="*/ 0 h 1737"/>
                  <a:gd name="T50" fmla="*/ 1427 w 1427"/>
                  <a:gd name="T51" fmla="*/ 1737 h 173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27" h="1737">
                    <a:moveTo>
                      <a:pt x="0" y="1736"/>
                    </a:moveTo>
                    <a:lnTo>
                      <a:pt x="132" y="1655"/>
                    </a:lnTo>
                    <a:lnTo>
                      <a:pt x="259" y="1568"/>
                    </a:lnTo>
                    <a:lnTo>
                      <a:pt x="382" y="1475"/>
                    </a:lnTo>
                    <a:lnTo>
                      <a:pt x="501" y="1377"/>
                    </a:lnTo>
                    <a:lnTo>
                      <a:pt x="614" y="1273"/>
                    </a:lnTo>
                    <a:lnTo>
                      <a:pt x="722" y="1164"/>
                    </a:lnTo>
                    <a:lnTo>
                      <a:pt x="825" y="1050"/>
                    </a:lnTo>
                    <a:lnTo>
                      <a:pt x="922" y="932"/>
                    </a:lnTo>
                    <a:lnTo>
                      <a:pt x="1013" y="810"/>
                    </a:lnTo>
                    <a:lnTo>
                      <a:pt x="1098" y="683"/>
                    </a:lnTo>
                    <a:lnTo>
                      <a:pt x="1177" y="553"/>
                    </a:lnTo>
                    <a:lnTo>
                      <a:pt x="1249" y="419"/>
                    </a:lnTo>
                    <a:lnTo>
                      <a:pt x="1315" y="282"/>
                    </a:lnTo>
                    <a:lnTo>
                      <a:pt x="1374" y="142"/>
                    </a:lnTo>
                    <a:lnTo>
                      <a:pt x="1426" y="0"/>
                    </a:lnTo>
                  </a:path>
                </a:pathLst>
              </a:custGeom>
              <a:noFill/>
              <a:ln w="3672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2319" name="Group 80"/>
            <p:cNvGrpSpPr>
              <a:grpSpLocks/>
            </p:cNvGrpSpPr>
            <p:nvPr/>
          </p:nvGrpSpPr>
          <p:grpSpPr bwMode="auto">
            <a:xfrm>
              <a:off x="7327900" y="1295400"/>
              <a:ext cx="1627188" cy="1576387"/>
              <a:chOff x="5636446" y="738347"/>
              <a:chExt cx="1627858" cy="1577290"/>
            </a:xfrm>
          </p:grpSpPr>
          <p:sp>
            <p:nvSpPr>
              <p:cNvPr id="182341" name="Freeform 37"/>
              <p:cNvSpPr>
                <a:spLocks/>
              </p:cNvSpPr>
              <p:nvPr/>
            </p:nvSpPr>
            <p:spPr bwMode="auto">
              <a:xfrm>
                <a:off x="6102409" y="738347"/>
                <a:ext cx="645364" cy="74650"/>
              </a:xfrm>
              <a:custGeom>
                <a:avLst/>
                <a:gdLst>
                  <a:gd name="T0" fmla="*/ 2147483647 w 2604"/>
                  <a:gd name="T1" fmla="*/ 2147483647 h 305"/>
                  <a:gd name="T2" fmla="*/ 2147483647 w 2604"/>
                  <a:gd name="T3" fmla="*/ 2147483647 h 305"/>
                  <a:gd name="T4" fmla="*/ 2147483647 w 2604"/>
                  <a:gd name="T5" fmla="*/ 2147483647 h 305"/>
                  <a:gd name="T6" fmla="*/ 2147483647 w 2604"/>
                  <a:gd name="T7" fmla="*/ 2147483647 h 305"/>
                  <a:gd name="T8" fmla="*/ 2147483647 w 2604"/>
                  <a:gd name="T9" fmla="*/ 2147483647 h 305"/>
                  <a:gd name="T10" fmla="*/ 2147483647 w 2604"/>
                  <a:gd name="T11" fmla="*/ 2147483647 h 305"/>
                  <a:gd name="T12" fmla="*/ 2147483647 w 2604"/>
                  <a:gd name="T13" fmla="*/ 2147483647 h 305"/>
                  <a:gd name="T14" fmla="*/ 2147483647 w 2604"/>
                  <a:gd name="T15" fmla="*/ 0 h 305"/>
                  <a:gd name="T16" fmla="*/ 2147483647 w 2604"/>
                  <a:gd name="T17" fmla="*/ 2147483647 h 305"/>
                  <a:gd name="T18" fmla="*/ 2147483647 w 2604"/>
                  <a:gd name="T19" fmla="*/ 2147483647 h 305"/>
                  <a:gd name="T20" fmla="*/ 2147483647 w 2604"/>
                  <a:gd name="T21" fmla="*/ 2147483647 h 305"/>
                  <a:gd name="T22" fmla="*/ 2147483647 w 2604"/>
                  <a:gd name="T23" fmla="*/ 2147483647 h 305"/>
                  <a:gd name="T24" fmla="*/ 2147483647 w 2604"/>
                  <a:gd name="T25" fmla="*/ 2147483647 h 305"/>
                  <a:gd name="T26" fmla="*/ 2147483647 w 2604"/>
                  <a:gd name="T27" fmla="*/ 2147483647 h 305"/>
                  <a:gd name="T28" fmla="*/ 2147483647 w 2604"/>
                  <a:gd name="T29" fmla="*/ 2147483647 h 305"/>
                  <a:gd name="T30" fmla="*/ 0 w 2604"/>
                  <a:gd name="T31" fmla="*/ 2147483647 h 3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04"/>
                  <a:gd name="T49" fmla="*/ 0 h 305"/>
                  <a:gd name="T50" fmla="*/ 2604 w 2604"/>
                  <a:gd name="T51" fmla="*/ 305 h 30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04" h="305">
                    <a:moveTo>
                      <a:pt x="2603" y="219"/>
                    </a:moveTo>
                    <a:lnTo>
                      <a:pt x="2435" y="160"/>
                    </a:lnTo>
                    <a:lnTo>
                      <a:pt x="2264" y="111"/>
                    </a:lnTo>
                    <a:lnTo>
                      <a:pt x="2090" y="70"/>
                    </a:lnTo>
                    <a:lnTo>
                      <a:pt x="1915" y="39"/>
                    </a:lnTo>
                    <a:lnTo>
                      <a:pt x="1738" y="16"/>
                    </a:lnTo>
                    <a:lnTo>
                      <a:pt x="1560" y="4"/>
                    </a:lnTo>
                    <a:lnTo>
                      <a:pt x="1382" y="0"/>
                    </a:lnTo>
                    <a:lnTo>
                      <a:pt x="1203" y="6"/>
                    </a:lnTo>
                    <a:lnTo>
                      <a:pt x="1025" y="21"/>
                    </a:lnTo>
                    <a:lnTo>
                      <a:pt x="849" y="46"/>
                    </a:lnTo>
                    <a:lnTo>
                      <a:pt x="674" y="79"/>
                    </a:lnTo>
                    <a:lnTo>
                      <a:pt x="501" y="122"/>
                    </a:lnTo>
                    <a:lnTo>
                      <a:pt x="330" y="174"/>
                    </a:lnTo>
                    <a:lnTo>
                      <a:pt x="163" y="235"/>
                    </a:lnTo>
                    <a:lnTo>
                      <a:pt x="0" y="304"/>
                    </a:lnTo>
                  </a:path>
                </a:pathLst>
              </a:custGeom>
              <a:noFill/>
              <a:ln w="36720">
                <a:solidFill>
                  <a:srgbClr val="FF0000"/>
                </a:solidFill>
                <a:prstDash val="solid"/>
                <a:round/>
                <a:headEnd type="non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42" name="Freeform 38"/>
              <p:cNvSpPr>
                <a:spLocks/>
              </p:cNvSpPr>
              <p:nvPr/>
            </p:nvSpPr>
            <p:spPr bwMode="auto">
              <a:xfrm>
                <a:off x="7199286" y="1216350"/>
                <a:ext cx="65018" cy="547838"/>
              </a:xfrm>
              <a:custGeom>
                <a:avLst/>
                <a:gdLst>
                  <a:gd name="T0" fmla="*/ 2147483647 w 266"/>
                  <a:gd name="T1" fmla="*/ 2147483647 h 2212"/>
                  <a:gd name="T2" fmla="*/ 2147483647 w 266"/>
                  <a:gd name="T3" fmla="*/ 2147483647 h 2212"/>
                  <a:gd name="T4" fmla="*/ 2147483647 w 266"/>
                  <a:gd name="T5" fmla="*/ 2147483647 h 2212"/>
                  <a:gd name="T6" fmla="*/ 2147483647 w 266"/>
                  <a:gd name="T7" fmla="*/ 2147483647 h 2212"/>
                  <a:gd name="T8" fmla="*/ 2147483647 w 266"/>
                  <a:gd name="T9" fmla="*/ 2147483647 h 2212"/>
                  <a:gd name="T10" fmla="*/ 2147483647 w 266"/>
                  <a:gd name="T11" fmla="*/ 2147483647 h 2212"/>
                  <a:gd name="T12" fmla="*/ 2147483647 w 266"/>
                  <a:gd name="T13" fmla="*/ 2147483647 h 2212"/>
                  <a:gd name="T14" fmla="*/ 2147483647 w 266"/>
                  <a:gd name="T15" fmla="*/ 2147483647 h 2212"/>
                  <a:gd name="T16" fmla="*/ 2147483647 w 266"/>
                  <a:gd name="T17" fmla="*/ 2147483647 h 2212"/>
                  <a:gd name="T18" fmla="*/ 2147483647 w 266"/>
                  <a:gd name="T19" fmla="*/ 2147483647 h 2212"/>
                  <a:gd name="T20" fmla="*/ 2147483647 w 266"/>
                  <a:gd name="T21" fmla="*/ 2147483647 h 2212"/>
                  <a:gd name="T22" fmla="*/ 2147483647 w 266"/>
                  <a:gd name="T23" fmla="*/ 2147483647 h 2212"/>
                  <a:gd name="T24" fmla="*/ 2147483647 w 266"/>
                  <a:gd name="T25" fmla="*/ 2147483647 h 2212"/>
                  <a:gd name="T26" fmla="*/ 2147483647 w 266"/>
                  <a:gd name="T27" fmla="*/ 2147483647 h 2212"/>
                  <a:gd name="T28" fmla="*/ 2147483647 w 266"/>
                  <a:gd name="T29" fmla="*/ 2147483647 h 2212"/>
                  <a:gd name="T30" fmla="*/ 0 w 266"/>
                  <a:gd name="T31" fmla="*/ 0 h 22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6"/>
                  <a:gd name="T49" fmla="*/ 0 h 2212"/>
                  <a:gd name="T50" fmla="*/ 266 w 266"/>
                  <a:gd name="T51" fmla="*/ 2212 h 221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6" h="2212">
                    <a:moveTo>
                      <a:pt x="113" y="2211"/>
                    </a:moveTo>
                    <a:lnTo>
                      <a:pt x="157" y="2066"/>
                    </a:lnTo>
                    <a:lnTo>
                      <a:pt x="193" y="1920"/>
                    </a:lnTo>
                    <a:lnTo>
                      <a:pt x="222" y="1772"/>
                    </a:lnTo>
                    <a:lnTo>
                      <a:pt x="244" y="1622"/>
                    </a:lnTo>
                    <a:lnTo>
                      <a:pt x="258" y="1472"/>
                    </a:lnTo>
                    <a:lnTo>
                      <a:pt x="265" y="1322"/>
                    </a:lnTo>
                    <a:lnTo>
                      <a:pt x="265" y="1171"/>
                    </a:lnTo>
                    <a:lnTo>
                      <a:pt x="257" y="1020"/>
                    </a:lnTo>
                    <a:lnTo>
                      <a:pt x="242" y="870"/>
                    </a:lnTo>
                    <a:lnTo>
                      <a:pt x="220" y="721"/>
                    </a:lnTo>
                    <a:lnTo>
                      <a:pt x="190" y="573"/>
                    </a:lnTo>
                    <a:lnTo>
                      <a:pt x="153" y="427"/>
                    </a:lnTo>
                    <a:lnTo>
                      <a:pt x="109" y="282"/>
                    </a:lnTo>
                    <a:lnTo>
                      <a:pt x="58" y="139"/>
                    </a:lnTo>
                    <a:lnTo>
                      <a:pt x="0" y="0"/>
                    </a:lnTo>
                  </a:path>
                </a:pathLst>
              </a:custGeom>
              <a:noFill/>
              <a:ln w="3672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43" name="Freeform 39"/>
              <p:cNvSpPr>
                <a:spLocks/>
              </p:cNvSpPr>
              <p:nvPr/>
            </p:nvSpPr>
            <p:spPr bwMode="auto">
              <a:xfrm>
                <a:off x="6145754" y="2237374"/>
                <a:ext cx="654996" cy="78263"/>
              </a:xfrm>
              <a:custGeom>
                <a:avLst/>
                <a:gdLst>
                  <a:gd name="T0" fmla="*/ 0 w 2646"/>
                  <a:gd name="T1" fmla="*/ 2147483647 h 312"/>
                  <a:gd name="T2" fmla="*/ 2147483647 w 2646"/>
                  <a:gd name="T3" fmla="*/ 2147483647 h 312"/>
                  <a:gd name="T4" fmla="*/ 2147483647 w 2646"/>
                  <a:gd name="T5" fmla="*/ 2147483647 h 312"/>
                  <a:gd name="T6" fmla="*/ 2147483647 w 2646"/>
                  <a:gd name="T7" fmla="*/ 2147483647 h 312"/>
                  <a:gd name="T8" fmla="*/ 2147483647 w 2646"/>
                  <a:gd name="T9" fmla="*/ 2147483647 h 312"/>
                  <a:gd name="T10" fmla="*/ 2147483647 w 2646"/>
                  <a:gd name="T11" fmla="*/ 2147483647 h 312"/>
                  <a:gd name="T12" fmla="*/ 2147483647 w 2646"/>
                  <a:gd name="T13" fmla="*/ 2147483647 h 312"/>
                  <a:gd name="T14" fmla="*/ 2147483647 w 2646"/>
                  <a:gd name="T15" fmla="*/ 2147483647 h 312"/>
                  <a:gd name="T16" fmla="*/ 2147483647 w 2646"/>
                  <a:gd name="T17" fmla="*/ 2147483647 h 312"/>
                  <a:gd name="T18" fmla="*/ 2147483647 w 2646"/>
                  <a:gd name="T19" fmla="*/ 2147483647 h 312"/>
                  <a:gd name="T20" fmla="*/ 2147483647 w 2646"/>
                  <a:gd name="T21" fmla="*/ 2147483647 h 312"/>
                  <a:gd name="T22" fmla="*/ 2147483647 w 2646"/>
                  <a:gd name="T23" fmla="*/ 2147483647 h 312"/>
                  <a:gd name="T24" fmla="*/ 2147483647 w 2646"/>
                  <a:gd name="T25" fmla="*/ 2147483647 h 312"/>
                  <a:gd name="T26" fmla="*/ 2147483647 w 2646"/>
                  <a:gd name="T27" fmla="*/ 2147483647 h 312"/>
                  <a:gd name="T28" fmla="*/ 2147483647 w 2646"/>
                  <a:gd name="T29" fmla="*/ 2147483647 h 312"/>
                  <a:gd name="T30" fmla="*/ 2147483647 w 2646"/>
                  <a:gd name="T31" fmla="*/ 0 h 3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46"/>
                  <a:gd name="T49" fmla="*/ 0 h 312"/>
                  <a:gd name="T50" fmla="*/ 2646 w 2646"/>
                  <a:gd name="T51" fmla="*/ 312 h 31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46" h="312">
                    <a:moveTo>
                      <a:pt x="0" y="81"/>
                    </a:moveTo>
                    <a:lnTo>
                      <a:pt x="170" y="142"/>
                    </a:lnTo>
                    <a:lnTo>
                      <a:pt x="343" y="194"/>
                    </a:lnTo>
                    <a:lnTo>
                      <a:pt x="520" y="237"/>
                    </a:lnTo>
                    <a:lnTo>
                      <a:pt x="698" y="270"/>
                    </a:lnTo>
                    <a:lnTo>
                      <a:pt x="878" y="293"/>
                    </a:lnTo>
                    <a:lnTo>
                      <a:pt x="1059" y="307"/>
                    </a:lnTo>
                    <a:lnTo>
                      <a:pt x="1240" y="311"/>
                    </a:lnTo>
                    <a:lnTo>
                      <a:pt x="1422" y="305"/>
                    </a:lnTo>
                    <a:lnTo>
                      <a:pt x="1603" y="290"/>
                    </a:lnTo>
                    <a:lnTo>
                      <a:pt x="1782" y="265"/>
                    </a:lnTo>
                    <a:lnTo>
                      <a:pt x="1960" y="231"/>
                    </a:lnTo>
                    <a:lnTo>
                      <a:pt x="2136" y="187"/>
                    </a:lnTo>
                    <a:lnTo>
                      <a:pt x="2309" y="134"/>
                    </a:lnTo>
                    <a:lnTo>
                      <a:pt x="2479" y="71"/>
                    </a:lnTo>
                    <a:lnTo>
                      <a:pt x="2645" y="0"/>
                    </a:lnTo>
                  </a:path>
                </a:pathLst>
              </a:custGeom>
              <a:noFill/>
              <a:ln w="3672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44" name="Freeform 41"/>
              <p:cNvSpPr>
                <a:spLocks/>
              </p:cNvSpPr>
              <p:nvPr/>
            </p:nvSpPr>
            <p:spPr bwMode="auto">
              <a:xfrm>
                <a:off x="5636446" y="1238023"/>
                <a:ext cx="55386" cy="571919"/>
              </a:xfrm>
              <a:custGeom>
                <a:avLst/>
                <a:gdLst>
                  <a:gd name="T0" fmla="*/ 2147483647 w 226"/>
                  <a:gd name="T1" fmla="*/ 0 h 2308"/>
                  <a:gd name="T2" fmla="*/ 2147483647 w 226"/>
                  <a:gd name="T3" fmla="*/ 2147483647 h 2308"/>
                  <a:gd name="T4" fmla="*/ 2147483647 w 226"/>
                  <a:gd name="T5" fmla="*/ 2147483647 h 2308"/>
                  <a:gd name="T6" fmla="*/ 2147483647 w 226"/>
                  <a:gd name="T7" fmla="*/ 2147483647 h 2308"/>
                  <a:gd name="T8" fmla="*/ 2147483647 w 226"/>
                  <a:gd name="T9" fmla="*/ 2147483647 h 2308"/>
                  <a:gd name="T10" fmla="*/ 2147483647 w 226"/>
                  <a:gd name="T11" fmla="*/ 2147483647 h 2308"/>
                  <a:gd name="T12" fmla="*/ 2147483647 w 226"/>
                  <a:gd name="T13" fmla="*/ 2147483647 h 2308"/>
                  <a:gd name="T14" fmla="*/ 0 w 226"/>
                  <a:gd name="T15" fmla="*/ 2147483647 h 2308"/>
                  <a:gd name="T16" fmla="*/ 0 w 226"/>
                  <a:gd name="T17" fmla="*/ 2147483647 h 2308"/>
                  <a:gd name="T18" fmla="*/ 2147483647 w 226"/>
                  <a:gd name="T19" fmla="*/ 2147483647 h 2308"/>
                  <a:gd name="T20" fmla="*/ 2147483647 w 226"/>
                  <a:gd name="T21" fmla="*/ 2147483647 h 2308"/>
                  <a:gd name="T22" fmla="*/ 2147483647 w 226"/>
                  <a:gd name="T23" fmla="*/ 2147483647 h 2308"/>
                  <a:gd name="T24" fmla="*/ 2147483647 w 226"/>
                  <a:gd name="T25" fmla="*/ 2147483647 h 2308"/>
                  <a:gd name="T26" fmla="*/ 2147483647 w 226"/>
                  <a:gd name="T27" fmla="*/ 2147483647 h 2308"/>
                  <a:gd name="T28" fmla="*/ 2147483647 w 226"/>
                  <a:gd name="T29" fmla="*/ 2147483647 h 2308"/>
                  <a:gd name="T30" fmla="*/ 2147483647 w 226"/>
                  <a:gd name="T31" fmla="*/ 2147483647 h 23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26"/>
                  <a:gd name="T49" fmla="*/ 0 h 2308"/>
                  <a:gd name="T50" fmla="*/ 226 w 226"/>
                  <a:gd name="T51" fmla="*/ 2308 h 23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26" h="2308">
                    <a:moveTo>
                      <a:pt x="225" y="0"/>
                    </a:moveTo>
                    <a:lnTo>
                      <a:pt x="170" y="148"/>
                    </a:lnTo>
                    <a:lnTo>
                      <a:pt x="122" y="299"/>
                    </a:lnTo>
                    <a:lnTo>
                      <a:pt x="82" y="451"/>
                    </a:lnTo>
                    <a:lnTo>
                      <a:pt x="49" y="605"/>
                    </a:lnTo>
                    <a:lnTo>
                      <a:pt x="25" y="761"/>
                    </a:lnTo>
                    <a:lnTo>
                      <a:pt x="9" y="917"/>
                    </a:lnTo>
                    <a:lnTo>
                      <a:pt x="0" y="1075"/>
                    </a:lnTo>
                    <a:lnTo>
                      <a:pt x="0" y="1232"/>
                    </a:lnTo>
                    <a:lnTo>
                      <a:pt x="8" y="1389"/>
                    </a:lnTo>
                    <a:lnTo>
                      <a:pt x="23" y="1546"/>
                    </a:lnTo>
                    <a:lnTo>
                      <a:pt x="47" y="1701"/>
                    </a:lnTo>
                    <a:lnTo>
                      <a:pt x="79" y="1856"/>
                    </a:lnTo>
                    <a:lnTo>
                      <a:pt x="118" y="2008"/>
                    </a:lnTo>
                    <a:lnTo>
                      <a:pt x="166" y="2159"/>
                    </a:lnTo>
                    <a:lnTo>
                      <a:pt x="221" y="2307"/>
                    </a:lnTo>
                  </a:path>
                </a:pathLst>
              </a:custGeom>
              <a:noFill/>
              <a:ln w="3672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45" name="Freeform 40"/>
              <p:cNvSpPr>
                <a:spLocks/>
              </p:cNvSpPr>
              <p:nvPr/>
            </p:nvSpPr>
            <p:spPr bwMode="auto">
              <a:xfrm>
                <a:off x="5691833" y="1790399"/>
                <a:ext cx="457534" cy="467444"/>
              </a:xfrm>
              <a:custGeom>
                <a:avLst/>
                <a:gdLst>
                  <a:gd name="T0" fmla="*/ 0 w 1754"/>
                  <a:gd name="T1" fmla="*/ 0 h 1586"/>
                  <a:gd name="T2" fmla="*/ 2147483647 w 1754"/>
                  <a:gd name="T3" fmla="*/ 2147483647 h 1586"/>
                  <a:gd name="T4" fmla="*/ 2147483647 w 1754"/>
                  <a:gd name="T5" fmla="*/ 2147483647 h 1586"/>
                  <a:gd name="T6" fmla="*/ 2147483647 w 1754"/>
                  <a:gd name="T7" fmla="*/ 2147483647 h 1586"/>
                  <a:gd name="T8" fmla="*/ 2147483647 w 1754"/>
                  <a:gd name="T9" fmla="*/ 2147483647 h 1586"/>
                  <a:gd name="T10" fmla="*/ 2147483647 w 1754"/>
                  <a:gd name="T11" fmla="*/ 2147483647 h 1586"/>
                  <a:gd name="T12" fmla="*/ 2147483647 w 1754"/>
                  <a:gd name="T13" fmla="*/ 2147483647 h 1586"/>
                  <a:gd name="T14" fmla="*/ 2147483647 w 1754"/>
                  <a:gd name="T15" fmla="*/ 2147483647 h 1586"/>
                  <a:gd name="T16" fmla="*/ 2147483647 w 1754"/>
                  <a:gd name="T17" fmla="*/ 2147483647 h 1586"/>
                  <a:gd name="T18" fmla="*/ 2147483647 w 1754"/>
                  <a:gd name="T19" fmla="*/ 2147483647 h 1586"/>
                  <a:gd name="T20" fmla="*/ 2147483647 w 1754"/>
                  <a:gd name="T21" fmla="*/ 2147483647 h 1586"/>
                  <a:gd name="T22" fmla="*/ 2147483647 w 1754"/>
                  <a:gd name="T23" fmla="*/ 2147483647 h 1586"/>
                  <a:gd name="T24" fmla="*/ 2147483647 w 1754"/>
                  <a:gd name="T25" fmla="*/ 2147483647 h 1586"/>
                  <a:gd name="T26" fmla="*/ 2147483647 w 1754"/>
                  <a:gd name="T27" fmla="*/ 2147483647 h 1586"/>
                  <a:gd name="T28" fmla="*/ 2147483647 w 1754"/>
                  <a:gd name="T29" fmla="*/ 2147483647 h 1586"/>
                  <a:gd name="T30" fmla="*/ 2147483647 w 1754"/>
                  <a:gd name="T31" fmla="*/ 2147483647 h 158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54"/>
                  <a:gd name="T49" fmla="*/ 0 h 1586"/>
                  <a:gd name="T50" fmla="*/ 1754 w 1754"/>
                  <a:gd name="T51" fmla="*/ 1586 h 158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54" h="1586">
                    <a:moveTo>
                      <a:pt x="0" y="0"/>
                    </a:moveTo>
                    <a:lnTo>
                      <a:pt x="75" y="141"/>
                    </a:lnTo>
                    <a:lnTo>
                      <a:pt x="156" y="278"/>
                    </a:lnTo>
                    <a:lnTo>
                      <a:pt x="244" y="412"/>
                    </a:lnTo>
                    <a:lnTo>
                      <a:pt x="339" y="540"/>
                    </a:lnTo>
                    <a:lnTo>
                      <a:pt x="441" y="665"/>
                    </a:lnTo>
                    <a:lnTo>
                      <a:pt x="549" y="784"/>
                    </a:lnTo>
                    <a:lnTo>
                      <a:pt x="663" y="897"/>
                    </a:lnTo>
                    <a:lnTo>
                      <a:pt x="782" y="1006"/>
                    </a:lnTo>
                    <a:lnTo>
                      <a:pt x="907" y="1108"/>
                    </a:lnTo>
                    <a:lnTo>
                      <a:pt x="1037" y="1204"/>
                    </a:lnTo>
                    <a:lnTo>
                      <a:pt x="1172" y="1294"/>
                    </a:lnTo>
                    <a:lnTo>
                      <a:pt x="1312" y="1377"/>
                    </a:lnTo>
                    <a:lnTo>
                      <a:pt x="1455" y="1453"/>
                    </a:lnTo>
                    <a:lnTo>
                      <a:pt x="1602" y="1522"/>
                    </a:lnTo>
                    <a:lnTo>
                      <a:pt x="1753" y="1585"/>
                    </a:lnTo>
                  </a:path>
                </a:pathLst>
              </a:custGeom>
              <a:noFill/>
              <a:ln w="3672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46" name="Freeform 31"/>
              <p:cNvSpPr>
                <a:spLocks/>
              </p:cNvSpPr>
              <p:nvPr/>
            </p:nvSpPr>
            <p:spPr bwMode="auto">
              <a:xfrm>
                <a:off x="6797138" y="811793"/>
                <a:ext cx="408169" cy="420210"/>
              </a:xfrm>
              <a:custGeom>
                <a:avLst/>
                <a:gdLst>
                  <a:gd name="T0" fmla="*/ 2147483647 w 1649"/>
                  <a:gd name="T1" fmla="*/ 2147483647 h 1692"/>
                  <a:gd name="T2" fmla="*/ 2147483647 w 1649"/>
                  <a:gd name="T3" fmla="*/ 2147483647 h 1692"/>
                  <a:gd name="T4" fmla="*/ 2147483647 w 1649"/>
                  <a:gd name="T5" fmla="*/ 2147483647 h 1692"/>
                  <a:gd name="T6" fmla="*/ 2147483647 w 1649"/>
                  <a:gd name="T7" fmla="*/ 2147483647 h 1692"/>
                  <a:gd name="T8" fmla="*/ 2147483647 w 1649"/>
                  <a:gd name="T9" fmla="*/ 2147483647 h 1692"/>
                  <a:gd name="T10" fmla="*/ 2147483647 w 1649"/>
                  <a:gd name="T11" fmla="*/ 2147483647 h 1692"/>
                  <a:gd name="T12" fmla="*/ 2147483647 w 1649"/>
                  <a:gd name="T13" fmla="*/ 2147483647 h 1692"/>
                  <a:gd name="T14" fmla="*/ 2147483647 w 1649"/>
                  <a:gd name="T15" fmla="*/ 2147483647 h 1692"/>
                  <a:gd name="T16" fmla="*/ 2147483647 w 1649"/>
                  <a:gd name="T17" fmla="*/ 2147483647 h 1692"/>
                  <a:gd name="T18" fmla="*/ 2147483647 w 1649"/>
                  <a:gd name="T19" fmla="*/ 2147483647 h 1692"/>
                  <a:gd name="T20" fmla="*/ 2147483647 w 1649"/>
                  <a:gd name="T21" fmla="*/ 2147483647 h 1692"/>
                  <a:gd name="T22" fmla="*/ 2147483647 w 1649"/>
                  <a:gd name="T23" fmla="*/ 2147483647 h 1692"/>
                  <a:gd name="T24" fmla="*/ 2147483647 w 1649"/>
                  <a:gd name="T25" fmla="*/ 2147483647 h 1692"/>
                  <a:gd name="T26" fmla="*/ 2147483647 w 1649"/>
                  <a:gd name="T27" fmla="*/ 2147483647 h 1692"/>
                  <a:gd name="T28" fmla="*/ 2147483647 w 1649"/>
                  <a:gd name="T29" fmla="*/ 2147483647 h 1692"/>
                  <a:gd name="T30" fmla="*/ 0 w 1649"/>
                  <a:gd name="T31" fmla="*/ 0 h 16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49"/>
                  <a:gd name="T49" fmla="*/ 0 h 1692"/>
                  <a:gd name="T50" fmla="*/ 1649 w 1649"/>
                  <a:gd name="T51" fmla="*/ 1692 h 16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49" h="1692">
                    <a:moveTo>
                      <a:pt x="1648" y="1691"/>
                    </a:moveTo>
                    <a:lnTo>
                      <a:pt x="1583" y="1545"/>
                    </a:lnTo>
                    <a:lnTo>
                      <a:pt x="1511" y="1403"/>
                    </a:lnTo>
                    <a:lnTo>
                      <a:pt x="1432" y="1264"/>
                    </a:lnTo>
                    <a:lnTo>
                      <a:pt x="1345" y="1130"/>
                    </a:lnTo>
                    <a:lnTo>
                      <a:pt x="1251" y="999"/>
                    </a:lnTo>
                    <a:lnTo>
                      <a:pt x="1151" y="874"/>
                    </a:lnTo>
                    <a:lnTo>
                      <a:pt x="1045" y="753"/>
                    </a:lnTo>
                    <a:lnTo>
                      <a:pt x="932" y="638"/>
                    </a:lnTo>
                    <a:lnTo>
                      <a:pt x="814" y="528"/>
                    </a:lnTo>
                    <a:lnTo>
                      <a:pt x="690" y="424"/>
                    </a:lnTo>
                    <a:lnTo>
                      <a:pt x="561" y="326"/>
                    </a:lnTo>
                    <a:lnTo>
                      <a:pt x="428" y="235"/>
                    </a:lnTo>
                    <a:lnTo>
                      <a:pt x="289" y="150"/>
                    </a:lnTo>
                    <a:lnTo>
                      <a:pt x="147" y="72"/>
                    </a:lnTo>
                    <a:lnTo>
                      <a:pt x="0" y="0"/>
                    </a:lnTo>
                  </a:path>
                </a:pathLst>
              </a:custGeom>
              <a:noFill/>
              <a:ln w="3672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47" name="Freeform 32"/>
              <p:cNvSpPr>
                <a:spLocks/>
              </p:cNvSpPr>
              <p:nvPr/>
            </p:nvSpPr>
            <p:spPr bwMode="auto">
              <a:xfrm>
                <a:off x="5690628" y="811793"/>
                <a:ext cx="411781" cy="426230"/>
              </a:xfrm>
              <a:custGeom>
                <a:avLst/>
                <a:gdLst>
                  <a:gd name="T0" fmla="*/ 2147483647 w 1661"/>
                  <a:gd name="T1" fmla="*/ 0 h 1719"/>
                  <a:gd name="T2" fmla="*/ 2147483647 w 1661"/>
                  <a:gd name="T3" fmla="*/ 2147483647 h 1719"/>
                  <a:gd name="T4" fmla="*/ 2147483647 w 1661"/>
                  <a:gd name="T5" fmla="*/ 2147483647 h 1719"/>
                  <a:gd name="T6" fmla="*/ 2147483647 w 1661"/>
                  <a:gd name="T7" fmla="*/ 2147483647 h 1719"/>
                  <a:gd name="T8" fmla="*/ 2147483647 w 1661"/>
                  <a:gd name="T9" fmla="*/ 2147483647 h 1719"/>
                  <a:gd name="T10" fmla="*/ 2147483647 w 1661"/>
                  <a:gd name="T11" fmla="*/ 2147483647 h 1719"/>
                  <a:gd name="T12" fmla="*/ 2147483647 w 1661"/>
                  <a:gd name="T13" fmla="*/ 2147483647 h 1719"/>
                  <a:gd name="T14" fmla="*/ 2147483647 w 1661"/>
                  <a:gd name="T15" fmla="*/ 2147483647 h 1719"/>
                  <a:gd name="T16" fmla="*/ 2147483647 w 1661"/>
                  <a:gd name="T17" fmla="*/ 2147483647 h 1719"/>
                  <a:gd name="T18" fmla="*/ 2147483647 w 1661"/>
                  <a:gd name="T19" fmla="*/ 2147483647 h 1719"/>
                  <a:gd name="T20" fmla="*/ 2147483647 w 1661"/>
                  <a:gd name="T21" fmla="*/ 2147483647 h 1719"/>
                  <a:gd name="T22" fmla="*/ 2147483647 w 1661"/>
                  <a:gd name="T23" fmla="*/ 2147483647 h 1719"/>
                  <a:gd name="T24" fmla="*/ 2147483647 w 1661"/>
                  <a:gd name="T25" fmla="*/ 2147483647 h 1719"/>
                  <a:gd name="T26" fmla="*/ 2147483647 w 1661"/>
                  <a:gd name="T27" fmla="*/ 2147483647 h 1719"/>
                  <a:gd name="T28" fmla="*/ 2147483647 w 1661"/>
                  <a:gd name="T29" fmla="*/ 2147483647 h 1719"/>
                  <a:gd name="T30" fmla="*/ 0 w 1661"/>
                  <a:gd name="T31" fmla="*/ 2147483647 h 171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61"/>
                  <a:gd name="T49" fmla="*/ 0 h 1719"/>
                  <a:gd name="T50" fmla="*/ 1661 w 1661"/>
                  <a:gd name="T51" fmla="*/ 1719 h 171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61" h="1719">
                    <a:moveTo>
                      <a:pt x="1660" y="0"/>
                    </a:moveTo>
                    <a:lnTo>
                      <a:pt x="1512" y="72"/>
                    </a:lnTo>
                    <a:lnTo>
                      <a:pt x="1367" y="152"/>
                    </a:lnTo>
                    <a:lnTo>
                      <a:pt x="1227" y="238"/>
                    </a:lnTo>
                    <a:lnTo>
                      <a:pt x="1092" y="331"/>
                    </a:lnTo>
                    <a:lnTo>
                      <a:pt x="962" y="430"/>
                    </a:lnTo>
                    <a:lnTo>
                      <a:pt x="837" y="536"/>
                    </a:lnTo>
                    <a:lnTo>
                      <a:pt x="717" y="648"/>
                    </a:lnTo>
                    <a:lnTo>
                      <a:pt x="604" y="765"/>
                    </a:lnTo>
                    <a:lnTo>
                      <a:pt x="497" y="888"/>
                    </a:lnTo>
                    <a:lnTo>
                      <a:pt x="396" y="1015"/>
                    </a:lnTo>
                    <a:lnTo>
                      <a:pt x="303" y="1148"/>
                    </a:lnTo>
                    <a:lnTo>
                      <a:pt x="216" y="1285"/>
                    </a:lnTo>
                    <a:lnTo>
                      <a:pt x="137" y="1426"/>
                    </a:lnTo>
                    <a:lnTo>
                      <a:pt x="65" y="1570"/>
                    </a:lnTo>
                    <a:lnTo>
                      <a:pt x="0" y="1718"/>
                    </a:lnTo>
                  </a:path>
                </a:pathLst>
              </a:custGeom>
              <a:noFill/>
              <a:ln w="3672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48" name="Freeform 33"/>
              <p:cNvSpPr>
                <a:spLocks/>
              </p:cNvSpPr>
              <p:nvPr/>
            </p:nvSpPr>
            <p:spPr bwMode="auto">
              <a:xfrm>
                <a:off x="6870584" y="1770207"/>
                <a:ext cx="353987" cy="429842"/>
              </a:xfrm>
              <a:custGeom>
                <a:avLst/>
                <a:gdLst>
                  <a:gd name="T0" fmla="*/ 0 w 1427"/>
                  <a:gd name="T1" fmla="*/ 2147483647 h 1737"/>
                  <a:gd name="T2" fmla="*/ 2147483647 w 1427"/>
                  <a:gd name="T3" fmla="*/ 2147483647 h 1737"/>
                  <a:gd name="T4" fmla="*/ 2147483647 w 1427"/>
                  <a:gd name="T5" fmla="*/ 2147483647 h 1737"/>
                  <a:gd name="T6" fmla="*/ 2147483647 w 1427"/>
                  <a:gd name="T7" fmla="*/ 2147483647 h 1737"/>
                  <a:gd name="T8" fmla="*/ 2147483647 w 1427"/>
                  <a:gd name="T9" fmla="*/ 2147483647 h 1737"/>
                  <a:gd name="T10" fmla="*/ 2147483647 w 1427"/>
                  <a:gd name="T11" fmla="*/ 2147483647 h 1737"/>
                  <a:gd name="T12" fmla="*/ 2147483647 w 1427"/>
                  <a:gd name="T13" fmla="*/ 2147483647 h 1737"/>
                  <a:gd name="T14" fmla="*/ 2147483647 w 1427"/>
                  <a:gd name="T15" fmla="*/ 2147483647 h 1737"/>
                  <a:gd name="T16" fmla="*/ 2147483647 w 1427"/>
                  <a:gd name="T17" fmla="*/ 2147483647 h 1737"/>
                  <a:gd name="T18" fmla="*/ 2147483647 w 1427"/>
                  <a:gd name="T19" fmla="*/ 2147483647 h 1737"/>
                  <a:gd name="T20" fmla="*/ 2147483647 w 1427"/>
                  <a:gd name="T21" fmla="*/ 2147483647 h 1737"/>
                  <a:gd name="T22" fmla="*/ 2147483647 w 1427"/>
                  <a:gd name="T23" fmla="*/ 2147483647 h 1737"/>
                  <a:gd name="T24" fmla="*/ 2147483647 w 1427"/>
                  <a:gd name="T25" fmla="*/ 2147483647 h 1737"/>
                  <a:gd name="T26" fmla="*/ 2147483647 w 1427"/>
                  <a:gd name="T27" fmla="*/ 2147483647 h 1737"/>
                  <a:gd name="T28" fmla="*/ 2147483647 w 1427"/>
                  <a:gd name="T29" fmla="*/ 2147483647 h 1737"/>
                  <a:gd name="T30" fmla="*/ 2147483647 w 1427"/>
                  <a:gd name="T31" fmla="*/ 0 h 173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27"/>
                  <a:gd name="T49" fmla="*/ 0 h 1737"/>
                  <a:gd name="T50" fmla="*/ 1427 w 1427"/>
                  <a:gd name="T51" fmla="*/ 1737 h 173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27" h="1737">
                    <a:moveTo>
                      <a:pt x="0" y="1736"/>
                    </a:moveTo>
                    <a:lnTo>
                      <a:pt x="132" y="1655"/>
                    </a:lnTo>
                    <a:lnTo>
                      <a:pt x="259" y="1568"/>
                    </a:lnTo>
                    <a:lnTo>
                      <a:pt x="382" y="1475"/>
                    </a:lnTo>
                    <a:lnTo>
                      <a:pt x="501" y="1377"/>
                    </a:lnTo>
                    <a:lnTo>
                      <a:pt x="614" y="1273"/>
                    </a:lnTo>
                    <a:lnTo>
                      <a:pt x="722" y="1164"/>
                    </a:lnTo>
                    <a:lnTo>
                      <a:pt x="825" y="1050"/>
                    </a:lnTo>
                    <a:lnTo>
                      <a:pt x="922" y="932"/>
                    </a:lnTo>
                    <a:lnTo>
                      <a:pt x="1013" y="810"/>
                    </a:lnTo>
                    <a:lnTo>
                      <a:pt x="1098" y="683"/>
                    </a:lnTo>
                    <a:lnTo>
                      <a:pt x="1177" y="553"/>
                    </a:lnTo>
                    <a:lnTo>
                      <a:pt x="1249" y="419"/>
                    </a:lnTo>
                    <a:lnTo>
                      <a:pt x="1315" y="282"/>
                    </a:lnTo>
                    <a:lnTo>
                      <a:pt x="1374" y="142"/>
                    </a:lnTo>
                    <a:lnTo>
                      <a:pt x="1426" y="0"/>
                    </a:lnTo>
                  </a:path>
                </a:pathLst>
              </a:custGeom>
              <a:noFill/>
              <a:ln w="3672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2320" name="Freeform 37"/>
            <p:cNvSpPr>
              <a:spLocks/>
            </p:cNvSpPr>
            <p:nvPr/>
          </p:nvSpPr>
          <p:spPr bwMode="auto">
            <a:xfrm>
              <a:off x="5842000" y="4440237"/>
              <a:ext cx="646113" cy="74613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1" name="Freeform 39"/>
            <p:cNvSpPr>
              <a:spLocks/>
            </p:cNvSpPr>
            <p:nvPr/>
          </p:nvSpPr>
          <p:spPr bwMode="auto">
            <a:xfrm>
              <a:off x="5884863" y="5938837"/>
              <a:ext cx="655637" cy="77788"/>
            </a:xfrm>
            <a:custGeom>
              <a:avLst/>
              <a:gdLst>
                <a:gd name="T0" fmla="*/ 0 w 2646"/>
                <a:gd name="T1" fmla="*/ 2147483647 h 312"/>
                <a:gd name="T2" fmla="*/ 2147483647 w 2646"/>
                <a:gd name="T3" fmla="*/ 2147483647 h 312"/>
                <a:gd name="T4" fmla="*/ 2147483647 w 2646"/>
                <a:gd name="T5" fmla="*/ 2147483647 h 312"/>
                <a:gd name="T6" fmla="*/ 2147483647 w 2646"/>
                <a:gd name="T7" fmla="*/ 2147483647 h 312"/>
                <a:gd name="T8" fmla="*/ 2147483647 w 2646"/>
                <a:gd name="T9" fmla="*/ 2147483647 h 312"/>
                <a:gd name="T10" fmla="*/ 2147483647 w 2646"/>
                <a:gd name="T11" fmla="*/ 2147483647 h 312"/>
                <a:gd name="T12" fmla="*/ 2147483647 w 2646"/>
                <a:gd name="T13" fmla="*/ 2147483647 h 312"/>
                <a:gd name="T14" fmla="*/ 2147483647 w 2646"/>
                <a:gd name="T15" fmla="*/ 2147483647 h 312"/>
                <a:gd name="T16" fmla="*/ 2147483647 w 2646"/>
                <a:gd name="T17" fmla="*/ 2147483647 h 312"/>
                <a:gd name="T18" fmla="*/ 2147483647 w 2646"/>
                <a:gd name="T19" fmla="*/ 2147483647 h 312"/>
                <a:gd name="T20" fmla="*/ 2147483647 w 2646"/>
                <a:gd name="T21" fmla="*/ 2147483647 h 312"/>
                <a:gd name="T22" fmla="*/ 2147483647 w 2646"/>
                <a:gd name="T23" fmla="*/ 2147483647 h 312"/>
                <a:gd name="T24" fmla="*/ 2147483647 w 2646"/>
                <a:gd name="T25" fmla="*/ 2147483647 h 312"/>
                <a:gd name="T26" fmla="*/ 2147483647 w 2646"/>
                <a:gd name="T27" fmla="*/ 2147483647 h 312"/>
                <a:gd name="T28" fmla="*/ 2147483647 w 2646"/>
                <a:gd name="T29" fmla="*/ 2147483647 h 312"/>
                <a:gd name="T30" fmla="*/ 2147483647 w 2646"/>
                <a:gd name="T31" fmla="*/ 0 h 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46"/>
                <a:gd name="T49" fmla="*/ 0 h 312"/>
                <a:gd name="T50" fmla="*/ 2646 w 2646"/>
                <a:gd name="T51" fmla="*/ 312 h 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46" h="312">
                  <a:moveTo>
                    <a:pt x="0" y="81"/>
                  </a:moveTo>
                  <a:lnTo>
                    <a:pt x="170" y="142"/>
                  </a:lnTo>
                  <a:lnTo>
                    <a:pt x="343" y="194"/>
                  </a:lnTo>
                  <a:lnTo>
                    <a:pt x="520" y="237"/>
                  </a:lnTo>
                  <a:lnTo>
                    <a:pt x="698" y="270"/>
                  </a:lnTo>
                  <a:lnTo>
                    <a:pt x="878" y="293"/>
                  </a:lnTo>
                  <a:lnTo>
                    <a:pt x="1059" y="307"/>
                  </a:lnTo>
                  <a:lnTo>
                    <a:pt x="1240" y="311"/>
                  </a:lnTo>
                  <a:lnTo>
                    <a:pt x="1422" y="305"/>
                  </a:lnTo>
                  <a:lnTo>
                    <a:pt x="1603" y="290"/>
                  </a:lnTo>
                  <a:lnTo>
                    <a:pt x="1782" y="265"/>
                  </a:lnTo>
                  <a:lnTo>
                    <a:pt x="1960" y="231"/>
                  </a:lnTo>
                  <a:lnTo>
                    <a:pt x="2136" y="187"/>
                  </a:lnTo>
                  <a:lnTo>
                    <a:pt x="2309" y="134"/>
                  </a:lnTo>
                  <a:lnTo>
                    <a:pt x="2479" y="71"/>
                  </a:lnTo>
                  <a:lnTo>
                    <a:pt x="2645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2" name="Freeform 41"/>
            <p:cNvSpPr>
              <a:spLocks/>
            </p:cNvSpPr>
            <p:nvPr/>
          </p:nvSpPr>
          <p:spPr bwMode="auto">
            <a:xfrm>
              <a:off x="5375275" y="4938712"/>
              <a:ext cx="55563" cy="573088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3" name="Freeform 40"/>
            <p:cNvSpPr>
              <a:spLocks/>
            </p:cNvSpPr>
            <p:nvPr/>
          </p:nvSpPr>
          <p:spPr bwMode="auto">
            <a:xfrm>
              <a:off x="5430838" y="5491162"/>
              <a:ext cx="458787" cy="468313"/>
            </a:xfrm>
            <a:custGeom>
              <a:avLst/>
              <a:gdLst>
                <a:gd name="T0" fmla="*/ 0 w 1754"/>
                <a:gd name="T1" fmla="*/ 0 h 1586"/>
                <a:gd name="T2" fmla="*/ 2147483647 w 1754"/>
                <a:gd name="T3" fmla="*/ 2147483647 h 1586"/>
                <a:gd name="T4" fmla="*/ 2147483647 w 1754"/>
                <a:gd name="T5" fmla="*/ 2147483647 h 1586"/>
                <a:gd name="T6" fmla="*/ 2147483647 w 1754"/>
                <a:gd name="T7" fmla="*/ 2147483647 h 1586"/>
                <a:gd name="T8" fmla="*/ 2147483647 w 1754"/>
                <a:gd name="T9" fmla="*/ 2147483647 h 1586"/>
                <a:gd name="T10" fmla="*/ 2147483647 w 1754"/>
                <a:gd name="T11" fmla="*/ 2147483647 h 1586"/>
                <a:gd name="T12" fmla="*/ 2147483647 w 1754"/>
                <a:gd name="T13" fmla="*/ 2147483647 h 1586"/>
                <a:gd name="T14" fmla="*/ 2147483647 w 1754"/>
                <a:gd name="T15" fmla="*/ 2147483647 h 1586"/>
                <a:gd name="T16" fmla="*/ 2147483647 w 1754"/>
                <a:gd name="T17" fmla="*/ 2147483647 h 1586"/>
                <a:gd name="T18" fmla="*/ 2147483647 w 1754"/>
                <a:gd name="T19" fmla="*/ 2147483647 h 1586"/>
                <a:gd name="T20" fmla="*/ 2147483647 w 1754"/>
                <a:gd name="T21" fmla="*/ 2147483647 h 1586"/>
                <a:gd name="T22" fmla="*/ 2147483647 w 1754"/>
                <a:gd name="T23" fmla="*/ 2147483647 h 1586"/>
                <a:gd name="T24" fmla="*/ 2147483647 w 1754"/>
                <a:gd name="T25" fmla="*/ 2147483647 h 1586"/>
                <a:gd name="T26" fmla="*/ 2147483647 w 1754"/>
                <a:gd name="T27" fmla="*/ 2147483647 h 1586"/>
                <a:gd name="T28" fmla="*/ 2147483647 w 1754"/>
                <a:gd name="T29" fmla="*/ 2147483647 h 1586"/>
                <a:gd name="T30" fmla="*/ 2147483647 w 1754"/>
                <a:gd name="T31" fmla="*/ 2147483647 h 15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54"/>
                <a:gd name="T49" fmla="*/ 0 h 1586"/>
                <a:gd name="T50" fmla="*/ 1754 w 1754"/>
                <a:gd name="T51" fmla="*/ 1586 h 15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54" h="1586">
                  <a:moveTo>
                    <a:pt x="0" y="0"/>
                  </a:moveTo>
                  <a:lnTo>
                    <a:pt x="75" y="141"/>
                  </a:lnTo>
                  <a:lnTo>
                    <a:pt x="156" y="278"/>
                  </a:lnTo>
                  <a:lnTo>
                    <a:pt x="244" y="412"/>
                  </a:lnTo>
                  <a:lnTo>
                    <a:pt x="339" y="540"/>
                  </a:lnTo>
                  <a:lnTo>
                    <a:pt x="441" y="665"/>
                  </a:lnTo>
                  <a:lnTo>
                    <a:pt x="549" y="784"/>
                  </a:lnTo>
                  <a:lnTo>
                    <a:pt x="663" y="897"/>
                  </a:lnTo>
                  <a:lnTo>
                    <a:pt x="782" y="1006"/>
                  </a:lnTo>
                  <a:lnTo>
                    <a:pt x="907" y="1108"/>
                  </a:lnTo>
                  <a:lnTo>
                    <a:pt x="1037" y="1204"/>
                  </a:lnTo>
                  <a:lnTo>
                    <a:pt x="1172" y="1294"/>
                  </a:lnTo>
                  <a:lnTo>
                    <a:pt x="1312" y="1377"/>
                  </a:lnTo>
                  <a:lnTo>
                    <a:pt x="1455" y="1453"/>
                  </a:lnTo>
                  <a:lnTo>
                    <a:pt x="1602" y="1522"/>
                  </a:lnTo>
                  <a:lnTo>
                    <a:pt x="1753" y="1585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4" name="Freeform 32"/>
            <p:cNvSpPr>
              <a:spLocks/>
            </p:cNvSpPr>
            <p:nvPr/>
          </p:nvSpPr>
          <p:spPr bwMode="auto">
            <a:xfrm>
              <a:off x="5430838" y="4513262"/>
              <a:ext cx="411162" cy="425450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5" name="Freeform 33"/>
            <p:cNvSpPr>
              <a:spLocks/>
            </p:cNvSpPr>
            <p:nvPr/>
          </p:nvSpPr>
          <p:spPr bwMode="auto">
            <a:xfrm>
              <a:off x="6610350" y="5472112"/>
              <a:ext cx="354013" cy="428625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6" name="Freeform 37"/>
            <p:cNvSpPr>
              <a:spLocks/>
            </p:cNvSpPr>
            <p:nvPr/>
          </p:nvSpPr>
          <p:spPr bwMode="auto">
            <a:xfrm>
              <a:off x="7793038" y="4440237"/>
              <a:ext cx="646112" cy="74613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7" name="Freeform 38"/>
            <p:cNvSpPr>
              <a:spLocks/>
            </p:cNvSpPr>
            <p:nvPr/>
          </p:nvSpPr>
          <p:spPr bwMode="auto">
            <a:xfrm>
              <a:off x="8890000" y="4918075"/>
              <a:ext cx="65088" cy="547687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8" name="Freeform 39"/>
            <p:cNvSpPr>
              <a:spLocks/>
            </p:cNvSpPr>
            <p:nvPr/>
          </p:nvSpPr>
          <p:spPr bwMode="auto">
            <a:xfrm>
              <a:off x="7837488" y="5938837"/>
              <a:ext cx="654050" cy="77788"/>
            </a:xfrm>
            <a:custGeom>
              <a:avLst/>
              <a:gdLst>
                <a:gd name="T0" fmla="*/ 0 w 2646"/>
                <a:gd name="T1" fmla="*/ 2147483647 h 312"/>
                <a:gd name="T2" fmla="*/ 2147483647 w 2646"/>
                <a:gd name="T3" fmla="*/ 2147483647 h 312"/>
                <a:gd name="T4" fmla="*/ 2147483647 w 2646"/>
                <a:gd name="T5" fmla="*/ 2147483647 h 312"/>
                <a:gd name="T6" fmla="*/ 2147483647 w 2646"/>
                <a:gd name="T7" fmla="*/ 2147483647 h 312"/>
                <a:gd name="T8" fmla="*/ 2147483647 w 2646"/>
                <a:gd name="T9" fmla="*/ 2147483647 h 312"/>
                <a:gd name="T10" fmla="*/ 2147483647 w 2646"/>
                <a:gd name="T11" fmla="*/ 2147483647 h 312"/>
                <a:gd name="T12" fmla="*/ 2147483647 w 2646"/>
                <a:gd name="T13" fmla="*/ 2147483647 h 312"/>
                <a:gd name="T14" fmla="*/ 2147483647 w 2646"/>
                <a:gd name="T15" fmla="*/ 2147483647 h 312"/>
                <a:gd name="T16" fmla="*/ 2147483647 w 2646"/>
                <a:gd name="T17" fmla="*/ 2147483647 h 312"/>
                <a:gd name="T18" fmla="*/ 2147483647 w 2646"/>
                <a:gd name="T19" fmla="*/ 2147483647 h 312"/>
                <a:gd name="T20" fmla="*/ 2147483647 w 2646"/>
                <a:gd name="T21" fmla="*/ 2147483647 h 312"/>
                <a:gd name="T22" fmla="*/ 2147483647 w 2646"/>
                <a:gd name="T23" fmla="*/ 2147483647 h 312"/>
                <a:gd name="T24" fmla="*/ 2147483647 w 2646"/>
                <a:gd name="T25" fmla="*/ 2147483647 h 312"/>
                <a:gd name="T26" fmla="*/ 2147483647 w 2646"/>
                <a:gd name="T27" fmla="*/ 2147483647 h 312"/>
                <a:gd name="T28" fmla="*/ 2147483647 w 2646"/>
                <a:gd name="T29" fmla="*/ 2147483647 h 312"/>
                <a:gd name="T30" fmla="*/ 2147483647 w 2646"/>
                <a:gd name="T31" fmla="*/ 0 h 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46"/>
                <a:gd name="T49" fmla="*/ 0 h 312"/>
                <a:gd name="T50" fmla="*/ 2646 w 2646"/>
                <a:gd name="T51" fmla="*/ 312 h 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46" h="312">
                  <a:moveTo>
                    <a:pt x="0" y="81"/>
                  </a:moveTo>
                  <a:lnTo>
                    <a:pt x="170" y="142"/>
                  </a:lnTo>
                  <a:lnTo>
                    <a:pt x="343" y="194"/>
                  </a:lnTo>
                  <a:lnTo>
                    <a:pt x="520" y="237"/>
                  </a:lnTo>
                  <a:lnTo>
                    <a:pt x="698" y="270"/>
                  </a:lnTo>
                  <a:lnTo>
                    <a:pt x="878" y="293"/>
                  </a:lnTo>
                  <a:lnTo>
                    <a:pt x="1059" y="307"/>
                  </a:lnTo>
                  <a:lnTo>
                    <a:pt x="1240" y="311"/>
                  </a:lnTo>
                  <a:lnTo>
                    <a:pt x="1422" y="305"/>
                  </a:lnTo>
                  <a:lnTo>
                    <a:pt x="1603" y="290"/>
                  </a:lnTo>
                  <a:lnTo>
                    <a:pt x="1782" y="265"/>
                  </a:lnTo>
                  <a:lnTo>
                    <a:pt x="1960" y="231"/>
                  </a:lnTo>
                  <a:lnTo>
                    <a:pt x="2136" y="187"/>
                  </a:lnTo>
                  <a:lnTo>
                    <a:pt x="2309" y="134"/>
                  </a:lnTo>
                  <a:lnTo>
                    <a:pt x="2479" y="71"/>
                  </a:lnTo>
                  <a:lnTo>
                    <a:pt x="2645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9" name="Freeform 40"/>
            <p:cNvSpPr>
              <a:spLocks/>
            </p:cNvSpPr>
            <p:nvPr/>
          </p:nvSpPr>
          <p:spPr bwMode="auto">
            <a:xfrm>
              <a:off x="7383463" y="5491162"/>
              <a:ext cx="457200" cy="468313"/>
            </a:xfrm>
            <a:custGeom>
              <a:avLst/>
              <a:gdLst>
                <a:gd name="T0" fmla="*/ 0 w 1754"/>
                <a:gd name="T1" fmla="*/ 0 h 1586"/>
                <a:gd name="T2" fmla="*/ 2147483647 w 1754"/>
                <a:gd name="T3" fmla="*/ 2147483647 h 1586"/>
                <a:gd name="T4" fmla="*/ 2147483647 w 1754"/>
                <a:gd name="T5" fmla="*/ 2147483647 h 1586"/>
                <a:gd name="T6" fmla="*/ 2147483647 w 1754"/>
                <a:gd name="T7" fmla="*/ 2147483647 h 1586"/>
                <a:gd name="T8" fmla="*/ 2147483647 w 1754"/>
                <a:gd name="T9" fmla="*/ 2147483647 h 1586"/>
                <a:gd name="T10" fmla="*/ 2147483647 w 1754"/>
                <a:gd name="T11" fmla="*/ 2147483647 h 1586"/>
                <a:gd name="T12" fmla="*/ 2147483647 w 1754"/>
                <a:gd name="T13" fmla="*/ 2147483647 h 1586"/>
                <a:gd name="T14" fmla="*/ 2147483647 w 1754"/>
                <a:gd name="T15" fmla="*/ 2147483647 h 1586"/>
                <a:gd name="T16" fmla="*/ 2147483647 w 1754"/>
                <a:gd name="T17" fmla="*/ 2147483647 h 1586"/>
                <a:gd name="T18" fmla="*/ 2147483647 w 1754"/>
                <a:gd name="T19" fmla="*/ 2147483647 h 1586"/>
                <a:gd name="T20" fmla="*/ 2147483647 w 1754"/>
                <a:gd name="T21" fmla="*/ 2147483647 h 1586"/>
                <a:gd name="T22" fmla="*/ 2147483647 w 1754"/>
                <a:gd name="T23" fmla="*/ 2147483647 h 1586"/>
                <a:gd name="T24" fmla="*/ 2147483647 w 1754"/>
                <a:gd name="T25" fmla="*/ 2147483647 h 1586"/>
                <a:gd name="T26" fmla="*/ 2147483647 w 1754"/>
                <a:gd name="T27" fmla="*/ 2147483647 h 1586"/>
                <a:gd name="T28" fmla="*/ 2147483647 w 1754"/>
                <a:gd name="T29" fmla="*/ 2147483647 h 1586"/>
                <a:gd name="T30" fmla="*/ 2147483647 w 1754"/>
                <a:gd name="T31" fmla="*/ 2147483647 h 15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54"/>
                <a:gd name="T49" fmla="*/ 0 h 1586"/>
                <a:gd name="T50" fmla="*/ 1754 w 1754"/>
                <a:gd name="T51" fmla="*/ 1586 h 15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54" h="1586">
                  <a:moveTo>
                    <a:pt x="0" y="0"/>
                  </a:moveTo>
                  <a:lnTo>
                    <a:pt x="75" y="141"/>
                  </a:lnTo>
                  <a:lnTo>
                    <a:pt x="156" y="278"/>
                  </a:lnTo>
                  <a:lnTo>
                    <a:pt x="244" y="412"/>
                  </a:lnTo>
                  <a:lnTo>
                    <a:pt x="339" y="540"/>
                  </a:lnTo>
                  <a:lnTo>
                    <a:pt x="441" y="665"/>
                  </a:lnTo>
                  <a:lnTo>
                    <a:pt x="549" y="784"/>
                  </a:lnTo>
                  <a:lnTo>
                    <a:pt x="663" y="897"/>
                  </a:lnTo>
                  <a:lnTo>
                    <a:pt x="782" y="1006"/>
                  </a:lnTo>
                  <a:lnTo>
                    <a:pt x="907" y="1108"/>
                  </a:lnTo>
                  <a:lnTo>
                    <a:pt x="1037" y="1204"/>
                  </a:lnTo>
                  <a:lnTo>
                    <a:pt x="1172" y="1294"/>
                  </a:lnTo>
                  <a:lnTo>
                    <a:pt x="1312" y="1377"/>
                  </a:lnTo>
                  <a:lnTo>
                    <a:pt x="1455" y="1453"/>
                  </a:lnTo>
                  <a:lnTo>
                    <a:pt x="1602" y="1522"/>
                  </a:lnTo>
                  <a:lnTo>
                    <a:pt x="1753" y="1585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30" name="Freeform 31"/>
            <p:cNvSpPr>
              <a:spLocks/>
            </p:cNvSpPr>
            <p:nvPr/>
          </p:nvSpPr>
          <p:spPr bwMode="auto">
            <a:xfrm>
              <a:off x="8488363" y="4513262"/>
              <a:ext cx="407987" cy="420688"/>
            </a:xfrm>
            <a:custGeom>
              <a:avLst/>
              <a:gdLst>
                <a:gd name="T0" fmla="*/ 2147483647 w 1649"/>
                <a:gd name="T1" fmla="*/ 2147483647 h 1692"/>
                <a:gd name="T2" fmla="*/ 2147483647 w 1649"/>
                <a:gd name="T3" fmla="*/ 2147483647 h 1692"/>
                <a:gd name="T4" fmla="*/ 2147483647 w 1649"/>
                <a:gd name="T5" fmla="*/ 2147483647 h 1692"/>
                <a:gd name="T6" fmla="*/ 2147483647 w 1649"/>
                <a:gd name="T7" fmla="*/ 2147483647 h 1692"/>
                <a:gd name="T8" fmla="*/ 2147483647 w 1649"/>
                <a:gd name="T9" fmla="*/ 2147483647 h 1692"/>
                <a:gd name="T10" fmla="*/ 2147483647 w 1649"/>
                <a:gd name="T11" fmla="*/ 2147483647 h 1692"/>
                <a:gd name="T12" fmla="*/ 2147483647 w 1649"/>
                <a:gd name="T13" fmla="*/ 2147483647 h 1692"/>
                <a:gd name="T14" fmla="*/ 2147483647 w 1649"/>
                <a:gd name="T15" fmla="*/ 2147483647 h 1692"/>
                <a:gd name="T16" fmla="*/ 2147483647 w 1649"/>
                <a:gd name="T17" fmla="*/ 2147483647 h 1692"/>
                <a:gd name="T18" fmla="*/ 2147483647 w 1649"/>
                <a:gd name="T19" fmla="*/ 2147483647 h 1692"/>
                <a:gd name="T20" fmla="*/ 2147483647 w 1649"/>
                <a:gd name="T21" fmla="*/ 2147483647 h 1692"/>
                <a:gd name="T22" fmla="*/ 2147483647 w 1649"/>
                <a:gd name="T23" fmla="*/ 2147483647 h 1692"/>
                <a:gd name="T24" fmla="*/ 2147483647 w 1649"/>
                <a:gd name="T25" fmla="*/ 2147483647 h 1692"/>
                <a:gd name="T26" fmla="*/ 2147483647 w 1649"/>
                <a:gd name="T27" fmla="*/ 2147483647 h 1692"/>
                <a:gd name="T28" fmla="*/ 2147483647 w 1649"/>
                <a:gd name="T29" fmla="*/ 2147483647 h 1692"/>
                <a:gd name="T30" fmla="*/ 0 w 1649"/>
                <a:gd name="T31" fmla="*/ 0 h 16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49"/>
                <a:gd name="T49" fmla="*/ 0 h 1692"/>
                <a:gd name="T50" fmla="*/ 1649 w 1649"/>
                <a:gd name="T51" fmla="*/ 1692 h 16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49" h="1692">
                  <a:moveTo>
                    <a:pt x="1648" y="1691"/>
                  </a:moveTo>
                  <a:lnTo>
                    <a:pt x="1583" y="1545"/>
                  </a:lnTo>
                  <a:lnTo>
                    <a:pt x="1511" y="1403"/>
                  </a:lnTo>
                  <a:lnTo>
                    <a:pt x="1432" y="1264"/>
                  </a:lnTo>
                  <a:lnTo>
                    <a:pt x="1345" y="1130"/>
                  </a:lnTo>
                  <a:lnTo>
                    <a:pt x="1251" y="999"/>
                  </a:lnTo>
                  <a:lnTo>
                    <a:pt x="1151" y="874"/>
                  </a:lnTo>
                  <a:lnTo>
                    <a:pt x="1045" y="753"/>
                  </a:lnTo>
                  <a:lnTo>
                    <a:pt x="932" y="638"/>
                  </a:lnTo>
                  <a:lnTo>
                    <a:pt x="814" y="528"/>
                  </a:lnTo>
                  <a:lnTo>
                    <a:pt x="690" y="424"/>
                  </a:lnTo>
                  <a:lnTo>
                    <a:pt x="561" y="326"/>
                  </a:lnTo>
                  <a:lnTo>
                    <a:pt x="428" y="235"/>
                  </a:lnTo>
                  <a:lnTo>
                    <a:pt x="289" y="150"/>
                  </a:lnTo>
                  <a:lnTo>
                    <a:pt x="147" y="72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31" name="Freeform 33"/>
            <p:cNvSpPr>
              <a:spLocks/>
            </p:cNvSpPr>
            <p:nvPr/>
          </p:nvSpPr>
          <p:spPr bwMode="auto">
            <a:xfrm>
              <a:off x="8561388" y="5472112"/>
              <a:ext cx="354012" cy="428625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6945313" y="4949825"/>
              <a:ext cx="438150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333" name="Freeform 32"/>
            <p:cNvSpPr>
              <a:spLocks/>
            </p:cNvSpPr>
            <p:nvPr/>
          </p:nvSpPr>
          <p:spPr bwMode="auto">
            <a:xfrm>
              <a:off x="7381875" y="4513262"/>
              <a:ext cx="411163" cy="425450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34" name="Freeform 31"/>
            <p:cNvSpPr>
              <a:spLocks/>
            </p:cNvSpPr>
            <p:nvPr/>
          </p:nvSpPr>
          <p:spPr bwMode="auto">
            <a:xfrm>
              <a:off x="6537325" y="4513262"/>
              <a:ext cx="407988" cy="420688"/>
            </a:xfrm>
            <a:custGeom>
              <a:avLst/>
              <a:gdLst>
                <a:gd name="T0" fmla="*/ 2147483647 w 1649"/>
                <a:gd name="T1" fmla="*/ 2147483647 h 1692"/>
                <a:gd name="T2" fmla="*/ 2147483647 w 1649"/>
                <a:gd name="T3" fmla="*/ 2147483647 h 1692"/>
                <a:gd name="T4" fmla="*/ 2147483647 w 1649"/>
                <a:gd name="T5" fmla="*/ 2147483647 h 1692"/>
                <a:gd name="T6" fmla="*/ 2147483647 w 1649"/>
                <a:gd name="T7" fmla="*/ 2147483647 h 1692"/>
                <a:gd name="T8" fmla="*/ 2147483647 w 1649"/>
                <a:gd name="T9" fmla="*/ 2147483647 h 1692"/>
                <a:gd name="T10" fmla="*/ 2147483647 w 1649"/>
                <a:gd name="T11" fmla="*/ 2147483647 h 1692"/>
                <a:gd name="T12" fmla="*/ 2147483647 w 1649"/>
                <a:gd name="T13" fmla="*/ 2147483647 h 1692"/>
                <a:gd name="T14" fmla="*/ 2147483647 w 1649"/>
                <a:gd name="T15" fmla="*/ 2147483647 h 1692"/>
                <a:gd name="T16" fmla="*/ 2147483647 w 1649"/>
                <a:gd name="T17" fmla="*/ 2147483647 h 1692"/>
                <a:gd name="T18" fmla="*/ 2147483647 w 1649"/>
                <a:gd name="T19" fmla="*/ 2147483647 h 1692"/>
                <a:gd name="T20" fmla="*/ 2147483647 w 1649"/>
                <a:gd name="T21" fmla="*/ 2147483647 h 1692"/>
                <a:gd name="T22" fmla="*/ 2147483647 w 1649"/>
                <a:gd name="T23" fmla="*/ 2147483647 h 1692"/>
                <a:gd name="T24" fmla="*/ 2147483647 w 1649"/>
                <a:gd name="T25" fmla="*/ 2147483647 h 1692"/>
                <a:gd name="T26" fmla="*/ 2147483647 w 1649"/>
                <a:gd name="T27" fmla="*/ 2147483647 h 1692"/>
                <a:gd name="T28" fmla="*/ 2147483647 w 1649"/>
                <a:gd name="T29" fmla="*/ 2147483647 h 1692"/>
                <a:gd name="T30" fmla="*/ 0 w 1649"/>
                <a:gd name="T31" fmla="*/ 0 h 16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49"/>
                <a:gd name="T49" fmla="*/ 0 h 1692"/>
                <a:gd name="T50" fmla="*/ 1649 w 1649"/>
                <a:gd name="T51" fmla="*/ 1692 h 16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49" h="1692">
                  <a:moveTo>
                    <a:pt x="1648" y="1691"/>
                  </a:moveTo>
                  <a:lnTo>
                    <a:pt x="1583" y="1545"/>
                  </a:lnTo>
                  <a:lnTo>
                    <a:pt x="1511" y="1403"/>
                  </a:lnTo>
                  <a:lnTo>
                    <a:pt x="1432" y="1264"/>
                  </a:lnTo>
                  <a:lnTo>
                    <a:pt x="1345" y="1130"/>
                  </a:lnTo>
                  <a:lnTo>
                    <a:pt x="1251" y="999"/>
                  </a:lnTo>
                  <a:lnTo>
                    <a:pt x="1151" y="874"/>
                  </a:lnTo>
                  <a:lnTo>
                    <a:pt x="1045" y="753"/>
                  </a:lnTo>
                  <a:lnTo>
                    <a:pt x="932" y="638"/>
                  </a:lnTo>
                  <a:lnTo>
                    <a:pt x="814" y="528"/>
                  </a:lnTo>
                  <a:lnTo>
                    <a:pt x="690" y="424"/>
                  </a:lnTo>
                  <a:lnTo>
                    <a:pt x="561" y="326"/>
                  </a:lnTo>
                  <a:lnTo>
                    <a:pt x="428" y="235"/>
                  </a:lnTo>
                  <a:lnTo>
                    <a:pt x="289" y="150"/>
                  </a:lnTo>
                  <a:lnTo>
                    <a:pt x="147" y="72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36" name="Freeform 48"/>
            <p:cNvSpPr>
              <a:spLocks noChangeArrowheads="1"/>
            </p:cNvSpPr>
            <p:nvPr/>
          </p:nvSpPr>
          <p:spPr bwMode="auto">
            <a:xfrm>
              <a:off x="7207250" y="1954212"/>
              <a:ext cx="228600" cy="228600"/>
            </a:xfrm>
            <a:custGeom>
              <a:avLst/>
              <a:gdLst>
                <a:gd name="T0" fmla="*/ 2147483647 w 780"/>
                <a:gd name="T1" fmla="*/ 0 h 907"/>
                <a:gd name="T2" fmla="*/ 2147483647 w 780"/>
                <a:gd name="T3" fmla="*/ 2147483647 h 907"/>
                <a:gd name="T4" fmla="*/ 2147483647 w 780"/>
                <a:gd name="T5" fmla="*/ 2147483647 h 907"/>
                <a:gd name="T6" fmla="*/ 2147483647 w 780"/>
                <a:gd name="T7" fmla="*/ 2147483647 h 907"/>
                <a:gd name="T8" fmla="*/ 2147483647 w 780"/>
                <a:gd name="T9" fmla="*/ 2147483647 h 907"/>
                <a:gd name="T10" fmla="*/ 2147483647 w 780"/>
                <a:gd name="T11" fmla="*/ 2147483647 h 907"/>
                <a:gd name="T12" fmla="*/ 2147483647 w 780"/>
                <a:gd name="T13" fmla="*/ 2147483647 h 907"/>
                <a:gd name="T14" fmla="*/ 2147483647 w 780"/>
                <a:gd name="T15" fmla="*/ 2147483647 h 907"/>
                <a:gd name="T16" fmla="*/ 0 w 780"/>
                <a:gd name="T17" fmla="*/ 2147483647 h 907"/>
                <a:gd name="T18" fmla="*/ 2147483647 w 780"/>
                <a:gd name="T19" fmla="*/ 2147483647 h 907"/>
                <a:gd name="T20" fmla="*/ 0 w 780"/>
                <a:gd name="T21" fmla="*/ 2147483647 h 907"/>
                <a:gd name="T22" fmla="*/ 2147483647 w 780"/>
                <a:gd name="T23" fmla="*/ 2147483647 h 907"/>
                <a:gd name="T24" fmla="*/ 2147483647 w 780"/>
                <a:gd name="T25" fmla="*/ 0 h 9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0"/>
                <a:gd name="T40" fmla="*/ 0 h 907"/>
                <a:gd name="T41" fmla="*/ 780 w 780"/>
                <a:gd name="T42" fmla="*/ 907 h 9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0" h="907">
                  <a:moveTo>
                    <a:pt x="390" y="0"/>
                  </a:moveTo>
                  <a:lnTo>
                    <a:pt x="492" y="276"/>
                  </a:lnTo>
                  <a:lnTo>
                    <a:pt x="780" y="228"/>
                  </a:lnTo>
                  <a:lnTo>
                    <a:pt x="594" y="457"/>
                  </a:lnTo>
                  <a:lnTo>
                    <a:pt x="780" y="679"/>
                  </a:lnTo>
                  <a:lnTo>
                    <a:pt x="492" y="631"/>
                  </a:lnTo>
                  <a:lnTo>
                    <a:pt x="390" y="907"/>
                  </a:lnTo>
                  <a:lnTo>
                    <a:pt x="288" y="631"/>
                  </a:lnTo>
                  <a:lnTo>
                    <a:pt x="0" y="679"/>
                  </a:lnTo>
                  <a:lnTo>
                    <a:pt x="186" y="457"/>
                  </a:lnTo>
                  <a:lnTo>
                    <a:pt x="0" y="228"/>
                  </a:lnTo>
                  <a:lnTo>
                    <a:pt x="288" y="276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FFFF00"/>
            </a:solidFill>
            <a:ln w="36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37" name="Freeform 48"/>
            <p:cNvSpPr>
              <a:spLocks noChangeArrowheads="1"/>
            </p:cNvSpPr>
            <p:nvPr/>
          </p:nvSpPr>
          <p:spPr bwMode="auto">
            <a:xfrm>
              <a:off x="6889750" y="1947862"/>
              <a:ext cx="228600" cy="228600"/>
            </a:xfrm>
            <a:custGeom>
              <a:avLst/>
              <a:gdLst>
                <a:gd name="T0" fmla="*/ 2147483647 w 780"/>
                <a:gd name="T1" fmla="*/ 0 h 907"/>
                <a:gd name="T2" fmla="*/ 2147483647 w 780"/>
                <a:gd name="T3" fmla="*/ 2147483647 h 907"/>
                <a:gd name="T4" fmla="*/ 2147483647 w 780"/>
                <a:gd name="T5" fmla="*/ 2147483647 h 907"/>
                <a:gd name="T6" fmla="*/ 2147483647 w 780"/>
                <a:gd name="T7" fmla="*/ 2147483647 h 907"/>
                <a:gd name="T8" fmla="*/ 2147483647 w 780"/>
                <a:gd name="T9" fmla="*/ 2147483647 h 907"/>
                <a:gd name="T10" fmla="*/ 2147483647 w 780"/>
                <a:gd name="T11" fmla="*/ 2147483647 h 907"/>
                <a:gd name="T12" fmla="*/ 2147483647 w 780"/>
                <a:gd name="T13" fmla="*/ 2147483647 h 907"/>
                <a:gd name="T14" fmla="*/ 2147483647 w 780"/>
                <a:gd name="T15" fmla="*/ 2147483647 h 907"/>
                <a:gd name="T16" fmla="*/ 0 w 780"/>
                <a:gd name="T17" fmla="*/ 2147483647 h 907"/>
                <a:gd name="T18" fmla="*/ 2147483647 w 780"/>
                <a:gd name="T19" fmla="*/ 2147483647 h 907"/>
                <a:gd name="T20" fmla="*/ 0 w 780"/>
                <a:gd name="T21" fmla="*/ 2147483647 h 907"/>
                <a:gd name="T22" fmla="*/ 2147483647 w 780"/>
                <a:gd name="T23" fmla="*/ 2147483647 h 907"/>
                <a:gd name="T24" fmla="*/ 2147483647 w 780"/>
                <a:gd name="T25" fmla="*/ 0 h 9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0"/>
                <a:gd name="T40" fmla="*/ 0 h 907"/>
                <a:gd name="T41" fmla="*/ 780 w 780"/>
                <a:gd name="T42" fmla="*/ 907 h 9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0" h="907">
                  <a:moveTo>
                    <a:pt x="390" y="0"/>
                  </a:moveTo>
                  <a:lnTo>
                    <a:pt x="492" y="276"/>
                  </a:lnTo>
                  <a:lnTo>
                    <a:pt x="780" y="228"/>
                  </a:lnTo>
                  <a:lnTo>
                    <a:pt x="594" y="457"/>
                  </a:lnTo>
                  <a:lnTo>
                    <a:pt x="780" y="679"/>
                  </a:lnTo>
                  <a:lnTo>
                    <a:pt x="492" y="631"/>
                  </a:lnTo>
                  <a:lnTo>
                    <a:pt x="390" y="907"/>
                  </a:lnTo>
                  <a:lnTo>
                    <a:pt x="288" y="631"/>
                  </a:lnTo>
                  <a:lnTo>
                    <a:pt x="0" y="679"/>
                  </a:lnTo>
                  <a:lnTo>
                    <a:pt x="186" y="457"/>
                  </a:lnTo>
                  <a:lnTo>
                    <a:pt x="0" y="228"/>
                  </a:lnTo>
                  <a:lnTo>
                    <a:pt x="288" y="276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FFFF00"/>
            </a:solidFill>
            <a:ln w="36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Box 246"/>
            <p:cNvSpPr txBox="1">
              <a:spLocks noChangeArrowheads="1"/>
            </p:cNvSpPr>
            <p:nvPr/>
          </p:nvSpPr>
          <p:spPr bwMode="auto">
            <a:xfrm>
              <a:off x="7254875" y="2992437"/>
              <a:ext cx="1600200" cy="120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 dirty="0">
                  <a:latin typeface="Calibri"/>
                  <a:cs typeface="Calibri"/>
                </a:rPr>
                <a:t>cycle(</a:t>
              </a:r>
              <a:r>
                <a:rPr lang="en-US" i="1" dirty="0">
                  <a:solidFill>
                    <a:srgbClr val="FF0000"/>
                  </a:solidFill>
                  <a:latin typeface="Calibri"/>
                  <a:cs typeface="Calibri"/>
                </a:rPr>
                <a:t>P</a:t>
              </a:r>
              <a:r>
                <a:rPr lang="en-US" i="1" dirty="0">
                  <a:latin typeface="Calibri"/>
                  <a:cs typeface="Calibri"/>
                </a:rPr>
                <a:t>,</a:t>
              </a:r>
              <a:r>
                <a:rPr lang="en-US" i="1" dirty="0">
                  <a:solidFill>
                    <a:srgbClr val="0000FF"/>
                  </a:solidFill>
                  <a:latin typeface="Calibri"/>
                  <a:cs typeface="Calibri"/>
                </a:rPr>
                <a:t>Q</a:t>
              </a:r>
              <a:r>
                <a:rPr lang="en-US" i="1" dirty="0">
                  <a:latin typeface="Calibri"/>
                  <a:cs typeface="Calibri"/>
                </a:rPr>
                <a:t>)</a:t>
              </a:r>
            </a:p>
            <a:p>
              <a:pPr eaLnBrk="1" hangingPunct="1"/>
              <a:r>
                <a:rPr lang="en-US" dirty="0">
                  <a:latin typeface="Calibri"/>
                  <a:cs typeface="Calibri"/>
                </a:rPr>
                <a:t>decreases by 1</a:t>
              </a:r>
            </a:p>
          </p:txBody>
        </p:sp>
      </p:grpSp>
      <p:sp>
        <p:nvSpPr>
          <p:cNvPr id="87" name="Rectangle 2"/>
          <p:cNvSpPr txBox="1">
            <a:spLocks noChangeArrowheads="1"/>
          </p:cNvSpPr>
          <p:nvPr/>
        </p:nvSpPr>
        <p:spPr>
          <a:xfrm>
            <a:off x="-25400" y="0"/>
            <a:ext cx="9144000" cy="1146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2000"/>
              </a:lnSpc>
              <a:buClr>
                <a:srgbClr val="000000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600" dirty="0">
                <a:solidFill>
                  <a:srgbClr val="333333"/>
                </a:solidFill>
                <a:latin typeface="Calibri"/>
                <a:cs typeface="Calibri"/>
              </a:rPr>
              <a:t>A 2-Break May Change </a:t>
            </a:r>
            <a:r>
              <a:rPr lang="en-GB" sz="3600" i="1" dirty="0">
                <a:solidFill>
                  <a:srgbClr val="333333"/>
                </a:solidFill>
                <a:latin typeface="Calibri"/>
                <a:cs typeface="Calibri"/>
              </a:rPr>
              <a:t>cycle(</a:t>
            </a:r>
            <a:r>
              <a:rPr lang="en-GB" sz="3600" i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lang="en-GB" sz="3600" i="1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lang="en-GB" sz="3600" i="1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lang="en-GB" sz="3600" i="1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lang="en-GB" sz="3600" dirty="0">
                <a:solidFill>
                  <a:srgbClr val="333333"/>
                </a:solidFill>
                <a:latin typeface="Calibri"/>
                <a:cs typeface="Calibri"/>
              </a:rPr>
              <a:t> by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9D75E-AE1B-214D-BAA0-C3041156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69522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body"/>
          </p:nvPr>
        </p:nvSpPr>
        <p:spPr>
          <a:xfrm>
            <a:off x="457200" y="1905000"/>
            <a:ext cx="8328025" cy="3894138"/>
          </a:xfrm>
        </p:spPr>
        <p:txBody>
          <a:bodyPr lIns="0" tIns="0" rIns="0" bIns="0" anchor="t">
            <a:normAutofit fontScale="92500" lnSpcReduction="20000"/>
          </a:bodyPr>
          <a:lstStyle/>
          <a:p>
            <a:pPr marL="107950" defTabSz="457200" eaLnBrk="1" hangingPunct="1">
              <a:lnSpc>
                <a:spcPct val="93000"/>
              </a:lnSpc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dirty="0">
                <a:solidFill>
                  <a:schemeClr val="tx1"/>
                </a:solidFill>
                <a:latin typeface="Calibri"/>
                <a:cs typeface="Calibri"/>
              </a:rPr>
              <a:t>A 2-break: </a:t>
            </a:r>
          </a:p>
          <a:p>
            <a:pPr marL="431800" indent="-323850" defTabSz="457200" eaLnBrk="1" hangingPunct="1">
              <a:lnSpc>
                <a:spcPct val="93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800" i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31800" indent="-323850" defTabSz="457200" eaLnBrk="1" hangingPunct="1">
              <a:lnSpc>
                <a:spcPct val="93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i="1" dirty="0">
                <a:solidFill>
                  <a:schemeClr val="tx1"/>
                </a:solidFill>
                <a:latin typeface="Calibri"/>
                <a:cs typeface="Calibri"/>
              </a:rPr>
              <a:t>    </a:t>
            </a:r>
            <a:r>
              <a:rPr lang="en-GB" sz="2800" b="0" dirty="0">
                <a:solidFill>
                  <a:schemeClr val="tx1"/>
                </a:solidFill>
                <a:latin typeface="Calibri"/>
                <a:cs typeface="Calibri"/>
              </a:rPr>
              <a:t>adds 2 new red edges and thus </a:t>
            </a:r>
            <a:r>
              <a:rPr lang="en-GB" sz="2800" dirty="0">
                <a:solidFill>
                  <a:srgbClr val="7030A0"/>
                </a:solidFill>
                <a:latin typeface="Calibri"/>
                <a:cs typeface="Calibri"/>
              </a:rPr>
              <a:t>creates</a:t>
            </a:r>
            <a:r>
              <a:rPr lang="en-GB" sz="2800" b="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GB" sz="2800" b="0" dirty="0">
                <a:solidFill>
                  <a:schemeClr val="tx1"/>
                </a:solidFill>
                <a:latin typeface="Calibri"/>
                <a:cs typeface="Calibri"/>
              </a:rPr>
              <a:t>at most </a:t>
            </a:r>
            <a:r>
              <a:rPr lang="en-GB" sz="2800" b="1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lang="en-GB" sz="2800" dirty="0">
                <a:solidFill>
                  <a:srgbClr val="7030A0"/>
                </a:solidFill>
                <a:latin typeface="Calibri"/>
                <a:cs typeface="Calibri"/>
              </a:rPr>
              <a:t> new </a:t>
            </a:r>
            <a:r>
              <a:rPr lang="en-GB" sz="2800" b="0" dirty="0">
                <a:solidFill>
                  <a:schemeClr val="tx1"/>
                </a:solidFill>
                <a:latin typeface="Calibri"/>
                <a:cs typeface="Calibri"/>
              </a:rPr>
              <a:t>cycles (containing two new red edges)</a:t>
            </a:r>
          </a:p>
          <a:p>
            <a:pPr marL="431800" indent="-323850" defTabSz="457200" eaLnBrk="1" hangingPunct="1">
              <a:lnSpc>
                <a:spcPct val="93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800" b="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31800" indent="-323850" defTabSz="457200" eaLnBrk="1" hangingPunct="1">
              <a:lnSpc>
                <a:spcPct val="93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b="0" dirty="0">
                <a:solidFill>
                  <a:schemeClr val="tx1"/>
                </a:solidFill>
                <a:latin typeface="Calibri"/>
                <a:cs typeface="Calibri"/>
              </a:rPr>
              <a:t>    removes 2 red edges and thus  </a:t>
            </a:r>
            <a:r>
              <a:rPr lang="en-GB" sz="2800" dirty="0">
                <a:solidFill>
                  <a:srgbClr val="0099FF"/>
                </a:solidFill>
                <a:latin typeface="Calibri"/>
                <a:cs typeface="Calibri"/>
              </a:rPr>
              <a:t>destroy</a:t>
            </a:r>
            <a:r>
              <a:rPr lang="en-GB" sz="2800" b="0" dirty="0">
                <a:solidFill>
                  <a:srgbClr val="0099FF"/>
                </a:solidFill>
                <a:latin typeface="Calibri"/>
                <a:cs typeface="Calibri"/>
              </a:rPr>
              <a:t>s</a:t>
            </a:r>
            <a:r>
              <a:rPr lang="en-GB" sz="2800" b="0" dirty="0">
                <a:solidFill>
                  <a:schemeClr val="tx1"/>
                </a:solidFill>
                <a:latin typeface="Calibri"/>
                <a:cs typeface="Calibri"/>
              </a:rPr>
              <a:t> at least </a:t>
            </a:r>
            <a:r>
              <a:rPr lang="en-GB" sz="2800" b="1" dirty="0">
                <a:solidFill>
                  <a:srgbClr val="0099FF"/>
                </a:solidFill>
                <a:latin typeface="Calibri"/>
                <a:cs typeface="Calibri"/>
              </a:rPr>
              <a:t>1</a:t>
            </a:r>
            <a:r>
              <a:rPr lang="en-GB" sz="2800" dirty="0">
                <a:solidFill>
                  <a:srgbClr val="0099FF"/>
                </a:solidFill>
                <a:latin typeface="Calibri"/>
                <a:cs typeface="Calibri"/>
              </a:rPr>
              <a:t> old </a:t>
            </a:r>
            <a:r>
              <a:rPr lang="en-GB" sz="2800" b="0" dirty="0">
                <a:solidFill>
                  <a:schemeClr val="tx1"/>
                </a:solidFill>
                <a:latin typeface="Calibri"/>
                <a:cs typeface="Calibri"/>
              </a:rPr>
              <a:t>cycle (containing two old edges)  </a:t>
            </a:r>
          </a:p>
          <a:p>
            <a:pPr marL="431800" indent="-323850" defTabSz="457200" eaLnBrk="1" hangingPunct="1">
              <a:lnSpc>
                <a:spcPct val="93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800" b="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31800" indent="-323850" defTabSz="457200" eaLnBrk="1" hangingPunct="1">
              <a:lnSpc>
                <a:spcPct val="93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b="0" dirty="0">
                <a:solidFill>
                  <a:schemeClr val="tx1"/>
                </a:solidFill>
                <a:latin typeface="Calibri"/>
                <a:cs typeface="Calibri"/>
              </a:rPr>
              <a:t>              change in the number of cycles  ≤ </a:t>
            </a:r>
            <a:r>
              <a:rPr lang="en-GB" sz="2800" b="1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lang="en-GB" sz="2800" b="1" dirty="0">
                <a:solidFill>
                  <a:schemeClr val="tx1"/>
                </a:solidFill>
                <a:latin typeface="Calibri"/>
                <a:cs typeface="Calibri"/>
              </a:rPr>
              <a:t>-</a:t>
            </a:r>
            <a:r>
              <a:rPr lang="en-GB" sz="2800" b="1" dirty="0">
                <a:solidFill>
                  <a:srgbClr val="00B0F0"/>
                </a:solidFill>
                <a:latin typeface="Calibri"/>
                <a:cs typeface="Calibri"/>
              </a:rPr>
              <a:t>1</a:t>
            </a:r>
            <a:r>
              <a:rPr lang="en-GB" sz="2800" b="1" dirty="0">
                <a:solidFill>
                  <a:schemeClr val="tx1"/>
                </a:solidFill>
                <a:latin typeface="Calibri"/>
                <a:cs typeface="Calibri"/>
              </a:rPr>
              <a:t>=1</a:t>
            </a:r>
            <a:r>
              <a:rPr lang="en-GB" sz="2800" b="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br>
              <a:rPr lang="en-GB" sz="2800" b="0" dirty="0">
                <a:solidFill>
                  <a:schemeClr val="tx1"/>
                </a:solidFill>
                <a:latin typeface="Calibri"/>
                <a:cs typeface="Calibri"/>
              </a:rPr>
            </a:br>
            <a:br>
              <a:rPr lang="en-GB" sz="2400" i="1" dirty="0">
                <a:solidFill>
                  <a:srgbClr val="0000FF"/>
                </a:solidFill>
                <a:latin typeface="Calibri"/>
                <a:cs typeface="Calibri"/>
              </a:rPr>
            </a:br>
            <a:endParaRPr lang="en-GB" sz="2400" i="1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0" y="0"/>
            <a:ext cx="9144000" cy="1146175"/>
          </a:xfrm>
        </p:spPr>
        <p:txBody>
          <a:bodyPr lIns="0" tIns="0" rIns="0" bIns="0" anchor="ctr">
            <a:normAutofit/>
          </a:bodyPr>
          <a:lstStyle/>
          <a:p>
            <a:pPr marL="0" indent="0" algn="ctr" defTabSz="457200" eaLnBrk="1" hangingPunct="1">
              <a:spcBef>
                <a:spcPct val="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3600" dirty="0">
                <a:ea typeface="+mn-ea"/>
                <a:cs typeface="+mn-cs"/>
              </a:rPr>
              <a:t>Each 2-Break Increases #Cycles by at Most 1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BC1251-E4D8-B240-8F76-B2AA3141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290164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2514600" y="1219200"/>
            <a:ext cx="2497328" cy="4938475"/>
          </a:xfrm>
          <a:prstGeom prst="rect">
            <a:avLst/>
          </a:prstGeom>
          <a:noFill/>
          <a:ln w="76200" cmpd="sng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2280" name="Freeform 31"/>
          <p:cNvSpPr>
            <a:spLocks/>
          </p:cNvSpPr>
          <p:nvPr/>
        </p:nvSpPr>
        <p:spPr bwMode="auto">
          <a:xfrm>
            <a:off x="1498600" y="1427162"/>
            <a:ext cx="407988" cy="420688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1" name="Freeform 32"/>
          <p:cNvSpPr>
            <a:spLocks/>
          </p:cNvSpPr>
          <p:nvPr/>
        </p:nvSpPr>
        <p:spPr bwMode="auto">
          <a:xfrm>
            <a:off x="392113" y="1427162"/>
            <a:ext cx="412750" cy="427038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2" name="Freeform 33"/>
          <p:cNvSpPr>
            <a:spLocks/>
          </p:cNvSpPr>
          <p:nvPr/>
        </p:nvSpPr>
        <p:spPr bwMode="auto">
          <a:xfrm>
            <a:off x="1573213" y="2386012"/>
            <a:ext cx="354012" cy="430213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3" name="Text Box 34"/>
          <p:cNvSpPr txBox="1">
            <a:spLocks noChangeArrowheads="1"/>
          </p:cNvSpPr>
          <p:nvPr/>
        </p:nvSpPr>
        <p:spPr bwMode="auto">
          <a:xfrm>
            <a:off x="419100" y="2038350"/>
            <a:ext cx="23495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1800">
              <a:latin typeface="FreeSerif" charset="0"/>
            </a:endParaRPr>
          </a:p>
        </p:txBody>
      </p:sp>
      <p:sp>
        <p:nvSpPr>
          <p:cNvPr id="182284" name="Freeform 37"/>
          <p:cNvSpPr>
            <a:spLocks/>
          </p:cNvSpPr>
          <p:nvPr/>
        </p:nvSpPr>
        <p:spPr bwMode="auto">
          <a:xfrm>
            <a:off x="804863" y="1354137"/>
            <a:ext cx="644525" cy="74613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rgbClr val="FF0000"/>
            </a:solidFill>
            <a:prstDash val="solid"/>
            <a:round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5" name="Freeform 38"/>
          <p:cNvSpPr>
            <a:spLocks/>
          </p:cNvSpPr>
          <p:nvPr/>
        </p:nvSpPr>
        <p:spPr bwMode="auto">
          <a:xfrm>
            <a:off x="1901825" y="1831975"/>
            <a:ext cx="65088" cy="547687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6" name="Freeform 39"/>
          <p:cNvSpPr>
            <a:spLocks/>
          </p:cNvSpPr>
          <p:nvPr/>
        </p:nvSpPr>
        <p:spPr bwMode="auto">
          <a:xfrm>
            <a:off x="847725" y="2852737"/>
            <a:ext cx="655638" cy="77788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7" name="Freeform 40"/>
          <p:cNvSpPr>
            <a:spLocks/>
          </p:cNvSpPr>
          <p:nvPr/>
        </p:nvSpPr>
        <p:spPr bwMode="auto">
          <a:xfrm>
            <a:off x="415925" y="2481262"/>
            <a:ext cx="434975" cy="392113"/>
          </a:xfrm>
          <a:custGeom>
            <a:avLst/>
            <a:gdLst>
              <a:gd name="T0" fmla="*/ 0 w 1754"/>
              <a:gd name="T1" fmla="*/ 0 h 1586"/>
              <a:gd name="T2" fmla="*/ 2147483647 w 1754"/>
              <a:gd name="T3" fmla="*/ 2147483647 h 1586"/>
              <a:gd name="T4" fmla="*/ 2147483647 w 1754"/>
              <a:gd name="T5" fmla="*/ 2147483647 h 1586"/>
              <a:gd name="T6" fmla="*/ 2147483647 w 1754"/>
              <a:gd name="T7" fmla="*/ 2147483647 h 1586"/>
              <a:gd name="T8" fmla="*/ 2147483647 w 1754"/>
              <a:gd name="T9" fmla="*/ 2147483647 h 1586"/>
              <a:gd name="T10" fmla="*/ 2147483647 w 1754"/>
              <a:gd name="T11" fmla="*/ 2147483647 h 1586"/>
              <a:gd name="T12" fmla="*/ 2147483647 w 1754"/>
              <a:gd name="T13" fmla="*/ 2147483647 h 1586"/>
              <a:gd name="T14" fmla="*/ 2147483647 w 1754"/>
              <a:gd name="T15" fmla="*/ 2147483647 h 1586"/>
              <a:gd name="T16" fmla="*/ 2147483647 w 1754"/>
              <a:gd name="T17" fmla="*/ 2147483647 h 1586"/>
              <a:gd name="T18" fmla="*/ 2147483647 w 1754"/>
              <a:gd name="T19" fmla="*/ 2147483647 h 1586"/>
              <a:gd name="T20" fmla="*/ 2147483647 w 1754"/>
              <a:gd name="T21" fmla="*/ 2147483647 h 1586"/>
              <a:gd name="T22" fmla="*/ 2147483647 w 1754"/>
              <a:gd name="T23" fmla="*/ 2147483647 h 1586"/>
              <a:gd name="T24" fmla="*/ 2147483647 w 1754"/>
              <a:gd name="T25" fmla="*/ 2147483647 h 1586"/>
              <a:gd name="T26" fmla="*/ 2147483647 w 1754"/>
              <a:gd name="T27" fmla="*/ 2147483647 h 1586"/>
              <a:gd name="T28" fmla="*/ 2147483647 w 1754"/>
              <a:gd name="T29" fmla="*/ 2147483647 h 1586"/>
              <a:gd name="T30" fmla="*/ 2147483647 w 1754"/>
              <a:gd name="T31" fmla="*/ 2147483647 h 15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4"/>
              <a:gd name="T49" fmla="*/ 0 h 1586"/>
              <a:gd name="T50" fmla="*/ 1754 w 1754"/>
              <a:gd name="T51" fmla="*/ 1586 h 15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4" h="1586">
                <a:moveTo>
                  <a:pt x="0" y="0"/>
                </a:moveTo>
                <a:lnTo>
                  <a:pt x="75" y="141"/>
                </a:lnTo>
                <a:lnTo>
                  <a:pt x="156" y="278"/>
                </a:lnTo>
                <a:lnTo>
                  <a:pt x="244" y="412"/>
                </a:lnTo>
                <a:lnTo>
                  <a:pt x="339" y="540"/>
                </a:lnTo>
                <a:lnTo>
                  <a:pt x="441" y="665"/>
                </a:lnTo>
                <a:lnTo>
                  <a:pt x="549" y="784"/>
                </a:lnTo>
                <a:lnTo>
                  <a:pt x="663" y="897"/>
                </a:lnTo>
                <a:lnTo>
                  <a:pt x="782" y="1006"/>
                </a:lnTo>
                <a:lnTo>
                  <a:pt x="907" y="1108"/>
                </a:lnTo>
                <a:lnTo>
                  <a:pt x="1037" y="1204"/>
                </a:lnTo>
                <a:lnTo>
                  <a:pt x="1172" y="1294"/>
                </a:lnTo>
                <a:lnTo>
                  <a:pt x="1312" y="1377"/>
                </a:lnTo>
                <a:lnTo>
                  <a:pt x="1455" y="1453"/>
                </a:lnTo>
                <a:lnTo>
                  <a:pt x="1602" y="1522"/>
                </a:lnTo>
                <a:lnTo>
                  <a:pt x="1753" y="158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8" name="Freeform 41"/>
          <p:cNvSpPr>
            <a:spLocks/>
          </p:cNvSpPr>
          <p:nvPr/>
        </p:nvSpPr>
        <p:spPr bwMode="auto">
          <a:xfrm>
            <a:off x="338138" y="1854200"/>
            <a:ext cx="55562" cy="571500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9" name="Text Box 44"/>
          <p:cNvSpPr txBox="1">
            <a:spLocks noChangeArrowheads="1"/>
          </p:cNvSpPr>
          <p:nvPr/>
        </p:nvSpPr>
        <p:spPr bwMode="auto">
          <a:xfrm>
            <a:off x="977900" y="1973262"/>
            <a:ext cx="2032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2900">
              <a:solidFill>
                <a:srgbClr val="00CC00"/>
              </a:solidFill>
              <a:latin typeface="FreeSerif" charset="0"/>
            </a:endParaRPr>
          </a:p>
        </p:txBody>
      </p:sp>
      <p:cxnSp>
        <p:nvCxnSpPr>
          <p:cNvPr id="197" name="Straight Arrow Connector 196"/>
          <p:cNvCxnSpPr/>
          <p:nvPr/>
        </p:nvCxnSpPr>
        <p:spPr>
          <a:xfrm flipH="1">
            <a:off x="1127125" y="3163887"/>
            <a:ext cx="0" cy="97472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297" name="Freeform 31"/>
          <p:cNvSpPr>
            <a:spLocks/>
          </p:cNvSpPr>
          <p:nvPr/>
        </p:nvSpPr>
        <p:spPr bwMode="auto">
          <a:xfrm>
            <a:off x="1522413" y="4529137"/>
            <a:ext cx="407987" cy="420688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8" name="Freeform 32"/>
          <p:cNvSpPr>
            <a:spLocks/>
          </p:cNvSpPr>
          <p:nvPr/>
        </p:nvSpPr>
        <p:spPr bwMode="auto">
          <a:xfrm>
            <a:off x="415925" y="4529137"/>
            <a:ext cx="412750" cy="427038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9" name="Freeform 33"/>
          <p:cNvSpPr>
            <a:spLocks/>
          </p:cNvSpPr>
          <p:nvPr/>
        </p:nvSpPr>
        <p:spPr bwMode="auto">
          <a:xfrm>
            <a:off x="1597025" y="5487987"/>
            <a:ext cx="354013" cy="430213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0" name="Text Box 34"/>
          <p:cNvSpPr txBox="1">
            <a:spLocks noChangeArrowheads="1"/>
          </p:cNvSpPr>
          <p:nvPr/>
        </p:nvSpPr>
        <p:spPr bwMode="auto">
          <a:xfrm>
            <a:off x="442913" y="5140325"/>
            <a:ext cx="2349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1800">
              <a:latin typeface="FreeSerif" charset="0"/>
            </a:endParaRPr>
          </a:p>
        </p:txBody>
      </p:sp>
      <p:sp>
        <p:nvSpPr>
          <p:cNvPr id="182301" name="Freeform 37"/>
          <p:cNvSpPr>
            <a:spLocks/>
          </p:cNvSpPr>
          <p:nvPr/>
        </p:nvSpPr>
        <p:spPr bwMode="auto">
          <a:xfrm>
            <a:off x="828675" y="4456112"/>
            <a:ext cx="644525" cy="74613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rgbClr val="FF0000"/>
            </a:solidFill>
            <a:prstDash val="solid"/>
            <a:round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2" name="Freeform 39"/>
          <p:cNvSpPr>
            <a:spLocks/>
          </p:cNvSpPr>
          <p:nvPr/>
        </p:nvSpPr>
        <p:spPr bwMode="auto">
          <a:xfrm>
            <a:off x="871538" y="5954712"/>
            <a:ext cx="655637" cy="79375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3" name="Freeform 40"/>
          <p:cNvSpPr>
            <a:spLocks/>
          </p:cNvSpPr>
          <p:nvPr/>
        </p:nvSpPr>
        <p:spPr bwMode="auto">
          <a:xfrm>
            <a:off x="441325" y="5583237"/>
            <a:ext cx="433388" cy="392113"/>
          </a:xfrm>
          <a:custGeom>
            <a:avLst/>
            <a:gdLst>
              <a:gd name="T0" fmla="*/ 0 w 1754"/>
              <a:gd name="T1" fmla="*/ 0 h 1586"/>
              <a:gd name="T2" fmla="*/ 2147483647 w 1754"/>
              <a:gd name="T3" fmla="*/ 2147483647 h 1586"/>
              <a:gd name="T4" fmla="*/ 2147483647 w 1754"/>
              <a:gd name="T5" fmla="*/ 2147483647 h 1586"/>
              <a:gd name="T6" fmla="*/ 2147483647 w 1754"/>
              <a:gd name="T7" fmla="*/ 2147483647 h 1586"/>
              <a:gd name="T8" fmla="*/ 2147483647 w 1754"/>
              <a:gd name="T9" fmla="*/ 2147483647 h 1586"/>
              <a:gd name="T10" fmla="*/ 2147483647 w 1754"/>
              <a:gd name="T11" fmla="*/ 2147483647 h 1586"/>
              <a:gd name="T12" fmla="*/ 2147483647 w 1754"/>
              <a:gd name="T13" fmla="*/ 2147483647 h 1586"/>
              <a:gd name="T14" fmla="*/ 2147483647 w 1754"/>
              <a:gd name="T15" fmla="*/ 2147483647 h 1586"/>
              <a:gd name="T16" fmla="*/ 2147483647 w 1754"/>
              <a:gd name="T17" fmla="*/ 2147483647 h 1586"/>
              <a:gd name="T18" fmla="*/ 2147483647 w 1754"/>
              <a:gd name="T19" fmla="*/ 2147483647 h 1586"/>
              <a:gd name="T20" fmla="*/ 2147483647 w 1754"/>
              <a:gd name="T21" fmla="*/ 2147483647 h 1586"/>
              <a:gd name="T22" fmla="*/ 2147483647 w 1754"/>
              <a:gd name="T23" fmla="*/ 2147483647 h 1586"/>
              <a:gd name="T24" fmla="*/ 2147483647 w 1754"/>
              <a:gd name="T25" fmla="*/ 2147483647 h 1586"/>
              <a:gd name="T26" fmla="*/ 2147483647 w 1754"/>
              <a:gd name="T27" fmla="*/ 2147483647 h 1586"/>
              <a:gd name="T28" fmla="*/ 2147483647 w 1754"/>
              <a:gd name="T29" fmla="*/ 2147483647 h 1586"/>
              <a:gd name="T30" fmla="*/ 2147483647 w 1754"/>
              <a:gd name="T31" fmla="*/ 2147483647 h 15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4"/>
              <a:gd name="T49" fmla="*/ 0 h 1586"/>
              <a:gd name="T50" fmla="*/ 1754 w 1754"/>
              <a:gd name="T51" fmla="*/ 1586 h 15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4" h="1586">
                <a:moveTo>
                  <a:pt x="0" y="0"/>
                </a:moveTo>
                <a:lnTo>
                  <a:pt x="75" y="141"/>
                </a:lnTo>
                <a:lnTo>
                  <a:pt x="156" y="278"/>
                </a:lnTo>
                <a:lnTo>
                  <a:pt x="244" y="412"/>
                </a:lnTo>
                <a:lnTo>
                  <a:pt x="339" y="540"/>
                </a:lnTo>
                <a:lnTo>
                  <a:pt x="441" y="665"/>
                </a:lnTo>
                <a:lnTo>
                  <a:pt x="549" y="784"/>
                </a:lnTo>
                <a:lnTo>
                  <a:pt x="663" y="897"/>
                </a:lnTo>
                <a:lnTo>
                  <a:pt x="782" y="1006"/>
                </a:lnTo>
                <a:lnTo>
                  <a:pt x="907" y="1108"/>
                </a:lnTo>
                <a:lnTo>
                  <a:pt x="1037" y="1204"/>
                </a:lnTo>
                <a:lnTo>
                  <a:pt x="1172" y="1294"/>
                </a:lnTo>
                <a:lnTo>
                  <a:pt x="1312" y="1377"/>
                </a:lnTo>
                <a:lnTo>
                  <a:pt x="1455" y="1453"/>
                </a:lnTo>
                <a:lnTo>
                  <a:pt x="1602" y="1522"/>
                </a:lnTo>
                <a:lnTo>
                  <a:pt x="1753" y="158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4" name="Text Box 44"/>
          <p:cNvSpPr txBox="1">
            <a:spLocks noChangeArrowheads="1"/>
          </p:cNvSpPr>
          <p:nvPr/>
        </p:nvSpPr>
        <p:spPr bwMode="auto">
          <a:xfrm>
            <a:off x="1001713" y="5076825"/>
            <a:ext cx="2032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2900">
              <a:solidFill>
                <a:srgbClr val="00CC00"/>
              </a:solidFill>
              <a:latin typeface="FreeSerif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98463" y="4956175"/>
            <a:ext cx="1552575" cy="51435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428625" y="4956175"/>
            <a:ext cx="1476375" cy="6223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313" name="TextBox 11"/>
          <p:cNvSpPr txBox="1">
            <a:spLocks noChangeArrowheads="1"/>
          </p:cNvSpPr>
          <p:nvPr/>
        </p:nvSpPr>
        <p:spPr bwMode="auto">
          <a:xfrm>
            <a:off x="1133475" y="3055937"/>
            <a:ext cx="161607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Calibri"/>
                <a:cs typeface="Calibri"/>
              </a:rPr>
              <a:t>cycle(</a:t>
            </a:r>
            <a:r>
              <a:rPr lang="en-US" i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lang="en-US" i="1" dirty="0">
                <a:latin typeface="Calibri"/>
                <a:cs typeface="Calibri"/>
              </a:rPr>
              <a:t>,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lang="en-US" i="1" dirty="0">
                <a:latin typeface="Calibri"/>
                <a:cs typeface="Calibri"/>
              </a:rPr>
              <a:t>)</a:t>
            </a:r>
            <a:r>
              <a:rPr lang="en-US" dirty="0">
                <a:latin typeface="Calibri"/>
                <a:cs typeface="Calibri"/>
              </a:rPr>
              <a:t>   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does not change</a:t>
            </a:r>
          </a:p>
        </p:txBody>
      </p:sp>
      <p:sp>
        <p:nvSpPr>
          <p:cNvPr id="182335" name="Freeform 48"/>
          <p:cNvSpPr>
            <a:spLocks noChangeArrowheads="1"/>
          </p:cNvSpPr>
          <p:nvPr/>
        </p:nvSpPr>
        <p:spPr bwMode="auto">
          <a:xfrm>
            <a:off x="228600" y="2028825"/>
            <a:ext cx="228600" cy="228600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638425" y="1331912"/>
            <a:ext cx="2533650" cy="4679950"/>
            <a:chOff x="2638425" y="1331912"/>
            <a:chExt cx="2533650" cy="4679950"/>
          </a:xfrm>
        </p:grpSpPr>
        <p:sp>
          <p:nvSpPr>
            <p:cNvPr id="182273" name="Freeform 41"/>
            <p:cNvSpPr>
              <a:spLocks/>
            </p:cNvSpPr>
            <p:nvPr/>
          </p:nvSpPr>
          <p:spPr bwMode="auto">
            <a:xfrm>
              <a:off x="2751138" y="1830387"/>
              <a:ext cx="55562" cy="573088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74" name="Freeform 38"/>
            <p:cNvSpPr>
              <a:spLocks/>
            </p:cNvSpPr>
            <p:nvPr/>
          </p:nvSpPr>
          <p:spPr bwMode="auto">
            <a:xfrm>
              <a:off x="4313238" y="1809750"/>
              <a:ext cx="65087" cy="547687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75" name="Freeform 37"/>
            <p:cNvSpPr>
              <a:spLocks/>
            </p:cNvSpPr>
            <p:nvPr/>
          </p:nvSpPr>
          <p:spPr bwMode="auto">
            <a:xfrm>
              <a:off x="3216275" y="1331912"/>
              <a:ext cx="646113" cy="74613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3" name="Straight Connector 242"/>
            <p:cNvCxnSpPr>
              <a:stCxn id="182309" idx="0"/>
            </p:cNvCxnSpPr>
            <p:nvPr/>
          </p:nvCxnSpPr>
          <p:spPr>
            <a:xfrm flipV="1">
              <a:off x="2811463" y="5492750"/>
              <a:ext cx="1539875" cy="1270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277" name="Freeform 37"/>
            <p:cNvSpPr>
              <a:spLocks/>
            </p:cNvSpPr>
            <p:nvPr/>
          </p:nvSpPr>
          <p:spPr bwMode="auto">
            <a:xfrm>
              <a:off x="3240088" y="4433887"/>
              <a:ext cx="646112" cy="74613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1" name="Straight Connector 240"/>
            <p:cNvCxnSpPr/>
            <p:nvPr/>
          </p:nvCxnSpPr>
          <p:spPr>
            <a:xfrm flipV="1">
              <a:off x="2852738" y="4933950"/>
              <a:ext cx="1465262" cy="15875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291" name="Freeform 31"/>
            <p:cNvSpPr>
              <a:spLocks/>
            </p:cNvSpPr>
            <p:nvPr/>
          </p:nvSpPr>
          <p:spPr bwMode="auto">
            <a:xfrm>
              <a:off x="3911600" y="1404937"/>
              <a:ext cx="407988" cy="420688"/>
            </a:xfrm>
            <a:custGeom>
              <a:avLst/>
              <a:gdLst>
                <a:gd name="T0" fmla="*/ 2147483647 w 1649"/>
                <a:gd name="T1" fmla="*/ 2147483647 h 1692"/>
                <a:gd name="T2" fmla="*/ 2147483647 w 1649"/>
                <a:gd name="T3" fmla="*/ 2147483647 h 1692"/>
                <a:gd name="T4" fmla="*/ 2147483647 w 1649"/>
                <a:gd name="T5" fmla="*/ 2147483647 h 1692"/>
                <a:gd name="T6" fmla="*/ 2147483647 w 1649"/>
                <a:gd name="T7" fmla="*/ 2147483647 h 1692"/>
                <a:gd name="T8" fmla="*/ 2147483647 w 1649"/>
                <a:gd name="T9" fmla="*/ 2147483647 h 1692"/>
                <a:gd name="T10" fmla="*/ 2147483647 w 1649"/>
                <a:gd name="T11" fmla="*/ 2147483647 h 1692"/>
                <a:gd name="T12" fmla="*/ 2147483647 w 1649"/>
                <a:gd name="T13" fmla="*/ 2147483647 h 1692"/>
                <a:gd name="T14" fmla="*/ 2147483647 w 1649"/>
                <a:gd name="T15" fmla="*/ 2147483647 h 1692"/>
                <a:gd name="T16" fmla="*/ 2147483647 w 1649"/>
                <a:gd name="T17" fmla="*/ 2147483647 h 1692"/>
                <a:gd name="T18" fmla="*/ 2147483647 w 1649"/>
                <a:gd name="T19" fmla="*/ 2147483647 h 1692"/>
                <a:gd name="T20" fmla="*/ 2147483647 w 1649"/>
                <a:gd name="T21" fmla="*/ 2147483647 h 1692"/>
                <a:gd name="T22" fmla="*/ 2147483647 w 1649"/>
                <a:gd name="T23" fmla="*/ 2147483647 h 1692"/>
                <a:gd name="T24" fmla="*/ 2147483647 w 1649"/>
                <a:gd name="T25" fmla="*/ 2147483647 h 1692"/>
                <a:gd name="T26" fmla="*/ 2147483647 w 1649"/>
                <a:gd name="T27" fmla="*/ 2147483647 h 1692"/>
                <a:gd name="T28" fmla="*/ 2147483647 w 1649"/>
                <a:gd name="T29" fmla="*/ 2147483647 h 1692"/>
                <a:gd name="T30" fmla="*/ 0 w 1649"/>
                <a:gd name="T31" fmla="*/ 0 h 16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49"/>
                <a:gd name="T49" fmla="*/ 0 h 1692"/>
                <a:gd name="T50" fmla="*/ 1649 w 1649"/>
                <a:gd name="T51" fmla="*/ 1692 h 16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49" h="1692">
                  <a:moveTo>
                    <a:pt x="1648" y="1691"/>
                  </a:moveTo>
                  <a:lnTo>
                    <a:pt x="1583" y="1545"/>
                  </a:lnTo>
                  <a:lnTo>
                    <a:pt x="1511" y="1403"/>
                  </a:lnTo>
                  <a:lnTo>
                    <a:pt x="1432" y="1264"/>
                  </a:lnTo>
                  <a:lnTo>
                    <a:pt x="1345" y="1130"/>
                  </a:lnTo>
                  <a:lnTo>
                    <a:pt x="1251" y="999"/>
                  </a:lnTo>
                  <a:lnTo>
                    <a:pt x="1151" y="874"/>
                  </a:lnTo>
                  <a:lnTo>
                    <a:pt x="1045" y="753"/>
                  </a:lnTo>
                  <a:lnTo>
                    <a:pt x="932" y="638"/>
                  </a:lnTo>
                  <a:lnTo>
                    <a:pt x="814" y="528"/>
                  </a:lnTo>
                  <a:lnTo>
                    <a:pt x="690" y="424"/>
                  </a:lnTo>
                  <a:lnTo>
                    <a:pt x="561" y="326"/>
                  </a:lnTo>
                  <a:lnTo>
                    <a:pt x="428" y="235"/>
                  </a:lnTo>
                  <a:lnTo>
                    <a:pt x="289" y="150"/>
                  </a:lnTo>
                  <a:lnTo>
                    <a:pt x="147" y="72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2" name="Freeform 32"/>
            <p:cNvSpPr>
              <a:spLocks/>
            </p:cNvSpPr>
            <p:nvPr/>
          </p:nvSpPr>
          <p:spPr bwMode="auto">
            <a:xfrm>
              <a:off x="2805113" y="1404937"/>
              <a:ext cx="411162" cy="425450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3" name="Freeform 33"/>
            <p:cNvSpPr>
              <a:spLocks/>
            </p:cNvSpPr>
            <p:nvPr/>
          </p:nvSpPr>
          <p:spPr bwMode="auto">
            <a:xfrm>
              <a:off x="3984625" y="2363787"/>
              <a:ext cx="354013" cy="428625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4" name="Freeform 39"/>
            <p:cNvSpPr>
              <a:spLocks/>
            </p:cNvSpPr>
            <p:nvPr/>
          </p:nvSpPr>
          <p:spPr bwMode="auto">
            <a:xfrm>
              <a:off x="3260725" y="2830512"/>
              <a:ext cx="654050" cy="77788"/>
            </a:xfrm>
            <a:custGeom>
              <a:avLst/>
              <a:gdLst>
                <a:gd name="T0" fmla="*/ 0 w 2646"/>
                <a:gd name="T1" fmla="*/ 2147483647 h 312"/>
                <a:gd name="T2" fmla="*/ 2147483647 w 2646"/>
                <a:gd name="T3" fmla="*/ 2147483647 h 312"/>
                <a:gd name="T4" fmla="*/ 2147483647 w 2646"/>
                <a:gd name="T5" fmla="*/ 2147483647 h 312"/>
                <a:gd name="T6" fmla="*/ 2147483647 w 2646"/>
                <a:gd name="T7" fmla="*/ 2147483647 h 312"/>
                <a:gd name="T8" fmla="*/ 2147483647 w 2646"/>
                <a:gd name="T9" fmla="*/ 2147483647 h 312"/>
                <a:gd name="T10" fmla="*/ 2147483647 w 2646"/>
                <a:gd name="T11" fmla="*/ 2147483647 h 312"/>
                <a:gd name="T12" fmla="*/ 2147483647 w 2646"/>
                <a:gd name="T13" fmla="*/ 2147483647 h 312"/>
                <a:gd name="T14" fmla="*/ 2147483647 w 2646"/>
                <a:gd name="T15" fmla="*/ 2147483647 h 312"/>
                <a:gd name="T16" fmla="*/ 2147483647 w 2646"/>
                <a:gd name="T17" fmla="*/ 2147483647 h 312"/>
                <a:gd name="T18" fmla="*/ 2147483647 w 2646"/>
                <a:gd name="T19" fmla="*/ 2147483647 h 312"/>
                <a:gd name="T20" fmla="*/ 2147483647 w 2646"/>
                <a:gd name="T21" fmla="*/ 2147483647 h 312"/>
                <a:gd name="T22" fmla="*/ 2147483647 w 2646"/>
                <a:gd name="T23" fmla="*/ 2147483647 h 312"/>
                <a:gd name="T24" fmla="*/ 2147483647 w 2646"/>
                <a:gd name="T25" fmla="*/ 2147483647 h 312"/>
                <a:gd name="T26" fmla="*/ 2147483647 w 2646"/>
                <a:gd name="T27" fmla="*/ 2147483647 h 312"/>
                <a:gd name="T28" fmla="*/ 2147483647 w 2646"/>
                <a:gd name="T29" fmla="*/ 2147483647 h 312"/>
                <a:gd name="T30" fmla="*/ 2147483647 w 2646"/>
                <a:gd name="T31" fmla="*/ 0 h 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46"/>
                <a:gd name="T49" fmla="*/ 0 h 312"/>
                <a:gd name="T50" fmla="*/ 2646 w 2646"/>
                <a:gd name="T51" fmla="*/ 312 h 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46" h="312">
                  <a:moveTo>
                    <a:pt x="0" y="81"/>
                  </a:moveTo>
                  <a:lnTo>
                    <a:pt x="170" y="142"/>
                  </a:lnTo>
                  <a:lnTo>
                    <a:pt x="343" y="194"/>
                  </a:lnTo>
                  <a:lnTo>
                    <a:pt x="520" y="237"/>
                  </a:lnTo>
                  <a:lnTo>
                    <a:pt x="698" y="270"/>
                  </a:lnTo>
                  <a:lnTo>
                    <a:pt x="878" y="293"/>
                  </a:lnTo>
                  <a:lnTo>
                    <a:pt x="1059" y="307"/>
                  </a:lnTo>
                  <a:lnTo>
                    <a:pt x="1240" y="311"/>
                  </a:lnTo>
                  <a:lnTo>
                    <a:pt x="1422" y="305"/>
                  </a:lnTo>
                  <a:lnTo>
                    <a:pt x="1603" y="290"/>
                  </a:lnTo>
                  <a:lnTo>
                    <a:pt x="1782" y="265"/>
                  </a:lnTo>
                  <a:lnTo>
                    <a:pt x="1960" y="231"/>
                  </a:lnTo>
                  <a:lnTo>
                    <a:pt x="2136" y="187"/>
                  </a:lnTo>
                  <a:lnTo>
                    <a:pt x="2309" y="134"/>
                  </a:lnTo>
                  <a:lnTo>
                    <a:pt x="2479" y="71"/>
                  </a:lnTo>
                  <a:lnTo>
                    <a:pt x="2645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5" name="Freeform 40"/>
            <p:cNvSpPr>
              <a:spLocks/>
            </p:cNvSpPr>
            <p:nvPr/>
          </p:nvSpPr>
          <p:spPr bwMode="auto">
            <a:xfrm>
              <a:off x="2828925" y="2459037"/>
              <a:ext cx="434975" cy="392113"/>
            </a:xfrm>
            <a:custGeom>
              <a:avLst/>
              <a:gdLst>
                <a:gd name="T0" fmla="*/ 0 w 1754"/>
                <a:gd name="T1" fmla="*/ 0 h 1586"/>
                <a:gd name="T2" fmla="*/ 2147483647 w 1754"/>
                <a:gd name="T3" fmla="*/ 2147483647 h 1586"/>
                <a:gd name="T4" fmla="*/ 2147483647 w 1754"/>
                <a:gd name="T5" fmla="*/ 2147483647 h 1586"/>
                <a:gd name="T6" fmla="*/ 2147483647 w 1754"/>
                <a:gd name="T7" fmla="*/ 2147483647 h 1586"/>
                <a:gd name="T8" fmla="*/ 2147483647 w 1754"/>
                <a:gd name="T9" fmla="*/ 2147483647 h 1586"/>
                <a:gd name="T10" fmla="*/ 2147483647 w 1754"/>
                <a:gd name="T11" fmla="*/ 2147483647 h 1586"/>
                <a:gd name="T12" fmla="*/ 2147483647 w 1754"/>
                <a:gd name="T13" fmla="*/ 2147483647 h 1586"/>
                <a:gd name="T14" fmla="*/ 2147483647 w 1754"/>
                <a:gd name="T15" fmla="*/ 2147483647 h 1586"/>
                <a:gd name="T16" fmla="*/ 2147483647 w 1754"/>
                <a:gd name="T17" fmla="*/ 2147483647 h 1586"/>
                <a:gd name="T18" fmla="*/ 2147483647 w 1754"/>
                <a:gd name="T19" fmla="*/ 2147483647 h 1586"/>
                <a:gd name="T20" fmla="*/ 2147483647 w 1754"/>
                <a:gd name="T21" fmla="*/ 2147483647 h 1586"/>
                <a:gd name="T22" fmla="*/ 2147483647 w 1754"/>
                <a:gd name="T23" fmla="*/ 2147483647 h 1586"/>
                <a:gd name="T24" fmla="*/ 2147483647 w 1754"/>
                <a:gd name="T25" fmla="*/ 2147483647 h 1586"/>
                <a:gd name="T26" fmla="*/ 2147483647 w 1754"/>
                <a:gd name="T27" fmla="*/ 2147483647 h 1586"/>
                <a:gd name="T28" fmla="*/ 2147483647 w 1754"/>
                <a:gd name="T29" fmla="*/ 2147483647 h 1586"/>
                <a:gd name="T30" fmla="*/ 2147483647 w 1754"/>
                <a:gd name="T31" fmla="*/ 2147483647 h 15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54"/>
                <a:gd name="T49" fmla="*/ 0 h 1586"/>
                <a:gd name="T50" fmla="*/ 1754 w 1754"/>
                <a:gd name="T51" fmla="*/ 1586 h 15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54" h="1586">
                  <a:moveTo>
                    <a:pt x="0" y="0"/>
                  </a:moveTo>
                  <a:lnTo>
                    <a:pt x="75" y="141"/>
                  </a:lnTo>
                  <a:lnTo>
                    <a:pt x="156" y="278"/>
                  </a:lnTo>
                  <a:lnTo>
                    <a:pt x="244" y="412"/>
                  </a:lnTo>
                  <a:lnTo>
                    <a:pt x="339" y="540"/>
                  </a:lnTo>
                  <a:lnTo>
                    <a:pt x="441" y="665"/>
                  </a:lnTo>
                  <a:lnTo>
                    <a:pt x="549" y="784"/>
                  </a:lnTo>
                  <a:lnTo>
                    <a:pt x="663" y="897"/>
                  </a:lnTo>
                  <a:lnTo>
                    <a:pt x="782" y="1006"/>
                  </a:lnTo>
                  <a:lnTo>
                    <a:pt x="907" y="1108"/>
                  </a:lnTo>
                  <a:lnTo>
                    <a:pt x="1037" y="1204"/>
                  </a:lnTo>
                  <a:lnTo>
                    <a:pt x="1172" y="1294"/>
                  </a:lnTo>
                  <a:lnTo>
                    <a:pt x="1312" y="1377"/>
                  </a:lnTo>
                  <a:lnTo>
                    <a:pt x="1455" y="1453"/>
                  </a:lnTo>
                  <a:lnTo>
                    <a:pt x="1602" y="1522"/>
                  </a:lnTo>
                  <a:lnTo>
                    <a:pt x="1753" y="1585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6" name="Text Box 44"/>
            <p:cNvSpPr txBox="1">
              <a:spLocks noChangeArrowheads="1"/>
            </p:cNvSpPr>
            <p:nvPr/>
          </p:nvSpPr>
          <p:spPr bwMode="auto">
            <a:xfrm>
              <a:off x="3389313" y="1951037"/>
              <a:ext cx="204787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endParaRPr lang="en-GB" sz="2900">
                <a:solidFill>
                  <a:srgbClr val="00CC00"/>
                </a:solidFill>
                <a:latin typeface="FreeSerif" charset="0"/>
              </a:endParaRPr>
            </a:p>
          </p:txBody>
        </p:sp>
        <p:sp>
          <p:nvSpPr>
            <p:cNvPr id="182305" name="Freeform 31"/>
            <p:cNvSpPr>
              <a:spLocks/>
            </p:cNvSpPr>
            <p:nvPr/>
          </p:nvSpPr>
          <p:spPr bwMode="auto">
            <a:xfrm>
              <a:off x="3935413" y="4506912"/>
              <a:ext cx="407987" cy="420688"/>
            </a:xfrm>
            <a:custGeom>
              <a:avLst/>
              <a:gdLst>
                <a:gd name="T0" fmla="*/ 2147483647 w 1649"/>
                <a:gd name="T1" fmla="*/ 2147483647 h 1692"/>
                <a:gd name="T2" fmla="*/ 2147483647 w 1649"/>
                <a:gd name="T3" fmla="*/ 2147483647 h 1692"/>
                <a:gd name="T4" fmla="*/ 2147483647 w 1649"/>
                <a:gd name="T5" fmla="*/ 2147483647 h 1692"/>
                <a:gd name="T6" fmla="*/ 2147483647 w 1649"/>
                <a:gd name="T7" fmla="*/ 2147483647 h 1692"/>
                <a:gd name="T8" fmla="*/ 2147483647 w 1649"/>
                <a:gd name="T9" fmla="*/ 2147483647 h 1692"/>
                <a:gd name="T10" fmla="*/ 2147483647 w 1649"/>
                <a:gd name="T11" fmla="*/ 2147483647 h 1692"/>
                <a:gd name="T12" fmla="*/ 2147483647 w 1649"/>
                <a:gd name="T13" fmla="*/ 2147483647 h 1692"/>
                <a:gd name="T14" fmla="*/ 2147483647 w 1649"/>
                <a:gd name="T15" fmla="*/ 2147483647 h 1692"/>
                <a:gd name="T16" fmla="*/ 2147483647 w 1649"/>
                <a:gd name="T17" fmla="*/ 2147483647 h 1692"/>
                <a:gd name="T18" fmla="*/ 2147483647 w 1649"/>
                <a:gd name="T19" fmla="*/ 2147483647 h 1692"/>
                <a:gd name="T20" fmla="*/ 2147483647 w 1649"/>
                <a:gd name="T21" fmla="*/ 2147483647 h 1692"/>
                <a:gd name="T22" fmla="*/ 2147483647 w 1649"/>
                <a:gd name="T23" fmla="*/ 2147483647 h 1692"/>
                <a:gd name="T24" fmla="*/ 2147483647 w 1649"/>
                <a:gd name="T25" fmla="*/ 2147483647 h 1692"/>
                <a:gd name="T26" fmla="*/ 2147483647 w 1649"/>
                <a:gd name="T27" fmla="*/ 2147483647 h 1692"/>
                <a:gd name="T28" fmla="*/ 2147483647 w 1649"/>
                <a:gd name="T29" fmla="*/ 2147483647 h 1692"/>
                <a:gd name="T30" fmla="*/ 0 w 1649"/>
                <a:gd name="T31" fmla="*/ 0 h 16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49"/>
                <a:gd name="T49" fmla="*/ 0 h 1692"/>
                <a:gd name="T50" fmla="*/ 1649 w 1649"/>
                <a:gd name="T51" fmla="*/ 1692 h 16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49" h="1692">
                  <a:moveTo>
                    <a:pt x="1648" y="1691"/>
                  </a:moveTo>
                  <a:lnTo>
                    <a:pt x="1583" y="1545"/>
                  </a:lnTo>
                  <a:lnTo>
                    <a:pt x="1511" y="1403"/>
                  </a:lnTo>
                  <a:lnTo>
                    <a:pt x="1432" y="1264"/>
                  </a:lnTo>
                  <a:lnTo>
                    <a:pt x="1345" y="1130"/>
                  </a:lnTo>
                  <a:lnTo>
                    <a:pt x="1251" y="999"/>
                  </a:lnTo>
                  <a:lnTo>
                    <a:pt x="1151" y="874"/>
                  </a:lnTo>
                  <a:lnTo>
                    <a:pt x="1045" y="753"/>
                  </a:lnTo>
                  <a:lnTo>
                    <a:pt x="932" y="638"/>
                  </a:lnTo>
                  <a:lnTo>
                    <a:pt x="814" y="528"/>
                  </a:lnTo>
                  <a:lnTo>
                    <a:pt x="690" y="424"/>
                  </a:lnTo>
                  <a:lnTo>
                    <a:pt x="561" y="326"/>
                  </a:lnTo>
                  <a:lnTo>
                    <a:pt x="428" y="235"/>
                  </a:lnTo>
                  <a:lnTo>
                    <a:pt x="289" y="150"/>
                  </a:lnTo>
                  <a:lnTo>
                    <a:pt x="147" y="72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06" name="Freeform 32"/>
            <p:cNvSpPr>
              <a:spLocks/>
            </p:cNvSpPr>
            <p:nvPr/>
          </p:nvSpPr>
          <p:spPr bwMode="auto">
            <a:xfrm>
              <a:off x="2828925" y="4506912"/>
              <a:ext cx="411163" cy="427038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07" name="Freeform 33"/>
            <p:cNvSpPr>
              <a:spLocks/>
            </p:cNvSpPr>
            <p:nvPr/>
          </p:nvSpPr>
          <p:spPr bwMode="auto">
            <a:xfrm>
              <a:off x="4008438" y="5465762"/>
              <a:ext cx="354012" cy="430213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08" name="Freeform 39"/>
            <p:cNvSpPr>
              <a:spLocks/>
            </p:cNvSpPr>
            <p:nvPr/>
          </p:nvSpPr>
          <p:spPr bwMode="auto">
            <a:xfrm>
              <a:off x="3284538" y="5932487"/>
              <a:ext cx="654050" cy="79375"/>
            </a:xfrm>
            <a:custGeom>
              <a:avLst/>
              <a:gdLst>
                <a:gd name="T0" fmla="*/ 0 w 2646"/>
                <a:gd name="T1" fmla="*/ 2147483647 h 312"/>
                <a:gd name="T2" fmla="*/ 2147483647 w 2646"/>
                <a:gd name="T3" fmla="*/ 2147483647 h 312"/>
                <a:gd name="T4" fmla="*/ 2147483647 w 2646"/>
                <a:gd name="T5" fmla="*/ 2147483647 h 312"/>
                <a:gd name="T6" fmla="*/ 2147483647 w 2646"/>
                <a:gd name="T7" fmla="*/ 2147483647 h 312"/>
                <a:gd name="T8" fmla="*/ 2147483647 w 2646"/>
                <a:gd name="T9" fmla="*/ 2147483647 h 312"/>
                <a:gd name="T10" fmla="*/ 2147483647 w 2646"/>
                <a:gd name="T11" fmla="*/ 2147483647 h 312"/>
                <a:gd name="T12" fmla="*/ 2147483647 w 2646"/>
                <a:gd name="T13" fmla="*/ 2147483647 h 312"/>
                <a:gd name="T14" fmla="*/ 2147483647 w 2646"/>
                <a:gd name="T15" fmla="*/ 2147483647 h 312"/>
                <a:gd name="T16" fmla="*/ 2147483647 w 2646"/>
                <a:gd name="T17" fmla="*/ 2147483647 h 312"/>
                <a:gd name="T18" fmla="*/ 2147483647 w 2646"/>
                <a:gd name="T19" fmla="*/ 2147483647 h 312"/>
                <a:gd name="T20" fmla="*/ 2147483647 w 2646"/>
                <a:gd name="T21" fmla="*/ 2147483647 h 312"/>
                <a:gd name="T22" fmla="*/ 2147483647 w 2646"/>
                <a:gd name="T23" fmla="*/ 2147483647 h 312"/>
                <a:gd name="T24" fmla="*/ 2147483647 w 2646"/>
                <a:gd name="T25" fmla="*/ 2147483647 h 312"/>
                <a:gd name="T26" fmla="*/ 2147483647 w 2646"/>
                <a:gd name="T27" fmla="*/ 2147483647 h 312"/>
                <a:gd name="T28" fmla="*/ 2147483647 w 2646"/>
                <a:gd name="T29" fmla="*/ 2147483647 h 312"/>
                <a:gd name="T30" fmla="*/ 2147483647 w 2646"/>
                <a:gd name="T31" fmla="*/ 0 h 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46"/>
                <a:gd name="T49" fmla="*/ 0 h 312"/>
                <a:gd name="T50" fmla="*/ 2646 w 2646"/>
                <a:gd name="T51" fmla="*/ 312 h 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46" h="312">
                  <a:moveTo>
                    <a:pt x="0" y="81"/>
                  </a:moveTo>
                  <a:lnTo>
                    <a:pt x="170" y="142"/>
                  </a:lnTo>
                  <a:lnTo>
                    <a:pt x="343" y="194"/>
                  </a:lnTo>
                  <a:lnTo>
                    <a:pt x="520" y="237"/>
                  </a:lnTo>
                  <a:lnTo>
                    <a:pt x="698" y="270"/>
                  </a:lnTo>
                  <a:lnTo>
                    <a:pt x="878" y="293"/>
                  </a:lnTo>
                  <a:lnTo>
                    <a:pt x="1059" y="307"/>
                  </a:lnTo>
                  <a:lnTo>
                    <a:pt x="1240" y="311"/>
                  </a:lnTo>
                  <a:lnTo>
                    <a:pt x="1422" y="305"/>
                  </a:lnTo>
                  <a:lnTo>
                    <a:pt x="1603" y="290"/>
                  </a:lnTo>
                  <a:lnTo>
                    <a:pt x="1782" y="265"/>
                  </a:lnTo>
                  <a:lnTo>
                    <a:pt x="1960" y="231"/>
                  </a:lnTo>
                  <a:lnTo>
                    <a:pt x="2136" y="187"/>
                  </a:lnTo>
                  <a:lnTo>
                    <a:pt x="2309" y="134"/>
                  </a:lnTo>
                  <a:lnTo>
                    <a:pt x="2479" y="71"/>
                  </a:lnTo>
                  <a:lnTo>
                    <a:pt x="2645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09" name="Freeform 40"/>
            <p:cNvSpPr>
              <a:spLocks/>
            </p:cNvSpPr>
            <p:nvPr/>
          </p:nvSpPr>
          <p:spPr bwMode="auto">
            <a:xfrm>
              <a:off x="2811463" y="5505450"/>
              <a:ext cx="476250" cy="447675"/>
            </a:xfrm>
            <a:custGeom>
              <a:avLst/>
              <a:gdLst>
                <a:gd name="T0" fmla="*/ 0 w 1754"/>
                <a:gd name="T1" fmla="*/ 0 h 1586"/>
                <a:gd name="T2" fmla="*/ 2147483647 w 1754"/>
                <a:gd name="T3" fmla="*/ 2147483647 h 1586"/>
                <a:gd name="T4" fmla="*/ 2147483647 w 1754"/>
                <a:gd name="T5" fmla="*/ 2147483647 h 1586"/>
                <a:gd name="T6" fmla="*/ 2147483647 w 1754"/>
                <a:gd name="T7" fmla="*/ 2147483647 h 1586"/>
                <a:gd name="T8" fmla="*/ 2147483647 w 1754"/>
                <a:gd name="T9" fmla="*/ 2147483647 h 1586"/>
                <a:gd name="T10" fmla="*/ 2147483647 w 1754"/>
                <a:gd name="T11" fmla="*/ 2147483647 h 1586"/>
                <a:gd name="T12" fmla="*/ 2147483647 w 1754"/>
                <a:gd name="T13" fmla="*/ 2147483647 h 1586"/>
                <a:gd name="T14" fmla="*/ 2147483647 w 1754"/>
                <a:gd name="T15" fmla="*/ 2147483647 h 1586"/>
                <a:gd name="T16" fmla="*/ 2147483647 w 1754"/>
                <a:gd name="T17" fmla="*/ 2147483647 h 1586"/>
                <a:gd name="T18" fmla="*/ 2147483647 w 1754"/>
                <a:gd name="T19" fmla="*/ 2147483647 h 1586"/>
                <a:gd name="T20" fmla="*/ 2147483647 w 1754"/>
                <a:gd name="T21" fmla="*/ 2147483647 h 1586"/>
                <a:gd name="T22" fmla="*/ 2147483647 w 1754"/>
                <a:gd name="T23" fmla="*/ 2147483647 h 1586"/>
                <a:gd name="T24" fmla="*/ 2147483647 w 1754"/>
                <a:gd name="T25" fmla="*/ 2147483647 h 1586"/>
                <a:gd name="T26" fmla="*/ 2147483647 w 1754"/>
                <a:gd name="T27" fmla="*/ 2147483647 h 1586"/>
                <a:gd name="T28" fmla="*/ 2147483647 w 1754"/>
                <a:gd name="T29" fmla="*/ 2147483647 h 1586"/>
                <a:gd name="T30" fmla="*/ 2147483647 w 1754"/>
                <a:gd name="T31" fmla="*/ 2147483647 h 15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54"/>
                <a:gd name="T49" fmla="*/ 0 h 1586"/>
                <a:gd name="T50" fmla="*/ 1754 w 1754"/>
                <a:gd name="T51" fmla="*/ 1586 h 15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54" h="1586">
                  <a:moveTo>
                    <a:pt x="0" y="0"/>
                  </a:moveTo>
                  <a:lnTo>
                    <a:pt x="75" y="141"/>
                  </a:lnTo>
                  <a:lnTo>
                    <a:pt x="156" y="278"/>
                  </a:lnTo>
                  <a:lnTo>
                    <a:pt x="244" y="412"/>
                  </a:lnTo>
                  <a:lnTo>
                    <a:pt x="339" y="540"/>
                  </a:lnTo>
                  <a:lnTo>
                    <a:pt x="441" y="665"/>
                  </a:lnTo>
                  <a:lnTo>
                    <a:pt x="549" y="784"/>
                  </a:lnTo>
                  <a:lnTo>
                    <a:pt x="663" y="897"/>
                  </a:lnTo>
                  <a:lnTo>
                    <a:pt x="782" y="1006"/>
                  </a:lnTo>
                  <a:lnTo>
                    <a:pt x="907" y="1108"/>
                  </a:lnTo>
                  <a:lnTo>
                    <a:pt x="1037" y="1204"/>
                  </a:lnTo>
                  <a:lnTo>
                    <a:pt x="1172" y="1294"/>
                  </a:lnTo>
                  <a:lnTo>
                    <a:pt x="1312" y="1377"/>
                  </a:lnTo>
                  <a:lnTo>
                    <a:pt x="1455" y="1453"/>
                  </a:lnTo>
                  <a:lnTo>
                    <a:pt x="1602" y="1522"/>
                  </a:lnTo>
                  <a:lnTo>
                    <a:pt x="1753" y="1585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10" name="Text Box 44"/>
            <p:cNvSpPr txBox="1">
              <a:spLocks noChangeArrowheads="1"/>
            </p:cNvSpPr>
            <p:nvPr/>
          </p:nvSpPr>
          <p:spPr bwMode="auto">
            <a:xfrm>
              <a:off x="3413125" y="5054600"/>
              <a:ext cx="20478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endParaRPr lang="en-GB" sz="2900">
                <a:solidFill>
                  <a:srgbClr val="00CC00"/>
                </a:solidFill>
                <a:latin typeface="FreeSerif" charset="0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1">
              <a:off x="3584575" y="3175000"/>
              <a:ext cx="0" cy="97472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315" name="TextBox 246"/>
            <p:cNvSpPr txBox="1">
              <a:spLocks noChangeArrowheads="1"/>
            </p:cNvSpPr>
            <p:nvPr/>
          </p:nvSpPr>
          <p:spPr bwMode="auto">
            <a:xfrm>
              <a:off x="3592513" y="3017837"/>
              <a:ext cx="1579562" cy="120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 dirty="0">
                  <a:latin typeface="Calibri"/>
                  <a:cs typeface="Calibri"/>
                </a:rPr>
                <a:t>cycle(</a:t>
              </a:r>
              <a:r>
                <a:rPr lang="en-US" i="1" dirty="0">
                  <a:solidFill>
                    <a:srgbClr val="FF0000"/>
                  </a:solidFill>
                  <a:latin typeface="Calibri"/>
                  <a:cs typeface="Calibri"/>
                </a:rPr>
                <a:t>P</a:t>
              </a:r>
              <a:r>
                <a:rPr lang="en-US" i="1" dirty="0">
                  <a:latin typeface="Calibri"/>
                  <a:cs typeface="Calibri"/>
                </a:rPr>
                <a:t>,</a:t>
              </a:r>
              <a:r>
                <a:rPr lang="en-US" i="1" dirty="0">
                  <a:solidFill>
                    <a:srgbClr val="0000FF"/>
                  </a:solidFill>
                  <a:latin typeface="Calibri"/>
                  <a:cs typeface="Calibri"/>
                </a:rPr>
                <a:t>Q</a:t>
              </a:r>
              <a:r>
                <a:rPr lang="en-US" i="1" dirty="0">
                  <a:latin typeface="Calibri"/>
                  <a:cs typeface="Calibri"/>
                </a:rPr>
                <a:t>)</a:t>
              </a:r>
            </a:p>
            <a:p>
              <a:pPr eaLnBrk="1" hangingPunct="1"/>
              <a:r>
                <a:rPr lang="en-US" dirty="0">
                  <a:latin typeface="Calibri"/>
                  <a:cs typeface="Calibri"/>
                </a:rPr>
                <a:t>increases by 1</a:t>
              </a:r>
            </a:p>
          </p:txBody>
        </p:sp>
        <p:sp>
          <p:nvSpPr>
            <p:cNvPr id="182338" name="Freeform 48"/>
            <p:cNvSpPr>
              <a:spLocks noChangeArrowheads="1"/>
            </p:cNvSpPr>
            <p:nvPr/>
          </p:nvSpPr>
          <p:spPr bwMode="auto">
            <a:xfrm>
              <a:off x="4264025" y="1976437"/>
              <a:ext cx="228600" cy="228600"/>
            </a:xfrm>
            <a:custGeom>
              <a:avLst/>
              <a:gdLst>
                <a:gd name="T0" fmla="*/ 2147483647 w 780"/>
                <a:gd name="T1" fmla="*/ 0 h 907"/>
                <a:gd name="T2" fmla="*/ 2147483647 w 780"/>
                <a:gd name="T3" fmla="*/ 2147483647 h 907"/>
                <a:gd name="T4" fmla="*/ 2147483647 w 780"/>
                <a:gd name="T5" fmla="*/ 2147483647 h 907"/>
                <a:gd name="T6" fmla="*/ 2147483647 w 780"/>
                <a:gd name="T7" fmla="*/ 2147483647 h 907"/>
                <a:gd name="T8" fmla="*/ 2147483647 w 780"/>
                <a:gd name="T9" fmla="*/ 2147483647 h 907"/>
                <a:gd name="T10" fmla="*/ 2147483647 w 780"/>
                <a:gd name="T11" fmla="*/ 2147483647 h 907"/>
                <a:gd name="T12" fmla="*/ 2147483647 w 780"/>
                <a:gd name="T13" fmla="*/ 2147483647 h 907"/>
                <a:gd name="T14" fmla="*/ 2147483647 w 780"/>
                <a:gd name="T15" fmla="*/ 2147483647 h 907"/>
                <a:gd name="T16" fmla="*/ 0 w 780"/>
                <a:gd name="T17" fmla="*/ 2147483647 h 907"/>
                <a:gd name="T18" fmla="*/ 2147483647 w 780"/>
                <a:gd name="T19" fmla="*/ 2147483647 h 907"/>
                <a:gd name="T20" fmla="*/ 0 w 780"/>
                <a:gd name="T21" fmla="*/ 2147483647 h 907"/>
                <a:gd name="T22" fmla="*/ 2147483647 w 780"/>
                <a:gd name="T23" fmla="*/ 2147483647 h 907"/>
                <a:gd name="T24" fmla="*/ 2147483647 w 780"/>
                <a:gd name="T25" fmla="*/ 0 h 9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0"/>
                <a:gd name="T40" fmla="*/ 0 h 907"/>
                <a:gd name="T41" fmla="*/ 780 w 780"/>
                <a:gd name="T42" fmla="*/ 907 h 9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0" h="907">
                  <a:moveTo>
                    <a:pt x="390" y="0"/>
                  </a:moveTo>
                  <a:lnTo>
                    <a:pt x="492" y="276"/>
                  </a:lnTo>
                  <a:lnTo>
                    <a:pt x="780" y="228"/>
                  </a:lnTo>
                  <a:lnTo>
                    <a:pt x="594" y="457"/>
                  </a:lnTo>
                  <a:lnTo>
                    <a:pt x="780" y="679"/>
                  </a:lnTo>
                  <a:lnTo>
                    <a:pt x="492" y="631"/>
                  </a:lnTo>
                  <a:lnTo>
                    <a:pt x="390" y="907"/>
                  </a:lnTo>
                  <a:lnTo>
                    <a:pt x="288" y="631"/>
                  </a:lnTo>
                  <a:lnTo>
                    <a:pt x="0" y="679"/>
                  </a:lnTo>
                  <a:lnTo>
                    <a:pt x="186" y="457"/>
                  </a:lnTo>
                  <a:lnTo>
                    <a:pt x="0" y="228"/>
                  </a:lnTo>
                  <a:lnTo>
                    <a:pt x="288" y="276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FFFF00"/>
            </a:solidFill>
            <a:ln w="36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39" name="Freeform 48"/>
            <p:cNvSpPr>
              <a:spLocks noChangeArrowheads="1"/>
            </p:cNvSpPr>
            <p:nvPr/>
          </p:nvSpPr>
          <p:spPr bwMode="auto">
            <a:xfrm>
              <a:off x="2638425" y="2011362"/>
              <a:ext cx="228600" cy="228600"/>
            </a:xfrm>
            <a:custGeom>
              <a:avLst/>
              <a:gdLst>
                <a:gd name="T0" fmla="*/ 2147483647 w 780"/>
                <a:gd name="T1" fmla="*/ 0 h 907"/>
                <a:gd name="T2" fmla="*/ 2147483647 w 780"/>
                <a:gd name="T3" fmla="*/ 2147483647 h 907"/>
                <a:gd name="T4" fmla="*/ 2147483647 w 780"/>
                <a:gd name="T5" fmla="*/ 2147483647 h 907"/>
                <a:gd name="T6" fmla="*/ 2147483647 w 780"/>
                <a:gd name="T7" fmla="*/ 2147483647 h 907"/>
                <a:gd name="T8" fmla="*/ 2147483647 w 780"/>
                <a:gd name="T9" fmla="*/ 2147483647 h 907"/>
                <a:gd name="T10" fmla="*/ 2147483647 w 780"/>
                <a:gd name="T11" fmla="*/ 2147483647 h 907"/>
                <a:gd name="T12" fmla="*/ 2147483647 w 780"/>
                <a:gd name="T13" fmla="*/ 2147483647 h 907"/>
                <a:gd name="T14" fmla="*/ 2147483647 w 780"/>
                <a:gd name="T15" fmla="*/ 2147483647 h 907"/>
                <a:gd name="T16" fmla="*/ 0 w 780"/>
                <a:gd name="T17" fmla="*/ 2147483647 h 907"/>
                <a:gd name="T18" fmla="*/ 2147483647 w 780"/>
                <a:gd name="T19" fmla="*/ 2147483647 h 907"/>
                <a:gd name="T20" fmla="*/ 0 w 780"/>
                <a:gd name="T21" fmla="*/ 2147483647 h 907"/>
                <a:gd name="T22" fmla="*/ 2147483647 w 780"/>
                <a:gd name="T23" fmla="*/ 2147483647 h 907"/>
                <a:gd name="T24" fmla="*/ 2147483647 w 780"/>
                <a:gd name="T25" fmla="*/ 0 h 9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0"/>
                <a:gd name="T40" fmla="*/ 0 h 907"/>
                <a:gd name="T41" fmla="*/ 780 w 780"/>
                <a:gd name="T42" fmla="*/ 907 h 9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0" h="907">
                  <a:moveTo>
                    <a:pt x="390" y="0"/>
                  </a:moveTo>
                  <a:lnTo>
                    <a:pt x="492" y="276"/>
                  </a:lnTo>
                  <a:lnTo>
                    <a:pt x="780" y="228"/>
                  </a:lnTo>
                  <a:lnTo>
                    <a:pt x="594" y="457"/>
                  </a:lnTo>
                  <a:lnTo>
                    <a:pt x="780" y="679"/>
                  </a:lnTo>
                  <a:lnTo>
                    <a:pt x="492" y="631"/>
                  </a:lnTo>
                  <a:lnTo>
                    <a:pt x="390" y="907"/>
                  </a:lnTo>
                  <a:lnTo>
                    <a:pt x="288" y="631"/>
                  </a:lnTo>
                  <a:lnTo>
                    <a:pt x="0" y="679"/>
                  </a:lnTo>
                  <a:lnTo>
                    <a:pt x="186" y="457"/>
                  </a:lnTo>
                  <a:lnTo>
                    <a:pt x="0" y="228"/>
                  </a:lnTo>
                  <a:lnTo>
                    <a:pt x="288" y="276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FFFF00"/>
            </a:solidFill>
            <a:ln w="36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340" name="Freeform 48"/>
          <p:cNvSpPr>
            <a:spLocks noChangeArrowheads="1"/>
          </p:cNvSpPr>
          <p:nvPr/>
        </p:nvSpPr>
        <p:spPr bwMode="auto">
          <a:xfrm>
            <a:off x="1852613" y="2019300"/>
            <a:ext cx="228600" cy="228600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75275" y="1295400"/>
            <a:ext cx="3579813" cy="4721225"/>
            <a:chOff x="5375275" y="1295400"/>
            <a:chExt cx="3579813" cy="4721225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6945313" y="5491162"/>
              <a:ext cx="441325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 flipH="1">
              <a:off x="7169150" y="3132137"/>
              <a:ext cx="0" cy="97472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318" name="Group 1"/>
            <p:cNvGrpSpPr>
              <a:grpSpLocks/>
            </p:cNvGrpSpPr>
            <p:nvPr/>
          </p:nvGrpSpPr>
          <p:grpSpPr bwMode="auto">
            <a:xfrm>
              <a:off x="5375275" y="1295400"/>
              <a:ext cx="1628775" cy="1576387"/>
              <a:chOff x="5636446" y="738347"/>
              <a:chExt cx="1627858" cy="1577290"/>
            </a:xfrm>
          </p:grpSpPr>
          <p:sp>
            <p:nvSpPr>
              <p:cNvPr id="182349" name="Freeform 37"/>
              <p:cNvSpPr>
                <a:spLocks/>
              </p:cNvSpPr>
              <p:nvPr/>
            </p:nvSpPr>
            <p:spPr bwMode="auto">
              <a:xfrm>
                <a:off x="6102409" y="738347"/>
                <a:ext cx="645364" cy="74650"/>
              </a:xfrm>
              <a:custGeom>
                <a:avLst/>
                <a:gdLst>
                  <a:gd name="T0" fmla="*/ 2147483647 w 2604"/>
                  <a:gd name="T1" fmla="*/ 2147483647 h 305"/>
                  <a:gd name="T2" fmla="*/ 2147483647 w 2604"/>
                  <a:gd name="T3" fmla="*/ 2147483647 h 305"/>
                  <a:gd name="T4" fmla="*/ 2147483647 w 2604"/>
                  <a:gd name="T5" fmla="*/ 2147483647 h 305"/>
                  <a:gd name="T6" fmla="*/ 2147483647 w 2604"/>
                  <a:gd name="T7" fmla="*/ 2147483647 h 305"/>
                  <a:gd name="T8" fmla="*/ 2147483647 w 2604"/>
                  <a:gd name="T9" fmla="*/ 2147483647 h 305"/>
                  <a:gd name="T10" fmla="*/ 2147483647 w 2604"/>
                  <a:gd name="T11" fmla="*/ 2147483647 h 305"/>
                  <a:gd name="T12" fmla="*/ 2147483647 w 2604"/>
                  <a:gd name="T13" fmla="*/ 2147483647 h 305"/>
                  <a:gd name="T14" fmla="*/ 2147483647 w 2604"/>
                  <a:gd name="T15" fmla="*/ 0 h 305"/>
                  <a:gd name="T16" fmla="*/ 2147483647 w 2604"/>
                  <a:gd name="T17" fmla="*/ 2147483647 h 305"/>
                  <a:gd name="T18" fmla="*/ 2147483647 w 2604"/>
                  <a:gd name="T19" fmla="*/ 2147483647 h 305"/>
                  <a:gd name="T20" fmla="*/ 2147483647 w 2604"/>
                  <a:gd name="T21" fmla="*/ 2147483647 h 305"/>
                  <a:gd name="T22" fmla="*/ 2147483647 w 2604"/>
                  <a:gd name="T23" fmla="*/ 2147483647 h 305"/>
                  <a:gd name="T24" fmla="*/ 2147483647 w 2604"/>
                  <a:gd name="T25" fmla="*/ 2147483647 h 305"/>
                  <a:gd name="T26" fmla="*/ 2147483647 w 2604"/>
                  <a:gd name="T27" fmla="*/ 2147483647 h 305"/>
                  <a:gd name="T28" fmla="*/ 2147483647 w 2604"/>
                  <a:gd name="T29" fmla="*/ 2147483647 h 305"/>
                  <a:gd name="T30" fmla="*/ 0 w 2604"/>
                  <a:gd name="T31" fmla="*/ 2147483647 h 3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04"/>
                  <a:gd name="T49" fmla="*/ 0 h 305"/>
                  <a:gd name="T50" fmla="*/ 2604 w 2604"/>
                  <a:gd name="T51" fmla="*/ 305 h 30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04" h="305">
                    <a:moveTo>
                      <a:pt x="2603" y="219"/>
                    </a:moveTo>
                    <a:lnTo>
                      <a:pt x="2435" y="160"/>
                    </a:lnTo>
                    <a:lnTo>
                      <a:pt x="2264" y="111"/>
                    </a:lnTo>
                    <a:lnTo>
                      <a:pt x="2090" y="70"/>
                    </a:lnTo>
                    <a:lnTo>
                      <a:pt x="1915" y="39"/>
                    </a:lnTo>
                    <a:lnTo>
                      <a:pt x="1738" y="16"/>
                    </a:lnTo>
                    <a:lnTo>
                      <a:pt x="1560" y="4"/>
                    </a:lnTo>
                    <a:lnTo>
                      <a:pt x="1382" y="0"/>
                    </a:lnTo>
                    <a:lnTo>
                      <a:pt x="1203" y="6"/>
                    </a:lnTo>
                    <a:lnTo>
                      <a:pt x="1025" y="21"/>
                    </a:lnTo>
                    <a:lnTo>
                      <a:pt x="849" y="46"/>
                    </a:lnTo>
                    <a:lnTo>
                      <a:pt x="674" y="79"/>
                    </a:lnTo>
                    <a:lnTo>
                      <a:pt x="501" y="122"/>
                    </a:lnTo>
                    <a:lnTo>
                      <a:pt x="330" y="174"/>
                    </a:lnTo>
                    <a:lnTo>
                      <a:pt x="163" y="235"/>
                    </a:lnTo>
                    <a:lnTo>
                      <a:pt x="0" y="304"/>
                    </a:lnTo>
                  </a:path>
                </a:pathLst>
              </a:custGeom>
              <a:noFill/>
              <a:ln w="36720">
                <a:solidFill>
                  <a:srgbClr val="FF0000"/>
                </a:solidFill>
                <a:prstDash val="solid"/>
                <a:round/>
                <a:headEnd type="non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50" name="Freeform 38"/>
              <p:cNvSpPr>
                <a:spLocks/>
              </p:cNvSpPr>
              <p:nvPr/>
            </p:nvSpPr>
            <p:spPr bwMode="auto">
              <a:xfrm>
                <a:off x="7199286" y="1216350"/>
                <a:ext cx="65018" cy="547838"/>
              </a:xfrm>
              <a:custGeom>
                <a:avLst/>
                <a:gdLst>
                  <a:gd name="T0" fmla="*/ 2147483647 w 266"/>
                  <a:gd name="T1" fmla="*/ 2147483647 h 2212"/>
                  <a:gd name="T2" fmla="*/ 2147483647 w 266"/>
                  <a:gd name="T3" fmla="*/ 2147483647 h 2212"/>
                  <a:gd name="T4" fmla="*/ 2147483647 w 266"/>
                  <a:gd name="T5" fmla="*/ 2147483647 h 2212"/>
                  <a:gd name="T6" fmla="*/ 2147483647 w 266"/>
                  <a:gd name="T7" fmla="*/ 2147483647 h 2212"/>
                  <a:gd name="T8" fmla="*/ 2147483647 w 266"/>
                  <a:gd name="T9" fmla="*/ 2147483647 h 2212"/>
                  <a:gd name="T10" fmla="*/ 2147483647 w 266"/>
                  <a:gd name="T11" fmla="*/ 2147483647 h 2212"/>
                  <a:gd name="T12" fmla="*/ 2147483647 w 266"/>
                  <a:gd name="T13" fmla="*/ 2147483647 h 2212"/>
                  <a:gd name="T14" fmla="*/ 2147483647 w 266"/>
                  <a:gd name="T15" fmla="*/ 2147483647 h 2212"/>
                  <a:gd name="T16" fmla="*/ 2147483647 w 266"/>
                  <a:gd name="T17" fmla="*/ 2147483647 h 2212"/>
                  <a:gd name="T18" fmla="*/ 2147483647 w 266"/>
                  <a:gd name="T19" fmla="*/ 2147483647 h 2212"/>
                  <a:gd name="T20" fmla="*/ 2147483647 w 266"/>
                  <a:gd name="T21" fmla="*/ 2147483647 h 2212"/>
                  <a:gd name="T22" fmla="*/ 2147483647 w 266"/>
                  <a:gd name="T23" fmla="*/ 2147483647 h 2212"/>
                  <a:gd name="T24" fmla="*/ 2147483647 w 266"/>
                  <a:gd name="T25" fmla="*/ 2147483647 h 2212"/>
                  <a:gd name="T26" fmla="*/ 2147483647 w 266"/>
                  <a:gd name="T27" fmla="*/ 2147483647 h 2212"/>
                  <a:gd name="T28" fmla="*/ 2147483647 w 266"/>
                  <a:gd name="T29" fmla="*/ 2147483647 h 2212"/>
                  <a:gd name="T30" fmla="*/ 0 w 266"/>
                  <a:gd name="T31" fmla="*/ 0 h 22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6"/>
                  <a:gd name="T49" fmla="*/ 0 h 2212"/>
                  <a:gd name="T50" fmla="*/ 266 w 266"/>
                  <a:gd name="T51" fmla="*/ 2212 h 221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6" h="2212">
                    <a:moveTo>
                      <a:pt x="113" y="2211"/>
                    </a:moveTo>
                    <a:lnTo>
                      <a:pt x="157" y="2066"/>
                    </a:lnTo>
                    <a:lnTo>
                      <a:pt x="193" y="1920"/>
                    </a:lnTo>
                    <a:lnTo>
                      <a:pt x="222" y="1772"/>
                    </a:lnTo>
                    <a:lnTo>
                      <a:pt x="244" y="1622"/>
                    </a:lnTo>
                    <a:lnTo>
                      <a:pt x="258" y="1472"/>
                    </a:lnTo>
                    <a:lnTo>
                      <a:pt x="265" y="1322"/>
                    </a:lnTo>
                    <a:lnTo>
                      <a:pt x="265" y="1171"/>
                    </a:lnTo>
                    <a:lnTo>
                      <a:pt x="257" y="1020"/>
                    </a:lnTo>
                    <a:lnTo>
                      <a:pt x="242" y="870"/>
                    </a:lnTo>
                    <a:lnTo>
                      <a:pt x="220" y="721"/>
                    </a:lnTo>
                    <a:lnTo>
                      <a:pt x="190" y="573"/>
                    </a:lnTo>
                    <a:lnTo>
                      <a:pt x="153" y="427"/>
                    </a:lnTo>
                    <a:lnTo>
                      <a:pt x="109" y="282"/>
                    </a:lnTo>
                    <a:lnTo>
                      <a:pt x="58" y="139"/>
                    </a:lnTo>
                    <a:lnTo>
                      <a:pt x="0" y="0"/>
                    </a:lnTo>
                  </a:path>
                </a:pathLst>
              </a:custGeom>
              <a:noFill/>
              <a:ln w="3672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51" name="Freeform 39"/>
              <p:cNvSpPr>
                <a:spLocks/>
              </p:cNvSpPr>
              <p:nvPr/>
            </p:nvSpPr>
            <p:spPr bwMode="auto">
              <a:xfrm>
                <a:off x="6145754" y="2237374"/>
                <a:ext cx="654996" cy="78263"/>
              </a:xfrm>
              <a:custGeom>
                <a:avLst/>
                <a:gdLst>
                  <a:gd name="T0" fmla="*/ 0 w 2646"/>
                  <a:gd name="T1" fmla="*/ 2147483647 h 312"/>
                  <a:gd name="T2" fmla="*/ 2147483647 w 2646"/>
                  <a:gd name="T3" fmla="*/ 2147483647 h 312"/>
                  <a:gd name="T4" fmla="*/ 2147483647 w 2646"/>
                  <a:gd name="T5" fmla="*/ 2147483647 h 312"/>
                  <a:gd name="T6" fmla="*/ 2147483647 w 2646"/>
                  <a:gd name="T7" fmla="*/ 2147483647 h 312"/>
                  <a:gd name="T8" fmla="*/ 2147483647 w 2646"/>
                  <a:gd name="T9" fmla="*/ 2147483647 h 312"/>
                  <a:gd name="T10" fmla="*/ 2147483647 w 2646"/>
                  <a:gd name="T11" fmla="*/ 2147483647 h 312"/>
                  <a:gd name="T12" fmla="*/ 2147483647 w 2646"/>
                  <a:gd name="T13" fmla="*/ 2147483647 h 312"/>
                  <a:gd name="T14" fmla="*/ 2147483647 w 2646"/>
                  <a:gd name="T15" fmla="*/ 2147483647 h 312"/>
                  <a:gd name="T16" fmla="*/ 2147483647 w 2646"/>
                  <a:gd name="T17" fmla="*/ 2147483647 h 312"/>
                  <a:gd name="T18" fmla="*/ 2147483647 w 2646"/>
                  <a:gd name="T19" fmla="*/ 2147483647 h 312"/>
                  <a:gd name="T20" fmla="*/ 2147483647 w 2646"/>
                  <a:gd name="T21" fmla="*/ 2147483647 h 312"/>
                  <a:gd name="T22" fmla="*/ 2147483647 w 2646"/>
                  <a:gd name="T23" fmla="*/ 2147483647 h 312"/>
                  <a:gd name="T24" fmla="*/ 2147483647 w 2646"/>
                  <a:gd name="T25" fmla="*/ 2147483647 h 312"/>
                  <a:gd name="T26" fmla="*/ 2147483647 w 2646"/>
                  <a:gd name="T27" fmla="*/ 2147483647 h 312"/>
                  <a:gd name="T28" fmla="*/ 2147483647 w 2646"/>
                  <a:gd name="T29" fmla="*/ 2147483647 h 312"/>
                  <a:gd name="T30" fmla="*/ 2147483647 w 2646"/>
                  <a:gd name="T31" fmla="*/ 0 h 3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46"/>
                  <a:gd name="T49" fmla="*/ 0 h 312"/>
                  <a:gd name="T50" fmla="*/ 2646 w 2646"/>
                  <a:gd name="T51" fmla="*/ 312 h 31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46" h="312">
                    <a:moveTo>
                      <a:pt x="0" y="81"/>
                    </a:moveTo>
                    <a:lnTo>
                      <a:pt x="170" y="142"/>
                    </a:lnTo>
                    <a:lnTo>
                      <a:pt x="343" y="194"/>
                    </a:lnTo>
                    <a:lnTo>
                      <a:pt x="520" y="237"/>
                    </a:lnTo>
                    <a:lnTo>
                      <a:pt x="698" y="270"/>
                    </a:lnTo>
                    <a:lnTo>
                      <a:pt x="878" y="293"/>
                    </a:lnTo>
                    <a:lnTo>
                      <a:pt x="1059" y="307"/>
                    </a:lnTo>
                    <a:lnTo>
                      <a:pt x="1240" y="311"/>
                    </a:lnTo>
                    <a:lnTo>
                      <a:pt x="1422" y="305"/>
                    </a:lnTo>
                    <a:lnTo>
                      <a:pt x="1603" y="290"/>
                    </a:lnTo>
                    <a:lnTo>
                      <a:pt x="1782" y="265"/>
                    </a:lnTo>
                    <a:lnTo>
                      <a:pt x="1960" y="231"/>
                    </a:lnTo>
                    <a:lnTo>
                      <a:pt x="2136" y="187"/>
                    </a:lnTo>
                    <a:lnTo>
                      <a:pt x="2309" y="134"/>
                    </a:lnTo>
                    <a:lnTo>
                      <a:pt x="2479" y="71"/>
                    </a:lnTo>
                    <a:lnTo>
                      <a:pt x="2645" y="0"/>
                    </a:lnTo>
                  </a:path>
                </a:pathLst>
              </a:custGeom>
              <a:noFill/>
              <a:ln w="3672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52" name="Freeform 41"/>
              <p:cNvSpPr>
                <a:spLocks/>
              </p:cNvSpPr>
              <p:nvPr/>
            </p:nvSpPr>
            <p:spPr bwMode="auto">
              <a:xfrm>
                <a:off x="5636446" y="1238023"/>
                <a:ext cx="55386" cy="571919"/>
              </a:xfrm>
              <a:custGeom>
                <a:avLst/>
                <a:gdLst>
                  <a:gd name="T0" fmla="*/ 2147483647 w 226"/>
                  <a:gd name="T1" fmla="*/ 0 h 2308"/>
                  <a:gd name="T2" fmla="*/ 2147483647 w 226"/>
                  <a:gd name="T3" fmla="*/ 2147483647 h 2308"/>
                  <a:gd name="T4" fmla="*/ 2147483647 w 226"/>
                  <a:gd name="T5" fmla="*/ 2147483647 h 2308"/>
                  <a:gd name="T6" fmla="*/ 2147483647 w 226"/>
                  <a:gd name="T7" fmla="*/ 2147483647 h 2308"/>
                  <a:gd name="T8" fmla="*/ 2147483647 w 226"/>
                  <a:gd name="T9" fmla="*/ 2147483647 h 2308"/>
                  <a:gd name="T10" fmla="*/ 2147483647 w 226"/>
                  <a:gd name="T11" fmla="*/ 2147483647 h 2308"/>
                  <a:gd name="T12" fmla="*/ 2147483647 w 226"/>
                  <a:gd name="T13" fmla="*/ 2147483647 h 2308"/>
                  <a:gd name="T14" fmla="*/ 0 w 226"/>
                  <a:gd name="T15" fmla="*/ 2147483647 h 2308"/>
                  <a:gd name="T16" fmla="*/ 0 w 226"/>
                  <a:gd name="T17" fmla="*/ 2147483647 h 2308"/>
                  <a:gd name="T18" fmla="*/ 2147483647 w 226"/>
                  <a:gd name="T19" fmla="*/ 2147483647 h 2308"/>
                  <a:gd name="T20" fmla="*/ 2147483647 w 226"/>
                  <a:gd name="T21" fmla="*/ 2147483647 h 2308"/>
                  <a:gd name="T22" fmla="*/ 2147483647 w 226"/>
                  <a:gd name="T23" fmla="*/ 2147483647 h 2308"/>
                  <a:gd name="T24" fmla="*/ 2147483647 w 226"/>
                  <a:gd name="T25" fmla="*/ 2147483647 h 2308"/>
                  <a:gd name="T26" fmla="*/ 2147483647 w 226"/>
                  <a:gd name="T27" fmla="*/ 2147483647 h 2308"/>
                  <a:gd name="T28" fmla="*/ 2147483647 w 226"/>
                  <a:gd name="T29" fmla="*/ 2147483647 h 2308"/>
                  <a:gd name="T30" fmla="*/ 2147483647 w 226"/>
                  <a:gd name="T31" fmla="*/ 2147483647 h 23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26"/>
                  <a:gd name="T49" fmla="*/ 0 h 2308"/>
                  <a:gd name="T50" fmla="*/ 226 w 226"/>
                  <a:gd name="T51" fmla="*/ 2308 h 23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26" h="2308">
                    <a:moveTo>
                      <a:pt x="225" y="0"/>
                    </a:moveTo>
                    <a:lnTo>
                      <a:pt x="170" y="148"/>
                    </a:lnTo>
                    <a:lnTo>
                      <a:pt x="122" y="299"/>
                    </a:lnTo>
                    <a:lnTo>
                      <a:pt x="82" y="451"/>
                    </a:lnTo>
                    <a:lnTo>
                      <a:pt x="49" y="605"/>
                    </a:lnTo>
                    <a:lnTo>
                      <a:pt x="25" y="761"/>
                    </a:lnTo>
                    <a:lnTo>
                      <a:pt x="9" y="917"/>
                    </a:lnTo>
                    <a:lnTo>
                      <a:pt x="0" y="1075"/>
                    </a:lnTo>
                    <a:lnTo>
                      <a:pt x="0" y="1232"/>
                    </a:lnTo>
                    <a:lnTo>
                      <a:pt x="8" y="1389"/>
                    </a:lnTo>
                    <a:lnTo>
                      <a:pt x="23" y="1546"/>
                    </a:lnTo>
                    <a:lnTo>
                      <a:pt x="47" y="1701"/>
                    </a:lnTo>
                    <a:lnTo>
                      <a:pt x="79" y="1856"/>
                    </a:lnTo>
                    <a:lnTo>
                      <a:pt x="118" y="2008"/>
                    </a:lnTo>
                    <a:lnTo>
                      <a:pt x="166" y="2159"/>
                    </a:lnTo>
                    <a:lnTo>
                      <a:pt x="221" y="2307"/>
                    </a:lnTo>
                  </a:path>
                </a:pathLst>
              </a:custGeom>
              <a:noFill/>
              <a:ln w="3672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53" name="Freeform 40"/>
              <p:cNvSpPr>
                <a:spLocks/>
              </p:cNvSpPr>
              <p:nvPr/>
            </p:nvSpPr>
            <p:spPr bwMode="auto">
              <a:xfrm>
                <a:off x="5691833" y="1790399"/>
                <a:ext cx="457534" cy="467444"/>
              </a:xfrm>
              <a:custGeom>
                <a:avLst/>
                <a:gdLst>
                  <a:gd name="T0" fmla="*/ 0 w 1754"/>
                  <a:gd name="T1" fmla="*/ 0 h 1586"/>
                  <a:gd name="T2" fmla="*/ 2147483647 w 1754"/>
                  <a:gd name="T3" fmla="*/ 2147483647 h 1586"/>
                  <a:gd name="T4" fmla="*/ 2147483647 w 1754"/>
                  <a:gd name="T5" fmla="*/ 2147483647 h 1586"/>
                  <a:gd name="T6" fmla="*/ 2147483647 w 1754"/>
                  <a:gd name="T7" fmla="*/ 2147483647 h 1586"/>
                  <a:gd name="T8" fmla="*/ 2147483647 w 1754"/>
                  <a:gd name="T9" fmla="*/ 2147483647 h 1586"/>
                  <a:gd name="T10" fmla="*/ 2147483647 w 1754"/>
                  <a:gd name="T11" fmla="*/ 2147483647 h 1586"/>
                  <a:gd name="T12" fmla="*/ 2147483647 w 1754"/>
                  <a:gd name="T13" fmla="*/ 2147483647 h 1586"/>
                  <a:gd name="T14" fmla="*/ 2147483647 w 1754"/>
                  <a:gd name="T15" fmla="*/ 2147483647 h 1586"/>
                  <a:gd name="T16" fmla="*/ 2147483647 w 1754"/>
                  <a:gd name="T17" fmla="*/ 2147483647 h 1586"/>
                  <a:gd name="T18" fmla="*/ 2147483647 w 1754"/>
                  <a:gd name="T19" fmla="*/ 2147483647 h 1586"/>
                  <a:gd name="T20" fmla="*/ 2147483647 w 1754"/>
                  <a:gd name="T21" fmla="*/ 2147483647 h 1586"/>
                  <a:gd name="T22" fmla="*/ 2147483647 w 1754"/>
                  <a:gd name="T23" fmla="*/ 2147483647 h 1586"/>
                  <a:gd name="T24" fmla="*/ 2147483647 w 1754"/>
                  <a:gd name="T25" fmla="*/ 2147483647 h 1586"/>
                  <a:gd name="T26" fmla="*/ 2147483647 w 1754"/>
                  <a:gd name="T27" fmla="*/ 2147483647 h 1586"/>
                  <a:gd name="T28" fmla="*/ 2147483647 w 1754"/>
                  <a:gd name="T29" fmla="*/ 2147483647 h 1586"/>
                  <a:gd name="T30" fmla="*/ 2147483647 w 1754"/>
                  <a:gd name="T31" fmla="*/ 2147483647 h 158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54"/>
                  <a:gd name="T49" fmla="*/ 0 h 1586"/>
                  <a:gd name="T50" fmla="*/ 1754 w 1754"/>
                  <a:gd name="T51" fmla="*/ 1586 h 158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54" h="1586">
                    <a:moveTo>
                      <a:pt x="0" y="0"/>
                    </a:moveTo>
                    <a:lnTo>
                      <a:pt x="75" y="141"/>
                    </a:lnTo>
                    <a:lnTo>
                      <a:pt x="156" y="278"/>
                    </a:lnTo>
                    <a:lnTo>
                      <a:pt x="244" y="412"/>
                    </a:lnTo>
                    <a:lnTo>
                      <a:pt x="339" y="540"/>
                    </a:lnTo>
                    <a:lnTo>
                      <a:pt x="441" y="665"/>
                    </a:lnTo>
                    <a:lnTo>
                      <a:pt x="549" y="784"/>
                    </a:lnTo>
                    <a:lnTo>
                      <a:pt x="663" y="897"/>
                    </a:lnTo>
                    <a:lnTo>
                      <a:pt x="782" y="1006"/>
                    </a:lnTo>
                    <a:lnTo>
                      <a:pt x="907" y="1108"/>
                    </a:lnTo>
                    <a:lnTo>
                      <a:pt x="1037" y="1204"/>
                    </a:lnTo>
                    <a:lnTo>
                      <a:pt x="1172" y="1294"/>
                    </a:lnTo>
                    <a:lnTo>
                      <a:pt x="1312" y="1377"/>
                    </a:lnTo>
                    <a:lnTo>
                      <a:pt x="1455" y="1453"/>
                    </a:lnTo>
                    <a:lnTo>
                      <a:pt x="1602" y="1522"/>
                    </a:lnTo>
                    <a:lnTo>
                      <a:pt x="1753" y="1585"/>
                    </a:lnTo>
                  </a:path>
                </a:pathLst>
              </a:custGeom>
              <a:noFill/>
              <a:ln w="3672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54" name="Freeform 31"/>
              <p:cNvSpPr>
                <a:spLocks/>
              </p:cNvSpPr>
              <p:nvPr/>
            </p:nvSpPr>
            <p:spPr bwMode="auto">
              <a:xfrm>
                <a:off x="6797138" y="811793"/>
                <a:ext cx="408169" cy="420210"/>
              </a:xfrm>
              <a:custGeom>
                <a:avLst/>
                <a:gdLst>
                  <a:gd name="T0" fmla="*/ 2147483647 w 1649"/>
                  <a:gd name="T1" fmla="*/ 2147483647 h 1692"/>
                  <a:gd name="T2" fmla="*/ 2147483647 w 1649"/>
                  <a:gd name="T3" fmla="*/ 2147483647 h 1692"/>
                  <a:gd name="T4" fmla="*/ 2147483647 w 1649"/>
                  <a:gd name="T5" fmla="*/ 2147483647 h 1692"/>
                  <a:gd name="T6" fmla="*/ 2147483647 w 1649"/>
                  <a:gd name="T7" fmla="*/ 2147483647 h 1692"/>
                  <a:gd name="T8" fmla="*/ 2147483647 w 1649"/>
                  <a:gd name="T9" fmla="*/ 2147483647 h 1692"/>
                  <a:gd name="T10" fmla="*/ 2147483647 w 1649"/>
                  <a:gd name="T11" fmla="*/ 2147483647 h 1692"/>
                  <a:gd name="T12" fmla="*/ 2147483647 w 1649"/>
                  <a:gd name="T13" fmla="*/ 2147483647 h 1692"/>
                  <a:gd name="T14" fmla="*/ 2147483647 w 1649"/>
                  <a:gd name="T15" fmla="*/ 2147483647 h 1692"/>
                  <a:gd name="T16" fmla="*/ 2147483647 w 1649"/>
                  <a:gd name="T17" fmla="*/ 2147483647 h 1692"/>
                  <a:gd name="T18" fmla="*/ 2147483647 w 1649"/>
                  <a:gd name="T19" fmla="*/ 2147483647 h 1692"/>
                  <a:gd name="T20" fmla="*/ 2147483647 w 1649"/>
                  <a:gd name="T21" fmla="*/ 2147483647 h 1692"/>
                  <a:gd name="T22" fmla="*/ 2147483647 w 1649"/>
                  <a:gd name="T23" fmla="*/ 2147483647 h 1692"/>
                  <a:gd name="T24" fmla="*/ 2147483647 w 1649"/>
                  <a:gd name="T25" fmla="*/ 2147483647 h 1692"/>
                  <a:gd name="T26" fmla="*/ 2147483647 w 1649"/>
                  <a:gd name="T27" fmla="*/ 2147483647 h 1692"/>
                  <a:gd name="T28" fmla="*/ 2147483647 w 1649"/>
                  <a:gd name="T29" fmla="*/ 2147483647 h 1692"/>
                  <a:gd name="T30" fmla="*/ 0 w 1649"/>
                  <a:gd name="T31" fmla="*/ 0 h 16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49"/>
                  <a:gd name="T49" fmla="*/ 0 h 1692"/>
                  <a:gd name="T50" fmla="*/ 1649 w 1649"/>
                  <a:gd name="T51" fmla="*/ 1692 h 16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49" h="1692">
                    <a:moveTo>
                      <a:pt x="1648" y="1691"/>
                    </a:moveTo>
                    <a:lnTo>
                      <a:pt x="1583" y="1545"/>
                    </a:lnTo>
                    <a:lnTo>
                      <a:pt x="1511" y="1403"/>
                    </a:lnTo>
                    <a:lnTo>
                      <a:pt x="1432" y="1264"/>
                    </a:lnTo>
                    <a:lnTo>
                      <a:pt x="1345" y="1130"/>
                    </a:lnTo>
                    <a:lnTo>
                      <a:pt x="1251" y="999"/>
                    </a:lnTo>
                    <a:lnTo>
                      <a:pt x="1151" y="874"/>
                    </a:lnTo>
                    <a:lnTo>
                      <a:pt x="1045" y="753"/>
                    </a:lnTo>
                    <a:lnTo>
                      <a:pt x="932" y="638"/>
                    </a:lnTo>
                    <a:lnTo>
                      <a:pt x="814" y="528"/>
                    </a:lnTo>
                    <a:lnTo>
                      <a:pt x="690" y="424"/>
                    </a:lnTo>
                    <a:lnTo>
                      <a:pt x="561" y="326"/>
                    </a:lnTo>
                    <a:lnTo>
                      <a:pt x="428" y="235"/>
                    </a:lnTo>
                    <a:lnTo>
                      <a:pt x="289" y="150"/>
                    </a:lnTo>
                    <a:lnTo>
                      <a:pt x="147" y="72"/>
                    </a:lnTo>
                    <a:lnTo>
                      <a:pt x="0" y="0"/>
                    </a:lnTo>
                  </a:path>
                </a:pathLst>
              </a:custGeom>
              <a:noFill/>
              <a:ln w="3672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55" name="Freeform 32"/>
              <p:cNvSpPr>
                <a:spLocks/>
              </p:cNvSpPr>
              <p:nvPr/>
            </p:nvSpPr>
            <p:spPr bwMode="auto">
              <a:xfrm>
                <a:off x="5690628" y="811793"/>
                <a:ext cx="411781" cy="426230"/>
              </a:xfrm>
              <a:custGeom>
                <a:avLst/>
                <a:gdLst>
                  <a:gd name="T0" fmla="*/ 2147483647 w 1661"/>
                  <a:gd name="T1" fmla="*/ 0 h 1719"/>
                  <a:gd name="T2" fmla="*/ 2147483647 w 1661"/>
                  <a:gd name="T3" fmla="*/ 2147483647 h 1719"/>
                  <a:gd name="T4" fmla="*/ 2147483647 w 1661"/>
                  <a:gd name="T5" fmla="*/ 2147483647 h 1719"/>
                  <a:gd name="T6" fmla="*/ 2147483647 w 1661"/>
                  <a:gd name="T7" fmla="*/ 2147483647 h 1719"/>
                  <a:gd name="T8" fmla="*/ 2147483647 w 1661"/>
                  <a:gd name="T9" fmla="*/ 2147483647 h 1719"/>
                  <a:gd name="T10" fmla="*/ 2147483647 w 1661"/>
                  <a:gd name="T11" fmla="*/ 2147483647 h 1719"/>
                  <a:gd name="T12" fmla="*/ 2147483647 w 1661"/>
                  <a:gd name="T13" fmla="*/ 2147483647 h 1719"/>
                  <a:gd name="T14" fmla="*/ 2147483647 w 1661"/>
                  <a:gd name="T15" fmla="*/ 2147483647 h 1719"/>
                  <a:gd name="T16" fmla="*/ 2147483647 w 1661"/>
                  <a:gd name="T17" fmla="*/ 2147483647 h 1719"/>
                  <a:gd name="T18" fmla="*/ 2147483647 w 1661"/>
                  <a:gd name="T19" fmla="*/ 2147483647 h 1719"/>
                  <a:gd name="T20" fmla="*/ 2147483647 w 1661"/>
                  <a:gd name="T21" fmla="*/ 2147483647 h 1719"/>
                  <a:gd name="T22" fmla="*/ 2147483647 w 1661"/>
                  <a:gd name="T23" fmla="*/ 2147483647 h 1719"/>
                  <a:gd name="T24" fmla="*/ 2147483647 w 1661"/>
                  <a:gd name="T25" fmla="*/ 2147483647 h 1719"/>
                  <a:gd name="T26" fmla="*/ 2147483647 w 1661"/>
                  <a:gd name="T27" fmla="*/ 2147483647 h 1719"/>
                  <a:gd name="T28" fmla="*/ 2147483647 w 1661"/>
                  <a:gd name="T29" fmla="*/ 2147483647 h 1719"/>
                  <a:gd name="T30" fmla="*/ 0 w 1661"/>
                  <a:gd name="T31" fmla="*/ 2147483647 h 171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61"/>
                  <a:gd name="T49" fmla="*/ 0 h 1719"/>
                  <a:gd name="T50" fmla="*/ 1661 w 1661"/>
                  <a:gd name="T51" fmla="*/ 1719 h 171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61" h="1719">
                    <a:moveTo>
                      <a:pt x="1660" y="0"/>
                    </a:moveTo>
                    <a:lnTo>
                      <a:pt x="1512" y="72"/>
                    </a:lnTo>
                    <a:lnTo>
                      <a:pt x="1367" y="152"/>
                    </a:lnTo>
                    <a:lnTo>
                      <a:pt x="1227" y="238"/>
                    </a:lnTo>
                    <a:lnTo>
                      <a:pt x="1092" y="331"/>
                    </a:lnTo>
                    <a:lnTo>
                      <a:pt x="962" y="430"/>
                    </a:lnTo>
                    <a:lnTo>
                      <a:pt x="837" y="536"/>
                    </a:lnTo>
                    <a:lnTo>
                      <a:pt x="717" y="648"/>
                    </a:lnTo>
                    <a:lnTo>
                      <a:pt x="604" y="765"/>
                    </a:lnTo>
                    <a:lnTo>
                      <a:pt x="497" y="888"/>
                    </a:lnTo>
                    <a:lnTo>
                      <a:pt x="396" y="1015"/>
                    </a:lnTo>
                    <a:lnTo>
                      <a:pt x="303" y="1148"/>
                    </a:lnTo>
                    <a:lnTo>
                      <a:pt x="216" y="1285"/>
                    </a:lnTo>
                    <a:lnTo>
                      <a:pt x="137" y="1426"/>
                    </a:lnTo>
                    <a:lnTo>
                      <a:pt x="65" y="1570"/>
                    </a:lnTo>
                    <a:lnTo>
                      <a:pt x="0" y="1718"/>
                    </a:lnTo>
                  </a:path>
                </a:pathLst>
              </a:custGeom>
              <a:noFill/>
              <a:ln w="3672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56" name="Freeform 33"/>
              <p:cNvSpPr>
                <a:spLocks/>
              </p:cNvSpPr>
              <p:nvPr/>
            </p:nvSpPr>
            <p:spPr bwMode="auto">
              <a:xfrm>
                <a:off x="6870584" y="1770207"/>
                <a:ext cx="353987" cy="429842"/>
              </a:xfrm>
              <a:custGeom>
                <a:avLst/>
                <a:gdLst>
                  <a:gd name="T0" fmla="*/ 0 w 1427"/>
                  <a:gd name="T1" fmla="*/ 2147483647 h 1737"/>
                  <a:gd name="T2" fmla="*/ 2147483647 w 1427"/>
                  <a:gd name="T3" fmla="*/ 2147483647 h 1737"/>
                  <a:gd name="T4" fmla="*/ 2147483647 w 1427"/>
                  <a:gd name="T5" fmla="*/ 2147483647 h 1737"/>
                  <a:gd name="T6" fmla="*/ 2147483647 w 1427"/>
                  <a:gd name="T7" fmla="*/ 2147483647 h 1737"/>
                  <a:gd name="T8" fmla="*/ 2147483647 w 1427"/>
                  <a:gd name="T9" fmla="*/ 2147483647 h 1737"/>
                  <a:gd name="T10" fmla="*/ 2147483647 w 1427"/>
                  <a:gd name="T11" fmla="*/ 2147483647 h 1737"/>
                  <a:gd name="T12" fmla="*/ 2147483647 w 1427"/>
                  <a:gd name="T13" fmla="*/ 2147483647 h 1737"/>
                  <a:gd name="T14" fmla="*/ 2147483647 w 1427"/>
                  <a:gd name="T15" fmla="*/ 2147483647 h 1737"/>
                  <a:gd name="T16" fmla="*/ 2147483647 w 1427"/>
                  <a:gd name="T17" fmla="*/ 2147483647 h 1737"/>
                  <a:gd name="T18" fmla="*/ 2147483647 w 1427"/>
                  <a:gd name="T19" fmla="*/ 2147483647 h 1737"/>
                  <a:gd name="T20" fmla="*/ 2147483647 w 1427"/>
                  <a:gd name="T21" fmla="*/ 2147483647 h 1737"/>
                  <a:gd name="T22" fmla="*/ 2147483647 w 1427"/>
                  <a:gd name="T23" fmla="*/ 2147483647 h 1737"/>
                  <a:gd name="T24" fmla="*/ 2147483647 w 1427"/>
                  <a:gd name="T25" fmla="*/ 2147483647 h 1737"/>
                  <a:gd name="T26" fmla="*/ 2147483647 w 1427"/>
                  <a:gd name="T27" fmla="*/ 2147483647 h 1737"/>
                  <a:gd name="T28" fmla="*/ 2147483647 w 1427"/>
                  <a:gd name="T29" fmla="*/ 2147483647 h 1737"/>
                  <a:gd name="T30" fmla="*/ 2147483647 w 1427"/>
                  <a:gd name="T31" fmla="*/ 0 h 173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27"/>
                  <a:gd name="T49" fmla="*/ 0 h 1737"/>
                  <a:gd name="T50" fmla="*/ 1427 w 1427"/>
                  <a:gd name="T51" fmla="*/ 1737 h 173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27" h="1737">
                    <a:moveTo>
                      <a:pt x="0" y="1736"/>
                    </a:moveTo>
                    <a:lnTo>
                      <a:pt x="132" y="1655"/>
                    </a:lnTo>
                    <a:lnTo>
                      <a:pt x="259" y="1568"/>
                    </a:lnTo>
                    <a:lnTo>
                      <a:pt x="382" y="1475"/>
                    </a:lnTo>
                    <a:lnTo>
                      <a:pt x="501" y="1377"/>
                    </a:lnTo>
                    <a:lnTo>
                      <a:pt x="614" y="1273"/>
                    </a:lnTo>
                    <a:lnTo>
                      <a:pt x="722" y="1164"/>
                    </a:lnTo>
                    <a:lnTo>
                      <a:pt x="825" y="1050"/>
                    </a:lnTo>
                    <a:lnTo>
                      <a:pt x="922" y="932"/>
                    </a:lnTo>
                    <a:lnTo>
                      <a:pt x="1013" y="810"/>
                    </a:lnTo>
                    <a:lnTo>
                      <a:pt x="1098" y="683"/>
                    </a:lnTo>
                    <a:lnTo>
                      <a:pt x="1177" y="553"/>
                    </a:lnTo>
                    <a:lnTo>
                      <a:pt x="1249" y="419"/>
                    </a:lnTo>
                    <a:lnTo>
                      <a:pt x="1315" y="282"/>
                    </a:lnTo>
                    <a:lnTo>
                      <a:pt x="1374" y="142"/>
                    </a:lnTo>
                    <a:lnTo>
                      <a:pt x="1426" y="0"/>
                    </a:lnTo>
                  </a:path>
                </a:pathLst>
              </a:custGeom>
              <a:noFill/>
              <a:ln w="3672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2319" name="Group 80"/>
            <p:cNvGrpSpPr>
              <a:grpSpLocks/>
            </p:cNvGrpSpPr>
            <p:nvPr/>
          </p:nvGrpSpPr>
          <p:grpSpPr bwMode="auto">
            <a:xfrm>
              <a:off x="7327900" y="1295400"/>
              <a:ext cx="1627188" cy="1576387"/>
              <a:chOff x="5636446" y="738347"/>
              <a:chExt cx="1627858" cy="1577290"/>
            </a:xfrm>
          </p:grpSpPr>
          <p:sp>
            <p:nvSpPr>
              <p:cNvPr id="182341" name="Freeform 37"/>
              <p:cNvSpPr>
                <a:spLocks/>
              </p:cNvSpPr>
              <p:nvPr/>
            </p:nvSpPr>
            <p:spPr bwMode="auto">
              <a:xfrm>
                <a:off x="6102409" y="738347"/>
                <a:ext cx="645364" cy="74650"/>
              </a:xfrm>
              <a:custGeom>
                <a:avLst/>
                <a:gdLst>
                  <a:gd name="T0" fmla="*/ 2147483647 w 2604"/>
                  <a:gd name="T1" fmla="*/ 2147483647 h 305"/>
                  <a:gd name="T2" fmla="*/ 2147483647 w 2604"/>
                  <a:gd name="T3" fmla="*/ 2147483647 h 305"/>
                  <a:gd name="T4" fmla="*/ 2147483647 w 2604"/>
                  <a:gd name="T5" fmla="*/ 2147483647 h 305"/>
                  <a:gd name="T6" fmla="*/ 2147483647 w 2604"/>
                  <a:gd name="T7" fmla="*/ 2147483647 h 305"/>
                  <a:gd name="T8" fmla="*/ 2147483647 w 2604"/>
                  <a:gd name="T9" fmla="*/ 2147483647 h 305"/>
                  <a:gd name="T10" fmla="*/ 2147483647 w 2604"/>
                  <a:gd name="T11" fmla="*/ 2147483647 h 305"/>
                  <a:gd name="T12" fmla="*/ 2147483647 w 2604"/>
                  <a:gd name="T13" fmla="*/ 2147483647 h 305"/>
                  <a:gd name="T14" fmla="*/ 2147483647 w 2604"/>
                  <a:gd name="T15" fmla="*/ 0 h 305"/>
                  <a:gd name="T16" fmla="*/ 2147483647 w 2604"/>
                  <a:gd name="T17" fmla="*/ 2147483647 h 305"/>
                  <a:gd name="T18" fmla="*/ 2147483647 w 2604"/>
                  <a:gd name="T19" fmla="*/ 2147483647 h 305"/>
                  <a:gd name="T20" fmla="*/ 2147483647 w 2604"/>
                  <a:gd name="T21" fmla="*/ 2147483647 h 305"/>
                  <a:gd name="T22" fmla="*/ 2147483647 w 2604"/>
                  <a:gd name="T23" fmla="*/ 2147483647 h 305"/>
                  <a:gd name="T24" fmla="*/ 2147483647 w 2604"/>
                  <a:gd name="T25" fmla="*/ 2147483647 h 305"/>
                  <a:gd name="T26" fmla="*/ 2147483647 w 2604"/>
                  <a:gd name="T27" fmla="*/ 2147483647 h 305"/>
                  <a:gd name="T28" fmla="*/ 2147483647 w 2604"/>
                  <a:gd name="T29" fmla="*/ 2147483647 h 305"/>
                  <a:gd name="T30" fmla="*/ 0 w 2604"/>
                  <a:gd name="T31" fmla="*/ 2147483647 h 3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04"/>
                  <a:gd name="T49" fmla="*/ 0 h 305"/>
                  <a:gd name="T50" fmla="*/ 2604 w 2604"/>
                  <a:gd name="T51" fmla="*/ 305 h 30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04" h="305">
                    <a:moveTo>
                      <a:pt x="2603" y="219"/>
                    </a:moveTo>
                    <a:lnTo>
                      <a:pt x="2435" y="160"/>
                    </a:lnTo>
                    <a:lnTo>
                      <a:pt x="2264" y="111"/>
                    </a:lnTo>
                    <a:lnTo>
                      <a:pt x="2090" y="70"/>
                    </a:lnTo>
                    <a:lnTo>
                      <a:pt x="1915" y="39"/>
                    </a:lnTo>
                    <a:lnTo>
                      <a:pt x="1738" y="16"/>
                    </a:lnTo>
                    <a:lnTo>
                      <a:pt x="1560" y="4"/>
                    </a:lnTo>
                    <a:lnTo>
                      <a:pt x="1382" y="0"/>
                    </a:lnTo>
                    <a:lnTo>
                      <a:pt x="1203" y="6"/>
                    </a:lnTo>
                    <a:lnTo>
                      <a:pt x="1025" y="21"/>
                    </a:lnTo>
                    <a:lnTo>
                      <a:pt x="849" y="46"/>
                    </a:lnTo>
                    <a:lnTo>
                      <a:pt x="674" y="79"/>
                    </a:lnTo>
                    <a:lnTo>
                      <a:pt x="501" y="122"/>
                    </a:lnTo>
                    <a:lnTo>
                      <a:pt x="330" y="174"/>
                    </a:lnTo>
                    <a:lnTo>
                      <a:pt x="163" y="235"/>
                    </a:lnTo>
                    <a:lnTo>
                      <a:pt x="0" y="304"/>
                    </a:lnTo>
                  </a:path>
                </a:pathLst>
              </a:custGeom>
              <a:noFill/>
              <a:ln w="36720">
                <a:solidFill>
                  <a:srgbClr val="FF0000"/>
                </a:solidFill>
                <a:prstDash val="solid"/>
                <a:round/>
                <a:headEnd type="non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42" name="Freeform 38"/>
              <p:cNvSpPr>
                <a:spLocks/>
              </p:cNvSpPr>
              <p:nvPr/>
            </p:nvSpPr>
            <p:spPr bwMode="auto">
              <a:xfrm>
                <a:off x="7199286" y="1216350"/>
                <a:ext cx="65018" cy="547838"/>
              </a:xfrm>
              <a:custGeom>
                <a:avLst/>
                <a:gdLst>
                  <a:gd name="T0" fmla="*/ 2147483647 w 266"/>
                  <a:gd name="T1" fmla="*/ 2147483647 h 2212"/>
                  <a:gd name="T2" fmla="*/ 2147483647 w 266"/>
                  <a:gd name="T3" fmla="*/ 2147483647 h 2212"/>
                  <a:gd name="T4" fmla="*/ 2147483647 w 266"/>
                  <a:gd name="T5" fmla="*/ 2147483647 h 2212"/>
                  <a:gd name="T6" fmla="*/ 2147483647 w 266"/>
                  <a:gd name="T7" fmla="*/ 2147483647 h 2212"/>
                  <a:gd name="T8" fmla="*/ 2147483647 w 266"/>
                  <a:gd name="T9" fmla="*/ 2147483647 h 2212"/>
                  <a:gd name="T10" fmla="*/ 2147483647 w 266"/>
                  <a:gd name="T11" fmla="*/ 2147483647 h 2212"/>
                  <a:gd name="T12" fmla="*/ 2147483647 w 266"/>
                  <a:gd name="T13" fmla="*/ 2147483647 h 2212"/>
                  <a:gd name="T14" fmla="*/ 2147483647 w 266"/>
                  <a:gd name="T15" fmla="*/ 2147483647 h 2212"/>
                  <a:gd name="T16" fmla="*/ 2147483647 w 266"/>
                  <a:gd name="T17" fmla="*/ 2147483647 h 2212"/>
                  <a:gd name="T18" fmla="*/ 2147483647 w 266"/>
                  <a:gd name="T19" fmla="*/ 2147483647 h 2212"/>
                  <a:gd name="T20" fmla="*/ 2147483647 w 266"/>
                  <a:gd name="T21" fmla="*/ 2147483647 h 2212"/>
                  <a:gd name="T22" fmla="*/ 2147483647 w 266"/>
                  <a:gd name="T23" fmla="*/ 2147483647 h 2212"/>
                  <a:gd name="T24" fmla="*/ 2147483647 w 266"/>
                  <a:gd name="T25" fmla="*/ 2147483647 h 2212"/>
                  <a:gd name="T26" fmla="*/ 2147483647 w 266"/>
                  <a:gd name="T27" fmla="*/ 2147483647 h 2212"/>
                  <a:gd name="T28" fmla="*/ 2147483647 w 266"/>
                  <a:gd name="T29" fmla="*/ 2147483647 h 2212"/>
                  <a:gd name="T30" fmla="*/ 0 w 266"/>
                  <a:gd name="T31" fmla="*/ 0 h 22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6"/>
                  <a:gd name="T49" fmla="*/ 0 h 2212"/>
                  <a:gd name="T50" fmla="*/ 266 w 266"/>
                  <a:gd name="T51" fmla="*/ 2212 h 221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6" h="2212">
                    <a:moveTo>
                      <a:pt x="113" y="2211"/>
                    </a:moveTo>
                    <a:lnTo>
                      <a:pt x="157" y="2066"/>
                    </a:lnTo>
                    <a:lnTo>
                      <a:pt x="193" y="1920"/>
                    </a:lnTo>
                    <a:lnTo>
                      <a:pt x="222" y="1772"/>
                    </a:lnTo>
                    <a:lnTo>
                      <a:pt x="244" y="1622"/>
                    </a:lnTo>
                    <a:lnTo>
                      <a:pt x="258" y="1472"/>
                    </a:lnTo>
                    <a:lnTo>
                      <a:pt x="265" y="1322"/>
                    </a:lnTo>
                    <a:lnTo>
                      <a:pt x="265" y="1171"/>
                    </a:lnTo>
                    <a:lnTo>
                      <a:pt x="257" y="1020"/>
                    </a:lnTo>
                    <a:lnTo>
                      <a:pt x="242" y="870"/>
                    </a:lnTo>
                    <a:lnTo>
                      <a:pt x="220" y="721"/>
                    </a:lnTo>
                    <a:lnTo>
                      <a:pt x="190" y="573"/>
                    </a:lnTo>
                    <a:lnTo>
                      <a:pt x="153" y="427"/>
                    </a:lnTo>
                    <a:lnTo>
                      <a:pt x="109" y="282"/>
                    </a:lnTo>
                    <a:lnTo>
                      <a:pt x="58" y="139"/>
                    </a:lnTo>
                    <a:lnTo>
                      <a:pt x="0" y="0"/>
                    </a:lnTo>
                  </a:path>
                </a:pathLst>
              </a:custGeom>
              <a:noFill/>
              <a:ln w="3672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43" name="Freeform 39"/>
              <p:cNvSpPr>
                <a:spLocks/>
              </p:cNvSpPr>
              <p:nvPr/>
            </p:nvSpPr>
            <p:spPr bwMode="auto">
              <a:xfrm>
                <a:off x="6145754" y="2237374"/>
                <a:ext cx="654996" cy="78263"/>
              </a:xfrm>
              <a:custGeom>
                <a:avLst/>
                <a:gdLst>
                  <a:gd name="T0" fmla="*/ 0 w 2646"/>
                  <a:gd name="T1" fmla="*/ 2147483647 h 312"/>
                  <a:gd name="T2" fmla="*/ 2147483647 w 2646"/>
                  <a:gd name="T3" fmla="*/ 2147483647 h 312"/>
                  <a:gd name="T4" fmla="*/ 2147483647 w 2646"/>
                  <a:gd name="T5" fmla="*/ 2147483647 h 312"/>
                  <a:gd name="T6" fmla="*/ 2147483647 w 2646"/>
                  <a:gd name="T7" fmla="*/ 2147483647 h 312"/>
                  <a:gd name="T8" fmla="*/ 2147483647 w 2646"/>
                  <a:gd name="T9" fmla="*/ 2147483647 h 312"/>
                  <a:gd name="T10" fmla="*/ 2147483647 w 2646"/>
                  <a:gd name="T11" fmla="*/ 2147483647 h 312"/>
                  <a:gd name="T12" fmla="*/ 2147483647 w 2646"/>
                  <a:gd name="T13" fmla="*/ 2147483647 h 312"/>
                  <a:gd name="T14" fmla="*/ 2147483647 w 2646"/>
                  <a:gd name="T15" fmla="*/ 2147483647 h 312"/>
                  <a:gd name="T16" fmla="*/ 2147483647 w 2646"/>
                  <a:gd name="T17" fmla="*/ 2147483647 h 312"/>
                  <a:gd name="T18" fmla="*/ 2147483647 w 2646"/>
                  <a:gd name="T19" fmla="*/ 2147483647 h 312"/>
                  <a:gd name="T20" fmla="*/ 2147483647 w 2646"/>
                  <a:gd name="T21" fmla="*/ 2147483647 h 312"/>
                  <a:gd name="T22" fmla="*/ 2147483647 w 2646"/>
                  <a:gd name="T23" fmla="*/ 2147483647 h 312"/>
                  <a:gd name="T24" fmla="*/ 2147483647 w 2646"/>
                  <a:gd name="T25" fmla="*/ 2147483647 h 312"/>
                  <a:gd name="T26" fmla="*/ 2147483647 w 2646"/>
                  <a:gd name="T27" fmla="*/ 2147483647 h 312"/>
                  <a:gd name="T28" fmla="*/ 2147483647 w 2646"/>
                  <a:gd name="T29" fmla="*/ 2147483647 h 312"/>
                  <a:gd name="T30" fmla="*/ 2147483647 w 2646"/>
                  <a:gd name="T31" fmla="*/ 0 h 3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46"/>
                  <a:gd name="T49" fmla="*/ 0 h 312"/>
                  <a:gd name="T50" fmla="*/ 2646 w 2646"/>
                  <a:gd name="T51" fmla="*/ 312 h 31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46" h="312">
                    <a:moveTo>
                      <a:pt x="0" y="81"/>
                    </a:moveTo>
                    <a:lnTo>
                      <a:pt x="170" y="142"/>
                    </a:lnTo>
                    <a:lnTo>
                      <a:pt x="343" y="194"/>
                    </a:lnTo>
                    <a:lnTo>
                      <a:pt x="520" y="237"/>
                    </a:lnTo>
                    <a:lnTo>
                      <a:pt x="698" y="270"/>
                    </a:lnTo>
                    <a:lnTo>
                      <a:pt x="878" y="293"/>
                    </a:lnTo>
                    <a:lnTo>
                      <a:pt x="1059" y="307"/>
                    </a:lnTo>
                    <a:lnTo>
                      <a:pt x="1240" y="311"/>
                    </a:lnTo>
                    <a:lnTo>
                      <a:pt x="1422" y="305"/>
                    </a:lnTo>
                    <a:lnTo>
                      <a:pt x="1603" y="290"/>
                    </a:lnTo>
                    <a:lnTo>
                      <a:pt x="1782" y="265"/>
                    </a:lnTo>
                    <a:lnTo>
                      <a:pt x="1960" y="231"/>
                    </a:lnTo>
                    <a:lnTo>
                      <a:pt x="2136" y="187"/>
                    </a:lnTo>
                    <a:lnTo>
                      <a:pt x="2309" y="134"/>
                    </a:lnTo>
                    <a:lnTo>
                      <a:pt x="2479" y="71"/>
                    </a:lnTo>
                    <a:lnTo>
                      <a:pt x="2645" y="0"/>
                    </a:lnTo>
                  </a:path>
                </a:pathLst>
              </a:custGeom>
              <a:noFill/>
              <a:ln w="3672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44" name="Freeform 41"/>
              <p:cNvSpPr>
                <a:spLocks/>
              </p:cNvSpPr>
              <p:nvPr/>
            </p:nvSpPr>
            <p:spPr bwMode="auto">
              <a:xfrm>
                <a:off x="5636446" y="1238023"/>
                <a:ext cx="55386" cy="571919"/>
              </a:xfrm>
              <a:custGeom>
                <a:avLst/>
                <a:gdLst>
                  <a:gd name="T0" fmla="*/ 2147483647 w 226"/>
                  <a:gd name="T1" fmla="*/ 0 h 2308"/>
                  <a:gd name="T2" fmla="*/ 2147483647 w 226"/>
                  <a:gd name="T3" fmla="*/ 2147483647 h 2308"/>
                  <a:gd name="T4" fmla="*/ 2147483647 w 226"/>
                  <a:gd name="T5" fmla="*/ 2147483647 h 2308"/>
                  <a:gd name="T6" fmla="*/ 2147483647 w 226"/>
                  <a:gd name="T7" fmla="*/ 2147483647 h 2308"/>
                  <a:gd name="T8" fmla="*/ 2147483647 w 226"/>
                  <a:gd name="T9" fmla="*/ 2147483647 h 2308"/>
                  <a:gd name="T10" fmla="*/ 2147483647 w 226"/>
                  <a:gd name="T11" fmla="*/ 2147483647 h 2308"/>
                  <a:gd name="T12" fmla="*/ 2147483647 w 226"/>
                  <a:gd name="T13" fmla="*/ 2147483647 h 2308"/>
                  <a:gd name="T14" fmla="*/ 0 w 226"/>
                  <a:gd name="T15" fmla="*/ 2147483647 h 2308"/>
                  <a:gd name="T16" fmla="*/ 0 w 226"/>
                  <a:gd name="T17" fmla="*/ 2147483647 h 2308"/>
                  <a:gd name="T18" fmla="*/ 2147483647 w 226"/>
                  <a:gd name="T19" fmla="*/ 2147483647 h 2308"/>
                  <a:gd name="T20" fmla="*/ 2147483647 w 226"/>
                  <a:gd name="T21" fmla="*/ 2147483647 h 2308"/>
                  <a:gd name="T22" fmla="*/ 2147483647 w 226"/>
                  <a:gd name="T23" fmla="*/ 2147483647 h 2308"/>
                  <a:gd name="T24" fmla="*/ 2147483647 w 226"/>
                  <a:gd name="T25" fmla="*/ 2147483647 h 2308"/>
                  <a:gd name="T26" fmla="*/ 2147483647 w 226"/>
                  <a:gd name="T27" fmla="*/ 2147483647 h 2308"/>
                  <a:gd name="T28" fmla="*/ 2147483647 w 226"/>
                  <a:gd name="T29" fmla="*/ 2147483647 h 2308"/>
                  <a:gd name="T30" fmla="*/ 2147483647 w 226"/>
                  <a:gd name="T31" fmla="*/ 2147483647 h 23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26"/>
                  <a:gd name="T49" fmla="*/ 0 h 2308"/>
                  <a:gd name="T50" fmla="*/ 226 w 226"/>
                  <a:gd name="T51" fmla="*/ 2308 h 23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26" h="2308">
                    <a:moveTo>
                      <a:pt x="225" y="0"/>
                    </a:moveTo>
                    <a:lnTo>
                      <a:pt x="170" y="148"/>
                    </a:lnTo>
                    <a:lnTo>
                      <a:pt x="122" y="299"/>
                    </a:lnTo>
                    <a:lnTo>
                      <a:pt x="82" y="451"/>
                    </a:lnTo>
                    <a:lnTo>
                      <a:pt x="49" y="605"/>
                    </a:lnTo>
                    <a:lnTo>
                      <a:pt x="25" y="761"/>
                    </a:lnTo>
                    <a:lnTo>
                      <a:pt x="9" y="917"/>
                    </a:lnTo>
                    <a:lnTo>
                      <a:pt x="0" y="1075"/>
                    </a:lnTo>
                    <a:lnTo>
                      <a:pt x="0" y="1232"/>
                    </a:lnTo>
                    <a:lnTo>
                      <a:pt x="8" y="1389"/>
                    </a:lnTo>
                    <a:lnTo>
                      <a:pt x="23" y="1546"/>
                    </a:lnTo>
                    <a:lnTo>
                      <a:pt x="47" y="1701"/>
                    </a:lnTo>
                    <a:lnTo>
                      <a:pt x="79" y="1856"/>
                    </a:lnTo>
                    <a:lnTo>
                      <a:pt x="118" y="2008"/>
                    </a:lnTo>
                    <a:lnTo>
                      <a:pt x="166" y="2159"/>
                    </a:lnTo>
                    <a:lnTo>
                      <a:pt x="221" y="2307"/>
                    </a:lnTo>
                  </a:path>
                </a:pathLst>
              </a:custGeom>
              <a:noFill/>
              <a:ln w="3672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45" name="Freeform 40"/>
              <p:cNvSpPr>
                <a:spLocks/>
              </p:cNvSpPr>
              <p:nvPr/>
            </p:nvSpPr>
            <p:spPr bwMode="auto">
              <a:xfrm>
                <a:off x="5691833" y="1790399"/>
                <a:ext cx="457534" cy="467444"/>
              </a:xfrm>
              <a:custGeom>
                <a:avLst/>
                <a:gdLst>
                  <a:gd name="T0" fmla="*/ 0 w 1754"/>
                  <a:gd name="T1" fmla="*/ 0 h 1586"/>
                  <a:gd name="T2" fmla="*/ 2147483647 w 1754"/>
                  <a:gd name="T3" fmla="*/ 2147483647 h 1586"/>
                  <a:gd name="T4" fmla="*/ 2147483647 w 1754"/>
                  <a:gd name="T5" fmla="*/ 2147483647 h 1586"/>
                  <a:gd name="T6" fmla="*/ 2147483647 w 1754"/>
                  <a:gd name="T7" fmla="*/ 2147483647 h 1586"/>
                  <a:gd name="T8" fmla="*/ 2147483647 w 1754"/>
                  <a:gd name="T9" fmla="*/ 2147483647 h 1586"/>
                  <a:gd name="T10" fmla="*/ 2147483647 w 1754"/>
                  <a:gd name="T11" fmla="*/ 2147483647 h 1586"/>
                  <a:gd name="T12" fmla="*/ 2147483647 w 1754"/>
                  <a:gd name="T13" fmla="*/ 2147483647 h 1586"/>
                  <a:gd name="T14" fmla="*/ 2147483647 w 1754"/>
                  <a:gd name="T15" fmla="*/ 2147483647 h 1586"/>
                  <a:gd name="T16" fmla="*/ 2147483647 w 1754"/>
                  <a:gd name="T17" fmla="*/ 2147483647 h 1586"/>
                  <a:gd name="T18" fmla="*/ 2147483647 w 1754"/>
                  <a:gd name="T19" fmla="*/ 2147483647 h 1586"/>
                  <a:gd name="T20" fmla="*/ 2147483647 w 1754"/>
                  <a:gd name="T21" fmla="*/ 2147483647 h 1586"/>
                  <a:gd name="T22" fmla="*/ 2147483647 w 1754"/>
                  <a:gd name="T23" fmla="*/ 2147483647 h 1586"/>
                  <a:gd name="T24" fmla="*/ 2147483647 w 1754"/>
                  <a:gd name="T25" fmla="*/ 2147483647 h 1586"/>
                  <a:gd name="T26" fmla="*/ 2147483647 w 1754"/>
                  <a:gd name="T27" fmla="*/ 2147483647 h 1586"/>
                  <a:gd name="T28" fmla="*/ 2147483647 w 1754"/>
                  <a:gd name="T29" fmla="*/ 2147483647 h 1586"/>
                  <a:gd name="T30" fmla="*/ 2147483647 w 1754"/>
                  <a:gd name="T31" fmla="*/ 2147483647 h 158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54"/>
                  <a:gd name="T49" fmla="*/ 0 h 1586"/>
                  <a:gd name="T50" fmla="*/ 1754 w 1754"/>
                  <a:gd name="T51" fmla="*/ 1586 h 158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54" h="1586">
                    <a:moveTo>
                      <a:pt x="0" y="0"/>
                    </a:moveTo>
                    <a:lnTo>
                      <a:pt x="75" y="141"/>
                    </a:lnTo>
                    <a:lnTo>
                      <a:pt x="156" y="278"/>
                    </a:lnTo>
                    <a:lnTo>
                      <a:pt x="244" y="412"/>
                    </a:lnTo>
                    <a:lnTo>
                      <a:pt x="339" y="540"/>
                    </a:lnTo>
                    <a:lnTo>
                      <a:pt x="441" y="665"/>
                    </a:lnTo>
                    <a:lnTo>
                      <a:pt x="549" y="784"/>
                    </a:lnTo>
                    <a:lnTo>
                      <a:pt x="663" y="897"/>
                    </a:lnTo>
                    <a:lnTo>
                      <a:pt x="782" y="1006"/>
                    </a:lnTo>
                    <a:lnTo>
                      <a:pt x="907" y="1108"/>
                    </a:lnTo>
                    <a:lnTo>
                      <a:pt x="1037" y="1204"/>
                    </a:lnTo>
                    <a:lnTo>
                      <a:pt x="1172" y="1294"/>
                    </a:lnTo>
                    <a:lnTo>
                      <a:pt x="1312" y="1377"/>
                    </a:lnTo>
                    <a:lnTo>
                      <a:pt x="1455" y="1453"/>
                    </a:lnTo>
                    <a:lnTo>
                      <a:pt x="1602" y="1522"/>
                    </a:lnTo>
                    <a:lnTo>
                      <a:pt x="1753" y="1585"/>
                    </a:lnTo>
                  </a:path>
                </a:pathLst>
              </a:custGeom>
              <a:noFill/>
              <a:ln w="3672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46" name="Freeform 31"/>
              <p:cNvSpPr>
                <a:spLocks/>
              </p:cNvSpPr>
              <p:nvPr/>
            </p:nvSpPr>
            <p:spPr bwMode="auto">
              <a:xfrm>
                <a:off x="6797138" y="811793"/>
                <a:ext cx="408169" cy="420210"/>
              </a:xfrm>
              <a:custGeom>
                <a:avLst/>
                <a:gdLst>
                  <a:gd name="T0" fmla="*/ 2147483647 w 1649"/>
                  <a:gd name="T1" fmla="*/ 2147483647 h 1692"/>
                  <a:gd name="T2" fmla="*/ 2147483647 w 1649"/>
                  <a:gd name="T3" fmla="*/ 2147483647 h 1692"/>
                  <a:gd name="T4" fmla="*/ 2147483647 w 1649"/>
                  <a:gd name="T5" fmla="*/ 2147483647 h 1692"/>
                  <a:gd name="T6" fmla="*/ 2147483647 w 1649"/>
                  <a:gd name="T7" fmla="*/ 2147483647 h 1692"/>
                  <a:gd name="T8" fmla="*/ 2147483647 w 1649"/>
                  <a:gd name="T9" fmla="*/ 2147483647 h 1692"/>
                  <a:gd name="T10" fmla="*/ 2147483647 w 1649"/>
                  <a:gd name="T11" fmla="*/ 2147483647 h 1692"/>
                  <a:gd name="T12" fmla="*/ 2147483647 w 1649"/>
                  <a:gd name="T13" fmla="*/ 2147483647 h 1692"/>
                  <a:gd name="T14" fmla="*/ 2147483647 w 1649"/>
                  <a:gd name="T15" fmla="*/ 2147483647 h 1692"/>
                  <a:gd name="T16" fmla="*/ 2147483647 w 1649"/>
                  <a:gd name="T17" fmla="*/ 2147483647 h 1692"/>
                  <a:gd name="T18" fmla="*/ 2147483647 w 1649"/>
                  <a:gd name="T19" fmla="*/ 2147483647 h 1692"/>
                  <a:gd name="T20" fmla="*/ 2147483647 w 1649"/>
                  <a:gd name="T21" fmla="*/ 2147483647 h 1692"/>
                  <a:gd name="T22" fmla="*/ 2147483647 w 1649"/>
                  <a:gd name="T23" fmla="*/ 2147483647 h 1692"/>
                  <a:gd name="T24" fmla="*/ 2147483647 w 1649"/>
                  <a:gd name="T25" fmla="*/ 2147483647 h 1692"/>
                  <a:gd name="T26" fmla="*/ 2147483647 w 1649"/>
                  <a:gd name="T27" fmla="*/ 2147483647 h 1692"/>
                  <a:gd name="T28" fmla="*/ 2147483647 w 1649"/>
                  <a:gd name="T29" fmla="*/ 2147483647 h 1692"/>
                  <a:gd name="T30" fmla="*/ 0 w 1649"/>
                  <a:gd name="T31" fmla="*/ 0 h 16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49"/>
                  <a:gd name="T49" fmla="*/ 0 h 1692"/>
                  <a:gd name="T50" fmla="*/ 1649 w 1649"/>
                  <a:gd name="T51" fmla="*/ 1692 h 16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49" h="1692">
                    <a:moveTo>
                      <a:pt x="1648" y="1691"/>
                    </a:moveTo>
                    <a:lnTo>
                      <a:pt x="1583" y="1545"/>
                    </a:lnTo>
                    <a:lnTo>
                      <a:pt x="1511" y="1403"/>
                    </a:lnTo>
                    <a:lnTo>
                      <a:pt x="1432" y="1264"/>
                    </a:lnTo>
                    <a:lnTo>
                      <a:pt x="1345" y="1130"/>
                    </a:lnTo>
                    <a:lnTo>
                      <a:pt x="1251" y="999"/>
                    </a:lnTo>
                    <a:lnTo>
                      <a:pt x="1151" y="874"/>
                    </a:lnTo>
                    <a:lnTo>
                      <a:pt x="1045" y="753"/>
                    </a:lnTo>
                    <a:lnTo>
                      <a:pt x="932" y="638"/>
                    </a:lnTo>
                    <a:lnTo>
                      <a:pt x="814" y="528"/>
                    </a:lnTo>
                    <a:lnTo>
                      <a:pt x="690" y="424"/>
                    </a:lnTo>
                    <a:lnTo>
                      <a:pt x="561" y="326"/>
                    </a:lnTo>
                    <a:lnTo>
                      <a:pt x="428" y="235"/>
                    </a:lnTo>
                    <a:lnTo>
                      <a:pt x="289" y="150"/>
                    </a:lnTo>
                    <a:lnTo>
                      <a:pt x="147" y="72"/>
                    </a:lnTo>
                    <a:lnTo>
                      <a:pt x="0" y="0"/>
                    </a:lnTo>
                  </a:path>
                </a:pathLst>
              </a:custGeom>
              <a:noFill/>
              <a:ln w="3672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47" name="Freeform 32"/>
              <p:cNvSpPr>
                <a:spLocks/>
              </p:cNvSpPr>
              <p:nvPr/>
            </p:nvSpPr>
            <p:spPr bwMode="auto">
              <a:xfrm>
                <a:off x="5690628" y="811793"/>
                <a:ext cx="411781" cy="426230"/>
              </a:xfrm>
              <a:custGeom>
                <a:avLst/>
                <a:gdLst>
                  <a:gd name="T0" fmla="*/ 2147483647 w 1661"/>
                  <a:gd name="T1" fmla="*/ 0 h 1719"/>
                  <a:gd name="T2" fmla="*/ 2147483647 w 1661"/>
                  <a:gd name="T3" fmla="*/ 2147483647 h 1719"/>
                  <a:gd name="T4" fmla="*/ 2147483647 w 1661"/>
                  <a:gd name="T5" fmla="*/ 2147483647 h 1719"/>
                  <a:gd name="T6" fmla="*/ 2147483647 w 1661"/>
                  <a:gd name="T7" fmla="*/ 2147483647 h 1719"/>
                  <a:gd name="T8" fmla="*/ 2147483647 w 1661"/>
                  <a:gd name="T9" fmla="*/ 2147483647 h 1719"/>
                  <a:gd name="T10" fmla="*/ 2147483647 w 1661"/>
                  <a:gd name="T11" fmla="*/ 2147483647 h 1719"/>
                  <a:gd name="T12" fmla="*/ 2147483647 w 1661"/>
                  <a:gd name="T13" fmla="*/ 2147483647 h 1719"/>
                  <a:gd name="T14" fmla="*/ 2147483647 w 1661"/>
                  <a:gd name="T15" fmla="*/ 2147483647 h 1719"/>
                  <a:gd name="T16" fmla="*/ 2147483647 w 1661"/>
                  <a:gd name="T17" fmla="*/ 2147483647 h 1719"/>
                  <a:gd name="T18" fmla="*/ 2147483647 w 1661"/>
                  <a:gd name="T19" fmla="*/ 2147483647 h 1719"/>
                  <a:gd name="T20" fmla="*/ 2147483647 w 1661"/>
                  <a:gd name="T21" fmla="*/ 2147483647 h 1719"/>
                  <a:gd name="T22" fmla="*/ 2147483647 w 1661"/>
                  <a:gd name="T23" fmla="*/ 2147483647 h 1719"/>
                  <a:gd name="T24" fmla="*/ 2147483647 w 1661"/>
                  <a:gd name="T25" fmla="*/ 2147483647 h 1719"/>
                  <a:gd name="T26" fmla="*/ 2147483647 w 1661"/>
                  <a:gd name="T27" fmla="*/ 2147483647 h 1719"/>
                  <a:gd name="T28" fmla="*/ 2147483647 w 1661"/>
                  <a:gd name="T29" fmla="*/ 2147483647 h 1719"/>
                  <a:gd name="T30" fmla="*/ 0 w 1661"/>
                  <a:gd name="T31" fmla="*/ 2147483647 h 171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61"/>
                  <a:gd name="T49" fmla="*/ 0 h 1719"/>
                  <a:gd name="T50" fmla="*/ 1661 w 1661"/>
                  <a:gd name="T51" fmla="*/ 1719 h 171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61" h="1719">
                    <a:moveTo>
                      <a:pt x="1660" y="0"/>
                    </a:moveTo>
                    <a:lnTo>
                      <a:pt x="1512" y="72"/>
                    </a:lnTo>
                    <a:lnTo>
                      <a:pt x="1367" y="152"/>
                    </a:lnTo>
                    <a:lnTo>
                      <a:pt x="1227" y="238"/>
                    </a:lnTo>
                    <a:lnTo>
                      <a:pt x="1092" y="331"/>
                    </a:lnTo>
                    <a:lnTo>
                      <a:pt x="962" y="430"/>
                    </a:lnTo>
                    <a:lnTo>
                      <a:pt x="837" y="536"/>
                    </a:lnTo>
                    <a:lnTo>
                      <a:pt x="717" y="648"/>
                    </a:lnTo>
                    <a:lnTo>
                      <a:pt x="604" y="765"/>
                    </a:lnTo>
                    <a:lnTo>
                      <a:pt x="497" y="888"/>
                    </a:lnTo>
                    <a:lnTo>
                      <a:pt x="396" y="1015"/>
                    </a:lnTo>
                    <a:lnTo>
                      <a:pt x="303" y="1148"/>
                    </a:lnTo>
                    <a:lnTo>
                      <a:pt x="216" y="1285"/>
                    </a:lnTo>
                    <a:lnTo>
                      <a:pt x="137" y="1426"/>
                    </a:lnTo>
                    <a:lnTo>
                      <a:pt x="65" y="1570"/>
                    </a:lnTo>
                    <a:lnTo>
                      <a:pt x="0" y="1718"/>
                    </a:lnTo>
                  </a:path>
                </a:pathLst>
              </a:custGeom>
              <a:noFill/>
              <a:ln w="3672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48" name="Freeform 33"/>
              <p:cNvSpPr>
                <a:spLocks/>
              </p:cNvSpPr>
              <p:nvPr/>
            </p:nvSpPr>
            <p:spPr bwMode="auto">
              <a:xfrm>
                <a:off x="6870584" y="1770207"/>
                <a:ext cx="353987" cy="429842"/>
              </a:xfrm>
              <a:custGeom>
                <a:avLst/>
                <a:gdLst>
                  <a:gd name="T0" fmla="*/ 0 w 1427"/>
                  <a:gd name="T1" fmla="*/ 2147483647 h 1737"/>
                  <a:gd name="T2" fmla="*/ 2147483647 w 1427"/>
                  <a:gd name="T3" fmla="*/ 2147483647 h 1737"/>
                  <a:gd name="T4" fmla="*/ 2147483647 w 1427"/>
                  <a:gd name="T5" fmla="*/ 2147483647 h 1737"/>
                  <a:gd name="T6" fmla="*/ 2147483647 w 1427"/>
                  <a:gd name="T7" fmla="*/ 2147483647 h 1737"/>
                  <a:gd name="T8" fmla="*/ 2147483647 w 1427"/>
                  <a:gd name="T9" fmla="*/ 2147483647 h 1737"/>
                  <a:gd name="T10" fmla="*/ 2147483647 w 1427"/>
                  <a:gd name="T11" fmla="*/ 2147483647 h 1737"/>
                  <a:gd name="T12" fmla="*/ 2147483647 w 1427"/>
                  <a:gd name="T13" fmla="*/ 2147483647 h 1737"/>
                  <a:gd name="T14" fmla="*/ 2147483647 w 1427"/>
                  <a:gd name="T15" fmla="*/ 2147483647 h 1737"/>
                  <a:gd name="T16" fmla="*/ 2147483647 w 1427"/>
                  <a:gd name="T17" fmla="*/ 2147483647 h 1737"/>
                  <a:gd name="T18" fmla="*/ 2147483647 w 1427"/>
                  <a:gd name="T19" fmla="*/ 2147483647 h 1737"/>
                  <a:gd name="T20" fmla="*/ 2147483647 w 1427"/>
                  <a:gd name="T21" fmla="*/ 2147483647 h 1737"/>
                  <a:gd name="T22" fmla="*/ 2147483647 w 1427"/>
                  <a:gd name="T23" fmla="*/ 2147483647 h 1737"/>
                  <a:gd name="T24" fmla="*/ 2147483647 w 1427"/>
                  <a:gd name="T25" fmla="*/ 2147483647 h 1737"/>
                  <a:gd name="T26" fmla="*/ 2147483647 w 1427"/>
                  <a:gd name="T27" fmla="*/ 2147483647 h 1737"/>
                  <a:gd name="T28" fmla="*/ 2147483647 w 1427"/>
                  <a:gd name="T29" fmla="*/ 2147483647 h 1737"/>
                  <a:gd name="T30" fmla="*/ 2147483647 w 1427"/>
                  <a:gd name="T31" fmla="*/ 0 h 173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27"/>
                  <a:gd name="T49" fmla="*/ 0 h 1737"/>
                  <a:gd name="T50" fmla="*/ 1427 w 1427"/>
                  <a:gd name="T51" fmla="*/ 1737 h 173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27" h="1737">
                    <a:moveTo>
                      <a:pt x="0" y="1736"/>
                    </a:moveTo>
                    <a:lnTo>
                      <a:pt x="132" y="1655"/>
                    </a:lnTo>
                    <a:lnTo>
                      <a:pt x="259" y="1568"/>
                    </a:lnTo>
                    <a:lnTo>
                      <a:pt x="382" y="1475"/>
                    </a:lnTo>
                    <a:lnTo>
                      <a:pt x="501" y="1377"/>
                    </a:lnTo>
                    <a:lnTo>
                      <a:pt x="614" y="1273"/>
                    </a:lnTo>
                    <a:lnTo>
                      <a:pt x="722" y="1164"/>
                    </a:lnTo>
                    <a:lnTo>
                      <a:pt x="825" y="1050"/>
                    </a:lnTo>
                    <a:lnTo>
                      <a:pt x="922" y="932"/>
                    </a:lnTo>
                    <a:lnTo>
                      <a:pt x="1013" y="810"/>
                    </a:lnTo>
                    <a:lnTo>
                      <a:pt x="1098" y="683"/>
                    </a:lnTo>
                    <a:lnTo>
                      <a:pt x="1177" y="553"/>
                    </a:lnTo>
                    <a:lnTo>
                      <a:pt x="1249" y="419"/>
                    </a:lnTo>
                    <a:lnTo>
                      <a:pt x="1315" y="282"/>
                    </a:lnTo>
                    <a:lnTo>
                      <a:pt x="1374" y="142"/>
                    </a:lnTo>
                    <a:lnTo>
                      <a:pt x="1426" y="0"/>
                    </a:lnTo>
                  </a:path>
                </a:pathLst>
              </a:custGeom>
              <a:noFill/>
              <a:ln w="3672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2320" name="Freeform 37"/>
            <p:cNvSpPr>
              <a:spLocks/>
            </p:cNvSpPr>
            <p:nvPr/>
          </p:nvSpPr>
          <p:spPr bwMode="auto">
            <a:xfrm>
              <a:off x="5842000" y="4440237"/>
              <a:ext cx="646113" cy="74613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1" name="Freeform 39"/>
            <p:cNvSpPr>
              <a:spLocks/>
            </p:cNvSpPr>
            <p:nvPr/>
          </p:nvSpPr>
          <p:spPr bwMode="auto">
            <a:xfrm>
              <a:off x="5884863" y="5938837"/>
              <a:ext cx="655637" cy="77788"/>
            </a:xfrm>
            <a:custGeom>
              <a:avLst/>
              <a:gdLst>
                <a:gd name="T0" fmla="*/ 0 w 2646"/>
                <a:gd name="T1" fmla="*/ 2147483647 h 312"/>
                <a:gd name="T2" fmla="*/ 2147483647 w 2646"/>
                <a:gd name="T3" fmla="*/ 2147483647 h 312"/>
                <a:gd name="T4" fmla="*/ 2147483647 w 2646"/>
                <a:gd name="T5" fmla="*/ 2147483647 h 312"/>
                <a:gd name="T6" fmla="*/ 2147483647 w 2646"/>
                <a:gd name="T7" fmla="*/ 2147483647 h 312"/>
                <a:gd name="T8" fmla="*/ 2147483647 w 2646"/>
                <a:gd name="T9" fmla="*/ 2147483647 h 312"/>
                <a:gd name="T10" fmla="*/ 2147483647 w 2646"/>
                <a:gd name="T11" fmla="*/ 2147483647 h 312"/>
                <a:gd name="T12" fmla="*/ 2147483647 w 2646"/>
                <a:gd name="T13" fmla="*/ 2147483647 h 312"/>
                <a:gd name="T14" fmla="*/ 2147483647 w 2646"/>
                <a:gd name="T15" fmla="*/ 2147483647 h 312"/>
                <a:gd name="T16" fmla="*/ 2147483647 w 2646"/>
                <a:gd name="T17" fmla="*/ 2147483647 h 312"/>
                <a:gd name="T18" fmla="*/ 2147483647 w 2646"/>
                <a:gd name="T19" fmla="*/ 2147483647 h 312"/>
                <a:gd name="T20" fmla="*/ 2147483647 w 2646"/>
                <a:gd name="T21" fmla="*/ 2147483647 h 312"/>
                <a:gd name="T22" fmla="*/ 2147483647 w 2646"/>
                <a:gd name="T23" fmla="*/ 2147483647 h 312"/>
                <a:gd name="T24" fmla="*/ 2147483647 w 2646"/>
                <a:gd name="T25" fmla="*/ 2147483647 h 312"/>
                <a:gd name="T26" fmla="*/ 2147483647 w 2646"/>
                <a:gd name="T27" fmla="*/ 2147483647 h 312"/>
                <a:gd name="T28" fmla="*/ 2147483647 w 2646"/>
                <a:gd name="T29" fmla="*/ 2147483647 h 312"/>
                <a:gd name="T30" fmla="*/ 2147483647 w 2646"/>
                <a:gd name="T31" fmla="*/ 0 h 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46"/>
                <a:gd name="T49" fmla="*/ 0 h 312"/>
                <a:gd name="T50" fmla="*/ 2646 w 2646"/>
                <a:gd name="T51" fmla="*/ 312 h 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46" h="312">
                  <a:moveTo>
                    <a:pt x="0" y="81"/>
                  </a:moveTo>
                  <a:lnTo>
                    <a:pt x="170" y="142"/>
                  </a:lnTo>
                  <a:lnTo>
                    <a:pt x="343" y="194"/>
                  </a:lnTo>
                  <a:lnTo>
                    <a:pt x="520" y="237"/>
                  </a:lnTo>
                  <a:lnTo>
                    <a:pt x="698" y="270"/>
                  </a:lnTo>
                  <a:lnTo>
                    <a:pt x="878" y="293"/>
                  </a:lnTo>
                  <a:lnTo>
                    <a:pt x="1059" y="307"/>
                  </a:lnTo>
                  <a:lnTo>
                    <a:pt x="1240" y="311"/>
                  </a:lnTo>
                  <a:lnTo>
                    <a:pt x="1422" y="305"/>
                  </a:lnTo>
                  <a:lnTo>
                    <a:pt x="1603" y="290"/>
                  </a:lnTo>
                  <a:lnTo>
                    <a:pt x="1782" y="265"/>
                  </a:lnTo>
                  <a:lnTo>
                    <a:pt x="1960" y="231"/>
                  </a:lnTo>
                  <a:lnTo>
                    <a:pt x="2136" y="187"/>
                  </a:lnTo>
                  <a:lnTo>
                    <a:pt x="2309" y="134"/>
                  </a:lnTo>
                  <a:lnTo>
                    <a:pt x="2479" y="71"/>
                  </a:lnTo>
                  <a:lnTo>
                    <a:pt x="2645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2" name="Freeform 41"/>
            <p:cNvSpPr>
              <a:spLocks/>
            </p:cNvSpPr>
            <p:nvPr/>
          </p:nvSpPr>
          <p:spPr bwMode="auto">
            <a:xfrm>
              <a:off x="5375275" y="4938712"/>
              <a:ext cx="55563" cy="573088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3" name="Freeform 40"/>
            <p:cNvSpPr>
              <a:spLocks/>
            </p:cNvSpPr>
            <p:nvPr/>
          </p:nvSpPr>
          <p:spPr bwMode="auto">
            <a:xfrm>
              <a:off x="5430838" y="5491162"/>
              <a:ext cx="458787" cy="468313"/>
            </a:xfrm>
            <a:custGeom>
              <a:avLst/>
              <a:gdLst>
                <a:gd name="T0" fmla="*/ 0 w 1754"/>
                <a:gd name="T1" fmla="*/ 0 h 1586"/>
                <a:gd name="T2" fmla="*/ 2147483647 w 1754"/>
                <a:gd name="T3" fmla="*/ 2147483647 h 1586"/>
                <a:gd name="T4" fmla="*/ 2147483647 w 1754"/>
                <a:gd name="T5" fmla="*/ 2147483647 h 1586"/>
                <a:gd name="T6" fmla="*/ 2147483647 w 1754"/>
                <a:gd name="T7" fmla="*/ 2147483647 h 1586"/>
                <a:gd name="T8" fmla="*/ 2147483647 w 1754"/>
                <a:gd name="T9" fmla="*/ 2147483647 h 1586"/>
                <a:gd name="T10" fmla="*/ 2147483647 w 1754"/>
                <a:gd name="T11" fmla="*/ 2147483647 h 1586"/>
                <a:gd name="T12" fmla="*/ 2147483647 w 1754"/>
                <a:gd name="T13" fmla="*/ 2147483647 h 1586"/>
                <a:gd name="T14" fmla="*/ 2147483647 w 1754"/>
                <a:gd name="T15" fmla="*/ 2147483647 h 1586"/>
                <a:gd name="T16" fmla="*/ 2147483647 w 1754"/>
                <a:gd name="T17" fmla="*/ 2147483647 h 1586"/>
                <a:gd name="T18" fmla="*/ 2147483647 w 1754"/>
                <a:gd name="T19" fmla="*/ 2147483647 h 1586"/>
                <a:gd name="T20" fmla="*/ 2147483647 w 1754"/>
                <a:gd name="T21" fmla="*/ 2147483647 h 1586"/>
                <a:gd name="T22" fmla="*/ 2147483647 w 1754"/>
                <a:gd name="T23" fmla="*/ 2147483647 h 1586"/>
                <a:gd name="T24" fmla="*/ 2147483647 w 1754"/>
                <a:gd name="T25" fmla="*/ 2147483647 h 1586"/>
                <a:gd name="T26" fmla="*/ 2147483647 w 1754"/>
                <a:gd name="T27" fmla="*/ 2147483647 h 1586"/>
                <a:gd name="T28" fmla="*/ 2147483647 w 1754"/>
                <a:gd name="T29" fmla="*/ 2147483647 h 1586"/>
                <a:gd name="T30" fmla="*/ 2147483647 w 1754"/>
                <a:gd name="T31" fmla="*/ 2147483647 h 15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54"/>
                <a:gd name="T49" fmla="*/ 0 h 1586"/>
                <a:gd name="T50" fmla="*/ 1754 w 1754"/>
                <a:gd name="T51" fmla="*/ 1586 h 15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54" h="1586">
                  <a:moveTo>
                    <a:pt x="0" y="0"/>
                  </a:moveTo>
                  <a:lnTo>
                    <a:pt x="75" y="141"/>
                  </a:lnTo>
                  <a:lnTo>
                    <a:pt x="156" y="278"/>
                  </a:lnTo>
                  <a:lnTo>
                    <a:pt x="244" y="412"/>
                  </a:lnTo>
                  <a:lnTo>
                    <a:pt x="339" y="540"/>
                  </a:lnTo>
                  <a:lnTo>
                    <a:pt x="441" y="665"/>
                  </a:lnTo>
                  <a:lnTo>
                    <a:pt x="549" y="784"/>
                  </a:lnTo>
                  <a:lnTo>
                    <a:pt x="663" y="897"/>
                  </a:lnTo>
                  <a:lnTo>
                    <a:pt x="782" y="1006"/>
                  </a:lnTo>
                  <a:lnTo>
                    <a:pt x="907" y="1108"/>
                  </a:lnTo>
                  <a:lnTo>
                    <a:pt x="1037" y="1204"/>
                  </a:lnTo>
                  <a:lnTo>
                    <a:pt x="1172" y="1294"/>
                  </a:lnTo>
                  <a:lnTo>
                    <a:pt x="1312" y="1377"/>
                  </a:lnTo>
                  <a:lnTo>
                    <a:pt x="1455" y="1453"/>
                  </a:lnTo>
                  <a:lnTo>
                    <a:pt x="1602" y="1522"/>
                  </a:lnTo>
                  <a:lnTo>
                    <a:pt x="1753" y="1585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4" name="Freeform 32"/>
            <p:cNvSpPr>
              <a:spLocks/>
            </p:cNvSpPr>
            <p:nvPr/>
          </p:nvSpPr>
          <p:spPr bwMode="auto">
            <a:xfrm>
              <a:off x="5430838" y="4513262"/>
              <a:ext cx="411162" cy="425450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5" name="Freeform 33"/>
            <p:cNvSpPr>
              <a:spLocks/>
            </p:cNvSpPr>
            <p:nvPr/>
          </p:nvSpPr>
          <p:spPr bwMode="auto">
            <a:xfrm>
              <a:off x="6610350" y="5472112"/>
              <a:ext cx="354013" cy="428625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6" name="Freeform 37"/>
            <p:cNvSpPr>
              <a:spLocks/>
            </p:cNvSpPr>
            <p:nvPr/>
          </p:nvSpPr>
          <p:spPr bwMode="auto">
            <a:xfrm>
              <a:off x="7793038" y="4440237"/>
              <a:ext cx="646112" cy="74613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7" name="Freeform 38"/>
            <p:cNvSpPr>
              <a:spLocks/>
            </p:cNvSpPr>
            <p:nvPr/>
          </p:nvSpPr>
          <p:spPr bwMode="auto">
            <a:xfrm>
              <a:off x="8890000" y="4918075"/>
              <a:ext cx="65088" cy="547687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8" name="Freeform 39"/>
            <p:cNvSpPr>
              <a:spLocks/>
            </p:cNvSpPr>
            <p:nvPr/>
          </p:nvSpPr>
          <p:spPr bwMode="auto">
            <a:xfrm>
              <a:off x="7837488" y="5938837"/>
              <a:ext cx="654050" cy="77788"/>
            </a:xfrm>
            <a:custGeom>
              <a:avLst/>
              <a:gdLst>
                <a:gd name="T0" fmla="*/ 0 w 2646"/>
                <a:gd name="T1" fmla="*/ 2147483647 h 312"/>
                <a:gd name="T2" fmla="*/ 2147483647 w 2646"/>
                <a:gd name="T3" fmla="*/ 2147483647 h 312"/>
                <a:gd name="T4" fmla="*/ 2147483647 w 2646"/>
                <a:gd name="T5" fmla="*/ 2147483647 h 312"/>
                <a:gd name="T6" fmla="*/ 2147483647 w 2646"/>
                <a:gd name="T7" fmla="*/ 2147483647 h 312"/>
                <a:gd name="T8" fmla="*/ 2147483647 w 2646"/>
                <a:gd name="T9" fmla="*/ 2147483647 h 312"/>
                <a:gd name="T10" fmla="*/ 2147483647 w 2646"/>
                <a:gd name="T11" fmla="*/ 2147483647 h 312"/>
                <a:gd name="T12" fmla="*/ 2147483647 w 2646"/>
                <a:gd name="T13" fmla="*/ 2147483647 h 312"/>
                <a:gd name="T14" fmla="*/ 2147483647 w 2646"/>
                <a:gd name="T15" fmla="*/ 2147483647 h 312"/>
                <a:gd name="T16" fmla="*/ 2147483647 w 2646"/>
                <a:gd name="T17" fmla="*/ 2147483647 h 312"/>
                <a:gd name="T18" fmla="*/ 2147483647 w 2646"/>
                <a:gd name="T19" fmla="*/ 2147483647 h 312"/>
                <a:gd name="T20" fmla="*/ 2147483647 w 2646"/>
                <a:gd name="T21" fmla="*/ 2147483647 h 312"/>
                <a:gd name="T22" fmla="*/ 2147483647 w 2646"/>
                <a:gd name="T23" fmla="*/ 2147483647 h 312"/>
                <a:gd name="T24" fmla="*/ 2147483647 w 2646"/>
                <a:gd name="T25" fmla="*/ 2147483647 h 312"/>
                <a:gd name="T26" fmla="*/ 2147483647 w 2646"/>
                <a:gd name="T27" fmla="*/ 2147483647 h 312"/>
                <a:gd name="T28" fmla="*/ 2147483647 w 2646"/>
                <a:gd name="T29" fmla="*/ 2147483647 h 312"/>
                <a:gd name="T30" fmla="*/ 2147483647 w 2646"/>
                <a:gd name="T31" fmla="*/ 0 h 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46"/>
                <a:gd name="T49" fmla="*/ 0 h 312"/>
                <a:gd name="T50" fmla="*/ 2646 w 2646"/>
                <a:gd name="T51" fmla="*/ 312 h 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46" h="312">
                  <a:moveTo>
                    <a:pt x="0" y="81"/>
                  </a:moveTo>
                  <a:lnTo>
                    <a:pt x="170" y="142"/>
                  </a:lnTo>
                  <a:lnTo>
                    <a:pt x="343" y="194"/>
                  </a:lnTo>
                  <a:lnTo>
                    <a:pt x="520" y="237"/>
                  </a:lnTo>
                  <a:lnTo>
                    <a:pt x="698" y="270"/>
                  </a:lnTo>
                  <a:lnTo>
                    <a:pt x="878" y="293"/>
                  </a:lnTo>
                  <a:lnTo>
                    <a:pt x="1059" y="307"/>
                  </a:lnTo>
                  <a:lnTo>
                    <a:pt x="1240" y="311"/>
                  </a:lnTo>
                  <a:lnTo>
                    <a:pt x="1422" y="305"/>
                  </a:lnTo>
                  <a:lnTo>
                    <a:pt x="1603" y="290"/>
                  </a:lnTo>
                  <a:lnTo>
                    <a:pt x="1782" y="265"/>
                  </a:lnTo>
                  <a:lnTo>
                    <a:pt x="1960" y="231"/>
                  </a:lnTo>
                  <a:lnTo>
                    <a:pt x="2136" y="187"/>
                  </a:lnTo>
                  <a:lnTo>
                    <a:pt x="2309" y="134"/>
                  </a:lnTo>
                  <a:lnTo>
                    <a:pt x="2479" y="71"/>
                  </a:lnTo>
                  <a:lnTo>
                    <a:pt x="2645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29" name="Freeform 40"/>
            <p:cNvSpPr>
              <a:spLocks/>
            </p:cNvSpPr>
            <p:nvPr/>
          </p:nvSpPr>
          <p:spPr bwMode="auto">
            <a:xfrm>
              <a:off x="7383463" y="5491162"/>
              <a:ext cx="457200" cy="468313"/>
            </a:xfrm>
            <a:custGeom>
              <a:avLst/>
              <a:gdLst>
                <a:gd name="T0" fmla="*/ 0 w 1754"/>
                <a:gd name="T1" fmla="*/ 0 h 1586"/>
                <a:gd name="T2" fmla="*/ 2147483647 w 1754"/>
                <a:gd name="T3" fmla="*/ 2147483647 h 1586"/>
                <a:gd name="T4" fmla="*/ 2147483647 w 1754"/>
                <a:gd name="T5" fmla="*/ 2147483647 h 1586"/>
                <a:gd name="T6" fmla="*/ 2147483647 w 1754"/>
                <a:gd name="T7" fmla="*/ 2147483647 h 1586"/>
                <a:gd name="T8" fmla="*/ 2147483647 w 1754"/>
                <a:gd name="T9" fmla="*/ 2147483647 h 1586"/>
                <a:gd name="T10" fmla="*/ 2147483647 w 1754"/>
                <a:gd name="T11" fmla="*/ 2147483647 h 1586"/>
                <a:gd name="T12" fmla="*/ 2147483647 w 1754"/>
                <a:gd name="T13" fmla="*/ 2147483647 h 1586"/>
                <a:gd name="T14" fmla="*/ 2147483647 w 1754"/>
                <a:gd name="T15" fmla="*/ 2147483647 h 1586"/>
                <a:gd name="T16" fmla="*/ 2147483647 w 1754"/>
                <a:gd name="T17" fmla="*/ 2147483647 h 1586"/>
                <a:gd name="T18" fmla="*/ 2147483647 w 1754"/>
                <a:gd name="T19" fmla="*/ 2147483647 h 1586"/>
                <a:gd name="T20" fmla="*/ 2147483647 w 1754"/>
                <a:gd name="T21" fmla="*/ 2147483647 h 1586"/>
                <a:gd name="T22" fmla="*/ 2147483647 w 1754"/>
                <a:gd name="T23" fmla="*/ 2147483647 h 1586"/>
                <a:gd name="T24" fmla="*/ 2147483647 w 1754"/>
                <a:gd name="T25" fmla="*/ 2147483647 h 1586"/>
                <a:gd name="T26" fmla="*/ 2147483647 w 1754"/>
                <a:gd name="T27" fmla="*/ 2147483647 h 1586"/>
                <a:gd name="T28" fmla="*/ 2147483647 w 1754"/>
                <a:gd name="T29" fmla="*/ 2147483647 h 1586"/>
                <a:gd name="T30" fmla="*/ 2147483647 w 1754"/>
                <a:gd name="T31" fmla="*/ 2147483647 h 15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54"/>
                <a:gd name="T49" fmla="*/ 0 h 1586"/>
                <a:gd name="T50" fmla="*/ 1754 w 1754"/>
                <a:gd name="T51" fmla="*/ 1586 h 15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54" h="1586">
                  <a:moveTo>
                    <a:pt x="0" y="0"/>
                  </a:moveTo>
                  <a:lnTo>
                    <a:pt x="75" y="141"/>
                  </a:lnTo>
                  <a:lnTo>
                    <a:pt x="156" y="278"/>
                  </a:lnTo>
                  <a:lnTo>
                    <a:pt x="244" y="412"/>
                  </a:lnTo>
                  <a:lnTo>
                    <a:pt x="339" y="540"/>
                  </a:lnTo>
                  <a:lnTo>
                    <a:pt x="441" y="665"/>
                  </a:lnTo>
                  <a:lnTo>
                    <a:pt x="549" y="784"/>
                  </a:lnTo>
                  <a:lnTo>
                    <a:pt x="663" y="897"/>
                  </a:lnTo>
                  <a:lnTo>
                    <a:pt x="782" y="1006"/>
                  </a:lnTo>
                  <a:lnTo>
                    <a:pt x="907" y="1108"/>
                  </a:lnTo>
                  <a:lnTo>
                    <a:pt x="1037" y="1204"/>
                  </a:lnTo>
                  <a:lnTo>
                    <a:pt x="1172" y="1294"/>
                  </a:lnTo>
                  <a:lnTo>
                    <a:pt x="1312" y="1377"/>
                  </a:lnTo>
                  <a:lnTo>
                    <a:pt x="1455" y="1453"/>
                  </a:lnTo>
                  <a:lnTo>
                    <a:pt x="1602" y="1522"/>
                  </a:lnTo>
                  <a:lnTo>
                    <a:pt x="1753" y="1585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30" name="Freeform 31"/>
            <p:cNvSpPr>
              <a:spLocks/>
            </p:cNvSpPr>
            <p:nvPr/>
          </p:nvSpPr>
          <p:spPr bwMode="auto">
            <a:xfrm>
              <a:off x="8488363" y="4513262"/>
              <a:ext cx="407987" cy="420688"/>
            </a:xfrm>
            <a:custGeom>
              <a:avLst/>
              <a:gdLst>
                <a:gd name="T0" fmla="*/ 2147483647 w 1649"/>
                <a:gd name="T1" fmla="*/ 2147483647 h 1692"/>
                <a:gd name="T2" fmla="*/ 2147483647 w 1649"/>
                <a:gd name="T3" fmla="*/ 2147483647 h 1692"/>
                <a:gd name="T4" fmla="*/ 2147483647 w 1649"/>
                <a:gd name="T5" fmla="*/ 2147483647 h 1692"/>
                <a:gd name="T6" fmla="*/ 2147483647 w 1649"/>
                <a:gd name="T7" fmla="*/ 2147483647 h 1692"/>
                <a:gd name="T8" fmla="*/ 2147483647 w 1649"/>
                <a:gd name="T9" fmla="*/ 2147483647 h 1692"/>
                <a:gd name="T10" fmla="*/ 2147483647 w 1649"/>
                <a:gd name="T11" fmla="*/ 2147483647 h 1692"/>
                <a:gd name="T12" fmla="*/ 2147483647 w 1649"/>
                <a:gd name="T13" fmla="*/ 2147483647 h 1692"/>
                <a:gd name="T14" fmla="*/ 2147483647 w 1649"/>
                <a:gd name="T15" fmla="*/ 2147483647 h 1692"/>
                <a:gd name="T16" fmla="*/ 2147483647 w 1649"/>
                <a:gd name="T17" fmla="*/ 2147483647 h 1692"/>
                <a:gd name="T18" fmla="*/ 2147483647 w 1649"/>
                <a:gd name="T19" fmla="*/ 2147483647 h 1692"/>
                <a:gd name="T20" fmla="*/ 2147483647 w 1649"/>
                <a:gd name="T21" fmla="*/ 2147483647 h 1692"/>
                <a:gd name="T22" fmla="*/ 2147483647 w 1649"/>
                <a:gd name="T23" fmla="*/ 2147483647 h 1692"/>
                <a:gd name="T24" fmla="*/ 2147483647 w 1649"/>
                <a:gd name="T25" fmla="*/ 2147483647 h 1692"/>
                <a:gd name="T26" fmla="*/ 2147483647 w 1649"/>
                <a:gd name="T27" fmla="*/ 2147483647 h 1692"/>
                <a:gd name="T28" fmla="*/ 2147483647 w 1649"/>
                <a:gd name="T29" fmla="*/ 2147483647 h 1692"/>
                <a:gd name="T30" fmla="*/ 0 w 1649"/>
                <a:gd name="T31" fmla="*/ 0 h 16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49"/>
                <a:gd name="T49" fmla="*/ 0 h 1692"/>
                <a:gd name="T50" fmla="*/ 1649 w 1649"/>
                <a:gd name="T51" fmla="*/ 1692 h 16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49" h="1692">
                  <a:moveTo>
                    <a:pt x="1648" y="1691"/>
                  </a:moveTo>
                  <a:lnTo>
                    <a:pt x="1583" y="1545"/>
                  </a:lnTo>
                  <a:lnTo>
                    <a:pt x="1511" y="1403"/>
                  </a:lnTo>
                  <a:lnTo>
                    <a:pt x="1432" y="1264"/>
                  </a:lnTo>
                  <a:lnTo>
                    <a:pt x="1345" y="1130"/>
                  </a:lnTo>
                  <a:lnTo>
                    <a:pt x="1251" y="999"/>
                  </a:lnTo>
                  <a:lnTo>
                    <a:pt x="1151" y="874"/>
                  </a:lnTo>
                  <a:lnTo>
                    <a:pt x="1045" y="753"/>
                  </a:lnTo>
                  <a:lnTo>
                    <a:pt x="932" y="638"/>
                  </a:lnTo>
                  <a:lnTo>
                    <a:pt x="814" y="528"/>
                  </a:lnTo>
                  <a:lnTo>
                    <a:pt x="690" y="424"/>
                  </a:lnTo>
                  <a:lnTo>
                    <a:pt x="561" y="326"/>
                  </a:lnTo>
                  <a:lnTo>
                    <a:pt x="428" y="235"/>
                  </a:lnTo>
                  <a:lnTo>
                    <a:pt x="289" y="150"/>
                  </a:lnTo>
                  <a:lnTo>
                    <a:pt x="147" y="72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31" name="Freeform 33"/>
            <p:cNvSpPr>
              <a:spLocks/>
            </p:cNvSpPr>
            <p:nvPr/>
          </p:nvSpPr>
          <p:spPr bwMode="auto">
            <a:xfrm>
              <a:off x="8561388" y="5472112"/>
              <a:ext cx="354012" cy="428625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6945313" y="4949825"/>
              <a:ext cx="438150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333" name="Freeform 32"/>
            <p:cNvSpPr>
              <a:spLocks/>
            </p:cNvSpPr>
            <p:nvPr/>
          </p:nvSpPr>
          <p:spPr bwMode="auto">
            <a:xfrm>
              <a:off x="7381875" y="4513262"/>
              <a:ext cx="411163" cy="425450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34" name="Freeform 31"/>
            <p:cNvSpPr>
              <a:spLocks/>
            </p:cNvSpPr>
            <p:nvPr/>
          </p:nvSpPr>
          <p:spPr bwMode="auto">
            <a:xfrm>
              <a:off x="6537325" y="4513262"/>
              <a:ext cx="407988" cy="420688"/>
            </a:xfrm>
            <a:custGeom>
              <a:avLst/>
              <a:gdLst>
                <a:gd name="T0" fmla="*/ 2147483647 w 1649"/>
                <a:gd name="T1" fmla="*/ 2147483647 h 1692"/>
                <a:gd name="T2" fmla="*/ 2147483647 w 1649"/>
                <a:gd name="T3" fmla="*/ 2147483647 h 1692"/>
                <a:gd name="T4" fmla="*/ 2147483647 w 1649"/>
                <a:gd name="T5" fmla="*/ 2147483647 h 1692"/>
                <a:gd name="T6" fmla="*/ 2147483647 w 1649"/>
                <a:gd name="T7" fmla="*/ 2147483647 h 1692"/>
                <a:gd name="T8" fmla="*/ 2147483647 w 1649"/>
                <a:gd name="T9" fmla="*/ 2147483647 h 1692"/>
                <a:gd name="T10" fmla="*/ 2147483647 w 1649"/>
                <a:gd name="T11" fmla="*/ 2147483647 h 1692"/>
                <a:gd name="T12" fmla="*/ 2147483647 w 1649"/>
                <a:gd name="T13" fmla="*/ 2147483647 h 1692"/>
                <a:gd name="T14" fmla="*/ 2147483647 w 1649"/>
                <a:gd name="T15" fmla="*/ 2147483647 h 1692"/>
                <a:gd name="T16" fmla="*/ 2147483647 w 1649"/>
                <a:gd name="T17" fmla="*/ 2147483647 h 1692"/>
                <a:gd name="T18" fmla="*/ 2147483647 w 1649"/>
                <a:gd name="T19" fmla="*/ 2147483647 h 1692"/>
                <a:gd name="T20" fmla="*/ 2147483647 w 1649"/>
                <a:gd name="T21" fmla="*/ 2147483647 h 1692"/>
                <a:gd name="T22" fmla="*/ 2147483647 w 1649"/>
                <a:gd name="T23" fmla="*/ 2147483647 h 1692"/>
                <a:gd name="T24" fmla="*/ 2147483647 w 1649"/>
                <a:gd name="T25" fmla="*/ 2147483647 h 1692"/>
                <a:gd name="T26" fmla="*/ 2147483647 w 1649"/>
                <a:gd name="T27" fmla="*/ 2147483647 h 1692"/>
                <a:gd name="T28" fmla="*/ 2147483647 w 1649"/>
                <a:gd name="T29" fmla="*/ 2147483647 h 1692"/>
                <a:gd name="T30" fmla="*/ 0 w 1649"/>
                <a:gd name="T31" fmla="*/ 0 h 16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49"/>
                <a:gd name="T49" fmla="*/ 0 h 1692"/>
                <a:gd name="T50" fmla="*/ 1649 w 1649"/>
                <a:gd name="T51" fmla="*/ 1692 h 16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49" h="1692">
                  <a:moveTo>
                    <a:pt x="1648" y="1691"/>
                  </a:moveTo>
                  <a:lnTo>
                    <a:pt x="1583" y="1545"/>
                  </a:lnTo>
                  <a:lnTo>
                    <a:pt x="1511" y="1403"/>
                  </a:lnTo>
                  <a:lnTo>
                    <a:pt x="1432" y="1264"/>
                  </a:lnTo>
                  <a:lnTo>
                    <a:pt x="1345" y="1130"/>
                  </a:lnTo>
                  <a:lnTo>
                    <a:pt x="1251" y="999"/>
                  </a:lnTo>
                  <a:lnTo>
                    <a:pt x="1151" y="874"/>
                  </a:lnTo>
                  <a:lnTo>
                    <a:pt x="1045" y="753"/>
                  </a:lnTo>
                  <a:lnTo>
                    <a:pt x="932" y="638"/>
                  </a:lnTo>
                  <a:lnTo>
                    <a:pt x="814" y="528"/>
                  </a:lnTo>
                  <a:lnTo>
                    <a:pt x="690" y="424"/>
                  </a:lnTo>
                  <a:lnTo>
                    <a:pt x="561" y="326"/>
                  </a:lnTo>
                  <a:lnTo>
                    <a:pt x="428" y="235"/>
                  </a:lnTo>
                  <a:lnTo>
                    <a:pt x="289" y="150"/>
                  </a:lnTo>
                  <a:lnTo>
                    <a:pt x="147" y="72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36" name="Freeform 48"/>
            <p:cNvSpPr>
              <a:spLocks noChangeArrowheads="1"/>
            </p:cNvSpPr>
            <p:nvPr/>
          </p:nvSpPr>
          <p:spPr bwMode="auto">
            <a:xfrm>
              <a:off x="7207250" y="1954212"/>
              <a:ext cx="228600" cy="228600"/>
            </a:xfrm>
            <a:custGeom>
              <a:avLst/>
              <a:gdLst>
                <a:gd name="T0" fmla="*/ 2147483647 w 780"/>
                <a:gd name="T1" fmla="*/ 0 h 907"/>
                <a:gd name="T2" fmla="*/ 2147483647 w 780"/>
                <a:gd name="T3" fmla="*/ 2147483647 h 907"/>
                <a:gd name="T4" fmla="*/ 2147483647 w 780"/>
                <a:gd name="T5" fmla="*/ 2147483647 h 907"/>
                <a:gd name="T6" fmla="*/ 2147483647 w 780"/>
                <a:gd name="T7" fmla="*/ 2147483647 h 907"/>
                <a:gd name="T8" fmla="*/ 2147483647 w 780"/>
                <a:gd name="T9" fmla="*/ 2147483647 h 907"/>
                <a:gd name="T10" fmla="*/ 2147483647 w 780"/>
                <a:gd name="T11" fmla="*/ 2147483647 h 907"/>
                <a:gd name="T12" fmla="*/ 2147483647 w 780"/>
                <a:gd name="T13" fmla="*/ 2147483647 h 907"/>
                <a:gd name="T14" fmla="*/ 2147483647 w 780"/>
                <a:gd name="T15" fmla="*/ 2147483647 h 907"/>
                <a:gd name="T16" fmla="*/ 0 w 780"/>
                <a:gd name="T17" fmla="*/ 2147483647 h 907"/>
                <a:gd name="T18" fmla="*/ 2147483647 w 780"/>
                <a:gd name="T19" fmla="*/ 2147483647 h 907"/>
                <a:gd name="T20" fmla="*/ 0 w 780"/>
                <a:gd name="T21" fmla="*/ 2147483647 h 907"/>
                <a:gd name="T22" fmla="*/ 2147483647 w 780"/>
                <a:gd name="T23" fmla="*/ 2147483647 h 907"/>
                <a:gd name="T24" fmla="*/ 2147483647 w 780"/>
                <a:gd name="T25" fmla="*/ 0 h 9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0"/>
                <a:gd name="T40" fmla="*/ 0 h 907"/>
                <a:gd name="T41" fmla="*/ 780 w 780"/>
                <a:gd name="T42" fmla="*/ 907 h 9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0" h="907">
                  <a:moveTo>
                    <a:pt x="390" y="0"/>
                  </a:moveTo>
                  <a:lnTo>
                    <a:pt x="492" y="276"/>
                  </a:lnTo>
                  <a:lnTo>
                    <a:pt x="780" y="228"/>
                  </a:lnTo>
                  <a:lnTo>
                    <a:pt x="594" y="457"/>
                  </a:lnTo>
                  <a:lnTo>
                    <a:pt x="780" y="679"/>
                  </a:lnTo>
                  <a:lnTo>
                    <a:pt x="492" y="631"/>
                  </a:lnTo>
                  <a:lnTo>
                    <a:pt x="390" y="907"/>
                  </a:lnTo>
                  <a:lnTo>
                    <a:pt x="288" y="631"/>
                  </a:lnTo>
                  <a:lnTo>
                    <a:pt x="0" y="679"/>
                  </a:lnTo>
                  <a:lnTo>
                    <a:pt x="186" y="457"/>
                  </a:lnTo>
                  <a:lnTo>
                    <a:pt x="0" y="228"/>
                  </a:lnTo>
                  <a:lnTo>
                    <a:pt x="288" y="276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FFFF00"/>
            </a:solidFill>
            <a:ln w="36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37" name="Freeform 48"/>
            <p:cNvSpPr>
              <a:spLocks noChangeArrowheads="1"/>
            </p:cNvSpPr>
            <p:nvPr/>
          </p:nvSpPr>
          <p:spPr bwMode="auto">
            <a:xfrm>
              <a:off x="6889750" y="1947862"/>
              <a:ext cx="228600" cy="228600"/>
            </a:xfrm>
            <a:custGeom>
              <a:avLst/>
              <a:gdLst>
                <a:gd name="T0" fmla="*/ 2147483647 w 780"/>
                <a:gd name="T1" fmla="*/ 0 h 907"/>
                <a:gd name="T2" fmla="*/ 2147483647 w 780"/>
                <a:gd name="T3" fmla="*/ 2147483647 h 907"/>
                <a:gd name="T4" fmla="*/ 2147483647 w 780"/>
                <a:gd name="T5" fmla="*/ 2147483647 h 907"/>
                <a:gd name="T6" fmla="*/ 2147483647 w 780"/>
                <a:gd name="T7" fmla="*/ 2147483647 h 907"/>
                <a:gd name="T8" fmla="*/ 2147483647 w 780"/>
                <a:gd name="T9" fmla="*/ 2147483647 h 907"/>
                <a:gd name="T10" fmla="*/ 2147483647 w 780"/>
                <a:gd name="T11" fmla="*/ 2147483647 h 907"/>
                <a:gd name="T12" fmla="*/ 2147483647 w 780"/>
                <a:gd name="T13" fmla="*/ 2147483647 h 907"/>
                <a:gd name="T14" fmla="*/ 2147483647 w 780"/>
                <a:gd name="T15" fmla="*/ 2147483647 h 907"/>
                <a:gd name="T16" fmla="*/ 0 w 780"/>
                <a:gd name="T17" fmla="*/ 2147483647 h 907"/>
                <a:gd name="T18" fmla="*/ 2147483647 w 780"/>
                <a:gd name="T19" fmla="*/ 2147483647 h 907"/>
                <a:gd name="T20" fmla="*/ 0 w 780"/>
                <a:gd name="T21" fmla="*/ 2147483647 h 907"/>
                <a:gd name="T22" fmla="*/ 2147483647 w 780"/>
                <a:gd name="T23" fmla="*/ 2147483647 h 907"/>
                <a:gd name="T24" fmla="*/ 2147483647 w 780"/>
                <a:gd name="T25" fmla="*/ 0 h 9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0"/>
                <a:gd name="T40" fmla="*/ 0 h 907"/>
                <a:gd name="T41" fmla="*/ 780 w 780"/>
                <a:gd name="T42" fmla="*/ 907 h 9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0" h="907">
                  <a:moveTo>
                    <a:pt x="390" y="0"/>
                  </a:moveTo>
                  <a:lnTo>
                    <a:pt x="492" y="276"/>
                  </a:lnTo>
                  <a:lnTo>
                    <a:pt x="780" y="228"/>
                  </a:lnTo>
                  <a:lnTo>
                    <a:pt x="594" y="457"/>
                  </a:lnTo>
                  <a:lnTo>
                    <a:pt x="780" y="679"/>
                  </a:lnTo>
                  <a:lnTo>
                    <a:pt x="492" y="631"/>
                  </a:lnTo>
                  <a:lnTo>
                    <a:pt x="390" y="907"/>
                  </a:lnTo>
                  <a:lnTo>
                    <a:pt x="288" y="631"/>
                  </a:lnTo>
                  <a:lnTo>
                    <a:pt x="0" y="679"/>
                  </a:lnTo>
                  <a:lnTo>
                    <a:pt x="186" y="457"/>
                  </a:lnTo>
                  <a:lnTo>
                    <a:pt x="0" y="228"/>
                  </a:lnTo>
                  <a:lnTo>
                    <a:pt x="288" y="276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FFFF00"/>
            </a:solidFill>
            <a:ln w="36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Box 246"/>
            <p:cNvSpPr txBox="1">
              <a:spLocks noChangeArrowheads="1"/>
            </p:cNvSpPr>
            <p:nvPr/>
          </p:nvSpPr>
          <p:spPr bwMode="auto">
            <a:xfrm>
              <a:off x="7191375" y="2992437"/>
              <a:ext cx="1600200" cy="120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 dirty="0">
                  <a:latin typeface="Calibri"/>
                  <a:cs typeface="Calibri"/>
                </a:rPr>
                <a:t>cycle(</a:t>
              </a:r>
              <a:r>
                <a:rPr lang="en-US" i="1" dirty="0">
                  <a:solidFill>
                    <a:srgbClr val="FF0000"/>
                  </a:solidFill>
                  <a:latin typeface="Calibri"/>
                  <a:cs typeface="Calibri"/>
                </a:rPr>
                <a:t>P</a:t>
              </a:r>
              <a:r>
                <a:rPr lang="en-US" i="1" dirty="0">
                  <a:solidFill>
                    <a:srgbClr val="0000FF"/>
                  </a:solidFill>
                  <a:latin typeface="Calibri"/>
                  <a:cs typeface="Calibri"/>
                </a:rPr>
                <a:t>,Q</a:t>
              </a:r>
              <a:r>
                <a:rPr lang="en-US" i="1" dirty="0">
                  <a:latin typeface="Calibri"/>
                  <a:cs typeface="Calibri"/>
                </a:rPr>
                <a:t>)</a:t>
              </a:r>
            </a:p>
            <a:p>
              <a:pPr eaLnBrk="1" hangingPunct="1"/>
              <a:r>
                <a:rPr lang="en-US" dirty="0">
                  <a:latin typeface="Calibri"/>
                  <a:cs typeface="Calibri"/>
                </a:rPr>
                <a:t>decreases by 1</a:t>
              </a:r>
            </a:p>
          </p:txBody>
        </p:sp>
      </p:grpSp>
      <p:sp>
        <p:nvSpPr>
          <p:cNvPr id="87" name="Rectangle 2"/>
          <p:cNvSpPr txBox="1">
            <a:spLocks noChangeArrowheads="1"/>
          </p:cNvSpPr>
          <p:nvPr/>
        </p:nvSpPr>
        <p:spPr>
          <a:xfrm>
            <a:off x="-25400" y="0"/>
            <a:ext cx="9144000" cy="1146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2000"/>
              </a:lnSpc>
              <a:buClr>
                <a:srgbClr val="000000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600" dirty="0">
                <a:solidFill>
                  <a:srgbClr val="333333"/>
                </a:solidFill>
                <a:latin typeface="Calibri"/>
                <a:cs typeface="Calibri"/>
              </a:rPr>
              <a:t>There Exists a 2-Break Increasing </a:t>
            </a:r>
            <a:r>
              <a:rPr lang="en-GB" sz="3600" i="1" dirty="0">
                <a:solidFill>
                  <a:srgbClr val="333333"/>
                </a:solidFill>
                <a:latin typeface="Calibri"/>
                <a:cs typeface="Calibri"/>
              </a:rPr>
              <a:t>cycle(</a:t>
            </a:r>
            <a:r>
              <a:rPr lang="en-GB" sz="3600" i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lang="en-GB" sz="3600" i="1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lang="en-GB" sz="3600" i="1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lang="en-GB" sz="3600" i="1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lang="en-GB" sz="3600" dirty="0">
                <a:solidFill>
                  <a:srgbClr val="333333"/>
                </a:solidFill>
                <a:latin typeface="Calibri"/>
                <a:cs typeface="Calibri"/>
              </a:rPr>
              <a:t> by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F11E-15EB-E34A-A32D-446609DE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65229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1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152400" y="-76200"/>
            <a:ext cx="8793163" cy="962025"/>
          </a:xfrm>
        </p:spPr>
        <p:txBody>
          <a:bodyPr lIns="0" tIns="0" rIns="0" bIns="0" anchor="ctr"/>
          <a:lstStyle/>
          <a:p>
            <a:pPr marL="0" indent="0" algn="ctr" defTabSz="457200" eaLnBrk="1" hangingPunct="1">
              <a:spcBef>
                <a:spcPct val="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3600" dirty="0">
                <a:ea typeface="+mn-ea"/>
                <a:cs typeface="+mn-cs"/>
              </a:rPr>
              <a:t>2-Break Distance Theorem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066800"/>
            <a:ext cx="8915400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3200" dirty="0"/>
              <a:t>A 2-break increases #cycles by at most  1.</a:t>
            </a:r>
          </a:p>
          <a:p>
            <a:r>
              <a:rPr lang="en-GB" sz="3200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GB" sz="3200" dirty="0"/>
              <a:t>There exists a 2-break increasing #cycles by 1. </a:t>
            </a:r>
          </a:p>
          <a:p>
            <a:pPr marL="285750" indent="-285750">
              <a:buFont typeface="Arial"/>
              <a:buChar char="•"/>
            </a:pPr>
            <a:endParaRPr lang="en-GB" sz="3200" dirty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3200" dirty="0"/>
              <a:t>Every sorting by 2-breaks must increase #cycles by </a:t>
            </a:r>
          </a:p>
          <a:p>
            <a:r>
              <a:rPr lang="en-GB" sz="3200" i="1" dirty="0">
                <a:solidFill>
                  <a:srgbClr val="0000FF"/>
                </a:solidFill>
              </a:rPr>
              <a:t>                           </a:t>
            </a:r>
            <a:r>
              <a:rPr lang="en-GB" sz="3200" i="1" dirty="0"/>
              <a:t>blocks(</a:t>
            </a:r>
            <a:r>
              <a:rPr lang="en-GB" sz="3200" i="1" dirty="0">
                <a:solidFill>
                  <a:srgbClr val="FF0000"/>
                </a:solidFill>
              </a:rPr>
              <a:t>P</a:t>
            </a:r>
            <a:r>
              <a:rPr lang="en-GB" sz="3200" i="1" dirty="0"/>
              <a:t>,</a:t>
            </a:r>
            <a:r>
              <a:rPr lang="en-GB" sz="3200" i="1" dirty="0">
                <a:solidFill>
                  <a:srgbClr val="0000FF"/>
                </a:solidFill>
              </a:rPr>
              <a:t>Q</a:t>
            </a:r>
            <a:r>
              <a:rPr lang="en-GB" sz="3200" i="1" dirty="0">
                <a:solidFill>
                  <a:srgbClr val="000000"/>
                </a:solidFill>
              </a:rPr>
              <a:t>) - cycle(</a:t>
            </a:r>
            <a:r>
              <a:rPr lang="en-GB" sz="3200" i="1" dirty="0">
                <a:solidFill>
                  <a:srgbClr val="FF0000"/>
                </a:solidFill>
              </a:rPr>
              <a:t>P</a:t>
            </a:r>
            <a:r>
              <a:rPr lang="en-GB" sz="3200" i="1" dirty="0">
                <a:solidFill>
                  <a:srgbClr val="000000"/>
                </a:solidFill>
              </a:rPr>
              <a:t>,</a:t>
            </a:r>
            <a:r>
              <a:rPr lang="en-GB" sz="3200" i="1" dirty="0">
                <a:solidFill>
                  <a:srgbClr val="0000FF"/>
                </a:solidFill>
              </a:rPr>
              <a:t>Q</a:t>
            </a:r>
            <a:r>
              <a:rPr lang="en-GB" sz="3200" i="1" dirty="0">
                <a:solidFill>
                  <a:srgbClr val="000000"/>
                </a:solidFill>
              </a:rPr>
              <a:t>)</a:t>
            </a:r>
            <a:r>
              <a:rPr lang="en-GB" sz="3200" i="1" dirty="0">
                <a:solidFill>
                  <a:srgbClr val="0000FF"/>
                </a:solidFill>
              </a:rPr>
              <a:t> </a:t>
            </a:r>
          </a:p>
          <a:p>
            <a:endParaRPr lang="en-GB" sz="3200" i="1" dirty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3200" dirty="0"/>
              <a:t>2-break distance between genomes </a:t>
            </a:r>
            <a:r>
              <a:rPr lang="en-GB" sz="3200" i="1" dirty="0">
                <a:solidFill>
                  <a:srgbClr val="FF0000"/>
                </a:solidFill>
              </a:rPr>
              <a:t>P</a:t>
            </a:r>
            <a:r>
              <a:rPr lang="en-GB" sz="3200" baseline="-33000" dirty="0"/>
              <a:t> </a:t>
            </a:r>
            <a:r>
              <a:rPr lang="en-GB" sz="3200" dirty="0"/>
              <a:t>and</a:t>
            </a:r>
            <a:r>
              <a:rPr lang="en-GB" sz="3200" baseline="-33000" dirty="0"/>
              <a:t> </a:t>
            </a:r>
            <a:r>
              <a:rPr lang="en-GB" sz="3200" i="1" dirty="0">
                <a:solidFill>
                  <a:srgbClr val="0000FF"/>
                </a:solidFill>
              </a:rPr>
              <a:t>Q</a:t>
            </a:r>
            <a:r>
              <a:rPr lang="en-GB" sz="3200" dirty="0"/>
              <a:t>: </a:t>
            </a:r>
          </a:p>
          <a:p>
            <a:r>
              <a:rPr lang="en-GB" sz="3200" i="1" dirty="0">
                <a:solidFill>
                  <a:srgbClr val="0000FF"/>
                </a:solidFill>
              </a:rPr>
              <a:t>               </a:t>
            </a:r>
          </a:p>
          <a:p>
            <a:r>
              <a:rPr lang="en-GB" sz="3200" i="1" dirty="0">
                <a:solidFill>
                  <a:srgbClr val="0000FF"/>
                </a:solidFill>
              </a:rPr>
              <a:t>                   d(</a:t>
            </a:r>
            <a:r>
              <a:rPr lang="en-GB" sz="3200" i="1" dirty="0">
                <a:solidFill>
                  <a:srgbClr val="FF0000"/>
                </a:solidFill>
              </a:rPr>
              <a:t>P</a:t>
            </a:r>
            <a:r>
              <a:rPr lang="en-GB" sz="3200" i="1" dirty="0">
                <a:solidFill>
                  <a:srgbClr val="000000"/>
                </a:solidFill>
              </a:rPr>
              <a:t>,</a:t>
            </a:r>
            <a:r>
              <a:rPr lang="en-GB" sz="3200" i="1" dirty="0">
                <a:solidFill>
                  <a:srgbClr val="0000FF"/>
                </a:solidFill>
              </a:rPr>
              <a:t>Q</a:t>
            </a:r>
            <a:r>
              <a:rPr lang="en-GB" sz="3200" i="1" dirty="0">
                <a:solidFill>
                  <a:srgbClr val="000000"/>
                </a:solidFill>
              </a:rPr>
              <a:t>) = </a:t>
            </a:r>
            <a:r>
              <a:rPr lang="en-GB" sz="3200" i="1" dirty="0"/>
              <a:t>blocks(</a:t>
            </a:r>
            <a:r>
              <a:rPr lang="en-GB" sz="3200" i="1" dirty="0">
                <a:solidFill>
                  <a:srgbClr val="FF0000"/>
                </a:solidFill>
              </a:rPr>
              <a:t>P</a:t>
            </a:r>
            <a:r>
              <a:rPr lang="en-GB" sz="3200" i="1" dirty="0">
                <a:solidFill>
                  <a:srgbClr val="000000"/>
                </a:solidFill>
              </a:rPr>
              <a:t>,</a:t>
            </a:r>
            <a:r>
              <a:rPr lang="en-GB" sz="3200" i="1" dirty="0">
                <a:solidFill>
                  <a:srgbClr val="0000FF"/>
                </a:solidFill>
              </a:rPr>
              <a:t>Q</a:t>
            </a:r>
            <a:r>
              <a:rPr lang="en-GB" sz="3200" i="1" dirty="0">
                <a:solidFill>
                  <a:srgbClr val="000000"/>
                </a:solidFill>
              </a:rPr>
              <a:t>) - cycle(</a:t>
            </a:r>
            <a:r>
              <a:rPr lang="en-GB" sz="3200" i="1" dirty="0">
                <a:solidFill>
                  <a:srgbClr val="FF0000"/>
                </a:solidFill>
              </a:rPr>
              <a:t>P</a:t>
            </a:r>
            <a:r>
              <a:rPr lang="en-GB" sz="3200" i="1" dirty="0">
                <a:solidFill>
                  <a:srgbClr val="000000"/>
                </a:solidFill>
              </a:rPr>
              <a:t>,</a:t>
            </a:r>
            <a:r>
              <a:rPr lang="en-GB" sz="3200" i="1" dirty="0">
                <a:solidFill>
                  <a:srgbClr val="0000FF"/>
                </a:solidFill>
              </a:rPr>
              <a:t>Q</a:t>
            </a:r>
            <a:r>
              <a:rPr lang="en-GB" sz="3200" i="1" dirty="0">
                <a:solidFill>
                  <a:srgbClr val="000000"/>
                </a:solidFill>
              </a:rPr>
              <a:t>)</a:t>
            </a:r>
            <a:r>
              <a:rPr lang="en-GB" sz="3200" i="1" dirty="0">
                <a:solidFill>
                  <a:srgbClr val="0000FF"/>
                </a:solidFill>
              </a:rPr>
              <a:t> </a:t>
            </a:r>
          </a:p>
          <a:p>
            <a:br>
              <a:rPr lang="en-GB" sz="3200" i="1" dirty="0">
                <a:solidFill>
                  <a:srgbClr val="FF0000"/>
                </a:solidFill>
              </a:rPr>
            </a:br>
            <a:endParaRPr lang="en-GB" sz="3200" i="1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8EED4-8E0E-A849-A9E7-BB27BE36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775880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1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0" y="-76200"/>
            <a:ext cx="9144000" cy="962025"/>
          </a:xfrm>
        </p:spPr>
        <p:txBody>
          <a:bodyPr lIns="0" tIns="0" rIns="0" bIns="0" anchor="ctr">
            <a:normAutofit/>
          </a:bodyPr>
          <a:lstStyle/>
          <a:p>
            <a:pPr marL="0" indent="0" algn="ctr" defTabSz="457200" eaLnBrk="1" hangingPunct="1">
              <a:spcBef>
                <a:spcPct val="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3100" dirty="0">
                <a:ea typeface="+mn-ea"/>
                <a:cs typeface="+mn-cs"/>
              </a:rPr>
              <a:t>2-Break Distance between Human and Mouse Genomes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1066800"/>
            <a:ext cx="9067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i="1" dirty="0">
                <a:solidFill>
                  <a:srgbClr val="FF0000"/>
                </a:solidFill>
              </a:rPr>
              <a:t>Human</a:t>
            </a:r>
            <a:r>
              <a:rPr lang="en-GB" sz="2800" dirty="0">
                <a:solidFill>
                  <a:srgbClr val="000000"/>
                </a:solidFill>
              </a:rPr>
              <a:t> and </a:t>
            </a:r>
            <a:r>
              <a:rPr lang="en-GB" sz="2800" i="1" dirty="0">
                <a:solidFill>
                  <a:srgbClr val="0000FF"/>
                </a:solidFill>
              </a:rPr>
              <a:t>Mouse</a:t>
            </a:r>
            <a:r>
              <a:rPr lang="en-GB" sz="2800" dirty="0">
                <a:solidFill>
                  <a:srgbClr val="000000"/>
                </a:solidFill>
              </a:rPr>
              <a:t> genomes can be decomposed into </a:t>
            </a:r>
            <a:r>
              <a:rPr lang="en-GB" sz="2800" b="1" dirty="0">
                <a:solidFill>
                  <a:srgbClr val="000000"/>
                </a:solidFill>
              </a:rPr>
              <a:t>280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synteny</a:t>
            </a:r>
            <a:r>
              <a:rPr lang="en-GB" sz="2800" dirty="0">
                <a:solidFill>
                  <a:srgbClr val="000000"/>
                </a:solidFill>
              </a:rPr>
              <a:t> blocks (at least 0.5 million nucleotides in length)</a:t>
            </a:r>
          </a:p>
          <a:p>
            <a:r>
              <a:rPr lang="en-GB" sz="2800" dirty="0">
                <a:solidFill>
                  <a:srgbClr val="000000"/>
                </a:solidFill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/>
              <a:t>The breakpoint graph on these blocks has </a:t>
            </a:r>
            <a:r>
              <a:rPr lang="en-GB" sz="2800" b="1" dirty="0">
                <a:solidFill>
                  <a:srgbClr val="000000"/>
                </a:solidFill>
              </a:rPr>
              <a:t>35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dirty="0"/>
              <a:t>cycles</a:t>
            </a:r>
          </a:p>
          <a:p>
            <a:pPr marL="285750" indent="-285750">
              <a:buFont typeface="Arial"/>
              <a:buChar char="•"/>
            </a:pPr>
            <a:endParaRPr lang="en-GB" sz="2800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800" dirty="0"/>
              <a:t>The 2-break distance between </a:t>
            </a:r>
            <a:r>
              <a:rPr lang="en-GB" sz="2800" i="1" dirty="0">
                <a:solidFill>
                  <a:srgbClr val="FF0000"/>
                </a:solidFill>
              </a:rPr>
              <a:t>Human</a:t>
            </a:r>
            <a:r>
              <a:rPr lang="en-GB" sz="2800" dirty="0"/>
              <a:t> and </a:t>
            </a:r>
            <a:r>
              <a:rPr lang="en-GB" sz="2800" i="1" dirty="0">
                <a:solidFill>
                  <a:srgbClr val="0000FF"/>
                </a:solidFill>
              </a:rPr>
              <a:t>Mouse:</a:t>
            </a:r>
          </a:p>
          <a:p>
            <a:pPr marL="285750" indent="-285750">
              <a:buFont typeface="Arial"/>
              <a:buChar char="•"/>
            </a:pPr>
            <a:endParaRPr lang="en-GB" sz="2800" i="1" dirty="0">
              <a:solidFill>
                <a:srgbClr val="0000FF"/>
              </a:solidFill>
            </a:endParaRPr>
          </a:p>
          <a:p>
            <a:r>
              <a:rPr lang="en-GB" sz="2800" i="1" dirty="0">
                <a:solidFill>
                  <a:srgbClr val="0000FF"/>
                </a:solidFill>
              </a:rPr>
              <a:t>     </a:t>
            </a:r>
            <a:r>
              <a:rPr lang="en-GB" sz="2800" i="1" dirty="0"/>
              <a:t> d</a:t>
            </a:r>
            <a:r>
              <a:rPr lang="en-GB" sz="2800" i="1" dirty="0">
                <a:solidFill>
                  <a:srgbClr val="0000FF"/>
                </a:solidFill>
              </a:rPr>
              <a:t>(</a:t>
            </a:r>
            <a:r>
              <a:rPr lang="en-GB" sz="2800" i="1" dirty="0">
                <a:solidFill>
                  <a:srgbClr val="FF0000"/>
                </a:solidFill>
              </a:rPr>
              <a:t>H</a:t>
            </a:r>
            <a:r>
              <a:rPr lang="en-GB" sz="2800" i="1" dirty="0">
                <a:solidFill>
                  <a:srgbClr val="0000FF"/>
                </a:solidFill>
              </a:rPr>
              <a:t>,M</a:t>
            </a:r>
            <a:r>
              <a:rPr lang="en-GB" sz="2800" i="1" dirty="0">
                <a:solidFill>
                  <a:srgbClr val="000000"/>
                </a:solidFill>
              </a:rPr>
              <a:t>) = blocks(</a:t>
            </a:r>
            <a:r>
              <a:rPr lang="en-GB" sz="2800" i="1" dirty="0">
                <a:solidFill>
                  <a:srgbClr val="FF0000"/>
                </a:solidFill>
              </a:rPr>
              <a:t>H</a:t>
            </a:r>
            <a:r>
              <a:rPr lang="en-GB" sz="2800" i="1" dirty="0">
                <a:solidFill>
                  <a:srgbClr val="0000FF"/>
                </a:solidFill>
              </a:rPr>
              <a:t>,M</a:t>
            </a:r>
            <a:r>
              <a:rPr lang="en-GB" sz="2800" i="1" dirty="0">
                <a:solidFill>
                  <a:srgbClr val="000000"/>
                </a:solidFill>
              </a:rPr>
              <a:t>)-cycle(</a:t>
            </a:r>
            <a:r>
              <a:rPr lang="en-GB" sz="2800" i="1" dirty="0">
                <a:solidFill>
                  <a:srgbClr val="FF0000"/>
                </a:solidFill>
              </a:rPr>
              <a:t>H</a:t>
            </a:r>
            <a:r>
              <a:rPr lang="en-GB" sz="2800" i="1" dirty="0">
                <a:solidFill>
                  <a:srgbClr val="0000FF"/>
                </a:solidFill>
              </a:rPr>
              <a:t>,M</a:t>
            </a:r>
            <a:r>
              <a:rPr lang="en-GB" sz="2800" i="1" dirty="0">
                <a:solidFill>
                  <a:srgbClr val="000000"/>
                </a:solidFill>
              </a:rPr>
              <a:t>) = </a:t>
            </a:r>
            <a:r>
              <a:rPr lang="en-GB" sz="2800" b="1" dirty="0">
                <a:solidFill>
                  <a:srgbClr val="000000"/>
                </a:solidFill>
              </a:rPr>
              <a:t>280-35</a:t>
            </a:r>
            <a:r>
              <a:rPr lang="en-GB" sz="2800" i="1" dirty="0">
                <a:solidFill>
                  <a:srgbClr val="000000"/>
                </a:solidFill>
              </a:rPr>
              <a:t>=</a:t>
            </a:r>
            <a:r>
              <a:rPr lang="en-GB" sz="2800" b="1" dirty="0">
                <a:solidFill>
                  <a:srgbClr val="000000"/>
                </a:solidFill>
              </a:rPr>
              <a:t>245</a:t>
            </a:r>
            <a:br>
              <a:rPr lang="en-GB" sz="2800" i="1" dirty="0">
                <a:solidFill>
                  <a:srgbClr val="000000"/>
                </a:solidFill>
              </a:rPr>
            </a:br>
            <a:endParaRPr lang="en-GB" sz="2800" i="1" dirty="0">
              <a:solidFill>
                <a:srgbClr val="000000"/>
              </a:solidFill>
            </a:endParaRPr>
          </a:p>
          <a:p>
            <a:endParaRPr lang="en-GB" sz="3200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GB" sz="3200" i="1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3200" y="4724400"/>
            <a:ext cx="87630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There are numerous </a:t>
            </a:r>
            <a:r>
              <a:rPr lang="en-US" sz="2800" b="1" dirty="0">
                <a:solidFill>
                  <a:srgbClr val="000000"/>
                </a:solidFill>
              </a:rPr>
              <a:t>245</a:t>
            </a:r>
            <a:r>
              <a:rPr lang="en-US" sz="2800" dirty="0"/>
              <a:t>-step scenarios.</a:t>
            </a:r>
          </a:p>
          <a:p>
            <a:r>
              <a:rPr lang="en-US" sz="2800" dirty="0"/>
              <a:t>The true scenario may have more than </a:t>
            </a:r>
            <a:r>
              <a:rPr lang="en-US" sz="2800" b="1" dirty="0">
                <a:solidFill>
                  <a:srgbClr val="000000"/>
                </a:solidFill>
              </a:rPr>
              <a:t>245</a:t>
            </a:r>
            <a:r>
              <a:rPr lang="en-US" sz="2800" dirty="0"/>
              <a:t> steps.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BCEE0-CE90-D148-84DA-76945AE4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998300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3798"/>
          <a:stretch/>
        </p:blipFill>
        <p:spPr bwMode="auto">
          <a:xfrm>
            <a:off x="1219200" y="1066799"/>
            <a:ext cx="7010400" cy="353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-304800"/>
            <a:ext cx="9144000" cy="1466850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>
                <a:latin typeface="Calibri"/>
                <a:cs typeface="Calibri"/>
              </a:rPr>
              <a:t>Series of Reversals</a:t>
            </a:r>
            <a:endParaRPr lang="en-GB" sz="3600" dirty="0">
              <a:latin typeface="Calibri"/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8D8E96-CD29-0140-B500-BF06E0E2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24297361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273"/>
          <a:stretch/>
        </p:blipFill>
        <p:spPr bwMode="auto">
          <a:xfrm>
            <a:off x="1219200" y="1066799"/>
            <a:ext cx="7010400" cy="403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-304800"/>
            <a:ext cx="9144000" cy="1466850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>
                <a:latin typeface="Calibri"/>
                <a:cs typeface="Calibri"/>
              </a:rPr>
              <a:t>Series of Reversals</a:t>
            </a:r>
            <a:endParaRPr lang="en-GB" sz="3600" dirty="0">
              <a:latin typeface="Calibri"/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7714C3-95C8-BF42-AC1E-F58D568C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4496368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010400" cy="533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 dirty="0">
                <a:latin typeface="Calibri"/>
                <a:cs typeface="Calibri"/>
              </a:rPr>
              <a:t>Human-Mouse Transformation Accomplished! </a:t>
            </a: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425450" y="1838325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163445-E9B2-9140-9FB8-4B9E1AA0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3669462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47F4E882-8A48-73FC-F103-1B43D2FD2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Types of Rearrangements</a:t>
            </a:r>
          </a:p>
        </p:txBody>
      </p:sp>
      <p:sp>
        <p:nvSpPr>
          <p:cNvPr id="26627" name="AutoShape 1027">
            <a:extLst>
              <a:ext uri="{FF2B5EF4-FFF2-40B4-BE49-F238E27FC236}">
                <a16:creationId xmlns:a16="http://schemas.microsoft.com/office/drawing/2014/main" id="{0F657B0D-172A-E294-AE86-9D437B48C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2209800"/>
            <a:ext cx="881062" cy="304800"/>
          </a:xfrm>
          <a:prstGeom prst="rightArrow">
            <a:avLst>
              <a:gd name="adj1" fmla="val 50000"/>
              <a:gd name="adj2" fmla="val 72266"/>
            </a:avLst>
          </a:prstGeom>
          <a:solidFill>
            <a:srgbClr val="9900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28" name="Text Box 1028">
            <a:extLst>
              <a:ext uri="{FF2B5EF4-FFF2-40B4-BE49-F238E27FC236}">
                <a16:creationId xmlns:a16="http://schemas.microsoft.com/office/drawing/2014/main" id="{48123C21-4C3C-3282-68FF-1A5D9C01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1600200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800">
                <a:latin typeface="Times New Roman" panose="02020603050405020304" pitchFamily="18" charset="0"/>
              </a:rPr>
              <a:t>Reversal</a:t>
            </a:r>
            <a:endParaRPr lang="fr-FR" altLang="en-US" sz="2400">
              <a:latin typeface="Times New Roman" panose="02020603050405020304" pitchFamily="18" charset="0"/>
            </a:endParaRPr>
          </a:p>
        </p:txBody>
      </p:sp>
      <p:sp>
        <p:nvSpPr>
          <p:cNvPr id="26629" name="Text Box 1029">
            <a:extLst>
              <a:ext uri="{FF2B5EF4-FFF2-40B4-BE49-F238E27FC236}">
                <a16:creationId xmlns:a16="http://schemas.microsoft.com/office/drawing/2014/main" id="{020E4459-2551-24B3-EB9E-798E72C96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2133600"/>
            <a:ext cx="165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400">
                <a:latin typeface="Times New Roman" panose="02020603050405020304" pitchFamily="18" charset="0"/>
              </a:rPr>
              <a:t>1  2  </a:t>
            </a:r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3  4  5 </a:t>
            </a:r>
            <a:r>
              <a:rPr lang="fr-FR" altLang="en-US" sz="2400">
                <a:latin typeface="Times New Roman" panose="02020603050405020304" pitchFamily="18" charset="0"/>
              </a:rPr>
              <a:t> 6</a:t>
            </a:r>
          </a:p>
        </p:txBody>
      </p:sp>
      <p:sp>
        <p:nvSpPr>
          <p:cNvPr id="236550" name="Text Box 1030">
            <a:extLst>
              <a:ext uri="{FF2B5EF4-FFF2-40B4-BE49-F238E27FC236}">
                <a16:creationId xmlns:a16="http://schemas.microsoft.com/office/drawing/2014/main" id="{57924E03-5191-7899-B8C9-FBE0817B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2133600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400">
                <a:latin typeface="Times New Roman" panose="02020603050405020304" pitchFamily="18" charset="0"/>
              </a:rPr>
              <a:t>1  2 </a:t>
            </a:r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-5 -4 -3 </a:t>
            </a:r>
            <a:r>
              <a:rPr lang="fr-FR" altLang="en-US" sz="2400">
                <a:latin typeface="Times New Roman" panose="02020603050405020304" pitchFamily="18" charset="0"/>
              </a:rPr>
              <a:t> 6</a:t>
            </a:r>
          </a:p>
        </p:txBody>
      </p:sp>
      <p:sp>
        <p:nvSpPr>
          <p:cNvPr id="26631" name="AutoShape 1031">
            <a:extLst>
              <a:ext uri="{FF2B5EF4-FFF2-40B4-BE49-F238E27FC236}">
                <a16:creationId xmlns:a16="http://schemas.microsoft.com/office/drawing/2014/main" id="{CB0EF1B5-F3EC-6D1B-6E24-78826980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657600"/>
            <a:ext cx="881062" cy="304800"/>
          </a:xfrm>
          <a:prstGeom prst="rightArrow">
            <a:avLst>
              <a:gd name="adj1" fmla="val 50000"/>
              <a:gd name="adj2" fmla="val 72266"/>
            </a:avLst>
          </a:prstGeom>
          <a:solidFill>
            <a:srgbClr val="9900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32" name="Text Box 1032">
            <a:extLst>
              <a:ext uri="{FF2B5EF4-FFF2-40B4-BE49-F238E27FC236}">
                <a16:creationId xmlns:a16="http://schemas.microsoft.com/office/drawing/2014/main" id="{8AC92296-48DB-BDDE-A752-5932D2ABA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2986088"/>
            <a:ext cx="189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800">
                <a:latin typeface="Times New Roman" panose="02020603050405020304" pitchFamily="18" charset="0"/>
              </a:rPr>
              <a:t>Translocation</a:t>
            </a:r>
            <a:endParaRPr lang="fr-FR" altLang="en-US" sz="2400">
              <a:latin typeface="Times New Roman" panose="02020603050405020304" pitchFamily="18" charset="0"/>
            </a:endParaRPr>
          </a:p>
        </p:txBody>
      </p:sp>
      <p:sp>
        <p:nvSpPr>
          <p:cNvPr id="236553" name="Text Box 1033">
            <a:extLst>
              <a:ext uri="{FF2B5EF4-FFF2-40B4-BE49-F238E27FC236}">
                <a16:creationId xmlns:a16="http://schemas.microsoft.com/office/drawing/2014/main" id="{D77DE1FE-1A94-97EA-30A3-694198B8E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88" y="3429000"/>
            <a:ext cx="11112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fr-FR" altLang="en-US" sz="2400" dirty="0">
                <a:latin typeface="Times New Roman" panose="02020603050405020304" pitchFamily="18" charset="0"/>
              </a:rPr>
              <a:t>1  </a:t>
            </a:r>
            <a:r>
              <a:rPr lang="fr-FR" altLang="en-US" sz="2400" dirty="0">
                <a:solidFill>
                  <a:srgbClr val="990033"/>
                </a:solidFill>
                <a:latin typeface="Times New Roman" panose="02020603050405020304" pitchFamily="18" charset="0"/>
              </a:rPr>
              <a:t>2  3  </a:t>
            </a:r>
            <a:r>
              <a:rPr lang="fr-F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fr-FR" altLang="en-US" sz="24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fr-FR" altLang="en-US" sz="2400" dirty="0">
                <a:latin typeface="Times New Roman" panose="02020603050405020304" pitchFamily="18" charset="0"/>
              </a:rPr>
              <a:t>5  </a:t>
            </a:r>
            <a:r>
              <a:rPr lang="fr-FR" altLang="en-US" sz="2400" dirty="0">
                <a:solidFill>
                  <a:srgbClr val="990033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36554" name="Text Box 1034">
            <a:extLst>
              <a:ext uri="{FF2B5EF4-FFF2-40B4-BE49-F238E27FC236}">
                <a16:creationId xmlns:a16="http://schemas.microsoft.com/office/drawing/2014/main" id="{A4294098-FB2B-C438-290C-9A9FCEA10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3429000"/>
            <a:ext cx="11620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400">
                <a:latin typeface="Times New Roman" panose="02020603050405020304" pitchFamily="18" charset="0"/>
              </a:rPr>
              <a:t>1  </a:t>
            </a:r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6     </a:t>
            </a:r>
            <a:r>
              <a:rPr lang="fr-FR" altLang="en-US" sz="2400">
                <a:latin typeface="Times New Roman" panose="02020603050405020304" pitchFamily="18" charset="0"/>
              </a:rPr>
              <a:t>4 </a:t>
            </a:r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sz="2400">
                <a:latin typeface="Times New Roman" panose="02020603050405020304" pitchFamily="18" charset="0"/>
              </a:rPr>
              <a:t>5 </a:t>
            </a:r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2</a:t>
            </a:r>
            <a:r>
              <a:rPr lang="fr-FR" altLang="en-US" sz="2400">
                <a:latin typeface="Times New Roman" panose="02020603050405020304" pitchFamily="18" charset="0"/>
              </a:rPr>
              <a:t> </a:t>
            </a:r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3 </a:t>
            </a:r>
            <a:endParaRPr lang="fr-FR" altLang="en-US" sz="2400">
              <a:latin typeface="Times New Roman" panose="02020603050405020304" pitchFamily="18" charset="0"/>
            </a:endParaRPr>
          </a:p>
        </p:txBody>
      </p:sp>
      <p:sp>
        <p:nvSpPr>
          <p:cNvPr id="26635" name="Text Box 1035">
            <a:extLst>
              <a:ext uri="{FF2B5EF4-FFF2-40B4-BE49-F238E27FC236}">
                <a16:creationId xmlns:a16="http://schemas.microsoft.com/office/drawing/2014/main" id="{1489C669-670F-96F5-3A6D-01D401DA6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5029200"/>
            <a:ext cx="1246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1  2  3  4  </a:t>
            </a:r>
          </a:p>
          <a:p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5  6</a:t>
            </a:r>
          </a:p>
        </p:txBody>
      </p:sp>
      <p:sp>
        <p:nvSpPr>
          <p:cNvPr id="236556" name="Text Box 1036">
            <a:extLst>
              <a:ext uri="{FF2B5EF4-FFF2-40B4-BE49-F238E27FC236}">
                <a16:creationId xmlns:a16="http://schemas.microsoft.com/office/drawing/2014/main" id="{414B2262-A1EC-0851-45C8-EC0004A16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5181600"/>
            <a:ext cx="165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1  2  3  4  5  6</a:t>
            </a:r>
          </a:p>
        </p:txBody>
      </p:sp>
      <p:sp>
        <p:nvSpPr>
          <p:cNvPr id="26637" name="AutoShape 1037">
            <a:extLst>
              <a:ext uri="{FF2B5EF4-FFF2-40B4-BE49-F238E27FC236}">
                <a16:creationId xmlns:a16="http://schemas.microsoft.com/office/drawing/2014/main" id="{E7BA7571-A89F-D19B-9979-B9B373C59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5029200"/>
            <a:ext cx="879475" cy="304800"/>
          </a:xfrm>
          <a:prstGeom prst="rightArrow">
            <a:avLst>
              <a:gd name="adj1" fmla="val 50000"/>
              <a:gd name="adj2" fmla="val 72135"/>
            </a:avLst>
          </a:prstGeom>
          <a:solidFill>
            <a:srgbClr val="9900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38" name="Text Box 1038">
            <a:extLst>
              <a:ext uri="{FF2B5EF4-FFF2-40B4-BE49-F238E27FC236}">
                <a16:creationId xmlns:a16="http://schemas.microsoft.com/office/drawing/2014/main" id="{95A2502C-45F9-2A12-8674-1CFD03A44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238" y="4495800"/>
            <a:ext cx="1025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800">
                <a:latin typeface="Times New Roman" panose="02020603050405020304" pitchFamily="18" charset="0"/>
              </a:rPr>
              <a:t>Fusion</a:t>
            </a:r>
            <a:endParaRPr lang="fr-FR" altLang="en-US" sz="2400">
              <a:latin typeface="Times New Roman" panose="02020603050405020304" pitchFamily="18" charset="0"/>
            </a:endParaRPr>
          </a:p>
        </p:txBody>
      </p:sp>
      <p:sp>
        <p:nvSpPr>
          <p:cNvPr id="236559" name="AutoShape 1039">
            <a:extLst>
              <a:ext uri="{FF2B5EF4-FFF2-40B4-BE49-F238E27FC236}">
                <a16:creationId xmlns:a16="http://schemas.microsoft.com/office/drawing/2014/main" id="{762235B7-8C62-B4A8-F4FB-FC93DD657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5410200"/>
            <a:ext cx="881063" cy="304800"/>
          </a:xfrm>
          <a:prstGeom prst="leftArrow">
            <a:avLst>
              <a:gd name="adj1" fmla="val 50000"/>
              <a:gd name="adj2" fmla="val 72266"/>
            </a:avLst>
          </a:prstGeom>
          <a:solidFill>
            <a:srgbClr val="9900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36560" name="Text Box 1040">
            <a:extLst>
              <a:ext uri="{FF2B5EF4-FFF2-40B4-BE49-F238E27FC236}">
                <a16:creationId xmlns:a16="http://schemas.microsoft.com/office/drawing/2014/main" id="{192C57E4-A1A2-1766-E93D-7A784BE5D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238" y="5715000"/>
            <a:ext cx="1077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800">
                <a:latin typeface="Times New Roman" panose="02020603050405020304" pitchFamily="18" charset="0"/>
              </a:rPr>
              <a:t>Fission</a:t>
            </a:r>
            <a:endParaRPr lang="fr-FR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6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build="p" autoUpdateAnimBg="0"/>
      <p:bldP spid="236554" grpId="0" build="p" autoUpdateAnimBg="0"/>
      <p:bldP spid="236556" grpId="0" build="p" autoUpdateAnimBg="0"/>
      <p:bldP spid="236559" grpId="0" animBg="1"/>
      <p:bldP spid="236560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A3C094B-5698-A8CE-D4A6-4C4BE26EE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/>
              <a:t>Comparative Genomic Architectures: Mouse vs Human Genomes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A556C1E-2864-A739-BAF3-B7042C62E4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267200" cy="4530725"/>
          </a:xfrm>
        </p:spPr>
        <p:txBody>
          <a:bodyPr/>
          <a:lstStyle/>
          <a:p>
            <a:pPr eaLnBrk="1" hangingPunct="1"/>
            <a:r>
              <a:rPr lang="en-US" altLang="en-US" sz="2900"/>
              <a:t>Humans and mice have similar genomes, but their genes are ordered differently</a:t>
            </a:r>
          </a:p>
          <a:p>
            <a:pPr eaLnBrk="1" hangingPunct="1"/>
            <a:r>
              <a:rPr lang="en-US" altLang="en-US" sz="2900"/>
              <a:t>~245 rearrangements</a:t>
            </a:r>
          </a:p>
          <a:p>
            <a:pPr lvl="1" eaLnBrk="1" hangingPunct="1"/>
            <a:r>
              <a:rPr lang="en-US" altLang="en-US" sz="2900"/>
              <a:t>Reversals</a:t>
            </a:r>
          </a:p>
          <a:p>
            <a:pPr lvl="1" eaLnBrk="1" hangingPunct="1"/>
            <a:r>
              <a:rPr lang="en-US" altLang="en-US" sz="2900"/>
              <a:t>Fusions</a:t>
            </a:r>
          </a:p>
          <a:p>
            <a:pPr lvl="1" eaLnBrk="1" hangingPunct="1"/>
            <a:r>
              <a:rPr lang="en-US" altLang="en-US" sz="2900"/>
              <a:t>Fissions</a:t>
            </a:r>
          </a:p>
          <a:p>
            <a:pPr lvl="1" eaLnBrk="1" hangingPunct="1"/>
            <a:r>
              <a:rPr lang="en-US" altLang="en-US" sz="2900"/>
              <a:t>Translocations</a:t>
            </a:r>
          </a:p>
          <a:p>
            <a:pPr eaLnBrk="1" hangingPunct="1"/>
            <a:endParaRPr lang="en-US" altLang="en-US" sz="2900"/>
          </a:p>
        </p:txBody>
      </p:sp>
      <p:pic>
        <p:nvPicPr>
          <p:cNvPr id="28676" name="Picture 4" descr="humanmousegenome">
            <a:extLst>
              <a:ext uri="{FF2B5EF4-FFF2-40B4-BE49-F238E27FC236}">
                <a16:creationId xmlns:a16="http://schemas.microsoft.com/office/drawing/2014/main" id="{3A1FCF9F-F249-4F5C-6FE7-BE169C0D90B9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9513" y="1600200"/>
            <a:ext cx="3355975" cy="45307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838325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298450" y="103118"/>
            <a:ext cx="8547100" cy="1466850"/>
          </a:xfrm>
        </p:spPr>
        <p:txBody>
          <a:bodyPr lIns="82945" tIns="41473" rIns="82945" bIns="41473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dirty="0">
                <a:latin typeface="Tahoma" charset="0"/>
              </a:rPr>
              <a:t>Transforming mice into men </a:t>
            </a:r>
            <a:br>
              <a:rPr lang="en-GB" dirty="0">
                <a:latin typeface="Tahoma" charset="0"/>
              </a:rPr>
            </a:br>
            <a:r>
              <a:rPr lang="en-GB" dirty="0">
                <a:latin typeface="Tahoma" charset="0"/>
              </a:rPr>
              <a:t>(X chromosome)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1838325"/>
            <a:ext cx="2363787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25" name="TextBox 1"/>
          <p:cNvSpPr txBox="1">
            <a:spLocks noChangeArrowheads="1"/>
          </p:cNvSpPr>
          <p:nvPr/>
        </p:nvSpPr>
        <p:spPr bwMode="auto">
          <a:xfrm>
            <a:off x="609600" y="2144713"/>
            <a:ext cx="5943600" cy="3079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latin typeface="Calibri" charset="0"/>
              </a:rPr>
              <a:t> +</a:t>
            </a:r>
            <a:r>
              <a:rPr lang="en-US" sz="1400" b="1">
                <a:latin typeface="Calibri" charset="0"/>
              </a:rPr>
              <a:t>1         -2   +3           -4        +5          -6         +7                   -8                   -9   +10  +11</a:t>
            </a:r>
          </a:p>
        </p:txBody>
      </p: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609600" y="5970588"/>
            <a:ext cx="5943600" cy="3079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 </a:t>
            </a:r>
            <a:r>
              <a:rPr lang="en-US" sz="1400" b="1">
                <a:latin typeface="Calibri" charset="0"/>
              </a:rPr>
              <a:t>+1          +7          +9     +11  +10   +3    +2      +6         +5         -4                   +8 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20F472-387B-A542-862F-D27EE70A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579656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88900"/>
            <a:ext cx="9144000" cy="966788"/>
          </a:xfrm>
        </p:spPr>
        <p:txBody>
          <a:bodyPr lIns="82945" tIns="41473" rIns="82945" bIns="41473" anchor="ctr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3600" dirty="0">
                <a:latin typeface="+mn-lt"/>
              </a:rPr>
              <a:t>Evolutionary Earthquakes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58" y="1295400"/>
            <a:ext cx="4421141" cy="296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8" y="1093091"/>
            <a:ext cx="4519522" cy="309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4495800"/>
            <a:ext cx="8839200" cy="4770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</a:rPr>
              <a:t>Are there any rearrangement hotspots in mammalian genomes?</a:t>
            </a:r>
          </a:p>
        </p:txBody>
      </p:sp>
      <p:pic>
        <p:nvPicPr>
          <p:cNvPr id="11" name="Picture 4" descr="MCF7SKY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5054600"/>
            <a:ext cx="6553200" cy="174435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1932BE-8944-F246-99CF-98053D5F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978638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010400" cy="533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7353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800" dirty="0">
                <a:latin typeface="Calibri"/>
                <a:cs typeface="Calibri"/>
              </a:rPr>
              <a:t>Are There Any Rearrangement Hotspots in This Scenario? </a:t>
            </a: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425450" y="1838325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453E11-2964-FF43-AC67-F4088915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17323312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94"/>
          <a:stretch/>
        </p:blipFill>
        <p:spPr bwMode="auto">
          <a:xfrm>
            <a:off x="1219200" y="1066800"/>
            <a:ext cx="7010400" cy="145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7353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800" dirty="0">
                <a:latin typeface="Calibri"/>
                <a:cs typeface="Calibri"/>
              </a:rPr>
              <a:t>Are There Any Rearrangement Hotspots in This Scenario? </a:t>
            </a: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9468" y="3276600"/>
            <a:ext cx="19812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Earthquake!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371600" y="2590800"/>
            <a:ext cx="990600" cy="609600"/>
          </a:xfrm>
          <a:prstGeom prst="line">
            <a:avLst/>
          </a:prstGeom>
          <a:noFill/>
          <a:ln w="57150" cmpd="sng">
            <a:solidFill>
              <a:schemeClr val="tx1"/>
            </a:solidFill>
            <a:miter lim="800000"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98796" y="3276600"/>
            <a:ext cx="19812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Earthquake!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 flipV="1">
            <a:off x="2895600" y="2590800"/>
            <a:ext cx="1066800" cy="609600"/>
          </a:xfrm>
          <a:prstGeom prst="line">
            <a:avLst/>
          </a:prstGeom>
          <a:noFill/>
          <a:ln w="57150" cmpd="sng">
            <a:solidFill>
              <a:schemeClr val="tx1"/>
            </a:solidFill>
            <a:miter lim="800000"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C9C23-E19D-DA49-8608-3CE7B08F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3046568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425450" y="1838325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3400"/>
            <a:ext cx="594360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B14DEA-B28F-C04B-95DD-BC4A03C8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84985065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2217"/>
          <a:stretch/>
        </p:blipFill>
        <p:spPr bwMode="auto">
          <a:xfrm>
            <a:off x="1219200" y="1066800"/>
            <a:ext cx="7010400" cy="201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7353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800" dirty="0">
                <a:latin typeface="Calibri"/>
                <a:cs typeface="Calibri"/>
              </a:rPr>
              <a:t>Are There Any Rearrangement Hotspots in This Scenario? </a:t>
            </a: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9468" y="3716858"/>
            <a:ext cx="19812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Earthquake!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371600" y="3048000"/>
            <a:ext cx="2286000" cy="609600"/>
          </a:xfrm>
          <a:prstGeom prst="line">
            <a:avLst/>
          </a:prstGeom>
          <a:noFill/>
          <a:ln w="57150" cmpd="sng">
            <a:solidFill>
              <a:schemeClr val="tx1"/>
            </a:solidFill>
            <a:miter lim="800000"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98796" y="3699925"/>
            <a:ext cx="19812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Earthquake!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4038600" y="3124200"/>
            <a:ext cx="0" cy="533400"/>
          </a:xfrm>
          <a:prstGeom prst="line">
            <a:avLst/>
          </a:prstGeom>
          <a:noFill/>
          <a:ln w="57150" cmpd="sng">
            <a:solidFill>
              <a:schemeClr val="tx1"/>
            </a:solidFill>
            <a:miter lim="800000"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D7085-96CC-EE42-82D4-AB1CBC3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4533389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3326"/>
          <a:stretch/>
        </p:blipFill>
        <p:spPr bwMode="auto">
          <a:xfrm>
            <a:off x="1219200" y="1066800"/>
            <a:ext cx="70104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7353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800" dirty="0">
                <a:latin typeface="Calibri"/>
                <a:cs typeface="Calibri"/>
              </a:rPr>
              <a:t>Are There Any Rearrangement Hotspots in This Scenario? </a:t>
            </a: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9468" y="4275647"/>
            <a:ext cx="19812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Earthquake!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371600" y="3581400"/>
            <a:ext cx="3962400" cy="609600"/>
          </a:xfrm>
          <a:prstGeom prst="line">
            <a:avLst/>
          </a:prstGeom>
          <a:noFill/>
          <a:ln w="57150" cmpd="sng">
            <a:solidFill>
              <a:schemeClr val="tx1"/>
            </a:solidFill>
            <a:miter lim="800000"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98796" y="4258714"/>
            <a:ext cx="19812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Earthquake!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4191000" y="3581400"/>
            <a:ext cx="3124200" cy="609600"/>
          </a:xfrm>
          <a:prstGeom prst="line">
            <a:avLst/>
          </a:prstGeom>
          <a:noFill/>
          <a:ln w="57150" cmpd="sng">
            <a:solidFill>
              <a:schemeClr val="tx1"/>
            </a:solidFill>
            <a:miter lim="800000"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F502C-F068-874F-BE08-2D9B3ED4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58049554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165"/>
          <a:stretch/>
        </p:blipFill>
        <p:spPr bwMode="auto">
          <a:xfrm>
            <a:off x="1219200" y="1066799"/>
            <a:ext cx="7010400" cy="303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7353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800" dirty="0">
                <a:latin typeface="Calibri"/>
                <a:cs typeface="Calibri"/>
              </a:rPr>
              <a:t>Are There Any Rearrangement Hotspots in This Scenario? </a:t>
            </a: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9468" y="4885235"/>
            <a:ext cx="19812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Earthquake!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295400" y="4114800"/>
            <a:ext cx="1600200" cy="685800"/>
          </a:xfrm>
          <a:prstGeom prst="line">
            <a:avLst/>
          </a:prstGeom>
          <a:noFill/>
          <a:ln w="57150" cmpd="sng">
            <a:solidFill>
              <a:schemeClr val="tx1"/>
            </a:solidFill>
            <a:miter lim="800000"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4200" y="4876800"/>
            <a:ext cx="19812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Earthquake!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4038600" y="4080934"/>
            <a:ext cx="1219200" cy="762000"/>
          </a:xfrm>
          <a:prstGeom prst="line">
            <a:avLst/>
          </a:prstGeom>
          <a:noFill/>
          <a:ln w="57150" cmpd="sng">
            <a:solidFill>
              <a:schemeClr val="tx1"/>
            </a:solidFill>
            <a:miter lim="800000"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2F320-BD34-E746-AF0B-7D4EF830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21584179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165"/>
          <a:stretch/>
        </p:blipFill>
        <p:spPr bwMode="auto">
          <a:xfrm>
            <a:off x="1219200" y="1066799"/>
            <a:ext cx="7010400" cy="303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7353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800" dirty="0">
                <a:latin typeface="Calibri"/>
                <a:cs typeface="Calibri"/>
              </a:rPr>
              <a:t>A Rearrangement Hotspots Found! </a:t>
            </a: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9468" y="4885235"/>
            <a:ext cx="19812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Earthquake!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4876800"/>
            <a:ext cx="19812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Earthquake!</a:t>
            </a:r>
          </a:p>
        </p:txBody>
      </p:sp>
      <p:sp>
        <p:nvSpPr>
          <p:cNvPr id="10" name="Oval 9"/>
          <p:cNvSpPr/>
          <p:nvPr/>
        </p:nvSpPr>
        <p:spPr>
          <a:xfrm>
            <a:off x="2590800" y="3733800"/>
            <a:ext cx="538480" cy="53848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V="1">
            <a:off x="2895600" y="4284133"/>
            <a:ext cx="0" cy="491066"/>
          </a:xfrm>
          <a:prstGeom prst="line">
            <a:avLst/>
          </a:prstGeom>
          <a:noFill/>
          <a:ln w="57150" cmpd="sng">
            <a:solidFill>
              <a:srgbClr val="FF0000"/>
            </a:solidFill>
            <a:miter lim="800000"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4851402"/>
            <a:ext cx="50292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Rearrangement hotspot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FCFF4-1C38-B04A-A46C-70B958C0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1161600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010400" cy="533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7353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800" dirty="0">
                <a:latin typeface="Calibri"/>
                <a:cs typeface="Calibri"/>
              </a:rPr>
              <a:t>More Rearrangement Hotspots </a:t>
            </a: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425450" y="1838325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6096000"/>
            <a:ext cx="50292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Rearrangement hotspots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3352800" y="5537200"/>
            <a:ext cx="0" cy="491066"/>
          </a:xfrm>
          <a:prstGeom prst="line">
            <a:avLst/>
          </a:prstGeom>
          <a:noFill/>
          <a:ln w="57150" cmpd="sng">
            <a:solidFill>
              <a:srgbClr val="FF0000"/>
            </a:solidFill>
            <a:miter lim="800000"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3708400" y="5537200"/>
            <a:ext cx="0" cy="491066"/>
          </a:xfrm>
          <a:prstGeom prst="line">
            <a:avLst/>
          </a:prstGeom>
          <a:noFill/>
          <a:ln w="57150" cmpd="sng">
            <a:solidFill>
              <a:srgbClr val="FF0000"/>
            </a:solidFill>
            <a:miter lim="800000"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4102100" y="5549900"/>
            <a:ext cx="0" cy="491066"/>
          </a:xfrm>
          <a:prstGeom prst="line">
            <a:avLst/>
          </a:prstGeom>
          <a:noFill/>
          <a:ln w="57150" cmpd="sng">
            <a:solidFill>
              <a:srgbClr val="FF0000"/>
            </a:solidFill>
            <a:miter lim="800000"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567E2A-00FB-484E-884E-56B2DC4E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2345757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604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+mn-lt"/>
              </a:rPr>
              <a:t>Random Breakage Model of Chromosome Evolution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3200" y="762000"/>
            <a:ext cx="7188200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dirty="0">
              <a:latin typeface="Tahoma" charset="0"/>
            </a:endParaRPr>
          </a:p>
          <a:p>
            <a:pPr eaLnBrk="1" hangingPunct="1"/>
            <a:r>
              <a:rPr lang="en-US" sz="3000" i="1" dirty="0"/>
              <a:t>Susumu </a:t>
            </a:r>
            <a:r>
              <a:rPr lang="en-US" sz="3000" i="1" dirty="0" err="1"/>
              <a:t>Ohno</a:t>
            </a:r>
            <a:r>
              <a:rPr lang="en-US" sz="3000" i="1" dirty="0"/>
              <a:t>, 1973</a:t>
            </a:r>
            <a:r>
              <a:rPr lang="en-US" sz="3000" dirty="0"/>
              <a:t>: R</a:t>
            </a:r>
            <a:r>
              <a:rPr lang="en-GB" sz="3000" dirty="0" err="1"/>
              <a:t>earrangements</a:t>
            </a:r>
            <a:r>
              <a:rPr lang="en-GB" sz="3000" dirty="0"/>
              <a:t> occur  at random positions (no fragile regions).</a:t>
            </a:r>
          </a:p>
          <a:p>
            <a:pPr eaLnBrk="1" hangingPunct="1"/>
            <a:endParaRPr lang="en-GB" sz="3000" dirty="0"/>
          </a:p>
          <a:p>
            <a:pPr>
              <a:lnSpc>
                <a:spcPct val="90000"/>
              </a:lnSpc>
            </a:pPr>
            <a:r>
              <a:rPr lang="en-US" sz="3000" i="1" dirty="0">
                <a:cs typeface="Calibri"/>
              </a:rPr>
              <a:t>Nadeau &amp; Taylor, 1984:</a:t>
            </a:r>
            <a:r>
              <a:rPr lang="en-US" sz="3000" dirty="0">
                <a:cs typeface="Calibri"/>
              </a:rPr>
              <a:t> the first statistical arguments in favor of the Random Breakage Model (RBM).</a:t>
            </a:r>
          </a:p>
          <a:p>
            <a:pPr>
              <a:lnSpc>
                <a:spcPct val="90000"/>
              </a:lnSpc>
            </a:pPr>
            <a:endParaRPr lang="en-US" sz="3000" dirty="0">
              <a:cs typeface="Calibri"/>
            </a:endParaRPr>
          </a:p>
          <a:p>
            <a:pPr eaLnBrk="1" hangingPunct="1"/>
            <a:endParaRPr lang="en-US" sz="3000" dirty="0"/>
          </a:p>
        </p:txBody>
      </p:sp>
      <p:pic>
        <p:nvPicPr>
          <p:cNvPr id="34820" name="Picture 4" descr="imag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1400" y="1143000"/>
            <a:ext cx="1419726" cy="1926772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296B42-0864-EA44-AD06-B214F524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21048850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52600" y="2667000"/>
            <a:ext cx="60198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If we can predict it, will these predictions fit what we observe in real genomes?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+mn-lt"/>
              </a:rPr>
              <a:t>Does RBM Have Predictive Power? 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762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Apply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b="1" dirty="0"/>
              <a:t>random reversals </a:t>
            </a:r>
            <a:r>
              <a:rPr lang="en-US" sz="2400" dirty="0"/>
              <a:t>to a chromosome consisting of </a:t>
            </a:r>
            <a:r>
              <a:rPr lang="en-US" sz="2400" i="1" dirty="0"/>
              <a:t>M</a:t>
            </a:r>
            <a:r>
              <a:rPr lang="en-US" sz="2400" dirty="0"/>
              <a:t> “genes.” Can we predict how many blocks of length </a:t>
            </a:r>
            <a:r>
              <a:rPr lang="en-US" sz="2400" i="1" dirty="0"/>
              <a:t>k</a:t>
            </a:r>
            <a:r>
              <a:rPr lang="en-US" sz="2400" dirty="0"/>
              <a:t> will be generated?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9812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8A8818-934A-E048-963A-4D6DB923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03032619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+mn-lt"/>
              </a:rPr>
              <a:t>Does RBM Have Predictive Power? 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762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Apply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b="1" dirty="0"/>
              <a:t>random reversals </a:t>
            </a:r>
            <a:r>
              <a:rPr lang="en-US" sz="2400" dirty="0"/>
              <a:t>to a chromosome consisting of </a:t>
            </a:r>
            <a:r>
              <a:rPr lang="en-US" sz="2400" i="1" dirty="0"/>
              <a:t>M</a:t>
            </a:r>
            <a:r>
              <a:rPr lang="en-US" sz="2400" dirty="0"/>
              <a:t> “genes.” Can we predict how many blocks of length </a:t>
            </a:r>
            <a:r>
              <a:rPr lang="en-US" sz="2400" i="1" dirty="0"/>
              <a:t>k</a:t>
            </a:r>
            <a:r>
              <a:rPr lang="en-US" sz="2400" dirty="0"/>
              <a:t> will be generated?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3999" y="2228921"/>
            <a:ext cx="327061" cy="4264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9736"/>
          <a:stretch/>
        </p:blipFill>
        <p:spPr>
          <a:xfrm>
            <a:off x="2311399" y="1905000"/>
            <a:ext cx="4711701" cy="322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9566" y="5110252"/>
            <a:ext cx="179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block size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504695" y="2921770"/>
            <a:ext cx="299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of  blocks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0E73A-9DAE-CA45-980E-88222714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2137273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52600" y="2667000"/>
            <a:ext cx="60198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If we can predict it, will these predictions fit what we observe in real genomes?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+mn-lt"/>
              </a:rPr>
              <a:t>Does RBM Have Predictive Power? 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762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Apply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b="1" dirty="0"/>
              <a:t>random reversals </a:t>
            </a:r>
            <a:r>
              <a:rPr lang="en-US" sz="2400" dirty="0"/>
              <a:t>to a chromosome consisting of </a:t>
            </a:r>
            <a:r>
              <a:rPr lang="en-US" sz="2400" i="1" dirty="0"/>
              <a:t>M</a:t>
            </a:r>
            <a:r>
              <a:rPr lang="en-US" sz="2400" dirty="0"/>
              <a:t> “genes.” Can we predict how many blocks of length </a:t>
            </a:r>
            <a:r>
              <a:rPr lang="en-US" sz="2400" i="1" dirty="0"/>
              <a:t>k</a:t>
            </a:r>
            <a:r>
              <a:rPr lang="en-US" sz="2400" dirty="0"/>
              <a:t> will be generated?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00" y="5412938"/>
            <a:ext cx="8991600" cy="861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/>
              <a:t>Despite the fact that reversals occur at random positions, we can predict (roughly) how many blocks of each length will be generated!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9812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44" y="1676400"/>
            <a:ext cx="6172200" cy="3650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1500" y="1574800"/>
            <a:ext cx="2895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dirty="0"/>
              <a:t>320 reversals 25,000 genes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15D6F-5DEF-2E4B-80C9-94EC09F0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213727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68500"/>
            <a:ext cx="5695395" cy="3402356"/>
          </a:xfrm>
          <a:prstGeom prst="rect">
            <a:avLst/>
          </a:prstGeom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+mn-lt"/>
              </a:rPr>
              <a:t>Histogram of </a:t>
            </a:r>
            <a:r>
              <a:rPr lang="en-US" dirty="0" err="1">
                <a:latin typeface="+mn-lt"/>
              </a:rPr>
              <a:t>Synteny</a:t>
            </a:r>
            <a:r>
              <a:rPr lang="en-US" dirty="0">
                <a:latin typeface="+mn-lt"/>
              </a:rPr>
              <a:t> Block Lengths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(averaged over 100 simulations)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9812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349E4B-3C5E-E049-B415-D1901900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3883184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0094C7A3-0A78-5C60-797F-7D3E98419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838" y="192087"/>
            <a:ext cx="7813675" cy="88423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History of Chromosome X</a:t>
            </a:r>
          </a:p>
        </p:txBody>
      </p:sp>
      <p:pic>
        <p:nvPicPr>
          <p:cNvPr id="18435" name="Picture 1027">
            <a:extLst>
              <a:ext uri="{FF2B5EF4-FFF2-40B4-BE49-F238E27FC236}">
                <a16:creationId xmlns:a16="http://schemas.microsoft.com/office/drawing/2014/main" id="{98C0E96F-FD6F-6E50-CB85-5C5AB032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7762"/>
            <a:ext cx="6400800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1028">
            <a:extLst>
              <a:ext uri="{FF2B5EF4-FFF2-40B4-BE49-F238E27FC236}">
                <a16:creationId xmlns:a16="http://schemas.microsoft.com/office/drawing/2014/main" id="{BECA5553-939B-7087-6E35-55C55943F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6467475"/>
            <a:ext cx="3886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Rat Consortium, 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Nature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, 2004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+mn-lt"/>
              </a:rPr>
              <a:t>Exponential Distribution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(simulated data) 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" y="3022600"/>
            <a:ext cx="1409700" cy="58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i="1" dirty="0"/>
              <a:t>y=</a:t>
            </a:r>
            <a:r>
              <a:rPr lang="en-US" sz="3200" i="1" dirty="0" err="1"/>
              <a:t>λe</a:t>
            </a:r>
            <a:r>
              <a:rPr lang="en-US" sz="3200" i="1" baseline="30000" dirty="0" err="1"/>
              <a:t>-λ∙x</a:t>
            </a:r>
            <a:r>
              <a:rPr lang="en-US" sz="3200" i="1" baseline="30000" dirty="0"/>
              <a:t> </a:t>
            </a:r>
            <a:r>
              <a:rPr lang="en-US" sz="3200" dirty="0"/>
              <a:t>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0" y="1981200"/>
            <a:ext cx="5857817" cy="3401568"/>
            <a:chOff x="1524000" y="1981200"/>
            <a:chExt cx="5857817" cy="340156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399" y="1981200"/>
              <a:ext cx="5705418" cy="340156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4000" y="1981200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D3249-1972-DD4B-97B9-117F0EC7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592281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" y="76200"/>
            <a:ext cx="9144000" cy="1143000"/>
          </a:xfrm>
        </p:spPr>
        <p:txBody>
          <a:bodyPr>
            <a:normAutofit/>
          </a:bodyPr>
          <a:lstStyle/>
          <a:p>
            <a:r>
              <a:rPr lang="en-US" sz="3100" dirty="0"/>
              <a:t>Lengths of Real Human-Mouse </a:t>
            </a:r>
            <a:r>
              <a:rPr lang="en-US" sz="3100" dirty="0" err="1"/>
              <a:t>Synteny</a:t>
            </a:r>
            <a:r>
              <a:rPr lang="en-US" sz="3100" dirty="0"/>
              <a:t> Blocks  </a:t>
            </a:r>
            <a:br>
              <a:rPr lang="en-US" sz="2800" dirty="0"/>
            </a:br>
            <a:endParaRPr lang="en-US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410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66666"/>
          <a:stretch/>
        </p:blipFill>
        <p:spPr bwMode="auto">
          <a:xfrm>
            <a:off x="1828800" y="977154"/>
            <a:ext cx="6324600" cy="4191000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0500" y="3022600"/>
            <a:ext cx="1409700" cy="58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i="1" dirty="0"/>
              <a:t>y=</a:t>
            </a:r>
            <a:r>
              <a:rPr lang="en-US" sz="3200" i="1" dirty="0" err="1"/>
              <a:t>λe</a:t>
            </a:r>
            <a:r>
              <a:rPr lang="en-US" sz="3200" i="1" baseline="30000" dirty="0" err="1"/>
              <a:t>-λ∙x</a:t>
            </a:r>
            <a:r>
              <a:rPr lang="en-US" sz="3200" i="1" baseline="30000" dirty="0"/>
              <a:t> </a:t>
            </a:r>
            <a:r>
              <a:rPr lang="en-US" sz="3200" dirty="0"/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5181600"/>
            <a:ext cx="80772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cs typeface="Calibri"/>
              </a:rPr>
              <a:t>1990s: RBM was embraced by biologists and has become </a:t>
            </a:r>
            <a:r>
              <a:rPr lang="en-US" sz="3000" i="1" dirty="0">
                <a:cs typeface="Calibri"/>
              </a:rPr>
              <a:t>de facto</a:t>
            </a:r>
            <a:r>
              <a:rPr lang="en-US" sz="3000" dirty="0">
                <a:cs typeface="Calibri"/>
              </a:rPr>
              <a:t> theory of chromosome evolution.</a:t>
            </a:r>
          </a:p>
          <a:p>
            <a:endParaRPr lang="en-US" sz="3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DFBFD2-7683-2B46-8499-5EB80A54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329878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7353"/>
            <a:ext cx="9144000" cy="1466850"/>
          </a:xfrm>
        </p:spPr>
        <p:txBody>
          <a:bodyPr lIns="82945" tIns="41473" rIns="82945" bIns="41473">
            <a:no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3200" dirty="0"/>
              <a:t>Are There Fragile Regions in the Human Genome? </a:t>
            </a:r>
            <a:br>
              <a:rPr lang="en-US" sz="3200" dirty="0">
                <a:latin typeface="Tahoma" charset="0"/>
              </a:rPr>
            </a:b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425450" y="1838325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282" y="1066800"/>
            <a:ext cx="899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Transforming Men into Mice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Sorting by Reversals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Breakpoint Theorem</a:t>
            </a:r>
          </a:p>
          <a:p>
            <a:pPr marL="457200" lvl="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2-Breaks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Breakpoint Graphs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2-Break Distance Theorem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778EE-F875-084E-BE66-E719C8E4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96534607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Reversals</a:t>
            </a:r>
            <a:br>
              <a:rPr lang="en-US" dirty="0">
                <a:latin typeface="Calibri"/>
                <a:cs typeface="Calibri"/>
              </a:rPr>
            </a:br>
            <a:endParaRPr lang="en-US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71684" name="Freeform 8"/>
          <p:cNvSpPr>
            <a:spLocks/>
          </p:cNvSpPr>
          <p:nvPr/>
        </p:nvSpPr>
        <p:spPr bwMode="auto">
          <a:xfrm>
            <a:off x="1752600" y="1654175"/>
            <a:ext cx="4483100" cy="2505075"/>
          </a:xfrm>
          <a:custGeom>
            <a:avLst/>
            <a:gdLst>
              <a:gd name="T0" fmla="*/ 0 w 2824"/>
              <a:gd name="T1" fmla="*/ 2147483647 h 1578"/>
              <a:gd name="T2" fmla="*/ 2147483647 w 2824"/>
              <a:gd name="T3" fmla="*/ 2147483647 h 1578"/>
              <a:gd name="T4" fmla="*/ 2147483647 w 2824"/>
              <a:gd name="T5" fmla="*/ 2147483647 h 1578"/>
              <a:gd name="T6" fmla="*/ 2147483647 w 2824"/>
              <a:gd name="T7" fmla="*/ 2147483647 h 1578"/>
              <a:gd name="T8" fmla="*/ 2147483647 w 2824"/>
              <a:gd name="T9" fmla="*/ 2147483647 h 1578"/>
              <a:gd name="T10" fmla="*/ 2147483647 w 2824"/>
              <a:gd name="T11" fmla="*/ 2147483647 h 1578"/>
              <a:gd name="T12" fmla="*/ 2147483647 w 2824"/>
              <a:gd name="T13" fmla="*/ 2147483647 h 1578"/>
              <a:gd name="T14" fmla="*/ 2147483647 w 2824"/>
              <a:gd name="T15" fmla="*/ 2147483647 h 1578"/>
              <a:gd name="T16" fmla="*/ 2147483647 w 2824"/>
              <a:gd name="T17" fmla="*/ 2147483647 h 1578"/>
              <a:gd name="T18" fmla="*/ 2147483647 w 2824"/>
              <a:gd name="T19" fmla="*/ 2147483647 h 1578"/>
              <a:gd name="T20" fmla="*/ 2147483647 w 2824"/>
              <a:gd name="T21" fmla="*/ 2147483647 h 1578"/>
              <a:gd name="T22" fmla="*/ 2147483647 w 2824"/>
              <a:gd name="T23" fmla="*/ 2147483647 h 1578"/>
              <a:gd name="T24" fmla="*/ 2147483647 w 2824"/>
              <a:gd name="T25" fmla="*/ 2147483647 h 1578"/>
              <a:gd name="T26" fmla="*/ 2147483647 w 2824"/>
              <a:gd name="T27" fmla="*/ 2147483647 h 1578"/>
              <a:gd name="T28" fmla="*/ 2147483647 w 2824"/>
              <a:gd name="T29" fmla="*/ 2147483647 h 1578"/>
              <a:gd name="T30" fmla="*/ 2147483647 w 2824"/>
              <a:gd name="T31" fmla="*/ 2147483647 h 1578"/>
              <a:gd name="T32" fmla="*/ 2147483647 w 2824"/>
              <a:gd name="T33" fmla="*/ 2147483647 h 1578"/>
              <a:gd name="T34" fmla="*/ 2147483647 w 2824"/>
              <a:gd name="T35" fmla="*/ 2147483647 h 1578"/>
              <a:gd name="T36" fmla="*/ 2147483647 w 2824"/>
              <a:gd name="T37" fmla="*/ 2147483647 h 1578"/>
              <a:gd name="T38" fmla="*/ 2147483647 w 2824"/>
              <a:gd name="T39" fmla="*/ 2147483647 h 1578"/>
              <a:gd name="T40" fmla="*/ 2147483647 w 2824"/>
              <a:gd name="T41" fmla="*/ 2147483647 h 1578"/>
              <a:gd name="T42" fmla="*/ 2147483647 w 2824"/>
              <a:gd name="T43" fmla="*/ 2147483647 h 1578"/>
              <a:gd name="T44" fmla="*/ 2147483647 w 2824"/>
              <a:gd name="T45" fmla="*/ 2147483647 h 1578"/>
              <a:gd name="T46" fmla="*/ 2147483647 w 2824"/>
              <a:gd name="T47" fmla="*/ 2147483647 h 1578"/>
              <a:gd name="T48" fmla="*/ 2147483647 w 2824"/>
              <a:gd name="T49" fmla="*/ 2147483647 h 1578"/>
              <a:gd name="T50" fmla="*/ 2147483647 w 2824"/>
              <a:gd name="T51" fmla="*/ 2147483647 h 157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824"/>
              <a:gd name="T79" fmla="*/ 0 h 1578"/>
              <a:gd name="T80" fmla="*/ 2824 w 2824"/>
              <a:gd name="T81" fmla="*/ 1578 h 157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824" h="1578">
                <a:moveTo>
                  <a:pt x="0" y="108"/>
                </a:moveTo>
                <a:cubicBezTo>
                  <a:pt x="130" y="62"/>
                  <a:pt x="584" y="36"/>
                  <a:pt x="718" y="30"/>
                </a:cubicBezTo>
                <a:cubicBezTo>
                  <a:pt x="1231" y="35"/>
                  <a:pt x="1776" y="0"/>
                  <a:pt x="2283" y="116"/>
                </a:cubicBezTo>
                <a:cubicBezTo>
                  <a:pt x="2378" y="180"/>
                  <a:pt x="2242" y="91"/>
                  <a:pt x="2334" y="142"/>
                </a:cubicBezTo>
                <a:cubicBezTo>
                  <a:pt x="2424" y="191"/>
                  <a:pt x="2353" y="165"/>
                  <a:pt x="2412" y="185"/>
                </a:cubicBezTo>
                <a:cubicBezTo>
                  <a:pt x="2462" y="235"/>
                  <a:pt x="2438" y="217"/>
                  <a:pt x="2480" y="245"/>
                </a:cubicBezTo>
                <a:cubicBezTo>
                  <a:pt x="2502" y="277"/>
                  <a:pt x="2535" y="292"/>
                  <a:pt x="2558" y="323"/>
                </a:cubicBezTo>
                <a:cubicBezTo>
                  <a:pt x="2594" y="372"/>
                  <a:pt x="2626" y="427"/>
                  <a:pt x="2670" y="469"/>
                </a:cubicBezTo>
                <a:cubicBezTo>
                  <a:pt x="2679" y="497"/>
                  <a:pt x="2713" y="546"/>
                  <a:pt x="2713" y="546"/>
                </a:cubicBezTo>
                <a:cubicBezTo>
                  <a:pt x="2728" y="593"/>
                  <a:pt x="2755" y="637"/>
                  <a:pt x="2773" y="684"/>
                </a:cubicBezTo>
                <a:cubicBezTo>
                  <a:pt x="2798" y="748"/>
                  <a:pt x="2813" y="813"/>
                  <a:pt x="2824" y="881"/>
                </a:cubicBezTo>
                <a:cubicBezTo>
                  <a:pt x="2821" y="953"/>
                  <a:pt x="2821" y="1024"/>
                  <a:pt x="2816" y="1096"/>
                </a:cubicBezTo>
                <a:cubicBezTo>
                  <a:pt x="2811" y="1162"/>
                  <a:pt x="2775" y="1212"/>
                  <a:pt x="2747" y="1268"/>
                </a:cubicBezTo>
                <a:cubicBezTo>
                  <a:pt x="2739" y="1284"/>
                  <a:pt x="2739" y="1304"/>
                  <a:pt x="2730" y="1320"/>
                </a:cubicBezTo>
                <a:cubicBezTo>
                  <a:pt x="2699" y="1375"/>
                  <a:pt x="2646" y="1453"/>
                  <a:pt x="2584" y="1475"/>
                </a:cubicBezTo>
                <a:cubicBezTo>
                  <a:pt x="2516" y="1539"/>
                  <a:pt x="2422" y="1555"/>
                  <a:pt x="2334" y="1578"/>
                </a:cubicBezTo>
                <a:cubicBezTo>
                  <a:pt x="2197" y="1575"/>
                  <a:pt x="2059" y="1574"/>
                  <a:pt x="1922" y="1569"/>
                </a:cubicBezTo>
                <a:cubicBezTo>
                  <a:pt x="1877" y="1567"/>
                  <a:pt x="1843" y="1555"/>
                  <a:pt x="1801" y="1543"/>
                </a:cubicBezTo>
                <a:cubicBezTo>
                  <a:pt x="1766" y="1533"/>
                  <a:pt x="1721" y="1527"/>
                  <a:pt x="1689" y="1509"/>
                </a:cubicBezTo>
                <a:cubicBezTo>
                  <a:pt x="1609" y="1464"/>
                  <a:pt x="1554" y="1393"/>
                  <a:pt x="1492" y="1328"/>
                </a:cubicBezTo>
                <a:cubicBezTo>
                  <a:pt x="1468" y="1262"/>
                  <a:pt x="1501" y="1347"/>
                  <a:pt x="1466" y="1277"/>
                </a:cubicBezTo>
                <a:cubicBezTo>
                  <a:pt x="1439" y="1222"/>
                  <a:pt x="1424" y="1156"/>
                  <a:pt x="1414" y="1096"/>
                </a:cubicBezTo>
                <a:cubicBezTo>
                  <a:pt x="1420" y="980"/>
                  <a:pt x="1419" y="829"/>
                  <a:pt x="1475" y="718"/>
                </a:cubicBezTo>
                <a:cubicBezTo>
                  <a:pt x="1520" y="628"/>
                  <a:pt x="1587" y="549"/>
                  <a:pt x="1647" y="469"/>
                </a:cubicBezTo>
                <a:cubicBezTo>
                  <a:pt x="1737" y="350"/>
                  <a:pt x="1838" y="258"/>
                  <a:pt x="1982" y="211"/>
                </a:cubicBezTo>
                <a:cubicBezTo>
                  <a:pt x="2044" y="191"/>
                  <a:pt x="2096" y="168"/>
                  <a:pt x="2162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Freeform 9"/>
          <p:cNvSpPr>
            <a:spLocks/>
          </p:cNvSpPr>
          <p:nvPr/>
        </p:nvSpPr>
        <p:spPr bwMode="auto">
          <a:xfrm>
            <a:off x="5718175" y="1716088"/>
            <a:ext cx="2333625" cy="231775"/>
          </a:xfrm>
          <a:custGeom>
            <a:avLst/>
            <a:gdLst>
              <a:gd name="T0" fmla="*/ 0 w 1470"/>
              <a:gd name="T1" fmla="*/ 2147483647 h 146"/>
              <a:gd name="T2" fmla="*/ 2147483647 w 1470"/>
              <a:gd name="T3" fmla="*/ 0 h 146"/>
              <a:gd name="T4" fmla="*/ 2147483647 w 1470"/>
              <a:gd name="T5" fmla="*/ 2147483647 h 146"/>
              <a:gd name="T6" fmla="*/ 2147483647 w 1470"/>
              <a:gd name="T7" fmla="*/ 2147483647 h 146"/>
              <a:gd name="T8" fmla="*/ 2147483647 w 1470"/>
              <a:gd name="T9" fmla="*/ 2147483647 h 1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70"/>
              <a:gd name="T16" fmla="*/ 0 h 146"/>
              <a:gd name="T17" fmla="*/ 1470 w 1470"/>
              <a:gd name="T18" fmla="*/ 146 h 1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70" h="146">
                <a:moveTo>
                  <a:pt x="0" y="77"/>
                </a:moveTo>
                <a:cubicBezTo>
                  <a:pt x="235" y="40"/>
                  <a:pt x="467" y="10"/>
                  <a:pt x="705" y="0"/>
                </a:cubicBezTo>
                <a:cubicBezTo>
                  <a:pt x="937" y="5"/>
                  <a:pt x="1040" y="5"/>
                  <a:pt x="1229" y="34"/>
                </a:cubicBezTo>
                <a:cubicBezTo>
                  <a:pt x="1292" y="56"/>
                  <a:pt x="1355" y="73"/>
                  <a:pt x="1418" y="94"/>
                </a:cubicBezTo>
                <a:cubicBezTo>
                  <a:pt x="1452" y="105"/>
                  <a:pt x="1470" y="108"/>
                  <a:pt x="1470" y="14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Text Box 10"/>
          <p:cNvSpPr txBox="1">
            <a:spLocks noChangeArrowheads="1"/>
          </p:cNvSpPr>
          <p:nvPr/>
        </p:nvSpPr>
        <p:spPr bwMode="auto">
          <a:xfrm>
            <a:off x="2251075" y="1219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 charset="0"/>
              </a:rPr>
              <a:t>1</a:t>
            </a:r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4038600" y="1219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3</a:t>
            </a:r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3257550" y="12541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2</a:t>
            </a:r>
          </a:p>
        </p:txBody>
      </p:sp>
      <p:sp>
        <p:nvSpPr>
          <p:cNvPr id="71689" name="Text Box 13"/>
          <p:cNvSpPr txBox="1">
            <a:spLocks noChangeArrowheads="1"/>
          </p:cNvSpPr>
          <p:nvPr/>
        </p:nvSpPr>
        <p:spPr bwMode="auto">
          <a:xfrm>
            <a:off x="5619750" y="23971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4</a:t>
            </a:r>
          </a:p>
        </p:txBody>
      </p:sp>
      <p:sp>
        <p:nvSpPr>
          <p:cNvPr id="71690" name="Text Box 14"/>
          <p:cNvSpPr txBox="1">
            <a:spLocks noChangeArrowheads="1"/>
          </p:cNvSpPr>
          <p:nvPr/>
        </p:nvSpPr>
        <p:spPr bwMode="auto">
          <a:xfrm>
            <a:off x="7296150" y="1733550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10</a:t>
            </a:r>
          </a:p>
        </p:txBody>
      </p:sp>
      <p:sp>
        <p:nvSpPr>
          <p:cNvPr id="71691" name="Text Box 15"/>
          <p:cNvSpPr txBox="1">
            <a:spLocks noChangeArrowheads="1"/>
          </p:cNvSpPr>
          <p:nvPr/>
        </p:nvSpPr>
        <p:spPr bwMode="auto">
          <a:xfrm>
            <a:off x="5543550" y="34639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5</a:t>
            </a:r>
          </a:p>
        </p:txBody>
      </p:sp>
      <p:sp>
        <p:nvSpPr>
          <p:cNvPr id="71692" name="Text Box 16"/>
          <p:cNvSpPr txBox="1">
            <a:spLocks noChangeArrowheads="1"/>
          </p:cNvSpPr>
          <p:nvPr/>
        </p:nvSpPr>
        <p:spPr bwMode="auto">
          <a:xfrm>
            <a:off x="4964113" y="3646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6</a:t>
            </a:r>
          </a:p>
        </p:txBody>
      </p:sp>
      <p:sp>
        <p:nvSpPr>
          <p:cNvPr id="71693" name="Text Box 17"/>
          <p:cNvSpPr txBox="1">
            <a:spLocks noChangeArrowheads="1"/>
          </p:cNvSpPr>
          <p:nvPr/>
        </p:nvSpPr>
        <p:spPr bwMode="auto">
          <a:xfrm>
            <a:off x="4343400" y="2514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8</a:t>
            </a:r>
          </a:p>
        </p:txBody>
      </p:sp>
      <p:sp>
        <p:nvSpPr>
          <p:cNvPr id="71694" name="Text Box 18"/>
          <p:cNvSpPr txBox="1">
            <a:spLocks noChangeArrowheads="1"/>
          </p:cNvSpPr>
          <p:nvPr/>
        </p:nvSpPr>
        <p:spPr bwMode="auto">
          <a:xfrm>
            <a:off x="6049963" y="18002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9</a:t>
            </a:r>
          </a:p>
        </p:txBody>
      </p:sp>
      <p:sp>
        <p:nvSpPr>
          <p:cNvPr id="71695" name="Text Box 19"/>
          <p:cNvSpPr txBox="1">
            <a:spLocks noChangeArrowheads="1"/>
          </p:cNvSpPr>
          <p:nvPr/>
        </p:nvSpPr>
        <p:spPr bwMode="auto">
          <a:xfrm>
            <a:off x="4095750" y="33115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7</a:t>
            </a:r>
          </a:p>
        </p:txBody>
      </p:sp>
      <p:sp>
        <p:nvSpPr>
          <p:cNvPr id="71696" name="AutoShape 20"/>
          <p:cNvSpPr>
            <a:spLocks noChangeArrowheads="1"/>
          </p:cNvSpPr>
          <p:nvPr/>
        </p:nvSpPr>
        <p:spPr bwMode="auto">
          <a:xfrm rot="-142452">
            <a:off x="2266950" y="1635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697" name="AutoShape 21"/>
          <p:cNvSpPr>
            <a:spLocks noChangeArrowheads="1"/>
          </p:cNvSpPr>
          <p:nvPr/>
        </p:nvSpPr>
        <p:spPr bwMode="auto">
          <a:xfrm rot="-34102">
            <a:off x="3255963" y="1633538"/>
            <a:ext cx="381000" cy="152400"/>
          </a:xfrm>
          <a:prstGeom prst="rightArrow">
            <a:avLst>
              <a:gd name="adj1" fmla="val 100000"/>
              <a:gd name="adj2" fmla="val 593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698" name="AutoShape 22"/>
          <p:cNvSpPr>
            <a:spLocks noChangeArrowheads="1"/>
          </p:cNvSpPr>
          <p:nvPr/>
        </p:nvSpPr>
        <p:spPr bwMode="auto">
          <a:xfrm rot="121676">
            <a:off x="3943350" y="1635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699" name="AutoShape 23"/>
          <p:cNvSpPr>
            <a:spLocks noChangeArrowheads="1"/>
          </p:cNvSpPr>
          <p:nvPr/>
        </p:nvSpPr>
        <p:spPr bwMode="auto">
          <a:xfrm rot="3554498">
            <a:off x="5695950" y="2397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0" name="AutoShape 24"/>
          <p:cNvSpPr>
            <a:spLocks noChangeArrowheads="1"/>
          </p:cNvSpPr>
          <p:nvPr/>
        </p:nvSpPr>
        <p:spPr bwMode="auto">
          <a:xfrm rot="-10708640">
            <a:off x="4781550" y="40735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1" name="AutoShape 25"/>
          <p:cNvSpPr>
            <a:spLocks noChangeArrowheads="1"/>
          </p:cNvSpPr>
          <p:nvPr/>
        </p:nvSpPr>
        <p:spPr bwMode="auto">
          <a:xfrm rot="7507036">
            <a:off x="5676900" y="3657600"/>
            <a:ext cx="692150" cy="152400"/>
          </a:xfrm>
          <a:prstGeom prst="rightArrow">
            <a:avLst>
              <a:gd name="adj1" fmla="val 100000"/>
              <a:gd name="adj2" fmla="val 1078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2" name="AutoShape 26"/>
          <p:cNvSpPr>
            <a:spLocks noChangeArrowheads="1"/>
          </p:cNvSpPr>
          <p:nvPr/>
        </p:nvSpPr>
        <p:spPr bwMode="auto">
          <a:xfrm rot="-6515132">
            <a:off x="3790950" y="3540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3" name="AutoShape 27"/>
          <p:cNvSpPr>
            <a:spLocks noChangeArrowheads="1"/>
          </p:cNvSpPr>
          <p:nvPr/>
        </p:nvSpPr>
        <p:spPr bwMode="auto">
          <a:xfrm rot="-3332170">
            <a:off x="3867150" y="2473325"/>
            <a:ext cx="914400" cy="152400"/>
          </a:xfrm>
          <a:prstGeom prst="rightArrow">
            <a:avLst>
              <a:gd name="adj1" fmla="val 100000"/>
              <a:gd name="adj2" fmla="val 14244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4" name="AutoShape 28"/>
          <p:cNvSpPr>
            <a:spLocks noChangeArrowheads="1"/>
          </p:cNvSpPr>
          <p:nvPr/>
        </p:nvSpPr>
        <p:spPr bwMode="auto">
          <a:xfrm rot="-506674">
            <a:off x="5848350" y="17113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5" name="AutoShape 29"/>
          <p:cNvSpPr>
            <a:spLocks noChangeArrowheads="1"/>
          </p:cNvSpPr>
          <p:nvPr/>
        </p:nvSpPr>
        <p:spPr bwMode="auto">
          <a:xfrm rot="934885">
            <a:off x="7372350" y="17113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6" name="Rectangle 31"/>
          <p:cNvSpPr>
            <a:spLocks noChangeArrowheads="1"/>
          </p:cNvSpPr>
          <p:nvPr/>
        </p:nvSpPr>
        <p:spPr bwMode="auto">
          <a:xfrm>
            <a:off x="2959502" y="4275138"/>
            <a:ext cx="4685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Calibri" charset="0"/>
              </a:rPr>
              <a:t>+1  +2  +3  </a:t>
            </a:r>
            <a:r>
              <a:rPr lang="en-US" sz="2400" dirty="0">
                <a:solidFill>
                  <a:schemeClr val="hlink"/>
                </a:solidFill>
                <a:latin typeface="Calibri" charset="0"/>
              </a:rPr>
              <a:t>+4  +5  +6  +7  +8  </a:t>
            </a:r>
            <a:r>
              <a:rPr lang="en-US" sz="2400" dirty="0">
                <a:latin typeface="Calibri" charset="0"/>
              </a:rPr>
              <a:t>+9  +10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A1DF99-AAC4-DA4E-B806-3773FE7E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02095518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Reversals</a:t>
            </a:r>
            <a:br>
              <a:rPr lang="en-US" dirty="0">
                <a:latin typeface="Calibri"/>
                <a:cs typeface="Calibri"/>
              </a:rPr>
            </a:br>
            <a:endParaRPr lang="en-US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71684" name="Freeform 8"/>
          <p:cNvSpPr>
            <a:spLocks/>
          </p:cNvSpPr>
          <p:nvPr/>
        </p:nvSpPr>
        <p:spPr bwMode="auto">
          <a:xfrm>
            <a:off x="1752600" y="1654175"/>
            <a:ext cx="4483100" cy="2505075"/>
          </a:xfrm>
          <a:custGeom>
            <a:avLst/>
            <a:gdLst>
              <a:gd name="T0" fmla="*/ 0 w 2824"/>
              <a:gd name="T1" fmla="*/ 2147483647 h 1578"/>
              <a:gd name="T2" fmla="*/ 2147483647 w 2824"/>
              <a:gd name="T3" fmla="*/ 2147483647 h 1578"/>
              <a:gd name="T4" fmla="*/ 2147483647 w 2824"/>
              <a:gd name="T5" fmla="*/ 2147483647 h 1578"/>
              <a:gd name="T6" fmla="*/ 2147483647 w 2824"/>
              <a:gd name="T7" fmla="*/ 2147483647 h 1578"/>
              <a:gd name="T8" fmla="*/ 2147483647 w 2824"/>
              <a:gd name="T9" fmla="*/ 2147483647 h 1578"/>
              <a:gd name="T10" fmla="*/ 2147483647 w 2824"/>
              <a:gd name="T11" fmla="*/ 2147483647 h 1578"/>
              <a:gd name="T12" fmla="*/ 2147483647 w 2824"/>
              <a:gd name="T13" fmla="*/ 2147483647 h 1578"/>
              <a:gd name="T14" fmla="*/ 2147483647 w 2824"/>
              <a:gd name="T15" fmla="*/ 2147483647 h 1578"/>
              <a:gd name="T16" fmla="*/ 2147483647 w 2824"/>
              <a:gd name="T17" fmla="*/ 2147483647 h 1578"/>
              <a:gd name="T18" fmla="*/ 2147483647 w 2824"/>
              <a:gd name="T19" fmla="*/ 2147483647 h 1578"/>
              <a:gd name="T20" fmla="*/ 2147483647 w 2824"/>
              <a:gd name="T21" fmla="*/ 2147483647 h 1578"/>
              <a:gd name="T22" fmla="*/ 2147483647 w 2824"/>
              <a:gd name="T23" fmla="*/ 2147483647 h 1578"/>
              <a:gd name="T24" fmla="*/ 2147483647 w 2824"/>
              <a:gd name="T25" fmla="*/ 2147483647 h 1578"/>
              <a:gd name="T26" fmla="*/ 2147483647 w 2824"/>
              <a:gd name="T27" fmla="*/ 2147483647 h 1578"/>
              <a:gd name="T28" fmla="*/ 2147483647 w 2824"/>
              <a:gd name="T29" fmla="*/ 2147483647 h 1578"/>
              <a:gd name="T30" fmla="*/ 2147483647 w 2824"/>
              <a:gd name="T31" fmla="*/ 2147483647 h 1578"/>
              <a:gd name="T32" fmla="*/ 2147483647 w 2824"/>
              <a:gd name="T33" fmla="*/ 2147483647 h 1578"/>
              <a:gd name="T34" fmla="*/ 2147483647 w 2824"/>
              <a:gd name="T35" fmla="*/ 2147483647 h 1578"/>
              <a:gd name="T36" fmla="*/ 2147483647 w 2824"/>
              <a:gd name="T37" fmla="*/ 2147483647 h 1578"/>
              <a:gd name="T38" fmla="*/ 2147483647 w 2824"/>
              <a:gd name="T39" fmla="*/ 2147483647 h 1578"/>
              <a:gd name="T40" fmla="*/ 2147483647 w 2824"/>
              <a:gd name="T41" fmla="*/ 2147483647 h 1578"/>
              <a:gd name="T42" fmla="*/ 2147483647 w 2824"/>
              <a:gd name="T43" fmla="*/ 2147483647 h 1578"/>
              <a:gd name="T44" fmla="*/ 2147483647 w 2824"/>
              <a:gd name="T45" fmla="*/ 2147483647 h 1578"/>
              <a:gd name="T46" fmla="*/ 2147483647 w 2824"/>
              <a:gd name="T47" fmla="*/ 2147483647 h 1578"/>
              <a:gd name="T48" fmla="*/ 2147483647 w 2824"/>
              <a:gd name="T49" fmla="*/ 2147483647 h 1578"/>
              <a:gd name="T50" fmla="*/ 2147483647 w 2824"/>
              <a:gd name="T51" fmla="*/ 2147483647 h 157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824"/>
              <a:gd name="T79" fmla="*/ 0 h 1578"/>
              <a:gd name="T80" fmla="*/ 2824 w 2824"/>
              <a:gd name="T81" fmla="*/ 1578 h 157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824" h="1578">
                <a:moveTo>
                  <a:pt x="0" y="108"/>
                </a:moveTo>
                <a:cubicBezTo>
                  <a:pt x="130" y="62"/>
                  <a:pt x="584" y="36"/>
                  <a:pt x="718" y="30"/>
                </a:cubicBezTo>
                <a:cubicBezTo>
                  <a:pt x="1231" y="35"/>
                  <a:pt x="1776" y="0"/>
                  <a:pt x="2283" y="116"/>
                </a:cubicBezTo>
                <a:cubicBezTo>
                  <a:pt x="2378" y="180"/>
                  <a:pt x="2242" y="91"/>
                  <a:pt x="2334" y="142"/>
                </a:cubicBezTo>
                <a:cubicBezTo>
                  <a:pt x="2424" y="191"/>
                  <a:pt x="2353" y="165"/>
                  <a:pt x="2412" y="185"/>
                </a:cubicBezTo>
                <a:cubicBezTo>
                  <a:pt x="2462" y="235"/>
                  <a:pt x="2438" y="217"/>
                  <a:pt x="2480" y="245"/>
                </a:cubicBezTo>
                <a:cubicBezTo>
                  <a:pt x="2502" y="277"/>
                  <a:pt x="2535" y="292"/>
                  <a:pt x="2558" y="323"/>
                </a:cubicBezTo>
                <a:cubicBezTo>
                  <a:pt x="2594" y="372"/>
                  <a:pt x="2626" y="427"/>
                  <a:pt x="2670" y="469"/>
                </a:cubicBezTo>
                <a:cubicBezTo>
                  <a:pt x="2679" y="497"/>
                  <a:pt x="2713" y="546"/>
                  <a:pt x="2713" y="546"/>
                </a:cubicBezTo>
                <a:cubicBezTo>
                  <a:pt x="2728" y="593"/>
                  <a:pt x="2755" y="637"/>
                  <a:pt x="2773" y="684"/>
                </a:cubicBezTo>
                <a:cubicBezTo>
                  <a:pt x="2798" y="748"/>
                  <a:pt x="2813" y="813"/>
                  <a:pt x="2824" y="881"/>
                </a:cubicBezTo>
                <a:cubicBezTo>
                  <a:pt x="2821" y="953"/>
                  <a:pt x="2821" y="1024"/>
                  <a:pt x="2816" y="1096"/>
                </a:cubicBezTo>
                <a:cubicBezTo>
                  <a:pt x="2811" y="1162"/>
                  <a:pt x="2775" y="1212"/>
                  <a:pt x="2747" y="1268"/>
                </a:cubicBezTo>
                <a:cubicBezTo>
                  <a:pt x="2739" y="1284"/>
                  <a:pt x="2739" y="1304"/>
                  <a:pt x="2730" y="1320"/>
                </a:cubicBezTo>
                <a:cubicBezTo>
                  <a:pt x="2699" y="1375"/>
                  <a:pt x="2646" y="1453"/>
                  <a:pt x="2584" y="1475"/>
                </a:cubicBezTo>
                <a:cubicBezTo>
                  <a:pt x="2516" y="1539"/>
                  <a:pt x="2422" y="1555"/>
                  <a:pt x="2334" y="1578"/>
                </a:cubicBezTo>
                <a:cubicBezTo>
                  <a:pt x="2197" y="1575"/>
                  <a:pt x="2059" y="1574"/>
                  <a:pt x="1922" y="1569"/>
                </a:cubicBezTo>
                <a:cubicBezTo>
                  <a:pt x="1877" y="1567"/>
                  <a:pt x="1843" y="1555"/>
                  <a:pt x="1801" y="1543"/>
                </a:cubicBezTo>
                <a:cubicBezTo>
                  <a:pt x="1766" y="1533"/>
                  <a:pt x="1721" y="1527"/>
                  <a:pt x="1689" y="1509"/>
                </a:cubicBezTo>
                <a:cubicBezTo>
                  <a:pt x="1609" y="1464"/>
                  <a:pt x="1554" y="1393"/>
                  <a:pt x="1492" y="1328"/>
                </a:cubicBezTo>
                <a:cubicBezTo>
                  <a:pt x="1468" y="1262"/>
                  <a:pt x="1501" y="1347"/>
                  <a:pt x="1466" y="1277"/>
                </a:cubicBezTo>
                <a:cubicBezTo>
                  <a:pt x="1439" y="1222"/>
                  <a:pt x="1424" y="1156"/>
                  <a:pt x="1414" y="1096"/>
                </a:cubicBezTo>
                <a:cubicBezTo>
                  <a:pt x="1420" y="980"/>
                  <a:pt x="1419" y="829"/>
                  <a:pt x="1475" y="718"/>
                </a:cubicBezTo>
                <a:cubicBezTo>
                  <a:pt x="1520" y="628"/>
                  <a:pt x="1587" y="549"/>
                  <a:pt x="1647" y="469"/>
                </a:cubicBezTo>
                <a:cubicBezTo>
                  <a:pt x="1737" y="350"/>
                  <a:pt x="1838" y="258"/>
                  <a:pt x="1982" y="211"/>
                </a:cubicBezTo>
                <a:cubicBezTo>
                  <a:pt x="2044" y="191"/>
                  <a:pt x="2096" y="168"/>
                  <a:pt x="2162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Freeform 9"/>
          <p:cNvSpPr>
            <a:spLocks/>
          </p:cNvSpPr>
          <p:nvPr/>
        </p:nvSpPr>
        <p:spPr bwMode="auto">
          <a:xfrm>
            <a:off x="5718175" y="1716088"/>
            <a:ext cx="2333625" cy="231775"/>
          </a:xfrm>
          <a:custGeom>
            <a:avLst/>
            <a:gdLst>
              <a:gd name="T0" fmla="*/ 0 w 1470"/>
              <a:gd name="T1" fmla="*/ 2147483647 h 146"/>
              <a:gd name="T2" fmla="*/ 2147483647 w 1470"/>
              <a:gd name="T3" fmla="*/ 0 h 146"/>
              <a:gd name="T4" fmla="*/ 2147483647 w 1470"/>
              <a:gd name="T5" fmla="*/ 2147483647 h 146"/>
              <a:gd name="T6" fmla="*/ 2147483647 w 1470"/>
              <a:gd name="T7" fmla="*/ 2147483647 h 146"/>
              <a:gd name="T8" fmla="*/ 2147483647 w 1470"/>
              <a:gd name="T9" fmla="*/ 2147483647 h 1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70"/>
              <a:gd name="T16" fmla="*/ 0 h 146"/>
              <a:gd name="T17" fmla="*/ 1470 w 1470"/>
              <a:gd name="T18" fmla="*/ 146 h 1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70" h="146">
                <a:moveTo>
                  <a:pt x="0" y="77"/>
                </a:moveTo>
                <a:cubicBezTo>
                  <a:pt x="235" y="40"/>
                  <a:pt x="467" y="10"/>
                  <a:pt x="705" y="0"/>
                </a:cubicBezTo>
                <a:cubicBezTo>
                  <a:pt x="937" y="5"/>
                  <a:pt x="1040" y="5"/>
                  <a:pt x="1229" y="34"/>
                </a:cubicBezTo>
                <a:cubicBezTo>
                  <a:pt x="1292" y="56"/>
                  <a:pt x="1355" y="73"/>
                  <a:pt x="1418" y="94"/>
                </a:cubicBezTo>
                <a:cubicBezTo>
                  <a:pt x="1452" y="105"/>
                  <a:pt x="1470" y="108"/>
                  <a:pt x="1470" y="14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Text Box 10"/>
          <p:cNvSpPr txBox="1">
            <a:spLocks noChangeArrowheads="1"/>
          </p:cNvSpPr>
          <p:nvPr/>
        </p:nvSpPr>
        <p:spPr bwMode="auto">
          <a:xfrm>
            <a:off x="2251075" y="1219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 charset="0"/>
              </a:rPr>
              <a:t>1</a:t>
            </a:r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4038600" y="1219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3</a:t>
            </a:r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3257550" y="12541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2</a:t>
            </a:r>
          </a:p>
        </p:txBody>
      </p:sp>
      <p:sp>
        <p:nvSpPr>
          <p:cNvPr id="71689" name="Text Box 13"/>
          <p:cNvSpPr txBox="1">
            <a:spLocks noChangeArrowheads="1"/>
          </p:cNvSpPr>
          <p:nvPr/>
        </p:nvSpPr>
        <p:spPr bwMode="auto">
          <a:xfrm>
            <a:off x="5619750" y="23971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4</a:t>
            </a:r>
          </a:p>
        </p:txBody>
      </p:sp>
      <p:sp>
        <p:nvSpPr>
          <p:cNvPr id="71690" name="Text Box 14"/>
          <p:cNvSpPr txBox="1">
            <a:spLocks noChangeArrowheads="1"/>
          </p:cNvSpPr>
          <p:nvPr/>
        </p:nvSpPr>
        <p:spPr bwMode="auto">
          <a:xfrm>
            <a:off x="7296150" y="1733550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10</a:t>
            </a:r>
          </a:p>
        </p:txBody>
      </p:sp>
      <p:sp>
        <p:nvSpPr>
          <p:cNvPr id="71691" name="Text Box 15"/>
          <p:cNvSpPr txBox="1">
            <a:spLocks noChangeArrowheads="1"/>
          </p:cNvSpPr>
          <p:nvPr/>
        </p:nvSpPr>
        <p:spPr bwMode="auto">
          <a:xfrm>
            <a:off x="5543550" y="34639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5</a:t>
            </a:r>
          </a:p>
        </p:txBody>
      </p:sp>
      <p:sp>
        <p:nvSpPr>
          <p:cNvPr id="71692" name="Text Box 16"/>
          <p:cNvSpPr txBox="1">
            <a:spLocks noChangeArrowheads="1"/>
          </p:cNvSpPr>
          <p:nvPr/>
        </p:nvSpPr>
        <p:spPr bwMode="auto">
          <a:xfrm>
            <a:off x="4964113" y="3646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6</a:t>
            </a:r>
          </a:p>
        </p:txBody>
      </p:sp>
      <p:sp>
        <p:nvSpPr>
          <p:cNvPr id="71693" name="Text Box 17"/>
          <p:cNvSpPr txBox="1">
            <a:spLocks noChangeArrowheads="1"/>
          </p:cNvSpPr>
          <p:nvPr/>
        </p:nvSpPr>
        <p:spPr bwMode="auto">
          <a:xfrm>
            <a:off x="4343400" y="2514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8</a:t>
            </a:r>
          </a:p>
        </p:txBody>
      </p:sp>
      <p:sp>
        <p:nvSpPr>
          <p:cNvPr id="71694" name="Text Box 18"/>
          <p:cNvSpPr txBox="1">
            <a:spLocks noChangeArrowheads="1"/>
          </p:cNvSpPr>
          <p:nvPr/>
        </p:nvSpPr>
        <p:spPr bwMode="auto">
          <a:xfrm>
            <a:off x="6049963" y="18002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9</a:t>
            </a:r>
          </a:p>
        </p:txBody>
      </p:sp>
      <p:sp>
        <p:nvSpPr>
          <p:cNvPr id="71695" name="Text Box 19"/>
          <p:cNvSpPr txBox="1">
            <a:spLocks noChangeArrowheads="1"/>
          </p:cNvSpPr>
          <p:nvPr/>
        </p:nvSpPr>
        <p:spPr bwMode="auto">
          <a:xfrm>
            <a:off x="4095750" y="33115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7</a:t>
            </a:r>
          </a:p>
        </p:txBody>
      </p:sp>
      <p:sp>
        <p:nvSpPr>
          <p:cNvPr id="71696" name="AutoShape 20"/>
          <p:cNvSpPr>
            <a:spLocks noChangeArrowheads="1"/>
          </p:cNvSpPr>
          <p:nvPr/>
        </p:nvSpPr>
        <p:spPr bwMode="auto">
          <a:xfrm rot="-142452">
            <a:off x="2266950" y="1635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697" name="AutoShape 21"/>
          <p:cNvSpPr>
            <a:spLocks noChangeArrowheads="1"/>
          </p:cNvSpPr>
          <p:nvPr/>
        </p:nvSpPr>
        <p:spPr bwMode="auto">
          <a:xfrm rot="-34102">
            <a:off x="3255963" y="1633538"/>
            <a:ext cx="381000" cy="152400"/>
          </a:xfrm>
          <a:prstGeom prst="rightArrow">
            <a:avLst>
              <a:gd name="adj1" fmla="val 100000"/>
              <a:gd name="adj2" fmla="val 593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698" name="AutoShape 22"/>
          <p:cNvSpPr>
            <a:spLocks noChangeArrowheads="1"/>
          </p:cNvSpPr>
          <p:nvPr/>
        </p:nvSpPr>
        <p:spPr bwMode="auto">
          <a:xfrm rot="121676">
            <a:off x="3943350" y="1635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699" name="AutoShape 23"/>
          <p:cNvSpPr>
            <a:spLocks noChangeArrowheads="1"/>
          </p:cNvSpPr>
          <p:nvPr/>
        </p:nvSpPr>
        <p:spPr bwMode="auto">
          <a:xfrm rot="3554498">
            <a:off x="5695950" y="2397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0" name="AutoShape 24"/>
          <p:cNvSpPr>
            <a:spLocks noChangeArrowheads="1"/>
          </p:cNvSpPr>
          <p:nvPr/>
        </p:nvSpPr>
        <p:spPr bwMode="auto">
          <a:xfrm rot="-10708640">
            <a:off x="4781550" y="40735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1" name="AutoShape 25"/>
          <p:cNvSpPr>
            <a:spLocks noChangeArrowheads="1"/>
          </p:cNvSpPr>
          <p:nvPr/>
        </p:nvSpPr>
        <p:spPr bwMode="auto">
          <a:xfrm rot="7507036">
            <a:off x="5676900" y="3657600"/>
            <a:ext cx="692150" cy="152400"/>
          </a:xfrm>
          <a:prstGeom prst="rightArrow">
            <a:avLst>
              <a:gd name="adj1" fmla="val 100000"/>
              <a:gd name="adj2" fmla="val 1078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2" name="AutoShape 26"/>
          <p:cNvSpPr>
            <a:spLocks noChangeArrowheads="1"/>
          </p:cNvSpPr>
          <p:nvPr/>
        </p:nvSpPr>
        <p:spPr bwMode="auto">
          <a:xfrm rot="-6515132">
            <a:off x="3790950" y="3540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3" name="AutoShape 27"/>
          <p:cNvSpPr>
            <a:spLocks noChangeArrowheads="1"/>
          </p:cNvSpPr>
          <p:nvPr/>
        </p:nvSpPr>
        <p:spPr bwMode="auto">
          <a:xfrm rot="-3332170">
            <a:off x="3867150" y="2473325"/>
            <a:ext cx="914400" cy="152400"/>
          </a:xfrm>
          <a:prstGeom prst="rightArrow">
            <a:avLst>
              <a:gd name="adj1" fmla="val 100000"/>
              <a:gd name="adj2" fmla="val 14244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4" name="AutoShape 28"/>
          <p:cNvSpPr>
            <a:spLocks noChangeArrowheads="1"/>
          </p:cNvSpPr>
          <p:nvPr/>
        </p:nvSpPr>
        <p:spPr bwMode="auto">
          <a:xfrm rot="-506674">
            <a:off x="5848350" y="17113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5" name="AutoShape 29"/>
          <p:cNvSpPr>
            <a:spLocks noChangeArrowheads="1"/>
          </p:cNvSpPr>
          <p:nvPr/>
        </p:nvSpPr>
        <p:spPr bwMode="auto">
          <a:xfrm rot="934885">
            <a:off x="7372350" y="17113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6" name="Rectangle 31"/>
          <p:cNvSpPr>
            <a:spLocks noChangeArrowheads="1"/>
          </p:cNvSpPr>
          <p:nvPr/>
        </p:nvSpPr>
        <p:spPr bwMode="auto">
          <a:xfrm>
            <a:off x="2959502" y="4275138"/>
            <a:ext cx="4685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Calibri" charset="0"/>
              </a:rPr>
              <a:t>+1  +2  +3  </a:t>
            </a:r>
            <a:r>
              <a:rPr lang="en-US" sz="2400" dirty="0">
                <a:solidFill>
                  <a:schemeClr val="hlink"/>
                </a:solidFill>
                <a:latin typeface="Calibri" charset="0"/>
              </a:rPr>
              <a:t>+4  +5  +6  +7  +8  </a:t>
            </a:r>
            <a:r>
              <a:rPr lang="en-US" sz="2400" dirty="0">
                <a:latin typeface="Calibri" charset="0"/>
              </a:rPr>
              <a:t>+9  +10</a:t>
            </a:r>
          </a:p>
        </p:txBody>
      </p:sp>
      <p:sp>
        <p:nvSpPr>
          <p:cNvPr id="26" name="AutoShape 29"/>
          <p:cNvSpPr>
            <a:spLocks noChangeArrowheads="1"/>
          </p:cNvSpPr>
          <p:nvPr/>
        </p:nvSpPr>
        <p:spPr bwMode="auto">
          <a:xfrm>
            <a:off x="4572000" y="1524000"/>
            <a:ext cx="304800" cy="304800"/>
          </a:xfrm>
          <a:prstGeom prst="lightningBol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5486400" y="1676400"/>
            <a:ext cx="304800" cy="304800"/>
          </a:xfrm>
          <a:prstGeom prst="lightningBol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59A14-916C-8247-A541-D41B3CC8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422206707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Freeform 5"/>
          <p:cNvSpPr>
            <a:spLocks/>
          </p:cNvSpPr>
          <p:nvPr/>
        </p:nvSpPr>
        <p:spPr bwMode="auto">
          <a:xfrm>
            <a:off x="3997325" y="1920875"/>
            <a:ext cx="2238375" cy="2238375"/>
          </a:xfrm>
          <a:custGeom>
            <a:avLst/>
            <a:gdLst>
              <a:gd name="T0" fmla="*/ 2147483647 w 1410"/>
              <a:gd name="T1" fmla="*/ 2147483647 h 1410"/>
              <a:gd name="T2" fmla="*/ 2147483647 w 1410"/>
              <a:gd name="T3" fmla="*/ 2147483647 h 1410"/>
              <a:gd name="T4" fmla="*/ 2147483647 w 1410"/>
              <a:gd name="T5" fmla="*/ 2147483647 h 1410"/>
              <a:gd name="T6" fmla="*/ 2147483647 w 1410"/>
              <a:gd name="T7" fmla="*/ 2147483647 h 1410"/>
              <a:gd name="T8" fmla="*/ 2147483647 w 1410"/>
              <a:gd name="T9" fmla="*/ 2147483647 h 1410"/>
              <a:gd name="T10" fmla="*/ 2147483647 w 1410"/>
              <a:gd name="T11" fmla="*/ 2147483647 h 1410"/>
              <a:gd name="T12" fmla="*/ 2147483647 w 1410"/>
              <a:gd name="T13" fmla="*/ 2147483647 h 1410"/>
              <a:gd name="T14" fmla="*/ 2147483647 w 1410"/>
              <a:gd name="T15" fmla="*/ 2147483647 h 1410"/>
              <a:gd name="T16" fmla="*/ 2147483647 w 1410"/>
              <a:gd name="T17" fmla="*/ 2147483647 h 1410"/>
              <a:gd name="T18" fmla="*/ 2147483647 w 1410"/>
              <a:gd name="T19" fmla="*/ 2147483647 h 1410"/>
              <a:gd name="T20" fmla="*/ 2147483647 w 1410"/>
              <a:gd name="T21" fmla="*/ 2147483647 h 1410"/>
              <a:gd name="T22" fmla="*/ 2147483647 w 1410"/>
              <a:gd name="T23" fmla="*/ 2147483647 h 1410"/>
              <a:gd name="T24" fmla="*/ 2147483647 w 1410"/>
              <a:gd name="T25" fmla="*/ 2147483647 h 1410"/>
              <a:gd name="T26" fmla="*/ 2147483647 w 1410"/>
              <a:gd name="T27" fmla="*/ 2147483647 h 1410"/>
              <a:gd name="T28" fmla="*/ 2147483647 w 1410"/>
              <a:gd name="T29" fmla="*/ 2147483647 h 1410"/>
              <a:gd name="T30" fmla="*/ 2147483647 w 1410"/>
              <a:gd name="T31" fmla="*/ 2147483647 h 1410"/>
              <a:gd name="T32" fmla="*/ 2147483647 w 1410"/>
              <a:gd name="T33" fmla="*/ 2147483647 h 1410"/>
              <a:gd name="T34" fmla="*/ 0 w 1410"/>
              <a:gd name="T35" fmla="*/ 2147483647 h 1410"/>
              <a:gd name="T36" fmla="*/ 2147483647 w 1410"/>
              <a:gd name="T37" fmla="*/ 2147483647 h 1410"/>
              <a:gd name="T38" fmla="*/ 2147483647 w 1410"/>
              <a:gd name="T39" fmla="*/ 2147483647 h 1410"/>
              <a:gd name="T40" fmla="*/ 2147483647 w 1410"/>
              <a:gd name="T41" fmla="*/ 2147483647 h 1410"/>
              <a:gd name="T42" fmla="*/ 2147483647 w 1410"/>
              <a:gd name="T43" fmla="*/ 0 h 14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410"/>
              <a:gd name="T67" fmla="*/ 0 h 1410"/>
              <a:gd name="T68" fmla="*/ 1410 w 1410"/>
              <a:gd name="T69" fmla="*/ 1410 h 14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410" h="1410">
                <a:moveTo>
                  <a:pt x="998" y="17"/>
                </a:moveTo>
                <a:cubicBezTo>
                  <a:pt x="1048" y="67"/>
                  <a:pt x="1024" y="49"/>
                  <a:pt x="1066" y="77"/>
                </a:cubicBezTo>
                <a:cubicBezTo>
                  <a:pt x="1088" y="109"/>
                  <a:pt x="1121" y="124"/>
                  <a:pt x="1144" y="155"/>
                </a:cubicBezTo>
                <a:cubicBezTo>
                  <a:pt x="1180" y="204"/>
                  <a:pt x="1212" y="259"/>
                  <a:pt x="1256" y="301"/>
                </a:cubicBezTo>
                <a:cubicBezTo>
                  <a:pt x="1265" y="329"/>
                  <a:pt x="1299" y="378"/>
                  <a:pt x="1299" y="378"/>
                </a:cubicBezTo>
                <a:cubicBezTo>
                  <a:pt x="1314" y="425"/>
                  <a:pt x="1341" y="469"/>
                  <a:pt x="1359" y="516"/>
                </a:cubicBezTo>
                <a:cubicBezTo>
                  <a:pt x="1384" y="580"/>
                  <a:pt x="1399" y="645"/>
                  <a:pt x="1410" y="713"/>
                </a:cubicBezTo>
                <a:cubicBezTo>
                  <a:pt x="1407" y="785"/>
                  <a:pt x="1407" y="856"/>
                  <a:pt x="1402" y="928"/>
                </a:cubicBezTo>
                <a:cubicBezTo>
                  <a:pt x="1397" y="994"/>
                  <a:pt x="1361" y="1044"/>
                  <a:pt x="1333" y="1100"/>
                </a:cubicBezTo>
                <a:cubicBezTo>
                  <a:pt x="1325" y="1116"/>
                  <a:pt x="1325" y="1136"/>
                  <a:pt x="1316" y="1152"/>
                </a:cubicBezTo>
                <a:cubicBezTo>
                  <a:pt x="1285" y="1207"/>
                  <a:pt x="1232" y="1285"/>
                  <a:pt x="1170" y="1307"/>
                </a:cubicBezTo>
                <a:cubicBezTo>
                  <a:pt x="1102" y="1371"/>
                  <a:pt x="1008" y="1387"/>
                  <a:pt x="920" y="1410"/>
                </a:cubicBezTo>
                <a:cubicBezTo>
                  <a:pt x="783" y="1407"/>
                  <a:pt x="645" y="1406"/>
                  <a:pt x="508" y="1401"/>
                </a:cubicBezTo>
                <a:cubicBezTo>
                  <a:pt x="463" y="1399"/>
                  <a:pt x="429" y="1387"/>
                  <a:pt x="387" y="1375"/>
                </a:cubicBezTo>
                <a:cubicBezTo>
                  <a:pt x="352" y="1365"/>
                  <a:pt x="307" y="1359"/>
                  <a:pt x="275" y="1341"/>
                </a:cubicBezTo>
                <a:cubicBezTo>
                  <a:pt x="195" y="1296"/>
                  <a:pt x="140" y="1225"/>
                  <a:pt x="78" y="1160"/>
                </a:cubicBezTo>
                <a:cubicBezTo>
                  <a:pt x="54" y="1094"/>
                  <a:pt x="87" y="1179"/>
                  <a:pt x="52" y="1109"/>
                </a:cubicBezTo>
                <a:cubicBezTo>
                  <a:pt x="25" y="1054"/>
                  <a:pt x="10" y="988"/>
                  <a:pt x="0" y="928"/>
                </a:cubicBezTo>
                <a:cubicBezTo>
                  <a:pt x="6" y="812"/>
                  <a:pt x="5" y="661"/>
                  <a:pt x="61" y="550"/>
                </a:cubicBezTo>
                <a:cubicBezTo>
                  <a:pt x="106" y="460"/>
                  <a:pt x="173" y="381"/>
                  <a:pt x="233" y="301"/>
                </a:cubicBezTo>
                <a:cubicBezTo>
                  <a:pt x="323" y="182"/>
                  <a:pt x="424" y="90"/>
                  <a:pt x="568" y="43"/>
                </a:cubicBezTo>
                <a:cubicBezTo>
                  <a:pt x="630" y="23"/>
                  <a:pt x="682" y="0"/>
                  <a:pt x="7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Freeform 6"/>
          <p:cNvSpPr>
            <a:spLocks/>
          </p:cNvSpPr>
          <p:nvPr/>
        </p:nvSpPr>
        <p:spPr bwMode="auto">
          <a:xfrm>
            <a:off x="5510213" y="1716088"/>
            <a:ext cx="2541587" cy="231775"/>
          </a:xfrm>
          <a:custGeom>
            <a:avLst/>
            <a:gdLst>
              <a:gd name="T0" fmla="*/ 2147483647 w 1601"/>
              <a:gd name="T1" fmla="*/ 2147483647 h 146"/>
              <a:gd name="T2" fmla="*/ 2147483647 w 1601"/>
              <a:gd name="T3" fmla="*/ 2147483647 h 146"/>
              <a:gd name="T4" fmla="*/ 2147483647 w 1601"/>
              <a:gd name="T5" fmla="*/ 0 h 146"/>
              <a:gd name="T6" fmla="*/ 2147483647 w 1601"/>
              <a:gd name="T7" fmla="*/ 2147483647 h 146"/>
              <a:gd name="T8" fmla="*/ 2147483647 w 1601"/>
              <a:gd name="T9" fmla="*/ 2147483647 h 146"/>
              <a:gd name="T10" fmla="*/ 2147483647 w 1601"/>
              <a:gd name="T11" fmla="*/ 2147483647 h 1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1"/>
              <a:gd name="T19" fmla="*/ 0 h 146"/>
              <a:gd name="T20" fmla="*/ 1601 w 1601"/>
              <a:gd name="T21" fmla="*/ 146 h 1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1" h="146">
                <a:moveTo>
                  <a:pt x="45" y="146"/>
                </a:moveTo>
                <a:cubicBezTo>
                  <a:pt x="45" y="146"/>
                  <a:pt x="0" y="98"/>
                  <a:pt x="132" y="74"/>
                </a:cubicBezTo>
                <a:cubicBezTo>
                  <a:pt x="264" y="50"/>
                  <a:pt x="631" y="7"/>
                  <a:pt x="836" y="0"/>
                </a:cubicBezTo>
                <a:cubicBezTo>
                  <a:pt x="1068" y="5"/>
                  <a:pt x="1171" y="5"/>
                  <a:pt x="1360" y="34"/>
                </a:cubicBezTo>
                <a:cubicBezTo>
                  <a:pt x="1423" y="56"/>
                  <a:pt x="1486" y="73"/>
                  <a:pt x="1549" y="94"/>
                </a:cubicBezTo>
                <a:cubicBezTo>
                  <a:pt x="1583" y="105"/>
                  <a:pt x="1601" y="108"/>
                  <a:pt x="1601" y="14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4" name="Text Box 9"/>
          <p:cNvSpPr txBox="1">
            <a:spLocks noChangeArrowheads="1"/>
          </p:cNvSpPr>
          <p:nvPr/>
        </p:nvSpPr>
        <p:spPr bwMode="auto">
          <a:xfrm>
            <a:off x="3257550" y="12541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2</a:t>
            </a:r>
          </a:p>
        </p:txBody>
      </p:sp>
      <p:sp>
        <p:nvSpPr>
          <p:cNvPr id="73735" name="Text Box 10"/>
          <p:cNvSpPr txBox="1">
            <a:spLocks noChangeArrowheads="1"/>
          </p:cNvSpPr>
          <p:nvPr/>
        </p:nvSpPr>
        <p:spPr bwMode="auto">
          <a:xfrm>
            <a:off x="5619750" y="23971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73736" name="Text Box 12"/>
          <p:cNvSpPr txBox="1">
            <a:spLocks noChangeArrowheads="1"/>
          </p:cNvSpPr>
          <p:nvPr/>
        </p:nvSpPr>
        <p:spPr bwMode="auto">
          <a:xfrm>
            <a:off x="5543550" y="34639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5</a:t>
            </a:r>
          </a:p>
        </p:txBody>
      </p:sp>
      <p:sp>
        <p:nvSpPr>
          <p:cNvPr id="73737" name="Text Box 16"/>
          <p:cNvSpPr txBox="1">
            <a:spLocks noChangeArrowheads="1"/>
          </p:cNvSpPr>
          <p:nvPr/>
        </p:nvSpPr>
        <p:spPr bwMode="auto">
          <a:xfrm>
            <a:off x="4095750" y="33115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7</a:t>
            </a:r>
          </a:p>
        </p:txBody>
      </p:sp>
      <p:sp>
        <p:nvSpPr>
          <p:cNvPr id="73738" name="AutoShape 17"/>
          <p:cNvSpPr>
            <a:spLocks noChangeArrowheads="1"/>
          </p:cNvSpPr>
          <p:nvPr/>
        </p:nvSpPr>
        <p:spPr bwMode="auto">
          <a:xfrm rot="-142452">
            <a:off x="2266950" y="1635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39" name="AutoShape 18"/>
          <p:cNvSpPr>
            <a:spLocks noChangeArrowheads="1"/>
          </p:cNvSpPr>
          <p:nvPr/>
        </p:nvSpPr>
        <p:spPr bwMode="auto">
          <a:xfrm rot="-34102">
            <a:off x="3255963" y="1633538"/>
            <a:ext cx="381000" cy="152400"/>
          </a:xfrm>
          <a:prstGeom prst="rightArrow">
            <a:avLst>
              <a:gd name="adj1" fmla="val 100000"/>
              <a:gd name="adj2" fmla="val 593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0" name="AutoShape 19"/>
          <p:cNvSpPr>
            <a:spLocks noChangeArrowheads="1"/>
          </p:cNvSpPr>
          <p:nvPr/>
        </p:nvSpPr>
        <p:spPr bwMode="auto">
          <a:xfrm rot="121676">
            <a:off x="3943350" y="1635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1" name="AutoShape 20"/>
          <p:cNvSpPr>
            <a:spLocks noChangeArrowheads="1"/>
          </p:cNvSpPr>
          <p:nvPr/>
        </p:nvSpPr>
        <p:spPr bwMode="auto">
          <a:xfrm rot="3554498">
            <a:off x="5695950" y="2397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2" name="AutoShape 21"/>
          <p:cNvSpPr>
            <a:spLocks noChangeArrowheads="1"/>
          </p:cNvSpPr>
          <p:nvPr/>
        </p:nvSpPr>
        <p:spPr bwMode="auto">
          <a:xfrm rot="-10708640">
            <a:off x="4781550" y="40735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3" name="AutoShape 22"/>
          <p:cNvSpPr>
            <a:spLocks noChangeArrowheads="1"/>
          </p:cNvSpPr>
          <p:nvPr/>
        </p:nvSpPr>
        <p:spPr bwMode="auto">
          <a:xfrm rot="7507036">
            <a:off x="5676900" y="3657600"/>
            <a:ext cx="692150" cy="152400"/>
          </a:xfrm>
          <a:prstGeom prst="rightArrow">
            <a:avLst>
              <a:gd name="adj1" fmla="val 100000"/>
              <a:gd name="adj2" fmla="val 1078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4" name="AutoShape 23"/>
          <p:cNvSpPr>
            <a:spLocks noChangeArrowheads="1"/>
          </p:cNvSpPr>
          <p:nvPr/>
        </p:nvSpPr>
        <p:spPr bwMode="auto">
          <a:xfrm rot="-6515132">
            <a:off x="3790950" y="3540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5" name="AutoShape 24"/>
          <p:cNvSpPr>
            <a:spLocks noChangeArrowheads="1"/>
          </p:cNvSpPr>
          <p:nvPr/>
        </p:nvSpPr>
        <p:spPr bwMode="auto">
          <a:xfrm rot="-3332170">
            <a:off x="3867150" y="2473325"/>
            <a:ext cx="914400" cy="152400"/>
          </a:xfrm>
          <a:prstGeom prst="rightArrow">
            <a:avLst>
              <a:gd name="adj1" fmla="val 100000"/>
              <a:gd name="adj2" fmla="val 14244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6" name="AutoShape 25"/>
          <p:cNvSpPr>
            <a:spLocks noChangeArrowheads="1"/>
          </p:cNvSpPr>
          <p:nvPr/>
        </p:nvSpPr>
        <p:spPr bwMode="auto">
          <a:xfrm rot="-506674">
            <a:off x="5848350" y="17113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7" name="AutoShape 26"/>
          <p:cNvSpPr>
            <a:spLocks noChangeArrowheads="1"/>
          </p:cNvSpPr>
          <p:nvPr/>
        </p:nvSpPr>
        <p:spPr bwMode="auto">
          <a:xfrm rot="934885">
            <a:off x="7372350" y="17113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8" name="Freeform 27"/>
          <p:cNvSpPr>
            <a:spLocks/>
          </p:cNvSpPr>
          <p:nvPr/>
        </p:nvSpPr>
        <p:spPr bwMode="auto">
          <a:xfrm>
            <a:off x="1754188" y="1701800"/>
            <a:ext cx="3921125" cy="217488"/>
          </a:xfrm>
          <a:custGeom>
            <a:avLst/>
            <a:gdLst>
              <a:gd name="T0" fmla="*/ 0 w 2470"/>
              <a:gd name="T1" fmla="*/ 2147483647 h 137"/>
              <a:gd name="T2" fmla="*/ 2147483647 w 2470"/>
              <a:gd name="T3" fmla="*/ 0 h 137"/>
              <a:gd name="T4" fmla="*/ 2147483647 w 2470"/>
              <a:gd name="T5" fmla="*/ 2147483647 h 137"/>
              <a:gd name="T6" fmla="*/ 2147483647 w 2470"/>
              <a:gd name="T7" fmla="*/ 2147483647 h 137"/>
              <a:gd name="T8" fmla="*/ 0 60000 65536"/>
              <a:gd name="T9" fmla="*/ 0 60000 65536"/>
              <a:gd name="T10" fmla="*/ 0 60000 65536"/>
              <a:gd name="T11" fmla="*/ 0 60000 65536"/>
              <a:gd name="T12" fmla="*/ 0 w 2470"/>
              <a:gd name="T13" fmla="*/ 0 h 137"/>
              <a:gd name="T14" fmla="*/ 2470 w 2470"/>
              <a:gd name="T15" fmla="*/ 137 h 1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0" h="137">
                <a:moveTo>
                  <a:pt x="0" y="78"/>
                </a:moveTo>
                <a:cubicBezTo>
                  <a:pt x="130" y="32"/>
                  <a:pt x="584" y="6"/>
                  <a:pt x="718" y="0"/>
                </a:cubicBezTo>
                <a:cubicBezTo>
                  <a:pt x="1088" y="0"/>
                  <a:pt x="1969" y="10"/>
                  <a:pt x="2228" y="41"/>
                </a:cubicBezTo>
                <a:cubicBezTo>
                  <a:pt x="2470" y="64"/>
                  <a:pt x="2102" y="137"/>
                  <a:pt x="2171" y="1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9" name="Rectangle 28"/>
          <p:cNvSpPr>
            <a:spLocks noChangeArrowheads="1"/>
          </p:cNvSpPr>
          <p:nvPr/>
        </p:nvSpPr>
        <p:spPr bwMode="auto">
          <a:xfrm>
            <a:off x="2965450" y="4267200"/>
            <a:ext cx="4390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Calibri" charset="0"/>
              </a:rPr>
              <a:t>+1  +2  +3  </a:t>
            </a:r>
            <a:r>
              <a:rPr lang="en-US" sz="2400" dirty="0">
                <a:solidFill>
                  <a:schemeClr val="hlink"/>
                </a:solidFill>
                <a:latin typeface="Calibri" charset="0"/>
              </a:rPr>
              <a:t>-8  -7  -6  -5  -4  </a:t>
            </a:r>
            <a:r>
              <a:rPr lang="en-US" sz="2400" dirty="0">
                <a:latin typeface="Calibri" charset="0"/>
              </a:rPr>
              <a:t>+9  +10</a:t>
            </a:r>
          </a:p>
        </p:txBody>
      </p:sp>
      <p:sp>
        <p:nvSpPr>
          <p:cNvPr id="73751" name="Text Box 11"/>
          <p:cNvSpPr txBox="1">
            <a:spLocks noChangeArrowheads="1"/>
          </p:cNvSpPr>
          <p:nvPr/>
        </p:nvSpPr>
        <p:spPr bwMode="auto">
          <a:xfrm>
            <a:off x="4038600" y="1219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3</a:t>
            </a:r>
          </a:p>
        </p:txBody>
      </p:sp>
      <p:sp>
        <p:nvSpPr>
          <p:cNvPr id="73752" name="Text Box 17"/>
          <p:cNvSpPr txBox="1">
            <a:spLocks noChangeArrowheads="1"/>
          </p:cNvSpPr>
          <p:nvPr/>
        </p:nvSpPr>
        <p:spPr bwMode="auto">
          <a:xfrm>
            <a:off x="4343400" y="2514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8</a:t>
            </a:r>
          </a:p>
        </p:txBody>
      </p:sp>
      <p:sp>
        <p:nvSpPr>
          <p:cNvPr id="73753" name="Text Box 14"/>
          <p:cNvSpPr txBox="1">
            <a:spLocks noChangeArrowheads="1"/>
          </p:cNvSpPr>
          <p:nvPr/>
        </p:nvSpPr>
        <p:spPr bwMode="auto">
          <a:xfrm>
            <a:off x="7296150" y="1733550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10</a:t>
            </a:r>
          </a:p>
        </p:txBody>
      </p:sp>
      <p:sp>
        <p:nvSpPr>
          <p:cNvPr id="73754" name="Text Box 16"/>
          <p:cNvSpPr txBox="1">
            <a:spLocks noChangeArrowheads="1"/>
          </p:cNvSpPr>
          <p:nvPr/>
        </p:nvSpPr>
        <p:spPr bwMode="auto">
          <a:xfrm>
            <a:off x="4964113" y="3646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6</a:t>
            </a:r>
          </a:p>
        </p:txBody>
      </p:sp>
      <p:sp>
        <p:nvSpPr>
          <p:cNvPr id="73755" name="Text Box 18"/>
          <p:cNvSpPr txBox="1">
            <a:spLocks noChangeArrowheads="1"/>
          </p:cNvSpPr>
          <p:nvPr/>
        </p:nvSpPr>
        <p:spPr bwMode="auto">
          <a:xfrm>
            <a:off x="6049963" y="18002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9</a:t>
            </a: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Reversals</a:t>
            </a:r>
            <a:br>
              <a:rPr lang="en-US" dirty="0">
                <a:latin typeface="Calibri"/>
                <a:cs typeface="Calibri"/>
              </a:rPr>
            </a:br>
            <a:endParaRPr lang="en-US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2251075" y="1219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BA132-539F-4649-A67B-42CC98B2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39873453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Freeform 3"/>
          <p:cNvSpPr>
            <a:spLocks/>
          </p:cNvSpPr>
          <p:nvPr/>
        </p:nvSpPr>
        <p:spPr bwMode="auto">
          <a:xfrm>
            <a:off x="3997325" y="1920875"/>
            <a:ext cx="2238375" cy="2238375"/>
          </a:xfrm>
          <a:custGeom>
            <a:avLst/>
            <a:gdLst>
              <a:gd name="T0" fmla="*/ 2147483647 w 1410"/>
              <a:gd name="T1" fmla="*/ 2147483647 h 1410"/>
              <a:gd name="T2" fmla="*/ 2147483647 w 1410"/>
              <a:gd name="T3" fmla="*/ 2147483647 h 1410"/>
              <a:gd name="T4" fmla="*/ 2147483647 w 1410"/>
              <a:gd name="T5" fmla="*/ 2147483647 h 1410"/>
              <a:gd name="T6" fmla="*/ 2147483647 w 1410"/>
              <a:gd name="T7" fmla="*/ 2147483647 h 1410"/>
              <a:gd name="T8" fmla="*/ 2147483647 w 1410"/>
              <a:gd name="T9" fmla="*/ 2147483647 h 1410"/>
              <a:gd name="T10" fmla="*/ 2147483647 w 1410"/>
              <a:gd name="T11" fmla="*/ 2147483647 h 1410"/>
              <a:gd name="T12" fmla="*/ 2147483647 w 1410"/>
              <a:gd name="T13" fmla="*/ 2147483647 h 1410"/>
              <a:gd name="T14" fmla="*/ 2147483647 w 1410"/>
              <a:gd name="T15" fmla="*/ 2147483647 h 1410"/>
              <a:gd name="T16" fmla="*/ 2147483647 w 1410"/>
              <a:gd name="T17" fmla="*/ 2147483647 h 1410"/>
              <a:gd name="T18" fmla="*/ 2147483647 w 1410"/>
              <a:gd name="T19" fmla="*/ 2147483647 h 1410"/>
              <a:gd name="T20" fmla="*/ 2147483647 w 1410"/>
              <a:gd name="T21" fmla="*/ 2147483647 h 1410"/>
              <a:gd name="T22" fmla="*/ 2147483647 w 1410"/>
              <a:gd name="T23" fmla="*/ 2147483647 h 1410"/>
              <a:gd name="T24" fmla="*/ 2147483647 w 1410"/>
              <a:gd name="T25" fmla="*/ 2147483647 h 1410"/>
              <a:gd name="T26" fmla="*/ 2147483647 w 1410"/>
              <a:gd name="T27" fmla="*/ 2147483647 h 1410"/>
              <a:gd name="T28" fmla="*/ 2147483647 w 1410"/>
              <a:gd name="T29" fmla="*/ 2147483647 h 1410"/>
              <a:gd name="T30" fmla="*/ 2147483647 w 1410"/>
              <a:gd name="T31" fmla="*/ 2147483647 h 1410"/>
              <a:gd name="T32" fmla="*/ 2147483647 w 1410"/>
              <a:gd name="T33" fmla="*/ 2147483647 h 1410"/>
              <a:gd name="T34" fmla="*/ 0 w 1410"/>
              <a:gd name="T35" fmla="*/ 2147483647 h 1410"/>
              <a:gd name="T36" fmla="*/ 2147483647 w 1410"/>
              <a:gd name="T37" fmla="*/ 2147483647 h 1410"/>
              <a:gd name="T38" fmla="*/ 2147483647 w 1410"/>
              <a:gd name="T39" fmla="*/ 2147483647 h 1410"/>
              <a:gd name="T40" fmla="*/ 2147483647 w 1410"/>
              <a:gd name="T41" fmla="*/ 2147483647 h 1410"/>
              <a:gd name="T42" fmla="*/ 2147483647 w 1410"/>
              <a:gd name="T43" fmla="*/ 0 h 14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410"/>
              <a:gd name="T67" fmla="*/ 0 h 1410"/>
              <a:gd name="T68" fmla="*/ 1410 w 1410"/>
              <a:gd name="T69" fmla="*/ 1410 h 14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410" h="1410">
                <a:moveTo>
                  <a:pt x="998" y="17"/>
                </a:moveTo>
                <a:cubicBezTo>
                  <a:pt x="1048" y="67"/>
                  <a:pt x="1024" y="49"/>
                  <a:pt x="1066" y="77"/>
                </a:cubicBezTo>
                <a:cubicBezTo>
                  <a:pt x="1088" y="109"/>
                  <a:pt x="1121" y="124"/>
                  <a:pt x="1144" y="155"/>
                </a:cubicBezTo>
                <a:cubicBezTo>
                  <a:pt x="1180" y="204"/>
                  <a:pt x="1212" y="259"/>
                  <a:pt x="1256" y="301"/>
                </a:cubicBezTo>
                <a:cubicBezTo>
                  <a:pt x="1265" y="329"/>
                  <a:pt x="1299" y="378"/>
                  <a:pt x="1299" y="378"/>
                </a:cubicBezTo>
                <a:cubicBezTo>
                  <a:pt x="1314" y="425"/>
                  <a:pt x="1341" y="469"/>
                  <a:pt x="1359" y="516"/>
                </a:cubicBezTo>
                <a:cubicBezTo>
                  <a:pt x="1384" y="580"/>
                  <a:pt x="1399" y="645"/>
                  <a:pt x="1410" y="713"/>
                </a:cubicBezTo>
                <a:cubicBezTo>
                  <a:pt x="1407" y="785"/>
                  <a:pt x="1407" y="856"/>
                  <a:pt x="1402" y="928"/>
                </a:cubicBezTo>
                <a:cubicBezTo>
                  <a:pt x="1397" y="994"/>
                  <a:pt x="1361" y="1044"/>
                  <a:pt x="1333" y="1100"/>
                </a:cubicBezTo>
                <a:cubicBezTo>
                  <a:pt x="1325" y="1116"/>
                  <a:pt x="1325" y="1136"/>
                  <a:pt x="1316" y="1152"/>
                </a:cubicBezTo>
                <a:cubicBezTo>
                  <a:pt x="1285" y="1207"/>
                  <a:pt x="1232" y="1285"/>
                  <a:pt x="1170" y="1307"/>
                </a:cubicBezTo>
                <a:cubicBezTo>
                  <a:pt x="1102" y="1371"/>
                  <a:pt x="1008" y="1387"/>
                  <a:pt x="920" y="1410"/>
                </a:cubicBezTo>
                <a:cubicBezTo>
                  <a:pt x="783" y="1407"/>
                  <a:pt x="645" y="1406"/>
                  <a:pt x="508" y="1401"/>
                </a:cubicBezTo>
                <a:cubicBezTo>
                  <a:pt x="463" y="1399"/>
                  <a:pt x="429" y="1387"/>
                  <a:pt x="387" y="1375"/>
                </a:cubicBezTo>
                <a:cubicBezTo>
                  <a:pt x="352" y="1365"/>
                  <a:pt x="307" y="1359"/>
                  <a:pt x="275" y="1341"/>
                </a:cubicBezTo>
                <a:cubicBezTo>
                  <a:pt x="195" y="1296"/>
                  <a:pt x="140" y="1225"/>
                  <a:pt x="78" y="1160"/>
                </a:cubicBezTo>
                <a:cubicBezTo>
                  <a:pt x="54" y="1094"/>
                  <a:pt x="87" y="1179"/>
                  <a:pt x="52" y="1109"/>
                </a:cubicBezTo>
                <a:cubicBezTo>
                  <a:pt x="25" y="1054"/>
                  <a:pt x="10" y="988"/>
                  <a:pt x="0" y="928"/>
                </a:cubicBezTo>
                <a:cubicBezTo>
                  <a:pt x="6" y="812"/>
                  <a:pt x="5" y="661"/>
                  <a:pt x="61" y="550"/>
                </a:cubicBezTo>
                <a:cubicBezTo>
                  <a:pt x="106" y="460"/>
                  <a:pt x="173" y="381"/>
                  <a:pt x="233" y="301"/>
                </a:cubicBezTo>
                <a:cubicBezTo>
                  <a:pt x="323" y="182"/>
                  <a:pt x="424" y="90"/>
                  <a:pt x="568" y="43"/>
                </a:cubicBezTo>
                <a:cubicBezTo>
                  <a:pt x="630" y="23"/>
                  <a:pt x="682" y="0"/>
                  <a:pt x="7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0" name="Freeform 4"/>
          <p:cNvSpPr>
            <a:spLocks/>
          </p:cNvSpPr>
          <p:nvPr/>
        </p:nvSpPr>
        <p:spPr bwMode="auto">
          <a:xfrm>
            <a:off x="5510213" y="1716088"/>
            <a:ext cx="2541587" cy="231775"/>
          </a:xfrm>
          <a:custGeom>
            <a:avLst/>
            <a:gdLst>
              <a:gd name="T0" fmla="*/ 2147483647 w 1601"/>
              <a:gd name="T1" fmla="*/ 2147483647 h 146"/>
              <a:gd name="T2" fmla="*/ 2147483647 w 1601"/>
              <a:gd name="T3" fmla="*/ 2147483647 h 146"/>
              <a:gd name="T4" fmla="*/ 2147483647 w 1601"/>
              <a:gd name="T5" fmla="*/ 0 h 146"/>
              <a:gd name="T6" fmla="*/ 2147483647 w 1601"/>
              <a:gd name="T7" fmla="*/ 2147483647 h 146"/>
              <a:gd name="T8" fmla="*/ 2147483647 w 1601"/>
              <a:gd name="T9" fmla="*/ 2147483647 h 146"/>
              <a:gd name="T10" fmla="*/ 2147483647 w 1601"/>
              <a:gd name="T11" fmla="*/ 2147483647 h 1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1"/>
              <a:gd name="T19" fmla="*/ 0 h 146"/>
              <a:gd name="T20" fmla="*/ 1601 w 1601"/>
              <a:gd name="T21" fmla="*/ 146 h 1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1" h="146">
                <a:moveTo>
                  <a:pt x="45" y="146"/>
                </a:moveTo>
                <a:cubicBezTo>
                  <a:pt x="45" y="146"/>
                  <a:pt x="0" y="98"/>
                  <a:pt x="132" y="74"/>
                </a:cubicBezTo>
                <a:cubicBezTo>
                  <a:pt x="264" y="50"/>
                  <a:pt x="631" y="7"/>
                  <a:pt x="836" y="0"/>
                </a:cubicBezTo>
                <a:cubicBezTo>
                  <a:pt x="1068" y="5"/>
                  <a:pt x="1171" y="5"/>
                  <a:pt x="1360" y="34"/>
                </a:cubicBezTo>
                <a:cubicBezTo>
                  <a:pt x="1423" y="56"/>
                  <a:pt x="1486" y="73"/>
                  <a:pt x="1549" y="94"/>
                </a:cubicBezTo>
                <a:cubicBezTo>
                  <a:pt x="1583" y="105"/>
                  <a:pt x="1601" y="108"/>
                  <a:pt x="1601" y="14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2251075" y="1219200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1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3257550" y="1254125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2</a:t>
            </a:r>
          </a:p>
        </p:txBody>
      </p:sp>
      <p:sp>
        <p:nvSpPr>
          <p:cNvPr id="75791" name="AutoShape 15"/>
          <p:cNvSpPr>
            <a:spLocks noChangeArrowheads="1"/>
          </p:cNvSpPr>
          <p:nvPr/>
        </p:nvSpPr>
        <p:spPr bwMode="auto">
          <a:xfrm rot="-142452">
            <a:off x="2266950" y="1635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92" name="AutoShape 16"/>
          <p:cNvSpPr>
            <a:spLocks noChangeArrowheads="1"/>
          </p:cNvSpPr>
          <p:nvPr/>
        </p:nvSpPr>
        <p:spPr bwMode="auto">
          <a:xfrm rot="-34102">
            <a:off x="3255963" y="1633538"/>
            <a:ext cx="381000" cy="152400"/>
          </a:xfrm>
          <a:prstGeom prst="rightArrow">
            <a:avLst>
              <a:gd name="adj1" fmla="val 100000"/>
              <a:gd name="adj2" fmla="val 593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93" name="AutoShape 17"/>
          <p:cNvSpPr>
            <a:spLocks noChangeArrowheads="1"/>
          </p:cNvSpPr>
          <p:nvPr/>
        </p:nvSpPr>
        <p:spPr bwMode="auto">
          <a:xfrm rot="121676">
            <a:off x="3943350" y="1635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94" name="AutoShape 18"/>
          <p:cNvSpPr>
            <a:spLocks noChangeArrowheads="1"/>
          </p:cNvSpPr>
          <p:nvPr/>
        </p:nvSpPr>
        <p:spPr bwMode="auto">
          <a:xfrm rot="3554498">
            <a:off x="5695950" y="2397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95" name="AutoShape 19"/>
          <p:cNvSpPr>
            <a:spLocks noChangeArrowheads="1"/>
          </p:cNvSpPr>
          <p:nvPr/>
        </p:nvSpPr>
        <p:spPr bwMode="auto">
          <a:xfrm rot="-10708640">
            <a:off x="4781550" y="40735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96" name="AutoShape 20"/>
          <p:cNvSpPr>
            <a:spLocks noChangeArrowheads="1"/>
          </p:cNvSpPr>
          <p:nvPr/>
        </p:nvSpPr>
        <p:spPr bwMode="auto">
          <a:xfrm rot="7507036">
            <a:off x="5676900" y="3657600"/>
            <a:ext cx="692150" cy="152400"/>
          </a:xfrm>
          <a:prstGeom prst="rightArrow">
            <a:avLst>
              <a:gd name="adj1" fmla="val 100000"/>
              <a:gd name="adj2" fmla="val 1078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97" name="AutoShape 21"/>
          <p:cNvSpPr>
            <a:spLocks noChangeArrowheads="1"/>
          </p:cNvSpPr>
          <p:nvPr/>
        </p:nvSpPr>
        <p:spPr bwMode="auto">
          <a:xfrm rot="-6515132">
            <a:off x="3790950" y="3540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98" name="AutoShape 22"/>
          <p:cNvSpPr>
            <a:spLocks noChangeArrowheads="1"/>
          </p:cNvSpPr>
          <p:nvPr/>
        </p:nvSpPr>
        <p:spPr bwMode="auto">
          <a:xfrm rot="-3332170">
            <a:off x="3867150" y="2473325"/>
            <a:ext cx="914400" cy="152400"/>
          </a:xfrm>
          <a:prstGeom prst="rightArrow">
            <a:avLst>
              <a:gd name="adj1" fmla="val 100000"/>
              <a:gd name="adj2" fmla="val 14244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99" name="AutoShape 23"/>
          <p:cNvSpPr>
            <a:spLocks noChangeArrowheads="1"/>
          </p:cNvSpPr>
          <p:nvPr/>
        </p:nvSpPr>
        <p:spPr bwMode="auto">
          <a:xfrm rot="-506674">
            <a:off x="5848350" y="17113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800" name="AutoShape 24"/>
          <p:cNvSpPr>
            <a:spLocks noChangeArrowheads="1"/>
          </p:cNvSpPr>
          <p:nvPr/>
        </p:nvSpPr>
        <p:spPr bwMode="auto">
          <a:xfrm rot="934885">
            <a:off x="7372350" y="17113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801" name="Freeform 25"/>
          <p:cNvSpPr>
            <a:spLocks/>
          </p:cNvSpPr>
          <p:nvPr/>
        </p:nvSpPr>
        <p:spPr bwMode="auto">
          <a:xfrm>
            <a:off x="1754188" y="1701800"/>
            <a:ext cx="3921125" cy="217488"/>
          </a:xfrm>
          <a:custGeom>
            <a:avLst/>
            <a:gdLst>
              <a:gd name="T0" fmla="*/ 0 w 2470"/>
              <a:gd name="T1" fmla="*/ 2147483647 h 137"/>
              <a:gd name="T2" fmla="*/ 2147483647 w 2470"/>
              <a:gd name="T3" fmla="*/ 0 h 137"/>
              <a:gd name="T4" fmla="*/ 2147483647 w 2470"/>
              <a:gd name="T5" fmla="*/ 2147483647 h 137"/>
              <a:gd name="T6" fmla="*/ 2147483647 w 2470"/>
              <a:gd name="T7" fmla="*/ 2147483647 h 137"/>
              <a:gd name="T8" fmla="*/ 0 60000 65536"/>
              <a:gd name="T9" fmla="*/ 0 60000 65536"/>
              <a:gd name="T10" fmla="*/ 0 60000 65536"/>
              <a:gd name="T11" fmla="*/ 0 60000 65536"/>
              <a:gd name="T12" fmla="*/ 0 w 2470"/>
              <a:gd name="T13" fmla="*/ 0 h 137"/>
              <a:gd name="T14" fmla="*/ 2470 w 2470"/>
              <a:gd name="T15" fmla="*/ 137 h 1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0" h="137">
                <a:moveTo>
                  <a:pt x="0" y="78"/>
                </a:moveTo>
                <a:cubicBezTo>
                  <a:pt x="130" y="32"/>
                  <a:pt x="584" y="6"/>
                  <a:pt x="718" y="0"/>
                </a:cubicBezTo>
                <a:cubicBezTo>
                  <a:pt x="1088" y="0"/>
                  <a:pt x="1969" y="10"/>
                  <a:pt x="2228" y="41"/>
                </a:cubicBezTo>
                <a:cubicBezTo>
                  <a:pt x="2470" y="64"/>
                  <a:pt x="2102" y="137"/>
                  <a:pt x="2171" y="1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0" y="5181600"/>
            <a:ext cx="9144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400" dirty="0">
                <a:latin typeface="Calibri"/>
                <a:cs typeface="Calibri"/>
              </a:rPr>
              <a:t>The reversal introduced two </a:t>
            </a:r>
            <a:r>
              <a:rPr lang="en-US" sz="2400" i="1" dirty="0">
                <a:solidFill>
                  <a:schemeClr val="hlink"/>
                </a:solidFill>
                <a:latin typeface="Calibri"/>
                <a:cs typeface="Calibri"/>
              </a:rPr>
              <a:t>breakpoints        </a:t>
            </a:r>
            <a:r>
              <a:rPr lang="en-US" sz="2400" dirty="0">
                <a:latin typeface="Calibri"/>
                <a:cs typeface="Calibri"/>
              </a:rPr>
              <a:t>(disruptions in gene order).</a:t>
            </a:r>
            <a:endParaRPr lang="en-US" sz="2400" i="1" dirty="0">
              <a:solidFill>
                <a:schemeClr val="hlink"/>
              </a:solidFill>
              <a:latin typeface="Calibri"/>
              <a:cs typeface="Calibri"/>
            </a:endParaRPr>
          </a:p>
        </p:txBody>
      </p:sp>
      <p:sp>
        <p:nvSpPr>
          <p:cNvPr id="75804" name="AutoShape 28"/>
          <p:cNvSpPr>
            <a:spLocks noChangeArrowheads="1"/>
          </p:cNvSpPr>
          <p:nvPr/>
        </p:nvSpPr>
        <p:spPr bwMode="auto">
          <a:xfrm>
            <a:off x="5524500" y="1676400"/>
            <a:ext cx="304800" cy="304800"/>
          </a:xfrm>
          <a:prstGeom prst="lightningBol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805" name="AutoShape 29"/>
          <p:cNvSpPr>
            <a:spLocks noChangeArrowheads="1"/>
          </p:cNvSpPr>
          <p:nvPr/>
        </p:nvSpPr>
        <p:spPr bwMode="auto">
          <a:xfrm>
            <a:off x="4635500" y="1574800"/>
            <a:ext cx="304800" cy="304800"/>
          </a:xfrm>
          <a:prstGeom prst="lightningBol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806" name="AutoShape 30"/>
          <p:cNvSpPr>
            <a:spLocks noChangeArrowheads="1"/>
          </p:cNvSpPr>
          <p:nvPr/>
        </p:nvSpPr>
        <p:spPr bwMode="auto">
          <a:xfrm>
            <a:off x="5215466" y="5223935"/>
            <a:ext cx="304800" cy="304800"/>
          </a:xfrm>
          <a:prstGeom prst="lightningBol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Reversals</a:t>
            </a:r>
            <a:br>
              <a:rPr lang="en-US" dirty="0">
                <a:latin typeface="Calibri"/>
                <a:cs typeface="Calibri"/>
              </a:rPr>
            </a:br>
            <a:endParaRPr lang="en-US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4237566" y="4550832"/>
            <a:ext cx="304800" cy="304800"/>
          </a:xfrm>
          <a:prstGeom prst="lightningBol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965450" y="4267200"/>
            <a:ext cx="4390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Calibri" charset="0"/>
              </a:rPr>
              <a:t>+1  +2  +3  </a:t>
            </a:r>
            <a:r>
              <a:rPr lang="en-US" sz="2400" dirty="0">
                <a:solidFill>
                  <a:schemeClr val="hlink"/>
                </a:solidFill>
                <a:latin typeface="Calibri" charset="0"/>
              </a:rPr>
              <a:t>-8  -7  -6  -5  -4  </a:t>
            </a:r>
            <a:r>
              <a:rPr lang="en-US" sz="2400" dirty="0">
                <a:latin typeface="Calibri" charset="0"/>
              </a:rPr>
              <a:t>+9  +10</a:t>
            </a:r>
          </a:p>
        </p:txBody>
      </p:sp>
      <p:sp>
        <p:nvSpPr>
          <p:cNvPr id="35" name="AutoShape 30"/>
          <p:cNvSpPr>
            <a:spLocks noChangeArrowheads="1"/>
          </p:cNvSpPr>
          <p:nvPr/>
        </p:nvSpPr>
        <p:spPr bwMode="auto">
          <a:xfrm>
            <a:off x="6163733" y="4538132"/>
            <a:ext cx="304800" cy="304800"/>
          </a:xfrm>
          <a:prstGeom prst="lightningBol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4038600" y="1219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3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7296150" y="1733550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10</a:t>
            </a: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6049963" y="18002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9</a:t>
            </a: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4343400" y="2514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8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5619750" y="23971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5543550" y="34639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5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4964113" y="3646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6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095750" y="33115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567E3F-7EB6-1241-9F9D-52F53522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22883043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2" name="Object 4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907989071"/>
              </p:ext>
            </p:extLst>
          </p:nvPr>
        </p:nvGraphicFramePr>
        <p:xfrm>
          <a:off x="762000" y="1524000"/>
          <a:ext cx="7649682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787900" imgH="1765300" progId="Excel.Sheet.8">
                  <p:embed/>
                </p:oleObj>
              </mc:Choice>
              <mc:Fallback>
                <p:oleObj name="Worksheet" r:id="rId3" imgW="4787900" imgH="1765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649682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Rearrangement Scenario with 5 Reversals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4F9EF8-8884-CE40-93F9-F5BAB75B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69926346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830388" y="1470025"/>
          <a:ext cx="5827712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143299" imgH="1666943" progId="Excel.Sheet.8">
                  <p:embed/>
                </p:oleObj>
              </mc:Choice>
              <mc:Fallback>
                <p:oleObj name="Worksheet" r:id="rId3" imgW="4143299" imgH="166694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1470025"/>
                        <a:ext cx="5827712" cy="256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28600" y="4267200"/>
            <a:ext cx="8686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Reversal distance</a:t>
            </a:r>
            <a:r>
              <a:rPr lang="en-US" sz="2800" dirty="0">
                <a:latin typeface="Calibri"/>
                <a:cs typeface="Calibri"/>
              </a:rPr>
              <a:t>: the minimum number of reversals to transform one permutation into another.</a:t>
            </a:r>
            <a:br>
              <a:rPr lang="en-US" sz="2800" dirty="0">
                <a:latin typeface="Calibri"/>
                <a:cs typeface="Calibri"/>
              </a:rPr>
            </a:br>
            <a:endParaRPr lang="en-US" sz="2800" dirty="0">
              <a:latin typeface="Calibri"/>
              <a:cs typeface="Calibri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Rearrangement Scenario with </a:t>
            </a:r>
            <a:r>
              <a:rPr lang="en-US" b="1" dirty="0">
                <a:latin typeface="Calibri"/>
                <a:cs typeface="Calibri"/>
              </a:rPr>
              <a:t>4</a:t>
            </a:r>
            <a:r>
              <a:rPr lang="en-US" dirty="0">
                <a:latin typeface="Calibri"/>
                <a:cs typeface="Calibri"/>
              </a:rPr>
              <a:t> Reversals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0A706-BA47-1C46-8F82-F536296D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414126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830388" y="1470025"/>
          <a:ext cx="5827712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143299" imgH="1666943" progId="Excel.Sheet.8">
                  <p:embed/>
                </p:oleObj>
              </mc:Choice>
              <mc:Fallback>
                <p:oleObj name="Worksheet" r:id="rId3" imgW="4143299" imgH="166694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1470025"/>
                        <a:ext cx="5827712" cy="256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Sorting by 4 Reversals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500" y="4004101"/>
            <a:ext cx="876300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1" dirty="0">
                <a:latin typeface="Calibri"/>
                <a:cs typeface="Calibri"/>
              </a:rPr>
              <a:t>Sorting by Reversals Problem</a:t>
            </a:r>
            <a:r>
              <a:rPr lang="en-US" sz="2800" dirty="0">
                <a:latin typeface="Calibri"/>
                <a:cs typeface="Calibri"/>
              </a:rPr>
              <a:t>: Calculate the reversal distance between a permutation and the identity permutation (+1 +2 … +</a:t>
            </a:r>
            <a:r>
              <a:rPr lang="en-US" sz="2800" i="1" dirty="0">
                <a:latin typeface="Calibri"/>
                <a:cs typeface="Calibri"/>
              </a:rPr>
              <a:t>n</a:t>
            </a:r>
            <a:r>
              <a:rPr lang="en-US" sz="2800" dirty="0">
                <a:latin typeface="Calibri"/>
                <a:cs typeface="Calibri"/>
              </a:rPr>
              <a:t>). 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b="1" dirty="0">
                <a:latin typeface="Calibri"/>
                <a:cs typeface="Calibri"/>
              </a:rPr>
              <a:t>Input</a:t>
            </a:r>
            <a:r>
              <a:rPr lang="en-US" sz="2800" dirty="0">
                <a:latin typeface="Calibri"/>
                <a:cs typeface="Calibri"/>
              </a:rPr>
              <a:t>: A permutation </a:t>
            </a:r>
            <a:r>
              <a:rPr lang="en-US" sz="2800" i="1" dirty="0">
                <a:latin typeface="Calibri"/>
                <a:cs typeface="Calibri"/>
              </a:rPr>
              <a:t>P</a:t>
            </a:r>
            <a:r>
              <a:rPr lang="en-US" sz="2800" dirty="0">
                <a:latin typeface="Calibri"/>
                <a:cs typeface="Calibri"/>
              </a:rPr>
              <a:t>. 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b="1" dirty="0">
                <a:latin typeface="Calibri"/>
                <a:cs typeface="Calibri"/>
              </a:rPr>
              <a:t>Output</a:t>
            </a:r>
            <a:r>
              <a:rPr lang="en-US" sz="2800" dirty="0">
                <a:latin typeface="Calibri"/>
                <a:cs typeface="Calibri"/>
              </a:rPr>
              <a:t>: The reversal distance between </a:t>
            </a:r>
            <a:r>
              <a:rPr lang="en-US" sz="2800" i="1" dirty="0">
                <a:latin typeface="Calibri"/>
                <a:cs typeface="Calibri"/>
              </a:rPr>
              <a:t>P</a:t>
            </a:r>
            <a:r>
              <a:rPr lang="en-US" sz="2800" dirty="0">
                <a:latin typeface="Calibri"/>
                <a:cs typeface="Calibri"/>
              </a:rPr>
              <a:t> and the identity permutation</a:t>
            </a:r>
            <a:r>
              <a:rPr lang="en-US" sz="2800" dirty="0"/>
              <a:t>.  </a:t>
            </a:r>
            <a:endParaRPr lang="en-US" sz="2800" dirty="0">
              <a:latin typeface="Tahoma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8017C9-3A5E-1A40-8E88-0239D0C9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652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2100" y="4711700"/>
            <a:ext cx="8839200" cy="2133600"/>
          </a:xfrm>
        </p:spPr>
        <p:txBody>
          <a:bodyPr>
            <a:normAutofit/>
          </a:bodyPr>
          <a:lstStyle/>
          <a:p>
            <a:pPr marL="228600" indent="-228600" eaLnBrk="1" hangingPunct="1"/>
            <a:r>
              <a:rPr lang="en-US" sz="2800" dirty="0"/>
              <a:t>What are the similarity blocks and how to find them?</a:t>
            </a:r>
          </a:p>
          <a:p>
            <a:pPr marL="228600" indent="-228600" eaLnBrk="1" hangingPunct="1"/>
            <a:r>
              <a:rPr lang="en-US" sz="2800" dirty="0"/>
              <a:t>What is the evolutionary scenario for transforming one genome into the other?</a:t>
            </a:r>
            <a:br>
              <a:rPr lang="en-US" sz="2800" dirty="0"/>
            </a:br>
            <a:r>
              <a:rPr lang="en-US" sz="1200" dirty="0"/>
              <a:t> </a:t>
            </a:r>
          </a:p>
          <a:p>
            <a:pPr marL="228600" indent="-228600" eaLnBrk="1" hangingPunct="1"/>
            <a:endParaRPr lang="en-US" sz="2800" dirty="0">
              <a:latin typeface="Tahoma" charset="0"/>
            </a:endParaRPr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Genome Rearrangements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700" y="2533277"/>
            <a:ext cx="8645525" cy="1965698"/>
            <a:chOff x="139700" y="2533277"/>
            <a:chExt cx="8645525" cy="1965698"/>
          </a:xfrm>
        </p:grpSpPr>
        <p:pic>
          <p:nvPicPr>
            <p:cNvPr id="24579" name="Picture 3" descr="X_endconds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76" b="21118"/>
            <a:stretch>
              <a:fillRect/>
            </a:stretch>
          </p:blipFill>
          <p:spPr bwMode="auto">
            <a:xfrm>
              <a:off x="4635500" y="2882900"/>
              <a:ext cx="4149725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 flipV="1">
              <a:off x="2806700" y="3111500"/>
              <a:ext cx="182880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139700" y="3062288"/>
              <a:ext cx="2819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charset="0"/>
                </a:rPr>
                <a:t>Unknown ancestor</a:t>
              </a:r>
              <a:br>
                <a:rPr lang="en-US" sz="2000" dirty="0">
                  <a:latin typeface="Calibri" charset="0"/>
                </a:rPr>
              </a:br>
              <a:r>
                <a:rPr lang="en-US" sz="2000" dirty="0">
                  <a:latin typeface="Calibri" charset="0"/>
                </a:rPr>
                <a:t>~ 75 million years ago</a:t>
              </a:r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5413375" y="2533277"/>
              <a:ext cx="2732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charset="0"/>
                </a:rPr>
                <a:t>Mouse (X chromosome)</a:t>
              </a: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5462588" y="4098925"/>
              <a:ext cx="27225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charset="0"/>
                </a:rPr>
                <a:t>Human (X chromosome)</a:t>
              </a: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2806700" y="3568700"/>
              <a:ext cx="182880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76400" y="1143000"/>
            <a:ext cx="8382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6" y="914400"/>
            <a:ext cx="2133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FCD7C-E7D7-BD4A-8016-6608636E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4073563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369F9E6-A13E-2B79-3CAA-E93D7D12A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Pancake Flipping Problem</a:t>
            </a:r>
            <a:endParaRPr lang="en-US" altLang="en-US" sz="26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248A68E-FC0F-C3A4-4893-CA594E46A0E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95800" cy="45307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chef is sloppy: he prepares an unordered stack of pancakes of different sizes</a:t>
            </a:r>
          </a:p>
          <a:p>
            <a:pPr eaLnBrk="1" hangingPunct="1"/>
            <a:r>
              <a:rPr lang="en-US" altLang="en-US" sz="2400" dirty="0"/>
              <a:t>The waiter wants to rearrange them (so that the smallest winds up on top, and so on, down to the largest at the bottom)</a:t>
            </a:r>
          </a:p>
          <a:p>
            <a:pPr eaLnBrk="1" hangingPunct="1"/>
            <a:r>
              <a:rPr lang="en-US" altLang="en-US" sz="2400" dirty="0"/>
              <a:t>He does it by flipping over several from the top, repeating this as many times as necessary</a:t>
            </a: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6DC81ECD-B2E4-841A-EA46-B5D6914EFA6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1" t="25000" r="18608" b="32500"/>
          <a:stretch>
            <a:fillRect/>
          </a:stretch>
        </p:blipFill>
        <p:spPr>
          <a:xfrm>
            <a:off x="5029200" y="1905000"/>
            <a:ext cx="3581400" cy="283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61" name="Text Box 6">
            <a:extLst>
              <a:ext uri="{FF2B5EF4-FFF2-40B4-BE49-F238E27FC236}">
                <a16:creationId xmlns:a16="http://schemas.microsoft.com/office/drawing/2014/main" id="{698F4616-9D27-893D-D538-B5AE51DA1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953000"/>
            <a:ext cx="373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i="1"/>
              <a:t>Christos Papadimitrou and Bill Gates flip pancakes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99D64B9-97BB-F926-FBD9-DAE0C6029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05800" cy="884238"/>
          </a:xfrm>
        </p:spPr>
        <p:txBody>
          <a:bodyPr/>
          <a:lstStyle/>
          <a:p>
            <a:pPr eaLnBrk="1" hangingPunct="1"/>
            <a:r>
              <a:rPr lang="en-US" altLang="en-US" sz="3000"/>
              <a:t>Pancake Flipping Problem: Greedy Algorithm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5B2E4EC-3B45-F573-F546-62006CEF2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Question: How many flips are necessary for any permutation of size </a:t>
            </a:r>
            <a:r>
              <a:rPr lang="en-US" altLang="en-US" i="1" dirty="0"/>
              <a:t>n</a:t>
            </a:r>
            <a:r>
              <a:rPr lang="en-US" altLang="en-US" dirty="0"/>
              <a:t>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Greedy approach: 2 prefix reversals at most to place a pancake at correct position. Thus, </a:t>
            </a:r>
            <a:r>
              <a:rPr lang="en-US" altLang="en-US" b="1" i="1" dirty="0"/>
              <a:t>2n–2</a:t>
            </a:r>
            <a:r>
              <a:rPr lang="en-US" altLang="en-US" dirty="0"/>
              <a:t> steps suffice.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Bill Gates and Christos Papadimitriou showed in the mid1970s that this problem can be solved by at most </a:t>
            </a:r>
            <a:r>
              <a:rPr lang="en-US" altLang="en-US" b="1" i="1" dirty="0"/>
              <a:t>5/3 (n+1) </a:t>
            </a:r>
            <a:r>
              <a:rPr lang="en-US" altLang="en-US" i="1" dirty="0"/>
              <a:t>prefix reversals.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66FF"/>
                </a:solidFill>
              </a:rPr>
              <a:t>W.H. Gates and C.H. Papadimitriou. Bounds for sorting by prefix reversal. </a:t>
            </a:r>
            <a:r>
              <a:rPr lang="en-US" altLang="en-US" i="1" dirty="0">
                <a:solidFill>
                  <a:srgbClr val="0066FF"/>
                </a:solidFill>
              </a:rPr>
              <a:t>Discrete Math.</a:t>
            </a:r>
            <a:r>
              <a:rPr lang="en-US" altLang="en-US" dirty="0">
                <a:solidFill>
                  <a:srgbClr val="0066FF"/>
                </a:solidFill>
              </a:rPr>
              <a:t> 27 (1979), 47--57. (received Jan. 1978)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>
            <a:extLst>
              <a:ext uri="{FF2B5EF4-FFF2-40B4-BE49-F238E27FC236}">
                <a16:creationId xmlns:a16="http://schemas.microsoft.com/office/drawing/2014/main" id="{1FCA0A44-D73E-8336-B08B-9D3FB6A4B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9600"/>
            <a:ext cx="52990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5D5AD9C-DE68-6361-9718-D1A7BD67A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811213"/>
          </a:xfrm>
        </p:spPr>
        <p:txBody>
          <a:bodyPr/>
          <a:lstStyle/>
          <a:p>
            <a:pPr eaLnBrk="1" hangingPunct="1"/>
            <a:r>
              <a:rPr lang="en-US" altLang="en-US" sz="3200"/>
              <a:t>Sorting By Reversals: A Greedy Algorithm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55673D5-8723-99C9-091D-200B0BD07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sorting permutation </a:t>
            </a:r>
            <a:r>
              <a:rPr lang="en-US" altLang="en-US" i="1">
                <a:latin typeface="Symbol" pitchFamily="2" charset="2"/>
              </a:rPr>
              <a:t>p</a:t>
            </a:r>
            <a:r>
              <a:rPr lang="en-US" altLang="en-US"/>
              <a:t> = </a:t>
            </a:r>
            <a:r>
              <a:rPr lang="en-US" altLang="en-US">
                <a:solidFill>
                  <a:srgbClr val="FF3300"/>
                </a:solidFill>
              </a:rPr>
              <a:t>1 2 3</a:t>
            </a:r>
            <a:r>
              <a:rPr lang="en-US" altLang="en-US"/>
              <a:t> 6 4 5, the first three elements are already in order so it does not make any sense to break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length of the already sorted prefix of </a:t>
            </a:r>
            <a:r>
              <a:rPr lang="en-US" altLang="en-US" i="1">
                <a:latin typeface="Symbol" pitchFamily="2" charset="2"/>
              </a:rPr>
              <a:t>p</a:t>
            </a:r>
            <a:r>
              <a:rPr lang="en-US" altLang="en-US"/>
              <a:t> is denoted </a:t>
            </a:r>
            <a:r>
              <a:rPr lang="en-US" altLang="en-US" i="1"/>
              <a:t>prefix</a:t>
            </a:r>
            <a:r>
              <a:rPr lang="en-US" altLang="en-US"/>
              <a:t>(</a:t>
            </a:r>
            <a:r>
              <a:rPr lang="en-US" altLang="en-US" i="1">
                <a:latin typeface="Symbol" pitchFamily="2" charset="2"/>
              </a:rPr>
              <a:t>p</a:t>
            </a:r>
            <a:r>
              <a:rPr lang="en-US" altLang="en-US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/>
              <a:t> </a:t>
            </a:r>
            <a:r>
              <a:rPr lang="en-US" altLang="en-US" sz="3000" i="1"/>
              <a:t>prefix</a:t>
            </a:r>
            <a:r>
              <a:rPr lang="en-US" altLang="en-US" sz="3000"/>
              <a:t>(</a:t>
            </a:r>
            <a:r>
              <a:rPr lang="en-US" altLang="en-US" sz="3000" i="1">
                <a:latin typeface="Symbol" pitchFamily="2" charset="2"/>
              </a:rPr>
              <a:t>p</a:t>
            </a:r>
            <a:r>
              <a:rPr lang="en-US" altLang="en-US" sz="3000"/>
              <a:t>) = 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results in an idea for a greedy algorithm: increase </a:t>
            </a:r>
            <a:r>
              <a:rPr lang="en-US" altLang="en-US" i="1"/>
              <a:t>prefix</a:t>
            </a:r>
            <a:r>
              <a:rPr lang="en-US" altLang="en-US"/>
              <a:t>(</a:t>
            </a:r>
            <a:r>
              <a:rPr lang="en-US" altLang="en-US" i="1">
                <a:latin typeface="Symbol" pitchFamily="2" charset="2"/>
              </a:rPr>
              <a:t>p</a:t>
            </a:r>
            <a:r>
              <a:rPr lang="en-US" altLang="en-US"/>
              <a:t>) at every step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AE3CEDDD-185A-8AA2-4CC0-0787D562D7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Doing so, </a:t>
            </a:r>
            <a:r>
              <a:rPr lang="en-US" altLang="en-US" b="1" i="1">
                <a:latin typeface="Symbol" pitchFamily="2" charset="2"/>
              </a:rPr>
              <a:t>p</a:t>
            </a:r>
            <a:r>
              <a:rPr lang="en-US" altLang="en-US"/>
              <a:t>  can be sorted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FF3300"/>
                </a:solidFill>
                <a:latin typeface="Lucida Sans Unicode" panose="020B0602030504020204" pitchFamily="34" charset="0"/>
              </a:rPr>
              <a:t>				1 2 3</a:t>
            </a:r>
            <a:r>
              <a:rPr lang="en-US" altLang="en-US">
                <a:latin typeface="Lucida Sans Unicode" panose="020B0602030504020204" pitchFamily="34" charset="0"/>
              </a:rPr>
              <a:t> </a:t>
            </a:r>
            <a:r>
              <a:rPr lang="en-US" altLang="en-US" u="sng">
                <a:latin typeface="Lucida Sans Unicode" panose="020B0602030504020204" pitchFamily="34" charset="0"/>
              </a:rPr>
              <a:t>6 4</a:t>
            </a:r>
            <a:r>
              <a:rPr lang="en-US" altLang="en-US">
                <a:latin typeface="Lucida Sans Unicode" panose="020B0602030504020204" pitchFamily="34" charset="0"/>
              </a:rPr>
              <a:t> 5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>
              <a:latin typeface="Lucida Sans Unicode" panose="020B0602030504020204" pitchFamily="34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Lucida Sans Unicode" panose="020B0602030504020204" pitchFamily="34" charset="0"/>
                <a:sym typeface="Wingdings" pitchFamily="2" charset="2"/>
              </a:rPr>
              <a:t>                       </a:t>
            </a:r>
            <a:r>
              <a:rPr lang="en-US" altLang="en-US">
                <a:solidFill>
                  <a:srgbClr val="FF3300"/>
                </a:solidFill>
                <a:latin typeface="Lucida Sans Unicode" panose="020B0602030504020204" pitchFamily="34" charset="0"/>
              </a:rPr>
              <a:t>1 2 3 4</a:t>
            </a:r>
            <a:r>
              <a:rPr lang="en-US" altLang="en-US">
                <a:latin typeface="Lucida Sans Unicode" panose="020B0602030504020204" pitchFamily="34" charset="0"/>
              </a:rPr>
              <a:t> </a:t>
            </a:r>
            <a:r>
              <a:rPr lang="en-US" altLang="en-US" u="sng">
                <a:latin typeface="Lucida Sans Unicode" panose="020B0602030504020204" pitchFamily="34" charset="0"/>
              </a:rPr>
              <a:t>6 5</a:t>
            </a:r>
            <a:endParaRPr lang="en-US" altLang="en-US" u="sng">
              <a:latin typeface="Lucida Sans Unicode" panose="020B0602030504020204" pitchFamily="34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Lucida Sans Unicode" panose="020B0602030504020204" pitchFamily="34" charset="0"/>
                <a:sym typeface="Wingdings" pitchFamily="2" charset="2"/>
              </a:rPr>
              <a:t>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Lucida Sans Unicode" panose="020B0602030504020204" pitchFamily="34" charset="0"/>
                <a:sym typeface="Wingdings" pitchFamily="2" charset="2"/>
              </a:rPr>
              <a:t>                       </a:t>
            </a:r>
            <a:r>
              <a:rPr lang="en-US" altLang="en-US">
                <a:solidFill>
                  <a:srgbClr val="FF3300"/>
                </a:solidFill>
                <a:latin typeface="Lucida Sans Unicode" panose="020B0602030504020204" pitchFamily="34" charset="0"/>
                <a:sym typeface="Wingdings" pitchFamily="2" charset="2"/>
              </a:rPr>
              <a:t>1 2 3 4 5 6</a:t>
            </a:r>
            <a:endParaRPr lang="en-US" altLang="en-US">
              <a:latin typeface="Lucida Sans Unicode" panose="020B0602030504020204" pitchFamily="34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sym typeface="Wingdings" pitchFamily="2" charset="2"/>
              </a:rPr>
              <a:t>Number of steps to sort permutation of length </a:t>
            </a:r>
            <a:r>
              <a:rPr lang="en-US" altLang="en-US" i="1">
                <a:sym typeface="Wingdings" pitchFamily="2" charset="2"/>
              </a:rPr>
              <a:t>n </a:t>
            </a:r>
            <a:r>
              <a:rPr lang="en-US" altLang="en-US">
                <a:sym typeface="Wingdings" pitchFamily="2" charset="2"/>
              </a:rPr>
              <a:t>is at most </a:t>
            </a:r>
            <a:r>
              <a:rPr lang="en-US" altLang="en-US" i="1">
                <a:sym typeface="Wingdings" pitchFamily="2" charset="2"/>
              </a:rPr>
              <a:t>(n – 1)</a:t>
            </a:r>
            <a:endParaRPr lang="en-US" altLang="en-US"/>
          </a:p>
        </p:txBody>
      </p:sp>
      <p:sp>
        <p:nvSpPr>
          <p:cNvPr id="50179" name="Line 4">
            <a:extLst>
              <a:ext uri="{FF2B5EF4-FFF2-40B4-BE49-F238E27FC236}">
                <a16:creationId xmlns:a16="http://schemas.microsoft.com/office/drawing/2014/main" id="{8FA6851C-DE10-4A77-D771-9776C1DBE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0" name="Line 5">
            <a:extLst>
              <a:ext uri="{FF2B5EF4-FFF2-40B4-BE49-F238E27FC236}">
                <a16:creationId xmlns:a16="http://schemas.microsoft.com/office/drawing/2014/main" id="{A0D24C50-E1B7-5455-F0C4-C05E54305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1" name="Rectangle 6">
            <a:extLst>
              <a:ext uri="{FF2B5EF4-FFF2-40B4-BE49-F238E27FC236}">
                <a16:creationId xmlns:a16="http://schemas.microsoft.com/office/drawing/2014/main" id="{3205D120-A57D-96D5-1CC8-08802862B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"/>
            <a:ext cx="822960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Arial Unicode MS" panose="020B0604020202020204" pitchFamily="34" charset="-128"/>
              </a:rPr>
              <a:t>Greedy Algorithm: An Example</a:t>
            </a:r>
            <a:endParaRPr lang="en-US" altLang="en-US" sz="2600">
              <a:solidFill>
                <a:schemeClr val="tx2"/>
              </a:solidFill>
              <a:latin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07C4CE7-2C79-3F93-74E4-53AD6A71D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Greedy Algorithm: Pseudocode</a:t>
            </a:r>
            <a:endParaRPr lang="en-US" altLang="en-US" sz="260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67B34EF-32A8-B190-BC0E-D97EDF4A1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sz="2400" u="sng">
                <a:latin typeface="Lucida Sans Unicode" panose="020B0602030504020204" pitchFamily="34" charset="0"/>
              </a:rPr>
              <a:t>SimpleReversalSort(</a:t>
            </a:r>
            <a:r>
              <a:rPr lang="en-US" altLang="en-US" sz="2400" i="1" u="sng">
                <a:latin typeface="Symbol" pitchFamily="2" charset="2"/>
              </a:rPr>
              <a:t>p</a:t>
            </a:r>
            <a:r>
              <a:rPr lang="en-US" altLang="en-US" sz="2400" u="sng">
                <a:latin typeface="Lucida Sans Unicode" panose="020B0602030504020204" pitchFamily="34" charset="0"/>
              </a:rPr>
              <a:t>)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</a:rPr>
              <a:t>1 </a:t>
            </a:r>
            <a:r>
              <a:rPr lang="en-US" altLang="en-US" sz="2400" b="1">
                <a:latin typeface="Lucida Sans Unicode" panose="020B0602030504020204" pitchFamily="34" charset="0"/>
              </a:rPr>
              <a:t>for</a:t>
            </a:r>
            <a:r>
              <a:rPr lang="en-US" altLang="en-US" sz="2400">
                <a:latin typeface="Lucida Sans Unicode" panose="020B0602030504020204" pitchFamily="34" charset="0"/>
              </a:rPr>
              <a:t>  </a:t>
            </a:r>
            <a:r>
              <a:rPr lang="en-US" altLang="en-US" sz="2400" i="1">
                <a:latin typeface="Lucida Sans Unicode" panose="020B0602030504020204" pitchFamily="34" charset="0"/>
              </a:rPr>
              <a:t>i</a:t>
            </a:r>
            <a:r>
              <a:rPr lang="en-US" altLang="en-US" sz="2400">
                <a:latin typeface="Lucida Sans Unicode" panose="020B0602030504020204" pitchFamily="34" charset="0"/>
              </a:rPr>
              <a:t> 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 </a:t>
            </a:r>
            <a:r>
              <a:rPr lang="en-US" altLang="en-US" sz="2400" i="1">
                <a:latin typeface="Lucida Sans Unicode" panose="020B0602030504020204" pitchFamily="34" charset="0"/>
                <a:sym typeface="Wingdings" pitchFamily="2" charset="2"/>
              </a:rPr>
              <a:t>1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 to </a:t>
            </a:r>
            <a:r>
              <a:rPr lang="en-US" altLang="en-US" sz="2400" i="1">
                <a:latin typeface="Lucida Sans Unicode" panose="020B0602030504020204" pitchFamily="34" charset="0"/>
                <a:sym typeface="Wingdings" pitchFamily="2" charset="2"/>
              </a:rPr>
              <a:t>n – 1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</a:rPr>
              <a:t>2 </a:t>
            </a:r>
            <a:r>
              <a:rPr lang="en-US" altLang="en-US" sz="2400" i="1">
                <a:latin typeface="Lucida Sans Unicode" panose="020B0602030504020204" pitchFamily="34" charset="0"/>
              </a:rPr>
              <a:t>   j</a:t>
            </a:r>
            <a:r>
              <a:rPr lang="en-US" altLang="en-US" sz="2400">
                <a:latin typeface="Lucida Sans Unicode" panose="020B0602030504020204" pitchFamily="34" charset="0"/>
              </a:rPr>
              <a:t> 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 position of element </a:t>
            </a:r>
            <a:r>
              <a:rPr lang="en-US" altLang="en-US" sz="2400" i="1">
                <a:latin typeface="Lucida Sans Unicode" panose="020B0602030504020204" pitchFamily="34" charset="0"/>
                <a:sym typeface="Wingdings" pitchFamily="2" charset="2"/>
              </a:rPr>
              <a:t>i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 in </a:t>
            </a:r>
            <a:r>
              <a:rPr lang="en-US" altLang="en-US" sz="2400" i="1">
                <a:latin typeface="Symbol" pitchFamily="2" charset="2"/>
              </a:rPr>
              <a:t>p </a:t>
            </a:r>
            <a:r>
              <a:rPr lang="en-US" altLang="en-US" sz="2400" i="1">
                <a:latin typeface="Lucida Sans Unicode" panose="020B0602030504020204" pitchFamily="34" charset="0"/>
              </a:rPr>
              <a:t> 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(</a:t>
            </a:r>
            <a:r>
              <a:rPr lang="en-US" altLang="en-US" sz="2400" i="1">
                <a:latin typeface="Lucida Sans Unicode" panose="020B0602030504020204" pitchFamily="34" charset="0"/>
                <a:sym typeface="Wingdings" pitchFamily="2" charset="2"/>
              </a:rPr>
              <a:t>i.e.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, </a:t>
            </a:r>
            <a:r>
              <a:rPr lang="en-US" altLang="en-US" sz="2400" i="1">
                <a:latin typeface="Symbol" pitchFamily="2" charset="2"/>
              </a:rPr>
              <a:t>p</a:t>
            </a:r>
            <a:r>
              <a:rPr lang="en-US" altLang="en-US" sz="2400" i="1" baseline="-25000">
                <a:latin typeface="Lucida Sans Unicode" panose="020B0602030504020204" pitchFamily="34" charset="0"/>
                <a:sym typeface="Wingdings" pitchFamily="2" charset="2"/>
              </a:rPr>
              <a:t>j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 = </a:t>
            </a:r>
            <a:r>
              <a:rPr lang="en-US" altLang="en-US" sz="2400" i="1">
                <a:latin typeface="Lucida Sans Unicode" panose="020B0602030504020204" pitchFamily="34" charset="0"/>
                <a:sym typeface="Wingdings" pitchFamily="2" charset="2"/>
              </a:rPr>
              <a:t>i 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)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</a:rPr>
              <a:t>3    </a:t>
            </a:r>
            <a:r>
              <a:rPr lang="en-US" altLang="en-US" sz="2400" b="1">
                <a:latin typeface="Lucida Sans Unicode" panose="020B060203050402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Lucida Sans Unicode" panose="020B0602030504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US" sz="2400" i="1">
                <a:latin typeface="Lucida Sans Unicode" panose="020B0602030504020204" pitchFamily="34" charset="0"/>
                <a:cs typeface="Times New Roman" panose="02020603050405020304" pitchFamily="18" charset="0"/>
              </a:rPr>
              <a:t>j 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≠</a:t>
            </a:r>
            <a:r>
              <a:rPr lang="en-US" altLang="en-US" sz="2400" i="1">
                <a:latin typeface="Lucida Sans Unicode" panose="020B0602030504020204" pitchFamily="34" charset="0"/>
                <a:cs typeface="Times New Roman" panose="02020603050405020304" pitchFamily="18" charset="0"/>
              </a:rPr>
              <a:t>i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</a:rPr>
              <a:t>4       </a:t>
            </a:r>
            <a:r>
              <a:rPr lang="en-US" altLang="en-US" sz="2400" i="1">
                <a:latin typeface="Symbol" pitchFamily="2" charset="2"/>
              </a:rPr>
              <a:t>p</a:t>
            </a:r>
            <a:r>
              <a:rPr lang="en-US" altLang="en-US" sz="2400">
                <a:latin typeface="Lucida Sans Unicode" panose="020B0602030504020204" pitchFamily="34" charset="0"/>
              </a:rPr>
              <a:t> 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 </a:t>
            </a:r>
            <a:r>
              <a:rPr lang="en-US" altLang="en-US" sz="2400" i="1">
                <a:latin typeface="Symbol" pitchFamily="2" charset="2"/>
              </a:rPr>
              <a:t>p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 * </a:t>
            </a:r>
            <a:r>
              <a:rPr lang="en-US" altLang="en-US" sz="2400" i="1">
                <a:latin typeface="Symbol" pitchFamily="2" charset="2"/>
              </a:rPr>
              <a:t>r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(</a:t>
            </a:r>
            <a:r>
              <a:rPr lang="en-US" altLang="en-US" sz="2400" i="1">
                <a:latin typeface="Lucida Sans Unicode" panose="020B0602030504020204" pitchFamily="34" charset="0"/>
                <a:sym typeface="Wingdings" pitchFamily="2" charset="2"/>
              </a:rPr>
              <a:t>i, j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)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5       </a:t>
            </a:r>
            <a:r>
              <a:rPr lang="en-US" altLang="en-US" sz="2400" b="1">
                <a:latin typeface="Lucida Sans Unicode" panose="020B0602030504020204" pitchFamily="34" charset="0"/>
                <a:sym typeface="Wingdings" pitchFamily="2" charset="2"/>
              </a:rPr>
              <a:t>output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 </a:t>
            </a:r>
            <a:r>
              <a:rPr lang="en-US" altLang="en-US" sz="2400" i="1">
                <a:latin typeface="Symbol" pitchFamily="2" charset="2"/>
              </a:rPr>
              <a:t>p</a:t>
            </a:r>
            <a:endParaRPr lang="en-US" altLang="en-US" sz="2400">
              <a:latin typeface="Lucida Sans Unicode" panose="020B0602030504020204" pitchFamily="34" charset="0"/>
              <a:sym typeface="Wingdings" pitchFamily="2" charset="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6    </a:t>
            </a:r>
            <a:r>
              <a:rPr lang="en-US" altLang="en-US" sz="2400" b="1">
                <a:latin typeface="Lucida Sans Unicode" panose="020B0602030504020204" pitchFamily="34" charset="0"/>
                <a:sym typeface="Wingdings" pitchFamily="2" charset="2"/>
              </a:rPr>
              <a:t>if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 </a:t>
            </a:r>
            <a:r>
              <a:rPr lang="en-US" altLang="en-US" sz="2400" i="1">
                <a:latin typeface="Symbol" pitchFamily="2" charset="2"/>
              </a:rPr>
              <a:t>p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 is the identity permutation 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7      </a:t>
            </a:r>
            <a:r>
              <a:rPr lang="en-US" altLang="en-US" sz="2400" b="1">
                <a:latin typeface="Lucida Sans Unicode" panose="020B0602030504020204" pitchFamily="34" charset="0"/>
                <a:sym typeface="Wingdings" pitchFamily="2" charset="2"/>
              </a:rPr>
              <a:t>return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894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+mn-lt"/>
              </a:rPr>
              <a:t>Greedy Sorting by Reversals 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514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b="1" dirty="0">
                <a:latin typeface="Courier New"/>
                <a:cs typeface="Courier New"/>
              </a:rPr>
              <a:t>+1 </a:t>
            </a:r>
            <a:r>
              <a:rPr lang="en-US" sz="2800" dirty="0">
                <a:latin typeface="Courier New"/>
                <a:cs typeface="Courier New"/>
              </a:rPr>
              <a:t>-7 +6 -10 +9 -8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+2</a:t>
            </a:r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-11 -3 +5 +4)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1155700"/>
            <a:ext cx="696057" cy="4826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8E6D5-776C-F04D-BA9F-A18FE3DC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95657724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894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+mn-lt"/>
              </a:rPr>
              <a:t>Greedy Sorting by Reversals 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514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79248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b="1" dirty="0">
                <a:latin typeface="Courier New"/>
                <a:cs typeface="Courier New"/>
              </a:rPr>
              <a:t>-7 +6 -10 +9 -8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+2</a:t>
            </a:r>
            <a:r>
              <a:rPr lang="en-US" sz="2800" dirty="0">
                <a:latin typeface="Courier New"/>
                <a:cs typeface="Courier New"/>
              </a:rPr>
              <a:t> -11 -3 +5 +4)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-2</a:t>
            </a:r>
            <a:r>
              <a:rPr lang="en-US" sz="2800" dirty="0">
                <a:latin typeface="Courier New"/>
                <a:cs typeface="Courier New"/>
              </a:rPr>
              <a:t> +8 -9 +10 -6 +7 -11 -3 +5 +4)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</a:t>
            </a:r>
            <a:r>
              <a:rPr lang="en-US" sz="2800" b="1" dirty="0">
                <a:latin typeface="Courier New"/>
                <a:cs typeface="Courier New"/>
              </a:rPr>
              <a:t>+8 -9 +10 -6 +7 -11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-3</a:t>
            </a: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+5 +4)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</a:t>
            </a:r>
            <a:r>
              <a:rPr lang="en-US" sz="2800" b="1" dirty="0">
                <a:latin typeface="Courier New"/>
                <a:cs typeface="Courier New"/>
              </a:rPr>
              <a:t>+11 -7 +6 -10 +9 -8 +5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+4</a:t>
            </a:r>
            <a:r>
              <a:rPr lang="en-US" sz="2800" dirty="0">
                <a:latin typeface="Courier New"/>
                <a:cs typeface="Courier New"/>
              </a:rPr>
              <a:t>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-4</a:t>
            </a:r>
            <a:r>
              <a:rPr lang="en-US" sz="2800" dirty="0">
                <a:latin typeface="Courier New"/>
                <a:cs typeface="Courier New"/>
              </a:rPr>
              <a:t> -5 +8 -9 +10 -6 +7 -11)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+4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-5</a:t>
            </a:r>
            <a:r>
              <a:rPr lang="en-US" sz="2800" dirty="0">
                <a:latin typeface="Courier New"/>
                <a:cs typeface="Courier New"/>
              </a:rPr>
              <a:t> +8 -9 +10 -6 +7 -11)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+4 +5 </a:t>
            </a:r>
            <a:r>
              <a:rPr lang="en-US" sz="2800" b="1" dirty="0">
                <a:latin typeface="Courier New"/>
                <a:cs typeface="Courier New"/>
              </a:rPr>
              <a:t>+8 -9 +10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-6</a:t>
            </a:r>
            <a:r>
              <a:rPr lang="en-US" sz="2800" dirty="0">
                <a:latin typeface="Courier New"/>
                <a:cs typeface="Courier New"/>
              </a:rPr>
              <a:t> +7 -11)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+4 +5 +6 </a:t>
            </a:r>
            <a:r>
              <a:rPr lang="en-US" sz="2800" b="1" dirty="0">
                <a:latin typeface="Courier New"/>
                <a:cs typeface="Courier New"/>
              </a:rPr>
              <a:t>-10 +9 -8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+7</a:t>
            </a:r>
            <a:r>
              <a:rPr lang="en-US" sz="2800" dirty="0">
                <a:latin typeface="Courier New"/>
                <a:cs typeface="Courier New"/>
              </a:rPr>
              <a:t> -11)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+4 +5 +6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-7</a:t>
            </a:r>
            <a:r>
              <a:rPr lang="en-US" sz="2800" dirty="0">
                <a:latin typeface="Courier New"/>
                <a:cs typeface="Courier New"/>
              </a:rPr>
              <a:t> +8 -9 +10 -11)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+4 +5 +6 +7 +8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-9</a:t>
            </a:r>
            <a:r>
              <a:rPr lang="en-US" sz="2800" dirty="0">
                <a:latin typeface="Courier New"/>
                <a:cs typeface="Courier New"/>
              </a:rPr>
              <a:t> +10 -11)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+4 +5 +6 +7 +8 +9 +10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-11</a:t>
            </a:r>
            <a:r>
              <a:rPr lang="en-US" sz="2800" dirty="0">
                <a:latin typeface="Courier New"/>
                <a:cs typeface="Courier New"/>
              </a:rPr>
              <a:t>)               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+4 +5 +6 +7 +8 +9 +10 +11</a:t>
            </a:r>
            <a:r>
              <a:rPr lang="en-US" sz="2800" dirty="0">
                <a:latin typeface="Courier New"/>
                <a:cs typeface="Courier New"/>
              </a:rPr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1155700"/>
            <a:ext cx="696057" cy="48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5689600"/>
            <a:ext cx="685800" cy="6858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A0ADF-2BAD-CB4C-B1C1-8AA05F34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598997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D6D55B9-7021-8495-67CD-76F116DE6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Analyzing SimpleReversalSort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559FA5D-1F2F-9AFE-5BD9-ED30EED3D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SimpleReversalSort does not guarantee the smallest number of reversals and takes </a:t>
            </a:r>
            <a:r>
              <a:rPr lang="en-US" altLang="en-US">
                <a:solidFill>
                  <a:srgbClr val="FF3300"/>
                </a:solidFill>
              </a:rPr>
              <a:t>five</a:t>
            </a:r>
            <a:r>
              <a:rPr lang="en-US" altLang="en-US"/>
              <a:t> steps on  </a:t>
            </a:r>
            <a:r>
              <a:rPr lang="en-US" altLang="en-US" i="1">
                <a:latin typeface="Symbol" pitchFamily="2" charset="2"/>
              </a:rPr>
              <a:t>p</a:t>
            </a:r>
            <a:r>
              <a:rPr lang="en-US" altLang="en-US"/>
              <a:t> = 6 1 2 3 4 5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Symbol" pitchFamily="2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>
                <a:latin typeface="Lucida Sans Unicode" panose="020B0602030504020204" pitchFamily="34" charset="0"/>
              </a:rPr>
              <a:t>Step 1: 1 </a:t>
            </a:r>
            <a:r>
              <a:rPr lang="en-US" altLang="en-US" sz="2800">
                <a:solidFill>
                  <a:srgbClr val="0066FF"/>
                </a:solidFill>
                <a:latin typeface="Lucida Sans Unicode" panose="020B0602030504020204" pitchFamily="34" charset="0"/>
              </a:rPr>
              <a:t>6 2</a:t>
            </a:r>
            <a:r>
              <a:rPr lang="en-US" altLang="en-US" sz="2800">
                <a:latin typeface="Lucida Sans Unicode" panose="020B0602030504020204" pitchFamily="34" charset="0"/>
              </a:rPr>
              <a:t> 3 4 5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>
                <a:latin typeface="Lucida Sans Unicode" panose="020B0602030504020204" pitchFamily="34" charset="0"/>
              </a:rPr>
              <a:t>Step 2: 1 2 </a:t>
            </a:r>
            <a:r>
              <a:rPr lang="en-US" altLang="en-US" sz="2800">
                <a:solidFill>
                  <a:srgbClr val="0066FF"/>
                </a:solidFill>
                <a:latin typeface="Lucida Sans Unicode" panose="020B0602030504020204" pitchFamily="34" charset="0"/>
              </a:rPr>
              <a:t>6 3</a:t>
            </a:r>
            <a:r>
              <a:rPr lang="en-US" altLang="en-US" sz="2800">
                <a:latin typeface="Lucida Sans Unicode" panose="020B0602030504020204" pitchFamily="34" charset="0"/>
              </a:rPr>
              <a:t> 4 5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>
                <a:latin typeface="Lucida Sans Unicode" panose="020B0602030504020204" pitchFamily="34" charset="0"/>
              </a:rPr>
              <a:t>Step 3: 1 2 3 </a:t>
            </a:r>
            <a:r>
              <a:rPr lang="en-US" altLang="en-US" sz="2800">
                <a:solidFill>
                  <a:srgbClr val="0066FF"/>
                </a:solidFill>
                <a:latin typeface="Lucida Sans Unicode" panose="020B0602030504020204" pitchFamily="34" charset="0"/>
              </a:rPr>
              <a:t>6 4</a:t>
            </a:r>
            <a:r>
              <a:rPr lang="en-US" altLang="en-US" sz="2800">
                <a:latin typeface="Lucida Sans Unicode" panose="020B0602030504020204" pitchFamily="34" charset="0"/>
              </a:rPr>
              <a:t> 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>
                <a:latin typeface="Lucida Sans Unicode" panose="020B0602030504020204" pitchFamily="34" charset="0"/>
              </a:rPr>
              <a:t>Step 4: 1 2 3 4 </a:t>
            </a:r>
            <a:r>
              <a:rPr lang="en-US" altLang="en-US" sz="2800">
                <a:solidFill>
                  <a:srgbClr val="0066FF"/>
                </a:solidFill>
                <a:latin typeface="Lucida Sans Unicode" panose="020B0602030504020204" pitchFamily="34" charset="0"/>
              </a:rPr>
              <a:t>6 5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>
                <a:latin typeface="Lucida Sans Unicode" panose="020B0602030504020204" pitchFamily="34" charset="0"/>
              </a:rPr>
              <a:t>Step 5: 1 2 3 4 5 6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EA307247-D8F4-FB91-2E07-8C620DEB96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But it can be sorted in two steps:</a:t>
            </a:r>
          </a:p>
          <a:p>
            <a:pPr lvl="1" eaLnBrk="1" hangingPunct="1">
              <a:buFontTx/>
              <a:buNone/>
            </a:pPr>
            <a:r>
              <a:rPr lang="en-US" altLang="en-US" sz="3000" i="1" dirty="0">
                <a:latin typeface="Symbol" pitchFamily="2" charset="2"/>
              </a:rPr>
              <a:t>		  p</a:t>
            </a:r>
            <a:r>
              <a:rPr lang="en-US" altLang="en-US" sz="3000" dirty="0"/>
              <a:t>    =  </a:t>
            </a:r>
            <a:r>
              <a:rPr lang="en-US" altLang="en-US" sz="3000" dirty="0">
                <a:solidFill>
                  <a:srgbClr val="0066FF"/>
                </a:solidFill>
                <a:latin typeface="Lucida Sans Unicode" panose="020B0602030504020204" pitchFamily="34" charset="0"/>
              </a:rPr>
              <a:t>6 1 2 3 4 5</a:t>
            </a:r>
            <a:r>
              <a:rPr lang="en-US" altLang="en-US" sz="3000" dirty="0">
                <a:latin typeface="Lucida Console" panose="020B0609040504020204" pitchFamily="49" charset="0"/>
              </a:rPr>
              <a:t>   </a:t>
            </a:r>
          </a:p>
          <a:p>
            <a:pPr lvl="1" eaLnBrk="1" hangingPunct="1"/>
            <a:r>
              <a:rPr lang="en-US" altLang="en-US" sz="3000" dirty="0">
                <a:latin typeface="Lucida Sans Unicode" panose="020B0602030504020204" pitchFamily="34" charset="0"/>
              </a:rPr>
              <a:t>Step 1:  </a:t>
            </a:r>
            <a:r>
              <a:rPr lang="en-US" altLang="en-US" sz="3000" dirty="0">
                <a:solidFill>
                  <a:srgbClr val="0066FF"/>
                </a:solidFill>
                <a:latin typeface="Lucida Sans Unicode" panose="020B0602030504020204" pitchFamily="34" charset="0"/>
              </a:rPr>
              <a:t>5 4 3 2 1</a:t>
            </a:r>
            <a:r>
              <a:rPr lang="en-US" altLang="en-US" sz="3000" dirty="0">
                <a:latin typeface="Lucida Sans Unicode" panose="020B0602030504020204" pitchFamily="34" charset="0"/>
              </a:rPr>
              <a:t> 6     </a:t>
            </a:r>
          </a:p>
          <a:p>
            <a:pPr lvl="1" eaLnBrk="1" hangingPunct="1"/>
            <a:r>
              <a:rPr lang="en-US" altLang="en-US" sz="3000" dirty="0">
                <a:latin typeface="Lucida Sans Unicode" panose="020B0602030504020204" pitchFamily="34" charset="0"/>
              </a:rPr>
              <a:t>Step 2:  1 2 3 4 5 6</a:t>
            </a:r>
          </a:p>
          <a:p>
            <a:pPr eaLnBrk="1" hangingPunct="1"/>
            <a:r>
              <a:rPr lang="en-US" altLang="en-US" dirty="0"/>
              <a:t>So, </a:t>
            </a:r>
            <a:r>
              <a:rPr lang="en-US" altLang="en-US" dirty="0" err="1"/>
              <a:t>SimpleReversalSort</a:t>
            </a:r>
            <a:r>
              <a:rPr lang="en-US" altLang="en-US" dirty="0"/>
              <a:t>(</a:t>
            </a:r>
            <a:r>
              <a:rPr lang="en-US" altLang="en-US" i="1" dirty="0">
                <a:latin typeface="Symbol" pitchFamily="2" charset="2"/>
              </a:rPr>
              <a:t>p</a:t>
            </a:r>
            <a:r>
              <a:rPr lang="en-US" altLang="en-US" dirty="0"/>
              <a:t>) is not optimal</a:t>
            </a:r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id="{F57C08D8-EC08-B7C1-6176-78920747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400">
                <a:solidFill>
                  <a:schemeClr val="tx2"/>
                </a:solidFill>
                <a:latin typeface="Arial Unicode MS" panose="020B0604020202020204" pitchFamily="34" charset="-128"/>
              </a:rPr>
              <a:t>Analyzing SimpleReversalSort </a:t>
            </a:r>
            <a:r>
              <a:rPr lang="en-US" altLang="en-US" sz="2600">
                <a:solidFill>
                  <a:schemeClr val="tx2"/>
                </a:solidFill>
                <a:latin typeface="Arial Unicode MS" panose="020B0604020202020204" pitchFamily="34" charset="-128"/>
              </a:rPr>
              <a:t>(cont</a:t>
            </a:r>
            <a:r>
              <a:rPr lang="en-US" altLang="en-US" sz="2600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en-US" sz="2600">
                <a:solidFill>
                  <a:schemeClr val="tx2"/>
                </a:solidFill>
                <a:latin typeface="Arial Unicode MS" panose="020B0604020202020204" pitchFamily="34" charset="-128"/>
              </a:rPr>
              <a:t>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2100" y="4711700"/>
            <a:ext cx="8839200" cy="2133600"/>
          </a:xfrm>
        </p:spPr>
        <p:txBody>
          <a:bodyPr>
            <a:normAutofit/>
          </a:bodyPr>
          <a:lstStyle/>
          <a:p>
            <a:pPr marL="228600" indent="-228600" eaLnBrk="1" hangingPunct="1"/>
            <a:r>
              <a:rPr lang="en-US" sz="2800" dirty="0"/>
              <a:t>What are the similarity blocks and how to find them?</a:t>
            </a:r>
          </a:p>
          <a:p>
            <a:pPr marL="228600" indent="-228600" eaLnBrk="1" hangingPunct="1"/>
            <a:r>
              <a:rPr lang="en-US" sz="2800" dirty="0"/>
              <a:t>What is the evolutionary scenario for transforming one genome into the other?</a:t>
            </a:r>
            <a:br>
              <a:rPr lang="en-US" sz="2800" dirty="0"/>
            </a:br>
            <a:r>
              <a:rPr lang="en-US" sz="1200" dirty="0"/>
              <a:t> </a:t>
            </a:r>
          </a:p>
          <a:p>
            <a:pPr marL="228600" indent="-228600" eaLnBrk="1" hangingPunct="1"/>
            <a:endParaRPr lang="en-US" sz="2800" dirty="0">
              <a:latin typeface="Tahoma" charset="0"/>
            </a:endParaRPr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Genome rearrangements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700" y="2533277"/>
            <a:ext cx="8645525" cy="1965698"/>
            <a:chOff x="139700" y="2533277"/>
            <a:chExt cx="8645525" cy="1965698"/>
          </a:xfrm>
        </p:grpSpPr>
        <p:pic>
          <p:nvPicPr>
            <p:cNvPr id="24579" name="Picture 3" descr="X_endconds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76" b="21118"/>
            <a:stretch>
              <a:fillRect/>
            </a:stretch>
          </p:blipFill>
          <p:spPr bwMode="auto">
            <a:xfrm>
              <a:off x="4635500" y="2882900"/>
              <a:ext cx="4149725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 flipV="1">
              <a:off x="2806700" y="3111500"/>
              <a:ext cx="182880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139700" y="3062288"/>
              <a:ext cx="2819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charset="0"/>
                </a:rPr>
                <a:t>Unknown ancestor</a:t>
              </a:r>
              <a:br>
                <a:rPr lang="en-US" sz="2000" dirty="0">
                  <a:latin typeface="Calibri" charset="0"/>
                </a:rPr>
              </a:br>
              <a:r>
                <a:rPr lang="en-US" sz="2000" dirty="0">
                  <a:latin typeface="Calibri" charset="0"/>
                </a:rPr>
                <a:t>~ 75 million years ago</a:t>
              </a:r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5413375" y="2533277"/>
              <a:ext cx="2732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charset="0"/>
                </a:rPr>
                <a:t>Mouse (X chromosome)</a:t>
              </a: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5462588" y="4098925"/>
              <a:ext cx="27225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charset="0"/>
                </a:rPr>
                <a:t>Human (X chromosome)</a:t>
              </a: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2806700" y="3568700"/>
              <a:ext cx="182880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76400" y="1143000"/>
            <a:ext cx="8382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60F82-F489-8F4F-8464-8D472A71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4086074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7353"/>
            <a:ext cx="9144000" cy="1466850"/>
          </a:xfrm>
        </p:spPr>
        <p:txBody>
          <a:bodyPr lIns="82945" tIns="41473" rIns="82945" bIns="41473">
            <a:no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3200" dirty="0"/>
              <a:t>Are there Fragile Regions in the Human Genome? </a:t>
            </a:r>
            <a:br>
              <a:rPr lang="en-US" sz="3200" dirty="0">
                <a:latin typeface="Tahoma" charset="0"/>
              </a:rPr>
            </a:b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425450" y="1838325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282" y="1066800"/>
            <a:ext cx="899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Transforming Men into Mice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Sorting by Reversals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Breakpoint Theorem</a:t>
            </a:r>
          </a:p>
          <a:p>
            <a:pPr marL="457200" lvl="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2-Breaks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Breakpoint Graphs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2-Break Distance Theorem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E15DE-6A87-EA46-8146-ABB1309A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154708405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>
            <a:extLst>
              <a:ext uri="{FF2B5EF4-FFF2-40B4-BE49-F238E27FC236}">
                <a16:creationId xmlns:a16="http://schemas.microsoft.com/office/drawing/2014/main" id="{D1705AC8-58EF-C2BC-F328-2B0FD4E3F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010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i="1" dirty="0">
              <a:latin typeface="Symbol" pitchFamily="2" charset="2"/>
            </a:endParaRPr>
          </a:p>
          <a:p>
            <a:pPr eaLnBrk="1" hangingPunct="1"/>
            <a:r>
              <a:rPr lang="en-US" altLang="en-US" dirty="0"/>
              <a:t>Given</a:t>
            </a:r>
            <a:r>
              <a:rPr lang="en-US" altLang="en-US" dirty="0">
                <a:latin typeface="Symbol" pitchFamily="2" charset="2"/>
              </a:rPr>
              <a:t> </a:t>
            </a:r>
            <a:r>
              <a:rPr lang="en-US" altLang="en-US" i="1" dirty="0">
                <a:latin typeface="Symbol" pitchFamily="2" charset="2"/>
              </a:rPr>
              <a:t>p </a:t>
            </a:r>
            <a:r>
              <a:rPr lang="en-US" altLang="en-US" i="1" dirty="0"/>
              <a:t>= </a:t>
            </a:r>
            <a:r>
              <a:rPr lang="en-US" altLang="en-US" i="1" dirty="0">
                <a:latin typeface="Symbol" pitchFamily="2" charset="2"/>
              </a:rPr>
              <a:t>p</a:t>
            </a:r>
            <a:r>
              <a:rPr lang="en-US" altLang="en-US" i="1" baseline="-25000" dirty="0">
                <a:latin typeface="Symbol" pitchFamily="2" charset="2"/>
              </a:rPr>
              <a:t>1</a:t>
            </a:r>
            <a:r>
              <a:rPr lang="en-US" altLang="en-US" i="1" dirty="0">
                <a:latin typeface="Symbol" pitchFamily="2" charset="2"/>
              </a:rPr>
              <a:t>p</a:t>
            </a:r>
            <a:r>
              <a:rPr lang="en-US" altLang="en-US" i="1" baseline="-25000" dirty="0"/>
              <a:t>2</a:t>
            </a:r>
            <a:r>
              <a:rPr lang="en-US" altLang="en-US" i="1" dirty="0">
                <a:latin typeface="Symbol" pitchFamily="2" charset="2"/>
              </a:rPr>
              <a:t>p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…</a:t>
            </a:r>
            <a:r>
              <a:rPr lang="en-US" altLang="en-US" i="1" dirty="0">
                <a:latin typeface="Symbol" pitchFamily="2" charset="2"/>
              </a:rPr>
              <a:t>p</a:t>
            </a:r>
            <a:r>
              <a:rPr lang="en-US" altLang="en-US" i="1" baseline="-25000" dirty="0"/>
              <a:t>n-1</a:t>
            </a:r>
            <a:r>
              <a:rPr lang="en-US" altLang="en-US" i="1" dirty="0">
                <a:latin typeface="Symbol" pitchFamily="2" charset="2"/>
              </a:rPr>
              <a:t>p</a:t>
            </a:r>
            <a:r>
              <a:rPr lang="en-US" altLang="en-US" i="1" baseline="-25000" dirty="0"/>
              <a:t>n</a:t>
            </a:r>
            <a:r>
              <a:rPr lang="en-US" altLang="en-US" dirty="0"/>
              <a:t>,</a:t>
            </a:r>
            <a:r>
              <a:rPr lang="en-US" altLang="en-US" i="1" dirty="0">
                <a:latin typeface="Symbol" pitchFamily="2" charset="2"/>
              </a:rPr>
              <a:t>  </a:t>
            </a:r>
            <a:r>
              <a:rPr lang="en-US" altLang="en-US" dirty="0"/>
              <a:t>a pair of elements </a:t>
            </a:r>
            <a:r>
              <a:rPr lang="en-US" altLang="en-US" i="1" dirty="0">
                <a:latin typeface="Symbol" pitchFamily="2" charset="2"/>
              </a:rPr>
              <a:t>p</a:t>
            </a:r>
            <a:r>
              <a:rPr lang="en-US" altLang="en-US" dirty="0"/>
              <a:t> </a:t>
            </a:r>
            <a:r>
              <a:rPr lang="en-US" altLang="en-US" baseline="-25000" dirty="0" err="1"/>
              <a:t>i</a:t>
            </a:r>
            <a:r>
              <a:rPr lang="en-US" altLang="en-US" dirty="0"/>
              <a:t> and </a:t>
            </a:r>
            <a:r>
              <a:rPr lang="en-US" altLang="en-US" i="1" dirty="0">
                <a:latin typeface="Symbol" pitchFamily="2" charset="2"/>
              </a:rPr>
              <a:t>p</a:t>
            </a:r>
            <a:r>
              <a:rPr lang="en-US" altLang="en-US" i="1" dirty="0"/>
              <a:t> 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+ 1</a:t>
            </a:r>
            <a:r>
              <a:rPr lang="en-US" altLang="en-US" baseline="-25000" dirty="0"/>
              <a:t> </a:t>
            </a:r>
            <a:r>
              <a:rPr lang="en-US" altLang="en-US" dirty="0"/>
              <a:t>are </a:t>
            </a:r>
            <a:r>
              <a:rPr lang="en-US" altLang="en-US" dirty="0">
                <a:solidFill>
                  <a:srgbClr val="FF3300"/>
                </a:solidFill>
              </a:rPr>
              <a:t>adjacent</a:t>
            </a:r>
            <a:r>
              <a:rPr lang="en-US" altLang="en-US" dirty="0"/>
              <a:t> if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                          </a:t>
            </a:r>
            <a:r>
              <a:rPr lang="en-US" altLang="en-US" i="1" dirty="0">
                <a:latin typeface="Symbol" pitchFamily="2" charset="2"/>
              </a:rPr>
              <a:t>p</a:t>
            </a:r>
            <a:r>
              <a:rPr lang="en-US" altLang="en-US" i="1" baseline="-25000" dirty="0">
                <a:cs typeface="Times New Roman" panose="02020603050405020304" pitchFamily="18" charset="0"/>
              </a:rPr>
              <a:t>i+1</a:t>
            </a:r>
            <a:r>
              <a:rPr lang="en-US" altLang="en-US" dirty="0">
                <a:cs typeface="Times New Roman" panose="02020603050405020304" pitchFamily="18" charset="0"/>
              </a:rPr>
              <a:t> = </a:t>
            </a:r>
            <a:r>
              <a:rPr lang="en-US" altLang="en-US" i="1" dirty="0">
                <a:latin typeface="Symbol" pitchFamily="2" charset="2"/>
                <a:cs typeface="Times New Roman" panose="02020603050405020304" pitchFamily="18" charset="0"/>
              </a:rPr>
              <a:t>p</a:t>
            </a:r>
            <a:r>
              <a:rPr lang="en-US" altLang="en-US" i="1" baseline="-25000" dirty="0">
                <a:cs typeface="Times New Roman" panose="02020603050405020304" pitchFamily="18" charset="0"/>
              </a:rPr>
              <a:t>i 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u="sng" dirty="0">
                <a:cs typeface="Times New Roman" panose="02020603050405020304" pitchFamily="18" charset="0"/>
              </a:rPr>
              <a:t>+</a:t>
            </a:r>
            <a:r>
              <a:rPr lang="en-US" altLang="en-US" dirty="0">
                <a:cs typeface="Times New Roman" panose="02020603050405020304" pitchFamily="18" charset="0"/>
              </a:rPr>
              <a:t> 1</a:t>
            </a:r>
            <a:endParaRPr lang="en-US" altLang="en-US" dirty="0"/>
          </a:p>
          <a:p>
            <a:pPr eaLnBrk="1" hangingPunct="1"/>
            <a:r>
              <a:rPr lang="en-US" altLang="en-US" dirty="0"/>
              <a:t>For 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       </a:t>
            </a:r>
            <a:r>
              <a:rPr lang="en-US" altLang="en-US" i="1" dirty="0">
                <a:latin typeface="Symbol" pitchFamily="2" charset="2"/>
              </a:rPr>
              <a:t>p </a:t>
            </a:r>
            <a:r>
              <a:rPr lang="en-US" altLang="en-US" i="1" dirty="0"/>
              <a:t> </a:t>
            </a:r>
            <a:r>
              <a:rPr lang="en-US" altLang="en-US" dirty="0"/>
              <a:t>= 1  9  3  4  7  8  2  6  5</a:t>
            </a:r>
          </a:p>
          <a:p>
            <a:pPr eaLnBrk="1" hangingPunct="1"/>
            <a:r>
              <a:rPr lang="en-US" altLang="en-US" dirty="0"/>
              <a:t>(3, 4) or (7, 8) and (6,5) are adjacent pairs</a:t>
            </a:r>
          </a:p>
        </p:txBody>
      </p:sp>
      <p:sp>
        <p:nvSpPr>
          <p:cNvPr id="57347" name="Rectangle 1027">
            <a:extLst>
              <a:ext uri="{FF2B5EF4-FFF2-40B4-BE49-F238E27FC236}">
                <a16:creationId xmlns:a16="http://schemas.microsoft.com/office/drawing/2014/main" id="{BB29367B-F1CE-ACAE-597B-8F5FB8693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71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Adjacencies and Breakpoints</a:t>
            </a:r>
          </a:p>
        </p:txBody>
      </p:sp>
      <p:sp>
        <p:nvSpPr>
          <p:cNvPr id="57348" name="Line 1030">
            <a:extLst>
              <a:ext uri="{FF2B5EF4-FFF2-40B4-BE49-F238E27FC236}">
                <a16:creationId xmlns:a16="http://schemas.microsoft.com/office/drawing/2014/main" id="{799F9FE5-4957-5946-9046-FFA5B68C3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7244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49" name="Line 1031">
            <a:extLst>
              <a:ext uri="{FF2B5EF4-FFF2-40B4-BE49-F238E27FC236}">
                <a16:creationId xmlns:a16="http://schemas.microsoft.com/office/drawing/2014/main" id="{E42467AF-30E5-F3A5-6E0A-50AA087C8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7244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0" name="Line 1032">
            <a:extLst>
              <a:ext uri="{FF2B5EF4-FFF2-40B4-BE49-F238E27FC236}">
                <a16:creationId xmlns:a16="http://schemas.microsoft.com/office/drawing/2014/main" id="{B065E37D-90E1-D062-47CA-D59AD2A8B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7244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7">
            <a:extLst>
              <a:ext uri="{FF2B5EF4-FFF2-40B4-BE49-F238E27FC236}">
                <a16:creationId xmlns:a16="http://schemas.microsoft.com/office/drawing/2014/main" id="{39913DDD-0A08-7AB8-D0C8-0EECCE436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307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There is a </a:t>
            </a:r>
            <a:r>
              <a:rPr lang="en-US" altLang="en-US" dirty="0">
                <a:solidFill>
                  <a:srgbClr val="FF3300"/>
                </a:solidFill>
              </a:rPr>
              <a:t>breakpoint </a:t>
            </a:r>
            <a:r>
              <a:rPr lang="en-US" altLang="en-US" dirty="0"/>
              <a:t>between any neighboring elements that are not adjacent: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              </a:t>
            </a:r>
            <a:r>
              <a:rPr lang="en-US" altLang="en-US" i="1" dirty="0">
                <a:latin typeface="Symbol" pitchFamily="2" charset="2"/>
              </a:rPr>
              <a:t>p</a:t>
            </a:r>
            <a:r>
              <a:rPr lang="en-US" altLang="en-US" dirty="0"/>
              <a:t> = 1  9  3  4  7  8  2  6  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Pairs  (1,9), (9,3), (4,7), (8,2) and (2,6) form breakpoints of permutation </a:t>
            </a:r>
            <a:r>
              <a:rPr lang="en-US" altLang="en-US" i="1" dirty="0">
                <a:latin typeface="Symbol" pitchFamily="2" charset="2"/>
              </a:rPr>
              <a:t>p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dirty="0">
                <a:solidFill>
                  <a:srgbClr val="0066FF"/>
                </a:solidFill>
              </a:rPr>
              <a:t>b</a:t>
            </a:r>
            <a:r>
              <a:rPr lang="en-US" altLang="en-US" dirty="0">
                <a:solidFill>
                  <a:srgbClr val="0066FF"/>
                </a:solidFill>
              </a:rPr>
              <a:t>(</a:t>
            </a:r>
            <a:r>
              <a:rPr lang="en-US" altLang="en-US" i="1" dirty="0">
                <a:solidFill>
                  <a:srgbClr val="0066FF"/>
                </a:solidFill>
                <a:latin typeface="Symbol" pitchFamily="2" charset="2"/>
              </a:rPr>
              <a:t>p</a:t>
            </a:r>
            <a:r>
              <a:rPr lang="en-US" altLang="en-US" dirty="0">
                <a:solidFill>
                  <a:srgbClr val="0066FF"/>
                </a:solidFill>
              </a:rPr>
              <a:t>) - # breakpoints in permutation </a:t>
            </a:r>
            <a:r>
              <a:rPr lang="en-US" altLang="en-US" i="1" dirty="0">
                <a:solidFill>
                  <a:srgbClr val="0066FF"/>
                </a:solidFill>
                <a:latin typeface="Symbol" pitchFamily="2" charset="2"/>
              </a:rPr>
              <a:t>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>
                <a:latin typeface="Symbol" pitchFamily="2" charset="2"/>
              </a:rPr>
              <a:t>   </a:t>
            </a:r>
          </a:p>
        </p:txBody>
      </p:sp>
      <p:sp>
        <p:nvSpPr>
          <p:cNvPr id="58371" name="Rectangle 1029">
            <a:extLst>
              <a:ext uri="{FF2B5EF4-FFF2-40B4-BE49-F238E27FC236}">
                <a16:creationId xmlns:a16="http://schemas.microsoft.com/office/drawing/2014/main" id="{C993A22A-F655-4CEB-2646-5AF5CB803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Breakpoints: An Example</a:t>
            </a:r>
            <a:endParaRPr lang="en-US" altLang="en-US" sz="2600"/>
          </a:p>
        </p:txBody>
      </p:sp>
      <p:sp>
        <p:nvSpPr>
          <p:cNvPr id="58372" name="Line 1037">
            <a:extLst>
              <a:ext uri="{FF2B5EF4-FFF2-40B4-BE49-F238E27FC236}">
                <a16:creationId xmlns:a16="http://schemas.microsoft.com/office/drawing/2014/main" id="{13431A1D-38E0-ABE5-9FA6-E4BCA138E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183172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3" name="Line 1038">
            <a:extLst>
              <a:ext uri="{FF2B5EF4-FFF2-40B4-BE49-F238E27FC236}">
                <a16:creationId xmlns:a16="http://schemas.microsoft.com/office/drawing/2014/main" id="{19118BD3-8463-5715-872F-A7180D624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169257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4" name="Line 1039">
            <a:extLst>
              <a:ext uri="{FF2B5EF4-FFF2-40B4-BE49-F238E27FC236}">
                <a16:creationId xmlns:a16="http://schemas.microsoft.com/office/drawing/2014/main" id="{BFA678C5-3682-DEE3-50F7-72D4786F6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69257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5" name="Line 1040">
            <a:extLst>
              <a:ext uri="{FF2B5EF4-FFF2-40B4-BE49-F238E27FC236}">
                <a16:creationId xmlns:a16="http://schemas.microsoft.com/office/drawing/2014/main" id="{4E798141-8F3F-E7E1-DD45-FFE3FD8FC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169257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6" name="Line 1041">
            <a:extLst>
              <a:ext uri="{FF2B5EF4-FFF2-40B4-BE49-F238E27FC236}">
                <a16:creationId xmlns:a16="http://schemas.microsoft.com/office/drawing/2014/main" id="{D7EA06FD-B26D-2813-17E1-72C28D792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169257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extLst>
              <a:ext uri="{FF2B5EF4-FFF2-40B4-BE49-F238E27FC236}">
                <a16:creationId xmlns:a16="http://schemas.microsoft.com/office/drawing/2014/main" id="{DD88D3C1-8AAB-050F-308C-76C83B1DB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/>
              <a:t>We put two elements </a:t>
            </a:r>
            <a:r>
              <a:rPr lang="en-US" altLang="en-US" sz="2800" i="1">
                <a:latin typeface="Symbol" pitchFamily="2" charset="2"/>
              </a:rPr>
              <a:t>p</a:t>
            </a:r>
            <a:r>
              <a:rPr lang="en-US" altLang="en-US" sz="2800"/>
              <a:t> </a:t>
            </a:r>
            <a:r>
              <a:rPr lang="en-US" altLang="en-US" sz="2800" i="1" baseline="-25000"/>
              <a:t>0</a:t>
            </a:r>
            <a:r>
              <a:rPr lang="en-US" altLang="en-US" sz="2800"/>
              <a:t> </a:t>
            </a:r>
            <a:r>
              <a:rPr lang="en-US" altLang="en-US" sz="2800" i="1"/>
              <a:t>=0</a:t>
            </a:r>
            <a:r>
              <a:rPr lang="en-US" altLang="en-US" sz="2800"/>
              <a:t> and </a:t>
            </a:r>
            <a:r>
              <a:rPr lang="en-US" altLang="en-US" sz="2800" i="1">
                <a:latin typeface="Symbol" pitchFamily="2" charset="2"/>
              </a:rPr>
              <a:t>p</a:t>
            </a:r>
            <a:r>
              <a:rPr lang="en-US" altLang="en-US" sz="2800"/>
              <a:t> </a:t>
            </a:r>
            <a:r>
              <a:rPr lang="en-US" altLang="en-US" sz="2800" i="1" baseline="-25000"/>
              <a:t>n + 1</a:t>
            </a:r>
            <a:r>
              <a:rPr lang="en-US" altLang="en-US" sz="2800" i="1"/>
              <a:t>=n+1</a:t>
            </a:r>
            <a:r>
              <a:rPr lang="en-US" altLang="en-US" sz="2800"/>
              <a:t> at the ends of </a:t>
            </a:r>
            <a:r>
              <a:rPr lang="en-US" altLang="en-US" sz="2800" i="1">
                <a:latin typeface="Symbol" pitchFamily="2" charset="2"/>
              </a:rPr>
              <a:t>p</a:t>
            </a:r>
            <a:endParaRPr lang="en-US" altLang="en-US" sz="2800">
              <a:latin typeface="Symbol" pitchFamily="2" charset="2"/>
            </a:endParaRPr>
          </a:p>
          <a:p>
            <a:pPr lvl="1" eaLnBrk="1" hangingPunct="1">
              <a:buFontTx/>
              <a:buNone/>
            </a:pPr>
            <a:r>
              <a:rPr lang="en-US" altLang="en-US" sz="2800" i="1">
                <a:latin typeface="Symbol" pitchFamily="2" charset="2"/>
              </a:rPr>
              <a:t>	</a:t>
            </a:r>
            <a:r>
              <a:rPr lang="en-US" altLang="en-US" sz="2800"/>
              <a:t>Example: </a:t>
            </a:r>
          </a:p>
          <a:p>
            <a:pPr lvl="2" eaLnBrk="1" hangingPunct="1">
              <a:buFontTx/>
              <a:buNone/>
            </a:pPr>
            <a:r>
              <a:rPr lang="en-US" altLang="en-US" sz="2500">
                <a:latin typeface="Symbol" pitchFamily="2" charset="2"/>
              </a:rPr>
              <a:t>	</a:t>
            </a:r>
            <a:endParaRPr lang="en-US" altLang="en-US" sz="2600" i="1"/>
          </a:p>
          <a:p>
            <a:pPr lvl="3" eaLnBrk="1" hangingPunct="1">
              <a:buFontTx/>
              <a:buNone/>
            </a:pPr>
            <a:r>
              <a:rPr lang="en-US" altLang="en-US" sz="2300">
                <a:latin typeface="Symbol" pitchFamily="2" charset="2"/>
              </a:rPr>
              <a:t>	</a:t>
            </a:r>
            <a:endParaRPr lang="en-US" altLang="en-US" sz="1700"/>
          </a:p>
        </p:txBody>
      </p:sp>
      <p:sp>
        <p:nvSpPr>
          <p:cNvPr id="60419" name="Line 4">
            <a:extLst>
              <a:ext uri="{FF2B5EF4-FFF2-40B4-BE49-F238E27FC236}">
                <a16:creationId xmlns:a16="http://schemas.microsoft.com/office/drawing/2014/main" id="{1591A78C-73DA-CC54-1D1D-6656AD593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20" name="Line 5">
            <a:extLst>
              <a:ext uri="{FF2B5EF4-FFF2-40B4-BE49-F238E27FC236}">
                <a16:creationId xmlns:a16="http://schemas.microsoft.com/office/drawing/2014/main" id="{33A983B3-8BDB-F1C9-6AF0-44BB5832B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7338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21" name="Line 6">
            <a:extLst>
              <a:ext uri="{FF2B5EF4-FFF2-40B4-BE49-F238E27FC236}">
                <a16:creationId xmlns:a16="http://schemas.microsoft.com/office/drawing/2014/main" id="{849273B8-657D-91D0-B51F-4AC59F59A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7338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22" name="Line 7">
            <a:extLst>
              <a:ext uri="{FF2B5EF4-FFF2-40B4-BE49-F238E27FC236}">
                <a16:creationId xmlns:a16="http://schemas.microsoft.com/office/drawing/2014/main" id="{9234993D-CE6B-87E0-EB81-9FFD93045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338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23" name="Line 8">
            <a:extLst>
              <a:ext uri="{FF2B5EF4-FFF2-40B4-BE49-F238E27FC236}">
                <a16:creationId xmlns:a16="http://schemas.microsoft.com/office/drawing/2014/main" id="{030FBC9B-96A7-E99A-B53C-638467DBC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7338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24" name="Line 9">
            <a:extLst>
              <a:ext uri="{FF2B5EF4-FFF2-40B4-BE49-F238E27FC236}">
                <a16:creationId xmlns:a16="http://schemas.microsoft.com/office/drawing/2014/main" id="{3B9683F4-F2F9-1A33-59C5-30F7F7379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191000"/>
            <a:ext cx="0" cy="533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25" name="Text Box 10">
            <a:extLst>
              <a:ext uri="{FF2B5EF4-FFF2-40B4-BE49-F238E27FC236}">
                <a16:creationId xmlns:a16="http://schemas.microsoft.com/office/drawing/2014/main" id="{E98017C1-BC4F-AED1-F646-37842B378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491288"/>
            <a:ext cx="388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26" name="Text Box 11">
            <a:extLst>
              <a:ext uri="{FF2B5EF4-FFF2-40B4-BE49-F238E27FC236}">
                <a16:creationId xmlns:a16="http://schemas.microsoft.com/office/drawing/2014/main" id="{8EE5C5B5-CB69-504A-03AF-DAA5827BF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267200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Extending with </a:t>
            </a:r>
            <a:r>
              <a:rPr lang="en-US" altLang="en-US" sz="2000" i="1">
                <a:latin typeface="Arial" panose="020B0604020202020204" pitchFamily="34" charset="0"/>
              </a:rPr>
              <a:t>0</a:t>
            </a:r>
            <a:r>
              <a:rPr lang="en-US" altLang="en-US" sz="2000">
                <a:latin typeface="Arial" panose="020B0604020202020204" pitchFamily="34" charset="0"/>
              </a:rPr>
              <a:t> and </a:t>
            </a:r>
            <a:r>
              <a:rPr lang="en-US" altLang="en-US" sz="2000" i="1">
                <a:latin typeface="Arial" panose="020B0604020202020204" pitchFamily="34" charset="0"/>
              </a:rPr>
              <a:t>10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60427" name="Line 14">
            <a:extLst>
              <a:ext uri="{FF2B5EF4-FFF2-40B4-BE49-F238E27FC236}">
                <a16:creationId xmlns:a16="http://schemas.microsoft.com/office/drawing/2014/main" id="{FF7D44EF-A47D-78CA-4129-9197B558D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768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28" name="Line 15">
            <a:extLst>
              <a:ext uri="{FF2B5EF4-FFF2-40B4-BE49-F238E27FC236}">
                <a16:creationId xmlns:a16="http://schemas.microsoft.com/office/drawing/2014/main" id="{D58457FB-3887-296A-74E4-06C2B7E29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8768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29" name="Line 16">
            <a:extLst>
              <a:ext uri="{FF2B5EF4-FFF2-40B4-BE49-F238E27FC236}">
                <a16:creationId xmlns:a16="http://schemas.microsoft.com/office/drawing/2014/main" id="{E15D0074-ED34-A27B-B177-930AEB1C9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8768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30" name="Line 17">
            <a:extLst>
              <a:ext uri="{FF2B5EF4-FFF2-40B4-BE49-F238E27FC236}">
                <a16:creationId xmlns:a16="http://schemas.microsoft.com/office/drawing/2014/main" id="{3EAAFD04-F107-5862-D9E8-1846A1486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8768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31" name="Line 18">
            <a:extLst>
              <a:ext uri="{FF2B5EF4-FFF2-40B4-BE49-F238E27FC236}">
                <a16:creationId xmlns:a16="http://schemas.microsoft.com/office/drawing/2014/main" id="{7AC55958-7B66-B107-B27C-0F5988EE2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8768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32" name="Line 19">
            <a:extLst>
              <a:ext uri="{FF2B5EF4-FFF2-40B4-BE49-F238E27FC236}">
                <a16:creationId xmlns:a16="http://schemas.microsoft.com/office/drawing/2014/main" id="{A7E91990-8CFE-830C-8F16-AC8332F6D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8768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33" name="Text Box 20">
            <a:extLst>
              <a:ext uri="{FF2B5EF4-FFF2-40B4-BE49-F238E27FC236}">
                <a16:creationId xmlns:a16="http://schemas.microsoft.com/office/drawing/2014/main" id="{B03F0724-526E-D159-F470-C5F7B89E8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102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Note: A new breakpoint was created after extension</a:t>
            </a:r>
            <a:endParaRPr lang="en-US" altLang="en-US" sz="2800" i="1">
              <a:latin typeface="Arial" panose="020B0604020202020204" pitchFamily="34" charset="0"/>
            </a:endParaRPr>
          </a:p>
        </p:txBody>
      </p:sp>
      <p:sp>
        <p:nvSpPr>
          <p:cNvPr id="60434" name="Rectangle 21">
            <a:extLst>
              <a:ext uri="{FF2B5EF4-FFF2-40B4-BE49-F238E27FC236}">
                <a16:creationId xmlns:a16="http://schemas.microsoft.com/office/drawing/2014/main" id="{418E88CD-7EE0-C739-7E51-5B88CFCB7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Extending Permutations</a:t>
            </a:r>
          </a:p>
        </p:txBody>
      </p:sp>
      <p:sp>
        <p:nvSpPr>
          <p:cNvPr id="60435" name="Text Box 22">
            <a:extLst>
              <a:ext uri="{FF2B5EF4-FFF2-40B4-BE49-F238E27FC236}">
                <a16:creationId xmlns:a16="http://schemas.microsoft.com/office/drawing/2014/main" id="{BF44CC04-485F-5E38-1700-2046911B5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657600"/>
            <a:ext cx="44307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000">
                <a:latin typeface="Symbol" pitchFamily="2" charset="2"/>
              </a:rPr>
              <a:t>p</a:t>
            </a:r>
            <a:r>
              <a:rPr lang="en-US" altLang="en-US" sz="3000">
                <a:latin typeface="Arial" panose="020B0604020202020204" pitchFamily="34" charset="0"/>
              </a:rPr>
              <a:t> = 1  9  3  4  7  8  2  6  5</a:t>
            </a:r>
          </a:p>
        </p:txBody>
      </p:sp>
      <p:sp>
        <p:nvSpPr>
          <p:cNvPr id="60436" name="Text Box 23">
            <a:extLst>
              <a:ext uri="{FF2B5EF4-FFF2-40B4-BE49-F238E27FC236}">
                <a16:creationId xmlns:a16="http://schemas.microsoft.com/office/drawing/2014/main" id="{EBED4640-C52C-6270-4920-8BEC71428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69945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lvl="3" algn="ctr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3000">
                <a:latin typeface="Symbol" pitchFamily="2" charset="2"/>
              </a:rPr>
              <a:t>p</a:t>
            </a:r>
            <a:r>
              <a:rPr lang="en-US" altLang="en-US" sz="3000">
                <a:latin typeface="Arial" panose="020B0604020202020204" pitchFamily="34" charset="0"/>
              </a:rPr>
              <a:t> = </a:t>
            </a:r>
            <a:r>
              <a:rPr lang="en-US" altLang="en-US" sz="3000" i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3000" i="1">
                <a:latin typeface="Arial" panose="020B0604020202020204" pitchFamily="34" charset="0"/>
              </a:rPr>
              <a:t> </a:t>
            </a:r>
            <a:r>
              <a:rPr lang="en-US" altLang="en-US" sz="3000">
                <a:latin typeface="Arial" panose="020B0604020202020204" pitchFamily="34" charset="0"/>
              </a:rPr>
              <a:t>1  9  3  4  7  8  2  6  5</a:t>
            </a:r>
            <a:r>
              <a:rPr lang="en-US" altLang="en-US" sz="3000" i="1">
                <a:latin typeface="Arial" panose="020B0604020202020204" pitchFamily="34" charset="0"/>
              </a:rPr>
              <a:t> </a:t>
            </a:r>
            <a:r>
              <a:rPr lang="en-US" altLang="en-US" sz="3000" i="1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extLst>
              <a:ext uri="{FF2B5EF4-FFF2-40B4-BE49-F238E27FC236}">
                <a16:creationId xmlns:a16="http://schemas.microsoft.com/office/drawing/2014/main" id="{45267BB9-8848-6A7C-BB7A-24B5639A5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Each reversal eliminates at most 2 breakpoints.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800" i="1" dirty="0">
              <a:latin typeface="Symbol" pitchFamily="2" charset="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en-US" sz="2800" i="1" dirty="0">
              <a:latin typeface="Symbol" pitchFamily="2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i="1" dirty="0">
                <a:latin typeface="Symbol" pitchFamily="2" charset="2"/>
              </a:rPr>
              <a:t>p</a:t>
            </a:r>
            <a:r>
              <a:rPr lang="en-US" altLang="en-US" sz="2800" dirty="0"/>
              <a:t>  = 2  3  1  4  6  5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i="1" dirty="0">
                <a:solidFill>
                  <a:srgbClr val="FF0000"/>
                </a:solidFill>
              </a:rPr>
              <a:t>	0 </a:t>
            </a:r>
            <a:r>
              <a:rPr lang="en-US" altLang="en-US" sz="2800" dirty="0"/>
              <a:t> </a:t>
            </a:r>
            <a:r>
              <a:rPr lang="en-US" altLang="en-US" sz="2800" u="sng" dirty="0"/>
              <a:t>2  3  1</a:t>
            </a:r>
            <a:r>
              <a:rPr lang="en-US" altLang="en-US" sz="2800" dirty="0"/>
              <a:t>  4  6  5 </a:t>
            </a:r>
            <a:r>
              <a:rPr lang="en-US" altLang="en-US" sz="2800" i="1" dirty="0"/>
              <a:t> </a:t>
            </a:r>
            <a:r>
              <a:rPr lang="en-US" altLang="en-US" sz="2800" i="1" dirty="0">
                <a:solidFill>
                  <a:srgbClr val="FF0000"/>
                </a:solidFill>
              </a:rPr>
              <a:t>7</a:t>
            </a:r>
            <a:r>
              <a:rPr lang="en-US" altLang="en-US" sz="2800" i="1" dirty="0"/>
              <a:t>  </a:t>
            </a:r>
            <a:r>
              <a:rPr lang="en-US" altLang="en-US" sz="2800" dirty="0"/>
              <a:t> 		    </a:t>
            </a:r>
            <a:r>
              <a:rPr lang="en-US" altLang="en-US" sz="2800" i="1" dirty="0"/>
              <a:t>b</a:t>
            </a:r>
            <a:r>
              <a:rPr lang="en-US" altLang="en-US" sz="2800" dirty="0"/>
              <a:t>(</a:t>
            </a:r>
            <a:r>
              <a:rPr lang="en-US" altLang="en-US" sz="2800" i="1" dirty="0">
                <a:latin typeface="Symbol" pitchFamily="2" charset="2"/>
              </a:rPr>
              <a:t>p</a:t>
            </a:r>
            <a:r>
              <a:rPr lang="en-US" altLang="en-US" sz="2800" dirty="0"/>
              <a:t>) = 5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i="1" dirty="0">
                <a:solidFill>
                  <a:srgbClr val="FF0000"/>
                </a:solidFill>
              </a:rPr>
              <a:t>	0</a:t>
            </a:r>
            <a:r>
              <a:rPr lang="en-US" altLang="en-US" sz="2800" i="1" dirty="0"/>
              <a:t>  </a:t>
            </a:r>
            <a:r>
              <a:rPr lang="en-US" altLang="en-US" sz="2800" dirty="0"/>
              <a:t>1  </a:t>
            </a:r>
            <a:r>
              <a:rPr lang="en-US" altLang="en-US" sz="2800" u="sng" dirty="0"/>
              <a:t>3  2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/>
              <a:t>4  6  5  </a:t>
            </a:r>
            <a:r>
              <a:rPr lang="en-US" altLang="en-US" sz="2800" i="1" dirty="0">
                <a:solidFill>
                  <a:srgbClr val="FF0000"/>
                </a:solidFill>
              </a:rPr>
              <a:t>7</a:t>
            </a:r>
            <a:r>
              <a:rPr lang="en-US" altLang="en-US" sz="2800" dirty="0"/>
              <a:t>	   	    </a:t>
            </a:r>
            <a:r>
              <a:rPr lang="en-US" altLang="en-US" sz="2800" i="1" dirty="0"/>
              <a:t>b</a:t>
            </a:r>
            <a:r>
              <a:rPr lang="en-US" altLang="en-US" sz="2800" dirty="0"/>
              <a:t>(</a:t>
            </a:r>
            <a:r>
              <a:rPr lang="en-US" altLang="en-US" sz="2800" i="1" dirty="0">
                <a:latin typeface="Symbol" pitchFamily="2" charset="2"/>
              </a:rPr>
              <a:t>p</a:t>
            </a:r>
            <a:r>
              <a:rPr lang="en-US" altLang="en-US" sz="2800" dirty="0"/>
              <a:t>) = 4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i="1" dirty="0">
                <a:solidFill>
                  <a:srgbClr val="FF0000"/>
                </a:solidFill>
              </a:rPr>
              <a:t>	0</a:t>
            </a:r>
            <a:r>
              <a:rPr lang="en-US" altLang="en-US" sz="2800" dirty="0"/>
              <a:t>  1  2  3  4  </a:t>
            </a:r>
            <a:r>
              <a:rPr lang="en-US" altLang="en-US" sz="2800" u="sng" dirty="0"/>
              <a:t>6  5</a:t>
            </a:r>
            <a:r>
              <a:rPr lang="en-US" altLang="en-US" sz="2800" dirty="0"/>
              <a:t>  </a:t>
            </a:r>
            <a:r>
              <a:rPr lang="en-US" altLang="en-US" sz="2800" i="1" dirty="0">
                <a:solidFill>
                  <a:srgbClr val="FF0000"/>
                </a:solidFill>
              </a:rPr>
              <a:t>7</a:t>
            </a:r>
            <a:r>
              <a:rPr lang="en-US" altLang="en-US" sz="2800" dirty="0"/>
              <a:t>	</a:t>
            </a:r>
            <a:r>
              <a:rPr lang="zh-CN" altLang="en-US" dirty="0"/>
              <a:t>             </a:t>
            </a:r>
            <a:r>
              <a:rPr lang="en-US" altLang="en-US" sz="2800" dirty="0"/>
              <a:t>  </a:t>
            </a:r>
            <a:r>
              <a:rPr lang="en-US" altLang="en-US" sz="2800" i="1" dirty="0"/>
              <a:t>b</a:t>
            </a:r>
            <a:r>
              <a:rPr lang="en-US" altLang="en-US" sz="2800" dirty="0"/>
              <a:t>(</a:t>
            </a:r>
            <a:r>
              <a:rPr lang="en-US" altLang="en-US" sz="2800" i="1" dirty="0">
                <a:latin typeface="Symbol" pitchFamily="2" charset="2"/>
              </a:rPr>
              <a:t>p</a:t>
            </a:r>
            <a:r>
              <a:rPr lang="en-US" altLang="en-US" sz="2800" dirty="0"/>
              <a:t>) = 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i="1" dirty="0">
                <a:solidFill>
                  <a:srgbClr val="FF0000"/>
                </a:solidFill>
              </a:rPr>
              <a:t>	0</a:t>
            </a:r>
            <a:r>
              <a:rPr lang="en-US" altLang="en-US" sz="2800" dirty="0"/>
              <a:t>  1  2  3  4  5  6  </a:t>
            </a:r>
            <a:r>
              <a:rPr lang="en-US" altLang="en-US" sz="2800" i="1" dirty="0">
                <a:solidFill>
                  <a:srgbClr val="FF0000"/>
                </a:solidFill>
              </a:rPr>
              <a:t>7</a:t>
            </a:r>
            <a:r>
              <a:rPr lang="en-US" altLang="en-US" sz="2800" i="1" dirty="0"/>
              <a:t>            	    b</a:t>
            </a:r>
            <a:r>
              <a:rPr lang="en-US" altLang="en-US" sz="2800" dirty="0"/>
              <a:t>(</a:t>
            </a:r>
            <a:r>
              <a:rPr lang="en-US" altLang="en-US" sz="2800" i="1" dirty="0">
                <a:latin typeface="Symbol" pitchFamily="2" charset="2"/>
              </a:rPr>
              <a:t>p</a:t>
            </a:r>
            <a:r>
              <a:rPr lang="en-US" altLang="en-US" sz="2800" dirty="0"/>
              <a:t>) = 0</a:t>
            </a:r>
          </a:p>
        </p:txBody>
      </p:sp>
      <p:sp>
        <p:nvSpPr>
          <p:cNvPr id="61443" name="Rectangle 5">
            <a:extLst>
              <a:ext uri="{FF2B5EF4-FFF2-40B4-BE49-F238E27FC236}">
                <a16:creationId xmlns:a16="http://schemas.microsoft.com/office/drawing/2014/main" id="{D2657DFF-5DCD-7A87-F5DE-A1F36D49E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Reversal Distance and Breakpoints</a:t>
            </a:r>
          </a:p>
        </p:txBody>
      </p:sp>
      <p:sp>
        <p:nvSpPr>
          <p:cNvPr id="61444" name="Line 14">
            <a:extLst>
              <a:ext uri="{FF2B5EF4-FFF2-40B4-BE49-F238E27FC236}">
                <a16:creationId xmlns:a16="http://schemas.microsoft.com/office/drawing/2014/main" id="{E19108CF-C6AA-4577-AF9F-7F90CFE09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038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5" name="Line 15">
            <a:extLst>
              <a:ext uri="{FF2B5EF4-FFF2-40B4-BE49-F238E27FC236}">
                <a16:creationId xmlns:a16="http://schemas.microsoft.com/office/drawing/2014/main" id="{E9BAD5EC-4C98-9ECE-9AAF-9C3A5B2CA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38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6" name="Line 16">
            <a:extLst>
              <a:ext uri="{FF2B5EF4-FFF2-40B4-BE49-F238E27FC236}">
                <a16:creationId xmlns:a16="http://schemas.microsoft.com/office/drawing/2014/main" id="{DE45E394-8C0A-82E4-89CF-568EF6268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038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7" name="Line 17">
            <a:extLst>
              <a:ext uri="{FF2B5EF4-FFF2-40B4-BE49-F238E27FC236}">
                <a16:creationId xmlns:a16="http://schemas.microsoft.com/office/drawing/2014/main" id="{41B40704-689F-8882-ACC8-AC9369A41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038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8" name="Line 18">
            <a:extLst>
              <a:ext uri="{FF2B5EF4-FFF2-40B4-BE49-F238E27FC236}">
                <a16:creationId xmlns:a16="http://schemas.microsoft.com/office/drawing/2014/main" id="{231F5AFA-10BE-EEB8-1035-B63755566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38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9" name="Line 19">
            <a:extLst>
              <a:ext uri="{FF2B5EF4-FFF2-40B4-BE49-F238E27FC236}">
                <a16:creationId xmlns:a16="http://schemas.microsoft.com/office/drawing/2014/main" id="{84665FE3-580A-E9CA-DEAB-9D06B7216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5720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0" name="Line 20">
            <a:extLst>
              <a:ext uri="{FF2B5EF4-FFF2-40B4-BE49-F238E27FC236}">
                <a16:creationId xmlns:a16="http://schemas.microsoft.com/office/drawing/2014/main" id="{532F83C3-0C48-533B-C770-70B938262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5720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1" name="Line 21">
            <a:extLst>
              <a:ext uri="{FF2B5EF4-FFF2-40B4-BE49-F238E27FC236}">
                <a16:creationId xmlns:a16="http://schemas.microsoft.com/office/drawing/2014/main" id="{8FA5CE4B-FFA4-6427-E079-53DAC0871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363" y="45720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2" name="Line 22">
            <a:extLst>
              <a:ext uri="{FF2B5EF4-FFF2-40B4-BE49-F238E27FC236}">
                <a16:creationId xmlns:a16="http://schemas.microsoft.com/office/drawing/2014/main" id="{70324EC9-D575-24E1-AE82-B8D618535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137" y="45720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3" name="Line 23">
            <a:extLst>
              <a:ext uri="{FF2B5EF4-FFF2-40B4-BE49-F238E27FC236}">
                <a16:creationId xmlns:a16="http://schemas.microsoft.com/office/drawing/2014/main" id="{2B718C09-0467-A453-E12C-0A897BEED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137" y="51054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4" name="Line 24">
            <a:extLst>
              <a:ext uri="{FF2B5EF4-FFF2-40B4-BE49-F238E27FC236}">
                <a16:creationId xmlns:a16="http://schemas.microsoft.com/office/drawing/2014/main" id="{8B41603A-5C02-B89F-B90B-107A7A00B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054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A2E33-F695-410C-4066-399284208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extLst>
              <a:ext uri="{FF2B5EF4-FFF2-40B4-BE49-F238E27FC236}">
                <a16:creationId xmlns:a16="http://schemas.microsoft.com/office/drawing/2014/main" id="{F24A105E-0219-731C-2F68-1B67BFE46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Each reversal eliminates at most 2 breakpoints.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800" i="1" dirty="0">
              <a:latin typeface="Symbol" pitchFamily="2" charset="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en-US" sz="2800" i="1" dirty="0">
              <a:latin typeface="Symbol" pitchFamily="2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i="1" dirty="0">
                <a:latin typeface="Symbol" pitchFamily="2" charset="2"/>
              </a:rPr>
              <a:t>p</a:t>
            </a:r>
            <a:r>
              <a:rPr lang="en-US" altLang="en-US" sz="2800" dirty="0"/>
              <a:t>  = 2  3  1  4  6  5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i="1" dirty="0">
                <a:solidFill>
                  <a:srgbClr val="FF0000"/>
                </a:solidFill>
              </a:rPr>
              <a:t>	0 </a:t>
            </a:r>
            <a:r>
              <a:rPr lang="en-US" altLang="en-US" sz="2800" dirty="0"/>
              <a:t> </a:t>
            </a:r>
            <a:r>
              <a:rPr lang="en-US" altLang="en-US" sz="2800" u="sng" dirty="0"/>
              <a:t>2  3  1</a:t>
            </a:r>
            <a:r>
              <a:rPr lang="en-US" altLang="en-US" sz="2800" dirty="0"/>
              <a:t>  4  6  5 </a:t>
            </a:r>
            <a:r>
              <a:rPr lang="en-US" altLang="en-US" sz="2800" i="1" dirty="0"/>
              <a:t> </a:t>
            </a:r>
            <a:r>
              <a:rPr lang="en-US" altLang="en-US" sz="2800" i="1" dirty="0">
                <a:solidFill>
                  <a:srgbClr val="FF0000"/>
                </a:solidFill>
              </a:rPr>
              <a:t>7</a:t>
            </a:r>
            <a:r>
              <a:rPr lang="en-US" altLang="en-US" sz="2800" i="1" dirty="0"/>
              <a:t>  </a:t>
            </a:r>
            <a:r>
              <a:rPr lang="en-US" altLang="en-US" sz="2800" dirty="0"/>
              <a:t> 		    </a:t>
            </a:r>
            <a:r>
              <a:rPr lang="en-US" altLang="en-US" sz="2800" i="1" dirty="0"/>
              <a:t>b</a:t>
            </a:r>
            <a:r>
              <a:rPr lang="en-US" altLang="en-US" sz="2800" dirty="0"/>
              <a:t>(</a:t>
            </a:r>
            <a:r>
              <a:rPr lang="en-US" altLang="en-US" sz="2800" i="1" dirty="0">
                <a:latin typeface="Symbol" pitchFamily="2" charset="2"/>
              </a:rPr>
              <a:t>p</a:t>
            </a:r>
            <a:r>
              <a:rPr lang="en-US" altLang="en-US" sz="2800" dirty="0"/>
              <a:t>) = 5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i="1" dirty="0">
                <a:solidFill>
                  <a:srgbClr val="FF0000"/>
                </a:solidFill>
              </a:rPr>
              <a:t>	0</a:t>
            </a:r>
            <a:r>
              <a:rPr lang="en-US" altLang="en-US" sz="2800" i="1" dirty="0"/>
              <a:t>  </a:t>
            </a:r>
            <a:r>
              <a:rPr lang="en-US" altLang="en-US" sz="2800" dirty="0"/>
              <a:t>1  </a:t>
            </a:r>
            <a:r>
              <a:rPr lang="en-US" altLang="en-US" sz="2800" u="sng" dirty="0"/>
              <a:t>3  2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/>
              <a:t>4  6  5  </a:t>
            </a:r>
            <a:r>
              <a:rPr lang="en-US" altLang="en-US" sz="2800" i="1" dirty="0">
                <a:solidFill>
                  <a:srgbClr val="FF0000"/>
                </a:solidFill>
              </a:rPr>
              <a:t>7</a:t>
            </a:r>
            <a:r>
              <a:rPr lang="en-US" altLang="en-US" sz="2800" dirty="0"/>
              <a:t>	   	    </a:t>
            </a:r>
            <a:r>
              <a:rPr lang="en-US" altLang="en-US" sz="2800" i="1" dirty="0"/>
              <a:t>b</a:t>
            </a:r>
            <a:r>
              <a:rPr lang="en-US" altLang="en-US" sz="2800" dirty="0"/>
              <a:t>(</a:t>
            </a:r>
            <a:r>
              <a:rPr lang="en-US" altLang="en-US" sz="2800" i="1" dirty="0">
                <a:latin typeface="Symbol" pitchFamily="2" charset="2"/>
              </a:rPr>
              <a:t>p</a:t>
            </a:r>
            <a:r>
              <a:rPr lang="en-US" altLang="en-US" sz="2800" dirty="0"/>
              <a:t>) = 4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i="1" dirty="0">
                <a:solidFill>
                  <a:srgbClr val="FF0000"/>
                </a:solidFill>
              </a:rPr>
              <a:t>	0</a:t>
            </a:r>
            <a:r>
              <a:rPr lang="en-US" altLang="en-US" sz="2800" dirty="0"/>
              <a:t>  1  2  3  4  </a:t>
            </a:r>
            <a:r>
              <a:rPr lang="en-US" altLang="en-US" sz="2800" u="sng" dirty="0"/>
              <a:t>6  5</a:t>
            </a:r>
            <a:r>
              <a:rPr lang="en-US" altLang="en-US" sz="2800" dirty="0"/>
              <a:t>  </a:t>
            </a:r>
            <a:r>
              <a:rPr lang="en-US" altLang="en-US" sz="2800" i="1" dirty="0">
                <a:solidFill>
                  <a:srgbClr val="FF0000"/>
                </a:solidFill>
              </a:rPr>
              <a:t>7</a:t>
            </a:r>
            <a:r>
              <a:rPr lang="en-US" altLang="en-US" sz="2800" dirty="0"/>
              <a:t>	</a:t>
            </a:r>
            <a:r>
              <a:rPr lang="zh-CN" altLang="en-US" dirty="0"/>
              <a:t>             </a:t>
            </a:r>
            <a:r>
              <a:rPr lang="en-US" altLang="en-US" sz="2800" dirty="0"/>
              <a:t>  </a:t>
            </a:r>
            <a:r>
              <a:rPr lang="en-US" altLang="en-US" sz="2800" i="1" dirty="0"/>
              <a:t>b</a:t>
            </a:r>
            <a:r>
              <a:rPr lang="en-US" altLang="en-US" sz="2800" dirty="0"/>
              <a:t>(</a:t>
            </a:r>
            <a:r>
              <a:rPr lang="en-US" altLang="en-US" sz="2800" i="1" dirty="0">
                <a:latin typeface="Symbol" pitchFamily="2" charset="2"/>
              </a:rPr>
              <a:t>p</a:t>
            </a:r>
            <a:r>
              <a:rPr lang="en-US" altLang="en-US" sz="2800" dirty="0"/>
              <a:t>) = 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i="1" dirty="0">
                <a:solidFill>
                  <a:srgbClr val="FF0000"/>
                </a:solidFill>
              </a:rPr>
              <a:t>	0</a:t>
            </a:r>
            <a:r>
              <a:rPr lang="en-US" altLang="en-US" sz="2800" dirty="0"/>
              <a:t>  1  2  3  4  5  6  </a:t>
            </a:r>
            <a:r>
              <a:rPr lang="en-US" altLang="en-US" sz="2800" i="1" dirty="0">
                <a:solidFill>
                  <a:srgbClr val="FF0000"/>
                </a:solidFill>
              </a:rPr>
              <a:t>7</a:t>
            </a:r>
            <a:r>
              <a:rPr lang="en-US" altLang="en-US" sz="2800" i="1" dirty="0"/>
              <a:t>            	    b</a:t>
            </a:r>
            <a:r>
              <a:rPr lang="en-US" altLang="en-US" sz="2800" dirty="0"/>
              <a:t>(</a:t>
            </a:r>
            <a:r>
              <a:rPr lang="en-US" altLang="en-US" sz="2800" i="1" dirty="0">
                <a:latin typeface="Symbol" pitchFamily="2" charset="2"/>
              </a:rPr>
              <a:t>p</a:t>
            </a:r>
            <a:r>
              <a:rPr lang="en-US" altLang="en-US" sz="2800" dirty="0"/>
              <a:t>) = 0</a:t>
            </a:r>
          </a:p>
        </p:txBody>
      </p:sp>
      <p:sp>
        <p:nvSpPr>
          <p:cNvPr id="61443" name="Rectangle 5">
            <a:extLst>
              <a:ext uri="{FF2B5EF4-FFF2-40B4-BE49-F238E27FC236}">
                <a16:creationId xmlns:a16="http://schemas.microsoft.com/office/drawing/2014/main" id="{B37EBC8D-65B2-ADCF-007D-DBCC12915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Reversal Distance and Breakpoints</a:t>
            </a:r>
          </a:p>
        </p:txBody>
      </p:sp>
      <p:sp>
        <p:nvSpPr>
          <p:cNvPr id="61444" name="Line 14">
            <a:extLst>
              <a:ext uri="{FF2B5EF4-FFF2-40B4-BE49-F238E27FC236}">
                <a16:creationId xmlns:a16="http://schemas.microsoft.com/office/drawing/2014/main" id="{D220E940-B374-7D83-E313-83F91393D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038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5" name="Line 15">
            <a:extLst>
              <a:ext uri="{FF2B5EF4-FFF2-40B4-BE49-F238E27FC236}">
                <a16:creationId xmlns:a16="http://schemas.microsoft.com/office/drawing/2014/main" id="{3424E9AD-CEDE-1744-B5EE-FCA685280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38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6" name="Line 16">
            <a:extLst>
              <a:ext uri="{FF2B5EF4-FFF2-40B4-BE49-F238E27FC236}">
                <a16:creationId xmlns:a16="http://schemas.microsoft.com/office/drawing/2014/main" id="{FEA60C39-C2E8-2DFA-0913-9CF44FBAC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038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7" name="Line 17">
            <a:extLst>
              <a:ext uri="{FF2B5EF4-FFF2-40B4-BE49-F238E27FC236}">
                <a16:creationId xmlns:a16="http://schemas.microsoft.com/office/drawing/2014/main" id="{F3FA1FA0-D616-808F-5910-D1810E07B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038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8" name="Line 18">
            <a:extLst>
              <a:ext uri="{FF2B5EF4-FFF2-40B4-BE49-F238E27FC236}">
                <a16:creationId xmlns:a16="http://schemas.microsoft.com/office/drawing/2014/main" id="{612BBA71-FDD4-0693-F688-98882FFE3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38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9" name="Line 19">
            <a:extLst>
              <a:ext uri="{FF2B5EF4-FFF2-40B4-BE49-F238E27FC236}">
                <a16:creationId xmlns:a16="http://schemas.microsoft.com/office/drawing/2014/main" id="{B49EC298-C562-46BE-3092-EFA61D2A7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5720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0" name="Line 20">
            <a:extLst>
              <a:ext uri="{FF2B5EF4-FFF2-40B4-BE49-F238E27FC236}">
                <a16:creationId xmlns:a16="http://schemas.microsoft.com/office/drawing/2014/main" id="{9EC1A697-F2DE-FA08-D6D4-4FF2A649A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5720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1" name="Line 21">
            <a:extLst>
              <a:ext uri="{FF2B5EF4-FFF2-40B4-BE49-F238E27FC236}">
                <a16:creationId xmlns:a16="http://schemas.microsoft.com/office/drawing/2014/main" id="{5243EC81-DBD2-834C-090E-449A8BECE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363" y="45720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2" name="Line 22">
            <a:extLst>
              <a:ext uri="{FF2B5EF4-FFF2-40B4-BE49-F238E27FC236}">
                <a16:creationId xmlns:a16="http://schemas.microsoft.com/office/drawing/2014/main" id="{F02AB812-ACE4-A9EE-5AAD-7EA7D3D9A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137" y="45720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3" name="Line 23">
            <a:extLst>
              <a:ext uri="{FF2B5EF4-FFF2-40B4-BE49-F238E27FC236}">
                <a16:creationId xmlns:a16="http://schemas.microsoft.com/office/drawing/2014/main" id="{BC67E361-6EE5-C8A8-145D-616396135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137" y="51054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4" name="Line 24">
            <a:extLst>
              <a:ext uri="{FF2B5EF4-FFF2-40B4-BE49-F238E27FC236}">
                <a16:creationId xmlns:a16="http://schemas.microsoft.com/office/drawing/2014/main" id="{57F48290-9A6E-B015-A61E-0B40305F8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054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BE002-DD4A-CBFA-EC4A-2BFC7F6058A1}"/>
              </a:ext>
            </a:extLst>
          </p:cNvPr>
          <p:cNvSpPr txBox="1"/>
          <p:nvPr/>
        </p:nvSpPr>
        <p:spPr>
          <a:xfrm>
            <a:off x="457200" y="2416626"/>
            <a:ext cx="6019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zh-CN" altLang="en-US" sz="2800" dirty="0"/>
              <a:t>  </a:t>
            </a:r>
            <a:r>
              <a:rPr lang="en-US" altLang="en-US" sz="2800" dirty="0"/>
              <a:t>This implies: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/>
              <a:t>      </a:t>
            </a:r>
            <a:r>
              <a:rPr lang="en-US" altLang="en-US" sz="2800" dirty="0">
                <a:solidFill>
                  <a:srgbClr val="0066FF"/>
                </a:solidFill>
              </a:rPr>
              <a:t>reversal distance  ≥  #breakpoints /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9933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46E034F-73DB-DDBD-5A2A-F0A96B970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2800"/>
              <a:t>Sorting By Reversals: A Better Greedy Algorithm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A5395D5-A35F-A4EE-4BB6-0EC594730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646113" eaLnBrk="1" hangingPunct="1">
              <a:buFontTx/>
              <a:buNone/>
            </a:pPr>
            <a:r>
              <a:rPr lang="en-US" altLang="en-US" sz="3000" u="sng">
                <a:latin typeface="Lucida Sans Unicode" panose="020B0602030504020204" pitchFamily="34" charset="0"/>
              </a:rPr>
              <a:t>BreakPointReversalSort(</a:t>
            </a:r>
            <a:r>
              <a:rPr lang="en-US" altLang="en-US" sz="3000" i="1" u="sng">
                <a:latin typeface="Symbol" pitchFamily="2" charset="2"/>
              </a:rPr>
              <a:t>p</a:t>
            </a:r>
            <a:r>
              <a:rPr lang="en-US" altLang="en-US" sz="3000" u="sng">
                <a:latin typeface="Lucida Sans Unicode" panose="020B0602030504020204" pitchFamily="34" charset="0"/>
              </a:rPr>
              <a:t>)</a:t>
            </a:r>
          </a:p>
          <a:p>
            <a:pPr marL="990600" lvl="1" indent="-646113" eaLnBrk="1" hangingPunct="1">
              <a:buFontTx/>
              <a:buNone/>
            </a:pPr>
            <a:r>
              <a:rPr lang="en-US" altLang="en-US" sz="3000">
                <a:latin typeface="Lucida Sans Unicode" panose="020B0602030504020204" pitchFamily="34" charset="0"/>
              </a:rPr>
              <a:t>1</a:t>
            </a:r>
            <a:r>
              <a:rPr lang="en-US" altLang="en-US" sz="3000">
                <a:latin typeface="Lucida Console" panose="020B0609040504020204" pitchFamily="49" charset="0"/>
              </a:rPr>
              <a:t> </a:t>
            </a:r>
            <a:r>
              <a:rPr lang="en-US" altLang="en-US" sz="3000" b="1">
                <a:latin typeface="Lucida Sans Unicode" panose="020B0602030504020204" pitchFamily="34" charset="0"/>
              </a:rPr>
              <a:t>while</a:t>
            </a:r>
            <a:r>
              <a:rPr lang="en-US" altLang="en-US" sz="3000">
                <a:latin typeface="Lucida Sans Unicode" panose="020B0602030504020204" pitchFamily="34" charset="0"/>
              </a:rPr>
              <a:t> </a:t>
            </a:r>
            <a:r>
              <a:rPr lang="en-US" altLang="en-US" sz="3000" i="1">
                <a:latin typeface="Lucida Sans Unicode" panose="020B0602030504020204" pitchFamily="34" charset="0"/>
              </a:rPr>
              <a:t>b</a:t>
            </a:r>
            <a:r>
              <a:rPr lang="en-US" altLang="en-US" sz="3000">
                <a:latin typeface="Lucida Sans Unicode" panose="020B0602030504020204" pitchFamily="34" charset="0"/>
              </a:rPr>
              <a:t>(</a:t>
            </a:r>
            <a:r>
              <a:rPr lang="en-US" altLang="en-US" sz="3000" i="1">
                <a:latin typeface="Symbol" pitchFamily="2" charset="2"/>
              </a:rPr>
              <a:t>p</a:t>
            </a:r>
            <a:r>
              <a:rPr lang="en-US" altLang="en-US" sz="3000">
                <a:latin typeface="Lucida Sans Unicode" panose="020B0602030504020204" pitchFamily="34" charset="0"/>
              </a:rPr>
              <a:t>) &gt; 0</a:t>
            </a:r>
          </a:p>
          <a:p>
            <a:pPr marL="990600" lvl="1" indent="-646113" eaLnBrk="1" hangingPunct="1">
              <a:buFontTx/>
              <a:buNone/>
            </a:pPr>
            <a:r>
              <a:rPr lang="en-US" altLang="en-US" sz="3000">
                <a:latin typeface="Lucida Sans Unicode" panose="020B0602030504020204" pitchFamily="34" charset="0"/>
              </a:rPr>
              <a:t>2</a:t>
            </a:r>
            <a:r>
              <a:rPr lang="en-US" altLang="en-US" sz="3000">
                <a:latin typeface="Lucida Console" panose="020B0609040504020204" pitchFamily="49" charset="0"/>
              </a:rPr>
              <a:t>  </a:t>
            </a:r>
            <a:r>
              <a:rPr lang="en-US" altLang="en-US" sz="3000">
                <a:latin typeface="Lucida Sans Unicode" panose="020B0602030504020204" pitchFamily="34" charset="0"/>
              </a:rPr>
              <a:t>Among all possible reversals,   choose reversal</a:t>
            </a:r>
            <a:r>
              <a:rPr lang="en-US" altLang="en-US" sz="3000">
                <a:latin typeface="Lucida Console" panose="020B0609040504020204" pitchFamily="49" charset="0"/>
              </a:rPr>
              <a:t> </a:t>
            </a:r>
            <a:r>
              <a:rPr lang="en-US" altLang="en-US" sz="3000" i="1">
                <a:latin typeface="Symbol" pitchFamily="2" charset="2"/>
              </a:rPr>
              <a:t>r</a:t>
            </a:r>
            <a:r>
              <a:rPr lang="en-US" altLang="en-US" sz="3000" i="1">
                <a:latin typeface="Lucida Console" panose="020B0609040504020204" pitchFamily="49" charset="0"/>
              </a:rPr>
              <a:t> </a:t>
            </a:r>
            <a:r>
              <a:rPr lang="en-US" altLang="en-US" sz="3000">
                <a:latin typeface="Lucida Sans Unicode" panose="020B0602030504020204" pitchFamily="34" charset="0"/>
              </a:rPr>
              <a:t>minimizing </a:t>
            </a:r>
            <a:r>
              <a:rPr lang="en-US" altLang="en-US" sz="3000" i="1">
                <a:latin typeface="Lucida Sans Unicode" panose="020B0602030504020204" pitchFamily="34" charset="0"/>
              </a:rPr>
              <a:t>b</a:t>
            </a:r>
            <a:r>
              <a:rPr lang="en-US" altLang="en-US" sz="3000">
                <a:latin typeface="Lucida Sans Unicode" panose="020B0602030504020204" pitchFamily="34" charset="0"/>
              </a:rPr>
              <a:t>(</a:t>
            </a:r>
            <a:r>
              <a:rPr lang="en-US" altLang="en-US" sz="3000" i="1">
                <a:latin typeface="Symbol" pitchFamily="2" charset="2"/>
              </a:rPr>
              <a:t>p</a:t>
            </a:r>
            <a:r>
              <a:rPr lang="en-US" altLang="en-US" sz="3000"/>
              <a:t> </a:t>
            </a:r>
            <a:r>
              <a:rPr lang="en-US" altLang="en-US" sz="3000">
                <a:sym typeface="Wingdings" pitchFamily="2" charset="2"/>
              </a:rPr>
              <a:t>•</a:t>
            </a:r>
            <a:r>
              <a:rPr lang="en-US" altLang="en-US" sz="3000"/>
              <a:t> </a:t>
            </a:r>
            <a:r>
              <a:rPr lang="en-US" altLang="en-US" sz="3000" i="1">
                <a:latin typeface="Symbol" pitchFamily="2" charset="2"/>
              </a:rPr>
              <a:t>r</a:t>
            </a:r>
            <a:r>
              <a:rPr lang="en-US" altLang="en-US" sz="3000">
                <a:latin typeface="Lucida Sans Unicode" panose="020B0602030504020204" pitchFamily="34" charset="0"/>
              </a:rPr>
              <a:t>)</a:t>
            </a:r>
          </a:p>
          <a:p>
            <a:pPr marL="990600" lvl="1" indent="-646113" eaLnBrk="1" hangingPunct="1">
              <a:buFontTx/>
              <a:buNone/>
            </a:pPr>
            <a:r>
              <a:rPr lang="en-US" altLang="en-US" sz="3000">
                <a:latin typeface="Lucida Sans Unicode" panose="020B0602030504020204" pitchFamily="34" charset="0"/>
              </a:rPr>
              <a:t>3</a:t>
            </a:r>
            <a:r>
              <a:rPr lang="en-US" altLang="en-US" sz="3000">
                <a:latin typeface="Lucida Console" panose="020B0609040504020204" pitchFamily="49" charset="0"/>
              </a:rPr>
              <a:t>  </a:t>
            </a:r>
            <a:r>
              <a:rPr lang="en-US" altLang="en-US" sz="3000" i="1">
                <a:latin typeface="Symbol" pitchFamily="2" charset="2"/>
              </a:rPr>
              <a:t>p</a:t>
            </a:r>
            <a:r>
              <a:rPr lang="en-US" altLang="en-US" sz="3000"/>
              <a:t> </a:t>
            </a:r>
            <a:r>
              <a:rPr lang="en-US" altLang="en-US" sz="3000">
                <a:sym typeface="Wingdings" pitchFamily="2" charset="2"/>
              </a:rPr>
              <a:t> </a:t>
            </a:r>
            <a:r>
              <a:rPr lang="en-US" altLang="en-US" sz="3000" i="1">
                <a:latin typeface="Symbol" pitchFamily="2" charset="2"/>
              </a:rPr>
              <a:t>p</a:t>
            </a:r>
            <a:r>
              <a:rPr lang="en-US" altLang="en-US" sz="3000">
                <a:sym typeface="Wingdings" pitchFamily="2" charset="2"/>
              </a:rPr>
              <a:t> • </a:t>
            </a:r>
            <a:r>
              <a:rPr lang="en-US" altLang="en-US" sz="3000" i="1">
                <a:latin typeface="Symbol" pitchFamily="2" charset="2"/>
              </a:rPr>
              <a:t>r</a:t>
            </a:r>
            <a:r>
              <a:rPr lang="en-US" altLang="en-US" sz="3000">
                <a:latin typeface="Lucida Sans Unicode" panose="020B0602030504020204" pitchFamily="34" charset="0"/>
                <a:sym typeface="Wingdings" pitchFamily="2" charset="2"/>
              </a:rPr>
              <a:t>(</a:t>
            </a:r>
            <a:r>
              <a:rPr lang="en-US" altLang="en-US" sz="3000" i="1">
                <a:latin typeface="Lucida Sans Unicode" panose="020B0602030504020204" pitchFamily="34" charset="0"/>
                <a:sym typeface="Wingdings" pitchFamily="2" charset="2"/>
              </a:rPr>
              <a:t>i, j</a:t>
            </a:r>
            <a:r>
              <a:rPr lang="en-US" altLang="en-US" sz="3000">
                <a:latin typeface="Lucida Sans Unicode" panose="020B0602030504020204" pitchFamily="34" charset="0"/>
                <a:sym typeface="Wingdings" pitchFamily="2" charset="2"/>
              </a:rPr>
              <a:t>)</a:t>
            </a:r>
          </a:p>
          <a:p>
            <a:pPr marL="990600" lvl="1" indent="-646113" eaLnBrk="1" hangingPunct="1">
              <a:buFontTx/>
              <a:buNone/>
            </a:pPr>
            <a:r>
              <a:rPr lang="en-US" altLang="en-US" sz="3000">
                <a:latin typeface="Lucida Sans Unicode" panose="020B0602030504020204" pitchFamily="34" charset="0"/>
                <a:sym typeface="Wingdings" pitchFamily="2" charset="2"/>
              </a:rPr>
              <a:t>4</a:t>
            </a:r>
            <a:r>
              <a:rPr lang="en-US" altLang="en-US" sz="3000">
                <a:latin typeface="Lucida Console" panose="020B0609040504020204" pitchFamily="49" charset="0"/>
                <a:sym typeface="Wingdings" pitchFamily="2" charset="2"/>
              </a:rPr>
              <a:t>  </a:t>
            </a:r>
            <a:r>
              <a:rPr lang="en-US" altLang="en-US" sz="3000" b="1">
                <a:latin typeface="Lucida Sans Unicode" panose="020B0602030504020204" pitchFamily="34" charset="0"/>
                <a:sym typeface="Wingdings" pitchFamily="2" charset="2"/>
              </a:rPr>
              <a:t>output</a:t>
            </a:r>
            <a:r>
              <a:rPr lang="en-US" altLang="en-US" sz="3000">
                <a:latin typeface="Lucida Sans Unicode" panose="020B0602030504020204" pitchFamily="34" charset="0"/>
                <a:sym typeface="Wingdings" pitchFamily="2" charset="2"/>
              </a:rPr>
              <a:t> </a:t>
            </a:r>
            <a:r>
              <a:rPr lang="en-US" altLang="en-US" sz="3000" i="1">
                <a:latin typeface="Symbol" pitchFamily="2" charset="2"/>
              </a:rPr>
              <a:t>p</a:t>
            </a:r>
          </a:p>
          <a:p>
            <a:pPr marL="990600" lvl="1" indent="-646113" eaLnBrk="1" hangingPunct="1">
              <a:buFontTx/>
              <a:buNone/>
            </a:pPr>
            <a:r>
              <a:rPr lang="en-US" altLang="en-US" sz="3000">
                <a:latin typeface="Lucida Sans Unicode" panose="020B0602030504020204" pitchFamily="34" charset="0"/>
              </a:rPr>
              <a:t>5</a:t>
            </a:r>
            <a:r>
              <a:rPr lang="en-US" altLang="en-US" sz="3000">
                <a:latin typeface="Lucida Console" panose="020B0609040504020204" pitchFamily="49" charset="0"/>
              </a:rPr>
              <a:t> </a:t>
            </a:r>
            <a:r>
              <a:rPr lang="en-US" altLang="en-US" sz="3000" b="1">
                <a:latin typeface="Lucida Sans Unicode" panose="020B0602030504020204" pitchFamily="34" charset="0"/>
                <a:cs typeface="Times New Roman" panose="02020603050405020304" pitchFamily="18" charset="0"/>
              </a:rPr>
              <a:t>return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4EDB5B6-E531-7AD5-93B0-5151002DA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2800"/>
              <a:t>Sorting By Reversals: A Better Greedy Algorithm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43E87CB-AF33-9D12-1568-82C049C63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646113" eaLnBrk="1" hangingPunct="1">
              <a:buFontTx/>
              <a:buNone/>
            </a:pPr>
            <a:r>
              <a:rPr lang="en-US" altLang="en-US" sz="3000" u="sng" dirty="0" err="1">
                <a:latin typeface="Lucida Sans Unicode" panose="020B0602030504020204" pitchFamily="34" charset="0"/>
              </a:rPr>
              <a:t>BreakPointReversalSort</a:t>
            </a:r>
            <a:r>
              <a:rPr lang="en-US" altLang="en-US" sz="3000" u="sng" dirty="0">
                <a:latin typeface="Lucida Sans Unicode" panose="020B0602030504020204" pitchFamily="34" charset="0"/>
              </a:rPr>
              <a:t>(</a:t>
            </a:r>
            <a:r>
              <a:rPr lang="en-US" altLang="en-US" sz="3000" i="1" u="sng" dirty="0">
                <a:latin typeface="Symbol" pitchFamily="2" charset="2"/>
              </a:rPr>
              <a:t>p</a:t>
            </a:r>
            <a:r>
              <a:rPr lang="en-US" altLang="en-US" sz="3000" u="sng" dirty="0">
                <a:latin typeface="Lucida Sans Unicode" panose="020B0602030504020204" pitchFamily="34" charset="0"/>
              </a:rPr>
              <a:t>)</a:t>
            </a:r>
          </a:p>
          <a:p>
            <a:pPr marL="990600" lvl="1" indent="-646113" eaLnBrk="1" hangingPunct="1">
              <a:buFontTx/>
              <a:buNone/>
            </a:pPr>
            <a:r>
              <a:rPr lang="en-US" altLang="en-US" sz="3000" dirty="0">
                <a:latin typeface="Lucida Sans Unicode" panose="020B0602030504020204" pitchFamily="34" charset="0"/>
              </a:rPr>
              <a:t>1</a:t>
            </a:r>
            <a:r>
              <a:rPr lang="en-US" altLang="en-US" sz="3000" dirty="0">
                <a:latin typeface="Lucida Console" panose="020B0609040504020204" pitchFamily="49" charset="0"/>
              </a:rPr>
              <a:t> </a:t>
            </a:r>
            <a:r>
              <a:rPr lang="en-US" altLang="en-US" sz="3000" b="1" dirty="0">
                <a:latin typeface="Lucida Sans Unicode" panose="020B0602030504020204" pitchFamily="34" charset="0"/>
              </a:rPr>
              <a:t>while</a:t>
            </a:r>
            <a:r>
              <a:rPr lang="en-US" altLang="en-US" sz="3000" dirty="0">
                <a:latin typeface="Lucida Sans Unicode" panose="020B0602030504020204" pitchFamily="34" charset="0"/>
              </a:rPr>
              <a:t> </a:t>
            </a:r>
            <a:r>
              <a:rPr lang="en-US" altLang="en-US" sz="3000" i="1" dirty="0">
                <a:latin typeface="Lucida Sans Unicode" panose="020B0602030504020204" pitchFamily="34" charset="0"/>
              </a:rPr>
              <a:t>b</a:t>
            </a:r>
            <a:r>
              <a:rPr lang="en-US" altLang="en-US" sz="3000" dirty="0">
                <a:latin typeface="Lucida Sans Unicode" panose="020B0602030504020204" pitchFamily="34" charset="0"/>
              </a:rPr>
              <a:t>(</a:t>
            </a:r>
            <a:r>
              <a:rPr lang="en-US" altLang="en-US" sz="3000" i="1" dirty="0">
                <a:latin typeface="Symbol" pitchFamily="2" charset="2"/>
              </a:rPr>
              <a:t>p</a:t>
            </a:r>
            <a:r>
              <a:rPr lang="en-US" altLang="en-US" sz="3000" dirty="0">
                <a:latin typeface="Lucida Sans Unicode" panose="020B0602030504020204" pitchFamily="34" charset="0"/>
              </a:rPr>
              <a:t>) &gt; 0</a:t>
            </a:r>
          </a:p>
          <a:p>
            <a:pPr marL="990600" lvl="1" indent="-646113" eaLnBrk="1" hangingPunct="1">
              <a:buFontTx/>
              <a:buNone/>
            </a:pPr>
            <a:r>
              <a:rPr lang="en-US" altLang="en-US" sz="3000" dirty="0">
                <a:latin typeface="Lucida Sans Unicode" panose="020B0602030504020204" pitchFamily="34" charset="0"/>
              </a:rPr>
              <a:t>2</a:t>
            </a:r>
            <a:r>
              <a:rPr lang="en-US" altLang="en-US" sz="3000" dirty="0">
                <a:latin typeface="Lucida Console" panose="020B0609040504020204" pitchFamily="49" charset="0"/>
              </a:rPr>
              <a:t>  </a:t>
            </a:r>
            <a:r>
              <a:rPr lang="en-US" altLang="en-US" sz="3000" dirty="0">
                <a:latin typeface="Lucida Sans Unicode" panose="020B0602030504020204" pitchFamily="34" charset="0"/>
              </a:rPr>
              <a:t>Among all possible reversals,   choose reversal</a:t>
            </a:r>
            <a:r>
              <a:rPr lang="en-US" altLang="en-US" sz="3000" dirty="0">
                <a:latin typeface="Lucida Console" panose="020B0609040504020204" pitchFamily="49" charset="0"/>
              </a:rPr>
              <a:t> </a:t>
            </a:r>
            <a:r>
              <a:rPr lang="en-US" altLang="en-US" sz="3000" i="1" dirty="0">
                <a:latin typeface="Symbol" pitchFamily="2" charset="2"/>
              </a:rPr>
              <a:t>r</a:t>
            </a:r>
            <a:r>
              <a:rPr lang="en-US" altLang="en-US" sz="3000" i="1" dirty="0">
                <a:latin typeface="Lucida Console" panose="020B0609040504020204" pitchFamily="49" charset="0"/>
              </a:rPr>
              <a:t> </a:t>
            </a:r>
            <a:r>
              <a:rPr lang="en-US" altLang="en-US" sz="3000" dirty="0">
                <a:latin typeface="Lucida Sans Unicode" panose="020B0602030504020204" pitchFamily="34" charset="0"/>
              </a:rPr>
              <a:t>minimizing </a:t>
            </a:r>
            <a:r>
              <a:rPr lang="en-US" altLang="en-US" sz="3000" i="1" dirty="0">
                <a:latin typeface="Lucida Sans Unicode" panose="020B0602030504020204" pitchFamily="34" charset="0"/>
              </a:rPr>
              <a:t>b</a:t>
            </a:r>
            <a:r>
              <a:rPr lang="en-US" altLang="en-US" sz="3000" dirty="0">
                <a:latin typeface="Lucida Sans Unicode" panose="020B0602030504020204" pitchFamily="34" charset="0"/>
              </a:rPr>
              <a:t>(</a:t>
            </a:r>
            <a:r>
              <a:rPr lang="en-US" altLang="en-US" sz="3000" i="1" dirty="0">
                <a:latin typeface="Symbol" pitchFamily="2" charset="2"/>
              </a:rPr>
              <a:t>p</a:t>
            </a:r>
            <a:r>
              <a:rPr lang="en-US" altLang="en-US" sz="3000" dirty="0"/>
              <a:t> </a:t>
            </a:r>
            <a:r>
              <a:rPr lang="en-US" altLang="en-US" sz="3000" dirty="0">
                <a:sym typeface="Wingdings" pitchFamily="2" charset="2"/>
              </a:rPr>
              <a:t>•</a:t>
            </a:r>
            <a:r>
              <a:rPr lang="en-US" altLang="en-US" sz="3000" dirty="0"/>
              <a:t> </a:t>
            </a:r>
            <a:r>
              <a:rPr lang="en-US" altLang="en-US" sz="3000" i="1" dirty="0">
                <a:latin typeface="Symbol" pitchFamily="2" charset="2"/>
              </a:rPr>
              <a:t>r</a:t>
            </a:r>
            <a:r>
              <a:rPr lang="en-US" altLang="en-US" sz="3000" dirty="0">
                <a:latin typeface="Lucida Sans Unicode" panose="020B0602030504020204" pitchFamily="34" charset="0"/>
              </a:rPr>
              <a:t>)</a:t>
            </a:r>
          </a:p>
          <a:p>
            <a:pPr marL="990600" lvl="1" indent="-646113" eaLnBrk="1" hangingPunct="1">
              <a:buFontTx/>
              <a:buNone/>
            </a:pPr>
            <a:r>
              <a:rPr lang="en-US" altLang="en-US" sz="3000" dirty="0">
                <a:latin typeface="Lucida Sans Unicode" panose="020B0602030504020204" pitchFamily="34" charset="0"/>
              </a:rPr>
              <a:t>3</a:t>
            </a:r>
            <a:r>
              <a:rPr lang="en-US" altLang="en-US" sz="3000" dirty="0">
                <a:latin typeface="Lucida Console" panose="020B0609040504020204" pitchFamily="49" charset="0"/>
              </a:rPr>
              <a:t>  </a:t>
            </a:r>
            <a:r>
              <a:rPr lang="en-US" altLang="en-US" sz="3000" i="1" dirty="0">
                <a:latin typeface="Symbol" pitchFamily="2" charset="2"/>
              </a:rPr>
              <a:t>p</a:t>
            </a:r>
            <a:r>
              <a:rPr lang="en-US" altLang="en-US" sz="3000" dirty="0"/>
              <a:t> </a:t>
            </a:r>
            <a:r>
              <a:rPr lang="en-US" altLang="en-US" sz="3000" dirty="0">
                <a:sym typeface="Wingdings" pitchFamily="2" charset="2"/>
              </a:rPr>
              <a:t> </a:t>
            </a:r>
            <a:r>
              <a:rPr lang="en-US" altLang="en-US" sz="3000" i="1" dirty="0">
                <a:latin typeface="Symbol" pitchFamily="2" charset="2"/>
              </a:rPr>
              <a:t>p</a:t>
            </a:r>
            <a:r>
              <a:rPr lang="en-US" altLang="en-US" sz="3000" dirty="0">
                <a:sym typeface="Wingdings" pitchFamily="2" charset="2"/>
              </a:rPr>
              <a:t> • </a:t>
            </a:r>
            <a:r>
              <a:rPr lang="en-US" altLang="en-US" sz="3000" i="1" dirty="0">
                <a:latin typeface="Symbol" pitchFamily="2" charset="2"/>
              </a:rPr>
              <a:t>r</a:t>
            </a:r>
            <a:r>
              <a:rPr lang="en-US" altLang="en-US" sz="3000" dirty="0">
                <a:latin typeface="Lucida Sans Unicode" panose="020B0602030504020204" pitchFamily="34" charset="0"/>
                <a:sym typeface="Wingdings" pitchFamily="2" charset="2"/>
              </a:rPr>
              <a:t>(</a:t>
            </a:r>
            <a:r>
              <a:rPr lang="en-US" altLang="en-US" sz="3000" i="1" dirty="0" err="1">
                <a:latin typeface="Lucida Sans Unicode" panose="020B0602030504020204" pitchFamily="34" charset="0"/>
                <a:sym typeface="Wingdings" pitchFamily="2" charset="2"/>
              </a:rPr>
              <a:t>i</a:t>
            </a:r>
            <a:r>
              <a:rPr lang="en-US" altLang="en-US" sz="3000" i="1" dirty="0">
                <a:latin typeface="Lucida Sans Unicode" panose="020B0602030504020204" pitchFamily="34" charset="0"/>
                <a:sym typeface="Wingdings" pitchFamily="2" charset="2"/>
              </a:rPr>
              <a:t>, j</a:t>
            </a:r>
            <a:r>
              <a:rPr lang="en-US" altLang="en-US" sz="3000" dirty="0">
                <a:latin typeface="Lucida Sans Unicode" panose="020B0602030504020204" pitchFamily="34" charset="0"/>
                <a:sym typeface="Wingdings" pitchFamily="2" charset="2"/>
              </a:rPr>
              <a:t>)</a:t>
            </a:r>
          </a:p>
          <a:p>
            <a:pPr marL="990600" lvl="1" indent="-646113" eaLnBrk="1" hangingPunct="1">
              <a:buFontTx/>
              <a:buNone/>
            </a:pPr>
            <a:r>
              <a:rPr lang="en-US" altLang="en-US" sz="3000" dirty="0">
                <a:latin typeface="Lucida Sans Unicode" panose="020B0602030504020204" pitchFamily="34" charset="0"/>
                <a:sym typeface="Wingdings" pitchFamily="2" charset="2"/>
              </a:rPr>
              <a:t>4</a:t>
            </a:r>
            <a:r>
              <a:rPr lang="en-US" altLang="en-US" sz="3000" dirty="0"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zh-CN" altLang="en-US" sz="3000" dirty="0"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z="3000" b="1" dirty="0">
                <a:latin typeface="Lucida Sans Unicode" panose="020B0602030504020204" pitchFamily="34" charset="0"/>
                <a:sym typeface="Wingdings" pitchFamily="2" charset="2"/>
              </a:rPr>
              <a:t>output</a:t>
            </a:r>
            <a:r>
              <a:rPr lang="en-US" altLang="en-US" sz="3000" dirty="0">
                <a:latin typeface="Lucida Sans Unicode" panose="020B0602030504020204" pitchFamily="34" charset="0"/>
                <a:sym typeface="Wingdings" pitchFamily="2" charset="2"/>
              </a:rPr>
              <a:t> </a:t>
            </a:r>
            <a:r>
              <a:rPr lang="en-US" altLang="en-US" sz="3000" i="1" dirty="0">
                <a:latin typeface="Symbol" pitchFamily="2" charset="2"/>
              </a:rPr>
              <a:t>p</a:t>
            </a:r>
          </a:p>
          <a:p>
            <a:pPr marL="990600" lvl="1" indent="-646113" eaLnBrk="1" hangingPunct="1">
              <a:buFontTx/>
              <a:buNone/>
            </a:pPr>
            <a:r>
              <a:rPr lang="en-US" altLang="en-US" sz="3000" dirty="0">
                <a:latin typeface="Lucida Sans Unicode" panose="020B0602030504020204" pitchFamily="34" charset="0"/>
              </a:rPr>
              <a:t>5</a:t>
            </a:r>
            <a:r>
              <a:rPr lang="en-US" altLang="en-US" sz="3000" dirty="0">
                <a:latin typeface="Lucida Console" panose="020B0609040504020204" pitchFamily="49" charset="0"/>
              </a:rPr>
              <a:t> </a:t>
            </a:r>
            <a:r>
              <a:rPr lang="en-US" altLang="en-US" sz="3000" b="1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return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6D840438-D4F0-FCD6-7115-340DA3BF6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6388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FF0000"/>
                </a:solidFill>
              </a:rPr>
              <a:t>Problem: This algorithm may run forever!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41AC1B7-1FAF-5057-75FC-3280C3291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Strips</a:t>
            </a:r>
            <a:endParaRPr lang="en-US" altLang="en-US" sz="260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3A8DF3D4-80CA-DEF4-5D5B-26AD86851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u="sng" dirty="0">
                <a:solidFill>
                  <a:srgbClr val="FF0000"/>
                </a:solidFill>
              </a:rPr>
              <a:t>Strip</a:t>
            </a:r>
            <a:r>
              <a:rPr lang="en-US" altLang="en-US" sz="2800" dirty="0"/>
              <a:t>: an interval between two consecutive breakpoints in a permutation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u="sng" dirty="0">
                <a:solidFill>
                  <a:srgbClr val="FF0000"/>
                </a:solidFill>
              </a:rPr>
              <a:t>Decreasing strip</a:t>
            </a:r>
            <a:r>
              <a:rPr lang="en-US" altLang="en-US" sz="2800" dirty="0"/>
              <a:t>: </a:t>
            </a:r>
            <a:r>
              <a:rPr lang="en-US" altLang="en-US" sz="2800" i="1" dirty="0"/>
              <a:t>strip</a:t>
            </a:r>
            <a:r>
              <a:rPr lang="en-US" altLang="en-US" sz="2800" dirty="0"/>
              <a:t> of elements in decreasing order (</a:t>
            </a:r>
            <a:r>
              <a:rPr lang="en-US" altLang="en-US" sz="2800" i="1" dirty="0"/>
              <a:t>e.g.,</a:t>
            </a:r>
            <a:r>
              <a:rPr lang="en-US" altLang="en-US" sz="2800" dirty="0"/>
              <a:t> 4 3 ).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u="sng" dirty="0">
                <a:solidFill>
                  <a:srgbClr val="FF0000"/>
                </a:solidFill>
              </a:rPr>
              <a:t>Increasing strip</a:t>
            </a:r>
            <a:r>
              <a:rPr lang="en-US" altLang="en-US" sz="2800" dirty="0"/>
              <a:t>: </a:t>
            </a:r>
            <a:r>
              <a:rPr lang="en-US" altLang="en-US" sz="2800" i="1" dirty="0"/>
              <a:t>strip</a:t>
            </a:r>
            <a:r>
              <a:rPr lang="en-US" altLang="en-US" sz="2800" dirty="0"/>
              <a:t> of elements in increasing order (</a:t>
            </a:r>
            <a:r>
              <a:rPr lang="en-US" altLang="en-US" sz="2800" i="1" dirty="0"/>
              <a:t>e.g.,</a:t>
            </a:r>
            <a:r>
              <a:rPr lang="en-US" altLang="en-US" sz="2800" dirty="0"/>
              <a:t> 7 8 and 5 6)</a:t>
            </a:r>
            <a:endParaRPr lang="en-US" altLang="en-US" sz="2800" i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 typeface="Symbol" pitchFamily="2" charset="2"/>
              <a:buNone/>
            </a:pPr>
            <a:r>
              <a:rPr lang="en-US" altLang="en-US" sz="2800" i="1" dirty="0">
                <a:solidFill>
                  <a:srgbClr val="FF0000"/>
                </a:solidFill>
              </a:rPr>
              <a:t>               </a:t>
            </a:r>
          </a:p>
          <a:p>
            <a:pPr lvl="1" eaLnBrk="1" hangingPunct="1">
              <a:lnSpc>
                <a:spcPct val="80000"/>
              </a:lnSpc>
              <a:buFont typeface="Symbol" pitchFamily="2" charset="2"/>
              <a:buNone/>
            </a:pPr>
            <a:r>
              <a:rPr lang="en-US" altLang="en-US" sz="2800" i="1" dirty="0">
                <a:solidFill>
                  <a:srgbClr val="FF0000"/>
                </a:solidFill>
              </a:rPr>
              <a:t>                 0</a:t>
            </a:r>
            <a:r>
              <a:rPr lang="en-US" altLang="en-US" sz="2800" i="1" dirty="0"/>
              <a:t>  </a:t>
            </a:r>
            <a:r>
              <a:rPr lang="en-US" altLang="en-US" sz="2800" dirty="0"/>
              <a:t>1  9  4  3  7  8  2  5  6 </a:t>
            </a:r>
            <a:r>
              <a:rPr lang="en-US" altLang="en-US" sz="2800" i="1" dirty="0">
                <a:solidFill>
                  <a:srgbClr val="FF3300"/>
                </a:solidFill>
              </a:rPr>
              <a:t>10</a:t>
            </a:r>
            <a:r>
              <a:rPr lang="en-US" altLang="en-US" sz="2800" dirty="0"/>
              <a:t> </a:t>
            </a:r>
          </a:p>
          <a:p>
            <a:pPr lvl="1" eaLnBrk="1" hangingPunct="1">
              <a:lnSpc>
                <a:spcPct val="80000"/>
              </a:lnSpc>
              <a:buFont typeface="Symbol" pitchFamily="2" charset="2"/>
              <a:buNone/>
            </a:pPr>
            <a:endParaRPr lang="en-US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 single-element strip can be declared either increasing or decreasing. We will choose to declare them as decreasing with the exception of the strips consisting of only </a:t>
            </a:r>
            <a:r>
              <a:rPr lang="en-US" altLang="en-US" sz="2000" i="1" dirty="0"/>
              <a:t>0</a:t>
            </a:r>
            <a:r>
              <a:rPr lang="en-US" altLang="en-US" sz="2000" dirty="0"/>
              <a:t> or </a:t>
            </a:r>
            <a:r>
              <a:rPr lang="en-US" altLang="en-US" sz="2000" i="1" dirty="0"/>
              <a:t>n+1</a:t>
            </a:r>
          </a:p>
          <a:p>
            <a:pPr lvl="1" eaLnBrk="1" hangingPunct="1">
              <a:lnSpc>
                <a:spcPct val="80000"/>
              </a:lnSpc>
              <a:buFont typeface="Symbol" pitchFamily="2" charset="2"/>
              <a:buNone/>
            </a:pPr>
            <a:endParaRPr lang="en-US" altLang="en-US" sz="2800" i="1" dirty="0">
              <a:solidFill>
                <a:srgbClr val="FF0000"/>
              </a:solidFill>
            </a:endParaRPr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3D074BD4-E451-2604-9B8D-83C23841DE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709823"/>
            <a:ext cx="609600" cy="145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1" name="Line 6">
            <a:extLst>
              <a:ext uri="{FF2B5EF4-FFF2-40B4-BE49-F238E27FC236}">
                <a16:creationId xmlns:a16="http://schemas.microsoft.com/office/drawing/2014/main" id="{BBB06E4A-323E-4FB1-C51F-01E536D545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4724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2" name="Line 7">
            <a:extLst>
              <a:ext uri="{FF2B5EF4-FFF2-40B4-BE49-F238E27FC236}">
                <a16:creationId xmlns:a16="http://schemas.microsoft.com/office/drawing/2014/main" id="{6CEC6660-65BA-0BAA-A9CC-CF4B374929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470982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3" name="Line 8">
            <a:extLst>
              <a:ext uri="{FF2B5EF4-FFF2-40B4-BE49-F238E27FC236}">
                <a16:creationId xmlns:a16="http://schemas.microsoft.com/office/drawing/2014/main" id="{111AE704-2690-E83A-EA5A-BD1E8FABD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4" name="Line 9">
            <a:extLst>
              <a:ext uri="{FF2B5EF4-FFF2-40B4-BE49-F238E27FC236}">
                <a16:creationId xmlns:a16="http://schemas.microsoft.com/office/drawing/2014/main" id="{37AF963E-619A-2CEE-4E51-94815F2FFB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7303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5" name="Line 10">
            <a:extLst>
              <a:ext uri="{FF2B5EF4-FFF2-40B4-BE49-F238E27FC236}">
                <a16:creationId xmlns:a16="http://schemas.microsoft.com/office/drawing/2014/main" id="{574493C5-154F-C33B-5964-A9062C002E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70982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6" name="Line 11">
            <a:extLst>
              <a:ext uri="{FF2B5EF4-FFF2-40B4-BE49-F238E27FC236}">
                <a16:creationId xmlns:a16="http://schemas.microsoft.com/office/drawing/2014/main" id="{04C21EB8-5E75-DD58-83CA-68243CC1B5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724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FBCE518-8214-5FC0-9F33-12E6F1736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71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/>
              <a:t>Reducing the Number of Breakpoints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C732DD0-4F0A-7BB9-2C39-FEC5DC840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Theorem 1:</a:t>
            </a:r>
          </a:p>
          <a:p>
            <a:pPr lvl="1" eaLnBrk="1" hangingPunct="1">
              <a:buFontTx/>
              <a:buNone/>
            </a:pPr>
            <a:r>
              <a:rPr lang="en-US" altLang="en-US" sz="3000"/>
              <a:t>   If permutation </a:t>
            </a:r>
            <a:r>
              <a:rPr lang="en-US" altLang="en-US" sz="3000" i="1">
                <a:latin typeface="Symbol" pitchFamily="2" charset="2"/>
              </a:rPr>
              <a:t>p</a:t>
            </a:r>
            <a:r>
              <a:rPr lang="en-US" altLang="en-US" sz="3000">
                <a:latin typeface="Symbol" pitchFamily="2" charset="2"/>
              </a:rPr>
              <a:t> </a:t>
            </a:r>
            <a:r>
              <a:rPr lang="en-US" altLang="en-US" sz="3000"/>
              <a:t>contains at least one decreasing strip, then there exists a reversal </a:t>
            </a:r>
            <a:r>
              <a:rPr lang="en-US" altLang="en-US" sz="3000" i="1">
                <a:latin typeface="Symbol" pitchFamily="2" charset="2"/>
              </a:rPr>
              <a:t>r </a:t>
            </a:r>
            <a:r>
              <a:rPr lang="en-US" altLang="en-US" sz="3000">
                <a:sym typeface="Wingdings" pitchFamily="2" charset="2"/>
              </a:rPr>
              <a:t> that</a:t>
            </a:r>
            <a:r>
              <a:rPr lang="en-US" altLang="en-US" sz="3000"/>
              <a:t> decreases the number of breakpoints (</a:t>
            </a:r>
            <a:r>
              <a:rPr lang="en-US" altLang="en-US" sz="3000" i="1"/>
              <a:t>i.e.,</a:t>
            </a:r>
            <a:r>
              <a:rPr lang="en-US" altLang="en-US" sz="3000"/>
              <a:t> </a:t>
            </a:r>
            <a:r>
              <a:rPr lang="en-US" altLang="en-US" sz="3000" i="1"/>
              <a:t>b</a:t>
            </a:r>
            <a:r>
              <a:rPr lang="en-US" altLang="en-US" sz="3000"/>
              <a:t>(</a:t>
            </a:r>
            <a:r>
              <a:rPr lang="en-US" altLang="en-US" sz="3000" i="1">
                <a:latin typeface="Symbol" pitchFamily="2" charset="2"/>
              </a:rPr>
              <a:t>p </a:t>
            </a:r>
            <a:r>
              <a:rPr lang="en-US" altLang="en-US" sz="3000">
                <a:sym typeface="Wingdings" pitchFamily="2" charset="2"/>
              </a:rPr>
              <a:t>•</a:t>
            </a:r>
            <a:r>
              <a:rPr lang="en-US" altLang="en-US" sz="3000"/>
              <a:t> </a:t>
            </a:r>
            <a:r>
              <a:rPr lang="en-US" altLang="en-US" sz="3000" i="1">
                <a:latin typeface="Symbol" pitchFamily="2" charset="2"/>
              </a:rPr>
              <a:t>r</a:t>
            </a:r>
            <a:r>
              <a:rPr lang="en-US" altLang="en-US" sz="3000"/>
              <a:t>) &lt; </a:t>
            </a:r>
            <a:r>
              <a:rPr lang="en-US" altLang="en-US" sz="3000" i="1"/>
              <a:t>b</a:t>
            </a:r>
            <a:r>
              <a:rPr lang="en-US" altLang="en-US" sz="3000"/>
              <a:t>(</a:t>
            </a:r>
            <a:r>
              <a:rPr lang="en-US" altLang="en-US" sz="3000" i="1">
                <a:latin typeface="Symbol" pitchFamily="2" charset="2"/>
              </a:rPr>
              <a:t>p</a:t>
            </a:r>
            <a:r>
              <a:rPr lang="en-US" altLang="en-US" sz="3000"/>
              <a:t>) 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047842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7353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 dirty="0">
                <a:latin typeface="Calibri"/>
                <a:cs typeface="Calibri"/>
              </a:rPr>
              <a:t>Transforming Mice into Men </a:t>
            </a:r>
            <a:br>
              <a:rPr lang="en-GB" sz="3600" dirty="0">
                <a:latin typeface="Calibri"/>
                <a:cs typeface="Calibri"/>
              </a:rPr>
            </a:br>
            <a:endParaRPr lang="en-GB" sz="3600" dirty="0">
              <a:latin typeface="Calibri"/>
              <a:cs typeface="Calibri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6" t="1108" r="6515" b="-1108"/>
          <a:stretch/>
        </p:blipFill>
        <p:spPr bwMode="auto">
          <a:xfrm rot="5400000">
            <a:off x="3807794" y="3625937"/>
            <a:ext cx="1845733" cy="45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425450" y="1838325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8B5DC2-3373-9247-A9EF-EFCE30CF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17215886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33C348E-48AF-7D33-56B7-FDF356D22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/>
              <a:t>Things to Consider</a:t>
            </a:r>
            <a:endParaRPr lang="en-US" altLang="en-US" sz="260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EC68257-4C76-51BE-C57E-18FF05C1A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/>
              <a:t>For</a:t>
            </a:r>
            <a:r>
              <a:rPr lang="en-US" altLang="en-US" i="1"/>
              <a:t> </a:t>
            </a:r>
            <a:r>
              <a:rPr lang="en-US" altLang="en-US" i="1">
                <a:latin typeface="Symbol" pitchFamily="2" charset="2"/>
              </a:rPr>
              <a:t>p</a:t>
            </a:r>
            <a:r>
              <a:rPr lang="en-US" altLang="en-US"/>
              <a:t>  = 1 4 6 5 7 8 3 2  </a:t>
            </a:r>
          </a:p>
          <a:p>
            <a:pPr eaLnBrk="1" hangingPunct="1">
              <a:buFontTx/>
              <a:buNone/>
            </a:pPr>
            <a:r>
              <a:rPr lang="en-US" altLang="en-US" i="1">
                <a:solidFill>
                  <a:srgbClr val="FF0000"/>
                </a:solidFill>
              </a:rPr>
              <a:t>             0</a:t>
            </a:r>
            <a:r>
              <a:rPr lang="en-US" altLang="en-US" i="1"/>
              <a:t>  </a:t>
            </a:r>
            <a:r>
              <a:rPr lang="en-US" altLang="en-US"/>
              <a:t>1  4  6  5  7  8  3  2  </a:t>
            </a:r>
            <a:r>
              <a:rPr lang="en-US" altLang="en-US" i="1">
                <a:solidFill>
                  <a:srgbClr val="FF0000"/>
                </a:solidFill>
              </a:rPr>
              <a:t>9</a:t>
            </a:r>
            <a:r>
              <a:rPr lang="en-US" altLang="en-US" i="1"/>
              <a:t>	     b</a:t>
            </a:r>
            <a:r>
              <a:rPr lang="en-US" altLang="en-US"/>
              <a:t>(</a:t>
            </a:r>
            <a:r>
              <a:rPr lang="en-US" altLang="en-US" i="1">
                <a:latin typeface="Symbol" pitchFamily="2" charset="2"/>
              </a:rPr>
              <a:t>p</a:t>
            </a:r>
            <a:r>
              <a:rPr lang="en-US" altLang="en-US"/>
              <a:t>) = 5</a:t>
            </a:r>
            <a:endParaRPr lang="en-US" altLang="en-US" i="1"/>
          </a:p>
          <a:p>
            <a:pPr lvl="1" eaLnBrk="1" hangingPunct="1"/>
            <a:r>
              <a:rPr lang="en-US" altLang="en-US" sz="3000"/>
              <a:t>Choose decreasing strip with the smallest element </a:t>
            </a:r>
            <a:r>
              <a:rPr lang="en-US" altLang="en-US" sz="3000" i="1"/>
              <a:t>k</a:t>
            </a:r>
            <a:r>
              <a:rPr lang="en-US" altLang="en-US" sz="3000"/>
              <a:t> in </a:t>
            </a:r>
            <a:r>
              <a:rPr lang="en-US" altLang="en-US" sz="3000" i="1">
                <a:latin typeface="Symbol" pitchFamily="2" charset="2"/>
              </a:rPr>
              <a:t>p  </a:t>
            </a:r>
            <a:r>
              <a:rPr lang="en-US" altLang="en-US" sz="3000"/>
              <a:t>(</a:t>
            </a:r>
            <a:r>
              <a:rPr lang="en-US" altLang="en-US" sz="3000" i="1"/>
              <a:t>k</a:t>
            </a:r>
            <a:r>
              <a:rPr lang="en-US" altLang="en-US" sz="3000"/>
              <a:t> = 2 in this case) </a:t>
            </a:r>
            <a:endParaRPr lang="en-US" altLang="en-US" sz="3000" i="1">
              <a:latin typeface="Symbol" pitchFamily="2" charset="2"/>
            </a:endParaRPr>
          </a:p>
        </p:txBody>
      </p:sp>
      <p:sp>
        <p:nvSpPr>
          <p:cNvPr id="67588" name="Line 23">
            <a:extLst>
              <a:ext uri="{FF2B5EF4-FFF2-40B4-BE49-F238E27FC236}">
                <a16:creationId xmlns:a16="http://schemas.microsoft.com/office/drawing/2014/main" id="{D0A6398D-F0EB-79D2-E7EB-98CD245E3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812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89" name="Line 24">
            <a:extLst>
              <a:ext uri="{FF2B5EF4-FFF2-40B4-BE49-F238E27FC236}">
                <a16:creationId xmlns:a16="http://schemas.microsoft.com/office/drawing/2014/main" id="{A322BB94-7162-6EAC-74EE-F91EA76DC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812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0" name="Line 25">
            <a:extLst>
              <a:ext uri="{FF2B5EF4-FFF2-40B4-BE49-F238E27FC236}">
                <a16:creationId xmlns:a16="http://schemas.microsoft.com/office/drawing/2014/main" id="{C6CFCD6C-B7CF-6D13-E281-09421837D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9812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1" name="Line 26">
            <a:extLst>
              <a:ext uri="{FF2B5EF4-FFF2-40B4-BE49-F238E27FC236}">
                <a16:creationId xmlns:a16="http://schemas.microsoft.com/office/drawing/2014/main" id="{46304139-42D8-40A4-51E3-F4E903AFA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9812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2" name="Line 27">
            <a:extLst>
              <a:ext uri="{FF2B5EF4-FFF2-40B4-BE49-F238E27FC236}">
                <a16:creationId xmlns:a16="http://schemas.microsoft.com/office/drawing/2014/main" id="{9FA8F879-C468-279F-B013-CBFA01522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9812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EF48463-694A-5A0F-6CB0-02418EDFF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/>
              <a:t>Things to Consider</a:t>
            </a:r>
            <a:r>
              <a:rPr lang="en-US" altLang="en-US" sz="2600"/>
              <a:t> (cont’d)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5B74AB73-9531-F38A-1E15-1499A01D9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For</a:t>
            </a:r>
            <a:r>
              <a:rPr lang="en-US" altLang="en-US" i="1" dirty="0"/>
              <a:t> </a:t>
            </a:r>
            <a:r>
              <a:rPr lang="en-US" altLang="en-US" i="1" dirty="0">
                <a:latin typeface="Symbol" panose="05050102010706020507" pitchFamily="18" charset="2"/>
              </a:rPr>
              <a:t>p</a:t>
            </a:r>
            <a:r>
              <a:rPr lang="en-US" altLang="en-US" dirty="0"/>
              <a:t>  = 1 4 6 5 7 8 3 2  </a:t>
            </a:r>
          </a:p>
          <a:p>
            <a:pPr eaLnBrk="1" hangingPunct="1">
              <a:buFontTx/>
              <a:buNone/>
              <a:defRPr/>
            </a:pPr>
            <a:r>
              <a:rPr lang="en-US" altLang="en-US" i="1" dirty="0">
                <a:solidFill>
                  <a:srgbClr val="FF0000"/>
                </a:solidFill>
              </a:rPr>
              <a:t>             0</a:t>
            </a:r>
            <a:r>
              <a:rPr lang="en-US" altLang="en-US" i="1" dirty="0"/>
              <a:t>  </a:t>
            </a:r>
            <a:r>
              <a:rPr lang="en-US" altLang="en-US" dirty="0"/>
              <a:t>1  4  6  5  7  8  3  </a:t>
            </a:r>
            <a:r>
              <a:rPr lang="en-US" altLang="en-US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dirty="0"/>
              <a:t>  </a:t>
            </a:r>
            <a:r>
              <a:rPr lang="en-US" altLang="en-US" i="1" dirty="0">
                <a:solidFill>
                  <a:srgbClr val="FF0000"/>
                </a:solidFill>
              </a:rPr>
              <a:t>9</a:t>
            </a:r>
            <a:r>
              <a:rPr lang="en-US" altLang="en-US" i="1" dirty="0"/>
              <a:t>	     b</a:t>
            </a:r>
            <a:r>
              <a:rPr lang="en-US" altLang="en-US" dirty="0"/>
              <a:t>(</a:t>
            </a:r>
            <a:r>
              <a:rPr lang="en-US" altLang="en-US" i="1" dirty="0">
                <a:latin typeface="Symbol" panose="05050102010706020507" pitchFamily="18" charset="2"/>
              </a:rPr>
              <a:t>p</a:t>
            </a:r>
            <a:r>
              <a:rPr lang="en-US" altLang="en-US" dirty="0"/>
              <a:t>) = 5</a:t>
            </a:r>
            <a:endParaRPr lang="en-US" altLang="en-US" i="1" dirty="0"/>
          </a:p>
          <a:p>
            <a:pPr lvl="1" eaLnBrk="1" hangingPunct="1">
              <a:defRPr/>
            </a:pPr>
            <a:r>
              <a:rPr lang="en-US" altLang="en-US" sz="3000" dirty="0"/>
              <a:t>Choose decreasing strip with the smallest element </a:t>
            </a:r>
            <a:r>
              <a:rPr lang="en-US" altLang="en-US" sz="3000" i="1" dirty="0"/>
              <a:t>k</a:t>
            </a:r>
            <a:r>
              <a:rPr lang="en-US" altLang="en-US" sz="3000" dirty="0"/>
              <a:t> in </a:t>
            </a:r>
            <a:r>
              <a:rPr lang="en-US" altLang="en-US" sz="3000" i="1" dirty="0">
                <a:latin typeface="Symbol" panose="05050102010706020507" pitchFamily="18" charset="2"/>
              </a:rPr>
              <a:t>p  </a:t>
            </a:r>
            <a:r>
              <a:rPr lang="en-US" altLang="en-US" sz="3000" dirty="0"/>
              <a:t>(</a:t>
            </a:r>
            <a:r>
              <a:rPr lang="en-US" altLang="en-US" sz="3000" i="1" dirty="0"/>
              <a:t>k</a:t>
            </a:r>
            <a:r>
              <a:rPr lang="en-US" altLang="en-US" sz="3000" dirty="0"/>
              <a:t> = 2 in this case) </a:t>
            </a:r>
            <a:endParaRPr lang="en-US" altLang="en-US" sz="3000" i="1" dirty="0">
              <a:latin typeface="Symbol" panose="05050102010706020507" pitchFamily="18" charset="2"/>
            </a:endParaRPr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E93A2D15-AF1E-EB51-8435-9150A6162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812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24">
            <a:extLst>
              <a:ext uri="{FF2B5EF4-FFF2-40B4-BE49-F238E27FC236}">
                <a16:creationId xmlns:a16="http://schemas.microsoft.com/office/drawing/2014/main" id="{638959C4-E2A4-26B8-97C7-8A917D6D6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812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25">
            <a:extLst>
              <a:ext uri="{FF2B5EF4-FFF2-40B4-BE49-F238E27FC236}">
                <a16:creationId xmlns:a16="http://schemas.microsoft.com/office/drawing/2014/main" id="{C1DE8F63-7214-8872-F85B-F8CE3192C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9812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26">
            <a:extLst>
              <a:ext uri="{FF2B5EF4-FFF2-40B4-BE49-F238E27FC236}">
                <a16:creationId xmlns:a16="http://schemas.microsoft.com/office/drawing/2014/main" id="{6F3C4D11-4B50-EF91-093F-30E4362D1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9812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27">
            <a:extLst>
              <a:ext uri="{FF2B5EF4-FFF2-40B4-BE49-F238E27FC236}">
                <a16:creationId xmlns:a16="http://schemas.microsoft.com/office/drawing/2014/main" id="{E7AB7190-B358-93CD-F56E-667F9488C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9812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464C826-93E9-3B3A-E987-EFD43489F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/>
              <a:t>Things to Consider</a:t>
            </a:r>
            <a:r>
              <a:rPr lang="en-US" altLang="en-US" sz="2600"/>
              <a:t> (cont’d)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6ED86D68-BECE-40DA-C9D4-850F36361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For</a:t>
            </a:r>
            <a:r>
              <a:rPr lang="en-US" altLang="en-US" i="1" dirty="0"/>
              <a:t> </a:t>
            </a:r>
            <a:r>
              <a:rPr lang="en-US" altLang="en-US" i="1" dirty="0">
                <a:latin typeface="Symbol" panose="05050102010706020507" pitchFamily="18" charset="2"/>
              </a:rPr>
              <a:t>p</a:t>
            </a:r>
            <a:r>
              <a:rPr lang="en-US" altLang="en-US" dirty="0"/>
              <a:t>  = 1 4 6 5 7 8 3 2  </a:t>
            </a:r>
          </a:p>
          <a:p>
            <a:pPr eaLnBrk="1" hangingPunct="1">
              <a:buFontTx/>
              <a:buNone/>
              <a:defRPr/>
            </a:pPr>
            <a:r>
              <a:rPr lang="en-US" altLang="en-US" i="1" dirty="0">
                <a:solidFill>
                  <a:srgbClr val="FF0000"/>
                </a:solidFill>
              </a:rPr>
              <a:t>             0</a:t>
            </a:r>
            <a:r>
              <a:rPr lang="en-US" altLang="en-US" i="1" dirty="0"/>
              <a:t>  </a:t>
            </a:r>
            <a:r>
              <a:rPr lang="en-US" altLang="en-US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dirty="0"/>
              <a:t>  4  6  5  7  8  3  </a:t>
            </a:r>
            <a:r>
              <a:rPr lang="en-US" altLang="en-US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dirty="0"/>
              <a:t>  </a:t>
            </a:r>
            <a:r>
              <a:rPr lang="en-US" altLang="en-US" i="1" dirty="0">
                <a:solidFill>
                  <a:srgbClr val="FF0000"/>
                </a:solidFill>
              </a:rPr>
              <a:t>9</a:t>
            </a:r>
            <a:r>
              <a:rPr lang="en-US" altLang="en-US" i="1" dirty="0"/>
              <a:t>	     b</a:t>
            </a:r>
            <a:r>
              <a:rPr lang="en-US" altLang="en-US" dirty="0"/>
              <a:t>(</a:t>
            </a:r>
            <a:r>
              <a:rPr lang="en-US" altLang="en-US" i="1" dirty="0">
                <a:latin typeface="Symbol" panose="05050102010706020507" pitchFamily="18" charset="2"/>
              </a:rPr>
              <a:t>p</a:t>
            </a:r>
            <a:r>
              <a:rPr lang="en-US" altLang="en-US" dirty="0"/>
              <a:t>) = 5</a:t>
            </a:r>
            <a:endParaRPr lang="en-US" altLang="en-US" i="1" dirty="0"/>
          </a:p>
          <a:p>
            <a:pPr lvl="1" eaLnBrk="1" hangingPunct="1">
              <a:defRPr/>
            </a:pPr>
            <a:r>
              <a:rPr lang="en-US" altLang="en-US" sz="3000" dirty="0"/>
              <a:t>Choose decreasing strip with the smallest element </a:t>
            </a:r>
            <a:r>
              <a:rPr lang="en-US" altLang="en-US" sz="3000" i="1" dirty="0"/>
              <a:t>k</a:t>
            </a:r>
            <a:r>
              <a:rPr lang="en-US" altLang="en-US" sz="3000" dirty="0"/>
              <a:t> in </a:t>
            </a:r>
            <a:r>
              <a:rPr lang="en-US" altLang="en-US" sz="3000" i="1" dirty="0">
                <a:latin typeface="Symbol" panose="05050102010706020507" pitchFamily="18" charset="2"/>
              </a:rPr>
              <a:t>p  </a:t>
            </a:r>
            <a:r>
              <a:rPr lang="en-US" altLang="en-US" sz="3000" dirty="0"/>
              <a:t>(</a:t>
            </a:r>
            <a:r>
              <a:rPr lang="en-US" altLang="en-US" sz="3000" i="1" dirty="0"/>
              <a:t>k</a:t>
            </a:r>
            <a:r>
              <a:rPr lang="en-US" altLang="en-US" sz="3000" dirty="0"/>
              <a:t> = 2 in this case) </a:t>
            </a:r>
          </a:p>
          <a:p>
            <a:pPr lvl="1" eaLnBrk="1" hangingPunct="1">
              <a:defRPr/>
            </a:pPr>
            <a:r>
              <a:rPr lang="en-US" altLang="en-US" sz="3000" dirty="0"/>
              <a:t>Find </a:t>
            </a:r>
            <a:r>
              <a:rPr lang="en-US" altLang="en-US" sz="3000" i="1" dirty="0"/>
              <a:t>k – 1</a:t>
            </a:r>
            <a:r>
              <a:rPr lang="en-US" altLang="en-US" sz="3000" dirty="0"/>
              <a:t> in the permutation</a:t>
            </a:r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751140DB-5F52-EBC6-ECF8-F1343E6B6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812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24">
            <a:extLst>
              <a:ext uri="{FF2B5EF4-FFF2-40B4-BE49-F238E27FC236}">
                <a16:creationId xmlns:a16="http://schemas.microsoft.com/office/drawing/2014/main" id="{CF05705D-20A8-8128-9559-C56251CD0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812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25">
            <a:extLst>
              <a:ext uri="{FF2B5EF4-FFF2-40B4-BE49-F238E27FC236}">
                <a16:creationId xmlns:a16="http://schemas.microsoft.com/office/drawing/2014/main" id="{5F80504C-DF96-B749-A73B-E43A9DB9E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9812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26">
            <a:extLst>
              <a:ext uri="{FF2B5EF4-FFF2-40B4-BE49-F238E27FC236}">
                <a16:creationId xmlns:a16="http://schemas.microsoft.com/office/drawing/2014/main" id="{67971781-2ACB-9A35-8858-90D02A864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9812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27">
            <a:extLst>
              <a:ext uri="{FF2B5EF4-FFF2-40B4-BE49-F238E27FC236}">
                <a16:creationId xmlns:a16="http://schemas.microsoft.com/office/drawing/2014/main" id="{BBAA5424-2FE6-703A-34E8-8E0EEBDAA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9812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3B8E592-F9C8-A2D3-6E34-27919DF7C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/>
              <a:t>Things to Consider</a:t>
            </a:r>
            <a:r>
              <a:rPr lang="en-US" altLang="en-US" sz="2600"/>
              <a:t> (cont’d)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A0BCBB2-87C8-6677-7073-D6ED0A0B1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For</a:t>
            </a:r>
            <a:r>
              <a:rPr lang="en-US" altLang="en-US" i="1" dirty="0"/>
              <a:t> </a:t>
            </a:r>
            <a:r>
              <a:rPr lang="en-US" altLang="en-US" i="1" dirty="0">
                <a:latin typeface="Symbol" pitchFamily="2" charset="2"/>
              </a:rPr>
              <a:t>p</a:t>
            </a:r>
            <a:r>
              <a:rPr lang="en-US" altLang="en-US" dirty="0"/>
              <a:t>  = 1 4 6 5 7 8 3 2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>
                <a:solidFill>
                  <a:srgbClr val="FF0000"/>
                </a:solidFill>
              </a:rPr>
              <a:t>             0</a:t>
            </a:r>
            <a:r>
              <a:rPr lang="en-US" altLang="en-US" i="1" dirty="0"/>
              <a:t>  </a:t>
            </a:r>
            <a:r>
              <a:rPr lang="en-US" altLang="en-US" dirty="0">
                <a:solidFill>
                  <a:srgbClr val="0066FF"/>
                </a:solidFill>
              </a:rPr>
              <a:t>1</a:t>
            </a:r>
            <a:r>
              <a:rPr lang="en-US" altLang="en-US" dirty="0"/>
              <a:t>  4  6  5  7  8  3  </a:t>
            </a:r>
            <a:r>
              <a:rPr lang="en-US" altLang="en-US" dirty="0">
                <a:solidFill>
                  <a:srgbClr val="0066FF"/>
                </a:solidFill>
              </a:rPr>
              <a:t>2</a:t>
            </a:r>
            <a:r>
              <a:rPr lang="en-US" altLang="en-US" dirty="0"/>
              <a:t>  </a:t>
            </a:r>
            <a:r>
              <a:rPr lang="en-US" altLang="en-US" i="1" dirty="0">
                <a:solidFill>
                  <a:srgbClr val="FF0000"/>
                </a:solidFill>
              </a:rPr>
              <a:t>9</a:t>
            </a:r>
            <a:r>
              <a:rPr lang="en-US" altLang="en-US" i="1" dirty="0"/>
              <a:t>	     b</a:t>
            </a:r>
            <a:r>
              <a:rPr lang="en-US" altLang="en-US" dirty="0"/>
              <a:t>(</a:t>
            </a:r>
            <a:r>
              <a:rPr lang="en-US" altLang="en-US" i="1" dirty="0">
                <a:latin typeface="Symbol" pitchFamily="2" charset="2"/>
              </a:rPr>
              <a:t>p</a:t>
            </a:r>
            <a:r>
              <a:rPr lang="en-US" altLang="en-US" dirty="0"/>
              <a:t>) = 5</a:t>
            </a:r>
            <a:endParaRPr lang="en-US" altLang="en-US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/>
              <a:t>Choose decreasing strip with the smallest element </a:t>
            </a:r>
            <a:r>
              <a:rPr lang="en-US" altLang="en-US" sz="3000" i="1" dirty="0"/>
              <a:t>k</a:t>
            </a:r>
            <a:r>
              <a:rPr lang="en-US" altLang="en-US" sz="3000" dirty="0"/>
              <a:t> in </a:t>
            </a:r>
            <a:r>
              <a:rPr lang="en-US" altLang="en-US" sz="3000" i="1" dirty="0">
                <a:latin typeface="Symbol" pitchFamily="2" charset="2"/>
              </a:rPr>
              <a:t>p  </a:t>
            </a:r>
            <a:r>
              <a:rPr lang="en-US" altLang="en-US" sz="3000" dirty="0"/>
              <a:t>(</a:t>
            </a:r>
            <a:r>
              <a:rPr lang="en-US" altLang="en-US" sz="3000" i="1" dirty="0"/>
              <a:t>k</a:t>
            </a:r>
            <a:r>
              <a:rPr lang="en-US" altLang="en-US" sz="3000" dirty="0"/>
              <a:t> = 2 in this case) </a:t>
            </a:r>
            <a:endParaRPr lang="en-US" altLang="en-US" sz="3000" i="1" dirty="0">
              <a:latin typeface="Symbol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/>
              <a:t>Find </a:t>
            </a:r>
            <a:r>
              <a:rPr lang="en-US" altLang="en-US" sz="3000" i="1" dirty="0"/>
              <a:t>k–1</a:t>
            </a:r>
            <a:r>
              <a:rPr lang="en-US" altLang="en-US" sz="3000" dirty="0"/>
              <a:t> in the permutation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/>
              <a:t>Reverse the segment between </a:t>
            </a:r>
            <a:r>
              <a:rPr lang="en-US" altLang="en-US" sz="3000" i="1" dirty="0"/>
              <a:t>k</a:t>
            </a:r>
            <a:r>
              <a:rPr lang="en-US" altLang="en-US" sz="3000" dirty="0"/>
              <a:t> and </a:t>
            </a:r>
            <a:r>
              <a:rPr lang="en-US" altLang="en-US" sz="3000" i="1" dirty="0"/>
              <a:t>k-1</a:t>
            </a:r>
            <a:r>
              <a:rPr lang="en-US" altLang="en-US" sz="30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i="1" dirty="0">
                <a:solidFill>
                  <a:srgbClr val="FF0000"/>
                </a:solidFill>
              </a:rPr>
              <a:t>0</a:t>
            </a:r>
            <a:r>
              <a:rPr lang="en-US" altLang="en-US" sz="2800" i="1" dirty="0"/>
              <a:t> </a:t>
            </a:r>
            <a:r>
              <a:rPr lang="en-US" altLang="en-US" sz="2800" i="1" dirty="0">
                <a:solidFill>
                  <a:srgbClr val="0066FF"/>
                </a:solidFill>
              </a:rPr>
              <a:t> </a:t>
            </a:r>
            <a:r>
              <a:rPr lang="en-US" altLang="en-US" sz="2900" dirty="0">
                <a:solidFill>
                  <a:srgbClr val="0066FF"/>
                </a:solidFill>
              </a:rPr>
              <a:t>1</a:t>
            </a:r>
            <a:r>
              <a:rPr lang="en-US" altLang="en-US" sz="2800" dirty="0"/>
              <a:t>  4  6  5  7  8  3  </a:t>
            </a:r>
            <a:r>
              <a:rPr lang="en-US" altLang="en-US" sz="2900" dirty="0">
                <a:solidFill>
                  <a:srgbClr val="0066FF"/>
                </a:solidFill>
              </a:rPr>
              <a:t>2</a:t>
            </a:r>
            <a:r>
              <a:rPr lang="en-US" altLang="en-US" sz="2800" dirty="0"/>
              <a:t>  </a:t>
            </a:r>
            <a:r>
              <a:rPr lang="en-US" altLang="en-US" sz="2800" i="1" dirty="0">
                <a:solidFill>
                  <a:srgbClr val="FF0000"/>
                </a:solidFill>
              </a:rPr>
              <a:t>9</a:t>
            </a:r>
            <a:r>
              <a:rPr lang="en-US" altLang="en-US" sz="2800" i="1" dirty="0"/>
              <a:t>		</a:t>
            </a:r>
            <a:r>
              <a:rPr lang="en-US" altLang="en-US" sz="3000" i="1" dirty="0"/>
              <a:t>b</a:t>
            </a:r>
            <a:r>
              <a:rPr lang="en-US" altLang="en-US" sz="3000" dirty="0"/>
              <a:t>(</a:t>
            </a:r>
            <a:r>
              <a:rPr lang="en-US" altLang="en-US" sz="3000" i="1" dirty="0">
                <a:latin typeface="Symbol" pitchFamily="2" charset="2"/>
              </a:rPr>
              <a:t>p</a:t>
            </a:r>
            <a:r>
              <a:rPr lang="en-US" altLang="en-US" sz="3000" dirty="0"/>
              <a:t>) = 5</a:t>
            </a:r>
            <a:endParaRPr lang="en-US" altLang="en-US" sz="3000" i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8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i="1" dirty="0">
                <a:solidFill>
                  <a:srgbClr val="FF0000"/>
                </a:solidFill>
              </a:rPr>
              <a:t>0</a:t>
            </a:r>
            <a:r>
              <a:rPr lang="en-US" altLang="en-US" sz="2800" i="1" dirty="0"/>
              <a:t>  </a:t>
            </a:r>
            <a:r>
              <a:rPr lang="en-US" altLang="en-US" sz="2900" dirty="0">
                <a:solidFill>
                  <a:schemeClr val="folHlink"/>
                </a:solidFill>
              </a:rPr>
              <a:t>1</a:t>
            </a:r>
            <a:r>
              <a:rPr lang="en-US" altLang="en-US" sz="2800" dirty="0">
                <a:solidFill>
                  <a:schemeClr val="folHlink"/>
                </a:solidFill>
              </a:rPr>
              <a:t>  </a:t>
            </a:r>
            <a:r>
              <a:rPr lang="en-US" altLang="en-US" sz="2900" dirty="0">
                <a:solidFill>
                  <a:schemeClr val="folHlink"/>
                </a:solidFill>
              </a:rPr>
              <a:t>2</a:t>
            </a:r>
            <a:r>
              <a:rPr lang="en-US" altLang="en-US" sz="2900" dirty="0"/>
              <a:t>  3  8  7  5  6  4 </a:t>
            </a:r>
            <a:r>
              <a:rPr lang="en-US" altLang="en-US" sz="2800" dirty="0"/>
              <a:t> </a:t>
            </a:r>
            <a:r>
              <a:rPr lang="en-US" altLang="en-US" sz="2800" i="1" dirty="0">
                <a:solidFill>
                  <a:srgbClr val="FF0000"/>
                </a:solidFill>
              </a:rPr>
              <a:t>9</a:t>
            </a:r>
            <a:r>
              <a:rPr lang="en-US" altLang="en-US" sz="2800" i="1" dirty="0"/>
              <a:t>		</a:t>
            </a:r>
            <a:r>
              <a:rPr lang="en-US" altLang="en-US" sz="3000" i="1" dirty="0"/>
              <a:t>b</a:t>
            </a:r>
            <a:r>
              <a:rPr lang="en-US" altLang="en-US" sz="3000" dirty="0"/>
              <a:t>(</a:t>
            </a:r>
            <a:r>
              <a:rPr lang="en-US" altLang="en-US" sz="3000" i="1" dirty="0">
                <a:latin typeface="Symbol" pitchFamily="2" charset="2"/>
              </a:rPr>
              <a:t>p</a:t>
            </a:r>
            <a:r>
              <a:rPr lang="en-US" altLang="en-US" sz="3000" dirty="0"/>
              <a:t>) = 4</a:t>
            </a:r>
          </a:p>
        </p:txBody>
      </p:sp>
      <p:sp>
        <p:nvSpPr>
          <p:cNvPr id="70660" name="AutoShape 5">
            <a:extLst>
              <a:ext uri="{FF2B5EF4-FFF2-40B4-BE49-F238E27FC236}">
                <a16:creationId xmlns:a16="http://schemas.microsoft.com/office/drawing/2014/main" id="{A276261C-649D-88E6-9641-9A33209C5435}"/>
              </a:ext>
            </a:extLst>
          </p:cNvPr>
          <p:cNvSpPr>
            <a:spLocks noChangeArrowheads="1"/>
          </p:cNvSpPr>
          <p:nvPr/>
        </p:nvSpPr>
        <p:spPr bwMode="auto">
          <a:xfrm rot="4625359">
            <a:off x="130969" y="5050631"/>
            <a:ext cx="990600" cy="338138"/>
          </a:xfrm>
          <a:prstGeom prst="curvedUpArrow">
            <a:avLst>
              <a:gd name="adj1" fmla="val 58591"/>
              <a:gd name="adj2" fmla="val 11718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0661" name="Line 6">
            <a:extLst>
              <a:ext uri="{FF2B5EF4-FFF2-40B4-BE49-F238E27FC236}">
                <a16:creationId xmlns:a16="http://schemas.microsoft.com/office/drawing/2014/main" id="{6B590BCE-F352-83C9-5653-9FE37EFFB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105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2" name="Line 7">
            <a:extLst>
              <a:ext uri="{FF2B5EF4-FFF2-40B4-BE49-F238E27FC236}">
                <a16:creationId xmlns:a16="http://schemas.microsoft.com/office/drawing/2014/main" id="{C5FE689D-4DFD-7B48-E29D-6A9DFFFBE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3" name="Line 9">
            <a:extLst>
              <a:ext uri="{FF2B5EF4-FFF2-40B4-BE49-F238E27FC236}">
                <a16:creationId xmlns:a16="http://schemas.microsoft.com/office/drawing/2014/main" id="{8DA49C99-5EB6-1E9D-CC20-51F76363B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5642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4" name="Line 10">
            <a:extLst>
              <a:ext uri="{FF2B5EF4-FFF2-40B4-BE49-F238E27FC236}">
                <a16:creationId xmlns:a16="http://schemas.microsoft.com/office/drawing/2014/main" id="{5D6EBF84-87EF-06B2-6AB2-402363BFE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94298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5" name="Line 11">
            <a:extLst>
              <a:ext uri="{FF2B5EF4-FFF2-40B4-BE49-F238E27FC236}">
                <a16:creationId xmlns:a16="http://schemas.microsoft.com/office/drawing/2014/main" id="{06CFF9B9-2E09-CF70-1ED0-731DFEBF18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6" name="Line 12">
            <a:extLst>
              <a:ext uri="{FF2B5EF4-FFF2-40B4-BE49-F238E27FC236}">
                <a16:creationId xmlns:a16="http://schemas.microsoft.com/office/drawing/2014/main" id="{63D8C995-7BE4-73E5-0FF5-4CBCE2D9E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601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7" name="Line 13">
            <a:extLst>
              <a:ext uri="{FF2B5EF4-FFF2-40B4-BE49-F238E27FC236}">
                <a16:creationId xmlns:a16="http://schemas.microsoft.com/office/drawing/2014/main" id="{D8C50913-463D-975B-988C-8EDBEA99F6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6825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8" name="Line 14">
            <a:extLst>
              <a:ext uri="{FF2B5EF4-FFF2-40B4-BE49-F238E27FC236}">
                <a16:creationId xmlns:a16="http://schemas.microsoft.com/office/drawing/2014/main" id="{0AC7DB47-6076-13CE-5EE5-D17F5C28F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74" name="Line 20">
            <a:extLst>
              <a:ext uri="{FF2B5EF4-FFF2-40B4-BE49-F238E27FC236}">
                <a16:creationId xmlns:a16="http://schemas.microsoft.com/office/drawing/2014/main" id="{4947B746-E23B-5087-E089-B15A42829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95093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75" name="Line 22">
            <a:extLst>
              <a:ext uri="{FF2B5EF4-FFF2-40B4-BE49-F238E27FC236}">
                <a16:creationId xmlns:a16="http://schemas.microsoft.com/office/drawing/2014/main" id="{B313C7C3-600F-5EB4-1DF5-C9B6D345F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856" y="601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76" name="Line 23">
            <a:extLst>
              <a:ext uri="{FF2B5EF4-FFF2-40B4-BE49-F238E27FC236}">
                <a16:creationId xmlns:a16="http://schemas.microsoft.com/office/drawing/2014/main" id="{329D982B-18B5-3CCE-276A-E6F4C9AC2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5720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77" name="Line 24">
            <a:extLst>
              <a:ext uri="{FF2B5EF4-FFF2-40B4-BE49-F238E27FC236}">
                <a16:creationId xmlns:a16="http://schemas.microsoft.com/office/drawing/2014/main" id="{8E25204C-2F93-2F36-2DE6-672C84101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551384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78" name="Line 25">
            <a:extLst>
              <a:ext uri="{FF2B5EF4-FFF2-40B4-BE49-F238E27FC236}">
                <a16:creationId xmlns:a16="http://schemas.microsoft.com/office/drawing/2014/main" id="{85591C51-55A6-C0B1-B95A-0407CF10B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315" y="4551384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79" name="Line 26">
            <a:extLst>
              <a:ext uri="{FF2B5EF4-FFF2-40B4-BE49-F238E27FC236}">
                <a16:creationId xmlns:a16="http://schemas.microsoft.com/office/drawing/2014/main" id="{2CA8CCE5-F576-2BB7-3F4D-E6E937946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5720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80" name="Line 27">
            <a:extLst>
              <a:ext uri="{FF2B5EF4-FFF2-40B4-BE49-F238E27FC236}">
                <a16:creationId xmlns:a16="http://schemas.microsoft.com/office/drawing/2014/main" id="{A8A4C63C-3907-1F62-14DC-93B00D22C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2805" y="4551384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81" name="Line 28">
            <a:extLst>
              <a:ext uri="{FF2B5EF4-FFF2-40B4-BE49-F238E27FC236}">
                <a16:creationId xmlns:a16="http://schemas.microsoft.com/office/drawing/2014/main" id="{0D87DBB7-29F0-CC96-9CFB-CF784AE5E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5864" y="5549754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82" name="Line 29">
            <a:extLst>
              <a:ext uri="{FF2B5EF4-FFF2-40B4-BE49-F238E27FC236}">
                <a16:creationId xmlns:a16="http://schemas.microsoft.com/office/drawing/2014/main" id="{1E4F919D-AC11-969F-E179-E5B1A6EE9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7026" y="5562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83" name="Line 30">
            <a:extLst>
              <a:ext uri="{FF2B5EF4-FFF2-40B4-BE49-F238E27FC236}">
                <a16:creationId xmlns:a16="http://schemas.microsoft.com/office/drawing/2014/main" id="{0B7FB68C-87C0-9194-8C12-FFE1FE31F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562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84" name="Line 31">
            <a:extLst>
              <a:ext uri="{FF2B5EF4-FFF2-40B4-BE49-F238E27FC236}">
                <a16:creationId xmlns:a16="http://schemas.microsoft.com/office/drawing/2014/main" id="{A7525664-2DF9-E3CD-FF0E-D1FFCED5D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562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85" name="Line 32">
            <a:extLst>
              <a:ext uri="{FF2B5EF4-FFF2-40B4-BE49-F238E27FC236}">
                <a16:creationId xmlns:a16="http://schemas.microsoft.com/office/drawing/2014/main" id="{3E8D18B9-6D1C-D420-0ED5-C42EAF918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029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1153" name="Text Box 33">
            <a:extLst>
              <a:ext uri="{FF2B5EF4-FFF2-40B4-BE49-F238E27FC236}">
                <a16:creationId xmlns:a16="http://schemas.microsoft.com/office/drawing/2014/main" id="{81B9FF1D-EFD3-E861-CAC2-F6B5C603C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308725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66FFFF"/>
                </a:solidFill>
              </a:rPr>
              <a:t>What if k-1 occurs to the right of k?</a:t>
            </a:r>
          </a:p>
        </p:txBody>
      </p:sp>
      <p:sp>
        <p:nvSpPr>
          <p:cNvPr id="70687" name="Line 7">
            <a:extLst>
              <a:ext uri="{FF2B5EF4-FFF2-40B4-BE49-F238E27FC236}">
                <a16:creationId xmlns:a16="http://schemas.microsoft.com/office/drawing/2014/main" id="{F0DFFC50-3074-18D6-B852-1049C46D07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4953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88" name="Line 7">
            <a:extLst>
              <a:ext uri="{FF2B5EF4-FFF2-40B4-BE49-F238E27FC236}">
                <a16:creationId xmlns:a16="http://schemas.microsoft.com/office/drawing/2014/main" id="{9D40831B-FB20-E7FB-04EA-EFD01EC636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0C03DB5F-3E46-A1CF-36EA-1692C45FE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33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24">
            <a:extLst>
              <a:ext uri="{FF2B5EF4-FFF2-40B4-BE49-F238E27FC236}">
                <a16:creationId xmlns:a16="http://schemas.microsoft.com/office/drawing/2014/main" id="{522FB6D0-2C98-7C0E-4622-E4E73D40D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33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25">
            <a:extLst>
              <a:ext uri="{FF2B5EF4-FFF2-40B4-BE49-F238E27FC236}">
                <a16:creationId xmlns:a16="http://schemas.microsoft.com/office/drawing/2014/main" id="{B899FA4C-2A7F-0EF4-2375-4D3098A8C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133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26">
            <a:extLst>
              <a:ext uri="{FF2B5EF4-FFF2-40B4-BE49-F238E27FC236}">
                <a16:creationId xmlns:a16="http://schemas.microsoft.com/office/drawing/2014/main" id="{65072DDD-65CB-2B60-F0EE-8B211532F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133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27">
            <a:extLst>
              <a:ext uri="{FF2B5EF4-FFF2-40B4-BE49-F238E27FC236}">
                <a16:creationId xmlns:a16="http://schemas.microsoft.com/office/drawing/2014/main" id="{BB2749AC-A1D6-D85B-DED7-448DE402D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133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5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EA2C1E2-1BF9-841E-24A8-9285E875F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71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Reducing the Number of Breakpoints again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0A06671-18E0-A886-1EFA-346656EA1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/>
              <a:t>If there is no decreasing strip, there </a:t>
            </a:r>
            <a:r>
              <a:rPr lang="en-US" altLang="en-US" sz="3000" dirty="0">
                <a:solidFill>
                  <a:srgbClr val="FF3300"/>
                </a:solidFill>
              </a:rPr>
              <a:t>may be</a:t>
            </a:r>
            <a:r>
              <a:rPr lang="en-US" altLang="en-US" sz="3000" dirty="0"/>
              <a:t> no reversal </a:t>
            </a:r>
            <a:r>
              <a:rPr lang="en-US" altLang="en-US" sz="3000" i="1" dirty="0">
                <a:latin typeface="Symbol" pitchFamily="2" charset="2"/>
              </a:rPr>
              <a:t>r</a:t>
            </a:r>
            <a:r>
              <a:rPr lang="en-US" altLang="en-US" sz="3000" dirty="0"/>
              <a:t>  that reduces the number of breakpoints (</a:t>
            </a:r>
            <a:r>
              <a:rPr lang="en-US" altLang="en-US" sz="3000" i="1" dirty="0"/>
              <a:t>i.e.</a:t>
            </a:r>
            <a:r>
              <a:rPr lang="en-US" altLang="en-US" sz="3000" dirty="0"/>
              <a:t>, </a:t>
            </a:r>
            <a:r>
              <a:rPr lang="en-US" altLang="en-US" sz="3000" i="1" dirty="0"/>
              <a:t>b</a:t>
            </a:r>
            <a:r>
              <a:rPr lang="en-US" altLang="en-US" sz="3000" dirty="0"/>
              <a:t>(</a:t>
            </a:r>
            <a:r>
              <a:rPr lang="en-US" altLang="en-US" sz="3000" i="1" dirty="0">
                <a:latin typeface="Symbol" pitchFamily="2" charset="2"/>
              </a:rPr>
              <a:t>p </a:t>
            </a:r>
            <a:r>
              <a:rPr lang="en-US" altLang="en-US" sz="3000" dirty="0">
                <a:sym typeface="Wingdings" pitchFamily="2" charset="2"/>
              </a:rPr>
              <a:t>•</a:t>
            </a:r>
            <a:r>
              <a:rPr lang="en-US" altLang="en-US" sz="3000" dirty="0">
                <a:latin typeface="Symbol" pitchFamily="2" charset="2"/>
              </a:rPr>
              <a:t> </a:t>
            </a:r>
            <a:r>
              <a:rPr lang="en-US" altLang="en-US" sz="3000" i="1" dirty="0">
                <a:latin typeface="Symbol" pitchFamily="2" charset="2"/>
              </a:rPr>
              <a:t>r</a:t>
            </a:r>
            <a:r>
              <a:rPr lang="en-US" altLang="en-US" sz="3000" dirty="0"/>
              <a:t>)  ≥ </a:t>
            </a:r>
            <a:r>
              <a:rPr lang="en-US" altLang="en-US" sz="3000" i="1" dirty="0"/>
              <a:t>b</a:t>
            </a:r>
            <a:r>
              <a:rPr lang="en-US" altLang="en-US" sz="3000" dirty="0"/>
              <a:t>(</a:t>
            </a:r>
            <a:r>
              <a:rPr lang="en-US" altLang="en-US" sz="3000" i="1" dirty="0">
                <a:latin typeface="Symbol" pitchFamily="2" charset="2"/>
              </a:rPr>
              <a:t>p</a:t>
            </a:r>
            <a:r>
              <a:rPr lang="en-US" altLang="en-US" sz="3000" dirty="0"/>
              <a:t>) for any  reversal </a:t>
            </a:r>
            <a:r>
              <a:rPr lang="en-US" altLang="en-US" sz="3000" i="1" dirty="0">
                <a:latin typeface="Symbol" pitchFamily="2" charset="2"/>
              </a:rPr>
              <a:t>r</a:t>
            </a:r>
            <a:r>
              <a:rPr lang="en-US" altLang="en-US" sz="3000" dirty="0"/>
              <a:t>).    </a:t>
            </a:r>
            <a:r>
              <a:rPr lang="en-US" altLang="en-US" sz="3000" i="1" dirty="0"/>
              <a:t>E.g</a:t>
            </a:r>
            <a:r>
              <a:rPr lang="en-US" altLang="en-US" sz="3000" dirty="0"/>
              <a:t>. </a:t>
            </a:r>
            <a:r>
              <a:rPr lang="en-US" altLang="en-US" sz="3000" dirty="0">
                <a:solidFill>
                  <a:srgbClr val="66FFFF"/>
                </a:solidFill>
              </a:rPr>
              <a:t>0</a:t>
            </a:r>
            <a:r>
              <a:rPr lang="en-US" altLang="en-US" sz="3000" dirty="0">
                <a:solidFill>
                  <a:srgbClr val="FF0000"/>
                </a:solidFill>
              </a:rPr>
              <a:t>456</a:t>
            </a:r>
            <a:r>
              <a:rPr lang="en-US" altLang="en-US" sz="3000" dirty="0">
                <a:solidFill>
                  <a:srgbClr val="FF9900"/>
                </a:solidFill>
              </a:rPr>
              <a:t>123</a:t>
            </a:r>
            <a:r>
              <a:rPr lang="en-US" altLang="en-US" sz="3000" dirty="0">
                <a:solidFill>
                  <a:srgbClr val="66FFFF"/>
                </a:solidFill>
              </a:rPr>
              <a:t>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/>
              <a:t>By reversing an increasing strip ( # of breakpoints stay unchanged ), we will create a decreasing strip at the next step. Then the number of breakpoints will be reduced in the next step (Theorem 1).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891DAC3-2A21-48D2-0EC5-4C72D9CA1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71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Things to Consider</a:t>
            </a:r>
            <a:r>
              <a:rPr lang="en-US" altLang="en-US" sz="2600"/>
              <a:t> (cont’d)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10168D1-DA8C-D913-019F-774B303A4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There are no</a:t>
            </a:r>
            <a:r>
              <a:rPr lang="en-US" altLang="en-US" i="1"/>
              <a:t> </a:t>
            </a:r>
            <a:r>
              <a:rPr lang="en-US" altLang="en-US"/>
              <a:t>decreasing strips in </a:t>
            </a:r>
            <a:r>
              <a:rPr lang="en-US" altLang="en-US" b="1" i="1">
                <a:latin typeface="Symbol" pitchFamily="2" charset="2"/>
              </a:rPr>
              <a:t>p  </a:t>
            </a:r>
            <a:r>
              <a:rPr lang="en-US" altLang="en-US"/>
              <a:t>below: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i="1">
                <a:latin typeface="Symbol" pitchFamily="2" charset="2"/>
              </a:rPr>
              <a:t>	            </a:t>
            </a:r>
            <a:r>
              <a:rPr lang="en-US" altLang="en-US" i="1">
                <a:latin typeface="Symbol" pitchFamily="2" charset="2"/>
              </a:rPr>
              <a:t>p</a:t>
            </a:r>
            <a:r>
              <a:rPr lang="en-US" altLang="en-US"/>
              <a:t>  = </a:t>
            </a:r>
            <a:r>
              <a:rPr lang="en-US" altLang="en-US" i="1">
                <a:solidFill>
                  <a:srgbClr val="FF0000"/>
                </a:solidFill>
              </a:rPr>
              <a:t>0</a:t>
            </a:r>
            <a:r>
              <a:rPr lang="en-US" altLang="en-US" i="1"/>
              <a:t>  </a:t>
            </a:r>
            <a:r>
              <a:rPr lang="en-US" altLang="en-US"/>
              <a:t>1  2  5  6  7  3  4  </a:t>
            </a:r>
            <a:r>
              <a:rPr lang="en-US" altLang="en-US" i="1">
                <a:solidFill>
                  <a:srgbClr val="FF0000"/>
                </a:solidFill>
              </a:rPr>
              <a:t>8    </a:t>
            </a:r>
            <a:r>
              <a:rPr lang="en-US" altLang="en-US" i="1"/>
              <a:t>b</a:t>
            </a:r>
            <a:r>
              <a:rPr lang="en-US" altLang="en-US"/>
              <a:t>(</a:t>
            </a:r>
            <a:r>
              <a:rPr lang="en-US" altLang="en-US" i="1">
                <a:latin typeface="Symbol" pitchFamily="2" charset="2"/>
              </a:rPr>
              <a:t>p</a:t>
            </a:r>
            <a:r>
              <a:rPr lang="en-US" altLang="en-US"/>
              <a:t>) =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Symbol" pitchFamily="2" charset="2"/>
              </a:rPr>
              <a:t>   p</a:t>
            </a:r>
            <a:r>
              <a:rPr lang="en-US" altLang="en-US" i="1"/>
              <a:t> </a:t>
            </a:r>
            <a:r>
              <a:rPr lang="en-US" altLang="en-US" sz="3400">
                <a:sym typeface="Wingdings" pitchFamily="2" charset="2"/>
              </a:rPr>
              <a:t>•</a:t>
            </a:r>
            <a:r>
              <a:rPr lang="en-US" altLang="en-US" i="1"/>
              <a:t> </a:t>
            </a:r>
            <a:r>
              <a:rPr lang="en-US" altLang="en-US" i="1">
                <a:latin typeface="Symbol" pitchFamily="2" charset="2"/>
              </a:rPr>
              <a:t>r</a:t>
            </a:r>
            <a:r>
              <a:rPr lang="en-US" altLang="en-US" i="1"/>
              <a:t>(6</a:t>
            </a:r>
            <a:r>
              <a:rPr lang="en-US" altLang="en-US"/>
              <a:t>,7) = </a:t>
            </a:r>
            <a:r>
              <a:rPr lang="en-US" altLang="en-US" i="1">
                <a:solidFill>
                  <a:srgbClr val="FF0000"/>
                </a:solidFill>
              </a:rPr>
              <a:t>0</a:t>
            </a:r>
            <a:r>
              <a:rPr lang="en-US" altLang="en-US" i="1"/>
              <a:t>  </a:t>
            </a:r>
            <a:r>
              <a:rPr lang="en-US" altLang="en-US"/>
              <a:t>1  2  5  6  7  4  3  </a:t>
            </a:r>
            <a:r>
              <a:rPr lang="en-US" altLang="en-US" i="1">
                <a:solidFill>
                  <a:srgbClr val="FF0000"/>
                </a:solidFill>
              </a:rPr>
              <a:t>8</a:t>
            </a:r>
            <a:r>
              <a:rPr lang="en-US" altLang="en-US" i="1"/>
              <a:t>    b</a:t>
            </a:r>
            <a:r>
              <a:rPr lang="en-US" altLang="en-US"/>
              <a:t>(</a:t>
            </a:r>
            <a:r>
              <a:rPr lang="en-US" altLang="en-US">
                <a:latin typeface="Symbol" pitchFamily="2" charset="2"/>
              </a:rPr>
              <a:t>p</a:t>
            </a:r>
            <a:r>
              <a:rPr lang="en-US" altLang="en-US"/>
              <a:t>) = 3</a:t>
            </a:r>
            <a:r>
              <a:rPr lang="en-US" altLang="en-US" i="1"/>
              <a:t> 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 i="1">
              <a:latin typeface="Symbol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i="1">
                <a:latin typeface="Symbol" pitchFamily="2" charset="2"/>
              </a:rPr>
              <a:t>r</a:t>
            </a:r>
            <a:r>
              <a:rPr lang="en-US" altLang="en-US"/>
              <a:t>(6,7) does not change the # of breakpoints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i="1">
                <a:latin typeface="Symbol" pitchFamily="2" charset="2"/>
              </a:rPr>
              <a:t>r</a:t>
            </a:r>
            <a:r>
              <a:rPr lang="en-US" altLang="en-US"/>
              <a:t>(6,7) creates a decreasing strip thus guaranteeing that the next step will decrease the # of breakpoints.</a:t>
            </a:r>
          </a:p>
        </p:txBody>
      </p:sp>
      <p:sp>
        <p:nvSpPr>
          <p:cNvPr id="72708" name="Line 4">
            <a:extLst>
              <a:ext uri="{FF2B5EF4-FFF2-40B4-BE49-F238E27FC236}">
                <a16:creationId xmlns:a16="http://schemas.microsoft.com/office/drawing/2014/main" id="{E57E2768-3A3C-299F-DC11-D3C50E871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048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9" name="Line 5">
            <a:extLst>
              <a:ext uri="{FF2B5EF4-FFF2-40B4-BE49-F238E27FC236}">
                <a16:creationId xmlns:a16="http://schemas.microsoft.com/office/drawing/2014/main" id="{9E231035-FE43-A0F1-9042-63736EDFE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0" name="Line 6">
            <a:extLst>
              <a:ext uri="{FF2B5EF4-FFF2-40B4-BE49-F238E27FC236}">
                <a16:creationId xmlns:a16="http://schemas.microsoft.com/office/drawing/2014/main" id="{AD66407B-F637-206A-B1BE-1DD56D408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1" name="Line 8">
            <a:extLst>
              <a:ext uri="{FF2B5EF4-FFF2-40B4-BE49-F238E27FC236}">
                <a16:creationId xmlns:a16="http://schemas.microsoft.com/office/drawing/2014/main" id="{727ED434-E4FA-F833-8DB0-FD4E406C7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048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2" name="Line 9">
            <a:extLst>
              <a:ext uri="{FF2B5EF4-FFF2-40B4-BE49-F238E27FC236}">
                <a16:creationId xmlns:a16="http://schemas.microsoft.com/office/drawing/2014/main" id="{C76B2CA3-97C3-47AA-D03B-6AC6F8C93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581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3" name="Line 10">
            <a:extLst>
              <a:ext uri="{FF2B5EF4-FFF2-40B4-BE49-F238E27FC236}">
                <a16:creationId xmlns:a16="http://schemas.microsoft.com/office/drawing/2014/main" id="{622C6157-21AB-70B2-261F-D6A3585F3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581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4" name="Line 11">
            <a:extLst>
              <a:ext uri="{FF2B5EF4-FFF2-40B4-BE49-F238E27FC236}">
                <a16:creationId xmlns:a16="http://schemas.microsoft.com/office/drawing/2014/main" id="{4DCFD30F-6BFD-6C56-41A0-09F1C9C04D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581400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5" name="Line 12">
            <a:extLst>
              <a:ext uri="{FF2B5EF4-FFF2-40B4-BE49-F238E27FC236}">
                <a16:creationId xmlns:a16="http://schemas.microsoft.com/office/drawing/2014/main" id="{33352135-D0AD-A0FA-5AC2-A0B87527D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6" name="Line 13">
            <a:extLst>
              <a:ext uri="{FF2B5EF4-FFF2-40B4-BE49-F238E27FC236}">
                <a16:creationId xmlns:a16="http://schemas.microsoft.com/office/drawing/2014/main" id="{97374757-BA95-9F1E-8858-3F4E45362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6670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7" name="Line 14">
            <a:extLst>
              <a:ext uri="{FF2B5EF4-FFF2-40B4-BE49-F238E27FC236}">
                <a16:creationId xmlns:a16="http://schemas.microsoft.com/office/drawing/2014/main" id="{A8E929F7-6361-A5CF-D255-184ED1DB5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6670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8" name="Line 15">
            <a:extLst>
              <a:ext uri="{FF2B5EF4-FFF2-40B4-BE49-F238E27FC236}">
                <a16:creationId xmlns:a16="http://schemas.microsoft.com/office/drawing/2014/main" id="{023553DD-31E8-8E2E-01C1-DD60969B4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5908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9" name="Line 16">
            <a:extLst>
              <a:ext uri="{FF2B5EF4-FFF2-40B4-BE49-F238E27FC236}">
                <a16:creationId xmlns:a16="http://schemas.microsoft.com/office/drawing/2014/main" id="{16926D77-0283-DDC6-BE0B-3448D29D2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7343" y="3186485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20" name="Line 17">
            <a:extLst>
              <a:ext uri="{FF2B5EF4-FFF2-40B4-BE49-F238E27FC236}">
                <a16:creationId xmlns:a16="http://schemas.microsoft.com/office/drawing/2014/main" id="{4B38BD5F-4F95-4619-1AF1-741D2C473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186485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21" name="Line 18">
            <a:extLst>
              <a:ext uri="{FF2B5EF4-FFF2-40B4-BE49-F238E27FC236}">
                <a16:creationId xmlns:a16="http://schemas.microsoft.com/office/drawing/2014/main" id="{727B31EB-5E3B-2676-1229-FBE3B501B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701" y="3186485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C147DE1-41AE-8F50-A1A1-C76AE8F26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534400" cy="884238"/>
          </a:xfrm>
        </p:spPr>
        <p:txBody>
          <a:bodyPr/>
          <a:lstStyle/>
          <a:p>
            <a:pPr eaLnBrk="1" hangingPunct="1"/>
            <a:r>
              <a:rPr lang="en-US" altLang="en-US" sz="4000"/>
              <a:t>ImprovedBreakpointReversalSort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4A7223C-0475-BE4D-55CF-E798A2812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200" u="sng" dirty="0" err="1">
                <a:latin typeface="Lucida Sans Unicode" panose="020B0602030504020204" pitchFamily="34" charset="0"/>
              </a:rPr>
              <a:t>ImprovedBreakpointReversalSort</a:t>
            </a:r>
            <a:r>
              <a:rPr lang="en-US" altLang="en-US" sz="2200" u="sng" dirty="0">
                <a:latin typeface="Lucida Sans Unicode" panose="020B0602030504020204" pitchFamily="34" charset="0"/>
              </a:rPr>
              <a:t>(</a:t>
            </a:r>
            <a:r>
              <a:rPr lang="en-US" altLang="en-US" sz="2200" i="1" u="sng" dirty="0">
                <a:latin typeface="Symbol" pitchFamily="2" charset="2"/>
              </a:rPr>
              <a:t>p</a:t>
            </a:r>
            <a:r>
              <a:rPr lang="en-US" altLang="en-US" sz="2200" u="sng" dirty="0">
                <a:latin typeface="Lucida Sans Unicode" panose="020B0602030504020204" pitchFamily="34" charset="0"/>
              </a:rPr>
              <a:t>)</a:t>
            </a:r>
            <a:endParaRPr lang="en-US" altLang="en-US" sz="2200" u="sng" dirty="0">
              <a:latin typeface="Lucida Sans Unicode" panose="020B0602030504020204" pitchFamily="34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1 </a:t>
            </a:r>
            <a:r>
              <a:rPr lang="en-US" altLang="en-US" sz="2200" b="1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while</a:t>
            </a:r>
            <a:r>
              <a:rPr lang="en-US" altLang="en-US" sz="2200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en-US" sz="2200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>
                <a:latin typeface="Symbol" pitchFamily="2" charset="2"/>
              </a:rPr>
              <a:t>p</a:t>
            </a:r>
            <a:r>
              <a:rPr lang="en-US" altLang="en-US" sz="2200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) &gt; 0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2     </a:t>
            </a:r>
            <a:r>
              <a:rPr lang="en-US" altLang="en-US" sz="2200" b="1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sz="220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Symbol" pitchFamily="2" charset="2"/>
              </a:rPr>
              <a:t>p</a:t>
            </a:r>
            <a:r>
              <a:rPr lang="en-US" altLang="en-US" sz="2200" dirty="0">
                <a:latin typeface="Lucida Console" panose="020B0609040504020204" pitchFamily="49" charset="0"/>
              </a:rPr>
              <a:t> </a:t>
            </a:r>
            <a:r>
              <a:rPr lang="en-US" altLang="en-US" sz="2200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has a decreasing strip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3"/>
            </a:pPr>
            <a:r>
              <a:rPr lang="en-US" altLang="en-US" sz="2200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   Among all possible reversals, choose reversal</a:t>
            </a:r>
            <a:r>
              <a:rPr lang="en-US" altLang="en-US" sz="220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Symbol" pitchFamily="2" charset="2"/>
              </a:rPr>
              <a:t>r</a:t>
            </a:r>
            <a:r>
              <a:rPr lang="en-US" altLang="en-US" sz="220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                              that   minimizes </a:t>
            </a:r>
            <a:r>
              <a:rPr lang="en-US" altLang="en-US" sz="2200" i="1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en-US" sz="2200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>
                <a:latin typeface="Symbol" pitchFamily="2" charset="2"/>
              </a:rPr>
              <a:t>p</a:t>
            </a:r>
            <a:r>
              <a:rPr lang="en-US" altLang="en-US" sz="3400" dirty="0">
                <a:sym typeface="Wingdings" pitchFamily="2" charset="2"/>
              </a:rPr>
              <a:t> </a:t>
            </a:r>
            <a:r>
              <a:rPr lang="en-US" altLang="en-US" sz="2400" dirty="0">
                <a:sym typeface="Wingdings" pitchFamily="2" charset="2"/>
              </a:rPr>
              <a:t>•</a:t>
            </a:r>
            <a:r>
              <a:rPr lang="en-US" altLang="en-US" sz="3400" dirty="0">
                <a:sym typeface="Wingdings" pitchFamily="2" charset="2"/>
              </a:rPr>
              <a:t> </a:t>
            </a:r>
            <a:r>
              <a:rPr lang="en-US" altLang="en-US" sz="2200" i="1" dirty="0">
                <a:latin typeface="Symbol" pitchFamily="2" charset="2"/>
              </a:rPr>
              <a:t>r</a:t>
            </a:r>
            <a:r>
              <a:rPr lang="en-US" altLang="en-US" sz="2200" dirty="0">
                <a:latin typeface="Lucida Sans Unicode" panose="020B0602030504020204" pitchFamily="34" charset="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4     </a:t>
            </a:r>
            <a:r>
              <a:rPr lang="en-US" altLang="en-US" sz="2200" b="1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else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5        Choose a reversal</a:t>
            </a:r>
            <a:r>
              <a:rPr lang="en-US" altLang="en-US" sz="220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Symbol" pitchFamily="2" charset="2"/>
                <a:cs typeface="Times New Roman" panose="02020603050405020304" pitchFamily="18" charset="0"/>
              </a:rPr>
              <a:t>r</a:t>
            </a:r>
            <a:r>
              <a:rPr lang="en-US" altLang="en-US" sz="2200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 that flips an increasing strip in </a:t>
            </a:r>
            <a:r>
              <a:rPr lang="en-US" altLang="en-US" sz="2200" i="1" dirty="0">
                <a:latin typeface="Symbol" pitchFamily="2" charset="2"/>
                <a:cs typeface="Times New Roman" panose="02020603050405020304" pitchFamily="18" charset="0"/>
              </a:rPr>
              <a:t>p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Lucida Console" panose="020B0609040504020204" pitchFamily="49" charset="0"/>
                <a:cs typeface="Times New Roman" panose="02020603050405020304" pitchFamily="18" charset="0"/>
              </a:rPr>
              <a:t>6   </a:t>
            </a:r>
            <a:r>
              <a:rPr lang="en-US" altLang="en-US" sz="2200" i="1" dirty="0">
                <a:latin typeface="Symbol" pitchFamily="2" charset="2"/>
                <a:cs typeface="Times New Roman" panose="02020603050405020304" pitchFamily="18" charset="0"/>
              </a:rPr>
              <a:t>p</a:t>
            </a:r>
            <a:r>
              <a:rPr lang="en-US" altLang="en-US" sz="220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Lucida Console" panose="020B0609040504020204" pitchFamily="49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n-US" altLang="en-US" sz="2200" i="1" dirty="0">
                <a:latin typeface="Symbol" pitchFamily="2" charset="2"/>
                <a:cs typeface="Times New Roman" panose="02020603050405020304" pitchFamily="18" charset="0"/>
              </a:rPr>
              <a:t>p</a:t>
            </a:r>
            <a:r>
              <a:rPr lang="en-US" altLang="en-US" sz="220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ym typeface="Wingdings" pitchFamily="2" charset="2"/>
              </a:rPr>
              <a:t>•</a:t>
            </a:r>
            <a:r>
              <a:rPr lang="en-US" altLang="en-US" sz="220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Symbol" pitchFamily="2" charset="2"/>
                <a:cs typeface="Times New Roman" panose="02020603050405020304" pitchFamily="18" charset="0"/>
              </a:rPr>
              <a:t>r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7      </a:t>
            </a:r>
            <a:r>
              <a:rPr lang="en-US" altLang="en-US" sz="2200" b="1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output</a:t>
            </a:r>
            <a:r>
              <a:rPr lang="en-US" altLang="en-US" sz="2200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Symbol" pitchFamily="2" charset="2"/>
                <a:cs typeface="Times New Roman" panose="02020603050405020304" pitchFamily="18" charset="0"/>
              </a:rPr>
              <a:t>p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8  </a:t>
            </a:r>
            <a:r>
              <a:rPr lang="en-US" altLang="en-US" sz="2200" b="1" dirty="0">
                <a:latin typeface="Lucida Sans Unicode" panose="020B0602030504020204" pitchFamily="34" charset="0"/>
                <a:cs typeface="Times New Roman" panose="02020603050405020304" pitchFamily="18" charset="0"/>
              </a:rPr>
              <a:t>return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5F484-D2EC-A380-A372-CC9B9206E68E}"/>
              </a:ext>
            </a:extLst>
          </p:cNvPr>
          <p:cNvSpPr txBox="1"/>
          <p:nvPr/>
        </p:nvSpPr>
        <p:spPr>
          <a:xfrm>
            <a:off x="838200" y="5562600"/>
            <a:ext cx="3398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Upper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bound: 2*</a:t>
            </a:r>
            <a:r>
              <a:rPr lang="en-US" altLang="en-US" sz="2800" b="1" i="1" dirty="0"/>
              <a:t> b</a:t>
            </a:r>
            <a:r>
              <a:rPr lang="en-US" altLang="en-US" sz="2800" b="1" dirty="0"/>
              <a:t>(</a:t>
            </a:r>
            <a:r>
              <a:rPr lang="en-US" altLang="en-US" sz="2800" b="1" i="1" dirty="0">
                <a:latin typeface="Symbol" pitchFamily="2" charset="2"/>
              </a:rPr>
              <a:t>p</a:t>
            </a:r>
            <a:r>
              <a:rPr lang="en-US" altLang="en-US" sz="2800" b="1" dirty="0"/>
              <a:t>)</a:t>
            </a:r>
            <a:endParaRPr lang="en-US" sz="2800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A9F762E-24EC-A0B5-23EF-BF126055E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Signed Permutations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4DFED6D-72C5-BE1D-C6E8-2E1BB890C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2286000"/>
          </a:xfrm>
        </p:spPr>
        <p:txBody>
          <a:bodyPr/>
          <a:lstStyle/>
          <a:p>
            <a:pPr eaLnBrk="1" hangingPunct="1"/>
            <a:r>
              <a:rPr lang="en-US" altLang="en-US"/>
              <a:t>Up to this point, all permutations to sort were unsigned</a:t>
            </a:r>
          </a:p>
          <a:p>
            <a:pPr eaLnBrk="1" hangingPunct="1"/>
            <a:r>
              <a:rPr lang="en-US" altLang="en-US"/>
              <a:t>But genes have directions… so we should consider signed permutations</a:t>
            </a:r>
          </a:p>
          <a:p>
            <a:pPr lvl="1" eaLnBrk="1" hangingPunct="1"/>
            <a:endParaRPr lang="en-US" altLang="en-US" sz="3400"/>
          </a:p>
          <a:p>
            <a:pPr lvl="1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04" name="Text Box 17">
            <a:extLst>
              <a:ext uri="{FF2B5EF4-FFF2-40B4-BE49-F238E27FC236}">
                <a16:creationId xmlns:a16="http://schemas.microsoft.com/office/drawing/2014/main" id="{46B09350-1B31-D7A0-B13D-B3098AE63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410200"/>
            <a:ext cx="1841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800">
              <a:latin typeface="Times New Roman" panose="02020603050405020304" pitchFamily="18" charset="0"/>
            </a:endParaRPr>
          </a:p>
        </p:txBody>
      </p:sp>
      <p:grpSp>
        <p:nvGrpSpPr>
          <p:cNvPr id="76805" name="Group 37">
            <a:extLst>
              <a:ext uri="{FF2B5EF4-FFF2-40B4-BE49-F238E27FC236}">
                <a16:creationId xmlns:a16="http://schemas.microsoft.com/office/drawing/2014/main" id="{4B7FABE4-A47F-3687-F5B2-C3858CDB163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276600"/>
            <a:ext cx="6096000" cy="942975"/>
            <a:chOff x="672" y="1440"/>
            <a:chExt cx="3840" cy="594"/>
          </a:xfrm>
        </p:grpSpPr>
        <p:sp>
          <p:nvSpPr>
            <p:cNvPr id="76808" name="AutoShape 27">
              <a:extLst>
                <a:ext uri="{FF2B5EF4-FFF2-40B4-BE49-F238E27FC236}">
                  <a16:creationId xmlns:a16="http://schemas.microsoft.com/office/drawing/2014/main" id="{7F9218AA-32AC-4117-E7F9-77B0402C5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28"/>
              <a:ext cx="615" cy="306"/>
            </a:xfrm>
            <a:prstGeom prst="homePlate">
              <a:avLst>
                <a:gd name="adj" fmla="val 50245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6809" name="AutoShape 29">
              <a:extLst>
                <a:ext uri="{FF2B5EF4-FFF2-40B4-BE49-F238E27FC236}">
                  <a16:creationId xmlns:a16="http://schemas.microsoft.com/office/drawing/2014/main" id="{481EDFDB-81FC-5169-D3AA-FB9BECB5C5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504" y="1728"/>
              <a:ext cx="615" cy="306"/>
            </a:xfrm>
            <a:prstGeom prst="homePlate">
              <a:avLst>
                <a:gd name="adj" fmla="val 50245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76810" name="Group 32">
              <a:extLst>
                <a:ext uri="{FF2B5EF4-FFF2-40B4-BE49-F238E27FC236}">
                  <a16:creationId xmlns:a16="http://schemas.microsoft.com/office/drawing/2014/main" id="{1B93F9C2-2A93-4A4D-BECB-8D35FC9D431A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632" y="1728"/>
              <a:ext cx="1239" cy="306"/>
              <a:chOff x="1632" y="1728"/>
              <a:chExt cx="1239" cy="306"/>
            </a:xfrm>
          </p:grpSpPr>
          <p:sp>
            <p:nvSpPr>
              <p:cNvPr id="76814" name="AutoShape 28">
                <a:extLst>
                  <a:ext uri="{FF2B5EF4-FFF2-40B4-BE49-F238E27FC236}">
                    <a16:creationId xmlns:a16="http://schemas.microsoft.com/office/drawing/2014/main" id="{31ED6501-0B8B-A354-C9CE-4913D63D5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615" cy="306"/>
              </a:xfrm>
              <a:prstGeom prst="homePlate">
                <a:avLst>
                  <a:gd name="adj" fmla="val 50245"/>
                </a:avLst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76815" name="AutoShape 30">
                <a:extLst>
                  <a:ext uri="{FF2B5EF4-FFF2-40B4-BE49-F238E27FC236}">
                    <a16:creationId xmlns:a16="http://schemas.microsoft.com/office/drawing/2014/main" id="{B369F11A-A225-C3C0-0AFD-537A9D8E9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728"/>
                <a:ext cx="615" cy="306"/>
              </a:xfrm>
              <a:prstGeom prst="homePlate">
                <a:avLst>
                  <a:gd name="adj" fmla="val 50245"/>
                </a:avLst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sp>
          <p:nvSpPr>
            <p:cNvPr id="76811" name="AutoShape 31">
              <a:extLst>
                <a:ext uri="{FF2B5EF4-FFF2-40B4-BE49-F238E27FC236}">
                  <a16:creationId xmlns:a16="http://schemas.microsoft.com/office/drawing/2014/main" id="{561863CD-3795-B8AE-243B-53275C5CF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28"/>
              <a:ext cx="615" cy="306"/>
            </a:xfrm>
            <a:prstGeom prst="homePlate">
              <a:avLst>
                <a:gd name="adj" fmla="val 50245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6812" name="Text Box 33">
              <a:extLst>
                <a:ext uri="{FF2B5EF4-FFF2-40B4-BE49-F238E27FC236}">
                  <a16:creationId xmlns:a16="http://schemas.microsoft.com/office/drawing/2014/main" id="{7CF7B5E7-B6F1-E9EA-B2E7-E95B5710A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44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latin typeface="Arial" panose="020B0604020202020204" pitchFamily="34" charset="0"/>
                </a:rPr>
                <a:t>5</a:t>
              </a:r>
              <a:r>
                <a:rPr lang="en-US" altLang="en-US" sz="2400" baseline="30000">
                  <a:latin typeface="Arial" panose="020B0604020202020204" pitchFamily="34" charset="0"/>
                </a:rPr>
                <a:t>’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6813" name="Text Box 34">
              <a:extLst>
                <a:ext uri="{FF2B5EF4-FFF2-40B4-BE49-F238E27FC236}">
                  <a16:creationId xmlns:a16="http://schemas.microsoft.com/office/drawing/2014/main" id="{08A6EB2A-6CFC-7A89-E101-779A61007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44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latin typeface="Arial" panose="020B0604020202020204" pitchFamily="34" charset="0"/>
                </a:rPr>
                <a:t>3</a:t>
              </a:r>
              <a:r>
                <a:rPr lang="en-US" altLang="en-US" sz="2400" baseline="30000">
                  <a:latin typeface="Arial" panose="020B0604020202020204" pitchFamily="34" charset="0"/>
                </a:rPr>
                <a:t>’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76806" name="Text Box 35">
            <a:extLst>
              <a:ext uri="{FF2B5EF4-FFF2-40B4-BE49-F238E27FC236}">
                <a16:creationId xmlns:a16="http://schemas.microsoft.com/office/drawing/2014/main" id="{1DD9718A-EB69-8FB6-2194-426062E68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79925"/>
            <a:ext cx="6934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i="1">
                <a:latin typeface="Symbol" pitchFamily="2" charset="2"/>
              </a:rPr>
              <a:t>p</a:t>
            </a:r>
            <a:r>
              <a:rPr lang="en-US" altLang="en-US" sz="3000">
                <a:latin typeface="Symbol" pitchFamily="2" charset="2"/>
              </a:rPr>
              <a:t>    </a:t>
            </a:r>
            <a:r>
              <a:rPr lang="en-US" altLang="en-US" sz="3000">
                <a:latin typeface="Arial" panose="020B0604020202020204" pitchFamily="34" charset="0"/>
              </a:rPr>
              <a:t>=    </a:t>
            </a:r>
            <a:r>
              <a:rPr lang="en-US" altLang="en-US" sz="3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3000">
                <a:latin typeface="Arial" panose="020B0604020202020204" pitchFamily="34" charset="0"/>
              </a:rPr>
              <a:t>        </a:t>
            </a:r>
            <a:r>
              <a:rPr lang="en-US" altLang="en-US" sz="3000">
                <a:solidFill>
                  <a:schemeClr val="accent2"/>
                </a:solidFill>
                <a:latin typeface="Arial" panose="020B0604020202020204" pitchFamily="34" charset="0"/>
              </a:rPr>
              <a:t>-2</a:t>
            </a:r>
            <a:r>
              <a:rPr lang="en-US" altLang="en-US" sz="3000">
                <a:latin typeface="Arial" panose="020B0604020202020204" pitchFamily="34" charset="0"/>
              </a:rPr>
              <a:t>      </a:t>
            </a:r>
            <a:r>
              <a:rPr lang="en-US" altLang="en-US">
                <a:solidFill>
                  <a:srgbClr val="FF9900"/>
                </a:solidFill>
              </a:rPr>
              <a:t>- </a:t>
            </a:r>
            <a:r>
              <a:rPr lang="en-US" altLang="en-US" sz="3000">
                <a:solidFill>
                  <a:srgbClr val="FF9900"/>
                </a:solidFill>
                <a:latin typeface="Arial" panose="020B0604020202020204" pitchFamily="34" charset="0"/>
              </a:rPr>
              <a:t>3</a:t>
            </a:r>
            <a:r>
              <a:rPr lang="en-US" altLang="en-US" sz="3000">
                <a:latin typeface="Arial" panose="020B0604020202020204" pitchFamily="34" charset="0"/>
              </a:rPr>
              <a:t>    </a:t>
            </a:r>
            <a:r>
              <a:rPr lang="en-US" altLang="en-US" sz="3000">
                <a:solidFill>
                  <a:schemeClr val="accent1"/>
                </a:solidFill>
                <a:latin typeface="Arial" panose="020B0604020202020204" pitchFamily="34" charset="0"/>
              </a:rPr>
              <a:t> 4         -5</a:t>
            </a:r>
          </a:p>
        </p:txBody>
      </p:sp>
      <p:sp>
        <p:nvSpPr>
          <p:cNvPr id="90150" name="Text Box 38">
            <a:extLst>
              <a:ext uri="{FF2B5EF4-FFF2-40B4-BE49-F238E27FC236}">
                <a16:creationId xmlns:a16="http://schemas.microsoft.com/office/drawing/2014/main" id="{4DB16381-66F0-A688-FF78-358AD5415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5116513"/>
            <a:ext cx="75438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This can be converted to:  </a:t>
            </a:r>
            <a:r>
              <a:rPr lang="en-US" altLang="en-US" sz="2400" dirty="0">
                <a:solidFill>
                  <a:srgbClr val="FF0000"/>
                </a:solidFill>
              </a:rPr>
              <a:t>1 2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4 3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CC00"/>
                </a:solidFill>
              </a:rPr>
              <a:t>6 5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66FF"/>
                </a:solidFill>
              </a:rPr>
              <a:t>7 8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1"/>
                </a:solidFill>
              </a:rPr>
              <a:t>10 9</a:t>
            </a:r>
            <a:r>
              <a:rPr lang="en-US" altLang="en-US" sz="2400" dirty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So, the previous approximation algorithm 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5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7353"/>
            <a:ext cx="9144000" cy="1466850"/>
          </a:xfrm>
        </p:spPr>
        <p:txBody>
          <a:bodyPr lIns="82945" tIns="41473" rIns="82945" bIns="41473">
            <a:no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3200" dirty="0"/>
              <a:t>Are There Fragile Regions in the Human Genome? </a:t>
            </a:r>
            <a:br>
              <a:rPr lang="en-US" sz="3200" dirty="0">
                <a:latin typeface="Tahoma" charset="0"/>
              </a:rPr>
            </a:b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425450" y="1838325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282" y="1066800"/>
            <a:ext cx="899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Transforming Men into Mice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Sorting by Reversals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Breakpoint Theorem</a:t>
            </a:r>
          </a:p>
          <a:p>
            <a:pPr marL="457200" lvl="0" indent="-457200">
              <a:buFont typeface="Arial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2-Breaks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Breakpoint Graphs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2-Break Distance Theorem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11BE-0C61-5340-8A04-122EAF18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4090828210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533400" y="0"/>
            <a:ext cx="8077200" cy="9604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latin typeface="Calibri"/>
                <a:cs typeface="Calibri"/>
              </a:rPr>
              <a:t>From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Linear</a:t>
            </a:r>
            <a:r>
              <a:rPr lang="fr-FR" dirty="0">
                <a:latin typeface="Calibri"/>
                <a:cs typeface="Calibri"/>
              </a:rPr>
              <a:t> to </a:t>
            </a:r>
            <a:r>
              <a:rPr lang="fr-FR" dirty="0" err="1">
                <a:latin typeface="Calibri"/>
                <a:cs typeface="Calibri"/>
              </a:rPr>
              <a:t>Circular</a:t>
            </a:r>
            <a:r>
              <a:rPr lang="fr-FR" dirty="0">
                <a:latin typeface="Calibri"/>
                <a:cs typeface="Calibri"/>
              </a:rPr>
              <a:t> Chromosomes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3352800"/>
            <a:ext cx="891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        (</a:t>
            </a:r>
            <a:r>
              <a:rPr lang="en-US" sz="2800" i="1" dirty="0"/>
              <a:t>+a –b –d +c</a:t>
            </a:r>
            <a:r>
              <a:rPr lang="en-US" sz="2800" dirty="0"/>
              <a:t>)     (</a:t>
            </a:r>
            <a:r>
              <a:rPr lang="en-US" sz="2800" i="1" dirty="0"/>
              <a:t>+e +f +g +h +</a:t>
            </a:r>
            <a:r>
              <a:rPr lang="en-US" sz="2800" i="1" dirty="0" err="1"/>
              <a:t>i</a:t>
            </a:r>
            <a:r>
              <a:rPr lang="en-US" sz="2800" i="1" dirty="0"/>
              <a:t> +j</a:t>
            </a:r>
            <a:r>
              <a:rPr lang="en-US" sz="2800" dirty="0"/>
              <a:t>)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6E93A-14EB-3B4A-A284-3D7B2C47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09460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94"/>
          <a:stretch/>
        </p:blipFill>
        <p:spPr bwMode="auto">
          <a:xfrm>
            <a:off x="1219200" y="1066800"/>
            <a:ext cx="7010400" cy="145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 dirty="0">
                <a:latin typeface="Calibri"/>
                <a:cs typeface="Calibri"/>
              </a:rPr>
              <a:t>Series of Reversals</a:t>
            </a: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F9E5C4-E65F-CC47-A880-E41AE8AE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843821871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57400" y="1228725"/>
            <a:ext cx="4482762" cy="2136774"/>
            <a:chOff x="1479550" y="3733800"/>
            <a:chExt cx="4482762" cy="2136774"/>
          </a:xfrm>
        </p:grpSpPr>
        <p:sp>
          <p:nvSpPr>
            <p:cNvPr id="104452" name="Freeform 62"/>
            <p:cNvSpPr>
              <a:spLocks/>
            </p:cNvSpPr>
            <p:nvPr/>
          </p:nvSpPr>
          <p:spPr bwMode="auto">
            <a:xfrm rot="7325746">
              <a:off x="5385780" y="5437353"/>
              <a:ext cx="489077" cy="148022"/>
            </a:xfrm>
            <a:custGeom>
              <a:avLst/>
              <a:gdLst>
                <a:gd name="T0" fmla="*/ 0 w 685800"/>
                <a:gd name="T1" fmla="*/ 0 h 241300"/>
                <a:gd name="T2" fmla="*/ 334336 w 685800"/>
                <a:gd name="T3" fmla="*/ 6871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72" name="Freeform 59"/>
            <p:cNvSpPr>
              <a:spLocks/>
            </p:cNvSpPr>
            <p:nvPr/>
          </p:nvSpPr>
          <p:spPr bwMode="auto">
            <a:xfrm rot="18172464">
              <a:off x="3856038" y="4033838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334336 w 685800"/>
                <a:gd name="T3" fmla="*/ 6871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63" name="Freeform 41"/>
            <p:cNvSpPr>
              <a:spLocks/>
            </p:cNvSpPr>
            <p:nvPr/>
          </p:nvSpPr>
          <p:spPr bwMode="auto">
            <a:xfrm>
              <a:off x="1479550" y="4672013"/>
              <a:ext cx="55563" cy="571500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0" name="Freeform 38"/>
            <p:cNvSpPr>
              <a:spLocks/>
            </p:cNvSpPr>
            <p:nvPr/>
          </p:nvSpPr>
          <p:spPr bwMode="auto">
            <a:xfrm>
              <a:off x="3062288" y="4667250"/>
              <a:ext cx="46037" cy="498475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9" name="Freeform 37"/>
            <p:cNvSpPr>
              <a:spLocks/>
            </p:cNvSpPr>
            <p:nvPr/>
          </p:nvSpPr>
          <p:spPr bwMode="auto">
            <a:xfrm>
              <a:off x="1978025" y="4140200"/>
              <a:ext cx="644525" cy="74613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49" name="Freeform 60"/>
            <p:cNvSpPr>
              <a:spLocks/>
            </p:cNvSpPr>
            <p:nvPr/>
          </p:nvSpPr>
          <p:spPr bwMode="auto">
            <a:xfrm rot="14293343">
              <a:off x="3631045" y="4983101"/>
              <a:ext cx="457437" cy="158750"/>
            </a:xfrm>
            <a:custGeom>
              <a:avLst/>
              <a:gdLst>
                <a:gd name="T0" fmla="*/ 0 w 685800"/>
                <a:gd name="T1" fmla="*/ 0 h 241300"/>
                <a:gd name="T2" fmla="*/ 334336 w 685800"/>
                <a:gd name="T3" fmla="*/ 6871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50" name="Freeform 61"/>
            <p:cNvSpPr>
              <a:spLocks/>
            </p:cNvSpPr>
            <p:nvPr/>
          </p:nvSpPr>
          <p:spPr bwMode="auto">
            <a:xfrm rot="10800000">
              <a:off x="4373562" y="5716587"/>
              <a:ext cx="534987" cy="153987"/>
            </a:xfrm>
            <a:custGeom>
              <a:avLst/>
              <a:gdLst>
                <a:gd name="T0" fmla="*/ 0 w 685800"/>
                <a:gd name="T1" fmla="*/ 0 h 241300"/>
                <a:gd name="T2" fmla="*/ 334336 w 685800"/>
                <a:gd name="T3" fmla="*/ 6871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51" name="Freeform 63"/>
            <p:cNvSpPr>
              <a:spLocks/>
            </p:cNvSpPr>
            <p:nvPr/>
          </p:nvSpPr>
          <p:spPr bwMode="auto">
            <a:xfrm rot="3608507">
              <a:off x="5624580" y="4442637"/>
              <a:ext cx="517821" cy="157643"/>
            </a:xfrm>
            <a:custGeom>
              <a:avLst/>
              <a:gdLst>
                <a:gd name="T0" fmla="*/ 0 w 685800"/>
                <a:gd name="T1" fmla="*/ 0 h 241300"/>
                <a:gd name="T2" fmla="*/ 334336 w 685800"/>
                <a:gd name="T3" fmla="*/ 6871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56" name="Text Box 34"/>
            <p:cNvSpPr txBox="1">
              <a:spLocks noChangeArrowheads="1"/>
            </p:cNvSpPr>
            <p:nvPr/>
          </p:nvSpPr>
          <p:spPr bwMode="auto">
            <a:xfrm>
              <a:off x="1560513" y="4824413"/>
              <a:ext cx="234950" cy="43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800" i="1"/>
                <a:t>a</a:t>
              </a:r>
            </a:p>
          </p:txBody>
        </p:sp>
        <p:sp>
          <p:nvSpPr>
            <p:cNvPr id="104457" name="Text Box 35"/>
            <p:cNvSpPr txBox="1">
              <a:spLocks noChangeArrowheads="1"/>
            </p:cNvSpPr>
            <p:nvPr/>
          </p:nvSpPr>
          <p:spPr bwMode="auto">
            <a:xfrm>
              <a:off x="2901950" y="4841875"/>
              <a:ext cx="138113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800" i="1" dirty="0"/>
                <a:t>d</a:t>
              </a:r>
            </a:p>
          </p:txBody>
        </p:sp>
        <p:sp>
          <p:nvSpPr>
            <p:cNvPr id="104458" name="Text Box 36"/>
            <p:cNvSpPr txBox="1">
              <a:spLocks noChangeArrowheads="1"/>
            </p:cNvSpPr>
            <p:nvPr/>
          </p:nvSpPr>
          <p:spPr bwMode="auto">
            <a:xfrm>
              <a:off x="2265363" y="5494338"/>
              <a:ext cx="1174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800" i="1"/>
                <a:t>c</a:t>
              </a:r>
            </a:p>
          </p:txBody>
        </p:sp>
        <p:sp>
          <p:nvSpPr>
            <p:cNvPr id="104461" name="Freeform 39"/>
            <p:cNvSpPr>
              <a:spLocks/>
            </p:cNvSpPr>
            <p:nvPr/>
          </p:nvSpPr>
          <p:spPr bwMode="auto">
            <a:xfrm>
              <a:off x="2020888" y="5638800"/>
              <a:ext cx="655637" cy="79375"/>
            </a:xfrm>
            <a:custGeom>
              <a:avLst/>
              <a:gdLst>
                <a:gd name="T0" fmla="*/ 0 w 2646"/>
                <a:gd name="T1" fmla="*/ 2147483647 h 312"/>
                <a:gd name="T2" fmla="*/ 2147483647 w 2646"/>
                <a:gd name="T3" fmla="*/ 2147483647 h 312"/>
                <a:gd name="T4" fmla="*/ 2147483647 w 2646"/>
                <a:gd name="T5" fmla="*/ 2147483647 h 312"/>
                <a:gd name="T6" fmla="*/ 2147483647 w 2646"/>
                <a:gd name="T7" fmla="*/ 2147483647 h 312"/>
                <a:gd name="T8" fmla="*/ 2147483647 w 2646"/>
                <a:gd name="T9" fmla="*/ 2147483647 h 312"/>
                <a:gd name="T10" fmla="*/ 2147483647 w 2646"/>
                <a:gd name="T11" fmla="*/ 2147483647 h 312"/>
                <a:gd name="T12" fmla="*/ 2147483647 w 2646"/>
                <a:gd name="T13" fmla="*/ 2147483647 h 312"/>
                <a:gd name="T14" fmla="*/ 2147483647 w 2646"/>
                <a:gd name="T15" fmla="*/ 2147483647 h 312"/>
                <a:gd name="T16" fmla="*/ 2147483647 w 2646"/>
                <a:gd name="T17" fmla="*/ 2147483647 h 312"/>
                <a:gd name="T18" fmla="*/ 2147483647 w 2646"/>
                <a:gd name="T19" fmla="*/ 2147483647 h 312"/>
                <a:gd name="T20" fmla="*/ 2147483647 w 2646"/>
                <a:gd name="T21" fmla="*/ 2147483647 h 312"/>
                <a:gd name="T22" fmla="*/ 2147483647 w 2646"/>
                <a:gd name="T23" fmla="*/ 2147483647 h 312"/>
                <a:gd name="T24" fmla="*/ 2147483647 w 2646"/>
                <a:gd name="T25" fmla="*/ 2147483647 h 312"/>
                <a:gd name="T26" fmla="*/ 2147483647 w 2646"/>
                <a:gd name="T27" fmla="*/ 2147483647 h 312"/>
                <a:gd name="T28" fmla="*/ 2147483647 w 2646"/>
                <a:gd name="T29" fmla="*/ 2147483647 h 312"/>
                <a:gd name="T30" fmla="*/ 2147483647 w 2646"/>
                <a:gd name="T31" fmla="*/ 0 h 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46"/>
                <a:gd name="T49" fmla="*/ 0 h 312"/>
                <a:gd name="T50" fmla="*/ 2646 w 2646"/>
                <a:gd name="T51" fmla="*/ 312 h 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46" h="312">
                  <a:moveTo>
                    <a:pt x="0" y="81"/>
                  </a:moveTo>
                  <a:lnTo>
                    <a:pt x="170" y="142"/>
                  </a:lnTo>
                  <a:lnTo>
                    <a:pt x="343" y="194"/>
                  </a:lnTo>
                  <a:lnTo>
                    <a:pt x="520" y="237"/>
                  </a:lnTo>
                  <a:lnTo>
                    <a:pt x="698" y="270"/>
                  </a:lnTo>
                  <a:lnTo>
                    <a:pt x="878" y="293"/>
                  </a:lnTo>
                  <a:lnTo>
                    <a:pt x="1059" y="307"/>
                  </a:lnTo>
                  <a:lnTo>
                    <a:pt x="1240" y="311"/>
                  </a:lnTo>
                  <a:lnTo>
                    <a:pt x="1422" y="305"/>
                  </a:lnTo>
                  <a:lnTo>
                    <a:pt x="1603" y="290"/>
                  </a:lnTo>
                  <a:lnTo>
                    <a:pt x="1782" y="265"/>
                  </a:lnTo>
                  <a:lnTo>
                    <a:pt x="1960" y="231"/>
                  </a:lnTo>
                  <a:lnTo>
                    <a:pt x="2136" y="187"/>
                  </a:lnTo>
                  <a:lnTo>
                    <a:pt x="2309" y="134"/>
                  </a:lnTo>
                  <a:lnTo>
                    <a:pt x="2479" y="71"/>
                  </a:lnTo>
                  <a:lnTo>
                    <a:pt x="2645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4" name="Text Box 42"/>
            <p:cNvSpPr txBox="1">
              <a:spLocks noChangeArrowheads="1"/>
            </p:cNvSpPr>
            <p:nvPr/>
          </p:nvSpPr>
          <p:spPr bwMode="auto">
            <a:xfrm>
              <a:off x="2235200" y="4213225"/>
              <a:ext cx="198438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800" i="1"/>
                <a:t>b</a:t>
              </a:r>
            </a:p>
          </p:txBody>
        </p:sp>
        <p:sp>
          <p:nvSpPr>
            <p:cNvPr id="104465" name="Freeform 52"/>
            <p:cNvSpPr>
              <a:spLocks/>
            </p:cNvSpPr>
            <p:nvPr/>
          </p:nvSpPr>
          <p:spPr bwMode="auto">
            <a:xfrm>
              <a:off x="4830763" y="3733800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334336 w 685800"/>
                <a:gd name="T3" fmla="*/ 6871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73" name="TextBox 64"/>
            <p:cNvSpPr txBox="1">
              <a:spLocks noChangeArrowheads="1"/>
            </p:cNvSpPr>
            <p:nvPr/>
          </p:nvSpPr>
          <p:spPr bwMode="auto">
            <a:xfrm>
              <a:off x="4984750" y="3752850"/>
              <a:ext cx="2555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 dirty="0"/>
                <a:t>f</a:t>
              </a:r>
            </a:p>
          </p:txBody>
        </p:sp>
        <p:sp>
          <p:nvSpPr>
            <p:cNvPr id="104474" name="TextBox 65"/>
            <p:cNvSpPr txBox="1">
              <a:spLocks noChangeArrowheads="1"/>
            </p:cNvSpPr>
            <p:nvPr/>
          </p:nvSpPr>
          <p:spPr bwMode="auto">
            <a:xfrm>
              <a:off x="5595938" y="4344988"/>
              <a:ext cx="3032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/>
                <a:t>g</a:t>
              </a:r>
            </a:p>
          </p:txBody>
        </p:sp>
        <p:sp>
          <p:nvSpPr>
            <p:cNvPr id="104475" name="TextBox 66"/>
            <p:cNvSpPr txBox="1">
              <a:spLocks noChangeArrowheads="1"/>
            </p:cNvSpPr>
            <p:nvPr/>
          </p:nvSpPr>
          <p:spPr bwMode="auto">
            <a:xfrm>
              <a:off x="5354638" y="5232400"/>
              <a:ext cx="3063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/>
                <a:t>h</a:t>
              </a:r>
            </a:p>
          </p:txBody>
        </p:sp>
        <p:sp>
          <p:nvSpPr>
            <p:cNvPr id="104476" name="TextBox 67"/>
            <p:cNvSpPr txBox="1">
              <a:spLocks noChangeArrowheads="1"/>
            </p:cNvSpPr>
            <p:nvPr/>
          </p:nvSpPr>
          <p:spPr bwMode="auto">
            <a:xfrm>
              <a:off x="4562475" y="5457825"/>
              <a:ext cx="238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/>
                <a:t>i</a:t>
              </a:r>
            </a:p>
          </p:txBody>
        </p:sp>
        <p:sp>
          <p:nvSpPr>
            <p:cNvPr id="104477" name="TextBox 68"/>
            <p:cNvSpPr txBox="1">
              <a:spLocks noChangeArrowheads="1"/>
            </p:cNvSpPr>
            <p:nvPr/>
          </p:nvSpPr>
          <p:spPr bwMode="auto">
            <a:xfrm>
              <a:off x="3859213" y="4821238"/>
              <a:ext cx="23971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/>
                <a:t>j</a:t>
              </a:r>
            </a:p>
          </p:txBody>
        </p:sp>
        <p:sp>
          <p:nvSpPr>
            <p:cNvPr id="104478" name="TextBox 69"/>
            <p:cNvSpPr txBox="1">
              <a:spLocks noChangeArrowheads="1"/>
            </p:cNvSpPr>
            <p:nvPr/>
          </p:nvSpPr>
          <p:spPr bwMode="auto">
            <a:xfrm>
              <a:off x="4090988" y="4014788"/>
              <a:ext cx="3000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/>
                <a:t>e</a:t>
              </a:r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533400" y="0"/>
            <a:ext cx="8077200" cy="9604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latin typeface="Calibri"/>
                <a:cs typeface="Calibri"/>
              </a:rPr>
              <a:t>From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Linear</a:t>
            </a:r>
            <a:r>
              <a:rPr lang="fr-FR" dirty="0">
                <a:latin typeface="Calibri"/>
                <a:cs typeface="Calibri"/>
              </a:rPr>
              <a:t> to </a:t>
            </a:r>
            <a:r>
              <a:rPr lang="fr-FR" dirty="0" err="1">
                <a:latin typeface="Calibri"/>
                <a:cs typeface="Calibri"/>
              </a:rPr>
              <a:t>Circular</a:t>
            </a:r>
            <a:r>
              <a:rPr lang="fr-FR" dirty="0">
                <a:latin typeface="Calibri"/>
                <a:cs typeface="Calibri"/>
              </a:rPr>
              <a:t> Chromosomes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3352800"/>
            <a:ext cx="891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        (</a:t>
            </a:r>
            <a:r>
              <a:rPr lang="en-US" sz="2800" i="1" dirty="0"/>
              <a:t>+a –b –d +c</a:t>
            </a:r>
            <a:r>
              <a:rPr lang="en-US" sz="2800" dirty="0"/>
              <a:t>)     (</a:t>
            </a:r>
            <a:r>
              <a:rPr lang="en-US" sz="2800" i="1" dirty="0"/>
              <a:t>+e +f +g +h +</a:t>
            </a:r>
            <a:r>
              <a:rPr lang="en-US" sz="2800" i="1" dirty="0" err="1"/>
              <a:t>i</a:t>
            </a:r>
            <a:r>
              <a:rPr lang="en-US" sz="2800" i="1" dirty="0"/>
              <a:t> +j</a:t>
            </a:r>
            <a:r>
              <a:rPr lang="en-US" sz="2800" dirty="0"/>
              <a:t>)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dirty="0"/>
              <a:t>Black</a:t>
            </a:r>
            <a:r>
              <a:rPr lang="en-US" sz="2800" dirty="0"/>
              <a:t> </a:t>
            </a:r>
            <a:r>
              <a:rPr lang="en-US" sz="2800" b="1" dirty="0"/>
              <a:t>directed</a:t>
            </a:r>
            <a:r>
              <a:rPr lang="en-US" sz="2800" dirty="0"/>
              <a:t> edges represent </a:t>
            </a:r>
            <a:r>
              <a:rPr lang="en-US" sz="2800" dirty="0" err="1"/>
              <a:t>synteny</a:t>
            </a:r>
            <a:r>
              <a:rPr lang="en-US" sz="2800" dirty="0"/>
              <a:t> blocks.</a:t>
            </a:r>
          </a:p>
          <a:p>
            <a:pPr algn="ctr"/>
            <a:r>
              <a:rPr lang="en-US" sz="28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31412-8F1A-A340-ADC3-D1A35A59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8018025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Freeform 62"/>
          <p:cNvSpPr>
            <a:spLocks/>
          </p:cNvSpPr>
          <p:nvPr/>
        </p:nvSpPr>
        <p:spPr bwMode="auto">
          <a:xfrm rot="7325746">
            <a:off x="5963630" y="2932278"/>
            <a:ext cx="489077" cy="148022"/>
          </a:xfrm>
          <a:custGeom>
            <a:avLst/>
            <a:gdLst>
              <a:gd name="T0" fmla="*/ 0 w 685800"/>
              <a:gd name="T1" fmla="*/ 0 h 241300"/>
              <a:gd name="T2" fmla="*/ 334336 w 685800"/>
              <a:gd name="T3" fmla="*/ 6871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2" name="Freeform 59"/>
          <p:cNvSpPr>
            <a:spLocks/>
          </p:cNvSpPr>
          <p:nvPr/>
        </p:nvSpPr>
        <p:spPr bwMode="auto">
          <a:xfrm rot="18172464">
            <a:off x="4433888" y="15287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334336 w 685800"/>
              <a:gd name="T3" fmla="*/ 6871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3" name="Freeform 41"/>
          <p:cNvSpPr>
            <a:spLocks/>
          </p:cNvSpPr>
          <p:nvPr/>
        </p:nvSpPr>
        <p:spPr bwMode="auto">
          <a:xfrm>
            <a:off x="2057400" y="2166938"/>
            <a:ext cx="55563" cy="571500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0" name="Freeform 38"/>
          <p:cNvSpPr>
            <a:spLocks/>
          </p:cNvSpPr>
          <p:nvPr/>
        </p:nvSpPr>
        <p:spPr bwMode="auto">
          <a:xfrm>
            <a:off x="3640138" y="2162175"/>
            <a:ext cx="46037" cy="498475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9" name="Freeform 37"/>
          <p:cNvSpPr>
            <a:spLocks/>
          </p:cNvSpPr>
          <p:nvPr/>
        </p:nvSpPr>
        <p:spPr bwMode="auto">
          <a:xfrm>
            <a:off x="2555875" y="1635125"/>
            <a:ext cx="644525" cy="74613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49" name="Freeform 60"/>
          <p:cNvSpPr>
            <a:spLocks/>
          </p:cNvSpPr>
          <p:nvPr/>
        </p:nvSpPr>
        <p:spPr bwMode="auto">
          <a:xfrm rot="14293343">
            <a:off x="4208895" y="2478026"/>
            <a:ext cx="457437" cy="158750"/>
          </a:xfrm>
          <a:custGeom>
            <a:avLst/>
            <a:gdLst>
              <a:gd name="T0" fmla="*/ 0 w 685800"/>
              <a:gd name="T1" fmla="*/ 0 h 241300"/>
              <a:gd name="T2" fmla="*/ 334336 w 685800"/>
              <a:gd name="T3" fmla="*/ 6871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0" name="Freeform 61"/>
          <p:cNvSpPr>
            <a:spLocks/>
          </p:cNvSpPr>
          <p:nvPr/>
        </p:nvSpPr>
        <p:spPr bwMode="auto">
          <a:xfrm rot="10800000">
            <a:off x="4951412" y="3211512"/>
            <a:ext cx="534987" cy="153987"/>
          </a:xfrm>
          <a:custGeom>
            <a:avLst/>
            <a:gdLst>
              <a:gd name="T0" fmla="*/ 0 w 685800"/>
              <a:gd name="T1" fmla="*/ 0 h 241300"/>
              <a:gd name="T2" fmla="*/ 334336 w 685800"/>
              <a:gd name="T3" fmla="*/ 6871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1" name="Freeform 63"/>
          <p:cNvSpPr>
            <a:spLocks/>
          </p:cNvSpPr>
          <p:nvPr/>
        </p:nvSpPr>
        <p:spPr bwMode="auto">
          <a:xfrm rot="3608507">
            <a:off x="6202430" y="1937562"/>
            <a:ext cx="517821" cy="157643"/>
          </a:xfrm>
          <a:custGeom>
            <a:avLst/>
            <a:gdLst>
              <a:gd name="T0" fmla="*/ 0 w 685800"/>
              <a:gd name="T1" fmla="*/ 0 h 241300"/>
              <a:gd name="T2" fmla="*/ 334336 w 685800"/>
              <a:gd name="T3" fmla="*/ 6871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3" name="Freeform 31"/>
          <p:cNvSpPr>
            <a:spLocks/>
          </p:cNvSpPr>
          <p:nvPr/>
        </p:nvSpPr>
        <p:spPr bwMode="auto">
          <a:xfrm>
            <a:off x="3219450" y="1708150"/>
            <a:ext cx="407988" cy="420688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4" name="Freeform 32"/>
          <p:cNvSpPr>
            <a:spLocks/>
          </p:cNvSpPr>
          <p:nvPr/>
        </p:nvSpPr>
        <p:spPr bwMode="auto">
          <a:xfrm>
            <a:off x="2111375" y="1708150"/>
            <a:ext cx="412750" cy="427038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5" name="Freeform 33"/>
          <p:cNvSpPr>
            <a:spLocks/>
          </p:cNvSpPr>
          <p:nvPr/>
        </p:nvSpPr>
        <p:spPr bwMode="auto">
          <a:xfrm>
            <a:off x="3292475" y="2667000"/>
            <a:ext cx="354013" cy="430213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6" name="Text Box 34"/>
          <p:cNvSpPr txBox="1">
            <a:spLocks noChangeArrowheads="1"/>
          </p:cNvSpPr>
          <p:nvPr/>
        </p:nvSpPr>
        <p:spPr bwMode="auto">
          <a:xfrm>
            <a:off x="2138363" y="2319338"/>
            <a:ext cx="23495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/>
              <a:t>a</a:t>
            </a:r>
          </a:p>
        </p:txBody>
      </p:sp>
      <p:sp>
        <p:nvSpPr>
          <p:cNvPr id="104457" name="Text Box 35"/>
          <p:cNvSpPr txBox="1">
            <a:spLocks noChangeArrowheads="1"/>
          </p:cNvSpPr>
          <p:nvPr/>
        </p:nvSpPr>
        <p:spPr bwMode="auto">
          <a:xfrm>
            <a:off x="3479800" y="2336800"/>
            <a:ext cx="13811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 dirty="0"/>
              <a:t>d</a:t>
            </a:r>
          </a:p>
        </p:txBody>
      </p:sp>
      <p:sp>
        <p:nvSpPr>
          <p:cNvPr id="104458" name="Text Box 36"/>
          <p:cNvSpPr txBox="1">
            <a:spLocks noChangeArrowheads="1"/>
          </p:cNvSpPr>
          <p:nvPr/>
        </p:nvSpPr>
        <p:spPr bwMode="auto">
          <a:xfrm>
            <a:off x="2843213" y="2989263"/>
            <a:ext cx="117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/>
              <a:t>c</a:t>
            </a:r>
          </a:p>
        </p:txBody>
      </p:sp>
      <p:sp>
        <p:nvSpPr>
          <p:cNvPr id="104461" name="Freeform 39"/>
          <p:cNvSpPr>
            <a:spLocks/>
          </p:cNvSpPr>
          <p:nvPr/>
        </p:nvSpPr>
        <p:spPr bwMode="auto">
          <a:xfrm>
            <a:off x="2598738" y="3133725"/>
            <a:ext cx="655637" cy="79375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2" name="Freeform 40"/>
          <p:cNvSpPr>
            <a:spLocks/>
          </p:cNvSpPr>
          <p:nvPr/>
        </p:nvSpPr>
        <p:spPr bwMode="auto">
          <a:xfrm>
            <a:off x="2136775" y="2762250"/>
            <a:ext cx="433388" cy="392113"/>
          </a:xfrm>
          <a:custGeom>
            <a:avLst/>
            <a:gdLst>
              <a:gd name="T0" fmla="*/ 0 w 1754"/>
              <a:gd name="T1" fmla="*/ 0 h 1586"/>
              <a:gd name="T2" fmla="*/ 2147483647 w 1754"/>
              <a:gd name="T3" fmla="*/ 2147483647 h 1586"/>
              <a:gd name="T4" fmla="*/ 2147483647 w 1754"/>
              <a:gd name="T5" fmla="*/ 2147483647 h 1586"/>
              <a:gd name="T6" fmla="*/ 2147483647 w 1754"/>
              <a:gd name="T7" fmla="*/ 2147483647 h 1586"/>
              <a:gd name="T8" fmla="*/ 2147483647 w 1754"/>
              <a:gd name="T9" fmla="*/ 2147483647 h 1586"/>
              <a:gd name="T10" fmla="*/ 2147483647 w 1754"/>
              <a:gd name="T11" fmla="*/ 2147483647 h 1586"/>
              <a:gd name="T12" fmla="*/ 2147483647 w 1754"/>
              <a:gd name="T13" fmla="*/ 2147483647 h 1586"/>
              <a:gd name="T14" fmla="*/ 2147483647 w 1754"/>
              <a:gd name="T15" fmla="*/ 2147483647 h 1586"/>
              <a:gd name="T16" fmla="*/ 2147483647 w 1754"/>
              <a:gd name="T17" fmla="*/ 2147483647 h 1586"/>
              <a:gd name="T18" fmla="*/ 2147483647 w 1754"/>
              <a:gd name="T19" fmla="*/ 2147483647 h 1586"/>
              <a:gd name="T20" fmla="*/ 2147483647 w 1754"/>
              <a:gd name="T21" fmla="*/ 2147483647 h 1586"/>
              <a:gd name="T22" fmla="*/ 2147483647 w 1754"/>
              <a:gd name="T23" fmla="*/ 2147483647 h 1586"/>
              <a:gd name="T24" fmla="*/ 2147483647 w 1754"/>
              <a:gd name="T25" fmla="*/ 2147483647 h 1586"/>
              <a:gd name="T26" fmla="*/ 2147483647 w 1754"/>
              <a:gd name="T27" fmla="*/ 2147483647 h 1586"/>
              <a:gd name="T28" fmla="*/ 2147483647 w 1754"/>
              <a:gd name="T29" fmla="*/ 2147483647 h 1586"/>
              <a:gd name="T30" fmla="*/ 2147483647 w 1754"/>
              <a:gd name="T31" fmla="*/ 2147483647 h 15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4"/>
              <a:gd name="T49" fmla="*/ 0 h 1586"/>
              <a:gd name="T50" fmla="*/ 1754 w 1754"/>
              <a:gd name="T51" fmla="*/ 1586 h 15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4" h="1586">
                <a:moveTo>
                  <a:pt x="0" y="0"/>
                </a:moveTo>
                <a:lnTo>
                  <a:pt x="75" y="141"/>
                </a:lnTo>
                <a:lnTo>
                  <a:pt x="156" y="278"/>
                </a:lnTo>
                <a:lnTo>
                  <a:pt x="244" y="412"/>
                </a:lnTo>
                <a:lnTo>
                  <a:pt x="339" y="540"/>
                </a:lnTo>
                <a:lnTo>
                  <a:pt x="441" y="665"/>
                </a:lnTo>
                <a:lnTo>
                  <a:pt x="549" y="784"/>
                </a:lnTo>
                <a:lnTo>
                  <a:pt x="663" y="897"/>
                </a:lnTo>
                <a:lnTo>
                  <a:pt x="782" y="1006"/>
                </a:lnTo>
                <a:lnTo>
                  <a:pt x="907" y="1108"/>
                </a:lnTo>
                <a:lnTo>
                  <a:pt x="1037" y="1204"/>
                </a:lnTo>
                <a:lnTo>
                  <a:pt x="1172" y="1294"/>
                </a:lnTo>
                <a:lnTo>
                  <a:pt x="1312" y="1377"/>
                </a:lnTo>
                <a:lnTo>
                  <a:pt x="1455" y="1453"/>
                </a:lnTo>
                <a:lnTo>
                  <a:pt x="1602" y="1522"/>
                </a:lnTo>
                <a:lnTo>
                  <a:pt x="1753" y="158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4" name="Text Box 42"/>
          <p:cNvSpPr txBox="1">
            <a:spLocks noChangeArrowheads="1"/>
          </p:cNvSpPr>
          <p:nvPr/>
        </p:nvSpPr>
        <p:spPr bwMode="auto">
          <a:xfrm>
            <a:off x="2813050" y="1708150"/>
            <a:ext cx="1984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/>
              <a:t>b</a:t>
            </a:r>
          </a:p>
        </p:txBody>
      </p:sp>
      <p:sp>
        <p:nvSpPr>
          <p:cNvPr id="104465" name="Freeform 52"/>
          <p:cNvSpPr>
            <a:spLocks/>
          </p:cNvSpPr>
          <p:nvPr/>
        </p:nvSpPr>
        <p:spPr bwMode="auto">
          <a:xfrm>
            <a:off x="5408613" y="1228725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334336 w 685800"/>
              <a:gd name="T3" fmla="*/ 6871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6" name="Freeform 53"/>
          <p:cNvSpPr>
            <a:spLocks/>
          </p:cNvSpPr>
          <p:nvPr/>
        </p:nvSpPr>
        <p:spPr bwMode="auto">
          <a:xfrm rot="1654840">
            <a:off x="5922963" y="15160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334336 w 685800"/>
              <a:gd name="T3" fmla="*/ 6871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7" name="Freeform 54"/>
          <p:cNvSpPr>
            <a:spLocks/>
          </p:cNvSpPr>
          <p:nvPr/>
        </p:nvSpPr>
        <p:spPr bwMode="auto">
          <a:xfrm rot="5400000">
            <a:off x="6176963" y="2505075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334336 w 685800"/>
              <a:gd name="T3" fmla="*/ 6871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8" name="Freeform 55"/>
          <p:cNvSpPr>
            <a:spLocks/>
          </p:cNvSpPr>
          <p:nvPr/>
        </p:nvSpPr>
        <p:spPr bwMode="auto">
          <a:xfrm rot="8970577">
            <a:off x="5449888" y="320198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334336 w 685800"/>
              <a:gd name="T3" fmla="*/ 6871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9" name="Freeform 56"/>
          <p:cNvSpPr>
            <a:spLocks/>
          </p:cNvSpPr>
          <p:nvPr/>
        </p:nvSpPr>
        <p:spPr bwMode="auto">
          <a:xfrm rot="12658527">
            <a:off x="4454525" y="29257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334336 w 685800"/>
              <a:gd name="T3" fmla="*/ 6871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0" name="Freeform 57"/>
          <p:cNvSpPr>
            <a:spLocks/>
          </p:cNvSpPr>
          <p:nvPr/>
        </p:nvSpPr>
        <p:spPr bwMode="auto">
          <a:xfrm rot="16200000">
            <a:off x="4191000" y="194151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334336 w 685800"/>
              <a:gd name="T3" fmla="*/ 6871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1" name="Freeform 58"/>
          <p:cNvSpPr>
            <a:spLocks/>
          </p:cNvSpPr>
          <p:nvPr/>
        </p:nvSpPr>
        <p:spPr bwMode="auto">
          <a:xfrm rot="19638800">
            <a:off x="4943475" y="1238250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334336 w 685800"/>
              <a:gd name="T3" fmla="*/ 6871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3" name="TextBox 64"/>
          <p:cNvSpPr txBox="1">
            <a:spLocks noChangeArrowheads="1"/>
          </p:cNvSpPr>
          <p:nvPr/>
        </p:nvSpPr>
        <p:spPr bwMode="auto">
          <a:xfrm>
            <a:off x="5562600" y="1247775"/>
            <a:ext cx="255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 dirty="0"/>
              <a:t>f</a:t>
            </a:r>
          </a:p>
        </p:txBody>
      </p:sp>
      <p:sp>
        <p:nvSpPr>
          <p:cNvPr id="104474" name="TextBox 65"/>
          <p:cNvSpPr txBox="1">
            <a:spLocks noChangeArrowheads="1"/>
          </p:cNvSpPr>
          <p:nvPr/>
        </p:nvSpPr>
        <p:spPr bwMode="auto">
          <a:xfrm>
            <a:off x="6173788" y="1839913"/>
            <a:ext cx="303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/>
              <a:t>g</a:t>
            </a:r>
          </a:p>
        </p:txBody>
      </p:sp>
      <p:sp>
        <p:nvSpPr>
          <p:cNvPr id="104475" name="TextBox 66"/>
          <p:cNvSpPr txBox="1">
            <a:spLocks noChangeArrowheads="1"/>
          </p:cNvSpPr>
          <p:nvPr/>
        </p:nvSpPr>
        <p:spPr bwMode="auto">
          <a:xfrm>
            <a:off x="5932488" y="2727325"/>
            <a:ext cx="306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/>
              <a:t>h</a:t>
            </a:r>
          </a:p>
        </p:txBody>
      </p:sp>
      <p:sp>
        <p:nvSpPr>
          <p:cNvPr id="104476" name="TextBox 67"/>
          <p:cNvSpPr txBox="1">
            <a:spLocks noChangeArrowheads="1"/>
          </p:cNvSpPr>
          <p:nvPr/>
        </p:nvSpPr>
        <p:spPr bwMode="auto">
          <a:xfrm>
            <a:off x="5140325" y="2952750"/>
            <a:ext cx="238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/>
              <a:t>i</a:t>
            </a:r>
          </a:p>
        </p:txBody>
      </p:sp>
      <p:sp>
        <p:nvSpPr>
          <p:cNvPr id="104477" name="TextBox 68"/>
          <p:cNvSpPr txBox="1">
            <a:spLocks noChangeArrowheads="1"/>
          </p:cNvSpPr>
          <p:nvPr/>
        </p:nvSpPr>
        <p:spPr bwMode="auto">
          <a:xfrm>
            <a:off x="4437063" y="2316163"/>
            <a:ext cx="239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/>
              <a:t>j</a:t>
            </a:r>
          </a:p>
        </p:txBody>
      </p:sp>
      <p:sp>
        <p:nvSpPr>
          <p:cNvPr id="104478" name="TextBox 69"/>
          <p:cNvSpPr txBox="1">
            <a:spLocks noChangeArrowheads="1"/>
          </p:cNvSpPr>
          <p:nvPr/>
        </p:nvSpPr>
        <p:spPr bwMode="auto">
          <a:xfrm>
            <a:off x="4668838" y="15097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/>
              <a:t>e</a:t>
            </a: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533400" y="0"/>
            <a:ext cx="8077200" cy="9604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latin typeface="Calibri"/>
                <a:cs typeface="Calibri"/>
              </a:rPr>
              <a:t>From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Linear</a:t>
            </a:r>
            <a:r>
              <a:rPr lang="fr-FR" dirty="0">
                <a:latin typeface="Calibri"/>
                <a:cs typeface="Calibri"/>
              </a:rPr>
              <a:t> to </a:t>
            </a:r>
            <a:r>
              <a:rPr lang="fr-FR" dirty="0" err="1">
                <a:latin typeface="Calibri"/>
                <a:cs typeface="Calibri"/>
              </a:rPr>
              <a:t>Circular</a:t>
            </a:r>
            <a:r>
              <a:rPr lang="fr-FR" dirty="0">
                <a:latin typeface="Calibri"/>
                <a:cs typeface="Calibri"/>
              </a:rPr>
              <a:t> Chromosomes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3352800"/>
            <a:ext cx="891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        (</a:t>
            </a:r>
            <a:r>
              <a:rPr lang="en-US" sz="2800" i="1" dirty="0"/>
              <a:t>+a –b –d +c</a:t>
            </a:r>
            <a:r>
              <a:rPr lang="en-US" sz="2800" dirty="0"/>
              <a:t>)     (</a:t>
            </a:r>
            <a:r>
              <a:rPr lang="en-US" sz="2800" i="1" dirty="0"/>
              <a:t>+e +f +g +h +</a:t>
            </a:r>
            <a:r>
              <a:rPr lang="en-US" sz="2800" i="1" dirty="0" err="1"/>
              <a:t>i</a:t>
            </a:r>
            <a:r>
              <a:rPr lang="en-US" sz="2800" i="1" dirty="0"/>
              <a:t> +j</a:t>
            </a:r>
            <a:r>
              <a:rPr lang="en-US" sz="2800" dirty="0"/>
              <a:t>)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dirty="0"/>
              <a:t>Black</a:t>
            </a:r>
            <a:r>
              <a:rPr lang="en-US" sz="2800" dirty="0"/>
              <a:t> </a:t>
            </a:r>
            <a:r>
              <a:rPr lang="en-US" sz="2800" b="1" dirty="0"/>
              <a:t>directed</a:t>
            </a:r>
            <a:r>
              <a:rPr lang="en-US" sz="2800" dirty="0"/>
              <a:t> edges represent </a:t>
            </a:r>
            <a:r>
              <a:rPr lang="en-US" sz="2800" dirty="0" err="1"/>
              <a:t>synteny</a:t>
            </a:r>
            <a:r>
              <a:rPr lang="en-US" sz="2800" dirty="0"/>
              <a:t> blocks.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Red undirected </a:t>
            </a:r>
            <a:r>
              <a:rPr lang="en-US" sz="2800" dirty="0"/>
              <a:t>edges connect adjacent </a:t>
            </a:r>
            <a:r>
              <a:rPr lang="en-US" sz="2800" dirty="0" err="1"/>
              <a:t>synteny</a:t>
            </a:r>
            <a:r>
              <a:rPr lang="en-US" sz="2800" dirty="0"/>
              <a:t> blocks.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4C19BE-4772-4A46-8863-6CB87DDE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27227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  <p:bldP spid="104454" grpId="0" animBg="1"/>
      <p:bldP spid="104455" grpId="0" animBg="1"/>
      <p:bldP spid="104462" grpId="0" animBg="1"/>
      <p:bldP spid="104466" grpId="0" animBg="1"/>
      <p:bldP spid="104467" grpId="0" animBg="1"/>
      <p:bldP spid="104468" grpId="0" animBg="1"/>
      <p:bldP spid="104469" grpId="0" animBg="1"/>
      <p:bldP spid="104470" grpId="0" animBg="1"/>
      <p:bldP spid="10447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Freeform 26"/>
          <p:cNvSpPr>
            <a:spLocks/>
          </p:cNvSpPr>
          <p:nvPr/>
        </p:nvSpPr>
        <p:spPr bwMode="auto">
          <a:xfrm>
            <a:off x="6345238" y="3946525"/>
            <a:ext cx="973137" cy="160338"/>
          </a:xfrm>
          <a:custGeom>
            <a:avLst/>
            <a:gdLst>
              <a:gd name="T0" fmla="*/ 0 w 2983"/>
              <a:gd name="T1" fmla="*/ 2147483647 h 492"/>
              <a:gd name="T2" fmla="*/ 2147483647 w 2983"/>
              <a:gd name="T3" fmla="*/ 2147483647 h 492"/>
              <a:gd name="T4" fmla="*/ 2147483647 w 2983"/>
              <a:gd name="T5" fmla="*/ 2147483647 h 492"/>
              <a:gd name="T6" fmla="*/ 2147483647 w 2983"/>
              <a:gd name="T7" fmla="*/ 2147483647 h 492"/>
              <a:gd name="T8" fmla="*/ 2147483647 w 2983"/>
              <a:gd name="T9" fmla="*/ 2147483647 h 492"/>
              <a:gd name="T10" fmla="*/ 2147483647 w 2983"/>
              <a:gd name="T11" fmla="*/ 2147483647 h 492"/>
              <a:gd name="T12" fmla="*/ 2147483647 w 2983"/>
              <a:gd name="T13" fmla="*/ 2147483647 h 492"/>
              <a:gd name="T14" fmla="*/ 2147483647 w 2983"/>
              <a:gd name="T15" fmla="*/ 2147483647 h 492"/>
              <a:gd name="T16" fmla="*/ 2147483647 w 2983"/>
              <a:gd name="T17" fmla="*/ 2147483647 h 492"/>
              <a:gd name="T18" fmla="*/ 2147483647 w 2983"/>
              <a:gd name="T19" fmla="*/ 2147483647 h 492"/>
              <a:gd name="T20" fmla="*/ 2147483647 w 2983"/>
              <a:gd name="T21" fmla="*/ 2147483647 h 492"/>
              <a:gd name="T22" fmla="*/ 2147483647 w 2983"/>
              <a:gd name="T23" fmla="*/ 2147483647 h 492"/>
              <a:gd name="T24" fmla="*/ 2147483647 w 2983"/>
              <a:gd name="T25" fmla="*/ 2147483647 h 492"/>
              <a:gd name="T26" fmla="*/ 2147483647 w 2983"/>
              <a:gd name="T27" fmla="*/ 2147483647 h 492"/>
              <a:gd name="T28" fmla="*/ 2147483647 w 2983"/>
              <a:gd name="T29" fmla="*/ 2147483647 h 492"/>
              <a:gd name="T30" fmla="*/ 2147483647 w 2983"/>
              <a:gd name="T31" fmla="*/ 2147483647 h 492"/>
              <a:gd name="T32" fmla="*/ 2147483647 w 2983"/>
              <a:gd name="T33" fmla="*/ 2147483647 h 492"/>
              <a:gd name="T34" fmla="*/ 2147483647 w 2983"/>
              <a:gd name="T35" fmla="*/ 2147483647 h 492"/>
              <a:gd name="T36" fmla="*/ 2147483647 w 2983"/>
              <a:gd name="T37" fmla="*/ 0 h 4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983"/>
              <a:gd name="T58" fmla="*/ 0 h 492"/>
              <a:gd name="T59" fmla="*/ 2983 w 2983"/>
              <a:gd name="T60" fmla="*/ 492 h 49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983" h="492">
                <a:moveTo>
                  <a:pt x="0" y="261"/>
                </a:moveTo>
                <a:lnTo>
                  <a:pt x="162" y="319"/>
                </a:lnTo>
                <a:lnTo>
                  <a:pt x="326" y="369"/>
                </a:lnTo>
                <a:lnTo>
                  <a:pt x="494" y="411"/>
                </a:lnTo>
                <a:lnTo>
                  <a:pt x="663" y="444"/>
                </a:lnTo>
                <a:lnTo>
                  <a:pt x="834" y="468"/>
                </a:lnTo>
                <a:lnTo>
                  <a:pt x="1006" y="484"/>
                </a:lnTo>
                <a:lnTo>
                  <a:pt x="1178" y="491"/>
                </a:lnTo>
                <a:lnTo>
                  <a:pt x="1351" y="489"/>
                </a:lnTo>
                <a:lnTo>
                  <a:pt x="1523" y="478"/>
                </a:lnTo>
                <a:lnTo>
                  <a:pt x="1695" y="459"/>
                </a:lnTo>
                <a:lnTo>
                  <a:pt x="1865" y="431"/>
                </a:lnTo>
                <a:lnTo>
                  <a:pt x="2034" y="394"/>
                </a:lnTo>
                <a:lnTo>
                  <a:pt x="2200" y="349"/>
                </a:lnTo>
                <a:lnTo>
                  <a:pt x="2363" y="295"/>
                </a:lnTo>
                <a:lnTo>
                  <a:pt x="2524" y="233"/>
                </a:lnTo>
                <a:lnTo>
                  <a:pt x="2681" y="163"/>
                </a:lnTo>
                <a:lnTo>
                  <a:pt x="2834" y="86"/>
                </a:lnTo>
                <a:lnTo>
                  <a:pt x="2982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4" name="Freeform 25"/>
          <p:cNvSpPr>
            <a:spLocks/>
          </p:cNvSpPr>
          <p:nvPr/>
        </p:nvSpPr>
        <p:spPr bwMode="auto">
          <a:xfrm>
            <a:off x="7732713" y="2659063"/>
            <a:ext cx="85725" cy="722312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5" name="Freeform 27"/>
          <p:cNvSpPr>
            <a:spLocks/>
          </p:cNvSpPr>
          <p:nvPr/>
        </p:nvSpPr>
        <p:spPr bwMode="auto">
          <a:xfrm>
            <a:off x="5672138" y="2719388"/>
            <a:ext cx="73025" cy="752475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6" name="Freeform 24"/>
          <p:cNvSpPr>
            <a:spLocks/>
          </p:cNvSpPr>
          <p:nvPr/>
        </p:nvSpPr>
        <p:spPr bwMode="auto">
          <a:xfrm>
            <a:off x="6318250" y="2027238"/>
            <a:ext cx="850900" cy="100012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7" name="Freeform 15"/>
          <p:cNvSpPr>
            <a:spLocks/>
          </p:cNvSpPr>
          <p:nvPr/>
        </p:nvSpPr>
        <p:spPr bwMode="auto">
          <a:xfrm>
            <a:off x="1452563" y="3946525"/>
            <a:ext cx="973137" cy="160338"/>
          </a:xfrm>
          <a:custGeom>
            <a:avLst/>
            <a:gdLst>
              <a:gd name="T0" fmla="*/ 0 w 2983"/>
              <a:gd name="T1" fmla="*/ 2147483647 h 492"/>
              <a:gd name="T2" fmla="*/ 2147483647 w 2983"/>
              <a:gd name="T3" fmla="*/ 2147483647 h 492"/>
              <a:gd name="T4" fmla="*/ 2147483647 w 2983"/>
              <a:gd name="T5" fmla="*/ 2147483647 h 492"/>
              <a:gd name="T6" fmla="*/ 2147483647 w 2983"/>
              <a:gd name="T7" fmla="*/ 2147483647 h 492"/>
              <a:gd name="T8" fmla="*/ 2147483647 w 2983"/>
              <a:gd name="T9" fmla="*/ 2147483647 h 492"/>
              <a:gd name="T10" fmla="*/ 2147483647 w 2983"/>
              <a:gd name="T11" fmla="*/ 2147483647 h 492"/>
              <a:gd name="T12" fmla="*/ 2147483647 w 2983"/>
              <a:gd name="T13" fmla="*/ 2147483647 h 492"/>
              <a:gd name="T14" fmla="*/ 2147483647 w 2983"/>
              <a:gd name="T15" fmla="*/ 2147483647 h 492"/>
              <a:gd name="T16" fmla="*/ 2147483647 w 2983"/>
              <a:gd name="T17" fmla="*/ 2147483647 h 492"/>
              <a:gd name="T18" fmla="*/ 2147483647 w 2983"/>
              <a:gd name="T19" fmla="*/ 2147483647 h 492"/>
              <a:gd name="T20" fmla="*/ 2147483647 w 2983"/>
              <a:gd name="T21" fmla="*/ 2147483647 h 492"/>
              <a:gd name="T22" fmla="*/ 2147483647 w 2983"/>
              <a:gd name="T23" fmla="*/ 2147483647 h 492"/>
              <a:gd name="T24" fmla="*/ 2147483647 w 2983"/>
              <a:gd name="T25" fmla="*/ 2147483647 h 492"/>
              <a:gd name="T26" fmla="*/ 2147483647 w 2983"/>
              <a:gd name="T27" fmla="*/ 2147483647 h 492"/>
              <a:gd name="T28" fmla="*/ 2147483647 w 2983"/>
              <a:gd name="T29" fmla="*/ 2147483647 h 492"/>
              <a:gd name="T30" fmla="*/ 2147483647 w 2983"/>
              <a:gd name="T31" fmla="*/ 2147483647 h 492"/>
              <a:gd name="T32" fmla="*/ 2147483647 w 2983"/>
              <a:gd name="T33" fmla="*/ 2147483647 h 492"/>
              <a:gd name="T34" fmla="*/ 2147483647 w 2983"/>
              <a:gd name="T35" fmla="*/ 2147483647 h 492"/>
              <a:gd name="T36" fmla="*/ 2147483647 w 2983"/>
              <a:gd name="T37" fmla="*/ 0 h 4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983"/>
              <a:gd name="T58" fmla="*/ 0 h 492"/>
              <a:gd name="T59" fmla="*/ 2983 w 2983"/>
              <a:gd name="T60" fmla="*/ 492 h 49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983" h="492">
                <a:moveTo>
                  <a:pt x="0" y="261"/>
                </a:moveTo>
                <a:lnTo>
                  <a:pt x="162" y="319"/>
                </a:lnTo>
                <a:lnTo>
                  <a:pt x="326" y="369"/>
                </a:lnTo>
                <a:lnTo>
                  <a:pt x="494" y="411"/>
                </a:lnTo>
                <a:lnTo>
                  <a:pt x="663" y="444"/>
                </a:lnTo>
                <a:lnTo>
                  <a:pt x="834" y="468"/>
                </a:lnTo>
                <a:lnTo>
                  <a:pt x="1006" y="484"/>
                </a:lnTo>
                <a:lnTo>
                  <a:pt x="1178" y="491"/>
                </a:lnTo>
                <a:lnTo>
                  <a:pt x="1351" y="489"/>
                </a:lnTo>
                <a:lnTo>
                  <a:pt x="1523" y="478"/>
                </a:lnTo>
                <a:lnTo>
                  <a:pt x="1695" y="459"/>
                </a:lnTo>
                <a:lnTo>
                  <a:pt x="1865" y="431"/>
                </a:lnTo>
                <a:lnTo>
                  <a:pt x="2034" y="394"/>
                </a:lnTo>
                <a:lnTo>
                  <a:pt x="2200" y="349"/>
                </a:lnTo>
                <a:lnTo>
                  <a:pt x="2363" y="295"/>
                </a:lnTo>
                <a:lnTo>
                  <a:pt x="2524" y="233"/>
                </a:lnTo>
                <a:lnTo>
                  <a:pt x="2681" y="163"/>
                </a:lnTo>
                <a:lnTo>
                  <a:pt x="2834" y="86"/>
                </a:lnTo>
                <a:lnTo>
                  <a:pt x="2982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8" name="Freeform 17"/>
          <p:cNvSpPr>
            <a:spLocks/>
          </p:cNvSpPr>
          <p:nvPr/>
        </p:nvSpPr>
        <p:spPr bwMode="auto">
          <a:xfrm>
            <a:off x="749300" y="2719388"/>
            <a:ext cx="73025" cy="752475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9" name="Freeform 14"/>
          <p:cNvSpPr>
            <a:spLocks/>
          </p:cNvSpPr>
          <p:nvPr/>
        </p:nvSpPr>
        <p:spPr bwMode="auto">
          <a:xfrm>
            <a:off x="2809875" y="2706688"/>
            <a:ext cx="85725" cy="722312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41" y="22412"/>
            <a:ext cx="9129059" cy="1146175"/>
          </a:xfrm>
        </p:spPr>
        <p:txBody>
          <a:bodyPr lIns="0" tIns="0" rIns="0" bIns="0" anchor="ctr">
            <a:normAutofit/>
          </a:bodyPr>
          <a:lstStyle/>
          <a:p>
            <a:pPr algn="ctr" defTabSz="457200" eaLnBrk="1" hangingPunct="1">
              <a:lnSpc>
                <a:spcPct val="102000"/>
              </a:lnSpc>
              <a:buClr>
                <a:srgbClr val="000000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200" dirty="0">
                <a:solidFill>
                  <a:srgbClr val="333333"/>
                </a:solidFill>
                <a:latin typeface="Calibri"/>
                <a:cs typeface="Calibri"/>
              </a:rPr>
              <a:t>Equivalent Representations of a Circular Genome</a:t>
            </a:r>
          </a:p>
        </p:txBody>
      </p:sp>
      <p:sp>
        <p:nvSpPr>
          <p:cNvPr id="115721" name="Text Box 5"/>
          <p:cNvSpPr txBox="1">
            <a:spLocks noChangeArrowheads="1"/>
          </p:cNvSpPr>
          <p:nvPr/>
        </p:nvSpPr>
        <p:spPr bwMode="auto">
          <a:xfrm>
            <a:off x="392112" y="4484688"/>
            <a:ext cx="82946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4000"/>
              </a:lnSpc>
              <a:buClr>
                <a:srgbClr val="000000"/>
              </a:buClr>
              <a:buSzPct val="45000"/>
            </a:pPr>
            <a:r>
              <a:rPr lang="en-GB" sz="2900" dirty="0">
                <a:solidFill>
                  <a:srgbClr val="000000"/>
                </a:solidFill>
                <a:latin typeface="FreeMono" charset="0"/>
              </a:rPr>
              <a:t>     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Q=(+</a:t>
            </a:r>
            <a:r>
              <a:rPr lang="en-GB" sz="2900" i="1" dirty="0" err="1">
                <a:solidFill>
                  <a:srgbClr val="000000"/>
                </a:solidFill>
                <a:latin typeface="Calibri"/>
                <a:cs typeface="Calibri"/>
              </a:rPr>
              <a:t>a-b-d+c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)                                   Q=(+</a:t>
            </a:r>
            <a:r>
              <a:rPr lang="en-GB" sz="2900" i="1" dirty="0" err="1">
                <a:solidFill>
                  <a:srgbClr val="000000"/>
                </a:solidFill>
                <a:latin typeface="Calibri"/>
                <a:cs typeface="Calibri"/>
              </a:rPr>
              <a:t>a-b-d+c</a:t>
            </a:r>
            <a:r>
              <a:rPr lang="en-GB" sz="2900" dirty="0">
                <a:solidFill>
                  <a:srgbClr val="000000"/>
                </a:solidFill>
                <a:latin typeface="FreeMono" charset="0"/>
              </a:rPr>
              <a:t>)</a:t>
            </a:r>
          </a:p>
        </p:txBody>
      </p:sp>
      <p:sp>
        <p:nvSpPr>
          <p:cNvPr id="115722" name="Text Box 6"/>
          <p:cNvSpPr txBox="1">
            <a:spLocks noChangeArrowheads="1"/>
          </p:cNvSpPr>
          <p:nvPr/>
        </p:nvSpPr>
        <p:spPr bwMode="auto">
          <a:xfrm>
            <a:off x="549275" y="5335588"/>
            <a:ext cx="851535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29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5723" name="Freeform 19"/>
          <p:cNvSpPr>
            <a:spLocks/>
          </p:cNvSpPr>
          <p:nvPr/>
        </p:nvSpPr>
        <p:spPr bwMode="auto">
          <a:xfrm>
            <a:off x="5743575" y="2125663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4" name="Freeform 20"/>
          <p:cNvSpPr>
            <a:spLocks/>
          </p:cNvSpPr>
          <p:nvPr/>
        </p:nvSpPr>
        <p:spPr bwMode="auto">
          <a:xfrm>
            <a:off x="7300913" y="3389313"/>
            <a:ext cx="466725" cy="566737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5" name="Text Box 21"/>
          <p:cNvSpPr txBox="1">
            <a:spLocks noChangeArrowheads="1"/>
          </p:cNvSpPr>
          <p:nvPr/>
        </p:nvSpPr>
        <p:spPr bwMode="auto">
          <a:xfrm>
            <a:off x="5780088" y="2928938"/>
            <a:ext cx="30956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200" i="1">
                <a:latin typeface="Calibri" charset="0"/>
              </a:rPr>
              <a:t>a</a:t>
            </a:r>
          </a:p>
        </p:txBody>
      </p:sp>
      <p:sp>
        <p:nvSpPr>
          <p:cNvPr id="115726" name="Text Box 22"/>
          <p:cNvSpPr txBox="1">
            <a:spLocks noChangeArrowheads="1"/>
          </p:cNvSpPr>
          <p:nvPr/>
        </p:nvSpPr>
        <p:spPr bwMode="auto">
          <a:xfrm>
            <a:off x="7550150" y="2916238"/>
            <a:ext cx="160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200" i="1">
                <a:latin typeface="Calibri" charset="0"/>
              </a:rPr>
              <a:t>c</a:t>
            </a:r>
          </a:p>
        </p:txBody>
      </p:sp>
      <p:sp>
        <p:nvSpPr>
          <p:cNvPr id="115727" name="Text Box 23"/>
          <p:cNvSpPr txBox="1">
            <a:spLocks noChangeArrowheads="1"/>
          </p:cNvSpPr>
          <p:nvPr/>
        </p:nvSpPr>
        <p:spPr bwMode="auto">
          <a:xfrm>
            <a:off x="6762750" y="3781425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200" i="1">
                <a:latin typeface="Calibri" charset="0"/>
              </a:rPr>
              <a:t>d</a:t>
            </a:r>
          </a:p>
        </p:txBody>
      </p:sp>
      <p:sp>
        <p:nvSpPr>
          <p:cNvPr id="115728" name="Text Box 28"/>
          <p:cNvSpPr txBox="1">
            <a:spLocks noChangeArrowheads="1"/>
          </p:cNvSpPr>
          <p:nvPr/>
        </p:nvSpPr>
        <p:spPr bwMode="auto">
          <a:xfrm>
            <a:off x="6691313" y="2122488"/>
            <a:ext cx="2603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200" i="1">
                <a:latin typeface="Calibri" charset="0"/>
              </a:rPr>
              <a:t>b</a:t>
            </a:r>
          </a:p>
        </p:txBody>
      </p:sp>
      <p:sp>
        <p:nvSpPr>
          <p:cNvPr id="115729" name="Line 29"/>
          <p:cNvSpPr>
            <a:spLocks noChangeShapeType="1"/>
          </p:cNvSpPr>
          <p:nvPr/>
        </p:nvSpPr>
        <p:spPr bwMode="auto">
          <a:xfrm flipH="1">
            <a:off x="6321425" y="2125663"/>
            <a:ext cx="825500" cy="189230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0" name="Line 30"/>
          <p:cNvSpPr>
            <a:spLocks noChangeShapeType="1"/>
          </p:cNvSpPr>
          <p:nvPr/>
        </p:nvSpPr>
        <p:spPr bwMode="auto">
          <a:xfrm flipH="1">
            <a:off x="5786438" y="2619375"/>
            <a:ext cx="1922462" cy="892175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1" name="Freeform 7"/>
          <p:cNvSpPr>
            <a:spLocks/>
          </p:cNvSpPr>
          <p:nvPr/>
        </p:nvSpPr>
        <p:spPr bwMode="auto">
          <a:xfrm>
            <a:off x="2281238" y="2125663"/>
            <a:ext cx="538162" cy="552450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2" name="Freeform 8"/>
          <p:cNvSpPr>
            <a:spLocks/>
          </p:cNvSpPr>
          <p:nvPr/>
        </p:nvSpPr>
        <p:spPr bwMode="auto">
          <a:xfrm>
            <a:off x="820738" y="2125663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3" name="Freeform 9"/>
          <p:cNvSpPr>
            <a:spLocks/>
          </p:cNvSpPr>
          <p:nvPr/>
        </p:nvSpPr>
        <p:spPr bwMode="auto">
          <a:xfrm>
            <a:off x="2378075" y="3389313"/>
            <a:ext cx="465138" cy="566737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4" name="Text Box 10"/>
          <p:cNvSpPr txBox="1">
            <a:spLocks noChangeArrowheads="1"/>
          </p:cNvSpPr>
          <p:nvPr/>
        </p:nvSpPr>
        <p:spPr bwMode="auto">
          <a:xfrm>
            <a:off x="857250" y="2928938"/>
            <a:ext cx="3095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200" i="1">
                <a:latin typeface="Calibri" charset="0"/>
              </a:rPr>
              <a:t>a</a:t>
            </a:r>
          </a:p>
        </p:txBody>
      </p:sp>
      <p:sp>
        <p:nvSpPr>
          <p:cNvPr id="115735" name="Text Box 11"/>
          <p:cNvSpPr txBox="1">
            <a:spLocks noChangeArrowheads="1"/>
          </p:cNvSpPr>
          <p:nvPr/>
        </p:nvSpPr>
        <p:spPr bwMode="auto">
          <a:xfrm>
            <a:off x="2625725" y="2916238"/>
            <a:ext cx="160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200" i="1">
                <a:latin typeface="Calibri" charset="0"/>
              </a:rPr>
              <a:t>d</a:t>
            </a:r>
          </a:p>
        </p:txBody>
      </p:sp>
      <p:sp>
        <p:nvSpPr>
          <p:cNvPr id="115736" name="Text Box 12"/>
          <p:cNvSpPr txBox="1">
            <a:spLocks noChangeArrowheads="1"/>
          </p:cNvSpPr>
          <p:nvPr/>
        </p:nvSpPr>
        <p:spPr bwMode="auto">
          <a:xfrm>
            <a:off x="1824038" y="3790950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200" i="1">
                <a:latin typeface="Calibri" charset="0"/>
              </a:rPr>
              <a:t>c</a:t>
            </a:r>
          </a:p>
        </p:txBody>
      </p:sp>
      <p:sp>
        <p:nvSpPr>
          <p:cNvPr id="115737" name="Freeform 13"/>
          <p:cNvSpPr>
            <a:spLocks/>
          </p:cNvSpPr>
          <p:nvPr/>
        </p:nvSpPr>
        <p:spPr bwMode="auto">
          <a:xfrm>
            <a:off x="1395413" y="2027238"/>
            <a:ext cx="850900" cy="100012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8" name="Freeform 16"/>
          <p:cNvSpPr>
            <a:spLocks/>
          </p:cNvSpPr>
          <p:nvPr/>
        </p:nvSpPr>
        <p:spPr bwMode="auto">
          <a:xfrm>
            <a:off x="820738" y="3440113"/>
            <a:ext cx="604837" cy="590550"/>
          </a:xfrm>
          <a:custGeom>
            <a:avLst/>
            <a:gdLst>
              <a:gd name="T0" fmla="*/ 0 w 1853"/>
              <a:gd name="T1" fmla="*/ 0 h 1809"/>
              <a:gd name="T2" fmla="*/ 2147483647 w 1853"/>
              <a:gd name="T3" fmla="*/ 2147483647 h 1809"/>
              <a:gd name="T4" fmla="*/ 2147483647 w 1853"/>
              <a:gd name="T5" fmla="*/ 2147483647 h 1809"/>
              <a:gd name="T6" fmla="*/ 2147483647 w 1853"/>
              <a:gd name="T7" fmla="*/ 2147483647 h 1809"/>
              <a:gd name="T8" fmla="*/ 2147483647 w 1853"/>
              <a:gd name="T9" fmla="*/ 2147483647 h 1809"/>
              <a:gd name="T10" fmla="*/ 2147483647 w 1853"/>
              <a:gd name="T11" fmla="*/ 2147483647 h 1809"/>
              <a:gd name="T12" fmla="*/ 2147483647 w 1853"/>
              <a:gd name="T13" fmla="*/ 2147483647 h 1809"/>
              <a:gd name="T14" fmla="*/ 2147483647 w 1853"/>
              <a:gd name="T15" fmla="*/ 2147483647 h 1809"/>
              <a:gd name="T16" fmla="*/ 2147483647 w 1853"/>
              <a:gd name="T17" fmla="*/ 2147483647 h 1809"/>
              <a:gd name="T18" fmla="*/ 2147483647 w 1853"/>
              <a:gd name="T19" fmla="*/ 2147483647 h 1809"/>
              <a:gd name="T20" fmla="*/ 2147483647 w 1853"/>
              <a:gd name="T21" fmla="*/ 2147483647 h 1809"/>
              <a:gd name="T22" fmla="*/ 2147483647 w 1853"/>
              <a:gd name="T23" fmla="*/ 2147483647 h 1809"/>
              <a:gd name="T24" fmla="*/ 2147483647 w 1853"/>
              <a:gd name="T25" fmla="*/ 2147483647 h 1809"/>
              <a:gd name="T26" fmla="*/ 2147483647 w 1853"/>
              <a:gd name="T27" fmla="*/ 2147483647 h 1809"/>
              <a:gd name="T28" fmla="*/ 2147483647 w 1853"/>
              <a:gd name="T29" fmla="*/ 2147483647 h 1809"/>
              <a:gd name="T30" fmla="*/ 2147483647 w 1853"/>
              <a:gd name="T31" fmla="*/ 2147483647 h 18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3"/>
              <a:gd name="T49" fmla="*/ 0 h 1809"/>
              <a:gd name="T50" fmla="*/ 1853 w 1853"/>
              <a:gd name="T51" fmla="*/ 1809 h 180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3" h="1809">
                <a:moveTo>
                  <a:pt x="0" y="0"/>
                </a:moveTo>
                <a:lnTo>
                  <a:pt x="70" y="161"/>
                </a:lnTo>
                <a:lnTo>
                  <a:pt x="148" y="318"/>
                </a:lnTo>
                <a:lnTo>
                  <a:pt x="236" y="470"/>
                </a:lnTo>
                <a:lnTo>
                  <a:pt x="332" y="618"/>
                </a:lnTo>
                <a:lnTo>
                  <a:pt x="436" y="760"/>
                </a:lnTo>
                <a:lnTo>
                  <a:pt x="548" y="897"/>
                </a:lnTo>
                <a:lnTo>
                  <a:pt x="668" y="1028"/>
                </a:lnTo>
                <a:lnTo>
                  <a:pt x="795" y="1152"/>
                </a:lnTo>
                <a:lnTo>
                  <a:pt x="929" y="1269"/>
                </a:lnTo>
                <a:lnTo>
                  <a:pt x="1069" y="1379"/>
                </a:lnTo>
                <a:lnTo>
                  <a:pt x="1216" y="1481"/>
                </a:lnTo>
                <a:lnTo>
                  <a:pt x="1367" y="1575"/>
                </a:lnTo>
                <a:lnTo>
                  <a:pt x="1524" y="1661"/>
                </a:lnTo>
                <a:lnTo>
                  <a:pt x="1686" y="1739"/>
                </a:lnTo>
                <a:lnTo>
                  <a:pt x="1852" y="180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9" name="Text Box 18"/>
          <p:cNvSpPr txBox="1">
            <a:spLocks noChangeArrowheads="1"/>
          </p:cNvSpPr>
          <p:nvPr/>
        </p:nvSpPr>
        <p:spPr bwMode="auto">
          <a:xfrm>
            <a:off x="1768475" y="2122488"/>
            <a:ext cx="2603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200" i="1">
                <a:latin typeface="Calibri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2400" y="2438400"/>
            <a:ext cx="121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=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B93A7-F018-D74D-B188-11B92FA9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188427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3" grpId="0" animBg="1"/>
      <p:bldP spid="115724" grpId="0" animBg="1"/>
      <p:bldP spid="115729" grpId="0" animBg="1"/>
      <p:bldP spid="11573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4" name="Freeform 15"/>
          <p:cNvSpPr>
            <a:spLocks/>
          </p:cNvSpPr>
          <p:nvPr/>
        </p:nvSpPr>
        <p:spPr bwMode="auto">
          <a:xfrm>
            <a:off x="1458913" y="3946525"/>
            <a:ext cx="973137" cy="160338"/>
          </a:xfrm>
          <a:custGeom>
            <a:avLst/>
            <a:gdLst>
              <a:gd name="T0" fmla="*/ 0 w 2983"/>
              <a:gd name="T1" fmla="*/ 2147483647 h 492"/>
              <a:gd name="T2" fmla="*/ 2147483647 w 2983"/>
              <a:gd name="T3" fmla="*/ 2147483647 h 492"/>
              <a:gd name="T4" fmla="*/ 2147483647 w 2983"/>
              <a:gd name="T5" fmla="*/ 2147483647 h 492"/>
              <a:gd name="T6" fmla="*/ 2147483647 w 2983"/>
              <a:gd name="T7" fmla="*/ 2147483647 h 492"/>
              <a:gd name="T8" fmla="*/ 2147483647 w 2983"/>
              <a:gd name="T9" fmla="*/ 2147483647 h 492"/>
              <a:gd name="T10" fmla="*/ 2147483647 w 2983"/>
              <a:gd name="T11" fmla="*/ 2147483647 h 492"/>
              <a:gd name="T12" fmla="*/ 2147483647 w 2983"/>
              <a:gd name="T13" fmla="*/ 2147483647 h 492"/>
              <a:gd name="T14" fmla="*/ 2147483647 w 2983"/>
              <a:gd name="T15" fmla="*/ 2147483647 h 492"/>
              <a:gd name="T16" fmla="*/ 2147483647 w 2983"/>
              <a:gd name="T17" fmla="*/ 2147483647 h 492"/>
              <a:gd name="T18" fmla="*/ 2147483647 w 2983"/>
              <a:gd name="T19" fmla="*/ 2147483647 h 492"/>
              <a:gd name="T20" fmla="*/ 2147483647 w 2983"/>
              <a:gd name="T21" fmla="*/ 2147483647 h 492"/>
              <a:gd name="T22" fmla="*/ 2147483647 w 2983"/>
              <a:gd name="T23" fmla="*/ 2147483647 h 492"/>
              <a:gd name="T24" fmla="*/ 2147483647 w 2983"/>
              <a:gd name="T25" fmla="*/ 2147483647 h 492"/>
              <a:gd name="T26" fmla="*/ 2147483647 w 2983"/>
              <a:gd name="T27" fmla="*/ 2147483647 h 492"/>
              <a:gd name="T28" fmla="*/ 2147483647 w 2983"/>
              <a:gd name="T29" fmla="*/ 2147483647 h 492"/>
              <a:gd name="T30" fmla="*/ 2147483647 w 2983"/>
              <a:gd name="T31" fmla="*/ 2147483647 h 492"/>
              <a:gd name="T32" fmla="*/ 2147483647 w 2983"/>
              <a:gd name="T33" fmla="*/ 2147483647 h 492"/>
              <a:gd name="T34" fmla="*/ 2147483647 w 2983"/>
              <a:gd name="T35" fmla="*/ 2147483647 h 492"/>
              <a:gd name="T36" fmla="*/ 2147483647 w 2983"/>
              <a:gd name="T37" fmla="*/ 0 h 4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983"/>
              <a:gd name="T58" fmla="*/ 0 h 492"/>
              <a:gd name="T59" fmla="*/ 2983 w 2983"/>
              <a:gd name="T60" fmla="*/ 492 h 49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983" h="492">
                <a:moveTo>
                  <a:pt x="0" y="261"/>
                </a:moveTo>
                <a:lnTo>
                  <a:pt x="162" y="319"/>
                </a:lnTo>
                <a:lnTo>
                  <a:pt x="326" y="369"/>
                </a:lnTo>
                <a:lnTo>
                  <a:pt x="494" y="411"/>
                </a:lnTo>
                <a:lnTo>
                  <a:pt x="663" y="444"/>
                </a:lnTo>
                <a:lnTo>
                  <a:pt x="834" y="468"/>
                </a:lnTo>
                <a:lnTo>
                  <a:pt x="1006" y="484"/>
                </a:lnTo>
                <a:lnTo>
                  <a:pt x="1178" y="491"/>
                </a:lnTo>
                <a:lnTo>
                  <a:pt x="1351" y="489"/>
                </a:lnTo>
                <a:lnTo>
                  <a:pt x="1523" y="478"/>
                </a:lnTo>
                <a:lnTo>
                  <a:pt x="1695" y="459"/>
                </a:lnTo>
                <a:lnTo>
                  <a:pt x="1865" y="431"/>
                </a:lnTo>
                <a:lnTo>
                  <a:pt x="2034" y="394"/>
                </a:lnTo>
                <a:lnTo>
                  <a:pt x="2200" y="349"/>
                </a:lnTo>
                <a:lnTo>
                  <a:pt x="2363" y="295"/>
                </a:lnTo>
                <a:lnTo>
                  <a:pt x="2524" y="233"/>
                </a:lnTo>
                <a:lnTo>
                  <a:pt x="2681" y="163"/>
                </a:lnTo>
                <a:lnTo>
                  <a:pt x="2834" y="86"/>
                </a:lnTo>
                <a:lnTo>
                  <a:pt x="2982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>
              <a:latin typeface="Calibri"/>
              <a:cs typeface="Calibri"/>
            </a:endParaRPr>
          </a:p>
        </p:txBody>
      </p:sp>
      <p:sp>
        <p:nvSpPr>
          <p:cNvPr id="105493" name="Freeform 14"/>
          <p:cNvSpPr>
            <a:spLocks/>
          </p:cNvSpPr>
          <p:nvPr/>
        </p:nvSpPr>
        <p:spPr bwMode="auto">
          <a:xfrm>
            <a:off x="2809875" y="2709863"/>
            <a:ext cx="85725" cy="722312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>
              <a:latin typeface="Calibri"/>
              <a:cs typeface="Calibri"/>
            </a:endParaRPr>
          </a:p>
        </p:txBody>
      </p:sp>
      <p:sp>
        <p:nvSpPr>
          <p:cNvPr id="105492" name="Freeform 13"/>
          <p:cNvSpPr>
            <a:spLocks/>
          </p:cNvSpPr>
          <p:nvPr/>
        </p:nvSpPr>
        <p:spPr bwMode="auto">
          <a:xfrm>
            <a:off x="1408113" y="2027238"/>
            <a:ext cx="850900" cy="100012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>
              <a:latin typeface="Calibri"/>
              <a:cs typeface="Calibri"/>
            </a:endParaRPr>
          </a:p>
        </p:txBody>
      </p:sp>
      <p:sp>
        <p:nvSpPr>
          <p:cNvPr id="105496" name="Freeform 17"/>
          <p:cNvSpPr>
            <a:spLocks/>
          </p:cNvSpPr>
          <p:nvPr/>
        </p:nvSpPr>
        <p:spPr bwMode="auto">
          <a:xfrm>
            <a:off x="749300" y="2719388"/>
            <a:ext cx="73025" cy="752475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>
              <a:latin typeface="Calibri"/>
              <a:cs typeface="Calibri"/>
            </a:endParaRPr>
          </a:p>
        </p:txBody>
      </p:sp>
      <p:sp>
        <p:nvSpPr>
          <p:cNvPr id="1054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" y="0"/>
            <a:ext cx="9105900" cy="1146175"/>
          </a:xfrm>
        </p:spPr>
        <p:txBody>
          <a:bodyPr lIns="0" tIns="0" rIns="0" bIns="0" anchor="ctr">
            <a:normAutofit/>
          </a:bodyPr>
          <a:lstStyle/>
          <a:p>
            <a:pPr algn="ctr" defTabSz="457200" eaLnBrk="1" hangingPunct="1">
              <a:lnSpc>
                <a:spcPct val="102000"/>
              </a:lnSpc>
              <a:buClr>
                <a:srgbClr val="000000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 dirty="0">
                <a:solidFill>
                  <a:srgbClr val="333333"/>
                </a:solidFill>
                <a:latin typeface="Calibri"/>
                <a:cs typeface="Calibri"/>
              </a:rPr>
              <a:t>Reversals on Circular Chromosomes</a:t>
            </a:r>
          </a:p>
        </p:txBody>
      </p:sp>
      <p:sp>
        <p:nvSpPr>
          <p:cNvPr id="105474" name="Line 3"/>
          <p:cNvSpPr>
            <a:spLocks noChangeShapeType="1"/>
          </p:cNvSpPr>
          <p:nvPr/>
        </p:nvSpPr>
        <p:spPr bwMode="auto">
          <a:xfrm>
            <a:off x="3413125" y="3152775"/>
            <a:ext cx="1727200" cy="1588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>
              <a:latin typeface="Calibri"/>
              <a:cs typeface="Calibri"/>
            </a:endParaRPr>
          </a:p>
        </p:txBody>
      </p:sp>
      <p:sp>
        <p:nvSpPr>
          <p:cNvPr id="105475" name="Text Box 4"/>
          <p:cNvSpPr txBox="1">
            <a:spLocks noChangeArrowheads="1"/>
          </p:cNvSpPr>
          <p:nvPr/>
        </p:nvSpPr>
        <p:spPr bwMode="auto">
          <a:xfrm>
            <a:off x="3665538" y="2663825"/>
            <a:ext cx="11398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dirty="0">
                <a:latin typeface="Calibri"/>
                <a:cs typeface="Calibri"/>
              </a:rPr>
              <a:t>reversal</a:t>
            </a:r>
          </a:p>
        </p:txBody>
      </p:sp>
      <p:sp>
        <p:nvSpPr>
          <p:cNvPr id="105476" name="Text Box 5"/>
          <p:cNvSpPr txBox="1">
            <a:spLocks noChangeArrowheads="1"/>
          </p:cNvSpPr>
          <p:nvPr/>
        </p:nvSpPr>
        <p:spPr bwMode="auto">
          <a:xfrm>
            <a:off x="392112" y="4484688"/>
            <a:ext cx="7989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4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dirty="0">
                <a:solidFill>
                  <a:srgbClr val="000000"/>
                </a:solidFill>
                <a:latin typeface="FreeMono" charset="0"/>
              </a:rPr>
              <a:t>     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P=(+</a:t>
            </a:r>
            <a:r>
              <a:rPr lang="en-GB" sz="2900" i="1" dirty="0" err="1">
                <a:solidFill>
                  <a:srgbClr val="000000"/>
                </a:solidFill>
                <a:latin typeface="Calibri"/>
                <a:cs typeface="Calibri"/>
              </a:rPr>
              <a:t>a-b</a:t>
            </a:r>
            <a:r>
              <a:rPr lang="en-GB" sz="2900" i="1" u="sng" dirty="0" err="1">
                <a:solidFill>
                  <a:srgbClr val="000000"/>
                </a:solidFill>
                <a:latin typeface="Calibri"/>
                <a:cs typeface="Calibri"/>
              </a:rPr>
              <a:t>-c+d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)                                    Q=(+</a:t>
            </a:r>
            <a:r>
              <a:rPr lang="en-GB" sz="2900" i="1" dirty="0" err="1">
                <a:solidFill>
                  <a:srgbClr val="000000"/>
                </a:solidFill>
                <a:latin typeface="Calibri"/>
                <a:cs typeface="Calibri"/>
              </a:rPr>
              <a:t>a-b-d+c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105478" name="Text Box 21"/>
          <p:cNvSpPr txBox="1">
            <a:spLocks noChangeArrowheads="1"/>
          </p:cNvSpPr>
          <p:nvPr/>
        </p:nvSpPr>
        <p:spPr bwMode="auto">
          <a:xfrm>
            <a:off x="5780088" y="2928938"/>
            <a:ext cx="30956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/>
                <a:cs typeface="Calibri"/>
              </a:rPr>
              <a:t>a</a:t>
            </a:r>
          </a:p>
        </p:txBody>
      </p:sp>
      <p:sp>
        <p:nvSpPr>
          <p:cNvPr id="105479" name="Text Box 22"/>
          <p:cNvSpPr txBox="1">
            <a:spLocks noChangeArrowheads="1"/>
          </p:cNvSpPr>
          <p:nvPr/>
        </p:nvSpPr>
        <p:spPr bwMode="auto">
          <a:xfrm>
            <a:off x="7550150" y="2916238"/>
            <a:ext cx="160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/>
                <a:cs typeface="Calibri"/>
              </a:rPr>
              <a:t>c</a:t>
            </a:r>
          </a:p>
        </p:txBody>
      </p:sp>
      <p:sp>
        <p:nvSpPr>
          <p:cNvPr id="105480" name="Text Box 23"/>
          <p:cNvSpPr txBox="1">
            <a:spLocks noChangeArrowheads="1"/>
          </p:cNvSpPr>
          <p:nvPr/>
        </p:nvSpPr>
        <p:spPr bwMode="auto">
          <a:xfrm>
            <a:off x="6840538" y="3744913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/>
                <a:cs typeface="Calibri"/>
              </a:rPr>
              <a:t>d</a:t>
            </a:r>
          </a:p>
        </p:txBody>
      </p:sp>
      <p:sp>
        <p:nvSpPr>
          <p:cNvPr id="105481" name="Freeform 24"/>
          <p:cNvSpPr>
            <a:spLocks/>
          </p:cNvSpPr>
          <p:nvPr/>
        </p:nvSpPr>
        <p:spPr bwMode="auto">
          <a:xfrm>
            <a:off x="6318250" y="2027238"/>
            <a:ext cx="850900" cy="100012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>
              <a:latin typeface="Calibri"/>
              <a:cs typeface="Calibri"/>
            </a:endParaRPr>
          </a:p>
        </p:txBody>
      </p:sp>
      <p:sp>
        <p:nvSpPr>
          <p:cNvPr id="105482" name="Freeform 25"/>
          <p:cNvSpPr>
            <a:spLocks/>
          </p:cNvSpPr>
          <p:nvPr/>
        </p:nvSpPr>
        <p:spPr bwMode="auto">
          <a:xfrm>
            <a:off x="7732713" y="2665413"/>
            <a:ext cx="85725" cy="722312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>
              <a:latin typeface="Calibri"/>
              <a:cs typeface="Calibri"/>
            </a:endParaRPr>
          </a:p>
        </p:txBody>
      </p:sp>
      <p:sp>
        <p:nvSpPr>
          <p:cNvPr id="105483" name="Freeform 26"/>
          <p:cNvSpPr>
            <a:spLocks/>
          </p:cNvSpPr>
          <p:nvPr/>
        </p:nvSpPr>
        <p:spPr bwMode="auto">
          <a:xfrm>
            <a:off x="6351588" y="3946525"/>
            <a:ext cx="973137" cy="160338"/>
          </a:xfrm>
          <a:custGeom>
            <a:avLst/>
            <a:gdLst>
              <a:gd name="T0" fmla="*/ 0 w 2983"/>
              <a:gd name="T1" fmla="*/ 2147483647 h 492"/>
              <a:gd name="T2" fmla="*/ 2147483647 w 2983"/>
              <a:gd name="T3" fmla="*/ 2147483647 h 492"/>
              <a:gd name="T4" fmla="*/ 2147483647 w 2983"/>
              <a:gd name="T5" fmla="*/ 2147483647 h 492"/>
              <a:gd name="T6" fmla="*/ 2147483647 w 2983"/>
              <a:gd name="T7" fmla="*/ 2147483647 h 492"/>
              <a:gd name="T8" fmla="*/ 2147483647 w 2983"/>
              <a:gd name="T9" fmla="*/ 2147483647 h 492"/>
              <a:gd name="T10" fmla="*/ 2147483647 w 2983"/>
              <a:gd name="T11" fmla="*/ 2147483647 h 492"/>
              <a:gd name="T12" fmla="*/ 2147483647 w 2983"/>
              <a:gd name="T13" fmla="*/ 2147483647 h 492"/>
              <a:gd name="T14" fmla="*/ 2147483647 w 2983"/>
              <a:gd name="T15" fmla="*/ 2147483647 h 492"/>
              <a:gd name="T16" fmla="*/ 2147483647 w 2983"/>
              <a:gd name="T17" fmla="*/ 2147483647 h 492"/>
              <a:gd name="T18" fmla="*/ 2147483647 w 2983"/>
              <a:gd name="T19" fmla="*/ 2147483647 h 492"/>
              <a:gd name="T20" fmla="*/ 2147483647 w 2983"/>
              <a:gd name="T21" fmla="*/ 2147483647 h 492"/>
              <a:gd name="T22" fmla="*/ 2147483647 w 2983"/>
              <a:gd name="T23" fmla="*/ 2147483647 h 492"/>
              <a:gd name="T24" fmla="*/ 2147483647 w 2983"/>
              <a:gd name="T25" fmla="*/ 2147483647 h 492"/>
              <a:gd name="T26" fmla="*/ 2147483647 w 2983"/>
              <a:gd name="T27" fmla="*/ 2147483647 h 492"/>
              <a:gd name="T28" fmla="*/ 2147483647 w 2983"/>
              <a:gd name="T29" fmla="*/ 2147483647 h 492"/>
              <a:gd name="T30" fmla="*/ 2147483647 w 2983"/>
              <a:gd name="T31" fmla="*/ 2147483647 h 492"/>
              <a:gd name="T32" fmla="*/ 2147483647 w 2983"/>
              <a:gd name="T33" fmla="*/ 2147483647 h 492"/>
              <a:gd name="T34" fmla="*/ 2147483647 w 2983"/>
              <a:gd name="T35" fmla="*/ 2147483647 h 492"/>
              <a:gd name="T36" fmla="*/ 2147483647 w 2983"/>
              <a:gd name="T37" fmla="*/ 0 h 4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983"/>
              <a:gd name="T58" fmla="*/ 0 h 492"/>
              <a:gd name="T59" fmla="*/ 2983 w 2983"/>
              <a:gd name="T60" fmla="*/ 492 h 49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983" h="492">
                <a:moveTo>
                  <a:pt x="0" y="261"/>
                </a:moveTo>
                <a:lnTo>
                  <a:pt x="162" y="319"/>
                </a:lnTo>
                <a:lnTo>
                  <a:pt x="326" y="369"/>
                </a:lnTo>
                <a:lnTo>
                  <a:pt x="494" y="411"/>
                </a:lnTo>
                <a:lnTo>
                  <a:pt x="663" y="444"/>
                </a:lnTo>
                <a:lnTo>
                  <a:pt x="834" y="468"/>
                </a:lnTo>
                <a:lnTo>
                  <a:pt x="1006" y="484"/>
                </a:lnTo>
                <a:lnTo>
                  <a:pt x="1178" y="491"/>
                </a:lnTo>
                <a:lnTo>
                  <a:pt x="1351" y="489"/>
                </a:lnTo>
                <a:lnTo>
                  <a:pt x="1523" y="478"/>
                </a:lnTo>
                <a:lnTo>
                  <a:pt x="1695" y="459"/>
                </a:lnTo>
                <a:lnTo>
                  <a:pt x="1865" y="431"/>
                </a:lnTo>
                <a:lnTo>
                  <a:pt x="2034" y="394"/>
                </a:lnTo>
                <a:lnTo>
                  <a:pt x="2200" y="349"/>
                </a:lnTo>
                <a:lnTo>
                  <a:pt x="2363" y="295"/>
                </a:lnTo>
                <a:lnTo>
                  <a:pt x="2524" y="233"/>
                </a:lnTo>
                <a:lnTo>
                  <a:pt x="2681" y="163"/>
                </a:lnTo>
                <a:lnTo>
                  <a:pt x="2834" y="86"/>
                </a:lnTo>
                <a:lnTo>
                  <a:pt x="2982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>
              <a:latin typeface="Calibri"/>
              <a:cs typeface="Calibri"/>
            </a:endParaRPr>
          </a:p>
        </p:txBody>
      </p:sp>
      <p:sp>
        <p:nvSpPr>
          <p:cNvPr id="105484" name="Freeform 27"/>
          <p:cNvSpPr>
            <a:spLocks/>
          </p:cNvSpPr>
          <p:nvPr/>
        </p:nvSpPr>
        <p:spPr bwMode="auto">
          <a:xfrm>
            <a:off x="5672138" y="2719388"/>
            <a:ext cx="73025" cy="752475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>
              <a:latin typeface="Calibri"/>
              <a:cs typeface="Calibri"/>
            </a:endParaRPr>
          </a:p>
        </p:txBody>
      </p:sp>
      <p:sp>
        <p:nvSpPr>
          <p:cNvPr id="105485" name="Text Box 28"/>
          <p:cNvSpPr txBox="1">
            <a:spLocks noChangeArrowheads="1"/>
          </p:cNvSpPr>
          <p:nvPr/>
        </p:nvSpPr>
        <p:spPr bwMode="auto">
          <a:xfrm>
            <a:off x="6691313" y="2058988"/>
            <a:ext cx="2603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/>
                <a:cs typeface="Calibri"/>
              </a:rPr>
              <a:t>b</a:t>
            </a:r>
          </a:p>
        </p:txBody>
      </p:sp>
      <p:sp>
        <p:nvSpPr>
          <p:cNvPr id="105486" name="Freeform 7"/>
          <p:cNvSpPr>
            <a:spLocks/>
          </p:cNvSpPr>
          <p:nvPr/>
        </p:nvSpPr>
        <p:spPr bwMode="auto">
          <a:xfrm>
            <a:off x="2281238" y="2125663"/>
            <a:ext cx="538162" cy="552450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>
              <a:latin typeface="Calibri"/>
              <a:cs typeface="Calibri"/>
            </a:endParaRPr>
          </a:p>
        </p:txBody>
      </p:sp>
      <p:sp>
        <p:nvSpPr>
          <p:cNvPr id="105487" name="Freeform 8"/>
          <p:cNvSpPr>
            <a:spLocks/>
          </p:cNvSpPr>
          <p:nvPr/>
        </p:nvSpPr>
        <p:spPr bwMode="auto">
          <a:xfrm>
            <a:off x="820738" y="2125663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>
              <a:latin typeface="Calibri"/>
              <a:cs typeface="Calibri"/>
            </a:endParaRPr>
          </a:p>
        </p:txBody>
      </p:sp>
      <p:sp>
        <p:nvSpPr>
          <p:cNvPr id="105488" name="Freeform 9"/>
          <p:cNvSpPr>
            <a:spLocks/>
          </p:cNvSpPr>
          <p:nvPr/>
        </p:nvSpPr>
        <p:spPr bwMode="auto">
          <a:xfrm>
            <a:off x="2378075" y="3389313"/>
            <a:ext cx="465138" cy="566737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>
              <a:latin typeface="Calibri"/>
              <a:cs typeface="Calibri"/>
            </a:endParaRPr>
          </a:p>
        </p:txBody>
      </p:sp>
      <p:sp>
        <p:nvSpPr>
          <p:cNvPr id="105489" name="Text Box 10"/>
          <p:cNvSpPr txBox="1">
            <a:spLocks noChangeArrowheads="1"/>
          </p:cNvSpPr>
          <p:nvPr/>
        </p:nvSpPr>
        <p:spPr bwMode="auto">
          <a:xfrm>
            <a:off x="857250" y="2928938"/>
            <a:ext cx="3095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/>
                <a:cs typeface="Calibri"/>
              </a:rPr>
              <a:t>a</a:t>
            </a:r>
          </a:p>
        </p:txBody>
      </p:sp>
      <p:sp>
        <p:nvSpPr>
          <p:cNvPr id="105490" name="Text Box 11"/>
          <p:cNvSpPr txBox="1">
            <a:spLocks noChangeArrowheads="1"/>
          </p:cNvSpPr>
          <p:nvPr/>
        </p:nvSpPr>
        <p:spPr bwMode="auto">
          <a:xfrm>
            <a:off x="2625725" y="2916238"/>
            <a:ext cx="160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/>
                <a:cs typeface="Calibri"/>
              </a:rPr>
              <a:t>c</a:t>
            </a:r>
          </a:p>
        </p:txBody>
      </p:sp>
      <p:sp>
        <p:nvSpPr>
          <p:cNvPr id="105491" name="Text Box 12"/>
          <p:cNvSpPr txBox="1">
            <a:spLocks noChangeArrowheads="1"/>
          </p:cNvSpPr>
          <p:nvPr/>
        </p:nvSpPr>
        <p:spPr bwMode="auto">
          <a:xfrm>
            <a:off x="1914525" y="3744913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/>
                <a:cs typeface="Calibri"/>
              </a:rPr>
              <a:t>d</a:t>
            </a:r>
          </a:p>
        </p:txBody>
      </p:sp>
      <p:sp>
        <p:nvSpPr>
          <p:cNvPr id="105495" name="Freeform 16"/>
          <p:cNvSpPr>
            <a:spLocks/>
          </p:cNvSpPr>
          <p:nvPr/>
        </p:nvSpPr>
        <p:spPr bwMode="auto">
          <a:xfrm>
            <a:off x="820738" y="3440113"/>
            <a:ext cx="604837" cy="590550"/>
          </a:xfrm>
          <a:custGeom>
            <a:avLst/>
            <a:gdLst>
              <a:gd name="T0" fmla="*/ 0 w 1853"/>
              <a:gd name="T1" fmla="*/ 0 h 1809"/>
              <a:gd name="T2" fmla="*/ 2147483647 w 1853"/>
              <a:gd name="T3" fmla="*/ 2147483647 h 1809"/>
              <a:gd name="T4" fmla="*/ 2147483647 w 1853"/>
              <a:gd name="T5" fmla="*/ 2147483647 h 1809"/>
              <a:gd name="T6" fmla="*/ 2147483647 w 1853"/>
              <a:gd name="T7" fmla="*/ 2147483647 h 1809"/>
              <a:gd name="T8" fmla="*/ 2147483647 w 1853"/>
              <a:gd name="T9" fmla="*/ 2147483647 h 1809"/>
              <a:gd name="T10" fmla="*/ 2147483647 w 1853"/>
              <a:gd name="T11" fmla="*/ 2147483647 h 1809"/>
              <a:gd name="T12" fmla="*/ 2147483647 w 1853"/>
              <a:gd name="T13" fmla="*/ 2147483647 h 1809"/>
              <a:gd name="T14" fmla="*/ 2147483647 w 1853"/>
              <a:gd name="T15" fmla="*/ 2147483647 h 1809"/>
              <a:gd name="T16" fmla="*/ 2147483647 w 1853"/>
              <a:gd name="T17" fmla="*/ 2147483647 h 1809"/>
              <a:gd name="T18" fmla="*/ 2147483647 w 1853"/>
              <a:gd name="T19" fmla="*/ 2147483647 h 1809"/>
              <a:gd name="T20" fmla="*/ 2147483647 w 1853"/>
              <a:gd name="T21" fmla="*/ 2147483647 h 1809"/>
              <a:gd name="T22" fmla="*/ 2147483647 w 1853"/>
              <a:gd name="T23" fmla="*/ 2147483647 h 1809"/>
              <a:gd name="T24" fmla="*/ 2147483647 w 1853"/>
              <a:gd name="T25" fmla="*/ 2147483647 h 1809"/>
              <a:gd name="T26" fmla="*/ 2147483647 w 1853"/>
              <a:gd name="T27" fmla="*/ 2147483647 h 1809"/>
              <a:gd name="T28" fmla="*/ 2147483647 w 1853"/>
              <a:gd name="T29" fmla="*/ 2147483647 h 1809"/>
              <a:gd name="T30" fmla="*/ 2147483647 w 1853"/>
              <a:gd name="T31" fmla="*/ 2147483647 h 18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3"/>
              <a:gd name="T49" fmla="*/ 0 h 1809"/>
              <a:gd name="T50" fmla="*/ 1853 w 1853"/>
              <a:gd name="T51" fmla="*/ 1809 h 180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3" h="1809">
                <a:moveTo>
                  <a:pt x="0" y="0"/>
                </a:moveTo>
                <a:lnTo>
                  <a:pt x="70" y="161"/>
                </a:lnTo>
                <a:lnTo>
                  <a:pt x="148" y="318"/>
                </a:lnTo>
                <a:lnTo>
                  <a:pt x="236" y="470"/>
                </a:lnTo>
                <a:lnTo>
                  <a:pt x="332" y="618"/>
                </a:lnTo>
                <a:lnTo>
                  <a:pt x="436" y="760"/>
                </a:lnTo>
                <a:lnTo>
                  <a:pt x="548" y="897"/>
                </a:lnTo>
                <a:lnTo>
                  <a:pt x="668" y="1028"/>
                </a:lnTo>
                <a:lnTo>
                  <a:pt x="795" y="1152"/>
                </a:lnTo>
                <a:lnTo>
                  <a:pt x="929" y="1269"/>
                </a:lnTo>
                <a:lnTo>
                  <a:pt x="1069" y="1379"/>
                </a:lnTo>
                <a:lnTo>
                  <a:pt x="1216" y="1481"/>
                </a:lnTo>
                <a:lnTo>
                  <a:pt x="1367" y="1575"/>
                </a:lnTo>
                <a:lnTo>
                  <a:pt x="1524" y="1661"/>
                </a:lnTo>
                <a:lnTo>
                  <a:pt x="1686" y="1739"/>
                </a:lnTo>
                <a:lnTo>
                  <a:pt x="1852" y="180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>
              <a:latin typeface="Calibri"/>
              <a:cs typeface="Calibri"/>
            </a:endParaRPr>
          </a:p>
        </p:txBody>
      </p:sp>
      <p:sp>
        <p:nvSpPr>
          <p:cNvPr id="105497" name="Text Box 18"/>
          <p:cNvSpPr txBox="1">
            <a:spLocks noChangeArrowheads="1"/>
          </p:cNvSpPr>
          <p:nvPr/>
        </p:nvSpPr>
        <p:spPr bwMode="auto">
          <a:xfrm>
            <a:off x="1768475" y="2058988"/>
            <a:ext cx="2603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/>
                <a:cs typeface="Calibri"/>
              </a:rPr>
              <a:t>b</a:t>
            </a:r>
          </a:p>
        </p:txBody>
      </p:sp>
      <p:sp>
        <p:nvSpPr>
          <p:cNvPr id="27" name="Freeform 19"/>
          <p:cNvSpPr>
            <a:spLocks/>
          </p:cNvSpPr>
          <p:nvPr/>
        </p:nvSpPr>
        <p:spPr bwMode="auto">
          <a:xfrm>
            <a:off x="5743575" y="2125663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6321425" y="2125663"/>
            <a:ext cx="825500" cy="189230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20"/>
          <p:cNvSpPr>
            <a:spLocks/>
          </p:cNvSpPr>
          <p:nvPr/>
        </p:nvSpPr>
        <p:spPr bwMode="auto">
          <a:xfrm>
            <a:off x="7300913" y="3389313"/>
            <a:ext cx="466725" cy="566737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5786438" y="2619375"/>
            <a:ext cx="1922462" cy="892175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50"/>
          <p:cNvSpPr>
            <a:spLocks noChangeArrowheads="1"/>
          </p:cNvSpPr>
          <p:nvPr/>
        </p:nvSpPr>
        <p:spPr bwMode="auto">
          <a:xfrm>
            <a:off x="914400" y="3657600"/>
            <a:ext cx="296862" cy="322263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50"/>
          <p:cNvSpPr>
            <a:spLocks noChangeArrowheads="1"/>
          </p:cNvSpPr>
          <p:nvPr/>
        </p:nvSpPr>
        <p:spPr bwMode="auto">
          <a:xfrm>
            <a:off x="2438400" y="2209800"/>
            <a:ext cx="296862" cy="322263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00" y="5029200"/>
            <a:ext cx="8915400" cy="753283"/>
          </a:xfrm>
          <a:prstGeom prst="rect">
            <a:avLst/>
          </a:prstGeom>
          <a:solidFill>
            <a:srgbClr val="C6D9F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69000"/>
              </a:lnSpc>
              <a:buClr>
                <a:srgbClr val="000000"/>
              </a:buClr>
              <a:buSzPct val="45000"/>
            </a:pPr>
            <a:r>
              <a:rPr lang="en-GB" sz="3000" dirty="0">
                <a:solidFill>
                  <a:srgbClr val="000000"/>
                </a:solidFill>
                <a:cs typeface="Calibri"/>
              </a:rPr>
              <a:t>A reversal deletes two red edges and replaces them by two other red edges (on the same 4 nodes)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31555-F586-0846-8D76-9A2E620F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674305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Freeform 27"/>
          <p:cNvSpPr>
            <a:spLocks/>
          </p:cNvSpPr>
          <p:nvPr/>
        </p:nvSpPr>
        <p:spPr bwMode="auto">
          <a:xfrm>
            <a:off x="5672138" y="2719388"/>
            <a:ext cx="73025" cy="752475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10" name="Freeform 26"/>
          <p:cNvSpPr>
            <a:spLocks/>
          </p:cNvSpPr>
          <p:nvPr/>
        </p:nvSpPr>
        <p:spPr bwMode="auto">
          <a:xfrm>
            <a:off x="6361113" y="3946525"/>
            <a:ext cx="973137" cy="160338"/>
          </a:xfrm>
          <a:custGeom>
            <a:avLst/>
            <a:gdLst>
              <a:gd name="T0" fmla="*/ 0 w 2983"/>
              <a:gd name="T1" fmla="*/ 2147483647 h 492"/>
              <a:gd name="T2" fmla="*/ 2147483647 w 2983"/>
              <a:gd name="T3" fmla="*/ 2147483647 h 492"/>
              <a:gd name="T4" fmla="*/ 2147483647 w 2983"/>
              <a:gd name="T5" fmla="*/ 2147483647 h 492"/>
              <a:gd name="T6" fmla="*/ 2147483647 w 2983"/>
              <a:gd name="T7" fmla="*/ 2147483647 h 492"/>
              <a:gd name="T8" fmla="*/ 2147483647 w 2983"/>
              <a:gd name="T9" fmla="*/ 2147483647 h 492"/>
              <a:gd name="T10" fmla="*/ 2147483647 w 2983"/>
              <a:gd name="T11" fmla="*/ 2147483647 h 492"/>
              <a:gd name="T12" fmla="*/ 2147483647 w 2983"/>
              <a:gd name="T13" fmla="*/ 2147483647 h 492"/>
              <a:gd name="T14" fmla="*/ 2147483647 w 2983"/>
              <a:gd name="T15" fmla="*/ 2147483647 h 492"/>
              <a:gd name="T16" fmla="*/ 2147483647 w 2983"/>
              <a:gd name="T17" fmla="*/ 2147483647 h 492"/>
              <a:gd name="T18" fmla="*/ 2147483647 w 2983"/>
              <a:gd name="T19" fmla="*/ 2147483647 h 492"/>
              <a:gd name="T20" fmla="*/ 2147483647 w 2983"/>
              <a:gd name="T21" fmla="*/ 2147483647 h 492"/>
              <a:gd name="T22" fmla="*/ 2147483647 w 2983"/>
              <a:gd name="T23" fmla="*/ 2147483647 h 492"/>
              <a:gd name="T24" fmla="*/ 2147483647 w 2983"/>
              <a:gd name="T25" fmla="*/ 2147483647 h 492"/>
              <a:gd name="T26" fmla="*/ 2147483647 w 2983"/>
              <a:gd name="T27" fmla="*/ 2147483647 h 492"/>
              <a:gd name="T28" fmla="*/ 2147483647 w 2983"/>
              <a:gd name="T29" fmla="*/ 2147483647 h 492"/>
              <a:gd name="T30" fmla="*/ 2147483647 w 2983"/>
              <a:gd name="T31" fmla="*/ 2147483647 h 492"/>
              <a:gd name="T32" fmla="*/ 2147483647 w 2983"/>
              <a:gd name="T33" fmla="*/ 2147483647 h 492"/>
              <a:gd name="T34" fmla="*/ 2147483647 w 2983"/>
              <a:gd name="T35" fmla="*/ 2147483647 h 492"/>
              <a:gd name="T36" fmla="*/ 2147483647 w 2983"/>
              <a:gd name="T37" fmla="*/ 0 h 4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983"/>
              <a:gd name="T58" fmla="*/ 0 h 492"/>
              <a:gd name="T59" fmla="*/ 2983 w 2983"/>
              <a:gd name="T60" fmla="*/ 492 h 49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983" h="492">
                <a:moveTo>
                  <a:pt x="0" y="261"/>
                </a:moveTo>
                <a:lnTo>
                  <a:pt x="162" y="319"/>
                </a:lnTo>
                <a:lnTo>
                  <a:pt x="326" y="369"/>
                </a:lnTo>
                <a:lnTo>
                  <a:pt x="494" y="411"/>
                </a:lnTo>
                <a:lnTo>
                  <a:pt x="663" y="444"/>
                </a:lnTo>
                <a:lnTo>
                  <a:pt x="834" y="468"/>
                </a:lnTo>
                <a:lnTo>
                  <a:pt x="1006" y="484"/>
                </a:lnTo>
                <a:lnTo>
                  <a:pt x="1178" y="491"/>
                </a:lnTo>
                <a:lnTo>
                  <a:pt x="1351" y="489"/>
                </a:lnTo>
                <a:lnTo>
                  <a:pt x="1523" y="478"/>
                </a:lnTo>
                <a:lnTo>
                  <a:pt x="1695" y="459"/>
                </a:lnTo>
                <a:lnTo>
                  <a:pt x="1865" y="431"/>
                </a:lnTo>
                <a:lnTo>
                  <a:pt x="2034" y="394"/>
                </a:lnTo>
                <a:lnTo>
                  <a:pt x="2200" y="349"/>
                </a:lnTo>
                <a:lnTo>
                  <a:pt x="2363" y="295"/>
                </a:lnTo>
                <a:lnTo>
                  <a:pt x="2524" y="233"/>
                </a:lnTo>
                <a:lnTo>
                  <a:pt x="2681" y="163"/>
                </a:lnTo>
                <a:lnTo>
                  <a:pt x="2834" y="86"/>
                </a:lnTo>
                <a:lnTo>
                  <a:pt x="2982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11" name="Freeform 25"/>
          <p:cNvSpPr>
            <a:spLocks/>
          </p:cNvSpPr>
          <p:nvPr/>
        </p:nvSpPr>
        <p:spPr bwMode="auto">
          <a:xfrm>
            <a:off x="7732713" y="2674938"/>
            <a:ext cx="85725" cy="722312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12" name="Freeform 24"/>
          <p:cNvSpPr>
            <a:spLocks/>
          </p:cNvSpPr>
          <p:nvPr/>
        </p:nvSpPr>
        <p:spPr bwMode="auto">
          <a:xfrm>
            <a:off x="6318250" y="2027238"/>
            <a:ext cx="850900" cy="100012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13" name="Freeform 17"/>
          <p:cNvSpPr>
            <a:spLocks/>
          </p:cNvSpPr>
          <p:nvPr/>
        </p:nvSpPr>
        <p:spPr bwMode="auto">
          <a:xfrm>
            <a:off x="749300" y="2719388"/>
            <a:ext cx="73025" cy="752475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14" name="Freeform 15"/>
          <p:cNvSpPr>
            <a:spLocks/>
          </p:cNvSpPr>
          <p:nvPr/>
        </p:nvSpPr>
        <p:spPr bwMode="auto">
          <a:xfrm>
            <a:off x="1452563" y="3946525"/>
            <a:ext cx="973137" cy="160338"/>
          </a:xfrm>
          <a:custGeom>
            <a:avLst/>
            <a:gdLst>
              <a:gd name="T0" fmla="*/ 0 w 2983"/>
              <a:gd name="T1" fmla="*/ 2147483647 h 492"/>
              <a:gd name="T2" fmla="*/ 2147483647 w 2983"/>
              <a:gd name="T3" fmla="*/ 2147483647 h 492"/>
              <a:gd name="T4" fmla="*/ 2147483647 w 2983"/>
              <a:gd name="T5" fmla="*/ 2147483647 h 492"/>
              <a:gd name="T6" fmla="*/ 2147483647 w 2983"/>
              <a:gd name="T7" fmla="*/ 2147483647 h 492"/>
              <a:gd name="T8" fmla="*/ 2147483647 w 2983"/>
              <a:gd name="T9" fmla="*/ 2147483647 h 492"/>
              <a:gd name="T10" fmla="*/ 2147483647 w 2983"/>
              <a:gd name="T11" fmla="*/ 2147483647 h 492"/>
              <a:gd name="T12" fmla="*/ 2147483647 w 2983"/>
              <a:gd name="T13" fmla="*/ 2147483647 h 492"/>
              <a:gd name="T14" fmla="*/ 2147483647 w 2983"/>
              <a:gd name="T15" fmla="*/ 2147483647 h 492"/>
              <a:gd name="T16" fmla="*/ 2147483647 w 2983"/>
              <a:gd name="T17" fmla="*/ 2147483647 h 492"/>
              <a:gd name="T18" fmla="*/ 2147483647 w 2983"/>
              <a:gd name="T19" fmla="*/ 2147483647 h 492"/>
              <a:gd name="T20" fmla="*/ 2147483647 w 2983"/>
              <a:gd name="T21" fmla="*/ 2147483647 h 492"/>
              <a:gd name="T22" fmla="*/ 2147483647 w 2983"/>
              <a:gd name="T23" fmla="*/ 2147483647 h 492"/>
              <a:gd name="T24" fmla="*/ 2147483647 w 2983"/>
              <a:gd name="T25" fmla="*/ 2147483647 h 492"/>
              <a:gd name="T26" fmla="*/ 2147483647 w 2983"/>
              <a:gd name="T27" fmla="*/ 2147483647 h 492"/>
              <a:gd name="T28" fmla="*/ 2147483647 w 2983"/>
              <a:gd name="T29" fmla="*/ 2147483647 h 492"/>
              <a:gd name="T30" fmla="*/ 2147483647 w 2983"/>
              <a:gd name="T31" fmla="*/ 2147483647 h 492"/>
              <a:gd name="T32" fmla="*/ 2147483647 w 2983"/>
              <a:gd name="T33" fmla="*/ 2147483647 h 492"/>
              <a:gd name="T34" fmla="*/ 2147483647 w 2983"/>
              <a:gd name="T35" fmla="*/ 2147483647 h 492"/>
              <a:gd name="T36" fmla="*/ 2147483647 w 2983"/>
              <a:gd name="T37" fmla="*/ 0 h 4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983"/>
              <a:gd name="T58" fmla="*/ 0 h 492"/>
              <a:gd name="T59" fmla="*/ 2983 w 2983"/>
              <a:gd name="T60" fmla="*/ 492 h 49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983" h="492">
                <a:moveTo>
                  <a:pt x="0" y="261"/>
                </a:moveTo>
                <a:lnTo>
                  <a:pt x="162" y="319"/>
                </a:lnTo>
                <a:lnTo>
                  <a:pt x="326" y="369"/>
                </a:lnTo>
                <a:lnTo>
                  <a:pt x="494" y="411"/>
                </a:lnTo>
                <a:lnTo>
                  <a:pt x="663" y="444"/>
                </a:lnTo>
                <a:lnTo>
                  <a:pt x="834" y="468"/>
                </a:lnTo>
                <a:lnTo>
                  <a:pt x="1006" y="484"/>
                </a:lnTo>
                <a:lnTo>
                  <a:pt x="1178" y="491"/>
                </a:lnTo>
                <a:lnTo>
                  <a:pt x="1351" y="489"/>
                </a:lnTo>
                <a:lnTo>
                  <a:pt x="1523" y="478"/>
                </a:lnTo>
                <a:lnTo>
                  <a:pt x="1695" y="459"/>
                </a:lnTo>
                <a:lnTo>
                  <a:pt x="1865" y="431"/>
                </a:lnTo>
                <a:lnTo>
                  <a:pt x="2034" y="394"/>
                </a:lnTo>
                <a:lnTo>
                  <a:pt x="2200" y="349"/>
                </a:lnTo>
                <a:lnTo>
                  <a:pt x="2363" y="295"/>
                </a:lnTo>
                <a:lnTo>
                  <a:pt x="2524" y="233"/>
                </a:lnTo>
                <a:lnTo>
                  <a:pt x="2681" y="163"/>
                </a:lnTo>
                <a:lnTo>
                  <a:pt x="2834" y="86"/>
                </a:lnTo>
                <a:lnTo>
                  <a:pt x="2982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15" name="Freeform 14"/>
          <p:cNvSpPr>
            <a:spLocks/>
          </p:cNvSpPr>
          <p:nvPr/>
        </p:nvSpPr>
        <p:spPr bwMode="auto">
          <a:xfrm>
            <a:off x="2809875" y="2706688"/>
            <a:ext cx="85725" cy="722312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16" name="Freeform 13"/>
          <p:cNvSpPr>
            <a:spLocks/>
          </p:cNvSpPr>
          <p:nvPr/>
        </p:nvSpPr>
        <p:spPr bwMode="auto">
          <a:xfrm>
            <a:off x="1395413" y="2027238"/>
            <a:ext cx="850900" cy="100012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18" name="Line 3"/>
          <p:cNvSpPr>
            <a:spLocks noChangeShapeType="1"/>
          </p:cNvSpPr>
          <p:nvPr/>
        </p:nvSpPr>
        <p:spPr bwMode="auto">
          <a:xfrm>
            <a:off x="3371850" y="2687638"/>
            <a:ext cx="1727200" cy="158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19" name="Text Box 4"/>
          <p:cNvSpPr txBox="1">
            <a:spLocks noChangeArrowheads="1"/>
          </p:cNvSpPr>
          <p:nvPr/>
        </p:nvSpPr>
        <p:spPr bwMode="auto">
          <a:xfrm>
            <a:off x="3665538" y="2378075"/>
            <a:ext cx="11398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6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dirty="0">
                <a:latin typeface="Calibri" charset="0"/>
              </a:rPr>
              <a:t>fission</a:t>
            </a:r>
          </a:p>
        </p:txBody>
      </p:sp>
      <p:sp>
        <p:nvSpPr>
          <p:cNvPr id="119820" name="Text Box 5"/>
          <p:cNvSpPr txBox="1">
            <a:spLocks noChangeArrowheads="1"/>
          </p:cNvSpPr>
          <p:nvPr/>
        </p:nvSpPr>
        <p:spPr bwMode="auto">
          <a:xfrm>
            <a:off x="392113" y="4484688"/>
            <a:ext cx="7550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4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solidFill>
                  <a:srgbClr val="000000"/>
                </a:solidFill>
                <a:latin typeface="FreeMono" charset="0"/>
              </a:rPr>
              <a:t>    P=(+</a:t>
            </a:r>
            <a:r>
              <a:rPr lang="en-GB" sz="2900" i="1" dirty="0" err="1">
                <a:solidFill>
                  <a:srgbClr val="000000"/>
                </a:solidFill>
                <a:latin typeface="FreeMono" charset="0"/>
              </a:rPr>
              <a:t>a-b-c+d</a:t>
            </a:r>
            <a:r>
              <a:rPr lang="en-GB" sz="2900" i="1" dirty="0">
                <a:solidFill>
                  <a:srgbClr val="000000"/>
                </a:solidFill>
                <a:latin typeface="FreeMono" charset="0"/>
              </a:rPr>
              <a:t>)                       Q= (+a-b) (-</a:t>
            </a:r>
            <a:r>
              <a:rPr lang="en-GB" sz="2900" i="1" dirty="0" err="1">
                <a:solidFill>
                  <a:srgbClr val="000000"/>
                </a:solidFill>
                <a:latin typeface="FreeMono" charset="0"/>
              </a:rPr>
              <a:t>c+d</a:t>
            </a:r>
            <a:r>
              <a:rPr lang="en-GB" sz="2900" i="1" dirty="0">
                <a:solidFill>
                  <a:srgbClr val="000000"/>
                </a:solidFill>
                <a:latin typeface="FreeMono" charset="0"/>
              </a:rPr>
              <a:t>)</a:t>
            </a:r>
          </a:p>
        </p:txBody>
      </p:sp>
      <p:sp>
        <p:nvSpPr>
          <p:cNvPr id="119822" name="Freeform 19"/>
          <p:cNvSpPr>
            <a:spLocks/>
          </p:cNvSpPr>
          <p:nvPr/>
        </p:nvSpPr>
        <p:spPr bwMode="auto">
          <a:xfrm>
            <a:off x="5743575" y="2125663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23" name="Freeform 20"/>
          <p:cNvSpPr>
            <a:spLocks/>
          </p:cNvSpPr>
          <p:nvPr/>
        </p:nvSpPr>
        <p:spPr bwMode="auto">
          <a:xfrm>
            <a:off x="7300913" y="3389313"/>
            <a:ext cx="466725" cy="566737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24" name="Text Box 21"/>
          <p:cNvSpPr txBox="1">
            <a:spLocks noChangeArrowheads="1"/>
          </p:cNvSpPr>
          <p:nvPr/>
        </p:nvSpPr>
        <p:spPr bwMode="auto">
          <a:xfrm>
            <a:off x="5780088" y="2928938"/>
            <a:ext cx="30956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200" i="1">
                <a:latin typeface="Calibri" charset="0"/>
              </a:rPr>
              <a:t>a</a:t>
            </a:r>
          </a:p>
        </p:txBody>
      </p:sp>
      <p:sp>
        <p:nvSpPr>
          <p:cNvPr id="119825" name="Text Box 22"/>
          <p:cNvSpPr txBox="1">
            <a:spLocks noChangeArrowheads="1"/>
          </p:cNvSpPr>
          <p:nvPr/>
        </p:nvSpPr>
        <p:spPr bwMode="auto">
          <a:xfrm>
            <a:off x="7550150" y="2916238"/>
            <a:ext cx="160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200" i="1">
                <a:latin typeface="Calibri" charset="0"/>
              </a:rPr>
              <a:t>c</a:t>
            </a:r>
          </a:p>
        </p:txBody>
      </p:sp>
      <p:sp>
        <p:nvSpPr>
          <p:cNvPr id="119826" name="Text Box 23"/>
          <p:cNvSpPr txBox="1">
            <a:spLocks noChangeArrowheads="1"/>
          </p:cNvSpPr>
          <p:nvPr/>
        </p:nvSpPr>
        <p:spPr bwMode="auto">
          <a:xfrm>
            <a:off x="6748463" y="3754438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200" i="1">
                <a:latin typeface="Calibri" charset="0"/>
              </a:rPr>
              <a:t>d</a:t>
            </a:r>
          </a:p>
        </p:txBody>
      </p:sp>
      <p:sp>
        <p:nvSpPr>
          <p:cNvPr id="119827" name="Text Box 28"/>
          <p:cNvSpPr txBox="1">
            <a:spLocks noChangeArrowheads="1"/>
          </p:cNvSpPr>
          <p:nvPr/>
        </p:nvSpPr>
        <p:spPr bwMode="auto">
          <a:xfrm>
            <a:off x="6664325" y="2138363"/>
            <a:ext cx="2603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200" i="1">
                <a:latin typeface="Calibri" charset="0"/>
              </a:rPr>
              <a:t>b</a:t>
            </a:r>
          </a:p>
        </p:txBody>
      </p:sp>
      <p:sp>
        <p:nvSpPr>
          <p:cNvPr id="119828" name="Line 29"/>
          <p:cNvSpPr>
            <a:spLocks noChangeShapeType="1"/>
          </p:cNvSpPr>
          <p:nvPr/>
        </p:nvSpPr>
        <p:spPr bwMode="auto">
          <a:xfrm flipH="1">
            <a:off x="5786438" y="2125663"/>
            <a:ext cx="1360487" cy="1385887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29" name="Line 30"/>
          <p:cNvSpPr>
            <a:spLocks noChangeShapeType="1"/>
          </p:cNvSpPr>
          <p:nvPr/>
        </p:nvSpPr>
        <p:spPr bwMode="auto">
          <a:xfrm flipH="1">
            <a:off x="6345238" y="2644775"/>
            <a:ext cx="1365250" cy="1382713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30" name="Freeform 7"/>
          <p:cNvSpPr>
            <a:spLocks/>
          </p:cNvSpPr>
          <p:nvPr/>
        </p:nvSpPr>
        <p:spPr bwMode="auto">
          <a:xfrm>
            <a:off x="2281238" y="2125663"/>
            <a:ext cx="538162" cy="552450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31" name="Freeform 8"/>
          <p:cNvSpPr>
            <a:spLocks/>
          </p:cNvSpPr>
          <p:nvPr/>
        </p:nvSpPr>
        <p:spPr bwMode="auto">
          <a:xfrm>
            <a:off x="820738" y="2125663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32" name="Freeform 9"/>
          <p:cNvSpPr>
            <a:spLocks/>
          </p:cNvSpPr>
          <p:nvPr/>
        </p:nvSpPr>
        <p:spPr bwMode="auto">
          <a:xfrm>
            <a:off x="2378075" y="3389313"/>
            <a:ext cx="465138" cy="566737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33" name="Text Box 10"/>
          <p:cNvSpPr txBox="1">
            <a:spLocks noChangeArrowheads="1"/>
          </p:cNvSpPr>
          <p:nvPr/>
        </p:nvSpPr>
        <p:spPr bwMode="auto">
          <a:xfrm>
            <a:off x="857250" y="2928938"/>
            <a:ext cx="3095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200" i="1">
                <a:latin typeface="Calibri" charset="0"/>
              </a:rPr>
              <a:t>a</a:t>
            </a:r>
          </a:p>
        </p:txBody>
      </p:sp>
      <p:sp>
        <p:nvSpPr>
          <p:cNvPr id="119834" name="Text Box 11"/>
          <p:cNvSpPr txBox="1">
            <a:spLocks noChangeArrowheads="1"/>
          </p:cNvSpPr>
          <p:nvPr/>
        </p:nvSpPr>
        <p:spPr bwMode="auto">
          <a:xfrm>
            <a:off x="2625725" y="2916238"/>
            <a:ext cx="160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200" i="1">
                <a:latin typeface="Calibri" charset="0"/>
              </a:rPr>
              <a:t>c</a:t>
            </a:r>
          </a:p>
        </p:txBody>
      </p:sp>
      <p:sp>
        <p:nvSpPr>
          <p:cNvPr id="119835" name="Text Box 12"/>
          <p:cNvSpPr txBox="1">
            <a:spLocks noChangeArrowheads="1"/>
          </p:cNvSpPr>
          <p:nvPr/>
        </p:nvSpPr>
        <p:spPr bwMode="auto">
          <a:xfrm>
            <a:off x="1774825" y="3760788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200" i="1">
                <a:latin typeface="Calibri" charset="0"/>
              </a:rPr>
              <a:t>d</a:t>
            </a:r>
          </a:p>
        </p:txBody>
      </p:sp>
      <p:sp>
        <p:nvSpPr>
          <p:cNvPr id="119836" name="Freeform 16"/>
          <p:cNvSpPr>
            <a:spLocks/>
          </p:cNvSpPr>
          <p:nvPr/>
        </p:nvSpPr>
        <p:spPr bwMode="auto">
          <a:xfrm>
            <a:off x="820738" y="3440113"/>
            <a:ext cx="604837" cy="590550"/>
          </a:xfrm>
          <a:custGeom>
            <a:avLst/>
            <a:gdLst>
              <a:gd name="T0" fmla="*/ 0 w 1853"/>
              <a:gd name="T1" fmla="*/ 0 h 1809"/>
              <a:gd name="T2" fmla="*/ 2147483647 w 1853"/>
              <a:gd name="T3" fmla="*/ 2147483647 h 1809"/>
              <a:gd name="T4" fmla="*/ 2147483647 w 1853"/>
              <a:gd name="T5" fmla="*/ 2147483647 h 1809"/>
              <a:gd name="T6" fmla="*/ 2147483647 w 1853"/>
              <a:gd name="T7" fmla="*/ 2147483647 h 1809"/>
              <a:gd name="T8" fmla="*/ 2147483647 w 1853"/>
              <a:gd name="T9" fmla="*/ 2147483647 h 1809"/>
              <a:gd name="T10" fmla="*/ 2147483647 w 1853"/>
              <a:gd name="T11" fmla="*/ 2147483647 h 1809"/>
              <a:gd name="T12" fmla="*/ 2147483647 w 1853"/>
              <a:gd name="T13" fmla="*/ 2147483647 h 1809"/>
              <a:gd name="T14" fmla="*/ 2147483647 w 1853"/>
              <a:gd name="T15" fmla="*/ 2147483647 h 1809"/>
              <a:gd name="T16" fmla="*/ 2147483647 w 1853"/>
              <a:gd name="T17" fmla="*/ 2147483647 h 1809"/>
              <a:gd name="T18" fmla="*/ 2147483647 w 1853"/>
              <a:gd name="T19" fmla="*/ 2147483647 h 1809"/>
              <a:gd name="T20" fmla="*/ 2147483647 w 1853"/>
              <a:gd name="T21" fmla="*/ 2147483647 h 1809"/>
              <a:gd name="T22" fmla="*/ 2147483647 w 1853"/>
              <a:gd name="T23" fmla="*/ 2147483647 h 1809"/>
              <a:gd name="T24" fmla="*/ 2147483647 w 1853"/>
              <a:gd name="T25" fmla="*/ 2147483647 h 1809"/>
              <a:gd name="T26" fmla="*/ 2147483647 w 1853"/>
              <a:gd name="T27" fmla="*/ 2147483647 h 1809"/>
              <a:gd name="T28" fmla="*/ 2147483647 w 1853"/>
              <a:gd name="T29" fmla="*/ 2147483647 h 1809"/>
              <a:gd name="T30" fmla="*/ 2147483647 w 1853"/>
              <a:gd name="T31" fmla="*/ 2147483647 h 18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3"/>
              <a:gd name="T49" fmla="*/ 0 h 1809"/>
              <a:gd name="T50" fmla="*/ 1853 w 1853"/>
              <a:gd name="T51" fmla="*/ 1809 h 180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3" h="1809">
                <a:moveTo>
                  <a:pt x="0" y="0"/>
                </a:moveTo>
                <a:lnTo>
                  <a:pt x="70" y="161"/>
                </a:lnTo>
                <a:lnTo>
                  <a:pt x="148" y="318"/>
                </a:lnTo>
                <a:lnTo>
                  <a:pt x="236" y="470"/>
                </a:lnTo>
                <a:lnTo>
                  <a:pt x="332" y="618"/>
                </a:lnTo>
                <a:lnTo>
                  <a:pt x="436" y="760"/>
                </a:lnTo>
                <a:lnTo>
                  <a:pt x="548" y="897"/>
                </a:lnTo>
                <a:lnTo>
                  <a:pt x="668" y="1028"/>
                </a:lnTo>
                <a:lnTo>
                  <a:pt x="795" y="1152"/>
                </a:lnTo>
                <a:lnTo>
                  <a:pt x="929" y="1269"/>
                </a:lnTo>
                <a:lnTo>
                  <a:pt x="1069" y="1379"/>
                </a:lnTo>
                <a:lnTo>
                  <a:pt x="1216" y="1481"/>
                </a:lnTo>
                <a:lnTo>
                  <a:pt x="1367" y="1575"/>
                </a:lnTo>
                <a:lnTo>
                  <a:pt x="1524" y="1661"/>
                </a:lnTo>
                <a:lnTo>
                  <a:pt x="1686" y="1739"/>
                </a:lnTo>
                <a:lnTo>
                  <a:pt x="1852" y="180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37" name="Text Box 18"/>
          <p:cNvSpPr txBox="1">
            <a:spLocks noChangeArrowheads="1"/>
          </p:cNvSpPr>
          <p:nvPr/>
        </p:nvSpPr>
        <p:spPr bwMode="auto">
          <a:xfrm>
            <a:off x="1749425" y="2114550"/>
            <a:ext cx="260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200" i="1">
                <a:latin typeface="Calibri" charset="0"/>
              </a:rPr>
              <a:t>b</a:t>
            </a:r>
          </a:p>
        </p:txBody>
      </p:sp>
      <p:sp>
        <p:nvSpPr>
          <p:cNvPr id="119838" name="Line 3"/>
          <p:cNvSpPr>
            <a:spLocks noChangeShapeType="1"/>
          </p:cNvSpPr>
          <p:nvPr/>
        </p:nvSpPr>
        <p:spPr bwMode="auto">
          <a:xfrm>
            <a:off x="3373438" y="3486150"/>
            <a:ext cx="1727200" cy="1588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19839" name="Text Box 4"/>
          <p:cNvSpPr txBox="1">
            <a:spLocks noChangeArrowheads="1"/>
          </p:cNvSpPr>
          <p:nvPr/>
        </p:nvSpPr>
        <p:spPr bwMode="auto">
          <a:xfrm>
            <a:off x="3667125" y="3586163"/>
            <a:ext cx="11398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6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dirty="0">
                <a:latin typeface="Calibri" charset="0"/>
              </a:rPr>
              <a:t>fusion</a:t>
            </a: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1" y="0"/>
            <a:ext cx="9118600" cy="1146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2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500" dirty="0">
                <a:solidFill>
                  <a:srgbClr val="333333"/>
                </a:solidFill>
                <a:latin typeface="Calibri"/>
                <a:cs typeface="Calibri"/>
              </a:rPr>
              <a:t>Fusion/Fission as </a:t>
            </a:r>
            <a:r>
              <a:rPr lang="en-GB" sz="3500" dirty="0">
                <a:solidFill>
                  <a:srgbClr val="000000"/>
                </a:solidFill>
                <a:latin typeface="Calibri"/>
                <a:cs typeface="Calibri"/>
              </a:rPr>
              <a:t>Replacement of Two Red Edges</a:t>
            </a:r>
            <a:endParaRPr lang="en-GB" sz="3500" dirty="0">
              <a:solidFill>
                <a:srgbClr val="333333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4953000"/>
            <a:ext cx="8839200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2-break</a:t>
            </a:r>
            <a:r>
              <a:rPr lang="en-US" sz="3000" dirty="0"/>
              <a:t>: a rearrangement that replaces two red edges with two new red edges on the same 4 nodes.</a:t>
            </a:r>
          </a:p>
        </p:txBody>
      </p:sp>
      <p:sp>
        <p:nvSpPr>
          <p:cNvPr id="34" name="Freeform 50"/>
          <p:cNvSpPr>
            <a:spLocks noChangeArrowheads="1"/>
          </p:cNvSpPr>
          <p:nvPr/>
        </p:nvSpPr>
        <p:spPr bwMode="auto">
          <a:xfrm>
            <a:off x="914400" y="3657600"/>
            <a:ext cx="296862" cy="322263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50"/>
          <p:cNvSpPr>
            <a:spLocks noChangeArrowheads="1"/>
          </p:cNvSpPr>
          <p:nvPr/>
        </p:nvSpPr>
        <p:spPr bwMode="auto">
          <a:xfrm>
            <a:off x="2438400" y="2209800"/>
            <a:ext cx="296862" cy="322263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5D06F-962E-254F-A087-655F7275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423949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/>
      <p:bldP spid="119823" grpId="0" animBg="1"/>
      <p:bldP spid="119828" grpId="0" animBg="1"/>
      <p:bldP spid="119829" grpId="0" animBg="1"/>
      <p:bldP spid="119838" grpId="0" animBg="1"/>
      <p:bldP spid="119839" grpId="0"/>
      <p:bldP spid="2" grpId="0" animBg="1"/>
      <p:bldP spid="34" grpId="0" animBg="1"/>
      <p:bldP spid="3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038600" y="2227635"/>
            <a:ext cx="2266950" cy="4608513"/>
            <a:chOff x="4575175" y="1752600"/>
            <a:chExt cx="2266950" cy="4608513"/>
          </a:xfrm>
        </p:grpSpPr>
        <p:sp>
          <p:nvSpPr>
            <p:cNvPr id="121857" name="Freeform 38"/>
            <p:cNvSpPr>
              <a:spLocks/>
            </p:cNvSpPr>
            <p:nvPr/>
          </p:nvSpPr>
          <p:spPr bwMode="auto">
            <a:xfrm>
              <a:off x="6718300" y="4795838"/>
              <a:ext cx="123825" cy="722312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58" name="Freeform 39"/>
            <p:cNvSpPr>
              <a:spLocks/>
            </p:cNvSpPr>
            <p:nvPr/>
          </p:nvSpPr>
          <p:spPr bwMode="auto">
            <a:xfrm>
              <a:off x="5405437" y="6167438"/>
              <a:ext cx="863600" cy="103187"/>
            </a:xfrm>
            <a:custGeom>
              <a:avLst/>
              <a:gdLst>
                <a:gd name="T0" fmla="*/ 0 w 2646"/>
                <a:gd name="T1" fmla="*/ 2147483647 h 312"/>
                <a:gd name="T2" fmla="*/ 2147483647 w 2646"/>
                <a:gd name="T3" fmla="*/ 2147483647 h 312"/>
                <a:gd name="T4" fmla="*/ 2147483647 w 2646"/>
                <a:gd name="T5" fmla="*/ 2147483647 h 312"/>
                <a:gd name="T6" fmla="*/ 2147483647 w 2646"/>
                <a:gd name="T7" fmla="*/ 2147483647 h 312"/>
                <a:gd name="T8" fmla="*/ 2147483647 w 2646"/>
                <a:gd name="T9" fmla="*/ 2147483647 h 312"/>
                <a:gd name="T10" fmla="*/ 2147483647 w 2646"/>
                <a:gd name="T11" fmla="*/ 2147483647 h 312"/>
                <a:gd name="T12" fmla="*/ 2147483647 w 2646"/>
                <a:gd name="T13" fmla="*/ 2147483647 h 312"/>
                <a:gd name="T14" fmla="*/ 2147483647 w 2646"/>
                <a:gd name="T15" fmla="*/ 2147483647 h 312"/>
                <a:gd name="T16" fmla="*/ 2147483647 w 2646"/>
                <a:gd name="T17" fmla="*/ 2147483647 h 312"/>
                <a:gd name="T18" fmla="*/ 2147483647 w 2646"/>
                <a:gd name="T19" fmla="*/ 2147483647 h 312"/>
                <a:gd name="T20" fmla="*/ 2147483647 w 2646"/>
                <a:gd name="T21" fmla="*/ 2147483647 h 312"/>
                <a:gd name="T22" fmla="*/ 2147483647 w 2646"/>
                <a:gd name="T23" fmla="*/ 2147483647 h 312"/>
                <a:gd name="T24" fmla="*/ 2147483647 w 2646"/>
                <a:gd name="T25" fmla="*/ 2147483647 h 312"/>
                <a:gd name="T26" fmla="*/ 2147483647 w 2646"/>
                <a:gd name="T27" fmla="*/ 2147483647 h 312"/>
                <a:gd name="T28" fmla="*/ 2147483647 w 2646"/>
                <a:gd name="T29" fmla="*/ 2147483647 h 312"/>
                <a:gd name="T30" fmla="*/ 2147483647 w 2646"/>
                <a:gd name="T31" fmla="*/ 0 h 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46"/>
                <a:gd name="T49" fmla="*/ 0 h 312"/>
                <a:gd name="T50" fmla="*/ 2646 w 2646"/>
                <a:gd name="T51" fmla="*/ 312 h 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46" h="312">
                  <a:moveTo>
                    <a:pt x="0" y="81"/>
                  </a:moveTo>
                  <a:lnTo>
                    <a:pt x="170" y="142"/>
                  </a:lnTo>
                  <a:lnTo>
                    <a:pt x="343" y="194"/>
                  </a:lnTo>
                  <a:lnTo>
                    <a:pt x="520" y="237"/>
                  </a:lnTo>
                  <a:lnTo>
                    <a:pt x="698" y="270"/>
                  </a:lnTo>
                  <a:lnTo>
                    <a:pt x="878" y="293"/>
                  </a:lnTo>
                  <a:lnTo>
                    <a:pt x="1059" y="307"/>
                  </a:lnTo>
                  <a:lnTo>
                    <a:pt x="1240" y="311"/>
                  </a:lnTo>
                  <a:lnTo>
                    <a:pt x="1422" y="305"/>
                  </a:lnTo>
                  <a:lnTo>
                    <a:pt x="1603" y="290"/>
                  </a:lnTo>
                  <a:lnTo>
                    <a:pt x="1782" y="265"/>
                  </a:lnTo>
                  <a:lnTo>
                    <a:pt x="1960" y="231"/>
                  </a:lnTo>
                  <a:lnTo>
                    <a:pt x="2136" y="187"/>
                  </a:lnTo>
                  <a:lnTo>
                    <a:pt x="2309" y="134"/>
                  </a:lnTo>
                  <a:lnTo>
                    <a:pt x="2479" y="71"/>
                  </a:lnTo>
                  <a:lnTo>
                    <a:pt x="2645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59" name="Freeform 41"/>
            <p:cNvSpPr>
              <a:spLocks/>
            </p:cNvSpPr>
            <p:nvPr/>
          </p:nvSpPr>
          <p:spPr bwMode="auto">
            <a:xfrm>
              <a:off x="4695825" y="4887913"/>
              <a:ext cx="73025" cy="754062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0" name="Freeform 37"/>
            <p:cNvSpPr>
              <a:spLocks/>
            </p:cNvSpPr>
            <p:nvPr/>
          </p:nvSpPr>
          <p:spPr bwMode="auto">
            <a:xfrm>
              <a:off x="5297487" y="4191000"/>
              <a:ext cx="908050" cy="115888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1" name="Freeform 29"/>
            <p:cNvSpPr>
              <a:spLocks/>
            </p:cNvSpPr>
            <p:nvPr/>
          </p:nvSpPr>
          <p:spPr bwMode="auto">
            <a:xfrm>
              <a:off x="4575175" y="2439988"/>
              <a:ext cx="73025" cy="752475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2" name="Freeform 27"/>
            <p:cNvSpPr>
              <a:spLocks/>
            </p:cNvSpPr>
            <p:nvPr/>
          </p:nvSpPr>
          <p:spPr bwMode="auto">
            <a:xfrm>
              <a:off x="5291137" y="3671888"/>
              <a:ext cx="973138" cy="160337"/>
            </a:xfrm>
            <a:custGeom>
              <a:avLst/>
              <a:gdLst>
                <a:gd name="T0" fmla="*/ 0 w 2983"/>
                <a:gd name="T1" fmla="*/ 2147483647 h 492"/>
                <a:gd name="T2" fmla="*/ 2147483647 w 2983"/>
                <a:gd name="T3" fmla="*/ 2147483647 h 492"/>
                <a:gd name="T4" fmla="*/ 2147483647 w 2983"/>
                <a:gd name="T5" fmla="*/ 2147483647 h 492"/>
                <a:gd name="T6" fmla="*/ 2147483647 w 2983"/>
                <a:gd name="T7" fmla="*/ 2147483647 h 492"/>
                <a:gd name="T8" fmla="*/ 2147483647 w 2983"/>
                <a:gd name="T9" fmla="*/ 2147483647 h 492"/>
                <a:gd name="T10" fmla="*/ 2147483647 w 2983"/>
                <a:gd name="T11" fmla="*/ 2147483647 h 492"/>
                <a:gd name="T12" fmla="*/ 2147483647 w 2983"/>
                <a:gd name="T13" fmla="*/ 2147483647 h 492"/>
                <a:gd name="T14" fmla="*/ 2147483647 w 2983"/>
                <a:gd name="T15" fmla="*/ 2147483647 h 492"/>
                <a:gd name="T16" fmla="*/ 2147483647 w 2983"/>
                <a:gd name="T17" fmla="*/ 2147483647 h 492"/>
                <a:gd name="T18" fmla="*/ 2147483647 w 2983"/>
                <a:gd name="T19" fmla="*/ 2147483647 h 492"/>
                <a:gd name="T20" fmla="*/ 2147483647 w 2983"/>
                <a:gd name="T21" fmla="*/ 2147483647 h 492"/>
                <a:gd name="T22" fmla="*/ 2147483647 w 2983"/>
                <a:gd name="T23" fmla="*/ 2147483647 h 492"/>
                <a:gd name="T24" fmla="*/ 2147483647 w 2983"/>
                <a:gd name="T25" fmla="*/ 2147483647 h 492"/>
                <a:gd name="T26" fmla="*/ 2147483647 w 2983"/>
                <a:gd name="T27" fmla="*/ 2147483647 h 492"/>
                <a:gd name="T28" fmla="*/ 2147483647 w 2983"/>
                <a:gd name="T29" fmla="*/ 2147483647 h 492"/>
                <a:gd name="T30" fmla="*/ 2147483647 w 2983"/>
                <a:gd name="T31" fmla="*/ 2147483647 h 492"/>
                <a:gd name="T32" fmla="*/ 2147483647 w 2983"/>
                <a:gd name="T33" fmla="*/ 2147483647 h 492"/>
                <a:gd name="T34" fmla="*/ 2147483647 w 2983"/>
                <a:gd name="T35" fmla="*/ 2147483647 h 492"/>
                <a:gd name="T36" fmla="*/ 2147483647 w 2983"/>
                <a:gd name="T37" fmla="*/ 0 h 4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83"/>
                <a:gd name="T58" fmla="*/ 0 h 492"/>
                <a:gd name="T59" fmla="*/ 2983 w 2983"/>
                <a:gd name="T60" fmla="*/ 492 h 4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83" h="492">
                  <a:moveTo>
                    <a:pt x="0" y="261"/>
                  </a:moveTo>
                  <a:lnTo>
                    <a:pt x="162" y="319"/>
                  </a:lnTo>
                  <a:lnTo>
                    <a:pt x="326" y="369"/>
                  </a:lnTo>
                  <a:lnTo>
                    <a:pt x="494" y="411"/>
                  </a:lnTo>
                  <a:lnTo>
                    <a:pt x="663" y="444"/>
                  </a:lnTo>
                  <a:lnTo>
                    <a:pt x="834" y="468"/>
                  </a:lnTo>
                  <a:lnTo>
                    <a:pt x="1006" y="484"/>
                  </a:lnTo>
                  <a:lnTo>
                    <a:pt x="1178" y="491"/>
                  </a:lnTo>
                  <a:lnTo>
                    <a:pt x="1351" y="489"/>
                  </a:lnTo>
                  <a:lnTo>
                    <a:pt x="1523" y="478"/>
                  </a:lnTo>
                  <a:lnTo>
                    <a:pt x="1695" y="459"/>
                  </a:lnTo>
                  <a:lnTo>
                    <a:pt x="1865" y="431"/>
                  </a:lnTo>
                  <a:lnTo>
                    <a:pt x="2034" y="394"/>
                  </a:lnTo>
                  <a:lnTo>
                    <a:pt x="2200" y="349"/>
                  </a:lnTo>
                  <a:lnTo>
                    <a:pt x="2363" y="295"/>
                  </a:lnTo>
                  <a:lnTo>
                    <a:pt x="2524" y="233"/>
                  </a:lnTo>
                  <a:lnTo>
                    <a:pt x="2681" y="163"/>
                  </a:lnTo>
                  <a:lnTo>
                    <a:pt x="2834" y="86"/>
                  </a:lnTo>
                  <a:lnTo>
                    <a:pt x="2982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3" name="Freeform 26"/>
            <p:cNvSpPr>
              <a:spLocks/>
            </p:cNvSpPr>
            <p:nvPr/>
          </p:nvSpPr>
          <p:spPr bwMode="auto">
            <a:xfrm>
              <a:off x="6642100" y="2433638"/>
              <a:ext cx="85725" cy="722312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2" name="Freeform 25"/>
            <p:cNvSpPr>
              <a:spLocks/>
            </p:cNvSpPr>
            <p:nvPr/>
          </p:nvSpPr>
          <p:spPr bwMode="auto">
            <a:xfrm>
              <a:off x="5232400" y="1752600"/>
              <a:ext cx="850900" cy="100013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0" name="Freeform 19"/>
            <p:cNvSpPr>
              <a:spLocks/>
            </p:cNvSpPr>
            <p:nvPr/>
          </p:nvSpPr>
          <p:spPr bwMode="auto">
            <a:xfrm>
              <a:off x="6111875" y="1851025"/>
              <a:ext cx="538162" cy="552450"/>
            </a:xfrm>
            <a:custGeom>
              <a:avLst/>
              <a:gdLst>
                <a:gd name="T0" fmla="*/ 2147483647 w 1649"/>
                <a:gd name="T1" fmla="*/ 2147483647 h 1692"/>
                <a:gd name="T2" fmla="*/ 2147483647 w 1649"/>
                <a:gd name="T3" fmla="*/ 2147483647 h 1692"/>
                <a:gd name="T4" fmla="*/ 2147483647 w 1649"/>
                <a:gd name="T5" fmla="*/ 2147483647 h 1692"/>
                <a:gd name="T6" fmla="*/ 2147483647 w 1649"/>
                <a:gd name="T7" fmla="*/ 2147483647 h 1692"/>
                <a:gd name="T8" fmla="*/ 2147483647 w 1649"/>
                <a:gd name="T9" fmla="*/ 2147483647 h 1692"/>
                <a:gd name="T10" fmla="*/ 2147483647 w 1649"/>
                <a:gd name="T11" fmla="*/ 2147483647 h 1692"/>
                <a:gd name="T12" fmla="*/ 2147483647 w 1649"/>
                <a:gd name="T13" fmla="*/ 2147483647 h 1692"/>
                <a:gd name="T14" fmla="*/ 2147483647 w 1649"/>
                <a:gd name="T15" fmla="*/ 2147483647 h 1692"/>
                <a:gd name="T16" fmla="*/ 2147483647 w 1649"/>
                <a:gd name="T17" fmla="*/ 2147483647 h 1692"/>
                <a:gd name="T18" fmla="*/ 2147483647 w 1649"/>
                <a:gd name="T19" fmla="*/ 2147483647 h 1692"/>
                <a:gd name="T20" fmla="*/ 2147483647 w 1649"/>
                <a:gd name="T21" fmla="*/ 2147483647 h 1692"/>
                <a:gd name="T22" fmla="*/ 2147483647 w 1649"/>
                <a:gd name="T23" fmla="*/ 2147483647 h 1692"/>
                <a:gd name="T24" fmla="*/ 2147483647 w 1649"/>
                <a:gd name="T25" fmla="*/ 2147483647 h 1692"/>
                <a:gd name="T26" fmla="*/ 2147483647 w 1649"/>
                <a:gd name="T27" fmla="*/ 2147483647 h 1692"/>
                <a:gd name="T28" fmla="*/ 2147483647 w 1649"/>
                <a:gd name="T29" fmla="*/ 2147483647 h 1692"/>
                <a:gd name="T30" fmla="*/ 0 w 1649"/>
                <a:gd name="T31" fmla="*/ 0 h 16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49"/>
                <a:gd name="T49" fmla="*/ 0 h 1692"/>
                <a:gd name="T50" fmla="*/ 1649 w 1649"/>
                <a:gd name="T51" fmla="*/ 1692 h 16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49" h="1692">
                  <a:moveTo>
                    <a:pt x="1648" y="1691"/>
                  </a:moveTo>
                  <a:lnTo>
                    <a:pt x="1583" y="1545"/>
                  </a:lnTo>
                  <a:lnTo>
                    <a:pt x="1511" y="1403"/>
                  </a:lnTo>
                  <a:lnTo>
                    <a:pt x="1432" y="1264"/>
                  </a:lnTo>
                  <a:lnTo>
                    <a:pt x="1345" y="1130"/>
                  </a:lnTo>
                  <a:lnTo>
                    <a:pt x="1251" y="999"/>
                  </a:lnTo>
                  <a:lnTo>
                    <a:pt x="1151" y="874"/>
                  </a:lnTo>
                  <a:lnTo>
                    <a:pt x="1045" y="753"/>
                  </a:lnTo>
                  <a:lnTo>
                    <a:pt x="932" y="638"/>
                  </a:lnTo>
                  <a:lnTo>
                    <a:pt x="814" y="528"/>
                  </a:lnTo>
                  <a:lnTo>
                    <a:pt x="690" y="424"/>
                  </a:lnTo>
                  <a:lnTo>
                    <a:pt x="561" y="326"/>
                  </a:lnTo>
                  <a:lnTo>
                    <a:pt x="428" y="235"/>
                  </a:lnTo>
                  <a:lnTo>
                    <a:pt x="289" y="150"/>
                  </a:lnTo>
                  <a:lnTo>
                    <a:pt x="147" y="72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1" name="Freeform 20"/>
            <p:cNvSpPr>
              <a:spLocks/>
            </p:cNvSpPr>
            <p:nvPr/>
          </p:nvSpPr>
          <p:spPr bwMode="auto">
            <a:xfrm>
              <a:off x="4652962" y="1851025"/>
              <a:ext cx="542925" cy="561975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19" name="Text Box 22"/>
            <p:cNvSpPr txBox="1">
              <a:spLocks noChangeArrowheads="1"/>
            </p:cNvSpPr>
            <p:nvPr/>
          </p:nvSpPr>
          <p:spPr bwMode="auto">
            <a:xfrm>
              <a:off x="4687887" y="2654300"/>
              <a:ext cx="309563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B050"/>
                  </a:solidFill>
                  <a:latin typeface="+mn-lt"/>
                  <a:cs typeface="Arial" charset="0"/>
                </a:rPr>
                <a:t>c</a:t>
              </a:r>
            </a:p>
          </p:txBody>
        </p:sp>
        <p:sp>
          <p:nvSpPr>
            <p:cNvPr id="217120" name="Text Box 23"/>
            <p:cNvSpPr txBox="1">
              <a:spLocks noChangeArrowheads="1"/>
            </p:cNvSpPr>
            <p:nvPr/>
          </p:nvSpPr>
          <p:spPr bwMode="auto">
            <a:xfrm>
              <a:off x="6457950" y="2640013"/>
              <a:ext cx="1603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a</a:t>
              </a:r>
            </a:p>
          </p:txBody>
        </p:sp>
        <p:sp>
          <p:nvSpPr>
            <p:cNvPr id="121894" name="Freeform 28"/>
            <p:cNvSpPr>
              <a:spLocks/>
            </p:cNvSpPr>
            <p:nvPr/>
          </p:nvSpPr>
          <p:spPr bwMode="auto">
            <a:xfrm>
              <a:off x="4664075" y="3195638"/>
              <a:ext cx="592137" cy="560387"/>
            </a:xfrm>
            <a:custGeom>
              <a:avLst/>
              <a:gdLst>
                <a:gd name="T0" fmla="*/ 0 w 1814"/>
                <a:gd name="T1" fmla="*/ 0 h 1716"/>
                <a:gd name="T2" fmla="*/ 2147483647 w 1814"/>
                <a:gd name="T3" fmla="*/ 2147483647 h 1716"/>
                <a:gd name="T4" fmla="*/ 2147483647 w 1814"/>
                <a:gd name="T5" fmla="*/ 2147483647 h 1716"/>
                <a:gd name="T6" fmla="*/ 2147483647 w 1814"/>
                <a:gd name="T7" fmla="*/ 2147483647 h 1716"/>
                <a:gd name="T8" fmla="*/ 2147483647 w 1814"/>
                <a:gd name="T9" fmla="*/ 2147483647 h 1716"/>
                <a:gd name="T10" fmla="*/ 2147483647 w 1814"/>
                <a:gd name="T11" fmla="*/ 2147483647 h 1716"/>
                <a:gd name="T12" fmla="*/ 2147483647 w 1814"/>
                <a:gd name="T13" fmla="*/ 2147483647 h 1716"/>
                <a:gd name="T14" fmla="*/ 2147483647 w 1814"/>
                <a:gd name="T15" fmla="*/ 2147483647 h 1716"/>
                <a:gd name="T16" fmla="*/ 2147483647 w 1814"/>
                <a:gd name="T17" fmla="*/ 2147483647 h 1716"/>
                <a:gd name="T18" fmla="*/ 2147483647 w 1814"/>
                <a:gd name="T19" fmla="*/ 2147483647 h 1716"/>
                <a:gd name="T20" fmla="*/ 2147483647 w 1814"/>
                <a:gd name="T21" fmla="*/ 2147483647 h 1716"/>
                <a:gd name="T22" fmla="*/ 2147483647 w 1814"/>
                <a:gd name="T23" fmla="*/ 2147483647 h 1716"/>
                <a:gd name="T24" fmla="*/ 2147483647 w 1814"/>
                <a:gd name="T25" fmla="*/ 2147483647 h 1716"/>
                <a:gd name="T26" fmla="*/ 2147483647 w 1814"/>
                <a:gd name="T27" fmla="*/ 2147483647 h 1716"/>
                <a:gd name="T28" fmla="*/ 2147483647 w 1814"/>
                <a:gd name="T29" fmla="*/ 2147483647 h 1716"/>
                <a:gd name="T30" fmla="*/ 2147483647 w 1814"/>
                <a:gd name="T31" fmla="*/ 2147483647 h 17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4"/>
                <a:gd name="T49" fmla="*/ 0 h 1716"/>
                <a:gd name="T50" fmla="*/ 1814 w 1814"/>
                <a:gd name="T51" fmla="*/ 1716 h 17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4" h="1716">
                  <a:moveTo>
                    <a:pt x="0" y="0"/>
                  </a:moveTo>
                  <a:lnTo>
                    <a:pt x="72" y="153"/>
                  </a:lnTo>
                  <a:lnTo>
                    <a:pt x="152" y="301"/>
                  </a:lnTo>
                  <a:lnTo>
                    <a:pt x="240" y="446"/>
                  </a:lnTo>
                  <a:lnTo>
                    <a:pt x="336" y="586"/>
                  </a:lnTo>
                  <a:lnTo>
                    <a:pt x="439" y="721"/>
                  </a:lnTo>
                  <a:lnTo>
                    <a:pt x="550" y="850"/>
                  </a:lnTo>
                  <a:lnTo>
                    <a:pt x="667" y="974"/>
                  </a:lnTo>
                  <a:lnTo>
                    <a:pt x="792" y="1091"/>
                  </a:lnTo>
                  <a:lnTo>
                    <a:pt x="922" y="1202"/>
                  </a:lnTo>
                  <a:lnTo>
                    <a:pt x="1058" y="1306"/>
                  </a:lnTo>
                  <a:lnTo>
                    <a:pt x="1200" y="1403"/>
                  </a:lnTo>
                  <a:lnTo>
                    <a:pt x="1346" y="1492"/>
                  </a:lnTo>
                  <a:lnTo>
                    <a:pt x="1498" y="1574"/>
                  </a:lnTo>
                  <a:lnTo>
                    <a:pt x="1653" y="1648"/>
                  </a:lnTo>
                  <a:lnTo>
                    <a:pt x="1813" y="1715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25" name="Text Box 30"/>
            <p:cNvSpPr txBox="1">
              <a:spLocks noChangeArrowheads="1"/>
            </p:cNvSpPr>
            <p:nvPr/>
          </p:nvSpPr>
          <p:spPr bwMode="auto">
            <a:xfrm>
              <a:off x="5592762" y="1893888"/>
              <a:ext cx="260350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B050"/>
                  </a:solidFill>
                  <a:latin typeface="+mn-lt"/>
                  <a:cs typeface="Arial" charset="0"/>
                </a:rPr>
                <a:t>d</a:t>
              </a:r>
            </a:p>
          </p:txBody>
        </p:sp>
        <p:sp>
          <p:nvSpPr>
            <p:cNvPr id="121896" name="Freeform 32"/>
            <p:cNvSpPr>
              <a:spLocks/>
            </p:cNvSpPr>
            <p:nvPr/>
          </p:nvSpPr>
          <p:spPr bwMode="auto">
            <a:xfrm>
              <a:off x="4767262" y="4287838"/>
              <a:ext cx="542925" cy="561975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7" name="Freeform 33"/>
            <p:cNvSpPr>
              <a:spLocks/>
            </p:cNvSpPr>
            <p:nvPr/>
          </p:nvSpPr>
          <p:spPr bwMode="auto">
            <a:xfrm>
              <a:off x="6323012" y="5551488"/>
              <a:ext cx="466725" cy="566737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28" name="Text Box 34"/>
            <p:cNvSpPr txBox="1">
              <a:spLocks noChangeArrowheads="1"/>
            </p:cNvSpPr>
            <p:nvPr/>
          </p:nvSpPr>
          <p:spPr bwMode="auto">
            <a:xfrm>
              <a:off x="4802187" y="5092700"/>
              <a:ext cx="30956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h</a:t>
              </a:r>
            </a:p>
          </p:txBody>
        </p:sp>
        <p:sp>
          <p:nvSpPr>
            <p:cNvPr id="217129" name="Text Box 35"/>
            <p:cNvSpPr txBox="1">
              <a:spLocks noChangeArrowheads="1"/>
            </p:cNvSpPr>
            <p:nvPr/>
          </p:nvSpPr>
          <p:spPr bwMode="auto">
            <a:xfrm>
              <a:off x="6551612" y="4995863"/>
              <a:ext cx="1809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f</a:t>
              </a:r>
            </a:p>
          </p:txBody>
        </p:sp>
        <p:sp>
          <p:nvSpPr>
            <p:cNvPr id="217130" name="Text Box 36"/>
            <p:cNvSpPr txBox="1">
              <a:spLocks noChangeArrowheads="1"/>
            </p:cNvSpPr>
            <p:nvPr/>
          </p:nvSpPr>
          <p:spPr bwMode="auto">
            <a:xfrm>
              <a:off x="5697537" y="5921375"/>
              <a:ext cx="155575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g</a:t>
              </a:r>
            </a:p>
          </p:txBody>
        </p:sp>
        <p:sp>
          <p:nvSpPr>
            <p:cNvPr id="121901" name="Freeform 40"/>
            <p:cNvSpPr>
              <a:spLocks/>
            </p:cNvSpPr>
            <p:nvPr/>
          </p:nvSpPr>
          <p:spPr bwMode="auto">
            <a:xfrm>
              <a:off x="4799012" y="5676900"/>
              <a:ext cx="573088" cy="517525"/>
            </a:xfrm>
            <a:custGeom>
              <a:avLst/>
              <a:gdLst>
                <a:gd name="T0" fmla="*/ 0 w 1754"/>
                <a:gd name="T1" fmla="*/ 0 h 1586"/>
                <a:gd name="T2" fmla="*/ 2147483647 w 1754"/>
                <a:gd name="T3" fmla="*/ 2147483647 h 1586"/>
                <a:gd name="T4" fmla="*/ 2147483647 w 1754"/>
                <a:gd name="T5" fmla="*/ 2147483647 h 1586"/>
                <a:gd name="T6" fmla="*/ 2147483647 w 1754"/>
                <a:gd name="T7" fmla="*/ 2147483647 h 1586"/>
                <a:gd name="T8" fmla="*/ 2147483647 w 1754"/>
                <a:gd name="T9" fmla="*/ 2147483647 h 1586"/>
                <a:gd name="T10" fmla="*/ 2147483647 w 1754"/>
                <a:gd name="T11" fmla="*/ 2147483647 h 1586"/>
                <a:gd name="T12" fmla="*/ 2147483647 w 1754"/>
                <a:gd name="T13" fmla="*/ 2147483647 h 1586"/>
                <a:gd name="T14" fmla="*/ 2147483647 w 1754"/>
                <a:gd name="T15" fmla="*/ 2147483647 h 1586"/>
                <a:gd name="T16" fmla="*/ 2147483647 w 1754"/>
                <a:gd name="T17" fmla="*/ 2147483647 h 1586"/>
                <a:gd name="T18" fmla="*/ 2147483647 w 1754"/>
                <a:gd name="T19" fmla="*/ 2147483647 h 1586"/>
                <a:gd name="T20" fmla="*/ 2147483647 w 1754"/>
                <a:gd name="T21" fmla="*/ 2147483647 h 1586"/>
                <a:gd name="T22" fmla="*/ 2147483647 w 1754"/>
                <a:gd name="T23" fmla="*/ 2147483647 h 1586"/>
                <a:gd name="T24" fmla="*/ 2147483647 w 1754"/>
                <a:gd name="T25" fmla="*/ 2147483647 h 1586"/>
                <a:gd name="T26" fmla="*/ 2147483647 w 1754"/>
                <a:gd name="T27" fmla="*/ 2147483647 h 1586"/>
                <a:gd name="T28" fmla="*/ 2147483647 w 1754"/>
                <a:gd name="T29" fmla="*/ 2147483647 h 1586"/>
                <a:gd name="T30" fmla="*/ 2147483647 w 1754"/>
                <a:gd name="T31" fmla="*/ 2147483647 h 15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54"/>
                <a:gd name="T49" fmla="*/ 0 h 1586"/>
                <a:gd name="T50" fmla="*/ 1754 w 1754"/>
                <a:gd name="T51" fmla="*/ 1586 h 15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54" h="1586">
                  <a:moveTo>
                    <a:pt x="0" y="0"/>
                  </a:moveTo>
                  <a:lnTo>
                    <a:pt x="75" y="141"/>
                  </a:lnTo>
                  <a:lnTo>
                    <a:pt x="156" y="278"/>
                  </a:lnTo>
                  <a:lnTo>
                    <a:pt x="244" y="412"/>
                  </a:lnTo>
                  <a:lnTo>
                    <a:pt x="339" y="540"/>
                  </a:lnTo>
                  <a:lnTo>
                    <a:pt x="441" y="665"/>
                  </a:lnTo>
                  <a:lnTo>
                    <a:pt x="549" y="784"/>
                  </a:lnTo>
                  <a:lnTo>
                    <a:pt x="663" y="897"/>
                  </a:lnTo>
                  <a:lnTo>
                    <a:pt x="782" y="1006"/>
                  </a:lnTo>
                  <a:lnTo>
                    <a:pt x="907" y="1108"/>
                  </a:lnTo>
                  <a:lnTo>
                    <a:pt x="1037" y="1204"/>
                  </a:lnTo>
                  <a:lnTo>
                    <a:pt x="1172" y="1294"/>
                  </a:lnTo>
                  <a:lnTo>
                    <a:pt x="1312" y="1377"/>
                  </a:lnTo>
                  <a:lnTo>
                    <a:pt x="1455" y="1453"/>
                  </a:lnTo>
                  <a:lnTo>
                    <a:pt x="1602" y="1522"/>
                  </a:lnTo>
                  <a:lnTo>
                    <a:pt x="1753" y="1585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36" name="Text Box 42"/>
            <p:cNvSpPr txBox="1">
              <a:spLocks noChangeArrowheads="1"/>
            </p:cNvSpPr>
            <p:nvPr/>
          </p:nvSpPr>
          <p:spPr bwMode="auto">
            <a:xfrm>
              <a:off x="5697537" y="4287838"/>
              <a:ext cx="260350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e</a:t>
              </a:r>
            </a:p>
          </p:txBody>
        </p:sp>
        <p:sp>
          <p:nvSpPr>
            <p:cNvPr id="217139" name="Text Box 36"/>
            <p:cNvSpPr txBox="1">
              <a:spLocks noChangeArrowheads="1"/>
            </p:cNvSpPr>
            <p:nvPr/>
          </p:nvSpPr>
          <p:spPr bwMode="auto">
            <a:xfrm>
              <a:off x="5645150" y="3519488"/>
              <a:ext cx="1555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cxnSp>
          <p:nvCxnSpPr>
            <p:cNvPr id="121904" name="Straight Connector 4"/>
            <p:cNvCxnSpPr>
              <a:cxnSpLocks noChangeShapeType="1"/>
            </p:cNvCxnSpPr>
            <p:nvPr/>
          </p:nvCxnSpPr>
          <p:spPr bwMode="auto">
            <a:xfrm>
              <a:off x="6218237" y="3686829"/>
              <a:ext cx="0" cy="61595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905" name="Straight Connector 62"/>
            <p:cNvCxnSpPr>
              <a:cxnSpLocks noChangeShapeType="1"/>
            </p:cNvCxnSpPr>
            <p:nvPr/>
          </p:nvCxnSpPr>
          <p:spPr bwMode="auto">
            <a:xfrm>
              <a:off x="6678612" y="3143904"/>
              <a:ext cx="39688" cy="1692275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910" name="TextBox 63"/>
            <p:cNvSpPr txBox="1">
              <a:spLocks noChangeArrowheads="1"/>
            </p:cNvSpPr>
            <p:nvPr/>
          </p:nvSpPr>
          <p:spPr bwMode="auto">
            <a:xfrm>
              <a:off x="6218237" y="1752600"/>
              <a:ext cx="3175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3200" dirty="0">
                  <a:latin typeface="Times New Roman" charset="0"/>
                  <a:cs typeface="Times New Roman" charset="0"/>
                </a:rPr>
                <a:t>●</a:t>
              </a:r>
              <a:endParaRPr lang="en-GB" sz="3200" dirty="0"/>
            </a:p>
          </p:txBody>
        </p:sp>
        <p:sp>
          <p:nvSpPr>
            <p:cNvPr id="121911" name="TextBox 64"/>
            <p:cNvSpPr txBox="1">
              <a:spLocks noChangeArrowheads="1"/>
            </p:cNvSpPr>
            <p:nvPr/>
          </p:nvSpPr>
          <p:spPr bwMode="auto">
            <a:xfrm>
              <a:off x="4765675" y="4175125"/>
              <a:ext cx="3175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3200" dirty="0">
                  <a:latin typeface="Times New Roman" charset="0"/>
                  <a:cs typeface="Times New Roman" charset="0"/>
                </a:rPr>
                <a:t>●</a:t>
              </a:r>
              <a:endParaRPr lang="en-GB" sz="3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66800" y="2244725"/>
            <a:ext cx="2249487" cy="4613275"/>
            <a:chOff x="1828800" y="1769690"/>
            <a:chExt cx="2249487" cy="4613275"/>
          </a:xfrm>
        </p:grpSpPr>
        <p:sp>
          <p:nvSpPr>
            <p:cNvPr id="121864" name="Freeform 25"/>
            <p:cNvSpPr>
              <a:spLocks/>
            </p:cNvSpPr>
            <p:nvPr/>
          </p:nvSpPr>
          <p:spPr bwMode="auto">
            <a:xfrm>
              <a:off x="2468562" y="1774452"/>
              <a:ext cx="850900" cy="100013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5" name="Freeform 38"/>
            <p:cNvSpPr>
              <a:spLocks/>
            </p:cNvSpPr>
            <p:nvPr/>
          </p:nvSpPr>
          <p:spPr bwMode="auto">
            <a:xfrm>
              <a:off x="3992562" y="4817690"/>
              <a:ext cx="85725" cy="722312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6" name="Freeform 39"/>
            <p:cNvSpPr>
              <a:spLocks/>
            </p:cNvSpPr>
            <p:nvPr/>
          </p:nvSpPr>
          <p:spPr bwMode="auto">
            <a:xfrm>
              <a:off x="2633662" y="6171827"/>
              <a:ext cx="863600" cy="103188"/>
            </a:xfrm>
            <a:custGeom>
              <a:avLst/>
              <a:gdLst>
                <a:gd name="T0" fmla="*/ 0 w 2646"/>
                <a:gd name="T1" fmla="*/ 2147483647 h 312"/>
                <a:gd name="T2" fmla="*/ 2147483647 w 2646"/>
                <a:gd name="T3" fmla="*/ 2147483647 h 312"/>
                <a:gd name="T4" fmla="*/ 2147483647 w 2646"/>
                <a:gd name="T5" fmla="*/ 2147483647 h 312"/>
                <a:gd name="T6" fmla="*/ 2147483647 w 2646"/>
                <a:gd name="T7" fmla="*/ 2147483647 h 312"/>
                <a:gd name="T8" fmla="*/ 2147483647 w 2646"/>
                <a:gd name="T9" fmla="*/ 2147483647 h 312"/>
                <a:gd name="T10" fmla="*/ 2147483647 w 2646"/>
                <a:gd name="T11" fmla="*/ 2147483647 h 312"/>
                <a:gd name="T12" fmla="*/ 2147483647 w 2646"/>
                <a:gd name="T13" fmla="*/ 2147483647 h 312"/>
                <a:gd name="T14" fmla="*/ 2147483647 w 2646"/>
                <a:gd name="T15" fmla="*/ 2147483647 h 312"/>
                <a:gd name="T16" fmla="*/ 2147483647 w 2646"/>
                <a:gd name="T17" fmla="*/ 2147483647 h 312"/>
                <a:gd name="T18" fmla="*/ 2147483647 w 2646"/>
                <a:gd name="T19" fmla="*/ 2147483647 h 312"/>
                <a:gd name="T20" fmla="*/ 2147483647 w 2646"/>
                <a:gd name="T21" fmla="*/ 2147483647 h 312"/>
                <a:gd name="T22" fmla="*/ 2147483647 w 2646"/>
                <a:gd name="T23" fmla="*/ 2147483647 h 312"/>
                <a:gd name="T24" fmla="*/ 2147483647 w 2646"/>
                <a:gd name="T25" fmla="*/ 2147483647 h 312"/>
                <a:gd name="T26" fmla="*/ 2147483647 w 2646"/>
                <a:gd name="T27" fmla="*/ 2147483647 h 312"/>
                <a:gd name="T28" fmla="*/ 2147483647 w 2646"/>
                <a:gd name="T29" fmla="*/ 2147483647 h 312"/>
                <a:gd name="T30" fmla="*/ 2147483647 w 2646"/>
                <a:gd name="T31" fmla="*/ 0 h 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46"/>
                <a:gd name="T49" fmla="*/ 0 h 312"/>
                <a:gd name="T50" fmla="*/ 2646 w 2646"/>
                <a:gd name="T51" fmla="*/ 312 h 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46" h="312">
                  <a:moveTo>
                    <a:pt x="0" y="81"/>
                  </a:moveTo>
                  <a:lnTo>
                    <a:pt x="170" y="142"/>
                  </a:lnTo>
                  <a:lnTo>
                    <a:pt x="343" y="194"/>
                  </a:lnTo>
                  <a:lnTo>
                    <a:pt x="520" y="237"/>
                  </a:lnTo>
                  <a:lnTo>
                    <a:pt x="698" y="270"/>
                  </a:lnTo>
                  <a:lnTo>
                    <a:pt x="878" y="293"/>
                  </a:lnTo>
                  <a:lnTo>
                    <a:pt x="1059" y="307"/>
                  </a:lnTo>
                  <a:lnTo>
                    <a:pt x="1240" y="311"/>
                  </a:lnTo>
                  <a:lnTo>
                    <a:pt x="1422" y="305"/>
                  </a:lnTo>
                  <a:lnTo>
                    <a:pt x="1603" y="290"/>
                  </a:lnTo>
                  <a:lnTo>
                    <a:pt x="1782" y="265"/>
                  </a:lnTo>
                  <a:lnTo>
                    <a:pt x="1960" y="231"/>
                  </a:lnTo>
                  <a:lnTo>
                    <a:pt x="2136" y="187"/>
                  </a:lnTo>
                  <a:lnTo>
                    <a:pt x="2309" y="134"/>
                  </a:lnTo>
                  <a:lnTo>
                    <a:pt x="2479" y="71"/>
                  </a:lnTo>
                  <a:lnTo>
                    <a:pt x="2645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7" name="Freeform 37"/>
            <p:cNvSpPr>
              <a:spLocks/>
            </p:cNvSpPr>
            <p:nvPr/>
          </p:nvSpPr>
          <p:spPr bwMode="auto">
            <a:xfrm>
              <a:off x="2559050" y="4212852"/>
              <a:ext cx="850900" cy="98425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8" name="Freeform 41"/>
            <p:cNvSpPr>
              <a:spLocks/>
            </p:cNvSpPr>
            <p:nvPr/>
          </p:nvSpPr>
          <p:spPr bwMode="auto">
            <a:xfrm>
              <a:off x="1931987" y="4905002"/>
              <a:ext cx="73025" cy="754063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9" name="Freeform 26"/>
            <p:cNvSpPr>
              <a:spLocks/>
            </p:cNvSpPr>
            <p:nvPr/>
          </p:nvSpPr>
          <p:spPr bwMode="auto">
            <a:xfrm>
              <a:off x="3878262" y="2455490"/>
              <a:ext cx="85725" cy="722312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0" name="Freeform 27"/>
            <p:cNvSpPr>
              <a:spLocks/>
            </p:cNvSpPr>
            <p:nvPr/>
          </p:nvSpPr>
          <p:spPr bwMode="auto">
            <a:xfrm>
              <a:off x="2532062" y="3693740"/>
              <a:ext cx="973138" cy="160337"/>
            </a:xfrm>
            <a:custGeom>
              <a:avLst/>
              <a:gdLst>
                <a:gd name="T0" fmla="*/ 0 w 2983"/>
                <a:gd name="T1" fmla="*/ 2147483647 h 492"/>
                <a:gd name="T2" fmla="*/ 2147483647 w 2983"/>
                <a:gd name="T3" fmla="*/ 2147483647 h 492"/>
                <a:gd name="T4" fmla="*/ 2147483647 w 2983"/>
                <a:gd name="T5" fmla="*/ 2147483647 h 492"/>
                <a:gd name="T6" fmla="*/ 2147483647 w 2983"/>
                <a:gd name="T7" fmla="*/ 2147483647 h 492"/>
                <a:gd name="T8" fmla="*/ 2147483647 w 2983"/>
                <a:gd name="T9" fmla="*/ 2147483647 h 492"/>
                <a:gd name="T10" fmla="*/ 2147483647 w 2983"/>
                <a:gd name="T11" fmla="*/ 2147483647 h 492"/>
                <a:gd name="T12" fmla="*/ 2147483647 w 2983"/>
                <a:gd name="T13" fmla="*/ 2147483647 h 492"/>
                <a:gd name="T14" fmla="*/ 2147483647 w 2983"/>
                <a:gd name="T15" fmla="*/ 2147483647 h 492"/>
                <a:gd name="T16" fmla="*/ 2147483647 w 2983"/>
                <a:gd name="T17" fmla="*/ 2147483647 h 492"/>
                <a:gd name="T18" fmla="*/ 2147483647 w 2983"/>
                <a:gd name="T19" fmla="*/ 2147483647 h 492"/>
                <a:gd name="T20" fmla="*/ 2147483647 w 2983"/>
                <a:gd name="T21" fmla="*/ 2147483647 h 492"/>
                <a:gd name="T22" fmla="*/ 2147483647 w 2983"/>
                <a:gd name="T23" fmla="*/ 2147483647 h 492"/>
                <a:gd name="T24" fmla="*/ 2147483647 w 2983"/>
                <a:gd name="T25" fmla="*/ 2147483647 h 492"/>
                <a:gd name="T26" fmla="*/ 2147483647 w 2983"/>
                <a:gd name="T27" fmla="*/ 2147483647 h 492"/>
                <a:gd name="T28" fmla="*/ 2147483647 w 2983"/>
                <a:gd name="T29" fmla="*/ 2147483647 h 492"/>
                <a:gd name="T30" fmla="*/ 2147483647 w 2983"/>
                <a:gd name="T31" fmla="*/ 2147483647 h 492"/>
                <a:gd name="T32" fmla="*/ 2147483647 w 2983"/>
                <a:gd name="T33" fmla="*/ 2147483647 h 492"/>
                <a:gd name="T34" fmla="*/ 2147483647 w 2983"/>
                <a:gd name="T35" fmla="*/ 2147483647 h 492"/>
                <a:gd name="T36" fmla="*/ 2147483647 w 2983"/>
                <a:gd name="T37" fmla="*/ 0 h 4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83"/>
                <a:gd name="T58" fmla="*/ 0 h 492"/>
                <a:gd name="T59" fmla="*/ 2983 w 2983"/>
                <a:gd name="T60" fmla="*/ 492 h 4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83" h="492">
                  <a:moveTo>
                    <a:pt x="0" y="261"/>
                  </a:moveTo>
                  <a:lnTo>
                    <a:pt x="162" y="319"/>
                  </a:lnTo>
                  <a:lnTo>
                    <a:pt x="326" y="369"/>
                  </a:lnTo>
                  <a:lnTo>
                    <a:pt x="494" y="411"/>
                  </a:lnTo>
                  <a:lnTo>
                    <a:pt x="663" y="444"/>
                  </a:lnTo>
                  <a:lnTo>
                    <a:pt x="834" y="468"/>
                  </a:lnTo>
                  <a:lnTo>
                    <a:pt x="1006" y="484"/>
                  </a:lnTo>
                  <a:lnTo>
                    <a:pt x="1178" y="491"/>
                  </a:lnTo>
                  <a:lnTo>
                    <a:pt x="1351" y="489"/>
                  </a:lnTo>
                  <a:lnTo>
                    <a:pt x="1523" y="478"/>
                  </a:lnTo>
                  <a:lnTo>
                    <a:pt x="1695" y="459"/>
                  </a:lnTo>
                  <a:lnTo>
                    <a:pt x="1865" y="431"/>
                  </a:lnTo>
                  <a:lnTo>
                    <a:pt x="2034" y="394"/>
                  </a:lnTo>
                  <a:lnTo>
                    <a:pt x="2200" y="349"/>
                  </a:lnTo>
                  <a:lnTo>
                    <a:pt x="2363" y="295"/>
                  </a:lnTo>
                  <a:lnTo>
                    <a:pt x="2524" y="233"/>
                  </a:lnTo>
                  <a:lnTo>
                    <a:pt x="2681" y="163"/>
                  </a:lnTo>
                  <a:lnTo>
                    <a:pt x="2834" y="86"/>
                  </a:lnTo>
                  <a:lnTo>
                    <a:pt x="2982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1" name="Freeform 29"/>
            <p:cNvSpPr>
              <a:spLocks/>
            </p:cNvSpPr>
            <p:nvPr/>
          </p:nvSpPr>
          <p:spPr bwMode="auto">
            <a:xfrm>
              <a:off x="1828800" y="2472952"/>
              <a:ext cx="73025" cy="752475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3" name="Freeform 19"/>
            <p:cNvSpPr>
              <a:spLocks/>
            </p:cNvSpPr>
            <p:nvPr/>
          </p:nvSpPr>
          <p:spPr bwMode="auto">
            <a:xfrm>
              <a:off x="3348037" y="1872877"/>
              <a:ext cx="538163" cy="552450"/>
            </a:xfrm>
            <a:custGeom>
              <a:avLst/>
              <a:gdLst>
                <a:gd name="T0" fmla="*/ 2147483647 w 1649"/>
                <a:gd name="T1" fmla="*/ 2147483647 h 1692"/>
                <a:gd name="T2" fmla="*/ 2147483647 w 1649"/>
                <a:gd name="T3" fmla="*/ 2147483647 h 1692"/>
                <a:gd name="T4" fmla="*/ 2147483647 w 1649"/>
                <a:gd name="T5" fmla="*/ 2147483647 h 1692"/>
                <a:gd name="T6" fmla="*/ 2147483647 w 1649"/>
                <a:gd name="T7" fmla="*/ 2147483647 h 1692"/>
                <a:gd name="T8" fmla="*/ 2147483647 w 1649"/>
                <a:gd name="T9" fmla="*/ 2147483647 h 1692"/>
                <a:gd name="T10" fmla="*/ 2147483647 w 1649"/>
                <a:gd name="T11" fmla="*/ 2147483647 h 1692"/>
                <a:gd name="T12" fmla="*/ 2147483647 w 1649"/>
                <a:gd name="T13" fmla="*/ 2147483647 h 1692"/>
                <a:gd name="T14" fmla="*/ 2147483647 w 1649"/>
                <a:gd name="T15" fmla="*/ 2147483647 h 1692"/>
                <a:gd name="T16" fmla="*/ 2147483647 w 1649"/>
                <a:gd name="T17" fmla="*/ 2147483647 h 1692"/>
                <a:gd name="T18" fmla="*/ 2147483647 w 1649"/>
                <a:gd name="T19" fmla="*/ 2147483647 h 1692"/>
                <a:gd name="T20" fmla="*/ 2147483647 w 1649"/>
                <a:gd name="T21" fmla="*/ 2147483647 h 1692"/>
                <a:gd name="T22" fmla="*/ 2147483647 w 1649"/>
                <a:gd name="T23" fmla="*/ 2147483647 h 1692"/>
                <a:gd name="T24" fmla="*/ 2147483647 w 1649"/>
                <a:gd name="T25" fmla="*/ 2147483647 h 1692"/>
                <a:gd name="T26" fmla="*/ 2147483647 w 1649"/>
                <a:gd name="T27" fmla="*/ 2147483647 h 1692"/>
                <a:gd name="T28" fmla="*/ 2147483647 w 1649"/>
                <a:gd name="T29" fmla="*/ 2147483647 h 1692"/>
                <a:gd name="T30" fmla="*/ 0 w 1649"/>
                <a:gd name="T31" fmla="*/ 0 h 16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49"/>
                <a:gd name="T49" fmla="*/ 0 h 1692"/>
                <a:gd name="T50" fmla="*/ 1649 w 1649"/>
                <a:gd name="T51" fmla="*/ 1692 h 16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49" h="1692">
                  <a:moveTo>
                    <a:pt x="1648" y="1691"/>
                  </a:moveTo>
                  <a:lnTo>
                    <a:pt x="1583" y="1545"/>
                  </a:lnTo>
                  <a:lnTo>
                    <a:pt x="1511" y="1403"/>
                  </a:lnTo>
                  <a:lnTo>
                    <a:pt x="1432" y="1264"/>
                  </a:lnTo>
                  <a:lnTo>
                    <a:pt x="1345" y="1130"/>
                  </a:lnTo>
                  <a:lnTo>
                    <a:pt x="1251" y="999"/>
                  </a:lnTo>
                  <a:lnTo>
                    <a:pt x="1151" y="874"/>
                  </a:lnTo>
                  <a:lnTo>
                    <a:pt x="1045" y="753"/>
                  </a:lnTo>
                  <a:lnTo>
                    <a:pt x="932" y="638"/>
                  </a:lnTo>
                  <a:lnTo>
                    <a:pt x="814" y="528"/>
                  </a:lnTo>
                  <a:lnTo>
                    <a:pt x="690" y="424"/>
                  </a:lnTo>
                  <a:lnTo>
                    <a:pt x="561" y="326"/>
                  </a:lnTo>
                  <a:lnTo>
                    <a:pt x="428" y="235"/>
                  </a:lnTo>
                  <a:lnTo>
                    <a:pt x="289" y="150"/>
                  </a:lnTo>
                  <a:lnTo>
                    <a:pt x="147" y="72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4" name="Freeform 20"/>
            <p:cNvSpPr>
              <a:spLocks/>
            </p:cNvSpPr>
            <p:nvPr/>
          </p:nvSpPr>
          <p:spPr bwMode="auto">
            <a:xfrm>
              <a:off x="1889125" y="1872877"/>
              <a:ext cx="542925" cy="561975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5" name="Freeform 21"/>
            <p:cNvSpPr>
              <a:spLocks/>
            </p:cNvSpPr>
            <p:nvPr/>
          </p:nvSpPr>
          <p:spPr bwMode="auto">
            <a:xfrm>
              <a:off x="3446462" y="3134940"/>
              <a:ext cx="465138" cy="566737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093" name="Text Box 22"/>
            <p:cNvSpPr txBox="1">
              <a:spLocks noChangeArrowheads="1"/>
            </p:cNvSpPr>
            <p:nvPr/>
          </p:nvSpPr>
          <p:spPr bwMode="auto">
            <a:xfrm>
              <a:off x="1924050" y="2676152"/>
              <a:ext cx="309562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B050"/>
                  </a:solidFill>
                  <a:latin typeface="+mn-lt"/>
                  <a:cs typeface="Arial" charset="0"/>
                </a:rPr>
                <a:t>c</a:t>
              </a:r>
            </a:p>
          </p:txBody>
        </p:sp>
        <p:sp>
          <p:nvSpPr>
            <p:cNvPr id="217094" name="Text Box 23"/>
            <p:cNvSpPr txBox="1">
              <a:spLocks noChangeArrowheads="1"/>
            </p:cNvSpPr>
            <p:nvPr/>
          </p:nvSpPr>
          <p:spPr bwMode="auto">
            <a:xfrm>
              <a:off x="3711575" y="2639640"/>
              <a:ext cx="1603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a</a:t>
              </a:r>
            </a:p>
          </p:txBody>
        </p:sp>
        <p:sp>
          <p:nvSpPr>
            <p:cNvPr id="121878" name="Freeform 28"/>
            <p:cNvSpPr>
              <a:spLocks/>
            </p:cNvSpPr>
            <p:nvPr/>
          </p:nvSpPr>
          <p:spPr bwMode="auto">
            <a:xfrm>
              <a:off x="1900237" y="3217490"/>
              <a:ext cx="592138" cy="560387"/>
            </a:xfrm>
            <a:custGeom>
              <a:avLst/>
              <a:gdLst>
                <a:gd name="T0" fmla="*/ 0 w 1814"/>
                <a:gd name="T1" fmla="*/ 0 h 1716"/>
                <a:gd name="T2" fmla="*/ 2147483647 w 1814"/>
                <a:gd name="T3" fmla="*/ 2147483647 h 1716"/>
                <a:gd name="T4" fmla="*/ 2147483647 w 1814"/>
                <a:gd name="T5" fmla="*/ 2147483647 h 1716"/>
                <a:gd name="T6" fmla="*/ 2147483647 w 1814"/>
                <a:gd name="T7" fmla="*/ 2147483647 h 1716"/>
                <a:gd name="T8" fmla="*/ 2147483647 w 1814"/>
                <a:gd name="T9" fmla="*/ 2147483647 h 1716"/>
                <a:gd name="T10" fmla="*/ 2147483647 w 1814"/>
                <a:gd name="T11" fmla="*/ 2147483647 h 1716"/>
                <a:gd name="T12" fmla="*/ 2147483647 w 1814"/>
                <a:gd name="T13" fmla="*/ 2147483647 h 1716"/>
                <a:gd name="T14" fmla="*/ 2147483647 w 1814"/>
                <a:gd name="T15" fmla="*/ 2147483647 h 1716"/>
                <a:gd name="T16" fmla="*/ 2147483647 w 1814"/>
                <a:gd name="T17" fmla="*/ 2147483647 h 1716"/>
                <a:gd name="T18" fmla="*/ 2147483647 w 1814"/>
                <a:gd name="T19" fmla="*/ 2147483647 h 1716"/>
                <a:gd name="T20" fmla="*/ 2147483647 w 1814"/>
                <a:gd name="T21" fmla="*/ 2147483647 h 1716"/>
                <a:gd name="T22" fmla="*/ 2147483647 w 1814"/>
                <a:gd name="T23" fmla="*/ 2147483647 h 1716"/>
                <a:gd name="T24" fmla="*/ 2147483647 w 1814"/>
                <a:gd name="T25" fmla="*/ 2147483647 h 1716"/>
                <a:gd name="T26" fmla="*/ 2147483647 w 1814"/>
                <a:gd name="T27" fmla="*/ 2147483647 h 1716"/>
                <a:gd name="T28" fmla="*/ 2147483647 w 1814"/>
                <a:gd name="T29" fmla="*/ 2147483647 h 1716"/>
                <a:gd name="T30" fmla="*/ 2147483647 w 1814"/>
                <a:gd name="T31" fmla="*/ 2147483647 h 17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4"/>
                <a:gd name="T49" fmla="*/ 0 h 1716"/>
                <a:gd name="T50" fmla="*/ 1814 w 1814"/>
                <a:gd name="T51" fmla="*/ 1716 h 17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4" h="1716">
                  <a:moveTo>
                    <a:pt x="0" y="0"/>
                  </a:moveTo>
                  <a:lnTo>
                    <a:pt x="72" y="153"/>
                  </a:lnTo>
                  <a:lnTo>
                    <a:pt x="152" y="301"/>
                  </a:lnTo>
                  <a:lnTo>
                    <a:pt x="240" y="446"/>
                  </a:lnTo>
                  <a:lnTo>
                    <a:pt x="336" y="586"/>
                  </a:lnTo>
                  <a:lnTo>
                    <a:pt x="439" y="721"/>
                  </a:lnTo>
                  <a:lnTo>
                    <a:pt x="550" y="850"/>
                  </a:lnTo>
                  <a:lnTo>
                    <a:pt x="667" y="974"/>
                  </a:lnTo>
                  <a:lnTo>
                    <a:pt x="792" y="1091"/>
                  </a:lnTo>
                  <a:lnTo>
                    <a:pt x="922" y="1202"/>
                  </a:lnTo>
                  <a:lnTo>
                    <a:pt x="1058" y="1306"/>
                  </a:lnTo>
                  <a:lnTo>
                    <a:pt x="1200" y="1403"/>
                  </a:lnTo>
                  <a:lnTo>
                    <a:pt x="1346" y="1492"/>
                  </a:lnTo>
                  <a:lnTo>
                    <a:pt x="1498" y="1574"/>
                  </a:lnTo>
                  <a:lnTo>
                    <a:pt x="1653" y="1648"/>
                  </a:lnTo>
                  <a:lnTo>
                    <a:pt x="1813" y="1715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00" name="Text Box 30"/>
            <p:cNvSpPr txBox="1">
              <a:spLocks noChangeArrowheads="1"/>
            </p:cNvSpPr>
            <p:nvPr/>
          </p:nvSpPr>
          <p:spPr bwMode="auto">
            <a:xfrm>
              <a:off x="2827337" y="1871290"/>
              <a:ext cx="260350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d</a:t>
              </a:r>
            </a:p>
          </p:txBody>
        </p:sp>
        <p:sp>
          <p:nvSpPr>
            <p:cNvPr id="121880" name="Freeform 31"/>
            <p:cNvSpPr>
              <a:spLocks/>
            </p:cNvSpPr>
            <p:nvPr/>
          </p:nvSpPr>
          <p:spPr bwMode="auto">
            <a:xfrm>
              <a:off x="3462337" y="4309690"/>
              <a:ext cx="538163" cy="554037"/>
            </a:xfrm>
            <a:custGeom>
              <a:avLst/>
              <a:gdLst>
                <a:gd name="T0" fmla="*/ 2147483647 w 1649"/>
                <a:gd name="T1" fmla="*/ 2147483647 h 1692"/>
                <a:gd name="T2" fmla="*/ 2147483647 w 1649"/>
                <a:gd name="T3" fmla="*/ 2147483647 h 1692"/>
                <a:gd name="T4" fmla="*/ 2147483647 w 1649"/>
                <a:gd name="T5" fmla="*/ 2147483647 h 1692"/>
                <a:gd name="T6" fmla="*/ 2147483647 w 1649"/>
                <a:gd name="T7" fmla="*/ 2147483647 h 1692"/>
                <a:gd name="T8" fmla="*/ 2147483647 w 1649"/>
                <a:gd name="T9" fmla="*/ 2147483647 h 1692"/>
                <a:gd name="T10" fmla="*/ 2147483647 w 1649"/>
                <a:gd name="T11" fmla="*/ 2147483647 h 1692"/>
                <a:gd name="T12" fmla="*/ 2147483647 w 1649"/>
                <a:gd name="T13" fmla="*/ 2147483647 h 1692"/>
                <a:gd name="T14" fmla="*/ 2147483647 w 1649"/>
                <a:gd name="T15" fmla="*/ 2147483647 h 1692"/>
                <a:gd name="T16" fmla="*/ 2147483647 w 1649"/>
                <a:gd name="T17" fmla="*/ 2147483647 h 1692"/>
                <a:gd name="T18" fmla="*/ 2147483647 w 1649"/>
                <a:gd name="T19" fmla="*/ 2147483647 h 1692"/>
                <a:gd name="T20" fmla="*/ 2147483647 w 1649"/>
                <a:gd name="T21" fmla="*/ 2147483647 h 1692"/>
                <a:gd name="T22" fmla="*/ 2147483647 w 1649"/>
                <a:gd name="T23" fmla="*/ 2147483647 h 1692"/>
                <a:gd name="T24" fmla="*/ 2147483647 w 1649"/>
                <a:gd name="T25" fmla="*/ 2147483647 h 1692"/>
                <a:gd name="T26" fmla="*/ 2147483647 w 1649"/>
                <a:gd name="T27" fmla="*/ 2147483647 h 1692"/>
                <a:gd name="T28" fmla="*/ 2147483647 w 1649"/>
                <a:gd name="T29" fmla="*/ 2147483647 h 1692"/>
                <a:gd name="T30" fmla="*/ 0 w 1649"/>
                <a:gd name="T31" fmla="*/ 0 h 16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49"/>
                <a:gd name="T49" fmla="*/ 0 h 1692"/>
                <a:gd name="T50" fmla="*/ 1649 w 1649"/>
                <a:gd name="T51" fmla="*/ 1692 h 16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49" h="1692">
                  <a:moveTo>
                    <a:pt x="1648" y="1691"/>
                  </a:moveTo>
                  <a:lnTo>
                    <a:pt x="1583" y="1545"/>
                  </a:lnTo>
                  <a:lnTo>
                    <a:pt x="1511" y="1403"/>
                  </a:lnTo>
                  <a:lnTo>
                    <a:pt x="1432" y="1264"/>
                  </a:lnTo>
                  <a:lnTo>
                    <a:pt x="1345" y="1130"/>
                  </a:lnTo>
                  <a:lnTo>
                    <a:pt x="1251" y="999"/>
                  </a:lnTo>
                  <a:lnTo>
                    <a:pt x="1151" y="874"/>
                  </a:lnTo>
                  <a:lnTo>
                    <a:pt x="1045" y="753"/>
                  </a:lnTo>
                  <a:lnTo>
                    <a:pt x="932" y="638"/>
                  </a:lnTo>
                  <a:lnTo>
                    <a:pt x="814" y="528"/>
                  </a:lnTo>
                  <a:lnTo>
                    <a:pt x="690" y="424"/>
                  </a:lnTo>
                  <a:lnTo>
                    <a:pt x="561" y="326"/>
                  </a:lnTo>
                  <a:lnTo>
                    <a:pt x="428" y="235"/>
                  </a:lnTo>
                  <a:lnTo>
                    <a:pt x="289" y="150"/>
                  </a:lnTo>
                  <a:lnTo>
                    <a:pt x="147" y="72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1" name="Freeform 32"/>
            <p:cNvSpPr>
              <a:spLocks/>
            </p:cNvSpPr>
            <p:nvPr/>
          </p:nvSpPr>
          <p:spPr bwMode="auto">
            <a:xfrm>
              <a:off x="2003425" y="4309690"/>
              <a:ext cx="542925" cy="561975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2" name="Freeform 33"/>
            <p:cNvSpPr>
              <a:spLocks/>
            </p:cNvSpPr>
            <p:nvPr/>
          </p:nvSpPr>
          <p:spPr bwMode="auto">
            <a:xfrm>
              <a:off x="3559175" y="5573340"/>
              <a:ext cx="466725" cy="566737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04" name="Text Box 34"/>
            <p:cNvSpPr txBox="1">
              <a:spLocks noChangeArrowheads="1"/>
            </p:cNvSpPr>
            <p:nvPr/>
          </p:nvSpPr>
          <p:spPr bwMode="auto">
            <a:xfrm>
              <a:off x="2038350" y="5114552"/>
              <a:ext cx="309562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h</a:t>
              </a:r>
            </a:p>
          </p:txBody>
        </p:sp>
        <p:sp>
          <p:nvSpPr>
            <p:cNvPr id="217105" name="Text Box 35"/>
            <p:cNvSpPr txBox="1">
              <a:spLocks noChangeArrowheads="1"/>
            </p:cNvSpPr>
            <p:nvPr/>
          </p:nvSpPr>
          <p:spPr bwMode="auto">
            <a:xfrm>
              <a:off x="3806825" y="5017715"/>
              <a:ext cx="1809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f</a:t>
              </a:r>
            </a:p>
          </p:txBody>
        </p:sp>
        <p:sp>
          <p:nvSpPr>
            <p:cNvPr id="217106" name="Text Box 36"/>
            <p:cNvSpPr txBox="1">
              <a:spLocks noChangeArrowheads="1"/>
            </p:cNvSpPr>
            <p:nvPr/>
          </p:nvSpPr>
          <p:spPr bwMode="auto">
            <a:xfrm>
              <a:off x="2933700" y="5943227"/>
              <a:ext cx="155575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g</a:t>
              </a:r>
            </a:p>
          </p:txBody>
        </p:sp>
        <p:sp>
          <p:nvSpPr>
            <p:cNvPr id="121886" name="Freeform 40"/>
            <p:cNvSpPr>
              <a:spLocks/>
            </p:cNvSpPr>
            <p:nvPr/>
          </p:nvSpPr>
          <p:spPr bwMode="auto">
            <a:xfrm>
              <a:off x="2035175" y="5698752"/>
              <a:ext cx="573087" cy="517525"/>
            </a:xfrm>
            <a:custGeom>
              <a:avLst/>
              <a:gdLst>
                <a:gd name="T0" fmla="*/ 0 w 1754"/>
                <a:gd name="T1" fmla="*/ 0 h 1586"/>
                <a:gd name="T2" fmla="*/ 2147483647 w 1754"/>
                <a:gd name="T3" fmla="*/ 2147483647 h 1586"/>
                <a:gd name="T4" fmla="*/ 2147483647 w 1754"/>
                <a:gd name="T5" fmla="*/ 2147483647 h 1586"/>
                <a:gd name="T6" fmla="*/ 2147483647 w 1754"/>
                <a:gd name="T7" fmla="*/ 2147483647 h 1586"/>
                <a:gd name="T8" fmla="*/ 2147483647 w 1754"/>
                <a:gd name="T9" fmla="*/ 2147483647 h 1586"/>
                <a:gd name="T10" fmla="*/ 2147483647 w 1754"/>
                <a:gd name="T11" fmla="*/ 2147483647 h 1586"/>
                <a:gd name="T12" fmla="*/ 2147483647 w 1754"/>
                <a:gd name="T13" fmla="*/ 2147483647 h 1586"/>
                <a:gd name="T14" fmla="*/ 2147483647 w 1754"/>
                <a:gd name="T15" fmla="*/ 2147483647 h 1586"/>
                <a:gd name="T16" fmla="*/ 2147483647 w 1754"/>
                <a:gd name="T17" fmla="*/ 2147483647 h 1586"/>
                <a:gd name="T18" fmla="*/ 2147483647 w 1754"/>
                <a:gd name="T19" fmla="*/ 2147483647 h 1586"/>
                <a:gd name="T20" fmla="*/ 2147483647 w 1754"/>
                <a:gd name="T21" fmla="*/ 2147483647 h 1586"/>
                <a:gd name="T22" fmla="*/ 2147483647 w 1754"/>
                <a:gd name="T23" fmla="*/ 2147483647 h 1586"/>
                <a:gd name="T24" fmla="*/ 2147483647 w 1754"/>
                <a:gd name="T25" fmla="*/ 2147483647 h 1586"/>
                <a:gd name="T26" fmla="*/ 2147483647 w 1754"/>
                <a:gd name="T27" fmla="*/ 2147483647 h 1586"/>
                <a:gd name="T28" fmla="*/ 2147483647 w 1754"/>
                <a:gd name="T29" fmla="*/ 2147483647 h 1586"/>
                <a:gd name="T30" fmla="*/ 2147483647 w 1754"/>
                <a:gd name="T31" fmla="*/ 2147483647 h 15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54"/>
                <a:gd name="T49" fmla="*/ 0 h 1586"/>
                <a:gd name="T50" fmla="*/ 1754 w 1754"/>
                <a:gd name="T51" fmla="*/ 1586 h 15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54" h="1586">
                  <a:moveTo>
                    <a:pt x="0" y="0"/>
                  </a:moveTo>
                  <a:lnTo>
                    <a:pt x="75" y="141"/>
                  </a:lnTo>
                  <a:lnTo>
                    <a:pt x="156" y="278"/>
                  </a:lnTo>
                  <a:lnTo>
                    <a:pt x="244" y="412"/>
                  </a:lnTo>
                  <a:lnTo>
                    <a:pt x="339" y="540"/>
                  </a:lnTo>
                  <a:lnTo>
                    <a:pt x="441" y="665"/>
                  </a:lnTo>
                  <a:lnTo>
                    <a:pt x="549" y="784"/>
                  </a:lnTo>
                  <a:lnTo>
                    <a:pt x="663" y="897"/>
                  </a:lnTo>
                  <a:lnTo>
                    <a:pt x="782" y="1006"/>
                  </a:lnTo>
                  <a:lnTo>
                    <a:pt x="907" y="1108"/>
                  </a:lnTo>
                  <a:lnTo>
                    <a:pt x="1037" y="1204"/>
                  </a:lnTo>
                  <a:lnTo>
                    <a:pt x="1172" y="1294"/>
                  </a:lnTo>
                  <a:lnTo>
                    <a:pt x="1312" y="1377"/>
                  </a:lnTo>
                  <a:lnTo>
                    <a:pt x="1455" y="1453"/>
                  </a:lnTo>
                  <a:lnTo>
                    <a:pt x="1602" y="1522"/>
                  </a:lnTo>
                  <a:lnTo>
                    <a:pt x="1753" y="1585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12" name="Text Box 42"/>
            <p:cNvSpPr txBox="1">
              <a:spLocks noChangeArrowheads="1"/>
            </p:cNvSpPr>
            <p:nvPr/>
          </p:nvSpPr>
          <p:spPr bwMode="auto">
            <a:xfrm>
              <a:off x="2933700" y="4298577"/>
              <a:ext cx="260350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e</a:t>
              </a:r>
            </a:p>
          </p:txBody>
        </p:sp>
        <p:sp>
          <p:nvSpPr>
            <p:cNvPr id="217115" name="Text Box 36"/>
            <p:cNvSpPr txBox="1">
              <a:spLocks noChangeArrowheads="1"/>
            </p:cNvSpPr>
            <p:nvPr/>
          </p:nvSpPr>
          <p:spPr bwMode="auto">
            <a:xfrm>
              <a:off x="2876550" y="3533402"/>
              <a:ext cx="1555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21908" name="TextBox 2"/>
            <p:cNvSpPr txBox="1">
              <a:spLocks noChangeArrowheads="1"/>
            </p:cNvSpPr>
            <p:nvPr/>
          </p:nvSpPr>
          <p:spPr bwMode="auto">
            <a:xfrm>
              <a:off x="3462337" y="1769690"/>
              <a:ext cx="3175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3200" dirty="0">
                  <a:latin typeface="Times New Roman" charset="0"/>
                  <a:cs typeface="Times New Roman" charset="0"/>
                </a:rPr>
                <a:t>●</a:t>
              </a:r>
              <a:endParaRPr lang="en-GB" sz="3200" dirty="0"/>
            </a:p>
          </p:txBody>
        </p:sp>
        <p:sp>
          <p:nvSpPr>
            <p:cNvPr id="121909" name="TextBox 62"/>
            <p:cNvSpPr txBox="1">
              <a:spLocks noChangeArrowheads="1"/>
            </p:cNvSpPr>
            <p:nvPr/>
          </p:nvSpPr>
          <p:spPr bwMode="auto">
            <a:xfrm>
              <a:off x="2032000" y="4174752"/>
              <a:ext cx="31591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3200" dirty="0">
                  <a:latin typeface="Times New Roman" charset="0"/>
                  <a:cs typeface="Times New Roman" charset="0"/>
                </a:rPr>
                <a:t>●</a:t>
              </a:r>
              <a:endParaRPr lang="en-GB" sz="3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31800"/>
            <a:ext cx="3378200" cy="1092200"/>
            <a:chOff x="609600" y="304800"/>
            <a:chExt cx="3378200" cy="1092200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304800"/>
              <a:ext cx="3352800" cy="406400"/>
              <a:chOff x="228600" y="2057400"/>
              <a:chExt cx="3352800" cy="406400"/>
            </a:xfrm>
          </p:grpSpPr>
          <p:sp>
            <p:nvSpPr>
              <p:cNvPr id="59" name="Line 115"/>
              <p:cNvSpPr>
                <a:spLocks noChangeShapeType="1"/>
              </p:cNvSpPr>
              <p:nvPr/>
            </p:nvSpPr>
            <p:spPr bwMode="auto">
              <a:xfrm>
                <a:off x="16764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1" name="Line 115"/>
              <p:cNvSpPr>
                <a:spLocks noChangeShapeType="1"/>
              </p:cNvSpPr>
              <p:nvPr/>
            </p:nvSpPr>
            <p:spPr bwMode="auto">
              <a:xfrm>
                <a:off x="25908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0" name="Line 115"/>
              <p:cNvSpPr>
                <a:spLocks noChangeShapeType="1"/>
              </p:cNvSpPr>
              <p:nvPr/>
            </p:nvSpPr>
            <p:spPr bwMode="auto">
              <a:xfrm>
                <a:off x="2286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 type="triangl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1" name="Line 115"/>
              <p:cNvSpPr>
                <a:spLocks noChangeShapeType="1"/>
              </p:cNvSpPr>
              <p:nvPr/>
            </p:nvSpPr>
            <p:spPr bwMode="auto">
              <a:xfrm>
                <a:off x="7620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7" name="Line 115"/>
              <p:cNvSpPr>
                <a:spLocks noChangeShapeType="1"/>
              </p:cNvSpPr>
              <p:nvPr/>
            </p:nvSpPr>
            <p:spPr bwMode="auto">
              <a:xfrm>
                <a:off x="11430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8" name="Line 115"/>
              <p:cNvSpPr>
                <a:spLocks noChangeShapeType="1"/>
              </p:cNvSpPr>
              <p:nvPr/>
            </p:nvSpPr>
            <p:spPr bwMode="auto">
              <a:xfrm>
                <a:off x="20574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9" name="Line 115"/>
              <p:cNvSpPr>
                <a:spLocks noChangeShapeType="1"/>
              </p:cNvSpPr>
              <p:nvPr/>
            </p:nvSpPr>
            <p:spPr bwMode="auto">
              <a:xfrm>
                <a:off x="29718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 type="triangl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28600" y="2057400"/>
                <a:ext cx="3352800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64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buNone/>
                  <a:defRPr/>
                </a:pPr>
                <a:r>
                  <a:rPr lang="en-GB" altLang="en-US" sz="2400" i="1" dirty="0">
                    <a:solidFill>
                      <a:srgbClr val="0000FF"/>
                    </a:solidFill>
                    <a:cs typeface="Arial" charset="0"/>
                  </a:rPr>
                  <a:t>-a          </a:t>
                </a:r>
                <a:r>
                  <a:rPr lang="en-GB" altLang="en-US" sz="2400" i="1" dirty="0">
                    <a:solidFill>
                      <a:srgbClr val="00B050"/>
                    </a:solidFill>
                    <a:cs typeface="Arial" charset="0"/>
                  </a:rPr>
                  <a:t>+b        +c          -d</a:t>
                </a:r>
                <a:endParaRPr lang="en-US" sz="24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35000" y="990600"/>
              <a:ext cx="3352800" cy="406400"/>
              <a:chOff x="228600" y="2057400"/>
              <a:chExt cx="3352800" cy="406400"/>
            </a:xfrm>
          </p:grpSpPr>
          <p:sp>
            <p:nvSpPr>
              <p:cNvPr id="83" name="Line 115"/>
              <p:cNvSpPr>
                <a:spLocks noChangeShapeType="1"/>
              </p:cNvSpPr>
              <p:nvPr/>
            </p:nvSpPr>
            <p:spPr bwMode="auto">
              <a:xfrm>
                <a:off x="16764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4" name="Line 115"/>
              <p:cNvSpPr>
                <a:spLocks noChangeShapeType="1"/>
              </p:cNvSpPr>
              <p:nvPr/>
            </p:nvSpPr>
            <p:spPr bwMode="auto">
              <a:xfrm>
                <a:off x="25908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5" name="Line 115"/>
              <p:cNvSpPr>
                <a:spLocks noChangeShapeType="1"/>
              </p:cNvSpPr>
              <p:nvPr/>
            </p:nvSpPr>
            <p:spPr bwMode="auto">
              <a:xfrm>
                <a:off x="2286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 type="none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6" name="Line 115"/>
              <p:cNvSpPr>
                <a:spLocks noChangeShapeType="1"/>
              </p:cNvSpPr>
              <p:nvPr/>
            </p:nvSpPr>
            <p:spPr bwMode="auto">
              <a:xfrm>
                <a:off x="7620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7" name="Line 115"/>
              <p:cNvSpPr>
                <a:spLocks noChangeShapeType="1"/>
              </p:cNvSpPr>
              <p:nvPr/>
            </p:nvSpPr>
            <p:spPr bwMode="auto">
              <a:xfrm>
                <a:off x="11430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8" name="Line 115"/>
              <p:cNvSpPr>
                <a:spLocks noChangeShapeType="1"/>
              </p:cNvSpPr>
              <p:nvPr/>
            </p:nvSpPr>
            <p:spPr bwMode="auto">
              <a:xfrm>
                <a:off x="20574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 type="triangl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9" name="Line 115"/>
              <p:cNvSpPr>
                <a:spLocks noChangeShapeType="1"/>
              </p:cNvSpPr>
              <p:nvPr/>
            </p:nvSpPr>
            <p:spPr bwMode="auto">
              <a:xfrm>
                <a:off x="29718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 type="none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8600" y="2057400"/>
                <a:ext cx="3352800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64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buNone/>
                  <a:defRPr/>
                </a:pPr>
                <a:r>
                  <a:rPr lang="en-GB" altLang="en-US" sz="2400" i="1" dirty="0">
                    <a:solidFill>
                      <a:srgbClr val="00B050"/>
                    </a:solidFill>
                    <a:cs typeface="Arial" charset="0"/>
                  </a:rPr>
                  <a:t>+e</a:t>
                </a:r>
                <a:r>
                  <a:rPr lang="en-GB" altLang="en-US" sz="2400" i="1" dirty="0">
                    <a:solidFill>
                      <a:srgbClr val="008000"/>
                    </a:solidFill>
                    <a:cs typeface="Arial" charset="0"/>
                  </a:rPr>
                  <a:t>          </a:t>
                </a:r>
                <a:r>
                  <a:rPr lang="en-GB" altLang="en-US" sz="2400" i="1" dirty="0">
                    <a:solidFill>
                      <a:srgbClr val="0000FF"/>
                    </a:solidFill>
                    <a:cs typeface="Arial" charset="0"/>
                  </a:rPr>
                  <a:t>+f        -g          +h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103" name="Line 115"/>
          <p:cNvSpPr>
            <a:spLocks noChangeShapeType="1"/>
          </p:cNvSpPr>
          <p:nvPr/>
        </p:nvSpPr>
        <p:spPr bwMode="auto">
          <a:xfrm>
            <a:off x="6019800" y="83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4" name="Line 115"/>
          <p:cNvSpPr>
            <a:spLocks noChangeShapeType="1"/>
          </p:cNvSpPr>
          <p:nvPr/>
        </p:nvSpPr>
        <p:spPr bwMode="auto">
          <a:xfrm>
            <a:off x="6934200" y="83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5" name="Line 115"/>
          <p:cNvSpPr>
            <a:spLocks noChangeShapeType="1"/>
          </p:cNvSpPr>
          <p:nvPr/>
        </p:nvSpPr>
        <p:spPr bwMode="auto">
          <a:xfrm>
            <a:off x="4572000" y="838200"/>
            <a:ext cx="558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6" name="Line 115"/>
          <p:cNvSpPr>
            <a:spLocks noChangeShapeType="1"/>
          </p:cNvSpPr>
          <p:nvPr/>
        </p:nvSpPr>
        <p:spPr bwMode="auto">
          <a:xfrm>
            <a:off x="5105400" y="83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7" name="Line 115"/>
          <p:cNvSpPr>
            <a:spLocks noChangeShapeType="1"/>
          </p:cNvSpPr>
          <p:nvPr/>
        </p:nvSpPr>
        <p:spPr bwMode="auto">
          <a:xfrm>
            <a:off x="5486400" y="838200"/>
            <a:ext cx="558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8" name="Line 115"/>
          <p:cNvSpPr>
            <a:spLocks noChangeShapeType="1"/>
          </p:cNvSpPr>
          <p:nvPr/>
        </p:nvSpPr>
        <p:spPr bwMode="auto">
          <a:xfrm>
            <a:off x="6400800" y="838200"/>
            <a:ext cx="558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9" name="Line 115"/>
          <p:cNvSpPr>
            <a:spLocks noChangeShapeType="1"/>
          </p:cNvSpPr>
          <p:nvPr/>
        </p:nvSpPr>
        <p:spPr bwMode="auto">
          <a:xfrm>
            <a:off x="7315200" y="838200"/>
            <a:ext cx="558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72000" y="437228"/>
            <a:ext cx="3352800" cy="58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4000"/>
              </a:lnSpc>
              <a:spcBef>
                <a:spcPct val="0"/>
              </a:spcBef>
              <a:buClr>
                <a:srgbClr val="000000"/>
              </a:buClr>
              <a:buSzPct val="45000"/>
              <a:defRPr/>
            </a:pPr>
            <a:r>
              <a:rPr lang="en-GB" altLang="en-US" sz="2400" i="1" dirty="0">
                <a:solidFill>
                  <a:srgbClr val="0000FF"/>
                </a:solidFill>
                <a:cs typeface="Arial" charset="0"/>
              </a:rPr>
              <a:t>-a          +f          -g          +h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64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altLang="en-US" sz="2400" i="1" dirty="0">
                <a:solidFill>
                  <a:srgbClr val="0000FF"/>
                </a:solidFill>
                <a:cs typeface="Arial" charset="0"/>
              </a:rPr>
              <a:t> </a:t>
            </a:r>
            <a:endParaRPr lang="en-US" sz="24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4597400" y="1117600"/>
            <a:ext cx="3352800" cy="406400"/>
            <a:chOff x="228600" y="2057400"/>
            <a:chExt cx="3352800" cy="406400"/>
          </a:xfrm>
        </p:grpSpPr>
        <p:sp>
          <p:nvSpPr>
            <p:cNvPr id="95" name="Line 115"/>
            <p:cNvSpPr>
              <a:spLocks noChangeShapeType="1"/>
            </p:cNvSpPr>
            <p:nvPr/>
          </p:nvSpPr>
          <p:spPr bwMode="auto">
            <a:xfrm>
              <a:off x="1676400" y="2463800"/>
              <a:ext cx="381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6" name="Line 115"/>
            <p:cNvSpPr>
              <a:spLocks noChangeShapeType="1"/>
            </p:cNvSpPr>
            <p:nvPr/>
          </p:nvSpPr>
          <p:spPr bwMode="auto">
            <a:xfrm>
              <a:off x="2590800" y="2463800"/>
              <a:ext cx="381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7" name="Line 115"/>
            <p:cNvSpPr>
              <a:spLocks noChangeShapeType="1"/>
            </p:cNvSpPr>
            <p:nvPr/>
          </p:nvSpPr>
          <p:spPr bwMode="auto">
            <a:xfrm>
              <a:off x="228600" y="2463800"/>
              <a:ext cx="55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 type="none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8" name="Line 115"/>
            <p:cNvSpPr>
              <a:spLocks noChangeShapeType="1"/>
            </p:cNvSpPr>
            <p:nvPr/>
          </p:nvSpPr>
          <p:spPr bwMode="auto">
            <a:xfrm>
              <a:off x="762000" y="2463800"/>
              <a:ext cx="381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9" name="Line 115"/>
            <p:cNvSpPr>
              <a:spLocks noChangeShapeType="1"/>
            </p:cNvSpPr>
            <p:nvPr/>
          </p:nvSpPr>
          <p:spPr bwMode="auto">
            <a:xfrm>
              <a:off x="1143000" y="2463800"/>
              <a:ext cx="55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00" name="Line 115"/>
            <p:cNvSpPr>
              <a:spLocks noChangeShapeType="1"/>
            </p:cNvSpPr>
            <p:nvPr/>
          </p:nvSpPr>
          <p:spPr bwMode="auto">
            <a:xfrm>
              <a:off x="2057400" y="2463800"/>
              <a:ext cx="55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01" name="Line 115"/>
            <p:cNvSpPr>
              <a:spLocks noChangeShapeType="1"/>
            </p:cNvSpPr>
            <p:nvPr/>
          </p:nvSpPr>
          <p:spPr bwMode="auto">
            <a:xfrm>
              <a:off x="2971800" y="2463800"/>
              <a:ext cx="55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28600" y="2057400"/>
              <a:ext cx="3352800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64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cs typeface="Arial" charset="0"/>
                </a:rPr>
                <a:t>+e</a:t>
              </a:r>
              <a:r>
                <a:rPr lang="en-GB" altLang="en-US" sz="2400" i="1" dirty="0">
                  <a:solidFill>
                    <a:srgbClr val="008000"/>
                  </a:solidFill>
                  <a:cs typeface="Arial" charset="0"/>
                </a:rPr>
                <a:t>          </a:t>
              </a:r>
              <a:r>
                <a:rPr lang="en-GB" altLang="en-US" sz="2400" i="1" dirty="0">
                  <a:solidFill>
                    <a:srgbClr val="00B050"/>
                  </a:solidFill>
                  <a:cs typeface="Arial" charset="0"/>
                </a:rPr>
                <a:t>+b        +c          -d</a:t>
              </a:r>
              <a:endParaRPr lang="en-US" sz="2400" dirty="0"/>
            </a:p>
          </p:txBody>
        </p:sp>
      </p:grpSp>
      <p:cxnSp>
        <p:nvCxnSpPr>
          <p:cNvPr id="111" name="Straight Arrow Connector 68"/>
          <p:cNvCxnSpPr>
            <a:cxnSpLocks noChangeShapeType="1"/>
          </p:cNvCxnSpPr>
          <p:nvPr/>
        </p:nvCxnSpPr>
        <p:spPr bwMode="auto">
          <a:xfrm>
            <a:off x="4038600" y="1193800"/>
            <a:ext cx="34131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752600" y="-762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Translocation on linear chromosomes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81000" y="42627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Circularization </a:t>
            </a:r>
          </a:p>
        </p:txBody>
      </p:sp>
      <p:sp>
        <p:nvSpPr>
          <p:cNvPr id="113" name="Freeform 50"/>
          <p:cNvSpPr>
            <a:spLocks noChangeArrowheads="1"/>
          </p:cNvSpPr>
          <p:nvPr/>
        </p:nvSpPr>
        <p:spPr bwMode="auto">
          <a:xfrm>
            <a:off x="2819400" y="3751635"/>
            <a:ext cx="296862" cy="322263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50"/>
          <p:cNvSpPr>
            <a:spLocks noChangeArrowheads="1"/>
          </p:cNvSpPr>
          <p:nvPr/>
        </p:nvSpPr>
        <p:spPr bwMode="auto">
          <a:xfrm>
            <a:off x="2827338" y="4818435"/>
            <a:ext cx="296862" cy="322263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124200" y="4114800"/>
            <a:ext cx="1143000" cy="461665"/>
            <a:chOff x="3733800" y="3576935"/>
            <a:chExt cx="1143000" cy="461665"/>
          </a:xfrm>
        </p:grpSpPr>
        <p:cxnSp>
          <p:nvCxnSpPr>
            <p:cNvPr id="121906" name="Straight Arrow Connector 68"/>
            <p:cNvCxnSpPr>
              <a:cxnSpLocks noChangeShapeType="1"/>
            </p:cNvCxnSpPr>
            <p:nvPr/>
          </p:nvCxnSpPr>
          <p:spPr bwMode="auto">
            <a:xfrm>
              <a:off x="3829050" y="4038600"/>
              <a:ext cx="95091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3733800" y="3576935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2-break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800850" y="2249487"/>
            <a:ext cx="2266950" cy="4608513"/>
            <a:chOff x="4575175" y="1752600"/>
            <a:chExt cx="2266950" cy="4608513"/>
          </a:xfrm>
        </p:grpSpPr>
        <p:sp>
          <p:nvSpPr>
            <p:cNvPr id="117" name="Freeform 38"/>
            <p:cNvSpPr>
              <a:spLocks/>
            </p:cNvSpPr>
            <p:nvPr/>
          </p:nvSpPr>
          <p:spPr bwMode="auto">
            <a:xfrm>
              <a:off x="6718300" y="4795838"/>
              <a:ext cx="123825" cy="722312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39"/>
            <p:cNvSpPr>
              <a:spLocks/>
            </p:cNvSpPr>
            <p:nvPr/>
          </p:nvSpPr>
          <p:spPr bwMode="auto">
            <a:xfrm>
              <a:off x="5405437" y="6167438"/>
              <a:ext cx="863600" cy="103187"/>
            </a:xfrm>
            <a:custGeom>
              <a:avLst/>
              <a:gdLst>
                <a:gd name="T0" fmla="*/ 0 w 2646"/>
                <a:gd name="T1" fmla="*/ 2147483647 h 312"/>
                <a:gd name="T2" fmla="*/ 2147483647 w 2646"/>
                <a:gd name="T3" fmla="*/ 2147483647 h 312"/>
                <a:gd name="T4" fmla="*/ 2147483647 w 2646"/>
                <a:gd name="T5" fmla="*/ 2147483647 h 312"/>
                <a:gd name="T6" fmla="*/ 2147483647 w 2646"/>
                <a:gd name="T7" fmla="*/ 2147483647 h 312"/>
                <a:gd name="T8" fmla="*/ 2147483647 w 2646"/>
                <a:gd name="T9" fmla="*/ 2147483647 h 312"/>
                <a:gd name="T10" fmla="*/ 2147483647 w 2646"/>
                <a:gd name="T11" fmla="*/ 2147483647 h 312"/>
                <a:gd name="T12" fmla="*/ 2147483647 w 2646"/>
                <a:gd name="T13" fmla="*/ 2147483647 h 312"/>
                <a:gd name="T14" fmla="*/ 2147483647 w 2646"/>
                <a:gd name="T15" fmla="*/ 2147483647 h 312"/>
                <a:gd name="T16" fmla="*/ 2147483647 w 2646"/>
                <a:gd name="T17" fmla="*/ 2147483647 h 312"/>
                <a:gd name="T18" fmla="*/ 2147483647 w 2646"/>
                <a:gd name="T19" fmla="*/ 2147483647 h 312"/>
                <a:gd name="T20" fmla="*/ 2147483647 w 2646"/>
                <a:gd name="T21" fmla="*/ 2147483647 h 312"/>
                <a:gd name="T22" fmla="*/ 2147483647 w 2646"/>
                <a:gd name="T23" fmla="*/ 2147483647 h 312"/>
                <a:gd name="T24" fmla="*/ 2147483647 w 2646"/>
                <a:gd name="T25" fmla="*/ 2147483647 h 312"/>
                <a:gd name="T26" fmla="*/ 2147483647 w 2646"/>
                <a:gd name="T27" fmla="*/ 2147483647 h 312"/>
                <a:gd name="T28" fmla="*/ 2147483647 w 2646"/>
                <a:gd name="T29" fmla="*/ 2147483647 h 312"/>
                <a:gd name="T30" fmla="*/ 2147483647 w 2646"/>
                <a:gd name="T31" fmla="*/ 0 h 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46"/>
                <a:gd name="T49" fmla="*/ 0 h 312"/>
                <a:gd name="T50" fmla="*/ 2646 w 2646"/>
                <a:gd name="T51" fmla="*/ 312 h 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46" h="312">
                  <a:moveTo>
                    <a:pt x="0" y="81"/>
                  </a:moveTo>
                  <a:lnTo>
                    <a:pt x="170" y="142"/>
                  </a:lnTo>
                  <a:lnTo>
                    <a:pt x="343" y="194"/>
                  </a:lnTo>
                  <a:lnTo>
                    <a:pt x="520" y="237"/>
                  </a:lnTo>
                  <a:lnTo>
                    <a:pt x="698" y="270"/>
                  </a:lnTo>
                  <a:lnTo>
                    <a:pt x="878" y="293"/>
                  </a:lnTo>
                  <a:lnTo>
                    <a:pt x="1059" y="307"/>
                  </a:lnTo>
                  <a:lnTo>
                    <a:pt x="1240" y="311"/>
                  </a:lnTo>
                  <a:lnTo>
                    <a:pt x="1422" y="305"/>
                  </a:lnTo>
                  <a:lnTo>
                    <a:pt x="1603" y="290"/>
                  </a:lnTo>
                  <a:lnTo>
                    <a:pt x="1782" y="265"/>
                  </a:lnTo>
                  <a:lnTo>
                    <a:pt x="1960" y="231"/>
                  </a:lnTo>
                  <a:lnTo>
                    <a:pt x="2136" y="187"/>
                  </a:lnTo>
                  <a:lnTo>
                    <a:pt x="2309" y="134"/>
                  </a:lnTo>
                  <a:lnTo>
                    <a:pt x="2479" y="71"/>
                  </a:lnTo>
                  <a:lnTo>
                    <a:pt x="2645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41"/>
            <p:cNvSpPr>
              <a:spLocks/>
            </p:cNvSpPr>
            <p:nvPr/>
          </p:nvSpPr>
          <p:spPr bwMode="auto">
            <a:xfrm>
              <a:off x="4695825" y="4887913"/>
              <a:ext cx="73025" cy="754062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37"/>
            <p:cNvSpPr>
              <a:spLocks/>
            </p:cNvSpPr>
            <p:nvPr/>
          </p:nvSpPr>
          <p:spPr bwMode="auto">
            <a:xfrm>
              <a:off x="5297487" y="4191000"/>
              <a:ext cx="908050" cy="115888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29"/>
            <p:cNvSpPr>
              <a:spLocks/>
            </p:cNvSpPr>
            <p:nvPr/>
          </p:nvSpPr>
          <p:spPr bwMode="auto">
            <a:xfrm>
              <a:off x="4575175" y="2439988"/>
              <a:ext cx="73025" cy="752475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27"/>
            <p:cNvSpPr>
              <a:spLocks/>
            </p:cNvSpPr>
            <p:nvPr/>
          </p:nvSpPr>
          <p:spPr bwMode="auto">
            <a:xfrm>
              <a:off x="5291137" y="3671888"/>
              <a:ext cx="973138" cy="160337"/>
            </a:xfrm>
            <a:custGeom>
              <a:avLst/>
              <a:gdLst>
                <a:gd name="T0" fmla="*/ 0 w 2983"/>
                <a:gd name="T1" fmla="*/ 2147483647 h 492"/>
                <a:gd name="T2" fmla="*/ 2147483647 w 2983"/>
                <a:gd name="T3" fmla="*/ 2147483647 h 492"/>
                <a:gd name="T4" fmla="*/ 2147483647 w 2983"/>
                <a:gd name="T5" fmla="*/ 2147483647 h 492"/>
                <a:gd name="T6" fmla="*/ 2147483647 w 2983"/>
                <a:gd name="T7" fmla="*/ 2147483647 h 492"/>
                <a:gd name="T8" fmla="*/ 2147483647 w 2983"/>
                <a:gd name="T9" fmla="*/ 2147483647 h 492"/>
                <a:gd name="T10" fmla="*/ 2147483647 w 2983"/>
                <a:gd name="T11" fmla="*/ 2147483647 h 492"/>
                <a:gd name="T12" fmla="*/ 2147483647 w 2983"/>
                <a:gd name="T13" fmla="*/ 2147483647 h 492"/>
                <a:gd name="T14" fmla="*/ 2147483647 w 2983"/>
                <a:gd name="T15" fmla="*/ 2147483647 h 492"/>
                <a:gd name="T16" fmla="*/ 2147483647 w 2983"/>
                <a:gd name="T17" fmla="*/ 2147483647 h 492"/>
                <a:gd name="T18" fmla="*/ 2147483647 w 2983"/>
                <a:gd name="T19" fmla="*/ 2147483647 h 492"/>
                <a:gd name="T20" fmla="*/ 2147483647 w 2983"/>
                <a:gd name="T21" fmla="*/ 2147483647 h 492"/>
                <a:gd name="T22" fmla="*/ 2147483647 w 2983"/>
                <a:gd name="T23" fmla="*/ 2147483647 h 492"/>
                <a:gd name="T24" fmla="*/ 2147483647 w 2983"/>
                <a:gd name="T25" fmla="*/ 2147483647 h 492"/>
                <a:gd name="T26" fmla="*/ 2147483647 w 2983"/>
                <a:gd name="T27" fmla="*/ 2147483647 h 492"/>
                <a:gd name="T28" fmla="*/ 2147483647 w 2983"/>
                <a:gd name="T29" fmla="*/ 2147483647 h 492"/>
                <a:gd name="T30" fmla="*/ 2147483647 w 2983"/>
                <a:gd name="T31" fmla="*/ 2147483647 h 492"/>
                <a:gd name="T32" fmla="*/ 2147483647 w 2983"/>
                <a:gd name="T33" fmla="*/ 2147483647 h 492"/>
                <a:gd name="T34" fmla="*/ 2147483647 w 2983"/>
                <a:gd name="T35" fmla="*/ 2147483647 h 492"/>
                <a:gd name="T36" fmla="*/ 2147483647 w 2983"/>
                <a:gd name="T37" fmla="*/ 0 h 4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83"/>
                <a:gd name="T58" fmla="*/ 0 h 492"/>
                <a:gd name="T59" fmla="*/ 2983 w 2983"/>
                <a:gd name="T60" fmla="*/ 492 h 4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83" h="492">
                  <a:moveTo>
                    <a:pt x="0" y="261"/>
                  </a:moveTo>
                  <a:lnTo>
                    <a:pt x="162" y="319"/>
                  </a:lnTo>
                  <a:lnTo>
                    <a:pt x="326" y="369"/>
                  </a:lnTo>
                  <a:lnTo>
                    <a:pt x="494" y="411"/>
                  </a:lnTo>
                  <a:lnTo>
                    <a:pt x="663" y="444"/>
                  </a:lnTo>
                  <a:lnTo>
                    <a:pt x="834" y="468"/>
                  </a:lnTo>
                  <a:lnTo>
                    <a:pt x="1006" y="484"/>
                  </a:lnTo>
                  <a:lnTo>
                    <a:pt x="1178" y="491"/>
                  </a:lnTo>
                  <a:lnTo>
                    <a:pt x="1351" y="489"/>
                  </a:lnTo>
                  <a:lnTo>
                    <a:pt x="1523" y="478"/>
                  </a:lnTo>
                  <a:lnTo>
                    <a:pt x="1695" y="459"/>
                  </a:lnTo>
                  <a:lnTo>
                    <a:pt x="1865" y="431"/>
                  </a:lnTo>
                  <a:lnTo>
                    <a:pt x="2034" y="394"/>
                  </a:lnTo>
                  <a:lnTo>
                    <a:pt x="2200" y="349"/>
                  </a:lnTo>
                  <a:lnTo>
                    <a:pt x="2363" y="295"/>
                  </a:lnTo>
                  <a:lnTo>
                    <a:pt x="2524" y="233"/>
                  </a:lnTo>
                  <a:lnTo>
                    <a:pt x="2681" y="163"/>
                  </a:lnTo>
                  <a:lnTo>
                    <a:pt x="2834" y="86"/>
                  </a:lnTo>
                  <a:lnTo>
                    <a:pt x="2982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26"/>
            <p:cNvSpPr>
              <a:spLocks/>
            </p:cNvSpPr>
            <p:nvPr/>
          </p:nvSpPr>
          <p:spPr bwMode="auto">
            <a:xfrm>
              <a:off x="6642100" y="2433638"/>
              <a:ext cx="85725" cy="722312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25"/>
            <p:cNvSpPr>
              <a:spLocks/>
            </p:cNvSpPr>
            <p:nvPr/>
          </p:nvSpPr>
          <p:spPr bwMode="auto">
            <a:xfrm>
              <a:off x="5232400" y="1752600"/>
              <a:ext cx="850900" cy="100013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20"/>
            <p:cNvSpPr>
              <a:spLocks/>
            </p:cNvSpPr>
            <p:nvPr/>
          </p:nvSpPr>
          <p:spPr bwMode="auto">
            <a:xfrm>
              <a:off x="4652962" y="1851025"/>
              <a:ext cx="542925" cy="561975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Text Box 22"/>
            <p:cNvSpPr txBox="1">
              <a:spLocks noChangeArrowheads="1"/>
            </p:cNvSpPr>
            <p:nvPr/>
          </p:nvSpPr>
          <p:spPr bwMode="auto">
            <a:xfrm>
              <a:off x="4687887" y="2654300"/>
              <a:ext cx="309563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B050"/>
                  </a:solidFill>
                  <a:latin typeface="+mn-lt"/>
                  <a:cs typeface="Arial" charset="0"/>
                </a:rPr>
                <a:t>c</a:t>
              </a:r>
            </a:p>
          </p:txBody>
        </p:sp>
        <p:sp>
          <p:nvSpPr>
            <p:cNvPr id="128" name="Text Box 23"/>
            <p:cNvSpPr txBox="1">
              <a:spLocks noChangeArrowheads="1"/>
            </p:cNvSpPr>
            <p:nvPr/>
          </p:nvSpPr>
          <p:spPr bwMode="auto">
            <a:xfrm>
              <a:off x="6457950" y="2640013"/>
              <a:ext cx="1603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a</a:t>
              </a:r>
            </a:p>
          </p:txBody>
        </p:sp>
        <p:sp>
          <p:nvSpPr>
            <p:cNvPr id="129" name="Freeform 28"/>
            <p:cNvSpPr>
              <a:spLocks/>
            </p:cNvSpPr>
            <p:nvPr/>
          </p:nvSpPr>
          <p:spPr bwMode="auto">
            <a:xfrm>
              <a:off x="4664075" y="3195638"/>
              <a:ext cx="592137" cy="560387"/>
            </a:xfrm>
            <a:custGeom>
              <a:avLst/>
              <a:gdLst>
                <a:gd name="T0" fmla="*/ 0 w 1814"/>
                <a:gd name="T1" fmla="*/ 0 h 1716"/>
                <a:gd name="T2" fmla="*/ 2147483647 w 1814"/>
                <a:gd name="T3" fmla="*/ 2147483647 h 1716"/>
                <a:gd name="T4" fmla="*/ 2147483647 w 1814"/>
                <a:gd name="T5" fmla="*/ 2147483647 h 1716"/>
                <a:gd name="T6" fmla="*/ 2147483647 w 1814"/>
                <a:gd name="T7" fmla="*/ 2147483647 h 1716"/>
                <a:gd name="T8" fmla="*/ 2147483647 w 1814"/>
                <a:gd name="T9" fmla="*/ 2147483647 h 1716"/>
                <a:gd name="T10" fmla="*/ 2147483647 w 1814"/>
                <a:gd name="T11" fmla="*/ 2147483647 h 1716"/>
                <a:gd name="T12" fmla="*/ 2147483647 w 1814"/>
                <a:gd name="T13" fmla="*/ 2147483647 h 1716"/>
                <a:gd name="T14" fmla="*/ 2147483647 w 1814"/>
                <a:gd name="T15" fmla="*/ 2147483647 h 1716"/>
                <a:gd name="T16" fmla="*/ 2147483647 w 1814"/>
                <a:gd name="T17" fmla="*/ 2147483647 h 1716"/>
                <a:gd name="T18" fmla="*/ 2147483647 w 1814"/>
                <a:gd name="T19" fmla="*/ 2147483647 h 1716"/>
                <a:gd name="T20" fmla="*/ 2147483647 w 1814"/>
                <a:gd name="T21" fmla="*/ 2147483647 h 1716"/>
                <a:gd name="T22" fmla="*/ 2147483647 w 1814"/>
                <a:gd name="T23" fmla="*/ 2147483647 h 1716"/>
                <a:gd name="T24" fmla="*/ 2147483647 w 1814"/>
                <a:gd name="T25" fmla="*/ 2147483647 h 1716"/>
                <a:gd name="T26" fmla="*/ 2147483647 w 1814"/>
                <a:gd name="T27" fmla="*/ 2147483647 h 1716"/>
                <a:gd name="T28" fmla="*/ 2147483647 w 1814"/>
                <a:gd name="T29" fmla="*/ 2147483647 h 1716"/>
                <a:gd name="T30" fmla="*/ 2147483647 w 1814"/>
                <a:gd name="T31" fmla="*/ 2147483647 h 17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4"/>
                <a:gd name="T49" fmla="*/ 0 h 1716"/>
                <a:gd name="T50" fmla="*/ 1814 w 1814"/>
                <a:gd name="T51" fmla="*/ 1716 h 17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4" h="1716">
                  <a:moveTo>
                    <a:pt x="0" y="0"/>
                  </a:moveTo>
                  <a:lnTo>
                    <a:pt x="72" y="153"/>
                  </a:lnTo>
                  <a:lnTo>
                    <a:pt x="152" y="301"/>
                  </a:lnTo>
                  <a:lnTo>
                    <a:pt x="240" y="446"/>
                  </a:lnTo>
                  <a:lnTo>
                    <a:pt x="336" y="586"/>
                  </a:lnTo>
                  <a:lnTo>
                    <a:pt x="439" y="721"/>
                  </a:lnTo>
                  <a:lnTo>
                    <a:pt x="550" y="850"/>
                  </a:lnTo>
                  <a:lnTo>
                    <a:pt x="667" y="974"/>
                  </a:lnTo>
                  <a:lnTo>
                    <a:pt x="792" y="1091"/>
                  </a:lnTo>
                  <a:lnTo>
                    <a:pt x="922" y="1202"/>
                  </a:lnTo>
                  <a:lnTo>
                    <a:pt x="1058" y="1306"/>
                  </a:lnTo>
                  <a:lnTo>
                    <a:pt x="1200" y="1403"/>
                  </a:lnTo>
                  <a:lnTo>
                    <a:pt x="1346" y="1492"/>
                  </a:lnTo>
                  <a:lnTo>
                    <a:pt x="1498" y="1574"/>
                  </a:lnTo>
                  <a:lnTo>
                    <a:pt x="1653" y="1648"/>
                  </a:lnTo>
                  <a:lnTo>
                    <a:pt x="1813" y="1715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Text Box 30"/>
            <p:cNvSpPr txBox="1">
              <a:spLocks noChangeArrowheads="1"/>
            </p:cNvSpPr>
            <p:nvPr/>
          </p:nvSpPr>
          <p:spPr bwMode="auto">
            <a:xfrm>
              <a:off x="5592762" y="1893888"/>
              <a:ext cx="260350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B050"/>
                  </a:solidFill>
                  <a:latin typeface="+mn-lt"/>
                  <a:cs typeface="Arial" charset="0"/>
                </a:rPr>
                <a:t>d</a:t>
              </a:r>
            </a:p>
          </p:txBody>
        </p:sp>
        <p:sp>
          <p:nvSpPr>
            <p:cNvPr id="132" name="Freeform 33"/>
            <p:cNvSpPr>
              <a:spLocks/>
            </p:cNvSpPr>
            <p:nvPr/>
          </p:nvSpPr>
          <p:spPr bwMode="auto">
            <a:xfrm>
              <a:off x="6323012" y="5551488"/>
              <a:ext cx="466725" cy="566737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Text Box 34"/>
            <p:cNvSpPr txBox="1">
              <a:spLocks noChangeArrowheads="1"/>
            </p:cNvSpPr>
            <p:nvPr/>
          </p:nvSpPr>
          <p:spPr bwMode="auto">
            <a:xfrm>
              <a:off x="4802187" y="5092700"/>
              <a:ext cx="30956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h</a:t>
              </a:r>
            </a:p>
          </p:txBody>
        </p:sp>
        <p:sp>
          <p:nvSpPr>
            <p:cNvPr id="134" name="Text Box 35"/>
            <p:cNvSpPr txBox="1">
              <a:spLocks noChangeArrowheads="1"/>
            </p:cNvSpPr>
            <p:nvPr/>
          </p:nvSpPr>
          <p:spPr bwMode="auto">
            <a:xfrm>
              <a:off x="6551612" y="4995863"/>
              <a:ext cx="1809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f</a:t>
              </a:r>
            </a:p>
          </p:txBody>
        </p:sp>
        <p:sp>
          <p:nvSpPr>
            <p:cNvPr id="135" name="Text Box 36"/>
            <p:cNvSpPr txBox="1">
              <a:spLocks noChangeArrowheads="1"/>
            </p:cNvSpPr>
            <p:nvPr/>
          </p:nvSpPr>
          <p:spPr bwMode="auto">
            <a:xfrm>
              <a:off x="5697537" y="5921375"/>
              <a:ext cx="155575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g</a:t>
              </a:r>
            </a:p>
          </p:txBody>
        </p:sp>
        <p:sp>
          <p:nvSpPr>
            <p:cNvPr id="136" name="Freeform 40"/>
            <p:cNvSpPr>
              <a:spLocks/>
            </p:cNvSpPr>
            <p:nvPr/>
          </p:nvSpPr>
          <p:spPr bwMode="auto">
            <a:xfrm>
              <a:off x="4799012" y="5676900"/>
              <a:ext cx="573088" cy="517525"/>
            </a:xfrm>
            <a:custGeom>
              <a:avLst/>
              <a:gdLst>
                <a:gd name="T0" fmla="*/ 0 w 1754"/>
                <a:gd name="T1" fmla="*/ 0 h 1586"/>
                <a:gd name="T2" fmla="*/ 2147483647 w 1754"/>
                <a:gd name="T3" fmla="*/ 2147483647 h 1586"/>
                <a:gd name="T4" fmla="*/ 2147483647 w 1754"/>
                <a:gd name="T5" fmla="*/ 2147483647 h 1586"/>
                <a:gd name="T6" fmla="*/ 2147483647 w 1754"/>
                <a:gd name="T7" fmla="*/ 2147483647 h 1586"/>
                <a:gd name="T8" fmla="*/ 2147483647 w 1754"/>
                <a:gd name="T9" fmla="*/ 2147483647 h 1586"/>
                <a:gd name="T10" fmla="*/ 2147483647 w 1754"/>
                <a:gd name="T11" fmla="*/ 2147483647 h 1586"/>
                <a:gd name="T12" fmla="*/ 2147483647 w 1754"/>
                <a:gd name="T13" fmla="*/ 2147483647 h 1586"/>
                <a:gd name="T14" fmla="*/ 2147483647 w 1754"/>
                <a:gd name="T15" fmla="*/ 2147483647 h 1586"/>
                <a:gd name="T16" fmla="*/ 2147483647 w 1754"/>
                <a:gd name="T17" fmla="*/ 2147483647 h 1586"/>
                <a:gd name="T18" fmla="*/ 2147483647 w 1754"/>
                <a:gd name="T19" fmla="*/ 2147483647 h 1586"/>
                <a:gd name="T20" fmla="*/ 2147483647 w 1754"/>
                <a:gd name="T21" fmla="*/ 2147483647 h 1586"/>
                <a:gd name="T22" fmla="*/ 2147483647 w 1754"/>
                <a:gd name="T23" fmla="*/ 2147483647 h 1586"/>
                <a:gd name="T24" fmla="*/ 2147483647 w 1754"/>
                <a:gd name="T25" fmla="*/ 2147483647 h 1586"/>
                <a:gd name="T26" fmla="*/ 2147483647 w 1754"/>
                <a:gd name="T27" fmla="*/ 2147483647 h 1586"/>
                <a:gd name="T28" fmla="*/ 2147483647 w 1754"/>
                <a:gd name="T29" fmla="*/ 2147483647 h 1586"/>
                <a:gd name="T30" fmla="*/ 2147483647 w 1754"/>
                <a:gd name="T31" fmla="*/ 2147483647 h 15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54"/>
                <a:gd name="T49" fmla="*/ 0 h 1586"/>
                <a:gd name="T50" fmla="*/ 1754 w 1754"/>
                <a:gd name="T51" fmla="*/ 1586 h 15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54" h="1586">
                  <a:moveTo>
                    <a:pt x="0" y="0"/>
                  </a:moveTo>
                  <a:lnTo>
                    <a:pt x="75" y="141"/>
                  </a:lnTo>
                  <a:lnTo>
                    <a:pt x="156" y="278"/>
                  </a:lnTo>
                  <a:lnTo>
                    <a:pt x="244" y="412"/>
                  </a:lnTo>
                  <a:lnTo>
                    <a:pt x="339" y="540"/>
                  </a:lnTo>
                  <a:lnTo>
                    <a:pt x="441" y="665"/>
                  </a:lnTo>
                  <a:lnTo>
                    <a:pt x="549" y="784"/>
                  </a:lnTo>
                  <a:lnTo>
                    <a:pt x="663" y="897"/>
                  </a:lnTo>
                  <a:lnTo>
                    <a:pt x="782" y="1006"/>
                  </a:lnTo>
                  <a:lnTo>
                    <a:pt x="907" y="1108"/>
                  </a:lnTo>
                  <a:lnTo>
                    <a:pt x="1037" y="1204"/>
                  </a:lnTo>
                  <a:lnTo>
                    <a:pt x="1172" y="1294"/>
                  </a:lnTo>
                  <a:lnTo>
                    <a:pt x="1312" y="1377"/>
                  </a:lnTo>
                  <a:lnTo>
                    <a:pt x="1455" y="1453"/>
                  </a:lnTo>
                  <a:lnTo>
                    <a:pt x="1602" y="1522"/>
                  </a:lnTo>
                  <a:lnTo>
                    <a:pt x="1753" y="1585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Text Box 42"/>
            <p:cNvSpPr txBox="1">
              <a:spLocks noChangeArrowheads="1"/>
            </p:cNvSpPr>
            <p:nvPr/>
          </p:nvSpPr>
          <p:spPr bwMode="auto">
            <a:xfrm>
              <a:off x="5697537" y="4287838"/>
              <a:ext cx="260350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e</a:t>
              </a:r>
            </a:p>
          </p:txBody>
        </p:sp>
        <p:sp>
          <p:nvSpPr>
            <p:cNvPr id="138" name="Text Box 36"/>
            <p:cNvSpPr txBox="1">
              <a:spLocks noChangeArrowheads="1"/>
            </p:cNvSpPr>
            <p:nvPr/>
          </p:nvSpPr>
          <p:spPr bwMode="auto">
            <a:xfrm>
              <a:off x="5645150" y="3519488"/>
              <a:ext cx="1555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cxnSp>
          <p:nvCxnSpPr>
            <p:cNvPr id="139" name="Straight Connector 4"/>
            <p:cNvCxnSpPr>
              <a:cxnSpLocks noChangeShapeType="1"/>
            </p:cNvCxnSpPr>
            <p:nvPr/>
          </p:nvCxnSpPr>
          <p:spPr bwMode="auto">
            <a:xfrm>
              <a:off x="6218237" y="3686829"/>
              <a:ext cx="0" cy="61595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Straight Connector 62"/>
            <p:cNvCxnSpPr>
              <a:cxnSpLocks noChangeShapeType="1"/>
            </p:cNvCxnSpPr>
            <p:nvPr/>
          </p:nvCxnSpPr>
          <p:spPr bwMode="auto">
            <a:xfrm>
              <a:off x="6678612" y="3143904"/>
              <a:ext cx="39688" cy="1692275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7" name="TextBox 196"/>
          <p:cNvSpPr txBox="1"/>
          <p:nvPr/>
        </p:nvSpPr>
        <p:spPr>
          <a:xfrm>
            <a:off x="1752600" y="1663467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Translocation on circularized chromosomes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324600" y="4267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Linearization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F56214-50AD-E144-A9C4-19AE256D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521231793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575175" y="1752600"/>
            <a:ext cx="2266950" cy="4608513"/>
            <a:chOff x="4575175" y="1752600"/>
            <a:chExt cx="2266950" cy="4608513"/>
          </a:xfrm>
        </p:grpSpPr>
        <p:sp>
          <p:nvSpPr>
            <p:cNvPr id="121857" name="Freeform 38"/>
            <p:cNvSpPr>
              <a:spLocks/>
            </p:cNvSpPr>
            <p:nvPr/>
          </p:nvSpPr>
          <p:spPr bwMode="auto">
            <a:xfrm>
              <a:off x="6718300" y="4795838"/>
              <a:ext cx="123825" cy="722312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58" name="Freeform 39"/>
            <p:cNvSpPr>
              <a:spLocks/>
            </p:cNvSpPr>
            <p:nvPr/>
          </p:nvSpPr>
          <p:spPr bwMode="auto">
            <a:xfrm>
              <a:off x="5405437" y="6167438"/>
              <a:ext cx="863600" cy="103187"/>
            </a:xfrm>
            <a:custGeom>
              <a:avLst/>
              <a:gdLst>
                <a:gd name="T0" fmla="*/ 0 w 2646"/>
                <a:gd name="T1" fmla="*/ 2147483647 h 312"/>
                <a:gd name="T2" fmla="*/ 2147483647 w 2646"/>
                <a:gd name="T3" fmla="*/ 2147483647 h 312"/>
                <a:gd name="T4" fmla="*/ 2147483647 w 2646"/>
                <a:gd name="T5" fmla="*/ 2147483647 h 312"/>
                <a:gd name="T6" fmla="*/ 2147483647 w 2646"/>
                <a:gd name="T7" fmla="*/ 2147483647 h 312"/>
                <a:gd name="T8" fmla="*/ 2147483647 w 2646"/>
                <a:gd name="T9" fmla="*/ 2147483647 h 312"/>
                <a:gd name="T10" fmla="*/ 2147483647 w 2646"/>
                <a:gd name="T11" fmla="*/ 2147483647 h 312"/>
                <a:gd name="T12" fmla="*/ 2147483647 w 2646"/>
                <a:gd name="T13" fmla="*/ 2147483647 h 312"/>
                <a:gd name="T14" fmla="*/ 2147483647 w 2646"/>
                <a:gd name="T15" fmla="*/ 2147483647 h 312"/>
                <a:gd name="T16" fmla="*/ 2147483647 w 2646"/>
                <a:gd name="T17" fmla="*/ 2147483647 h 312"/>
                <a:gd name="T18" fmla="*/ 2147483647 w 2646"/>
                <a:gd name="T19" fmla="*/ 2147483647 h 312"/>
                <a:gd name="T20" fmla="*/ 2147483647 w 2646"/>
                <a:gd name="T21" fmla="*/ 2147483647 h 312"/>
                <a:gd name="T22" fmla="*/ 2147483647 w 2646"/>
                <a:gd name="T23" fmla="*/ 2147483647 h 312"/>
                <a:gd name="T24" fmla="*/ 2147483647 w 2646"/>
                <a:gd name="T25" fmla="*/ 2147483647 h 312"/>
                <a:gd name="T26" fmla="*/ 2147483647 w 2646"/>
                <a:gd name="T27" fmla="*/ 2147483647 h 312"/>
                <a:gd name="T28" fmla="*/ 2147483647 w 2646"/>
                <a:gd name="T29" fmla="*/ 2147483647 h 312"/>
                <a:gd name="T30" fmla="*/ 2147483647 w 2646"/>
                <a:gd name="T31" fmla="*/ 0 h 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46"/>
                <a:gd name="T49" fmla="*/ 0 h 312"/>
                <a:gd name="T50" fmla="*/ 2646 w 2646"/>
                <a:gd name="T51" fmla="*/ 312 h 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46" h="312">
                  <a:moveTo>
                    <a:pt x="0" y="81"/>
                  </a:moveTo>
                  <a:lnTo>
                    <a:pt x="170" y="142"/>
                  </a:lnTo>
                  <a:lnTo>
                    <a:pt x="343" y="194"/>
                  </a:lnTo>
                  <a:lnTo>
                    <a:pt x="520" y="237"/>
                  </a:lnTo>
                  <a:lnTo>
                    <a:pt x="698" y="270"/>
                  </a:lnTo>
                  <a:lnTo>
                    <a:pt x="878" y="293"/>
                  </a:lnTo>
                  <a:lnTo>
                    <a:pt x="1059" y="307"/>
                  </a:lnTo>
                  <a:lnTo>
                    <a:pt x="1240" y="311"/>
                  </a:lnTo>
                  <a:lnTo>
                    <a:pt x="1422" y="305"/>
                  </a:lnTo>
                  <a:lnTo>
                    <a:pt x="1603" y="290"/>
                  </a:lnTo>
                  <a:lnTo>
                    <a:pt x="1782" y="265"/>
                  </a:lnTo>
                  <a:lnTo>
                    <a:pt x="1960" y="231"/>
                  </a:lnTo>
                  <a:lnTo>
                    <a:pt x="2136" y="187"/>
                  </a:lnTo>
                  <a:lnTo>
                    <a:pt x="2309" y="134"/>
                  </a:lnTo>
                  <a:lnTo>
                    <a:pt x="2479" y="71"/>
                  </a:lnTo>
                  <a:lnTo>
                    <a:pt x="2645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59" name="Freeform 41"/>
            <p:cNvSpPr>
              <a:spLocks/>
            </p:cNvSpPr>
            <p:nvPr/>
          </p:nvSpPr>
          <p:spPr bwMode="auto">
            <a:xfrm>
              <a:off x="4695825" y="4887913"/>
              <a:ext cx="73025" cy="754062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0" name="Freeform 37"/>
            <p:cNvSpPr>
              <a:spLocks/>
            </p:cNvSpPr>
            <p:nvPr/>
          </p:nvSpPr>
          <p:spPr bwMode="auto">
            <a:xfrm>
              <a:off x="5297487" y="4191000"/>
              <a:ext cx="908050" cy="115888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1" name="Freeform 29"/>
            <p:cNvSpPr>
              <a:spLocks/>
            </p:cNvSpPr>
            <p:nvPr/>
          </p:nvSpPr>
          <p:spPr bwMode="auto">
            <a:xfrm>
              <a:off x="4575175" y="2439988"/>
              <a:ext cx="73025" cy="752475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2" name="Freeform 27"/>
            <p:cNvSpPr>
              <a:spLocks/>
            </p:cNvSpPr>
            <p:nvPr/>
          </p:nvSpPr>
          <p:spPr bwMode="auto">
            <a:xfrm>
              <a:off x="5291137" y="3671888"/>
              <a:ext cx="973138" cy="160337"/>
            </a:xfrm>
            <a:custGeom>
              <a:avLst/>
              <a:gdLst>
                <a:gd name="T0" fmla="*/ 0 w 2983"/>
                <a:gd name="T1" fmla="*/ 2147483647 h 492"/>
                <a:gd name="T2" fmla="*/ 2147483647 w 2983"/>
                <a:gd name="T3" fmla="*/ 2147483647 h 492"/>
                <a:gd name="T4" fmla="*/ 2147483647 w 2983"/>
                <a:gd name="T5" fmla="*/ 2147483647 h 492"/>
                <a:gd name="T6" fmla="*/ 2147483647 w 2983"/>
                <a:gd name="T7" fmla="*/ 2147483647 h 492"/>
                <a:gd name="T8" fmla="*/ 2147483647 w 2983"/>
                <a:gd name="T9" fmla="*/ 2147483647 h 492"/>
                <a:gd name="T10" fmla="*/ 2147483647 w 2983"/>
                <a:gd name="T11" fmla="*/ 2147483647 h 492"/>
                <a:gd name="T12" fmla="*/ 2147483647 w 2983"/>
                <a:gd name="T13" fmla="*/ 2147483647 h 492"/>
                <a:gd name="T14" fmla="*/ 2147483647 w 2983"/>
                <a:gd name="T15" fmla="*/ 2147483647 h 492"/>
                <a:gd name="T16" fmla="*/ 2147483647 w 2983"/>
                <a:gd name="T17" fmla="*/ 2147483647 h 492"/>
                <a:gd name="T18" fmla="*/ 2147483647 w 2983"/>
                <a:gd name="T19" fmla="*/ 2147483647 h 492"/>
                <a:gd name="T20" fmla="*/ 2147483647 w 2983"/>
                <a:gd name="T21" fmla="*/ 2147483647 h 492"/>
                <a:gd name="T22" fmla="*/ 2147483647 w 2983"/>
                <a:gd name="T23" fmla="*/ 2147483647 h 492"/>
                <a:gd name="T24" fmla="*/ 2147483647 w 2983"/>
                <a:gd name="T25" fmla="*/ 2147483647 h 492"/>
                <a:gd name="T26" fmla="*/ 2147483647 w 2983"/>
                <a:gd name="T27" fmla="*/ 2147483647 h 492"/>
                <a:gd name="T28" fmla="*/ 2147483647 w 2983"/>
                <a:gd name="T29" fmla="*/ 2147483647 h 492"/>
                <a:gd name="T30" fmla="*/ 2147483647 w 2983"/>
                <a:gd name="T31" fmla="*/ 2147483647 h 492"/>
                <a:gd name="T32" fmla="*/ 2147483647 w 2983"/>
                <a:gd name="T33" fmla="*/ 2147483647 h 492"/>
                <a:gd name="T34" fmla="*/ 2147483647 w 2983"/>
                <a:gd name="T35" fmla="*/ 2147483647 h 492"/>
                <a:gd name="T36" fmla="*/ 2147483647 w 2983"/>
                <a:gd name="T37" fmla="*/ 0 h 4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83"/>
                <a:gd name="T58" fmla="*/ 0 h 492"/>
                <a:gd name="T59" fmla="*/ 2983 w 2983"/>
                <a:gd name="T60" fmla="*/ 492 h 4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83" h="492">
                  <a:moveTo>
                    <a:pt x="0" y="261"/>
                  </a:moveTo>
                  <a:lnTo>
                    <a:pt x="162" y="319"/>
                  </a:lnTo>
                  <a:lnTo>
                    <a:pt x="326" y="369"/>
                  </a:lnTo>
                  <a:lnTo>
                    <a:pt x="494" y="411"/>
                  </a:lnTo>
                  <a:lnTo>
                    <a:pt x="663" y="444"/>
                  </a:lnTo>
                  <a:lnTo>
                    <a:pt x="834" y="468"/>
                  </a:lnTo>
                  <a:lnTo>
                    <a:pt x="1006" y="484"/>
                  </a:lnTo>
                  <a:lnTo>
                    <a:pt x="1178" y="491"/>
                  </a:lnTo>
                  <a:lnTo>
                    <a:pt x="1351" y="489"/>
                  </a:lnTo>
                  <a:lnTo>
                    <a:pt x="1523" y="478"/>
                  </a:lnTo>
                  <a:lnTo>
                    <a:pt x="1695" y="459"/>
                  </a:lnTo>
                  <a:lnTo>
                    <a:pt x="1865" y="431"/>
                  </a:lnTo>
                  <a:lnTo>
                    <a:pt x="2034" y="394"/>
                  </a:lnTo>
                  <a:lnTo>
                    <a:pt x="2200" y="349"/>
                  </a:lnTo>
                  <a:lnTo>
                    <a:pt x="2363" y="295"/>
                  </a:lnTo>
                  <a:lnTo>
                    <a:pt x="2524" y="233"/>
                  </a:lnTo>
                  <a:lnTo>
                    <a:pt x="2681" y="163"/>
                  </a:lnTo>
                  <a:lnTo>
                    <a:pt x="2834" y="86"/>
                  </a:lnTo>
                  <a:lnTo>
                    <a:pt x="2982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3" name="Freeform 26"/>
            <p:cNvSpPr>
              <a:spLocks/>
            </p:cNvSpPr>
            <p:nvPr/>
          </p:nvSpPr>
          <p:spPr bwMode="auto">
            <a:xfrm>
              <a:off x="6642100" y="2433638"/>
              <a:ext cx="85725" cy="722312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2" name="Freeform 25"/>
            <p:cNvSpPr>
              <a:spLocks/>
            </p:cNvSpPr>
            <p:nvPr/>
          </p:nvSpPr>
          <p:spPr bwMode="auto">
            <a:xfrm>
              <a:off x="5232400" y="1752600"/>
              <a:ext cx="850900" cy="100013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0" name="Freeform 19"/>
            <p:cNvSpPr>
              <a:spLocks/>
            </p:cNvSpPr>
            <p:nvPr/>
          </p:nvSpPr>
          <p:spPr bwMode="auto">
            <a:xfrm>
              <a:off x="6111875" y="1851025"/>
              <a:ext cx="538162" cy="552450"/>
            </a:xfrm>
            <a:custGeom>
              <a:avLst/>
              <a:gdLst>
                <a:gd name="T0" fmla="*/ 2147483647 w 1649"/>
                <a:gd name="T1" fmla="*/ 2147483647 h 1692"/>
                <a:gd name="T2" fmla="*/ 2147483647 w 1649"/>
                <a:gd name="T3" fmla="*/ 2147483647 h 1692"/>
                <a:gd name="T4" fmla="*/ 2147483647 w 1649"/>
                <a:gd name="T5" fmla="*/ 2147483647 h 1692"/>
                <a:gd name="T6" fmla="*/ 2147483647 w 1649"/>
                <a:gd name="T7" fmla="*/ 2147483647 h 1692"/>
                <a:gd name="T8" fmla="*/ 2147483647 w 1649"/>
                <a:gd name="T9" fmla="*/ 2147483647 h 1692"/>
                <a:gd name="T10" fmla="*/ 2147483647 w 1649"/>
                <a:gd name="T11" fmla="*/ 2147483647 h 1692"/>
                <a:gd name="T12" fmla="*/ 2147483647 w 1649"/>
                <a:gd name="T13" fmla="*/ 2147483647 h 1692"/>
                <a:gd name="T14" fmla="*/ 2147483647 w 1649"/>
                <a:gd name="T15" fmla="*/ 2147483647 h 1692"/>
                <a:gd name="T16" fmla="*/ 2147483647 w 1649"/>
                <a:gd name="T17" fmla="*/ 2147483647 h 1692"/>
                <a:gd name="T18" fmla="*/ 2147483647 w 1649"/>
                <a:gd name="T19" fmla="*/ 2147483647 h 1692"/>
                <a:gd name="T20" fmla="*/ 2147483647 w 1649"/>
                <a:gd name="T21" fmla="*/ 2147483647 h 1692"/>
                <a:gd name="T22" fmla="*/ 2147483647 w 1649"/>
                <a:gd name="T23" fmla="*/ 2147483647 h 1692"/>
                <a:gd name="T24" fmla="*/ 2147483647 w 1649"/>
                <a:gd name="T25" fmla="*/ 2147483647 h 1692"/>
                <a:gd name="T26" fmla="*/ 2147483647 w 1649"/>
                <a:gd name="T27" fmla="*/ 2147483647 h 1692"/>
                <a:gd name="T28" fmla="*/ 2147483647 w 1649"/>
                <a:gd name="T29" fmla="*/ 2147483647 h 1692"/>
                <a:gd name="T30" fmla="*/ 0 w 1649"/>
                <a:gd name="T31" fmla="*/ 0 h 16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49"/>
                <a:gd name="T49" fmla="*/ 0 h 1692"/>
                <a:gd name="T50" fmla="*/ 1649 w 1649"/>
                <a:gd name="T51" fmla="*/ 1692 h 16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49" h="1692">
                  <a:moveTo>
                    <a:pt x="1648" y="1691"/>
                  </a:moveTo>
                  <a:lnTo>
                    <a:pt x="1583" y="1545"/>
                  </a:lnTo>
                  <a:lnTo>
                    <a:pt x="1511" y="1403"/>
                  </a:lnTo>
                  <a:lnTo>
                    <a:pt x="1432" y="1264"/>
                  </a:lnTo>
                  <a:lnTo>
                    <a:pt x="1345" y="1130"/>
                  </a:lnTo>
                  <a:lnTo>
                    <a:pt x="1251" y="999"/>
                  </a:lnTo>
                  <a:lnTo>
                    <a:pt x="1151" y="874"/>
                  </a:lnTo>
                  <a:lnTo>
                    <a:pt x="1045" y="753"/>
                  </a:lnTo>
                  <a:lnTo>
                    <a:pt x="932" y="638"/>
                  </a:lnTo>
                  <a:lnTo>
                    <a:pt x="814" y="528"/>
                  </a:lnTo>
                  <a:lnTo>
                    <a:pt x="690" y="424"/>
                  </a:lnTo>
                  <a:lnTo>
                    <a:pt x="561" y="326"/>
                  </a:lnTo>
                  <a:lnTo>
                    <a:pt x="428" y="235"/>
                  </a:lnTo>
                  <a:lnTo>
                    <a:pt x="289" y="150"/>
                  </a:lnTo>
                  <a:lnTo>
                    <a:pt x="147" y="72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1" name="Freeform 20"/>
            <p:cNvSpPr>
              <a:spLocks/>
            </p:cNvSpPr>
            <p:nvPr/>
          </p:nvSpPr>
          <p:spPr bwMode="auto">
            <a:xfrm>
              <a:off x="4652962" y="1851025"/>
              <a:ext cx="542925" cy="561975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19" name="Text Box 22"/>
            <p:cNvSpPr txBox="1">
              <a:spLocks noChangeArrowheads="1"/>
            </p:cNvSpPr>
            <p:nvPr/>
          </p:nvSpPr>
          <p:spPr bwMode="auto">
            <a:xfrm>
              <a:off x="4687887" y="2654300"/>
              <a:ext cx="309563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B050"/>
                  </a:solidFill>
                  <a:latin typeface="+mn-lt"/>
                  <a:cs typeface="Arial" charset="0"/>
                </a:rPr>
                <a:t>c</a:t>
              </a:r>
            </a:p>
          </p:txBody>
        </p:sp>
        <p:sp>
          <p:nvSpPr>
            <p:cNvPr id="217120" name="Text Box 23"/>
            <p:cNvSpPr txBox="1">
              <a:spLocks noChangeArrowheads="1"/>
            </p:cNvSpPr>
            <p:nvPr/>
          </p:nvSpPr>
          <p:spPr bwMode="auto">
            <a:xfrm>
              <a:off x="6457950" y="2640013"/>
              <a:ext cx="1603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a</a:t>
              </a:r>
            </a:p>
          </p:txBody>
        </p:sp>
        <p:sp>
          <p:nvSpPr>
            <p:cNvPr id="121894" name="Freeform 28"/>
            <p:cNvSpPr>
              <a:spLocks/>
            </p:cNvSpPr>
            <p:nvPr/>
          </p:nvSpPr>
          <p:spPr bwMode="auto">
            <a:xfrm>
              <a:off x="4664075" y="3195638"/>
              <a:ext cx="592137" cy="560387"/>
            </a:xfrm>
            <a:custGeom>
              <a:avLst/>
              <a:gdLst>
                <a:gd name="T0" fmla="*/ 0 w 1814"/>
                <a:gd name="T1" fmla="*/ 0 h 1716"/>
                <a:gd name="T2" fmla="*/ 2147483647 w 1814"/>
                <a:gd name="T3" fmla="*/ 2147483647 h 1716"/>
                <a:gd name="T4" fmla="*/ 2147483647 w 1814"/>
                <a:gd name="T5" fmla="*/ 2147483647 h 1716"/>
                <a:gd name="T6" fmla="*/ 2147483647 w 1814"/>
                <a:gd name="T7" fmla="*/ 2147483647 h 1716"/>
                <a:gd name="T8" fmla="*/ 2147483647 w 1814"/>
                <a:gd name="T9" fmla="*/ 2147483647 h 1716"/>
                <a:gd name="T10" fmla="*/ 2147483647 w 1814"/>
                <a:gd name="T11" fmla="*/ 2147483647 h 1716"/>
                <a:gd name="T12" fmla="*/ 2147483647 w 1814"/>
                <a:gd name="T13" fmla="*/ 2147483647 h 1716"/>
                <a:gd name="T14" fmla="*/ 2147483647 w 1814"/>
                <a:gd name="T15" fmla="*/ 2147483647 h 1716"/>
                <a:gd name="T16" fmla="*/ 2147483647 w 1814"/>
                <a:gd name="T17" fmla="*/ 2147483647 h 1716"/>
                <a:gd name="T18" fmla="*/ 2147483647 w 1814"/>
                <a:gd name="T19" fmla="*/ 2147483647 h 1716"/>
                <a:gd name="T20" fmla="*/ 2147483647 w 1814"/>
                <a:gd name="T21" fmla="*/ 2147483647 h 1716"/>
                <a:gd name="T22" fmla="*/ 2147483647 w 1814"/>
                <a:gd name="T23" fmla="*/ 2147483647 h 1716"/>
                <a:gd name="T24" fmla="*/ 2147483647 w 1814"/>
                <a:gd name="T25" fmla="*/ 2147483647 h 1716"/>
                <a:gd name="T26" fmla="*/ 2147483647 w 1814"/>
                <a:gd name="T27" fmla="*/ 2147483647 h 1716"/>
                <a:gd name="T28" fmla="*/ 2147483647 w 1814"/>
                <a:gd name="T29" fmla="*/ 2147483647 h 1716"/>
                <a:gd name="T30" fmla="*/ 2147483647 w 1814"/>
                <a:gd name="T31" fmla="*/ 2147483647 h 17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4"/>
                <a:gd name="T49" fmla="*/ 0 h 1716"/>
                <a:gd name="T50" fmla="*/ 1814 w 1814"/>
                <a:gd name="T51" fmla="*/ 1716 h 17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4" h="1716">
                  <a:moveTo>
                    <a:pt x="0" y="0"/>
                  </a:moveTo>
                  <a:lnTo>
                    <a:pt x="72" y="153"/>
                  </a:lnTo>
                  <a:lnTo>
                    <a:pt x="152" y="301"/>
                  </a:lnTo>
                  <a:lnTo>
                    <a:pt x="240" y="446"/>
                  </a:lnTo>
                  <a:lnTo>
                    <a:pt x="336" y="586"/>
                  </a:lnTo>
                  <a:lnTo>
                    <a:pt x="439" y="721"/>
                  </a:lnTo>
                  <a:lnTo>
                    <a:pt x="550" y="850"/>
                  </a:lnTo>
                  <a:lnTo>
                    <a:pt x="667" y="974"/>
                  </a:lnTo>
                  <a:lnTo>
                    <a:pt x="792" y="1091"/>
                  </a:lnTo>
                  <a:lnTo>
                    <a:pt x="922" y="1202"/>
                  </a:lnTo>
                  <a:lnTo>
                    <a:pt x="1058" y="1306"/>
                  </a:lnTo>
                  <a:lnTo>
                    <a:pt x="1200" y="1403"/>
                  </a:lnTo>
                  <a:lnTo>
                    <a:pt x="1346" y="1492"/>
                  </a:lnTo>
                  <a:lnTo>
                    <a:pt x="1498" y="1574"/>
                  </a:lnTo>
                  <a:lnTo>
                    <a:pt x="1653" y="1648"/>
                  </a:lnTo>
                  <a:lnTo>
                    <a:pt x="1813" y="1715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25" name="Text Box 30"/>
            <p:cNvSpPr txBox="1">
              <a:spLocks noChangeArrowheads="1"/>
            </p:cNvSpPr>
            <p:nvPr/>
          </p:nvSpPr>
          <p:spPr bwMode="auto">
            <a:xfrm>
              <a:off x="5592762" y="1893888"/>
              <a:ext cx="260350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B050"/>
                  </a:solidFill>
                  <a:latin typeface="+mn-lt"/>
                  <a:cs typeface="Arial" charset="0"/>
                </a:rPr>
                <a:t>d</a:t>
              </a:r>
            </a:p>
          </p:txBody>
        </p:sp>
        <p:sp>
          <p:nvSpPr>
            <p:cNvPr id="121896" name="Freeform 32"/>
            <p:cNvSpPr>
              <a:spLocks/>
            </p:cNvSpPr>
            <p:nvPr/>
          </p:nvSpPr>
          <p:spPr bwMode="auto">
            <a:xfrm>
              <a:off x="4767262" y="4287838"/>
              <a:ext cx="542925" cy="561975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7" name="Freeform 33"/>
            <p:cNvSpPr>
              <a:spLocks/>
            </p:cNvSpPr>
            <p:nvPr/>
          </p:nvSpPr>
          <p:spPr bwMode="auto">
            <a:xfrm>
              <a:off x="6323012" y="5551488"/>
              <a:ext cx="466725" cy="566737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28" name="Text Box 34"/>
            <p:cNvSpPr txBox="1">
              <a:spLocks noChangeArrowheads="1"/>
            </p:cNvSpPr>
            <p:nvPr/>
          </p:nvSpPr>
          <p:spPr bwMode="auto">
            <a:xfrm>
              <a:off x="4802187" y="5092700"/>
              <a:ext cx="30956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h</a:t>
              </a:r>
            </a:p>
          </p:txBody>
        </p:sp>
        <p:sp>
          <p:nvSpPr>
            <p:cNvPr id="217129" name="Text Box 35"/>
            <p:cNvSpPr txBox="1">
              <a:spLocks noChangeArrowheads="1"/>
            </p:cNvSpPr>
            <p:nvPr/>
          </p:nvSpPr>
          <p:spPr bwMode="auto">
            <a:xfrm>
              <a:off x="6551612" y="4995863"/>
              <a:ext cx="1809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f</a:t>
              </a:r>
            </a:p>
          </p:txBody>
        </p:sp>
        <p:sp>
          <p:nvSpPr>
            <p:cNvPr id="217130" name="Text Box 36"/>
            <p:cNvSpPr txBox="1">
              <a:spLocks noChangeArrowheads="1"/>
            </p:cNvSpPr>
            <p:nvPr/>
          </p:nvSpPr>
          <p:spPr bwMode="auto">
            <a:xfrm>
              <a:off x="5697537" y="5921375"/>
              <a:ext cx="155575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g</a:t>
              </a:r>
            </a:p>
          </p:txBody>
        </p:sp>
        <p:sp>
          <p:nvSpPr>
            <p:cNvPr id="121901" name="Freeform 40"/>
            <p:cNvSpPr>
              <a:spLocks/>
            </p:cNvSpPr>
            <p:nvPr/>
          </p:nvSpPr>
          <p:spPr bwMode="auto">
            <a:xfrm>
              <a:off x="4799012" y="5676900"/>
              <a:ext cx="573088" cy="517525"/>
            </a:xfrm>
            <a:custGeom>
              <a:avLst/>
              <a:gdLst>
                <a:gd name="T0" fmla="*/ 0 w 1754"/>
                <a:gd name="T1" fmla="*/ 0 h 1586"/>
                <a:gd name="T2" fmla="*/ 2147483647 w 1754"/>
                <a:gd name="T3" fmla="*/ 2147483647 h 1586"/>
                <a:gd name="T4" fmla="*/ 2147483647 w 1754"/>
                <a:gd name="T5" fmla="*/ 2147483647 h 1586"/>
                <a:gd name="T6" fmla="*/ 2147483647 w 1754"/>
                <a:gd name="T7" fmla="*/ 2147483647 h 1586"/>
                <a:gd name="T8" fmla="*/ 2147483647 w 1754"/>
                <a:gd name="T9" fmla="*/ 2147483647 h 1586"/>
                <a:gd name="T10" fmla="*/ 2147483647 w 1754"/>
                <a:gd name="T11" fmla="*/ 2147483647 h 1586"/>
                <a:gd name="T12" fmla="*/ 2147483647 w 1754"/>
                <a:gd name="T13" fmla="*/ 2147483647 h 1586"/>
                <a:gd name="T14" fmla="*/ 2147483647 w 1754"/>
                <a:gd name="T15" fmla="*/ 2147483647 h 1586"/>
                <a:gd name="T16" fmla="*/ 2147483647 w 1754"/>
                <a:gd name="T17" fmla="*/ 2147483647 h 1586"/>
                <a:gd name="T18" fmla="*/ 2147483647 w 1754"/>
                <a:gd name="T19" fmla="*/ 2147483647 h 1586"/>
                <a:gd name="T20" fmla="*/ 2147483647 w 1754"/>
                <a:gd name="T21" fmla="*/ 2147483647 h 1586"/>
                <a:gd name="T22" fmla="*/ 2147483647 w 1754"/>
                <a:gd name="T23" fmla="*/ 2147483647 h 1586"/>
                <a:gd name="T24" fmla="*/ 2147483647 w 1754"/>
                <a:gd name="T25" fmla="*/ 2147483647 h 1586"/>
                <a:gd name="T26" fmla="*/ 2147483647 w 1754"/>
                <a:gd name="T27" fmla="*/ 2147483647 h 1586"/>
                <a:gd name="T28" fmla="*/ 2147483647 w 1754"/>
                <a:gd name="T29" fmla="*/ 2147483647 h 1586"/>
                <a:gd name="T30" fmla="*/ 2147483647 w 1754"/>
                <a:gd name="T31" fmla="*/ 2147483647 h 15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54"/>
                <a:gd name="T49" fmla="*/ 0 h 1586"/>
                <a:gd name="T50" fmla="*/ 1754 w 1754"/>
                <a:gd name="T51" fmla="*/ 1586 h 15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54" h="1586">
                  <a:moveTo>
                    <a:pt x="0" y="0"/>
                  </a:moveTo>
                  <a:lnTo>
                    <a:pt x="75" y="141"/>
                  </a:lnTo>
                  <a:lnTo>
                    <a:pt x="156" y="278"/>
                  </a:lnTo>
                  <a:lnTo>
                    <a:pt x="244" y="412"/>
                  </a:lnTo>
                  <a:lnTo>
                    <a:pt x="339" y="540"/>
                  </a:lnTo>
                  <a:lnTo>
                    <a:pt x="441" y="665"/>
                  </a:lnTo>
                  <a:lnTo>
                    <a:pt x="549" y="784"/>
                  </a:lnTo>
                  <a:lnTo>
                    <a:pt x="663" y="897"/>
                  </a:lnTo>
                  <a:lnTo>
                    <a:pt x="782" y="1006"/>
                  </a:lnTo>
                  <a:lnTo>
                    <a:pt x="907" y="1108"/>
                  </a:lnTo>
                  <a:lnTo>
                    <a:pt x="1037" y="1204"/>
                  </a:lnTo>
                  <a:lnTo>
                    <a:pt x="1172" y="1294"/>
                  </a:lnTo>
                  <a:lnTo>
                    <a:pt x="1312" y="1377"/>
                  </a:lnTo>
                  <a:lnTo>
                    <a:pt x="1455" y="1453"/>
                  </a:lnTo>
                  <a:lnTo>
                    <a:pt x="1602" y="1522"/>
                  </a:lnTo>
                  <a:lnTo>
                    <a:pt x="1753" y="1585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36" name="Text Box 42"/>
            <p:cNvSpPr txBox="1">
              <a:spLocks noChangeArrowheads="1"/>
            </p:cNvSpPr>
            <p:nvPr/>
          </p:nvSpPr>
          <p:spPr bwMode="auto">
            <a:xfrm>
              <a:off x="5697537" y="4287838"/>
              <a:ext cx="260350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e</a:t>
              </a:r>
            </a:p>
          </p:txBody>
        </p:sp>
        <p:sp>
          <p:nvSpPr>
            <p:cNvPr id="217139" name="Text Box 36"/>
            <p:cNvSpPr txBox="1">
              <a:spLocks noChangeArrowheads="1"/>
            </p:cNvSpPr>
            <p:nvPr/>
          </p:nvSpPr>
          <p:spPr bwMode="auto">
            <a:xfrm>
              <a:off x="5645150" y="3519488"/>
              <a:ext cx="1555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cxnSp>
          <p:nvCxnSpPr>
            <p:cNvPr id="121904" name="Straight Connector 4"/>
            <p:cNvCxnSpPr>
              <a:cxnSpLocks noChangeShapeType="1"/>
            </p:cNvCxnSpPr>
            <p:nvPr/>
          </p:nvCxnSpPr>
          <p:spPr bwMode="auto">
            <a:xfrm>
              <a:off x="6218237" y="3686829"/>
              <a:ext cx="0" cy="61595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905" name="Straight Connector 62"/>
            <p:cNvCxnSpPr>
              <a:cxnSpLocks noChangeShapeType="1"/>
            </p:cNvCxnSpPr>
            <p:nvPr/>
          </p:nvCxnSpPr>
          <p:spPr bwMode="auto">
            <a:xfrm>
              <a:off x="6678612" y="3143904"/>
              <a:ext cx="39688" cy="1692275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910" name="TextBox 63"/>
            <p:cNvSpPr txBox="1">
              <a:spLocks noChangeArrowheads="1"/>
            </p:cNvSpPr>
            <p:nvPr/>
          </p:nvSpPr>
          <p:spPr bwMode="auto">
            <a:xfrm>
              <a:off x="6218237" y="1752600"/>
              <a:ext cx="3175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3200" dirty="0">
                  <a:latin typeface="Times New Roman" charset="0"/>
                  <a:cs typeface="Times New Roman" charset="0"/>
                </a:rPr>
                <a:t>●</a:t>
              </a:r>
              <a:endParaRPr lang="en-GB" sz="3200" dirty="0"/>
            </a:p>
          </p:txBody>
        </p:sp>
        <p:sp>
          <p:nvSpPr>
            <p:cNvPr id="121911" name="TextBox 64"/>
            <p:cNvSpPr txBox="1">
              <a:spLocks noChangeArrowheads="1"/>
            </p:cNvSpPr>
            <p:nvPr/>
          </p:nvSpPr>
          <p:spPr bwMode="auto">
            <a:xfrm>
              <a:off x="4765675" y="4175125"/>
              <a:ext cx="3175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3200" dirty="0">
                  <a:latin typeface="Times New Roman" charset="0"/>
                  <a:cs typeface="Times New Roman" charset="0"/>
                </a:rPr>
                <a:t>●</a:t>
              </a:r>
              <a:endParaRPr lang="en-GB" sz="3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1769690"/>
            <a:ext cx="2249487" cy="4613275"/>
            <a:chOff x="1828800" y="1769690"/>
            <a:chExt cx="2249487" cy="4613275"/>
          </a:xfrm>
        </p:grpSpPr>
        <p:sp>
          <p:nvSpPr>
            <p:cNvPr id="121864" name="Freeform 25"/>
            <p:cNvSpPr>
              <a:spLocks/>
            </p:cNvSpPr>
            <p:nvPr/>
          </p:nvSpPr>
          <p:spPr bwMode="auto">
            <a:xfrm>
              <a:off x="2468562" y="1774452"/>
              <a:ext cx="850900" cy="100013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5" name="Freeform 38"/>
            <p:cNvSpPr>
              <a:spLocks/>
            </p:cNvSpPr>
            <p:nvPr/>
          </p:nvSpPr>
          <p:spPr bwMode="auto">
            <a:xfrm>
              <a:off x="3992562" y="4817690"/>
              <a:ext cx="85725" cy="722312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6" name="Freeform 39"/>
            <p:cNvSpPr>
              <a:spLocks/>
            </p:cNvSpPr>
            <p:nvPr/>
          </p:nvSpPr>
          <p:spPr bwMode="auto">
            <a:xfrm>
              <a:off x="2633662" y="6171827"/>
              <a:ext cx="863600" cy="103188"/>
            </a:xfrm>
            <a:custGeom>
              <a:avLst/>
              <a:gdLst>
                <a:gd name="T0" fmla="*/ 0 w 2646"/>
                <a:gd name="T1" fmla="*/ 2147483647 h 312"/>
                <a:gd name="T2" fmla="*/ 2147483647 w 2646"/>
                <a:gd name="T3" fmla="*/ 2147483647 h 312"/>
                <a:gd name="T4" fmla="*/ 2147483647 w 2646"/>
                <a:gd name="T5" fmla="*/ 2147483647 h 312"/>
                <a:gd name="T6" fmla="*/ 2147483647 w 2646"/>
                <a:gd name="T7" fmla="*/ 2147483647 h 312"/>
                <a:gd name="T8" fmla="*/ 2147483647 w 2646"/>
                <a:gd name="T9" fmla="*/ 2147483647 h 312"/>
                <a:gd name="T10" fmla="*/ 2147483647 w 2646"/>
                <a:gd name="T11" fmla="*/ 2147483647 h 312"/>
                <a:gd name="T12" fmla="*/ 2147483647 w 2646"/>
                <a:gd name="T13" fmla="*/ 2147483647 h 312"/>
                <a:gd name="T14" fmla="*/ 2147483647 w 2646"/>
                <a:gd name="T15" fmla="*/ 2147483647 h 312"/>
                <a:gd name="T16" fmla="*/ 2147483647 w 2646"/>
                <a:gd name="T17" fmla="*/ 2147483647 h 312"/>
                <a:gd name="T18" fmla="*/ 2147483647 w 2646"/>
                <a:gd name="T19" fmla="*/ 2147483647 h 312"/>
                <a:gd name="T20" fmla="*/ 2147483647 w 2646"/>
                <a:gd name="T21" fmla="*/ 2147483647 h 312"/>
                <a:gd name="T22" fmla="*/ 2147483647 w 2646"/>
                <a:gd name="T23" fmla="*/ 2147483647 h 312"/>
                <a:gd name="T24" fmla="*/ 2147483647 w 2646"/>
                <a:gd name="T25" fmla="*/ 2147483647 h 312"/>
                <a:gd name="T26" fmla="*/ 2147483647 w 2646"/>
                <a:gd name="T27" fmla="*/ 2147483647 h 312"/>
                <a:gd name="T28" fmla="*/ 2147483647 w 2646"/>
                <a:gd name="T29" fmla="*/ 2147483647 h 312"/>
                <a:gd name="T30" fmla="*/ 2147483647 w 2646"/>
                <a:gd name="T31" fmla="*/ 0 h 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46"/>
                <a:gd name="T49" fmla="*/ 0 h 312"/>
                <a:gd name="T50" fmla="*/ 2646 w 2646"/>
                <a:gd name="T51" fmla="*/ 312 h 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46" h="312">
                  <a:moveTo>
                    <a:pt x="0" y="81"/>
                  </a:moveTo>
                  <a:lnTo>
                    <a:pt x="170" y="142"/>
                  </a:lnTo>
                  <a:lnTo>
                    <a:pt x="343" y="194"/>
                  </a:lnTo>
                  <a:lnTo>
                    <a:pt x="520" y="237"/>
                  </a:lnTo>
                  <a:lnTo>
                    <a:pt x="698" y="270"/>
                  </a:lnTo>
                  <a:lnTo>
                    <a:pt x="878" y="293"/>
                  </a:lnTo>
                  <a:lnTo>
                    <a:pt x="1059" y="307"/>
                  </a:lnTo>
                  <a:lnTo>
                    <a:pt x="1240" y="311"/>
                  </a:lnTo>
                  <a:lnTo>
                    <a:pt x="1422" y="305"/>
                  </a:lnTo>
                  <a:lnTo>
                    <a:pt x="1603" y="290"/>
                  </a:lnTo>
                  <a:lnTo>
                    <a:pt x="1782" y="265"/>
                  </a:lnTo>
                  <a:lnTo>
                    <a:pt x="1960" y="231"/>
                  </a:lnTo>
                  <a:lnTo>
                    <a:pt x="2136" y="187"/>
                  </a:lnTo>
                  <a:lnTo>
                    <a:pt x="2309" y="134"/>
                  </a:lnTo>
                  <a:lnTo>
                    <a:pt x="2479" y="71"/>
                  </a:lnTo>
                  <a:lnTo>
                    <a:pt x="2645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7" name="Freeform 37"/>
            <p:cNvSpPr>
              <a:spLocks/>
            </p:cNvSpPr>
            <p:nvPr/>
          </p:nvSpPr>
          <p:spPr bwMode="auto">
            <a:xfrm>
              <a:off x="2559050" y="4212852"/>
              <a:ext cx="850900" cy="98425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8" name="Freeform 41"/>
            <p:cNvSpPr>
              <a:spLocks/>
            </p:cNvSpPr>
            <p:nvPr/>
          </p:nvSpPr>
          <p:spPr bwMode="auto">
            <a:xfrm>
              <a:off x="1931987" y="4905002"/>
              <a:ext cx="73025" cy="754063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9" name="Freeform 26"/>
            <p:cNvSpPr>
              <a:spLocks/>
            </p:cNvSpPr>
            <p:nvPr/>
          </p:nvSpPr>
          <p:spPr bwMode="auto">
            <a:xfrm>
              <a:off x="3878262" y="2455490"/>
              <a:ext cx="85725" cy="722312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0" name="Freeform 27"/>
            <p:cNvSpPr>
              <a:spLocks/>
            </p:cNvSpPr>
            <p:nvPr/>
          </p:nvSpPr>
          <p:spPr bwMode="auto">
            <a:xfrm>
              <a:off x="2532062" y="3693740"/>
              <a:ext cx="973138" cy="160337"/>
            </a:xfrm>
            <a:custGeom>
              <a:avLst/>
              <a:gdLst>
                <a:gd name="T0" fmla="*/ 0 w 2983"/>
                <a:gd name="T1" fmla="*/ 2147483647 h 492"/>
                <a:gd name="T2" fmla="*/ 2147483647 w 2983"/>
                <a:gd name="T3" fmla="*/ 2147483647 h 492"/>
                <a:gd name="T4" fmla="*/ 2147483647 w 2983"/>
                <a:gd name="T5" fmla="*/ 2147483647 h 492"/>
                <a:gd name="T6" fmla="*/ 2147483647 w 2983"/>
                <a:gd name="T7" fmla="*/ 2147483647 h 492"/>
                <a:gd name="T8" fmla="*/ 2147483647 w 2983"/>
                <a:gd name="T9" fmla="*/ 2147483647 h 492"/>
                <a:gd name="T10" fmla="*/ 2147483647 w 2983"/>
                <a:gd name="T11" fmla="*/ 2147483647 h 492"/>
                <a:gd name="T12" fmla="*/ 2147483647 w 2983"/>
                <a:gd name="T13" fmla="*/ 2147483647 h 492"/>
                <a:gd name="T14" fmla="*/ 2147483647 w 2983"/>
                <a:gd name="T15" fmla="*/ 2147483647 h 492"/>
                <a:gd name="T16" fmla="*/ 2147483647 w 2983"/>
                <a:gd name="T17" fmla="*/ 2147483647 h 492"/>
                <a:gd name="T18" fmla="*/ 2147483647 w 2983"/>
                <a:gd name="T19" fmla="*/ 2147483647 h 492"/>
                <a:gd name="T20" fmla="*/ 2147483647 w 2983"/>
                <a:gd name="T21" fmla="*/ 2147483647 h 492"/>
                <a:gd name="T22" fmla="*/ 2147483647 w 2983"/>
                <a:gd name="T23" fmla="*/ 2147483647 h 492"/>
                <a:gd name="T24" fmla="*/ 2147483647 w 2983"/>
                <a:gd name="T25" fmla="*/ 2147483647 h 492"/>
                <a:gd name="T26" fmla="*/ 2147483647 w 2983"/>
                <a:gd name="T27" fmla="*/ 2147483647 h 492"/>
                <a:gd name="T28" fmla="*/ 2147483647 w 2983"/>
                <a:gd name="T29" fmla="*/ 2147483647 h 492"/>
                <a:gd name="T30" fmla="*/ 2147483647 w 2983"/>
                <a:gd name="T31" fmla="*/ 2147483647 h 492"/>
                <a:gd name="T32" fmla="*/ 2147483647 w 2983"/>
                <a:gd name="T33" fmla="*/ 2147483647 h 492"/>
                <a:gd name="T34" fmla="*/ 2147483647 w 2983"/>
                <a:gd name="T35" fmla="*/ 2147483647 h 492"/>
                <a:gd name="T36" fmla="*/ 2147483647 w 2983"/>
                <a:gd name="T37" fmla="*/ 0 h 4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83"/>
                <a:gd name="T58" fmla="*/ 0 h 492"/>
                <a:gd name="T59" fmla="*/ 2983 w 2983"/>
                <a:gd name="T60" fmla="*/ 492 h 4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83" h="492">
                  <a:moveTo>
                    <a:pt x="0" y="261"/>
                  </a:moveTo>
                  <a:lnTo>
                    <a:pt x="162" y="319"/>
                  </a:lnTo>
                  <a:lnTo>
                    <a:pt x="326" y="369"/>
                  </a:lnTo>
                  <a:lnTo>
                    <a:pt x="494" y="411"/>
                  </a:lnTo>
                  <a:lnTo>
                    <a:pt x="663" y="444"/>
                  </a:lnTo>
                  <a:lnTo>
                    <a:pt x="834" y="468"/>
                  </a:lnTo>
                  <a:lnTo>
                    <a:pt x="1006" y="484"/>
                  </a:lnTo>
                  <a:lnTo>
                    <a:pt x="1178" y="491"/>
                  </a:lnTo>
                  <a:lnTo>
                    <a:pt x="1351" y="489"/>
                  </a:lnTo>
                  <a:lnTo>
                    <a:pt x="1523" y="478"/>
                  </a:lnTo>
                  <a:lnTo>
                    <a:pt x="1695" y="459"/>
                  </a:lnTo>
                  <a:lnTo>
                    <a:pt x="1865" y="431"/>
                  </a:lnTo>
                  <a:lnTo>
                    <a:pt x="2034" y="394"/>
                  </a:lnTo>
                  <a:lnTo>
                    <a:pt x="2200" y="349"/>
                  </a:lnTo>
                  <a:lnTo>
                    <a:pt x="2363" y="295"/>
                  </a:lnTo>
                  <a:lnTo>
                    <a:pt x="2524" y="233"/>
                  </a:lnTo>
                  <a:lnTo>
                    <a:pt x="2681" y="163"/>
                  </a:lnTo>
                  <a:lnTo>
                    <a:pt x="2834" y="86"/>
                  </a:lnTo>
                  <a:lnTo>
                    <a:pt x="2982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1" name="Freeform 29"/>
            <p:cNvSpPr>
              <a:spLocks/>
            </p:cNvSpPr>
            <p:nvPr/>
          </p:nvSpPr>
          <p:spPr bwMode="auto">
            <a:xfrm>
              <a:off x="1828800" y="2472952"/>
              <a:ext cx="73025" cy="752475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3" name="Freeform 19"/>
            <p:cNvSpPr>
              <a:spLocks/>
            </p:cNvSpPr>
            <p:nvPr/>
          </p:nvSpPr>
          <p:spPr bwMode="auto">
            <a:xfrm>
              <a:off x="3348037" y="1872877"/>
              <a:ext cx="538163" cy="552450"/>
            </a:xfrm>
            <a:custGeom>
              <a:avLst/>
              <a:gdLst>
                <a:gd name="T0" fmla="*/ 2147483647 w 1649"/>
                <a:gd name="T1" fmla="*/ 2147483647 h 1692"/>
                <a:gd name="T2" fmla="*/ 2147483647 w 1649"/>
                <a:gd name="T3" fmla="*/ 2147483647 h 1692"/>
                <a:gd name="T4" fmla="*/ 2147483647 w 1649"/>
                <a:gd name="T5" fmla="*/ 2147483647 h 1692"/>
                <a:gd name="T6" fmla="*/ 2147483647 w 1649"/>
                <a:gd name="T7" fmla="*/ 2147483647 h 1692"/>
                <a:gd name="T8" fmla="*/ 2147483647 w 1649"/>
                <a:gd name="T9" fmla="*/ 2147483647 h 1692"/>
                <a:gd name="T10" fmla="*/ 2147483647 w 1649"/>
                <a:gd name="T11" fmla="*/ 2147483647 h 1692"/>
                <a:gd name="T12" fmla="*/ 2147483647 w 1649"/>
                <a:gd name="T13" fmla="*/ 2147483647 h 1692"/>
                <a:gd name="T14" fmla="*/ 2147483647 w 1649"/>
                <a:gd name="T15" fmla="*/ 2147483647 h 1692"/>
                <a:gd name="T16" fmla="*/ 2147483647 w 1649"/>
                <a:gd name="T17" fmla="*/ 2147483647 h 1692"/>
                <a:gd name="T18" fmla="*/ 2147483647 w 1649"/>
                <a:gd name="T19" fmla="*/ 2147483647 h 1692"/>
                <a:gd name="T20" fmla="*/ 2147483647 w 1649"/>
                <a:gd name="T21" fmla="*/ 2147483647 h 1692"/>
                <a:gd name="T22" fmla="*/ 2147483647 w 1649"/>
                <a:gd name="T23" fmla="*/ 2147483647 h 1692"/>
                <a:gd name="T24" fmla="*/ 2147483647 w 1649"/>
                <a:gd name="T25" fmla="*/ 2147483647 h 1692"/>
                <a:gd name="T26" fmla="*/ 2147483647 w 1649"/>
                <a:gd name="T27" fmla="*/ 2147483647 h 1692"/>
                <a:gd name="T28" fmla="*/ 2147483647 w 1649"/>
                <a:gd name="T29" fmla="*/ 2147483647 h 1692"/>
                <a:gd name="T30" fmla="*/ 0 w 1649"/>
                <a:gd name="T31" fmla="*/ 0 h 16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49"/>
                <a:gd name="T49" fmla="*/ 0 h 1692"/>
                <a:gd name="T50" fmla="*/ 1649 w 1649"/>
                <a:gd name="T51" fmla="*/ 1692 h 16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49" h="1692">
                  <a:moveTo>
                    <a:pt x="1648" y="1691"/>
                  </a:moveTo>
                  <a:lnTo>
                    <a:pt x="1583" y="1545"/>
                  </a:lnTo>
                  <a:lnTo>
                    <a:pt x="1511" y="1403"/>
                  </a:lnTo>
                  <a:lnTo>
                    <a:pt x="1432" y="1264"/>
                  </a:lnTo>
                  <a:lnTo>
                    <a:pt x="1345" y="1130"/>
                  </a:lnTo>
                  <a:lnTo>
                    <a:pt x="1251" y="999"/>
                  </a:lnTo>
                  <a:lnTo>
                    <a:pt x="1151" y="874"/>
                  </a:lnTo>
                  <a:lnTo>
                    <a:pt x="1045" y="753"/>
                  </a:lnTo>
                  <a:lnTo>
                    <a:pt x="932" y="638"/>
                  </a:lnTo>
                  <a:lnTo>
                    <a:pt x="814" y="528"/>
                  </a:lnTo>
                  <a:lnTo>
                    <a:pt x="690" y="424"/>
                  </a:lnTo>
                  <a:lnTo>
                    <a:pt x="561" y="326"/>
                  </a:lnTo>
                  <a:lnTo>
                    <a:pt x="428" y="235"/>
                  </a:lnTo>
                  <a:lnTo>
                    <a:pt x="289" y="150"/>
                  </a:lnTo>
                  <a:lnTo>
                    <a:pt x="147" y="72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4" name="Freeform 20"/>
            <p:cNvSpPr>
              <a:spLocks/>
            </p:cNvSpPr>
            <p:nvPr/>
          </p:nvSpPr>
          <p:spPr bwMode="auto">
            <a:xfrm>
              <a:off x="1889125" y="1872877"/>
              <a:ext cx="542925" cy="561975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5" name="Freeform 21"/>
            <p:cNvSpPr>
              <a:spLocks/>
            </p:cNvSpPr>
            <p:nvPr/>
          </p:nvSpPr>
          <p:spPr bwMode="auto">
            <a:xfrm>
              <a:off x="3446462" y="3134940"/>
              <a:ext cx="465138" cy="566737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093" name="Text Box 22"/>
            <p:cNvSpPr txBox="1">
              <a:spLocks noChangeArrowheads="1"/>
            </p:cNvSpPr>
            <p:nvPr/>
          </p:nvSpPr>
          <p:spPr bwMode="auto">
            <a:xfrm>
              <a:off x="1924050" y="2676152"/>
              <a:ext cx="309562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B050"/>
                  </a:solidFill>
                  <a:latin typeface="+mn-lt"/>
                  <a:cs typeface="Arial" charset="0"/>
                </a:rPr>
                <a:t>c</a:t>
              </a:r>
            </a:p>
          </p:txBody>
        </p:sp>
        <p:sp>
          <p:nvSpPr>
            <p:cNvPr id="217094" name="Text Box 23"/>
            <p:cNvSpPr txBox="1">
              <a:spLocks noChangeArrowheads="1"/>
            </p:cNvSpPr>
            <p:nvPr/>
          </p:nvSpPr>
          <p:spPr bwMode="auto">
            <a:xfrm>
              <a:off x="3711575" y="2639640"/>
              <a:ext cx="1603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a</a:t>
              </a:r>
            </a:p>
          </p:txBody>
        </p:sp>
        <p:sp>
          <p:nvSpPr>
            <p:cNvPr id="121878" name="Freeform 28"/>
            <p:cNvSpPr>
              <a:spLocks/>
            </p:cNvSpPr>
            <p:nvPr/>
          </p:nvSpPr>
          <p:spPr bwMode="auto">
            <a:xfrm>
              <a:off x="1900237" y="3217490"/>
              <a:ext cx="592138" cy="560387"/>
            </a:xfrm>
            <a:custGeom>
              <a:avLst/>
              <a:gdLst>
                <a:gd name="T0" fmla="*/ 0 w 1814"/>
                <a:gd name="T1" fmla="*/ 0 h 1716"/>
                <a:gd name="T2" fmla="*/ 2147483647 w 1814"/>
                <a:gd name="T3" fmla="*/ 2147483647 h 1716"/>
                <a:gd name="T4" fmla="*/ 2147483647 w 1814"/>
                <a:gd name="T5" fmla="*/ 2147483647 h 1716"/>
                <a:gd name="T6" fmla="*/ 2147483647 w 1814"/>
                <a:gd name="T7" fmla="*/ 2147483647 h 1716"/>
                <a:gd name="T8" fmla="*/ 2147483647 w 1814"/>
                <a:gd name="T9" fmla="*/ 2147483647 h 1716"/>
                <a:gd name="T10" fmla="*/ 2147483647 w 1814"/>
                <a:gd name="T11" fmla="*/ 2147483647 h 1716"/>
                <a:gd name="T12" fmla="*/ 2147483647 w 1814"/>
                <a:gd name="T13" fmla="*/ 2147483647 h 1716"/>
                <a:gd name="T14" fmla="*/ 2147483647 w 1814"/>
                <a:gd name="T15" fmla="*/ 2147483647 h 1716"/>
                <a:gd name="T16" fmla="*/ 2147483647 w 1814"/>
                <a:gd name="T17" fmla="*/ 2147483647 h 1716"/>
                <a:gd name="T18" fmla="*/ 2147483647 w 1814"/>
                <a:gd name="T19" fmla="*/ 2147483647 h 1716"/>
                <a:gd name="T20" fmla="*/ 2147483647 w 1814"/>
                <a:gd name="T21" fmla="*/ 2147483647 h 1716"/>
                <a:gd name="T22" fmla="*/ 2147483647 w 1814"/>
                <a:gd name="T23" fmla="*/ 2147483647 h 1716"/>
                <a:gd name="T24" fmla="*/ 2147483647 w 1814"/>
                <a:gd name="T25" fmla="*/ 2147483647 h 1716"/>
                <a:gd name="T26" fmla="*/ 2147483647 w 1814"/>
                <a:gd name="T27" fmla="*/ 2147483647 h 1716"/>
                <a:gd name="T28" fmla="*/ 2147483647 w 1814"/>
                <a:gd name="T29" fmla="*/ 2147483647 h 1716"/>
                <a:gd name="T30" fmla="*/ 2147483647 w 1814"/>
                <a:gd name="T31" fmla="*/ 2147483647 h 17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4"/>
                <a:gd name="T49" fmla="*/ 0 h 1716"/>
                <a:gd name="T50" fmla="*/ 1814 w 1814"/>
                <a:gd name="T51" fmla="*/ 1716 h 17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4" h="1716">
                  <a:moveTo>
                    <a:pt x="0" y="0"/>
                  </a:moveTo>
                  <a:lnTo>
                    <a:pt x="72" y="153"/>
                  </a:lnTo>
                  <a:lnTo>
                    <a:pt x="152" y="301"/>
                  </a:lnTo>
                  <a:lnTo>
                    <a:pt x="240" y="446"/>
                  </a:lnTo>
                  <a:lnTo>
                    <a:pt x="336" y="586"/>
                  </a:lnTo>
                  <a:lnTo>
                    <a:pt x="439" y="721"/>
                  </a:lnTo>
                  <a:lnTo>
                    <a:pt x="550" y="850"/>
                  </a:lnTo>
                  <a:lnTo>
                    <a:pt x="667" y="974"/>
                  </a:lnTo>
                  <a:lnTo>
                    <a:pt x="792" y="1091"/>
                  </a:lnTo>
                  <a:lnTo>
                    <a:pt x="922" y="1202"/>
                  </a:lnTo>
                  <a:lnTo>
                    <a:pt x="1058" y="1306"/>
                  </a:lnTo>
                  <a:lnTo>
                    <a:pt x="1200" y="1403"/>
                  </a:lnTo>
                  <a:lnTo>
                    <a:pt x="1346" y="1492"/>
                  </a:lnTo>
                  <a:lnTo>
                    <a:pt x="1498" y="1574"/>
                  </a:lnTo>
                  <a:lnTo>
                    <a:pt x="1653" y="1648"/>
                  </a:lnTo>
                  <a:lnTo>
                    <a:pt x="1813" y="1715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00" name="Text Box 30"/>
            <p:cNvSpPr txBox="1">
              <a:spLocks noChangeArrowheads="1"/>
            </p:cNvSpPr>
            <p:nvPr/>
          </p:nvSpPr>
          <p:spPr bwMode="auto">
            <a:xfrm>
              <a:off x="2827337" y="1871290"/>
              <a:ext cx="260350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d</a:t>
              </a:r>
            </a:p>
          </p:txBody>
        </p:sp>
        <p:sp>
          <p:nvSpPr>
            <p:cNvPr id="121880" name="Freeform 31"/>
            <p:cNvSpPr>
              <a:spLocks/>
            </p:cNvSpPr>
            <p:nvPr/>
          </p:nvSpPr>
          <p:spPr bwMode="auto">
            <a:xfrm>
              <a:off x="3462337" y="4309690"/>
              <a:ext cx="538163" cy="554037"/>
            </a:xfrm>
            <a:custGeom>
              <a:avLst/>
              <a:gdLst>
                <a:gd name="T0" fmla="*/ 2147483647 w 1649"/>
                <a:gd name="T1" fmla="*/ 2147483647 h 1692"/>
                <a:gd name="T2" fmla="*/ 2147483647 w 1649"/>
                <a:gd name="T3" fmla="*/ 2147483647 h 1692"/>
                <a:gd name="T4" fmla="*/ 2147483647 w 1649"/>
                <a:gd name="T5" fmla="*/ 2147483647 h 1692"/>
                <a:gd name="T6" fmla="*/ 2147483647 w 1649"/>
                <a:gd name="T7" fmla="*/ 2147483647 h 1692"/>
                <a:gd name="T8" fmla="*/ 2147483647 w 1649"/>
                <a:gd name="T9" fmla="*/ 2147483647 h 1692"/>
                <a:gd name="T10" fmla="*/ 2147483647 w 1649"/>
                <a:gd name="T11" fmla="*/ 2147483647 h 1692"/>
                <a:gd name="T12" fmla="*/ 2147483647 w 1649"/>
                <a:gd name="T13" fmla="*/ 2147483647 h 1692"/>
                <a:gd name="T14" fmla="*/ 2147483647 w 1649"/>
                <a:gd name="T15" fmla="*/ 2147483647 h 1692"/>
                <a:gd name="T16" fmla="*/ 2147483647 w 1649"/>
                <a:gd name="T17" fmla="*/ 2147483647 h 1692"/>
                <a:gd name="T18" fmla="*/ 2147483647 w 1649"/>
                <a:gd name="T19" fmla="*/ 2147483647 h 1692"/>
                <a:gd name="T20" fmla="*/ 2147483647 w 1649"/>
                <a:gd name="T21" fmla="*/ 2147483647 h 1692"/>
                <a:gd name="T22" fmla="*/ 2147483647 w 1649"/>
                <a:gd name="T23" fmla="*/ 2147483647 h 1692"/>
                <a:gd name="T24" fmla="*/ 2147483647 w 1649"/>
                <a:gd name="T25" fmla="*/ 2147483647 h 1692"/>
                <a:gd name="T26" fmla="*/ 2147483647 w 1649"/>
                <a:gd name="T27" fmla="*/ 2147483647 h 1692"/>
                <a:gd name="T28" fmla="*/ 2147483647 w 1649"/>
                <a:gd name="T29" fmla="*/ 2147483647 h 1692"/>
                <a:gd name="T30" fmla="*/ 0 w 1649"/>
                <a:gd name="T31" fmla="*/ 0 h 16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49"/>
                <a:gd name="T49" fmla="*/ 0 h 1692"/>
                <a:gd name="T50" fmla="*/ 1649 w 1649"/>
                <a:gd name="T51" fmla="*/ 1692 h 16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49" h="1692">
                  <a:moveTo>
                    <a:pt x="1648" y="1691"/>
                  </a:moveTo>
                  <a:lnTo>
                    <a:pt x="1583" y="1545"/>
                  </a:lnTo>
                  <a:lnTo>
                    <a:pt x="1511" y="1403"/>
                  </a:lnTo>
                  <a:lnTo>
                    <a:pt x="1432" y="1264"/>
                  </a:lnTo>
                  <a:lnTo>
                    <a:pt x="1345" y="1130"/>
                  </a:lnTo>
                  <a:lnTo>
                    <a:pt x="1251" y="999"/>
                  </a:lnTo>
                  <a:lnTo>
                    <a:pt x="1151" y="874"/>
                  </a:lnTo>
                  <a:lnTo>
                    <a:pt x="1045" y="753"/>
                  </a:lnTo>
                  <a:lnTo>
                    <a:pt x="932" y="638"/>
                  </a:lnTo>
                  <a:lnTo>
                    <a:pt x="814" y="528"/>
                  </a:lnTo>
                  <a:lnTo>
                    <a:pt x="690" y="424"/>
                  </a:lnTo>
                  <a:lnTo>
                    <a:pt x="561" y="326"/>
                  </a:lnTo>
                  <a:lnTo>
                    <a:pt x="428" y="235"/>
                  </a:lnTo>
                  <a:lnTo>
                    <a:pt x="289" y="150"/>
                  </a:lnTo>
                  <a:lnTo>
                    <a:pt x="147" y="72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1" name="Freeform 32"/>
            <p:cNvSpPr>
              <a:spLocks/>
            </p:cNvSpPr>
            <p:nvPr/>
          </p:nvSpPr>
          <p:spPr bwMode="auto">
            <a:xfrm>
              <a:off x="2003425" y="4309690"/>
              <a:ext cx="542925" cy="561975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2" name="Freeform 33"/>
            <p:cNvSpPr>
              <a:spLocks/>
            </p:cNvSpPr>
            <p:nvPr/>
          </p:nvSpPr>
          <p:spPr bwMode="auto">
            <a:xfrm>
              <a:off x="3559175" y="5573340"/>
              <a:ext cx="466725" cy="566737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04" name="Text Box 34"/>
            <p:cNvSpPr txBox="1">
              <a:spLocks noChangeArrowheads="1"/>
            </p:cNvSpPr>
            <p:nvPr/>
          </p:nvSpPr>
          <p:spPr bwMode="auto">
            <a:xfrm>
              <a:off x="2038350" y="5114552"/>
              <a:ext cx="309562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h</a:t>
              </a:r>
            </a:p>
          </p:txBody>
        </p:sp>
        <p:sp>
          <p:nvSpPr>
            <p:cNvPr id="217105" name="Text Box 35"/>
            <p:cNvSpPr txBox="1">
              <a:spLocks noChangeArrowheads="1"/>
            </p:cNvSpPr>
            <p:nvPr/>
          </p:nvSpPr>
          <p:spPr bwMode="auto">
            <a:xfrm>
              <a:off x="3806825" y="5017715"/>
              <a:ext cx="1809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f</a:t>
              </a:r>
            </a:p>
          </p:txBody>
        </p:sp>
        <p:sp>
          <p:nvSpPr>
            <p:cNvPr id="217106" name="Text Box 36"/>
            <p:cNvSpPr txBox="1">
              <a:spLocks noChangeArrowheads="1"/>
            </p:cNvSpPr>
            <p:nvPr/>
          </p:nvSpPr>
          <p:spPr bwMode="auto">
            <a:xfrm>
              <a:off x="2933700" y="5943227"/>
              <a:ext cx="155575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g</a:t>
              </a:r>
            </a:p>
          </p:txBody>
        </p:sp>
        <p:sp>
          <p:nvSpPr>
            <p:cNvPr id="121886" name="Freeform 40"/>
            <p:cNvSpPr>
              <a:spLocks/>
            </p:cNvSpPr>
            <p:nvPr/>
          </p:nvSpPr>
          <p:spPr bwMode="auto">
            <a:xfrm>
              <a:off x="2035175" y="5698752"/>
              <a:ext cx="573087" cy="517525"/>
            </a:xfrm>
            <a:custGeom>
              <a:avLst/>
              <a:gdLst>
                <a:gd name="T0" fmla="*/ 0 w 1754"/>
                <a:gd name="T1" fmla="*/ 0 h 1586"/>
                <a:gd name="T2" fmla="*/ 2147483647 w 1754"/>
                <a:gd name="T3" fmla="*/ 2147483647 h 1586"/>
                <a:gd name="T4" fmla="*/ 2147483647 w 1754"/>
                <a:gd name="T5" fmla="*/ 2147483647 h 1586"/>
                <a:gd name="T6" fmla="*/ 2147483647 w 1754"/>
                <a:gd name="T7" fmla="*/ 2147483647 h 1586"/>
                <a:gd name="T8" fmla="*/ 2147483647 w 1754"/>
                <a:gd name="T9" fmla="*/ 2147483647 h 1586"/>
                <a:gd name="T10" fmla="*/ 2147483647 w 1754"/>
                <a:gd name="T11" fmla="*/ 2147483647 h 1586"/>
                <a:gd name="T12" fmla="*/ 2147483647 w 1754"/>
                <a:gd name="T13" fmla="*/ 2147483647 h 1586"/>
                <a:gd name="T14" fmla="*/ 2147483647 w 1754"/>
                <a:gd name="T15" fmla="*/ 2147483647 h 1586"/>
                <a:gd name="T16" fmla="*/ 2147483647 w 1754"/>
                <a:gd name="T17" fmla="*/ 2147483647 h 1586"/>
                <a:gd name="T18" fmla="*/ 2147483647 w 1754"/>
                <a:gd name="T19" fmla="*/ 2147483647 h 1586"/>
                <a:gd name="T20" fmla="*/ 2147483647 w 1754"/>
                <a:gd name="T21" fmla="*/ 2147483647 h 1586"/>
                <a:gd name="T22" fmla="*/ 2147483647 w 1754"/>
                <a:gd name="T23" fmla="*/ 2147483647 h 1586"/>
                <a:gd name="T24" fmla="*/ 2147483647 w 1754"/>
                <a:gd name="T25" fmla="*/ 2147483647 h 1586"/>
                <a:gd name="T26" fmla="*/ 2147483647 w 1754"/>
                <a:gd name="T27" fmla="*/ 2147483647 h 1586"/>
                <a:gd name="T28" fmla="*/ 2147483647 w 1754"/>
                <a:gd name="T29" fmla="*/ 2147483647 h 1586"/>
                <a:gd name="T30" fmla="*/ 2147483647 w 1754"/>
                <a:gd name="T31" fmla="*/ 2147483647 h 15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54"/>
                <a:gd name="T49" fmla="*/ 0 h 1586"/>
                <a:gd name="T50" fmla="*/ 1754 w 1754"/>
                <a:gd name="T51" fmla="*/ 1586 h 15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54" h="1586">
                  <a:moveTo>
                    <a:pt x="0" y="0"/>
                  </a:moveTo>
                  <a:lnTo>
                    <a:pt x="75" y="141"/>
                  </a:lnTo>
                  <a:lnTo>
                    <a:pt x="156" y="278"/>
                  </a:lnTo>
                  <a:lnTo>
                    <a:pt x="244" y="412"/>
                  </a:lnTo>
                  <a:lnTo>
                    <a:pt x="339" y="540"/>
                  </a:lnTo>
                  <a:lnTo>
                    <a:pt x="441" y="665"/>
                  </a:lnTo>
                  <a:lnTo>
                    <a:pt x="549" y="784"/>
                  </a:lnTo>
                  <a:lnTo>
                    <a:pt x="663" y="897"/>
                  </a:lnTo>
                  <a:lnTo>
                    <a:pt x="782" y="1006"/>
                  </a:lnTo>
                  <a:lnTo>
                    <a:pt x="907" y="1108"/>
                  </a:lnTo>
                  <a:lnTo>
                    <a:pt x="1037" y="1204"/>
                  </a:lnTo>
                  <a:lnTo>
                    <a:pt x="1172" y="1294"/>
                  </a:lnTo>
                  <a:lnTo>
                    <a:pt x="1312" y="1377"/>
                  </a:lnTo>
                  <a:lnTo>
                    <a:pt x="1455" y="1453"/>
                  </a:lnTo>
                  <a:lnTo>
                    <a:pt x="1602" y="1522"/>
                  </a:lnTo>
                  <a:lnTo>
                    <a:pt x="1753" y="1585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12" name="Text Box 42"/>
            <p:cNvSpPr txBox="1">
              <a:spLocks noChangeArrowheads="1"/>
            </p:cNvSpPr>
            <p:nvPr/>
          </p:nvSpPr>
          <p:spPr bwMode="auto">
            <a:xfrm>
              <a:off x="2933700" y="4298577"/>
              <a:ext cx="260350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e</a:t>
              </a:r>
            </a:p>
          </p:txBody>
        </p:sp>
        <p:sp>
          <p:nvSpPr>
            <p:cNvPr id="217115" name="Text Box 36"/>
            <p:cNvSpPr txBox="1">
              <a:spLocks noChangeArrowheads="1"/>
            </p:cNvSpPr>
            <p:nvPr/>
          </p:nvSpPr>
          <p:spPr bwMode="auto">
            <a:xfrm>
              <a:off x="2876550" y="3533402"/>
              <a:ext cx="1555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21908" name="TextBox 2"/>
            <p:cNvSpPr txBox="1">
              <a:spLocks noChangeArrowheads="1"/>
            </p:cNvSpPr>
            <p:nvPr/>
          </p:nvSpPr>
          <p:spPr bwMode="auto">
            <a:xfrm>
              <a:off x="3462337" y="1769690"/>
              <a:ext cx="3175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3200" dirty="0">
                  <a:latin typeface="Times New Roman" charset="0"/>
                  <a:cs typeface="Times New Roman" charset="0"/>
                </a:rPr>
                <a:t>●</a:t>
              </a:r>
              <a:endParaRPr lang="en-GB" sz="3200" dirty="0"/>
            </a:p>
          </p:txBody>
        </p:sp>
        <p:sp>
          <p:nvSpPr>
            <p:cNvPr id="121909" name="TextBox 62"/>
            <p:cNvSpPr txBox="1">
              <a:spLocks noChangeArrowheads="1"/>
            </p:cNvSpPr>
            <p:nvPr/>
          </p:nvSpPr>
          <p:spPr bwMode="auto">
            <a:xfrm>
              <a:off x="2032000" y="4174752"/>
              <a:ext cx="31591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3200" dirty="0">
                  <a:latin typeface="Times New Roman" charset="0"/>
                  <a:cs typeface="Times New Roman" charset="0"/>
                </a:rPr>
                <a:t>●</a:t>
              </a:r>
              <a:endParaRPr lang="en-GB" sz="3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304800"/>
            <a:ext cx="3378200" cy="1092200"/>
            <a:chOff x="609600" y="304800"/>
            <a:chExt cx="3378200" cy="1092200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304800"/>
              <a:ext cx="3352800" cy="406400"/>
              <a:chOff x="228600" y="2057400"/>
              <a:chExt cx="3352800" cy="406400"/>
            </a:xfrm>
          </p:grpSpPr>
          <p:sp>
            <p:nvSpPr>
              <p:cNvPr id="59" name="Line 115"/>
              <p:cNvSpPr>
                <a:spLocks noChangeShapeType="1"/>
              </p:cNvSpPr>
              <p:nvPr/>
            </p:nvSpPr>
            <p:spPr bwMode="auto">
              <a:xfrm>
                <a:off x="16764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1" name="Line 115"/>
              <p:cNvSpPr>
                <a:spLocks noChangeShapeType="1"/>
              </p:cNvSpPr>
              <p:nvPr/>
            </p:nvSpPr>
            <p:spPr bwMode="auto">
              <a:xfrm>
                <a:off x="25908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0" name="Line 115"/>
              <p:cNvSpPr>
                <a:spLocks noChangeShapeType="1"/>
              </p:cNvSpPr>
              <p:nvPr/>
            </p:nvSpPr>
            <p:spPr bwMode="auto">
              <a:xfrm>
                <a:off x="2286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 type="triangl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1" name="Line 115"/>
              <p:cNvSpPr>
                <a:spLocks noChangeShapeType="1"/>
              </p:cNvSpPr>
              <p:nvPr/>
            </p:nvSpPr>
            <p:spPr bwMode="auto">
              <a:xfrm>
                <a:off x="7620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7" name="Line 115"/>
              <p:cNvSpPr>
                <a:spLocks noChangeShapeType="1"/>
              </p:cNvSpPr>
              <p:nvPr/>
            </p:nvSpPr>
            <p:spPr bwMode="auto">
              <a:xfrm>
                <a:off x="11430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8" name="Line 115"/>
              <p:cNvSpPr>
                <a:spLocks noChangeShapeType="1"/>
              </p:cNvSpPr>
              <p:nvPr/>
            </p:nvSpPr>
            <p:spPr bwMode="auto">
              <a:xfrm>
                <a:off x="20574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9" name="Line 115"/>
              <p:cNvSpPr>
                <a:spLocks noChangeShapeType="1"/>
              </p:cNvSpPr>
              <p:nvPr/>
            </p:nvSpPr>
            <p:spPr bwMode="auto">
              <a:xfrm>
                <a:off x="29718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 type="triangl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28600" y="2057400"/>
                <a:ext cx="3352800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64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buNone/>
                  <a:defRPr/>
                </a:pPr>
                <a:r>
                  <a:rPr lang="en-GB" altLang="en-US" sz="2400" i="1" dirty="0">
                    <a:solidFill>
                      <a:srgbClr val="0000FF"/>
                    </a:solidFill>
                    <a:cs typeface="Arial" charset="0"/>
                  </a:rPr>
                  <a:t>-a          </a:t>
                </a:r>
                <a:r>
                  <a:rPr lang="en-GB" altLang="en-US" sz="2400" i="1" dirty="0">
                    <a:solidFill>
                      <a:srgbClr val="00B050"/>
                    </a:solidFill>
                    <a:cs typeface="Arial" charset="0"/>
                  </a:rPr>
                  <a:t>+b        +c          -d</a:t>
                </a:r>
                <a:endParaRPr lang="en-US" sz="24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35000" y="990600"/>
              <a:ext cx="3352800" cy="406400"/>
              <a:chOff x="228600" y="2057400"/>
              <a:chExt cx="3352800" cy="406400"/>
            </a:xfrm>
          </p:grpSpPr>
          <p:sp>
            <p:nvSpPr>
              <p:cNvPr id="83" name="Line 115"/>
              <p:cNvSpPr>
                <a:spLocks noChangeShapeType="1"/>
              </p:cNvSpPr>
              <p:nvPr/>
            </p:nvSpPr>
            <p:spPr bwMode="auto">
              <a:xfrm>
                <a:off x="16764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4" name="Line 115"/>
              <p:cNvSpPr>
                <a:spLocks noChangeShapeType="1"/>
              </p:cNvSpPr>
              <p:nvPr/>
            </p:nvSpPr>
            <p:spPr bwMode="auto">
              <a:xfrm>
                <a:off x="25908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5" name="Line 115"/>
              <p:cNvSpPr>
                <a:spLocks noChangeShapeType="1"/>
              </p:cNvSpPr>
              <p:nvPr/>
            </p:nvSpPr>
            <p:spPr bwMode="auto">
              <a:xfrm>
                <a:off x="2286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 type="none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6" name="Line 115"/>
              <p:cNvSpPr>
                <a:spLocks noChangeShapeType="1"/>
              </p:cNvSpPr>
              <p:nvPr/>
            </p:nvSpPr>
            <p:spPr bwMode="auto">
              <a:xfrm>
                <a:off x="7620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7" name="Line 115"/>
              <p:cNvSpPr>
                <a:spLocks noChangeShapeType="1"/>
              </p:cNvSpPr>
              <p:nvPr/>
            </p:nvSpPr>
            <p:spPr bwMode="auto">
              <a:xfrm>
                <a:off x="11430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8" name="Line 115"/>
              <p:cNvSpPr>
                <a:spLocks noChangeShapeType="1"/>
              </p:cNvSpPr>
              <p:nvPr/>
            </p:nvSpPr>
            <p:spPr bwMode="auto">
              <a:xfrm>
                <a:off x="20574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 type="triangl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9" name="Line 115"/>
              <p:cNvSpPr>
                <a:spLocks noChangeShapeType="1"/>
              </p:cNvSpPr>
              <p:nvPr/>
            </p:nvSpPr>
            <p:spPr bwMode="auto">
              <a:xfrm>
                <a:off x="29718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 type="none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8600" y="2057400"/>
                <a:ext cx="3352800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64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buNone/>
                  <a:defRPr/>
                </a:pPr>
                <a:r>
                  <a:rPr lang="en-GB" altLang="en-US" sz="2400" i="1" dirty="0">
                    <a:solidFill>
                      <a:srgbClr val="00B050"/>
                    </a:solidFill>
                    <a:cs typeface="Arial" charset="0"/>
                  </a:rPr>
                  <a:t>+e</a:t>
                </a:r>
                <a:r>
                  <a:rPr lang="en-GB" altLang="en-US" sz="2400" i="1" dirty="0">
                    <a:solidFill>
                      <a:srgbClr val="008000"/>
                    </a:solidFill>
                    <a:cs typeface="Arial" charset="0"/>
                  </a:rPr>
                  <a:t>          </a:t>
                </a:r>
                <a:r>
                  <a:rPr lang="en-GB" altLang="en-US" sz="2400" i="1" dirty="0">
                    <a:solidFill>
                      <a:srgbClr val="0000FF"/>
                    </a:solidFill>
                    <a:cs typeface="Arial" charset="0"/>
                  </a:rPr>
                  <a:t>+f        -g          +h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103" name="Line 115"/>
          <p:cNvSpPr>
            <a:spLocks noChangeShapeType="1"/>
          </p:cNvSpPr>
          <p:nvPr/>
        </p:nvSpPr>
        <p:spPr bwMode="auto">
          <a:xfrm>
            <a:off x="6019800" y="711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4" name="Line 115"/>
          <p:cNvSpPr>
            <a:spLocks noChangeShapeType="1"/>
          </p:cNvSpPr>
          <p:nvPr/>
        </p:nvSpPr>
        <p:spPr bwMode="auto">
          <a:xfrm>
            <a:off x="6934200" y="711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5" name="Line 115"/>
          <p:cNvSpPr>
            <a:spLocks noChangeShapeType="1"/>
          </p:cNvSpPr>
          <p:nvPr/>
        </p:nvSpPr>
        <p:spPr bwMode="auto">
          <a:xfrm>
            <a:off x="4572000" y="711200"/>
            <a:ext cx="558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6" name="Line 115"/>
          <p:cNvSpPr>
            <a:spLocks noChangeShapeType="1"/>
          </p:cNvSpPr>
          <p:nvPr/>
        </p:nvSpPr>
        <p:spPr bwMode="auto">
          <a:xfrm>
            <a:off x="5105400" y="711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7" name="Line 115"/>
          <p:cNvSpPr>
            <a:spLocks noChangeShapeType="1"/>
          </p:cNvSpPr>
          <p:nvPr/>
        </p:nvSpPr>
        <p:spPr bwMode="auto">
          <a:xfrm>
            <a:off x="5486400" y="711200"/>
            <a:ext cx="558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8" name="Line 115"/>
          <p:cNvSpPr>
            <a:spLocks noChangeShapeType="1"/>
          </p:cNvSpPr>
          <p:nvPr/>
        </p:nvSpPr>
        <p:spPr bwMode="auto">
          <a:xfrm>
            <a:off x="6400800" y="711200"/>
            <a:ext cx="558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9" name="Line 115"/>
          <p:cNvSpPr>
            <a:spLocks noChangeShapeType="1"/>
          </p:cNvSpPr>
          <p:nvPr/>
        </p:nvSpPr>
        <p:spPr bwMode="auto">
          <a:xfrm>
            <a:off x="7315200" y="711200"/>
            <a:ext cx="558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72000" y="310228"/>
            <a:ext cx="3352800" cy="58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4000"/>
              </a:lnSpc>
              <a:spcBef>
                <a:spcPct val="0"/>
              </a:spcBef>
              <a:buClr>
                <a:srgbClr val="000000"/>
              </a:buClr>
              <a:buSzPct val="45000"/>
              <a:defRPr/>
            </a:pPr>
            <a:r>
              <a:rPr lang="en-GB" altLang="en-US" sz="2400" i="1" dirty="0">
                <a:solidFill>
                  <a:srgbClr val="0000FF"/>
                </a:solidFill>
                <a:cs typeface="Arial" charset="0"/>
              </a:rPr>
              <a:t>-a          +f          -g          +h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64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altLang="en-US" sz="2400" i="1" dirty="0">
                <a:solidFill>
                  <a:srgbClr val="0000FF"/>
                </a:solidFill>
                <a:cs typeface="Arial" charset="0"/>
              </a:rPr>
              <a:t> </a:t>
            </a:r>
            <a:endParaRPr lang="en-US" sz="24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4597400" y="990600"/>
            <a:ext cx="3352800" cy="406400"/>
            <a:chOff x="228600" y="2057400"/>
            <a:chExt cx="3352800" cy="406400"/>
          </a:xfrm>
        </p:grpSpPr>
        <p:sp>
          <p:nvSpPr>
            <p:cNvPr id="95" name="Line 115"/>
            <p:cNvSpPr>
              <a:spLocks noChangeShapeType="1"/>
            </p:cNvSpPr>
            <p:nvPr/>
          </p:nvSpPr>
          <p:spPr bwMode="auto">
            <a:xfrm>
              <a:off x="1676400" y="2463800"/>
              <a:ext cx="381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6" name="Line 115"/>
            <p:cNvSpPr>
              <a:spLocks noChangeShapeType="1"/>
            </p:cNvSpPr>
            <p:nvPr/>
          </p:nvSpPr>
          <p:spPr bwMode="auto">
            <a:xfrm>
              <a:off x="2590800" y="2463800"/>
              <a:ext cx="381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7" name="Line 115"/>
            <p:cNvSpPr>
              <a:spLocks noChangeShapeType="1"/>
            </p:cNvSpPr>
            <p:nvPr/>
          </p:nvSpPr>
          <p:spPr bwMode="auto">
            <a:xfrm>
              <a:off x="228600" y="2463800"/>
              <a:ext cx="55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 type="none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8" name="Line 115"/>
            <p:cNvSpPr>
              <a:spLocks noChangeShapeType="1"/>
            </p:cNvSpPr>
            <p:nvPr/>
          </p:nvSpPr>
          <p:spPr bwMode="auto">
            <a:xfrm>
              <a:off x="762000" y="2463800"/>
              <a:ext cx="381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9" name="Line 115"/>
            <p:cNvSpPr>
              <a:spLocks noChangeShapeType="1"/>
            </p:cNvSpPr>
            <p:nvPr/>
          </p:nvSpPr>
          <p:spPr bwMode="auto">
            <a:xfrm>
              <a:off x="1143000" y="2463800"/>
              <a:ext cx="55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00" name="Line 115"/>
            <p:cNvSpPr>
              <a:spLocks noChangeShapeType="1"/>
            </p:cNvSpPr>
            <p:nvPr/>
          </p:nvSpPr>
          <p:spPr bwMode="auto">
            <a:xfrm>
              <a:off x="2057400" y="2463800"/>
              <a:ext cx="55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01" name="Line 115"/>
            <p:cNvSpPr>
              <a:spLocks noChangeShapeType="1"/>
            </p:cNvSpPr>
            <p:nvPr/>
          </p:nvSpPr>
          <p:spPr bwMode="auto">
            <a:xfrm>
              <a:off x="2971800" y="2463800"/>
              <a:ext cx="55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28600" y="2057400"/>
              <a:ext cx="3352800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64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cs typeface="Arial" charset="0"/>
                </a:rPr>
                <a:t>+e</a:t>
              </a:r>
              <a:r>
                <a:rPr lang="en-GB" altLang="en-US" sz="2400" i="1" dirty="0">
                  <a:solidFill>
                    <a:srgbClr val="008000"/>
                  </a:solidFill>
                  <a:cs typeface="Arial" charset="0"/>
                </a:rPr>
                <a:t>          </a:t>
              </a:r>
              <a:r>
                <a:rPr lang="en-GB" altLang="en-US" sz="2400" i="1" dirty="0">
                  <a:solidFill>
                    <a:srgbClr val="00B050"/>
                  </a:solidFill>
                  <a:cs typeface="Arial" charset="0"/>
                </a:rPr>
                <a:t>+b        +c          -d</a:t>
              </a:r>
              <a:endParaRPr lang="en-US" sz="2400" dirty="0"/>
            </a:p>
          </p:txBody>
        </p:sp>
      </p:grpSp>
      <p:cxnSp>
        <p:nvCxnSpPr>
          <p:cNvPr id="111" name="Straight Arrow Connector 68"/>
          <p:cNvCxnSpPr>
            <a:cxnSpLocks noChangeShapeType="1"/>
          </p:cNvCxnSpPr>
          <p:nvPr/>
        </p:nvCxnSpPr>
        <p:spPr bwMode="auto">
          <a:xfrm>
            <a:off x="4038600" y="1066800"/>
            <a:ext cx="34131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752600" y="15240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Translocation on linear chromosomes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8600" y="3479800"/>
            <a:ext cx="1981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Circularization </a:t>
            </a:r>
          </a:p>
          <a:p>
            <a:r>
              <a:rPr lang="en-US" sz="2400" dirty="0"/>
              <a:t>of linear </a:t>
            </a:r>
          </a:p>
          <a:p>
            <a:r>
              <a:rPr lang="en-US" sz="2400" dirty="0"/>
              <a:t>chromosomes</a:t>
            </a:r>
          </a:p>
        </p:txBody>
      </p:sp>
      <p:sp>
        <p:nvSpPr>
          <p:cNvPr id="113" name="Freeform 50"/>
          <p:cNvSpPr>
            <a:spLocks noChangeArrowheads="1"/>
          </p:cNvSpPr>
          <p:nvPr/>
        </p:nvSpPr>
        <p:spPr bwMode="auto">
          <a:xfrm>
            <a:off x="3581400" y="3276600"/>
            <a:ext cx="296862" cy="322263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50"/>
          <p:cNvSpPr>
            <a:spLocks noChangeArrowheads="1"/>
          </p:cNvSpPr>
          <p:nvPr/>
        </p:nvSpPr>
        <p:spPr bwMode="auto">
          <a:xfrm>
            <a:off x="3623732" y="4343400"/>
            <a:ext cx="296862" cy="322263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0">
            <a:off x="3162300" y="2171700"/>
            <a:ext cx="457200" cy="736169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2403120" y="4536935"/>
            <a:ext cx="457200" cy="73616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733800" y="3576935"/>
            <a:ext cx="1143000" cy="461665"/>
            <a:chOff x="3733800" y="3576935"/>
            <a:chExt cx="1143000" cy="461665"/>
          </a:xfrm>
        </p:grpSpPr>
        <p:cxnSp>
          <p:nvCxnSpPr>
            <p:cNvPr id="121906" name="Straight Arrow Connector 68"/>
            <p:cNvCxnSpPr>
              <a:cxnSpLocks noChangeShapeType="1"/>
            </p:cNvCxnSpPr>
            <p:nvPr/>
          </p:nvCxnSpPr>
          <p:spPr bwMode="auto">
            <a:xfrm>
              <a:off x="3829050" y="4038600"/>
              <a:ext cx="95091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3733800" y="3576935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2-break</a:t>
              </a:r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82742A-475E-7342-A2D7-10D57E01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026390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5" grpId="0"/>
      <p:bldP spid="113" grpId="0" animBg="1"/>
      <p:bldP spid="11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575175" y="1752600"/>
            <a:ext cx="2266950" cy="4608513"/>
            <a:chOff x="4575175" y="1752600"/>
            <a:chExt cx="2266950" cy="4608513"/>
          </a:xfrm>
        </p:grpSpPr>
        <p:sp>
          <p:nvSpPr>
            <p:cNvPr id="121857" name="Freeform 38"/>
            <p:cNvSpPr>
              <a:spLocks/>
            </p:cNvSpPr>
            <p:nvPr/>
          </p:nvSpPr>
          <p:spPr bwMode="auto">
            <a:xfrm>
              <a:off x="6718300" y="4795838"/>
              <a:ext cx="123825" cy="722312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58" name="Freeform 39"/>
            <p:cNvSpPr>
              <a:spLocks/>
            </p:cNvSpPr>
            <p:nvPr/>
          </p:nvSpPr>
          <p:spPr bwMode="auto">
            <a:xfrm>
              <a:off x="5405437" y="6167438"/>
              <a:ext cx="863600" cy="103187"/>
            </a:xfrm>
            <a:custGeom>
              <a:avLst/>
              <a:gdLst>
                <a:gd name="T0" fmla="*/ 0 w 2646"/>
                <a:gd name="T1" fmla="*/ 2147483647 h 312"/>
                <a:gd name="T2" fmla="*/ 2147483647 w 2646"/>
                <a:gd name="T3" fmla="*/ 2147483647 h 312"/>
                <a:gd name="T4" fmla="*/ 2147483647 w 2646"/>
                <a:gd name="T5" fmla="*/ 2147483647 h 312"/>
                <a:gd name="T6" fmla="*/ 2147483647 w 2646"/>
                <a:gd name="T7" fmla="*/ 2147483647 h 312"/>
                <a:gd name="T8" fmla="*/ 2147483647 w 2646"/>
                <a:gd name="T9" fmla="*/ 2147483647 h 312"/>
                <a:gd name="T10" fmla="*/ 2147483647 w 2646"/>
                <a:gd name="T11" fmla="*/ 2147483647 h 312"/>
                <a:gd name="T12" fmla="*/ 2147483647 w 2646"/>
                <a:gd name="T13" fmla="*/ 2147483647 h 312"/>
                <a:gd name="T14" fmla="*/ 2147483647 w 2646"/>
                <a:gd name="T15" fmla="*/ 2147483647 h 312"/>
                <a:gd name="T16" fmla="*/ 2147483647 w 2646"/>
                <a:gd name="T17" fmla="*/ 2147483647 h 312"/>
                <a:gd name="T18" fmla="*/ 2147483647 w 2646"/>
                <a:gd name="T19" fmla="*/ 2147483647 h 312"/>
                <a:gd name="T20" fmla="*/ 2147483647 w 2646"/>
                <a:gd name="T21" fmla="*/ 2147483647 h 312"/>
                <a:gd name="T22" fmla="*/ 2147483647 w 2646"/>
                <a:gd name="T23" fmla="*/ 2147483647 h 312"/>
                <a:gd name="T24" fmla="*/ 2147483647 w 2646"/>
                <a:gd name="T25" fmla="*/ 2147483647 h 312"/>
                <a:gd name="T26" fmla="*/ 2147483647 w 2646"/>
                <a:gd name="T27" fmla="*/ 2147483647 h 312"/>
                <a:gd name="T28" fmla="*/ 2147483647 w 2646"/>
                <a:gd name="T29" fmla="*/ 2147483647 h 312"/>
                <a:gd name="T30" fmla="*/ 2147483647 w 2646"/>
                <a:gd name="T31" fmla="*/ 0 h 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46"/>
                <a:gd name="T49" fmla="*/ 0 h 312"/>
                <a:gd name="T50" fmla="*/ 2646 w 2646"/>
                <a:gd name="T51" fmla="*/ 312 h 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46" h="312">
                  <a:moveTo>
                    <a:pt x="0" y="81"/>
                  </a:moveTo>
                  <a:lnTo>
                    <a:pt x="170" y="142"/>
                  </a:lnTo>
                  <a:lnTo>
                    <a:pt x="343" y="194"/>
                  </a:lnTo>
                  <a:lnTo>
                    <a:pt x="520" y="237"/>
                  </a:lnTo>
                  <a:lnTo>
                    <a:pt x="698" y="270"/>
                  </a:lnTo>
                  <a:lnTo>
                    <a:pt x="878" y="293"/>
                  </a:lnTo>
                  <a:lnTo>
                    <a:pt x="1059" y="307"/>
                  </a:lnTo>
                  <a:lnTo>
                    <a:pt x="1240" y="311"/>
                  </a:lnTo>
                  <a:lnTo>
                    <a:pt x="1422" y="305"/>
                  </a:lnTo>
                  <a:lnTo>
                    <a:pt x="1603" y="290"/>
                  </a:lnTo>
                  <a:lnTo>
                    <a:pt x="1782" y="265"/>
                  </a:lnTo>
                  <a:lnTo>
                    <a:pt x="1960" y="231"/>
                  </a:lnTo>
                  <a:lnTo>
                    <a:pt x="2136" y="187"/>
                  </a:lnTo>
                  <a:lnTo>
                    <a:pt x="2309" y="134"/>
                  </a:lnTo>
                  <a:lnTo>
                    <a:pt x="2479" y="71"/>
                  </a:lnTo>
                  <a:lnTo>
                    <a:pt x="2645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59" name="Freeform 41"/>
            <p:cNvSpPr>
              <a:spLocks/>
            </p:cNvSpPr>
            <p:nvPr/>
          </p:nvSpPr>
          <p:spPr bwMode="auto">
            <a:xfrm>
              <a:off x="4695825" y="4887913"/>
              <a:ext cx="73025" cy="754062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0" name="Freeform 37"/>
            <p:cNvSpPr>
              <a:spLocks/>
            </p:cNvSpPr>
            <p:nvPr/>
          </p:nvSpPr>
          <p:spPr bwMode="auto">
            <a:xfrm>
              <a:off x="5297487" y="4191000"/>
              <a:ext cx="908050" cy="115888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1" name="Freeform 29"/>
            <p:cNvSpPr>
              <a:spLocks/>
            </p:cNvSpPr>
            <p:nvPr/>
          </p:nvSpPr>
          <p:spPr bwMode="auto">
            <a:xfrm>
              <a:off x="4575175" y="2439988"/>
              <a:ext cx="73025" cy="752475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2" name="Freeform 27"/>
            <p:cNvSpPr>
              <a:spLocks/>
            </p:cNvSpPr>
            <p:nvPr/>
          </p:nvSpPr>
          <p:spPr bwMode="auto">
            <a:xfrm>
              <a:off x="5291137" y="3671888"/>
              <a:ext cx="973138" cy="160337"/>
            </a:xfrm>
            <a:custGeom>
              <a:avLst/>
              <a:gdLst>
                <a:gd name="T0" fmla="*/ 0 w 2983"/>
                <a:gd name="T1" fmla="*/ 2147483647 h 492"/>
                <a:gd name="T2" fmla="*/ 2147483647 w 2983"/>
                <a:gd name="T3" fmla="*/ 2147483647 h 492"/>
                <a:gd name="T4" fmla="*/ 2147483647 w 2983"/>
                <a:gd name="T5" fmla="*/ 2147483647 h 492"/>
                <a:gd name="T6" fmla="*/ 2147483647 w 2983"/>
                <a:gd name="T7" fmla="*/ 2147483647 h 492"/>
                <a:gd name="T8" fmla="*/ 2147483647 w 2983"/>
                <a:gd name="T9" fmla="*/ 2147483647 h 492"/>
                <a:gd name="T10" fmla="*/ 2147483647 w 2983"/>
                <a:gd name="T11" fmla="*/ 2147483647 h 492"/>
                <a:gd name="T12" fmla="*/ 2147483647 w 2983"/>
                <a:gd name="T13" fmla="*/ 2147483647 h 492"/>
                <a:gd name="T14" fmla="*/ 2147483647 w 2983"/>
                <a:gd name="T15" fmla="*/ 2147483647 h 492"/>
                <a:gd name="T16" fmla="*/ 2147483647 w 2983"/>
                <a:gd name="T17" fmla="*/ 2147483647 h 492"/>
                <a:gd name="T18" fmla="*/ 2147483647 w 2983"/>
                <a:gd name="T19" fmla="*/ 2147483647 h 492"/>
                <a:gd name="T20" fmla="*/ 2147483647 w 2983"/>
                <a:gd name="T21" fmla="*/ 2147483647 h 492"/>
                <a:gd name="T22" fmla="*/ 2147483647 w 2983"/>
                <a:gd name="T23" fmla="*/ 2147483647 h 492"/>
                <a:gd name="T24" fmla="*/ 2147483647 w 2983"/>
                <a:gd name="T25" fmla="*/ 2147483647 h 492"/>
                <a:gd name="T26" fmla="*/ 2147483647 w 2983"/>
                <a:gd name="T27" fmla="*/ 2147483647 h 492"/>
                <a:gd name="T28" fmla="*/ 2147483647 w 2983"/>
                <a:gd name="T29" fmla="*/ 2147483647 h 492"/>
                <a:gd name="T30" fmla="*/ 2147483647 w 2983"/>
                <a:gd name="T31" fmla="*/ 2147483647 h 492"/>
                <a:gd name="T32" fmla="*/ 2147483647 w 2983"/>
                <a:gd name="T33" fmla="*/ 2147483647 h 492"/>
                <a:gd name="T34" fmla="*/ 2147483647 w 2983"/>
                <a:gd name="T35" fmla="*/ 2147483647 h 492"/>
                <a:gd name="T36" fmla="*/ 2147483647 w 2983"/>
                <a:gd name="T37" fmla="*/ 0 h 4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83"/>
                <a:gd name="T58" fmla="*/ 0 h 492"/>
                <a:gd name="T59" fmla="*/ 2983 w 2983"/>
                <a:gd name="T60" fmla="*/ 492 h 4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83" h="492">
                  <a:moveTo>
                    <a:pt x="0" y="261"/>
                  </a:moveTo>
                  <a:lnTo>
                    <a:pt x="162" y="319"/>
                  </a:lnTo>
                  <a:lnTo>
                    <a:pt x="326" y="369"/>
                  </a:lnTo>
                  <a:lnTo>
                    <a:pt x="494" y="411"/>
                  </a:lnTo>
                  <a:lnTo>
                    <a:pt x="663" y="444"/>
                  </a:lnTo>
                  <a:lnTo>
                    <a:pt x="834" y="468"/>
                  </a:lnTo>
                  <a:lnTo>
                    <a:pt x="1006" y="484"/>
                  </a:lnTo>
                  <a:lnTo>
                    <a:pt x="1178" y="491"/>
                  </a:lnTo>
                  <a:lnTo>
                    <a:pt x="1351" y="489"/>
                  </a:lnTo>
                  <a:lnTo>
                    <a:pt x="1523" y="478"/>
                  </a:lnTo>
                  <a:lnTo>
                    <a:pt x="1695" y="459"/>
                  </a:lnTo>
                  <a:lnTo>
                    <a:pt x="1865" y="431"/>
                  </a:lnTo>
                  <a:lnTo>
                    <a:pt x="2034" y="394"/>
                  </a:lnTo>
                  <a:lnTo>
                    <a:pt x="2200" y="349"/>
                  </a:lnTo>
                  <a:lnTo>
                    <a:pt x="2363" y="295"/>
                  </a:lnTo>
                  <a:lnTo>
                    <a:pt x="2524" y="233"/>
                  </a:lnTo>
                  <a:lnTo>
                    <a:pt x="2681" y="163"/>
                  </a:lnTo>
                  <a:lnTo>
                    <a:pt x="2834" y="86"/>
                  </a:lnTo>
                  <a:lnTo>
                    <a:pt x="2982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3" name="Freeform 26"/>
            <p:cNvSpPr>
              <a:spLocks/>
            </p:cNvSpPr>
            <p:nvPr/>
          </p:nvSpPr>
          <p:spPr bwMode="auto">
            <a:xfrm>
              <a:off x="6642100" y="2433638"/>
              <a:ext cx="85725" cy="722312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2" name="Freeform 25"/>
            <p:cNvSpPr>
              <a:spLocks/>
            </p:cNvSpPr>
            <p:nvPr/>
          </p:nvSpPr>
          <p:spPr bwMode="auto">
            <a:xfrm>
              <a:off x="5232400" y="1752600"/>
              <a:ext cx="850900" cy="100013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1" name="Freeform 20"/>
            <p:cNvSpPr>
              <a:spLocks/>
            </p:cNvSpPr>
            <p:nvPr/>
          </p:nvSpPr>
          <p:spPr bwMode="auto">
            <a:xfrm>
              <a:off x="4652962" y="1851025"/>
              <a:ext cx="542925" cy="561975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19" name="Text Box 22"/>
            <p:cNvSpPr txBox="1">
              <a:spLocks noChangeArrowheads="1"/>
            </p:cNvSpPr>
            <p:nvPr/>
          </p:nvSpPr>
          <p:spPr bwMode="auto">
            <a:xfrm>
              <a:off x="4687887" y="2654300"/>
              <a:ext cx="309563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B050"/>
                  </a:solidFill>
                  <a:latin typeface="+mn-lt"/>
                  <a:cs typeface="Arial" charset="0"/>
                </a:rPr>
                <a:t>c</a:t>
              </a:r>
            </a:p>
          </p:txBody>
        </p:sp>
        <p:sp>
          <p:nvSpPr>
            <p:cNvPr id="217120" name="Text Box 23"/>
            <p:cNvSpPr txBox="1">
              <a:spLocks noChangeArrowheads="1"/>
            </p:cNvSpPr>
            <p:nvPr/>
          </p:nvSpPr>
          <p:spPr bwMode="auto">
            <a:xfrm>
              <a:off x="6457950" y="2640013"/>
              <a:ext cx="1603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a</a:t>
              </a:r>
            </a:p>
          </p:txBody>
        </p:sp>
        <p:sp>
          <p:nvSpPr>
            <p:cNvPr id="121894" name="Freeform 28"/>
            <p:cNvSpPr>
              <a:spLocks/>
            </p:cNvSpPr>
            <p:nvPr/>
          </p:nvSpPr>
          <p:spPr bwMode="auto">
            <a:xfrm>
              <a:off x="4664075" y="3195638"/>
              <a:ext cx="592137" cy="560387"/>
            </a:xfrm>
            <a:custGeom>
              <a:avLst/>
              <a:gdLst>
                <a:gd name="T0" fmla="*/ 0 w 1814"/>
                <a:gd name="T1" fmla="*/ 0 h 1716"/>
                <a:gd name="T2" fmla="*/ 2147483647 w 1814"/>
                <a:gd name="T3" fmla="*/ 2147483647 h 1716"/>
                <a:gd name="T4" fmla="*/ 2147483647 w 1814"/>
                <a:gd name="T5" fmla="*/ 2147483647 h 1716"/>
                <a:gd name="T6" fmla="*/ 2147483647 w 1814"/>
                <a:gd name="T7" fmla="*/ 2147483647 h 1716"/>
                <a:gd name="T8" fmla="*/ 2147483647 w 1814"/>
                <a:gd name="T9" fmla="*/ 2147483647 h 1716"/>
                <a:gd name="T10" fmla="*/ 2147483647 w 1814"/>
                <a:gd name="T11" fmla="*/ 2147483647 h 1716"/>
                <a:gd name="T12" fmla="*/ 2147483647 w 1814"/>
                <a:gd name="T13" fmla="*/ 2147483647 h 1716"/>
                <a:gd name="T14" fmla="*/ 2147483647 w 1814"/>
                <a:gd name="T15" fmla="*/ 2147483647 h 1716"/>
                <a:gd name="T16" fmla="*/ 2147483647 w 1814"/>
                <a:gd name="T17" fmla="*/ 2147483647 h 1716"/>
                <a:gd name="T18" fmla="*/ 2147483647 w 1814"/>
                <a:gd name="T19" fmla="*/ 2147483647 h 1716"/>
                <a:gd name="T20" fmla="*/ 2147483647 w 1814"/>
                <a:gd name="T21" fmla="*/ 2147483647 h 1716"/>
                <a:gd name="T22" fmla="*/ 2147483647 w 1814"/>
                <a:gd name="T23" fmla="*/ 2147483647 h 1716"/>
                <a:gd name="T24" fmla="*/ 2147483647 w 1814"/>
                <a:gd name="T25" fmla="*/ 2147483647 h 1716"/>
                <a:gd name="T26" fmla="*/ 2147483647 w 1814"/>
                <a:gd name="T27" fmla="*/ 2147483647 h 1716"/>
                <a:gd name="T28" fmla="*/ 2147483647 w 1814"/>
                <a:gd name="T29" fmla="*/ 2147483647 h 1716"/>
                <a:gd name="T30" fmla="*/ 2147483647 w 1814"/>
                <a:gd name="T31" fmla="*/ 2147483647 h 17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4"/>
                <a:gd name="T49" fmla="*/ 0 h 1716"/>
                <a:gd name="T50" fmla="*/ 1814 w 1814"/>
                <a:gd name="T51" fmla="*/ 1716 h 17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4" h="1716">
                  <a:moveTo>
                    <a:pt x="0" y="0"/>
                  </a:moveTo>
                  <a:lnTo>
                    <a:pt x="72" y="153"/>
                  </a:lnTo>
                  <a:lnTo>
                    <a:pt x="152" y="301"/>
                  </a:lnTo>
                  <a:lnTo>
                    <a:pt x="240" y="446"/>
                  </a:lnTo>
                  <a:lnTo>
                    <a:pt x="336" y="586"/>
                  </a:lnTo>
                  <a:lnTo>
                    <a:pt x="439" y="721"/>
                  </a:lnTo>
                  <a:lnTo>
                    <a:pt x="550" y="850"/>
                  </a:lnTo>
                  <a:lnTo>
                    <a:pt x="667" y="974"/>
                  </a:lnTo>
                  <a:lnTo>
                    <a:pt x="792" y="1091"/>
                  </a:lnTo>
                  <a:lnTo>
                    <a:pt x="922" y="1202"/>
                  </a:lnTo>
                  <a:lnTo>
                    <a:pt x="1058" y="1306"/>
                  </a:lnTo>
                  <a:lnTo>
                    <a:pt x="1200" y="1403"/>
                  </a:lnTo>
                  <a:lnTo>
                    <a:pt x="1346" y="1492"/>
                  </a:lnTo>
                  <a:lnTo>
                    <a:pt x="1498" y="1574"/>
                  </a:lnTo>
                  <a:lnTo>
                    <a:pt x="1653" y="1648"/>
                  </a:lnTo>
                  <a:lnTo>
                    <a:pt x="1813" y="1715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25" name="Text Box 30"/>
            <p:cNvSpPr txBox="1">
              <a:spLocks noChangeArrowheads="1"/>
            </p:cNvSpPr>
            <p:nvPr/>
          </p:nvSpPr>
          <p:spPr bwMode="auto">
            <a:xfrm>
              <a:off x="5592762" y="1893888"/>
              <a:ext cx="260350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B050"/>
                  </a:solidFill>
                  <a:latin typeface="+mn-lt"/>
                  <a:cs typeface="Arial" charset="0"/>
                </a:rPr>
                <a:t>d</a:t>
              </a:r>
            </a:p>
          </p:txBody>
        </p:sp>
        <p:sp>
          <p:nvSpPr>
            <p:cNvPr id="121897" name="Freeform 33"/>
            <p:cNvSpPr>
              <a:spLocks/>
            </p:cNvSpPr>
            <p:nvPr/>
          </p:nvSpPr>
          <p:spPr bwMode="auto">
            <a:xfrm>
              <a:off x="6323012" y="5551488"/>
              <a:ext cx="466725" cy="566737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28" name="Text Box 34"/>
            <p:cNvSpPr txBox="1">
              <a:spLocks noChangeArrowheads="1"/>
            </p:cNvSpPr>
            <p:nvPr/>
          </p:nvSpPr>
          <p:spPr bwMode="auto">
            <a:xfrm>
              <a:off x="4802187" y="5092700"/>
              <a:ext cx="30956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h</a:t>
              </a:r>
            </a:p>
          </p:txBody>
        </p:sp>
        <p:sp>
          <p:nvSpPr>
            <p:cNvPr id="217129" name="Text Box 35"/>
            <p:cNvSpPr txBox="1">
              <a:spLocks noChangeArrowheads="1"/>
            </p:cNvSpPr>
            <p:nvPr/>
          </p:nvSpPr>
          <p:spPr bwMode="auto">
            <a:xfrm>
              <a:off x="6551612" y="4995863"/>
              <a:ext cx="1809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f</a:t>
              </a:r>
            </a:p>
          </p:txBody>
        </p:sp>
        <p:sp>
          <p:nvSpPr>
            <p:cNvPr id="217130" name="Text Box 36"/>
            <p:cNvSpPr txBox="1">
              <a:spLocks noChangeArrowheads="1"/>
            </p:cNvSpPr>
            <p:nvPr/>
          </p:nvSpPr>
          <p:spPr bwMode="auto">
            <a:xfrm>
              <a:off x="5697537" y="5921375"/>
              <a:ext cx="155575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g</a:t>
              </a:r>
            </a:p>
          </p:txBody>
        </p:sp>
        <p:sp>
          <p:nvSpPr>
            <p:cNvPr id="121901" name="Freeform 40"/>
            <p:cNvSpPr>
              <a:spLocks/>
            </p:cNvSpPr>
            <p:nvPr/>
          </p:nvSpPr>
          <p:spPr bwMode="auto">
            <a:xfrm>
              <a:off x="4799012" y="5676900"/>
              <a:ext cx="573088" cy="517525"/>
            </a:xfrm>
            <a:custGeom>
              <a:avLst/>
              <a:gdLst>
                <a:gd name="T0" fmla="*/ 0 w 1754"/>
                <a:gd name="T1" fmla="*/ 0 h 1586"/>
                <a:gd name="T2" fmla="*/ 2147483647 w 1754"/>
                <a:gd name="T3" fmla="*/ 2147483647 h 1586"/>
                <a:gd name="T4" fmla="*/ 2147483647 w 1754"/>
                <a:gd name="T5" fmla="*/ 2147483647 h 1586"/>
                <a:gd name="T6" fmla="*/ 2147483647 w 1754"/>
                <a:gd name="T7" fmla="*/ 2147483647 h 1586"/>
                <a:gd name="T8" fmla="*/ 2147483647 w 1754"/>
                <a:gd name="T9" fmla="*/ 2147483647 h 1586"/>
                <a:gd name="T10" fmla="*/ 2147483647 w 1754"/>
                <a:gd name="T11" fmla="*/ 2147483647 h 1586"/>
                <a:gd name="T12" fmla="*/ 2147483647 w 1754"/>
                <a:gd name="T13" fmla="*/ 2147483647 h 1586"/>
                <a:gd name="T14" fmla="*/ 2147483647 w 1754"/>
                <a:gd name="T15" fmla="*/ 2147483647 h 1586"/>
                <a:gd name="T16" fmla="*/ 2147483647 w 1754"/>
                <a:gd name="T17" fmla="*/ 2147483647 h 1586"/>
                <a:gd name="T18" fmla="*/ 2147483647 w 1754"/>
                <a:gd name="T19" fmla="*/ 2147483647 h 1586"/>
                <a:gd name="T20" fmla="*/ 2147483647 w 1754"/>
                <a:gd name="T21" fmla="*/ 2147483647 h 1586"/>
                <a:gd name="T22" fmla="*/ 2147483647 w 1754"/>
                <a:gd name="T23" fmla="*/ 2147483647 h 1586"/>
                <a:gd name="T24" fmla="*/ 2147483647 w 1754"/>
                <a:gd name="T25" fmla="*/ 2147483647 h 1586"/>
                <a:gd name="T26" fmla="*/ 2147483647 w 1754"/>
                <a:gd name="T27" fmla="*/ 2147483647 h 1586"/>
                <a:gd name="T28" fmla="*/ 2147483647 w 1754"/>
                <a:gd name="T29" fmla="*/ 2147483647 h 1586"/>
                <a:gd name="T30" fmla="*/ 2147483647 w 1754"/>
                <a:gd name="T31" fmla="*/ 2147483647 h 15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54"/>
                <a:gd name="T49" fmla="*/ 0 h 1586"/>
                <a:gd name="T50" fmla="*/ 1754 w 1754"/>
                <a:gd name="T51" fmla="*/ 1586 h 15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54" h="1586">
                  <a:moveTo>
                    <a:pt x="0" y="0"/>
                  </a:moveTo>
                  <a:lnTo>
                    <a:pt x="75" y="141"/>
                  </a:lnTo>
                  <a:lnTo>
                    <a:pt x="156" y="278"/>
                  </a:lnTo>
                  <a:lnTo>
                    <a:pt x="244" y="412"/>
                  </a:lnTo>
                  <a:lnTo>
                    <a:pt x="339" y="540"/>
                  </a:lnTo>
                  <a:lnTo>
                    <a:pt x="441" y="665"/>
                  </a:lnTo>
                  <a:lnTo>
                    <a:pt x="549" y="784"/>
                  </a:lnTo>
                  <a:lnTo>
                    <a:pt x="663" y="897"/>
                  </a:lnTo>
                  <a:lnTo>
                    <a:pt x="782" y="1006"/>
                  </a:lnTo>
                  <a:lnTo>
                    <a:pt x="907" y="1108"/>
                  </a:lnTo>
                  <a:lnTo>
                    <a:pt x="1037" y="1204"/>
                  </a:lnTo>
                  <a:lnTo>
                    <a:pt x="1172" y="1294"/>
                  </a:lnTo>
                  <a:lnTo>
                    <a:pt x="1312" y="1377"/>
                  </a:lnTo>
                  <a:lnTo>
                    <a:pt x="1455" y="1453"/>
                  </a:lnTo>
                  <a:lnTo>
                    <a:pt x="1602" y="1522"/>
                  </a:lnTo>
                  <a:lnTo>
                    <a:pt x="1753" y="1585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36" name="Text Box 42"/>
            <p:cNvSpPr txBox="1">
              <a:spLocks noChangeArrowheads="1"/>
            </p:cNvSpPr>
            <p:nvPr/>
          </p:nvSpPr>
          <p:spPr bwMode="auto">
            <a:xfrm>
              <a:off x="5697537" y="4287838"/>
              <a:ext cx="260350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e</a:t>
              </a:r>
            </a:p>
          </p:txBody>
        </p:sp>
        <p:sp>
          <p:nvSpPr>
            <p:cNvPr id="217139" name="Text Box 36"/>
            <p:cNvSpPr txBox="1">
              <a:spLocks noChangeArrowheads="1"/>
            </p:cNvSpPr>
            <p:nvPr/>
          </p:nvSpPr>
          <p:spPr bwMode="auto">
            <a:xfrm>
              <a:off x="5645150" y="3519488"/>
              <a:ext cx="1555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cxnSp>
          <p:nvCxnSpPr>
            <p:cNvPr id="121904" name="Straight Connector 4"/>
            <p:cNvCxnSpPr>
              <a:cxnSpLocks noChangeShapeType="1"/>
            </p:cNvCxnSpPr>
            <p:nvPr/>
          </p:nvCxnSpPr>
          <p:spPr bwMode="auto">
            <a:xfrm>
              <a:off x="6218237" y="3686829"/>
              <a:ext cx="0" cy="61595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905" name="Straight Connector 62"/>
            <p:cNvCxnSpPr>
              <a:cxnSpLocks noChangeShapeType="1"/>
            </p:cNvCxnSpPr>
            <p:nvPr/>
          </p:nvCxnSpPr>
          <p:spPr bwMode="auto">
            <a:xfrm>
              <a:off x="6678612" y="3143904"/>
              <a:ext cx="39688" cy="1692275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1828800" y="1769690"/>
            <a:ext cx="2249487" cy="4613275"/>
            <a:chOff x="1828800" y="1769690"/>
            <a:chExt cx="2249487" cy="4613275"/>
          </a:xfrm>
        </p:grpSpPr>
        <p:sp>
          <p:nvSpPr>
            <p:cNvPr id="121864" name="Freeform 25"/>
            <p:cNvSpPr>
              <a:spLocks/>
            </p:cNvSpPr>
            <p:nvPr/>
          </p:nvSpPr>
          <p:spPr bwMode="auto">
            <a:xfrm>
              <a:off x="2468562" y="1774452"/>
              <a:ext cx="850900" cy="100013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5" name="Freeform 38"/>
            <p:cNvSpPr>
              <a:spLocks/>
            </p:cNvSpPr>
            <p:nvPr/>
          </p:nvSpPr>
          <p:spPr bwMode="auto">
            <a:xfrm>
              <a:off x="3992562" y="4817690"/>
              <a:ext cx="85725" cy="722312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6" name="Freeform 39"/>
            <p:cNvSpPr>
              <a:spLocks/>
            </p:cNvSpPr>
            <p:nvPr/>
          </p:nvSpPr>
          <p:spPr bwMode="auto">
            <a:xfrm>
              <a:off x="2633662" y="6171827"/>
              <a:ext cx="863600" cy="103188"/>
            </a:xfrm>
            <a:custGeom>
              <a:avLst/>
              <a:gdLst>
                <a:gd name="T0" fmla="*/ 0 w 2646"/>
                <a:gd name="T1" fmla="*/ 2147483647 h 312"/>
                <a:gd name="T2" fmla="*/ 2147483647 w 2646"/>
                <a:gd name="T3" fmla="*/ 2147483647 h 312"/>
                <a:gd name="T4" fmla="*/ 2147483647 w 2646"/>
                <a:gd name="T5" fmla="*/ 2147483647 h 312"/>
                <a:gd name="T6" fmla="*/ 2147483647 w 2646"/>
                <a:gd name="T7" fmla="*/ 2147483647 h 312"/>
                <a:gd name="T8" fmla="*/ 2147483647 w 2646"/>
                <a:gd name="T9" fmla="*/ 2147483647 h 312"/>
                <a:gd name="T10" fmla="*/ 2147483647 w 2646"/>
                <a:gd name="T11" fmla="*/ 2147483647 h 312"/>
                <a:gd name="T12" fmla="*/ 2147483647 w 2646"/>
                <a:gd name="T13" fmla="*/ 2147483647 h 312"/>
                <a:gd name="T14" fmla="*/ 2147483647 w 2646"/>
                <a:gd name="T15" fmla="*/ 2147483647 h 312"/>
                <a:gd name="T16" fmla="*/ 2147483647 w 2646"/>
                <a:gd name="T17" fmla="*/ 2147483647 h 312"/>
                <a:gd name="T18" fmla="*/ 2147483647 w 2646"/>
                <a:gd name="T19" fmla="*/ 2147483647 h 312"/>
                <a:gd name="T20" fmla="*/ 2147483647 w 2646"/>
                <a:gd name="T21" fmla="*/ 2147483647 h 312"/>
                <a:gd name="T22" fmla="*/ 2147483647 w 2646"/>
                <a:gd name="T23" fmla="*/ 2147483647 h 312"/>
                <a:gd name="T24" fmla="*/ 2147483647 w 2646"/>
                <a:gd name="T25" fmla="*/ 2147483647 h 312"/>
                <a:gd name="T26" fmla="*/ 2147483647 w 2646"/>
                <a:gd name="T27" fmla="*/ 2147483647 h 312"/>
                <a:gd name="T28" fmla="*/ 2147483647 w 2646"/>
                <a:gd name="T29" fmla="*/ 2147483647 h 312"/>
                <a:gd name="T30" fmla="*/ 2147483647 w 2646"/>
                <a:gd name="T31" fmla="*/ 0 h 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46"/>
                <a:gd name="T49" fmla="*/ 0 h 312"/>
                <a:gd name="T50" fmla="*/ 2646 w 2646"/>
                <a:gd name="T51" fmla="*/ 312 h 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46" h="312">
                  <a:moveTo>
                    <a:pt x="0" y="81"/>
                  </a:moveTo>
                  <a:lnTo>
                    <a:pt x="170" y="142"/>
                  </a:lnTo>
                  <a:lnTo>
                    <a:pt x="343" y="194"/>
                  </a:lnTo>
                  <a:lnTo>
                    <a:pt x="520" y="237"/>
                  </a:lnTo>
                  <a:lnTo>
                    <a:pt x="698" y="270"/>
                  </a:lnTo>
                  <a:lnTo>
                    <a:pt x="878" y="293"/>
                  </a:lnTo>
                  <a:lnTo>
                    <a:pt x="1059" y="307"/>
                  </a:lnTo>
                  <a:lnTo>
                    <a:pt x="1240" y="311"/>
                  </a:lnTo>
                  <a:lnTo>
                    <a:pt x="1422" y="305"/>
                  </a:lnTo>
                  <a:lnTo>
                    <a:pt x="1603" y="290"/>
                  </a:lnTo>
                  <a:lnTo>
                    <a:pt x="1782" y="265"/>
                  </a:lnTo>
                  <a:lnTo>
                    <a:pt x="1960" y="231"/>
                  </a:lnTo>
                  <a:lnTo>
                    <a:pt x="2136" y="187"/>
                  </a:lnTo>
                  <a:lnTo>
                    <a:pt x="2309" y="134"/>
                  </a:lnTo>
                  <a:lnTo>
                    <a:pt x="2479" y="71"/>
                  </a:lnTo>
                  <a:lnTo>
                    <a:pt x="2645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7" name="Freeform 37"/>
            <p:cNvSpPr>
              <a:spLocks/>
            </p:cNvSpPr>
            <p:nvPr/>
          </p:nvSpPr>
          <p:spPr bwMode="auto">
            <a:xfrm>
              <a:off x="2559050" y="4212852"/>
              <a:ext cx="850900" cy="98425"/>
            </a:xfrm>
            <a:custGeom>
              <a:avLst/>
              <a:gdLst>
                <a:gd name="T0" fmla="*/ 2147483647 w 2604"/>
                <a:gd name="T1" fmla="*/ 2147483647 h 305"/>
                <a:gd name="T2" fmla="*/ 2147483647 w 2604"/>
                <a:gd name="T3" fmla="*/ 2147483647 h 305"/>
                <a:gd name="T4" fmla="*/ 2147483647 w 2604"/>
                <a:gd name="T5" fmla="*/ 2147483647 h 305"/>
                <a:gd name="T6" fmla="*/ 2147483647 w 2604"/>
                <a:gd name="T7" fmla="*/ 2147483647 h 305"/>
                <a:gd name="T8" fmla="*/ 2147483647 w 2604"/>
                <a:gd name="T9" fmla="*/ 2147483647 h 305"/>
                <a:gd name="T10" fmla="*/ 2147483647 w 2604"/>
                <a:gd name="T11" fmla="*/ 2147483647 h 305"/>
                <a:gd name="T12" fmla="*/ 2147483647 w 2604"/>
                <a:gd name="T13" fmla="*/ 2147483647 h 305"/>
                <a:gd name="T14" fmla="*/ 2147483647 w 2604"/>
                <a:gd name="T15" fmla="*/ 0 h 305"/>
                <a:gd name="T16" fmla="*/ 2147483647 w 2604"/>
                <a:gd name="T17" fmla="*/ 2147483647 h 305"/>
                <a:gd name="T18" fmla="*/ 2147483647 w 2604"/>
                <a:gd name="T19" fmla="*/ 2147483647 h 305"/>
                <a:gd name="T20" fmla="*/ 2147483647 w 2604"/>
                <a:gd name="T21" fmla="*/ 2147483647 h 305"/>
                <a:gd name="T22" fmla="*/ 2147483647 w 2604"/>
                <a:gd name="T23" fmla="*/ 2147483647 h 305"/>
                <a:gd name="T24" fmla="*/ 2147483647 w 2604"/>
                <a:gd name="T25" fmla="*/ 2147483647 h 305"/>
                <a:gd name="T26" fmla="*/ 2147483647 w 2604"/>
                <a:gd name="T27" fmla="*/ 2147483647 h 305"/>
                <a:gd name="T28" fmla="*/ 2147483647 w 2604"/>
                <a:gd name="T29" fmla="*/ 2147483647 h 305"/>
                <a:gd name="T30" fmla="*/ 0 w 2604"/>
                <a:gd name="T31" fmla="*/ 2147483647 h 3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4"/>
                <a:gd name="T49" fmla="*/ 0 h 305"/>
                <a:gd name="T50" fmla="*/ 2604 w 2604"/>
                <a:gd name="T51" fmla="*/ 305 h 3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4" h="305">
                  <a:moveTo>
                    <a:pt x="2603" y="219"/>
                  </a:moveTo>
                  <a:lnTo>
                    <a:pt x="2435" y="160"/>
                  </a:lnTo>
                  <a:lnTo>
                    <a:pt x="2264" y="111"/>
                  </a:lnTo>
                  <a:lnTo>
                    <a:pt x="2090" y="70"/>
                  </a:lnTo>
                  <a:lnTo>
                    <a:pt x="1915" y="39"/>
                  </a:lnTo>
                  <a:lnTo>
                    <a:pt x="1738" y="16"/>
                  </a:lnTo>
                  <a:lnTo>
                    <a:pt x="1560" y="4"/>
                  </a:lnTo>
                  <a:lnTo>
                    <a:pt x="1382" y="0"/>
                  </a:lnTo>
                  <a:lnTo>
                    <a:pt x="1203" y="6"/>
                  </a:lnTo>
                  <a:lnTo>
                    <a:pt x="1025" y="21"/>
                  </a:lnTo>
                  <a:lnTo>
                    <a:pt x="849" y="46"/>
                  </a:lnTo>
                  <a:lnTo>
                    <a:pt x="674" y="79"/>
                  </a:lnTo>
                  <a:lnTo>
                    <a:pt x="501" y="122"/>
                  </a:lnTo>
                  <a:lnTo>
                    <a:pt x="330" y="174"/>
                  </a:lnTo>
                  <a:lnTo>
                    <a:pt x="163" y="235"/>
                  </a:lnTo>
                  <a:lnTo>
                    <a:pt x="0" y="304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8" name="Freeform 41"/>
            <p:cNvSpPr>
              <a:spLocks/>
            </p:cNvSpPr>
            <p:nvPr/>
          </p:nvSpPr>
          <p:spPr bwMode="auto">
            <a:xfrm>
              <a:off x="1931987" y="4905002"/>
              <a:ext cx="73025" cy="754063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9" name="Freeform 26"/>
            <p:cNvSpPr>
              <a:spLocks/>
            </p:cNvSpPr>
            <p:nvPr/>
          </p:nvSpPr>
          <p:spPr bwMode="auto">
            <a:xfrm>
              <a:off x="3878262" y="2455490"/>
              <a:ext cx="85725" cy="722312"/>
            </a:xfrm>
            <a:custGeom>
              <a:avLst/>
              <a:gdLst>
                <a:gd name="T0" fmla="*/ 2147483647 w 266"/>
                <a:gd name="T1" fmla="*/ 2147483647 h 2212"/>
                <a:gd name="T2" fmla="*/ 2147483647 w 266"/>
                <a:gd name="T3" fmla="*/ 2147483647 h 2212"/>
                <a:gd name="T4" fmla="*/ 2147483647 w 266"/>
                <a:gd name="T5" fmla="*/ 2147483647 h 2212"/>
                <a:gd name="T6" fmla="*/ 2147483647 w 266"/>
                <a:gd name="T7" fmla="*/ 2147483647 h 2212"/>
                <a:gd name="T8" fmla="*/ 2147483647 w 266"/>
                <a:gd name="T9" fmla="*/ 2147483647 h 2212"/>
                <a:gd name="T10" fmla="*/ 2147483647 w 266"/>
                <a:gd name="T11" fmla="*/ 2147483647 h 2212"/>
                <a:gd name="T12" fmla="*/ 2147483647 w 266"/>
                <a:gd name="T13" fmla="*/ 2147483647 h 2212"/>
                <a:gd name="T14" fmla="*/ 2147483647 w 266"/>
                <a:gd name="T15" fmla="*/ 2147483647 h 2212"/>
                <a:gd name="T16" fmla="*/ 2147483647 w 266"/>
                <a:gd name="T17" fmla="*/ 2147483647 h 2212"/>
                <a:gd name="T18" fmla="*/ 2147483647 w 266"/>
                <a:gd name="T19" fmla="*/ 2147483647 h 2212"/>
                <a:gd name="T20" fmla="*/ 2147483647 w 266"/>
                <a:gd name="T21" fmla="*/ 2147483647 h 2212"/>
                <a:gd name="T22" fmla="*/ 2147483647 w 266"/>
                <a:gd name="T23" fmla="*/ 2147483647 h 2212"/>
                <a:gd name="T24" fmla="*/ 2147483647 w 266"/>
                <a:gd name="T25" fmla="*/ 2147483647 h 2212"/>
                <a:gd name="T26" fmla="*/ 2147483647 w 266"/>
                <a:gd name="T27" fmla="*/ 2147483647 h 2212"/>
                <a:gd name="T28" fmla="*/ 2147483647 w 266"/>
                <a:gd name="T29" fmla="*/ 2147483647 h 2212"/>
                <a:gd name="T30" fmla="*/ 0 w 266"/>
                <a:gd name="T31" fmla="*/ 0 h 2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"/>
                <a:gd name="T49" fmla="*/ 0 h 2212"/>
                <a:gd name="T50" fmla="*/ 266 w 266"/>
                <a:gd name="T51" fmla="*/ 2212 h 2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" h="2212">
                  <a:moveTo>
                    <a:pt x="113" y="2211"/>
                  </a:moveTo>
                  <a:lnTo>
                    <a:pt x="157" y="2066"/>
                  </a:lnTo>
                  <a:lnTo>
                    <a:pt x="193" y="1920"/>
                  </a:lnTo>
                  <a:lnTo>
                    <a:pt x="222" y="1772"/>
                  </a:lnTo>
                  <a:lnTo>
                    <a:pt x="244" y="1622"/>
                  </a:lnTo>
                  <a:lnTo>
                    <a:pt x="258" y="1472"/>
                  </a:lnTo>
                  <a:lnTo>
                    <a:pt x="265" y="1322"/>
                  </a:lnTo>
                  <a:lnTo>
                    <a:pt x="265" y="1171"/>
                  </a:lnTo>
                  <a:lnTo>
                    <a:pt x="257" y="1020"/>
                  </a:lnTo>
                  <a:lnTo>
                    <a:pt x="242" y="870"/>
                  </a:lnTo>
                  <a:lnTo>
                    <a:pt x="220" y="721"/>
                  </a:lnTo>
                  <a:lnTo>
                    <a:pt x="190" y="573"/>
                  </a:lnTo>
                  <a:lnTo>
                    <a:pt x="153" y="427"/>
                  </a:lnTo>
                  <a:lnTo>
                    <a:pt x="109" y="282"/>
                  </a:lnTo>
                  <a:lnTo>
                    <a:pt x="58" y="139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0" name="Freeform 27"/>
            <p:cNvSpPr>
              <a:spLocks/>
            </p:cNvSpPr>
            <p:nvPr/>
          </p:nvSpPr>
          <p:spPr bwMode="auto">
            <a:xfrm>
              <a:off x="2532062" y="3693740"/>
              <a:ext cx="973138" cy="160337"/>
            </a:xfrm>
            <a:custGeom>
              <a:avLst/>
              <a:gdLst>
                <a:gd name="T0" fmla="*/ 0 w 2983"/>
                <a:gd name="T1" fmla="*/ 2147483647 h 492"/>
                <a:gd name="T2" fmla="*/ 2147483647 w 2983"/>
                <a:gd name="T3" fmla="*/ 2147483647 h 492"/>
                <a:gd name="T4" fmla="*/ 2147483647 w 2983"/>
                <a:gd name="T5" fmla="*/ 2147483647 h 492"/>
                <a:gd name="T6" fmla="*/ 2147483647 w 2983"/>
                <a:gd name="T7" fmla="*/ 2147483647 h 492"/>
                <a:gd name="T8" fmla="*/ 2147483647 w 2983"/>
                <a:gd name="T9" fmla="*/ 2147483647 h 492"/>
                <a:gd name="T10" fmla="*/ 2147483647 w 2983"/>
                <a:gd name="T11" fmla="*/ 2147483647 h 492"/>
                <a:gd name="T12" fmla="*/ 2147483647 w 2983"/>
                <a:gd name="T13" fmla="*/ 2147483647 h 492"/>
                <a:gd name="T14" fmla="*/ 2147483647 w 2983"/>
                <a:gd name="T15" fmla="*/ 2147483647 h 492"/>
                <a:gd name="T16" fmla="*/ 2147483647 w 2983"/>
                <a:gd name="T17" fmla="*/ 2147483647 h 492"/>
                <a:gd name="T18" fmla="*/ 2147483647 w 2983"/>
                <a:gd name="T19" fmla="*/ 2147483647 h 492"/>
                <a:gd name="T20" fmla="*/ 2147483647 w 2983"/>
                <a:gd name="T21" fmla="*/ 2147483647 h 492"/>
                <a:gd name="T22" fmla="*/ 2147483647 w 2983"/>
                <a:gd name="T23" fmla="*/ 2147483647 h 492"/>
                <a:gd name="T24" fmla="*/ 2147483647 w 2983"/>
                <a:gd name="T25" fmla="*/ 2147483647 h 492"/>
                <a:gd name="T26" fmla="*/ 2147483647 w 2983"/>
                <a:gd name="T27" fmla="*/ 2147483647 h 492"/>
                <a:gd name="T28" fmla="*/ 2147483647 w 2983"/>
                <a:gd name="T29" fmla="*/ 2147483647 h 492"/>
                <a:gd name="T30" fmla="*/ 2147483647 w 2983"/>
                <a:gd name="T31" fmla="*/ 2147483647 h 492"/>
                <a:gd name="T32" fmla="*/ 2147483647 w 2983"/>
                <a:gd name="T33" fmla="*/ 2147483647 h 492"/>
                <a:gd name="T34" fmla="*/ 2147483647 w 2983"/>
                <a:gd name="T35" fmla="*/ 2147483647 h 492"/>
                <a:gd name="T36" fmla="*/ 2147483647 w 2983"/>
                <a:gd name="T37" fmla="*/ 0 h 4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83"/>
                <a:gd name="T58" fmla="*/ 0 h 492"/>
                <a:gd name="T59" fmla="*/ 2983 w 2983"/>
                <a:gd name="T60" fmla="*/ 492 h 4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83" h="492">
                  <a:moveTo>
                    <a:pt x="0" y="261"/>
                  </a:moveTo>
                  <a:lnTo>
                    <a:pt x="162" y="319"/>
                  </a:lnTo>
                  <a:lnTo>
                    <a:pt x="326" y="369"/>
                  </a:lnTo>
                  <a:lnTo>
                    <a:pt x="494" y="411"/>
                  </a:lnTo>
                  <a:lnTo>
                    <a:pt x="663" y="444"/>
                  </a:lnTo>
                  <a:lnTo>
                    <a:pt x="834" y="468"/>
                  </a:lnTo>
                  <a:lnTo>
                    <a:pt x="1006" y="484"/>
                  </a:lnTo>
                  <a:lnTo>
                    <a:pt x="1178" y="491"/>
                  </a:lnTo>
                  <a:lnTo>
                    <a:pt x="1351" y="489"/>
                  </a:lnTo>
                  <a:lnTo>
                    <a:pt x="1523" y="478"/>
                  </a:lnTo>
                  <a:lnTo>
                    <a:pt x="1695" y="459"/>
                  </a:lnTo>
                  <a:lnTo>
                    <a:pt x="1865" y="431"/>
                  </a:lnTo>
                  <a:lnTo>
                    <a:pt x="2034" y="394"/>
                  </a:lnTo>
                  <a:lnTo>
                    <a:pt x="2200" y="349"/>
                  </a:lnTo>
                  <a:lnTo>
                    <a:pt x="2363" y="295"/>
                  </a:lnTo>
                  <a:lnTo>
                    <a:pt x="2524" y="233"/>
                  </a:lnTo>
                  <a:lnTo>
                    <a:pt x="2681" y="163"/>
                  </a:lnTo>
                  <a:lnTo>
                    <a:pt x="2834" y="86"/>
                  </a:lnTo>
                  <a:lnTo>
                    <a:pt x="2982" y="0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1" name="Freeform 29"/>
            <p:cNvSpPr>
              <a:spLocks/>
            </p:cNvSpPr>
            <p:nvPr/>
          </p:nvSpPr>
          <p:spPr bwMode="auto">
            <a:xfrm>
              <a:off x="1828800" y="2472952"/>
              <a:ext cx="73025" cy="752475"/>
            </a:xfrm>
            <a:custGeom>
              <a:avLst/>
              <a:gdLst>
                <a:gd name="T0" fmla="*/ 2147483647 w 226"/>
                <a:gd name="T1" fmla="*/ 0 h 2308"/>
                <a:gd name="T2" fmla="*/ 2147483647 w 226"/>
                <a:gd name="T3" fmla="*/ 2147483647 h 2308"/>
                <a:gd name="T4" fmla="*/ 2147483647 w 226"/>
                <a:gd name="T5" fmla="*/ 2147483647 h 2308"/>
                <a:gd name="T6" fmla="*/ 2147483647 w 226"/>
                <a:gd name="T7" fmla="*/ 2147483647 h 2308"/>
                <a:gd name="T8" fmla="*/ 2147483647 w 226"/>
                <a:gd name="T9" fmla="*/ 2147483647 h 2308"/>
                <a:gd name="T10" fmla="*/ 2147483647 w 226"/>
                <a:gd name="T11" fmla="*/ 2147483647 h 2308"/>
                <a:gd name="T12" fmla="*/ 2147483647 w 226"/>
                <a:gd name="T13" fmla="*/ 2147483647 h 2308"/>
                <a:gd name="T14" fmla="*/ 0 w 226"/>
                <a:gd name="T15" fmla="*/ 2147483647 h 2308"/>
                <a:gd name="T16" fmla="*/ 0 w 226"/>
                <a:gd name="T17" fmla="*/ 2147483647 h 2308"/>
                <a:gd name="T18" fmla="*/ 2147483647 w 226"/>
                <a:gd name="T19" fmla="*/ 2147483647 h 2308"/>
                <a:gd name="T20" fmla="*/ 2147483647 w 226"/>
                <a:gd name="T21" fmla="*/ 2147483647 h 2308"/>
                <a:gd name="T22" fmla="*/ 2147483647 w 226"/>
                <a:gd name="T23" fmla="*/ 2147483647 h 2308"/>
                <a:gd name="T24" fmla="*/ 2147483647 w 226"/>
                <a:gd name="T25" fmla="*/ 2147483647 h 2308"/>
                <a:gd name="T26" fmla="*/ 2147483647 w 226"/>
                <a:gd name="T27" fmla="*/ 2147483647 h 2308"/>
                <a:gd name="T28" fmla="*/ 2147483647 w 226"/>
                <a:gd name="T29" fmla="*/ 2147483647 h 2308"/>
                <a:gd name="T30" fmla="*/ 2147483647 w 226"/>
                <a:gd name="T31" fmla="*/ 2147483647 h 23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6"/>
                <a:gd name="T49" fmla="*/ 0 h 2308"/>
                <a:gd name="T50" fmla="*/ 226 w 226"/>
                <a:gd name="T51" fmla="*/ 2308 h 23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6" h="2308">
                  <a:moveTo>
                    <a:pt x="225" y="0"/>
                  </a:moveTo>
                  <a:lnTo>
                    <a:pt x="170" y="148"/>
                  </a:lnTo>
                  <a:lnTo>
                    <a:pt x="122" y="299"/>
                  </a:lnTo>
                  <a:lnTo>
                    <a:pt x="82" y="451"/>
                  </a:lnTo>
                  <a:lnTo>
                    <a:pt x="49" y="605"/>
                  </a:lnTo>
                  <a:lnTo>
                    <a:pt x="25" y="761"/>
                  </a:lnTo>
                  <a:lnTo>
                    <a:pt x="9" y="917"/>
                  </a:lnTo>
                  <a:lnTo>
                    <a:pt x="0" y="1075"/>
                  </a:lnTo>
                  <a:lnTo>
                    <a:pt x="0" y="1232"/>
                  </a:lnTo>
                  <a:lnTo>
                    <a:pt x="8" y="1389"/>
                  </a:lnTo>
                  <a:lnTo>
                    <a:pt x="23" y="1546"/>
                  </a:lnTo>
                  <a:lnTo>
                    <a:pt x="47" y="1701"/>
                  </a:lnTo>
                  <a:lnTo>
                    <a:pt x="79" y="1856"/>
                  </a:lnTo>
                  <a:lnTo>
                    <a:pt x="118" y="2008"/>
                  </a:lnTo>
                  <a:lnTo>
                    <a:pt x="166" y="2159"/>
                  </a:lnTo>
                  <a:lnTo>
                    <a:pt x="221" y="2307"/>
                  </a:lnTo>
                </a:path>
              </a:pathLst>
            </a:custGeom>
            <a:noFill/>
            <a:ln w="3672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3" name="Freeform 19"/>
            <p:cNvSpPr>
              <a:spLocks/>
            </p:cNvSpPr>
            <p:nvPr/>
          </p:nvSpPr>
          <p:spPr bwMode="auto">
            <a:xfrm>
              <a:off x="3348037" y="1872877"/>
              <a:ext cx="538163" cy="552450"/>
            </a:xfrm>
            <a:custGeom>
              <a:avLst/>
              <a:gdLst>
                <a:gd name="T0" fmla="*/ 2147483647 w 1649"/>
                <a:gd name="T1" fmla="*/ 2147483647 h 1692"/>
                <a:gd name="T2" fmla="*/ 2147483647 w 1649"/>
                <a:gd name="T3" fmla="*/ 2147483647 h 1692"/>
                <a:gd name="T4" fmla="*/ 2147483647 w 1649"/>
                <a:gd name="T5" fmla="*/ 2147483647 h 1692"/>
                <a:gd name="T6" fmla="*/ 2147483647 w 1649"/>
                <a:gd name="T7" fmla="*/ 2147483647 h 1692"/>
                <a:gd name="T8" fmla="*/ 2147483647 w 1649"/>
                <a:gd name="T9" fmla="*/ 2147483647 h 1692"/>
                <a:gd name="T10" fmla="*/ 2147483647 w 1649"/>
                <a:gd name="T11" fmla="*/ 2147483647 h 1692"/>
                <a:gd name="T12" fmla="*/ 2147483647 w 1649"/>
                <a:gd name="T13" fmla="*/ 2147483647 h 1692"/>
                <a:gd name="T14" fmla="*/ 2147483647 w 1649"/>
                <a:gd name="T15" fmla="*/ 2147483647 h 1692"/>
                <a:gd name="T16" fmla="*/ 2147483647 w 1649"/>
                <a:gd name="T17" fmla="*/ 2147483647 h 1692"/>
                <a:gd name="T18" fmla="*/ 2147483647 w 1649"/>
                <a:gd name="T19" fmla="*/ 2147483647 h 1692"/>
                <a:gd name="T20" fmla="*/ 2147483647 w 1649"/>
                <a:gd name="T21" fmla="*/ 2147483647 h 1692"/>
                <a:gd name="T22" fmla="*/ 2147483647 w 1649"/>
                <a:gd name="T23" fmla="*/ 2147483647 h 1692"/>
                <a:gd name="T24" fmla="*/ 2147483647 w 1649"/>
                <a:gd name="T25" fmla="*/ 2147483647 h 1692"/>
                <a:gd name="T26" fmla="*/ 2147483647 w 1649"/>
                <a:gd name="T27" fmla="*/ 2147483647 h 1692"/>
                <a:gd name="T28" fmla="*/ 2147483647 w 1649"/>
                <a:gd name="T29" fmla="*/ 2147483647 h 1692"/>
                <a:gd name="T30" fmla="*/ 0 w 1649"/>
                <a:gd name="T31" fmla="*/ 0 h 16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49"/>
                <a:gd name="T49" fmla="*/ 0 h 1692"/>
                <a:gd name="T50" fmla="*/ 1649 w 1649"/>
                <a:gd name="T51" fmla="*/ 1692 h 16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49" h="1692">
                  <a:moveTo>
                    <a:pt x="1648" y="1691"/>
                  </a:moveTo>
                  <a:lnTo>
                    <a:pt x="1583" y="1545"/>
                  </a:lnTo>
                  <a:lnTo>
                    <a:pt x="1511" y="1403"/>
                  </a:lnTo>
                  <a:lnTo>
                    <a:pt x="1432" y="1264"/>
                  </a:lnTo>
                  <a:lnTo>
                    <a:pt x="1345" y="1130"/>
                  </a:lnTo>
                  <a:lnTo>
                    <a:pt x="1251" y="999"/>
                  </a:lnTo>
                  <a:lnTo>
                    <a:pt x="1151" y="874"/>
                  </a:lnTo>
                  <a:lnTo>
                    <a:pt x="1045" y="753"/>
                  </a:lnTo>
                  <a:lnTo>
                    <a:pt x="932" y="638"/>
                  </a:lnTo>
                  <a:lnTo>
                    <a:pt x="814" y="528"/>
                  </a:lnTo>
                  <a:lnTo>
                    <a:pt x="690" y="424"/>
                  </a:lnTo>
                  <a:lnTo>
                    <a:pt x="561" y="326"/>
                  </a:lnTo>
                  <a:lnTo>
                    <a:pt x="428" y="235"/>
                  </a:lnTo>
                  <a:lnTo>
                    <a:pt x="289" y="150"/>
                  </a:lnTo>
                  <a:lnTo>
                    <a:pt x="147" y="72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4" name="Freeform 20"/>
            <p:cNvSpPr>
              <a:spLocks/>
            </p:cNvSpPr>
            <p:nvPr/>
          </p:nvSpPr>
          <p:spPr bwMode="auto">
            <a:xfrm>
              <a:off x="1889125" y="1872877"/>
              <a:ext cx="542925" cy="561975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5" name="Freeform 21"/>
            <p:cNvSpPr>
              <a:spLocks/>
            </p:cNvSpPr>
            <p:nvPr/>
          </p:nvSpPr>
          <p:spPr bwMode="auto">
            <a:xfrm>
              <a:off x="3446462" y="3134940"/>
              <a:ext cx="465138" cy="566737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093" name="Text Box 22"/>
            <p:cNvSpPr txBox="1">
              <a:spLocks noChangeArrowheads="1"/>
            </p:cNvSpPr>
            <p:nvPr/>
          </p:nvSpPr>
          <p:spPr bwMode="auto">
            <a:xfrm>
              <a:off x="1924050" y="2676152"/>
              <a:ext cx="309562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B050"/>
                  </a:solidFill>
                  <a:latin typeface="+mn-lt"/>
                  <a:cs typeface="Arial" charset="0"/>
                </a:rPr>
                <a:t>c</a:t>
              </a:r>
            </a:p>
          </p:txBody>
        </p:sp>
        <p:sp>
          <p:nvSpPr>
            <p:cNvPr id="217094" name="Text Box 23"/>
            <p:cNvSpPr txBox="1">
              <a:spLocks noChangeArrowheads="1"/>
            </p:cNvSpPr>
            <p:nvPr/>
          </p:nvSpPr>
          <p:spPr bwMode="auto">
            <a:xfrm>
              <a:off x="3711575" y="2639640"/>
              <a:ext cx="1603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a</a:t>
              </a:r>
            </a:p>
          </p:txBody>
        </p:sp>
        <p:sp>
          <p:nvSpPr>
            <p:cNvPr id="121878" name="Freeform 28"/>
            <p:cNvSpPr>
              <a:spLocks/>
            </p:cNvSpPr>
            <p:nvPr/>
          </p:nvSpPr>
          <p:spPr bwMode="auto">
            <a:xfrm>
              <a:off x="1900237" y="3217490"/>
              <a:ext cx="592138" cy="560387"/>
            </a:xfrm>
            <a:custGeom>
              <a:avLst/>
              <a:gdLst>
                <a:gd name="T0" fmla="*/ 0 w 1814"/>
                <a:gd name="T1" fmla="*/ 0 h 1716"/>
                <a:gd name="T2" fmla="*/ 2147483647 w 1814"/>
                <a:gd name="T3" fmla="*/ 2147483647 h 1716"/>
                <a:gd name="T4" fmla="*/ 2147483647 w 1814"/>
                <a:gd name="T5" fmla="*/ 2147483647 h 1716"/>
                <a:gd name="T6" fmla="*/ 2147483647 w 1814"/>
                <a:gd name="T7" fmla="*/ 2147483647 h 1716"/>
                <a:gd name="T8" fmla="*/ 2147483647 w 1814"/>
                <a:gd name="T9" fmla="*/ 2147483647 h 1716"/>
                <a:gd name="T10" fmla="*/ 2147483647 w 1814"/>
                <a:gd name="T11" fmla="*/ 2147483647 h 1716"/>
                <a:gd name="T12" fmla="*/ 2147483647 w 1814"/>
                <a:gd name="T13" fmla="*/ 2147483647 h 1716"/>
                <a:gd name="T14" fmla="*/ 2147483647 w 1814"/>
                <a:gd name="T15" fmla="*/ 2147483647 h 1716"/>
                <a:gd name="T16" fmla="*/ 2147483647 w 1814"/>
                <a:gd name="T17" fmla="*/ 2147483647 h 1716"/>
                <a:gd name="T18" fmla="*/ 2147483647 w 1814"/>
                <a:gd name="T19" fmla="*/ 2147483647 h 1716"/>
                <a:gd name="T20" fmla="*/ 2147483647 w 1814"/>
                <a:gd name="T21" fmla="*/ 2147483647 h 1716"/>
                <a:gd name="T22" fmla="*/ 2147483647 w 1814"/>
                <a:gd name="T23" fmla="*/ 2147483647 h 1716"/>
                <a:gd name="T24" fmla="*/ 2147483647 w 1814"/>
                <a:gd name="T25" fmla="*/ 2147483647 h 1716"/>
                <a:gd name="T26" fmla="*/ 2147483647 w 1814"/>
                <a:gd name="T27" fmla="*/ 2147483647 h 1716"/>
                <a:gd name="T28" fmla="*/ 2147483647 w 1814"/>
                <a:gd name="T29" fmla="*/ 2147483647 h 1716"/>
                <a:gd name="T30" fmla="*/ 2147483647 w 1814"/>
                <a:gd name="T31" fmla="*/ 2147483647 h 17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4"/>
                <a:gd name="T49" fmla="*/ 0 h 1716"/>
                <a:gd name="T50" fmla="*/ 1814 w 1814"/>
                <a:gd name="T51" fmla="*/ 1716 h 17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4" h="1716">
                  <a:moveTo>
                    <a:pt x="0" y="0"/>
                  </a:moveTo>
                  <a:lnTo>
                    <a:pt x="72" y="153"/>
                  </a:lnTo>
                  <a:lnTo>
                    <a:pt x="152" y="301"/>
                  </a:lnTo>
                  <a:lnTo>
                    <a:pt x="240" y="446"/>
                  </a:lnTo>
                  <a:lnTo>
                    <a:pt x="336" y="586"/>
                  </a:lnTo>
                  <a:lnTo>
                    <a:pt x="439" y="721"/>
                  </a:lnTo>
                  <a:lnTo>
                    <a:pt x="550" y="850"/>
                  </a:lnTo>
                  <a:lnTo>
                    <a:pt x="667" y="974"/>
                  </a:lnTo>
                  <a:lnTo>
                    <a:pt x="792" y="1091"/>
                  </a:lnTo>
                  <a:lnTo>
                    <a:pt x="922" y="1202"/>
                  </a:lnTo>
                  <a:lnTo>
                    <a:pt x="1058" y="1306"/>
                  </a:lnTo>
                  <a:lnTo>
                    <a:pt x="1200" y="1403"/>
                  </a:lnTo>
                  <a:lnTo>
                    <a:pt x="1346" y="1492"/>
                  </a:lnTo>
                  <a:lnTo>
                    <a:pt x="1498" y="1574"/>
                  </a:lnTo>
                  <a:lnTo>
                    <a:pt x="1653" y="1648"/>
                  </a:lnTo>
                  <a:lnTo>
                    <a:pt x="1813" y="1715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00" name="Text Box 30"/>
            <p:cNvSpPr txBox="1">
              <a:spLocks noChangeArrowheads="1"/>
            </p:cNvSpPr>
            <p:nvPr/>
          </p:nvSpPr>
          <p:spPr bwMode="auto">
            <a:xfrm>
              <a:off x="2827337" y="1871290"/>
              <a:ext cx="260350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d</a:t>
              </a:r>
            </a:p>
          </p:txBody>
        </p:sp>
        <p:sp>
          <p:nvSpPr>
            <p:cNvPr id="121880" name="Freeform 31"/>
            <p:cNvSpPr>
              <a:spLocks/>
            </p:cNvSpPr>
            <p:nvPr/>
          </p:nvSpPr>
          <p:spPr bwMode="auto">
            <a:xfrm>
              <a:off x="3462337" y="4309690"/>
              <a:ext cx="538163" cy="554037"/>
            </a:xfrm>
            <a:custGeom>
              <a:avLst/>
              <a:gdLst>
                <a:gd name="T0" fmla="*/ 2147483647 w 1649"/>
                <a:gd name="T1" fmla="*/ 2147483647 h 1692"/>
                <a:gd name="T2" fmla="*/ 2147483647 w 1649"/>
                <a:gd name="T3" fmla="*/ 2147483647 h 1692"/>
                <a:gd name="T4" fmla="*/ 2147483647 w 1649"/>
                <a:gd name="T5" fmla="*/ 2147483647 h 1692"/>
                <a:gd name="T6" fmla="*/ 2147483647 w 1649"/>
                <a:gd name="T7" fmla="*/ 2147483647 h 1692"/>
                <a:gd name="T8" fmla="*/ 2147483647 w 1649"/>
                <a:gd name="T9" fmla="*/ 2147483647 h 1692"/>
                <a:gd name="T10" fmla="*/ 2147483647 w 1649"/>
                <a:gd name="T11" fmla="*/ 2147483647 h 1692"/>
                <a:gd name="T12" fmla="*/ 2147483647 w 1649"/>
                <a:gd name="T13" fmla="*/ 2147483647 h 1692"/>
                <a:gd name="T14" fmla="*/ 2147483647 w 1649"/>
                <a:gd name="T15" fmla="*/ 2147483647 h 1692"/>
                <a:gd name="T16" fmla="*/ 2147483647 w 1649"/>
                <a:gd name="T17" fmla="*/ 2147483647 h 1692"/>
                <a:gd name="T18" fmla="*/ 2147483647 w 1649"/>
                <a:gd name="T19" fmla="*/ 2147483647 h 1692"/>
                <a:gd name="T20" fmla="*/ 2147483647 w 1649"/>
                <a:gd name="T21" fmla="*/ 2147483647 h 1692"/>
                <a:gd name="T22" fmla="*/ 2147483647 w 1649"/>
                <a:gd name="T23" fmla="*/ 2147483647 h 1692"/>
                <a:gd name="T24" fmla="*/ 2147483647 w 1649"/>
                <a:gd name="T25" fmla="*/ 2147483647 h 1692"/>
                <a:gd name="T26" fmla="*/ 2147483647 w 1649"/>
                <a:gd name="T27" fmla="*/ 2147483647 h 1692"/>
                <a:gd name="T28" fmla="*/ 2147483647 w 1649"/>
                <a:gd name="T29" fmla="*/ 2147483647 h 1692"/>
                <a:gd name="T30" fmla="*/ 0 w 1649"/>
                <a:gd name="T31" fmla="*/ 0 h 16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49"/>
                <a:gd name="T49" fmla="*/ 0 h 1692"/>
                <a:gd name="T50" fmla="*/ 1649 w 1649"/>
                <a:gd name="T51" fmla="*/ 1692 h 16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49" h="1692">
                  <a:moveTo>
                    <a:pt x="1648" y="1691"/>
                  </a:moveTo>
                  <a:lnTo>
                    <a:pt x="1583" y="1545"/>
                  </a:lnTo>
                  <a:lnTo>
                    <a:pt x="1511" y="1403"/>
                  </a:lnTo>
                  <a:lnTo>
                    <a:pt x="1432" y="1264"/>
                  </a:lnTo>
                  <a:lnTo>
                    <a:pt x="1345" y="1130"/>
                  </a:lnTo>
                  <a:lnTo>
                    <a:pt x="1251" y="999"/>
                  </a:lnTo>
                  <a:lnTo>
                    <a:pt x="1151" y="874"/>
                  </a:lnTo>
                  <a:lnTo>
                    <a:pt x="1045" y="753"/>
                  </a:lnTo>
                  <a:lnTo>
                    <a:pt x="932" y="638"/>
                  </a:lnTo>
                  <a:lnTo>
                    <a:pt x="814" y="528"/>
                  </a:lnTo>
                  <a:lnTo>
                    <a:pt x="690" y="424"/>
                  </a:lnTo>
                  <a:lnTo>
                    <a:pt x="561" y="326"/>
                  </a:lnTo>
                  <a:lnTo>
                    <a:pt x="428" y="235"/>
                  </a:lnTo>
                  <a:lnTo>
                    <a:pt x="289" y="150"/>
                  </a:lnTo>
                  <a:lnTo>
                    <a:pt x="147" y="72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1" name="Freeform 32"/>
            <p:cNvSpPr>
              <a:spLocks/>
            </p:cNvSpPr>
            <p:nvPr/>
          </p:nvSpPr>
          <p:spPr bwMode="auto">
            <a:xfrm>
              <a:off x="2003425" y="4309690"/>
              <a:ext cx="542925" cy="561975"/>
            </a:xfrm>
            <a:custGeom>
              <a:avLst/>
              <a:gdLst>
                <a:gd name="T0" fmla="*/ 2147483647 w 1661"/>
                <a:gd name="T1" fmla="*/ 0 h 1719"/>
                <a:gd name="T2" fmla="*/ 2147483647 w 1661"/>
                <a:gd name="T3" fmla="*/ 2147483647 h 1719"/>
                <a:gd name="T4" fmla="*/ 2147483647 w 1661"/>
                <a:gd name="T5" fmla="*/ 2147483647 h 1719"/>
                <a:gd name="T6" fmla="*/ 2147483647 w 1661"/>
                <a:gd name="T7" fmla="*/ 2147483647 h 1719"/>
                <a:gd name="T8" fmla="*/ 2147483647 w 1661"/>
                <a:gd name="T9" fmla="*/ 2147483647 h 1719"/>
                <a:gd name="T10" fmla="*/ 2147483647 w 1661"/>
                <a:gd name="T11" fmla="*/ 2147483647 h 1719"/>
                <a:gd name="T12" fmla="*/ 2147483647 w 1661"/>
                <a:gd name="T13" fmla="*/ 2147483647 h 1719"/>
                <a:gd name="T14" fmla="*/ 2147483647 w 1661"/>
                <a:gd name="T15" fmla="*/ 2147483647 h 1719"/>
                <a:gd name="T16" fmla="*/ 2147483647 w 1661"/>
                <a:gd name="T17" fmla="*/ 2147483647 h 1719"/>
                <a:gd name="T18" fmla="*/ 2147483647 w 1661"/>
                <a:gd name="T19" fmla="*/ 2147483647 h 1719"/>
                <a:gd name="T20" fmla="*/ 2147483647 w 1661"/>
                <a:gd name="T21" fmla="*/ 2147483647 h 1719"/>
                <a:gd name="T22" fmla="*/ 2147483647 w 1661"/>
                <a:gd name="T23" fmla="*/ 2147483647 h 1719"/>
                <a:gd name="T24" fmla="*/ 2147483647 w 1661"/>
                <a:gd name="T25" fmla="*/ 2147483647 h 1719"/>
                <a:gd name="T26" fmla="*/ 2147483647 w 1661"/>
                <a:gd name="T27" fmla="*/ 2147483647 h 1719"/>
                <a:gd name="T28" fmla="*/ 2147483647 w 1661"/>
                <a:gd name="T29" fmla="*/ 2147483647 h 1719"/>
                <a:gd name="T30" fmla="*/ 0 w 1661"/>
                <a:gd name="T31" fmla="*/ 2147483647 h 1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1"/>
                <a:gd name="T49" fmla="*/ 0 h 1719"/>
                <a:gd name="T50" fmla="*/ 1661 w 1661"/>
                <a:gd name="T51" fmla="*/ 1719 h 1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1" h="1719">
                  <a:moveTo>
                    <a:pt x="1660" y="0"/>
                  </a:moveTo>
                  <a:lnTo>
                    <a:pt x="1512" y="72"/>
                  </a:lnTo>
                  <a:lnTo>
                    <a:pt x="1367" y="152"/>
                  </a:lnTo>
                  <a:lnTo>
                    <a:pt x="1227" y="238"/>
                  </a:lnTo>
                  <a:lnTo>
                    <a:pt x="1092" y="331"/>
                  </a:lnTo>
                  <a:lnTo>
                    <a:pt x="962" y="430"/>
                  </a:lnTo>
                  <a:lnTo>
                    <a:pt x="837" y="536"/>
                  </a:lnTo>
                  <a:lnTo>
                    <a:pt x="717" y="648"/>
                  </a:lnTo>
                  <a:lnTo>
                    <a:pt x="604" y="765"/>
                  </a:lnTo>
                  <a:lnTo>
                    <a:pt x="497" y="888"/>
                  </a:lnTo>
                  <a:lnTo>
                    <a:pt x="396" y="1015"/>
                  </a:lnTo>
                  <a:lnTo>
                    <a:pt x="303" y="1148"/>
                  </a:lnTo>
                  <a:lnTo>
                    <a:pt x="216" y="1285"/>
                  </a:lnTo>
                  <a:lnTo>
                    <a:pt x="137" y="1426"/>
                  </a:lnTo>
                  <a:lnTo>
                    <a:pt x="65" y="1570"/>
                  </a:lnTo>
                  <a:lnTo>
                    <a:pt x="0" y="1718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2" name="Freeform 33"/>
            <p:cNvSpPr>
              <a:spLocks/>
            </p:cNvSpPr>
            <p:nvPr/>
          </p:nvSpPr>
          <p:spPr bwMode="auto">
            <a:xfrm>
              <a:off x="3559175" y="5573340"/>
              <a:ext cx="466725" cy="566737"/>
            </a:xfrm>
            <a:custGeom>
              <a:avLst/>
              <a:gdLst>
                <a:gd name="T0" fmla="*/ 0 w 1427"/>
                <a:gd name="T1" fmla="*/ 2147483647 h 1737"/>
                <a:gd name="T2" fmla="*/ 2147483647 w 1427"/>
                <a:gd name="T3" fmla="*/ 2147483647 h 1737"/>
                <a:gd name="T4" fmla="*/ 2147483647 w 1427"/>
                <a:gd name="T5" fmla="*/ 2147483647 h 1737"/>
                <a:gd name="T6" fmla="*/ 2147483647 w 1427"/>
                <a:gd name="T7" fmla="*/ 2147483647 h 1737"/>
                <a:gd name="T8" fmla="*/ 2147483647 w 1427"/>
                <a:gd name="T9" fmla="*/ 2147483647 h 1737"/>
                <a:gd name="T10" fmla="*/ 2147483647 w 1427"/>
                <a:gd name="T11" fmla="*/ 2147483647 h 1737"/>
                <a:gd name="T12" fmla="*/ 2147483647 w 1427"/>
                <a:gd name="T13" fmla="*/ 2147483647 h 1737"/>
                <a:gd name="T14" fmla="*/ 2147483647 w 1427"/>
                <a:gd name="T15" fmla="*/ 2147483647 h 1737"/>
                <a:gd name="T16" fmla="*/ 2147483647 w 1427"/>
                <a:gd name="T17" fmla="*/ 2147483647 h 1737"/>
                <a:gd name="T18" fmla="*/ 2147483647 w 1427"/>
                <a:gd name="T19" fmla="*/ 2147483647 h 1737"/>
                <a:gd name="T20" fmla="*/ 2147483647 w 1427"/>
                <a:gd name="T21" fmla="*/ 2147483647 h 1737"/>
                <a:gd name="T22" fmla="*/ 2147483647 w 1427"/>
                <a:gd name="T23" fmla="*/ 2147483647 h 1737"/>
                <a:gd name="T24" fmla="*/ 2147483647 w 1427"/>
                <a:gd name="T25" fmla="*/ 2147483647 h 1737"/>
                <a:gd name="T26" fmla="*/ 2147483647 w 1427"/>
                <a:gd name="T27" fmla="*/ 2147483647 h 1737"/>
                <a:gd name="T28" fmla="*/ 2147483647 w 1427"/>
                <a:gd name="T29" fmla="*/ 2147483647 h 1737"/>
                <a:gd name="T30" fmla="*/ 2147483647 w 1427"/>
                <a:gd name="T31" fmla="*/ 0 h 17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7"/>
                <a:gd name="T49" fmla="*/ 0 h 1737"/>
                <a:gd name="T50" fmla="*/ 1427 w 1427"/>
                <a:gd name="T51" fmla="*/ 1737 h 17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7" h="1737">
                  <a:moveTo>
                    <a:pt x="0" y="1736"/>
                  </a:moveTo>
                  <a:lnTo>
                    <a:pt x="132" y="1655"/>
                  </a:lnTo>
                  <a:lnTo>
                    <a:pt x="259" y="1568"/>
                  </a:lnTo>
                  <a:lnTo>
                    <a:pt x="382" y="1475"/>
                  </a:lnTo>
                  <a:lnTo>
                    <a:pt x="501" y="1377"/>
                  </a:lnTo>
                  <a:lnTo>
                    <a:pt x="614" y="1273"/>
                  </a:lnTo>
                  <a:lnTo>
                    <a:pt x="722" y="1164"/>
                  </a:lnTo>
                  <a:lnTo>
                    <a:pt x="825" y="1050"/>
                  </a:lnTo>
                  <a:lnTo>
                    <a:pt x="922" y="932"/>
                  </a:lnTo>
                  <a:lnTo>
                    <a:pt x="1013" y="810"/>
                  </a:lnTo>
                  <a:lnTo>
                    <a:pt x="1098" y="683"/>
                  </a:lnTo>
                  <a:lnTo>
                    <a:pt x="1177" y="553"/>
                  </a:lnTo>
                  <a:lnTo>
                    <a:pt x="1249" y="419"/>
                  </a:lnTo>
                  <a:lnTo>
                    <a:pt x="1315" y="282"/>
                  </a:lnTo>
                  <a:lnTo>
                    <a:pt x="1374" y="142"/>
                  </a:lnTo>
                  <a:lnTo>
                    <a:pt x="1426" y="0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04" name="Text Box 34"/>
            <p:cNvSpPr txBox="1">
              <a:spLocks noChangeArrowheads="1"/>
            </p:cNvSpPr>
            <p:nvPr/>
          </p:nvSpPr>
          <p:spPr bwMode="auto">
            <a:xfrm>
              <a:off x="2038350" y="5114552"/>
              <a:ext cx="309562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h</a:t>
              </a:r>
            </a:p>
          </p:txBody>
        </p:sp>
        <p:sp>
          <p:nvSpPr>
            <p:cNvPr id="217105" name="Text Box 35"/>
            <p:cNvSpPr txBox="1">
              <a:spLocks noChangeArrowheads="1"/>
            </p:cNvSpPr>
            <p:nvPr/>
          </p:nvSpPr>
          <p:spPr bwMode="auto">
            <a:xfrm>
              <a:off x="3806825" y="5017715"/>
              <a:ext cx="1809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f</a:t>
              </a:r>
            </a:p>
          </p:txBody>
        </p:sp>
        <p:sp>
          <p:nvSpPr>
            <p:cNvPr id="217106" name="Text Box 36"/>
            <p:cNvSpPr txBox="1">
              <a:spLocks noChangeArrowheads="1"/>
            </p:cNvSpPr>
            <p:nvPr/>
          </p:nvSpPr>
          <p:spPr bwMode="auto">
            <a:xfrm>
              <a:off x="2933700" y="5943227"/>
              <a:ext cx="155575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>
                  <a:solidFill>
                    <a:srgbClr val="0000FF"/>
                  </a:solidFill>
                  <a:latin typeface="+mn-lt"/>
                  <a:cs typeface="Arial" charset="0"/>
                </a:rPr>
                <a:t>g</a:t>
              </a:r>
            </a:p>
          </p:txBody>
        </p:sp>
        <p:sp>
          <p:nvSpPr>
            <p:cNvPr id="121886" name="Freeform 40"/>
            <p:cNvSpPr>
              <a:spLocks/>
            </p:cNvSpPr>
            <p:nvPr/>
          </p:nvSpPr>
          <p:spPr bwMode="auto">
            <a:xfrm>
              <a:off x="2035175" y="5698752"/>
              <a:ext cx="573087" cy="517525"/>
            </a:xfrm>
            <a:custGeom>
              <a:avLst/>
              <a:gdLst>
                <a:gd name="T0" fmla="*/ 0 w 1754"/>
                <a:gd name="T1" fmla="*/ 0 h 1586"/>
                <a:gd name="T2" fmla="*/ 2147483647 w 1754"/>
                <a:gd name="T3" fmla="*/ 2147483647 h 1586"/>
                <a:gd name="T4" fmla="*/ 2147483647 w 1754"/>
                <a:gd name="T5" fmla="*/ 2147483647 h 1586"/>
                <a:gd name="T6" fmla="*/ 2147483647 w 1754"/>
                <a:gd name="T7" fmla="*/ 2147483647 h 1586"/>
                <a:gd name="T8" fmla="*/ 2147483647 w 1754"/>
                <a:gd name="T9" fmla="*/ 2147483647 h 1586"/>
                <a:gd name="T10" fmla="*/ 2147483647 w 1754"/>
                <a:gd name="T11" fmla="*/ 2147483647 h 1586"/>
                <a:gd name="T12" fmla="*/ 2147483647 w 1754"/>
                <a:gd name="T13" fmla="*/ 2147483647 h 1586"/>
                <a:gd name="T14" fmla="*/ 2147483647 w 1754"/>
                <a:gd name="T15" fmla="*/ 2147483647 h 1586"/>
                <a:gd name="T16" fmla="*/ 2147483647 w 1754"/>
                <a:gd name="T17" fmla="*/ 2147483647 h 1586"/>
                <a:gd name="T18" fmla="*/ 2147483647 w 1754"/>
                <a:gd name="T19" fmla="*/ 2147483647 h 1586"/>
                <a:gd name="T20" fmla="*/ 2147483647 w 1754"/>
                <a:gd name="T21" fmla="*/ 2147483647 h 1586"/>
                <a:gd name="T22" fmla="*/ 2147483647 w 1754"/>
                <a:gd name="T23" fmla="*/ 2147483647 h 1586"/>
                <a:gd name="T24" fmla="*/ 2147483647 w 1754"/>
                <a:gd name="T25" fmla="*/ 2147483647 h 1586"/>
                <a:gd name="T26" fmla="*/ 2147483647 w 1754"/>
                <a:gd name="T27" fmla="*/ 2147483647 h 1586"/>
                <a:gd name="T28" fmla="*/ 2147483647 w 1754"/>
                <a:gd name="T29" fmla="*/ 2147483647 h 1586"/>
                <a:gd name="T30" fmla="*/ 2147483647 w 1754"/>
                <a:gd name="T31" fmla="*/ 2147483647 h 15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54"/>
                <a:gd name="T49" fmla="*/ 0 h 1586"/>
                <a:gd name="T50" fmla="*/ 1754 w 1754"/>
                <a:gd name="T51" fmla="*/ 1586 h 15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54" h="1586">
                  <a:moveTo>
                    <a:pt x="0" y="0"/>
                  </a:moveTo>
                  <a:lnTo>
                    <a:pt x="75" y="141"/>
                  </a:lnTo>
                  <a:lnTo>
                    <a:pt x="156" y="278"/>
                  </a:lnTo>
                  <a:lnTo>
                    <a:pt x="244" y="412"/>
                  </a:lnTo>
                  <a:lnTo>
                    <a:pt x="339" y="540"/>
                  </a:lnTo>
                  <a:lnTo>
                    <a:pt x="441" y="665"/>
                  </a:lnTo>
                  <a:lnTo>
                    <a:pt x="549" y="784"/>
                  </a:lnTo>
                  <a:lnTo>
                    <a:pt x="663" y="897"/>
                  </a:lnTo>
                  <a:lnTo>
                    <a:pt x="782" y="1006"/>
                  </a:lnTo>
                  <a:lnTo>
                    <a:pt x="907" y="1108"/>
                  </a:lnTo>
                  <a:lnTo>
                    <a:pt x="1037" y="1204"/>
                  </a:lnTo>
                  <a:lnTo>
                    <a:pt x="1172" y="1294"/>
                  </a:lnTo>
                  <a:lnTo>
                    <a:pt x="1312" y="1377"/>
                  </a:lnTo>
                  <a:lnTo>
                    <a:pt x="1455" y="1453"/>
                  </a:lnTo>
                  <a:lnTo>
                    <a:pt x="1602" y="1522"/>
                  </a:lnTo>
                  <a:lnTo>
                    <a:pt x="1753" y="1585"/>
                  </a:lnTo>
                </a:path>
              </a:pathLst>
            </a:custGeom>
            <a:noFill/>
            <a:ln w="3672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12" name="Text Box 42"/>
            <p:cNvSpPr txBox="1">
              <a:spLocks noChangeArrowheads="1"/>
            </p:cNvSpPr>
            <p:nvPr/>
          </p:nvSpPr>
          <p:spPr bwMode="auto">
            <a:xfrm>
              <a:off x="2933700" y="4298577"/>
              <a:ext cx="260350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e</a:t>
              </a:r>
            </a:p>
          </p:txBody>
        </p:sp>
        <p:sp>
          <p:nvSpPr>
            <p:cNvPr id="217115" name="Text Box 36"/>
            <p:cNvSpPr txBox="1">
              <a:spLocks noChangeArrowheads="1"/>
            </p:cNvSpPr>
            <p:nvPr/>
          </p:nvSpPr>
          <p:spPr bwMode="auto">
            <a:xfrm>
              <a:off x="2876550" y="3533402"/>
              <a:ext cx="1555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6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21908" name="TextBox 2"/>
            <p:cNvSpPr txBox="1">
              <a:spLocks noChangeArrowheads="1"/>
            </p:cNvSpPr>
            <p:nvPr/>
          </p:nvSpPr>
          <p:spPr bwMode="auto">
            <a:xfrm>
              <a:off x="3462337" y="1769690"/>
              <a:ext cx="3175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3200" dirty="0">
                  <a:latin typeface="Times New Roman" charset="0"/>
                  <a:cs typeface="Times New Roman" charset="0"/>
                </a:rPr>
                <a:t>●</a:t>
              </a:r>
              <a:endParaRPr lang="en-GB" sz="3200" dirty="0"/>
            </a:p>
          </p:txBody>
        </p:sp>
        <p:sp>
          <p:nvSpPr>
            <p:cNvPr id="121909" name="TextBox 62"/>
            <p:cNvSpPr txBox="1">
              <a:spLocks noChangeArrowheads="1"/>
            </p:cNvSpPr>
            <p:nvPr/>
          </p:nvSpPr>
          <p:spPr bwMode="auto">
            <a:xfrm>
              <a:off x="2032000" y="4174752"/>
              <a:ext cx="31591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3200" dirty="0">
                  <a:latin typeface="Times New Roman" charset="0"/>
                  <a:cs typeface="Times New Roman" charset="0"/>
                </a:rPr>
                <a:t>●</a:t>
              </a:r>
              <a:endParaRPr lang="en-GB" sz="3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304800"/>
            <a:ext cx="3378200" cy="1092200"/>
            <a:chOff x="609600" y="304800"/>
            <a:chExt cx="3378200" cy="1092200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304800"/>
              <a:ext cx="3352800" cy="406400"/>
              <a:chOff x="228600" y="2057400"/>
              <a:chExt cx="3352800" cy="406400"/>
            </a:xfrm>
          </p:grpSpPr>
          <p:sp>
            <p:nvSpPr>
              <p:cNvPr id="59" name="Line 115"/>
              <p:cNvSpPr>
                <a:spLocks noChangeShapeType="1"/>
              </p:cNvSpPr>
              <p:nvPr/>
            </p:nvSpPr>
            <p:spPr bwMode="auto">
              <a:xfrm>
                <a:off x="16764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1" name="Line 115"/>
              <p:cNvSpPr>
                <a:spLocks noChangeShapeType="1"/>
              </p:cNvSpPr>
              <p:nvPr/>
            </p:nvSpPr>
            <p:spPr bwMode="auto">
              <a:xfrm>
                <a:off x="25908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0" name="Line 115"/>
              <p:cNvSpPr>
                <a:spLocks noChangeShapeType="1"/>
              </p:cNvSpPr>
              <p:nvPr/>
            </p:nvSpPr>
            <p:spPr bwMode="auto">
              <a:xfrm>
                <a:off x="2286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 type="triangl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1" name="Line 115"/>
              <p:cNvSpPr>
                <a:spLocks noChangeShapeType="1"/>
              </p:cNvSpPr>
              <p:nvPr/>
            </p:nvSpPr>
            <p:spPr bwMode="auto">
              <a:xfrm>
                <a:off x="7620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7" name="Line 115"/>
              <p:cNvSpPr>
                <a:spLocks noChangeShapeType="1"/>
              </p:cNvSpPr>
              <p:nvPr/>
            </p:nvSpPr>
            <p:spPr bwMode="auto">
              <a:xfrm>
                <a:off x="11430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8" name="Line 115"/>
              <p:cNvSpPr>
                <a:spLocks noChangeShapeType="1"/>
              </p:cNvSpPr>
              <p:nvPr/>
            </p:nvSpPr>
            <p:spPr bwMode="auto">
              <a:xfrm>
                <a:off x="20574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9" name="Line 115"/>
              <p:cNvSpPr>
                <a:spLocks noChangeShapeType="1"/>
              </p:cNvSpPr>
              <p:nvPr/>
            </p:nvSpPr>
            <p:spPr bwMode="auto">
              <a:xfrm>
                <a:off x="29718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 type="triangl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28600" y="2057400"/>
                <a:ext cx="3352800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64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buNone/>
                  <a:defRPr/>
                </a:pPr>
                <a:r>
                  <a:rPr lang="en-GB" altLang="en-US" sz="2400" i="1" dirty="0">
                    <a:solidFill>
                      <a:srgbClr val="0000FF"/>
                    </a:solidFill>
                    <a:cs typeface="Arial" charset="0"/>
                  </a:rPr>
                  <a:t>-a          </a:t>
                </a:r>
                <a:r>
                  <a:rPr lang="en-GB" altLang="en-US" sz="2400" i="1" dirty="0">
                    <a:solidFill>
                      <a:srgbClr val="00B050"/>
                    </a:solidFill>
                    <a:cs typeface="Arial" charset="0"/>
                  </a:rPr>
                  <a:t>+b        +c          -d</a:t>
                </a:r>
                <a:endParaRPr lang="en-US" sz="24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35000" y="990600"/>
              <a:ext cx="3352800" cy="406400"/>
              <a:chOff x="228600" y="2057400"/>
              <a:chExt cx="3352800" cy="406400"/>
            </a:xfrm>
          </p:grpSpPr>
          <p:sp>
            <p:nvSpPr>
              <p:cNvPr id="83" name="Line 115"/>
              <p:cNvSpPr>
                <a:spLocks noChangeShapeType="1"/>
              </p:cNvSpPr>
              <p:nvPr/>
            </p:nvSpPr>
            <p:spPr bwMode="auto">
              <a:xfrm>
                <a:off x="16764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4" name="Line 115"/>
              <p:cNvSpPr>
                <a:spLocks noChangeShapeType="1"/>
              </p:cNvSpPr>
              <p:nvPr/>
            </p:nvSpPr>
            <p:spPr bwMode="auto">
              <a:xfrm>
                <a:off x="25908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5" name="Line 115"/>
              <p:cNvSpPr>
                <a:spLocks noChangeShapeType="1"/>
              </p:cNvSpPr>
              <p:nvPr/>
            </p:nvSpPr>
            <p:spPr bwMode="auto">
              <a:xfrm>
                <a:off x="2286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 type="none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6" name="Line 115"/>
              <p:cNvSpPr>
                <a:spLocks noChangeShapeType="1"/>
              </p:cNvSpPr>
              <p:nvPr/>
            </p:nvSpPr>
            <p:spPr bwMode="auto">
              <a:xfrm>
                <a:off x="762000" y="2463800"/>
                <a:ext cx="381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7" name="Line 115"/>
              <p:cNvSpPr>
                <a:spLocks noChangeShapeType="1"/>
              </p:cNvSpPr>
              <p:nvPr/>
            </p:nvSpPr>
            <p:spPr bwMode="auto">
              <a:xfrm>
                <a:off x="11430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8" name="Line 115"/>
              <p:cNvSpPr>
                <a:spLocks noChangeShapeType="1"/>
              </p:cNvSpPr>
              <p:nvPr/>
            </p:nvSpPr>
            <p:spPr bwMode="auto">
              <a:xfrm>
                <a:off x="20574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 type="triangl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9" name="Line 115"/>
              <p:cNvSpPr>
                <a:spLocks noChangeShapeType="1"/>
              </p:cNvSpPr>
              <p:nvPr/>
            </p:nvSpPr>
            <p:spPr bwMode="auto">
              <a:xfrm>
                <a:off x="2971800" y="2463800"/>
                <a:ext cx="558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 type="none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8600" y="2057400"/>
                <a:ext cx="3352800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64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buNone/>
                  <a:defRPr/>
                </a:pPr>
                <a:r>
                  <a:rPr lang="en-GB" altLang="en-US" sz="2400" i="1" dirty="0">
                    <a:solidFill>
                      <a:srgbClr val="00B050"/>
                    </a:solidFill>
                    <a:cs typeface="Arial" charset="0"/>
                  </a:rPr>
                  <a:t>+e</a:t>
                </a:r>
                <a:r>
                  <a:rPr lang="en-GB" altLang="en-US" sz="2400" i="1" dirty="0">
                    <a:solidFill>
                      <a:srgbClr val="008000"/>
                    </a:solidFill>
                    <a:cs typeface="Arial" charset="0"/>
                  </a:rPr>
                  <a:t>          </a:t>
                </a:r>
                <a:r>
                  <a:rPr lang="en-GB" altLang="en-US" sz="2400" i="1" dirty="0">
                    <a:solidFill>
                      <a:srgbClr val="0000FF"/>
                    </a:solidFill>
                    <a:cs typeface="Arial" charset="0"/>
                  </a:rPr>
                  <a:t>+f        -g          +h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103" name="Line 115"/>
          <p:cNvSpPr>
            <a:spLocks noChangeShapeType="1"/>
          </p:cNvSpPr>
          <p:nvPr/>
        </p:nvSpPr>
        <p:spPr bwMode="auto">
          <a:xfrm>
            <a:off x="6019800" y="711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4" name="Line 115"/>
          <p:cNvSpPr>
            <a:spLocks noChangeShapeType="1"/>
          </p:cNvSpPr>
          <p:nvPr/>
        </p:nvSpPr>
        <p:spPr bwMode="auto">
          <a:xfrm>
            <a:off x="6934200" y="711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5" name="Line 115"/>
          <p:cNvSpPr>
            <a:spLocks noChangeShapeType="1"/>
          </p:cNvSpPr>
          <p:nvPr/>
        </p:nvSpPr>
        <p:spPr bwMode="auto">
          <a:xfrm>
            <a:off x="4572000" y="711200"/>
            <a:ext cx="558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6" name="Line 115"/>
          <p:cNvSpPr>
            <a:spLocks noChangeShapeType="1"/>
          </p:cNvSpPr>
          <p:nvPr/>
        </p:nvSpPr>
        <p:spPr bwMode="auto">
          <a:xfrm>
            <a:off x="5105400" y="711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7" name="Line 115"/>
          <p:cNvSpPr>
            <a:spLocks noChangeShapeType="1"/>
          </p:cNvSpPr>
          <p:nvPr/>
        </p:nvSpPr>
        <p:spPr bwMode="auto">
          <a:xfrm>
            <a:off x="5486400" y="711200"/>
            <a:ext cx="558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8" name="Line 115"/>
          <p:cNvSpPr>
            <a:spLocks noChangeShapeType="1"/>
          </p:cNvSpPr>
          <p:nvPr/>
        </p:nvSpPr>
        <p:spPr bwMode="auto">
          <a:xfrm>
            <a:off x="6400800" y="711200"/>
            <a:ext cx="558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9" name="Line 115"/>
          <p:cNvSpPr>
            <a:spLocks noChangeShapeType="1"/>
          </p:cNvSpPr>
          <p:nvPr/>
        </p:nvSpPr>
        <p:spPr bwMode="auto">
          <a:xfrm>
            <a:off x="7315200" y="711200"/>
            <a:ext cx="558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72000" y="310228"/>
            <a:ext cx="3352800" cy="58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4000"/>
              </a:lnSpc>
              <a:spcBef>
                <a:spcPct val="0"/>
              </a:spcBef>
              <a:buClr>
                <a:srgbClr val="000000"/>
              </a:buClr>
              <a:buSzPct val="45000"/>
              <a:defRPr/>
            </a:pPr>
            <a:r>
              <a:rPr lang="en-GB" altLang="en-US" sz="2400" i="1" dirty="0">
                <a:solidFill>
                  <a:srgbClr val="0000FF"/>
                </a:solidFill>
                <a:cs typeface="Arial" charset="0"/>
              </a:rPr>
              <a:t>-a          +f          -g          +h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64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altLang="en-US" sz="2400" i="1" dirty="0">
                <a:solidFill>
                  <a:srgbClr val="0000FF"/>
                </a:solidFill>
                <a:cs typeface="Arial" charset="0"/>
              </a:rPr>
              <a:t> </a:t>
            </a:r>
            <a:endParaRPr lang="en-US" sz="24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4597400" y="990600"/>
            <a:ext cx="3352800" cy="406400"/>
            <a:chOff x="228600" y="2057400"/>
            <a:chExt cx="3352800" cy="406400"/>
          </a:xfrm>
        </p:grpSpPr>
        <p:sp>
          <p:nvSpPr>
            <p:cNvPr id="95" name="Line 115"/>
            <p:cNvSpPr>
              <a:spLocks noChangeShapeType="1"/>
            </p:cNvSpPr>
            <p:nvPr/>
          </p:nvSpPr>
          <p:spPr bwMode="auto">
            <a:xfrm>
              <a:off x="1676400" y="2463800"/>
              <a:ext cx="381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6" name="Line 115"/>
            <p:cNvSpPr>
              <a:spLocks noChangeShapeType="1"/>
            </p:cNvSpPr>
            <p:nvPr/>
          </p:nvSpPr>
          <p:spPr bwMode="auto">
            <a:xfrm>
              <a:off x="2590800" y="2463800"/>
              <a:ext cx="381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7" name="Line 115"/>
            <p:cNvSpPr>
              <a:spLocks noChangeShapeType="1"/>
            </p:cNvSpPr>
            <p:nvPr/>
          </p:nvSpPr>
          <p:spPr bwMode="auto">
            <a:xfrm>
              <a:off x="228600" y="2463800"/>
              <a:ext cx="55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 type="none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8" name="Line 115"/>
            <p:cNvSpPr>
              <a:spLocks noChangeShapeType="1"/>
            </p:cNvSpPr>
            <p:nvPr/>
          </p:nvSpPr>
          <p:spPr bwMode="auto">
            <a:xfrm>
              <a:off x="762000" y="2463800"/>
              <a:ext cx="381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9" name="Line 115"/>
            <p:cNvSpPr>
              <a:spLocks noChangeShapeType="1"/>
            </p:cNvSpPr>
            <p:nvPr/>
          </p:nvSpPr>
          <p:spPr bwMode="auto">
            <a:xfrm>
              <a:off x="1143000" y="2463800"/>
              <a:ext cx="55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00" name="Line 115"/>
            <p:cNvSpPr>
              <a:spLocks noChangeShapeType="1"/>
            </p:cNvSpPr>
            <p:nvPr/>
          </p:nvSpPr>
          <p:spPr bwMode="auto">
            <a:xfrm>
              <a:off x="2057400" y="2463800"/>
              <a:ext cx="55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01" name="Line 115"/>
            <p:cNvSpPr>
              <a:spLocks noChangeShapeType="1"/>
            </p:cNvSpPr>
            <p:nvPr/>
          </p:nvSpPr>
          <p:spPr bwMode="auto">
            <a:xfrm>
              <a:off x="2971800" y="2463800"/>
              <a:ext cx="55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28600" y="2057400"/>
              <a:ext cx="3352800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64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defRPr/>
              </a:pPr>
              <a:r>
                <a:rPr lang="en-GB" altLang="en-US" sz="2400" i="1" dirty="0">
                  <a:solidFill>
                    <a:srgbClr val="00B050"/>
                  </a:solidFill>
                  <a:cs typeface="Arial" charset="0"/>
                </a:rPr>
                <a:t>+e</a:t>
              </a:r>
              <a:r>
                <a:rPr lang="en-GB" altLang="en-US" sz="2400" i="1" dirty="0">
                  <a:solidFill>
                    <a:srgbClr val="008000"/>
                  </a:solidFill>
                  <a:cs typeface="Arial" charset="0"/>
                </a:rPr>
                <a:t>          </a:t>
              </a:r>
              <a:r>
                <a:rPr lang="en-GB" altLang="en-US" sz="2400" i="1" dirty="0">
                  <a:solidFill>
                    <a:srgbClr val="00B050"/>
                  </a:solidFill>
                  <a:cs typeface="Arial" charset="0"/>
                </a:rPr>
                <a:t>+b        +c          -d</a:t>
              </a:r>
              <a:endParaRPr lang="en-US" sz="2400" dirty="0"/>
            </a:p>
          </p:txBody>
        </p:sp>
      </p:grpSp>
      <p:cxnSp>
        <p:nvCxnSpPr>
          <p:cNvPr id="111" name="Straight Arrow Connector 68"/>
          <p:cNvCxnSpPr>
            <a:cxnSpLocks noChangeShapeType="1"/>
          </p:cNvCxnSpPr>
          <p:nvPr/>
        </p:nvCxnSpPr>
        <p:spPr bwMode="auto">
          <a:xfrm>
            <a:off x="4038600" y="1066800"/>
            <a:ext cx="34131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114"/>
          <p:cNvSpPr txBox="1"/>
          <p:nvPr/>
        </p:nvSpPr>
        <p:spPr>
          <a:xfrm>
            <a:off x="228600" y="3479800"/>
            <a:ext cx="1981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Circularization </a:t>
            </a:r>
          </a:p>
          <a:p>
            <a:r>
              <a:rPr lang="en-US" sz="2400" dirty="0"/>
              <a:t>of linear </a:t>
            </a:r>
          </a:p>
          <a:p>
            <a:r>
              <a:rPr lang="en-US" sz="2400" dirty="0"/>
              <a:t>chromosomes</a:t>
            </a:r>
          </a:p>
        </p:txBody>
      </p:sp>
      <p:sp>
        <p:nvSpPr>
          <p:cNvPr id="113" name="Freeform 50"/>
          <p:cNvSpPr>
            <a:spLocks noChangeArrowheads="1"/>
          </p:cNvSpPr>
          <p:nvPr/>
        </p:nvSpPr>
        <p:spPr bwMode="auto">
          <a:xfrm>
            <a:off x="3581400" y="3276600"/>
            <a:ext cx="296862" cy="322263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50"/>
          <p:cNvSpPr>
            <a:spLocks noChangeArrowheads="1"/>
          </p:cNvSpPr>
          <p:nvPr/>
        </p:nvSpPr>
        <p:spPr bwMode="auto">
          <a:xfrm>
            <a:off x="3623732" y="4343400"/>
            <a:ext cx="296862" cy="322263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0">
            <a:off x="3162300" y="2171700"/>
            <a:ext cx="457200" cy="736169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2403120" y="4536935"/>
            <a:ext cx="457200" cy="73616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733800" y="3576935"/>
            <a:ext cx="1143000" cy="461665"/>
            <a:chOff x="3733800" y="3576935"/>
            <a:chExt cx="1143000" cy="461665"/>
          </a:xfrm>
        </p:grpSpPr>
        <p:cxnSp>
          <p:nvCxnSpPr>
            <p:cNvPr id="121906" name="Straight Arrow Connector 68"/>
            <p:cNvCxnSpPr>
              <a:cxnSpLocks noChangeShapeType="1"/>
            </p:cNvCxnSpPr>
            <p:nvPr/>
          </p:nvCxnSpPr>
          <p:spPr bwMode="auto">
            <a:xfrm>
              <a:off x="3829050" y="4038600"/>
              <a:ext cx="95091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3733800" y="3576935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2-break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6858000" y="3454400"/>
            <a:ext cx="1981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Linearization  </a:t>
            </a:r>
          </a:p>
          <a:p>
            <a:r>
              <a:rPr lang="en-US" sz="2400" dirty="0"/>
              <a:t>of circular</a:t>
            </a:r>
          </a:p>
          <a:p>
            <a:r>
              <a:rPr lang="en-US" sz="2400" dirty="0"/>
              <a:t>chromosomes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D905F8-EE09-9D40-9BA6-0E341D22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571909877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07325" cy="1146175"/>
          </a:xfrm>
        </p:spPr>
        <p:txBody>
          <a:bodyPr lIns="0" tIns="0" rIns="0" bIns="0" anchor="ctr"/>
          <a:lstStyle/>
          <a:p>
            <a:pPr marL="358775" indent="-358775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latin typeface="Calibri"/>
                <a:cs typeface="Calibri"/>
              </a:rPr>
              <a:t>2-Break Distance</a:t>
            </a:r>
          </a:p>
        </p:txBody>
      </p:sp>
      <p:sp>
        <p:nvSpPr>
          <p:cNvPr id="138243" name="Text Box 4"/>
          <p:cNvSpPr txBox="1">
            <a:spLocks noChangeArrowheads="1"/>
          </p:cNvSpPr>
          <p:nvPr/>
        </p:nvSpPr>
        <p:spPr bwMode="auto">
          <a:xfrm>
            <a:off x="2409825" y="5310188"/>
            <a:ext cx="1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88900" y="2590800"/>
            <a:ext cx="89916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2-Break distance </a:t>
            </a:r>
            <a:r>
              <a:rPr lang="en-GB" sz="2400" i="1" dirty="0"/>
              <a:t>d(P,Q): </a:t>
            </a:r>
          </a:p>
          <a:p>
            <a:pPr algn="ctr"/>
            <a:r>
              <a:rPr lang="en-GB" sz="2400" dirty="0"/>
              <a:t>m</a:t>
            </a:r>
            <a:r>
              <a:rPr lang="en-US" sz="2400" dirty="0" err="1"/>
              <a:t>inimum</a:t>
            </a:r>
            <a:r>
              <a:rPr lang="en-US" sz="2400" dirty="0"/>
              <a:t> number of 2-breaks transforming genome </a:t>
            </a:r>
            <a:r>
              <a:rPr lang="en-US" sz="2400" i="1" dirty="0"/>
              <a:t>P</a:t>
            </a:r>
            <a:r>
              <a:rPr lang="en-US" sz="2400" dirty="0"/>
              <a:t> into genome </a:t>
            </a:r>
            <a:r>
              <a:rPr lang="en-US" sz="2400" i="1" dirty="0"/>
              <a:t>Q</a:t>
            </a:r>
            <a:r>
              <a:rPr lang="en-GB" sz="2400" dirty="0"/>
              <a:t>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500" y="4088011"/>
            <a:ext cx="8991600" cy="1846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2-Break Distance Problem.</a:t>
            </a:r>
            <a:r>
              <a:rPr lang="en-GB" sz="2400" dirty="0"/>
              <a:t> Find the 2-break distance between two genomes.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GB" sz="2400" b="1" dirty="0"/>
              <a:t>Input.</a:t>
            </a:r>
            <a:r>
              <a:rPr lang="en-GB" sz="2400" dirty="0"/>
              <a:t> Two genomes on the same set of </a:t>
            </a:r>
            <a:r>
              <a:rPr lang="en-GB" sz="2400" dirty="0" err="1"/>
              <a:t>synteny</a:t>
            </a:r>
            <a:r>
              <a:rPr lang="en-GB" sz="2400" dirty="0"/>
              <a:t> blocks.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GB" sz="2400" b="1" dirty="0"/>
              <a:t>Output.</a:t>
            </a:r>
            <a:r>
              <a:rPr lang="en-GB" sz="2400" dirty="0"/>
              <a:t> The 2-break distance between these genomes</a:t>
            </a:r>
            <a:r>
              <a:rPr lang="en-GB" sz="2400" i="1" dirty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FFA47C-7EAA-D342-88E6-8D9FD2A2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451911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7353"/>
            <a:ext cx="9144000" cy="1466850"/>
          </a:xfrm>
        </p:spPr>
        <p:txBody>
          <a:bodyPr lIns="82945" tIns="41473" rIns="82945" bIns="41473">
            <a:no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3200" dirty="0"/>
              <a:t>Are There Fragile Regions in the Human Genome? </a:t>
            </a:r>
            <a:br>
              <a:rPr lang="en-US" sz="3200" dirty="0">
                <a:latin typeface="Tahoma" charset="0"/>
              </a:rPr>
            </a:b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425450" y="1838325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282" y="1066800"/>
            <a:ext cx="899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Transforming Men into Mice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Sorting by Reversals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Breakpoint Theorem</a:t>
            </a:r>
          </a:p>
          <a:p>
            <a:pPr marL="457200" lvl="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2-Break Distance Problem 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Breakpoint Graphs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2-Break Distance Theorem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CFC21-9613-1B44-BEF6-57DC073A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40908282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2217"/>
          <a:stretch/>
        </p:blipFill>
        <p:spPr bwMode="auto">
          <a:xfrm>
            <a:off x="1219200" y="1066800"/>
            <a:ext cx="7010400" cy="201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-304800"/>
            <a:ext cx="9144000" cy="1466850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>
                <a:latin typeface="Calibri"/>
                <a:cs typeface="Calibri"/>
              </a:rPr>
              <a:t>Series of Reversals</a:t>
            </a:r>
            <a:endParaRPr lang="en-GB" sz="3600" dirty="0">
              <a:latin typeface="Calibri"/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ED1EE3-75B8-D545-9A86-5D96FB82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33106637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52" name="Freeform 37"/>
          <p:cNvSpPr>
            <a:spLocks/>
          </p:cNvSpPr>
          <p:nvPr/>
        </p:nvSpPr>
        <p:spPr bwMode="auto">
          <a:xfrm>
            <a:off x="1363663" y="4443413"/>
            <a:ext cx="850900" cy="98425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53" name="Freeform 38"/>
          <p:cNvSpPr>
            <a:spLocks/>
          </p:cNvSpPr>
          <p:nvPr/>
        </p:nvSpPr>
        <p:spPr bwMode="auto">
          <a:xfrm>
            <a:off x="2797175" y="5073650"/>
            <a:ext cx="85725" cy="722313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40" name="Freeform 25"/>
          <p:cNvSpPr>
            <a:spLocks/>
          </p:cNvSpPr>
          <p:nvPr/>
        </p:nvSpPr>
        <p:spPr bwMode="auto">
          <a:xfrm>
            <a:off x="1401763" y="2028825"/>
            <a:ext cx="850900" cy="100013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42" name="Freeform 27"/>
          <p:cNvSpPr>
            <a:spLocks/>
          </p:cNvSpPr>
          <p:nvPr/>
        </p:nvSpPr>
        <p:spPr bwMode="auto">
          <a:xfrm>
            <a:off x="1460500" y="3948113"/>
            <a:ext cx="973138" cy="160337"/>
          </a:xfrm>
          <a:custGeom>
            <a:avLst/>
            <a:gdLst>
              <a:gd name="T0" fmla="*/ 0 w 2983"/>
              <a:gd name="T1" fmla="*/ 2147483647 h 492"/>
              <a:gd name="T2" fmla="*/ 2147483647 w 2983"/>
              <a:gd name="T3" fmla="*/ 2147483647 h 492"/>
              <a:gd name="T4" fmla="*/ 2147483647 w 2983"/>
              <a:gd name="T5" fmla="*/ 2147483647 h 492"/>
              <a:gd name="T6" fmla="*/ 2147483647 w 2983"/>
              <a:gd name="T7" fmla="*/ 2147483647 h 492"/>
              <a:gd name="T8" fmla="*/ 2147483647 w 2983"/>
              <a:gd name="T9" fmla="*/ 2147483647 h 492"/>
              <a:gd name="T10" fmla="*/ 2147483647 w 2983"/>
              <a:gd name="T11" fmla="*/ 2147483647 h 492"/>
              <a:gd name="T12" fmla="*/ 2147483647 w 2983"/>
              <a:gd name="T13" fmla="*/ 2147483647 h 492"/>
              <a:gd name="T14" fmla="*/ 2147483647 w 2983"/>
              <a:gd name="T15" fmla="*/ 2147483647 h 492"/>
              <a:gd name="T16" fmla="*/ 2147483647 w 2983"/>
              <a:gd name="T17" fmla="*/ 2147483647 h 492"/>
              <a:gd name="T18" fmla="*/ 2147483647 w 2983"/>
              <a:gd name="T19" fmla="*/ 2147483647 h 492"/>
              <a:gd name="T20" fmla="*/ 2147483647 w 2983"/>
              <a:gd name="T21" fmla="*/ 2147483647 h 492"/>
              <a:gd name="T22" fmla="*/ 2147483647 w 2983"/>
              <a:gd name="T23" fmla="*/ 2147483647 h 492"/>
              <a:gd name="T24" fmla="*/ 2147483647 w 2983"/>
              <a:gd name="T25" fmla="*/ 2147483647 h 492"/>
              <a:gd name="T26" fmla="*/ 2147483647 w 2983"/>
              <a:gd name="T27" fmla="*/ 2147483647 h 492"/>
              <a:gd name="T28" fmla="*/ 2147483647 w 2983"/>
              <a:gd name="T29" fmla="*/ 2147483647 h 492"/>
              <a:gd name="T30" fmla="*/ 2147483647 w 2983"/>
              <a:gd name="T31" fmla="*/ 2147483647 h 492"/>
              <a:gd name="T32" fmla="*/ 2147483647 w 2983"/>
              <a:gd name="T33" fmla="*/ 2147483647 h 492"/>
              <a:gd name="T34" fmla="*/ 2147483647 w 2983"/>
              <a:gd name="T35" fmla="*/ 2147483647 h 492"/>
              <a:gd name="T36" fmla="*/ 2147483647 w 2983"/>
              <a:gd name="T37" fmla="*/ 0 h 4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983"/>
              <a:gd name="T58" fmla="*/ 0 h 492"/>
              <a:gd name="T59" fmla="*/ 2983 w 2983"/>
              <a:gd name="T60" fmla="*/ 492 h 49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983" h="492">
                <a:moveTo>
                  <a:pt x="0" y="261"/>
                </a:moveTo>
                <a:lnTo>
                  <a:pt x="162" y="319"/>
                </a:lnTo>
                <a:lnTo>
                  <a:pt x="326" y="369"/>
                </a:lnTo>
                <a:lnTo>
                  <a:pt x="494" y="411"/>
                </a:lnTo>
                <a:lnTo>
                  <a:pt x="663" y="444"/>
                </a:lnTo>
                <a:lnTo>
                  <a:pt x="834" y="468"/>
                </a:lnTo>
                <a:lnTo>
                  <a:pt x="1006" y="484"/>
                </a:lnTo>
                <a:lnTo>
                  <a:pt x="1178" y="491"/>
                </a:lnTo>
                <a:lnTo>
                  <a:pt x="1351" y="489"/>
                </a:lnTo>
                <a:lnTo>
                  <a:pt x="1523" y="478"/>
                </a:lnTo>
                <a:lnTo>
                  <a:pt x="1695" y="459"/>
                </a:lnTo>
                <a:lnTo>
                  <a:pt x="1865" y="431"/>
                </a:lnTo>
                <a:lnTo>
                  <a:pt x="2034" y="394"/>
                </a:lnTo>
                <a:lnTo>
                  <a:pt x="2200" y="349"/>
                </a:lnTo>
                <a:lnTo>
                  <a:pt x="2363" y="295"/>
                </a:lnTo>
                <a:lnTo>
                  <a:pt x="2524" y="233"/>
                </a:lnTo>
                <a:lnTo>
                  <a:pt x="2681" y="163"/>
                </a:lnTo>
                <a:lnTo>
                  <a:pt x="2834" y="86"/>
                </a:lnTo>
                <a:lnTo>
                  <a:pt x="2982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44" name="Freeform 29"/>
          <p:cNvSpPr>
            <a:spLocks/>
          </p:cNvSpPr>
          <p:nvPr/>
        </p:nvSpPr>
        <p:spPr bwMode="auto">
          <a:xfrm>
            <a:off x="749300" y="2733675"/>
            <a:ext cx="73025" cy="752475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41" name="Freeform 26"/>
          <p:cNvSpPr>
            <a:spLocks/>
          </p:cNvSpPr>
          <p:nvPr/>
        </p:nvSpPr>
        <p:spPr bwMode="auto">
          <a:xfrm>
            <a:off x="2806701" y="2722563"/>
            <a:ext cx="109538" cy="706437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18513" cy="1146175"/>
          </a:xfrm>
        </p:spPr>
        <p:txBody>
          <a:bodyPr lIns="0" tIns="0" rIns="0" bIns="0" anchor="ctr">
            <a:normAutofit/>
          </a:bodyPr>
          <a:lstStyle/>
          <a:p>
            <a:pPr algn="ctr" defTabSz="457200" eaLnBrk="1" hangingPunct="1">
              <a:lnSpc>
                <a:spcPct val="102000"/>
              </a:lnSpc>
              <a:buClr>
                <a:srgbClr val="000000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solidFill>
                  <a:srgbClr val="333333"/>
                </a:solidFill>
                <a:latin typeface="+mn-lt"/>
              </a:rPr>
              <a:t>Comparing Genomes </a:t>
            </a:r>
            <a:r>
              <a:rPr lang="en-GB" i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GB" dirty="0">
                <a:solidFill>
                  <a:srgbClr val="333333"/>
                </a:solidFill>
                <a:latin typeface="+mn-lt"/>
              </a:rPr>
              <a:t> and </a:t>
            </a:r>
            <a:r>
              <a:rPr lang="en-GB" i="1" dirty="0">
                <a:solidFill>
                  <a:srgbClr val="0000FF"/>
                </a:solidFill>
                <a:latin typeface="+mn-lt"/>
              </a:rPr>
              <a:t>Q</a:t>
            </a:r>
          </a:p>
        </p:txBody>
      </p:sp>
      <p:sp>
        <p:nvSpPr>
          <p:cNvPr id="150535" name="Freeform 19"/>
          <p:cNvSpPr>
            <a:spLocks/>
          </p:cNvSpPr>
          <p:nvPr/>
        </p:nvSpPr>
        <p:spPr bwMode="auto">
          <a:xfrm>
            <a:off x="2281238" y="2127250"/>
            <a:ext cx="538162" cy="552450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36" name="Freeform 20"/>
          <p:cNvSpPr>
            <a:spLocks/>
          </p:cNvSpPr>
          <p:nvPr/>
        </p:nvSpPr>
        <p:spPr bwMode="auto">
          <a:xfrm>
            <a:off x="822325" y="2127250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37" name="Freeform 21"/>
          <p:cNvSpPr>
            <a:spLocks/>
          </p:cNvSpPr>
          <p:nvPr/>
        </p:nvSpPr>
        <p:spPr bwMode="auto">
          <a:xfrm>
            <a:off x="2379663" y="3389313"/>
            <a:ext cx="465137" cy="566737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38" name="Text Box 22"/>
          <p:cNvSpPr txBox="1">
            <a:spLocks noChangeArrowheads="1"/>
          </p:cNvSpPr>
          <p:nvPr/>
        </p:nvSpPr>
        <p:spPr bwMode="auto">
          <a:xfrm>
            <a:off x="857250" y="2930525"/>
            <a:ext cx="30956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a</a:t>
            </a:r>
          </a:p>
        </p:txBody>
      </p:sp>
      <p:sp>
        <p:nvSpPr>
          <p:cNvPr id="150539" name="Text Box 23"/>
          <p:cNvSpPr txBox="1">
            <a:spLocks noChangeArrowheads="1"/>
          </p:cNvSpPr>
          <p:nvPr/>
        </p:nvSpPr>
        <p:spPr bwMode="auto">
          <a:xfrm>
            <a:off x="2627313" y="2916238"/>
            <a:ext cx="160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c</a:t>
            </a:r>
          </a:p>
        </p:txBody>
      </p:sp>
      <p:sp>
        <p:nvSpPr>
          <p:cNvPr id="150543" name="Freeform 28"/>
          <p:cNvSpPr>
            <a:spLocks/>
          </p:cNvSpPr>
          <p:nvPr/>
        </p:nvSpPr>
        <p:spPr bwMode="auto">
          <a:xfrm>
            <a:off x="833438" y="3471863"/>
            <a:ext cx="592137" cy="560387"/>
          </a:xfrm>
          <a:custGeom>
            <a:avLst/>
            <a:gdLst>
              <a:gd name="T0" fmla="*/ 0 w 1814"/>
              <a:gd name="T1" fmla="*/ 0 h 1716"/>
              <a:gd name="T2" fmla="*/ 2147483647 w 1814"/>
              <a:gd name="T3" fmla="*/ 2147483647 h 1716"/>
              <a:gd name="T4" fmla="*/ 2147483647 w 1814"/>
              <a:gd name="T5" fmla="*/ 2147483647 h 1716"/>
              <a:gd name="T6" fmla="*/ 2147483647 w 1814"/>
              <a:gd name="T7" fmla="*/ 2147483647 h 1716"/>
              <a:gd name="T8" fmla="*/ 2147483647 w 1814"/>
              <a:gd name="T9" fmla="*/ 2147483647 h 1716"/>
              <a:gd name="T10" fmla="*/ 2147483647 w 1814"/>
              <a:gd name="T11" fmla="*/ 2147483647 h 1716"/>
              <a:gd name="T12" fmla="*/ 2147483647 w 1814"/>
              <a:gd name="T13" fmla="*/ 2147483647 h 1716"/>
              <a:gd name="T14" fmla="*/ 2147483647 w 1814"/>
              <a:gd name="T15" fmla="*/ 2147483647 h 1716"/>
              <a:gd name="T16" fmla="*/ 2147483647 w 1814"/>
              <a:gd name="T17" fmla="*/ 2147483647 h 1716"/>
              <a:gd name="T18" fmla="*/ 2147483647 w 1814"/>
              <a:gd name="T19" fmla="*/ 2147483647 h 1716"/>
              <a:gd name="T20" fmla="*/ 2147483647 w 1814"/>
              <a:gd name="T21" fmla="*/ 2147483647 h 1716"/>
              <a:gd name="T22" fmla="*/ 2147483647 w 1814"/>
              <a:gd name="T23" fmla="*/ 2147483647 h 1716"/>
              <a:gd name="T24" fmla="*/ 2147483647 w 1814"/>
              <a:gd name="T25" fmla="*/ 2147483647 h 1716"/>
              <a:gd name="T26" fmla="*/ 2147483647 w 1814"/>
              <a:gd name="T27" fmla="*/ 2147483647 h 1716"/>
              <a:gd name="T28" fmla="*/ 2147483647 w 1814"/>
              <a:gd name="T29" fmla="*/ 2147483647 h 1716"/>
              <a:gd name="T30" fmla="*/ 2147483647 w 1814"/>
              <a:gd name="T31" fmla="*/ 2147483647 h 17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14"/>
              <a:gd name="T49" fmla="*/ 0 h 1716"/>
              <a:gd name="T50" fmla="*/ 1814 w 1814"/>
              <a:gd name="T51" fmla="*/ 1716 h 171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14" h="1716">
                <a:moveTo>
                  <a:pt x="0" y="0"/>
                </a:moveTo>
                <a:lnTo>
                  <a:pt x="72" y="153"/>
                </a:lnTo>
                <a:lnTo>
                  <a:pt x="152" y="301"/>
                </a:lnTo>
                <a:lnTo>
                  <a:pt x="240" y="446"/>
                </a:lnTo>
                <a:lnTo>
                  <a:pt x="336" y="586"/>
                </a:lnTo>
                <a:lnTo>
                  <a:pt x="439" y="721"/>
                </a:lnTo>
                <a:lnTo>
                  <a:pt x="550" y="850"/>
                </a:lnTo>
                <a:lnTo>
                  <a:pt x="667" y="974"/>
                </a:lnTo>
                <a:lnTo>
                  <a:pt x="792" y="1091"/>
                </a:lnTo>
                <a:lnTo>
                  <a:pt x="922" y="1202"/>
                </a:lnTo>
                <a:lnTo>
                  <a:pt x="1058" y="1306"/>
                </a:lnTo>
                <a:lnTo>
                  <a:pt x="1200" y="1403"/>
                </a:lnTo>
                <a:lnTo>
                  <a:pt x="1346" y="1492"/>
                </a:lnTo>
                <a:lnTo>
                  <a:pt x="1498" y="1574"/>
                </a:lnTo>
                <a:lnTo>
                  <a:pt x="1653" y="1648"/>
                </a:lnTo>
                <a:lnTo>
                  <a:pt x="1813" y="171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45" name="Text Box 30"/>
          <p:cNvSpPr txBox="1">
            <a:spLocks noChangeArrowheads="1"/>
          </p:cNvSpPr>
          <p:nvPr/>
        </p:nvSpPr>
        <p:spPr bwMode="auto">
          <a:xfrm>
            <a:off x="1770063" y="2060575"/>
            <a:ext cx="260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b</a:t>
            </a:r>
          </a:p>
        </p:txBody>
      </p:sp>
      <p:sp>
        <p:nvSpPr>
          <p:cNvPr id="150546" name="Freeform 31"/>
          <p:cNvSpPr>
            <a:spLocks/>
          </p:cNvSpPr>
          <p:nvPr/>
        </p:nvSpPr>
        <p:spPr bwMode="auto">
          <a:xfrm>
            <a:off x="2266950" y="4540250"/>
            <a:ext cx="538163" cy="554038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47" name="Freeform 32"/>
          <p:cNvSpPr>
            <a:spLocks/>
          </p:cNvSpPr>
          <p:nvPr/>
        </p:nvSpPr>
        <p:spPr bwMode="auto">
          <a:xfrm>
            <a:off x="808038" y="4540250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>
              <a:solidFill>
                <a:srgbClr val="0000FF"/>
              </a:solidFill>
            </a:endParaRPr>
          </a:p>
        </p:txBody>
      </p:sp>
      <p:sp>
        <p:nvSpPr>
          <p:cNvPr id="150548" name="Freeform 33"/>
          <p:cNvSpPr>
            <a:spLocks/>
          </p:cNvSpPr>
          <p:nvPr/>
        </p:nvSpPr>
        <p:spPr bwMode="auto">
          <a:xfrm>
            <a:off x="2363788" y="5803900"/>
            <a:ext cx="466725" cy="566738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49" name="Text Box 34"/>
          <p:cNvSpPr txBox="1">
            <a:spLocks noChangeArrowheads="1"/>
          </p:cNvSpPr>
          <p:nvPr/>
        </p:nvSpPr>
        <p:spPr bwMode="auto">
          <a:xfrm>
            <a:off x="842963" y="5345113"/>
            <a:ext cx="309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a</a:t>
            </a:r>
          </a:p>
        </p:txBody>
      </p:sp>
      <p:sp>
        <p:nvSpPr>
          <p:cNvPr id="150550" name="Text Box 35"/>
          <p:cNvSpPr txBox="1">
            <a:spLocks noChangeArrowheads="1"/>
          </p:cNvSpPr>
          <p:nvPr/>
        </p:nvSpPr>
        <p:spPr bwMode="auto">
          <a:xfrm>
            <a:off x="2611438" y="5337175"/>
            <a:ext cx="18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b</a:t>
            </a:r>
          </a:p>
        </p:txBody>
      </p:sp>
      <p:sp>
        <p:nvSpPr>
          <p:cNvPr id="150551" name="Text Box 36"/>
          <p:cNvSpPr txBox="1">
            <a:spLocks noChangeArrowheads="1"/>
          </p:cNvSpPr>
          <p:nvPr/>
        </p:nvSpPr>
        <p:spPr bwMode="auto">
          <a:xfrm>
            <a:off x="1738313" y="6173788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150554" name="Freeform 39"/>
          <p:cNvSpPr>
            <a:spLocks/>
          </p:cNvSpPr>
          <p:nvPr/>
        </p:nvSpPr>
        <p:spPr bwMode="auto">
          <a:xfrm>
            <a:off x="1408113" y="6419850"/>
            <a:ext cx="863600" cy="103188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55" name="Freeform 40"/>
          <p:cNvSpPr>
            <a:spLocks/>
          </p:cNvSpPr>
          <p:nvPr/>
        </p:nvSpPr>
        <p:spPr bwMode="auto">
          <a:xfrm>
            <a:off x="839788" y="5929313"/>
            <a:ext cx="573087" cy="517525"/>
          </a:xfrm>
          <a:custGeom>
            <a:avLst/>
            <a:gdLst>
              <a:gd name="T0" fmla="*/ 0 w 1754"/>
              <a:gd name="T1" fmla="*/ 0 h 1586"/>
              <a:gd name="T2" fmla="*/ 2147483647 w 1754"/>
              <a:gd name="T3" fmla="*/ 2147483647 h 1586"/>
              <a:gd name="T4" fmla="*/ 2147483647 w 1754"/>
              <a:gd name="T5" fmla="*/ 2147483647 h 1586"/>
              <a:gd name="T6" fmla="*/ 2147483647 w 1754"/>
              <a:gd name="T7" fmla="*/ 2147483647 h 1586"/>
              <a:gd name="T8" fmla="*/ 2147483647 w 1754"/>
              <a:gd name="T9" fmla="*/ 2147483647 h 1586"/>
              <a:gd name="T10" fmla="*/ 2147483647 w 1754"/>
              <a:gd name="T11" fmla="*/ 2147483647 h 1586"/>
              <a:gd name="T12" fmla="*/ 2147483647 w 1754"/>
              <a:gd name="T13" fmla="*/ 2147483647 h 1586"/>
              <a:gd name="T14" fmla="*/ 2147483647 w 1754"/>
              <a:gd name="T15" fmla="*/ 2147483647 h 1586"/>
              <a:gd name="T16" fmla="*/ 2147483647 w 1754"/>
              <a:gd name="T17" fmla="*/ 2147483647 h 1586"/>
              <a:gd name="T18" fmla="*/ 2147483647 w 1754"/>
              <a:gd name="T19" fmla="*/ 2147483647 h 1586"/>
              <a:gd name="T20" fmla="*/ 2147483647 w 1754"/>
              <a:gd name="T21" fmla="*/ 2147483647 h 1586"/>
              <a:gd name="T22" fmla="*/ 2147483647 w 1754"/>
              <a:gd name="T23" fmla="*/ 2147483647 h 1586"/>
              <a:gd name="T24" fmla="*/ 2147483647 w 1754"/>
              <a:gd name="T25" fmla="*/ 2147483647 h 1586"/>
              <a:gd name="T26" fmla="*/ 2147483647 w 1754"/>
              <a:gd name="T27" fmla="*/ 2147483647 h 1586"/>
              <a:gd name="T28" fmla="*/ 2147483647 w 1754"/>
              <a:gd name="T29" fmla="*/ 2147483647 h 1586"/>
              <a:gd name="T30" fmla="*/ 2147483647 w 1754"/>
              <a:gd name="T31" fmla="*/ 2147483647 h 15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4"/>
              <a:gd name="T49" fmla="*/ 0 h 1586"/>
              <a:gd name="T50" fmla="*/ 1754 w 1754"/>
              <a:gd name="T51" fmla="*/ 1586 h 15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4" h="1586">
                <a:moveTo>
                  <a:pt x="0" y="0"/>
                </a:moveTo>
                <a:lnTo>
                  <a:pt x="75" y="141"/>
                </a:lnTo>
                <a:lnTo>
                  <a:pt x="156" y="278"/>
                </a:lnTo>
                <a:lnTo>
                  <a:pt x="244" y="412"/>
                </a:lnTo>
                <a:lnTo>
                  <a:pt x="339" y="540"/>
                </a:lnTo>
                <a:lnTo>
                  <a:pt x="441" y="665"/>
                </a:lnTo>
                <a:lnTo>
                  <a:pt x="549" y="784"/>
                </a:lnTo>
                <a:lnTo>
                  <a:pt x="663" y="897"/>
                </a:lnTo>
                <a:lnTo>
                  <a:pt x="782" y="1006"/>
                </a:lnTo>
                <a:lnTo>
                  <a:pt x="907" y="1108"/>
                </a:lnTo>
                <a:lnTo>
                  <a:pt x="1037" y="1204"/>
                </a:lnTo>
                <a:lnTo>
                  <a:pt x="1172" y="1294"/>
                </a:lnTo>
                <a:lnTo>
                  <a:pt x="1312" y="1377"/>
                </a:lnTo>
                <a:lnTo>
                  <a:pt x="1455" y="1453"/>
                </a:lnTo>
                <a:lnTo>
                  <a:pt x="1602" y="1522"/>
                </a:lnTo>
                <a:lnTo>
                  <a:pt x="1753" y="158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56" name="Freeform 41"/>
          <p:cNvSpPr>
            <a:spLocks/>
          </p:cNvSpPr>
          <p:nvPr/>
        </p:nvSpPr>
        <p:spPr bwMode="auto">
          <a:xfrm>
            <a:off x="736600" y="5153025"/>
            <a:ext cx="73025" cy="754063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57" name="Text Box 42"/>
          <p:cNvSpPr txBox="1">
            <a:spLocks noChangeArrowheads="1"/>
          </p:cNvSpPr>
          <p:nvPr/>
        </p:nvSpPr>
        <p:spPr bwMode="auto">
          <a:xfrm>
            <a:off x="1673225" y="4446588"/>
            <a:ext cx="2603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c</a:t>
            </a:r>
          </a:p>
        </p:txBody>
      </p:sp>
      <p:sp>
        <p:nvSpPr>
          <p:cNvPr id="150558" name="Text Box 43"/>
          <p:cNvSpPr txBox="1">
            <a:spLocks noChangeArrowheads="1"/>
          </p:cNvSpPr>
          <p:nvPr/>
        </p:nvSpPr>
        <p:spPr bwMode="auto">
          <a:xfrm>
            <a:off x="1743075" y="2887663"/>
            <a:ext cx="2047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solidFill>
                  <a:srgbClr val="FF0000"/>
                </a:solidFill>
                <a:latin typeface="FreeSerif" charset="0"/>
              </a:rPr>
              <a:t>P</a:t>
            </a:r>
          </a:p>
        </p:txBody>
      </p:sp>
      <p:sp>
        <p:nvSpPr>
          <p:cNvPr id="150559" name="Text Box 44"/>
          <p:cNvSpPr txBox="1">
            <a:spLocks noChangeArrowheads="1"/>
          </p:cNvSpPr>
          <p:nvPr/>
        </p:nvSpPr>
        <p:spPr bwMode="auto">
          <a:xfrm>
            <a:off x="1685925" y="5332413"/>
            <a:ext cx="2682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solidFill>
                  <a:srgbClr val="0000FF"/>
                </a:solidFill>
                <a:latin typeface="FreeSerif" charset="0"/>
              </a:rPr>
              <a:t>Q</a:t>
            </a:r>
          </a:p>
        </p:txBody>
      </p:sp>
      <p:sp>
        <p:nvSpPr>
          <p:cNvPr id="150564" name="Text Box 36"/>
          <p:cNvSpPr txBox="1">
            <a:spLocks noChangeArrowheads="1"/>
          </p:cNvSpPr>
          <p:nvPr/>
        </p:nvSpPr>
        <p:spPr bwMode="auto">
          <a:xfrm>
            <a:off x="1792288" y="3652838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A5385C-75C7-154F-919A-04931743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110927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52" name="Freeform 37"/>
          <p:cNvSpPr>
            <a:spLocks/>
          </p:cNvSpPr>
          <p:nvPr/>
        </p:nvSpPr>
        <p:spPr bwMode="auto">
          <a:xfrm>
            <a:off x="1363663" y="4443413"/>
            <a:ext cx="850900" cy="98425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53" name="Freeform 38"/>
          <p:cNvSpPr>
            <a:spLocks/>
          </p:cNvSpPr>
          <p:nvPr/>
        </p:nvSpPr>
        <p:spPr bwMode="auto">
          <a:xfrm>
            <a:off x="2797175" y="5073650"/>
            <a:ext cx="85725" cy="722313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40" name="Freeform 25"/>
          <p:cNvSpPr>
            <a:spLocks/>
          </p:cNvSpPr>
          <p:nvPr/>
        </p:nvSpPr>
        <p:spPr bwMode="auto">
          <a:xfrm>
            <a:off x="1401763" y="2028825"/>
            <a:ext cx="850900" cy="100013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42" name="Freeform 27"/>
          <p:cNvSpPr>
            <a:spLocks/>
          </p:cNvSpPr>
          <p:nvPr/>
        </p:nvSpPr>
        <p:spPr bwMode="auto">
          <a:xfrm>
            <a:off x="1460500" y="3948113"/>
            <a:ext cx="973138" cy="160337"/>
          </a:xfrm>
          <a:custGeom>
            <a:avLst/>
            <a:gdLst>
              <a:gd name="T0" fmla="*/ 0 w 2983"/>
              <a:gd name="T1" fmla="*/ 2147483647 h 492"/>
              <a:gd name="T2" fmla="*/ 2147483647 w 2983"/>
              <a:gd name="T3" fmla="*/ 2147483647 h 492"/>
              <a:gd name="T4" fmla="*/ 2147483647 w 2983"/>
              <a:gd name="T5" fmla="*/ 2147483647 h 492"/>
              <a:gd name="T6" fmla="*/ 2147483647 w 2983"/>
              <a:gd name="T7" fmla="*/ 2147483647 h 492"/>
              <a:gd name="T8" fmla="*/ 2147483647 w 2983"/>
              <a:gd name="T9" fmla="*/ 2147483647 h 492"/>
              <a:gd name="T10" fmla="*/ 2147483647 w 2983"/>
              <a:gd name="T11" fmla="*/ 2147483647 h 492"/>
              <a:gd name="T12" fmla="*/ 2147483647 w 2983"/>
              <a:gd name="T13" fmla="*/ 2147483647 h 492"/>
              <a:gd name="T14" fmla="*/ 2147483647 w 2983"/>
              <a:gd name="T15" fmla="*/ 2147483647 h 492"/>
              <a:gd name="T16" fmla="*/ 2147483647 w 2983"/>
              <a:gd name="T17" fmla="*/ 2147483647 h 492"/>
              <a:gd name="T18" fmla="*/ 2147483647 w 2983"/>
              <a:gd name="T19" fmla="*/ 2147483647 h 492"/>
              <a:gd name="T20" fmla="*/ 2147483647 w 2983"/>
              <a:gd name="T21" fmla="*/ 2147483647 h 492"/>
              <a:gd name="T22" fmla="*/ 2147483647 w 2983"/>
              <a:gd name="T23" fmla="*/ 2147483647 h 492"/>
              <a:gd name="T24" fmla="*/ 2147483647 w 2983"/>
              <a:gd name="T25" fmla="*/ 2147483647 h 492"/>
              <a:gd name="T26" fmla="*/ 2147483647 w 2983"/>
              <a:gd name="T27" fmla="*/ 2147483647 h 492"/>
              <a:gd name="T28" fmla="*/ 2147483647 w 2983"/>
              <a:gd name="T29" fmla="*/ 2147483647 h 492"/>
              <a:gd name="T30" fmla="*/ 2147483647 w 2983"/>
              <a:gd name="T31" fmla="*/ 2147483647 h 492"/>
              <a:gd name="T32" fmla="*/ 2147483647 w 2983"/>
              <a:gd name="T33" fmla="*/ 2147483647 h 492"/>
              <a:gd name="T34" fmla="*/ 2147483647 w 2983"/>
              <a:gd name="T35" fmla="*/ 2147483647 h 492"/>
              <a:gd name="T36" fmla="*/ 2147483647 w 2983"/>
              <a:gd name="T37" fmla="*/ 0 h 4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983"/>
              <a:gd name="T58" fmla="*/ 0 h 492"/>
              <a:gd name="T59" fmla="*/ 2983 w 2983"/>
              <a:gd name="T60" fmla="*/ 492 h 49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983" h="492">
                <a:moveTo>
                  <a:pt x="0" y="261"/>
                </a:moveTo>
                <a:lnTo>
                  <a:pt x="162" y="319"/>
                </a:lnTo>
                <a:lnTo>
                  <a:pt x="326" y="369"/>
                </a:lnTo>
                <a:lnTo>
                  <a:pt x="494" y="411"/>
                </a:lnTo>
                <a:lnTo>
                  <a:pt x="663" y="444"/>
                </a:lnTo>
                <a:lnTo>
                  <a:pt x="834" y="468"/>
                </a:lnTo>
                <a:lnTo>
                  <a:pt x="1006" y="484"/>
                </a:lnTo>
                <a:lnTo>
                  <a:pt x="1178" y="491"/>
                </a:lnTo>
                <a:lnTo>
                  <a:pt x="1351" y="489"/>
                </a:lnTo>
                <a:lnTo>
                  <a:pt x="1523" y="478"/>
                </a:lnTo>
                <a:lnTo>
                  <a:pt x="1695" y="459"/>
                </a:lnTo>
                <a:lnTo>
                  <a:pt x="1865" y="431"/>
                </a:lnTo>
                <a:lnTo>
                  <a:pt x="2034" y="394"/>
                </a:lnTo>
                <a:lnTo>
                  <a:pt x="2200" y="349"/>
                </a:lnTo>
                <a:lnTo>
                  <a:pt x="2363" y="295"/>
                </a:lnTo>
                <a:lnTo>
                  <a:pt x="2524" y="233"/>
                </a:lnTo>
                <a:lnTo>
                  <a:pt x="2681" y="163"/>
                </a:lnTo>
                <a:lnTo>
                  <a:pt x="2834" y="86"/>
                </a:lnTo>
                <a:lnTo>
                  <a:pt x="2982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44" name="Freeform 29"/>
          <p:cNvSpPr>
            <a:spLocks/>
          </p:cNvSpPr>
          <p:nvPr/>
        </p:nvSpPr>
        <p:spPr bwMode="auto">
          <a:xfrm>
            <a:off x="749300" y="2733675"/>
            <a:ext cx="73025" cy="752475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41" name="Freeform 26"/>
          <p:cNvSpPr>
            <a:spLocks/>
          </p:cNvSpPr>
          <p:nvPr/>
        </p:nvSpPr>
        <p:spPr bwMode="auto">
          <a:xfrm>
            <a:off x="2806701" y="2722563"/>
            <a:ext cx="109538" cy="706437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18513" cy="1146175"/>
          </a:xfrm>
        </p:spPr>
        <p:txBody>
          <a:bodyPr lIns="0" tIns="0" rIns="0" bIns="0" anchor="ctr">
            <a:normAutofit/>
          </a:bodyPr>
          <a:lstStyle/>
          <a:p>
            <a:pPr defTabSz="457200">
              <a:lnSpc>
                <a:spcPct val="102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solidFill>
                  <a:srgbClr val="333333"/>
                </a:solidFill>
              </a:rPr>
              <a:t>Different Drawing of </a:t>
            </a:r>
            <a:r>
              <a:rPr lang="en-GB" i="1" dirty="0">
                <a:solidFill>
                  <a:srgbClr val="0000FF"/>
                </a:solidFill>
              </a:rPr>
              <a:t>Q</a:t>
            </a:r>
            <a:endParaRPr lang="en-GB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50530" name="Line 4"/>
          <p:cNvSpPr>
            <a:spLocks noChangeShapeType="1"/>
          </p:cNvSpPr>
          <p:nvPr/>
        </p:nvSpPr>
        <p:spPr bwMode="auto">
          <a:xfrm flipV="1">
            <a:off x="3832225" y="5016500"/>
            <a:ext cx="1462088" cy="490538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31" name="Freeform 11"/>
          <p:cNvSpPr>
            <a:spLocks/>
          </p:cNvSpPr>
          <p:nvPr/>
        </p:nvSpPr>
        <p:spPr bwMode="auto">
          <a:xfrm>
            <a:off x="6892925" y="5276850"/>
            <a:ext cx="1155700" cy="192088"/>
          </a:xfrm>
          <a:custGeom>
            <a:avLst/>
            <a:gdLst>
              <a:gd name="T0" fmla="*/ 0 w 3540"/>
              <a:gd name="T1" fmla="*/ 2147483647 h 587"/>
              <a:gd name="T2" fmla="*/ 2147483647 w 3540"/>
              <a:gd name="T3" fmla="*/ 2147483647 h 587"/>
              <a:gd name="T4" fmla="*/ 2147483647 w 3540"/>
              <a:gd name="T5" fmla="*/ 2147483647 h 587"/>
              <a:gd name="T6" fmla="*/ 2147483647 w 3540"/>
              <a:gd name="T7" fmla="*/ 2147483647 h 587"/>
              <a:gd name="T8" fmla="*/ 2147483647 w 3540"/>
              <a:gd name="T9" fmla="*/ 2147483647 h 587"/>
              <a:gd name="T10" fmla="*/ 2147483647 w 3540"/>
              <a:gd name="T11" fmla="*/ 2147483647 h 587"/>
              <a:gd name="T12" fmla="*/ 2147483647 w 3540"/>
              <a:gd name="T13" fmla="*/ 2147483647 h 587"/>
              <a:gd name="T14" fmla="*/ 2147483647 w 3540"/>
              <a:gd name="T15" fmla="*/ 2147483647 h 587"/>
              <a:gd name="T16" fmla="*/ 2147483647 w 3540"/>
              <a:gd name="T17" fmla="*/ 2147483647 h 587"/>
              <a:gd name="T18" fmla="*/ 2147483647 w 3540"/>
              <a:gd name="T19" fmla="*/ 2147483647 h 587"/>
              <a:gd name="T20" fmla="*/ 2147483647 w 3540"/>
              <a:gd name="T21" fmla="*/ 2147483647 h 587"/>
              <a:gd name="T22" fmla="*/ 2147483647 w 3540"/>
              <a:gd name="T23" fmla="*/ 2147483647 h 587"/>
              <a:gd name="T24" fmla="*/ 2147483647 w 3540"/>
              <a:gd name="T25" fmla="*/ 2147483647 h 587"/>
              <a:gd name="T26" fmla="*/ 2147483647 w 3540"/>
              <a:gd name="T27" fmla="*/ 2147483647 h 587"/>
              <a:gd name="T28" fmla="*/ 2147483647 w 3540"/>
              <a:gd name="T29" fmla="*/ 2147483647 h 587"/>
              <a:gd name="T30" fmla="*/ 2147483647 w 3540"/>
              <a:gd name="T31" fmla="*/ 2147483647 h 587"/>
              <a:gd name="T32" fmla="*/ 2147483647 w 3540"/>
              <a:gd name="T33" fmla="*/ 2147483647 h 587"/>
              <a:gd name="T34" fmla="*/ 2147483647 w 3540"/>
              <a:gd name="T35" fmla="*/ 2147483647 h 587"/>
              <a:gd name="T36" fmla="*/ 2147483647 w 3540"/>
              <a:gd name="T37" fmla="*/ 2147483647 h 587"/>
              <a:gd name="T38" fmla="*/ 2147483647 w 3540"/>
              <a:gd name="T39" fmla="*/ 0 h 58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540"/>
              <a:gd name="T61" fmla="*/ 0 h 587"/>
              <a:gd name="T62" fmla="*/ 3540 w 3540"/>
              <a:gd name="T63" fmla="*/ 587 h 58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540" h="587">
                <a:moveTo>
                  <a:pt x="0" y="270"/>
                </a:moveTo>
                <a:lnTo>
                  <a:pt x="180" y="343"/>
                </a:lnTo>
                <a:lnTo>
                  <a:pt x="364" y="407"/>
                </a:lnTo>
                <a:lnTo>
                  <a:pt x="550" y="461"/>
                </a:lnTo>
                <a:lnTo>
                  <a:pt x="740" y="506"/>
                </a:lnTo>
                <a:lnTo>
                  <a:pt x="931" y="541"/>
                </a:lnTo>
                <a:lnTo>
                  <a:pt x="1124" y="566"/>
                </a:lnTo>
                <a:lnTo>
                  <a:pt x="1319" y="581"/>
                </a:lnTo>
                <a:lnTo>
                  <a:pt x="1513" y="586"/>
                </a:lnTo>
                <a:lnTo>
                  <a:pt x="1708" y="581"/>
                </a:lnTo>
                <a:lnTo>
                  <a:pt x="1902" y="566"/>
                </a:lnTo>
                <a:lnTo>
                  <a:pt x="2096" y="542"/>
                </a:lnTo>
                <a:lnTo>
                  <a:pt x="2287" y="507"/>
                </a:lnTo>
                <a:lnTo>
                  <a:pt x="2477" y="463"/>
                </a:lnTo>
                <a:lnTo>
                  <a:pt x="2664" y="409"/>
                </a:lnTo>
                <a:lnTo>
                  <a:pt x="2847" y="345"/>
                </a:lnTo>
                <a:lnTo>
                  <a:pt x="3027" y="273"/>
                </a:lnTo>
                <a:lnTo>
                  <a:pt x="3203" y="191"/>
                </a:lnTo>
                <a:lnTo>
                  <a:pt x="3374" y="100"/>
                </a:lnTo>
                <a:lnTo>
                  <a:pt x="3539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32" name="Freeform 12"/>
          <p:cNvSpPr>
            <a:spLocks/>
          </p:cNvSpPr>
          <p:nvPr/>
        </p:nvSpPr>
        <p:spPr bwMode="auto">
          <a:xfrm>
            <a:off x="6157913" y="3860800"/>
            <a:ext cx="87312" cy="835025"/>
          </a:xfrm>
          <a:custGeom>
            <a:avLst/>
            <a:gdLst>
              <a:gd name="T0" fmla="*/ 2147483647 w 268"/>
              <a:gd name="T1" fmla="*/ 0 h 2557"/>
              <a:gd name="T2" fmla="*/ 2147483647 w 268"/>
              <a:gd name="T3" fmla="*/ 2147483647 h 2557"/>
              <a:gd name="T4" fmla="*/ 2147483647 w 268"/>
              <a:gd name="T5" fmla="*/ 2147483647 h 2557"/>
              <a:gd name="T6" fmla="*/ 2147483647 w 268"/>
              <a:gd name="T7" fmla="*/ 2147483647 h 2557"/>
              <a:gd name="T8" fmla="*/ 2147483647 w 268"/>
              <a:gd name="T9" fmla="*/ 2147483647 h 2557"/>
              <a:gd name="T10" fmla="*/ 2147483647 w 268"/>
              <a:gd name="T11" fmla="*/ 2147483647 h 2557"/>
              <a:gd name="T12" fmla="*/ 2147483647 w 268"/>
              <a:gd name="T13" fmla="*/ 2147483647 h 2557"/>
              <a:gd name="T14" fmla="*/ 2147483647 w 268"/>
              <a:gd name="T15" fmla="*/ 2147483647 h 2557"/>
              <a:gd name="T16" fmla="*/ 0 w 268"/>
              <a:gd name="T17" fmla="*/ 2147483647 h 2557"/>
              <a:gd name="T18" fmla="*/ 2147483647 w 268"/>
              <a:gd name="T19" fmla="*/ 2147483647 h 2557"/>
              <a:gd name="T20" fmla="*/ 2147483647 w 268"/>
              <a:gd name="T21" fmla="*/ 2147483647 h 2557"/>
              <a:gd name="T22" fmla="*/ 2147483647 w 268"/>
              <a:gd name="T23" fmla="*/ 2147483647 h 2557"/>
              <a:gd name="T24" fmla="*/ 2147483647 w 268"/>
              <a:gd name="T25" fmla="*/ 2147483647 h 2557"/>
              <a:gd name="T26" fmla="*/ 2147483647 w 268"/>
              <a:gd name="T27" fmla="*/ 2147483647 h 2557"/>
              <a:gd name="T28" fmla="*/ 2147483647 w 268"/>
              <a:gd name="T29" fmla="*/ 2147483647 h 2557"/>
              <a:gd name="T30" fmla="*/ 2147483647 w 268"/>
              <a:gd name="T31" fmla="*/ 2147483647 h 25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8"/>
              <a:gd name="T49" fmla="*/ 0 h 2557"/>
              <a:gd name="T50" fmla="*/ 268 w 268"/>
              <a:gd name="T51" fmla="*/ 2557 h 255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8" h="2557">
                <a:moveTo>
                  <a:pt x="267" y="0"/>
                </a:moveTo>
                <a:lnTo>
                  <a:pt x="204" y="163"/>
                </a:lnTo>
                <a:lnTo>
                  <a:pt x="149" y="329"/>
                </a:lnTo>
                <a:lnTo>
                  <a:pt x="103" y="497"/>
                </a:lnTo>
                <a:lnTo>
                  <a:pt x="65" y="668"/>
                </a:lnTo>
                <a:lnTo>
                  <a:pt x="36" y="840"/>
                </a:lnTo>
                <a:lnTo>
                  <a:pt x="15" y="1013"/>
                </a:lnTo>
                <a:lnTo>
                  <a:pt x="3" y="1187"/>
                </a:lnTo>
                <a:lnTo>
                  <a:pt x="0" y="1361"/>
                </a:lnTo>
                <a:lnTo>
                  <a:pt x="6" y="1535"/>
                </a:lnTo>
                <a:lnTo>
                  <a:pt x="20" y="1709"/>
                </a:lnTo>
                <a:lnTo>
                  <a:pt x="43" y="1882"/>
                </a:lnTo>
                <a:lnTo>
                  <a:pt x="74" y="2053"/>
                </a:lnTo>
                <a:lnTo>
                  <a:pt x="115" y="2223"/>
                </a:lnTo>
                <a:lnTo>
                  <a:pt x="163" y="2391"/>
                </a:lnTo>
                <a:lnTo>
                  <a:pt x="220" y="2556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33" name="Freeform 13"/>
          <p:cNvSpPr>
            <a:spLocks/>
          </p:cNvSpPr>
          <p:nvPr/>
        </p:nvSpPr>
        <p:spPr bwMode="auto">
          <a:xfrm>
            <a:off x="6861175" y="3127375"/>
            <a:ext cx="995363" cy="112713"/>
          </a:xfrm>
          <a:custGeom>
            <a:avLst/>
            <a:gdLst>
              <a:gd name="T0" fmla="*/ 2147483647 w 3045"/>
              <a:gd name="T1" fmla="*/ 2147483647 h 344"/>
              <a:gd name="T2" fmla="*/ 2147483647 w 3045"/>
              <a:gd name="T3" fmla="*/ 2147483647 h 344"/>
              <a:gd name="T4" fmla="*/ 2147483647 w 3045"/>
              <a:gd name="T5" fmla="*/ 2147483647 h 344"/>
              <a:gd name="T6" fmla="*/ 2147483647 w 3045"/>
              <a:gd name="T7" fmla="*/ 2147483647 h 344"/>
              <a:gd name="T8" fmla="*/ 2147483647 w 3045"/>
              <a:gd name="T9" fmla="*/ 2147483647 h 344"/>
              <a:gd name="T10" fmla="*/ 2147483647 w 3045"/>
              <a:gd name="T11" fmla="*/ 2147483647 h 344"/>
              <a:gd name="T12" fmla="*/ 2147483647 w 3045"/>
              <a:gd name="T13" fmla="*/ 2147483647 h 344"/>
              <a:gd name="T14" fmla="*/ 2147483647 w 3045"/>
              <a:gd name="T15" fmla="*/ 2147483647 h 344"/>
              <a:gd name="T16" fmla="*/ 2147483647 w 3045"/>
              <a:gd name="T17" fmla="*/ 0 h 344"/>
              <a:gd name="T18" fmla="*/ 2147483647 w 3045"/>
              <a:gd name="T19" fmla="*/ 2147483647 h 344"/>
              <a:gd name="T20" fmla="*/ 2147483647 w 3045"/>
              <a:gd name="T21" fmla="*/ 2147483647 h 344"/>
              <a:gd name="T22" fmla="*/ 2147483647 w 3045"/>
              <a:gd name="T23" fmla="*/ 2147483647 h 344"/>
              <a:gd name="T24" fmla="*/ 2147483647 w 3045"/>
              <a:gd name="T25" fmla="*/ 2147483647 h 344"/>
              <a:gd name="T26" fmla="*/ 2147483647 w 3045"/>
              <a:gd name="T27" fmla="*/ 2147483647 h 344"/>
              <a:gd name="T28" fmla="*/ 2147483647 w 3045"/>
              <a:gd name="T29" fmla="*/ 2147483647 h 344"/>
              <a:gd name="T30" fmla="*/ 2147483647 w 3045"/>
              <a:gd name="T31" fmla="*/ 2147483647 h 344"/>
              <a:gd name="T32" fmla="*/ 0 w 3045"/>
              <a:gd name="T33" fmla="*/ 2147483647 h 3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045"/>
              <a:gd name="T52" fmla="*/ 0 h 344"/>
              <a:gd name="T53" fmla="*/ 3045 w 3045"/>
              <a:gd name="T54" fmla="*/ 344 h 34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045" h="344">
                <a:moveTo>
                  <a:pt x="3044" y="295"/>
                </a:moveTo>
                <a:lnTo>
                  <a:pt x="2862" y="224"/>
                </a:lnTo>
                <a:lnTo>
                  <a:pt x="2677" y="163"/>
                </a:lnTo>
                <a:lnTo>
                  <a:pt x="2488" y="111"/>
                </a:lnTo>
                <a:lnTo>
                  <a:pt x="2297" y="69"/>
                </a:lnTo>
                <a:lnTo>
                  <a:pt x="2104" y="37"/>
                </a:lnTo>
                <a:lnTo>
                  <a:pt x="1909" y="15"/>
                </a:lnTo>
                <a:lnTo>
                  <a:pt x="1713" y="2"/>
                </a:lnTo>
                <a:lnTo>
                  <a:pt x="1517" y="0"/>
                </a:lnTo>
                <a:lnTo>
                  <a:pt x="1321" y="9"/>
                </a:lnTo>
                <a:lnTo>
                  <a:pt x="1126" y="27"/>
                </a:lnTo>
                <a:lnTo>
                  <a:pt x="932" y="55"/>
                </a:lnTo>
                <a:lnTo>
                  <a:pt x="740" y="93"/>
                </a:lnTo>
                <a:lnTo>
                  <a:pt x="550" y="141"/>
                </a:lnTo>
                <a:lnTo>
                  <a:pt x="363" y="199"/>
                </a:lnTo>
                <a:lnTo>
                  <a:pt x="179" y="266"/>
                </a:lnTo>
                <a:lnTo>
                  <a:pt x="0" y="343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34" name="Freeform 14"/>
          <p:cNvSpPr>
            <a:spLocks/>
          </p:cNvSpPr>
          <p:nvPr/>
        </p:nvSpPr>
        <p:spPr bwMode="auto">
          <a:xfrm>
            <a:off x="8496300" y="3895725"/>
            <a:ext cx="73025" cy="766763"/>
          </a:xfrm>
          <a:custGeom>
            <a:avLst/>
            <a:gdLst>
              <a:gd name="T0" fmla="*/ 2147483647 w 226"/>
              <a:gd name="T1" fmla="*/ 2147483647 h 2344"/>
              <a:gd name="T2" fmla="*/ 2147483647 w 226"/>
              <a:gd name="T3" fmla="*/ 2147483647 h 2344"/>
              <a:gd name="T4" fmla="*/ 2147483647 w 226"/>
              <a:gd name="T5" fmla="*/ 2147483647 h 2344"/>
              <a:gd name="T6" fmla="*/ 2147483647 w 226"/>
              <a:gd name="T7" fmla="*/ 2147483647 h 2344"/>
              <a:gd name="T8" fmla="*/ 2147483647 w 226"/>
              <a:gd name="T9" fmla="*/ 2147483647 h 2344"/>
              <a:gd name="T10" fmla="*/ 2147483647 w 226"/>
              <a:gd name="T11" fmla="*/ 2147483647 h 2344"/>
              <a:gd name="T12" fmla="*/ 2147483647 w 226"/>
              <a:gd name="T13" fmla="*/ 2147483647 h 2344"/>
              <a:gd name="T14" fmla="*/ 2147483647 w 226"/>
              <a:gd name="T15" fmla="*/ 2147483647 h 2344"/>
              <a:gd name="T16" fmla="*/ 2147483647 w 226"/>
              <a:gd name="T17" fmla="*/ 2147483647 h 2344"/>
              <a:gd name="T18" fmla="*/ 2147483647 w 226"/>
              <a:gd name="T19" fmla="*/ 2147483647 h 2344"/>
              <a:gd name="T20" fmla="*/ 2147483647 w 226"/>
              <a:gd name="T21" fmla="*/ 2147483647 h 2344"/>
              <a:gd name="T22" fmla="*/ 2147483647 w 226"/>
              <a:gd name="T23" fmla="*/ 2147483647 h 2344"/>
              <a:gd name="T24" fmla="*/ 2147483647 w 226"/>
              <a:gd name="T25" fmla="*/ 2147483647 h 2344"/>
              <a:gd name="T26" fmla="*/ 2147483647 w 226"/>
              <a:gd name="T27" fmla="*/ 2147483647 h 2344"/>
              <a:gd name="T28" fmla="*/ 2147483647 w 226"/>
              <a:gd name="T29" fmla="*/ 2147483647 h 2344"/>
              <a:gd name="T30" fmla="*/ 0 w 226"/>
              <a:gd name="T31" fmla="*/ 0 h 23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44"/>
              <a:gd name="T50" fmla="*/ 226 w 226"/>
              <a:gd name="T51" fmla="*/ 2344 h 23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44">
                <a:moveTo>
                  <a:pt x="43" y="2343"/>
                </a:moveTo>
                <a:lnTo>
                  <a:pt x="90" y="2191"/>
                </a:lnTo>
                <a:lnTo>
                  <a:pt x="131" y="2036"/>
                </a:lnTo>
                <a:lnTo>
                  <a:pt x="164" y="1881"/>
                </a:lnTo>
                <a:lnTo>
                  <a:pt x="190" y="1723"/>
                </a:lnTo>
                <a:lnTo>
                  <a:pt x="209" y="1565"/>
                </a:lnTo>
                <a:lnTo>
                  <a:pt x="221" y="1407"/>
                </a:lnTo>
                <a:lnTo>
                  <a:pt x="225" y="1248"/>
                </a:lnTo>
                <a:lnTo>
                  <a:pt x="222" y="1089"/>
                </a:lnTo>
                <a:lnTo>
                  <a:pt x="212" y="930"/>
                </a:lnTo>
                <a:lnTo>
                  <a:pt x="195" y="772"/>
                </a:lnTo>
                <a:lnTo>
                  <a:pt x="170" y="614"/>
                </a:lnTo>
                <a:lnTo>
                  <a:pt x="138" y="458"/>
                </a:lnTo>
                <a:lnTo>
                  <a:pt x="99" y="304"/>
                </a:lnTo>
                <a:lnTo>
                  <a:pt x="53" y="151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35" name="Freeform 19"/>
          <p:cNvSpPr>
            <a:spLocks/>
          </p:cNvSpPr>
          <p:nvPr/>
        </p:nvSpPr>
        <p:spPr bwMode="auto">
          <a:xfrm>
            <a:off x="2281238" y="2127250"/>
            <a:ext cx="538162" cy="552450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36" name="Freeform 20"/>
          <p:cNvSpPr>
            <a:spLocks/>
          </p:cNvSpPr>
          <p:nvPr/>
        </p:nvSpPr>
        <p:spPr bwMode="auto">
          <a:xfrm>
            <a:off x="822325" y="2127250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37" name="Freeform 21"/>
          <p:cNvSpPr>
            <a:spLocks/>
          </p:cNvSpPr>
          <p:nvPr/>
        </p:nvSpPr>
        <p:spPr bwMode="auto">
          <a:xfrm>
            <a:off x="2379663" y="3389313"/>
            <a:ext cx="465137" cy="566737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38" name="Text Box 22"/>
          <p:cNvSpPr txBox="1">
            <a:spLocks noChangeArrowheads="1"/>
          </p:cNvSpPr>
          <p:nvPr/>
        </p:nvSpPr>
        <p:spPr bwMode="auto">
          <a:xfrm>
            <a:off x="857250" y="2930525"/>
            <a:ext cx="30956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a</a:t>
            </a:r>
          </a:p>
        </p:txBody>
      </p:sp>
      <p:sp>
        <p:nvSpPr>
          <p:cNvPr id="150539" name="Text Box 23"/>
          <p:cNvSpPr txBox="1">
            <a:spLocks noChangeArrowheads="1"/>
          </p:cNvSpPr>
          <p:nvPr/>
        </p:nvSpPr>
        <p:spPr bwMode="auto">
          <a:xfrm>
            <a:off x="2627313" y="2916238"/>
            <a:ext cx="160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c</a:t>
            </a:r>
          </a:p>
        </p:txBody>
      </p:sp>
      <p:sp>
        <p:nvSpPr>
          <p:cNvPr id="150543" name="Freeform 28"/>
          <p:cNvSpPr>
            <a:spLocks/>
          </p:cNvSpPr>
          <p:nvPr/>
        </p:nvSpPr>
        <p:spPr bwMode="auto">
          <a:xfrm>
            <a:off x="833438" y="3471863"/>
            <a:ext cx="592137" cy="560387"/>
          </a:xfrm>
          <a:custGeom>
            <a:avLst/>
            <a:gdLst>
              <a:gd name="T0" fmla="*/ 0 w 1814"/>
              <a:gd name="T1" fmla="*/ 0 h 1716"/>
              <a:gd name="T2" fmla="*/ 2147483647 w 1814"/>
              <a:gd name="T3" fmla="*/ 2147483647 h 1716"/>
              <a:gd name="T4" fmla="*/ 2147483647 w 1814"/>
              <a:gd name="T5" fmla="*/ 2147483647 h 1716"/>
              <a:gd name="T6" fmla="*/ 2147483647 w 1814"/>
              <a:gd name="T7" fmla="*/ 2147483647 h 1716"/>
              <a:gd name="T8" fmla="*/ 2147483647 w 1814"/>
              <a:gd name="T9" fmla="*/ 2147483647 h 1716"/>
              <a:gd name="T10" fmla="*/ 2147483647 w 1814"/>
              <a:gd name="T11" fmla="*/ 2147483647 h 1716"/>
              <a:gd name="T12" fmla="*/ 2147483647 w 1814"/>
              <a:gd name="T13" fmla="*/ 2147483647 h 1716"/>
              <a:gd name="T14" fmla="*/ 2147483647 w 1814"/>
              <a:gd name="T15" fmla="*/ 2147483647 h 1716"/>
              <a:gd name="T16" fmla="*/ 2147483647 w 1814"/>
              <a:gd name="T17" fmla="*/ 2147483647 h 1716"/>
              <a:gd name="T18" fmla="*/ 2147483647 w 1814"/>
              <a:gd name="T19" fmla="*/ 2147483647 h 1716"/>
              <a:gd name="T20" fmla="*/ 2147483647 w 1814"/>
              <a:gd name="T21" fmla="*/ 2147483647 h 1716"/>
              <a:gd name="T22" fmla="*/ 2147483647 w 1814"/>
              <a:gd name="T23" fmla="*/ 2147483647 h 1716"/>
              <a:gd name="T24" fmla="*/ 2147483647 w 1814"/>
              <a:gd name="T25" fmla="*/ 2147483647 h 1716"/>
              <a:gd name="T26" fmla="*/ 2147483647 w 1814"/>
              <a:gd name="T27" fmla="*/ 2147483647 h 1716"/>
              <a:gd name="T28" fmla="*/ 2147483647 w 1814"/>
              <a:gd name="T29" fmla="*/ 2147483647 h 1716"/>
              <a:gd name="T30" fmla="*/ 2147483647 w 1814"/>
              <a:gd name="T31" fmla="*/ 2147483647 h 17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14"/>
              <a:gd name="T49" fmla="*/ 0 h 1716"/>
              <a:gd name="T50" fmla="*/ 1814 w 1814"/>
              <a:gd name="T51" fmla="*/ 1716 h 171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14" h="1716">
                <a:moveTo>
                  <a:pt x="0" y="0"/>
                </a:moveTo>
                <a:lnTo>
                  <a:pt x="72" y="153"/>
                </a:lnTo>
                <a:lnTo>
                  <a:pt x="152" y="301"/>
                </a:lnTo>
                <a:lnTo>
                  <a:pt x="240" y="446"/>
                </a:lnTo>
                <a:lnTo>
                  <a:pt x="336" y="586"/>
                </a:lnTo>
                <a:lnTo>
                  <a:pt x="439" y="721"/>
                </a:lnTo>
                <a:lnTo>
                  <a:pt x="550" y="850"/>
                </a:lnTo>
                <a:lnTo>
                  <a:pt x="667" y="974"/>
                </a:lnTo>
                <a:lnTo>
                  <a:pt x="792" y="1091"/>
                </a:lnTo>
                <a:lnTo>
                  <a:pt x="922" y="1202"/>
                </a:lnTo>
                <a:lnTo>
                  <a:pt x="1058" y="1306"/>
                </a:lnTo>
                <a:lnTo>
                  <a:pt x="1200" y="1403"/>
                </a:lnTo>
                <a:lnTo>
                  <a:pt x="1346" y="1492"/>
                </a:lnTo>
                <a:lnTo>
                  <a:pt x="1498" y="1574"/>
                </a:lnTo>
                <a:lnTo>
                  <a:pt x="1653" y="1648"/>
                </a:lnTo>
                <a:lnTo>
                  <a:pt x="1813" y="171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45" name="Text Box 30"/>
          <p:cNvSpPr txBox="1">
            <a:spLocks noChangeArrowheads="1"/>
          </p:cNvSpPr>
          <p:nvPr/>
        </p:nvSpPr>
        <p:spPr bwMode="auto">
          <a:xfrm>
            <a:off x="1770063" y="2060575"/>
            <a:ext cx="260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b</a:t>
            </a:r>
          </a:p>
        </p:txBody>
      </p:sp>
      <p:sp>
        <p:nvSpPr>
          <p:cNvPr id="150546" name="Freeform 31"/>
          <p:cNvSpPr>
            <a:spLocks/>
          </p:cNvSpPr>
          <p:nvPr/>
        </p:nvSpPr>
        <p:spPr bwMode="auto">
          <a:xfrm>
            <a:off x="2266950" y="4540250"/>
            <a:ext cx="538163" cy="554038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47" name="Freeform 32"/>
          <p:cNvSpPr>
            <a:spLocks/>
          </p:cNvSpPr>
          <p:nvPr/>
        </p:nvSpPr>
        <p:spPr bwMode="auto">
          <a:xfrm>
            <a:off x="808038" y="4540250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48" name="Freeform 33"/>
          <p:cNvSpPr>
            <a:spLocks/>
          </p:cNvSpPr>
          <p:nvPr/>
        </p:nvSpPr>
        <p:spPr bwMode="auto">
          <a:xfrm>
            <a:off x="2363788" y="5803900"/>
            <a:ext cx="466725" cy="566738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49" name="Text Box 34"/>
          <p:cNvSpPr txBox="1">
            <a:spLocks noChangeArrowheads="1"/>
          </p:cNvSpPr>
          <p:nvPr/>
        </p:nvSpPr>
        <p:spPr bwMode="auto">
          <a:xfrm>
            <a:off x="842963" y="5345113"/>
            <a:ext cx="309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a</a:t>
            </a:r>
          </a:p>
        </p:txBody>
      </p:sp>
      <p:sp>
        <p:nvSpPr>
          <p:cNvPr id="150550" name="Text Box 35"/>
          <p:cNvSpPr txBox="1">
            <a:spLocks noChangeArrowheads="1"/>
          </p:cNvSpPr>
          <p:nvPr/>
        </p:nvSpPr>
        <p:spPr bwMode="auto">
          <a:xfrm>
            <a:off x="2611438" y="5337175"/>
            <a:ext cx="18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b</a:t>
            </a:r>
          </a:p>
        </p:txBody>
      </p:sp>
      <p:sp>
        <p:nvSpPr>
          <p:cNvPr id="150551" name="Text Box 36"/>
          <p:cNvSpPr txBox="1">
            <a:spLocks noChangeArrowheads="1"/>
          </p:cNvSpPr>
          <p:nvPr/>
        </p:nvSpPr>
        <p:spPr bwMode="auto">
          <a:xfrm>
            <a:off x="1738313" y="6173788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150554" name="Freeform 39"/>
          <p:cNvSpPr>
            <a:spLocks/>
          </p:cNvSpPr>
          <p:nvPr/>
        </p:nvSpPr>
        <p:spPr bwMode="auto">
          <a:xfrm>
            <a:off x="1408113" y="6419850"/>
            <a:ext cx="863600" cy="103188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55" name="Freeform 40"/>
          <p:cNvSpPr>
            <a:spLocks/>
          </p:cNvSpPr>
          <p:nvPr/>
        </p:nvSpPr>
        <p:spPr bwMode="auto">
          <a:xfrm>
            <a:off x="839788" y="5929313"/>
            <a:ext cx="573087" cy="517525"/>
          </a:xfrm>
          <a:custGeom>
            <a:avLst/>
            <a:gdLst>
              <a:gd name="T0" fmla="*/ 0 w 1754"/>
              <a:gd name="T1" fmla="*/ 0 h 1586"/>
              <a:gd name="T2" fmla="*/ 2147483647 w 1754"/>
              <a:gd name="T3" fmla="*/ 2147483647 h 1586"/>
              <a:gd name="T4" fmla="*/ 2147483647 w 1754"/>
              <a:gd name="T5" fmla="*/ 2147483647 h 1586"/>
              <a:gd name="T6" fmla="*/ 2147483647 w 1754"/>
              <a:gd name="T7" fmla="*/ 2147483647 h 1586"/>
              <a:gd name="T8" fmla="*/ 2147483647 w 1754"/>
              <a:gd name="T9" fmla="*/ 2147483647 h 1586"/>
              <a:gd name="T10" fmla="*/ 2147483647 w 1754"/>
              <a:gd name="T11" fmla="*/ 2147483647 h 1586"/>
              <a:gd name="T12" fmla="*/ 2147483647 w 1754"/>
              <a:gd name="T13" fmla="*/ 2147483647 h 1586"/>
              <a:gd name="T14" fmla="*/ 2147483647 w 1754"/>
              <a:gd name="T15" fmla="*/ 2147483647 h 1586"/>
              <a:gd name="T16" fmla="*/ 2147483647 w 1754"/>
              <a:gd name="T17" fmla="*/ 2147483647 h 1586"/>
              <a:gd name="T18" fmla="*/ 2147483647 w 1754"/>
              <a:gd name="T19" fmla="*/ 2147483647 h 1586"/>
              <a:gd name="T20" fmla="*/ 2147483647 w 1754"/>
              <a:gd name="T21" fmla="*/ 2147483647 h 1586"/>
              <a:gd name="T22" fmla="*/ 2147483647 w 1754"/>
              <a:gd name="T23" fmla="*/ 2147483647 h 1586"/>
              <a:gd name="T24" fmla="*/ 2147483647 w 1754"/>
              <a:gd name="T25" fmla="*/ 2147483647 h 1586"/>
              <a:gd name="T26" fmla="*/ 2147483647 w 1754"/>
              <a:gd name="T27" fmla="*/ 2147483647 h 1586"/>
              <a:gd name="T28" fmla="*/ 2147483647 w 1754"/>
              <a:gd name="T29" fmla="*/ 2147483647 h 1586"/>
              <a:gd name="T30" fmla="*/ 2147483647 w 1754"/>
              <a:gd name="T31" fmla="*/ 2147483647 h 15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4"/>
              <a:gd name="T49" fmla="*/ 0 h 1586"/>
              <a:gd name="T50" fmla="*/ 1754 w 1754"/>
              <a:gd name="T51" fmla="*/ 1586 h 15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4" h="1586">
                <a:moveTo>
                  <a:pt x="0" y="0"/>
                </a:moveTo>
                <a:lnTo>
                  <a:pt x="75" y="141"/>
                </a:lnTo>
                <a:lnTo>
                  <a:pt x="156" y="278"/>
                </a:lnTo>
                <a:lnTo>
                  <a:pt x="244" y="412"/>
                </a:lnTo>
                <a:lnTo>
                  <a:pt x="339" y="540"/>
                </a:lnTo>
                <a:lnTo>
                  <a:pt x="441" y="665"/>
                </a:lnTo>
                <a:lnTo>
                  <a:pt x="549" y="784"/>
                </a:lnTo>
                <a:lnTo>
                  <a:pt x="663" y="897"/>
                </a:lnTo>
                <a:lnTo>
                  <a:pt x="782" y="1006"/>
                </a:lnTo>
                <a:lnTo>
                  <a:pt x="907" y="1108"/>
                </a:lnTo>
                <a:lnTo>
                  <a:pt x="1037" y="1204"/>
                </a:lnTo>
                <a:lnTo>
                  <a:pt x="1172" y="1294"/>
                </a:lnTo>
                <a:lnTo>
                  <a:pt x="1312" y="1377"/>
                </a:lnTo>
                <a:lnTo>
                  <a:pt x="1455" y="1453"/>
                </a:lnTo>
                <a:lnTo>
                  <a:pt x="1602" y="1522"/>
                </a:lnTo>
                <a:lnTo>
                  <a:pt x="1753" y="158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56" name="Freeform 41"/>
          <p:cNvSpPr>
            <a:spLocks/>
          </p:cNvSpPr>
          <p:nvPr/>
        </p:nvSpPr>
        <p:spPr bwMode="auto">
          <a:xfrm>
            <a:off x="736600" y="5153025"/>
            <a:ext cx="73025" cy="754063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57" name="Text Box 42"/>
          <p:cNvSpPr txBox="1">
            <a:spLocks noChangeArrowheads="1"/>
          </p:cNvSpPr>
          <p:nvPr/>
        </p:nvSpPr>
        <p:spPr bwMode="auto">
          <a:xfrm>
            <a:off x="1673225" y="4446588"/>
            <a:ext cx="2603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c</a:t>
            </a:r>
          </a:p>
        </p:txBody>
      </p:sp>
      <p:sp>
        <p:nvSpPr>
          <p:cNvPr id="150558" name="Text Box 43"/>
          <p:cNvSpPr txBox="1">
            <a:spLocks noChangeArrowheads="1"/>
          </p:cNvSpPr>
          <p:nvPr/>
        </p:nvSpPr>
        <p:spPr bwMode="auto">
          <a:xfrm>
            <a:off x="1743075" y="2887663"/>
            <a:ext cx="2047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solidFill>
                  <a:srgbClr val="FF0000"/>
                </a:solidFill>
                <a:latin typeface="FreeSerif" charset="0"/>
              </a:rPr>
              <a:t>P</a:t>
            </a:r>
          </a:p>
        </p:txBody>
      </p:sp>
      <p:sp>
        <p:nvSpPr>
          <p:cNvPr id="150559" name="Text Box 44"/>
          <p:cNvSpPr txBox="1">
            <a:spLocks noChangeArrowheads="1"/>
          </p:cNvSpPr>
          <p:nvPr/>
        </p:nvSpPr>
        <p:spPr bwMode="auto">
          <a:xfrm>
            <a:off x="1685925" y="5332413"/>
            <a:ext cx="2682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solidFill>
                  <a:srgbClr val="0000FF"/>
                </a:solidFill>
                <a:latin typeface="FreeSerif" charset="0"/>
              </a:rPr>
              <a:t>Q</a:t>
            </a:r>
          </a:p>
        </p:txBody>
      </p:sp>
      <p:sp>
        <p:nvSpPr>
          <p:cNvPr id="150560" name="Text Box 45"/>
          <p:cNvSpPr txBox="1">
            <a:spLocks noChangeArrowheads="1"/>
          </p:cNvSpPr>
          <p:nvPr/>
        </p:nvSpPr>
        <p:spPr bwMode="auto">
          <a:xfrm>
            <a:off x="6232525" y="4160838"/>
            <a:ext cx="3095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a</a:t>
            </a:r>
          </a:p>
        </p:txBody>
      </p:sp>
      <p:sp>
        <p:nvSpPr>
          <p:cNvPr id="150561" name="Text Box 46"/>
          <p:cNvSpPr txBox="1">
            <a:spLocks noChangeArrowheads="1"/>
          </p:cNvSpPr>
          <p:nvPr/>
        </p:nvSpPr>
        <p:spPr bwMode="auto">
          <a:xfrm>
            <a:off x="7300913" y="3186113"/>
            <a:ext cx="260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b</a:t>
            </a:r>
          </a:p>
        </p:txBody>
      </p:sp>
      <p:sp>
        <p:nvSpPr>
          <p:cNvPr id="150562" name="Text Box 47"/>
          <p:cNvSpPr txBox="1">
            <a:spLocks noChangeArrowheads="1"/>
          </p:cNvSpPr>
          <p:nvPr/>
        </p:nvSpPr>
        <p:spPr bwMode="auto">
          <a:xfrm>
            <a:off x="8345488" y="4151313"/>
            <a:ext cx="160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c</a:t>
            </a:r>
          </a:p>
        </p:txBody>
      </p:sp>
      <p:sp>
        <p:nvSpPr>
          <p:cNvPr id="150563" name="Text Box 48"/>
          <p:cNvSpPr txBox="1">
            <a:spLocks noChangeArrowheads="1"/>
          </p:cNvSpPr>
          <p:nvPr/>
        </p:nvSpPr>
        <p:spPr bwMode="auto">
          <a:xfrm>
            <a:off x="7264400" y="5145088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150564" name="Text Box 36"/>
          <p:cNvSpPr txBox="1">
            <a:spLocks noChangeArrowheads="1"/>
          </p:cNvSpPr>
          <p:nvPr/>
        </p:nvSpPr>
        <p:spPr bwMode="auto">
          <a:xfrm>
            <a:off x="1792288" y="3652838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150565" name="Line 34"/>
          <p:cNvSpPr>
            <a:spLocks noChangeShapeType="1"/>
          </p:cNvSpPr>
          <p:nvPr/>
        </p:nvSpPr>
        <p:spPr bwMode="auto">
          <a:xfrm>
            <a:off x="6262688" y="3833813"/>
            <a:ext cx="2243137" cy="833437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66" name="Line 30"/>
          <p:cNvSpPr>
            <a:spLocks noChangeShapeType="1"/>
          </p:cNvSpPr>
          <p:nvPr/>
        </p:nvSpPr>
        <p:spPr bwMode="auto">
          <a:xfrm>
            <a:off x="7869238" y="3227388"/>
            <a:ext cx="606425" cy="636587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67" name="Line 36"/>
          <p:cNvSpPr>
            <a:spLocks noChangeShapeType="1"/>
          </p:cNvSpPr>
          <p:nvPr/>
        </p:nvSpPr>
        <p:spPr bwMode="auto">
          <a:xfrm flipH="1" flipV="1">
            <a:off x="6842125" y="3249613"/>
            <a:ext cx="12700" cy="21018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0568" name="Line 36"/>
          <p:cNvSpPr>
            <a:spLocks noChangeShapeType="1"/>
          </p:cNvSpPr>
          <p:nvPr/>
        </p:nvSpPr>
        <p:spPr bwMode="auto">
          <a:xfrm>
            <a:off x="6242050" y="4718050"/>
            <a:ext cx="1781175" cy="5778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7264400" y="4381500"/>
            <a:ext cx="2682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solidFill>
                  <a:srgbClr val="0000FF"/>
                </a:solidFill>
                <a:latin typeface="FreeSerif" charset="0"/>
              </a:rPr>
              <a:t>Q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39B442-46A1-374F-9227-15794918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659215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65" grpId="0" animBg="1"/>
      <p:bldP spid="150566" grpId="0" animBg="1"/>
      <p:bldP spid="150567" grpId="0" animBg="1"/>
      <p:bldP spid="15056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91" name="Line 16"/>
          <p:cNvSpPr>
            <a:spLocks noChangeShapeType="1"/>
          </p:cNvSpPr>
          <p:nvPr/>
        </p:nvSpPr>
        <p:spPr bwMode="auto">
          <a:xfrm>
            <a:off x="6242050" y="4716463"/>
            <a:ext cx="1781175" cy="5778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2" name="Line 17"/>
          <p:cNvSpPr>
            <a:spLocks noChangeShapeType="1"/>
          </p:cNvSpPr>
          <p:nvPr/>
        </p:nvSpPr>
        <p:spPr bwMode="auto">
          <a:xfrm flipH="1" flipV="1">
            <a:off x="6842125" y="3249613"/>
            <a:ext cx="12700" cy="21018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0" name="Line 15"/>
          <p:cNvSpPr>
            <a:spLocks noChangeShapeType="1"/>
          </p:cNvSpPr>
          <p:nvPr/>
        </p:nvSpPr>
        <p:spPr bwMode="auto">
          <a:xfrm>
            <a:off x="6248400" y="3886200"/>
            <a:ext cx="2257425" cy="7810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5" name="Line 10"/>
          <p:cNvSpPr>
            <a:spLocks noChangeShapeType="1"/>
          </p:cNvSpPr>
          <p:nvPr/>
        </p:nvSpPr>
        <p:spPr bwMode="auto">
          <a:xfrm>
            <a:off x="7869238" y="3227388"/>
            <a:ext cx="606425" cy="636587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6" name="Freeform 11"/>
          <p:cNvSpPr>
            <a:spLocks/>
          </p:cNvSpPr>
          <p:nvPr/>
        </p:nvSpPr>
        <p:spPr bwMode="auto">
          <a:xfrm>
            <a:off x="6911975" y="5276850"/>
            <a:ext cx="1155700" cy="192088"/>
          </a:xfrm>
          <a:custGeom>
            <a:avLst/>
            <a:gdLst>
              <a:gd name="T0" fmla="*/ 0 w 3540"/>
              <a:gd name="T1" fmla="*/ 2147483647 h 587"/>
              <a:gd name="T2" fmla="*/ 2147483647 w 3540"/>
              <a:gd name="T3" fmla="*/ 2147483647 h 587"/>
              <a:gd name="T4" fmla="*/ 2147483647 w 3540"/>
              <a:gd name="T5" fmla="*/ 2147483647 h 587"/>
              <a:gd name="T6" fmla="*/ 2147483647 w 3540"/>
              <a:gd name="T7" fmla="*/ 2147483647 h 587"/>
              <a:gd name="T8" fmla="*/ 2147483647 w 3540"/>
              <a:gd name="T9" fmla="*/ 2147483647 h 587"/>
              <a:gd name="T10" fmla="*/ 2147483647 w 3540"/>
              <a:gd name="T11" fmla="*/ 2147483647 h 587"/>
              <a:gd name="T12" fmla="*/ 2147483647 w 3540"/>
              <a:gd name="T13" fmla="*/ 2147483647 h 587"/>
              <a:gd name="T14" fmla="*/ 2147483647 w 3540"/>
              <a:gd name="T15" fmla="*/ 2147483647 h 587"/>
              <a:gd name="T16" fmla="*/ 2147483647 w 3540"/>
              <a:gd name="T17" fmla="*/ 2147483647 h 587"/>
              <a:gd name="T18" fmla="*/ 2147483647 w 3540"/>
              <a:gd name="T19" fmla="*/ 2147483647 h 587"/>
              <a:gd name="T20" fmla="*/ 2147483647 w 3540"/>
              <a:gd name="T21" fmla="*/ 2147483647 h 587"/>
              <a:gd name="T22" fmla="*/ 2147483647 w 3540"/>
              <a:gd name="T23" fmla="*/ 2147483647 h 587"/>
              <a:gd name="T24" fmla="*/ 2147483647 w 3540"/>
              <a:gd name="T25" fmla="*/ 2147483647 h 587"/>
              <a:gd name="T26" fmla="*/ 2147483647 w 3540"/>
              <a:gd name="T27" fmla="*/ 2147483647 h 587"/>
              <a:gd name="T28" fmla="*/ 2147483647 w 3540"/>
              <a:gd name="T29" fmla="*/ 2147483647 h 587"/>
              <a:gd name="T30" fmla="*/ 2147483647 w 3540"/>
              <a:gd name="T31" fmla="*/ 2147483647 h 587"/>
              <a:gd name="T32" fmla="*/ 2147483647 w 3540"/>
              <a:gd name="T33" fmla="*/ 2147483647 h 587"/>
              <a:gd name="T34" fmla="*/ 2147483647 w 3540"/>
              <a:gd name="T35" fmla="*/ 2147483647 h 587"/>
              <a:gd name="T36" fmla="*/ 2147483647 w 3540"/>
              <a:gd name="T37" fmla="*/ 2147483647 h 587"/>
              <a:gd name="T38" fmla="*/ 2147483647 w 3540"/>
              <a:gd name="T39" fmla="*/ 0 h 58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540"/>
              <a:gd name="T61" fmla="*/ 0 h 587"/>
              <a:gd name="T62" fmla="*/ 3540 w 3540"/>
              <a:gd name="T63" fmla="*/ 587 h 58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540" h="587">
                <a:moveTo>
                  <a:pt x="0" y="270"/>
                </a:moveTo>
                <a:lnTo>
                  <a:pt x="180" y="343"/>
                </a:lnTo>
                <a:lnTo>
                  <a:pt x="364" y="407"/>
                </a:lnTo>
                <a:lnTo>
                  <a:pt x="550" y="461"/>
                </a:lnTo>
                <a:lnTo>
                  <a:pt x="740" y="506"/>
                </a:lnTo>
                <a:lnTo>
                  <a:pt x="931" y="541"/>
                </a:lnTo>
                <a:lnTo>
                  <a:pt x="1124" y="566"/>
                </a:lnTo>
                <a:lnTo>
                  <a:pt x="1319" y="581"/>
                </a:lnTo>
                <a:lnTo>
                  <a:pt x="1513" y="586"/>
                </a:lnTo>
                <a:lnTo>
                  <a:pt x="1708" y="581"/>
                </a:lnTo>
                <a:lnTo>
                  <a:pt x="1902" y="566"/>
                </a:lnTo>
                <a:lnTo>
                  <a:pt x="2096" y="542"/>
                </a:lnTo>
                <a:lnTo>
                  <a:pt x="2287" y="507"/>
                </a:lnTo>
                <a:lnTo>
                  <a:pt x="2477" y="463"/>
                </a:lnTo>
                <a:lnTo>
                  <a:pt x="2664" y="409"/>
                </a:lnTo>
                <a:lnTo>
                  <a:pt x="2847" y="345"/>
                </a:lnTo>
                <a:lnTo>
                  <a:pt x="3027" y="273"/>
                </a:lnTo>
                <a:lnTo>
                  <a:pt x="3203" y="191"/>
                </a:lnTo>
                <a:lnTo>
                  <a:pt x="3374" y="100"/>
                </a:lnTo>
                <a:lnTo>
                  <a:pt x="3539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9" name="Freeform 14"/>
          <p:cNvSpPr>
            <a:spLocks/>
          </p:cNvSpPr>
          <p:nvPr/>
        </p:nvSpPr>
        <p:spPr bwMode="auto">
          <a:xfrm>
            <a:off x="8496300" y="3895725"/>
            <a:ext cx="73025" cy="766763"/>
          </a:xfrm>
          <a:custGeom>
            <a:avLst/>
            <a:gdLst>
              <a:gd name="T0" fmla="*/ 2147483647 w 226"/>
              <a:gd name="T1" fmla="*/ 2147483647 h 2344"/>
              <a:gd name="T2" fmla="*/ 2147483647 w 226"/>
              <a:gd name="T3" fmla="*/ 2147483647 h 2344"/>
              <a:gd name="T4" fmla="*/ 2147483647 w 226"/>
              <a:gd name="T5" fmla="*/ 2147483647 h 2344"/>
              <a:gd name="T6" fmla="*/ 2147483647 w 226"/>
              <a:gd name="T7" fmla="*/ 2147483647 h 2344"/>
              <a:gd name="T8" fmla="*/ 2147483647 w 226"/>
              <a:gd name="T9" fmla="*/ 2147483647 h 2344"/>
              <a:gd name="T10" fmla="*/ 2147483647 w 226"/>
              <a:gd name="T11" fmla="*/ 2147483647 h 2344"/>
              <a:gd name="T12" fmla="*/ 2147483647 w 226"/>
              <a:gd name="T13" fmla="*/ 2147483647 h 2344"/>
              <a:gd name="T14" fmla="*/ 2147483647 w 226"/>
              <a:gd name="T15" fmla="*/ 2147483647 h 2344"/>
              <a:gd name="T16" fmla="*/ 2147483647 w 226"/>
              <a:gd name="T17" fmla="*/ 2147483647 h 2344"/>
              <a:gd name="T18" fmla="*/ 2147483647 w 226"/>
              <a:gd name="T19" fmla="*/ 2147483647 h 2344"/>
              <a:gd name="T20" fmla="*/ 2147483647 w 226"/>
              <a:gd name="T21" fmla="*/ 2147483647 h 2344"/>
              <a:gd name="T22" fmla="*/ 2147483647 w 226"/>
              <a:gd name="T23" fmla="*/ 2147483647 h 2344"/>
              <a:gd name="T24" fmla="*/ 2147483647 w 226"/>
              <a:gd name="T25" fmla="*/ 2147483647 h 2344"/>
              <a:gd name="T26" fmla="*/ 2147483647 w 226"/>
              <a:gd name="T27" fmla="*/ 2147483647 h 2344"/>
              <a:gd name="T28" fmla="*/ 2147483647 w 226"/>
              <a:gd name="T29" fmla="*/ 2147483647 h 2344"/>
              <a:gd name="T30" fmla="*/ 0 w 226"/>
              <a:gd name="T31" fmla="*/ 0 h 23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44"/>
              <a:gd name="T50" fmla="*/ 226 w 226"/>
              <a:gd name="T51" fmla="*/ 2344 h 23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44">
                <a:moveTo>
                  <a:pt x="43" y="2343"/>
                </a:moveTo>
                <a:lnTo>
                  <a:pt x="90" y="2191"/>
                </a:lnTo>
                <a:lnTo>
                  <a:pt x="131" y="2036"/>
                </a:lnTo>
                <a:lnTo>
                  <a:pt x="164" y="1881"/>
                </a:lnTo>
                <a:lnTo>
                  <a:pt x="190" y="1723"/>
                </a:lnTo>
                <a:lnTo>
                  <a:pt x="209" y="1565"/>
                </a:lnTo>
                <a:lnTo>
                  <a:pt x="221" y="1407"/>
                </a:lnTo>
                <a:lnTo>
                  <a:pt x="225" y="1248"/>
                </a:lnTo>
                <a:lnTo>
                  <a:pt x="222" y="1089"/>
                </a:lnTo>
                <a:lnTo>
                  <a:pt x="212" y="930"/>
                </a:lnTo>
                <a:lnTo>
                  <a:pt x="195" y="772"/>
                </a:lnTo>
                <a:lnTo>
                  <a:pt x="170" y="614"/>
                </a:lnTo>
                <a:lnTo>
                  <a:pt x="138" y="458"/>
                </a:lnTo>
                <a:lnTo>
                  <a:pt x="99" y="304"/>
                </a:lnTo>
                <a:lnTo>
                  <a:pt x="53" y="151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8" name="Freeform 13"/>
          <p:cNvSpPr>
            <a:spLocks/>
          </p:cNvSpPr>
          <p:nvPr/>
        </p:nvSpPr>
        <p:spPr bwMode="auto">
          <a:xfrm>
            <a:off x="6886575" y="3127375"/>
            <a:ext cx="995363" cy="112713"/>
          </a:xfrm>
          <a:custGeom>
            <a:avLst/>
            <a:gdLst>
              <a:gd name="T0" fmla="*/ 2147483647 w 3045"/>
              <a:gd name="T1" fmla="*/ 2147483647 h 344"/>
              <a:gd name="T2" fmla="*/ 2147483647 w 3045"/>
              <a:gd name="T3" fmla="*/ 2147483647 h 344"/>
              <a:gd name="T4" fmla="*/ 2147483647 w 3045"/>
              <a:gd name="T5" fmla="*/ 2147483647 h 344"/>
              <a:gd name="T6" fmla="*/ 2147483647 w 3045"/>
              <a:gd name="T7" fmla="*/ 2147483647 h 344"/>
              <a:gd name="T8" fmla="*/ 2147483647 w 3045"/>
              <a:gd name="T9" fmla="*/ 2147483647 h 344"/>
              <a:gd name="T10" fmla="*/ 2147483647 w 3045"/>
              <a:gd name="T11" fmla="*/ 2147483647 h 344"/>
              <a:gd name="T12" fmla="*/ 2147483647 w 3045"/>
              <a:gd name="T13" fmla="*/ 2147483647 h 344"/>
              <a:gd name="T14" fmla="*/ 2147483647 w 3045"/>
              <a:gd name="T15" fmla="*/ 2147483647 h 344"/>
              <a:gd name="T16" fmla="*/ 2147483647 w 3045"/>
              <a:gd name="T17" fmla="*/ 0 h 344"/>
              <a:gd name="T18" fmla="*/ 2147483647 w 3045"/>
              <a:gd name="T19" fmla="*/ 2147483647 h 344"/>
              <a:gd name="T20" fmla="*/ 2147483647 w 3045"/>
              <a:gd name="T21" fmla="*/ 2147483647 h 344"/>
              <a:gd name="T22" fmla="*/ 2147483647 w 3045"/>
              <a:gd name="T23" fmla="*/ 2147483647 h 344"/>
              <a:gd name="T24" fmla="*/ 2147483647 w 3045"/>
              <a:gd name="T25" fmla="*/ 2147483647 h 344"/>
              <a:gd name="T26" fmla="*/ 2147483647 w 3045"/>
              <a:gd name="T27" fmla="*/ 2147483647 h 344"/>
              <a:gd name="T28" fmla="*/ 2147483647 w 3045"/>
              <a:gd name="T29" fmla="*/ 2147483647 h 344"/>
              <a:gd name="T30" fmla="*/ 2147483647 w 3045"/>
              <a:gd name="T31" fmla="*/ 2147483647 h 344"/>
              <a:gd name="T32" fmla="*/ 0 w 3045"/>
              <a:gd name="T33" fmla="*/ 2147483647 h 3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045"/>
              <a:gd name="T52" fmla="*/ 0 h 344"/>
              <a:gd name="T53" fmla="*/ 3045 w 3045"/>
              <a:gd name="T54" fmla="*/ 344 h 34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045" h="344">
                <a:moveTo>
                  <a:pt x="3044" y="295"/>
                </a:moveTo>
                <a:lnTo>
                  <a:pt x="2862" y="224"/>
                </a:lnTo>
                <a:lnTo>
                  <a:pt x="2677" y="163"/>
                </a:lnTo>
                <a:lnTo>
                  <a:pt x="2488" y="111"/>
                </a:lnTo>
                <a:lnTo>
                  <a:pt x="2297" y="69"/>
                </a:lnTo>
                <a:lnTo>
                  <a:pt x="2104" y="37"/>
                </a:lnTo>
                <a:lnTo>
                  <a:pt x="1909" y="15"/>
                </a:lnTo>
                <a:lnTo>
                  <a:pt x="1713" y="2"/>
                </a:lnTo>
                <a:lnTo>
                  <a:pt x="1517" y="0"/>
                </a:lnTo>
                <a:lnTo>
                  <a:pt x="1321" y="9"/>
                </a:lnTo>
                <a:lnTo>
                  <a:pt x="1126" y="27"/>
                </a:lnTo>
                <a:lnTo>
                  <a:pt x="932" y="55"/>
                </a:lnTo>
                <a:lnTo>
                  <a:pt x="740" y="93"/>
                </a:lnTo>
                <a:lnTo>
                  <a:pt x="550" y="141"/>
                </a:lnTo>
                <a:lnTo>
                  <a:pt x="363" y="199"/>
                </a:lnTo>
                <a:lnTo>
                  <a:pt x="179" y="266"/>
                </a:lnTo>
                <a:lnTo>
                  <a:pt x="0" y="343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7" name="Freeform 12"/>
          <p:cNvSpPr>
            <a:spLocks/>
          </p:cNvSpPr>
          <p:nvPr/>
        </p:nvSpPr>
        <p:spPr bwMode="auto">
          <a:xfrm>
            <a:off x="6157913" y="3911600"/>
            <a:ext cx="87312" cy="835025"/>
          </a:xfrm>
          <a:custGeom>
            <a:avLst/>
            <a:gdLst>
              <a:gd name="T0" fmla="*/ 2147483647 w 268"/>
              <a:gd name="T1" fmla="*/ 0 h 2557"/>
              <a:gd name="T2" fmla="*/ 2147483647 w 268"/>
              <a:gd name="T3" fmla="*/ 2147483647 h 2557"/>
              <a:gd name="T4" fmla="*/ 2147483647 w 268"/>
              <a:gd name="T5" fmla="*/ 2147483647 h 2557"/>
              <a:gd name="T6" fmla="*/ 2147483647 w 268"/>
              <a:gd name="T7" fmla="*/ 2147483647 h 2557"/>
              <a:gd name="T8" fmla="*/ 2147483647 w 268"/>
              <a:gd name="T9" fmla="*/ 2147483647 h 2557"/>
              <a:gd name="T10" fmla="*/ 2147483647 w 268"/>
              <a:gd name="T11" fmla="*/ 2147483647 h 2557"/>
              <a:gd name="T12" fmla="*/ 2147483647 w 268"/>
              <a:gd name="T13" fmla="*/ 2147483647 h 2557"/>
              <a:gd name="T14" fmla="*/ 2147483647 w 268"/>
              <a:gd name="T15" fmla="*/ 2147483647 h 2557"/>
              <a:gd name="T16" fmla="*/ 0 w 268"/>
              <a:gd name="T17" fmla="*/ 2147483647 h 2557"/>
              <a:gd name="T18" fmla="*/ 2147483647 w 268"/>
              <a:gd name="T19" fmla="*/ 2147483647 h 2557"/>
              <a:gd name="T20" fmla="*/ 2147483647 w 268"/>
              <a:gd name="T21" fmla="*/ 2147483647 h 2557"/>
              <a:gd name="T22" fmla="*/ 2147483647 w 268"/>
              <a:gd name="T23" fmla="*/ 2147483647 h 2557"/>
              <a:gd name="T24" fmla="*/ 2147483647 w 268"/>
              <a:gd name="T25" fmla="*/ 2147483647 h 2557"/>
              <a:gd name="T26" fmla="*/ 2147483647 w 268"/>
              <a:gd name="T27" fmla="*/ 2147483647 h 2557"/>
              <a:gd name="T28" fmla="*/ 2147483647 w 268"/>
              <a:gd name="T29" fmla="*/ 2147483647 h 2557"/>
              <a:gd name="T30" fmla="*/ 2147483647 w 268"/>
              <a:gd name="T31" fmla="*/ 2147483647 h 25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8"/>
              <a:gd name="T49" fmla="*/ 0 h 2557"/>
              <a:gd name="T50" fmla="*/ 268 w 268"/>
              <a:gd name="T51" fmla="*/ 2557 h 255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8" h="2557">
                <a:moveTo>
                  <a:pt x="267" y="0"/>
                </a:moveTo>
                <a:lnTo>
                  <a:pt x="204" y="163"/>
                </a:lnTo>
                <a:lnTo>
                  <a:pt x="149" y="329"/>
                </a:lnTo>
                <a:lnTo>
                  <a:pt x="103" y="497"/>
                </a:lnTo>
                <a:lnTo>
                  <a:pt x="65" y="668"/>
                </a:lnTo>
                <a:lnTo>
                  <a:pt x="36" y="840"/>
                </a:lnTo>
                <a:lnTo>
                  <a:pt x="15" y="1013"/>
                </a:lnTo>
                <a:lnTo>
                  <a:pt x="3" y="1187"/>
                </a:lnTo>
                <a:lnTo>
                  <a:pt x="0" y="1361"/>
                </a:lnTo>
                <a:lnTo>
                  <a:pt x="6" y="1535"/>
                </a:lnTo>
                <a:lnTo>
                  <a:pt x="20" y="1709"/>
                </a:lnTo>
                <a:lnTo>
                  <a:pt x="43" y="1882"/>
                </a:lnTo>
                <a:lnTo>
                  <a:pt x="74" y="2053"/>
                </a:lnTo>
                <a:lnTo>
                  <a:pt x="115" y="2223"/>
                </a:lnTo>
                <a:lnTo>
                  <a:pt x="163" y="2391"/>
                </a:lnTo>
                <a:lnTo>
                  <a:pt x="220" y="2556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2" name="Freeform 38"/>
          <p:cNvSpPr>
            <a:spLocks/>
          </p:cNvSpPr>
          <p:nvPr/>
        </p:nvSpPr>
        <p:spPr bwMode="auto">
          <a:xfrm>
            <a:off x="2797175" y="5041900"/>
            <a:ext cx="85725" cy="722313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1" name="Freeform 37"/>
          <p:cNvSpPr>
            <a:spLocks/>
          </p:cNvSpPr>
          <p:nvPr/>
        </p:nvSpPr>
        <p:spPr bwMode="auto">
          <a:xfrm>
            <a:off x="1363663" y="4443413"/>
            <a:ext cx="850900" cy="98425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1" name="Freeform 27"/>
          <p:cNvSpPr>
            <a:spLocks/>
          </p:cNvSpPr>
          <p:nvPr/>
        </p:nvSpPr>
        <p:spPr bwMode="auto">
          <a:xfrm>
            <a:off x="1466850" y="3948113"/>
            <a:ext cx="973138" cy="160337"/>
          </a:xfrm>
          <a:custGeom>
            <a:avLst/>
            <a:gdLst>
              <a:gd name="T0" fmla="*/ 0 w 2983"/>
              <a:gd name="T1" fmla="*/ 2147483647 h 492"/>
              <a:gd name="T2" fmla="*/ 2147483647 w 2983"/>
              <a:gd name="T3" fmla="*/ 2147483647 h 492"/>
              <a:gd name="T4" fmla="*/ 2147483647 w 2983"/>
              <a:gd name="T5" fmla="*/ 2147483647 h 492"/>
              <a:gd name="T6" fmla="*/ 2147483647 w 2983"/>
              <a:gd name="T7" fmla="*/ 2147483647 h 492"/>
              <a:gd name="T8" fmla="*/ 2147483647 w 2983"/>
              <a:gd name="T9" fmla="*/ 2147483647 h 492"/>
              <a:gd name="T10" fmla="*/ 2147483647 w 2983"/>
              <a:gd name="T11" fmla="*/ 2147483647 h 492"/>
              <a:gd name="T12" fmla="*/ 2147483647 w 2983"/>
              <a:gd name="T13" fmla="*/ 2147483647 h 492"/>
              <a:gd name="T14" fmla="*/ 2147483647 w 2983"/>
              <a:gd name="T15" fmla="*/ 2147483647 h 492"/>
              <a:gd name="T16" fmla="*/ 2147483647 w 2983"/>
              <a:gd name="T17" fmla="*/ 2147483647 h 492"/>
              <a:gd name="T18" fmla="*/ 2147483647 w 2983"/>
              <a:gd name="T19" fmla="*/ 2147483647 h 492"/>
              <a:gd name="T20" fmla="*/ 2147483647 w 2983"/>
              <a:gd name="T21" fmla="*/ 2147483647 h 492"/>
              <a:gd name="T22" fmla="*/ 2147483647 w 2983"/>
              <a:gd name="T23" fmla="*/ 2147483647 h 492"/>
              <a:gd name="T24" fmla="*/ 2147483647 w 2983"/>
              <a:gd name="T25" fmla="*/ 2147483647 h 492"/>
              <a:gd name="T26" fmla="*/ 2147483647 w 2983"/>
              <a:gd name="T27" fmla="*/ 2147483647 h 492"/>
              <a:gd name="T28" fmla="*/ 2147483647 w 2983"/>
              <a:gd name="T29" fmla="*/ 2147483647 h 492"/>
              <a:gd name="T30" fmla="*/ 2147483647 w 2983"/>
              <a:gd name="T31" fmla="*/ 2147483647 h 492"/>
              <a:gd name="T32" fmla="*/ 2147483647 w 2983"/>
              <a:gd name="T33" fmla="*/ 2147483647 h 492"/>
              <a:gd name="T34" fmla="*/ 2147483647 w 2983"/>
              <a:gd name="T35" fmla="*/ 2147483647 h 492"/>
              <a:gd name="T36" fmla="*/ 2147483647 w 2983"/>
              <a:gd name="T37" fmla="*/ 0 h 4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983"/>
              <a:gd name="T58" fmla="*/ 0 h 492"/>
              <a:gd name="T59" fmla="*/ 2983 w 2983"/>
              <a:gd name="T60" fmla="*/ 492 h 49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983" h="492">
                <a:moveTo>
                  <a:pt x="0" y="261"/>
                </a:moveTo>
                <a:lnTo>
                  <a:pt x="162" y="319"/>
                </a:lnTo>
                <a:lnTo>
                  <a:pt x="326" y="369"/>
                </a:lnTo>
                <a:lnTo>
                  <a:pt x="494" y="411"/>
                </a:lnTo>
                <a:lnTo>
                  <a:pt x="663" y="444"/>
                </a:lnTo>
                <a:lnTo>
                  <a:pt x="834" y="468"/>
                </a:lnTo>
                <a:lnTo>
                  <a:pt x="1006" y="484"/>
                </a:lnTo>
                <a:lnTo>
                  <a:pt x="1178" y="491"/>
                </a:lnTo>
                <a:lnTo>
                  <a:pt x="1351" y="489"/>
                </a:lnTo>
                <a:lnTo>
                  <a:pt x="1523" y="478"/>
                </a:lnTo>
                <a:lnTo>
                  <a:pt x="1695" y="459"/>
                </a:lnTo>
                <a:lnTo>
                  <a:pt x="1865" y="431"/>
                </a:lnTo>
                <a:lnTo>
                  <a:pt x="2034" y="394"/>
                </a:lnTo>
                <a:lnTo>
                  <a:pt x="2200" y="349"/>
                </a:lnTo>
                <a:lnTo>
                  <a:pt x="2363" y="295"/>
                </a:lnTo>
                <a:lnTo>
                  <a:pt x="2524" y="233"/>
                </a:lnTo>
                <a:lnTo>
                  <a:pt x="2681" y="163"/>
                </a:lnTo>
                <a:lnTo>
                  <a:pt x="2834" y="86"/>
                </a:lnTo>
                <a:lnTo>
                  <a:pt x="2982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0" name="Freeform 26"/>
          <p:cNvSpPr>
            <a:spLocks/>
          </p:cNvSpPr>
          <p:nvPr/>
        </p:nvSpPr>
        <p:spPr bwMode="auto">
          <a:xfrm>
            <a:off x="2819400" y="2717800"/>
            <a:ext cx="85725" cy="722312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9" name="Freeform 25"/>
          <p:cNvSpPr>
            <a:spLocks/>
          </p:cNvSpPr>
          <p:nvPr/>
        </p:nvSpPr>
        <p:spPr bwMode="auto">
          <a:xfrm>
            <a:off x="1414463" y="2028825"/>
            <a:ext cx="850900" cy="100013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3" name="Freeform 29"/>
          <p:cNvSpPr>
            <a:spLocks/>
          </p:cNvSpPr>
          <p:nvPr/>
        </p:nvSpPr>
        <p:spPr bwMode="auto">
          <a:xfrm>
            <a:off x="749300" y="2733675"/>
            <a:ext cx="73025" cy="752475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78" name="Line 3"/>
          <p:cNvSpPr>
            <a:spLocks noChangeShapeType="1"/>
          </p:cNvSpPr>
          <p:nvPr/>
        </p:nvSpPr>
        <p:spPr bwMode="auto">
          <a:xfrm>
            <a:off x="3789363" y="3163888"/>
            <a:ext cx="1449387" cy="30638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79" name="Line 4"/>
          <p:cNvSpPr>
            <a:spLocks noChangeShapeType="1"/>
          </p:cNvSpPr>
          <p:nvPr/>
        </p:nvSpPr>
        <p:spPr bwMode="auto">
          <a:xfrm flipV="1">
            <a:off x="3832225" y="5016500"/>
            <a:ext cx="1462088" cy="490538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0" name="Text Box 5"/>
          <p:cNvSpPr txBox="1">
            <a:spLocks noChangeArrowheads="1"/>
          </p:cNvSpPr>
          <p:nvPr/>
        </p:nvSpPr>
        <p:spPr bwMode="auto">
          <a:xfrm>
            <a:off x="5389563" y="2254250"/>
            <a:ext cx="3881437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i="1" dirty="0" err="1">
                <a:solidFill>
                  <a:srgbClr val="000000"/>
                </a:solidFill>
                <a:latin typeface="+mn-lt"/>
              </a:rPr>
              <a:t>BreakpointGraph</a:t>
            </a:r>
            <a:r>
              <a:rPr lang="en-GB" sz="2800" i="1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sz="2800" i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GB" sz="2800" i="1" dirty="0">
                <a:solidFill>
                  <a:srgbClr val="000000"/>
                </a:solidFill>
                <a:latin typeface="+mn-lt"/>
              </a:rPr>
              <a:t>,</a:t>
            </a:r>
            <a:r>
              <a:rPr lang="en-GB" sz="2800" i="1" dirty="0">
                <a:solidFill>
                  <a:srgbClr val="0000FF"/>
                </a:solidFill>
                <a:latin typeface="+mn-lt"/>
              </a:rPr>
              <a:t>Q</a:t>
            </a:r>
            <a:r>
              <a:rPr lang="en-GB" sz="2800" i="1" dirty="0">
                <a:solidFill>
                  <a:srgbClr val="000000"/>
                </a:solidFill>
                <a:latin typeface="+mn-lt"/>
              </a:rPr>
              <a:t>)</a:t>
            </a:r>
            <a:br>
              <a:rPr lang="en-GB" sz="2800" i="1" dirty="0">
                <a:solidFill>
                  <a:srgbClr val="000000"/>
                </a:solidFill>
                <a:latin typeface="+mn-lt"/>
              </a:rPr>
            </a:br>
            <a:endParaRPr lang="en-GB" sz="2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2581" name="Freeform 6"/>
          <p:cNvSpPr>
            <a:spLocks/>
          </p:cNvSpPr>
          <p:nvPr/>
        </p:nvSpPr>
        <p:spPr bwMode="auto">
          <a:xfrm>
            <a:off x="7877175" y="3238500"/>
            <a:ext cx="604838" cy="622300"/>
          </a:xfrm>
          <a:custGeom>
            <a:avLst/>
            <a:gdLst>
              <a:gd name="T0" fmla="*/ 2147483647 w 1851"/>
              <a:gd name="T1" fmla="*/ 2147483647 h 1905"/>
              <a:gd name="T2" fmla="*/ 2147483647 w 1851"/>
              <a:gd name="T3" fmla="*/ 2147483647 h 1905"/>
              <a:gd name="T4" fmla="*/ 2147483647 w 1851"/>
              <a:gd name="T5" fmla="*/ 2147483647 h 1905"/>
              <a:gd name="T6" fmla="*/ 2147483647 w 1851"/>
              <a:gd name="T7" fmla="*/ 2147483647 h 1905"/>
              <a:gd name="T8" fmla="*/ 2147483647 w 1851"/>
              <a:gd name="T9" fmla="*/ 2147483647 h 1905"/>
              <a:gd name="T10" fmla="*/ 2147483647 w 1851"/>
              <a:gd name="T11" fmla="*/ 2147483647 h 1905"/>
              <a:gd name="T12" fmla="*/ 2147483647 w 1851"/>
              <a:gd name="T13" fmla="*/ 2147483647 h 1905"/>
              <a:gd name="T14" fmla="*/ 2147483647 w 1851"/>
              <a:gd name="T15" fmla="*/ 2147483647 h 1905"/>
              <a:gd name="T16" fmla="*/ 2147483647 w 1851"/>
              <a:gd name="T17" fmla="*/ 2147483647 h 1905"/>
              <a:gd name="T18" fmla="*/ 2147483647 w 1851"/>
              <a:gd name="T19" fmla="*/ 2147483647 h 1905"/>
              <a:gd name="T20" fmla="*/ 2147483647 w 1851"/>
              <a:gd name="T21" fmla="*/ 2147483647 h 1905"/>
              <a:gd name="T22" fmla="*/ 2147483647 w 1851"/>
              <a:gd name="T23" fmla="*/ 2147483647 h 1905"/>
              <a:gd name="T24" fmla="*/ 2147483647 w 1851"/>
              <a:gd name="T25" fmla="*/ 2147483647 h 1905"/>
              <a:gd name="T26" fmla="*/ 2147483647 w 1851"/>
              <a:gd name="T27" fmla="*/ 2147483647 h 1905"/>
              <a:gd name="T28" fmla="*/ 2147483647 w 1851"/>
              <a:gd name="T29" fmla="*/ 2147483647 h 1905"/>
              <a:gd name="T30" fmla="*/ 0 w 1851"/>
              <a:gd name="T31" fmla="*/ 0 h 1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1"/>
              <a:gd name="T49" fmla="*/ 0 h 1905"/>
              <a:gd name="T50" fmla="*/ 1851 w 1851"/>
              <a:gd name="T51" fmla="*/ 1905 h 19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1" h="1905">
                <a:moveTo>
                  <a:pt x="1850" y="1904"/>
                </a:moveTo>
                <a:lnTo>
                  <a:pt x="1777" y="1740"/>
                </a:lnTo>
                <a:lnTo>
                  <a:pt x="1696" y="1579"/>
                </a:lnTo>
                <a:lnTo>
                  <a:pt x="1607" y="1423"/>
                </a:lnTo>
                <a:lnTo>
                  <a:pt x="1510" y="1272"/>
                </a:lnTo>
                <a:lnTo>
                  <a:pt x="1405" y="1125"/>
                </a:lnTo>
                <a:lnTo>
                  <a:pt x="1292" y="984"/>
                </a:lnTo>
                <a:lnTo>
                  <a:pt x="1173" y="848"/>
                </a:lnTo>
                <a:lnTo>
                  <a:pt x="1047" y="718"/>
                </a:lnTo>
                <a:lnTo>
                  <a:pt x="914" y="594"/>
                </a:lnTo>
                <a:lnTo>
                  <a:pt x="775" y="477"/>
                </a:lnTo>
                <a:lnTo>
                  <a:pt x="630" y="367"/>
                </a:lnTo>
                <a:lnTo>
                  <a:pt x="480" y="264"/>
                </a:lnTo>
                <a:lnTo>
                  <a:pt x="325" y="168"/>
                </a:lnTo>
                <a:lnTo>
                  <a:pt x="164" y="80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2" name="Freeform 7"/>
          <p:cNvSpPr>
            <a:spLocks/>
          </p:cNvSpPr>
          <p:nvPr/>
        </p:nvSpPr>
        <p:spPr bwMode="auto">
          <a:xfrm>
            <a:off x="6237288" y="3238500"/>
            <a:ext cx="609600" cy="633413"/>
          </a:xfrm>
          <a:custGeom>
            <a:avLst/>
            <a:gdLst>
              <a:gd name="T0" fmla="*/ 2147483647 w 1864"/>
              <a:gd name="T1" fmla="*/ 0 h 1936"/>
              <a:gd name="T2" fmla="*/ 2147483647 w 1864"/>
              <a:gd name="T3" fmla="*/ 2147483647 h 1936"/>
              <a:gd name="T4" fmla="*/ 2147483647 w 1864"/>
              <a:gd name="T5" fmla="*/ 2147483647 h 1936"/>
              <a:gd name="T6" fmla="*/ 2147483647 w 1864"/>
              <a:gd name="T7" fmla="*/ 2147483647 h 1936"/>
              <a:gd name="T8" fmla="*/ 2147483647 w 1864"/>
              <a:gd name="T9" fmla="*/ 2147483647 h 1936"/>
              <a:gd name="T10" fmla="*/ 2147483647 w 1864"/>
              <a:gd name="T11" fmla="*/ 2147483647 h 1936"/>
              <a:gd name="T12" fmla="*/ 2147483647 w 1864"/>
              <a:gd name="T13" fmla="*/ 2147483647 h 1936"/>
              <a:gd name="T14" fmla="*/ 2147483647 w 1864"/>
              <a:gd name="T15" fmla="*/ 2147483647 h 1936"/>
              <a:gd name="T16" fmla="*/ 2147483647 w 1864"/>
              <a:gd name="T17" fmla="*/ 2147483647 h 1936"/>
              <a:gd name="T18" fmla="*/ 2147483647 w 1864"/>
              <a:gd name="T19" fmla="*/ 2147483647 h 1936"/>
              <a:gd name="T20" fmla="*/ 2147483647 w 1864"/>
              <a:gd name="T21" fmla="*/ 2147483647 h 1936"/>
              <a:gd name="T22" fmla="*/ 2147483647 w 1864"/>
              <a:gd name="T23" fmla="*/ 2147483647 h 1936"/>
              <a:gd name="T24" fmla="*/ 2147483647 w 1864"/>
              <a:gd name="T25" fmla="*/ 2147483647 h 1936"/>
              <a:gd name="T26" fmla="*/ 2147483647 w 1864"/>
              <a:gd name="T27" fmla="*/ 2147483647 h 1936"/>
              <a:gd name="T28" fmla="*/ 2147483647 w 1864"/>
              <a:gd name="T29" fmla="*/ 2147483647 h 1936"/>
              <a:gd name="T30" fmla="*/ 0 w 1864"/>
              <a:gd name="T31" fmla="*/ 2147483647 h 19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64"/>
              <a:gd name="T49" fmla="*/ 0 h 1936"/>
              <a:gd name="T50" fmla="*/ 1864 w 1864"/>
              <a:gd name="T51" fmla="*/ 1936 h 19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64" h="1936">
                <a:moveTo>
                  <a:pt x="1863" y="0"/>
                </a:moveTo>
                <a:lnTo>
                  <a:pt x="1696" y="81"/>
                </a:lnTo>
                <a:lnTo>
                  <a:pt x="1534" y="170"/>
                </a:lnTo>
                <a:lnTo>
                  <a:pt x="1377" y="268"/>
                </a:lnTo>
                <a:lnTo>
                  <a:pt x="1225" y="372"/>
                </a:lnTo>
                <a:lnTo>
                  <a:pt x="1079" y="484"/>
                </a:lnTo>
                <a:lnTo>
                  <a:pt x="939" y="603"/>
                </a:lnTo>
                <a:lnTo>
                  <a:pt x="805" y="729"/>
                </a:lnTo>
                <a:lnTo>
                  <a:pt x="678" y="861"/>
                </a:lnTo>
                <a:lnTo>
                  <a:pt x="558" y="999"/>
                </a:lnTo>
                <a:lnTo>
                  <a:pt x="445" y="1143"/>
                </a:lnTo>
                <a:lnTo>
                  <a:pt x="340" y="1292"/>
                </a:lnTo>
                <a:lnTo>
                  <a:pt x="242" y="1447"/>
                </a:lnTo>
                <a:lnTo>
                  <a:pt x="153" y="1605"/>
                </a:lnTo>
                <a:lnTo>
                  <a:pt x="72" y="1768"/>
                </a:lnTo>
                <a:lnTo>
                  <a:pt x="0" y="193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3" name="Freeform 8"/>
          <p:cNvSpPr>
            <a:spLocks/>
          </p:cNvSpPr>
          <p:nvPr/>
        </p:nvSpPr>
        <p:spPr bwMode="auto">
          <a:xfrm>
            <a:off x="7986713" y="4660900"/>
            <a:ext cx="522287" cy="638175"/>
          </a:xfrm>
          <a:custGeom>
            <a:avLst/>
            <a:gdLst>
              <a:gd name="T0" fmla="*/ 0 w 1601"/>
              <a:gd name="T1" fmla="*/ 2147483647 h 1956"/>
              <a:gd name="T2" fmla="*/ 2147483647 w 1601"/>
              <a:gd name="T3" fmla="*/ 2147483647 h 1956"/>
              <a:gd name="T4" fmla="*/ 2147483647 w 1601"/>
              <a:gd name="T5" fmla="*/ 2147483647 h 1956"/>
              <a:gd name="T6" fmla="*/ 2147483647 w 1601"/>
              <a:gd name="T7" fmla="*/ 2147483647 h 1956"/>
              <a:gd name="T8" fmla="*/ 2147483647 w 1601"/>
              <a:gd name="T9" fmla="*/ 2147483647 h 1956"/>
              <a:gd name="T10" fmla="*/ 2147483647 w 1601"/>
              <a:gd name="T11" fmla="*/ 2147483647 h 1956"/>
              <a:gd name="T12" fmla="*/ 2147483647 w 1601"/>
              <a:gd name="T13" fmla="*/ 2147483647 h 1956"/>
              <a:gd name="T14" fmla="*/ 2147483647 w 1601"/>
              <a:gd name="T15" fmla="*/ 2147483647 h 1956"/>
              <a:gd name="T16" fmla="*/ 2147483647 w 1601"/>
              <a:gd name="T17" fmla="*/ 2147483647 h 1956"/>
              <a:gd name="T18" fmla="*/ 2147483647 w 1601"/>
              <a:gd name="T19" fmla="*/ 2147483647 h 1956"/>
              <a:gd name="T20" fmla="*/ 2147483647 w 1601"/>
              <a:gd name="T21" fmla="*/ 2147483647 h 1956"/>
              <a:gd name="T22" fmla="*/ 2147483647 w 1601"/>
              <a:gd name="T23" fmla="*/ 2147483647 h 1956"/>
              <a:gd name="T24" fmla="*/ 2147483647 w 1601"/>
              <a:gd name="T25" fmla="*/ 2147483647 h 1956"/>
              <a:gd name="T26" fmla="*/ 2147483647 w 1601"/>
              <a:gd name="T27" fmla="*/ 2147483647 h 1956"/>
              <a:gd name="T28" fmla="*/ 2147483647 w 1601"/>
              <a:gd name="T29" fmla="*/ 2147483647 h 1956"/>
              <a:gd name="T30" fmla="*/ 2147483647 w 1601"/>
              <a:gd name="T31" fmla="*/ 0 h 1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01"/>
              <a:gd name="T49" fmla="*/ 0 h 1956"/>
              <a:gd name="T50" fmla="*/ 1601 w 1601"/>
              <a:gd name="T51" fmla="*/ 1956 h 19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01" h="1956">
                <a:moveTo>
                  <a:pt x="0" y="1955"/>
                </a:moveTo>
                <a:lnTo>
                  <a:pt x="148" y="1864"/>
                </a:lnTo>
                <a:lnTo>
                  <a:pt x="291" y="1765"/>
                </a:lnTo>
                <a:lnTo>
                  <a:pt x="429" y="1661"/>
                </a:lnTo>
                <a:lnTo>
                  <a:pt x="562" y="1550"/>
                </a:lnTo>
                <a:lnTo>
                  <a:pt x="689" y="1433"/>
                </a:lnTo>
                <a:lnTo>
                  <a:pt x="810" y="1311"/>
                </a:lnTo>
                <a:lnTo>
                  <a:pt x="926" y="1183"/>
                </a:lnTo>
                <a:lnTo>
                  <a:pt x="1035" y="1050"/>
                </a:lnTo>
                <a:lnTo>
                  <a:pt x="1137" y="912"/>
                </a:lnTo>
                <a:lnTo>
                  <a:pt x="1232" y="769"/>
                </a:lnTo>
                <a:lnTo>
                  <a:pt x="1321" y="622"/>
                </a:lnTo>
                <a:lnTo>
                  <a:pt x="1402" y="472"/>
                </a:lnTo>
                <a:lnTo>
                  <a:pt x="1475" y="318"/>
                </a:lnTo>
                <a:lnTo>
                  <a:pt x="1542" y="160"/>
                </a:lnTo>
                <a:lnTo>
                  <a:pt x="160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4" name="Freeform 9"/>
          <p:cNvSpPr>
            <a:spLocks/>
          </p:cNvSpPr>
          <p:nvPr/>
        </p:nvSpPr>
        <p:spPr bwMode="auto">
          <a:xfrm>
            <a:off x="6237288" y="4719638"/>
            <a:ext cx="635000" cy="646112"/>
          </a:xfrm>
          <a:custGeom>
            <a:avLst/>
            <a:gdLst>
              <a:gd name="T0" fmla="*/ 0 w 1942"/>
              <a:gd name="T1" fmla="*/ 0 h 1981"/>
              <a:gd name="T2" fmla="*/ 2147483647 w 1942"/>
              <a:gd name="T3" fmla="*/ 2147483647 h 1981"/>
              <a:gd name="T4" fmla="*/ 2147483647 w 1942"/>
              <a:gd name="T5" fmla="*/ 2147483647 h 1981"/>
              <a:gd name="T6" fmla="*/ 2147483647 w 1942"/>
              <a:gd name="T7" fmla="*/ 2147483647 h 1981"/>
              <a:gd name="T8" fmla="*/ 2147483647 w 1942"/>
              <a:gd name="T9" fmla="*/ 2147483647 h 1981"/>
              <a:gd name="T10" fmla="*/ 2147483647 w 1942"/>
              <a:gd name="T11" fmla="*/ 2147483647 h 1981"/>
              <a:gd name="T12" fmla="*/ 2147483647 w 1942"/>
              <a:gd name="T13" fmla="*/ 2147483647 h 1981"/>
              <a:gd name="T14" fmla="*/ 2147483647 w 1942"/>
              <a:gd name="T15" fmla="*/ 2147483647 h 1981"/>
              <a:gd name="T16" fmla="*/ 2147483647 w 1942"/>
              <a:gd name="T17" fmla="*/ 2147483647 h 1981"/>
              <a:gd name="T18" fmla="*/ 2147483647 w 1942"/>
              <a:gd name="T19" fmla="*/ 2147483647 h 1981"/>
              <a:gd name="T20" fmla="*/ 2147483647 w 1942"/>
              <a:gd name="T21" fmla="*/ 2147483647 h 1981"/>
              <a:gd name="T22" fmla="*/ 2147483647 w 1942"/>
              <a:gd name="T23" fmla="*/ 2147483647 h 1981"/>
              <a:gd name="T24" fmla="*/ 2147483647 w 1942"/>
              <a:gd name="T25" fmla="*/ 2147483647 h 1981"/>
              <a:gd name="T26" fmla="*/ 2147483647 w 1942"/>
              <a:gd name="T27" fmla="*/ 2147483647 h 1981"/>
              <a:gd name="T28" fmla="*/ 2147483647 w 1942"/>
              <a:gd name="T29" fmla="*/ 2147483647 h 1981"/>
              <a:gd name="T30" fmla="*/ 2147483647 w 1942"/>
              <a:gd name="T31" fmla="*/ 2147483647 h 19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2"/>
              <a:gd name="T49" fmla="*/ 0 h 1981"/>
              <a:gd name="T50" fmla="*/ 1942 w 1942"/>
              <a:gd name="T51" fmla="*/ 1981 h 19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2" h="1981">
                <a:moveTo>
                  <a:pt x="0" y="0"/>
                </a:moveTo>
                <a:lnTo>
                  <a:pt x="74" y="172"/>
                </a:lnTo>
                <a:lnTo>
                  <a:pt x="158" y="341"/>
                </a:lnTo>
                <a:lnTo>
                  <a:pt x="250" y="505"/>
                </a:lnTo>
                <a:lnTo>
                  <a:pt x="351" y="664"/>
                </a:lnTo>
                <a:lnTo>
                  <a:pt x="460" y="818"/>
                </a:lnTo>
                <a:lnTo>
                  <a:pt x="578" y="966"/>
                </a:lnTo>
                <a:lnTo>
                  <a:pt x="703" y="1108"/>
                </a:lnTo>
                <a:lnTo>
                  <a:pt x="836" y="1243"/>
                </a:lnTo>
                <a:lnTo>
                  <a:pt x="975" y="1372"/>
                </a:lnTo>
                <a:lnTo>
                  <a:pt x="1122" y="1493"/>
                </a:lnTo>
                <a:lnTo>
                  <a:pt x="1275" y="1607"/>
                </a:lnTo>
                <a:lnTo>
                  <a:pt x="1434" y="1712"/>
                </a:lnTo>
                <a:lnTo>
                  <a:pt x="1598" y="1810"/>
                </a:lnTo>
                <a:lnTo>
                  <a:pt x="1767" y="1899"/>
                </a:lnTo>
                <a:lnTo>
                  <a:pt x="1941" y="198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4" name="Freeform 19"/>
          <p:cNvSpPr>
            <a:spLocks/>
          </p:cNvSpPr>
          <p:nvPr/>
        </p:nvSpPr>
        <p:spPr bwMode="auto">
          <a:xfrm>
            <a:off x="2281238" y="2127250"/>
            <a:ext cx="538162" cy="552450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5" name="Freeform 20"/>
          <p:cNvSpPr>
            <a:spLocks/>
          </p:cNvSpPr>
          <p:nvPr/>
        </p:nvSpPr>
        <p:spPr bwMode="auto">
          <a:xfrm>
            <a:off x="822325" y="2127250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6" name="Freeform 21"/>
          <p:cNvSpPr>
            <a:spLocks/>
          </p:cNvSpPr>
          <p:nvPr/>
        </p:nvSpPr>
        <p:spPr bwMode="auto">
          <a:xfrm>
            <a:off x="2379663" y="3389313"/>
            <a:ext cx="465137" cy="566737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7" name="Text Box 22"/>
          <p:cNvSpPr txBox="1">
            <a:spLocks noChangeArrowheads="1"/>
          </p:cNvSpPr>
          <p:nvPr/>
        </p:nvSpPr>
        <p:spPr bwMode="auto">
          <a:xfrm>
            <a:off x="857250" y="2930525"/>
            <a:ext cx="30956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a</a:t>
            </a:r>
          </a:p>
        </p:txBody>
      </p:sp>
      <p:sp>
        <p:nvSpPr>
          <p:cNvPr id="152598" name="Text Box 23"/>
          <p:cNvSpPr txBox="1">
            <a:spLocks noChangeArrowheads="1"/>
          </p:cNvSpPr>
          <p:nvPr/>
        </p:nvSpPr>
        <p:spPr bwMode="auto">
          <a:xfrm>
            <a:off x="2627313" y="2916238"/>
            <a:ext cx="160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c</a:t>
            </a:r>
          </a:p>
        </p:txBody>
      </p:sp>
      <p:sp>
        <p:nvSpPr>
          <p:cNvPr id="152602" name="Freeform 28"/>
          <p:cNvSpPr>
            <a:spLocks/>
          </p:cNvSpPr>
          <p:nvPr/>
        </p:nvSpPr>
        <p:spPr bwMode="auto">
          <a:xfrm>
            <a:off x="833438" y="3471863"/>
            <a:ext cx="592137" cy="560387"/>
          </a:xfrm>
          <a:custGeom>
            <a:avLst/>
            <a:gdLst>
              <a:gd name="T0" fmla="*/ 0 w 1814"/>
              <a:gd name="T1" fmla="*/ 0 h 1716"/>
              <a:gd name="T2" fmla="*/ 2147483647 w 1814"/>
              <a:gd name="T3" fmla="*/ 2147483647 h 1716"/>
              <a:gd name="T4" fmla="*/ 2147483647 w 1814"/>
              <a:gd name="T5" fmla="*/ 2147483647 h 1716"/>
              <a:gd name="T6" fmla="*/ 2147483647 w 1814"/>
              <a:gd name="T7" fmla="*/ 2147483647 h 1716"/>
              <a:gd name="T8" fmla="*/ 2147483647 w 1814"/>
              <a:gd name="T9" fmla="*/ 2147483647 h 1716"/>
              <a:gd name="T10" fmla="*/ 2147483647 w 1814"/>
              <a:gd name="T11" fmla="*/ 2147483647 h 1716"/>
              <a:gd name="T12" fmla="*/ 2147483647 w 1814"/>
              <a:gd name="T13" fmla="*/ 2147483647 h 1716"/>
              <a:gd name="T14" fmla="*/ 2147483647 w 1814"/>
              <a:gd name="T15" fmla="*/ 2147483647 h 1716"/>
              <a:gd name="T16" fmla="*/ 2147483647 w 1814"/>
              <a:gd name="T17" fmla="*/ 2147483647 h 1716"/>
              <a:gd name="T18" fmla="*/ 2147483647 w 1814"/>
              <a:gd name="T19" fmla="*/ 2147483647 h 1716"/>
              <a:gd name="T20" fmla="*/ 2147483647 w 1814"/>
              <a:gd name="T21" fmla="*/ 2147483647 h 1716"/>
              <a:gd name="T22" fmla="*/ 2147483647 w 1814"/>
              <a:gd name="T23" fmla="*/ 2147483647 h 1716"/>
              <a:gd name="T24" fmla="*/ 2147483647 w 1814"/>
              <a:gd name="T25" fmla="*/ 2147483647 h 1716"/>
              <a:gd name="T26" fmla="*/ 2147483647 w 1814"/>
              <a:gd name="T27" fmla="*/ 2147483647 h 1716"/>
              <a:gd name="T28" fmla="*/ 2147483647 w 1814"/>
              <a:gd name="T29" fmla="*/ 2147483647 h 1716"/>
              <a:gd name="T30" fmla="*/ 2147483647 w 1814"/>
              <a:gd name="T31" fmla="*/ 2147483647 h 17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14"/>
              <a:gd name="T49" fmla="*/ 0 h 1716"/>
              <a:gd name="T50" fmla="*/ 1814 w 1814"/>
              <a:gd name="T51" fmla="*/ 1716 h 171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14" h="1716">
                <a:moveTo>
                  <a:pt x="0" y="0"/>
                </a:moveTo>
                <a:lnTo>
                  <a:pt x="72" y="153"/>
                </a:lnTo>
                <a:lnTo>
                  <a:pt x="152" y="301"/>
                </a:lnTo>
                <a:lnTo>
                  <a:pt x="240" y="446"/>
                </a:lnTo>
                <a:lnTo>
                  <a:pt x="336" y="586"/>
                </a:lnTo>
                <a:lnTo>
                  <a:pt x="439" y="721"/>
                </a:lnTo>
                <a:lnTo>
                  <a:pt x="550" y="850"/>
                </a:lnTo>
                <a:lnTo>
                  <a:pt x="667" y="974"/>
                </a:lnTo>
                <a:lnTo>
                  <a:pt x="792" y="1091"/>
                </a:lnTo>
                <a:lnTo>
                  <a:pt x="922" y="1202"/>
                </a:lnTo>
                <a:lnTo>
                  <a:pt x="1058" y="1306"/>
                </a:lnTo>
                <a:lnTo>
                  <a:pt x="1200" y="1403"/>
                </a:lnTo>
                <a:lnTo>
                  <a:pt x="1346" y="1492"/>
                </a:lnTo>
                <a:lnTo>
                  <a:pt x="1498" y="1574"/>
                </a:lnTo>
                <a:lnTo>
                  <a:pt x="1653" y="1648"/>
                </a:lnTo>
                <a:lnTo>
                  <a:pt x="1813" y="171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4" name="Text Box 30"/>
          <p:cNvSpPr txBox="1">
            <a:spLocks noChangeArrowheads="1"/>
          </p:cNvSpPr>
          <p:nvPr/>
        </p:nvSpPr>
        <p:spPr bwMode="auto">
          <a:xfrm>
            <a:off x="1770063" y="2060575"/>
            <a:ext cx="260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b</a:t>
            </a:r>
          </a:p>
        </p:txBody>
      </p:sp>
      <p:sp>
        <p:nvSpPr>
          <p:cNvPr id="152605" name="Freeform 31"/>
          <p:cNvSpPr>
            <a:spLocks/>
          </p:cNvSpPr>
          <p:nvPr/>
        </p:nvSpPr>
        <p:spPr bwMode="auto">
          <a:xfrm>
            <a:off x="2266950" y="4540250"/>
            <a:ext cx="538163" cy="554038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6" name="Freeform 32"/>
          <p:cNvSpPr>
            <a:spLocks/>
          </p:cNvSpPr>
          <p:nvPr/>
        </p:nvSpPr>
        <p:spPr bwMode="auto">
          <a:xfrm>
            <a:off x="808038" y="4540250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7" name="Freeform 33"/>
          <p:cNvSpPr>
            <a:spLocks/>
          </p:cNvSpPr>
          <p:nvPr/>
        </p:nvSpPr>
        <p:spPr bwMode="auto">
          <a:xfrm>
            <a:off x="2363788" y="5803900"/>
            <a:ext cx="466725" cy="566738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8" name="Text Box 34"/>
          <p:cNvSpPr txBox="1">
            <a:spLocks noChangeArrowheads="1"/>
          </p:cNvSpPr>
          <p:nvPr/>
        </p:nvSpPr>
        <p:spPr bwMode="auto">
          <a:xfrm>
            <a:off x="842963" y="5345113"/>
            <a:ext cx="309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a</a:t>
            </a:r>
          </a:p>
        </p:txBody>
      </p:sp>
      <p:sp>
        <p:nvSpPr>
          <p:cNvPr id="152609" name="Text Box 35"/>
          <p:cNvSpPr txBox="1">
            <a:spLocks noChangeArrowheads="1"/>
          </p:cNvSpPr>
          <p:nvPr/>
        </p:nvSpPr>
        <p:spPr bwMode="auto">
          <a:xfrm>
            <a:off x="2611438" y="5349875"/>
            <a:ext cx="18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b</a:t>
            </a:r>
          </a:p>
        </p:txBody>
      </p:sp>
      <p:sp>
        <p:nvSpPr>
          <p:cNvPr id="152610" name="Text Box 36"/>
          <p:cNvSpPr txBox="1">
            <a:spLocks noChangeArrowheads="1"/>
          </p:cNvSpPr>
          <p:nvPr/>
        </p:nvSpPr>
        <p:spPr bwMode="auto">
          <a:xfrm>
            <a:off x="1738313" y="6173788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152613" name="Freeform 39"/>
          <p:cNvSpPr>
            <a:spLocks/>
          </p:cNvSpPr>
          <p:nvPr/>
        </p:nvSpPr>
        <p:spPr bwMode="auto">
          <a:xfrm>
            <a:off x="1458913" y="6419850"/>
            <a:ext cx="863600" cy="103188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4" name="Freeform 40"/>
          <p:cNvSpPr>
            <a:spLocks/>
          </p:cNvSpPr>
          <p:nvPr/>
        </p:nvSpPr>
        <p:spPr bwMode="auto">
          <a:xfrm>
            <a:off x="839788" y="5929313"/>
            <a:ext cx="573087" cy="517525"/>
          </a:xfrm>
          <a:custGeom>
            <a:avLst/>
            <a:gdLst>
              <a:gd name="T0" fmla="*/ 0 w 1754"/>
              <a:gd name="T1" fmla="*/ 0 h 1586"/>
              <a:gd name="T2" fmla="*/ 2147483647 w 1754"/>
              <a:gd name="T3" fmla="*/ 2147483647 h 1586"/>
              <a:gd name="T4" fmla="*/ 2147483647 w 1754"/>
              <a:gd name="T5" fmla="*/ 2147483647 h 1586"/>
              <a:gd name="T6" fmla="*/ 2147483647 w 1754"/>
              <a:gd name="T7" fmla="*/ 2147483647 h 1586"/>
              <a:gd name="T8" fmla="*/ 2147483647 w 1754"/>
              <a:gd name="T9" fmla="*/ 2147483647 h 1586"/>
              <a:gd name="T10" fmla="*/ 2147483647 w 1754"/>
              <a:gd name="T11" fmla="*/ 2147483647 h 1586"/>
              <a:gd name="T12" fmla="*/ 2147483647 w 1754"/>
              <a:gd name="T13" fmla="*/ 2147483647 h 1586"/>
              <a:gd name="T14" fmla="*/ 2147483647 w 1754"/>
              <a:gd name="T15" fmla="*/ 2147483647 h 1586"/>
              <a:gd name="T16" fmla="*/ 2147483647 w 1754"/>
              <a:gd name="T17" fmla="*/ 2147483647 h 1586"/>
              <a:gd name="T18" fmla="*/ 2147483647 w 1754"/>
              <a:gd name="T19" fmla="*/ 2147483647 h 1586"/>
              <a:gd name="T20" fmla="*/ 2147483647 w 1754"/>
              <a:gd name="T21" fmla="*/ 2147483647 h 1586"/>
              <a:gd name="T22" fmla="*/ 2147483647 w 1754"/>
              <a:gd name="T23" fmla="*/ 2147483647 h 1586"/>
              <a:gd name="T24" fmla="*/ 2147483647 w 1754"/>
              <a:gd name="T25" fmla="*/ 2147483647 h 1586"/>
              <a:gd name="T26" fmla="*/ 2147483647 w 1754"/>
              <a:gd name="T27" fmla="*/ 2147483647 h 1586"/>
              <a:gd name="T28" fmla="*/ 2147483647 w 1754"/>
              <a:gd name="T29" fmla="*/ 2147483647 h 1586"/>
              <a:gd name="T30" fmla="*/ 2147483647 w 1754"/>
              <a:gd name="T31" fmla="*/ 2147483647 h 15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4"/>
              <a:gd name="T49" fmla="*/ 0 h 1586"/>
              <a:gd name="T50" fmla="*/ 1754 w 1754"/>
              <a:gd name="T51" fmla="*/ 1586 h 15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4" h="1586">
                <a:moveTo>
                  <a:pt x="0" y="0"/>
                </a:moveTo>
                <a:lnTo>
                  <a:pt x="75" y="141"/>
                </a:lnTo>
                <a:lnTo>
                  <a:pt x="156" y="278"/>
                </a:lnTo>
                <a:lnTo>
                  <a:pt x="244" y="412"/>
                </a:lnTo>
                <a:lnTo>
                  <a:pt x="339" y="540"/>
                </a:lnTo>
                <a:lnTo>
                  <a:pt x="441" y="665"/>
                </a:lnTo>
                <a:lnTo>
                  <a:pt x="549" y="784"/>
                </a:lnTo>
                <a:lnTo>
                  <a:pt x="663" y="897"/>
                </a:lnTo>
                <a:lnTo>
                  <a:pt x="782" y="1006"/>
                </a:lnTo>
                <a:lnTo>
                  <a:pt x="907" y="1108"/>
                </a:lnTo>
                <a:lnTo>
                  <a:pt x="1037" y="1204"/>
                </a:lnTo>
                <a:lnTo>
                  <a:pt x="1172" y="1294"/>
                </a:lnTo>
                <a:lnTo>
                  <a:pt x="1312" y="1377"/>
                </a:lnTo>
                <a:lnTo>
                  <a:pt x="1455" y="1453"/>
                </a:lnTo>
                <a:lnTo>
                  <a:pt x="1602" y="1522"/>
                </a:lnTo>
                <a:lnTo>
                  <a:pt x="1753" y="158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5" name="Freeform 41"/>
          <p:cNvSpPr>
            <a:spLocks/>
          </p:cNvSpPr>
          <p:nvPr/>
        </p:nvSpPr>
        <p:spPr bwMode="auto">
          <a:xfrm>
            <a:off x="736600" y="5153025"/>
            <a:ext cx="73025" cy="754063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6" name="Text Box 42"/>
          <p:cNvSpPr txBox="1">
            <a:spLocks noChangeArrowheads="1"/>
          </p:cNvSpPr>
          <p:nvPr/>
        </p:nvSpPr>
        <p:spPr bwMode="auto">
          <a:xfrm>
            <a:off x="1673225" y="4446588"/>
            <a:ext cx="2603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c</a:t>
            </a:r>
          </a:p>
        </p:txBody>
      </p:sp>
      <p:sp>
        <p:nvSpPr>
          <p:cNvPr id="152617" name="Text Box 43"/>
          <p:cNvSpPr txBox="1">
            <a:spLocks noChangeArrowheads="1"/>
          </p:cNvSpPr>
          <p:nvPr/>
        </p:nvSpPr>
        <p:spPr bwMode="auto">
          <a:xfrm>
            <a:off x="1743075" y="2887663"/>
            <a:ext cx="2047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solidFill>
                  <a:srgbClr val="FF0000"/>
                </a:solidFill>
                <a:latin typeface="FreeSerif" charset="0"/>
              </a:rPr>
              <a:t>P</a:t>
            </a:r>
          </a:p>
        </p:txBody>
      </p:sp>
      <p:sp>
        <p:nvSpPr>
          <p:cNvPr id="152618" name="Text Box 44"/>
          <p:cNvSpPr txBox="1">
            <a:spLocks noChangeArrowheads="1"/>
          </p:cNvSpPr>
          <p:nvPr/>
        </p:nvSpPr>
        <p:spPr bwMode="auto">
          <a:xfrm>
            <a:off x="1685925" y="5319713"/>
            <a:ext cx="2682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solidFill>
                  <a:srgbClr val="0000FF"/>
                </a:solidFill>
                <a:latin typeface="FreeSerif" charset="0"/>
              </a:rPr>
              <a:t>Q</a:t>
            </a:r>
          </a:p>
        </p:txBody>
      </p:sp>
      <p:sp>
        <p:nvSpPr>
          <p:cNvPr id="152619" name="Text Box 45"/>
          <p:cNvSpPr txBox="1">
            <a:spLocks noChangeArrowheads="1"/>
          </p:cNvSpPr>
          <p:nvPr/>
        </p:nvSpPr>
        <p:spPr bwMode="auto">
          <a:xfrm>
            <a:off x="6232525" y="4198938"/>
            <a:ext cx="3095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a</a:t>
            </a:r>
          </a:p>
        </p:txBody>
      </p:sp>
      <p:sp>
        <p:nvSpPr>
          <p:cNvPr id="152620" name="Text Box 46"/>
          <p:cNvSpPr txBox="1">
            <a:spLocks noChangeArrowheads="1"/>
          </p:cNvSpPr>
          <p:nvPr/>
        </p:nvSpPr>
        <p:spPr bwMode="auto">
          <a:xfrm>
            <a:off x="7351713" y="3186113"/>
            <a:ext cx="260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b</a:t>
            </a:r>
          </a:p>
        </p:txBody>
      </p:sp>
      <p:sp>
        <p:nvSpPr>
          <p:cNvPr id="152621" name="Text Box 47"/>
          <p:cNvSpPr txBox="1">
            <a:spLocks noChangeArrowheads="1"/>
          </p:cNvSpPr>
          <p:nvPr/>
        </p:nvSpPr>
        <p:spPr bwMode="auto">
          <a:xfrm>
            <a:off x="8345488" y="4151313"/>
            <a:ext cx="160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c</a:t>
            </a:r>
          </a:p>
        </p:txBody>
      </p:sp>
      <p:sp>
        <p:nvSpPr>
          <p:cNvPr id="152622" name="Text Box 48"/>
          <p:cNvSpPr txBox="1">
            <a:spLocks noChangeArrowheads="1"/>
          </p:cNvSpPr>
          <p:nvPr/>
        </p:nvSpPr>
        <p:spPr bwMode="auto">
          <a:xfrm>
            <a:off x="7264400" y="5145088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152623" name="Text Box 36"/>
          <p:cNvSpPr txBox="1">
            <a:spLocks noChangeArrowheads="1"/>
          </p:cNvSpPr>
          <p:nvPr/>
        </p:nvSpPr>
        <p:spPr bwMode="auto">
          <a:xfrm>
            <a:off x="1792288" y="3652838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457200" y="304800"/>
            <a:ext cx="8418513" cy="1146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2000"/>
              </a:lnSpc>
              <a:buClr>
                <a:srgbClr val="000000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solidFill>
                  <a:srgbClr val="333333"/>
                </a:solidFill>
                <a:latin typeface="+mn-lt"/>
              </a:rPr>
              <a:t>Superimposing </a:t>
            </a:r>
            <a:r>
              <a:rPr lang="en-GB" i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GB" dirty="0">
                <a:solidFill>
                  <a:srgbClr val="333333"/>
                </a:solidFill>
                <a:latin typeface="+mn-lt"/>
              </a:rPr>
              <a:t> and </a:t>
            </a:r>
            <a:r>
              <a:rPr lang="en-GB" i="1" dirty="0">
                <a:solidFill>
                  <a:srgbClr val="0000FF"/>
                </a:solidFill>
                <a:latin typeface="+mn-lt"/>
              </a:rPr>
              <a:t>Q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960A69-E945-FB4D-8C83-63667987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848590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91" name="Line 16"/>
          <p:cNvSpPr>
            <a:spLocks noChangeShapeType="1"/>
          </p:cNvSpPr>
          <p:nvPr/>
        </p:nvSpPr>
        <p:spPr bwMode="auto">
          <a:xfrm>
            <a:off x="6242050" y="4716463"/>
            <a:ext cx="1781175" cy="5778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2" name="Line 17"/>
          <p:cNvSpPr>
            <a:spLocks noChangeShapeType="1"/>
          </p:cNvSpPr>
          <p:nvPr/>
        </p:nvSpPr>
        <p:spPr bwMode="auto">
          <a:xfrm flipH="1" flipV="1">
            <a:off x="6842125" y="3249613"/>
            <a:ext cx="12700" cy="21018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0" name="Line 15"/>
          <p:cNvSpPr>
            <a:spLocks noChangeShapeType="1"/>
          </p:cNvSpPr>
          <p:nvPr/>
        </p:nvSpPr>
        <p:spPr bwMode="auto">
          <a:xfrm>
            <a:off x="6248400" y="3886200"/>
            <a:ext cx="2257425" cy="7810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5" name="Line 10"/>
          <p:cNvSpPr>
            <a:spLocks noChangeShapeType="1"/>
          </p:cNvSpPr>
          <p:nvPr/>
        </p:nvSpPr>
        <p:spPr bwMode="auto">
          <a:xfrm>
            <a:off x="7869238" y="3227388"/>
            <a:ext cx="606425" cy="636587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6" name="Freeform 11"/>
          <p:cNvSpPr>
            <a:spLocks/>
          </p:cNvSpPr>
          <p:nvPr/>
        </p:nvSpPr>
        <p:spPr bwMode="auto">
          <a:xfrm>
            <a:off x="6911975" y="5276850"/>
            <a:ext cx="1155700" cy="192088"/>
          </a:xfrm>
          <a:custGeom>
            <a:avLst/>
            <a:gdLst>
              <a:gd name="T0" fmla="*/ 0 w 3540"/>
              <a:gd name="T1" fmla="*/ 2147483647 h 587"/>
              <a:gd name="T2" fmla="*/ 2147483647 w 3540"/>
              <a:gd name="T3" fmla="*/ 2147483647 h 587"/>
              <a:gd name="T4" fmla="*/ 2147483647 w 3540"/>
              <a:gd name="T5" fmla="*/ 2147483647 h 587"/>
              <a:gd name="T6" fmla="*/ 2147483647 w 3540"/>
              <a:gd name="T7" fmla="*/ 2147483647 h 587"/>
              <a:gd name="T8" fmla="*/ 2147483647 w 3540"/>
              <a:gd name="T9" fmla="*/ 2147483647 h 587"/>
              <a:gd name="T10" fmla="*/ 2147483647 w 3540"/>
              <a:gd name="T11" fmla="*/ 2147483647 h 587"/>
              <a:gd name="T12" fmla="*/ 2147483647 w 3540"/>
              <a:gd name="T13" fmla="*/ 2147483647 h 587"/>
              <a:gd name="T14" fmla="*/ 2147483647 w 3540"/>
              <a:gd name="T15" fmla="*/ 2147483647 h 587"/>
              <a:gd name="T16" fmla="*/ 2147483647 w 3540"/>
              <a:gd name="T17" fmla="*/ 2147483647 h 587"/>
              <a:gd name="T18" fmla="*/ 2147483647 w 3540"/>
              <a:gd name="T19" fmla="*/ 2147483647 h 587"/>
              <a:gd name="T20" fmla="*/ 2147483647 w 3540"/>
              <a:gd name="T21" fmla="*/ 2147483647 h 587"/>
              <a:gd name="T22" fmla="*/ 2147483647 w 3540"/>
              <a:gd name="T23" fmla="*/ 2147483647 h 587"/>
              <a:gd name="T24" fmla="*/ 2147483647 w 3540"/>
              <a:gd name="T25" fmla="*/ 2147483647 h 587"/>
              <a:gd name="T26" fmla="*/ 2147483647 w 3540"/>
              <a:gd name="T27" fmla="*/ 2147483647 h 587"/>
              <a:gd name="T28" fmla="*/ 2147483647 w 3540"/>
              <a:gd name="T29" fmla="*/ 2147483647 h 587"/>
              <a:gd name="T30" fmla="*/ 2147483647 w 3540"/>
              <a:gd name="T31" fmla="*/ 2147483647 h 587"/>
              <a:gd name="T32" fmla="*/ 2147483647 w 3540"/>
              <a:gd name="T33" fmla="*/ 2147483647 h 587"/>
              <a:gd name="T34" fmla="*/ 2147483647 w 3540"/>
              <a:gd name="T35" fmla="*/ 2147483647 h 587"/>
              <a:gd name="T36" fmla="*/ 2147483647 w 3540"/>
              <a:gd name="T37" fmla="*/ 2147483647 h 587"/>
              <a:gd name="T38" fmla="*/ 2147483647 w 3540"/>
              <a:gd name="T39" fmla="*/ 0 h 58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540"/>
              <a:gd name="T61" fmla="*/ 0 h 587"/>
              <a:gd name="T62" fmla="*/ 3540 w 3540"/>
              <a:gd name="T63" fmla="*/ 587 h 58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540" h="587">
                <a:moveTo>
                  <a:pt x="0" y="270"/>
                </a:moveTo>
                <a:lnTo>
                  <a:pt x="180" y="343"/>
                </a:lnTo>
                <a:lnTo>
                  <a:pt x="364" y="407"/>
                </a:lnTo>
                <a:lnTo>
                  <a:pt x="550" y="461"/>
                </a:lnTo>
                <a:lnTo>
                  <a:pt x="740" y="506"/>
                </a:lnTo>
                <a:lnTo>
                  <a:pt x="931" y="541"/>
                </a:lnTo>
                <a:lnTo>
                  <a:pt x="1124" y="566"/>
                </a:lnTo>
                <a:lnTo>
                  <a:pt x="1319" y="581"/>
                </a:lnTo>
                <a:lnTo>
                  <a:pt x="1513" y="586"/>
                </a:lnTo>
                <a:lnTo>
                  <a:pt x="1708" y="581"/>
                </a:lnTo>
                <a:lnTo>
                  <a:pt x="1902" y="566"/>
                </a:lnTo>
                <a:lnTo>
                  <a:pt x="2096" y="542"/>
                </a:lnTo>
                <a:lnTo>
                  <a:pt x="2287" y="507"/>
                </a:lnTo>
                <a:lnTo>
                  <a:pt x="2477" y="463"/>
                </a:lnTo>
                <a:lnTo>
                  <a:pt x="2664" y="409"/>
                </a:lnTo>
                <a:lnTo>
                  <a:pt x="2847" y="345"/>
                </a:lnTo>
                <a:lnTo>
                  <a:pt x="3027" y="273"/>
                </a:lnTo>
                <a:lnTo>
                  <a:pt x="3203" y="191"/>
                </a:lnTo>
                <a:lnTo>
                  <a:pt x="3374" y="100"/>
                </a:lnTo>
                <a:lnTo>
                  <a:pt x="3539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9" name="Freeform 14"/>
          <p:cNvSpPr>
            <a:spLocks/>
          </p:cNvSpPr>
          <p:nvPr/>
        </p:nvSpPr>
        <p:spPr bwMode="auto">
          <a:xfrm>
            <a:off x="8496300" y="3895725"/>
            <a:ext cx="73025" cy="766763"/>
          </a:xfrm>
          <a:custGeom>
            <a:avLst/>
            <a:gdLst>
              <a:gd name="T0" fmla="*/ 2147483647 w 226"/>
              <a:gd name="T1" fmla="*/ 2147483647 h 2344"/>
              <a:gd name="T2" fmla="*/ 2147483647 w 226"/>
              <a:gd name="T3" fmla="*/ 2147483647 h 2344"/>
              <a:gd name="T4" fmla="*/ 2147483647 w 226"/>
              <a:gd name="T5" fmla="*/ 2147483647 h 2344"/>
              <a:gd name="T6" fmla="*/ 2147483647 w 226"/>
              <a:gd name="T7" fmla="*/ 2147483647 h 2344"/>
              <a:gd name="T8" fmla="*/ 2147483647 w 226"/>
              <a:gd name="T9" fmla="*/ 2147483647 h 2344"/>
              <a:gd name="T10" fmla="*/ 2147483647 w 226"/>
              <a:gd name="T11" fmla="*/ 2147483647 h 2344"/>
              <a:gd name="T12" fmla="*/ 2147483647 w 226"/>
              <a:gd name="T13" fmla="*/ 2147483647 h 2344"/>
              <a:gd name="T14" fmla="*/ 2147483647 w 226"/>
              <a:gd name="T15" fmla="*/ 2147483647 h 2344"/>
              <a:gd name="T16" fmla="*/ 2147483647 w 226"/>
              <a:gd name="T17" fmla="*/ 2147483647 h 2344"/>
              <a:gd name="T18" fmla="*/ 2147483647 w 226"/>
              <a:gd name="T19" fmla="*/ 2147483647 h 2344"/>
              <a:gd name="T20" fmla="*/ 2147483647 w 226"/>
              <a:gd name="T21" fmla="*/ 2147483647 h 2344"/>
              <a:gd name="T22" fmla="*/ 2147483647 w 226"/>
              <a:gd name="T23" fmla="*/ 2147483647 h 2344"/>
              <a:gd name="T24" fmla="*/ 2147483647 w 226"/>
              <a:gd name="T25" fmla="*/ 2147483647 h 2344"/>
              <a:gd name="T26" fmla="*/ 2147483647 w 226"/>
              <a:gd name="T27" fmla="*/ 2147483647 h 2344"/>
              <a:gd name="T28" fmla="*/ 2147483647 w 226"/>
              <a:gd name="T29" fmla="*/ 2147483647 h 2344"/>
              <a:gd name="T30" fmla="*/ 0 w 226"/>
              <a:gd name="T31" fmla="*/ 0 h 23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44"/>
              <a:gd name="T50" fmla="*/ 226 w 226"/>
              <a:gd name="T51" fmla="*/ 2344 h 23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44">
                <a:moveTo>
                  <a:pt x="43" y="2343"/>
                </a:moveTo>
                <a:lnTo>
                  <a:pt x="90" y="2191"/>
                </a:lnTo>
                <a:lnTo>
                  <a:pt x="131" y="2036"/>
                </a:lnTo>
                <a:lnTo>
                  <a:pt x="164" y="1881"/>
                </a:lnTo>
                <a:lnTo>
                  <a:pt x="190" y="1723"/>
                </a:lnTo>
                <a:lnTo>
                  <a:pt x="209" y="1565"/>
                </a:lnTo>
                <a:lnTo>
                  <a:pt x="221" y="1407"/>
                </a:lnTo>
                <a:lnTo>
                  <a:pt x="225" y="1248"/>
                </a:lnTo>
                <a:lnTo>
                  <a:pt x="222" y="1089"/>
                </a:lnTo>
                <a:lnTo>
                  <a:pt x="212" y="930"/>
                </a:lnTo>
                <a:lnTo>
                  <a:pt x="195" y="772"/>
                </a:lnTo>
                <a:lnTo>
                  <a:pt x="170" y="614"/>
                </a:lnTo>
                <a:lnTo>
                  <a:pt x="138" y="458"/>
                </a:lnTo>
                <a:lnTo>
                  <a:pt x="99" y="304"/>
                </a:lnTo>
                <a:lnTo>
                  <a:pt x="53" y="151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8" name="Freeform 13"/>
          <p:cNvSpPr>
            <a:spLocks/>
          </p:cNvSpPr>
          <p:nvPr/>
        </p:nvSpPr>
        <p:spPr bwMode="auto">
          <a:xfrm>
            <a:off x="6886575" y="3127375"/>
            <a:ext cx="995363" cy="112713"/>
          </a:xfrm>
          <a:custGeom>
            <a:avLst/>
            <a:gdLst>
              <a:gd name="T0" fmla="*/ 2147483647 w 3045"/>
              <a:gd name="T1" fmla="*/ 2147483647 h 344"/>
              <a:gd name="T2" fmla="*/ 2147483647 w 3045"/>
              <a:gd name="T3" fmla="*/ 2147483647 h 344"/>
              <a:gd name="T4" fmla="*/ 2147483647 w 3045"/>
              <a:gd name="T5" fmla="*/ 2147483647 h 344"/>
              <a:gd name="T6" fmla="*/ 2147483647 w 3045"/>
              <a:gd name="T7" fmla="*/ 2147483647 h 344"/>
              <a:gd name="T8" fmla="*/ 2147483647 w 3045"/>
              <a:gd name="T9" fmla="*/ 2147483647 h 344"/>
              <a:gd name="T10" fmla="*/ 2147483647 w 3045"/>
              <a:gd name="T11" fmla="*/ 2147483647 h 344"/>
              <a:gd name="T12" fmla="*/ 2147483647 w 3045"/>
              <a:gd name="T13" fmla="*/ 2147483647 h 344"/>
              <a:gd name="T14" fmla="*/ 2147483647 w 3045"/>
              <a:gd name="T15" fmla="*/ 2147483647 h 344"/>
              <a:gd name="T16" fmla="*/ 2147483647 w 3045"/>
              <a:gd name="T17" fmla="*/ 0 h 344"/>
              <a:gd name="T18" fmla="*/ 2147483647 w 3045"/>
              <a:gd name="T19" fmla="*/ 2147483647 h 344"/>
              <a:gd name="T20" fmla="*/ 2147483647 w 3045"/>
              <a:gd name="T21" fmla="*/ 2147483647 h 344"/>
              <a:gd name="T22" fmla="*/ 2147483647 w 3045"/>
              <a:gd name="T23" fmla="*/ 2147483647 h 344"/>
              <a:gd name="T24" fmla="*/ 2147483647 w 3045"/>
              <a:gd name="T25" fmla="*/ 2147483647 h 344"/>
              <a:gd name="T26" fmla="*/ 2147483647 w 3045"/>
              <a:gd name="T27" fmla="*/ 2147483647 h 344"/>
              <a:gd name="T28" fmla="*/ 2147483647 w 3045"/>
              <a:gd name="T29" fmla="*/ 2147483647 h 344"/>
              <a:gd name="T30" fmla="*/ 2147483647 w 3045"/>
              <a:gd name="T31" fmla="*/ 2147483647 h 344"/>
              <a:gd name="T32" fmla="*/ 0 w 3045"/>
              <a:gd name="T33" fmla="*/ 2147483647 h 3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045"/>
              <a:gd name="T52" fmla="*/ 0 h 344"/>
              <a:gd name="T53" fmla="*/ 3045 w 3045"/>
              <a:gd name="T54" fmla="*/ 344 h 34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045" h="344">
                <a:moveTo>
                  <a:pt x="3044" y="295"/>
                </a:moveTo>
                <a:lnTo>
                  <a:pt x="2862" y="224"/>
                </a:lnTo>
                <a:lnTo>
                  <a:pt x="2677" y="163"/>
                </a:lnTo>
                <a:lnTo>
                  <a:pt x="2488" y="111"/>
                </a:lnTo>
                <a:lnTo>
                  <a:pt x="2297" y="69"/>
                </a:lnTo>
                <a:lnTo>
                  <a:pt x="2104" y="37"/>
                </a:lnTo>
                <a:lnTo>
                  <a:pt x="1909" y="15"/>
                </a:lnTo>
                <a:lnTo>
                  <a:pt x="1713" y="2"/>
                </a:lnTo>
                <a:lnTo>
                  <a:pt x="1517" y="0"/>
                </a:lnTo>
                <a:lnTo>
                  <a:pt x="1321" y="9"/>
                </a:lnTo>
                <a:lnTo>
                  <a:pt x="1126" y="27"/>
                </a:lnTo>
                <a:lnTo>
                  <a:pt x="932" y="55"/>
                </a:lnTo>
                <a:lnTo>
                  <a:pt x="740" y="93"/>
                </a:lnTo>
                <a:lnTo>
                  <a:pt x="550" y="141"/>
                </a:lnTo>
                <a:lnTo>
                  <a:pt x="363" y="199"/>
                </a:lnTo>
                <a:lnTo>
                  <a:pt x="179" y="266"/>
                </a:lnTo>
                <a:lnTo>
                  <a:pt x="0" y="343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7" name="Freeform 12"/>
          <p:cNvSpPr>
            <a:spLocks/>
          </p:cNvSpPr>
          <p:nvPr/>
        </p:nvSpPr>
        <p:spPr bwMode="auto">
          <a:xfrm>
            <a:off x="6157913" y="3911600"/>
            <a:ext cx="87312" cy="835025"/>
          </a:xfrm>
          <a:custGeom>
            <a:avLst/>
            <a:gdLst>
              <a:gd name="T0" fmla="*/ 2147483647 w 268"/>
              <a:gd name="T1" fmla="*/ 0 h 2557"/>
              <a:gd name="T2" fmla="*/ 2147483647 w 268"/>
              <a:gd name="T3" fmla="*/ 2147483647 h 2557"/>
              <a:gd name="T4" fmla="*/ 2147483647 w 268"/>
              <a:gd name="T5" fmla="*/ 2147483647 h 2557"/>
              <a:gd name="T6" fmla="*/ 2147483647 w 268"/>
              <a:gd name="T7" fmla="*/ 2147483647 h 2557"/>
              <a:gd name="T8" fmla="*/ 2147483647 w 268"/>
              <a:gd name="T9" fmla="*/ 2147483647 h 2557"/>
              <a:gd name="T10" fmla="*/ 2147483647 w 268"/>
              <a:gd name="T11" fmla="*/ 2147483647 h 2557"/>
              <a:gd name="T12" fmla="*/ 2147483647 w 268"/>
              <a:gd name="T13" fmla="*/ 2147483647 h 2557"/>
              <a:gd name="T14" fmla="*/ 2147483647 w 268"/>
              <a:gd name="T15" fmla="*/ 2147483647 h 2557"/>
              <a:gd name="T16" fmla="*/ 0 w 268"/>
              <a:gd name="T17" fmla="*/ 2147483647 h 2557"/>
              <a:gd name="T18" fmla="*/ 2147483647 w 268"/>
              <a:gd name="T19" fmla="*/ 2147483647 h 2557"/>
              <a:gd name="T20" fmla="*/ 2147483647 w 268"/>
              <a:gd name="T21" fmla="*/ 2147483647 h 2557"/>
              <a:gd name="T22" fmla="*/ 2147483647 w 268"/>
              <a:gd name="T23" fmla="*/ 2147483647 h 2557"/>
              <a:gd name="T24" fmla="*/ 2147483647 w 268"/>
              <a:gd name="T25" fmla="*/ 2147483647 h 2557"/>
              <a:gd name="T26" fmla="*/ 2147483647 w 268"/>
              <a:gd name="T27" fmla="*/ 2147483647 h 2557"/>
              <a:gd name="T28" fmla="*/ 2147483647 w 268"/>
              <a:gd name="T29" fmla="*/ 2147483647 h 2557"/>
              <a:gd name="T30" fmla="*/ 2147483647 w 268"/>
              <a:gd name="T31" fmla="*/ 2147483647 h 25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8"/>
              <a:gd name="T49" fmla="*/ 0 h 2557"/>
              <a:gd name="T50" fmla="*/ 268 w 268"/>
              <a:gd name="T51" fmla="*/ 2557 h 255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8" h="2557">
                <a:moveTo>
                  <a:pt x="267" y="0"/>
                </a:moveTo>
                <a:lnTo>
                  <a:pt x="204" y="163"/>
                </a:lnTo>
                <a:lnTo>
                  <a:pt x="149" y="329"/>
                </a:lnTo>
                <a:lnTo>
                  <a:pt x="103" y="497"/>
                </a:lnTo>
                <a:lnTo>
                  <a:pt x="65" y="668"/>
                </a:lnTo>
                <a:lnTo>
                  <a:pt x="36" y="840"/>
                </a:lnTo>
                <a:lnTo>
                  <a:pt x="15" y="1013"/>
                </a:lnTo>
                <a:lnTo>
                  <a:pt x="3" y="1187"/>
                </a:lnTo>
                <a:lnTo>
                  <a:pt x="0" y="1361"/>
                </a:lnTo>
                <a:lnTo>
                  <a:pt x="6" y="1535"/>
                </a:lnTo>
                <a:lnTo>
                  <a:pt x="20" y="1709"/>
                </a:lnTo>
                <a:lnTo>
                  <a:pt x="43" y="1882"/>
                </a:lnTo>
                <a:lnTo>
                  <a:pt x="74" y="2053"/>
                </a:lnTo>
                <a:lnTo>
                  <a:pt x="115" y="2223"/>
                </a:lnTo>
                <a:lnTo>
                  <a:pt x="163" y="2391"/>
                </a:lnTo>
                <a:lnTo>
                  <a:pt x="220" y="2556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2" name="Freeform 38"/>
          <p:cNvSpPr>
            <a:spLocks/>
          </p:cNvSpPr>
          <p:nvPr/>
        </p:nvSpPr>
        <p:spPr bwMode="auto">
          <a:xfrm>
            <a:off x="2797175" y="5041900"/>
            <a:ext cx="85725" cy="722313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1" name="Freeform 37"/>
          <p:cNvSpPr>
            <a:spLocks/>
          </p:cNvSpPr>
          <p:nvPr/>
        </p:nvSpPr>
        <p:spPr bwMode="auto">
          <a:xfrm>
            <a:off x="1363663" y="4443413"/>
            <a:ext cx="850900" cy="98425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1" name="Freeform 27"/>
          <p:cNvSpPr>
            <a:spLocks/>
          </p:cNvSpPr>
          <p:nvPr/>
        </p:nvSpPr>
        <p:spPr bwMode="auto">
          <a:xfrm>
            <a:off x="1466850" y="3948113"/>
            <a:ext cx="973138" cy="160337"/>
          </a:xfrm>
          <a:custGeom>
            <a:avLst/>
            <a:gdLst>
              <a:gd name="T0" fmla="*/ 0 w 2983"/>
              <a:gd name="T1" fmla="*/ 2147483647 h 492"/>
              <a:gd name="T2" fmla="*/ 2147483647 w 2983"/>
              <a:gd name="T3" fmla="*/ 2147483647 h 492"/>
              <a:gd name="T4" fmla="*/ 2147483647 w 2983"/>
              <a:gd name="T5" fmla="*/ 2147483647 h 492"/>
              <a:gd name="T6" fmla="*/ 2147483647 w 2983"/>
              <a:gd name="T7" fmla="*/ 2147483647 h 492"/>
              <a:gd name="T8" fmla="*/ 2147483647 w 2983"/>
              <a:gd name="T9" fmla="*/ 2147483647 h 492"/>
              <a:gd name="T10" fmla="*/ 2147483647 w 2983"/>
              <a:gd name="T11" fmla="*/ 2147483647 h 492"/>
              <a:gd name="T12" fmla="*/ 2147483647 w 2983"/>
              <a:gd name="T13" fmla="*/ 2147483647 h 492"/>
              <a:gd name="T14" fmla="*/ 2147483647 w 2983"/>
              <a:gd name="T15" fmla="*/ 2147483647 h 492"/>
              <a:gd name="T16" fmla="*/ 2147483647 w 2983"/>
              <a:gd name="T17" fmla="*/ 2147483647 h 492"/>
              <a:gd name="T18" fmla="*/ 2147483647 w 2983"/>
              <a:gd name="T19" fmla="*/ 2147483647 h 492"/>
              <a:gd name="T20" fmla="*/ 2147483647 w 2983"/>
              <a:gd name="T21" fmla="*/ 2147483647 h 492"/>
              <a:gd name="T22" fmla="*/ 2147483647 w 2983"/>
              <a:gd name="T23" fmla="*/ 2147483647 h 492"/>
              <a:gd name="T24" fmla="*/ 2147483647 w 2983"/>
              <a:gd name="T25" fmla="*/ 2147483647 h 492"/>
              <a:gd name="T26" fmla="*/ 2147483647 w 2983"/>
              <a:gd name="T27" fmla="*/ 2147483647 h 492"/>
              <a:gd name="T28" fmla="*/ 2147483647 w 2983"/>
              <a:gd name="T29" fmla="*/ 2147483647 h 492"/>
              <a:gd name="T30" fmla="*/ 2147483647 w 2983"/>
              <a:gd name="T31" fmla="*/ 2147483647 h 492"/>
              <a:gd name="T32" fmla="*/ 2147483647 w 2983"/>
              <a:gd name="T33" fmla="*/ 2147483647 h 492"/>
              <a:gd name="T34" fmla="*/ 2147483647 w 2983"/>
              <a:gd name="T35" fmla="*/ 2147483647 h 492"/>
              <a:gd name="T36" fmla="*/ 2147483647 w 2983"/>
              <a:gd name="T37" fmla="*/ 0 h 4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983"/>
              <a:gd name="T58" fmla="*/ 0 h 492"/>
              <a:gd name="T59" fmla="*/ 2983 w 2983"/>
              <a:gd name="T60" fmla="*/ 492 h 49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983" h="492">
                <a:moveTo>
                  <a:pt x="0" y="261"/>
                </a:moveTo>
                <a:lnTo>
                  <a:pt x="162" y="319"/>
                </a:lnTo>
                <a:lnTo>
                  <a:pt x="326" y="369"/>
                </a:lnTo>
                <a:lnTo>
                  <a:pt x="494" y="411"/>
                </a:lnTo>
                <a:lnTo>
                  <a:pt x="663" y="444"/>
                </a:lnTo>
                <a:lnTo>
                  <a:pt x="834" y="468"/>
                </a:lnTo>
                <a:lnTo>
                  <a:pt x="1006" y="484"/>
                </a:lnTo>
                <a:lnTo>
                  <a:pt x="1178" y="491"/>
                </a:lnTo>
                <a:lnTo>
                  <a:pt x="1351" y="489"/>
                </a:lnTo>
                <a:lnTo>
                  <a:pt x="1523" y="478"/>
                </a:lnTo>
                <a:lnTo>
                  <a:pt x="1695" y="459"/>
                </a:lnTo>
                <a:lnTo>
                  <a:pt x="1865" y="431"/>
                </a:lnTo>
                <a:lnTo>
                  <a:pt x="2034" y="394"/>
                </a:lnTo>
                <a:lnTo>
                  <a:pt x="2200" y="349"/>
                </a:lnTo>
                <a:lnTo>
                  <a:pt x="2363" y="295"/>
                </a:lnTo>
                <a:lnTo>
                  <a:pt x="2524" y="233"/>
                </a:lnTo>
                <a:lnTo>
                  <a:pt x="2681" y="163"/>
                </a:lnTo>
                <a:lnTo>
                  <a:pt x="2834" y="86"/>
                </a:lnTo>
                <a:lnTo>
                  <a:pt x="2982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0" name="Freeform 26"/>
          <p:cNvSpPr>
            <a:spLocks/>
          </p:cNvSpPr>
          <p:nvPr/>
        </p:nvSpPr>
        <p:spPr bwMode="auto">
          <a:xfrm>
            <a:off x="2819400" y="2717800"/>
            <a:ext cx="85725" cy="722312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9" name="Freeform 25"/>
          <p:cNvSpPr>
            <a:spLocks/>
          </p:cNvSpPr>
          <p:nvPr/>
        </p:nvSpPr>
        <p:spPr bwMode="auto">
          <a:xfrm>
            <a:off x="1414463" y="2028825"/>
            <a:ext cx="850900" cy="100013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3" name="Freeform 29"/>
          <p:cNvSpPr>
            <a:spLocks/>
          </p:cNvSpPr>
          <p:nvPr/>
        </p:nvSpPr>
        <p:spPr bwMode="auto">
          <a:xfrm>
            <a:off x="749300" y="2733675"/>
            <a:ext cx="73025" cy="752475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78" name="Line 3"/>
          <p:cNvSpPr>
            <a:spLocks noChangeShapeType="1"/>
          </p:cNvSpPr>
          <p:nvPr/>
        </p:nvSpPr>
        <p:spPr bwMode="auto">
          <a:xfrm>
            <a:off x="3789363" y="3163888"/>
            <a:ext cx="1449387" cy="30638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79" name="Line 4"/>
          <p:cNvSpPr>
            <a:spLocks noChangeShapeType="1"/>
          </p:cNvSpPr>
          <p:nvPr/>
        </p:nvSpPr>
        <p:spPr bwMode="auto">
          <a:xfrm flipV="1">
            <a:off x="3832225" y="5016500"/>
            <a:ext cx="1462088" cy="490538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0" name="Text Box 5"/>
          <p:cNvSpPr txBox="1">
            <a:spLocks noChangeArrowheads="1"/>
          </p:cNvSpPr>
          <p:nvPr/>
        </p:nvSpPr>
        <p:spPr bwMode="auto">
          <a:xfrm>
            <a:off x="5389563" y="2254250"/>
            <a:ext cx="3881437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i="1" dirty="0" err="1">
                <a:solidFill>
                  <a:srgbClr val="000000"/>
                </a:solidFill>
                <a:latin typeface="+mn-lt"/>
              </a:rPr>
              <a:t>BreakpointGraph</a:t>
            </a:r>
            <a:r>
              <a:rPr lang="en-GB" sz="2800" i="1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sz="2800" i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GB" sz="2800" i="1" dirty="0">
                <a:solidFill>
                  <a:srgbClr val="000000"/>
                </a:solidFill>
                <a:latin typeface="+mn-lt"/>
              </a:rPr>
              <a:t>,</a:t>
            </a:r>
            <a:r>
              <a:rPr lang="en-GB" sz="2800" i="1" dirty="0">
                <a:solidFill>
                  <a:srgbClr val="0000FF"/>
                </a:solidFill>
                <a:latin typeface="+mn-lt"/>
              </a:rPr>
              <a:t>Q</a:t>
            </a:r>
            <a:r>
              <a:rPr lang="en-GB" sz="2800" i="1" dirty="0">
                <a:solidFill>
                  <a:srgbClr val="000000"/>
                </a:solidFill>
                <a:latin typeface="+mn-lt"/>
              </a:rPr>
              <a:t>)</a:t>
            </a:r>
            <a:br>
              <a:rPr lang="en-GB" sz="2800" i="1" dirty="0">
                <a:solidFill>
                  <a:srgbClr val="000000"/>
                </a:solidFill>
                <a:latin typeface="+mn-lt"/>
              </a:rPr>
            </a:br>
            <a:endParaRPr lang="en-GB" sz="2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2581" name="Freeform 6"/>
          <p:cNvSpPr>
            <a:spLocks/>
          </p:cNvSpPr>
          <p:nvPr/>
        </p:nvSpPr>
        <p:spPr bwMode="auto">
          <a:xfrm>
            <a:off x="7877175" y="3238500"/>
            <a:ext cx="604838" cy="622300"/>
          </a:xfrm>
          <a:custGeom>
            <a:avLst/>
            <a:gdLst>
              <a:gd name="T0" fmla="*/ 2147483647 w 1851"/>
              <a:gd name="T1" fmla="*/ 2147483647 h 1905"/>
              <a:gd name="T2" fmla="*/ 2147483647 w 1851"/>
              <a:gd name="T3" fmla="*/ 2147483647 h 1905"/>
              <a:gd name="T4" fmla="*/ 2147483647 w 1851"/>
              <a:gd name="T5" fmla="*/ 2147483647 h 1905"/>
              <a:gd name="T6" fmla="*/ 2147483647 w 1851"/>
              <a:gd name="T7" fmla="*/ 2147483647 h 1905"/>
              <a:gd name="T8" fmla="*/ 2147483647 w 1851"/>
              <a:gd name="T9" fmla="*/ 2147483647 h 1905"/>
              <a:gd name="T10" fmla="*/ 2147483647 w 1851"/>
              <a:gd name="T11" fmla="*/ 2147483647 h 1905"/>
              <a:gd name="T12" fmla="*/ 2147483647 w 1851"/>
              <a:gd name="T13" fmla="*/ 2147483647 h 1905"/>
              <a:gd name="T14" fmla="*/ 2147483647 w 1851"/>
              <a:gd name="T15" fmla="*/ 2147483647 h 1905"/>
              <a:gd name="T16" fmla="*/ 2147483647 w 1851"/>
              <a:gd name="T17" fmla="*/ 2147483647 h 1905"/>
              <a:gd name="T18" fmla="*/ 2147483647 w 1851"/>
              <a:gd name="T19" fmla="*/ 2147483647 h 1905"/>
              <a:gd name="T20" fmla="*/ 2147483647 w 1851"/>
              <a:gd name="T21" fmla="*/ 2147483647 h 1905"/>
              <a:gd name="T22" fmla="*/ 2147483647 w 1851"/>
              <a:gd name="T23" fmla="*/ 2147483647 h 1905"/>
              <a:gd name="T24" fmla="*/ 2147483647 w 1851"/>
              <a:gd name="T25" fmla="*/ 2147483647 h 1905"/>
              <a:gd name="T26" fmla="*/ 2147483647 w 1851"/>
              <a:gd name="T27" fmla="*/ 2147483647 h 1905"/>
              <a:gd name="T28" fmla="*/ 2147483647 w 1851"/>
              <a:gd name="T29" fmla="*/ 2147483647 h 1905"/>
              <a:gd name="T30" fmla="*/ 0 w 1851"/>
              <a:gd name="T31" fmla="*/ 0 h 1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1"/>
              <a:gd name="T49" fmla="*/ 0 h 1905"/>
              <a:gd name="T50" fmla="*/ 1851 w 1851"/>
              <a:gd name="T51" fmla="*/ 1905 h 19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1" h="1905">
                <a:moveTo>
                  <a:pt x="1850" y="1904"/>
                </a:moveTo>
                <a:lnTo>
                  <a:pt x="1777" y="1740"/>
                </a:lnTo>
                <a:lnTo>
                  <a:pt x="1696" y="1579"/>
                </a:lnTo>
                <a:lnTo>
                  <a:pt x="1607" y="1423"/>
                </a:lnTo>
                <a:lnTo>
                  <a:pt x="1510" y="1272"/>
                </a:lnTo>
                <a:lnTo>
                  <a:pt x="1405" y="1125"/>
                </a:lnTo>
                <a:lnTo>
                  <a:pt x="1292" y="984"/>
                </a:lnTo>
                <a:lnTo>
                  <a:pt x="1173" y="848"/>
                </a:lnTo>
                <a:lnTo>
                  <a:pt x="1047" y="718"/>
                </a:lnTo>
                <a:lnTo>
                  <a:pt x="914" y="594"/>
                </a:lnTo>
                <a:lnTo>
                  <a:pt x="775" y="477"/>
                </a:lnTo>
                <a:lnTo>
                  <a:pt x="630" y="367"/>
                </a:lnTo>
                <a:lnTo>
                  <a:pt x="480" y="264"/>
                </a:lnTo>
                <a:lnTo>
                  <a:pt x="325" y="168"/>
                </a:lnTo>
                <a:lnTo>
                  <a:pt x="164" y="80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2" name="Freeform 7"/>
          <p:cNvSpPr>
            <a:spLocks/>
          </p:cNvSpPr>
          <p:nvPr/>
        </p:nvSpPr>
        <p:spPr bwMode="auto">
          <a:xfrm>
            <a:off x="6237288" y="3238500"/>
            <a:ext cx="609600" cy="633413"/>
          </a:xfrm>
          <a:custGeom>
            <a:avLst/>
            <a:gdLst>
              <a:gd name="T0" fmla="*/ 2147483647 w 1864"/>
              <a:gd name="T1" fmla="*/ 0 h 1936"/>
              <a:gd name="T2" fmla="*/ 2147483647 w 1864"/>
              <a:gd name="T3" fmla="*/ 2147483647 h 1936"/>
              <a:gd name="T4" fmla="*/ 2147483647 w 1864"/>
              <a:gd name="T5" fmla="*/ 2147483647 h 1936"/>
              <a:gd name="T6" fmla="*/ 2147483647 w 1864"/>
              <a:gd name="T7" fmla="*/ 2147483647 h 1936"/>
              <a:gd name="T8" fmla="*/ 2147483647 w 1864"/>
              <a:gd name="T9" fmla="*/ 2147483647 h 1936"/>
              <a:gd name="T10" fmla="*/ 2147483647 w 1864"/>
              <a:gd name="T11" fmla="*/ 2147483647 h 1936"/>
              <a:gd name="T12" fmla="*/ 2147483647 w 1864"/>
              <a:gd name="T13" fmla="*/ 2147483647 h 1936"/>
              <a:gd name="T14" fmla="*/ 2147483647 w 1864"/>
              <a:gd name="T15" fmla="*/ 2147483647 h 1936"/>
              <a:gd name="T16" fmla="*/ 2147483647 w 1864"/>
              <a:gd name="T17" fmla="*/ 2147483647 h 1936"/>
              <a:gd name="T18" fmla="*/ 2147483647 w 1864"/>
              <a:gd name="T19" fmla="*/ 2147483647 h 1936"/>
              <a:gd name="T20" fmla="*/ 2147483647 w 1864"/>
              <a:gd name="T21" fmla="*/ 2147483647 h 1936"/>
              <a:gd name="T22" fmla="*/ 2147483647 w 1864"/>
              <a:gd name="T23" fmla="*/ 2147483647 h 1936"/>
              <a:gd name="T24" fmla="*/ 2147483647 w 1864"/>
              <a:gd name="T25" fmla="*/ 2147483647 h 1936"/>
              <a:gd name="T26" fmla="*/ 2147483647 w 1864"/>
              <a:gd name="T27" fmla="*/ 2147483647 h 1936"/>
              <a:gd name="T28" fmla="*/ 2147483647 w 1864"/>
              <a:gd name="T29" fmla="*/ 2147483647 h 1936"/>
              <a:gd name="T30" fmla="*/ 0 w 1864"/>
              <a:gd name="T31" fmla="*/ 2147483647 h 19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64"/>
              <a:gd name="T49" fmla="*/ 0 h 1936"/>
              <a:gd name="T50" fmla="*/ 1864 w 1864"/>
              <a:gd name="T51" fmla="*/ 1936 h 19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64" h="1936">
                <a:moveTo>
                  <a:pt x="1863" y="0"/>
                </a:moveTo>
                <a:lnTo>
                  <a:pt x="1696" y="81"/>
                </a:lnTo>
                <a:lnTo>
                  <a:pt x="1534" y="170"/>
                </a:lnTo>
                <a:lnTo>
                  <a:pt x="1377" y="268"/>
                </a:lnTo>
                <a:lnTo>
                  <a:pt x="1225" y="372"/>
                </a:lnTo>
                <a:lnTo>
                  <a:pt x="1079" y="484"/>
                </a:lnTo>
                <a:lnTo>
                  <a:pt x="939" y="603"/>
                </a:lnTo>
                <a:lnTo>
                  <a:pt x="805" y="729"/>
                </a:lnTo>
                <a:lnTo>
                  <a:pt x="678" y="861"/>
                </a:lnTo>
                <a:lnTo>
                  <a:pt x="558" y="999"/>
                </a:lnTo>
                <a:lnTo>
                  <a:pt x="445" y="1143"/>
                </a:lnTo>
                <a:lnTo>
                  <a:pt x="340" y="1292"/>
                </a:lnTo>
                <a:lnTo>
                  <a:pt x="242" y="1447"/>
                </a:lnTo>
                <a:lnTo>
                  <a:pt x="153" y="1605"/>
                </a:lnTo>
                <a:lnTo>
                  <a:pt x="72" y="1768"/>
                </a:lnTo>
                <a:lnTo>
                  <a:pt x="0" y="193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3" name="Freeform 8"/>
          <p:cNvSpPr>
            <a:spLocks/>
          </p:cNvSpPr>
          <p:nvPr/>
        </p:nvSpPr>
        <p:spPr bwMode="auto">
          <a:xfrm>
            <a:off x="7986713" y="4660900"/>
            <a:ext cx="522287" cy="638175"/>
          </a:xfrm>
          <a:custGeom>
            <a:avLst/>
            <a:gdLst>
              <a:gd name="T0" fmla="*/ 0 w 1601"/>
              <a:gd name="T1" fmla="*/ 2147483647 h 1956"/>
              <a:gd name="T2" fmla="*/ 2147483647 w 1601"/>
              <a:gd name="T3" fmla="*/ 2147483647 h 1956"/>
              <a:gd name="T4" fmla="*/ 2147483647 w 1601"/>
              <a:gd name="T5" fmla="*/ 2147483647 h 1956"/>
              <a:gd name="T6" fmla="*/ 2147483647 w 1601"/>
              <a:gd name="T7" fmla="*/ 2147483647 h 1956"/>
              <a:gd name="T8" fmla="*/ 2147483647 w 1601"/>
              <a:gd name="T9" fmla="*/ 2147483647 h 1956"/>
              <a:gd name="T10" fmla="*/ 2147483647 w 1601"/>
              <a:gd name="T11" fmla="*/ 2147483647 h 1956"/>
              <a:gd name="T12" fmla="*/ 2147483647 w 1601"/>
              <a:gd name="T13" fmla="*/ 2147483647 h 1956"/>
              <a:gd name="T14" fmla="*/ 2147483647 w 1601"/>
              <a:gd name="T15" fmla="*/ 2147483647 h 1956"/>
              <a:gd name="T16" fmla="*/ 2147483647 w 1601"/>
              <a:gd name="T17" fmla="*/ 2147483647 h 1956"/>
              <a:gd name="T18" fmla="*/ 2147483647 w 1601"/>
              <a:gd name="T19" fmla="*/ 2147483647 h 1956"/>
              <a:gd name="T20" fmla="*/ 2147483647 w 1601"/>
              <a:gd name="T21" fmla="*/ 2147483647 h 1956"/>
              <a:gd name="T22" fmla="*/ 2147483647 w 1601"/>
              <a:gd name="T23" fmla="*/ 2147483647 h 1956"/>
              <a:gd name="T24" fmla="*/ 2147483647 w 1601"/>
              <a:gd name="T25" fmla="*/ 2147483647 h 1956"/>
              <a:gd name="T26" fmla="*/ 2147483647 w 1601"/>
              <a:gd name="T27" fmla="*/ 2147483647 h 1956"/>
              <a:gd name="T28" fmla="*/ 2147483647 w 1601"/>
              <a:gd name="T29" fmla="*/ 2147483647 h 1956"/>
              <a:gd name="T30" fmla="*/ 2147483647 w 1601"/>
              <a:gd name="T31" fmla="*/ 0 h 1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01"/>
              <a:gd name="T49" fmla="*/ 0 h 1956"/>
              <a:gd name="T50" fmla="*/ 1601 w 1601"/>
              <a:gd name="T51" fmla="*/ 1956 h 19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01" h="1956">
                <a:moveTo>
                  <a:pt x="0" y="1955"/>
                </a:moveTo>
                <a:lnTo>
                  <a:pt x="148" y="1864"/>
                </a:lnTo>
                <a:lnTo>
                  <a:pt x="291" y="1765"/>
                </a:lnTo>
                <a:lnTo>
                  <a:pt x="429" y="1661"/>
                </a:lnTo>
                <a:lnTo>
                  <a:pt x="562" y="1550"/>
                </a:lnTo>
                <a:lnTo>
                  <a:pt x="689" y="1433"/>
                </a:lnTo>
                <a:lnTo>
                  <a:pt x="810" y="1311"/>
                </a:lnTo>
                <a:lnTo>
                  <a:pt x="926" y="1183"/>
                </a:lnTo>
                <a:lnTo>
                  <a:pt x="1035" y="1050"/>
                </a:lnTo>
                <a:lnTo>
                  <a:pt x="1137" y="912"/>
                </a:lnTo>
                <a:lnTo>
                  <a:pt x="1232" y="769"/>
                </a:lnTo>
                <a:lnTo>
                  <a:pt x="1321" y="622"/>
                </a:lnTo>
                <a:lnTo>
                  <a:pt x="1402" y="472"/>
                </a:lnTo>
                <a:lnTo>
                  <a:pt x="1475" y="318"/>
                </a:lnTo>
                <a:lnTo>
                  <a:pt x="1542" y="160"/>
                </a:lnTo>
                <a:lnTo>
                  <a:pt x="160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4" name="Freeform 9"/>
          <p:cNvSpPr>
            <a:spLocks/>
          </p:cNvSpPr>
          <p:nvPr/>
        </p:nvSpPr>
        <p:spPr bwMode="auto">
          <a:xfrm>
            <a:off x="6237288" y="4719638"/>
            <a:ext cx="635000" cy="646112"/>
          </a:xfrm>
          <a:custGeom>
            <a:avLst/>
            <a:gdLst>
              <a:gd name="T0" fmla="*/ 0 w 1942"/>
              <a:gd name="T1" fmla="*/ 0 h 1981"/>
              <a:gd name="T2" fmla="*/ 2147483647 w 1942"/>
              <a:gd name="T3" fmla="*/ 2147483647 h 1981"/>
              <a:gd name="T4" fmla="*/ 2147483647 w 1942"/>
              <a:gd name="T5" fmla="*/ 2147483647 h 1981"/>
              <a:gd name="T6" fmla="*/ 2147483647 w 1942"/>
              <a:gd name="T7" fmla="*/ 2147483647 h 1981"/>
              <a:gd name="T8" fmla="*/ 2147483647 w 1942"/>
              <a:gd name="T9" fmla="*/ 2147483647 h 1981"/>
              <a:gd name="T10" fmla="*/ 2147483647 w 1942"/>
              <a:gd name="T11" fmla="*/ 2147483647 h 1981"/>
              <a:gd name="T12" fmla="*/ 2147483647 w 1942"/>
              <a:gd name="T13" fmla="*/ 2147483647 h 1981"/>
              <a:gd name="T14" fmla="*/ 2147483647 w 1942"/>
              <a:gd name="T15" fmla="*/ 2147483647 h 1981"/>
              <a:gd name="T16" fmla="*/ 2147483647 w 1942"/>
              <a:gd name="T17" fmla="*/ 2147483647 h 1981"/>
              <a:gd name="T18" fmla="*/ 2147483647 w 1942"/>
              <a:gd name="T19" fmla="*/ 2147483647 h 1981"/>
              <a:gd name="T20" fmla="*/ 2147483647 w 1942"/>
              <a:gd name="T21" fmla="*/ 2147483647 h 1981"/>
              <a:gd name="T22" fmla="*/ 2147483647 w 1942"/>
              <a:gd name="T23" fmla="*/ 2147483647 h 1981"/>
              <a:gd name="T24" fmla="*/ 2147483647 w 1942"/>
              <a:gd name="T25" fmla="*/ 2147483647 h 1981"/>
              <a:gd name="T26" fmla="*/ 2147483647 w 1942"/>
              <a:gd name="T27" fmla="*/ 2147483647 h 1981"/>
              <a:gd name="T28" fmla="*/ 2147483647 w 1942"/>
              <a:gd name="T29" fmla="*/ 2147483647 h 1981"/>
              <a:gd name="T30" fmla="*/ 2147483647 w 1942"/>
              <a:gd name="T31" fmla="*/ 2147483647 h 19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2"/>
              <a:gd name="T49" fmla="*/ 0 h 1981"/>
              <a:gd name="T50" fmla="*/ 1942 w 1942"/>
              <a:gd name="T51" fmla="*/ 1981 h 19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2" h="1981">
                <a:moveTo>
                  <a:pt x="0" y="0"/>
                </a:moveTo>
                <a:lnTo>
                  <a:pt x="74" y="172"/>
                </a:lnTo>
                <a:lnTo>
                  <a:pt x="158" y="341"/>
                </a:lnTo>
                <a:lnTo>
                  <a:pt x="250" y="505"/>
                </a:lnTo>
                <a:lnTo>
                  <a:pt x="351" y="664"/>
                </a:lnTo>
                <a:lnTo>
                  <a:pt x="460" y="818"/>
                </a:lnTo>
                <a:lnTo>
                  <a:pt x="578" y="966"/>
                </a:lnTo>
                <a:lnTo>
                  <a:pt x="703" y="1108"/>
                </a:lnTo>
                <a:lnTo>
                  <a:pt x="836" y="1243"/>
                </a:lnTo>
                <a:lnTo>
                  <a:pt x="975" y="1372"/>
                </a:lnTo>
                <a:lnTo>
                  <a:pt x="1122" y="1493"/>
                </a:lnTo>
                <a:lnTo>
                  <a:pt x="1275" y="1607"/>
                </a:lnTo>
                <a:lnTo>
                  <a:pt x="1434" y="1712"/>
                </a:lnTo>
                <a:lnTo>
                  <a:pt x="1598" y="1810"/>
                </a:lnTo>
                <a:lnTo>
                  <a:pt x="1767" y="1899"/>
                </a:lnTo>
                <a:lnTo>
                  <a:pt x="1941" y="198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4" name="Freeform 19"/>
          <p:cNvSpPr>
            <a:spLocks/>
          </p:cNvSpPr>
          <p:nvPr/>
        </p:nvSpPr>
        <p:spPr bwMode="auto">
          <a:xfrm>
            <a:off x="2281238" y="2127250"/>
            <a:ext cx="538162" cy="552450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5" name="Freeform 20"/>
          <p:cNvSpPr>
            <a:spLocks/>
          </p:cNvSpPr>
          <p:nvPr/>
        </p:nvSpPr>
        <p:spPr bwMode="auto">
          <a:xfrm>
            <a:off x="822325" y="2127250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6" name="Freeform 21"/>
          <p:cNvSpPr>
            <a:spLocks/>
          </p:cNvSpPr>
          <p:nvPr/>
        </p:nvSpPr>
        <p:spPr bwMode="auto">
          <a:xfrm>
            <a:off x="2379663" y="3389313"/>
            <a:ext cx="465137" cy="566737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7" name="Text Box 22"/>
          <p:cNvSpPr txBox="1">
            <a:spLocks noChangeArrowheads="1"/>
          </p:cNvSpPr>
          <p:nvPr/>
        </p:nvSpPr>
        <p:spPr bwMode="auto">
          <a:xfrm>
            <a:off x="857250" y="2930525"/>
            <a:ext cx="30956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a</a:t>
            </a:r>
          </a:p>
        </p:txBody>
      </p:sp>
      <p:sp>
        <p:nvSpPr>
          <p:cNvPr id="152598" name="Text Box 23"/>
          <p:cNvSpPr txBox="1">
            <a:spLocks noChangeArrowheads="1"/>
          </p:cNvSpPr>
          <p:nvPr/>
        </p:nvSpPr>
        <p:spPr bwMode="auto">
          <a:xfrm>
            <a:off x="2627313" y="2916238"/>
            <a:ext cx="160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c</a:t>
            </a:r>
          </a:p>
        </p:txBody>
      </p:sp>
      <p:sp>
        <p:nvSpPr>
          <p:cNvPr id="152602" name="Freeform 28"/>
          <p:cNvSpPr>
            <a:spLocks/>
          </p:cNvSpPr>
          <p:nvPr/>
        </p:nvSpPr>
        <p:spPr bwMode="auto">
          <a:xfrm>
            <a:off x="833438" y="3471863"/>
            <a:ext cx="592137" cy="560387"/>
          </a:xfrm>
          <a:custGeom>
            <a:avLst/>
            <a:gdLst>
              <a:gd name="T0" fmla="*/ 0 w 1814"/>
              <a:gd name="T1" fmla="*/ 0 h 1716"/>
              <a:gd name="T2" fmla="*/ 2147483647 w 1814"/>
              <a:gd name="T3" fmla="*/ 2147483647 h 1716"/>
              <a:gd name="T4" fmla="*/ 2147483647 w 1814"/>
              <a:gd name="T5" fmla="*/ 2147483647 h 1716"/>
              <a:gd name="T6" fmla="*/ 2147483647 w 1814"/>
              <a:gd name="T7" fmla="*/ 2147483647 h 1716"/>
              <a:gd name="T8" fmla="*/ 2147483647 w 1814"/>
              <a:gd name="T9" fmla="*/ 2147483647 h 1716"/>
              <a:gd name="T10" fmla="*/ 2147483647 w 1814"/>
              <a:gd name="T11" fmla="*/ 2147483647 h 1716"/>
              <a:gd name="T12" fmla="*/ 2147483647 w 1814"/>
              <a:gd name="T13" fmla="*/ 2147483647 h 1716"/>
              <a:gd name="T14" fmla="*/ 2147483647 w 1814"/>
              <a:gd name="T15" fmla="*/ 2147483647 h 1716"/>
              <a:gd name="T16" fmla="*/ 2147483647 w 1814"/>
              <a:gd name="T17" fmla="*/ 2147483647 h 1716"/>
              <a:gd name="T18" fmla="*/ 2147483647 w 1814"/>
              <a:gd name="T19" fmla="*/ 2147483647 h 1716"/>
              <a:gd name="T20" fmla="*/ 2147483647 w 1814"/>
              <a:gd name="T21" fmla="*/ 2147483647 h 1716"/>
              <a:gd name="T22" fmla="*/ 2147483647 w 1814"/>
              <a:gd name="T23" fmla="*/ 2147483647 h 1716"/>
              <a:gd name="T24" fmla="*/ 2147483647 w 1814"/>
              <a:gd name="T25" fmla="*/ 2147483647 h 1716"/>
              <a:gd name="T26" fmla="*/ 2147483647 w 1814"/>
              <a:gd name="T27" fmla="*/ 2147483647 h 1716"/>
              <a:gd name="T28" fmla="*/ 2147483647 w 1814"/>
              <a:gd name="T29" fmla="*/ 2147483647 h 1716"/>
              <a:gd name="T30" fmla="*/ 2147483647 w 1814"/>
              <a:gd name="T31" fmla="*/ 2147483647 h 17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14"/>
              <a:gd name="T49" fmla="*/ 0 h 1716"/>
              <a:gd name="T50" fmla="*/ 1814 w 1814"/>
              <a:gd name="T51" fmla="*/ 1716 h 171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14" h="1716">
                <a:moveTo>
                  <a:pt x="0" y="0"/>
                </a:moveTo>
                <a:lnTo>
                  <a:pt x="72" y="153"/>
                </a:lnTo>
                <a:lnTo>
                  <a:pt x="152" y="301"/>
                </a:lnTo>
                <a:lnTo>
                  <a:pt x="240" y="446"/>
                </a:lnTo>
                <a:lnTo>
                  <a:pt x="336" y="586"/>
                </a:lnTo>
                <a:lnTo>
                  <a:pt x="439" y="721"/>
                </a:lnTo>
                <a:lnTo>
                  <a:pt x="550" y="850"/>
                </a:lnTo>
                <a:lnTo>
                  <a:pt x="667" y="974"/>
                </a:lnTo>
                <a:lnTo>
                  <a:pt x="792" y="1091"/>
                </a:lnTo>
                <a:lnTo>
                  <a:pt x="922" y="1202"/>
                </a:lnTo>
                <a:lnTo>
                  <a:pt x="1058" y="1306"/>
                </a:lnTo>
                <a:lnTo>
                  <a:pt x="1200" y="1403"/>
                </a:lnTo>
                <a:lnTo>
                  <a:pt x="1346" y="1492"/>
                </a:lnTo>
                <a:lnTo>
                  <a:pt x="1498" y="1574"/>
                </a:lnTo>
                <a:lnTo>
                  <a:pt x="1653" y="1648"/>
                </a:lnTo>
                <a:lnTo>
                  <a:pt x="1813" y="171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4" name="Text Box 30"/>
          <p:cNvSpPr txBox="1">
            <a:spLocks noChangeArrowheads="1"/>
          </p:cNvSpPr>
          <p:nvPr/>
        </p:nvSpPr>
        <p:spPr bwMode="auto">
          <a:xfrm>
            <a:off x="1770063" y="2060575"/>
            <a:ext cx="260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b</a:t>
            </a:r>
          </a:p>
        </p:txBody>
      </p:sp>
      <p:sp>
        <p:nvSpPr>
          <p:cNvPr id="152605" name="Freeform 31"/>
          <p:cNvSpPr>
            <a:spLocks/>
          </p:cNvSpPr>
          <p:nvPr/>
        </p:nvSpPr>
        <p:spPr bwMode="auto">
          <a:xfrm>
            <a:off x="2266950" y="4540250"/>
            <a:ext cx="538163" cy="554038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6" name="Freeform 32"/>
          <p:cNvSpPr>
            <a:spLocks/>
          </p:cNvSpPr>
          <p:nvPr/>
        </p:nvSpPr>
        <p:spPr bwMode="auto">
          <a:xfrm>
            <a:off x="808038" y="4540250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7" name="Freeform 33"/>
          <p:cNvSpPr>
            <a:spLocks/>
          </p:cNvSpPr>
          <p:nvPr/>
        </p:nvSpPr>
        <p:spPr bwMode="auto">
          <a:xfrm>
            <a:off x="2363788" y="5803900"/>
            <a:ext cx="466725" cy="566738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8" name="Text Box 34"/>
          <p:cNvSpPr txBox="1">
            <a:spLocks noChangeArrowheads="1"/>
          </p:cNvSpPr>
          <p:nvPr/>
        </p:nvSpPr>
        <p:spPr bwMode="auto">
          <a:xfrm>
            <a:off x="842963" y="5345113"/>
            <a:ext cx="309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a</a:t>
            </a:r>
          </a:p>
        </p:txBody>
      </p:sp>
      <p:sp>
        <p:nvSpPr>
          <p:cNvPr id="152609" name="Text Box 35"/>
          <p:cNvSpPr txBox="1">
            <a:spLocks noChangeArrowheads="1"/>
          </p:cNvSpPr>
          <p:nvPr/>
        </p:nvSpPr>
        <p:spPr bwMode="auto">
          <a:xfrm>
            <a:off x="2611438" y="5349875"/>
            <a:ext cx="18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b</a:t>
            </a:r>
          </a:p>
        </p:txBody>
      </p:sp>
      <p:sp>
        <p:nvSpPr>
          <p:cNvPr id="152610" name="Text Box 36"/>
          <p:cNvSpPr txBox="1">
            <a:spLocks noChangeArrowheads="1"/>
          </p:cNvSpPr>
          <p:nvPr/>
        </p:nvSpPr>
        <p:spPr bwMode="auto">
          <a:xfrm>
            <a:off x="1738313" y="6173788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152613" name="Freeform 39"/>
          <p:cNvSpPr>
            <a:spLocks/>
          </p:cNvSpPr>
          <p:nvPr/>
        </p:nvSpPr>
        <p:spPr bwMode="auto">
          <a:xfrm>
            <a:off x="1458913" y="6419850"/>
            <a:ext cx="863600" cy="103188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4" name="Freeform 40"/>
          <p:cNvSpPr>
            <a:spLocks/>
          </p:cNvSpPr>
          <p:nvPr/>
        </p:nvSpPr>
        <p:spPr bwMode="auto">
          <a:xfrm>
            <a:off x="839788" y="5929313"/>
            <a:ext cx="573087" cy="517525"/>
          </a:xfrm>
          <a:custGeom>
            <a:avLst/>
            <a:gdLst>
              <a:gd name="T0" fmla="*/ 0 w 1754"/>
              <a:gd name="T1" fmla="*/ 0 h 1586"/>
              <a:gd name="T2" fmla="*/ 2147483647 w 1754"/>
              <a:gd name="T3" fmla="*/ 2147483647 h 1586"/>
              <a:gd name="T4" fmla="*/ 2147483647 w 1754"/>
              <a:gd name="T5" fmla="*/ 2147483647 h 1586"/>
              <a:gd name="T6" fmla="*/ 2147483647 w 1754"/>
              <a:gd name="T7" fmla="*/ 2147483647 h 1586"/>
              <a:gd name="T8" fmla="*/ 2147483647 w 1754"/>
              <a:gd name="T9" fmla="*/ 2147483647 h 1586"/>
              <a:gd name="T10" fmla="*/ 2147483647 w 1754"/>
              <a:gd name="T11" fmla="*/ 2147483647 h 1586"/>
              <a:gd name="T12" fmla="*/ 2147483647 w 1754"/>
              <a:gd name="T13" fmla="*/ 2147483647 h 1586"/>
              <a:gd name="T14" fmla="*/ 2147483647 w 1754"/>
              <a:gd name="T15" fmla="*/ 2147483647 h 1586"/>
              <a:gd name="T16" fmla="*/ 2147483647 w 1754"/>
              <a:gd name="T17" fmla="*/ 2147483647 h 1586"/>
              <a:gd name="T18" fmla="*/ 2147483647 w 1754"/>
              <a:gd name="T19" fmla="*/ 2147483647 h 1586"/>
              <a:gd name="T20" fmla="*/ 2147483647 w 1754"/>
              <a:gd name="T21" fmla="*/ 2147483647 h 1586"/>
              <a:gd name="T22" fmla="*/ 2147483647 w 1754"/>
              <a:gd name="T23" fmla="*/ 2147483647 h 1586"/>
              <a:gd name="T24" fmla="*/ 2147483647 w 1754"/>
              <a:gd name="T25" fmla="*/ 2147483647 h 1586"/>
              <a:gd name="T26" fmla="*/ 2147483647 w 1754"/>
              <a:gd name="T27" fmla="*/ 2147483647 h 1586"/>
              <a:gd name="T28" fmla="*/ 2147483647 w 1754"/>
              <a:gd name="T29" fmla="*/ 2147483647 h 1586"/>
              <a:gd name="T30" fmla="*/ 2147483647 w 1754"/>
              <a:gd name="T31" fmla="*/ 2147483647 h 15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4"/>
              <a:gd name="T49" fmla="*/ 0 h 1586"/>
              <a:gd name="T50" fmla="*/ 1754 w 1754"/>
              <a:gd name="T51" fmla="*/ 1586 h 15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4" h="1586">
                <a:moveTo>
                  <a:pt x="0" y="0"/>
                </a:moveTo>
                <a:lnTo>
                  <a:pt x="75" y="141"/>
                </a:lnTo>
                <a:lnTo>
                  <a:pt x="156" y="278"/>
                </a:lnTo>
                <a:lnTo>
                  <a:pt x="244" y="412"/>
                </a:lnTo>
                <a:lnTo>
                  <a:pt x="339" y="540"/>
                </a:lnTo>
                <a:lnTo>
                  <a:pt x="441" y="665"/>
                </a:lnTo>
                <a:lnTo>
                  <a:pt x="549" y="784"/>
                </a:lnTo>
                <a:lnTo>
                  <a:pt x="663" y="897"/>
                </a:lnTo>
                <a:lnTo>
                  <a:pt x="782" y="1006"/>
                </a:lnTo>
                <a:lnTo>
                  <a:pt x="907" y="1108"/>
                </a:lnTo>
                <a:lnTo>
                  <a:pt x="1037" y="1204"/>
                </a:lnTo>
                <a:lnTo>
                  <a:pt x="1172" y="1294"/>
                </a:lnTo>
                <a:lnTo>
                  <a:pt x="1312" y="1377"/>
                </a:lnTo>
                <a:lnTo>
                  <a:pt x="1455" y="1453"/>
                </a:lnTo>
                <a:lnTo>
                  <a:pt x="1602" y="1522"/>
                </a:lnTo>
                <a:lnTo>
                  <a:pt x="1753" y="158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5" name="Freeform 41"/>
          <p:cNvSpPr>
            <a:spLocks/>
          </p:cNvSpPr>
          <p:nvPr/>
        </p:nvSpPr>
        <p:spPr bwMode="auto">
          <a:xfrm>
            <a:off x="736600" y="5153025"/>
            <a:ext cx="73025" cy="754063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6" name="Text Box 42"/>
          <p:cNvSpPr txBox="1">
            <a:spLocks noChangeArrowheads="1"/>
          </p:cNvSpPr>
          <p:nvPr/>
        </p:nvSpPr>
        <p:spPr bwMode="auto">
          <a:xfrm>
            <a:off x="1673225" y="4446588"/>
            <a:ext cx="2603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c</a:t>
            </a:r>
          </a:p>
        </p:txBody>
      </p:sp>
      <p:sp>
        <p:nvSpPr>
          <p:cNvPr id="152617" name="Text Box 43"/>
          <p:cNvSpPr txBox="1">
            <a:spLocks noChangeArrowheads="1"/>
          </p:cNvSpPr>
          <p:nvPr/>
        </p:nvSpPr>
        <p:spPr bwMode="auto">
          <a:xfrm>
            <a:off x="1743075" y="2887663"/>
            <a:ext cx="2047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solidFill>
                  <a:srgbClr val="FF0000"/>
                </a:solidFill>
                <a:latin typeface="FreeSerif" charset="0"/>
              </a:rPr>
              <a:t>P</a:t>
            </a:r>
          </a:p>
        </p:txBody>
      </p:sp>
      <p:sp>
        <p:nvSpPr>
          <p:cNvPr id="152618" name="Text Box 44"/>
          <p:cNvSpPr txBox="1">
            <a:spLocks noChangeArrowheads="1"/>
          </p:cNvSpPr>
          <p:nvPr/>
        </p:nvSpPr>
        <p:spPr bwMode="auto">
          <a:xfrm>
            <a:off x="1685925" y="5319713"/>
            <a:ext cx="2682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solidFill>
                  <a:srgbClr val="0000FF"/>
                </a:solidFill>
                <a:latin typeface="FreeSerif" charset="0"/>
              </a:rPr>
              <a:t>Q</a:t>
            </a:r>
          </a:p>
        </p:txBody>
      </p:sp>
      <p:sp>
        <p:nvSpPr>
          <p:cNvPr id="152619" name="Text Box 45"/>
          <p:cNvSpPr txBox="1">
            <a:spLocks noChangeArrowheads="1"/>
          </p:cNvSpPr>
          <p:nvPr/>
        </p:nvSpPr>
        <p:spPr bwMode="auto">
          <a:xfrm>
            <a:off x="6232525" y="4198938"/>
            <a:ext cx="3095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a</a:t>
            </a:r>
          </a:p>
        </p:txBody>
      </p:sp>
      <p:sp>
        <p:nvSpPr>
          <p:cNvPr id="152620" name="Text Box 46"/>
          <p:cNvSpPr txBox="1">
            <a:spLocks noChangeArrowheads="1"/>
          </p:cNvSpPr>
          <p:nvPr/>
        </p:nvSpPr>
        <p:spPr bwMode="auto">
          <a:xfrm>
            <a:off x="7351713" y="3186113"/>
            <a:ext cx="260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b</a:t>
            </a:r>
          </a:p>
        </p:txBody>
      </p:sp>
      <p:sp>
        <p:nvSpPr>
          <p:cNvPr id="152621" name="Text Box 47"/>
          <p:cNvSpPr txBox="1">
            <a:spLocks noChangeArrowheads="1"/>
          </p:cNvSpPr>
          <p:nvPr/>
        </p:nvSpPr>
        <p:spPr bwMode="auto">
          <a:xfrm>
            <a:off x="8345488" y="4151313"/>
            <a:ext cx="160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c</a:t>
            </a:r>
          </a:p>
        </p:txBody>
      </p:sp>
      <p:sp>
        <p:nvSpPr>
          <p:cNvPr id="152622" name="Text Box 48"/>
          <p:cNvSpPr txBox="1">
            <a:spLocks noChangeArrowheads="1"/>
          </p:cNvSpPr>
          <p:nvPr/>
        </p:nvSpPr>
        <p:spPr bwMode="auto">
          <a:xfrm>
            <a:off x="7264400" y="5145088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152623" name="Text Box 36"/>
          <p:cNvSpPr txBox="1">
            <a:spLocks noChangeArrowheads="1"/>
          </p:cNvSpPr>
          <p:nvPr/>
        </p:nvSpPr>
        <p:spPr bwMode="auto">
          <a:xfrm>
            <a:off x="1792288" y="3652838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152400" y="304800"/>
            <a:ext cx="8839200" cy="1146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2000"/>
              </a:lnSpc>
              <a:buClr>
                <a:srgbClr val="000000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500" dirty="0">
                <a:solidFill>
                  <a:srgbClr val="FF0000"/>
                </a:solidFill>
                <a:latin typeface="+mn-lt"/>
              </a:rPr>
              <a:t>Red</a:t>
            </a:r>
            <a:r>
              <a:rPr lang="en-GB" sz="3500" dirty="0">
                <a:solidFill>
                  <a:srgbClr val="333333"/>
                </a:solidFill>
                <a:latin typeface="+mn-lt"/>
              </a:rPr>
              <a:t> and Black Edges in Breakpoint Graph Form..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52F2E9-9F99-274E-88C7-7AC2D2FD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742209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1" grpId="0" animBg="1"/>
      <p:bldP spid="152592" grpId="0" animBg="1"/>
      <p:bldP spid="152590" grpId="0" animBg="1"/>
      <p:bldP spid="15258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91" name="Line 16"/>
          <p:cNvSpPr>
            <a:spLocks noChangeShapeType="1"/>
          </p:cNvSpPr>
          <p:nvPr/>
        </p:nvSpPr>
        <p:spPr bwMode="auto">
          <a:xfrm>
            <a:off x="6242050" y="4716463"/>
            <a:ext cx="1781175" cy="5778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2" name="Line 17"/>
          <p:cNvSpPr>
            <a:spLocks noChangeShapeType="1"/>
          </p:cNvSpPr>
          <p:nvPr/>
        </p:nvSpPr>
        <p:spPr bwMode="auto">
          <a:xfrm flipH="1" flipV="1">
            <a:off x="6842125" y="3249613"/>
            <a:ext cx="12700" cy="21018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0" name="Line 15"/>
          <p:cNvSpPr>
            <a:spLocks noChangeShapeType="1"/>
          </p:cNvSpPr>
          <p:nvPr/>
        </p:nvSpPr>
        <p:spPr bwMode="auto">
          <a:xfrm>
            <a:off x="6248400" y="3886200"/>
            <a:ext cx="2257425" cy="7810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5" name="Line 10"/>
          <p:cNvSpPr>
            <a:spLocks noChangeShapeType="1"/>
          </p:cNvSpPr>
          <p:nvPr/>
        </p:nvSpPr>
        <p:spPr bwMode="auto">
          <a:xfrm>
            <a:off x="7869238" y="3227388"/>
            <a:ext cx="606425" cy="636587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6" name="Freeform 11"/>
          <p:cNvSpPr>
            <a:spLocks/>
          </p:cNvSpPr>
          <p:nvPr/>
        </p:nvSpPr>
        <p:spPr bwMode="auto">
          <a:xfrm>
            <a:off x="6911975" y="5276850"/>
            <a:ext cx="1155700" cy="192088"/>
          </a:xfrm>
          <a:custGeom>
            <a:avLst/>
            <a:gdLst>
              <a:gd name="T0" fmla="*/ 0 w 3540"/>
              <a:gd name="T1" fmla="*/ 2147483647 h 587"/>
              <a:gd name="T2" fmla="*/ 2147483647 w 3540"/>
              <a:gd name="T3" fmla="*/ 2147483647 h 587"/>
              <a:gd name="T4" fmla="*/ 2147483647 w 3540"/>
              <a:gd name="T5" fmla="*/ 2147483647 h 587"/>
              <a:gd name="T6" fmla="*/ 2147483647 w 3540"/>
              <a:gd name="T7" fmla="*/ 2147483647 h 587"/>
              <a:gd name="T8" fmla="*/ 2147483647 w 3540"/>
              <a:gd name="T9" fmla="*/ 2147483647 h 587"/>
              <a:gd name="T10" fmla="*/ 2147483647 w 3540"/>
              <a:gd name="T11" fmla="*/ 2147483647 h 587"/>
              <a:gd name="T12" fmla="*/ 2147483647 w 3540"/>
              <a:gd name="T13" fmla="*/ 2147483647 h 587"/>
              <a:gd name="T14" fmla="*/ 2147483647 w 3540"/>
              <a:gd name="T15" fmla="*/ 2147483647 h 587"/>
              <a:gd name="T16" fmla="*/ 2147483647 w 3540"/>
              <a:gd name="T17" fmla="*/ 2147483647 h 587"/>
              <a:gd name="T18" fmla="*/ 2147483647 w 3540"/>
              <a:gd name="T19" fmla="*/ 2147483647 h 587"/>
              <a:gd name="T20" fmla="*/ 2147483647 w 3540"/>
              <a:gd name="T21" fmla="*/ 2147483647 h 587"/>
              <a:gd name="T22" fmla="*/ 2147483647 w 3540"/>
              <a:gd name="T23" fmla="*/ 2147483647 h 587"/>
              <a:gd name="T24" fmla="*/ 2147483647 w 3540"/>
              <a:gd name="T25" fmla="*/ 2147483647 h 587"/>
              <a:gd name="T26" fmla="*/ 2147483647 w 3540"/>
              <a:gd name="T27" fmla="*/ 2147483647 h 587"/>
              <a:gd name="T28" fmla="*/ 2147483647 w 3540"/>
              <a:gd name="T29" fmla="*/ 2147483647 h 587"/>
              <a:gd name="T30" fmla="*/ 2147483647 w 3540"/>
              <a:gd name="T31" fmla="*/ 2147483647 h 587"/>
              <a:gd name="T32" fmla="*/ 2147483647 w 3540"/>
              <a:gd name="T33" fmla="*/ 2147483647 h 587"/>
              <a:gd name="T34" fmla="*/ 2147483647 w 3540"/>
              <a:gd name="T35" fmla="*/ 2147483647 h 587"/>
              <a:gd name="T36" fmla="*/ 2147483647 w 3540"/>
              <a:gd name="T37" fmla="*/ 2147483647 h 587"/>
              <a:gd name="T38" fmla="*/ 2147483647 w 3540"/>
              <a:gd name="T39" fmla="*/ 0 h 58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540"/>
              <a:gd name="T61" fmla="*/ 0 h 587"/>
              <a:gd name="T62" fmla="*/ 3540 w 3540"/>
              <a:gd name="T63" fmla="*/ 587 h 58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540" h="587">
                <a:moveTo>
                  <a:pt x="0" y="270"/>
                </a:moveTo>
                <a:lnTo>
                  <a:pt x="180" y="343"/>
                </a:lnTo>
                <a:lnTo>
                  <a:pt x="364" y="407"/>
                </a:lnTo>
                <a:lnTo>
                  <a:pt x="550" y="461"/>
                </a:lnTo>
                <a:lnTo>
                  <a:pt x="740" y="506"/>
                </a:lnTo>
                <a:lnTo>
                  <a:pt x="931" y="541"/>
                </a:lnTo>
                <a:lnTo>
                  <a:pt x="1124" y="566"/>
                </a:lnTo>
                <a:lnTo>
                  <a:pt x="1319" y="581"/>
                </a:lnTo>
                <a:lnTo>
                  <a:pt x="1513" y="586"/>
                </a:lnTo>
                <a:lnTo>
                  <a:pt x="1708" y="581"/>
                </a:lnTo>
                <a:lnTo>
                  <a:pt x="1902" y="566"/>
                </a:lnTo>
                <a:lnTo>
                  <a:pt x="2096" y="542"/>
                </a:lnTo>
                <a:lnTo>
                  <a:pt x="2287" y="507"/>
                </a:lnTo>
                <a:lnTo>
                  <a:pt x="2477" y="463"/>
                </a:lnTo>
                <a:lnTo>
                  <a:pt x="2664" y="409"/>
                </a:lnTo>
                <a:lnTo>
                  <a:pt x="2847" y="345"/>
                </a:lnTo>
                <a:lnTo>
                  <a:pt x="3027" y="273"/>
                </a:lnTo>
                <a:lnTo>
                  <a:pt x="3203" y="191"/>
                </a:lnTo>
                <a:lnTo>
                  <a:pt x="3374" y="100"/>
                </a:lnTo>
                <a:lnTo>
                  <a:pt x="3539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9" name="Freeform 14"/>
          <p:cNvSpPr>
            <a:spLocks/>
          </p:cNvSpPr>
          <p:nvPr/>
        </p:nvSpPr>
        <p:spPr bwMode="auto">
          <a:xfrm>
            <a:off x="8496300" y="3895725"/>
            <a:ext cx="73025" cy="766763"/>
          </a:xfrm>
          <a:custGeom>
            <a:avLst/>
            <a:gdLst>
              <a:gd name="T0" fmla="*/ 2147483647 w 226"/>
              <a:gd name="T1" fmla="*/ 2147483647 h 2344"/>
              <a:gd name="T2" fmla="*/ 2147483647 w 226"/>
              <a:gd name="T3" fmla="*/ 2147483647 h 2344"/>
              <a:gd name="T4" fmla="*/ 2147483647 w 226"/>
              <a:gd name="T5" fmla="*/ 2147483647 h 2344"/>
              <a:gd name="T6" fmla="*/ 2147483647 w 226"/>
              <a:gd name="T7" fmla="*/ 2147483647 h 2344"/>
              <a:gd name="T8" fmla="*/ 2147483647 w 226"/>
              <a:gd name="T9" fmla="*/ 2147483647 h 2344"/>
              <a:gd name="T10" fmla="*/ 2147483647 w 226"/>
              <a:gd name="T11" fmla="*/ 2147483647 h 2344"/>
              <a:gd name="T12" fmla="*/ 2147483647 w 226"/>
              <a:gd name="T13" fmla="*/ 2147483647 h 2344"/>
              <a:gd name="T14" fmla="*/ 2147483647 w 226"/>
              <a:gd name="T15" fmla="*/ 2147483647 h 2344"/>
              <a:gd name="T16" fmla="*/ 2147483647 w 226"/>
              <a:gd name="T17" fmla="*/ 2147483647 h 2344"/>
              <a:gd name="T18" fmla="*/ 2147483647 w 226"/>
              <a:gd name="T19" fmla="*/ 2147483647 h 2344"/>
              <a:gd name="T20" fmla="*/ 2147483647 w 226"/>
              <a:gd name="T21" fmla="*/ 2147483647 h 2344"/>
              <a:gd name="T22" fmla="*/ 2147483647 w 226"/>
              <a:gd name="T23" fmla="*/ 2147483647 h 2344"/>
              <a:gd name="T24" fmla="*/ 2147483647 w 226"/>
              <a:gd name="T25" fmla="*/ 2147483647 h 2344"/>
              <a:gd name="T26" fmla="*/ 2147483647 w 226"/>
              <a:gd name="T27" fmla="*/ 2147483647 h 2344"/>
              <a:gd name="T28" fmla="*/ 2147483647 w 226"/>
              <a:gd name="T29" fmla="*/ 2147483647 h 2344"/>
              <a:gd name="T30" fmla="*/ 0 w 226"/>
              <a:gd name="T31" fmla="*/ 0 h 23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44"/>
              <a:gd name="T50" fmla="*/ 226 w 226"/>
              <a:gd name="T51" fmla="*/ 2344 h 23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44">
                <a:moveTo>
                  <a:pt x="43" y="2343"/>
                </a:moveTo>
                <a:lnTo>
                  <a:pt x="90" y="2191"/>
                </a:lnTo>
                <a:lnTo>
                  <a:pt x="131" y="2036"/>
                </a:lnTo>
                <a:lnTo>
                  <a:pt x="164" y="1881"/>
                </a:lnTo>
                <a:lnTo>
                  <a:pt x="190" y="1723"/>
                </a:lnTo>
                <a:lnTo>
                  <a:pt x="209" y="1565"/>
                </a:lnTo>
                <a:lnTo>
                  <a:pt x="221" y="1407"/>
                </a:lnTo>
                <a:lnTo>
                  <a:pt x="225" y="1248"/>
                </a:lnTo>
                <a:lnTo>
                  <a:pt x="222" y="1089"/>
                </a:lnTo>
                <a:lnTo>
                  <a:pt x="212" y="930"/>
                </a:lnTo>
                <a:lnTo>
                  <a:pt x="195" y="772"/>
                </a:lnTo>
                <a:lnTo>
                  <a:pt x="170" y="614"/>
                </a:lnTo>
                <a:lnTo>
                  <a:pt x="138" y="458"/>
                </a:lnTo>
                <a:lnTo>
                  <a:pt x="99" y="304"/>
                </a:lnTo>
                <a:lnTo>
                  <a:pt x="53" y="151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8" name="Freeform 13"/>
          <p:cNvSpPr>
            <a:spLocks/>
          </p:cNvSpPr>
          <p:nvPr/>
        </p:nvSpPr>
        <p:spPr bwMode="auto">
          <a:xfrm>
            <a:off x="6886575" y="3127375"/>
            <a:ext cx="995363" cy="112713"/>
          </a:xfrm>
          <a:custGeom>
            <a:avLst/>
            <a:gdLst>
              <a:gd name="T0" fmla="*/ 2147483647 w 3045"/>
              <a:gd name="T1" fmla="*/ 2147483647 h 344"/>
              <a:gd name="T2" fmla="*/ 2147483647 w 3045"/>
              <a:gd name="T3" fmla="*/ 2147483647 h 344"/>
              <a:gd name="T4" fmla="*/ 2147483647 w 3045"/>
              <a:gd name="T5" fmla="*/ 2147483647 h 344"/>
              <a:gd name="T6" fmla="*/ 2147483647 w 3045"/>
              <a:gd name="T7" fmla="*/ 2147483647 h 344"/>
              <a:gd name="T8" fmla="*/ 2147483647 w 3045"/>
              <a:gd name="T9" fmla="*/ 2147483647 h 344"/>
              <a:gd name="T10" fmla="*/ 2147483647 w 3045"/>
              <a:gd name="T11" fmla="*/ 2147483647 h 344"/>
              <a:gd name="T12" fmla="*/ 2147483647 w 3045"/>
              <a:gd name="T13" fmla="*/ 2147483647 h 344"/>
              <a:gd name="T14" fmla="*/ 2147483647 w 3045"/>
              <a:gd name="T15" fmla="*/ 2147483647 h 344"/>
              <a:gd name="T16" fmla="*/ 2147483647 w 3045"/>
              <a:gd name="T17" fmla="*/ 0 h 344"/>
              <a:gd name="T18" fmla="*/ 2147483647 w 3045"/>
              <a:gd name="T19" fmla="*/ 2147483647 h 344"/>
              <a:gd name="T20" fmla="*/ 2147483647 w 3045"/>
              <a:gd name="T21" fmla="*/ 2147483647 h 344"/>
              <a:gd name="T22" fmla="*/ 2147483647 w 3045"/>
              <a:gd name="T23" fmla="*/ 2147483647 h 344"/>
              <a:gd name="T24" fmla="*/ 2147483647 w 3045"/>
              <a:gd name="T25" fmla="*/ 2147483647 h 344"/>
              <a:gd name="T26" fmla="*/ 2147483647 w 3045"/>
              <a:gd name="T27" fmla="*/ 2147483647 h 344"/>
              <a:gd name="T28" fmla="*/ 2147483647 w 3045"/>
              <a:gd name="T29" fmla="*/ 2147483647 h 344"/>
              <a:gd name="T30" fmla="*/ 2147483647 w 3045"/>
              <a:gd name="T31" fmla="*/ 2147483647 h 344"/>
              <a:gd name="T32" fmla="*/ 0 w 3045"/>
              <a:gd name="T33" fmla="*/ 2147483647 h 3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045"/>
              <a:gd name="T52" fmla="*/ 0 h 344"/>
              <a:gd name="T53" fmla="*/ 3045 w 3045"/>
              <a:gd name="T54" fmla="*/ 344 h 34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045" h="344">
                <a:moveTo>
                  <a:pt x="3044" y="295"/>
                </a:moveTo>
                <a:lnTo>
                  <a:pt x="2862" y="224"/>
                </a:lnTo>
                <a:lnTo>
                  <a:pt x="2677" y="163"/>
                </a:lnTo>
                <a:lnTo>
                  <a:pt x="2488" y="111"/>
                </a:lnTo>
                <a:lnTo>
                  <a:pt x="2297" y="69"/>
                </a:lnTo>
                <a:lnTo>
                  <a:pt x="2104" y="37"/>
                </a:lnTo>
                <a:lnTo>
                  <a:pt x="1909" y="15"/>
                </a:lnTo>
                <a:lnTo>
                  <a:pt x="1713" y="2"/>
                </a:lnTo>
                <a:lnTo>
                  <a:pt x="1517" y="0"/>
                </a:lnTo>
                <a:lnTo>
                  <a:pt x="1321" y="9"/>
                </a:lnTo>
                <a:lnTo>
                  <a:pt x="1126" y="27"/>
                </a:lnTo>
                <a:lnTo>
                  <a:pt x="932" y="55"/>
                </a:lnTo>
                <a:lnTo>
                  <a:pt x="740" y="93"/>
                </a:lnTo>
                <a:lnTo>
                  <a:pt x="550" y="141"/>
                </a:lnTo>
                <a:lnTo>
                  <a:pt x="363" y="199"/>
                </a:lnTo>
                <a:lnTo>
                  <a:pt x="179" y="266"/>
                </a:lnTo>
                <a:lnTo>
                  <a:pt x="0" y="343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7" name="Freeform 12"/>
          <p:cNvSpPr>
            <a:spLocks/>
          </p:cNvSpPr>
          <p:nvPr/>
        </p:nvSpPr>
        <p:spPr bwMode="auto">
          <a:xfrm>
            <a:off x="6157913" y="3911600"/>
            <a:ext cx="87312" cy="835025"/>
          </a:xfrm>
          <a:custGeom>
            <a:avLst/>
            <a:gdLst>
              <a:gd name="T0" fmla="*/ 2147483647 w 268"/>
              <a:gd name="T1" fmla="*/ 0 h 2557"/>
              <a:gd name="T2" fmla="*/ 2147483647 w 268"/>
              <a:gd name="T3" fmla="*/ 2147483647 h 2557"/>
              <a:gd name="T4" fmla="*/ 2147483647 w 268"/>
              <a:gd name="T5" fmla="*/ 2147483647 h 2557"/>
              <a:gd name="T6" fmla="*/ 2147483647 w 268"/>
              <a:gd name="T7" fmla="*/ 2147483647 h 2557"/>
              <a:gd name="T8" fmla="*/ 2147483647 w 268"/>
              <a:gd name="T9" fmla="*/ 2147483647 h 2557"/>
              <a:gd name="T10" fmla="*/ 2147483647 w 268"/>
              <a:gd name="T11" fmla="*/ 2147483647 h 2557"/>
              <a:gd name="T12" fmla="*/ 2147483647 w 268"/>
              <a:gd name="T13" fmla="*/ 2147483647 h 2557"/>
              <a:gd name="T14" fmla="*/ 2147483647 w 268"/>
              <a:gd name="T15" fmla="*/ 2147483647 h 2557"/>
              <a:gd name="T16" fmla="*/ 0 w 268"/>
              <a:gd name="T17" fmla="*/ 2147483647 h 2557"/>
              <a:gd name="T18" fmla="*/ 2147483647 w 268"/>
              <a:gd name="T19" fmla="*/ 2147483647 h 2557"/>
              <a:gd name="T20" fmla="*/ 2147483647 w 268"/>
              <a:gd name="T21" fmla="*/ 2147483647 h 2557"/>
              <a:gd name="T22" fmla="*/ 2147483647 w 268"/>
              <a:gd name="T23" fmla="*/ 2147483647 h 2557"/>
              <a:gd name="T24" fmla="*/ 2147483647 w 268"/>
              <a:gd name="T25" fmla="*/ 2147483647 h 2557"/>
              <a:gd name="T26" fmla="*/ 2147483647 w 268"/>
              <a:gd name="T27" fmla="*/ 2147483647 h 2557"/>
              <a:gd name="T28" fmla="*/ 2147483647 w 268"/>
              <a:gd name="T29" fmla="*/ 2147483647 h 2557"/>
              <a:gd name="T30" fmla="*/ 2147483647 w 268"/>
              <a:gd name="T31" fmla="*/ 2147483647 h 25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8"/>
              <a:gd name="T49" fmla="*/ 0 h 2557"/>
              <a:gd name="T50" fmla="*/ 268 w 268"/>
              <a:gd name="T51" fmla="*/ 2557 h 255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8" h="2557">
                <a:moveTo>
                  <a:pt x="267" y="0"/>
                </a:moveTo>
                <a:lnTo>
                  <a:pt x="204" y="163"/>
                </a:lnTo>
                <a:lnTo>
                  <a:pt x="149" y="329"/>
                </a:lnTo>
                <a:lnTo>
                  <a:pt x="103" y="497"/>
                </a:lnTo>
                <a:lnTo>
                  <a:pt x="65" y="668"/>
                </a:lnTo>
                <a:lnTo>
                  <a:pt x="36" y="840"/>
                </a:lnTo>
                <a:lnTo>
                  <a:pt x="15" y="1013"/>
                </a:lnTo>
                <a:lnTo>
                  <a:pt x="3" y="1187"/>
                </a:lnTo>
                <a:lnTo>
                  <a:pt x="0" y="1361"/>
                </a:lnTo>
                <a:lnTo>
                  <a:pt x="6" y="1535"/>
                </a:lnTo>
                <a:lnTo>
                  <a:pt x="20" y="1709"/>
                </a:lnTo>
                <a:lnTo>
                  <a:pt x="43" y="1882"/>
                </a:lnTo>
                <a:lnTo>
                  <a:pt x="74" y="2053"/>
                </a:lnTo>
                <a:lnTo>
                  <a:pt x="115" y="2223"/>
                </a:lnTo>
                <a:lnTo>
                  <a:pt x="163" y="2391"/>
                </a:lnTo>
                <a:lnTo>
                  <a:pt x="220" y="2556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2" name="Freeform 38"/>
          <p:cNvSpPr>
            <a:spLocks/>
          </p:cNvSpPr>
          <p:nvPr/>
        </p:nvSpPr>
        <p:spPr bwMode="auto">
          <a:xfrm>
            <a:off x="2797175" y="5041900"/>
            <a:ext cx="85725" cy="722313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1" name="Freeform 37"/>
          <p:cNvSpPr>
            <a:spLocks/>
          </p:cNvSpPr>
          <p:nvPr/>
        </p:nvSpPr>
        <p:spPr bwMode="auto">
          <a:xfrm>
            <a:off x="1363663" y="4443413"/>
            <a:ext cx="850900" cy="98425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1" name="Freeform 27"/>
          <p:cNvSpPr>
            <a:spLocks/>
          </p:cNvSpPr>
          <p:nvPr/>
        </p:nvSpPr>
        <p:spPr bwMode="auto">
          <a:xfrm>
            <a:off x="1466850" y="3948113"/>
            <a:ext cx="973138" cy="160337"/>
          </a:xfrm>
          <a:custGeom>
            <a:avLst/>
            <a:gdLst>
              <a:gd name="T0" fmla="*/ 0 w 2983"/>
              <a:gd name="T1" fmla="*/ 2147483647 h 492"/>
              <a:gd name="T2" fmla="*/ 2147483647 w 2983"/>
              <a:gd name="T3" fmla="*/ 2147483647 h 492"/>
              <a:gd name="T4" fmla="*/ 2147483647 w 2983"/>
              <a:gd name="T5" fmla="*/ 2147483647 h 492"/>
              <a:gd name="T6" fmla="*/ 2147483647 w 2983"/>
              <a:gd name="T7" fmla="*/ 2147483647 h 492"/>
              <a:gd name="T8" fmla="*/ 2147483647 w 2983"/>
              <a:gd name="T9" fmla="*/ 2147483647 h 492"/>
              <a:gd name="T10" fmla="*/ 2147483647 w 2983"/>
              <a:gd name="T11" fmla="*/ 2147483647 h 492"/>
              <a:gd name="T12" fmla="*/ 2147483647 w 2983"/>
              <a:gd name="T13" fmla="*/ 2147483647 h 492"/>
              <a:gd name="T14" fmla="*/ 2147483647 w 2983"/>
              <a:gd name="T15" fmla="*/ 2147483647 h 492"/>
              <a:gd name="T16" fmla="*/ 2147483647 w 2983"/>
              <a:gd name="T17" fmla="*/ 2147483647 h 492"/>
              <a:gd name="T18" fmla="*/ 2147483647 w 2983"/>
              <a:gd name="T19" fmla="*/ 2147483647 h 492"/>
              <a:gd name="T20" fmla="*/ 2147483647 w 2983"/>
              <a:gd name="T21" fmla="*/ 2147483647 h 492"/>
              <a:gd name="T22" fmla="*/ 2147483647 w 2983"/>
              <a:gd name="T23" fmla="*/ 2147483647 h 492"/>
              <a:gd name="T24" fmla="*/ 2147483647 w 2983"/>
              <a:gd name="T25" fmla="*/ 2147483647 h 492"/>
              <a:gd name="T26" fmla="*/ 2147483647 w 2983"/>
              <a:gd name="T27" fmla="*/ 2147483647 h 492"/>
              <a:gd name="T28" fmla="*/ 2147483647 w 2983"/>
              <a:gd name="T29" fmla="*/ 2147483647 h 492"/>
              <a:gd name="T30" fmla="*/ 2147483647 w 2983"/>
              <a:gd name="T31" fmla="*/ 2147483647 h 492"/>
              <a:gd name="T32" fmla="*/ 2147483647 w 2983"/>
              <a:gd name="T33" fmla="*/ 2147483647 h 492"/>
              <a:gd name="T34" fmla="*/ 2147483647 w 2983"/>
              <a:gd name="T35" fmla="*/ 2147483647 h 492"/>
              <a:gd name="T36" fmla="*/ 2147483647 w 2983"/>
              <a:gd name="T37" fmla="*/ 0 h 4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983"/>
              <a:gd name="T58" fmla="*/ 0 h 492"/>
              <a:gd name="T59" fmla="*/ 2983 w 2983"/>
              <a:gd name="T60" fmla="*/ 492 h 49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983" h="492">
                <a:moveTo>
                  <a:pt x="0" y="261"/>
                </a:moveTo>
                <a:lnTo>
                  <a:pt x="162" y="319"/>
                </a:lnTo>
                <a:lnTo>
                  <a:pt x="326" y="369"/>
                </a:lnTo>
                <a:lnTo>
                  <a:pt x="494" y="411"/>
                </a:lnTo>
                <a:lnTo>
                  <a:pt x="663" y="444"/>
                </a:lnTo>
                <a:lnTo>
                  <a:pt x="834" y="468"/>
                </a:lnTo>
                <a:lnTo>
                  <a:pt x="1006" y="484"/>
                </a:lnTo>
                <a:lnTo>
                  <a:pt x="1178" y="491"/>
                </a:lnTo>
                <a:lnTo>
                  <a:pt x="1351" y="489"/>
                </a:lnTo>
                <a:lnTo>
                  <a:pt x="1523" y="478"/>
                </a:lnTo>
                <a:lnTo>
                  <a:pt x="1695" y="459"/>
                </a:lnTo>
                <a:lnTo>
                  <a:pt x="1865" y="431"/>
                </a:lnTo>
                <a:lnTo>
                  <a:pt x="2034" y="394"/>
                </a:lnTo>
                <a:lnTo>
                  <a:pt x="2200" y="349"/>
                </a:lnTo>
                <a:lnTo>
                  <a:pt x="2363" y="295"/>
                </a:lnTo>
                <a:lnTo>
                  <a:pt x="2524" y="233"/>
                </a:lnTo>
                <a:lnTo>
                  <a:pt x="2681" y="163"/>
                </a:lnTo>
                <a:lnTo>
                  <a:pt x="2834" y="86"/>
                </a:lnTo>
                <a:lnTo>
                  <a:pt x="2982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0" name="Freeform 26"/>
          <p:cNvSpPr>
            <a:spLocks/>
          </p:cNvSpPr>
          <p:nvPr/>
        </p:nvSpPr>
        <p:spPr bwMode="auto">
          <a:xfrm>
            <a:off x="2819400" y="2717800"/>
            <a:ext cx="85725" cy="722312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9" name="Freeform 25"/>
          <p:cNvSpPr>
            <a:spLocks/>
          </p:cNvSpPr>
          <p:nvPr/>
        </p:nvSpPr>
        <p:spPr bwMode="auto">
          <a:xfrm>
            <a:off x="1414463" y="2028825"/>
            <a:ext cx="850900" cy="100013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3" name="Freeform 29"/>
          <p:cNvSpPr>
            <a:spLocks/>
          </p:cNvSpPr>
          <p:nvPr/>
        </p:nvSpPr>
        <p:spPr bwMode="auto">
          <a:xfrm>
            <a:off x="749300" y="2733675"/>
            <a:ext cx="73025" cy="752475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78" name="Line 3"/>
          <p:cNvSpPr>
            <a:spLocks noChangeShapeType="1"/>
          </p:cNvSpPr>
          <p:nvPr/>
        </p:nvSpPr>
        <p:spPr bwMode="auto">
          <a:xfrm>
            <a:off x="3789363" y="3163888"/>
            <a:ext cx="1449387" cy="30638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79" name="Line 4"/>
          <p:cNvSpPr>
            <a:spLocks noChangeShapeType="1"/>
          </p:cNvSpPr>
          <p:nvPr/>
        </p:nvSpPr>
        <p:spPr bwMode="auto">
          <a:xfrm flipV="1">
            <a:off x="3832225" y="5016500"/>
            <a:ext cx="1462088" cy="490538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0" name="Text Box 5"/>
          <p:cNvSpPr txBox="1">
            <a:spLocks noChangeArrowheads="1"/>
          </p:cNvSpPr>
          <p:nvPr/>
        </p:nvSpPr>
        <p:spPr bwMode="auto">
          <a:xfrm>
            <a:off x="5389563" y="2254250"/>
            <a:ext cx="3881437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i="1" dirty="0" err="1">
                <a:solidFill>
                  <a:srgbClr val="000000"/>
                </a:solidFill>
                <a:latin typeface="+mn-lt"/>
              </a:rPr>
              <a:t>BreakpointGraph</a:t>
            </a:r>
            <a:r>
              <a:rPr lang="en-GB" sz="2800" i="1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sz="2800" i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GB" sz="2800" i="1" dirty="0">
                <a:solidFill>
                  <a:srgbClr val="000000"/>
                </a:solidFill>
                <a:latin typeface="+mn-lt"/>
              </a:rPr>
              <a:t>,</a:t>
            </a:r>
            <a:r>
              <a:rPr lang="en-GB" sz="2800" i="1" dirty="0">
                <a:solidFill>
                  <a:srgbClr val="0000FF"/>
                </a:solidFill>
                <a:latin typeface="+mn-lt"/>
              </a:rPr>
              <a:t>Q</a:t>
            </a:r>
            <a:r>
              <a:rPr lang="en-GB" sz="2800" i="1" dirty="0">
                <a:solidFill>
                  <a:srgbClr val="000000"/>
                </a:solidFill>
                <a:latin typeface="+mn-lt"/>
              </a:rPr>
              <a:t>)</a:t>
            </a:r>
            <a:br>
              <a:rPr lang="en-GB" sz="2800" i="1" dirty="0">
                <a:solidFill>
                  <a:srgbClr val="000000"/>
                </a:solidFill>
                <a:latin typeface="+mn-lt"/>
              </a:rPr>
            </a:br>
            <a:endParaRPr lang="en-GB" sz="2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2581" name="Freeform 6"/>
          <p:cNvSpPr>
            <a:spLocks/>
          </p:cNvSpPr>
          <p:nvPr/>
        </p:nvSpPr>
        <p:spPr bwMode="auto">
          <a:xfrm>
            <a:off x="7877175" y="3238500"/>
            <a:ext cx="604838" cy="622300"/>
          </a:xfrm>
          <a:custGeom>
            <a:avLst/>
            <a:gdLst>
              <a:gd name="T0" fmla="*/ 2147483647 w 1851"/>
              <a:gd name="T1" fmla="*/ 2147483647 h 1905"/>
              <a:gd name="T2" fmla="*/ 2147483647 w 1851"/>
              <a:gd name="T3" fmla="*/ 2147483647 h 1905"/>
              <a:gd name="T4" fmla="*/ 2147483647 w 1851"/>
              <a:gd name="T5" fmla="*/ 2147483647 h 1905"/>
              <a:gd name="T6" fmla="*/ 2147483647 w 1851"/>
              <a:gd name="T7" fmla="*/ 2147483647 h 1905"/>
              <a:gd name="T8" fmla="*/ 2147483647 w 1851"/>
              <a:gd name="T9" fmla="*/ 2147483647 h 1905"/>
              <a:gd name="T10" fmla="*/ 2147483647 w 1851"/>
              <a:gd name="T11" fmla="*/ 2147483647 h 1905"/>
              <a:gd name="T12" fmla="*/ 2147483647 w 1851"/>
              <a:gd name="T13" fmla="*/ 2147483647 h 1905"/>
              <a:gd name="T14" fmla="*/ 2147483647 w 1851"/>
              <a:gd name="T15" fmla="*/ 2147483647 h 1905"/>
              <a:gd name="T16" fmla="*/ 2147483647 w 1851"/>
              <a:gd name="T17" fmla="*/ 2147483647 h 1905"/>
              <a:gd name="T18" fmla="*/ 2147483647 w 1851"/>
              <a:gd name="T19" fmla="*/ 2147483647 h 1905"/>
              <a:gd name="T20" fmla="*/ 2147483647 w 1851"/>
              <a:gd name="T21" fmla="*/ 2147483647 h 1905"/>
              <a:gd name="T22" fmla="*/ 2147483647 w 1851"/>
              <a:gd name="T23" fmla="*/ 2147483647 h 1905"/>
              <a:gd name="T24" fmla="*/ 2147483647 w 1851"/>
              <a:gd name="T25" fmla="*/ 2147483647 h 1905"/>
              <a:gd name="T26" fmla="*/ 2147483647 w 1851"/>
              <a:gd name="T27" fmla="*/ 2147483647 h 1905"/>
              <a:gd name="T28" fmla="*/ 2147483647 w 1851"/>
              <a:gd name="T29" fmla="*/ 2147483647 h 1905"/>
              <a:gd name="T30" fmla="*/ 0 w 1851"/>
              <a:gd name="T31" fmla="*/ 0 h 1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1"/>
              <a:gd name="T49" fmla="*/ 0 h 1905"/>
              <a:gd name="T50" fmla="*/ 1851 w 1851"/>
              <a:gd name="T51" fmla="*/ 1905 h 19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1" h="1905">
                <a:moveTo>
                  <a:pt x="1850" y="1904"/>
                </a:moveTo>
                <a:lnTo>
                  <a:pt x="1777" y="1740"/>
                </a:lnTo>
                <a:lnTo>
                  <a:pt x="1696" y="1579"/>
                </a:lnTo>
                <a:lnTo>
                  <a:pt x="1607" y="1423"/>
                </a:lnTo>
                <a:lnTo>
                  <a:pt x="1510" y="1272"/>
                </a:lnTo>
                <a:lnTo>
                  <a:pt x="1405" y="1125"/>
                </a:lnTo>
                <a:lnTo>
                  <a:pt x="1292" y="984"/>
                </a:lnTo>
                <a:lnTo>
                  <a:pt x="1173" y="848"/>
                </a:lnTo>
                <a:lnTo>
                  <a:pt x="1047" y="718"/>
                </a:lnTo>
                <a:lnTo>
                  <a:pt x="914" y="594"/>
                </a:lnTo>
                <a:lnTo>
                  <a:pt x="775" y="477"/>
                </a:lnTo>
                <a:lnTo>
                  <a:pt x="630" y="367"/>
                </a:lnTo>
                <a:lnTo>
                  <a:pt x="480" y="264"/>
                </a:lnTo>
                <a:lnTo>
                  <a:pt x="325" y="168"/>
                </a:lnTo>
                <a:lnTo>
                  <a:pt x="164" y="80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2" name="Freeform 7"/>
          <p:cNvSpPr>
            <a:spLocks/>
          </p:cNvSpPr>
          <p:nvPr/>
        </p:nvSpPr>
        <p:spPr bwMode="auto">
          <a:xfrm>
            <a:off x="6237288" y="3238500"/>
            <a:ext cx="609600" cy="633413"/>
          </a:xfrm>
          <a:custGeom>
            <a:avLst/>
            <a:gdLst>
              <a:gd name="T0" fmla="*/ 2147483647 w 1864"/>
              <a:gd name="T1" fmla="*/ 0 h 1936"/>
              <a:gd name="T2" fmla="*/ 2147483647 w 1864"/>
              <a:gd name="T3" fmla="*/ 2147483647 h 1936"/>
              <a:gd name="T4" fmla="*/ 2147483647 w 1864"/>
              <a:gd name="T5" fmla="*/ 2147483647 h 1936"/>
              <a:gd name="T6" fmla="*/ 2147483647 w 1864"/>
              <a:gd name="T7" fmla="*/ 2147483647 h 1936"/>
              <a:gd name="T8" fmla="*/ 2147483647 w 1864"/>
              <a:gd name="T9" fmla="*/ 2147483647 h 1936"/>
              <a:gd name="T10" fmla="*/ 2147483647 w 1864"/>
              <a:gd name="T11" fmla="*/ 2147483647 h 1936"/>
              <a:gd name="T12" fmla="*/ 2147483647 w 1864"/>
              <a:gd name="T13" fmla="*/ 2147483647 h 1936"/>
              <a:gd name="T14" fmla="*/ 2147483647 w 1864"/>
              <a:gd name="T15" fmla="*/ 2147483647 h 1936"/>
              <a:gd name="T16" fmla="*/ 2147483647 w 1864"/>
              <a:gd name="T17" fmla="*/ 2147483647 h 1936"/>
              <a:gd name="T18" fmla="*/ 2147483647 w 1864"/>
              <a:gd name="T19" fmla="*/ 2147483647 h 1936"/>
              <a:gd name="T20" fmla="*/ 2147483647 w 1864"/>
              <a:gd name="T21" fmla="*/ 2147483647 h 1936"/>
              <a:gd name="T22" fmla="*/ 2147483647 w 1864"/>
              <a:gd name="T23" fmla="*/ 2147483647 h 1936"/>
              <a:gd name="T24" fmla="*/ 2147483647 w 1864"/>
              <a:gd name="T25" fmla="*/ 2147483647 h 1936"/>
              <a:gd name="T26" fmla="*/ 2147483647 w 1864"/>
              <a:gd name="T27" fmla="*/ 2147483647 h 1936"/>
              <a:gd name="T28" fmla="*/ 2147483647 w 1864"/>
              <a:gd name="T29" fmla="*/ 2147483647 h 1936"/>
              <a:gd name="T30" fmla="*/ 0 w 1864"/>
              <a:gd name="T31" fmla="*/ 2147483647 h 19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64"/>
              <a:gd name="T49" fmla="*/ 0 h 1936"/>
              <a:gd name="T50" fmla="*/ 1864 w 1864"/>
              <a:gd name="T51" fmla="*/ 1936 h 19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64" h="1936">
                <a:moveTo>
                  <a:pt x="1863" y="0"/>
                </a:moveTo>
                <a:lnTo>
                  <a:pt x="1696" y="81"/>
                </a:lnTo>
                <a:lnTo>
                  <a:pt x="1534" y="170"/>
                </a:lnTo>
                <a:lnTo>
                  <a:pt x="1377" y="268"/>
                </a:lnTo>
                <a:lnTo>
                  <a:pt x="1225" y="372"/>
                </a:lnTo>
                <a:lnTo>
                  <a:pt x="1079" y="484"/>
                </a:lnTo>
                <a:lnTo>
                  <a:pt x="939" y="603"/>
                </a:lnTo>
                <a:lnTo>
                  <a:pt x="805" y="729"/>
                </a:lnTo>
                <a:lnTo>
                  <a:pt x="678" y="861"/>
                </a:lnTo>
                <a:lnTo>
                  <a:pt x="558" y="999"/>
                </a:lnTo>
                <a:lnTo>
                  <a:pt x="445" y="1143"/>
                </a:lnTo>
                <a:lnTo>
                  <a:pt x="340" y="1292"/>
                </a:lnTo>
                <a:lnTo>
                  <a:pt x="242" y="1447"/>
                </a:lnTo>
                <a:lnTo>
                  <a:pt x="153" y="1605"/>
                </a:lnTo>
                <a:lnTo>
                  <a:pt x="72" y="1768"/>
                </a:lnTo>
                <a:lnTo>
                  <a:pt x="0" y="193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3" name="Freeform 8"/>
          <p:cNvSpPr>
            <a:spLocks/>
          </p:cNvSpPr>
          <p:nvPr/>
        </p:nvSpPr>
        <p:spPr bwMode="auto">
          <a:xfrm>
            <a:off x="7986713" y="4660900"/>
            <a:ext cx="522287" cy="638175"/>
          </a:xfrm>
          <a:custGeom>
            <a:avLst/>
            <a:gdLst>
              <a:gd name="T0" fmla="*/ 0 w 1601"/>
              <a:gd name="T1" fmla="*/ 2147483647 h 1956"/>
              <a:gd name="T2" fmla="*/ 2147483647 w 1601"/>
              <a:gd name="T3" fmla="*/ 2147483647 h 1956"/>
              <a:gd name="T4" fmla="*/ 2147483647 w 1601"/>
              <a:gd name="T5" fmla="*/ 2147483647 h 1956"/>
              <a:gd name="T6" fmla="*/ 2147483647 w 1601"/>
              <a:gd name="T7" fmla="*/ 2147483647 h 1956"/>
              <a:gd name="T8" fmla="*/ 2147483647 w 1601"/>
              <a:gd name="T9" fmla="*/ 2147483647 h 1956"/>
              <a:gd name="T10" fmla="*/ 2147483647 w 1601"/>
              <a:gd name="T11" fmla="*/ 2147483647 h 1956"/>
              <a:gd name="T12" fmla="*/ 2147483647 w 1601"/>
              <a:gd name="T13" fmla="*/ 2147483647 h 1956"/>
              <a:gd name="T14" fmla="*/ 2147483647 w 1601"/>
              <a:gd name="T15" fmla="*/ 2147483647 h 1956"/>
              <a:gd name="T16" fmla="*/ 2147483647 w 1601"/>
              <a:gd name="T17" fmla="*/ 2147483647 h 1956"/>
              <a:gd name="T18" fmla="*/ 2147483647 w 1601"/>
              <a:gd name="T19" fmla="*/ 2147483647 h 1956"/>
              <a:gd name="T20" fmla="*/ 2147483647 w 1601"/>
              <a:gd name="T21" fmla="*/ 2147483647 h 1956"/>
              <a:gd name="T22" fmla="*/ 2147483647 w 1601"/>
              <a:gd name="T23" fmla="*/ 2147483647 h 1956"/>
              <a:gd name="T24" fmla="*/ 2147483647 w 1601"/>
              <a:gd name="T25" fmla="*/ 2147483647 h 1956"/>
              <a:gd name="T26" fmla="*/ 2147483647 w 1601"/>
              <a:gd name="T27" fmla="*/ 2147483647 h 1956"/>
              <a:gd name="T28" fmla="*/ 2147483647 w 1601"/>
              <a:gd name="T29" fmla="*/ 2147483647 h 1956"/>
              <a:gd name="T30" fmla="*/ 2147483647 w 1601"/>
              <a:gd name="T31" fmla="*/ 0 h 1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01"/>
              <a:gd name="T49" fmla="*/ 0 h 1956"/>
              <a:gd name="T50" fmla="*/ 1601 w 1601"/>
              <a:gd name="T51" fmla="*/ 1956 h 19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01" h="1956">
                <a:moveTo>
                  <a:pt x="0" y="1955"/>
                </a:moveTo>
                <a:lnTo>
                  <a:pt x="148" y="1864"/>
                </a:lnTo>
                <a:lnTo>
                  <a:pt x="291" y="1765"/>
                </a:lnTo>
                <a:lnTo>
                  <a:pt x="429" y="1661"/>
                </a:lnTo>
                <a:lnTo>
                  <a:pt x="562" y="1550"/>
                </a:lnTo>
                <a:lnTo>
                  <a:pt x="689" y="1433"/>
                </a:lnTo>
                <a:lnTo>
                  <a:pt x="810" y="1311"/>
                </a:lnTo>
                <a:lnTo>
                  <a:pt x="926" y="1183"/>
                </a:lnTo>
                <a:lnTo>
                  <a:pt x="1035" y="1050"/>
                </a:lnTo>
                <a:lnTo>
                  <a:pt x="1137" y="912"/>
                </a:lnTo>
                <a:lnTo>
                  <a:pt x="1232" y="769"/>
                </a:lnTo>
                <a:lnTo>
                  <a:pt x="1321" y="622"/>
                </a:lnTo>
                <a:lnTo>
                  <a:pt x="1402" y="472"/>
                </a:lnTo>
                <a:lnTo>
                  <a:pt x="1475" y="318"/>
                </a:lnTo>
                <a:lnTo>
                  <a:pt x="1542" y="160"/>
                </a:lnTo>
                <a:lnTo>
                  <a:pt x="160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4" name="Freeform 9"/>
          <p:cNvSpPr>
            <a:spLocks/>
          </p:cNvSpPr>
          <p:nvPr/>
        </p:nvSpPr>
        <p:spPr bwMode="auto">
          <a:xfrm>
            <a:off x="6237288" y="4719638"/>
            <a:ext cx="635000" cy="646112"/>
          </a:xfrm>
          <a:custGeom>
            <a:avLst/>
            <a:gdLst>
              <a:gd name="T0" fmla="*/ 0 w 1942"/>
              <a:gd name="T1" fmla="*/ 0 h 1981"/>
              <a:gd name="T2" fmla="*/ 2147483647 w 1942"/>
              <a:gd name="T3" fmla="*/ 2147483647 h 1981"/>
              <a:gd name="T4" fmla="*/ 2147483647 w 1942"/>
              <a:gd name="T5" fmla="*/ 2147483647 h 1981"/>
              <a:gd name="T6" fmla="*/ 2147483647 w 1942"/>
              <a:gd name="T7" fmla="*/ 2147483647 h 1981"/>
              <a:gd name="T8" fmla="*/ 2147483647 w 1942"/>
              <a:gd name="T9" fmla="*/ 2147483647 h 1981"/>
              <a:gd name="T10" fmla="*/ 2147483647 w 1942"/>
              <a:gd name="T11" fmla="*/ 2147483647 h 1981"/>
              <a:gd name="T12" fmla="*/ 2147483647 w 1942"/>
              <a:gd name="T13" fmla="*/ 2147483647 h 1981"/>
              <a:gd name="T14" fmla="*/ 2147483647 w 1942"/>
              <a:gd name="T15" fmla="*/ 2147483647 h 1981"/>
              <a:gd name="T16" fmla="*/ 2147483647 w 1942"/>
              <a:gd name="T17" fmla="*/ 2147483647 h 1981"/>
              <a:gd name="T18" fmla="*/ 2147483647 w 1942"/>
              <a:gd name="T19" fmla="*/ 2147483647 h 1981"/>
              <a:gd name="T20" fmla="*/ 2147483647 w 1942"/>
              <a:gd name="T21" fmla="*/ 2147483647 h 1981"/>
              <a:gd name="T22" fmla="*/ 2147483647 w 1942"/>
              <a:gd name="T23" fmla="*/ 2147483647 h 1981"/>
              <a:gd name="T24" fmla="*/ 2147483647 w 1942"/>
              <a:gd name="T25" fmla="*/ 2147483647 h 1981"/>
              <a:gd name="T26" fmla="*/ 2147483647 w 1942"/>
              <a:gd name="T27" fmla="*/ 2147483647 h 1981"/>
              <a:gd name="T28" fmla="*/ 2147483647 w 1942"/>
              <a:gd name="T29" fmla="*/ 2147483647 h 1981"/>
              <a:gd name="T30" fmla="*/ 2147483647 w 1942"/>
              <a:gd name="T31" fmla="*/ 2147483647 h 19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2"/>
              <a:gd name="T49" fmla="*/ 0 h 1981"/>
              <a:gd name="T50" fmla="*/ 1942 w 1942"/>
              <a:gd name="T51" fmla="*/ 1981 h 19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2" h="1981">
                <a:moveTo>
                  <a:pt x="0" y="0"/>
                </a:moveTo>
                <a:lnTo>
                  <a:pt x="74" y="172"/>
                </a:lnTo>
                <a:lnTo>
                  <a:pt x="158" y="341"/>
                </a:lnTo>
                <a:lnTo>
                  <a:pt x="250" y="505"/>
                </a:lnTo>
                <a:lnTo>
                  <a:pt x="351" y="664"/>
                </a:lnTo>
                <a:lnTo>
                  <a:pt x="460" y="818"/>
                </a:lnTo>
                <a:lnTo>
                  <a:pt x="578" y="966"/>
                </a:lnTo>
                <a:lnTo>
                  <a:pt x="703" y="1108"/>
                </a:lnTo>
                <a:lnTo>
                  <a:pt x="836" y="1243"/>
                </a:lnTo>
                <a:lnTo>
                  <a:pt x="975" y="1372"/>
                </a:lnTo>
                <a:lnTo>
                  <a:pt x="1122" y="1493"/>
                </a:lnTo>
                <a:lnTo>
                  <a:pt x="1275" y="1607"/>
                </a:lnTo>
                <a:lnTo>
                  <a:pt x="1434" y="1712"/>
                </a:lnTo>
                <a:lnTo>
                  <a:pt x="1598" y="1810"/>
                </a:lnTo>
                <a:lnTo>
                  <a:pt x="1767" y="1899"/>
                </a:lnTo>
                <a:lnTo>
                  <a:pt x="1941" y="198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4" name="Freeform 19"/>
          <p:cNvSpPr>
            <a:spLocks/>
          </p:cNvSpPr>
          <p:nvPr/>
        </p:nvSpPr>
        <p:spPr bwMode="auto">
          <a:xfrm>
            <a:off x="2281238" y="2127250"/>
            <a:ext cx="538162" cy="552450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5" name="Freeform 20"/>
          <p:cNvSpPr>
            <a:spLocks/>
          </p:cNvSpPr>
          <p:nvPr/>
        </p:nvSpPr>
        <p:spPr bwMode="auto">
          <a:xfrm>
            <a:off x="822325" y="2127250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6" name="Freeform 21"/>
          <p:cNvSpPr>
            <a:spLocks/>
          </p:cNvSpPr>
          <p:nvPr/>
        </p:nvSpPr>
        <p:spPr bwMode="auto">
          <a:xfrm>
            <a:off x="2379663" y="3389313"/>
            <a:ext cx="465137" cy="566737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7" name="Text Box 22"/>
          <p:cNvSpPr txBox="1">
            <a:spLocks noChangeArrowheads="1"/>
          </p:cNvSpPr>
          <p:nvPr/>
        </p:nvSpPr>
        <p:spPr bwMode="auto">
          <a:xfrm>
            <a:off x="857250" y="2930525"/>
            <a:ext cx="30956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a</a:t>
            </a:r>
          </a:p>
        </p:txBody>
      </p:sp>
      <p:sp>
        <p:nvSpPr>
          <p:cNvPr id="152598" name="Text Box 23"/>
          <p:cNvSpPr txBox="1">
            <a:spLocks noChangeArrowheads="1"/>
          </p:cNvSpPr>
          <p:nvPr/>
        </p:nvSpPr>
        <p:spPr bwMode="auto">
          <a:xfrm>
            <a:off x="2627313" y="2916238"/>
            <a:ext cx="160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c</a:t>
            </a:r>
          </a:p>
        </p:txBody>
      </p:sp>
      <p:sp>
        <p:nvSpPr>
          <p:cNvPr id="152602" name="Freeform 28"/>
          <p:cNvSpPr>
            <a:spLocks/>
          </p:cNvSpPr>
          <p:nvPr/>
        </p:nvSpPr>
        <p:spPr bwMode="auto">
          <a:xfrm>
            <a:off x="833438" y="3471863"/>
            <a:ext cx="592137" cy="560387"/>
          </a:xfrm>
          <a:custGeom>
            <a:avLst/>
            <a:gdLst>
              <a:gd name="T0" fmla="*/ 0 w 1814"/>
              <a:gd name="T1" fmla="*/ 0 h 1716"/>
              <a:gd name="T2" fmla="*/ 2147483647 w 1814"/>
              <a:gd name="T3" fmla="*/ 2147483647 h 1716"/>
              <a:gd name="T4" fmla="*/ 2147483647 w 1814"/>
              <a:gd name="T5" fmla="*/ 2147483647 h 1716"/>
              <a:gd name="T6" fmla="*/ 2147483647 w 1814"/>
              <a:gd name="T7" fmla="*/ 2147483647 h 1716"/>
              <a:gd name="T8" fmla="*/ 2147483647 w 1814"/>
              <a:gd name="T9" fmla="*/ 2147483647 h 1716"/>
              <a:gd name="T10" fmla="*/ 2147483647 w 1814"/>
              <a:gd name="T11" fmla="*/ 2147483647 h 1716"/>
              <a:gd name="T12" fmla="*/ 2147483647 w 1814"/>
              <a:gd name="T13" fmla="*/ 2147483647 h 1716"/>
              <a:gd name="T14" fmla="*/ 2147483647 w 1814"/>
              <a:gd name="T15" fmla="*/ 2147483647 h 1716"/>
              <a:gd name="T16" fmla="*/ 2147483647 w 1814"/>
              <a:gd name="T17" fmla="*/ 2147483647 h 1716"/>
              <a:gd name="T18" fmla="*/ 2147483647 w 1814"/>
              <a:gd name="T19" fmla="*/ 2147483647 h 1716"/>
              <a:gd name="T20" fmla="*/ 2147483647 w 1814"/>
              <a:gd name="T21" fmla="*/ 2147483647 h 1716"/>
              <a:gd name="T22" fmla="*/ 2147483647 w 1814"/>
              <a:gd name="T23" fmla="*/ 2147483647 h 1716"/>
              <a:gd name="T24" fmla="*/ 2147483647 w 1814"/>
              <a:gd name="T25" fmla="*/ 2147483647 h 1716"/>
              <a:gd name="T26" fmla="*/ 2147483647 w 1814"/>
              <a:gd name="T27" fmla="*/ 2147483647 h 1716"/>
              <a:gd name="T28" fmla="*/ 2147483647 w 1814"/>
              <a:gd name="T29" fmla="*/ 2147483647 h 1716"/>
              <a:gd name="T30" fmla="*/ 2147483647 w 1814"/>
              <a:gd name="T31" fmla="*/ 2147483647 h 17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14"/>
              <a:gd name="T49" fmla="*/ 0 h 1716"/>
              <a:gd name="T50" fmla="*/ 1814 w 1814"/>
              <a:gd name="T51" fmla="*/ 1716 h 171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14" h="1716">
                <a:moveTo>
                  <a:pt x="0" y="0"/>
                </a:moveTo>
                <a:lnTo>
                  <a:pt x="72" y="153"/>
                </a:lnTo>
                <a:lnTo>
                  <a:pt x="152" y="301"/>
                </a:lnTo>
                <a:lnTo>
                  <a:pt x="240" y="446"/>
                </a:lnTo>
                <a:lnTo>
                  <a:pt x="336" y="586"/>
                </a:lnTo>
                <a:lnTo>
                  <a:pt x="439" y="721"/>
                </a:lnTo>
                <a:lnTo>
                  <a:pt x="550" y="850"/>
                </a:lnTo>
                <a:lnTo>
                  <a:pt x="667" y="974"/>
                </a:lnTo>
                <a:lnTo>
                  <a:pt x="792" y="1091"/>
                </a:lnTo>
                <a:lnTo>
                  <a:pt x="922" y="1202"/>
                </a:lnTo>
                <a:lnTo>
                  <a:pt x="1058" y="1306"/>
                </a:lnTo>
                <a:lnTo>
                  <a:pt x="1200" y="1403"/>
                </a:lnTo>
                <a:lnTo>
                  <a:pt x="1346" y="1492"/>
                </a:lnTo>
                <a:lnTo>
                  <a:pt x="1498" y="1574"/>
                </a:lnTo>
                <a:lnTo>
                  <a:pt x="1653" y="1648"/>
                </a:lnTo>
                <a:lnTo>
                  <a:pt x="1813" y="171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4" name="Text Box 30"/>
          <p:cNvSpPr txBox="1">
            <a:spLocks noChangeArrowheads="1"/>
          </p:cNvSpPr>
          <p:nvPr/>
        </p:nvSpPr>
        <p:spPr bwMode="auto">
          <a:xfrm>
            <a:off x="1770063" y="2060575"/>
            <a:ext cx="260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b</a:t>
            </a:r>
          </a:p>
        </p:txBody>
      </p:sp>
      <p:sp>
        <p:nvSpPr>
          <p:cNvPr id="152605" name="Freeform 31"/>
          <p:cNvSpPr>
            <a:spLocks/>
          </p:cNvSpPr>
          <p:nvPr/>
        </p:nvSpPr>
        <p:spPr bwMode="auto">
          <a:xfrm>
            <a:off x="2266950" y="4540250"/>
            <a:ext cx="538163" cy="554038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6" name="Freeform 32"/>
          <p:cNvSpPr>
            <a:spLocks/>
          </p:cNvSpPr>
          <p:nvPr/>
        </p:nvSpPr>
        <p:spPr bwMode="auto">
          <a:xfrm>
            <a:off x="808038" y="4540250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7" name="Freeform 33"/>
          <p:cNvSpPr>
            <a:spLocks/>
          </p:cNvSpPr>
          <p:nvPr/>
        </p:nvSpPr>
        <p:spPr bwMode="auto">
          <a:xfrm>
            <a:off x="2363788" y="5803900"/>
            <a:ext cx="466725" cy="566738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8" name="Text Box 34"/>
          <p:cNvSpPr txBox="1">
            <a:spLocks noChangeArrowheads="1"/>
          </p:cNvSpPr>
          <p:nvPr/>
        </p:nvSpPr>
        <p:spPr bwMode="auto">
          <a:xfrm>
            <a:off x="842963" y="5345113"/>
            <a:ext cx="309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a</a:t>
            </a:r>
          </a:p>
        </p:txBody>
      </p:sp>
      <p:sp>
        <p:nvSpPr>
          <p:cNvPr id="152609" name="Text Box 35"/>
          <p:cNvSpPr txBox="1">
            <a:spLocks noChangeArrowheads="1"/>
          </p:cNvSpPr>
          <p:nvPr/>
        </p:nvSpPr>
        <p:spPr bwMode="auto">
          <a:xfrm>
            <a:off x="2611438" y="5349875"/>
            <a:ext cx="18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b</a:t>
            </a:r>
          </a:p>
        </p:txBody>
      </p:sp>
      <p:sp>
        <p:nvSpPr>
          <p:cNvPr id="152610" name="Text Box 36"/>
          <p:cNvSpPr txBox="1">
            <a:spLocks noChangeArrowheads="1"/>
          </p:cNvSpPr>
          <p:nvPr/>
        </p:nvSpPr>
        <p:spPr bwMode="auto">
          <a:xfrm>
            <a:off x="1738313" y="6173788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152613" name="Freeform 39"/>
          <p:cNvSpPr>
            <a:spLocks/>
          </p:cNvSpPr>
          <p:nvPr/>
        </p:nvSpPr>
        <p:spPr bwMode="auto">
          <a:xfrm>
            <a:off x="1458913" y="6419850"/>
            <a:ext cx="863600" cy="103188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4" name="Freeform 40"/>
          <p:cNvSpPr>
            <a:spLocks/>
          </p:cNvSpPr>
          <p:nvPr/>
        </p:nvSpPr>
        <p:spPr bwMode="auto">
          <a:xfrm>
            <a:off x="839788" y="5929313"/>
            <a:ext cx="573087" cy="517525"/>
          </a:xfrm>
          <a:custGeom>
            <a:avLst/>
            <a:gdLst>
              <a:gd name="T0" fmla="*/ 0 w 1754"/>
              <a:gd name="T1" fmla="*/ 0 h 1586"/>
              <a:gd name="T2" fmla="*/ 2147483647 w 1754"/>
              <a:gd name="T3" fmla="*/ 2147483647 h 1586"/>
              <a:gd name="T4" fmla="*/ 2147483647 w 1754"/>
              <a:gd name="T5" fmla="*/ 2147483647 h 1586"/>
              <a:gd name="T6" fmla="*/ 2147483647 w 1754"/>
              <a:gd name="T7" fmla="*/ 2147483647 h 1586"/>
              <a:gd name="T8" fmla="*/ 2147483647 w 1754"/>
              <a:gd name="T9" fmla="*/ 2147483647 h 1586"/>
              <a:gd name="T10" fmla="*/ 2147483647 w 1754"/>
              <a:gd name="T11" fmla="*/ 2147483647 h 1586"/>
              <a:gd name="T12" fmla="*/ 2147483647 w 1754"/>
              <a:gd name="T13" fmla="*/ 2147483647 h 1586"/>
              <a:gd name="T14" fmla="*/ 2147483647 w 1754"/>
              <a:gd name="T15" fmla="*/ 2147483647 h 1586"/>
              <a:gd name="T16" fmla="*/ 2147483647 w 1754"/>
              <a:gd name="T17" fmla="*/ 2147483647 h 1586"/>
              <a:gd name="T18" fmla="*/ 2147483647 w 1754"/>
              <a:gd name="T19" fmla="*/ 2147483647 h 1586"/>
              <a:gd name="T20" fmla="*/ 2147483647 w 1754"/>
              <a:gd name="T21" fmla="*/ 2147483647 h 1586"/>
              <a:gd name="T22" fmla="*/ 2147483647 w 1754"/>
              <a:gd name="T23" fmla="*/ 2147483647 h 1586"/>
              <a:gd name="T24" fmla="*/ 2147483647 w 1754"/>
              <a:gd name="T25" fmla="*/ 2147483647 h 1586"/>
              <a:gd name="T26" fmla="*/ 2147483647 w 1754"/>
              <a:gd name="T27" fmla="*/ 2147483647 h 1586"/>
              <a:gd name="T28" fmla="*/ 2147483647 w 1754"/>
              <a:gd name="T29" fmla="*/ 2147483647 h 1586"/>
              <a:gd name="T30" fmla="*/ 2147483647 w 1754"/>
              <a:gd name="T31" fmla="*/ 2147483647 h 15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4"/>
              <a:gd name="T49" fmla="*/ 0 h 1586"/>
              <a:gd name="T50" fmla="*/ 1754 w 1754"/>
              <a:gd name="T51" fmla="*/ 1586 h 15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4" h="1586">
                <a:moveTo>
                  <a:pt x="0" y="0"/>
                </a:moveTo>
                <a:lnTo>
                  <a:pt x="75" y="141"/>
                </a:lnTo>
                <a:lnTo>
                  <a:pt x="156" y="278"/>
                </a:lnTo>
                <a:lnTo>
                  <a:pt x="244" y="412"/>
                </a:lnTo>
                <a:lnTo>
                  <a:pt x="339" y="540"/>
                </a:lnTo>
                <a:lnTo>
                  <a:pt x="441" y="665"/>
                </a:lnTo>
                <a:lnTo>
                  <a:pt x="549" y="784"/>
                </a:lnTo>
                <a:lnTo>
                  <a:pt x="663" y="897"/>
                </a:lnTo>
                <a:lnTo>
                  <a:pt x="782" y="1006"/>
                </a:lnTo>
                <a:lnTo>
                  <a:pt x="907" y="1108"/>
                </a:lnTo>
                <a:lnTo>
                  <a:pt x="1037" y="1204"/>
                </a:lnTo>
                <a:lnTo>
                  <a:pt x="1172" y="1294"/>
                </a:lnTo>
                <a:lnTo>
                  <a:pt x="1312" y="1377"/>
                </a:lnTo>
                <a:lnTo>
                  <a:pt x="1455" y="1453"/>
                </a:lnTo>
                <a:lnTo>
                  <a:pt x="1602" y="1522"/>
                </a:lnTo>
                <a:lnTo>
                  <a:pt x="1753" y="158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5" name="Freeform 41"/>
          <p:cNvSpPr>
            <a:spLocks/>
          </p:cNvSpPr>
          <p:nvPr/>
        </p:nvSpPr>
        <p:spPr bwMode="auto">
          <a:xfrm>
            <a:off x="736600" y="5153025"/>
            <a:ext cx="73025" cy="754063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6" name="Text Box 42"/>
          <p:cNvSpPr txBox="1">
            <a:spLocks noChangeArrowheads="1"/>
          </p:cNvSpPr>
          <p:nvPr/>
        </p:nvSpPr>
        <p:spPr bwMode="auto">
          <a:xfrm>
            <a:off x="1673225" y="4446588"/>
            <a:ext cx="2603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c</a:t>
            </a:r>
          </a:p>
        </p:txBody>
      </p:sp>
      <p:sp>
        <p:nvSpPr>
          <p:cNvPr id="152617" name="Text Box 43"/>
          <p:cNvSpPr txBox="1">
            <a:spLocks noChangeArrowheads="1"/>
          </p:cNvSpPr>
          <p:nvPr/>
        </p:nvSpPr>
        <p:spPr bwMode="auto">
          <a:xfrm>
            <a:off x="1743075" y="2887663"/>
            <a:ext cx="2047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solidFill>
                  <a:srgbClr val="FF0000"/>
                </a:solidFill>
                <a:latin typeface="FreeSerif" charset="0"/>
              </a:rPr>
              <a:t>P</a:t>
            </a:r>
          </a:p>
        </p:txBody>
      </p:sp>
      <p:sp>
        <p:nvSpPr>
          <p:cNvPr id="152618" name="Text Box 44"/>
          <p:cNvSpPr txBox="1">
            <a:spLocks noChangeArrowheads="1"/>
          </p:cNvSpPr>
          <p:nvPr/>
        </p:nvSpPr>
        <p:spPr bwMode="auto">
          <a:xfrm>
            <a:off x="1685925" y="5319713"/>
            <a:ext cx="2682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solidFill>
                  <a:srgbClr val="0000FF"/>
                </a:solidFill>
                <a:latin typeface="FreeSerif" charset="0"/>
              </a:rPr>
              <a:t>Q</a:t>
            </a:r>
          </a:p>
        </p:txBody>
      </p:sp>
      <p:sp>
        <p:nvSpPr>
          <p:cNvPr id="152619" name="Text Box 45"/>
          <p:cNvSpPr txBox="1">
            <a:spLocks noChangeArrowheads="1"/>
          </p:cNvSpPr>
          <p:nvPr/>
        </p:nvSpPr>
        <p:spPr bwMode="auto">
          <a:xfrm>
            <a:off x="6232525" y="4198938"/>
            <a:ext cx="3095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a</a:t>
            </a:r>
          </a:p>
        </p:txBody>
      </p:sp>
      <p:sp>
        <p:nvSpPr>
          <p:cNvPr id="152620" name="Text Box 46"/>
          <p:cNvSpPr txBox="1">
            <a:spLocks noChangeArrowheads="1"/>
          </p:cNvSpPr>
          <p:nvPr/>
        </p:nvSpPr>
        <p:spPr bwMode="auto">
          <a:xfrm>
            <a:off x="7351713" y="3186113"/>
            <a:ext cx="260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b</a:t>
            </a:r>
          </a:p>
        </p:txBody>
      </p:sp>
      <p:sp>
        <p:nvSpPr>
          <p:cNvPr id="152621" name="Text Box 47"/>
          <p:cNvSpPr txBox="1">
            <a:spLocks noChangeArrowheads="1"/>
          </p:cNvSpPr>
          <p:nvPr/>
        </p:nvSpPr>
        <p:spPr bwMode="auto">
          <a:xfrm>
            <a:off x="8345488" y="4151313"/>
            <a:ext cx="160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c</a:t>
            </a:r>
          </a:p>
        </p:txBody>
      </p:sp>
      <p:sp>
        <p:nvSpPr>
          <p:cNvPr id="152622" name="Text Box 48"/>
          <p:cNvSpPr txBox="1">
            <a:spLocks noChangeArrowheads="1"/>
          </p:cNvSpPr>
          <p:nvPr/>
        </p:nvSpPr>
        <p:spPr bwMode="auto">
          <a:xfrm>
            <a:off x="7264400" y="5145088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152623" name="Text Box 36"/>
          <p:cNvSpPr txBox="1">
            <a:spLocks noChangeArrowheads="1"/>
          </p:cNvSpPr>
          <p:nvPr/>
        </p:nvSpPr>
        <p:spPr bwMode="auto">
          <a:xfrm>
            <a:off x="1792288" y="3652838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76200" y="304800"/>
            <a:ext cx="8991600" cy="1146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2000"/>
              </a:lnSpc>
              <a:buClr>
                <a:srgbClr val="000000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500" dirty="0">
                <a:solidFill>
                  <a:srgbClr val="0000FF"/>
                </a:solidFill>
                <a:latin typeface="+mn-lt"/>
              </a:rPr>
              <a:t>Blue</a:t>
            </a:r>
            <a:r>
              <a:rPr lang="en-GB" sz="3500" dirty="0">
                <a:solidFill>
                  <a:srgbClr val="333333"/>
                </a:solidFill>
                <a:latin typeface="+mn-lt"/>
              </a:rPr>
              <a:t> and Black Edges in Breakpoint Graph Form…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8D49F2-CB5D-F245-8CA6-79A7AC5B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869487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/>
      <p:bldP spid="152582" grpId="0" animBg="1"/>
      <p:bldP spid="152583" grpId="0" animBg="1"/>
      <p:bldP spid="15258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91" name="Line 16"/>
          <p:cNvSpPr>
            <a:spLocks noChangeShapeType="1"/>
          </p:cNvSpPr>
          <p:nvPr/>
        </p:nvSpPr>
        <p:spPr bwMode="auto">
          <a:xfrm>
            <a:off x="6242050" y="4716463"/>
            <a:ext cx="1781175" cy="5778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2" name="Line 17"/>
          <p:cNvSpPr>
            <a:spLocks noChangeShapeType="1"/>
          </p:cNvSpPr>
          <p:nvPr/>
        </p:nvSpPr>
        <p:spPr bwMode="auto">
          <a:xfrm flipH="1" flipV="1">
            <a:off x="6842125" y="3249613"/>
            <a:ext cx="12700" cy="21018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0" name="Line 15"/>
          <p:cNvSpPr>
            <a:spLocks noChangeShapeType="1"/>
          </p:cNvSpPr>
          <p:nvPr/>
        </p:nvSpPr>
        <p:spPr bwMode="auto">
          <a:xfrm>
            <a:off x="6248400" y="3886200"/>
            <a:ext cx="2257425" cy="7810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5" name="Line 10"/>
          <p:cNvSpPr>
            <a:spLocks noChangeShapeType="1"/>
          </p:cNvSpPr>
          <p:nvPr/>
        </p:nvSpPr>
        <p:spPr bwMode="auto">
          <a:xfrm>
            <a:off x="7869238" y="3227388"/>
            <a:ext cx="606425" cy="636587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6" name="Freeform 11"/>
          <p:cNvSpPr>
            <a:spLocks/>
          </p:cNvSpPr>
          <p:nvPr/>
        </p:nvSpPr>
        <p:spPr bwMode="auto">
          <a:xfrm>
            <a:off x="6911975" y="5276850"/>
            <a:ext cx="1155700" cy="192088"/>
          </a:xfrm>
          <a:custGeom>
            <a:avLst/>
            <a:gdLst>
              <a:gd name="T0" fmla="*/ 0 w 3540"/>
              <a:gd name="T1" fmla="*/ 2147483647 h 587"/>
              <a:gd name="T2" fmla="*/ 2147483647 w 3540"/>
              <a:gd name="T3" fmla="*/ 2147483647 h 587"/>
              <a:gd name="T4" fmla="*/ 2147483647 w 3540"/>
              <a:gd name="T5" fmla="*/ 2147483647 h 587"/>
              <a:gd name="T6" fmla="*/ 2147483647 w 3540"/>
              <a:gd name="T7" fmla="*/ 2147483647 h 587"/>
              <a:gd name="T8" fmla="*/ 2147483647 w 3540"/>
              <a:gd name="T9" fmla="*/ 2147483647 h 587"/>
              <a:gd name="T10" fmla="*/ 2147483647 w 3540"/>
              <a:gd name="T11" fmla="*/ 2147483647 h 587"/>
              <a:gd name="T12" fmla="*/ 2147483647 w 3540"/>
              <a:gd name="T13" fmla="*/ 2147483647 h 587"/>
              <a:gd name="T14" fmla="*/ 2147483647 w 3540"/>
              <a:gd name="T15" fmla="*/ 2147483647 h 587"/>
              <a:gd name="T16" fmla="*/ 2147483647 w 3540"/>
              <a:gd name="T17" fmla="*/ 2147483647 h 587"/>
              <a:gd name="T18" fmla="*/ 2147483647 w 3540"/>
              <a:gd name="T19" fmla="*/ 2147483647 h 587"/>
              <a:gd name="T20" fmla="*/ 2147483647 w 3540"/>
              <a:gd name="T21" fmla="*/ 2147483647 h 587"/>
              <a:gd name="T22" fmla="*/ 2147483647 w 3540"/>
              <a:gd name="T23" fmla="*/ 2147483647 h 587"/>
              <a:gd name="T24" fmla="*/ 2147483647 w 3540"/>
              <a:gd name="T25" fmla="*/ 2147483647 h 587"/>
              <a:gd name="T26" fmla="*/ 2147483647 w 3540"/>
              <a:gd name="T27" fmla="*/ 2147483647 h 587"/>
              <a:gd name="T28" fmla="*/ 2147483647 w 3540"/>
              <a:gd name="T29" fmla="*/ 2147483647 h 587"/>
              <a:gd name="T30" fmla="*/ 2147483647 w 3540"/>
              <a:gd name="T31" fmla="*/ 2147483647 h 587"/>
              <a:gd name="T32" fmla="*/ 2147483647 w 3540"/>
              <a:gd name="T33" fmla="*/ 2147483647 h 587"/>
              <a:gd name="T34" fmla="*/ 2147483647 w 3540"/>
              <a:gd name="T35" fmla="*/ 2147483647 h 587"/>
              <a:gd name="T36" fmla="*/ 2147483647 w 3540"/>
              <a:gd name="T37" fmla="*/ 2147483647 h 587"/>
              <a:gd name="T38" fmla="*/ 2147483647 w 3540"/>
              <a:gd name="T39" fmla="*/ 0 h 58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540"/>
              <a:gd name="T61" fmla="*/ 0 h 587"/>
              <a:gd name="T62" fmla="*/ 3540 w 3540"/>
              <a:gd name="T63" fmla="*/ 587 h 58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540" h="587">
                <a:moveTo>
                  <a:pt x="0" y="270"/>
                </a:moveTo>
                <a:lnTo>
                  <a:pt x="180" y="343"/>
                </a:lnTo>
                <a:lnTo>
                  <a:pt x="364" y="407"/>
                </a:lnTo>
                <a:lnTo>
                  <a:pt x="550" y="461"/>
                </a:lnTo>
                <a:lnTo>
                  <a:pt x="740" y="506"/>
                </a:lnTo>
                <a:lnTo>
                  <a:pt x="931" y="541"/>
                </a:lnTo>
                <a:lnTo>
                  <a:pt x="1124" y="566"/>
                </a:lnTo>
                <a:lnTo>
                  <a:pt x="1319" y="581"/>
                </a:lnTo>
                <a:lnTo>
                  <a:pt x="1513" y="586"/>
                </a:lnTo>
                <a:lnTo>
                  <a:pt x="1708" y="581"/>
                </a:lnTo>
                <a:lnTo>
                  <a:pt x="1902" y="566"/>
                </a:lnTo>
                <a:lnTo>
                  <a:pt x="2096" y="542"/>
                </a:lnTo>
                <a:lnTo>
                  <a:pt x="2287" y="507"/>
                </a:lnTo>
                <a:lnTo>
                  <a:pt x="2477" y="463"/>
                </a:lnTo>
                <a:lnTo>
                  <a:pt x="2664" y="409"/>
                </a:lnTo>
                <a:lnTo>
                  <a:pt x="2847" y="345"/>
                </a:lnTo>
                <a:lnTo>
                  <a:pt x="3027" y="273"/>
                </a:lnTo>
                <a:lnTo>
                  <a:pt x="3203" y="191"/>
                </a:lnTo>
                <a:lnTo>
                  <a:pt x="3374" y="100"/>
                </a:lnTo>
                <a:lnTo>
                  <a:pt x="3539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9" name="Freeform 14"/>
          <p:cNvSpPr>
            <a:spLocks/>
          </p:cNvSpPr>
          <p:nvPr/>
        </p:nvSpPr>
        <p:spPr bwMode="auto">
          <a:xfrm>
            <a:off x="8496300" y="3895725"/>
            <a:ext cx="73025" cy="766763"/>
          </a:xfrm>
          <a:custGeom>
            <a:avLst/>
            <a:gdLst>
              <a:gd name="T0" fmla="*/ 2147483647 w 226"/>
              <a:gd name="T1" fmla="*/ 2147483647 h 2344"/>
              <a:gd name="T2" fmla="*/ 2147483647 w 226"/>
              <a:gd name="T3" fmla="*/ 2147483647 h 2344"/>
              <a:gd name="T4" fmla="*/ 2147483647 w 226"/>
              <a:gd name="T5" fmla="*/ 2147483647 h 2344"/>
              <a:gd name="T6" fmla="*/ 2147483647 w 226"/>
              <a:gd name="T7" fmla="*/ 2147483647 h 2344"/>
              <a:gd name="T8" fmla="*/ 2147483647 w 226"/>
              <a:gd name="T9" fmla="*/ 2147483647 h 2344"/>
              <a:gd name="T10" fmla="*/ 2147483647 w 226"/>
              <a:gd name="T11" fmla="*/ 2147483647 h 2344"/>
              <a:gd name="T12" fmla="*/ 2147483647 w 226"/>
              <a:gd name="T13" fmla="*/ 2147483647 h 2344"/>
              <a:gd name="T14" fmla="*/ 2147483647 w 226"/>
              <a:gd name="T15" fmla="*/ 2147483647 h 2344"/>
              <a:gd name="T16" fmla="*/ 2147483647 w 226"/>
              <a:gd name="T17" fmla="*/ 2147483647 h 2344"/>
              <a:gd name="T18" fmla="*/ 2147483647 w 226"/>
              <a:gd name="T19" fmla="*/ 2147483647 h 2344"/>
              <a:gd name="T20" fmla="*/ 2147483647 w 226"/>
              <a:gd name="T21" fmla="*/ 2147483647 h 2344"/>
              <a:gd name="T22" fmla="*/ 2147483647 w 226"/>
              <a:gd name="T23" fmla="*/ 2147483647 h 2344"/>
              <a:gd name="T24" fmla="*/ 2147483647 w 226"/>
              <a:gd name="T25" fmla="*/ 2147483647 h 2344"/>
              <a:gd name="T26" fmla="*/ 2147483647 w 226"/>
              <a:gd name="T27" fmla="*/ 2147483647 h 2344"/>
              <a:gd name="T28" fmla="*/ 2147483647 w 226"/>
              <a:gd name="T29" fmla="*/ 2147483647 h 2344"/>
              <a:gd name="T30" fmla="*/ 0 w 226"/>
              <a:gd name="T31" fmla="*/ 0 h 23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44"/>
              <a:gd name="T50" fmla="*/ 226 w 226"/>
              <a:gd name="T51" fmla="*/ 2344 h 23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44">
                <a:moveTo>
                  <a:pt x="43" y="2343"/>
                </a:moveTo>
                <a:lnTo>
                  <a:pt x="90" y="2191"/>
                </a:lnTo>
                <a:lnTo>
                  <a:pt x="131" y="2036"/>
                </a:lnTo>
                <a:lnTo>
                  <a:pt x="164" y="1881"/>
                </a:lnTo>
                <a:lnTo>
                  <a:pt x="190" y="1723"/>
                </a:lnTo>
                <a:lnTo>
                  <a:pt x="209" y="1565"/>
                </a:lnTo>
                <a:lnTo>
                  <a:pt x="221" y="1407"/>
                </a:lnTo>
                <a:lnTo>
                  <a:pt x="225" y="1248"/>
                </a:lnTo>
                <a:lnTo>
                  <a:pt x="222" y="1089"/>
                </a:lnTo>
                <a:lnTo>
                  <a:pt x="212" y="930"/>
                </a:lnTo>
                <a:lnTo>
                  <a:pt x="195" y="772"/>
                </a:lnTo>
                <a:lnTo>
                  <a:pt x="170" y="614"/>
                </a:lnTo>
                <a:lnTo>
                  <a:pt x="138" y="458"/>
                </a:lnTo>
                <a:lnTo>
                  <a:pt x="99" y="304"/>
                </a:lnTo>
                <a:lnTo>
                  <a:pt x="53" y="151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8" name="Freeform 13"/>
          <p:cNvSpPr>
            <a:spLocks/>
          </p:cNvSpPr>
          <p:nvPr/>
        </p:nvSpPr>
        <p:spPr bwMode="auto">
          <a:xfrm>
            <a:off x="6886575" y="3127375"/>
            <a:ext cx="995363" cy="112713"/>
          </a:xfrm>
          <a:custGeom>
            <a:avLst/>
            <a:gdLst>
              <a:gd name="T0" fmla="*/ 2147483647 w 3045"/>
              <a:gd name="T1" fmla="*/ 2147483647 h 344"/>
              <a:gd name="T2" fmla="*/ 2147483647 w 3045"/>
              <a:gd name="T3" fmla="*/ 2147483647 h 344"/>
              <a:gd name="T4" fmla="*/ 2147483647 w 3045"/>
              <a:gd name="T5" fmla="*/ 2147483647 h 344"/>
              <a:gd name="T6" fmla="*/ 2147483647 w 3045"/>
              <a:gd name="T7" fmla="*/ 2147483647 h 344"/>
              <a:gd name="T8" fmla="*/ 2147483647 w 3045"/>
              <a:gd name="T9" fmla="*/ 2147483647 h 344"/>
              <a:gd name="T10" fmla="*/ 2147483647 w 3045"/>
              <a:gd name="T11" fmla="*/ 2147483647 h 344"/>
              <a:gd name="T12" fmla="*/ 2147483647 w 3045"/>
              <a:gd name="T13" fmla="*/ 2147483647 h 344"/>
              <a:gd name="T14" fmla="*/ 2147483647 w 3045"/>
              <a:gd name="T15" fmla="*/ 2147483647 h 344"/>
              <a:gd name="T16" fmla="*/ 2147483647 w 3045"/>
              <a:gd name="T17" fmla="*/ 0 h 344"/>
              <a:gd name="T18" fmla="*/ 2147483647 w 3045"/>
              <a:gd name="T19" fmla="*/ 2147483647 h 344"/>
              <a:gd name="T20" fmla="*/ 2147483647 w 3045"/>
              <a:gd name="T21" fmla="*/ 2147483647 h 344"/>
              <a:gd name="T22" fmla="*/ 2147483647 w 3045"/>
              <a:gd name="T23" fmla="*/ 2147483647 h 344"/>
              <a:gd name="T24" fmla="*/ 2147483647 w 3045"/>
              <a:gd name="T25" fmla="*/ 2147483647 h 344"/>
              <a:gd name="T26" fmla="*/ 2147483647 w 3045"/>
              <a:gd name="T27" fmla="*/ 2147483647 h 344"/>
              <a:gd name="T28" fmla="*/ 2147483647 w 3045"/>
              <a:gd name="T29" fmla="*/ 2147483647 h 344"/>
              <a:gd name="T30" fmla="*/ 2147483647 w 3045"/>
              <a:gd name="T31" fmla="*/ 2147483647 h 344"/>
              <a:gd name="T32" fmla="*/ 0 w 3045"/>
              <a:gd name="T33" fmla="*/ 2147483647 h 3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045"/>
              <a:gd name="T52" fmla="*/ 0 h 344"/>
              <a:gd name="T53" fmla="*/ 3045 w 3045"/>
              <a:gd name="T54" fmla="*/ 344 h 34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045" h="344">
                <a:moveTo>
                  <a:pt x="3044" y="295"/>
                </a:moveTo>
                <a:lnTo>
                  <a:pt x="2862" y="224"/>
                </a:lnTo>
                <a:lnTo>
                  <a:pt x="2677" y="163"/>
                </a:lnTo>
                <a:lnTo>
                  <a:pt x="2488" y="111"/>
                </a:lnTo>
                <a:lnTo>
                  <a:pt x="2297" y="69"/>
                </a:lnTo>
                <a:lnTo>
                  <a:pt x="2104" y="37"/>
                </a:lnTo>
                <a:lnTo>
                  <a:pt x="1909" y="15"/>
                </a:lnTo>
                <a:lnTo>
                  <a:pt x="1713" y="2"/>
                </a:lnTo>
                <a:lnTo>
                  <a:pt x="1517" y="0"/>
                </a:lnTo>
                <a:lnTo>
                  <a:pt x="1321" y="9"/>
                </a:lnTo>
                <a:lnTo>
                  <a:pt x="1126" y="27"/>
                </a:lnTo>
                <a:lnTo>
                  <a:pt x="932" y="55"/>
                </a:lnTo>
                <a:lnTo>
                  <a:pt x="740" y="93"/>
                </a:lnTo>
                <a:lnTo>
                  <a:pt x="550" y="141"/>
                </a:lnTo>
                <a:lnTo>
                  <a:pt x="363" y="199"/>
                </a:lnTo>
                <a:lnTo>
                  <a:pt x="179" y="266"/>
                </a:lnTo>
                <a:lnTo>
                  <a:pt x="0" y="343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7" name="Freeform 12"/>
          <p:cNvSpPr>
            <a:spLocks/>
          </p:cNvSpPr>
          <p:nvPr/>
        </p:nvSpPr>
        <p:spPr bwMode="auto">
          <a:xfrm>
            <a:off x="6157913" y="3911600"/>
            <a:ext cx="87312" cy="835025"/>
          </a:xfrm>
          <a:custGeom>
            <a:avLst/>
            <a:gdLst>
              <a:gd name="T0" fmla="*/ 2147483647 w 268"/>
              <a:gd name="T1" fmla="*/ 0 h 2557"/>
              <a:gd name="T2" fmla="*/ 2147483647 w 268"/>
              <a:gd name="T3" fmla="*/ 2147483647 h 2557"/>
              <a:gd name="T4" fmla="*/ 2147483647 w 268"/>
              <a:gd name="T5" fmla="*/ 2147483647 h 2557"/>
              <a:gd name="T6" fmla="*/ 2147483647 w 268"/>
              <a:gd name="T7" fmla="*/ 2147483647 h 2557"/>
              <a:gd name="T8" fmla="*/ 2147483647 w 268"/>
              <a:gd name="T9" fmla="*/ 2147483647 h 2557"/>
              <a:gd name="T10" fmla="*/ 2147483647 w 268"/>
              <a:gd name="T11" fmla="*/ 2147483647 h 2557"/>
              <a:gd name="T12" fmla="*/ 2147483647 w 268"/>
              <a:gd name="T13" fmla="*/ 2147483647 h 2557"/>
              <a:gd name="T14" fmla="*/ 2147483647 w 268"/>
              <a:gd name="T15" fmla="*/ 2147483647 h 2557"/>
              <a:gd name="T16" fmla="*/ 0 w 268"/>
              <a:gd name="T17" fmla="*/ 2147483647 h 2557"/>
              <a:gd name="T18" fmla="*/ 2147483647 w 268"/>
              <a:gd name="T19" fmla="*/ 2147483647 h 2557"/>
              <a:gd name="T20" fmla="*/ 2147483647 w 268"/>
              <a:gd name="T21" fmla="*/ 2147483647 h 2557"/>
              <a:gd name="T22" fmla="*/ 2147483647 w 268"/>
              <a:gd name="T23" fmla="*/ 2147483647 h 2557"/>
              <a:gd name="T24" fmla="*/ 2147483647 w 268"/>
              <a:gd name="T25" fmla="*/ 2147483647 h 2557"/>
              <a:gd name="T26" fmla="*/ 2147483647 w 268"/>
              <a:gd name="T27" fmla="*/ 2147483647 h 2557"/>
              <a:gd name="T28" fmla="*/ 2147483647 w 268"/>
              <a:gd name="T29" fmla="*/ 2147483647 h 2557"/>
              <a:gd name="T30" fmla="*/ 2147483647 w 268"/>
              <a:gd name="T31" fmla="*/ 2147483647 h 25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8"/>
              <a:gd name="T49" fmla="*/ 0 h 2557"/>
              <a:gd name="T50" fmla="*/ 268 w 268"/>
              <a:gd name="T51" fmla="*/ 2557 h 255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8" h="2557">
                <a:moveTo>
                  <a:pt x="267" y="0"/>
                </a:moveTo>
                <a:lnTo>
                  <a:pt x="204" y="163"/>
                </a:lnTo>
                <a:lnTo>
                  <a:pt x="149" y="329"/>
                </a:lnTo>
                <a:lnTo>
                  <a:pt x="103" y="497"/>
                </a:lnTo>
                <a:lnTo>
                  <a:pt x="65" y="668"/>
                </a:lnTo>
                <a:lnTo>
                  <a:pt x="36" y="840"/>
                </a:lnTo>
                <a:lnTo>
                  <a:pt x="15" y="1013"/>
                </a:lnTo>
                <a:lnTo>
                  <a:pt x="3" y="1187"/>
                </a:lnTo>
                <a:lnTo>
                  <a:pt x="0" y="1361"/>
                </a:lnTo>
                <a:lnTo>
                  <a:pt x="6" y="1535"/>
                </a:lnTo>
                <a:lnTo>
                  <a:pt x="20" y="1709"/>
                </a:lnTo>
                <a:lnTo>
                  <a:pt x="43" y="1882"/>
                </a:lnTo>
                <a:lnTo>
                  <a:pt x="74" y="2053"/>
                </a:lnTo>
                <a:lnTo>
                  <a:pt x="115" y="2223"/>
                </a:lnTo>
                <a:lnTo>
                  <a:pt x="163" y="2391"/>
                </a:lnTo>
                <a:lnTo>
                  <a:pt x="220" y="2556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2" name="Freeform 38"/>
          <p:cNvSpPr>
            <a:spLocks/>
          </p:cNvSpPr>
          <p:nvPr/>
        </p:nvSpPr>
        <p:spPr bwMode="auto">
          <a:xfrm>
            <a:off x="2797175" y="5041900"/>
            <a:ext cx="85725" cy="722313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1" name="Freeform 37"/>
          <p:cNvSpPr>
            <a:spLocks/>
          </p:cNvSpPr>
          <p:nvPr/>
        </p:nvSpPr>
        <p:spPr bwMode="auto">
          <a:xfrm>
            <a:off x="1363663" y="4443413"/>
            <a:ext cx="850900" cy="98425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1" name="Freeform 27"/>
          <p:cNvSpPr>
            <a:spLocks/>
          </p:cNvSpPr>
          <p:nvPr/>
        </p:nvSpPr>
        <p:spPr bwMode="auto">
          <a:xfrm>
            <a:off x="1466850" y="3948113"/>
            <a:ext cx="973138" cy="160337"/>
          </a:xfrm>
          <a:custGeom>
            <a:avLst/>
            <a:gdLst>
              <a:gd name="T0" fmla="*/ 0 w 2983"/>
              <a:gd name="T1" fmla="*/ 2147483647 h 492"/>
              <a:gd name="T2" fmla="*/ 2147483647 w 2983"/>
              <a:gd name="T3" fmla="*/ 2147483647 h 492"/>
              <a:gd name="T4" fmla="*/ 2147483647 w 2983"/>
              <a:gd name="T5" fmla="*/ 2147483647 h 492"/>
              <a:gd name="T6" fmla="*/ 2147483647 w 2983"/>
              <a:gd name="T7" fmla="*/ 2147483647 h 492"/>
              <a:gd name="T8" fmla="*/ 2147483647 w 2983"/>
              <a:gd name="T9" fmla="*/ 2147483647 h 492"/>
              <a:gd name="T10" fmla="*/ 2147483647 w 2983"/>
              <a:gd name="T11" fmla="*/ 2147483647 h 492"/>
              <a:gd name="T12" fmla="*/ 2147483647 w 2983"/>
              <a:gd name="T13" fmla="*/ 2147483647 h 492"/>
              <a:gd name="T14" fmla="*/ 2147483647 w 2983"/>
              <a:gd name="T15" fmla="*/ 2147483647 h 492"/>
              <a:gd name="T16" fmla="*/ 2147483647 w 2983"/>
              <a:gd name="T17" fmla="*/ 2147483647 h 492"/>
              <a:gd name="T18" fmla="*/ 2147483647 w 2983"/>
              <a:gd name="T19" fmla="*/ 2147483647 h 492"/>
              <a:gd name="T20" fmla="*/ 2147483647 w 2983"/>
              <a:gd name="T21" fmla="*/ 2147483647 h 492"/>
              <a:gd name="T22" fmla="*/ 2147483647 w 2983"/>
              <a:gd name="T23" fmla="*/ 2147483647 h 492"/>
              <a:gd name="T24" fmla="*/ 2147483647 w 2983"/>
              <a:gd name="T25" fmla="*/ 2147483647 h 492"/>
              <a:gd name="T26" fmla="*/ 2147483647 w 2983"/>
              <a:gd name="T27" fmla="*/ 2147483647 h 492"/>
              <a:gd name="T28" fmla="*/ 2147483647 w 2983"/>
              <a:gd name="T29" fmla="*/ 2147483647 h 492"/>
              <a:gd name="T30" fmla="*/ 2147483647 w 2983"/>
              <a:gd name="T31" fmla="*/ 2147483647 h 492"/>
              <a:gd name="T32" fmla="*/ 2147483647 w 2983"/>
              <a:gd name="T33" fmla="*/ 2147483647 h 492"/>
              <a:gd name="T34" fmla="*/ 2147483647 w 2983"/>
              <a:gd name="T35" fmla="*/ 2147483647 h 492"/>
              <a:gd name="T36" fmla="*/ 2147483647 w 2983"/>
              <a:gd name="T37" fmla="*/ 0 h 4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983"/>
              <a:gd name="T58" fmla="*/ 0 h 492"/>
              <a:gd name="T59" fmla="*/ 2983 w 2983"/>
              <a:gd name="T60" fmla="*/ 492 h 49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983" h="492">
                <a:moveTo>
                  <a:pt x="0" y="261"/>
                </a:moveTo>
                <a:lnTo>
                  <a:pt x="162" y="319"/>
                </a:lnTo>
                <a:lnTo>
                  <a:pt x="326" y="369"/>
                </a:lnTo>
                <a:lnTo>
                  <a:pt x="494" y="411"/>
                </a:lnTo>
                <a:lnTo>
                  <a:pt x="663" y="444"/>
                </a:lnTo>
                <a:lnTo>
                  <a:pt x="834" y="468"/>
                </a:lnTo>
                <a:lnTo>
                  <a:pt x="1006" y="484"/>
                </a:lnTo>
                <a:lnTo>
                  <a:pt x="1178" y="491"/>
                </a:lnTo>
                <a:lnTo>
                  <a:pt x="1351" y="489"/>
                </a:lnTo>
                <a:lnTo>
                  <a:pt x="1523" y="478"/>
                </a:lnTo>
                <a:lnTo>
                  <a:pt x="1695" y="459"/>
                </a:lnTo>
                <a:lnTo>
                  <a:pt x="1865" y="431"/>
                </a:lnTo>
                <a:lnTo>
                  <a:pt x="2034" y="394"/>
                </a:lnTo>
                <a:lnTo>
                  <a:pt x="2200" y="349"/>
                </a:lnTo>
                <a:lnTo>
                  <a:pt x="2363" y="295"/>
                </a:lnTo>
                <a:lnTo>
                  <a:pt x="2524" y="233"/>
                </a:lnTo>
                <a:lnTo>
                  <a:pt x="2681" y="163"/>
                </a:lnTo>
                <a:lnTo>
                  <a:pt x="2834" y="86"/>
                </a:lnTo>
                <a:lnTo>
                  <a:pt x="2982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0" name="Freeform 26"/>
          <p:cNvSpPr>
            <a:spLocks/>
          </p:cNvSpPr>
          <p:nvPr/>
        </p:nvSpPr>
        <p:spPr bwMode="auto">
          <a:xfrm>
            <a:off x="2819400" y="2717800"/>
            <a:ext cx="85725" cy="722312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9" name="Freeform 25"/>
          <p:cNvSpPr>
            <a:spLocks/>
          </p:cNvSpPr>
          <p:nvPr/>
        </p:nvSpPr>
        <p:spPr bwMode="auto">
          <a:xfrm>
            <a:off x="1414463" y="2028825"/>
            <a:ext cx="850900" cy="100013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3" name="Freeform 29"/>
          <p:cNvSpPr>
            <a:spLocks/>
          </p:cNvSpPr>
          <p:nvPr/>
        </p:nvSpPr>
        <p:spPr bwMode="auto">
          <a:xfrm>
            <a:off x="749300" y="2733675"/>
            <a:ext cx="73025" cy="752475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78" name="Line 3"/>
          <p:cNvSpPr>
            <a:spLocks noChangeShapeType="1"/>
          </p:cNvSpPr>
          <p:nvPr/>
        </p:nvSpPr>
        <p:spPr bwMode="auto">
          <a:xfrm>
            <a:off x="3789363" y="3163888"/>
            <a:ext cx="1449387" cy="30638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79" name="Line 4"/>
          <p:cNvSpPr>
            <a:spLocks noChangeShapeType="1"/>
          </p:cNvSpPr>
          <p:nvPr/>
        </p:nvSpPr>
        <p:spPr bwMode="auto">
          <a:xfrm flipV="1">
            <a:off x="3832225" y="5016500"/>
            <a:ext cx="1462088" cy="490538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0" name="Text Box 5"/>
          <p:cNvSpPr txBox="1">
            <a:spLocks noChangeArrowheads="1"/>
          </p:cNvSpPr>
          <p:nvPr/>
        </p:nvSpPr>
        <p:spPr bwMode="auto">
          <a:xfrm>
            <a:off x="5389563" y="2254250"/>
            <a:ext cx="3881437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i="1" dirty="0" err="1">
                <a:solidFill>
                  <a:srgbClr val="000000"/>
                </a:solidFill>
                <a:latin typeface="+mn-lt"/>
              </a:rPr>
              <a:t>BreakpointGraph</a:t>
            </a:r>
            <a:r>
              <a:rPr lang="en-GB" sz="2800" i="1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sz="2800" i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GB" sz="2800" i="1" dirty="0">
                <a:solidFill>
                  <a:srgbClr val="000000"/>
                </a:solidFill>
                <a:latin typeface="+mn-lt"/>
              </a:rPr>
              <a:t>,</a:t>
            </a:r>
            <a:r>
              <a:rPr lang="en-GB" sz="2800" i="1" dirty="0">
                <a:solidFill>
                  <a:srgbClr val="0000FF"/>
                </a:solidFill>
                <a:latin typeface="+mn-lt"/>
              </a:rPr>
              <a:t>Q</a:t>
            </a:r>
            <a:r>
              <a:rPr lang="en-GB" sz="2800" i="1" dirty="0">
                <a:solidFill>
                  <a:srgbClr val="000000"/>
                </a:solidFill>
                <a:latin typeface="+mn-lt"/>
              </a:rPr>
              <a:t>)</a:t>
            </a:r>
            <a:br>
              <a:rPr lang="en-GB" sz="2800" i="1" dirty="0">
                <a:solidFill>
                  <a:srgbClr val="000000"/>
                </a:solidFill>
                <a:latin typeface="+mn-lt"/>
              </a:rPr>
            </a:br>
            <a:endParaRPr lang="en-GB" sz="2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2581" name="Freeform 6"/>
          <p:cNvSpPr>
            <a:spLocks/>
          </p:cNvSpPr>
          <p:nvPr/>
        </p:nvSpPr>
        <p:spPr bwMode="auto">
          <a:xfrm>
            <a:off x="7877175" y="3238500"/>
            <a:ext cx="604838" cy="622300"/>
          </a:xfrm>
          <a:custGeom>
            <a:avLst/>
            <a:gdLst>
              <a:gd name="T0" fmla="*/ 2147483647 w 1851"/>
              <a:gd name="T1" fmla="*/ 2147483647 h 1905"/>
              <a:gd name="T2" fmla="*/ 2147483647 w 1851"/>
              <a:gd name="T3" fmla="*/ 2147483647 h 1905"/>
              <a:gd name="T4" fmla="*/ 2147483647 w 1851"/>
              <a:gd name="T5" fmla="*/ 2147483647 h 1905"/>
              <a:gd name="T6" fmla="*/ 2147483647 w 1851"/>
              <a:gd name="T7" fmla="*/ 2147483647 h 1905"/>
              <a:gd name="T8" fmla="*/ 2147483647 w 1851"/>
              <a:gd name="T9" fmla="*/ 2147483647 h 1905"/>
              <a:gd name="T10" fmla="*/ 2147483647 w 1851"/>
              <a:gd name="T11" fmla="*/ 2147483647 h 1905"/>
              <a:gd name="T12" fmla="*/ 2147483647 w 1851"/>
              <a:gd name="T13" fmla="*/ 2147483647 h 1905"/>
              <a:gd name="T14" fmla="*/ 2147483647 w 1851"/>
              <a:gd name="T15" fmla="*/ 2147483647 h 1905"/>
              <a:gd name="T16" fmla="*/ 2147483647 w 1851"/>
              <a:gd name="T17" fmla="*/ 2147483647 h 1905"/>
              <a:gd name="T18" fmla="*/ 2147483647 w 1851"/>
              <a:gd name="T19" fmla="*/ 2147483647 h 1905"/>
              <a:gd name="T20" fmla="*/ 2147483647 w 1851"/>
              <a:gd name="T21" fmla="*/ 2147483647 h 1905"/>
              <a:gd name="T22" fmla="*/ 2147483647 w 1851"/>
              <a:gd name="T23" fmla="*/ 2147483647 h 1905"/>
              <a:gd name="T24" fmla="*/ 2147483647 w 1851"/>
              <a:gd name="T25" fmla="*/ 2147483647 h 1905"/>
              <a:gd name="T26" fmla="*/ 2147483647 w 1851"/>
              <a:gd name="T27" fmla="*/ 2147483647 h 1905"/>
              <a:gd name="T28" fmla="*/ 2147483647 w 1851"/>
              <a:gd name="T29" fmla="*/ 2147483647 h 1905"/>
              <a:gd name="T30" fmla="*/ 0 w 1851"/>
              <a:gd name="T31" fmla="*/ 0 h 1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1"/>
              <a:gd name="T49" fmla="*/ 0 h 1905"/>
              <a:gd name="T50" fmla="*/ 1851 w 1851"/>
              <a:gd name="T51" fmla="*/ 1905 h 19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1" h="1905">
                <a:moveTo>
                  <a:pt x="1850" y="1904"/>
                </a:moveTo>
                <a:lnTo>
                  <a:pt x="1777" y="1740"/>
                </a:lnTo>
                <a:lnTo>
                  <a:pt x="1696" y="1579"/>
                </a:lnTo>
                <a:lnTo>
                  <a:pt x="1607" y="1423"/>
                </a:lnTo>
                <a:lnTo>
                  <a:pt x="1510" y="1272"/>
                </a:lnTo>
                <a:lnTo>
                  <a:pt x="1405" y="1125"/>
                </a:lnTo>
                <a:lnTo>
                  <a:pt x="1292" y="984"/>
                </a:lnTo>
                <a:lnTo>
                  <a:pt x="1173" y="848"/>
                </a:lnTo>
                <a:lnTo>
                  <a:pt x="1047" y="718"/>
                </a:lnTo>
                <a:lnTo>
                  <a:pt x="914" y="594"/>
                </a:lnTo>
                <a:lnTo>
                  <a:pt x="775" y="477"/>
                </a:lnTo>
                <a:lnTo>
                  <a:pt x="630" y="367"/>
                </a:lnTo>
                <a:lnTo>
                  <a:pt x="480" y="264"/>
                </a:lnTo>
                <a:lnTo>
                  <a:pt x="325" y="168"/>
                </a:lnTo>
                <a:lnTo>
                  <a:pt x="164" y="80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2" name="Freeform 7"/>
          <p:cNvSpPr>
            <a:spLocks/>
          </p:cNvSpPr>
          <p:nvPr/>
        </p:nvSpPr>
        <p:spPr bwMode="auto">
          <a:xfrm>
            <a:off x="6237288" y="3238500"/>
            <a:ext cx="609600" cy="633413"/>
          </a:xfrm>
          <a:custGeom>
            <a:avLst/>
            <a:gdLst>
              <a:gd name="T0" fmla="*/ 2147483647 w 1864"/>
              <a:gd name="T1" fmla="*/ 0 h 1936"/>
              <a:gd name="T2" fmla="*/ 2147483647 w 1864"/>
              <a:gd name="T3" fmla="*/ 2147483647 h 1936"/>
              <a:gd name="T4" fmla="*/ 2147483647 w 1864"/>
              <a:gd name="T5" fmla="*/ 2147483647 h 1936"/>
              <a:gd name="T6" fmla="*/ 2147483647 w 1864"/>
              <a:gd name="T7" fmla="*/ 2147483647 h 1936"/>
              <a:gd name="T8" fmla="*/ 2147483647 w 1864"/>
              <a:gd name="T9" fmla="*/ 2147483647 h 1936"/>
              <a:gd name="T10" fmla="*/ 2147483647 w 1864"/>
              <a:gd name="T11" fmla="*/ 2147483647 h 1936"/>
              <a:gd name="T12" fmla="*/ 2147483647 w 1864"/>
              <a:gd name="T13" fmla="*/ 2147483647 h 1936"/>
              <a:gd name="T14" fmla="*/ 2147483647 w 1864"/>
              <a:gd name="T15" fmla="*/ 2147483647 h 1936"/>
              <a:gd name="T16" fmla="*/ 2147483647 w 1864"/>
              <a:gd name="T17" fmla="*/ 2147483647 h 1936"/>
              <a:gd name="T18" fmla="*/ 2147483647 w 1864"/>
              <a:gd name="T19" fmla="*/ 2147483647 h 1936"/>
              <a:gd name="T20" fmla="*/ 2147483647 w 1864"/>
              <a:gd name="T21" fmla="*/ 2147483647 h 1936"/>
              <a:gd name="T22" fmla="*/ 2147483647 w 1864"/>
              <a:gd name="T23" fmla="*/ 2147483647 h 1936"/>
              <a:gd name="T24" fmla="*/ 2147483647 w 1864"/>
              <a:gd name="T25" fmla="*/ 2147483647 h 1936"/>
              <a:gd name="T26" fmla="*/ 2147483647 w 1864"/>
              <a:gd name="T27" fmla="*/ 2147483647 h 1936"/>
              <a:gd name="T28" fmla="*/ 2147483647 w 1864"/>
              <a:gd name="T29" fmla="*/ 2147483647 h 1936"/>
              <a:gd name="T30" fmla="*/ 0 w 1864"/>
              <a:gd name="T31" fmla="*/ 2147483647 h 19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64"/>
              <a:gd name="T49" fmla="*/ 0 h 1936"/>
              <a:gd name="T50" fmla="*/ 1864 w 1864"/>
              <a:gd name="T51" fmla="*/ 1936 h 19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64" h="1936">
                <a:moveTo>
                  <a:pt x="1863" y="0"/>
                </a:moveTo>
                <a:lnTo>
                  <a:pt x="1696" y="81"/>
                </a:lnTo>
                <a:lnTo>
                  <a:pt x="1534" y="170"/>
                </a:lnTo>
                <a:lnTo>
                  <a:pt x="1377" y="268"/>
                </a:lnTo>
                <a:lnTo>
                  <a:pt x="1225" y="372"/>
                </a:lnTo>
                <a:lnTo>
                  <a:pt x="1079" y="484"/>
                </a:lnTo>
                <a:lnTo>
                  <a:pt x="939" y="603"/>
                </a:lnTo>
                <a:lnTo>
                  <a:pt x="805" y="729"/>
                </a:lnTo>
                <a:lnTo>
                  <a:pt x="678" y="861"/>
                </a:lnTo>
                <a:lnTo>
                  <a:pt x="558" y="999"/>
                </a:lnTo>
                <a:lnTo>
                  <a:pt x="445" y="1143"/>
                </a:lnTo>
                <a:lnTo>
                  <a:pt x="340" y="1292"/>
                </a:lnTo>
                <a:lnTo>
                  <a:pt x="242" y="1447"/>
                </a:lnTo>
                <a:lnTo>
                  <a:pt x="153" y="1605"/>
                </a:lnTo>
                <a:lnTo>
                  <a:pt x="72" y="1768"/>
                </a:lnTo>
                <a:lnTo>
                  <a:pt x="0" y="193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3" name="Freeform 8"/>
          <p:cNvSpPr>
            <a:spLocks/>
          </p:cNvSpPr>
          <p:nvPr/>
        </p:nvSpPr>
        <p:spPr bwMode="auto">
          <a:xfrm>
            <a:off x="7986713" y="4660900"/>
            <a:ext cx="522287" cy="638175"/>
          </a:xfrm>
          <a:custGeom>
            <a:avLst/>
            <a:gdLst>
              <a:gd name="T0" fmla="*/ 0 w 1601"/>
              <a:gd name="T1" fmla="*/ 2147483647 h 1956"/>
              <a:gd name="T2" fmla="*/ 2147483647 w 1601"/>
              <a:gd name="T3" fmla="*/ 2147483647 h 1956"/>
              <a:gd name="T4" fmla="*/ 2147483647 w 1601"/>
              <a:gd name="T5" fmla="*/ 2147483647 h 1956"/>
              <a:gd name="T6" fmla="*/ 2147483647 w 1601"/>
              <a:gd name="T7" fmla="*/ 2147483647 h 1956"/>
              <a:gd name="T8" fmla="*/ 2147483647 w 1601"/>
              <a:gd name="T9" fmla="*/ 2147483647 h 1956"/>
              <a:gd name="T10" fmla="*/ 2147483647 w 1601"/>
              <a:gd name="T11" fmla="*/ 2147483647 h 1956"/>
              <a:gd name="T12" fmla="*/ 2147483647 w 1601"/>
              <a:gd name="T13" fmla="*/ 2147483647 h 1956"/>
              <a:gd name="T14" fmla="*/ 2147483647 w 1601"/>
              <a:gd name="T15" fmla="*/ 2147483647 h 1956"/>
              <a:gd name="T16" fmla="*/ 2147483647 w 1601"/>
              <a:gd name="T17" fmla="*/ 2147483647 h 1956"/>
              <a:gd name="T18" fmla="*/ 2147483647 w 1601"/>
              <a:gd name="T19" fmla="*/ 2147483647 h 1956"/>
              <a:gd name="T20" fmla="*/ 2147483647 w 1601"/>
              <a:gd name="T21" fmla="*/ 2147483647 h 1956"/>
              <a:gd name="T22" fmla="*/ 2147483647 w 1601"/>
              <a:gd name="T23" fmla="*/ 2147483647 h 1956"/>
              <a:gd name="T24" fmla="*/ 2147483647 w 1601"/>
              <a:gd name="T25" fmla="*/ 2147483647 h 1956"/>
              <a:gd name="T26" fmla="*/ 2147483647 w 1601"/>
              <a:gd name="T27" fmla="*/ 2147483647 h 1956"/>
              <a:gd name="T28" fmla="*/ 2147483647 w 1601"/>
              <a:gd name="T29" fmla="*/ 2147483647 h 1956"/>
              <a:gd name="T30" fmla="*/ 2147483647 w 1601"/>
              <a:gd name="T31" fmla="*/ 0 h 1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01"/>
              <a:gd name="T49" fmla="*/ 0 h 1956"/>
              <a:gd name="T50" fmla="*/ 1601 w 1601"/>
              <a:gd name="T51" fmla="*/ 1956 h 19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01" h="1956">
                <a:moveTo>
                  <a:pt x="0" y="1955"/>
                </a:moveTo>
                <a:lnTo>
                  <a:pt x="148" y="1864"/>
                </a:lnTo>
                <a:lnTo>
                  <a:pt x="291" y="1765"/>
                </a:lnTo>
                <a:lnTo>
                  <a:pt x="429" y="1661"/>
                </a:lnTo>
                <a:lnTo>
                  <a:pt x="562" y="1550"/>
                </a:lnTo>
                <a:lnTo>
                  <a:pt x="689" y="1433"/>
                </a:lnTo>
                <a:lnTo>
                  <a:pt x="810" y="1311"/>
                </a:lnTo>
                <a:lnTo>
                  <a:pt x="926" y="1183"/>
                </a:lnTo>
                <a:lnTo>
                  <a:pt x="1035" y="1050"/>
                </a:lnTo>
                <a:lnTo>
                  <a:pt x="1137" y="912"/>
                </a:lnTo>
                <a:lnTo>
                  <a:pt x="1232" y="769"/>
                </a:lnTo>
                <a:lnTo>
                  <a:pt x="1321" y="622"/>
                </a:lnTo>
                <a:lnTo>
                  <a:pt x="1402" y="472"/>
                </a:lnTo>
                <a:lnTo>
                  <a:pt x="1475" y="318"/>
                </a:lnTo>
                <a:lnTo>
                  <a:pt x="1542" y="160"/>
                </a:lnTo>
                <a:lnTo>
                  <a:pt x="160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4" name="Freeform 9"/>
          <p:cNvSpPr>
            <a:spLocks/>
          </p:cNvSpPr>
          <p:nvPr/>
        </p:nvSpPr>
        <p:spPr bwMode="auto">
          <a:xfrm>
            <a:off x="6237288" y="4719638"/>
            <a:ext cx="635000" cy="646112"/>
          </a:xfrm>
          <a:custGeom>
            <a:avLst/>
            <a:gdLst>
              <a:gd name="T0" fmla="*/ 0 w 1942"/>
              <a:gd name="T1" fmla="*/ 0 h 1981"/>
              <a:gd name="T2" fmla="*/ 2147483647 w 1942"/>
              <a:gd name="T3" fmla="*/ 2147483647 h 1981"/>
              <a:gd name="T4" fmla="*/ 2147483647 w 1942"/>
              <a:gd name="T5" fmla="*/ 2147483647 h 1981"/>
              <a:gd name="T6" fmla="*/ 2147483647 w 1942"/>
              <a:gd name="T7" fmla="*/ 2147483647 h 1981"/>
              <a:gd name="T8" fmla="*/ 2147483647 w 1942"/>
              <a:gd name="T9" fmla="*/ 2147483647 h 1981"/>
              <a:gd name="T10" fmla="*/ 2147483647 w 1942"/>
              <a:gd name="T11" fmla="*/ 2147483647 h 1981"/>
              <a:gd name="T12" fmla="*/ 2147483647 w 1942"/>
              <a:gd name="T13" fmla="*/ 2147483647 h 1981"/>
              <a:gd name="T14" fmla="*/ 2147483647 w 1942"/>
              <a:gd name="T15" fmla="*/ 2147483647 h 1981"/>
              <a:gd name="T16" fmla="*/ 2147483647 w 1942"/>
              <a:gd name="T17" fmla="*/ 2147483647 h 1981"/>
              <a:gd name="T18" fmla="*/ 2147483647 w 1942"/>
              <a:gd name="T19" fmla="*/ 2147483647 h 1981"/>
              <a:gd name="T20" fmla="*/ 2147483647 w 1942"/>
              <a:gd name="T21" fmla="*/ 2147483647 h 1981"/>
              <a:gd name="T22" fmla="*/ 2147483647 w 1942"/>
              <a:gd name="T23" fmla="*/ 2147483647 h 1981"/>
              <a:gd name="T24" fmla="*/ 2147483647 w 1942"/>
              <a:gd name="T25" fmla="*/ 2147483647 h 1981"/>
              <a:gd name="T26" fmla="*/ 2147483647 w 1942"/>
              <a:gd name="T27" fmla="*/ 2147483647 h 1981"/>
              <a:gd name="T28" fmla="*/ 2147483647 w 1942"/>
              <a:gd name="T29" fmla="*/ 2147483647 h 1981"/>
              <a:gd name="T30" fmla="*/ 2147483647 w 1942"/>
              <a:gd name="T31" fmla="*/ 2147483647 h 19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2"/>
              <a:gd name="T49" fmla="*/ 0 h 1981"/>
              <a:gd name="T50" fmla="*/ 1942 w 1942"/>
              <a:gd name="T51" fmla="*/ 1981 h 19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2" h="1981">
                <a:moveTo>
                  <a:pt x="0" y="0"/>
                </a:moveTo>
                <a:lnTo>
                  <a:pt x="74" y="172"/>
                </a:lnTo>
                <a:lnTo>
                  <a:pt x="158" y="341"/>
                </a:lnTo>
                <a:lnTo>
                  <a:pt x="250" y="505"/>
                </a:lnTo>
                <a:lnTo>
                  <a:pt x="351" y="664"/>
                </a:lnTo>
                <a:lnTo>
                  <a:pt x="460" y="818"/>
                </a:lnTo>
                <a:lnTo>
                  <a:pt x="578" y="966"/>
                </a:lnTo>
                <a:lnTo>
                  <a:pt x="703" y="1108"/>
                </a:lnTo>
                <a:lnTo>
                  <a:pt x="836" y="1243"/>
                </a:lnTo>
                <a:lnTo>
                  <a:pt x="975" y="1372"/>
                </a:lnTo>
                <a:lnTo>
                  <a:pt x="1122" y="1493"/>
                </a:lnTo>
                <a:lnTo>
                  <a:pt x="1275" y="1607"/>
                </a:lnTo>
                <a:lnTo>
                  <a:pt x="1434" y="1712"/>
                </a:lnTo>
                <a:lnTo>
                  <a:pt x="1598" y="1810"/>
                </a:lnTo>
                <a:lnTo>
                  <a:pt x="1767" y="1899"/>
                </a:lnTo>
                <a:lnTo>
                  <a:pt x="1941" y="198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4" name="Freeform 19"/>
          <p:cNvSpPr>
            <a:spLocks/>
          </p:cNvSpPr>
          <p:nvPr/>
        </p:nvSpPr>
        <p:spPr bwMode="auto">
          <a:xfrm>
            <a:off x="2281238" y="2127250"/>
            <a:ext cx="538162" cy="552450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5" name="Freeform 20"/>
          <p:cNvSpPr>
            <a:spLocks/>
          </p:cNvSpPr>
          <p:nvPr/>
        </p:nvSpPr>
        <p:spPr bwMode="auto">
          <a:xfrm>
            <a:off x="822325" y="2127250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6" name="Freeform 21"/>
          <p:cNvSpPr>
            <a:spLocks/>
          </p:cNvSpPr>
          <p:nvPr/>
        </p:nvSpPr>
        <p:spPr bwMode="auto">
          <a:xfrm>
            <a:off x="2379663" y="3389313"/>
            <a:ext cx="465137" cy="566737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7" name="Text Box 22"/>
          <p:cNvSpPr txBox="1">
            <a:spLocks noChangeArrowheads="1"/>
          </p:cNvSpPr>
          <p:nvPr/>
        </p:nvSpPr>
        <p:spPr bwMode="auto">
          <a:xfrm>
            <a:off x="857250" y="2930525"/>
            <a:ext cx="30956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a</a:t>
            </a:r>
          </a:p>
        </p:txBody>
      </p:sp>
      <p:sp>
        <p:nvSpPr>
          <p:cNvPr id="152598" name="Text Box 23"/>
          <p:cNvSpPr txBox="1">
            <a:spLocks noChangeArrowheads="1"/>
          </p:cNvSpPr>
          <p:nvPr/>
        </p:nvSpPr>
        <p:spPr bwMode="auto">
          <a:xfrm>
            <a:off x="2627313" y="2916238"/>
            <a:ext cx="160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c</a:t>
            </a:r>
          </a:p>
        </p:txBody>
      </p:sp>
      <p:sp>
        <p:nvSpPr>
          <p:cNvPr id="152602" name="Freeform 28"/>
          <p:cNvSpPr>
            <a:spLocks/>
          </p:cNvSpPr>
          <p:nvPr/>
        </p:nvSpPr>
        <p:spPr bwMode="auto">
          <a:xfrm>
            <a:off x="833438" y="3471863"/>
            <a:ext cx="592137" cy="560387"/>
          </a:xfrm>
          <a:custGeom>
            <a:avLst/>
            <a:gdLst>
              <a:gd name="T0" fmla="*/ 0 w 1814"/>
              <a:gd name="T1" fmla="*/ 0 h 1716"/>
              <a:gd name="T2" fmla="*/ 2147483647 w 1814"/>
              <a:gd name="T3" fmla="*/ 2147483647 h 1716"/>
              <a:gd name="T4" fmla="*/ 2147483647 w 1814"/>
              <a:gd name="T5" fmla="*/ 2147483647 h 1716"/>
              <a:gd name="T6" fmla="*/ 2147483647 w 1814"/>
              <a:gd name="T7" fmla="*/ 2147483647 h 1716"/>
              <a:gd name="T8" fmla="*/ 2147483647 w 1814"/>
              <a:gd name="T9" fmla="*/ 2147483647 h 1716"/>
              <a:gd name="T10" fmla="*/ 2147483647 w 1814"/>
              <a:gd name="T11" fmla="*/ 2147483647 h 1716"/>
              <a:gd name="T12" fmla="*/ 2147483647 w 1814"/>
              <a:gd name="T13" fmla="*/ 2147483647 h 1716"/>
              <a:gd name="T14" fmla="*/ 2147483647 w 1814"/>
              <a:gd name="T15" fmla="*/ 2147483647 h 1716"/>
              <a:gd name="T16" fmla="*/ 2147483647 w 1814"/>
              <a:gd name="T17" fmla="*/ 2147483647 h 1716"/>
              <a:gd name="T18" fmla="*/ 2147483647 w 1814"/>
              <a:gd name="T19" fmla="*/ 2147483647 h 1716"/>
              <a:gd name="T20" fmla="*/ 2147483647 w 1814"/>
              <a:gd name="T21" fmla="*/ 2147483647 h 1716"/>
              <a:gd name="T22" fmla="*/ 2147483647 w 1814"/>
              <a:gd name="T23" fmla="*/ 2147483647 h 1716"/>
              <a:gd name="T24" fmla="*/ 2147483647 w 1814"/>
              <a:gd name="T25" fmla="*/ 2147483647 h 1716"/>
              <a:gd name="T26" fmla="*/ 2147483647 w 1814"/>
              <a:gd name="T27" fmla="*/ 2147483647 h 1716"/>
              <a:gd name="T28" fmla="*/ 2147483647 w 1814"/>
              <a:gd name="T29" fmla="*/ 2147483647 h 1716"/>
              <a:gd name="T30" fmla="*/ 2147483647 w 1814"/>
              <a:gd name="T31" fmla="*/ 2147483647 h 17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14"/>
              <a:gd name="T49" fmla="*/ 0 h 1716"/>
              <a:gd name="T50" fmla="*/ 1814 w 1814"/>
              <a:gd name="T51" fmla="*/ 1716 h 171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14" h="1716">
                <a:moveTo>
                  <a:pt x="0" y="0"/>
                </a:moveTo>
                <a:lnTo>
                  <a:pt x="72" y="153"/>
                </a:lnTo>
                <a:lnTo>
                  <a:pt x="152" y="301"/>
                </a:lnTo>
                <a:lnTo>
                  <a:pt x="240" y="446"/>
                </a:lnTo>
                <a:lnTo>
                  <a:pt x="336" y="586"/>
                </a:lnTo>
                <a:lnTo>
                  <a:pt x="439" y="721"/>
                </a:lnTo>
                <a:lnTo>
                  <a:pt x="550" y="850"/>
                </a:lnTo>
                <a:lnTo>
                  <a:pt x="667" y="974"/>
                </a:lnTo>
                <a:lnTo>
                  <a:pt x="792" y="1091"/>
                </a:lnTo>
                <a:lnTo>
                  <a:pt x="922" y="1202"/>
                </a:lnTo>
                <a:lnTo>
                  <a:pt x="1058" y="1306"/>
                </a:lnTo>
                <a:lnTo>
                  <a:pt x="1200" y="1403"/>
                </a:lnTo>
                <a:lnTo>
                  <a:pt x="1346" y="1492"/>
                </a:lnTo>
                <a:lnTo>
                  <a:pt x="1498" y="1574"/>
                </a:lnTo>
                <a:lnTo>
                  <a:pt x="1653" y="1648"/>
                </a:lnTo>
                <a:lnTo>
                  <a:pt x="1813" y="171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4" name="Text Box 30"/>
          <p:cNvSpPr txBox="1">
            <a:spLocks noChangeArrowheads="1"/>
          </p:cNvSpPr>
          <p:nvPr/>
        </p:nvSpPr>
        <p:spPr bwMode="auto">
          <a:xfrm>
            <a:off x="1770063" y="2060575"/>
            <a:ext cx="260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b</a:t>
            </a:r>
          </a:p>
        </p:txBody>
      </p:sp>
      <p:sp>
        <p:nvSpPr>
          <p:cNvPr id="152605" name="Freeform 31"/>
          <p:cNvSpPr>
            <a:spLocks/>
          </p:cNvSpPr>
          <p:nvPr/>
        </p:nvSpPr>
        <p:spPr bwMode="auto">
          <a:xfrm>
            <a:off x="2266950" y="4540250"/>
            <a:ext cx="538163" cy="554038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6" name="Freeform 32"/>
          <p:cNvSpPr>
            <a:spLocks/>
          </p:cNvSpPr>
          <p:nvPr/>
        </p:nvSpPr>
        <p:spPr bwMode="auto">
          <a:xfrm>
            <a:off x="808038" y="4540250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7" name="Freeform 33"/>
          <p:cNvSpPr>
            <a:spLocks/>
          </p:cNvSpPr>
          <p:nvPr/>
        </p:nvSpPr>
        <p:spPr bwMode="auto">
          <a:xfrm>
            <a:off x="2363788" y="5803900"/>
            <a:ext cx="466725" cy="566738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08" name="Text Box 34"/>
          <p:cNvSpPr txBox="1">
            <a:spLocks noChangeArrowheads="1"/>
          </p:cNvSpPr>
          <p:nvPr/>
        </p:nvSpPr>
        <p:spPr bwMode="auto">
          <a:xfrm>
            <a:off x="842963" y="5345113"/>
            <a:ext cx="309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a</a:t>
            </a:r>
          </a:p>
        </p:txBody>
      </p:sp>
      <p:sp>
        <p:nvSpPr>
          <p:cNvPr id="152609" name="Text Box 35"/>
          <p:cNvSpPr txBox="1">
            <a:spLocks noChangeArrowheads="1"/>
          </p:cNvSpPr>
          <p:nvPr/>
        </p:nvSpPr>
        <p:spPr bwMode="auto">
          <a:xfrm>
            <a:off x="2611438" y="5349875"/>
            <a:ext cx="18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b</a:t>
            </a:r>
          </a:p>
        </p:txBody>
      </p:sp>
      <p:sp>
        <p:nvSpPr>
          <p:cNvPr id="152610" name="Text Box 36"/>
          <p:cNvSpPr txBox="1">
            <a:spLocks noChangeArrowheads="1"/>
          </p:cNvSpPr>
          <p:nvPr/>
        </p:nvSpPr>
        <p:spPr bwMode="auto">
          <a:xfrm>
            <a:off x="1738313" y="6173788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152613" name="Freeform 39"/>
          <p:cNvSpPr>
            <a:spLocks/>
          </p:cNvSpPr>
          <p:nvPr/>
        </p:nvSpPr>
        <p:spPr bwMode="auto">
          <a:xfrm>
            <a:off x="1458913" y="6419850"/>
            <a:ext cx="863600" cy="103188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4" name="Freeform 40"/>
          <p:cNvSpPr>
            <a:spLocks/>
          </p:cNvSpPr>
          <p:nvPr/>
        </p:nvSpPr>
        <p:spPr bwMode="auto">
          <a:xfrm>
            <a:off x="839788" y="5929313"/>
            <a:ext cx="573087" cy="517525"/>
          </a:xfrm>
          <a:custGeom>
            <a:avLst/>
            <a:gdLst>
              <a:gd name="T0" fmla="*/ 0 w 1754"/>
              <a:gd name="T1" fmla="*/ 0 h 1586"/>
              <a:gd name="T2" fmla="*/ 2147483647 w 1754"/>
              <a:gd name="T3" fmla="*/ 2147483647 h 1586"/>
              <a:gd name="T4" fmla="*/ 2147483647 w 1754"/>
              <a:gd name="T5" fmla="*/ 2147483647 h 1586"/>
              <a:gd name="T6" fmla="*/ 2147483647 w 1754"/>
              <a:gd name="T7" fmla="*/ 2147483647 h 1586"/>
              <a:gd name="T8" fmla="*/ 2147483647 w 1754"/>
              <a:gd name="T9" fmla="*/ 2147483647 h 1586"/>
              <a:gd name="T10" fmla="*/ 2147483647 w 1754"/>
              <a:gd name="T11" fmla="*/ 2147483647 h 1586"/>
              <a:gd name="T12" fmla="*/ 2147483647 w 1754"/>
              <a:gd name="T13" fmla="*/ 2147483647 h 1586"/>
              <a:gd name="T14" fmla="*/ 2147483647 w 1754"/>
              <a:gd name="T15" fmla="*/ 2147483647 h 1586"/>
              <a:gd name="T16" fmla="*/ 2147483647 w 1754"/>
              <a:gd name="T17" fmla="*/ 2147483647 h 1586"/>
              <a:gd name="T18" fmla="*/ 2147483647 w 1754"/>
              <a:gd name="T19" fmla="*/ 2147483647 h 1586"/>
              <a:gd name="T20" fmla="*/ 2147483647 w 1754"/>
              <a:gd name="T21" fmla="*/ 2147483647 h 1586"/>
              <a:gd name="T22" fmla="*/ 2147483647 w 1754"/>
              <a:gd name="T23" fmla="*/ 2147483647 h 1586"/>
              <a:gd name="T24" fmla="*/ 2147483647 w 1754"/>
              <a:gd name="T25" fmla="*/ 2147483647 h 1586"/>
              <a:gd name="T26" fmla="*/ 2147483647 w 1754"/>
              <a:gd name="T27" fmla="*/ 2147483647 h 1586"/>
              <a:gd name="T28" fmla="*/ 2147483647 w 1754"/>
              <a:gd name="T29" fmla="*/ 2147483647 h 1586"/>
              <a:gd name="T30" fmla="*/ 2147483647 w 1754"/>
              <a:gd name="T31" fmla="*/ 2147483647 h 15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4"/>
              <a:gd name="T49" fmla="*/ 0 h 1586"/>
              <a:gd name="T50" fmla="*/ 1754 w 1754"/>
              <a:gd name="T51" fmla="*/ 1586 h 15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4" h="1586">
                <a:moveTo>
                  <a:pt x="0" y="0"/>
                </a:moveTo>
                <a:lnTo>
                  <a:pt x="75" y="141"/>
                </a:lnTo>
                <a:lnTo>
                  <a:pt x="156" y="278"/>
                </a:lnTo>
                <a:lnTo>
                  <a:pt x="244" y="412"/>
                </a:lnTo>
                <a:lnTo>
                  <a:pt x="339" y="540"/>
                </a:lnTo>
                <a:lnTo>
                  <a:pt x="441" y="665"/>
                </a:lnTo>
                <a:lnTo>
                  <a:pt x="549" y="784"/>
                </a:lnTo>
                <a:lnTo>
                  <a:pt x="663" y="897"/>
                </a:lnTo>
                <a:lnTo>
                  <a:pt x="782" y="1006"/>
                </a:lnTo>
                <a:lnTo>
                  <a:pt x="907" y="1108"/>
                </a:lnTo>
                <a:lnTo>
                  <a:pt x="1037" y="1204"/>
                </a:lnTo>
                <a:lnTo>
                  <a:pt x="1172" y="1294"/>
                </a:lnTo>
                <a:lnTo>
                  <a:pt x="1312" y="1377"/>
                </a:lnTo>
                <a:lnTo>
                  <a:pt x="1455" y="1453"/>
                </a:lnTo>
                <a:lnTo>
                  <a:pt x="1602" y="1522"/>
                </a:lnTo>
                <a:lnTo>
                  <a:pt x="1753" y="158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5" name="Freeform 41"/>
          <p:cNvSpPr>
            <a:spLocks/>
          </p:cNvSpPr>
          <p:nvPr/>
        </p:nvSpPr>
        <p:spPr bwMode="auto">
          <a:xfrm>
            <a:off x="736600" y="5153025"/>
            <a:ext cx="73025" cy="754063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6" name="Text Box 42"/>
          <p:cNvSpPr txBox="1">
            <a:spLocks noChangeArrowheads="1"/>
          </p:cNvSpPr>
          <p:nvPr/>
        </p:nvSpPr>
        <p:spPr bwMode="auto">
          <a:xfrm>
            <a:off x="1673225" y="4446588"/>
            <a:ext cx="2603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c</a:t>
            </a:r>
          </a:p>
        </p:txBody>
      </p:sp>
      <p:sp>
        <p:nvSpPr>
          <p:cNvPr id="152617" name="Text Box 43"/>
          <p:cNvSpPr txBox="1">
            <a:spLocks noChangeArrowheads="1"/>
          </p:cNvSpPr>
          <p:nvPr/>
        </p:nvSpPr>
        <p:spPr bwMode="auto">
          <a:xfrm>
            <a:off x="1743075" y="2887663"/>
            <a:ext cx="2047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solidFill>
                  <a:srgbClr val="FF0000"/>
                </a:solidFill>
                <a:latin typeface="FreeSerif" charset="0"/>
              </a:rPr>
              <a:t>P</a:t>
            </a:r>
          </a:p>
        </p:txBody>
      </p:sp>
      <p:sp>
        <p:nvSpPr>
          <p:cNvPr id="152618" name="Text Box 44"/>
          <p:cNvSpPr txBox="1">
            <a:spLocks noChangeArrowheads="1"/>
          </p:cNvSpPr>
          <p:nvPr/>
        </p:nvSpPr>
        <p:spPr bwMode="auto">
          <a:xfrm>
            <a:off x="1685925" y="5319713"/>
            <a:ext cx="2682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solidFill>
                  <a:srgbClr val="0000FF"/>
                </a:solidFill>
                <a:latin typeface="FreeSerif" charset="0"/>
              </a:rPr>
              <a:t>Q</a:t>
            </a:r>
          </a:p>
        </p:txBody>
      </p:sp>
      <p:sp>
        <p:nvSpPr>
          <p:cNvPr id="152619" name="Text Box 45"/>
          <p:cNvSpPr txBox="1">
            <a:spLocks noChangeArrowheads="1"/>
          </p:cNvSpPr>
          <p:nvPr/>
        </p:nvSpPr>
        <p:spPr bwMode="auto">
          <a:xfrm>
            <a:off x="6232525" y="4198938"/>
            <a:ext cx="3095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a</a:t>
            </a:r>
          </a:p>
        </p:txBody>
      </p:sp>
      <p:sp>
        <p:nvSpPr>
          <p:cNvPr id="152620" name="Text Box 46"/>
          <p:cNvSpPr txBox="1">
            <a:spLocks noChangeArrowheads="1"/>
          </p:cNvSpPr>
          <p:nvPr/>
        </p:nvSpPr>
        <p:spPr bwMode="auto">
          <a:xfrm>
            <a:off x="7351713" y="3186113"/>
            <a:ext cx="260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b</a:t>
            </a:r>
          </a:p>
        </p:txBody>
      </p:sp>
      <p:sp>
        <p:nvSpPr>
          <p:cNvPr id="152621" name="Text Box 47"/>
          <p:cNvSpPr txBox="1">
            <a:spLocks noChangeArrowheads="1"/>
          </p:cNvSpPr>
          <p:nvPr/>
        </p:nvSpPr>
        <p:spPr bwMode="auto">
          <a:xfrm>
            <a:off x="8345488" y="4151313"/>
            <a:ext cx="160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c</a:t>
            </a:r>
          </a:p>
        </p:txBody>
      </p:sp>
      <p:sp>
        <p:nvSpPr>
          <p:cNvPr id="152622" name="Text Box 48"/>
          <p:cNvSpPr txBox="1">
            <a:spLocks noChangeArrowheads="1"/>
          </p:cNvSpPr>
          <p:nvPr/>
        </p:nvSpPr>
        <p:spPr bwMode="auto">
          <a:xfrm>
            <a:off x="7264400" y="5145088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152623" name="Text Box 36"/>
          <p:cNvSpPr txBox="1">
            <a:spLocks noChangeArrowheads="1"/>
          </p:cNvSpPr>
          <p:nvPr/>
        </p:nvSpPr>
        <p:spPr bwMode="auto">
          <a:xfrm>
            <a:off x="1792288" y="3652838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152400" y="304800"/>
            <a:ext cx="8839200" cy="1146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2000"/>
              </a:lnSpc>
              <a:buClr>
                <a:srgbClr val="000000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latin typeface="+mn-lt"/>
              </a:rPr>
              <a:t>What About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Red</a:t>
            </a:r>
            <a:r>
              <a:rPr lang="en-GB" dirty="0">
                <a:solidFill>
                  <a:srgbClr val="333333"/>
                </a:solidFill>
                <a:latin typeface="+mn-lt"/>
              </a:rPr>
              <a:t> and </a:t>
            </a:r>
            <a:r>
              <a:rPr lang="en-GB" dirty="0">
                <a:solidFill>
                  <a:srgbClr val="0000FF"/>
                </a:solidFill>
                <a:latin typeface="+mn-lt"/>
              </a:rPr>
              <a:t>Blue</a:t>
            </a:r>
            <a:r>
              <a:rPr lang="en-GB" dirty="0">
                <a:solidFill>
                  <a:srgbClr val="333333"/>
                </a:solidFill>
                <a:latin typeface="+mn-lt"/>
              </a:rPr>
              <a:t> Edges???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6EDB45-A734-C842-A8CC-DB81BB2A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834357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6" grpId="0" animBg="1"/>
      <p:bldP spid="152589" grpId="0" animBg="1"/>
      <p:bldP spid="152588" grpId="0" animBg="1"/>
      <p:bldP spid="15258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91" name="Line 16"/>
          <p:cNvSpPr>
            <a:spLocks noChangeShapeType="1"/>
          </p:cNvSpPr>
          <p:nvPr/>
        </p:nvSpPr>
        <p:spPr bwMode="auto">
          <a:xfrm>
            <a:off x="6242050" y="4716463"/>
            <a:ext cx="1781175" cy="5778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2" name="Line 17"/>
          <p:cNvSpPr>
            <a:spLocks noChangeShapeType="1"/>
          </p:cNvSpPr>
          <p:nvPr/>
        </p:nvSpPr>
        <p:spPr bwMode="auto">
          <a:xfrm flipH="1" flipV="1">
            <a:off x="6842125" y="3249613"/>
            <a:ext cx="12700" cy="21018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90" name="Line 15"/>
          <p:cNvSpPr>
            <a:spLocks noChangeShapeType="1"/>
          </p:cNvSpPr>
          <p:nvPr/>
        </p:nvSpPr>
        <p:spPr bwMode="auto">
          <a:xfrm>
            <a:off x="6248400" y="3886200"/>
            <a:ext cx="2257425" cy="7810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5" name="Line 10"/>
          <p:cNvSpPr>
            <a:spLocks noChangeShapeType="1"/>
          </p:cNvSpPr>
          <p:nvPr/>
        </p:nvSpPr>
        <p:spPr bwMode="auto">
          <a:xfrm>
            <a:off x="7869238" y="3227388"/>
            <a:ext cx="606425" cy="636587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0" name="Text Box 5"/>
          <p:cNvSpPr txBox="1">
            <a:spLocks noChangeArrowheads="1"/>
          </p:cNvSpPr>
          <p:nvPr/>
        </p:nvSpPr>
        <p:spPr bwMode="auto">
          <a:xfrm>
            <a:off x="5389563" y="2254250"/>
            <a:ext cx="3881437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i="1" dirty="0" err="1">
                <a:solidFill>
                  <a:srgbClr val="000000"/>
                </a:solidFill>
                <a:latin typeface="+mn-lt"/>
              </a:rPr>
              <a:t>BreakpointGraph</a:t>
            </a:r>
            <a:r>
              <a:rPr lang="en-GB" sz="2800" i="1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sz="2800" i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GB" sz="2800" i="1" dirty="0">
                <a:solidFill>
                  <a:srgbClr val="000000"/>
                </a:solidFill>
                <a:latin typeface="+mn-lt"/>
              </a:rPr>
              <a:t>,</a:t>
            </a:r>
            <a:r>
              <a:rPr lang="en-GB" sz="2800" i="1" dirty="0">
                <a:solidFill>
                  <a:srgbClr val="0000FF"/>
                </a:solidFill>
                <a:latin typeface="+mn-lt"/>
              </a:rPr>
              <a:t>Q</a:t>
            </a:r>
            <a:r>
              <a:rPr lang="en-GB" sz="2800" i="1" dirty="0">
                <a:solidFill>
                  <a:srgbClr val="000000"/>
                </a:solidFill>
                <a:latin typeface="+mn-lt"/>
              </a:rPr>
              <a:t>)</a:t>
            </a:r>
            <a:br>
              <a:rPr lang="en-GB" sz="2800" i="1" dirty="0">
                <a:solidFill>
                  <a:srgbClr val="000000"/>
                </a:solidFill>
                <a:latin typeface="+mn-lt"/>
              </a:rPr>
            </a:br>
            <a:endParaRPr lang="en-GB" sz="2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2581" name="Freeform 6"/>
          <p:cNvSpPr>
            <a:spLocks/>
          </p:cNvSpPr>
          <p:nvPr/>
        </p:nvSpPr>
        <p:spPr bwMode="auto">
          <a:xfrm>
            <a:off x="7877175" y="3238500"/>
            <a:ext cx="604838" cy="622300"/>
          </a:xfrm>
          <a:custGeom>
            <a:avLst/>
            <a:gdLst>
              <a:gd name="T0" fmla="*/ 2147483647 w 1851"/>
              <a:gd name="T1" fmla="*/ 2147483647 h 1905"/>
              <a:gd name="T2" fmla="*/ 2147483647 w 1851"/>
              <a:gd name="T3" fmla="*/ 2147483647 h 1905"/>
              <a:gd name="T4" fmla="*/ 2147483647 w 1851"/>
              <a:gd name="T5" fmla="*/ 2147483647 h 1905"/>
              <a:gd name="T6" fmla="*/ 2147483647 w 1851"/>
              <a:gd name="T7" fmla="*/ 2147483647 h 1905"/>
              <a:gd name="T8" fmla="*/ 2147483647 w 1851"/>
              <a:gd name="T9" fmla="*/ 2147483647 h 1905"/>
              <a:gd name="T10" fmla="*/ 2147483647 w 1851"/>
              <a:gd name="T11" fmla="*/ 2147483647 h 1905"/>
              <a:gd name="T12" fmla="*/ 2147483647 w 1851"/>
              <a:gd name="T13" fmla="*/ 2147483647 h 1905"/>
              <a:gd name="T14" fmla="*/ 2147483647 w 1851"/>
              <a:gd name="T15" fmla="*/ 2147483647 h 1905"/>
              <a:gd name="T16" fmla="*/ 2147483647 w 1851"/>
              <a:gd name="T17" fmla="*/ 2147483647 h 1905"/>
              <a:gd name="T18" fmla="*/ 2147483647 w 1851"/>
              <a:gd name="T19" fmla="*/ 2147483647 h 1905"/>
              <a:gd name="T20" fmla="*/ 2147483647 w 1851"/>
              <a:gd name="T21" fmla="*/ 2147483647 h 1905"/>
              <a:gd name="T22" fmla="*/ 2147483647 w 1851"/>
              <a:gd name="T23" fmla="*/ 2147483647 h 1905"/>
              <a:gd name="T24" fmla="*/ 2147483647 w 1851"/>
              <a:gd name="T25" fmla="*/ 2147483647 h 1905"/>
              <a:gd name="T26" fmla="*/ 2147483647 w 1851"/>
              <a:gd name="T27" fmla="*/ 2147483647 h 1905"/>
              <a:gd name="T28" fmla="*/ 2147483647 w 1851"/>
              <a:gd name="T29" fmla="*/ 2147483647 h 1905"/>
              <a:gd name="T30" fmla="*/ 0 w 1851"/>
              <a:gd name="T31" fmla="*/ 0 h 1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1"/>
              <a:gd name="T49" fmla="*/ 0 h 1905"/>
              <a:gd name="T50" fmla="*/ 1851 w 1851"/>
              <a:gd name="T51" fmla="*/ 1905 h 19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1" h="1905">
                <a:moveTo>
                  <a:pt x="1850" y="1904"/>
                </a:moveTo>
                <a:lnTo>
                  <a:pt x="1777" y="1740"/>
                </a:lnTo>
                <a:lnTo>
                  <a:pt x="1696" y="1579"/>
                </a:lnTo>
                <a:lnTo>
                  <a:pt x="1607" y="1423"/>
                </a:lnTo>
                <a:lnTo>
                  <a:pt x="1510" y="1272"/>
                </a:lnTo>
                <a:lnTo>
                  <a:pt x="1405" y="1125"/>
                </a:lnTo>
                <a:lnTo>
                  <a:pt x="1292" y="984"/>
                </a:lnTo>
                <a:lnTo>
                  <a:pt x="1173" y="848"/>
                </a:lnTo>
                <a:lnTo>
                  <a:pt x="1047" y="718"/>
                </a:lnTo>
                <a:lnTo>
                  <a:pt x="914" y="594"/>
                </a:lnTo>
                <a:lnTo>
                  <a:pt x="775" y="477"/>
                </a:lnTo>
                <a:lnTo>
                  <a:pt x="630" y="367"/>
                </a:lnTo>
                <a:lnTo>
                  <a:pt x="480" y="264"/>
                </a:lnTo>
                <a:lnTo>
                  <a:pt x="325" y="168"/>
                </a:lnTo>
                <a:lnTo>
                  <a:pt x="164" y="80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2" name="Freeform 7"/>
          <p:cNvSpPr>
            <a:spLocks/>
          </p:cNvSpPr>
          <p:nvPr/>
        </p:nvSpPr>
        <p:spPr bwMode="auto">
          <a:xfrm>
            <a:off x="6237288" y="3238500"/>
            <a:ext cx="609600" cy="633413"/>
          </a:xfrm>
          <a:custGeom>
            <a:avLst/>
            <a:gdLst>
              <a:gd name="T0" fmla="*/ 2147483647 w 1864"/>
              <a:gd name="T1" fmla="*/ 0 h 1936"/>
              <a:gd name="T2" fmla="*/ 2147483647 w 1864"/>
              <a:gd name="T3" fmla="*/ 2147483647 h 1936"/>
              <a:gd name="T4" fmla="*/ 2147483647 w 1864"/>
              <a:gd name="T5" fmla="*/ 2147483647 h 1936"/>
              <a:gd name="T6" fmla="*/ 2147483647 w 1864"/>
              <a:gd name="T7" fmla="*/ 2147483647 h 1936"/>
              <a:gd name="T8" fmla="*/ 2147483647 w 1864"/>
              <a:gd name="T9" fmla="*/ 2147483647 h 1936"/>
              <a:gd name="T10" fmla="*/ 2147483647 w 1864"/>
              <a:gd name="T11" fmla="*/ 2147483647 h 1936"/>
              <a:gd name="T12" fmla="*/ 2147483647 w 1864"/>
              <a:gd name="T13" fmla="*/ 2147483647 h 1936"/>
              <a:gd name="T14" fmla="*/ 2147483647 w 1864"/>
              <a:gd name="T15" fmla="*/ 2147483647 h 1936"/>
              <a:gd name="T16" fmla="*/ 2147483647 w 1864"/>
              <a:gd name="T17" fmla="*/ 2147483647 h 1936"/>
              <a:gd name="T18" fmla="*/ 2147483647 w 1864"/>
              <a:gd name="T19" fmla="*/ 2147483647 h 1936"/>
              <a:gd name="T20" fmla="*/ 2147483647 w 1864"/>
              <a:gd name="T21" fmla="*/ 2147483647 h 1936"/>
              <a:gd name="T22" fmla="*/ 2147483647 w 1864"/>
              <a:gd name="T23" fmla="*/ 2147483647 h 1936"/>
              <a:gd name="T24" fmla="*/ 2147483647 w 1864"/>
              <a:gd name="T25" fmla="*/ 2147483647 h 1936"/>
              <a:gd name="T26" fmla="*/ 2147483647 w 1864"/>
              <a:gd name="T27" fmla="*/ 2147483647 h 1936"/>
              <a:gd name="T28" fmla="*/ 2147483647 w 1864"/>
              <a:gd name="T29" fmla="*/ 2147483647 h 1936"/>
              <a:gd name="T30" fmla="*/ 0 w 1864"/>
              <a:gd name="T31" fmla="*/ 2147483647 h 19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64"/>
              <a:gd name="T49" fmla="*/ 0 h 1936"/>
              <a:gd name="T50" fmla="*/ 1864 w 1864"/>
              <a:gd name="T51" fmla="*/ 1936 h 19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64" h="1936">
                <a:moveTo>
                  <a:pt x="1863" y="0"/>
                </a:moveTo>
                <a:lnTo>
                  <a:pt x="1696" y="81"/>
                </a:lnTo>
                <a:lnTo>
                  <a:pt x="1534" y="170"/>
                </a:lnTo>
                <a:lnTo>
                  <a:pt x="1377" y="268"/>
                </a:lnTo>
                <a:lnTo>
                  <a:pt x="1225" y="372"/>
                </a:lnTo>
                <a:lnTo>
                  <a:pt x="1079" y="484"/>
                </a:lnTo>
                <a:lnTo>
                  <a:pt x="939" y="603"/>
                </a:lnTo>
                <a:lnTo>
                  <a:pt x="805" y="729"/>
                </a:lnTo>
                <a:lnTo>
                  <a:pt x="678" y="861"/>
                </a:lnTo>
                <a:lnTo>
                  <a:pt x="558" y="999"/>
                </a:lnTo>
                <a:lnTo>
                  <a:pt x="445" y="1143"/>
                </a:lnTo>
                <a:lnTo>
                  <a:pt x="340" y="1292"/>
                </a:lnTo>
                <a:lnTo>
                  <a:pt x="242" y="1447"/>
                </a:lnTo>
                <a:lnTo>
                  <a:pt x="153" y="1605"/>
                </a:lnTo>
                <a:lnTo>
                  <a:pt x="72" y="1768"/>
                </a:lnTo>
                <a:lnTo>
                  <a:pt x="0" y="193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3" name="Freeform 8"/>
          <p:cNvSpPr>
            <a:spLocks/>
          </p:cNvSpPr>
          <p:nvPr/>
        </p:nvSpPr>
        <p:spPr bwMode="auto">
          <a:xfrm>
            <a:off x="7986713" y="4660900"/>
            <a:ext cx="522287" cy="638175"/>
          </a:xfrm>
          <a:custGeom>
            <a:avLst/>
            <a:gdLst>
              <a:gd name="T0" fmla="*/ 0 w 1601"/>
              <a:gd name="T1" fmla="*/ 2147483647 h 1956"/>
              <a:gd name="T2" fmla="*/ 2147483647 w 1601"/>
              <a:gd name="T3" fmla="*/ 2147483647 h 1956"/>
              <a:gd name="T4" fmla="*/ 2147483647 w 1601"/>
              <a:gd name="T5" fmla="*/ 2147483647 h 1956"/>
              <a:gd name="T6" fmla="*/ 2147483647 w 1601"/>
              <a:gd name="T7" fmla="*/ 2147483647 h 1956"/>
              <a:gd name="T8" fmla="*/ 2147483647 w 1601"/>
              <a:gd name="T9" fmla="*/ 2147483647 h 1956"/>
              <a:gd name="T10" fmla="*/ 2147483647 w 1601"/>
              <a:gd name="T11" fmla="*/ 2147483647 h 1956"/>
              <a:gd name="T12" fmla="*/ 2147483647 w 1601"/>
              <a:gd name="T13" fmla="*/ 2147483647 h 1956"/>
              <a:gd name="T14" fmla="*/ 2147483647 w 1601"/>
              <a:gd name="T15" fmla="*/ 2147483647 h 1956"/>
              <a:gd name="T16" fmla="*/ 2147483647 w 1601"/>
              <a:gd name="T17" fmla="*/ 2147483647 h 1956"/>
              <a:gd name="T18" fmla="*/ 2147483647 w 1601"/>
              <a:gd name="T19" fmla="*/ 2147483647 h 1956"/>
              <a:gd name="T20" fmla="*/ 2147483647 w 1601"/>
              <a:gd name="T21" fmla="*/ 2147483647 h 1956"/>
              <a:gd name="T22" fmla="*/ 2147483647 w 1601"/>
              <a:gd name="T23" fmla="*/ 2147483647 h 1956"/>
              <a:gd name="T24" fmla="*/ 2147483647 w 1601"/>
              <a:gd name="T25" fmla="*/ 2147483647 h 1956"/>
              <a:gd name="T26" fmla="*/ 2147483647 w 1601"/>
              <a:gd name="T27" fmla="*/ 2147483647 h 1956"/>
              <a:gd name="T28" fmla="*/ 2147483647 w 1601"/>
              <a:gd name="T29" fmla="*/ 2147483647 h 1956"/>
              <a:gd name="T30" fmla="*/ 2147483647 w 1601"/>
              <a:gd name="T31" fmla="*/ 0 h 1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01"/>
              <a:gd name="T49" fmla="*/ 0 h 1956"/>
              <a:gd name="T50" fmla="*/ 1601 w 1601"/>
              <a:gd name="T51" fmla="*/ 1956 h 19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01" h="1956">
                <a:moveTo>
                  <a:pt x="0" y="1955"/>
                </a:moveTo>
                <a:lnTo>
                  <a:pt x="148" y="1864"/>
                </a:lnTo>
                <a:lnTo>
                  <a:pt x="291" y="1765"/>
                </a:lnTo>
                <a:lnTo>
                  <a:pt x="429" y="1661"/>
                </a:lnTo>
                <a:lnTo>
                  <a:pt x="562" y="1550"/>
                </a:lnTo>
                <a:lnTo>
                  <a:pt x="689" y="1433"/>
                </a:lnTo>
                <a:lnTo>
                  <a:pt x="810" y="1311"/>
                </a:lnTo>
                <a:lnTo>
                  <a:pt x="926" y="1183"/>
                </a:lnTo>
                <a:lnTo>
                  <a:pt x="1035" y="1050"/>
                </a:lnTo>
                <a:lnTo>
                  <a:pt x="1137" y="912"/>
                </a:lnTo>
                <a:lnTo>
                  <a:pt x="1232" y="769"/>
                </a:lnTo>
                <a:lnTo>
                  <a:pt x="1321" y="622"/>
                </a:lnTo>
                <a:lnTo>
                  <a:pt x="1402" y="472"/>
                </a:lnTo>
                <a:lnTo>
                  <a:pt x="1475" y="318"/>
                </a:lnTo>
                <a:lnTo>
                  <a:pt x="1542" y="160"/>
                </a:lnTo>
                <a:lnTo>
                  <a:pt x="160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584" name="Freeform 9"/>
          <p:cNvSpPr>
            <a:spLocks/>
          </p:cNvSpPr>
          <p:nvPr/>
        </p:nvSpPr>
        <p:spPr bwMode="auto">
          <a:xfrm>
            <a:off x="6237288" y="4719638"/>
            <a:ext cx="635000" cy="646112"/>
          </a:xfrm>
          <a:custGeom>
            <a:avLst/>
            <a:gdLst>
              <a:gd name="T0" fmla="*/ 0 w 1942"/>
              <a:gd name="T1" fmla="*/ 0 h 1981"/>
              <a:gd name="T2" fmla="*/ 2147483647 w 1942"/>
              <a:gd name="T3" fmla="*/ 2147483647 h 1981"/>
              <a:gd name="T4" fmla="*/ 2147483647 w 1942"/>
              <a:gd name="T5" fmla="*/ 2147483647 h 1981"/>
              <a:gd name="T6" fmla="*/ 2147483647 w 1942"/>
              <a:gd name="T7" fmla="*/ 2147483647 h 1981"/>
              <a:gd name="T8" fmla="*/ 2147483647 w 1942"/>
              <a:gd name="T9" fmla="*/ 2147483647 h 1981"/>
              <a:gd name="T10" fmla="*/ 2147483647 w 1942"/>
              <a:gd name="T11" fmla="*/ 2147483647 h 1981"/>
              <a:gd name="T12" fmla="*/ 2147483647 w 1942"/>
              <a:gd name="T13" fmla="*/ 2147483647 h 1981"/>
              <a:gd name="T14" fmla="*/ 2147483647 w 1942"/>
              <a:gd name="T15" fmla="*/ 2147483647 h 1981"/>
              <a:gd name="T16" fmla="*/ 2147483647 w 1942"/>
              <a:gd name="T17" fmla="*/ 2147483647 h 1981"/>
              <a:gd name="T18" fmla="*/ 2147483647 w 1942"/>
              <a:gd name="T19" fmla="*/ 2147483647 h 1981"/>
              <a:gd name="T20" fmla="*/ 2147483647 w 1942"/>
              <a:gd name="T21" fmla="*/ 2147483647 h 1981"/>
              <a:gd name="T22" fmla="*/ 2147483647 w 1942"/>
              <a:gd name="T23" fmla="*/ 2147483647 h 1981"/>
              <a:gd name="T24" fmla="*/ 2147483647 w 1942"/>
              <a:gd name="T25" fmla="*/ 2147483647 h 1981"/>
              <a:gd name="T26" fmla="*/ 2147483647 w 1942"/>
              <a:gd name="T27" fmla="*/ 2147483647 h 1981"/>
              <a:gd name="T28" fmla="*/ 2147483647 w 1942"/>
              <a:gd name="T29" fmla="*/ 2147483647 h 1981"/>
              <a:gd name="T30" fmla="*/ 2147483647 w 1942"/>
              <a:gd name="T31" fmla="*/ 2147483647 h 19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2"/>
              <a:gd name="T49" fmla="*/ 0 h 1981"/>
              <a:gd name="T50" fmla="*/ 1942 w 1942"/>
              <a:gd name="T51" fmla="*/ 1981 h 19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2" h="1981">
                <a:moveTo>
                  <a:pt x="0" y="0"/>
                </a:moveTo>
                <a:lnTo>
                  <a:pt x="74" y="172"/>
                </a:lnTo>
                <a:lnTo>
                  <a:pt x="158" y="341"/>
                </a:lnTo>
                <a:lnTo>
                  <a:pt x="250" y="505"/>
                </a:lnTo>
                <a:lnTo>
                  <a:pt x="351" y="664"/>
                </a:lnTo>
                <a:lnTo>
                  <a:pt x="460" y="818"/>
                </a:lnTo>
                <a:lnTo>
                  <a:pt x="578" y="966"/>
                </a:lnTo>
                <a:lnTo>
                  <a:pt x="703" y="1108"/>
                </a:lnTo>
                <a:lnTo>
                  <a:pt x="836" y="1243"/>
                </a:lnTo>
                <a:lnTo>
                  <a:pt x="975" y="1372"/>
                </a:lnTo>
                <a:lnTo>
                  <a:pt x="1122" y="1493"/>
                </a:lnTo>
                <a:lnTo>
                  <a:pt x="1275" y="1607"/>
                </a:lnTo>
                <a:lnTo>
                  <a:pt x="1434" y="1712"/>
                </a:lnTo>
                <a:lnTo>
                  <a:pt x="1598" y="1810"/>
                </a:lnTo>
                <a:lnTo>
                  <a:pt x="1767" y="1899"/>
                </a:lnTo>
                <a:lnTo>
                  <a:pt x="1941" y="198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152619" name="Text Box 45"/>
          <p:cNvSpPr txBox="1">
            <a:spLocks noChangeArrowheads="1"/>
          </p:cNvSpPr>
          <p:nvPr/>
        </p:nvSpPr>
        <p:spPr bwMode="auto">
          <a:xfrm>
            <a:off x="6232525" y="4198938"/>
            <a:ext cx="3095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a</a:t>
            </a:r>
          </a:p>
        </p:txBody>
      </p:sp>
      <p:sp>
        <p:nvSpPr>
          <p:cNvPr id="152620" name="Text Box 46"/>
          <p:cNvSpPr txBox="1">
            <a:spLocks noChangeArrowheads="1"/>
          </p:cNvSpPr>
          <p:nvPr/>
        </p:nvSpPr>
        <p:spPr bwMode="auto">
          <a:xfrm>
            <a:off x="7351713" y="3186113"/>
            <a:ext cx="260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b</a:t>
            </a:r>
          </a:p>
        </p:txBody>
      </p:sp>
      <p:sp>
        <p:nvSpPr>
          <p:cNvPr id="152621" name="Text Box 47"/>
          <p:cNvSpPr txBox="1">
            <a:spLocks noChangeArrowheads="1"/>
          </p:cNvSpPr>
          <p:nvPr/>
        </p:nvSpPr>
        <p:spPr bwMode="auto">
          <a:xfrm>
            <a:off x="8345488" y="4151313"/>
            <a:ext cx="160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FreeSerif" charset="0"/>
              </a:rPr>
              <a:t>c</a:t>
            </a:r>
          </a:p>
        </p:txBody>
      </p:sp>
      <p:sp>
        <p:nvSpPr>
          <p:cNvPr id="152622" name="Text Box 48"/>
          <p:cNvSpPr txBox="1">
            <a:spLocks noChangeArrowheads="1"/>
          </p:cNvSpPr>
          <p:nvPr/>
        </p:nvSpPr>
        <p:spPr bwMode="auto">
          <a:xfrm>
            <a:off x="7264400" y="5145088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FreeSerif" charset="0"/>
              </a:rPr>
              <a:t>d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152400" y="304800"/>
            <a:ext cx="8839200" cy="1146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2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solidFill>
                  <a:srgbClr val="000000"/>
                </a:solidFill>
                <a:latin typeface="+mn-lt"/>
              </a:rPr>
              <a:t>Alternating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 Red</a:t>
            </a:r>
            <a:r>
              <a:rPr lang="en-GB" dirty="0">
                <a:solidFill>
                  <a:srgbClr val="333333"/>
                </a:solidFill>
                <a:latin typeface="+mn-lt"/>
              </a:rPr>
              <a:t>-</a:t>
            </a:r>
            <a:r>
              <a:rPr lang="en-GB" dirty="0">
                <a:solidFill>
                  <a:srgbClr val="0000FF"/>
                </a:solidFill>
                <a:latin typeface="+mn-lt"/>
              </a:rPr>
              <a:t>Blue</a:t>
            </a:r>
            <a:r>
              <a:rPr lang="en-GB" dirty="0">
                <a:solidFill>
                  <a:srgbClr val="20DF29"/>
                </a:solidFill>
                <a:latin typeface="+mn-lt"/>
              </a:rPr>
              <a:t> </a:t>
            </a:r>
            <a:r>
              <a:rPr lang="en-GB" dirty="0">
                <a:latin typeface="+mn-lt"/>
              </a:rPr>
              <a:t>Cycles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3962400"/>
            <a:ext cx="518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800" dirty="0">
                <a:solidFill>
                  <a:srgbClr val="FF0000"/>
                </a:solidFill>
              </a:rPr>
              <a:t>Red</a:t>
            </a:r>
            <a:r>
              <a:rPr lang="en-GB" sz="2800" dirty="0">
                <a:solidFill>
                  <a:srgbClr val="20DF29"/>
                </a:solidFill>
              </a:rPr>
              <a:t> </a:t>
            </a:r>
            <a:r>
              <a:rPr lang="en-GB" sz="2800" dirty="0"/>
              <a:t>and </a:t>
            </a:r>
            <a:r>
              <a:rPr lang="en-GB" sz="2800" dirty="0">
                <a:solidFill>
                  <a:srgbClr val="0000FF"/>
                </a:solidFill>
              </a:rPr>
              <a:t>blue</a:t>
            </a:r>
            <a:r>
              <a:rPr lang="en-GB" sz="2800" dirty="0">
                <a:solidFill>
                  <a:srgbClr val="000000"/>
                </a:solidFill>
              </a:rPr>
              <a:t> edges form </a:t>
            </a:r>
          </a:p>
          <a:p>
            <a:pPr marL="0" lvl="1"/>
            <a:r>
              <a:rPr lang="en-GB" sz="2800" b="1" dirty="0">
                <a:solidFill>
                  <a:srgbClr val="000000"/>
                </a:solidFill>
              </a:rPr>
              <a:t>alternating </a:t>
            </a:r>
            <a:r>
              <a:rPr lang="en-GB" sz="2800" b="1" dirty="0">
                <a:solidFill>
                  <a:srgbClr val="FF0000"/>
                </a:solidFill>
              </a:rPr>
              <a:t>red</a:t>
            </a:r>
            <a:r>
              <a:rPr lang="en-GB" sz="2800" b="1" dirty="0">
                <a:solidFill>
                  <a:srgbClr val="000000"/>
                </a:solidFill>
              </a:rPr>
              <a:t>-</a:t>
            </a:r>
            <a:r>
              <a:rPr lang="en-GB" sz="2800" b="1" dirty="0">
                <a:solidFill>
                  <a:srgbClr val="0000FF"/>
                </a:solidFill>
              </a:rPr>
              <a:t>blue</a:t>
            </a:r>
            <a:r>
              <a:rPr lang="en-GB" sz="2800" b="1" dirty="0">
                <a:solidFill>
                  <a:srgbClr val="000000"/>
                </a:solidFill>
              </a:rPr>
              <a:t> cycles</a:t>
            </a:r>
            <a:r>
              <a:rPr lang="en-GB" sz="2800" i="1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800" y="5715000"/>
            <a:ext cx="845820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1" algn="ctr"/>
            <a:r>
              <a:rPr lang="en-GB" sz="2800" b="1" i="1" dirty="0"/>
              <a:t>cycle(</a:t>
            </a:r>
            <a:r>
              <a:rPr lang="en-GB" sz="2800" b="1" i="1" dirty="0">
                <a:solidFill>
                  <a:srgbClr val="FF0000"/>
                </a:solidFill>
              </a:rPr>
              <a:t>P</a:t>
            </a:r>
            <a:r>
              <a:rPr lang="en-GB" sz="2800" b="1" i="1" dirty="0"/>
              <a:t>,</a:t>
            </a:r>
            <a:r>
              <a:rPr lang="en-GB" sz="2800" b="1" i="1" dirty="0">
                <a:solidFill>
                  <a:srgbClr val="0000FF"/>
                </a:solidFill>
              </a:rPr>
              <a:t>Q</a:t>
            </a:r>
            <a:r>
              <a:rPr lang="en-GB" sz="2800" b="1" i="1" dirty="0"/>
              <a:t>)</a:t>
            </a:r>
            <a:r>
              <a:rPr lang="en-GB" sz="2800" dirty="0"/>
              <a:t>: number of red-blue alternating cycles </a:t>
            </a:r>
            <a:endParaRPr lang="en-GB" sz="2800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8DAC1-97B5-0C4C-8759-9E532112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426282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Freeform 26"/>
          <p:cNvSpPr>
            <a:spLocks/>
          </p:cNvSpPr>
          <p:nvPr/>
        </p:nvSpPr>
        <p:spPr bwMode="auto">
          <a:xfrm>
            <a:off x="5553075" y="2733675"/>
            <a:ext cx="85725" cy="722313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51" name="Freeform 14"/>
          <p:cNvSpPr>
            <a:spLocks/>
          </p:cNvSpPr>
          <p:nvPr/>
        </p:nvSpPr>
        <p:spPr bwMode="auto">
          <a:xfrm>
            <a:off x="8558213" y="3902075"/>
            <a:ext cx="73025" cy="766763"/>
          </a:xfrm>
          <a:custGeom>
            <a:avLst/>
            <a:gdLst>
              <a:gd name="T0" fmla="*/ 2147483647 w 226"/>
              <a:gd name="T1" fmla="*/ 2147483647 h 2344"/>
              <a:gd name="T2" fmla="*/ 2147483647 w 226"/>
              <a:gd name="T3" fmla="*/ 2147483647 h 2344"/>
              <a:gd name="T4" fmla="*/ 2147483647 w 226"/>
              <a:gd name="T5" fmla="*/ 2147483647 h 2344"/>
              <a:gd name="T6" fmla="*/ 2147483647 w 226"/>
              <a:gd name="T7" fmla="*/ 2147483647 h 2344"/>
              <a:gd name="T8" fmla="*/ 2147483647 w 226"/>
              <a:gd name="T9" fmla="*/ 2147483647 h 2344"/>
              <a:gd name="T10" fmla="*/ 2147483647 w 226"/>
              <a:gd name="T11" fmla="*/ 2147483647 h 2344"/>
              <a:gd name="T12" fmla="*/ 2147483647 w 226"/>
              <a:gd name="T13" fmla="*/ 2147483647 h 2344"/>
              <a:gd name="T14" fmla="*/ 2147483647 w 226"/>
              <a:gd name="T15" fmla="*/ 2147483647 h 2344"/>
              <a:gd name="T16" fmla="*/ 2147483647 w 226"/>
              <a:gd name="T17" fmla="*/ 2147483647 h 2344"/>
              <a:gd name="T18" fmla="*/ 2147483647 w 226"/>
              <a:gd name="T19" fmla="*/ 2147483647 h 2344"/>
              <a:gd name="T20" fmla="*/ 2147483647 w 226"/>
              <a:gd name="T21" fmla="*/ 2147483647 h 2344"/>
              <a:gd name="T22" fmla="*/ 2147483647 w 226"/>
              <a:gd name="T23" fmla="*/ 2147483647 h 2344"/>
              <a:gd name="T24" fmla="*/ 2147483647 w 226"/>
              <a:gd name="T25" fmla="*/ 2147483647 h 2344"/>
              <a:gd name="T26" fmla="*/ 2147483647 w 226"/>
              <a:gd name="T27" fmla="*/ 2147483647 h 2344"/>
              <a:gd name="T28" fmla="*/ 2147483647 w 226"/>
              <a:gd name="T29" fmla="*/ 2147483647 h 2344"/>
              <a:gd name="T30" fmla="*/ 0 w 226"/>
              <a:gd name="T31" fmla="*/ 0 h 23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44"/>
              <a:gd name="T50" fmla="*/ 226 w 226"/>
              <a:gd name="T51" fmla="*/ 2344 h 23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44">
                <a:moveTo>
                  <a:pt x="43" y="2343"/>
                </a:moveTo>
                <a:lnTo>
                  <a:pt x="90" y="2191"/>
                </a:lnTo>
                <a:lnTo>
                  <a:pt x="131" y="2036"/>
                </a:lnTo>
                <a:lnTo>
                  <a:pt x="164" y="1881"/>
                </a:lnTo>
                <a:lnTo>
                  <a:pt x="190" y="1723"/>
                </a:lnTo>
                <a:lnTo>
                  <a:pt x="209" y="1565"/>
                </a:lnTo>
                <a:lnTo>
                  <a:pt x="221" y="1407"/>
                </a:lnTo>
                <a:lnTo>
                  <a:pt x="225" y="1248"/>
                </a:lnTo>
                <a:lnTo>
                  <a:pt x="222" y="1089"/>
                </a:lnTo>
                <a:lnTo>
                  <a:pt x="212" y="930"/>
                </a:lnTo>
                <a:lnTo>
                  <a:pt x="195" y="772"/>
                </a:lnTo>
                <a:lnTo>
                  <a:pt x="170" y="614"/>
                </a:lnTo>
                <a:lnTo>
                  <a:pt x="138" y="458"/>
                </a:lnTo>
                <a:lnTo>
                  <a:pt x="99" y="304"/>
                </a:lnTo>
                <a:lnTo>
                  <a:pt x="53" y="151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i="1">
              <a:latin typeface="+mj-lt"/>
            </a:endParaRPr>
          </a:p>
        </p:txBody>
      </p:sp>
      <p:sp>
        <p:nvSpPr>
          <p:cNvPr id="217154" name="Line 17"/>
          <p:cNvSpPr>
            <a:spLocks noChangeShapeType="1"/>
          </p:cNvSpPr>
          <p:nvPr/>
        </p:nvSpPr>
        <p:spPr bwMode="auto">
          <a:xfrm flipH="1" flipV="1">
            <a:off x="6904038" y="3255963"/>
            <a:ext cx="12700" cy="2101850"/>
          </a:xfrm>
          <a:prstGeom prst="line">
            <a:avLst/>
          </a:prstGeom>
          <a:noFill/>
          <a:ln w="36000">
            <a:solidFill>
              <a:srgbClr val="00FF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i="1">
              <a:latin typeface="+mj-lt"/>
            </a:endParaRPr>
          </a:p>
        </p:txBody>
      </p:sp>
      <p:sp>
        <p:nvSpPr>
          <p:cNvPr id="217147" name="Line 10"/>
          <p:cNvSpPr>
            <a:spLocks noChangeShapeType="1"/>
          </p:cNvSpPr>
          <p:nvPr/>
        </p:nvSpPr>
        <p:spPr bwMode="auto">
          <a:xfrm>
            <a:off x="7931150" y="3233738"/>
            <a:ext cx="606425" cy="636587"/>
          </a:xfrm>
          <a:prstGeom prst="line">
            <a:avLst/>
          </a:prstGeom>
          <a:noFill/>
          <a:ln w="36720">
            <a:solidFill>
              <a:srgbClr val="00FF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i="1">
              <a:latin typeface="+mj-lt"/>
            </a:endParaRPr>
          </a:p>
        </p:txBody>
      </p:sp>
      <p:sp>
        <p:nvSpPr>
          <p:cNvPr id="217152" name="Line 15"/>
          <p:cNvSpPr>
            <a:spLocks noChangeShapeType="1"/>
          </p:cNvSpPr>
          <p:nvPr/>
        </p:nvSpPr>
        <p:spPr bwMode="auto">
          <a:xfrm>
            <a:off x="6324600" y="3886200"/>
            <a:ext cx="2243138" cy="787400"/>
          </a:xfrm>
          <a:prstGeom prst="line">
            <a:avLst/>
          </a:prstGeom>
          <a:noFill/>
          <a:ln w="36000">
            <a:solidFill>
              <a:srgbClr val="00FF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i="1">
              <a:latin typeface="+mj-lt"/>
            </a:endParaRPr>
          </a:p>
        </p:txBody>
      </p:sp>
      <p:sp>
        <p:nvSpPr>
          <p:cNvPr id="217153" name="Line 16"/>
          <p:cNvSpPr>
            <a:spLocks noChangeShapeType="1"/>
          </p:cNvSpPr>
          <p:nvPr/>
        </p:nvSpPr>
        <p:spPr bwMode="auto">
          <a:xfrm>
            <a:off x="6261100" y="4724400"/>
            <a:ext cx="1781175" cy="577850"/>
          </a:xfrm>
          <a:prstGeom prst="line">
            <a:avLst/>
          </a:prstGeom>
          <a:noFill/>
          <a:ln w="36000">
            <a:solidFill>
              <a:srgbClr val="00FF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i="1">
              <a:latin typeface="+mj-lt"/>
            </a:endParaRPr>
          </a:p>
        </p:txBody>
      </p:sp>
      <p:sp>
        <p:nvSpPr>
          <p:cNvPr id="217149" name="Freeform 12"/>
          <p:cNvSpPr>
            <a:spLocks/>
          </p:cNvSpPr>
          <p:nvPr/>
        </p:nvSpPr>
        <p:spPr bwMode="auto">
          <a:xfrm>
            <a:off x="6219825" y="3917950"/>
            <a:ext cx="87313" cy="835025"/>
          </a:xfrm>
          <a:custGeom>
            <a:avLst/>
            <a:gdLst>
              <a:gd name="T0" fmla="*/ 2147483647 w 268"/>
              <a:gd name="T1" fmla="*/ 0 h 2557"/>
              <a:gd name="T2" fmla="*/ 2147483647 w 268"/>
              <a:gd name="T3" fmla="*/ 2147483647 h 2557"/>
              <a:gd name="T4" fmla="*/ 2147483647 w 268"/>
              <a:gd name="T5" fmla="*/ 2147483647 h 2557"/>
              <a:gd name="T6" fmla="*/ 2147483647 w 268"/>
              <a:gd name="T7" fmla="*/ 2147483647 h 2557"/>
              <a:gd name="T8" fmla="*/ 2147483647 w 268"/>
              <a:gd name="T9" fmla="*/ 2147483647 h 2557"/>
              <a:gd name="T10" fmla="*/ 2147483647 w 268"/>
              <a:gd name="T11" fmla="*/ 2147483647 h 2557"/>
              <a:gd name="T12" fmla="*/ 2147483647 w 268"/>
              <a:gd name="T13" fmla="*/ 2147483647 h 2557"/>
              <a:gd name="T14" fmla="*/ 2147483647 w 268"/>
              <a:gd name="T15" fmla="*/ 2147483647 h 2557"/>
              <a:gd name="T16" fmla="*/ 0 w 268"/>
              <a:gd name="T17" fmla="*/ 2147483647 h 2557"/>
              <a:gd name="T18" fmla="*/ 2147483647 w 268"/>
              <a:gd name="T19" fmla="*/ 2147483647 h 2557"/>
              <a:gd name="T20" fmla="*/ 2147483647 w 268"/>
              <a:gd name="T21" fmla="*/ 2147483647 h 2557"/>
              <a:gd name="T22" fmla="*/ 2147483647 w 268"/>
              <a:gd name="T23" fmla="*/ 2147483647 h 2557"/>
              <a:gd name="T24" fmla="*/ 2147483647 w 268"/>
              <a:gd name="T25" fmla="*/ 2147483647 h 2557"/>
              <a:gd name="T26" fmla="*/ 2147483647 w 268"/>
              <a:gd name="T27" fmla="*/ 2147483647 h 2557"/>
              <a:gd name="T28" fmla="*/ 2147483647 w 268"/>
              <a:gd name="T29" fmla="*/ 2147483647 h 2557"/>
              <a:gd name="T30" fmla="*/ 2147483647 w 268"/>
              <a:gd name="T31" fmla="*/ 2147483647 h 25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8"/>
              <a:gd name="T49" fmla="*/ 0 h 2557"/>
              <a:gd name="T50" fmla="*/ 268 w 268"/>
              <a:gd name="T51" fmla="*/ 2557 h 255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8" h="2557">
                <a:moveTo>
                  <a:pt x="267" y="0"/>
                </a:moveTo>
                <a:lnTo>
                  <a:pt x="204" y="163"/>
                </a:lnTo>
                <a:lnTo>
                  <a:pt x="149" y="329"/>
                </a:lnTo>
                <a:lnTo>
                  <a:pt x="103" y="497"/>
                </a:lnTo>
                <a:lnTo>
                  <a:pt x="65" y="668"/>
                </a:lnTo>
                <a:lnTo>
                  <a:pt x="36" y="840"/>
                </a:lnTo>
                <a:lnTo>
                  <a:pt x="15" y="1013"/>
                </a:lnTo>
                <a:lnTo>
                  <a:pt x="3" y="1187"/>
                </a:lnTo>
                <a:lnTo>
                  <a:pt x="0" y="1361"/>
                </a:lnTo>
                <a:lnTo>
                  <a:pt x="6" y="1535"/>
                </a:lnTo>
                <a:lnTo>
                  <a:pt x="20" y="1709"/>
                </a:lnTo>
                <a:lnTo>
                  <a:pt x="43" y="1882"/>
                </a:lnTo>
                <a:lnTo>
                  <a:pt x="74" y="2053"/>
                </a:lnTo>
                <a:lnTo>
                  <a:pt x="115" y="2223"/>
                </a:lnTo>
                <a:lnTo>
                  <a:pt x="163" y="2391"/>
                </a:lnTo>
                <a:lnTo>
                  <a:pt x="220" y="2556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i="1">
              <a:latin typeface="+mj-lt"/>
            </a:endParaRPr>
          </a:p>
        </p:txBody>
      </p:sp>
      <p:sp>
        <p:nvSpPr>
          <p:cNvPr id="217148" name="Freeform 11"/>
          <p:cNvSpPr>
            <a:spLocks/>
          </p:cNvSpPr>
          <p:nvPr/>
        </p:nvSpPr>
        <p:spPr bwMode="auto">
          <a:xfrm>
            <a:off x="6954838" y="5283200"/>
            <a:ext cx="1155700" cy="192088"/>
          </a:xfrm>
          <a:custGeom>
            <a:avLst/>
            <a:gdLst>
              <a:gd name="T0" fmla="*/ 0 w 3540"/>
              <a:gd name="T1" fmla="*/ 2147483647 h 587"/>
              <a:gd name="T2" fmla="*/ 2147483647 w 3540"/>
              <a:gd name="T3" fmla="*/ 2147483647 h 587"/>
              <a:gd name="T4" fmla="*/ 2147483647 w 3540"/>
              <a:gd name="T5" fmla="*/ 2147483647 h 587"/>
              <a:gd name="T6" fmla="*/ 2147483647 w 3540"/>
              <a:gd name="T7" fmla="*/ 2147483647 h 587"/>
              <a:gd name="T8" fmla="*/ 2147483647 w 3540"/>
              <a:gd name="T9" fmla="*/ 2147483647 h 587"/>
              <a:gd name="T10" fmla="*/ 2147483647 w 3540"/>
              <a:gd name="T11" fmla="*/ 2147483647 h 587"/>
              <a:gd name="T12" fmla="*/ 2147483647 w 3540"/>
              <a:gd name="T13" fmla="*/ 2147483647 h 587"/>
              <a:gd name="T14" fmla="*/ 2147483647 w 3540"/>
              <a:gd name="T15" fmla="*/ 2147483647 h 587"/>
              <a:gd name="T16" fmla="*/ 2147483647 w 3540"/>
              <a:gd name="T17" fmla="*/ 2147483647 h 587"/>
              <a:gd name="T18" fmla="*/ 2147483647 w 3540"/>
              <a:gd name="T19" fmla="*/ 2147483647 h 587"/>
              <a:gd name="T20" fmla="*/ 2147483647 w 3540"/>
              <a:gd name="T21" fmla="*/ 2147483647 h 587"/>
              <a:gd name="T22" fmla="*/ 2147483647 w 3540"/>
              <a:gd name="T23" fmla="*/ 2147483647 h 587"/>
              <a:gd name="T24" fmla="*/ 2147483647 w 3540"/>
              <a:gd name="T25" fmla="*/ 2147483647 h 587"/>
              <a:gd name="T26" fmla="*/ 2147483647 w 3540"/>
              <a:gd name="T27" fmla="*/ 2147483647 h 587"/>
              <a:gd name="T28" fmla="*/ 2147483647 w 3540"/>
              <a:gd name="T29" fmla="*/ 2147483647 h 587"/>
              <a:gd name="T30" fmla="*/ 2147483647 w 3540"/>
              <a:gd name="T31" fmla="*/ 2147483647 h 587"/>
              <a:gd name="T32" fmla="*/ 2147483647 w 3540"/>
              <a:gd name="T33" fmla="*/ 2147483647 h 587"/>
              <a:gd name="T34" fmla="*/ 2147483647 w 3540"/>
              <a:gd name="T35" fmla="*/ 2147483647 h 587"/>
              <a:gd name="T36" fmla="*/ 2147483647 w 3540"/>
              <a:gd name="T37" fmla="*/ 2147483647 h 587"/>
              <a:gd name="T38" fmla="*/ 2147483647 w 3540"/>
              <a:gd name="T39" fmla="*/ 0 h 58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540"/>
              <a:gd name="T61" fmla="*/ 0 h 587"/>
              <a:gd name="T62" fmla="*/ 3540 w 3540"/>
              <a:gd name="T63" fmla="*/ 587 h 58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540" h="587">
                <a:moveTo>
                  <a:pt x="0" y="270"/>
                </a:moveTo>
                <a:lnTo>
                  <a:pt x="180" y="343"/>
                </a:lnTo>
                <a:lnTo>
                  <a:pt x="364" y="407"/>
                </a:lnTo>
                <a:lnTo>
                  <a:pt x="550" y="461"/>
                </a:lnTo>
                <a:lnTo>
                  <a:pt x="740" y="506"/>
                </a:lnTo>
                <a:lnTo>
                  <a:pt x="931" y="541"/>
                </a:lnTo>
                <a:lnTo>
                  <a:pt x="1124" y="566"/>
                </a:lnTo>
                <a:lnTo>
                  <a:pt x="1319" y="581"/>
                </a:lnTo>
                <a:lnTo>
                  <a:pt x="1513" y="586"/>
                </a:lnTo>
                <a:lnTo>
                  <a:pt x="1708" y="581"/>
                </a:lnTo>
                <a:lnTo>
                  <a:pt x="1902" y="566"/>
                </a:lnTo>
                <a:lnTo>
                  <a:pt x="2096" y="542"/>
                </a:lnTo>
                <a:lnTo>
                  <a:pt x="2287" y="507"/>
                </a:lnTo>
                <a:lnTo>
                  <a:pt x="2477" y="463"/>
                </a:lnTo>
                <a:lnTo>
                  <a:pt x="2664" y="409"/>
                </a:lnTo>
                <a:lnTo>
                  <a:pt x="2847" y="345"/>
                </a:lnTo>
                <a:lnTo>
                  <a:pt x="3027" y="273"/>
                </a:lnTo>
                <a:lnTo>
                  <a:pt x="3203" y="191"/>
                </a:lnTo>
                <a:lnTo>
                  <a:pt x="3374" y="100"/>
                </a:lnTo>
                <a:lnTo>
                  <a:pt x="3539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i="1">
              <a:latin typeface="+mj-lt"/>
            </a:endParaRPr>
          </a:p>
        </p:txBody>
      </p:sp>
      <p:sp>
        <p:nvSpPr>
          <p:cNvPr id="217150" name="Freeform 13"/>
          <p:cNvSpPr>
            <a:spLocks/>
          </p:cNvSpPr>
          <p:nvPr/>
        </p:nvSpPr>
        <p:spPr bwMode="auto">
          <a:xfrm>
            <a:off x="6935788" y="3133725"/>
            <a:ext cx="995362" cy="112713"/>
          </a:xfrm>
          <a:custGeom>
            <a:avLst/>
            <a:gdLst>
              <a:gd name="T0" fmla="*/ 2147483647 w 3045"/>
              <a:gd name="T1" fmla="*/ 2147483647 h 344"/>
              <a:gd name="T2" fmla="*/ 2147483647 w 3045"/>
              <a:gd name="T3" fmla="*/ 2147483647 h 344"/>
              <a:gd name="T4" fmla="*/ 2147483647 w 3045"/>
              <a:gd name="T5" fmla="*/ 2147483647 h 344"/>
              <a:gd name="T6" fmla="*/ 2147483647 w 3045"/>
              <a:gd name="T7" fmla="*/ 2147483647 h 344"/>
              <a:gd name="T8" fmla="*/ 2147483647 w 3045"/>
              <a:gd name="T9" fmla="*/ 2147483647 h 344"/>
              <a:gd name="T10" fmla="*/ 2147483647 w 3045"/>
              <a:gd name="T11" fmla="*/ 2147483647 h 344"/>
              <a:gd name="T12" fmla="*/ 2147483647 w 3045"/>
              <a:gd name="T13" fmla="*/ 2147483647 h 344"/>
              <a:gd name="T14" fmla="*/ 2147483647 w 3045"/>
              <a:gd name="T15" fmla="*/ 2147483647 h 344"/>
              <a:gd name="T16" fmla="*/ 2147483647 w 3045"/>
              <a:gd name="T17" fmla="*/ 0 h 344"/>
              <a:gd name="T18" fmla="*/ 2147483647 w 3045"/>
              <a:gd name="T19" fmla="*/ 2147483647 h 344"/>
              <a:gd name="T20" fmla="*/ 2147483647 w 3045"/>
              <a:gd name="T21" fmla="*/ 2147483647 h 344"/>
              <a:gd name="T22" fmla="*/ 2147483647 w 3045"/>
              <a:gd name="T23" fmla="*/ 2147483647 h 344"/>
              <a:gd name="T24" fmla="*/ 2147483647 w 3045"/>
              <a:gd name="T25" fmla="*/ 2147483647 h 344"/>
              <a:gd name="T26" fmla="*/ 2147483647 w 3045"/>
              <a:gd name="T27" fmla="*/ 2147483647 h 344"/>
              <a:gd name="T28" fmla="*/ 2147483647 w 3045"/>
              <a:gd name="T29" fmla="*/ 2147483647 h 344"/>
              <a:gd name="T30" fmla="*/ 2147483647 w 3045"/>
              <a:gd name="T31" fmla="*/ 2147483647 h 344"/>
              <a:gd name="T32" fmla="*/ 0 w 3045"/>
              <a:gd name="T33" fmla="*/ 2147483647 h 3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045"/>
              <a:gd name="T52" fmla="*/ 0 h 344"/>
              <a:gd name="T53" fmla="*/ 3045 w 3045"/>
              <a:gd name="T54" fmla="*/ 344 h 34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045" h="344">
                <a:moveTo>
                  <a:pt x="3044" y="295"/>
                </a:moveTo>
                <a:lnTo>
                  <a:pt x="2862" y="224"/>
                </a:lnTo>
                <a:lnTo>
                  <a:pt x="2677" y="163"/>
                </a:lnTo>
                <a:lnTo>
                  <a:pt x="2488" y="111"/>
                </a:lnTo>
                <a:lnTo>
                  <a:pt x="2297" y="69"/>
                </a:lnTo>
                <a:lnTo>
                  <a:pt x="2104" y="37"/>
                </a:lnTo>
                <a:lnTo>
                  <a:pt x="1909" y="15"/>
                </a:lnTo>
                <a:lnTo>
                  <a:pt x="1713" y="2"/>
                </a:lnTo>
                <a:lnTo>
                  <a:pt x="1517" y="0"/>
                </a:lnTo>
                <a:lnTo>
                  <a:pt x="1321" y="9"/>
                </a:lnTo>
                <a:lnTo>
                  <a:pt x="1126" y="27"/>
                </a:lnTo>
                <a:lnTo>
                  <a:pt x="932" y="55"/>
                </a:lnTo>
                <a:lnTo>
                  <a:pt x="740" y="93"/>
                </a:lnTo>
                <a:lnTo>
                  <a:pt x="550" y="141"/>
                </a:lnTo>
                <a:lnTo>
                  <a:pt x="363" y="199"/>
                </a:lnTo>
                <a:lnTo>
                  <a:pt x="179" y="266"/>
                </a:lnTo>
                <a:lnTo>
                  <a:pt x="0" y="343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i="1">
              <a:latin typeface="+mj-lt"/>
            </a:endParaRPr>
          </a:p>
        </p:txBody>
      </p:sp>
      <p:sp>
        <p:nvSpPr>
          <p:cNvPr id="154634" name="Freeform 39"/>
          <p:cNvSpPr>
            <a:spLocks/>
          </p:cNvSpPr>
          <p:nvPr/>
        </p:nvSpPr>
        <p:spPr bwMode="auto">
          <a:xfrm>
            <a:off x="4200525" y="6443663"/>
            <a:ext cx="828675" cy="58737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5" name="Freeform 41"/>
          <p:cNvSpPr>
            <a:spLocks/>
          </p:cNvSpPr>
          <p:nvPr/>
        </p:nvSpPr>
        <p:spPr bwMode="auto">
          <a:xfrm>
            <a:off x="3503613" y="5214938"/>
            <a:ext cx="77787" cy="677862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6" name="Freeform 38"/>
          <p:cNvSpPr>
            <a:spLocks/>
          </p:cNvSpPr>
          <p:nvPr/>
        </p:nvSpPr>
        <p:spPr bwMode="auto">
          <a:xfrm>
            <a:off x="5538788" y="5148263"/>
            <a:ext cx="46037" cy="642937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60" name="Text Box 5"/>
          <p:cNvSpPr txBox="1">
            <a:spLocks noChangeArrowheads="1"/>
          </p:cNvSpPr>
          <p:nvPr/>
        </p:nvSpPr>
        <p:spPr bwMode="auto">
          <a:xfrm>
            <a:off x="5765800" y="2667000"/>
            <a:ext cx="33528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1433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414338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414338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414338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414338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4143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4143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4143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4143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6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defRPr/>
            </a:pPr>
            <a:r>
              <a:rPr lang="en-GB" altLang="en-US" sz="2200" i="1" dirty="0" err="1">
                <a:solidFill>
                  <a:srgbClr val="000000"/>
                </a:solidFill>
                <a:latin typeface="+mn-lt"/>
              </a:rPr>
              <a:t>BreakpointGraph</a:t>
            </a:r>
            <a:r>
              <a:rPr lang="en-GB" altLang="en-US" sz="2200" i="1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altLang="en-US" sz="2200" i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GB" altLang="en-US" sz="2200" i="1" dirty="0">
                <a:solidFill>
                  <a:srgbClr val="000000"/>
                </a:solidFill>
                <a:latin typeface="+mn-lt"/>
              </a:rPr>
              <a:t>,</a:t>
            </a:r>
            <a:r>
              <a:rPr lang="en-GB" altLang="en-US" sz="2200" i="1" dirty="0">
                <a:solidFill>
                  <a:srgbClr val="00B050"/>
                </a:solidFill>
                <a:latin typeface="+mn-lt"/>
              </a:rPr>
              <a:t>Q</a:t>
            </a:r>
            <a:r>
              <a:rPr lang="en-GB" altLang="en-US" sz="2200" i="1" dirty="0">
                <a:solidFill>
                  <a:srgbClr val="000000"/>
                </a:solidFill>
                <a:latin typeface="+mn-lt"/>
              </a:rPr>
              <a:t>)</a:t>
            </a:r>
            <a:br>
              <a:rPr lang="en-GB" altLang="en-US" sz="2400" i="1" dirty="0">
                <a:solidFill>
                  <a:srgbClr val="000000"/>
                </a:solidFill>
                <a:latin typeface="+mn-lt"/>
              </a:rPr>
            </a:br>
            <a:endParaRPr lang="en-GB" altLang="en-US" sz="24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4638" name="Freeform 27"/>
          <p:cNvSpPr>
            <a:spLocks/>
          </p:cNvSpPr>
          <p:nvPr/>
        </p:nvSpPr>
        <p:spPr bwMode="auto">
          <a:xfrm>
            <a:off x="4202113" y="3959225"/>
            <a:ext cx="973137" cy="160338"/>
          </a:xfrm>
          <a:custGeom>
            <a:avLst/>
            <a:gdLst>
              <a:gd name="T0" fmla="*/ 0 w 2983"/>
              <a:gd name="T1" fmla="*/ 2147483647 h 492"/>
              <a:gd name="T2" fmla="*/ 2147483647 w 2983"/>
              <a:gd name="T3" fmla="*/ 2147483647 h 492"/>
              <a:gd name="T4" fmla="*/ 2147483647 w 2983"/>
              <a:gd name="T5" fmla="*/ 2147483647 h 492"/>
              <a:gd name="T6" fmla="*/ 2147483647 w 2983"/>
              <a:gd name="T7" fmla="*/ 2147483647 h 492"/>
              <a:gd name="T8" fmla="*/ 2147483647 w 2983"/>
              <a:gd name="T9" fmla="*/ 2147483647 h 492"/>
              <a:gd name="T10" fmla="*/ 2147483647 w 2983"/>
              <a:gd name="T11" fmla="*/ 2147483647 h 492"/>
              <a:gd name="T12" fmla="*/ 2147483647 w 2983"/>
              <a:gd name="T13" fmla="*/ 2147483647 h 492"/>
              <a:gd name="T14" fmla="*/ 2147483647 w 2983"/>
              <a:gd name="T15" fmla="*/ 2147483647 h 492"/>
              <a:gd name="T16" fmla="*/ 2147483647 w 2983"/>
              <a:gd name="T17" fmla="*/ 2147483647 h 492"/>
              <a:gd name="T18" fmla="*/ 2147483647 w 2983"/>
              <a:gd name="T19" fmla="*/ 2147483647 h 492"/>
              <a:gd name="T20" fmla="*/ 2147483647 w 2983"/>
              <a:gd name="T21" fmla="*/ 2147483647 h 492"/>
              <a:gd name="T22" fmla="*/ 2147483647 w 2983"/>
              <a:gd name="T23" fmla="*/ 2147483647 h 492"/>
              <a:gd name="T24" fmla="*/ 2147483647 w 2983"/>
              <a:gd name="T25" fmla="*/ 2147483647 h 492"/>
              <a:gd name="T26" fmla="*/ 2147483647 w 2983"/>
              <a:gd name="T27" fmla="*/ 2147483647 h 492"/>
              <a:gd name="T28" fmla="*/ 2147483647 w 2983"/>
              <a:gd name="T29" fmla="*/ 2147483647 h 492"/>
              <a:gd name="T30" fmla="*/ 2147483647 w 2983"/>
              <a:gd name="T31" fmla="*/ 2147483647 h 492"/>
              <a:gd name="T32" fmla="*/ 2147483647 w 2983"/>
              <a:gd name="T33" fmla="*/ 2147483647 h 492"/>
              <a:gd name="T34" fmla="*/ 2147483647 w 2983"/>
              <a:gd name="T35" fmla="*/ 2147483647 h 492"/>
              <a:gd name="T36" fmla="*/ 2147483647 w 2983"/>
              <a:gd name="T37" fmla="*/ 0 h 4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983"/>
              <a:gd name="T58" fmla="*/ 0 h 492"/>
              <a:gd name="T59" fmla="*/ 2983 w 2983"/>
              <a:gd name="T60" fmla="*/ 492 h 49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983" h="492">
                <a:moveTo>
                  <a:pt x="0" y="261"/>
                </a:moveTo>
                <a:lnTo>
                  <a:pt x="162" y="319"/>
                </a:lnTo>
                <a:lnTo>
                  <a:pt x="326" y="369"/>
                </a:lnTo>
                <a:lnTo>
                  <a:pt x="494" y="411"/>
                </a:lnTo>
                <a:lnTo>
                  <a:pt x="663" y="444"/>
                </a:lnTo>
                <a:lnTo>
                  <a:pt x="834" y="468"/>
                </a:lnTo>
                <a:lnTo>
                  <a:pt x="1006" y="484"/>
                </a:lnTo>
                <a:lnTo>
                  <a:pt x="1178" y="491"/>
                </a:lnTo>
                <a:lnTo>
                  <a:pt x="1351" y="489"/>
                </a:lnTo>
                <a:lnTo>
                  <a:pt x="1523" y="478"/>
                </a:lnTo>
                <a:lnTo>
                  <a:pt x="1695" y="459"/>
                </a:lnTo>
                <a:lnTo>
                  <a:pt x="1865" y="431"/>
                </a:lnTo>
                <a:lnTo>
                  <a:pt x="2034" y="394"/>
                </a:lnTo>
                <a:lnTo>
                  <a:pt x="2200" y="349"/>
                </a:lnTo>
                <a:lnTo>
                  <a:pt x="2363" y="295"/>
                </a:lnTo>
                <a:lnTo>
                  <a:pt x="2524" y="233"/>
                </a:lnTo>
                <a:lnTo>
                  <a:pt x="2681" y="163"/>
                </a:lnTo>
                <a:lnTo>
                  <a:pt x="2834" y="86"/>
                </a:lnTo>
                <a:lnTo>
                  <a:pt x="2982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9" name="Freeform 29"/>
          <p:cNvSpPr>
            <a:spLocks/>
          </p:cNvSpPr>
          <p:nvPr/>
        </p:nvSpPr>
        <p:spPr bwMode="auto">
          <a:xfrm>
            <a:off x="3490913" y="2738438"/>
            <a:ext cx="73025" cy="752475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0" name="Freeform 25"/>
          <p:cNvSpPr>
            <a:spLocks/>
          </p:cNvSpPr>
          <p:nvPr/>
        </p:nvSpPr>
        <p:spPr bwMode="auto">
          <a:xfrm>
            <a:off x="4143375" y="2039938"/>
            <a:ext cx="850900" cy="100012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1" name="Freeform 38"/>
          <p:cNvSpPr>
            <a:spLocks/>
          </p:cNvSpPr>
          <p:nvPr/>
        </p:nvSpPr>
        <p:spPr bwMode="auto">
          <a:xfrm>
            <a:off x="2432050" y="5054600"/>
            <a:ext cx="85725" cy="722313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2" name="Freeform 39"/>
          <p:cNvSpPr>
            <a:spLocks/>
          </p:cNvSpPr>
          <p:nvPr/>
        </p:nvSpPr>
        <p:spPr bwMode="auto">
          <a:xfrm>
            <a:off x="1068388" y="6426200"/>
            <a:ext cx="863600" cy="103188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3" name="Freeform 41"/>
          <p:cNvSpPr>
            <a:spLocks/>
          </p:cNvSpPr>
          <p:nvPr/>
        </p:nvSpPr>
        <p:spPr bwMode="auto">
          <a:xfrm>
            <a:off x="371475" y="5146675"/>
            <a:ext cx="73025" cy="754063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4" name="Freeform 37"/>
          <p:cNvSpPr>
            <a:spLocks/>
          </p:cNvSpPr>
          <p:nvPr/>
        </p:nvSpPr>
        <p:spPr bwMode="auto">
          <a:xfrm>
            <a:off x="998538" y="4449763"/>
            <a:ext cx="850900" cy="98425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5" name="Freeform 27"/>
          <p:cNvSpPr>
            <a:spLocks/>
          </p:cNvSpPr>
          <p:nvPr/>
        </p:nvSpPr>
        <p:spPr bwMode="auto">
          <a:xfrm>
            <a:off x="1095375" y="3954463"/>
            <a:ext cx="973138" cy="160337"/>
          </a:xfrm>
          <a:custGeom>
            <a:avLst/>
            <a:gdLst>
              <a:gd name="T0" fmla="*/ 0 w 2983"/>
              <a:gd name="T1" fmla="*/ 2147483647 h 492"/>
              <a:gd name="T2" fmla="*/ 2147483647 w 2983"/>
              <a:gd name="T3" fmla="*/ 2147483647 h 492"/>
              <a:gd name="T4" fmla="*/ 2147483647 w 2983"/>
              <a:gd name="T5" fmla="*/ 2147483647 h 492"/>
              <a:gd name="T6" fmla="*/ 2147483647 w 2983"/>
              <a:gd name="T7" fmla="*/ 2147483647 h 492"/>
              <a:gd name="T8" fmla="*/ 2147483647 w 2983"/>
              <a:gd name="T9" fmla="*/ 2147483647 h 492"/>
              <a:gd name="T10" fmla="*/ 2147483647 w 2983"/>
              <a:gd name="T11" fmla="*/ 2147483647 h 492"/>
              <a:gd name="T12" fmla="*/ 2147483647 w 2983"/>
              <a:gd name="T13" fmla="*/ 2147483647 h 492"/>
              <a:gd name="T14" fmla="*/ 2147483647 w 2983"/>
              <a:gd name="T15" fmla="*/ 2147483647 h 492"/>
              <a:gd name="T16" fmla="*/ 2147483647 w 2983"/>
              <a:gd name="T17" fmla="*/ 2147483647 h 492"/>
              <a:gd name="T18" fmla="*/ 2147483647 w 2983"/>
              <a:gd name="T19" fmla="*/ 2147483647 h 492"/>
              <a:gd name="T20" fmla="*/ 2147483647 w 2983"/>
              <a:gd name="T21" fmla="*/ 2147483647 h 492"/>
              <a:gd name="T22" fmla="*/ 2147483647 w 2983"/>
              <a:gd name="T23" fmla="*/ 2147483647 h 492"/>
              <a:gd name="T24" fmla="*/ 2147483647 w 2983"/>
              <a:gd name="T25" fmla="*/ 2147483647 h 492"/>
              <a:gd name="T26" fmla="*/ 2147483647 w 2983"/>
              <a:gd name="T27" fmla="*/ 2147483647 h 492"/>
              <a:gd name="T28" fmla="*/ 2147483647 w 2983"/>
              <a:gd name="T29" fmla="*/ 2147483647 h 492"/>
              <a:gd name="T30" fmla="*/ 2147483647 w 2983"/>
              <a:gd name="T31" fmla="*/ 2147483647 h 492"/>
              <a:gd name="T32" fmla="*/ 2147483647 w 2983"/>
              <a:gd name="T33" fmla="*/ 2147483647 h 492"/>
              <a:gd name="T34" fmla="*/ 2147483647 w 2983"/>
              <a:gd name="T35" fmla="*/ 2147483647 h 492"/>
              <a:gd name="T36" fmla="*/ 2147483647 w 2983"/>
              <a:gd name="T37" fmla="*/ 0 h 4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983"/>
              <a:gd name="T58" fmla="*/ 0 h 492"/>
              <a:gd name="T59" fmla="*/ 2983 w 2983"/>
              <a:gd name="T60" fmla="*/ 492 h 49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983" h="492">
                <a:moveTo>
                  <a:pt x="0" y="261"/>
                </a:moveTo>
                <a:lnTo>
                  <a:pt x="162" y="319"/>
                </a:lnTo>
                <a:lnTo>
                  <a:pt x="326" y="369"/>
                </a:lnTo>
                <a:lnTo>
                  <a:pt x="494" y="411"/>
                </a:lnTo>
                <a:lnTo>
                  <a:pt x="663" y="444"/>
                </a:lnTo>
                <a:lnTo>
                  <a:pt x="834" y="468"/>
                </a:lnTo>
                <a:lnTo>
                  <a:pt x="1006" y="484"/>
                </a:lnTo>
                <a:lnTo>
                  <a:pt x="1178" y="491"/>
                </a:lnTo>
                <a:lnTo>
                  <a:pt x="1351" y="489"/>
                </a:lnTo>
                <a:lnTo>
                  <a:pt x="1523" y="478"/>
                </a:lnTo>
                <a:lnTo>
                  <a:pt x="1695" y="459"/>
                </a:lnTo>
                <a:lnTo>
                  <a:pt x="1865" y="431"/>
                </a:lnTo>
                <a:lnTo>
                  <a:pt x="2034" y="394"/>
                </a:lnTo>
                <a:lnTo>
                  <a:pt x="2200" y="349"/>
                </a:lnTo>
                <a:lnTo>
                  <a:pt x="2363" y="295"/>
                </a:lnTo>
                <a:lnTo>
                  <a:pt x="2524" y="233"/>
                </a:lnTo>
                <a:lnTo>
                  <a:pt x="2681" y="163"/>
                </a:lnTo>
                <a:lnTo>
                  <a:pt x="2834" y="86"/>
                </a:lnTo>
                <a:lnTo>
                  <a:pt x="2982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6" name="Freeform 26"/>
          <p:cNvSpPr>
            <a:spLocks/>
          </p:cNvSpPr>
          <p:nvPr/>
        </p:nvSpPr>
        <p:spPr bwMode="auto">
          <a:xfrm>
            <a:off x="2446338" y="2728913"/>
            <a:ext cx="85725" cy="722312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7" name="Freeform 25"/>
          <p:cNvSpPr>
            <a:spLocks/>
          </p:cNvSpPr>
          <p:nvPr/>
        </p:nvSpPr>
        <p:spPr bwMode="auto">
          <a:xfrm>
            <a:off x="1036638" y="2035175"/>
            <a:ext cx="850900" cy="100013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8" name="Freeform 29"/>
          <p:cNvSpPr>
            <a:spLocks/>
          </p:cNvSpPr>
          <p:nvPr/>
        </p:nvSpPr>
        <p:spPr bwMode="auto">
          <a:xfrm>
            <a:off x="384175" y="2733675"/>
            <a:ext cx="73025" cy="752475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04800"/>
            <a:ext cx="7808913" cy="1146175"/>
          </a:xfrm>
        </p:spPr>
        <p:txBody>
          <a:bodyPr lIns="0" tIns="0" rIns="0" bIns="0" anchor="ctr"/>
          <a:lstStyle/>
          <a:p>
            <a:pPr algn="ctr" defTabSz="457200" eaLnBrk="1" hangingPunct="1">
              <a:lnSpc>
                <a:spcPct val="102000"/>
              </a:lnSpc>
              <a:buClr>
                <a:srgbClr val="000000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4400">
                <a:solidFill>
                  <a:srgbClr val="333333"/>
                </a:solidFill>
                <a:latin typeface="Arial" charset="0"/>
              </a:rPr>
              <a:t>Breakpoint Graph</a:t>
            </a:r>
          </a:p>
        </p:txBody>
      </p:sp>
      <p:sp>
        <p:nvSpPr>
          <p:cNvPr id="154650" name="Freeform 19"/>
          <p:cNvSpPr>
            <a:spLocks/>
          </p:cNvSpPr>
          <p:nvPr/>
        </p:nvSpPr>
        <p:spPr bwMode="auto">
          <a:xfrm>
            <a:off x="1916113" y="2133600"/>
            <a:ext cx="538162" cy="552450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51" name="Freeform 20"/>
          <p:cNvSpPr>
            <a:spLocks/>
          </p:cNvSpPr>
          <p:nvPr/>
        </p:nvSpPr>
        <p:spPr bwMode="auto">
          <a:xfrm>
            <a:off x="457200" y="2133600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52" name="Freeform 21"/>
          <p:cNvSpPr>
            <a:spLocks/>
          </p:cNvSpPr>
          <p:nvPr/>
        </p:nvSpPr>
        <p:spPr bwMode="auto">
          <a:xfrm>
            <a:off x="2014538" y="3395663"/>
            <a:ext cx="465137" cy="566737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53" name="Text Box 22"/>
          <p:cNvSpPr txBox="1">
            <a:spLocks noChangeArrowheads="1"/>
          </p:cNvSpPr>
          <p:nvPr/>
        </p:nvSpPr>
        <p:spPr bwMode="auto">
          <a:xfrm>
            <a:off x="492125" y="2936875"/>
            <a:ext cx="30956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a</a:t>
            </a:r>
          </a:p>
        </p:txBody>
      </p:sp>
      <p:sp>
        <p:nvSpPr>
          <p:cNvPr id="154654" name="Text Box 23"/>
          <p:cNvSpPr txBox="1">
            <a:spLocks noChangeArrowheads="1"/>
          </p:cNvSpPr>
          <p:nvPr/>
        </p:nvSpPr>
        <p:spPr bwMode="auto">
          <a:xfrm>
            <a:off x="2262188" y="2922588"/>
            <a:ext cx="160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c</a:t>
            </a:r>
          </a:p>
        </p:txBody>
      </p:sp>
      <p:sp>
        <p:nvSpPr>
          <p:cNvPr id="154655" name="Freeform 28"/>
          <p:cNvSpPr>
            <a:spLocks/>
          </p:cNvSpPr>
          <p:nvPr/>
        </p:nvSpPr>
        <p:spPr bwMode="auto">
          <a:xfrm>
            <a:off x="468313" y="3478213"/>
            <a:ext cx="592137" cy="560387"/>
          </a:xfrm>
          <a:custGeom>
            <a:avLst/>
            <a:gdLst>
              <a:gd name="T0" fmla="*/ 0 w 1814"/>
              <a:gd name="T1" fmla="*/ 0 h 1716"/>
              <a:gd name="T2" fmla="*/ 2147483647 w 1814"/>
              <a:gd name="T3" fmla="*/ 2147483647 h 1716"/>
              <a:gd name="T4" fmla="*/ 2147483647 w 1814"/>
              <a:gd name="T5" fmla="*/ 2147483647 h 1716"/>
              <a:gd name="T6" fmla="*/ 2147483647 w 1814"/>
              <a:gd name="T7" fmla="*/ 2147483647 h 1716"/>
              <a:gd name="T8" fmla="*/ 2147483647 w 1814"/>
              <a:gd name="T9" fmla="*/ 2147483647 h 1716"/>
              <a:gd name="T10" fmla="*/ 2147483647 w 1814"/>
              <a:gd name="T11" fmla="*/ 2147483647 h 1716"/>
              <a:gd name="T12" fmla="*/ 2147483647 w 1814"/>
              <a:gd name="T13" fmla="*/ 2147483647 h 1716"/>
              <a:gd name="T14" fmla="*/ 2147483647 w 1814"/>
              <a:gd name="T15" fmla="*/ 2147483647 h 1716"/>
              <a:gd name="T16" fmla="*/ 2147483647 w 1814"/>
              <a:gd name="T17" fmla="*/ 2147483647 h 1716"/>
              <a:gd name="T18" fmla="*/ 2147483647 w 1814"/>
              <a:gd name="T19" fmla="*/ 2147483647 h 1716"/>
              <a:gd name="T20" fmla="*/ 2147483647 w 1814"/>
              <a:gd name="T21" fmla="*/ 2147483647 h 1716"/>
              <a:gd name="T22" fmla="*/ 2147483647 w 1814"/>
              <a:gd name="T23" fmla="*/ 2147483647 h 1716"/>
              <a:gd name="T24" fmla="*/ 2147483647 w 1814"/>
              <a:gd name="T25" fmla="*/ 2147483647 h 1716"/>
              <a:gd name="T26" fmla="*/ 2147483647 w 1814"/>
              <a:gd name="T27" fmla="*/ 2147483647 h 1716"/>
              <a:gd name="T28" fmla="*/ 2147483647 w 1814"/>
              <a:gd name="T29" fmla="*/ 2147483647 h 1716"/>
              <a:gd name="T30" fmla="*/ 2147483647 w 1814"/>
              <a:gd name="T31" fmla="*/ 2147483647 h 17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14"/>
              <a:gd name="T49" fmla="*/ 0 h 1716"/>
              <a:gd name="T50" fmla="*/ 1814 w 1814"/>
              <a:gd name="T51" fmla="*/ 1716 h 171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14" h="1716">
                <a:moveTo>
                  <a:pt x="0" y="0"/>
                </a:moveTo>
                <a:lnTo>
                  <a:pt x="72" y="153"/>
                </a:lnTo>
                <a:lnTo>
                  <a:pt x="152" y="301"/>
                </a:lnTo>
                <a:lnTo>
                  <a:pt x="240" y="446"/>
                </a:lnTo>
                <a:lnTo>
                  <a:pt x="336" y="586"/>
                </a:lnTo>
                <a:lnTo>
                  <a:pt x="439" y="721"/>
                </a:lnTo>
                <a:lnTo>
                  <a:pt x="550" y="850"/>
                </a:lnTo>
                <a:lnTo>
                  <a:pt x="667" y="974"/>
                </a:lnTo>
                <a:lnTo>
                  <a:pt x="792" y="1091"/>
                </a:lnTo>
                <a:lnTo>
                  <a:pt x="922" y="1202"/>
                </a:lnTo>
                <a:lnTo>
                  <a:pt x="1058" y="1306"/>
                </a:lnTo>
                <a:lnTo>
                  <a:pt x="1200" y="1403"/>
                </a:lnTo>
                <a:lnTo>
                  <a:pt x="1346" y="1492"/>
                </a:lnTo>
                <a:lnTo>
                  <a:pt x="1498" y="1574"/>
                </a:lnTo>
                <a:lnTo>
                  <a:pt x="1653" y="1648"/>
                </a:lnTo>
                <a:lnTo>
                  <a:pt x="1813" y="171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56" name="Text Box 30"/>
          <p:cNvSpPr txBox="1">
            <a:spLocks noChangeArrowheads="1"/>
          </p:cNvSpPr>
          <p:nvPr/>
        </p:nvSpPr>
        <p:spPr bwMode="auto">
          <a:xfrm>
            <a:off x="1404938" y="2127250"/>
            <a:ext cx="260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b</a:t>
            </a:r>
          </a:p>
        </p:txBody>
      </p:sp>
      <p:sp>
        <p:nvSpPr>
          <p:cNvPr id="154657" name="Freeform 31"/>
          <p:cNvSpPr>
            <a:spLocks/>
          </p:cNvSpPr>
          <p:nvPr/>
        </p:nvSpPr>
        <p:spPr bwMode="auto">
          <a:xfrm>
            <a:off x="1901825" y="4546600"/>
            <a:ext cx="538163" cy="554038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58" name="Freeform 32"/>
          <p:cNvSpPr>
            <a:spLocks/>
          </p:cNvSpPr>
          <p:nvPr/>
        </p:nvSpPr>
        <p:spPr bwMode="auto">
          <a:xfrm>
            <a:off x="442913" y="4546600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59" name="Freeform 33"/>
          <p:cNvSpPr>
            <a:spLocks/>
          </p:cNvSpPr>
          <p:nvPr/>
        </p:nvSpPr>
        <p:spPr bwMode="auto">
          <a:xfrm>
            <a:off x="1998663" y="5810250"/>
            <a:ext cx="466725" cy="566738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60" name="Text Box 34"/>
          <p:cNvSpPr txBox="1">
            <a:spLocks noChangeArrowheads="1"/>
          </p:cNvSpPr>
          <p:nvPr/>
        </p:nvSpPr>
        <p:spPr bwMode="auto">
          <a:xfrm>
            <a:off x="477838" y="5351463"/>
            <a:ext cx="309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a</a:t>
            </a:r>
          </a:p>
        </p:txBody>
      </p:sp>
      <p:sp>
        <p:nvSpPr>
          <p:cNvPr id="154661" name="Text Box 35"/>
          <p:cNvSpPr txBox="1">
            <a:spLocks noChangeArrowheads="1"/>
          </p:cNvSpPr>
          <p:nvPr/>
        </p:nvSpPr>
        <p:spPr bwMode="auto">
          <a:xfrm>
            <a:off x="2251075" y="5330825"/>
            <a:ext cx="18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b</a:t>
            </a:r>
          </a:p>
        </p:txBody>
      </p:sp>
      <p:sp>
        <p:nvSpPr>
          <p:cNvPr id="154662" name="Text Box 36"/>
          <p:cNvSpPr txBox="1">
            <a:spLocks noChangeArrowheads="1"/>
          </p:cNvSpPr>
          <p:nvPr/>
        </p:nvSpPr>
        <p:spPr bwMode="auto">
          <a:xfrm>
            <a:off x="1373188" y="6180138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d</a:t>
            </a:r>
          </a:p>
        </p:txBody>
      </p:sp>
      <p:sp>
        <p:nvSpPr>
          <p:cNvPr id="154663" name="Freeform 40"/>
          <p:cNvSpPr>
            <a:spLocks/>
          </p:cNvSpPr>
          <p:nvPr/>
        </p:nvSpPr>
        <p:spPr bwMode="auto">
          <a:xfrm>
            <a:off x="474663" y="5935663"/>
            <a:ext cx="573087" cy="517525"/>
          </a:xfrm>
          <a:custGeom>
            <a:avLst/>
            <a:gdLst>
              <a:gd name="T0" fmla="*/ 0 w 1754"/>
              <a:gd name="T1" fmla="*/ 0 h 1586"/>
              <a:gd name="T2" fmla="*/ 2147483647 w 1754"/>
              <a:gd name="T3" fmla="*/ 2147483647 h 1586"/>
              <a:gd name="T4" fmla="*/ 2147483647 w 1754"/>
              <a:gd name="T5" fmla="*/ 2147483647 h 1586"/>
              <a:gd name="T6" fmla="*/ 2147483647 w 1754"/>
              <a:gd name="T7" fmla="*/ 2147483647 h 1586"/>
              <a:gd name="T8" fmla="*/ 2147483647 w 1754"/>
              <a:gd name="T9" fmla="*/ 2147483647 h 1586"/>
              <a:gd name="T10" fmla="*/ 2147483647 w 1754"/>
              <a:gd name="T11" fmla="*/ 2147483647 h 1586"/>
              <a:gd name="T12" fmla="*/ 2147483647 w 1754"/>
              <a:gd name="T13" fmla="*/ 2147483647 h 1586"/>
              <a:gd name="T14" fmla="*/ 2147483647 w 1754"/>
              <a:gd name="T15" fmla="*/ 2147483647 h 1586"/>
              <a:gd name="T16" fmla="*/ 2147483647 w 1754"/>
              <a:gd name="T17" fmla="*/ 2147483647 h 1586"/>
              <a:gd name="T18" fmla="*/ 2147483647 w 1754"/>
              <a:gd name="T19" fmla="*/ 2147483647 h 1586"/>
              <a:gd name="T20" fmla="*/ 2147483647 w 1754"/>
              <a:gd name="T21" fmla="*/ 2147483647 h 1586"/>
              <a:gd name="T22" fmla="*/ 2147483647 w 1754"/>
              <a:gd name="T23" fmla="*/ 2147483647 h 1586"/>
              <a:gd name="T24" fmla="*/ 2147483647 w 1754"/>
              <a:gd name="T25" fmla="*/ 2147483647 h 1586"/>
              <a:gd name="T26" fmla="*/ 2147483647 w 1754"/>
              <a:gd name="T27" fmla="*/ 2147483647 h 1586"/>
              <a:gd name="T28" fmla="*/ 2147483647 w 1754"/>
              <a:gd name="T29" fmla="*/ 2147483647 h 1586"/>
              <a:gd name="T30" fmla="*/ 2147483647 w 1754"/>
              <a:gd name="T31" fmla="*/ 2147483647 h 15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4"/>
              <a:gd name="T49" fmla="*/ 0 h 1586"/>
              <a:gd name="T50" fmla="*/ 1754 w 1754"/>
              <a:gd name="T51" fmla="*/ 1586 h 15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4" h="1586">
                <a:moveTo>
                  <a:pt x="0" y="0"/>
                </a:moveTo>
                <a:lnTo>
                  <a:pt x="75" y="141"/>
                </a:lnTo>
                <a:lnTo>
                  <a:pt x="156" y="278"/>
                </a:lnTo>
                <a:lnTo>
                  <a:pt x="244" y="412"/>
                </a:lnTo>
                <a:lnTo>
                  <a:pt x="339" y="540"/>
                </a:lnTo>
                <a:lnTo>
                  <a:pt x="441" y="665"/>
                </a:lnTo>
                <a:lnTo>
                  <a:pt x="549" y="784"/>
                </a:lnTo>
                <a:lnTo>
                  <a:pt x="663" y="897"/>
                </a:lnTo>
                <a:lnTo>
                  <a:pt x="782" y="1006"/>
                </a:lnTo>
                <a:lnTo>
                  <a:pt x="907" y="1108"/>
                </a:lnTo>
                <a:lnTo>
                  <a:pt x="1037" y="1204"/>
                </a:lnTo>
                <a:lnTo>
                  <a:pt x="1172" y="1294"/>
                </a:lnTo>
                <a:lnTo>
                  <a:pt x="1312" y="1377"/>
                </a:lnTo>
                <a:lnTo>
                  <a:pt x="1455" y="1453"/>
                </a:lnTo>
                <a:lnTo>
                  <a:pt x="1602" y="1522"/>
                </a:lnTo>
                <a:lnTo>
                  <a:pt x="1753" y="1585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64" name="Text Box 42"/>
          <p:cNvSpPr txBox="1">
            <a:spLocks noChangeArrowheads="1"/>
          </p:cNvSpPr>
          <p:nvPr/>
        </p:nvSpPr>
        <p:spPr bwMode="auto">
          <a:xfrm>
            <a:off x="1308100" y="4452938"/>
            <a:ext cx="2603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c</a:t>
            </a:r>
          </a:p>
        </p:txBody>
      </p:sp>
      <p:sp>
        <p:nvSpPr>
          <p:cNvPr id="154665" name="Text Box 43"/>
          <p:cNvSpPr txBox="1">
            <a:spLocks noChangeArrowheads="1"/>
          </p:cNvSpPr>
          <p:nvPr/>
        </p:nvSpPr>
        <p:spPr bwMode="auto">
          <a:xfrm>
            <a:off x="1377950" y="2940050"/>
            <a:ext cx="20478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solidFill>
                  <a:srgbClr val="FF0000"/>
                </a:solidFill>
                <a:latin typeface="Calibri" charset="0"/>
              </a:rPr>
              <a:t>P</a:t>
            </a:r>
          </a:p>
        </p:txBody>
      </p:sp>
      <p:sp>
        <p:nvSpPr>
          <p:cNvPr id="154666" name="Text Box 44"/>
          <p:cNvSpPr txBox="1">
            <a:spLocks noChangeArrowheads="1"/>
          </p:cNvSpPr>
          <p:nvPr/>
        </p:nvSpPr>
        <p:spPr bwMode="auto">
          <a:xfrm>
            <a:off x="1303338" y="5330825"/>
            <a:ext cx="269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solidFill>
                  <a:srgbClr val="00CC00"/>
                </a:solidFill>
                <a:latin typeface="Calibri" charset="0"/>
              </a:rPr>
              <a:t>Q</a:t>
            </a:r>
          </a:p>
        </p:txBody>
      </p:sp>
      <p:sp>
        <p:nvSpPr>
          <p:cNvPr id="154667" name="Text Box 36"/>
          <p:cNvSpPr txBox="1">
            <a:spLocks noChangeArrowheads="1"/>
          </p:cNvSpPr>
          <p:nvPr/>
        </p:nvSpPr>
        <p:spPr bwMode="auto">
          <a:xfrm>
            <a:off x="1401763" y="3783013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d</a:t>
            </a:r>
          </a:p>
        </p:txBody>
      </p:sp>
      <p:sp>
        <p:nvSpPr>
          <p:cNvPr id="154668" name="Line 34"/>
          <p:cNvSpPr>
            <a:spLocks noChangeShapeType="1"/>
          </p:cNvSpPr>
          <p:nvPr/>
        </p:nvSpPr>
        <p:spPr bwMode="auto">
          <a:xfrm>
            <a:off x="3573463" y="5160963"/>
            <a:ext cx="1965325" cy="649287"/>
          </a:xfrm>
          <a:prstGeom prst="line">
            <a:avLst/>
          </a:prstGeom>
          <a:noFill/>
          <a:ln w="3600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69" name="Line 36"/>
          <p:cNvSpPr>
            <a:spLocks noChangeShapeType="1"/>
          </p:cNvSpPr>
          <p:nvPr/>
        </p:nvSpPr>
        <p:spPr bwMode="auto">
          <a:xfrm flipH="1" flipV="1">
            <a:off x="4079875" y="4594225"/>
            <a:ext cx="84138" cy="1858963"/>
          </a:xfrm>
          <a:prstGeom prst="line">
            <a:avLst/>
          </a:prstGeom>
          <a:noFill/>
          <a:ln w="3600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70" name="Line 36"/>
          <p:cNvSpPr>
            <a:spLocks noChangeShapeType="1"/>
          </p:cNvSpPr>
          <p:nvPr/>
        </p:nvSpPr>
        <p:spPr bwMode="auto">
          <a:xfrm>
            <a:off x="3563938" y="5829300"/>
            <a:ext cx="1431925" cy="577850"/>
          </a:xfrm>
          <a:prstGeom prst="line">
            <a:avLst/>
          </a:prstGeom>
          <a:noFill/>
          <a:ln w="36000">
            <a:solidFill>
              <a:srgbClr val="00FF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71" name="Freeform 19"/>
          <p:cNvSpPr>
            <a:spLocks/>
          </p:cNvSpPr>
          <p:nvPr/>
        </p:nvSpPr>
        <p:spPr bwMode="auto">
          <a:xfrm>
            <a:off x="5022850" y="2138363"/>
            <a:ext cx="538163" cy="552450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72" name="Freeform 20"/>
          <p:cNvSpPr>
            <a:spLocks/>
          </p:cNvSpPr>
          <p:nvPr/>
        </p:nvSpPr>
        <p:spPr bwMode="auto">
          <a:xfrm>
            <a:off x="3563938" y="2138363"/>
            <a:ext cx="542925" cy="561975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73" name="Freeform 21"/>
          <p:cNvSpPr>
            <a:spLocks/>
          </p:cNvSpPr>
          <p:nvPr/>
        </p:nvSpPr>
        <p:spPr bwMode="auto">
          <a:xfrm>
            <a:off x="5121275" y="3400425"/>
            <a:ext cx="465138" cy="566738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74" name="Text Box 22"/>
          <p:cNvSpPr txBox="1">
            <a:spLocks noChangeArrowheads="1"/>
          </p:cNvSpPr>
          <p:nvPr/>
        </p:nvSpPr>
        <p:spPr bwMode="auto">
          <a:xfrm>
            <a:off x="3598863" y="2941638"/>
            <a:ext cx="30956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a</a:t>
            </a:r>
          </a:p>
        </p:txBody>
      </p:sp>
      <p:sp>
        <p:nvSpPr>
          <p:cNvPr id="154675" name="Text Box 23"/>
          <p:cNvSpPr txBox="1">
            <a:spLocks noChangeArrowheads="1"/>
          </p:cNvSpPr>
          <p:nvPr/>
        </p:nvSpPr>
        <p:spPr bwMode="auto">
          <a:xfrm>
            <a:off x="5368925" y="2927350"/>
            <a:ext cx="160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c</a:t>
            </a:r>
          </a:p>
        </p:txBody>
      </p:sp>
      <p:sp>
        <p:nvSpPr>
          <p:cNvPr id="154676" name="Freeform 28"/>
          <p:cNvSpPr>
            <a:spLocks/>
          </p:cNvSpPr>
          <p:nvPr/>
        </p:nvSpPr>
        <p:spPr bwMode="auto">
          <a:xfrm>
            <a:off x="3575050" y="3482975"/>
            <a:ext cx="592138" cy="560388"/>
          </a:xfrm>
          <a:custGeom>
            <a:avLst/>
            <a:gdLst>
              <a:gd name="T0" fmla="*/ 0 w 1814"/>
              <a:gd name="T1" fmla="*/ 0 h 1716"/>
              <a:gd name="T2" fmla="*/ 2147483647 w 1814"/>
              <a:gd name="T3" fmla="*/ 2147483647 h 1716"/>
              <a:gd name="T4" fmla="*/ 2147483647 w 1814"/>
              <a:gd name="T5" fmla="*/ 2147483647 h 1716"/>
              <a:gd name="T6" fmla="*/ 2147483647 w 1814"/>
              <a:gd name="T7" fmla="*/ 2147483647 h 1716"/>
              <a:gd name="T8" fmla="*/ 2147483647 w 1814"/>
              <a:gd name="T9" fmla="*/ 2147483647 h 1716"/>
              <a:gd name="T10" fmla="*/ 2147483647 w 1814"/>
              <a:gd name="T11" fmla="*/ 2147483647 h 1716"/>
              <a:gd name="T12" fmla="*/ 2147483647 w 1814"/>
              <a:gd name="T13" fmla="*/ 2147483647 h 1716"/>
              <a:gd name="T14" fmla="*/ 2147483647 w 1814"/>
              <a:gd name="T15" fmla="*/ 2147483647 h 1716"/>
              <a:gd name="T16" fmla="*/ 2147483647 w 1814"/>
              <a:gd name="T17" fmla="*/ 2147483647 h 1716"/>
              <a:gd name="T18" fmla="*/ 2147483647 w 1814"/>
              <a:gd name="T19" fmla="*/ 2147483647 h 1716"/>
              <a:gd name="T20" fmla="*/ 2147483647 w 1814"/>
              <a:gd name="T21" fmla="*/ 2147483647 h 1716"/>
              <a:gd name="T22" fmla="*/ 2147483647 w 1814"/>
              <a:gd name="T23" fmla="*/ 2147483647 h 1716"/>
              <a:gd name="T24" fmla="*/ 2147483647 w 1814"/>
              <a:gd name="T25" fmla="*/ 2147483647 h 1716"/>
              <a:gd name="T26" fmla="*/ 2147483647 w 1814"/>
              <a:gd name="T27" fmla="*/ 2147483647 h 1716"/>
              <a:gd name="T28" fmla="*/ 2147483647 w 1814"/>
              <a:gd name="T29" fmla="*/ 2147483647 h 1716"/>
              <a:gd name="T30" fmla="*/ 2147483647 w 1814"/>
              <a:gd name="T31" fmla="*/ 2147483647 h 17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14"/>
              <a:gd name="T49" fmla="*/ 0 h 1716"/>
              <a:gd name="T50" fmla="*/ 1814 w 1814"/>
              <a:gd name="T51" fmla="*/ 1716 h 171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14" h="1716">
                <a:moveTo>
                  <a:pt x="0" y="0"/>
                </a:moveTo>
                <a:lnTo>
                  <a:pt x="72" y="153"/>
                </a:lnTo>
                <a:lnTo>
                  <a:pt x="152" y="301"/>
                </a:lnTo>
                <a:lnTo>
                  <a:pt x="240" y="446"/>
                </a:lnTo>
                <a:lnTo>
                  <a:pt x="336" y="586"/>
                </a:lnTo>
                <a:lnTo>
                  <a:pt x="439" y="721"/>
                </a:lnTo>
                <a:lnTo>
                  <a:pt x="550" y="850"/>
                </a:lnTo>
                <a:lnTo>
                  <a:pt x="667" y="974"/>
                </a:lnTo>
                <a:lnTo>
                  <a:pt x="792" y="1091"/>
                </a:lnTo>
                <a:lnTo>
                  <a:pt x="922" y="1202"/>
                </a:lnTo>
                <a:lnTo>
                  <a:pt x="1058" y="1306"/>
                </a:lnTo>
                <a:lnTo>
                  <a:pt x="1200" y="1403"/>
                </a:lnTo>
                <a:lnTo>
                  <a:pt x="1346" y="1492"/>
                </a:lnTo>
                <a:lnTo>
                  <a:pt x="1498" y="1574"/>
                </a:lnTo>
                <a:lnTo>
                  <a:pt x="1653" y="1648"/>
                </a:lnTo>
                <a:lnTo>
                  <a:pt x="1813" y="171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77" name="Text Box 30"/>
          <p:cNvSpPr txBox="1">
            <a:spLocks noChangeArrowheads="1"/>
          </p:cNvSpPr>
          <p:nvPr/>
        </p:nvSpPr>
        <p:spPr bwMode="auto">
          <a:xfrm>
            <a:off x="4511675" y="2139950"/>
            <a:ext cx="260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b</a:t>
            </a:r>
          </a:p>
        </p:txBody>
      </p:sp>
      <p:sp>
        <p:nvSpPr>
          <p:cNvPr id="154678" name="Freeform 31"/>
          <p:cNvSpPr>
            <a:spLocks/>
          </p:cNvSpPr>
          <p:nvPr/>
        </p:nvSpPr>
        <p:spPr bwMode="auto">
          <a:xfrm>
            <a:off x="5008563" y="4551363"/>
            <a:ext cx="538162" cy="554037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79" name="Text Box 34"/>
          <p:cNvSpPr txBox="1">
            <a:spLocks noChangeArrowheads="1"/>
          </p:cNvSpPr>
          <p:nvPr/>
        </p:nvSpPr>
        <p:spPr bwMode="auto">
          <a:xfrm>
            <a:off x="3584575" y="5356225"/>
            <a:ext cx="309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a</a:t>
            </a:r>
          </a:p>
        </p:txBody>
      </p:sp>
      <p:sp>
        <p:nvSpPr>
          <p:cNvPr id="154680" name="Text Box 35"/>
          <p:cNvSpPr txBox="1">
            <a:spLocks noChangeArrowheads="1"/>
          </p:cNvSpPr>
          <p:nvPr/>
        </p:nvSpPr>
        <p:spPr bwMode="auto">
          <a:xfrm>
            <a:off x="5357813" y="5335588"/>
            <a:ext cx="18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c</a:t>
            </a:r>
          </a:p>
        </p:txBody>
      </p:sp>
      <p:sp>
        <p:nvSpPr>
          <p:cNvPr id="154681" name="Text Box 36"/>
          <p:cNvSpPr txBox="1">
            <a:spLocks noChangeArrowheads="1"/>
          </p:cNvSpPr>
          <p:nvPr/>
        </p:nvSpPr>
        <p:spPr bwMode="auto">
          <a:xfrm>
            <a:off x="4300538" y="6208713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d</a:t>
            </a:r>
          </a:p>
        </p:txBody>
      </p:sp>
      <p:sp>
        <p:nvSpPr>
          <p:cNvPr id="154682" name="Freeform 37"/>
          <p:cNvSpPr>
            <a:spLocks/>
          </p:cNvSpPr>
          <p:nvPr/>
        </p:nvSpPr>
        <p:spPr bwMode="auto">
          <a:xfrm>
            <a:off x="4092575" y="4454525"/>
            <a:ext cx="850900" cy="98425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83" name="Text Box 42"/>
          <p:cNvSpPr txBox="1">
            <a:spLocks noChangeArrowheads="1"/>
          </p:cNvSpPr>
          <p:nvPr/>
        </p:nvSpPr>
        <p:spPr bwMode="auto">
          <a:xfrm>
            <a:off x="4414838" y="4495800"/>
            <a:ext cx="260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b</a:t>
            </a:r>
          </a:p>
        </p:txBody>
      </p:sp>
      <p:sp>
        <p:nvSpPr>
          <p:cNvPr id="154684" name="Text Box 43"/>
          <p:cNvSpPr txBox="1">
            <a:spLocks noChangeArrowheads="1"/>
          </p:cNvSpPr>
          <p:nvPr/>
        </p:nvSpPr>
        <p:spPr bwMode="auto">
          <a:xfrm>
            <a:off x="4484688" y="2898775"/>
            <a:ext cx="20478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solidFill>
                  <a:srgbClr val="FF0000"/>
                </a:solidFill>
                <a:latin typeface="Calibri" charset="0"/>
              </a:rPr>
              <a:t>P</a:t>
            </a:r>
          </a:p>
        </p:txBody>
      </p:sp>
      <p:sp>
        <p:nvSpPr>
          <p:cNvPr id="154685" name="Text Box 44"/>
          <p:cNvSpPr txBox="1">
            <a:spLocks noChangeArrowheads="1"/>
          </p:cNvSpPr>
          <p:nvPr/>
        </p:nvSpPr>
        <p:spPr bwMode="auto">
          <a:xfrm>
            <a:off x="4411663" y="5160963"/>
            <a:ext cx="26828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solidFill>
                  <a:srgbClr val="00CC00"/>
                </a:solidFill>
                <a:latin typeface="Calibri" charset="0"/>
              </a:rPr>
              <a:t>Q</a:t>
            </a:r>
          </a:p>
        </p:txBody>
      </p:sp>
      <p:sp>
        <p:nvSpPr>
          <p:cNvPr id="154686" name="Text Box 36"/>
          <p:cNvSpPr txBox="1">
            <a:spLocks noChangeArrowheads="1"/>
          </p:cNvSpPr>
          <p:nvPr/>
        </p:nvSpPr>
        <p:spPr bwMode="auto">
          <a:xfrm>
            <a:off x="4524375" y="3762375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d</a:t>
            </a:r>
          </a:p>
        </p:txBody>
      </p:sp>
      <p:sp>
        <p:nvSpPr>
          <p:cNvPr id="217143" name="Freeform 6"/>
          <p:cNvSpPr>
            <a:spLocks/>
          </p:cNvSpPr>
          <p:nvPr/>
        </p:nvSpPr>
        <p:spPr bwMode="auto">
          <a:xfrm>
            <a:off x="7939088" y="3244850"/>
            <a:ext cx="604837" cy="622300"/>
          </a:xfrm>
          <a:custGeom>
            <a:avLst/>
            <a:gdLst>
              <a:gd name="T0" fmla="*/ 2147483647 w 1851"/>
              <a:gd name="T1" fmla="*/ 2147483647 h 1905"/>
              <a:gd name="T2" fmla="*/ 2147483647 w 1851"/>
              <a:gd name="T3" fmla="*/ 2147483647 h 1905"/>
              <a:gd name="T4" fmla="*/ 2147483647 w 1851"/>
              <a:gd name="T5" fmla="*/ 2147483647 h 1905"/>
              <a:gd name="T6" fmla="*/ 2147483647 w 1851"/>
              <a:gd name="T7" fmla="*/ 2147483647 h 1905"/>
              <a:gd name="T8" fmla="*/ 2147483647 w 1851"/>
              <a:gd name="T9" fmla="*/ 2147483647 h 1905"/>
              <a:gd name="T10" fmla="*/ 2147483647 w 1851"/>
              <a:gd name="T11" fmla="*/ 2147483647 h 1905"/>
              <a:gd name="T12" fmla="*/ 2147483647 w 1851"/>
              <a:gd name="T13" fmla="*/ 2147483647 h 1905"/>
              <a:gd name="T14" fmla="*/ 2147483647 w 1851"/>
              <a:gd name="T15" fmla="*/ 2147483647 h 1905"/>
              <a:gd name="T16" fmla="*/ 2147483647 w 1851"/>
              <a:gd name="T17" fmla="*/ 2147483647 h 1905"/>
              <a:gd name="T18" fmla="*/ 2147483647 w 1851"/>
              <a:gd name="T19" fmla="*/ 2147483647 h 1905"/>
              <a:gd name="T20" fmla="*/ 2147483647 w 1851"/>
              <a:gd name="T21" fmla="*/ 2147483647 h 1905"/>
              <a:gd name="T22" fmla="*/ 2147483647 w 1851"/>
              <a:gd name="T23" fmla="*/ 2147483647 h 1905"/>
              <a:gd name="T24" fmla="*/ 2147483647 w 1851"/>
              <a:gd name="T25" fmla="*/ 2147483647 h 1905"/>
              <a:gd name="T26" fmla="*/ 2147483647 w 1851"/>
              <a:gd name="T27" fmla="*/ 2147483647 h 1905"/>
              <a:gd name="T28" fmla="*/ 2147483647 w 1851"/>
              <a:gd name="T29" fmla="*/ 2147483647 h 1905"/>
              <a:gd name="T30" fmla="*/ 0 w 1851"/>
              <a:gd name="T31" fmla="*/ 0 h 1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1"/>
              <a:gd name="T49" fmla="*/ 0 h 1905"/>
              <a:gd name="T50" fmla="*/ 1851 w 1851"/>
              <a:gd name="T51" fmla="*/ 1905 h 19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1" h="1905">
                <a:moveTo>
                  <a:pt x="1850" y="1904"/>
                </a:moveTo>
                <a:lnTo>
                  <a:pt x="1777" y="1740"/>
                </a:lnTo>
                <a:lnTo>
                  <a:pt x="1696" y="1579"/>
                </a:lnTo>
                <a:lnTo>
                  <a:pt x="1607" y="1423"/>
                </a:lnTo>
                <a:lnTo>
                  <a:pt x="1510" y="1272"/>
                </a:lnTo>
                <a:lnTo>
                  <a:pt x="1405" y="1125"/>
                </a:lnTo>
                <a:lnTo>
                  <a:pt x="1292" y="984"/>
                </a:lnTo>
                <a:lnTo>
                  <a:pt x="1173" y="848"/>
                </a:lnTo>
                <a:lnTo>
                  <a:pt x="1047" y="718"/>
                </a:lnTo>
                <a:lnTo>
                  <a:pt x="914" y="594"/>
                </a:lnTo>
                <a:lnTo>
                  <a:pt x="775" y="477"/>
                </a:lnTo>
                <a:lnTo>
                  <a:pt x="630" y="367"/>
                </a:lnTo>
                <a:lnTo>
                  <a:pt x="480" y="264"/>
                </a:lnTo>
                <a:lnTo>
                  <a:pt x="325" y="168"/>
                </a:lnTo>
                <a:lnTo>
                  <a:pt x="164" y="80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i="1">
              <a:latin typeface="+mj-lt"/>
            </a:endParaRPr>
          </a:p>
        </p:txBody>
      </p:sp>
      <p:sp>
        <p:nvSpPr>
          <p:cNvPr id="217144" name="Freeform 7"/>
          <p:cNvSpPr>
            <a:spLocks/>
          </p:cNvSpPr>
          <p:nvPr/>
        </p:nvSpPr>
        <p:spPr bwMode="auto">
          <a:xfrm>
            <a:off x="6299200" y="3244850"/>
            <a:ext cx="609600" cy="633413"/>
          </a:xfrm>
          <a:custGeom>
            <a:avLst/>
            <a:gdLst>
              <a:gd name="T0" fmla="*/ 2147483647 w 1864"/>
              <a:gd name="T1" fmla="*/ 0 h 1936"/>
              <a:gd name="T2" fmla="*/ 2147483647 w 1864"/>
              <a:gd name="T3" fmla="*/ 2147483647 h 1936"/>
              <a:gd name="T4" fmla="*/ 2147483647 w 1864"/>
              <a:gd name="T5" fmla="*/ 2147483647 h 1936"/>
              <a:gd name="T6" fmla="*/ 2147483647 w 1864"/>
              <a:gd name="T7" fmla="*/ 2147483647 h 1936"/>
              <a:gd name="T8" fmla="*/ 2147483647 w 1864"/>
              <a:gd name="T9" fmla="*/ 2147483647 h 1936"/>
              <a:gd name="T10" fmla="*/ 2147483647 w 1864"/>
              <a:gd name="T11" fmla="*/ 2147483647 h 1936"/>
              <a:gd name="T12" fmla="*/ 2147483647 w 1864"/>
              <a:gd name="T13" fmla="*/ 2147483647 h 1936"/>
              <a:gd name="T14" fmla="*/ 2147483647 w 1864"/>
              <a:gd name="T15" fmla="*/ 2147483647 h 1936"/>
              <a:gd name="T16" fmla="*/ 2147483647 w 1864"/>
              <a:gd name="T17" fmla="*/ 2147483647 h 1936"/>
              <a:gd name="T18" fmla="*/ 2147483647 w 1864"/>
              <a:gd name="T19" fmla="*/ 2147483647 h 1936"/>
              <a:gd name="T20" fmla="*/ 2147483647 w 1864"/>
              <a:gd name="T21" fmla="*/ 2147483647 h 1936"/>
              <a:gd name="T22" fmla="*/ 2147483647 w 1864"/>
              <a:gd name="T23" fmla="*/ 2147483647 h 1936"/>
              <a:gd name="T24" fmla="*/ 2147483647 w 1864"/>
              <a:gd name="T25" fmla="*/ 2147483647 h 1936"/>
              <a:gd name="T26" fmla="*/ 2147483647 w 1864"/>
              <a:gd name="T27" fmla="*/ 2147483647 h 1936"/>
              <a:gd name="T28" fmla="*/ 2147483647 w 1864"/>
              <a:gd name="T29" fmla="*/ 2147483647 h 1936"/>
              <a:gd name="T30" fmla="*/ 0 w 1864"/>
              <a:gd name="T31" fmla="*/ 2147483647 h 19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64"/>
              <a:gd name="T49" fmla="*/ 0 h 1936"/>
              <a:gd name="T50" fmla="*/ 1864 w 1864"/>
              <a:gd name="T51" fmla="*/ 1936 h 19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64" h="1936">
                <a:moveTo>
                  <a:pt x="1863" y="0"/>
                </a:moveTo>
                <a:lnTo>
                  <a:pt x="1696" y="81"/>
                </a:lnTo>
                <a:lnTo>
                  <a:pt x="1534" y="170"/>
                </a:lnTo>
                <a:lnTo>
                  <a:pt x="1377" y="268"/>
                </a:lnTo>
                <a:lnTo>
                  <a:pt x="1225" y="372"/>
                </a:lnTo>
                <a:lnTo>
                  <a:pt x="1079" y="484"/>
                </a:lnTo>
                <a:lnTo>
                  <a:pt x="939" y="603"/>
                </a:lnTo>
                <a:lnTo>
                  <a:pt x="805" y="729"/>
                </a:lnTo>
                <a:lnTo>
                  <a:pt x="678" y="861"/>
                </a:lnTo>
                <a:lnTo>
                  <a:pt x="558" y="999"/>
                </a:lnTo>
                <a:lnTo>
                  <a:pt x="445" y="1143"/>
                </a:lnTo>
                <a:lnTo>
                  <a:pt x="340" y="1292"/>
                </a:lnTo>
                <a:lnTo>
                  <a:pt x="242" y="1447"/>
                </a:lnTo>
                <a:lnTo>
                  <a:pt x="153" y="1605"/>
                </a:lnTo>
                <a:lnTo>
                  <a:pt x="72" y="1768"/>
                </a:lnTo>
                <a:lnTo>
                  <a:pt x="0" y="193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i="1">
              <a:latin typeface="+mj-lt"/>
            </a:endParaRPr>
          </a:p>
        </p:txBody>
      </p:sp>
      <p:sp>
        <p:nvSpPr>
          <p:cNvPr id="217145" name="Freeform 8"/>
          <p:cNvSpPr>
            <a:spLocks/>
          </p:cNvSpPr>
          <p:nvPr/>
        </p:nvSpPr>
        <p:spPr bwMode="auto">
          <a:xfrm>
            <a:off x="8048625" y="4667250"/>
            <a:ext cx="522288" cy="638175"/>
          </a:xfrm>
          <a:custGeom>
            <a:avLst/>
            <a:gdLst>
              <a:gd name="T0" fmla="*/ 0 w 1601"/>
              <a:gd name="T1" fmla="*/ 2147483647 h 1956"/>
              <a:gd name="T2" fmla="*/ 2147483647 w 1601"/>
              <a:gd name="T3" fmla="*/ 2147483647 h 1956"/>
              <a:gd name="T4" fmla="*/ 2147483647 w 1601"/>
              <a:gd name="T5" fmla="*/ 2147483647 h 1956"/>
              <a:gd name="T6" fmla="*/ 2147483647 w 1601"/>
              <a:gd name="T7" fmla="*/ 2147483647 h 1956"/>
              <a:gd name="T8" fmla="*/ 2147483647 w 1601"/>
              <a:gd name="T9" fmla="*/ 2147483647 h 1956"/>
              <a:gd name="T10" fmla="*/ 2147483647 w 1601"/>
              <a:gd name="T11" fmla="*/ 2147483647 h 1956"/>
              <a:gd name="T12" fmla="*/ 2147483647 w 1601"/>
              <a:gd name="T13" fmla="*/ 2147483647 h 1956"/>
              <a:gd name="T14" fmla="*/ 2147483647 w 1601"/>
              <a:gd name="T15" fmla="*/ 2147483647 h 1956"/>
              <a:gd name="T16" fmla="*/ 2147483647 w 1601"/>
              <a:gd name="T17" fmla="*/ 2147483647 h 1956"/>
              <a:gd name="T18" fmla="*/ 2147483647 w 1601"/>
              <a:gd name="T19" fmla="*/ 2147483647 h 1956"/>
              <a:gd name="T20" fmla="*/ 2147483647 w 1601"/>
              <a:gd name="T21" fmla="*/ 2147483647 h 1956"/>
              <a:gd name="T22" fmla="*/ 2147483647 w 1601"/>
              <a:gd name="T23" fmla="*/ 2147483647 h 1956"/>
              <a:gd name="T24" fmla="*/ 2147483647 w 1601"/>
              <a:gd name="T25" fmla="*/ 2147483647 h 1956"/>
              <a:gd name="T26" fmla="*/ 2147483647 w 1601"/>
              <a:gd name="T27" fmla="*/ 2147483647 h 1956"/>
              <a:gd name="T28" fmla="*/ 2147483647 w 1601"/>
              <a:gd name="T29" fmla="*/ 2147483647 h 1956"/>
              <a:gd name="T30" fmla="*/ 2147483647 w 1601"/>
              <a:gd name="T31" fmla="*/ 0 h 1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01"/>
              <a:gd name="T49" fmla="*/ 0 h 1956"/>
              <a:gd name="T50" fmla="*/ 1601 w 1601"/>
              <a:gd name="T51" fmla="*/ 1956 h 19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01" h="1956">
                <a:moveTo>
                  <a:pt x="0" y="1955"/>
                </a:moveTo>
                <a:lnTo>
                  <a:pt x="148" y="1864"/>
                </a:lnTo>
                <a:lnTo>
                  <a:pt x="291" y="1765"/>
                </a:lnTo>
                <a:lnTo>
                  <a:pt x="429" y="1661"/>
                </a:lnTo>
                <a:lnTo>
                  <a:pt x="562" y="1550"/>
                </a:lnTo>
                <a:lnTo>
                  <a:pt x="689" y="1433"/>
                </a:lnTo>
                <a:lnTo>
                  <a:pt x="810" y="1311"/>
                </a:lnTo>
                <a:lnTo>
                  <a:pt x="926" y="1183"/>
                </a:lnTo>
                <a:lnTo>
                  <a:pt x="1035" y="1050"/>
                </a:lnTo>
                <a:lnTo>
                  <a:pt x="1137" y="912"/>
                </a:lnTo>
                <a:lnTo>
                  <a:pt x="1232" y="769"/>
                </a:lnTo>
                <a:lnTo>
                  <a:pt x="1321" y="622"/>
                </a:lnTo>
                <a:lnTo>
                  <a:pt x="1402" y="472"/>
                </a:lnTo>
                <a:lnTo>
                  <a:pt x="1475" y="318"/>
                </a:lnTo>
                <a:lnTo>
                  <a:pt x="1542" y="160"/>
                </a:lnTo>
                <a:lnTo>
                  <a:pt x="160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i="1">
              <a:latin typeface="+mj-lt"/>
            </a:endParaRPr>
          </a:p>
        </p:txBody>
      </p:sp>
      <p:sp>
        <p:nvSpPr>
          <p:cNvPr id="217146" name="Freeform 9"/>
          <p:cNvSpPr>
            <a:spLocks/>
          </p:cNvSpPr>
          <p:nvPr/>
        </p:nvSpPr>
        <p:spPr bwMode="auto">
          <a:xfrm>
            <a:off x="6299200" y="4725988"/>
            <a:ext cx="635000" cy="646112"/>
          </a:xfrm>
          <a:custGeom>
            <a:avLst/>
            <a:gdLst>
              <a:gd name="T0" fmla="*/ 0 w 1942"/>
              <a:gd name="T1" fmla="*/ 0 h 1981"/>
              <a:gd name="T2" fmla="*/ 2147483647 w 1942"/>
              <a:gd name="T3" fmla="*/ 2147483647 h 1981"/>
              <a:gd name="T4" fmla="*/ 2147483647 w 1942"/>
              <a:gd name="T5" fmla="*/ 2147483647 h 1981"/>
              <a:gd name="T6" fmla="*/ 2147483647 w 1942"/>
              <a:gd name="T7" fmla="*/ 2147483647 h 1981"/>
              <a:gd name="T8" fmla="*/ 2147483647 w 1942"/>
              <a:gd name="T9" fmla="*/ 2147483647 h 1981"/>
              <a:gd name="T10" fmla="*/ 2147483647 w 1942"/>
              <a:gd name="T11" fmla="*/ 2147483647 h 1981"/>
              <a:gd name="T12" fmla="*/ 2147483647 w 1942"/>
              <a:gd name="T13" fmla="*/ 2147483647 h 1981"/>
              <a:gd name="T14" fmla="*/ 2147483647 w 1942"/>
              <a:gd name="T15" fmla="*/ 2147483647 h 1981"/>
              <a:gd name="T16" fmla="*/ 2147483647 w 1942"/>
              <a:gd name="T17" fmla="*/ 2147483647 h 1981"/>
              <a:gd name="T18" fmla="*/ 2147483647 w 1942"/>
              <a:gd name="T19" fmla="*/ 2147483647 h 1981"/>
              <a:gd name="T20" fmla="*/ 2147483647 w 1942"/>
              <a:gd name="T21" fmla="*/ 2147483647 h 1981"/>
              <a:gd name="T22" fmla="*/ 2147483647 w 1942"/>
              <a:gd name="T23" fmla="*/ 2147483647 h 1981"/>
              <a:gd name="T24" fmla="*/ 2147483647 w 1942"/>
              <a:gd name="T25" fmla="*/ 2147483647 h 1981"/>
              <a:gd name="T26" fmla="*/ 2147483647 w 1942"/>
              <a:gd name="T27" fmla="*/ 2147483647 h 1981"/>
              <a:gd name="T28" fmla="*/ 2147483647 w 1942"/>
              <a:gd name="T29" fmla="*/ 2147483647 h 1981"/>
              <a:gd name="T30" fmla="*/ 2147483647 w 1942"/>
              <a:gd name="T31" fmla="*/ 2147483647 h 19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2"/>
              <a:gd name="T49" fmla="*/ 0 h 1981"/>
              <a:gd name="T50" fmla="*/ 1942 w 1942"/>
              <a:gd name="T51" fmla="*/ 1981 h 19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2" h="1981">
                <a:moveTo>
                  <a:pt x="0" y="0"/>
                </a:moveTo>
                <a:lnTo>
                  <a:pt x="74" y="172"/>
                </a:lnTo>
                <a:lnTo>
                  <a:pt x="158" y="341"/>
                </a:lnTo>
                <a:lnTo>
                  <a:pt x="250" y="505"/>
                </a:lnTo>
                <a:lnTo>
                  <a:pt x="351" y="664"/>
                </a:lnTo>
                <a:lnTo>
                  <a:pt x="460" y="818"/>
                </a:lnTo>
                <a:lnTo>
                  <a:pt x="578" y="966"/>
                </a:lnTo>
                <a:lnTo>
                  <a:pt x="703" y="1108"/>
                </a:lnTo>
                <a:lnTo>
                  <a:pt x="836" y="1243"/>
                </a:lnTo>
                <a:lnTo>
                  <a:pt x="975" y="1372"/>
                </a:lnTo>
                <a:lnTo>
                  <a:pt x="1122" y="1493"/>
                </a:lnTo>
                <a:lnTo>
                  <a:pt x="1275" y="1607"/>
                </a:lnTo>
                <a:lnTo>
                  <a:pt x="1434" y="1712"/>
                </a:lnTo>
                <a:lnTo>
                  <a:pt x="1598" y="1810"/>
                </a:lnTo>
                <a:lnTo>
                  <a:pt x="1767" y="1899"/>
                </a:lnTo>
                <a:lnTo>
                  <a:pt x="1941" y="198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i="1">
              <a:latin typeface="+mj-lt"/>
            </a:endParaRPr>
          </a:p>
        </p:txBody>
      </p:sp>
      <p:sp>
        <p:nvSpPr>
          <p:cNvPr id="154691" name="Text Box 45"/>
          <p:cNvSpPr txBox="1">
            <a:spLocks noChangeArrowheads="1"/>
          </p:cNvSpPr>
          <p:nvPr/>
        </p:nvSpPr>
        <p:spPr bwMode="auto">
          <a:xfrm>
            <a:off x="6294438" y="4183063"/>
            <a:ext cx="30956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  <a:cs typeface="Calibri" charset="0"/>
              </a:rPr>
              <a:t>a</a:t>
            </a:r>
          </a:p>
        </p:txBody>
      </p:sp>
      <p:sp>
        <p:nvSpPr>
          <p:cNvPr id="154692" name="Text Box 46"/>
          <p:cNvSpPr txBox="1">
            <a:spLocks noChangeArrowheads="1"/>
          </p:cNvSpPr>
          <p:nvPr/>
        </p:nvSpPr>
        <p:spPr bwMode="auto">
          <a:xfrm>
            <a:off x="7359650" y="3219450"/>
            <a:ext cx="260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  <a:cs typeface="Calibri" charset="0"/>
              </a:rPr>
              <a:t>b</a:t>
            </a:r>
          </a:p>
        </p:txBody>
      </p:sp>
      <p:sp>
        <p:nvSpPr>
          <p:cNvPr id="154693" name="Text Box 47"/>
          <p:cNvSpPr txBox="1">
            <a:spLocks noChangeArrowheads="1"/>
          </p:cNvSpPr>
          <p:nvPr/>
        </p:nvSpPr>
        <p:spPr bwMode="auto">
          <a:xfrm>
            <a:off x="8407400" y="4157663"/>
            <a:ext cx="160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  <a:cs typeface="Calibri" charset="0"/>
              </a:rPr>
              <a:t>c</a:t>
            </a:r>
          </a:p>
        </p:txBody>
      </p:sp>
      <p:sp>
        <p:nvSpPr>
          <p:cNvPr id="154694" name="Text Box 48"/>
          <p:cNvSpPr txBox="1">
            <a:spLocks noChangeArrowheads="1"/>
          </p:cNvSpPr>
          <p:nvPr/>
        </p:nvSpPr>
        <p:spPr bwMode="auto">
          <a:xfrm>
            <a:off x="7362825" y="5187950"/>
            <a:ext cx="1555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  <a:cs typeface="Calibri" charset="0"/>
              </a:rPr>
              <a:t>d</a:t>
            </a:r>
          </a:p>
        </p:txBody>
      </p:sp>
      <p:cxnSp>
        <p:nvCxnSpPr>
          <p:cNvPr id="154695" name="Straight Arrow Connector 2"/>
          <p:cNvCxnSpPr>
            <a:cxnSpLocks noChangeShapeType="1"/>
          </p:cNvCxnSpPr>
          <p:nvPr/>
        </p:nvCxnSpPr>
        <p:spPr bwMode="auto">
          <a:xfrm>
            <a:off x="2682875" y="4284663"/>
            <a:ext cx="795338" cy="0"/>
          </a:xfrm>
          <a:prstGeom prst="straightConnector1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96" name="Straight Arrow Connector 113"/>
          <p:cNvCxnSpPr>
            <a:cxnSpLocks noChangeShapeType="1"/>
          </p:cNvCxnSpPr>
          <p:nvPr/>
        </p:nvCxnSpPr>
        <p:spPr bwMode="auto">
          <a:xfrm>
            <a:off x="5353050" y="4278313"/>
            <a:ext cx="795338" cy="0"/>
          </a:xfrm>
          <a:prstGeom prst="straightConnector1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760EEE-5AB8-5142-A83F-0FE6259B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836421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/>
          <p:cNvSpPr/>
          <p:nvPr/>
        </p:nvSpPr>
        <p:spPr>
          <a:xfrm rot="10575955">
            <a:off x="2012950" y="5546725"/>
            <a:ext cx="488950" cy="596900"/>
          </a:xfrm>
          <a:custGeom>
            <a:avLst/>
            <a:gdLst>
              <a:gd name="connsiteX0" fmla="*/ 0 w 1014153"/>
              <a:gd name="connsiteY0" fmla="*/ 0 h 906088"/>
              <a:gd name="connsiteX1" fmla="*/ 1014153 w 1014153"/>
              <a:gd name="connsiteY1" fmla="*/ 906088 h 906088"/>
              <a:gd name="connsiteX0" fmla="*/ 0 w 1014153"/>
              <a:gd name="connsiteY0" fmla="*/ 0 h 1113906"/>
              <a:gd name="connsiteX1" fmla="*/ 1014153 w 1014153"/>
              <a:gd name="connsiteY1" fmla="*/ 1113906 h 1113906"/>
              <a:gd name="connsiteX0" fmla="*/ 0 w 1019741"/>
              <a:gd name="connsiteY0" fmla="*/ 0 h 1113906"/>
              <a:gd name="connsiteX1" fmla="*/ 1014153 w 1019741"/>
              <a:gd name="connsiteY1" fmla="*/ 1113906 h 1113906"/>
              <a:gd name="connsiteX0" fmla="*/ 0 w 1019741"/>
              <a:gd name="connsiteY0" fmla="*/ 14654 h 1128560"/>
              <a:gd name="connsiteX1" fmla="*/ 1014153 w 1019741"/>
              <a:gd name="connsiteY1" fmla="*/ 1128560 h 1128560"/>
              <a:gd name="connsiteX0" fmla="*/ 0 w 1036504"/>
              <a:gd name="connsiteY0" fmla="*/ 14654 h 1128560"/>
              <a:gd name="connsiteX1" fmla="*/ 1014153 w 1036504"/>
              <a:gd name="connsiteY1" fmla="*/ 1128560 h 11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504" h="1128560">
                <a:moveTo>
                  <a:pt x="0" y="14654"/>
                </a:moveTo>
                <a:cubicBezTo>
                  <a:pt x="572731" y="0"/>
                  <a:pt x="1036504" y="598657"/>
                  <a:pt x="1014153" y="112856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i="1">
              <a:latin typeface="Calibri"/>
              <a:cs typeface="Calibri"/>
            </a:endParaRPr>
          </a:p>
        </p:txBody>
      </p:sp>
      <p:sp>
        <p:nvSpPr>
          <p:cNvPr id="91" name="Freeform 90"/>
          <p:cNvSpPr/>
          <p:nvPr/>
        </p:nvSpPr>
        <p:spPr>
          <a:xfrm rot="21415388">
            <a:off x="2605088" y="4937125"/>
            <a:ext cx="577850" cy="571500"/>
          </a:xfrm>
          <a:custGeom>
            <a:avLst/>
            <a:gdLst>
              <a:gd name="connsiteX0" fmla="*/ 0 w 1014153"/>
              <a:gd name="connsiteY0" fmla="*/ 0 h 906088"/>
              <a:gd name="connsiteX1" fmla="*/ 1014153 w 1014153"/>
              <a:gd name="connsiteY1" fmla="*/ 906088 h 906088"/>
              <a:gd name="connsiteX0" fmla="*/ 0 w 1014153"/>
              <a:gd name="connsiteY0" fmla="*/ 0 h 1113906"/>
              <a:gd name="connsiteX1" fmla="*/ 1014153 w 1014153"/>
              <a:gd name="connsiteY1" fmla="*/ 1113906 h 1113906"/>
              <a:gd name="connsiteX0" fmla="*/ 0 w 1019741"/>
              <a:gd name="connsiteY0" fmla="*/ 0 h 1113906"/>
              <a:gd name="connsiteX1" fmla="*/ 1014153 w 1019741"/>
              <a:gd name="connsiteY1" fmla="*/ 1113906 h 1113906"/>
              <a:gd name="connsiteX0" fmla="*/ 0 w 1019741"/>
              <a:gd name="connsiteY0" fmla="*/ 14654 h 1128560"/>
              <a:gd name="connsiteX1" fmla="*/ 1014153 w 1019741"/>
              <a:gd name="connsiteY1" fmla="*/ 1128560 h 1128560"/>
              <a:gd name="connsiteX0" fmla="*/ 0 w 1036504"/>
              <a:gd name="connsiteY0" fmla="*/ 14654 h 1128560"/>
              <a:gd name="connsiteX1" fmla="*/ 1014153 w 1036504"/>
              <a:gd name="connsiteY1" fmla="*/ 1128560 h 11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504" h="1128560">
                <a:moveTo>
                  <a:pt x="0" y="14654"/>
                </a:moveTo>
                <a:cubicBezTo>
                  <a:pt x="572731" y="0"/>
                  <a:pt x="1036504" y="598657"/>
                  <a:pt x="1014153" y="112856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i="1">
              <a:latin typeface="Calibri"/>
              <a:cs typeface="Calibri"/>
            </a:endParaRPr>
          </a:p>
        </p:txBody>
      </p:sp>
      <p:sp>
        <p:nvSpPr>
          <p:cNvPr id="164867" name="Freeform 38"/>
          <p:cNvSpPr>
            <a:spLocks/>
          </p:cNvSpPr>
          <p:nvPr/>
        </p:nvSpPr>
        <p:spPr bwMode="auto">
          <a:xfrm>
            <a:off x="1714500" y="5397500"/>
            <a:ext cx="46038" cy="527050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68" name="Freeform 41"/>
          <p:cNvSpPr>
            <a:spLocks/>
          </p:cNvSpPr>
          <p:nvPr/>
        </p:nvSpPr>
        <p:spPr bwMode="auto">
          <a:xfrm>
            <a:off x="146050" y="5341938"/>
            <a:ext cx="55563" cy="571500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69" name="Freeform 37"/>
          <p:cNvSpPr>
            <a:spLocks/>
          </p:cNvSpPr>
          <p:nvPr/>
        </p:nvSpPr>
        <p:spPr bwMode="auto">
          <a:xfrm>
            <a:off x="611188" y="4841875"/>
            <a:ext cx="646112" cy="74613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0" name="Freeform 63"/>
          <p:cNvSpPr>
            <a:spLocks/>
          </p:cNvSpPr>
          <p:nvPr/>
        </p:nvSpPr>
        <p:spPr bwMode="auto">
          <a:xfrm rot="3608507">
            <a:off x="2598738" y="1228725"/>
            <a:ext cx="444500" cy="120650"/>
          </a:xfrm>
          <a:custGeom>
            <a:avLst/>
            <a:gdLst>
              <a:gd name="T0" fmla="*/ 0 w 685800"/>
              <a:gd name="T1" fmla="*/ 0 h 241300"/>
              <a:gd name="T2" fmla="*/ 287419 w 685800"/>
              <a:gd name="T3" fmla="*/ 59916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1" name="Freeform 62"/>
          <p:cNvSpPr>
            <a:spLocks/>
          </p:cNvSpPr>
          <p:nvPr/>
        </p:nvSpPr>
        <p:spPr bwMode="auto">
          <a:xfrm rot="7325746">
            <a:off x="2305050" y="2224088"/>
            <a:ext cx="411163" cy="109537"/>
          </a:xfrm>
          <a:custGeom>
            <a:avLst/>
            <a:gdLst>
              <a:gd name="T0" fmla="*/ 0 w 685800"/>
              <a:gd name="T1" fmla="*/ 0 h 241300"/>
              <a:gd name="T2" fmla="*/ 246820 w 685800"/>
              <a:gd name="T3" fmla="*/ 50400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2" name="Freeform 61"/>
          <p:cNvSpPr>
            <a:spLocks/>
          </p:cNvSpPr>
          <p:nvPr/>
        </p:nvSpPr>
        <p:spPr bwMode="auto">
          <a:xfrm rot="10800000">
            <a:off x="1290638" y="242728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3" name="Freeform 60"/>
          <p:cNvSpPr>
            <a:spLocks/>
          </p:cNvSpPr>
          <p:nvPr/>
        </p:nvSpPr>
        <p:spPr bwMode="auto">
          <a:xfrm rot="-7306657">
            <a:off x="546100" y="173513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4" name="Freeform 59"/>
          <p:cNvSpPr>
            <a:spLocks/>
          </p:cNvSpPr>
          <p:nvPr/>
        </p:nvSpPr>
        <p:spPr bwMode="auto">
          <a:xfrm rot="-3427536">
            <a:off x="790575" y="749300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5" name="Freeform 31"/>
          <p:cNvSpPr>
            <a:spLocks/>
          </p:cNvSpPr>
          <p:nvPr/>
        </p:nvSpPr>
        <p:spPr bwMode="auto">
          <a:xfrm>
            <a:off x="1306513" y="4914900"/>
            <a:ext cx="407987" cy="420688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6" name="Freeform 32"/>
          <p:cNvSpPr>
            <a:spLocks/>
          </p:cNvSpPr>
          <p:nvPr/>
        </p:nvSpPr>
        <p:spPr bwMode="auto">
          <a:xfrm>
            <a:off x="200025" y="4914900"/>
            <a:ext cx="411163" cy="427038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7" name="Freeform 33"/>
          <p:cNvSpPr>
            <a:spLocks/>
          </p:cNvSpPr>
          <p:nvPr/>
        </p:nvSpPr>
        <p:spPr bwMode="auto">
          <a:xfrm>
            <a:off x="1379538" y="5873750"/>
            <a:ext cx="354012" cy="430213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8" name="Text Box 34"/>
          <p:cNvSpPr txBox="1">
            <a:spLocks noChangeArrowheads="1"/>
          </p:cNvSpPr>
          <p:nvPr/>
        </p:nvSpPr>
        <p:spPr bwMode="auto">
          <a:xfrm>
            <a:off x="225425" y="5526088"/>
            <a:ext cx="23495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>
                <a:latin typeface="Calibri" charset="0"/>
                <a:cs typeface="Calibri" charset="0"/>
              </a:rPr>
              <a:t>e</a:t>
            </a:r>
          </a:p>
        </p:txBody>
      </p:sp>
      <p:sp>
        <p:nvSpPr>
          <p:cNvPr id="164879" name="Text Box 35"/>
          <p:cNvSpPr txBox="1">
            <a:spLocks noChangeArrowheads="1"/>
          </p:cNvSpPr>
          <p:nvPr/>
        </p:nvSpPr>
        <p:spPr bwMode="auto">
          <a:xfrm>
            <a:off x="1566863" y="5543550"/>
            <a:ext cx="1381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>
                <a:latin typeface="Calibri" charset="0"/>
                <a:cs typeface="Calibri" charset="0"/>
              </a:rPr>
              <a:t>c</a:t>
            </a:r>
          </a:p>
        </p:txBody>
      </p:sp>
      <p:sp>
        <p:nvSpPr>
          <p:cNvPr id="164880" name="Text Box 36"/>
          <p:cNvSpPr txBox="1">
            <a:spLocks noChangeArrowheads="1"/>
          </p:cNvSpPr>
          <p:nvPr/>
        </p:nvSpPr>
        <p:spPr bwMode="auto">
          <a:xfrm>
            <a:off x="930275" y="6196013"/>
            <a:ext cx="117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>
                <a:latin typeface="Calibri" charset="0"/>
                <a:cs typeface="Calibri" charset="0"/>
              </a:rPr>
              <a:t>f</a:t>
            </a:r>
          </a:p>
        </p:txBody>
      </p:sp>
      <p:sp>
        <p:nvSpPr>
          <p:cNvPr id="164881" name="Freeform 39"/>
          <p:cNvSpPr>
            <a:spLocks/>
          </p:cNvSpPr>
          <p:nvPr/>
        </p:nvSpPr>
        <p:spPr bwMode="auto">
          <a:xfrm>
            <a:off x="654050" y="6340475"/>
            <a:ext cx="655638" cy="77788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2" name="Freeform 40"/>
          <p:cNvSpPr>
            <a:spLocks/>
          </p:cNvSpPr>
          <p:nvPr/>
        </p:nvSpPr>
        <p:spPr bwMode="auto">
          <a:xfrm>
            <a:off x="223838" y="5969000"/>
            <a:ext cx="434975" cy="392113"/>
          </a:xfrm>
          <a:custGeom>
            <a:avLst/>
            <a:gdLst>
              <a:gd name="T0" fmla="*/ 0 w 1754"/>
              <a:gd name="T1" fmla="*/ 0 h 1586"/>
              <a:gd name="T2" fmla="*/ 2147483647 w 1754"/>
              <a:gd name="T3" fmla="*/ 2147483647 h 1586"/>
              <a:gd name="T4" fmla="*/ 2147483647 w 1754"/>
              <a:gd name="T5" fmla="*/ 2147483647 h 1586"/>
              <a:gd name="T6" fmla="*/ 2147483647 w 1754"/>
              <a:gd name="T7" fmla="*/ 2147483647 h 1586"/>
              <a:gd name="T8" fmla="*/ 2147483647 w 1754"/>
              <a:gd name="T9" fmla="*/ 2147483647 h 1586"/>
              <a:gd name="T10" fmla="*/ 2147483647 w 1754"/>
              <a:gd name="T11" fmla="*/ 2147483647 h 1586"/>
              <a:gd name="T12" fmla="*/ 2147483647 w 1754"/>
              <a:gd name="T13" fmla="*/ 2147483647 h 1586"/>
              <a:gd name="T14" fmla="*/ 2147483647 w 1754"/>
              <a:gd name="T15" fmla="*/ 2147483647 h 1586"/>
              <a:gd name="T16" fmla="*/ 2147483647 w 1754"/>
              <a:gd name="T17" fmla="*/ 2147483647 h 1586"/>
              <a:gd name="T18" fmla="*/ 2147483647 w 1754"/>
              <a:gd name="T19" fmla="*/ 2147483647 h 1586"/>
              <a:gd name="T20" fmla="*/ 2147483647 w 1754"/>
              <a:gd name="T21" fmla="*/ 2147483647 h 1586"/>
              <a:gd name="T22" fmla="*/ 2147483647 w 1754"/>
              <a:gd name="T23" fmla="*/ 2147483647 h 1586"/>
              <a:gd name="T24" fmla="*/ 2147483647 w 1754"/>
              <a:gd name="T25" fmla="*/ 2147483647 h 1586"/>
              <a:gd name="T26" fmla="*/ 2147483647 w 1754"/>
              <a:gd name="T27" fmla="*/ 2147483647 h 1586"/>
              <a:gd name="T28" fmla="*/ 2147483647 w 1754"/>
              <a:gd name="T29" fmla="*/ 2147483647 h 1586"/>
              <a:gd name="T30" fmla="*/ 2147483647 w 1754"/>
              <a:gd name="T31" fmla="*/ 2147483647 h 15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4"/>
              <a:gd name="T49" fmla="*/ 0 h 1586"/>
              <a:gd name="T50" fmla="*/ 1754 w 1754"/>
              <a:gd name="T51" fmla="*/ 1586 h 15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4" h="1586">
                <a:moveTo>
                  <a:pt x="0" y="0"/>
                </a:moveTo>
                <a:lnTo>
                  <a:pt x="75" y="141"/>
                </a:lnTo>
                <a:lnTo>
                  <a:pt x="156" y="278"/>
                </a:lnTo>
                <a:lnTo>
                  <a:pt x="244" y="412"/>
                </a:lnTo>
                <a:lnTo>
                  <a:pt x="339" y="540"/>
                </a:lnTo>
                <a:lnTo>
                  <a:pt x="441" y="665"/>
                </a:lnTo>
                <a:lnTo>
                  <a:pt x="549" y="784"/>
                </a:lnTo>
                <a:lnTo>
                  <a:pt x="663" y="897"/>
                </a:lnTo>
                <a:lnTo>
                  <a:pt x="782" y="1006"/>
                </a:lnTo>
                <a:lnTo>
                  <a:pt x="907" y="1108"/>
                </a:lnTo>
                <a:lnTo>
                  <a:pt x="1037" y="1204"/>
                </a:lnTo>
                <a:lnTo>
                  <a:pt x="1172" y="1294"/>
                </a:lnTo>
                <a:lnTo>
                  <a:pt x="1312" y="1377"/>
                </a:lnTo>
                <a:lnTo>
                  <a:pt x="1455" y="1453"/>
                </a:lnTo>
                <a:lnTo>
                  <a:pt x="1602" y="1522"/>
                </a:lnTo>
                <a:lnTo>
                  <a:pt x="1753" y="158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3" name="Text Box 42"/>
          <p:cNvSpPr txBox="1">
            <a:spLocks noChangeArrowheads="1"/>
          </p:cNvSpPr>
          <p:nvPr/>
        </p:nvSpPr>
        <p:spPr bwMode="auto">
          <a:xfrm>
            <a:off x="855663" y="4887913"/>
            <a:ext cx="1984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>
                <a:latin typeface="Calibri" charset="0"/>
                <a:cs typeface="Calibri" charset="0"/>
              </a:rPr>
              <a:t>a</a:t>
            </a:r>
          </a:p>
        </p:txBody>
      </p:sp>
      <p:sp>
        <p:nvSpPr>
          <p:cNvPr id="164884" name="Text Box 44"/>
          <p:cNvSpPr txBox="1">
            <a:spLocks noChangeArrowheads="1"/>
          </p:cNvSpPr>
          <p:nvPr/>
        </p:nvSpPr>
        <p:spPr bwMode="auto">
          <a:xfrm>
            <a:off x="784225" y="5461000"/>
            <a:ext cx="2032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2900" i="1">
              <a:solidFill>
                <a:srgbClr val="00CC00"/>
              </a:solidFill>
              <a:latin typeface="Calibri" charset="0"/>
              <a:cs typeface="Calibri" charset="0"/>
            </a:endParaRPr>
          </a:p>
        </p:txBody>
      </p:sp>
      <p:sp>
        <p:nvSpPr>
          <p:cNvPr id="164885" name="Freeform 52"/>
          <p:cNvSpPr>
            <a:spLocks/>
          </p:cNvSpPr>
          <p:nvPr/>
        </p:nvSpPr>
        <p:spPr bwMode="auto">
          <a:xfrm>
            <a:off x="1771650" y="45561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86" name="Freeform 53"/>
          <p:cNvSpPr>
            <a:spLocks/>
          </p:cNvSpPr>
          <p:nvPr/>
        </p:nvSpPr>
        <p:spPr bwMode="auto">
          <a:xfrm rot="1654840">
            <a:off x="2273300" y="742950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87" name="Freeform 54"/>
          <p:cNvSpPr>
            <a:spLocks/>
          </p:cNvSpPr>
          <p:nvPr/>
        </p:nvSpPr>
        <p:spPr bwMode="auto">
          <a:xfrm rot="5400000">
            <a:off x="2527300" y="17319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88" name="Freeform 55"/>
          <p:cNvSpPr>
            <a:spLocks/>
          </p:cNvSpPr>
          <p:nvPr/>
        </p:nvSpPr>
        <p:spPr bwMode="auto">
          <a:xfrm rot="8970577">
            <a:off x="1800225" y="24304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89" name="Freeform 56"/>
          <p:cNvSpPr>
            <a:spLocks/>
          </p:cNvSpPr>
          <p:nvPr/>
        </p:nvSpPr>
        <p:spPr bwMode="auto">
          <a:xfrm rot="-8941473">
            <a:off x="804863" y="215423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90" name="Freeform 57"/>
          <p:cNvSpPr>
            <a:spLocks/>
          </p:cNvSpPr>
          <p:nvPr/>
        </p:nvSpPr>
        <p:spPr bwMode="auto">
          <a:xfrm rot="-5400000">
            <a:off x="541338" y="116998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91" name="Freeform 58"/>
          <p:cNvSpPr>
            <a:spLocks/>
          </p:cNvSpPr>
          <p:nvPr/>
        </p:nvSpPr>
        <p:spPr bwMode="auto">
          <a:xfrm rot="-1961200">
            <a:off x="1293813" y="46513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92" name="TextBox 64"/>
          <p:cNvSpPr txBox="1">
            <a:spLocks noChangeArrowheads="1"/>
          </p:cNvSpPr>
          <p:nvPr/>
        </p:nvSpPr>
        <p:spPr bwMode="auto">
          <a:xfrm>
            <a:off x="1914525" y="476250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a</a:t>
            </a:r>
          </a:p>
        </p:txBody>
      </p:sp>
      <p:sp>
        <p:nvSpPr>
          <p:cNvPr id="164893" name="TextBox 65"/>
          <p:cNvSpPr txBox="1">
            <a:spLocks noChangeArrowheads="1"/>
          </p:cNvSpPr>
          <p:nvPr/>
        </p:nvSpPr>
        <p:spPr bwMode="auto">
          <a:xfrm>
            <a:off x="2524125" y="1066800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b</a:t>
            </a:r>
          </a:p>
        </p:txBody>
      </p:sp>
      <p:sp>
        <p:nvSpPr>
          <p:cNvPr id="164894" name="TextBox 66"/>
          <p:cNvSpPr txBox="1">
            <a:spLocks noChangeArrowheads="1"/>
          </p:cNvSpPr>
          <p:nvPr/>
        </p:nvSpPr>
        <p:spPr bwMode="auto">
          <a:xfrm>
            <a:off x="2217738" y="1935163"/>
            <a:ext cx="336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c</a:t>
            </a:r>
          </a:p>
        </p:txBody>
      </p:sp>
      <p:sp>
        <p:nvSpPr>
          <p:cNvPr id="164895" name="TextBox 67"/>
          <p:cNvSpPr txBox="1">
            <a:spLocks noChangeArrowheads="1"/>
          </p:cNvSpPr>
          <p:nvPr/>
        </p:nvSpPr>
        <p:spPr bwMode="auto">
          <a:xfrm>
            <a:off x="1492250" y="208121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d</a:t>
            </a:r>
          </a:p>
        </p:txBody>
      </p:sp>
      <p:sp>
        <p:nvSpPr>
          <p:cNvPr id="164896" name="TextBox 68"/>
          <p:cNvSpPr txBox="1">
            <a:spLocks noChangeArrowheads="1"/>
          </p:cNvSpPr>
          <p:nvPr/>
        </p:nvSpPr>
        <p:spPr bwMode="auto">
          <a:xfrm>
            <a:off x="787400" y="1544638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e</a:t>
            </a:r>
          </a:p>
        </p:txBody>
      </p:sp>
      <p:sp>
        <p:nvSpPr>
          <p:cNvPr id="164897" name="TextBox 69"/>
          <p:cNvSpPr txBox="1">
            <a:spLocks noChangeArrowheads="1"/>
          </p:cNvSpPr>
          <p:nvPr/>
        </p:nvSpPr>
        <p:spPr bwMode="auto">
          <a:xfrm>
            <a:off x="1065213" y="739775"/>
            <a:ext cx="323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f</a:t>
            </a:r>
          </a:p>
        </p:txBody>
      </p:sp>
      <p:sp>
        <p:nvSpPr>
          <p:cNvPr id="84" name="Freeform 83"/>
          <p:cNvSpPr/>
          <p:nvPr/>
        </p:nvSpPr>
        <p:spPr>
          <a:xfrm rot="16010656">
            <a:off x="2023269" y="4956969"/>
            <a:ext cx="561975" cy="611187"/>
          </a:xfrm>
          <a:custGeom>
            <a:avLst/>
            <a:gdLst>
              <a:gd name="connsiteX0" fmla="*/ 0 w 1014153"/>
              <a:gd name="connsiteY0" fmla="*/ 0 h 906088"/>
              <a:gd name="connsiteX1" fmla="*/ 1014153 w 1014153"/>
              <a:gd name="connsiteY1" fmla="*/ 906088 h 906088"/>
              <a:gd name="connsiteX0" fmla="*/ 0 w 1014153"/>
              <a:gd name="connsiteY0" fmla="*/ 0 h 1113906"/>
              <a:gd name="connsiteX1" fmla="*/ 1014153 w 1014153"/>
              <a:gd name="connsiteY1" fmla="*/ 1113906 h 1113906"/>
              <a:gd name="connsiteX0" fmla="*/ 0 w 1019741"/>
              <a:gd name="connsiteY0" fmla="*/ 0 h 1113906"/>
              <a:gd name="connsiteX1" fmla="*/ 1014153 w 1019741"/>
              <a:gd name="connsiteY1" fmla="*/ 1113906 h 1113906"/>
              <a:gd name="connsiteX0" fmla="*/ 0 w 1019741"/>
              <a:gd name="connsiteY0" fmla="*/ 14654 h 1128560"/>
              <a:gd name="connsiteX1" fmla="*/ 1014153 w 1019741"/>
              <a:gd name="connsiteY1" fmla="*/ 1128560 h 1128560"/>
              <a:gd name="connsiteX0" fmla="*/ 0 w 1036504"/>
              <a:gd name="connsiteY0" fmla="*/ 14654 h 1128560"/>
              <a:gd name="connsiteX1" fmla="*/ 1014153 w 1036504"/>
              <a:gd name="connsiteY1" fmla="*/ 1128560 h 11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504" h="1128560">
                <a:moveTo>
                  <a:pt x="0" y="14654"/>
                </a:moveTo>
                <a:cubicBezTo>
                  <a:pt x="572731" y="0"/>
                  <a:pt x="1036504" y="598657"/>
                  <a:pt x="1014153" y="1128560"/>
                </a:cubicBezTo>
              </a:path>
            </a:pathLst>
          </a:custGeom>
          <a:noFill/>
          <a:ln w="28575" cmpd="sng"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i="1">
              <a:latin typeface="Calibri"/>
              <a:cs typeface="Calibri"/>
            </a:endParaRPr>
          </a:p>
        </p:txBody>
      </p:sp>
      <p:sp>
        <p:nvSpPr>
          <p:cNvPr id="164899" name="TextBox 85"/>
          <p:cNvSpPr txBox="1">
            <a:spLocks noChangeArrowheads="1"/>
          </p:cNvSpPr>
          <p:nvPr/>
        </p:nvSpPr>
        <p:spPr bwMode="auto">
          <a:xfrm>
            <a:off x="2762250" y="5087938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b</a:t>
            </a:r>
          </a:p>
        </p:txBody>
      </p:sp>
      <p:sp>
        <p:nvSpPr>
          <p:cNvPr id="88" name="Freeform 87"/>
          <p:cNvSpPr/>
          <p:nvPr/>
        </p:nvSpPr>
        <p:spPr>
          <a:xfrm rot="5400000">
            <a:off x="2601119" y="5547519"/>
            <a:ext cx="561975" cy="611187"/>
          </a:xfrm>
          <a:custGeom>
            <a:avLst/>
            <a:gdLst>
              <a:gd name="connsiteX0" fmla="*/ 0 w 1014153"/>
              <a:gd name="connsiteY0" fmla="*/ 0 h 906088"/>
              <a:gd name="connsiteX1" fmla="*/ 1014153 w 1014153"/>
              <a:gd name="connsiteY1" fmla="*/ 906088 h 906088"/>
              <a:gd name="connsiteX0" fmla="*/ 0 w 1014153"/>
              <a:gd name="connsiteY0" fmla="*/ 0 h 1113906"/>
              <a:gd name="connsiteX1" fmla="*/ 1014153 w 1014153"/>
              <a:gd name="connsiteY1" fmla="*/ 1113906 h 1113906"/>
              <a:gd name="connsiteX0" fmla="*/ 0 w 1019741"/>
              <a:gd name="connsiteY0" fmla="*/ 0 h 1113906"/>
              <a:gd name="connsiteX1" fmla="*/ 1014153 w 1019741"/>
              <a:gd name="connsiteY1" fmla="*/ 1113906 h 1113906"/>
              <a:gd name="connsiteX0" fmla="*/ 0 w 1019741"/>
              <a:gd name="connsiteY0" fmla="*/ 14654 h 1128560"/>
              <a:gd name="connsiteX1" fmla="*/ 1014153 w 1019741"/>
              <a:gd name="connsiteY1" fmla="*/ 1128560 h 1128560"/>
              <a:gd name="connsiteX0" fmla="*/ 0 w 1036504"/>
              <a:gd name="connsiteY0" fmla="*/ 14654 h 1128560"/>
              <a:gd name="connsiteX1" fmla="*/ 1014153 w 1036504"/>
              <a:gd name="connsiteY1" fmla="*/ 1128560 h 11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504" h="1128560">
                <a:moveTo>
                  <a:pt x="0" y="14654"/>
                </a:moveTo>
                <a:cubicBezTo>
                  <a:pt x="572731" y="0"/>
                  <a:pt x="1036504" y="598657"/>
                  <a:pt x="1014153" y="1128560"/>
                </a:cubicBezTo>
              </a:path>
            </a:pathLst>
          </a:custGeom>
          <a:noFill/>
          <a:ln w="28575" cmpd="sng"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i="1">
              <a:latin typeface="Calibri"/>
              <a:cs typeface="Calibri"/>
            </a:endParaRPr>
          </a:p>
        </p:txBody>
      </p:sp>
      <p:sp>
        <p:nvSpPr>
          <p:cNvPr id="164901" name="TextBox 88"/>
          <p:cNvSpPr txBox="1">
            <a:spLocks noChangeArrowheads="1"/>
          </p:cNvSpPr>
          <p:nvPr/>
        </p:nvSpPr>
        <p:spPr bwMode="auto">
          <a:xfrm>
            <a:off x="2149475" y="564832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d</a:t>
            </a:r>
          </a:p>
        </p:txBody>
      </p:sp>
      <p:sp>
        <p:nvSpPr>
          <p:cNvPr id="164920" name="Text Box 44"/>
          <p:cNvSpPr txBox="1">
            <a:spLocks noChangeArrowheads="1"/>
          </p:cNvSpPr>
          <p:nvPr/>
        </p:nvSpPr>
        <p:spPr bwMode="auto">
          <a:xfrm>
            <a:off x="1731963" y="1360488"/>
            <a:ext cx="2047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FF0000"/>
                </a:solidFill>
                <a:latin typeface="Calibri" charset="0"/>
                <a:cs typeface="Calibri" charset="0"/>
              </a:rPr>
              <a:t>P</a:t>
            </a:r>
          </a:p>
        </p:txBody>
      </p:sp>
      <p:sp>
        <p:nvSpPr>
          <p:cNvPr id="164921" name="Text Box 44"/>
          <p:cNvSpPr txBox="1">
            <a:spLocks noChangeArrowheads="1"/>
          </p:cNvSpPr>
          <p:nvPr/>
        </p:nvSpPr>
        <p:spPr bwMode="auto">
          <a:xfrm>
            <a:off x="1785938" y="4622800"/>
            <a:ext cx="2032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>
                <a:solidFill>
                  <a:srgbClr val="0000FF"/>
                </a:solidFill>
                <a:latin typeface="Calibri" charset="0"/>
                <a:cs typeface="Calibri" charset="0"/>
              </a:rPr>
              <a:t>Q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2438400" y="2971800"/>
            <a:ext cx="6477000" cy="1146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2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solidFill>
                  <a:srgbClr val="000000"/>
                </a:solidFill>
                <a:latin typeface="+mn-lt"/>
              </a:rPr>
              <a:t>What is </a:t>
            </a:r>
            <a:r>
              <a:rPr lang="en-GB" i="1" dirty="0">
                <a:solidFill>
                  <a:srgbClr val="000000"/>
                </a:solidFill>
                <a:latin typeface="+mn-lt"/>
              </a:rPr>
              <a:t>cycle(</a:t>
            </a:r>
            <a:r>
              <a:rPr lang="en-GB" i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GB" i="1" dirty="0">
                <a:solidFill>
                  <a:srgbClr val="000000"/>
                </a:solidFill>
                <a:latin typeface="+mn-lt"/>
              </a:rPr>
              <a:t>,</a:t>
            </a:r>
            <a:r>
              <a:rPr lang="en-GB" i="1" dirty="0">
                <a:solidFill>
                  <a:srgbClr val="0000FF"/>
                </a:solidFill>
                <a:latin typeface="+mn-lt"/>
              </a:rPr>
              <a:t>Q</a:t>
            </a:r>
            <a:r>
              <a:rPr lang="en-GB" i="1" dirty="0">
                <a:solidFill>
                  <a:srgbClr val="000000"/>
                </a:solidFill>
                <a:latin typeface="+mn-lt"/>
              </a:rPr>
              <a:t>)?</a:t>
            </a:r>
            <a:endParaRPr lang="en-GB" i="1" dirty="0"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22DAB8-68BC-2D4B-9128-866EEFDF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66620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/>
          <p:cNvSpPr/>
          <p:nvPr/>
        </p:nvSpPr>
        <p:spPr>
          <a:xfrm rot="10575955">
            <a:off x="2012950" y="5546725"/>
            <a:ext cx="488950" cy="596900"/>
          </a:xfrm>
          <a:custGeom>
            <a:avLst/>
            <a:gdLst>
              <a:gd name="connsiteX0" fmla="*/ 0 w 1014153"/>
              <a:gd name="connsiteY0" fmla="*/ 0 h 906088"/>
              <a:gd name="connsiteX1" fmla="*/ 1014153 w 1014153"/>
              <a:gd name="connsiteY1" fmla="*/ 906088 h 906088"/>
              <a:gd name="connsiteX0" fmla="*/ 0 w 1014153"/>
              <a:gd name="connsiteY0" fmla="*/ 0 h 1113906"/>
              <a:gd name="connsiteX1" fmla="*/ 1014153 w 1014153"/>
              <a:gd name="connsiteY1" fmla="*/ 1113906 h 1113906"/>
              <a:gd name="connsiteX0" fmla="*/ 0 w 1019741"/>
              <a:gd name="connsiteY0" fmla="*/ 0 h 1113906"/>
              <a:gd name="connsiteX1" fmla="*/ 1014153 w 1019741"/>
              <a:gd name="connsiteY1" fmla="*/ 1113906 h 1113906"/>
              <a:gd name="connsiteX0" fmla="*/ 0 w 1019741"/>
              <a:gd name="connsiteY0" fmla="*/ 14654 h 1128560"/>
              <a:gd name="connsiteX1" fmla="*/ 1014153 w 1019741"/>
              <a:gd name="connsiteY1" fmla="*/ 1128560 h 1128560"/>
              <a:gd name="connsiteX0" fmla="*/ 0 w 1036504"/>
              <a:gd name="connsiteY0" fmla="*/ 14654 h 1128560"/>
              <a:gd name="connsiteX1" fmla="*/ 1014153 w 1036504"/>
              <a:gd name="connsiteY1" fmla="*/ 1128560 h 11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504" h="1128560">
                <a:moveTo>
                  <a:pt x="0" y="14654"/>
                </a:moveTo>
                <a:cubicBezTo>
                  <a:pt x="572731" y="0"/>
                  <a:pt x="1036504" y="598657"/>
                  <a:pt x="1014153" y="112856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i="1">
              <a:latin typeface="Calibri"/>
              <a:cs typeface="Calibri"/>
            </a:endParaRPr>
          </a:p>
        </p:txBody>
      </p:sp>
      <p:sp>
        <p:nvSpPr>
          <p:cNvPr id="91" name="Freeform 90"/>
          <p:cNvSpPr/>
          <p:nvPr/>
        </p:nvSpPr>
        <p:spPr>
          <a:xfrm rot="21415388">
            <a:off x="2605088" y="4937125"/>
            <a:ext cx="577850" cy="571500"/>
          </a:xfrm>
          <a:custGeom>
            <a:avLst/>
            <a:gdLst>
              <a:gd name="connsiteX0" fmla="*/ 0 w 1014153"/>
              <a:gd name="connsiteY0" fmla="*/ 0 h 906088"/>
              <a:gd name="connsiteX1" fmla="*/ 1014153 w 1014153"/>
              <a:gd name="connsiteY1" fmla="*/ 906088 h 906088"/>
              <a:gd name="connsiteX0" fmla="*/ 0 w 1014153"/>
              <a:gd name="connsiteY0" fmla="*/ 0 h 1113906"/>
              <a:gd name="connsiteX1" fmla="*/ 1014153 w 1014153"/>
              <a:gd name="connsiteY1" fmla="*/ 1113906 h 1113906"/>
              <a:gd name="connsiteX0" fmla="*/ 0 w 1019741"/>
              <a:gd name="connsiteY0" fmla="*/ 0 h 1113906"/>
              <a:gd name="connsiteX1" fmla="*/ 1014153 w 1019741"/>
              <a:gd name="connsiteY1" fmla="*/ 1113906 h 1113906"/>
              <a:gd name="connsiteX0" fmla="*/ 0 w 1019741"/>
              <a:gd name="connsiteY0" fmla="*/ 14654 h 1128560"/>
              <a:gd name="connsiteX1" fmla="*/ 1014153 w 1019741"/>
              <a:gd name="connsiteY1" fmla="*/ 1128560 h 1128560"/>
              <a:gd name="connsiteX0" fmla="*/ 0 w 1036504"/>
              <a:gd name="connsiteY0" fmla="*/ 14654 h 1128560"/>
              <a:gd name="connsiteX1" fmla="*/ 1014153 w 1036504"/>
              <a:gd name="connsiteY1" fmla="*/ 1128560 h 11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504" h="1128560">
                <a:moveTo>
                  <a:pt x="0" y="14654"/>
                </a:moveTo>
                <a:cubicBezTo>
                  <a:pt x="572731" y="0"/>
                  <a:pt x="1036504" y="598657"/>
                  <a:pt x="1014153" y="112856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i="1">
              <a:latin typeface="Calibri"/>
              <a:cs typeface="Calibri"/>
            </a:endParaRPr>
          </a:p>
        </p:txBody>
      </p:sp>
      <p:sp>
        <p:nvSpPr>
          <p:cNvPr id="164867" name="Freeform 38"/>
          <p:cNvSpPr>
            <a:spLocks/>
          </p:cNvSpPr>
          <p:nvPr/>
        </p:nvSpPr>
        <p:spPr bwMode="auto">
          <a:xfrm>
            <a:off x="1714500" y="5397500"/>
            <a:ext cx="46038" cy="527050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68" name="Freeform 41"/>
          <p:cNvSpPr>
            <a:spLocks/>
          </p:cNvSpPr>
          <p:nvPr/>
        </p:nvSpPr>
        <p:spPr bwMode="auto">
          <a:xfrm>
            <a:off x="146050" y="5341938"/>
            <a:ext cx="55563" cy="571500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69" name="Freeform 37"/>
          <p:cNvSpPr>
            <a:spLocks/>
          </p:cNvSpPr>
          <p:nvPr/>
        </p:nvSpPr>
        <p:spPr bwMode="auto">
          <a:xfrm>
            <a:off x="611188" y="4841875"/>
            <a:ext cx="646112" cy="74613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0" name="Freeform 63"/>
          <p:cNvSpPr>
            <a:spLocks/>
          </p:cNvSpPr>
          <p:nvPr/>
        </p:nvSpPr>
        <p:spPr bwMode="auto">
          <a:xfrm rot="3608507">
            <a:off x="2598738" y="1228725"/>
            <a:ext cx="444500" cy="120650"/>
          </a:xfrm>
          <a:custGeom>
            <a:avLst/>
            <a:gdLst>
              <a:gd name="T0" fmla="*/ 0 w 685800"/>
              <a:gd name="T1" fmla="*/ 0 h 241300"/>
              <a:gd name="T2" fmla="*/ 287419 w 685800"/>
              <a:gd name="T3" fmla="*/ 59916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1" name="Freeform 62"/>
          <p:cNvSpPr>
            <a:spLocks/>
          </p:cNvSpPr>
          <p:nvPr/>
        </p:nvSpPr>
        <p:spPr bwMode="auto">
          <a:xfrm rot="7325746">
            <a:off x="2305050" y="2224088"/>
            <a:ext cx="411163" cy="109537"/>
          </a:xfrm>
          <a:custGeom>
            <a:avLst/>
            <a:gdLst>
              <a:gd name="T0" fmla="*/ 0 w 685800"/>
              <a:gd name="T1" fmla="*/ 0 h 241300"/>
              <a:gd name="T2" fmla="*/ 246820 w 685800"/>
              <a:gd name="T3" fmla="*/ 50400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2" name="Freeform 61"/>
          <p:cNvSpPr>
            <a:spLocks/>
          </p:cNvSpPr>
          <p:nvPr/>
        </p:nvSpPr>
        <p:spPr bwMode="auto">
          <a:xfrm rot="10800000">
            <a:off x="1290638" y="242728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3" name="Freeform 60"/>
          <p:cNvSpPr>
            <a:spLocks/>
          </p:cNvSpPr>
          <p:nvPr/>
        </p:nvSpPr>
        <p:spPr bwMode="auto">
          <a:xfrm rot="-7306657">
            <a:off x="546100" y="173513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4" name="Freeform 59"/>
          <p:cNvSpPr>
            <a:spLocks/>
          </p:cNvSpPr>
          <p:nvPr/>
        </p:nvSpPr>
        <p:spPr bwMode="auto">
          <a:xfrm rot="-3427536">
            <a:off x="790575" y="749300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5" name="Freeform 31"/>
          <p:cNvSpPr>
            <a:spLocks/>
          </p:cNvSpPr>
          <p:nvPr/>
        </p:nvSpPr>
        <p:spPr bwMode="auto">
          <a:xfrm>
            <a:off x="1306513" y="4914900"/>
            <a:ext cx="407987" cy="420688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6" name="Freeform 32"/>
          <p:cNvSpPr>
            <a:spLocks/>
          </p:cNvSpPr>
          <p:nvPr/>
        </p:nvSpPr>
        <p:spPr bwMode="auto">
          <a:xfrm>
            <a:off x="200025" y="4914900"/>
            <a:ext cx="411163" cy="427038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7" name="Freeform 33"/>
          <p:cNvSpPr>
            <a:spLocks/>
          </p:cNvSpPr>
          <p:nvPr/>
        </p:nvSpPr>
        <p:spPr bwMode="auto">
          <a:xfrm>
            <a:off x="1379538" y="5873750"/>
            <a:ext cx="354012" cy="430213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8" name="Text Box 34"/>
          <p:cNvSpPr txBox="1">
            <a:spLocks noChangeArrowheads="1"/>
          </p:cNvSpPr>
          <p:nvPr/>
        </p:nvSpPr>
        <p:spPr bwMode="auto">
          <a:xfrm>
            <a:off x="225425" y="5526088"/>
            <a:ext cx="23495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>
                <a:latin typeface="Calibri" charset="0"/>
                <a:cs typeface="Calibri" charset="0"/>
              </a:rPr>
              <a:t>e</a:t>
            </a:r>
          </a:p>
        </p:txBody>
      </p:sp>
      <p:sp>
        <p:nvSpPr>
          <p:cNvPr id="164879" name="Text Box 35"/>
          <p:cNvSpPr txBox="1">
            <a:spLocks noChangeArrowheads="1"/>
          </p:cNvSpPr>
          <p:nvPr/>
        </p:nvSpPr>
        <p:spPr bwMode="auto">
          <a:xfrm>
            <a:off x="1566863" y="5543550"/>
            <a:ext cx="1381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>
                <a:latin typeface="Calibri" charset="0"/>
                <a:cs typeface="Calibri" charset="0"/>
              </a:rPr>
              <a:t>c</a:t>
            </a:r>
          </a:p>
        </p:txBody>
      </p:sp>
      <p:sp>
        <p:nvSpPr>
          <p:cNvPr id="164880" name="Text Box 36"/>
          <p:cNvSpPr txBox="1">
            <a:spLocks noChangeArrowheads="1"/>
          </p:cNvSpPr>
          <p:nvPr/>
        </p:nvSpPr>
        <p:spPr bwMode="auto">
          <a:xfrm>
            <a:off x="930275" y="6196013"/>
            <a:ext cx="117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>
                <a:latin typeface="Calibri" charset="0"/>
                <a:cs typeface="Calibri" charset="0"/>
              </a:rPr>
              <a:t>f</a:t>
            </a:r>
          </a:p>
        </p:txBody>
      </p:sp>
      <p:sp>
        <p:nvSpPr>
          <p:cNvPr id="164881" name="Freeform 39"/>
          <p:cNvSpPr>
            <a:spLocks/>
          </p:cNvSpPr>
          <p:nvPr/>
        </p:nvSpPr>
        <p:spPr bwMode="auto">
          <a:xfrm>
            <a:off x="654050" y="6340475"/>
            <a:ext cx="655638" cy="77788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2" name="Freeform 40"/>
          <p:cNvSpPr>
            <a:spLocks/>
          </p:cNvSpPr>
          <p:nvPr/>
        </p:nvSpPr>
        <p:spPr bwMode="auto">
          <a:xfrm>
            <a:off x="223838" y="5969000"/>
            <a:ext cx="434975" cy="392113"/>
          </a:xfrm>
          <a:custGeom>
            <a:avLst/>
            <a:gdLst>
              <a:gd name="T0" fmla="*/ 0 w 1754"/>
              <a:gd name="T1" fmla="*/ 0 h 1586"/>
              <a:gd name="T2" fmla="*/ 2147483647 w 1754"/>
              <a:gd name="T3" fmla="*/ 2147483647 h 1586"/>
              <a:gd name="T4" fmla="*/ 2147483647 w 1754"/>
              <a:gd name="T5" fmla="*/ 2147483647 h 1586"/>
              <a:gd name="T6" fmla="*/ 2147483647 w 1754"/>
              <a:gd name="T7" fmla="*/ 2147483647 h 1586"/>
              <a:gd name="T8" fmla="*/ 2147483647 w 1754"/>
              <a:gd name="T9" fmla="*/ 2147483647 h 1586"/>
              <a:gd name="T10" fmla="*/ 2147483647 w 1754"/>
              <a:gd name="T11" fmla="*/ 2147483647 h 1586"/>
              <a:gd name="T12" fmla="*/ 2147483647 w 1754"/>
              <a:gd name="T13" fmla="*/ 2147483647 h 1586"/>
              <a:gd name="T14" fmla="*/ 2147483647 w 1754"/>
              <a:gd name="T15" fmla="*/ 2147483647 h 1586"/>
              <a:gd name="T16" fmla="*/ 2147483647 w 1754"/>
              <a:gd name="T17" fmla="*/ 2147483647 h 1586"/>
              <a:gd name="T18" fmla="*/ 2147483647 w 1754"/>
              <a:gd name="T19" fmla="*/ 2147483647 h 1586"/>
              <a:gd name="T20" fmla="*/ 2147483647 w 1754"/>
              <a:gd name="T21" fmla="*/ 2147483647 h 1586"/>
              <a:gd name="T22" fmla="*/ 2147483647 w 1754"/>
              <a:gd name="T23" fmla="*/ 2147483647 h 1586"/>
              <a:gd name="T24" fmla="*/ 2147483647 w 1754"/>
              <a:gd name="T25" fmla="*/ 2147483647 h 1586"/>
              <a:gd name="T26" fmla="*/ 2147483647 w 1754"/>
              <a:gd name="T27" fmla="*/ 2147483647 h 1586"/>
              <a:gd name="T28" fmla="*/ 2147483647 w 1754"/>
              <a:gd name="T29" fmla="*/ 2147483647 h 1586"/>
              <a:gd name="T30" fmla="*/ 2147483647 w 1754"/>
              <a:gd name="T31" fmla="*/ 2147483647 h 15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4"/>
              <a:gd name="T49" fmla="*/ 0 h 1586"/>
              <a:gd name="T50" fmla="*/ 1754 w 1754"/>
              <a:gd name="T51" fmla="*/ 1586 h 15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4" h="1586">
                <a:moveTo>
                  <a:pt x="0" y="0"/>
                </a:moveTo>
                <a:lnTo>
                  <a:pt x="75" y="141"/>
                </a:lnTo>
                <a:lnTo>
                  <a:pt x="156" y="278"/>
                </a:lnTo>
                <a:lnTo>
                  <a:pt x="244" y="412"/>
                </a:lnTo>
                <a:lnTo>
                  <a:pt x="339" y="540"/>
                </a:lnTo>
                <a:lnTo>
                  <a:pt x="441" y="665"/>
                </a:lnTo>
                <a:lnTo>
                  <a:pt x="549" y="784"/>
                </a:lnTo>
                <a:lnTo>
                  <a:pt x="663" y="897"/>
                </a:lnTo>
                <a:lnTo>
                  <a:pt x="782" y="1006"/>
                </a:lnTo>
                <a:lnTo>
                  <a:pt x="907" y="1108"/>
                </a:lnTo>
                <a:lnTo>
                  <a:pt x="1037" y="1204"/>
                </a:lnTo>
                <a:lnTo>
                  <a:pt x="1172" y="1294"/>
                </a:lnTo>
                <a:lnTo>
                  <a:pt x="1312" y="1377"/>
                </a:lnTo>
                <a:lnTo>
                  <a:pt x="1455" y="1453"/>
                </a:lnTo>
                <a:lnTo>
                  <a:pt x="1602" y="1522"/>
                </a:lnTo>
                <a:lnTo>
                  <a:pt x="1753" y="158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3" name="Text Box 42"/>
          <p:cNvSpPr txBox="1">
            <a:spLocks noChangeArrowheads="1"/>
          </p:cNvSpPr>
          <p:nvPr/>
        </p:nvSpPr>
        <p:spPr bwMode="auto">
          <a:xfrm>
            <a:off x="855663" y="4887913"/>
            <a:ext cx="1984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>
                <a:latin typeface="Calibri" charset="0"/>
                <a:cs typeface="Calibri" charset="0"/>
              </a:rPr>
              <a:t>a</a:t>
            </a:r>
          </a:p>
        </p:txBody>
      </p:sp>
      <p:sp>
        <p:nvSpPr>
          <p:cNvPr id="164884" name="Text Box 44"/>
          <p:cNvSpPr txBox="1">
            <a:spLocks noChangeArrowheads="1"/>
          </p:cNvSpPr>
          <p:nvPr/>
        </p:nvSpPr>
        <p:spPr bwMode="auto">
          <a:xfrm>
            <a:off x="784225" y="5461000"/>
            <a:ext cx="2032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2900" i="1">
              <a:solidFill>
                <a:srgbClr val="00CC00"/>
              </a:solidFill>
              <a:latin typeface="Calibri" charset="0"/>
              <a:cs typeface="Calibri" charset="0"/>
            </a:endParaRPr>
          </a:p>
        </p:txBody>
      </p:sp>
      <p:sp>
        <p:nvSpPr>
          <p:cNvPr id="164885" name="Freeform 52"/>
          <p:cNvSpPr>
            <a:spLocks/>
          </p:cNvSpPr>
          <p:nvPr/>
        </p:nvSpPr>
        <p:spPr bwMode="auto">
          <a:xfrm>
            <a:off x="1771650" y="45561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86" name="Freeform 53"/>
          <p:cNvSpPr>
            <a:spLocks/>
          </p:cNvSpPr>
          <p:nvPr/>
        </p:nvSpPr>
        <p:spPr bwMode="auto">
          <a:xfrm rot="1654840">
            <a:off x="2273300" y="742950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87" name="Freeform 54"/>
          <p:cNvSpPr>
            <a:spLocks/>
          </p:cNvSpPr>
          <p:nvPr/>
        </p:nvSpPr>
        <p:spPr bwMode="auto">
          <a:xfrm rot="5400000">
            <a:off x="2527300" y="17319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88" name="Freeform 55"/>
          <p:cNvSpPr>
            <a:spLocks/>
          </p:cNvSpPr>
          <p:nvPr/>
        </p:nvSpPr>
        <p:spPr bwMode="auto">
          <a:xfrm rot="8970577">
            <a:off x="1800225" y="24304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89" name="Freeform 56"/>
          <p:cNvSpPr>
            <a:spLocks/>
          </p:cNvSpPr>
          <p:nvPr/>
        </p:nvSpPr>
        <p:spPr bwMode="auto">
          <a:xfrm rot="-8941473">
            <a:off x="804863" y="215423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90" name="Freeform 57"/>
          <p:cNvSpPr>
            <a:spLocks/>
          </p:cNvSpPr>
          <p:nvPr/>
        </p:nvSpPr>
        <p:spPr bwMode="auto">
          <a:xfrm rot="-5400000">
            <a:off x="541338" y="116998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91" name="Freeform 58"/>
          <p:cNvSpPr>
            <a:spLocks/>
          </p:cNvSpPr>
          <p:nvPr/>
        </p:nvSpPr>
        <p:spPr bwMode="auto">
          <a:xfrm rot="-1961200">
            <a:off x="1293813" y="46513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92" name="TextBox 64"/>
          <p:cNvSpPr txBox="1">
            <a:spLocks noChangeArrowheads="1"/>
          </p:cNvSpPr>
          <p:nvPr/>
        </p:nvSpPr>
        <p:spPr bwMode="auto">
          <a:xfrm>
            <a:off x="1914525" y="476250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a</a:t>
            </a:r>
          </a:p>
        </p:txBody>
      </p:sp>
      <p:sp>
        <p:nvSpPr>
          <p:cNvPr id="164893" name="TextBox 65"/>
          <p:cNvSpPr txBox="1">
            <a:spLocks noChangeArrowheads="1"/>
          </p:cNvSpPr>
          <p:nvPr/>
        </p:nvSpPr>
        <p:spPr bwMode="auto">
          <a:xfrm>
            <a:off x="2524125" y="1066800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b</a:t>
            </a:r>
          </a:p>
        </p:txBody>
      </p:sp>
      <p:sp>
        <p:nvSpPr>
          <p:cNvPr id="164894" name="TextBox 66"/>
          <p:cNvSpPr txBox="1">
            <a:spLocks noChangeArrowheads="1"/>
          </p:cNvSpPr>
          <p:nvPr/>
        </p:nvSpPr>
        <p:spPr bwMode="auto">
          <a:xfrm>
            <a:off x="2217738" y="1935163"/>
            <a:ext cx="336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c</a:t>
            </a:r>
          </a:p>
        </p:txBody>
      </p:sp>
      <p:sp>
        <p:nvSpPr>
          <p:cNvPr id="164895" name="TextBox 67"/>
          <p:cNvSpPr txBox="1">
            <a:spLocks noChangeArrowheads="1"/>
          </p:cNvSpPr>
          <p:nvPr/>
        </p:nvSpPr>
        <p:spPr bwMode="auto">
          <a:xfrm>
            <a:off x="1492250" y="208121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d</a:t>
            </a:r>
          </a:p>
        </p:txBody>
      </p:sp>
      <p:sp>
        <p:nvSpPr>
          <p:cNvPr id="164896" name="TextBox 68"/>
          <p:cNvSpPr txBox="1">
            <a:spLocks noChangeArrowheads="1"/>
          </p:cNvSpPr>
          <p:nvPr/>
        </p:nvSpPr>
        <p:spPr bwMode="auto">
          <a:xfrm>
            <a:off x="787400" y="1544638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e</a:t>
            </a:r>
          </a:p>
        </p:txBody>
      </p:sp>
      <p:sp>
        <p:nvSpPr>
          <p:cNvPr id="164897" name="TextBox 69"/>
          <p:cNvSpPr txBox="1">
            <a:spLocks noChangeArrowheads="1"/>
          </p:cNvSpPr>
          <p:nvPr/>
        </p:nvSpPr>
        <p:spPr bwMode="auto">
          <a:xfrm>
            <a:off x="1065213" y="739775"/>
            <a:ext cx="323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f</a:t>
            </a:r>
          </a:p>
        </p:txBody>
      </p:sp>
      <p:sp>
        <p:nvSpPr>
          <p:cNvPr id="84" name="Freeform 83"/>
          <p:cNvSpPr/>
          <p:nvPr/>
        </p:nvSpPr>
        <p:spPr>
          <a:xfrm rot="16010656">
            <a:off x="2023269" y="4956969"/>
            <a:ext cx="561975" cy="611187"/>
          </a:xfrm>
          <a:custGeom>
            <a:avLst/>
            <a:gdLst>
              <a:gd name="connsiteX0" fmla="*/ 0 w 1014153"/>
              <a:gd name="connsiteY0" fmla="*/ 0 h 906088"/>
              <a:gd name="connsiteX1" fmla="*/ 1014153 w 1014153"/>
              <a:gd name="connsiteY1" fmla="*/ 906088 h 906088"/>
              <a:gd name="connsiteX0" fmla="*/ 0 w 1014153"/>
              <a:gd name="connsiteY0" fmla="*/ 0 h 1113906"/>
              <a:gd name="connsiteX1" fmla="*/ 1014153 w 1014153"/>
              <a:gd name="connsiteY1" fmla="*/ 1113906 h 1113906"/>
              <a:gd name="connsiteX0" fmla="*/ 0 w 1019741"/>
              <a:gd name="connsiteY0" fmla="*/ 0 h 1113906"/>
              <a:gd name="connsiteX1" fmla="*/ 1014153 w 1019741"/>
              <a:gd name="connsiteY1" fmla="*/ 1113906 h 1113906"/>
              <a:gd name="connsiteX0" fmla="*/ 0 w 1019741"/>
              <a:gd name="connsiteY0" fmla="*/ 14654 h 1128560"/>
              <a:gd name="connsiteX1" fmla="*/ 1014153 w 1019741"/>
              <a:gd name="connsiteY1" fmla="*/ 1128560 h 1128560"/>
              <a:gd name="connsiteX0" fmla="*/ 0 w 1036504"/>
              <a:gd name="connsiteY0" fmla="*/ 14654 h 1128560"/>
              <a:gd name="connsiteX1" fmla="*/ 1014153 w 1036504"/>
              <a:gd name="connsiteY1" fmla="*/ 1128560 h 11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504" h="1128560">
                <a:moveTo>
                  <a:pt x="0" y="14654"/>
                </a:moveTo>
                <a:cubicBezTo>
                  <a:pt x="572731" y="0"/>
                  <a:pt x="1036504" y="598657"/>
                  <a:pt x="1014153" y="1128560"/>
                </a:cubicBezTo>
              </a:path>
            </a:pathLst>
          </a:custGeom>
          <a:noFill/>
          <a:ln w="28575" cmpd="sng"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i="1">
              <a:latin typeface="Calibri"/>
              <a:cs typeface="Calibri"/>
            </a:endParaRPr>
          </a:p>
        </p:txBody>
      </p:sp>
      <p:sp>
        <p:nvSpPr>
          <p:cNvPr id="164899" name="TextBox 85"/>
          <p:cNvSpPr txBox="1">
            <a:spLocks noChangeArrowheads="1"/>
          </p:cNvSpPr>
          <p:nvPr/>
        </p:nvSpPr>
        <p:spPr bwMode="auto">
          <a:xfrm>
            <a:off x="2762250" y="5087938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b</a:t>
            </a:r>
          </a:p>
        </p:txBody>
      </p:sp>
      <p:sp>
        <p:nvSpPr>
          <p:cNvPr id="88" name="Freeform 87"/>
          <p:cNvSpPr/>
          <p:nvPr/>
        </p:nvSpPr>
        <p:spPr>
          <a:xfrm rot="5400000">
            <a:off x="2601119" y="5547519"/>
            <a:ext cx="561975" cy="611187"/>
          </a:xfrm>
          <a:custGeom>
            <a:avLst/>
            <a:gdLst>
              <a:gd name="connsiteX0" fmla="*/ 0 w 1014153"/>
              <a:gd name="connsiteY0" fmla="*/ 0 h 906088"/>
              <a:gd name="connsiteX1" fmla="*/ 1014153 w 1014153"/>
              <a:gd name="connsiteY1" fmla="*/ 906088 h 906088"/>
              <a:gd name="connsiteX0" fmla="*/ 0 w 1014153"/>
              <a:gd name="connsiteY0" fmla="*/ 0 h 1113906"/>
              <a:gd name="connsiteX1" fmla="*/ 1014153 w 1014153"/>
              <a:gd name="connsiteY1" fmla="*/ 1113906 h 1113906"/>
              <a:gd name="connsiteX0" fmla="*/ 0 w 1019741"/>
              <a:gd name="connsiteY0" fmla="*/ 0 h 1113906"/>
              <a:gd name="connsiteX1" fmla="*/ 1014153 w 1019741"/>
              <a:gd name="connsiteY1" fmla="*/ 1113906 h 1113906"/>
              <a:gd name="connsiteX0" fmla="*/ 0 w 1019741"/>
              <a:gd name="connsiteY0" fmla="*/ 14654 h 1128560"/>
              <a:gd name="connsiteX1" fmla="*/ 1014153 w 1019741"/>
              <a:gd name="connsiteY1" fmla="*/ 1128560 h 1128560"/>
              <a:gd name="connsiteX0" fmla="*/ 0 w 1036504"/>
              <a:gd name="connsiteY0" fmla="*/ 14654 h 1128560"/>
              <a:gd name="connsiteX1" fmla="*/ 1014153 w 1036504"/>
              <a:gd name="connsiteY1" fmla="*/ 1128560 h 11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504" h="1128560">
                <a:moveTo>
                  <a:pt x="0" y="14654"/>
                </a:moveTo>
                <a:cubicBezTo>
                  <a:pt x="572731" y="0"/>
                  <a:pt x="1036504" y="598657"/>
                  <a:pt x="1014153" y="1128560"/>
                </a:cubicBezTo>
              </a:path>
            </a:pathLst>
          </a:custGeom>
          <a:noFill/>
          <a:ln w="28575" cmpd="sng"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i="1">
              <a:latin typeface="Calibri"/>
              <a:cs typeface="Calibri"/>
            </a:endParaRPr>
          </a:p>
        </p:txBody>
      </p:sp>
      <p:sp>
        <p:nvSpPr>
          <p:cNvPr id="164901" name="TextBox 88"/>
          <p:cNvSpPr txBox="1">
            <a:spLocks noChangeArrowheads="1"/>
          </p:cNvSpPr>
          <p:nvPr/>
        </p:nvSpPr>
        <p:spPr bwMode="auto">
          <a:xfrm>
            <a:off x="2149475" y="564832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d</a:t>
            </a:r>
          </a:p>
        </p:txBody>
      </p:sp>
      <p:sp>
        <p:nvSpPr>
          <p:cNvPr id="164902" name="Freeform 91"/>
          <p:cNvSpPr>
            <a:spLocks/>
          </p:cNvSpPr>
          <p:nvPr/>
        </p:nvSpPr>
        <p:spPr bwMode="auto">
          <a:xfrm>
            <a:off x="5045075" y="45767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3" name="Freeform 98"/>
          <p:cNvSpPr>
            <a:spLocks/>
          </p:cNvSpPr>
          <p:nvPr/>
        </p:nvSpPr>
        <p:spPr bwMode="auto">
          <a:xfrm rot="-3427536">
            <a:off x="4075113" y="482758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4" name="Freeform 99"/>
          <p:cNvSpPr>
            <a:spLocks/>
          </p:cNvSpPr>
          <p:nvPr/>
        </p:nvSpPr>
        <p:spPr bwMode="auto">
          <a:xfrm rot="-7306657">
            <a:off x="3781425" y="579913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5" name="Freeform 100"/>
          <p:cNvSpPr>
            <a:spLocks/>
          </p:cNvSpPr>
          <p:nvPr/>
        </p:nvSpPr>
        <p:spPr bwMode="auto">
          <a:xfrm rot="10800000">
            <a:off x="4498975" y="652938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6" name="Freeform 101"/>
          <p:cNvSpPr>
            <a:spLocks/>
          </p:cNvSpPr>
          <p:nvPr/>
        </p:nvSpPr>
        <p:spPr bwMode="auto">
          <a:xfrm rot="7325746">
            <a:off x="5484813" y="62912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7" name="Freeform 102"/>
          <p:cNvSpPr>
            <a:spLocks/>
          </p:cNvSpPr>
          <p:nvPr/>
        </p:nvSpPr>
        <p:spPr bwMode="auto">
          <a:xfrm rot="3608507">
            <a:off x="5778500" y="5311775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8" name="TextBox 103"/>
          <p:cNvSpPr txBox="1">
            <a:spLocks noChangeArrowheads="1"/>
          </p:cNvSpPr>
          <p:nvPr/>
        </p:nvSpPr>
        <p:spPr bwMode="auto">
          <a:xfrm>
            <a:off x="5154613" y="4584700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a</a:t>
            </a:r>
          </a:p>
        </p:txBody>
      </p:sp>
      <p:sp>
        <p:nvSpPr>
          <p:cNvPr id="164909" name="TextBox 104"/>
          <p:cNvSpPr txBox="1">
            <a:spLocks noChangeArrowheads="1"/>
          </p:cNvSpPr>
          <p:nvPr/>
        </p:nvSpPr>
        <p:spPr bwMode="auto">
          <a:xfrm>
            <a:off x="5807075" y="527526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b</a:t>
            </a:r>
          </a:p>
        </p:txBody>
      </p:sp>
      <p:sp>
        <p:nvSpPr>
          <p:cNvPr id="164910" name="TextBox 105"/>
          <p:cNvSpPr txBox="1">
            <a:spLocks noChangeArrowheads="1"/>
          </p:cNvSpPr>
          <p:nvPr/>
        </p:nvSpPr>
        <p:spPr bwMode="auto">
          <a:xfrm>
            <a:off x="5557838" y="6043613"/>
            <a:ext cx="338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c</a:t>
            </a:r>
          </a:p>
        </p:txBody>
      </p:sp>
      <p:sp>
        <p:nvSpPr>
          <p:cNvPr id="164911" name="TextBox 106"/>
          <p:cNvSpPr txBox="1">
            <a:spLocks noChangeArrowheads="1"/>
          </p:cNvSpPr>
          <p:nvPr/>
        </p:nvSpPr>
        <p:spPr bwMode="auto">
          <a:xfrm>
            <a:off x="4724400" y="632301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d</a:t>
            </a:r>
          </a:p>
        </p:txBody>
      </p:sp>
      <p:sp>
        <p:nvSpPr>
          <p:cNvPr id="164912" name="TextBox 107"/>
          <p:cNvSpPr txBox="1">
            <a:spLocks noChangeArrowheads="1"/>
          </p:cNvSpPr>
          <p:nvPr/>
        </p:nvSpPr>
        <p:spPr bwMode="auto">
          <a:xfrm>
            <a:off x="3978275" y="561022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e</a:t>
            </a:r>
          </a:p>
        </p:txBody>
      </p:sp>
      <p:sp>
        <p:nvSpPr>
          <p:cNvPr id="164913" name="TextBox 108"/>
          <p:cNvSpPr txBox="1">
            <a:spLocks noChangeArrowheads="1"/>
          </p:cNvSpPr>
          <p:nvPr/>
        </p:nvSpPr>
        <p:spPr bwMode="auto">
          <a:xfrm>
            <a:off x="4305300" y="4848225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f</a:t>
            </a:r>
          </a:p>
        </p:txBody>
      </p:sp>
      <p:cxnSp>
        <p:nvCxnSpPr>
          <p:cNvPr id="112" name="Straight Connector 111"/>
          <p:cNvCxnSpPr>
            <a:stCxn id="164902" idx="1"/>
            <a:endCxn id="164906" idx="1"/>
          </p:cNvCxnSpPr>
          <p:nvPr/>
        </p:nvCxnSpPr>
        <p:spPr>
          <a:xfrm flipH="1">
            <a:off x="5543550" y="4735513"/>
            <a:ext cx="41275" cy="182245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64906" idx="0"/>
            <a:endCxn id="164903" idx="1"/>
          </p:cNvCxnSpPr>
          <p:nvPr/>
        </p:nvCxnSpPr>
        <p:spPr>
          <a:xfrm rot="5400000" flipH="1">
            <a:off x="4530725" y="4749801"/>
            <a:ext cx="1462087" cy="14081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4903" idx="0"/>
          </p:cNvCxnSpPr>
          <p:nvPr/>
        </p:nvCxnSpPr>
        <p:spPr>
          <a:xfrm rot="16200000" flipH="1" flipV="1">
            <a:off x="3783012" y="5278438"/>
            <a:ext cx="538163" cy="1603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64902" idx="0"/>
            <a:endCxn id="164904" idx="0"/>
          </p:cNvCxnSpPr>
          <p:nvPr/>
        </p:nvCxnSpPr>
        <p:spPr>
          <a:xfrm flipH="1">
            <a:off x="4125913" y="4576763"/>
            <a:ext cx="919162" cy="15732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64907" idx="0"/>
          </p:cNvCxnSpPr>
          <p:nvPr/>
        </p:nvCxnSpPr>
        <p:spPr>
          <a:xfrm rot="5400000">
            <a:off x="4725988" y="5429250"/>
            <a:ext cx="1570037" cy="94456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64907" idx="1"/>
            <a:endCxn id="164905" idx="1"/>
          </p:cNvCxnSpPr>
          <p:nvPr/>
        </p:nvCxnSpPr>
        <p:spPr>
          <a:xfrm rot="5400000">
            <a:off x="4873625" y="5289550"/>
            <a:ext cx="865188" cy="16144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920" name="Text Box 44"/>
          <p:cNvSpPr txBox="1">
            <a:spLocks noChangeArrowheads="1"/>
          </p:cNvSpPr>
          <p:nvPr/>
        </p:nvSpPr>
        <p:spPr bwMode="auto">
          <a:xfrm>
            <a:off x="1731963" y="1360488"/>
            <a:ext cx="2047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FF0000"/>
                </a:solidFill>
                <a:latin typeface="Calibri" charset="0"/>
                <a:cs typeface="Calibri" charset="0"/>
              </a:rPr>
              <a:t>P</a:t>
            </a:r>
          </a:p>
        </p:txBody>
      </p:sp>
      <p:sp>
        <p:nvSpPr>
          <p:cNvPr id="164921" name="Text Box 44"/>
          <p:cNvSpPr txBox="1">
            <a:spLocks noChangeArrowheads="1"/>
          </p:cNvSpPr>
          <p:nvPr/>
        </p:nvSpPr>
        <p:spPr bwMode="auto">
          <a:xfrm>
            <a:off x="1785938" y="4622800"/>
            <a:ext cx="2032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>
                <a:solidFill>
                  <a:srgbClr val="0000FF"/>
                </a:solidFill>
                <a:latin typeface="Calibri" charset="0"/>
                <a:cs typeface="Calibri" charset="0"/>
              </a:rPr>
              <a:t>Q</a:t>
            </a:r>
          </a:p>
        </p:txBody>
      </p:sp>
      <p:sp>
        <p:nvSpPr>
          <p:cNvPr id="164923" name="Text Box 44"/>
          <p:cNvSpPr txBox="1">
            <a:spLocks noChangeArrowheads="1"/>
          </p:cNvSpPr>
          <p:nvPr/>
        </p:nvSpPr>
        <p:spPr bwMode="auto">
          <a:xfrm>
            <a:off x="4933950" y="5411788"/>
            <a:ext cx="2032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>
                <a:solidFill>
                  <a:srgbClr val="0000FF"/>
                </a:solidFill>
                <a:latin typeface="Calibri" charset="0"/>
                <a:cs typeface="Calibri" charset="0"/>
              </a:rPr>
              <a:t>Q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98838" y="5541963"/>
            <a:ext cx="51117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971800" y="3505200"/>
            <a:ext cx="485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Arranging blacks edges of </a:t>
            </a:r>
            <a:r>
              <a:rPr lang="en-US" sz="2400" i="1" dirty="0">
                <a:solidFill>
                  <a:srgbClr val="0000FF"/>
                </a:solidFill>
              </a:rPr>
              <a:t>Q</a:t>
            </a:r>
            <a:r>
              <a:rPr lang="en-US" sz="2400" i="1" dirty="0">
                <a:solidFill>
                  <a:srgbClr val="20DF29"/>
                </a:solidFill>
              </a:rPr>
              <a:t> </a:t>
            </a:r>
          </a:p>
          <a:p>
            <a:r>
              <a:rPr lang="en-US" sz="2400" dirty="0"/>
              <a:t>in the same order as black edges in </a:t>
            </a:r>
            <a:r>
              <a:rPr lang="en-US" sz="2400" i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D5C986-B454-F846-8C53-C5C297A9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33017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3326"/>
          <a:stretch/>
        </p:blipFill>
        <p:spPr bwMode="auto">
          <a:xfrm>
            <a:off x="1219200" y="1066800"/>
            <a:ext cx="70104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 dirty="0">
                <a:latin typeface="Calibri"/>
                <a:cs typeface="Calibri"/>
              </a:rPr>
              <a:t>Series of Reversals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CCD42B-4C51-344F-93A9-47E8A567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94832096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/>
          <p:cNvSpPr/>
          <p:nvPr/>
        </p:nvSpPr>
        <p:spPr>
          <a:xfrm rot="10575955">
            <a:off x="2012950" y="5546725"/>
            <a:ext cx="488950" cy="596900"/>
          </a:xfrm>
          <a:custGeom>
            <a:avLst/>
            <a:gdLst>
              <a:gd name="connsiteX0" fmla="*/ 0 w 1014153"/>
              <a:gd name="connsiteY0" fmla="*/ 0 h 906088"/>
              <a:gd name="connsiteX1" fmla="*/ 1014153 w 1014153"/>
              <a:gd name="connsiteY1" fmla="*/ 906088 h 906088"/>
              <a:gd name="connsiteX0" fmla="*/ 0 w 1014153"/>
              <a:gd name="connsiteY0" fmla="*/ 0 h 1113906"/>
              <a:gd name="connsiteX1" fmla="*/ 1014153 w 1014153"/>
              <a:gd name="connsiteY1" fmla="*/ 1113906 h 1113906"/>
              <a:gd name="connsiteX0" fmla="*/ 0 w 1019741"/>
              <a:gd name="connsiteY0" fmla="*/ 0 h 1113906"/>
              <a:gd name="connsiteX1" fmla="*/ 1014153 w 1019741"/>
              <a:gd name="connsiteY1" fmla="*/ 1113906 h 1113906"/>
              <a:gd name="connsiteX0" fmla="*/ 0 w 1019741"/>
              <a:gd name="connsiteY0" fmla="*/ 14654 h 1128560"/>
              <a:gd name="connsiteX1" fmla="*/ 1014153 w 1019741"/>
              <a:gd name="connsiteY1" fmla="*/ 1128560 h 1128560"/>
              <a:gd name="connsiteX0" fmla="*/ 0 w 1036504"/>
              <a:gd name="connsiteY0" fmla="*/ 14654 h 1128560"/>
              <a:gd name="connsiteX1" fmla="*/ 1014153 w 1036504"/>
              <a:gd name="connsiteY1" fmla="*/ 1128560 h 11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504" h="1128560">
                <a:moveTo>
                  <a:pt x="0" y="14654"/>
                </a:moveTo>
                <a:cubicBezTo>
                  <a:pt x="572731" y="0"/>
                  <a:pt x="1036504" y="598657"/>
                  <a:pt x="1014153" y="112856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i="1">
              <a:latin typeface="Calibri"/>
              <a:cs typeface="Calibri"/>
            </a:endParaRPr>
          </a:p>
        </p:txBody>
      </p:sp>
      <p:sp>
        <p:nvSpPr>
          <p:cNvPr id="91" name="Freeform 90"/>
          <p:cNvSpPr/>
          <p:nvPr/>
        </p:nvSpPr>
        <p:spPr>
          <a:xfrm rot="21415388">
            <a:off x="2605088" y="4937125"/>
            <a:ext cx="577850" cy="571500"/>
          </a:xfrm>
          <a:custGeom>
            <a:avLst/>
            <a:gdLst>
              <a:gd name="connsiteX0" fmla="*/ 0 w 1014153"/>
              <a:gd name="connsiteY0" fmla="*/ 0 h 906088"/>
              <a:gd name="connsiteX1" fmla="*/ 1014153 w 1014153"/>
              <a:gd name="connsiteY1" fmla="*/ 906088 h 906088"/>
              <a:gd name="connsiteX0" fmla="*/ 0 w 1014153"/>
              <a:gd name="connsiteY0" fmla="*/ 0 h 1113906"/>
              <a:gd name="connsiteX1" fmla="*/ 1014153 w 1014153"/>
              <a:gd name="connsiteY1" fmla="*/ 1113906 h 1113906"/>
              <a:gd name="connsiteX0" fmla="*/ 0 w 1019741"/>
              <a:gd name="connsiteY0" fmla="*/ 0 h 1113906"/>
              <a:gd name="connsiteX1" fmla="*/ 1014153 w 1019741"/>
              <a:gd name="connsiteY1" fmla="*/ 1113906 h 1113906"/>
              <a:gd name="connsiteX0" fmla="*/ 0 w 1019741"/>
              <a:gd name="connsiteY0" fmla="*/ 14654 h 1128560"/>
              <a:gd name="connsiteX1" fmla="*/ 1014153 w 1019741"/>
              <a:gd name="connsiteY1" fmla="*/ 1128560 h 1128560"/>
              <a:gd name="connsiteX0" fmla="*/ 0 w 1036504"/>
              <a:gd name="connsiteY0" fmla="*/ 14654 h 1128560"/>
              <a:gd name="connsiteX1" fmla="*/ 1014153 w 1036504"/>
              <a:gd name="connsiteY1" fmla="*/ 1128560 h 11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504" h="1128560">
                <a:moveTo>
                  <a:pt x="0" y="14654"/>
                </a:moveTo>
                <a:cubicBezTo>
                  <a:pt x="572731" y="0"/>
                  <a:pt x="1036504" y="598657"/>
                  <a:pt x="1014153" y="112856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i="1">
              <a:latin typeface="Calibri"/>
              <a:cs typeface="Calibri"/>
            </a:endParaRPr>
          </a:p>
        </p:txBody>
      </p:sp>
      <p:sp>
        <p:nvSpPr>
          <p:cNvPr id="164867" name="Freeform 38"/>
          <p:cNvSpPr>
            <a:spLocks/>
          </p:cNvSpPr>
          <p:nvPr/>
        </p:nvSpPr>
        <p:spPr bwMode="auto">
          <a:xfrm>
            <a:off x="1714500" y="5397500"/>
            <a:ext cx="46038" cy="527050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68" name="Freeform 41"/>
          <p:cNvSpPr>
            <a:spLocks/>
          </p:cNvSpPr>
          <p:nvPr/>
        </p:nvSpPr>
        <p:spPr bwMode="auto">
          <a:xfrm>
            <a:off x="146050" y="5341938"/>
            <a:ext cx="55563" cy="571500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69" name="Freeform 37"/>
          <p:cNvSpPr>
            <a:spLocks/>
          </p:cNvSpPr>
          <p:nvPr/>
        </p:nvSpPr>
        <p:spPr bwMode="auto">
          <a:xfrm>
            <a:off x="611188" y="4841875"/>
            <a:ext cx="646112" cy="74613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0" name="Freeform 63"/>
          <p:cNvSpPr>
            <a:spLocks/>
          </p:cNvSpPr>
          <p:nvPr/>
        </p:nvSpPr>
        <p:spPr bwMode="auto">
          <a:xfrm rot="3608507">
            <a:off x="2598738" y="1228725"/>
            <a:ext cx="444500" cy="120650"/>
          </a:xfrm>
          <a:custGeom>
            <a:avLst/>
            <a:gdLst>
              <a:gd name="T0" fmla="*/ 0 w 685800"/>
              <a:gd name="T1" fmla="*/ 0 h 241300"/>
              <a:gd name="T2" fmla="*/ 287419 w 685800"/>
              <a:gd name="T3" fmla="*/ 59916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1" name="Freeform 62"/>
          <p:cNvSpPr>
            <a:spLocks/>
          </p:cNvSpPr>
          <p:nvPr/>
        </p:nvSpPr>
        <p:spPr bwMode="auto">
          <a:xfrm rot="7325746">
            <a:off x="2305050" y="2224088"/>
            <a:ext cx="411163" cy="109537"/>
          </a:xfrm>
          <a:custGeom>
            <a:avLst/>
            <a:gdLst>
              <a:gd name="T0" fmla="*/ 0 w 685800"/>
              <a:gd name="T1" fmla="*/ 0 h 241300"/>
              <a:gd name="T2" fmla="*/ 246820 w 685800"/>
              <a:gd name="T3" fmla="*/ 50400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2" name="Freeform 61"/>
          <p:cNvSpPr>
            <a:spLocks/>
          </p:cNvSpPr>
          <p:nvPr/>
        </p:nvSpPr>
        <p:spPr bwMode="auto">
          <a:xfrm rot="10800000">
            <a:off x="1290638" y="242728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3" name="Freeform 60"/>
          <p:cNvSpPr>
            <a:spLocks/>
          </p:cNvSpPr>
          <p:nvPr/>
        </p:nvSpPr>
        <p:spPr bwMode="auto">
          <a:xfrm rot="-7306657">
            <a:off x="546100" y="173513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4" name="Freeform 59"/>
          <p:cNvSpPr>
            <a:spLocks/>
          </p:cNvSpPr>
          <p:nvPr/>
        </p:nvSpPr>
        <p:spPr bwMode="auto">
          <a:xfrm rot="-3427536">
            <a:off x="790575" y="749300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5" name="Freeform 31"/>
          <p:cNvSpPr>
            <a:spLocks/>
          </p:cNvSpPr>
          <p:nvPr/>
        </p:nvSpPr>
        <p:spPr bwMode="auto">
          <a:xfrm>
            <a:off x="1306513" y="4914900"/>
            <a:ext cx="407987" cy="420688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6" name="Freeform 32"/>
          <p:cNvSpPr>
            <a:spLocks/>
          </p:cNvSpPr>
          <p:nvPr/>
        </p:nvSpPr>
        <p:spPr bwMode="auto">
          <a:xfrm>
            <a:off x="200025" y="4914900"/>
            <a:ext cx="411163" cy="427038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7" name="Freeform 33"/>
          <p:cNvSpPr>
            <a:spLocks/>
          </p:cNvSpPr>
          <p:nvPr/>
        </p:nvSpPr>
        <p:spPr bwMode="auto">
          <a:xfrm>
            <a:off x="1379538" y="5873750"/>
            <a:ext cx="354012" cy="430213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8" name="Text Box 34"/>
          <p:cNvSpPr txBox="1">
            <a:spLocks noChangeArrowheads="1"/>
          </p:cNvSpPr>
          <p:nvPr/>
        </p:nvSpPr>
        <p:spPr bwMode="auto">
          <a:xfrm>
            <a:off x="225425" y="5526088"/>
            <a:ext cx="23495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>
                <a:latin typeface="Calibri" charset="0"/>
                <a:cs typeface="Calibri" charset="0"/>
              </a:rPr>
              <a:t>e</a:t>
            </a:r>
          </a:p>
        </p:txBody>
      </p:sp>
      <p:sp>
        <p:nvSpPr>
          <p:cNvPr id="164879" name="Text Box 35"/>
          <p:cNvSpPr txBox="1">
            <a:spLocks noChangeArrowheads="1"/>
          </p:cNvSpPr>
          <p:nvPr/>
        </p:nvSpPr>
        <p:spPr bwMode="auto">
          <a:xfrm>
            <a:off x="1566863" y="5543550"/>
            <a:ext cx="1381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>
                <a:latin typeface="Calibri" charset="0"/>
                <a:cs typeface="Calibri" charset="0"/>
              </a:rPr>
              <a:t>c</a:t>
            </a:r>
          </a:p>
        </p:txBody>
      </p:sp>
      <p:sp>
        <p:nvSpPr>
          <p:cNvPr id="164880" name="Text Box 36"/>
          <p:cNvSpPr txBox="1">
            <a:spLocks noChangeArrowheads="1"/>
          </p:cNvSpPr>
          <p:nvPr/>
        </p:nvSpPr>
        <p:spPr bwMode="auto">
          <a:xfrm>
            <a:off x="930275" y="6196013"/>
            <a:ext cx="117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>
                <a:latin typeface="Calibri" charset="0"/>
                <a:cs typeface="Calibri" charset="0"/>
              </a:rPr>
              <a:t>f</a:t>
            </a:r>
          </a:p>
        </p:txBody>
      </p:sp>
      <p:sp>
        <p:nvSpPr>
          <p:cNvPr id="164881" name="Freeform 39"/>
          <p:cNvSpPr>
            <a:spLocks/>
          </p:cNvSpPr>
          <p:nvPr/>
        </p:nvSpPr>
        <p:spPr bwMode="auto">
          <a:xfrm>
            <a:off x="654050" y="6340475"/>
            <a:ext cx="655638" cy="77788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2" name="Freeform 40"/>
          <p:cNvSpPr>
            <a:spLocks/>
          </p:cNvSpPr>
          <p:nvPr/>
        </p:nvSpPr>
        <p:spPr bwMode="auto">
          <a:xfrm>
            <a:off x="223838" y="5969000"/>
            <a:ext cx="434975" cy="392113"/>
          </a:xfrm>
          <a:custGeom>
            <a:avLst/>
            <a:gdLst>
              <a:gd name="T0" fmla="*/ 0 w 1754"/>
              <a:gd name="T1" fmla="*/ 0 h 1586"/>
              <a:gd name="T2" fmla="*/ 2147483647 w 1754"/>
              <a:gd name="T3" fmla="*/ 2147483647 h 1586"/>
              <a:gd name="T4" fmla="*/ 2147483647 w 1754"/>
              <a:gd name="T5" fmla="*/ 2147483647 h 1586"/>
              <a:gd name="T6" fmla="*/ 2147483647 w 1754"/>
              <a:gd name="T7" fmla="*/ 2147483647 h 1586"/>
              <a:gd name="T8" fmla="*/ 2147483647 w 1754"/>
              <a:gd name="T9" fmla="*/ 2147483647 h 1586"/>
              <a:gd name="T10" fmla="*/ 2147483647 w 1754"/>
              <a:gd name="T11" fmla="*/ 2147483647 h 1586"/>
              <a:gd name="T12" fmla="*/ 2147483647 w 1754"/>
              <a:gd name="T13" fmla="*/ 2147483647 h 1586"/>
              <a:gd name="T14" fmla="*/ 2147483647 w 1754"/>
              <a:gd name="T15" fmla="*/ 2147483647 h 1586"/>
              <a:gd name="T16" fmla="*/ 2147483647 w 1754"/>
              <a:gd name="T17" fmla="*/ 2147483647 h 1586"/>
              <a:gd name="T18" fmla="*/ 2147483647 w 1754"/>
              <a:gd name="T19" fmla="*/ 2147483647 h 1586"/>
              <a:gd name="T20" fmla="*/ 2147483647 w 1754"/>
              <a:gd name="T21" fmla="*/ 2147483647 h 1586"/>
              <a:gd name="T22" fmla="*/ 2147483647 w 1754"/>
              <a:gd name="T23" fmla="*/ 2147483647 h 1586"/>
              <a:gd name="T24" fmla="*/ 2147483647 w 1754"/>
              <a:gd name="T25" fmla="*/ 2147483647 h 1586"/>
              <a:gd name="T26" fmla="*/ 2147483647 w 1754"/>
              <a:gd name="T27" fmla="*/ 2147483647 h 1586"/>
              <a:gd name="T28" fmla="*/ 2147483647 w 1754"/>
              <a:gd name="T29" fmla="*/ 2147483647 h 1586"/>
              <a:gd name="T30" fmla="*/ 2147483647 w 1754"/>
              <a:gd name="T31" fmla="*/ 2147483647 h 15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4"/>
              <a:gd name="T49" fmla="*/ 0 h 1586"/>
              <a:gd name="T50" fmla="*/ 1754 w 1754"/>
              <a:gd name="T51" fmla="*/ 1586 h 15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4" h="1586">
                <a:moveTo>
                  <a:pt x="0" y="0"/>
                </a:moveTo>
                <a:lnTo>
                  <a:pt x="75" y="141"/>
                </a:lnTo>
                <a:lnTo>
                  <a:pt x="156" y="278"/>
                </a:lnTo>
                <a:lnTo>
                  <a:pt x="244" y="412"/>
                </a:lnTo>
                <a:lnTo>
                  <a:pt x="339" y="540"/>
                </a:lnTo>
                <a:lnTo>
                  <a:pt x="441" y="665"/>
                </a:lnTo>
                <a:lnTo>
                  <a:pt x="549" y="784"/>
                </a:lnTo>
                <a:lnTo>
                  <a:pt x="663" y="897"/>
                </a:lnTo>
                <a:lnTo>
                  <a:pt x="782" y="1006"/>
                </a:lnTo>
                <a:lnTo>
                  <a:pt x="907" y="1108"/>
                </a:lnTo>
                <a:lnTo>
                  <a:pt x="1037" y="1204"/>
                </a:lnTo>
                <a:lnTo>
                  <a:pt x="1172" y="1294"/>
                </a:lnTo>
                <a:lnTo>
                  <a:pt x="1312" y="1377"/>
                </a:lnTo>
                <a:lnTo>
                  <a:pt x="1455" y="1453"/>
                </a:lnTo>
                <a:lnTo>
                  <a:pt x="1602" y="1522"/>
                </a:lnTo>
                <a:lnTo>
                  <a:pt x="1753" y="158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3" name="Text Box 42"/>
          <p:cNvSpPr txBox="1">
            <a:spLocks noChangeArrowheads="1"/>
          </p:cNvSpPr>
          <p:nvPr/>
        </p:nvSpPr>
        <p:spPr bwMode="auto">
          <a:xfrm>
            <a:off x="855663" y="4887913"/>
            <a:ext cx="1984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>
                <a:latin typeface="Calibri" charset="0"/>
                <a:cs typeface="Calibri" charset="0"/>
              </a:rPr>
              <a:t>a</a:t>
            </a:r>
          </a:p>
        </p:txBody>
      </p:sp>
      <p:sp>
        <p:nvSpPr>
          <p:cNvPr id="164884" name="Text Box 44"/>
          <p:cNvSpPr txBox="1">
            <a:spLocks noChangeArrowheads="1"/>
          </p:cNvSpPr>
          <p:nvPr/>
        </p:nvSpPr>
        <p:spPr bwMode="auto">
          <a:xfrm>
            <a:off x="784225" y="5461000"/>
            <a:ext cx="2032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2900" i="1">
              <a:solidFill>
                <a:srgbClr val="00CC00"/>
              </a:solidFill>
              <a:latin typeface="Calibri" charset="0"/>
              <a:cs typeface="Calibri" charset="0"/>
            </a:endParaRPr>
          </a:p>
        </p:txBody>
      </p:sp>
      <p:sp>
        <p:nvSpPr>
          <p:cNvPr id="164885" name="Freeform 52"/>
          <p:cNvSpPr>
            <a:spLocks/>
          </p:cNvSpPr>
          <p:nvPr/>
        </p:nvSpPr>
        <p:spPr bwMode="auto">
          <a:xfrm>
            <a:off x="1771650" y="45561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86" name="Freeform 53"/>
          <p:cNvSpPr>
            <a:spLocks/>
          </p:cNvSpPr>
          <p:nvPr/>
        </p:nvSpPr>
        <p:spPr bwMode="auto">
          <a:xfrm rot="1654840">
            <a:off x="2273300" y="742950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87" name="Freeform 54"/>
          <p:cNvSpPr>
            <a:spLocks/>
          </p:cNvSpPr>
          <p:nvPr/>
        </p:nvSpPr>
        <p:spPr bwMode="auto">
          <a:xfrm rot="5400000">
            <a:off x="2527300" y="17319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88" name="Freeform 55"/>
          <p:cNvSpPr>
            <a:spLocks/>
          </p:cNvSpPr>
          <p:nvPr/>
        </p:nvSpPr>
        <p:spPr bwMode="auto">
          <a:xfrm rot="8970577">
            <a:off x="1800225" y="24304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89" name="Freeform 56"/>
          <p:cNvSpPr>
            <a:spLocks/>
          </p:cNvSpPr>
          <p:nvPr/>
        </p:nvSpPr>
        <p:spPr bwMode="auto">
          <a:xfrm rot="-8941473">
            <a:off x="804863" y="215423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90" name="Freeform 57"/>
          <p:cNvSpPr>
            <a:spLocks/>
          </p:cNvSpPr>
          <p:nvPr/>
        </p:nvSpPr>
        <p:spPr bwMode="auto">
          <a:xfrm rot="-5400000">
            <a:off x="541338" y="116998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91" name="Freeform 58"/>
          <p:cNvSpPr>
            <a:spLocks/>
          </p:cNvSpPr>
          <p:nvPr/>
        </p:nvSpPr>
        <p:spPr bwMode="auto">
          <a:xfrm rot="-1961200">
            <a:off x="1293813" y="46513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92" name="TextBox 64"/>
          <p:cNvSpPr txBox="1">
            <a:spLocks noChangeArrowheads="1"/>
          </p:cNvSpPr>
          <p:nvPr/>
        </p:nvSpPr>
        <p:spPr bwMode="auto">
          <a:xfrm>
            <a:off x="1914525" y="476250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a</a:t>
            </a:r>
          </a:p>
        </p:txBody>
      </p:sp>
      <p:sp>
        <p:nvSpPr>
          <p:cNvPr id="164893" name="TextBox 65"/>
          <p:cNvSpPr txBox="1">
            <a:spLocks noChangeArrowheads="1"/>
          </p:cNvSpPr>
          <p:nvPr/>
        </p:nvSpPr>
        <p:spPr bwMode="auto">
          <a:xfrm>
            <a:off x="2524125" y="1066800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b</a:t>
            </a:r>
          </a:p>
        </p:txBody>
      </p:sp>
      <p:sp>
        <p:nvSpPr>
          <p:cNvPr id="164894" name="TextBox 66"/>
          <p:cNvSpPr txBox="1">
            <a:spLocks noChangeArrowheads="1"/>
          </p:cNvSpPr>
          <p:nvPr/>
        </p:nvSpPr>
        <p:spPr bwMode="auto">
          <a:xfrm>
            <a:off x="2217738" y="1935163"/>
            <a:ext cx="336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c</a:t>
            </a:r>
          </a:p>
        </p:txBody>
      </p:sp>
      <p:sp>
        <p:nvSpPr>
          <p:cNvPr id="164895" name="TextBox 67"/>
          <p:cNvSpPr txBox="1">
            <a:spLocks noChangeArrowheads="1"/>
          </p:cNvSpPr>
          <p:nvPr/>
        </p:nvSpPr>
        <p:spPr bwMode="auto">
          <a:xfrm>
            <a:off x="1492250" y="208121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d</a:t>
            </a:r>
          </a:p>
        </p:txBody>
      </p:sp>
      <p:sp>
        <p:nvSpPr>
          <p:cNvPr id="164896" name="TextBox 68"/>
          <p:cNvSpPr txBox="1">
            <a:spLocks noChangeArrowheads="1"/>
          </p:cNvSpPr>
          <p:nvPr/>
        </p:nvSpPr>
        <p:spPr bwMode="auto">
          <a:xfrm>
            <a:off x="787400" y="1544638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e</a:t>
            </a:r>
          </a:p>
        </p:txBody>
      </p:sp>
      <p:sp>
        <p:nvSpPr>
          <p:cNvPr id="164897" name="TextBox 69"/>
          <p:cNvSpPr txBox="1">
            <a:spLocks noChangeArrowheads="1"/>
          </p:cNvSpPr>
          <p:nvPr/>
        </p:nvSpPr>
        <p:spPr bwMode="auto">
          <a:xfrm>
            <a:off x="1065213" y="739775"/>
            <a:ext cx="323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f</a:t>
            </a:r>
          </a:p>
        </p:txBody>
      </p:sp>
      <p:sp>
        <p:nvSpPr>
          <p:cNvPr id="84" name="Freeform 83"/>
          <p:cNvSpPr/>
          <p:nvPr/>
        </p:nvSpPr>
        <p:spPr>
          <a:xfrm rot="16010656">
            <a:off x="2023269" y="4956969"/>
            <a:ext cx="561975" cy="611187"/>
          </a:xfrm>
          <a:custGeom>
            <a:avLst/>
            <a:gdLst>
              <a:gd name="connsiteX0" fmla="*/ 0 w 1014153"/>
              <a:gd name="connsiteY0" fmla="*/ 0 h 906088"/>
              <a:gd name="connsiteX1" fmla="*/ 1014153 w 1014153"/>
              <a:gd name="connsiteY1" fmla="*/ 906088 h 906088"/>
              <a:gd name="connsiteX0" fmla="*/ 0 w 1014153"/>
              <a:gd name="connsiteY0" fmla="*/ 0 h 1113906"/>
              <a:gd name="connsiteX1" fmla="*/ 1014153 w 1014153"/>
              <a:gd name="connsiteY1" fmla="*/ 1113906 h 1113906"/>
              <a:gd name="connsiteX0" fmla="*/ 0 w 1019741"/>
              <a:gd name="connsiteY0" fmla="*/ 0 h 1113906"/>
              <a:gd name="connsiteX1" fmla="*/ 1014153 w 1019741"/>
              <a:gd name="connsiteY1" fmla="*/ 1113906 h 1113906"/>
              <a:gd name="connsiteX0" fmla="*/ 0 w 1019741"/>
              <a:gd name="connsiteY0" fmla="*/ 14654 h 1128560"/>
              <a:gd name="connsiteX1" fmla="*/ 1014153 w 1019741"/>
              <a:gd name="connsiteY1" fmla="*/ 1128560 h 1128560"/>
              <a:gd name="connsiteX0" fmla="*/ 0 w 1036504"/>
              <a:gd name="connsiteY0" fmla="*/ 14654 h 1128560"/>
              <a:gd name="connsiteX1" fmla="*/ 1014153 w 1036504"/>
              <a:gd name="connsiteY1" fmla="*/ 1128560 h 11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504" h="1128560">
                <a:moveTo>
                  <a:pt x="0" y="14654"/>
                </a:moveTo>
                <a:cubicBezTo>
                  <a:pt x="572731" y="0"/>
                  <a:pt x="1036504" y="598657"/>
                  <a:pt x="1014153" y="1128560"/>
                </a:cubicBezTo>
              </a:path>
            </a:pathLst>
          </a:custGeom>
          <a:noFill/>
          <a:ln w="28575" cmpd="sng"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i="1">
              <a:latin typeface="Calibri"/>
              <a:cs typeface="Calibri"/>
            </a:endParaRPr>
          </a:p>
        </p:txBody>
      </p:sp>
      <p:sp>
        <p:nvSpPr>
          <p:cNvPr id="164899" name="TextBox 85"/>
          <p:cNvSpPr txBox="1">
            <a:spLocks noChangeArrowheads="1"/>
          </p:cNvSpPr>
          <p:nvPr/>
        </p:nvSpPr>
        <p:spPr bwMode="auto">
          <a:xfrm>
            <a:off x="2762250" y="5087938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b</a:t>
            </a:r>
          </a:p>
        </p:txBody>
      </p:sp>
      <p:sp>
        <p:nvSpPr>
          <p:cNvPr id="88" name="Freeform 87"/>
          <p:cNvSpPr/>
          <p:nvPr/>
        </p:nvSpPr>
        <p:spPr>
          <a:xfrm rot="5400000">
            <a:off x="2601119" y="5547519"/>
            <a:ext cx="561975" cy="611187"/>
          </a:xfrm>
          <a:custGeom>
            <a:avLst/>
            <a:gdLst>
              <a:gd name="connsiteX0" fmla="*/ 0 w 1014153"/>
              <a:gd name="connsiteY0" fmla="*/ 0 h 906088"/>
              <a:gd name="connsiteX1" fmla="*/ 1014153 w 1014153"/>
              <a:gd name="connsiteY1" fmla="*/ 906088 h 906088"/>
              <a:gd name="connsiteX0" fmla="*/ 0 w 1014153"/>
              <a:gd name="connsiteY0" fmla="*/ 0 h 1113906"/>
              <a:gd name="connsiteX1" fmla="*/ 1014153 w 1014153"/>
              <a:gd name="connsiteY1" fmla="*/ 1113906 h 1113906"/>
              <a:gd name="connsiteX0" fmla="*/ 0 w 1019741"/>
              <a:gd name="connsiteY0" fmla="*/ 0 h 1113906"/>
              <a:gd name="connsiteX1" fmla="*/ 1014153 w 1019741"/>
              <a:gd name="connsiteY1" fmla="*/ 1113906 h 1113906"/>
              <a:gd name="connsiteX0" fmla="*/ 0 w 1019741"/>
              <a:gd name="connsiteY0" fmla="*/ 14654 h 1128560"/>
              <a:gd name="connsiteX1" fmla="*/ 1014153 w 1019741"/>
              <a:gd name="connsiteY1" fmla="*/ 1128560 h 1128560"/>
              <a:gd name="connsiteX0" fmla="*/ 0 w 1036504"/>
              <a:gd name="connsiteY0" fmla="*/ 14654 h 1128560"/>
              <a:gd name="connsiteX1" fmla="*/ 1014153 w 1036504"/>
              <a:gd name="connsiteY1" fmla="*/ 1128560 h 11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504" h="1128560">
                <a:moveTo>
                  <a:pt x="0" y="14654"/>
                </a:moveTo>
                <a:cubicBezTo>
                  <a:pt x="572731" y="0"/>
                  <a:pt x="1036504" y="598657"/>
                  <a:pt x="1014153" y="1128560"/>
                </a:cubicBezTo>
              </a:path>
            </a:pathLst>
          </a:custGeom>
          <a:noFill/>
          <a:ln w="28575" cmpd="sng"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i="1">
              <a:latin typeface="Calibri"/>
              <a:cs typeface="Calibri"/>
            </a:endParaRPr>
          </a:p>
        </p:txBody>
      </p:sp>
      <p:sp>
        <p:nvSpPr>
          <p:cNvPr id="164901" name="TextBox 88"/>
          <p:cNvSpPr txBox="1">
            <a:spLocks noChangeArrowheads="1"/>
          </p:cNvSpPr>
          <p:nvPr/>
        </p:nvSpPr>
        <p:spPr bwMode="auto">
          <a:xfrm>
            <a:off x="2149475" y="564832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d</a:t>
            </a:r>
          </a:p>
        </p:txBody>
      </p:sp>
      <p:sp>
        <p:nvSpPr>
          <p:cNvPr id="164902" name="Freeform 91"/>
          <p:cNvSpPr>
            <a:spLocks/>
          </p:cNvSpPr>
          <p:nvPr/>
        </p:nvSpPr>
        <p:spPr bwMode="auto">
          <a:xfrm>
            <a:off x="5045075" y="45767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3" name="Freeform 98"/>
          <p:cNvSpPr>
            <a:spLocks/>
          </p:cNvSpPr>
          <p:nvPr/>
        </p:nvSpPr>
        <p:spPr bwMode="auto">
          <a:xfrm rot="-3427536">
            <a:off x="4075113" y="482758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4" name="Freeform 99"/>
          <p:cNvSpPr>
            <a:spLocks/>
          </p:cNvSpPr>
          <p:nvPr/>
        </p:nvSpPr>
        <p:spPr bwMode="auto">
          <a:xfrm rot="-7306657">
            <a:off x="3781425" y="579913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5" name="Freeform 100"/>
          <p:cNvSpPr>
            <a:spLocks/>
          </p:cNvSpPr>
          <p:nvPr/>
        </p:nvSpPr>
        <p:spPr bwMode="auto">
          <a:xfrm rot="10800000">
            <a:off x="4498975" y="652938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6" name="Freeform 101"/>
          <p:cNvSpPr>
            <a:spLocks/>
          </p:cNvSpPr>
          <p:nvPr/>
        </p:nvSpPr>
        <p:spPr bwMode="auto">
          <a:xfrm rot="7325746">
            <a:off x="5484813" y="62912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7" name="Freeform 102"/>
          <p:cNvSpPr>
            <a:spLocks/>
          </p:cNvSpPr>
          <p:nvPr/>
        </p:nvSpPr>
        <p:spPr bwMode="auto">
          <a:xfrm rot="3608507">
            <a:off x="5778500" y="5311775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8" name="TextBox 103"/>
          <p:cNvSpPr txBox="1">
            <a:spLocks noChangeArrowheads="1"/>
          </p:cNvSpPr>
          <p:nvPr/>
        </p:nvSpPr>
        <p:spPr bwMode="auto">
          <a:xfrm>
            <a:off x="5154613" y="4584700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a</a:t>
            </a:r>
          </a:p>
        </p:txBody>
      </p:sp>
      <p:sp>
        <p:nvSpPr>
          <p:cNvPr id="164909" name="TextBox 104"/>
          <p:cNvSpPr txBox="1">
            <a:spLocks noChangeArrowheads="1"/>
          </p:cNvSpPr>
          <p:nvPr/>
        </p:nvSpPr>
        <p:spPr bwMode="auto">
          <a:xfrm>
            <a:off x="5807075" y="527526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b</a:t>
            </a:r>
          </a:p>
        </p:txBody>
      </p:sp>
      <p:sp>
        <p:nvSpPr>
          <p:cNvPr id="164910" name="TextBox 105"/>
          <p:cNvSpPr txBox="1">
            <a:spLocks noChangeArrowheads="1"/>
          </p:cNvSpPr>
          <p:nvPr/>
        </p:nvSpPr>
        <p:spPr bwMode="auto">
          <a:xfrm>
            <a:off x="5557838" y="6043613"/>
            <a:ext cx="338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c</a:t>
            </a:r>
          </a:p>
        </p:txBody>
      </p:sp>
      <p:sp>
        <p:nvSpPr>
          <p:cNvPr id="164911" name="TextBox 106"/>
          <p:cNvSpPr txBox="1">
            <a:spLocks noChangeArrowheads="1"/>
          </p:cNvSpPr>
          <p:nvPr/>
        </p:nvSpPr>
        <p:spPr bwMode="auto">
          <a:xfrm>
            <a:off x="4724400" y="632301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d</a:t>
            </a:r>
          </a:p>
        </p:txBody>
      </p:sp>
      <p:sp>
        <p:nvSpPr>
          <p:cNvPr id="164912" name="TextBox 107"/>
          <p:cNvSpPr txBox="1">
            <a:spLocks noChangeArrowheads="1"/>
          </p:cNvSpPr>
          <p:nvPr/>
        </p:nvSpPr>
        <p:spPr bwMode="auto">
          <a:xfrm>
            <a:off x="3978275" y="561022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e</a:t>
            </a:r>
          </a:p>
        </p:txBody>
      </p:sp>
      <p:sp>
        <p:nvSpPr>
          <p:cNvPr id="164913" name="TextBox 108"/>
          <p:cNvSpPr txBox="1">
            <a:spLocks noChangeArrowheads="1"/>
          </p:cNvSpPr>
          <p:nvPr/>
        </p:nvSpPr>
        <p:spPr bwMode="auto">
          <a:xfrm>
            <a:off x="4305300" y="4848225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f</a:t>
            </a:r>
          </a:p>
        </p:txBody>
      </p:sp>
      <p:cxnSp>
        <p:nvCxnSpPr>
          <p:cNvPr id="112" name="Straight Connector 111"/>
          <p:cNvCxnSpPr>
            <a:stCxn id="164902" idx="1"/>
            <a:endCxn id="164906" idx="1"/>
          </p:cNvCxnSpPr>
          <p:nvPr/>
        </p:nvCxnSpPr>
        <p:spPr>
          <a:xfrm flipH="1">
            <a:off x="5543550" y="4735513"/>
            <a:ext cx="41275" cy="182245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64906" idx="0"/>
            <a:endCxn id="164903" idx="1"/>
          </p:cNvCxnSpPr>
          <p:nvPr/>
        </p:nvCxnSpPr>
        <p:spPr>
          <a:xfrm rot="5400000" flipH="1">
            <a:off x="4530725" y="4749801"/>
            <a:ext cx="1462087" cy="14081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4903" idx="0"/>
          </p:cNvCxnSpPr>
          <p:nvPr/>
        </p:nvCxnSpPr>
        <p:spPr>
          <a:xfrm rot="16200000" flipH="1" flipV="1">
            <a:off x="3783012" y="5278438"/>
            <a:ext cx="538163" cy="1603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64902" idx="0"/>
            <a:endCxn id="164904" idx="0"/>
          </p:cNvCxnSpPr>
          <p:nvPr/>
        </p:nvCxnSpPr>
        <p:spPr>
          <a:xfrm flipH="1">
            <a:off x="4125913" y="4576763"/>
            <a:ext cx="919162" cy="15732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64907" idx="0"/>
          </p:cNvCxnSpPr>
          <p:nvPr/>
        </p:nvCxnSpPr>
        <p:spPr>
          <a:xfrm rot="5400000">
            <a:off x="4725988" y="5429250"/>
            <a:ext cx="1570037" cy="94456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64907" idx="1"/>
            <a:endCxn id="164905" idx="1"/>
          </p:cNvCxnSpPr>
          <p:nvPr/>
        </p:nvCxnSpPr>
        <p:spPr>
          <a:xfrm rot="5400000">
            <a:off x="4873625" y="5289550"/>
            <a:ext cx="865188" cy="16144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920" name="Text Box 44"/>
          <p:cNvSpPr txBox="1">
            <a:spLocks noChangeArrowheads="1"/>
          </p:cNvSpPr>
          <p:nvPr/>
        </p:nvSpPr>
        <p:spPr bwMode="auto">
          <a:xfrm>
            <a:off x="1731963" y="1360488"/>
            <a:ext cx="2047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FF0000"/>
                </a:solidFill>
                <a:latin typeface="Calibri" charset="0"/>
                <a:cs typeface="Calibri" charset="0"/>
              </a:rPr>
              <a:t>P</a:t>
            </a:r>
          </a:p>
        </p:txBody>
      </p:sp>
      <p:sp>
        <p:nvSpPr>
          <p:cNvPr id="164921" name="Text Box 44"/>
          <p:cNvSpPr txBox="1">
            <a:spLocks noChangeArrowheads="1"/>
          </p:cNvSpPr>
          <p:nvPr/>
        </p:nvSpPr>
        <p:spPr bwMode="auto">
          <a:xfrm>
            <a:off x="1785938" y="4622800"/>
            <a:ext cx="2032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>
                <a:solidFill>
                  <a:srgbClr val="0000FF"/>
                </a:solidFill>
                <a:latin typeface="Calibri" charset="0"/>
                <a:cs typeface="Calibri" charset="0"/>
              </a:rPr>
              <a:t>Q</a:t>
            </a:r>
          </a:p>
        </p:txBody>
      </p:sp>
      <p:grpSp>
        <p:nvGrpSpPr>
          <p:cNvPr id="164922" name="Group 46"/>
          <p:cNvGrpSpPr>
            <a:grpSpLocks/>
          </p:cNvGrpSpPr>
          <p:nvPr/>
        </p:nvGrpSpPr>
        <p:grpSpPr bwMode="auto">
          <a:xfrm>
            <a:off x="3821113" y="1771650"/>
            <a:ext cx="2211387" cy="2122488"/>
            <a:chOff x="3821449" y="1771590"/>
            <a:chExt cx="2211419" cy="2123032"/>
          </a:xfrm>
        </p:grpSpPr>
        <p:cxnSp>
          <p:nvCxnSpPr>
            <p:cNvPr id="133" name="Straight Connector 132"/>
            <p:cNvCxnSpPr>
              <a:stCxn id="164954" idx="0"/>
              <a:endCxn id="164956" idx="0"/>
            </p:cNvCxnSpPr>
            <p:nvPr/>
          </p:nvCxnSpPr>
          <p:spPr>
            <a:xfrm>
              <a:off x="5448660" y="1933557"/>
              <a:ext cx="1588" cy="18133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64959" idx="1"/>
              <a:endCxn id="164948" idx="0"/>
            </p:cNvCxnSpPr>
            <p:nvPr/>
          </p:nvCxnSpPr>
          <p:spPr>
            <a:xfrm flipH="1">
              <a:off x="3962738" y="1771590"/>
              <a:ext cx="979502" cy="158155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64955" idx="0"/>
            </p:cNvCxnSpPr>
            <p:nvPr/>
          </p:nvCxnSpPr>
          <p:spPr>
            <a:xfrm flipH="1">
              <a:off x="4343744" y="2848191"/>
              <a:ext cx="1639912" cy="88605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64954" idx="1"/>
            </p:cNvCxnSpPr>
            <p:nvPr/>
          </p:nvCxnSpPr>
          <p:spPr>
            <a:xfrm flipH="1">
              <a:off x="4877151" y="2324182"/>
              <a:ext cx="976327" cy="15625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64955" idx="1"/>
              <a:endCxn id="164959" idx="0"/>
            </p:cNvCxnSpPr>
            <p:nvPr/>
          </p:nvCxnSpPr>
          <p:spPr>
            <a:xfrm flipH="1" flipV="1">
              <a:off x="4400894" y="1930381"/>
              <a:ext cx="1424009" cy="145769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3869075" y="2286072"/>
              <a:ext cx="123827" cy="533537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948" name="Freeform 110"/>
            <p:cNvSpPr>
              <a:spLocks/>
            </p:cNvSpPr>
            <p:nvPr/>
          </p:nvSpPr>
          <p:spPr bwMode="auto">
            <a:xfrm rot="-7390581">
              <a:off x="3663361" y="3037715"/>
              <a:ext cx="469489" cy="153314"/>
            </a:xfrm>
            <a:custGeom>
              <a:avLst/>
              <a:gdLst>
                <a:gd name="T0" fmla="*/ 0 w 685800"/>
                <a:gd name="T1" fmla="*/ 0 h 241300"/>
                <a:gd name="T2" fmla="*/ 321406 w 685800"/>
                <a:gd name="T3" fmla="*/ 9741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49" name="Freeform 112"/>
            <p:cNvSpPr>
              <a:spLocks/>
            </p:cNvSpPr>
            <p:nvPr/>
          </p:nvSpPr>
          <p:spPr bwMode="auto">
            <a:xfrm rot="10800000">
              <a:off x="4416657" y="3790021"/>
              <a:ext cx="536343" cy="96179"/>
            </a:xfrm>
            <a:custGeom>
              <a:avLst/>
              <a:gdLst>
                <a:gd name="T0" fmla="*/ 0 w 685800"/>
                <a:gd name="T1" fmla="*/ 0 h 241300"/>
                <a:gd name="T2" fmla="*/ 419457 w 685800"/>
                <a:gd name="T3" fmla="*/ 38336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0" name="Freeform 114"/>
            <p:cNvSpPr>
              <a:spLocks/>
            </p:cNvSpPr>
            <p:nvPr/>
          </p:nvSpPr>
          <p:spPr bwMode="auto">
            <a:xfrm rot="7325746">
              <a:off x="5436315" y="3482585"/>
              <a:ext cx="502884" cy="108698"/>
            </a:xfrm>
            <a:custGeom>
              <a:avLst/>
              <a:gdLst>
                <a:gd name="T0" fmla="*/ 0 w 685800"/>
                <a:gd name="T1" fmla="*/ 0 h 241300"/>
                <a:gd name="T2" fmla="*/ 368755 w 685800"/>
                <a:gd name="T3" fmla="*/ 48965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1" name="Freeform 116"/>
            <p:cNvSpPr>
              <a:spLocks/>
            </p:cNvSpPr>
            <p:nvPr/>
          </p:nvSpPr>
          <p:spPr bwMode="auto">
            <a:xfrm rot="3608507">
              <a:off x="5632009" y="2449448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2" name="Freeform 86"/>
            <p:cNvSpPr>
              <a:spLocks/>
            </p:cNvSpPr>
            <p:nvPr/>
          </p:nvSpPr>
          <p:spPr bwMode="auto">
            <a:xfrm rot="-3427536">
              <a:off x="3911318" y="2064860"/>
              <a:ext cx="488411" cy="144237"/>
            </a:xfrm>
            <a:custGeom>
              <a:avLst/>
              <a:gdLst>
                <a:gd name="T0" fmla="*/ 0 w 685800"/>
                <a:gd name="T1" fmla="*/ 0 h 241300"/>
                <a:gd name="T2" fmla="*/ 347835 w 685800"/>
                <a:gd name="T3" fmla="*/ 86218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3" name="Freeform 77"/>
            <p:cNvSpPr>
              <a:spLocks/>
            </p:cNvSpPr>
            <p:nvPr/>
          </p:nvSpPr>
          <p:spPr bwMode="auto">
            <a:xfrm>
              <a:off x="4868951" y="1774765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4" name="Freeform 78"/>
            <p:cNvSpPr>
              <a:spLocks/>
            </p:cNvSpPr>
            <p:nvPr/>
          </p:nvSpPr>
          <p:spPr bwMode="auto">
            <a:xfrm rot="1654840">
              <a:off x="5380913" y="2049447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5" name="Freeform 79"/>
            <p:cNvSpPr>
              <a:spLocks/>
            </p:cNvSpPr>
            <p:nvPr/>
          </p:nvSpPr>
          <p:spPr bwMode="auto">
            <a:xfrm rot="5400000">
              <a:off x="5635180" y="3038415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6" name="Freeform 80"/>
            <p:cNvSpPr>
              <a:spLocks/>
            </p:cNvSpPr>
            <p:nvPr/>
          </p:nvSpPr>
          <p:spPr bwMode="auto">
            <a:xfrm rot="8970577">
              <a:off x="4908326" y="3735872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7" name="Freeform 81"/>
            <p:cNvSpPr>
              <a:spLocks/>
            </p:cNvSpPr>
            <p:nvPr/>
          </p:nvSpPr>
          <p:spPr bwMode="auto">
            <a:xfrm rot="-8941473">
              <a:off x="3912427" y="3460112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8" name="Freeform 82"/>
            <p:cNvSpPr>
              <a:spLocks/>
            </p:cNvSpPr>
            <p:nvPr/>
          </p:nvSpPr>
          <p:spPr bwMode="auto">
            <a:xfrm rot="-5400000">
              <a:off x="3648499" y="2475573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9" name="Freeform 84"/>
            <p:cNvSpPr>
              <a:spLocks/>
            </p:cNvSpPr>
            <p:nvPr/>
          </p:nvSpPr>
          <p:spPr bwMode="auto">
            <a:xfrm rot="-1961200">
              <a:off x="4401694" y="1771590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60" name="TextBox 118"/>
            <p:cNvSpPr txBox="1">
              <a:spLocks noChangeArrowheads="1"/>
            </p:cNvSpPr>
            <p:nvPr/>
          </p:nvSpPr>
          <p:spPr bwMode="auto">
            <a:xfrm>
              <a:off x="5021366" y="1782101"/>
              <a:ext cx="3598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latin typeface="Calibri" charset="0"/>
                  <a:cs typeface="Calibri" charset="0"/>
                </a:rPr>
                <a:t>a</a:t>
              </a:r>
            </a:p>
          </p:txBody>
        </p:sp>
        <p:sp>
          <p:nvSpPr>
            <p:cNvPr id="164961" name="TextBox 120"/>
            <p:cNvSpPr txBox="1">
              <a:spLocks noChangeArrowheads="1"/>
            </p:cNvSpPr>
            <p:nvPr/>
          </p:nvSpPr>
          <p:spPr bwMode="auto">
            <a:xfrm>
              <a:off x="5673036" y="2473302"/>
              <a:ext cx="3598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latin typeface="Calibri" charset="0"/>
                  <a:cs typeface="Calibri" charset="0"/>
                </a:rPr>
                <a:t>b</a:t>
              </a:r>
            </a:p>
          </p:txBody>
        </p:sp>
        <p:sp>
          <p:nvSpPr>
            <p:cNvPr id="164962" name="TextBox 122"/>
            <p:cNvSpPr txBox="1">
              <a:spLocks noChangeArrowheads="1"/>
            </p:cNvSpPr>
            <p:nvPr/>
          </p:nvSpPr>
          <p:spPr bwMode="auto">
            <a:xfrm>
              <a:off x="5424733" y="3240583"/>
              <a:ext cx="3371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latin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64963" name="TextBox 129"/>
            <p:cNvSpPr txBox="1">
              <a:spLocks noChangeArrowheads="1"/>
            </p:cNvSpPr>
            <p:nvPr/>
          </p:nvSpPr>
          <p:spPr bwMode="auto">
            <a:xfrm>
              <a:off x="4590564" y="3520673"/>
              <a:ext cx="3598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latin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164964" name="TextBox 130"/>
            <p:cNvSpPr txBox="1">
              <a:spLocks noChangeArrowheads="1"/>
            </p:cNvSpPr>
            <p:nvPr/>
          </p:nvSpPr>
          <p:spPr bwMode="auto">
            <a:xfrm>
              <a:off x="3845160" y="2808521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latin typeface="Calibri" charset="0"/>
                  <a:cs typeface="Calibri" charset="0"/>
                </a:rPr>
                <a:t>e</a:t>
              </a:r>
            </a:p>
          </p:txBody>
        </p:sp>
        <p:sp>
          <p:nvSpPr>
            <p:cNvPr id="164965" name="TextBox 131"/>
            <p:cNvSpPr txBox="1">
              <a:spLocks noChangeArrowheads="1"/>
            </p:cNvSpPr>
            <p:nvPr/>
          </p:nvSpPr>
          <p:spPr bwMode="auto">
            <a:xfrm>
              <a:off x="4172133" y="2046491"/>
              <a:ext cx="3244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latin typeface="Calibri" charset="0"/>
                  <a:cs typeface="Calibri" charset="0"/>
                </a:rPr>
                <a:t>f</a:t>
              </a:r>
            </a:p>
          </p:txBody>
        </p:sp>
      </p:grpSp>
      <p:sp>
        <p:nvSpPr>
          <p:cNvPr id="164924" name="Text Box 44"/>
          <p:cNvSpPr txBox="1">
            <a:spLocks noChangeArrowheads="1"/>
          </p:cNvSpPr>
          <p:nvPr/>
        </p:nvSpPr>
        <p:spPr bwMode="auto">
          <a:xfrm>
            <a:off x="3381375" y="1273175"/>
            <a:ext cx="257651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i="1" dirty="0" err="1">
                <a:latin typeface="Calibri" charset="0"/>
                <a:cs typeface="Calibri" charset="0"/>
              </a:rPr>
              <a:t>BreakpointGraph</a:t>
            </a:r>
            <a:r>
              <a:rPr lang="en-GB" sz="2800" i="1" dirty="0">
                <a:latin typeface="Calibri" charset="0"/>
                <a:cs typeface="Calibri" charset="0"/>
              </a:rPr>
              <a:t>(</a:t>
            </a:r>
            <a:r>
              <a:rPr lang="en-GB" sz="2800" i="1" dirty="0">
                <a:solidFill>
                  <a:srgbClr val="FF0000"/>
                </a:solidFill>
                <a:latin typeface="Calibri" charset="0"/>
                <a:cs typeface="Calibri" charset="0"/>
              </a:rPr>
              <a:t>P</a:t>
            </a:r>
            <a:r>
              <a:rPr lang="en-GB" sz="2800" i="1" dirty="0">
                <a:latin typeface="Calibri" charset="0"/>
                <a:cs typeface="Calibri" charset="0"/>
              </a:rPr>
              <a:t>,</a:t>
            </a:r>
            <a:r>
              <a:rPr lang="en-GB" sz="2800" i="1" dirty="0">
                <a:solidFill>
                  <a:srgbClr val="0000FF"/>
                </a:solidFill>
                <a:latin typeface="Calibri" charset="0"/>
                <a:cs typeface="Calibri" charset="0"/>
              </a:rPr>
              <a:t>Q</a:t>
            </a:r>
            <a:r>
              <a:rPr lang="en-GB" sz="2800" i="1" dirty="0">
                <a:latin typeface="Calibri" charset="0"/>
                <a:cs typeface="Calibri" charset="0"/>
              </a:rPr>
              <a:t>)     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98838" y="5541963"/>
            <a:ext cx="51117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H="1" flipV="1">
            <a:off x="5021263" y="4021138"/>
            <a:ext cx="9525" cy="46513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2944813" y="2019300"/>
            <a:ext cx="865187" cy="48101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EAA66B-FE09-2B4D-A281-7BB4ED48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3301733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/>
          <p:cNvSpPr/>
          <p:nvPr/>
        </p:nvSpPr>
        <p:spPr>
          <a:xfrm rot="10575955">
            <a:off x="2012950" y="5546725"/>
            <a:ext cx="488950" cy="596900"/>
          </a:xfrm>
          <a:custGeom>
            <a:avLst/>
            <a:gdLst>
              <a:gd name="connsiteX0" fmla="*/ 0 w 1014153"/>
              <a:gd name="connsiteY0" fmla="*/ 0 h 906088"/>
              <a:gd name="connsiteX1" fmla="*/ 1014153 w 1014153"/>
              <a:gd name="connsiteY1" fmla="*/ 906088 h 906088"/>
              <a:gd name="connsiteX0" fmla="*/ 0 w 1014153"/>
              <a:gd name="connsiteY0" fmla="*/ 0 h 1113906"/>
              <a:gd name="connsiteX1" fmla="*/ 1014153 w 1014153"/>
              <a:gd name="connsiteY1" fmla="*/ 1113906 h 1113906"/>
              <a:gd name="connsiteX0" fmla="*/ 0 w 1019741"/>
              <a:gd name="connsiteY0" fmla="*/ 0 h 1113906"/>
              <a:gd name="connsiteX1" fmla="*/ 1014153 w 1019741"/>
              <a:gd name="connsiteY1" fmla="*/ 1113906 h 1113906"/>
              <a:gd name="connsiteX0" fmla="*/ 0 w 1019741"/>
              <a:gd name="connsiteY0" fmla="*/ 14654 h 1128560"/>
              <a:gd name="connsiteX1" fmla="*/ 1014153 w 1019741"/>
              <a:gd name="connsiteY1" fmla="*/ 1128560 h 1128560"/>
              <a:gd name="connsiteX0" fmla="*/ 0 w 1036504"/>
              <a:gd name="connsiteY0" fmla="*/ 14654 h 1128560"/>
              <a:gd name="connsiteX1" fmla="*/ 1014153 w 1036504"/>
              <a:gd name="connsiteY1" fmla="*/ 1128560 h 11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504" h="1128560">
                <a:moveTo>
                  <a:pt x="0" y="14654"/>
                </a:moveTo>
                <a:cubicBezTo>
                  <a:pt x="572731" y="0"/>
                  <a:pt x="1036504" y="598657"/>
                  <a:pt x="1014153" y="112856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i="1">
              <a:latin typeface="Calibri"/>
              <a:cs typeface="Calibri"/>
            </a:endParaRPr>
          </a:p>
        </p:txBody>
      </p:sp>
      <p:sp>
        <p:nvSpPr>
          <p:cNvPr id="91" name="Freeform 90"/>
          <p:cNvSpPr/>
          <p:nvPr/>
        </p:nvSpPr>
        <p:spPr>
          <a:xfrm rot="21415388">
            <a:off x="2605088" y="4937125"/>
            <a:ext cx="577850" cy="571500"/>
          </a:xfrm>
          <a:custGeom>
            <a:avLst/>
            <a:gdLst>
              <a:gd name="connsiteX0" fmla="*/ 0 w 1014153"/>
              <a:gd name="connsiteY0" fmla="*/ 0 h 906088"/>
              <a:gd name="connsiteX1" fmla="*/ 1014153 w 1014153"/>
              <a:gd name="connsiteY1" fmla="*/ 906088 h 906088"/>
              <a:gd name="connsiteX0" fmla="*/ 0 w 1014153"/>
              <a:gd name="connsiteY0" fmla="*/ 0 h 1113906"/>
              <a:gd name="connsiteX1" fmla="*/ 1014153 w 1014153"/>
              <a:gd name="connsiteY1" fmla="*/ 1113906 h 1113906"/>
              <a:gd name="connsiteX0" fmla="*/ 0 w 1019741"/>
              <a:gd name="connsiteY0" fmla="*/ 0 h 1113906"/>
              <a:gd name="connsiteX1" fmla="*/ 1014153 w 1019741"/>
              <a:gd name="connsiteY1" fmla="*/ 1113906 h 1113906"/>
              <a:gd name="connsiteX0" fmla="*/ 0 w 1019741"/>
              <a:gd name="connsiteY0" fmla="*/ 14654 h 1128560"/>
              <a:gd name="connsiteX1" fmla="*/ 1014153 w 1019741"/>
              <a:gd name="connsiteY1" fmla="*/ 1128560 h 1128560"/>
              <a:gd name="connsiteX0" fmla="*/ 0 w 1036504"/>
              <a:gd name="connsiteY0" fmla="*/ 14654 h 1128560"/>
              <a:gd name="connsiteX1" fmla="*/ 1014153 w 1036504"/>
              <a:gd name="connsiteY1" fmla="*/ 1128560 h 11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504" h="1128560">
                <a:moveTo>
                  <a:pt x="0" y="14654"/>
                </a:moveTo>
                <a:cubicBezTo>
                  <a:pt x="572731" y="0"/>
                  <a:pt x="1036504" y="598657"/>
                  <a:pt x="1014153" y="112856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i="1">
              <a:latin typeface="Calibri"/>
              <a:cs typeface="Calibri"/>
            </a:endParaRPr>
          </a:p>
        </p:txBody>
      </p:sp>
      <p:sp>
        <p:nvSpPr>
          <p:cNvPr id="164867" name="Freeform 38"/>
          <p:cNvSpPr>
            <a:spLocks/>
          </p:cNvSpPr>
          <p:nvPr/>
        </p:nvSpPr>
        <p:spPr bwMode="auto">
          <a:xfrm>
            <a:off x="1714500" y="5397500"/>
            <a:ext cx="46038" cy="527050"/>
          </a:xfrm>
          <a:custGeom>
            <a:avLst/>
            <a:gdLst>
              <a:gd name="T0" fmla="*/ 2147483647 w 266"/>
              <a:gd name="T1" fmla="*/ 2147483647 h 2212"/>
              <a:gd name="T2" fmla="*/ 2147483647 w 266"/>
              <a:gd name="T3" fmla="*/ 2147483647 h 2212"/>
              <a:gd name="T4" fmla="*/ 2147483647 w 266"/>
              <a:gd name="T5" fmla="*/ 2147483647 h 2212"/>
              <a:gd name="T6" fmla="*/ 2147483647 w 266"/>
              <a:gd name="T7" fmla="*/ 2147483647 h 2212"/>
              <a:gd name="T8" fmla="*/ 2147483647 w 266"/>
              <a:gd name="T9" fmla="*/ 2147483647 h 2212"/>
              <a:gd name="T10" fmla="*/ 2147483647 w 266"/>
              <a:gd name="T11" fmla="*/ 2147483647 h 2212"/>
              <a:gd name="T12" fmla="*/ 2147483647 w 266"/>
              <a:gd name="T13" fmla="*/ 2147483647 h 2212"/>
              <a:gd name="T14" fmla="*/ 2147483647 w 266"/>
              <a:gd name="T15" fmla="*/ 2147483647 h 2212"/>
              <a:gd name="T16" fmla="*/ 2147483647 w 266"/>
              <a:gd name="T17" fmla="*/ 2147483647 h 2212"/>
              <a:gd name="T18" fmla="*/ 2147483647 w 266"/>
              <a:gd name="T19" fmla="*/ 2147483647 h 2212"/>
              <a:gd name="T20" fmla="*/ 2147483647 w 266"/>
              <a:gd name="T21" fmla="*/ 2147483647 h 2212"/>
              <a:gd name="T22" fmla="*/ 2147483647 w 266"/>
              <a:gd name="T23" fmla="*/ 2147483647 h 2212"/>
              <a:gd name="T24" fmla="*/ 2147483647 w 266"/>
              <a:gd name="T25" fmla="*/ 2147483647 h 2212"/>
              <a:gd name="T26" fmla="*/ 2147483647 w 266"/>
              <a:gd name="T27" fmla="*/ 2147483647 h 2212"/>
              <a:gd name="T28" fmla="*/ 2147483647 w 266"/>
              <a:gd name="T29" fmla="*/ 2147483647 h 2212"/>
              <a:gd name="T30" fmla="*/ 0 w 266"/>
              <a:gd name="T31" fmla="*/ 0 h 22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6"/>
              <a:gd name="T49" fmla="*/ 0 h 2212"/>
              <a:gd name="T50" fmla="*/ 266 w 266"/>
              <a:gd name="T51" fmla="*/ 2212 h 22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6" h="2212">
                <a:moveTo>
                  <a:pt x="113" y="2211"/>
                </a:moveTo>
                <a:lnTo>
                  <a:pt x="157" y="2066"/>
                </a:lnTo>
                <a:lnTo>
                  <a:pt x="193" y="1920"/>
                </a:lnTo>
                <a:lnTo>
                  <a:pt x="222" y="1772"/>
                </a:lnTo>
                <a:lnTo>
                  <a:pt x="244" y="1622"/>
                </a:lnTo>
                <a:lnTo>
                  <a:pt x="258" y="1472"/>
                </a:lnTo>
                <a:lnTo>
                  <a:pt x="265" y="1322"/>
                </a:lnTo>
                <a:lnTo>
                  <a:pt x="265" y="1171"/>
                </a:lnTo>
                <a:lnTo>
                  <a:pt x="257" y="1020"/>
                </a:lnTo>
                <a:lnTo>
                  <a:pt x="242" y="870"/>
                </a:lnTo>
                <a:lnTo>
                  <a:pt x="220" y="721"/>
                </a:lnTo>
                <a:lnTo>
                  <a:pt x="190" y="573"/>
                </a:lnTo>
                <a:lnTo>
                  <a:pt x="153" y="427"/>
                </a:lnTo>
                <a:lnTo>
                  <a:pt x="109" y="282"/>
                </a:lnTo>
                <a:lnTo>
                  <a:pt x="58" y="13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68" name="Freeform 41"/>
          <p:cNvSpPr>
            <a:spLocks/>
          </p:cNvSpPr>
          <p:nvPr/>
        </p:nvSpPr>
        <p:spPr bwMode="auto">
          <a:xfrm>
            <a:off x="146050" y="5341938"/>
            <a:ext cx="55563" cy="571500"/>
          </a:xfrm>
          <a:custGeom>
            <a:avLst/>
            <a:gdLst>
              <a:gd name="T0" fmla="*/ 2147483647 w 226"/>
              <a:gd name="T1" fmla="*/ 0 h 2308"/>
              <a:gd name="T2" fmla="*/ 2147483647 w 226"/>
              <a:gd name="T3" fmla="*/ 2147483647 h 2308"/>
              <a:gd name="T4" fmla="*/ 2147483647 w 226"/>
              <a:gd name="T5" fmla="*/ 2147483647 h 2308"/>
              <a:gd name="T6" fmla="*/ 2147483647 w 226"/>
              <a:gd name="T7" fmla="*/ 2147483647 h 2308"/>
              <a:gd name="T8" fmla="*/ 2147483647 w 226"/>
              <a:gd name="T9" fmla="*/ 2147483647 h 2308"/>
              <a:gd name="T10" fmla="*/ 2147483647 w 226"/>
              <a:gd name="T11" fmla="*/ 2147483647 h 2308"/>
              <a:gd name="T12" fmla="*/ 2147483647 w 226"/>
              <a:gd name="T13" fmla="*/ 2147483647 h 2308"/>
              <a:gd name="T14" fmla="*/ 0 w 226"/>
              <a:gd name="T15" fmla="*/ 2147483647 h 2308"/>
              <a:gd name="T16" fmla="*/ 0 w 226"/>
              <a:gd name="T17" fmla="*/ 2147483647 h 2308"/>
              <a:gd name="T18" fmla="*/ 2147483647 w 226"/>
              <a:gd name="T19" fmla="*/ 2147483647 h 2308"/>
              <a:gd name="T20" fmla="*/ 2147483647 w 226"/>
              <a:gd name="T21" fmla="*/ 2147483647 h 2308"/>
              <a:gd name="T22" fmla="*/ 2147483647 w 226"/>
              <a:gd name="T23" fmla="*/ 2147483647 h 2308"/>
              <a:gd name="T24" fmla="*/ 2147483647 w 226"/>
              <a:gd name="T25" fmla="*/ 2147483647 h 2308"/>
              <a:gd name="T26" fmla="*/ 2147483647 w 226"/>
              <a:gd name="T27" fmla="*/ 2147483647 h 2308"/>
              <a:gd name="T28" fmla="*/ 2147483647 w 226"/>
              <a:gd name="T29" fmla="*/ 2147483647 h 2308"/>
              <a:gd name="T30" fmla="*/ 2147483647 w 226"/>
              <a:gd name="T31" fmla="*/ 2147483647 h 2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08"/>
              <a:gd name="T50" fmla="*/ 226 w 226"/>
              <a:gd name="T51" fmla="*/ 2308 h 230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08">
                <a:moveTo>
                  <a:pt x="225" y="0"/>
                </a:moveTo>
                <a:lnTo>
                  <a:pt x="170" y="148"/>
                </a:lnTo>
                <a:lnTo>
                  <a:pt x="122" y="299"/>
                </a:lnTo>
                <a:lnTo>
                  <a:pt x="82" y="451"/>
                </a:lnTo>
                <a:lnTo>
                  <a:pt x="49" y="605"/>
                </a:lnTo>
                <a:lnTo>
                  <a:pt x="25" y="761"/>
                </a:lnTo>
                <a:lnTo>
                  <a:pt x="9" y="917"/>
                </a:lnTo>
                <a:lnTo>
                  <a:pt x="0" y="1075"/>
                </a:lnTo>
                <a:lnTo>
                  <a:pt x="0" y="1232"/>
                </a:lnTo>
                <a:lnTo>
                  <a:pt x="8" y="1389"/>
                </a:lnTo>
                <a:lnTo>
                  <a:pt x="23" y="1546"/>
                </a:lnTo>
                <a:lnTo>
                  <a:pt x="47" y="1701"/>
                </a:lnTo>
                <a:lnTo>
                  <a:pt x="79" y="1856"/>
                </a:lnTo>
                <a:lnTo>
                  <a:pt x="118" y="2008"/>
                </a:lnTo>
                <a:lnTo>
                  <a:pt x="166" y="2159"/>
                </a:lnTo>
                <a:lnTo>
                  <a:pt x="221" y="2307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69" name="Freeform 37"/>
          <p:cNvSpPr>
            <a:spLocks/>
          </p:cNvSpPr>
          <p:nvPr/>
        </p:nvSpPr>
        <p:spPr bwMode="auto">
          <a:xfrm>
            <a:off x="611188" y="4841875"/>
            <a:ext cx="646112" cy="74613"/>
          </a:xfrm>
          <a:custGeom>
            <a:avLst/>
            <a:gdLst>
              <a:gd name="T0" fmla="*/ 2147483647 w 2604"/>
              <a:gd name="T1" fmla="*/ 2147483647 h 305"/>
              <a:gd name="T2" fmla="*/ 2147483647 w 2604"/>
              <a:gd name="T3" fmla="*/ 2147483647 h 305"/>
              <a:gd name="T4" fmla="*/ 2147483647 w 2604"/>
              <a:gd name="T5" fmla="*/ 2147483647 h 305"/>
              <a:gd name="T6" fmla="*/ 2147483647 w 2604"/>
              <a:gd name="T7" fmla="*/ 2147483647 h 305"/>
              <a:gd name="T8" fmla="*/ 2147483647 w 2604"/>
              <a:gd name="T9" fmla="*/ 2147483647 h 305"/>
              <a:gd name="T10" fmla="*/ 2147483647 w 2604"/>
              <a:gd name="T11" fmla="*/ 2147483647 h 305"/>
              <a:gd name="T12" fmla="*/ 2147483647 w 2604"/>
              <a:gd name="T13" fmla="*/ 2147483647 h 305"/>
              <a:gd name="T14" fmla="*/ 2147483647 w 2604"/>
              <a:gd name="T15" fmla="*/ 0 h 305"/>
              <a:gd name="T16" fmla="*/ 2147483647 w 2604"/>
              <a:gd name="T17" fmla="*/ 2147483647 h 305"/>
              <a:gd name="T18" fmla="*/ 2147483647 w 2604"/>
              <a:gd name="T19" fmla="*/ 2147483647 h 305"/>
              <a:gd name="T20" fmla="*/ 2147483647 w 2604"/>
              <a:gd name="T21" fmla="*/ 2147483647 h 305"/>
              <a:gd name="T22" fmla="*/ 2147483647 w 2604"/>
              <a:gd name="T23" fmla="*/ 2147483647 h 305"/>
              <a:gd name="T24" fmla="*/ 2147483647 w 2604"/>
              <a:gd name="T25" fmla="*/ 2147483647 h 305"/>
              <a:gd name="T26" fmla="*/ 2147483647 w 2604"/>
              <a:gd name="T27" fmla="*/ 2147483647 h 305"/>
              <a:gd name="T28" fmla="*/ 2147483647 w 2604"/>
              <a:gd name="T29" fmla="*/ 2147483647 h 305"/>
              <a:gd name="T30" fmla="*/ 0 w 2604"/>
              <a:gd name="T31" fmla="*/ 2147483647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4"/>
              <a:gd name="T49" fmla="*/ 0 h 305"/>
              <a:gd name="T50" fmla="*/ 2604 w 2604"/>
              <a:gd name="T51" fmla="*/ 305 h 3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4" h="305">
                <a:moveTo>
                  <a:pt x="2603" y="219"/>
                </a:moveTo>
                <a:lnTo>
                  <a:pt x="2435" y="160"/>
                </a:lnTo>
                <a:lnTo>
                  <a:pt x="2264" y="111"/>
                </a:lnTo>
                <a:lnTo>
                  <a:pt x="2090" y="70"/>
                </a:lnTo>
                <a:lnTo>
                  <a:pt x="1915" y="39"/>
                </a:lnTo>
                <a:lnTo>
                  <a:pt x="1738" y="16"/>
                </a:lnTo>
                <a:lnTo>
                  <a:pt x="1560" y="4"/>
                </a:lnTo>
                <a:lnTo>
                  <a:pt x="1382" y="0"/>
                </a:lnTo>
                <a:lnTo>
                  <a:pt x="1203" y="6"/>
                </a:lnTo>
                <a:lnTo>
                  <a:pt x="1025" y="21"/>
                </a:lnTo>
                <a:lnTo>
                  <a:pt x="849" y="46"/>
                </a:lnTo>
                <a:lnTo>
                  <a:pt x="674" y="79"/>
                </a:lnTo>
                <a:lnTo>
                  <a:pt x="501" y="122"/>
                </a:lnTo>
                <a:lnTo>
                  <a:pt x="330" y="174"/>
                </a:lnTo>
                <a:lnTo>
                  <a:pt x="163" y="235"/>
                </a:lnTo>
                <a:lnTo>
                  <a:pt x="0" y="304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0" name="Freeform 63"/>
          <p:cNvSpPr>
            <a:spLocks/>
          </p:cNvSpPr>
          <p:nvPr/>
        </p:nvSpPr>
        <p:spPr bwMode="auto">
          <a:xfrm rot="3608507">
            <a:off x="2598738" y="1228725"/>
            <a:ext cx="444500" cy="120650"/>
          </a:xfrm>
          <a:custGeom>
            <a:avLst/>
            <a:gdLst>
              <a:gd name="T0" fmla="*/ 0 w 685800"/>
              <a:gd name="T1" fmla="*/ 0 h 241300"/>
              <a:gd name="T2" fmla="*/ 287419 w 685800"/>
              <a:gd name="T3" fmla="*/ 59916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1" name="Freeform 62"/>
          <p:cNvSpPr>
            <a:spLocks/>
          </p:cNvSpPr>
          <p:nvPr/>
        </p:nvSpPr>
        <p:spPr bwMode="auto">
          <a:xfrm rot="7325746">
            <a:off x="2305050" y="2224088"/>
            <a:ext cx="411163" cy="109537"/>
          </a:xfrm>
          <a:custGeom>
            <a:avLst/>
            <a:gdLst>
              <a:gd name="T0" fmla="*/ 0 w 685800"/>
              <a:gd name="T1" fmla="*/ 0 h 241300"/>
              <a:gd name="T2" fmla="*/ 246820 w 685800"/>
              <a:gd name="T3" fmla="*/ 50400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2" name="Freeform 61"/>
          <p:cNvSpPr>
            <a:spLocks/>
          </p:cNvSpPr>
          <p:nvPr/>
        </p:nvSpPr>
        <p:spPr bwMode="auto">
          <a:xfrm rot="10800000">
            <a:off x="1290638" y="242728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3" name="Freeform 60"/>
          <p:cNvSpPr>
            <a:spLocks/>
          </p:cNvSpPr>
          <p:nvPr/>
        </p:nvSpPr>
        <p:spPr bwMode="auto">
          <a:xfrm rot="-7306657">
            <a:off x="546100" y="173513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4" name="Freeform 59"/>
          <p:cNvSpPr>
            <a:spLocks/>
          </p:cNvSpPr>
          <p:nvPr/>
        </p:nvSpPr>
        <p:spPr bwMode="auto">
          <a:xfrm rot="-3427536">
            <a:off x="790575" y="749300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75" name="Freeform 31"/>
          <p:cNvSpPr>
            <a:spLocks/>
          </p:cNvSpPr>
          <p:nvPr/>
        </p:nvSpPr>
        <p:spPr bwMode="auto">
          <a:xfrm>
            <a:off x="1306513" y="4914900"/>
            <a:ext cx="407987" cy="420688"/>
          </a:xfrm>
          <a:custGeom>
            <a:avLst/>
            <a:gdLst>
              <a:gd name="T0" fmla="*/ 2147483647 w 1649"/>
              <a:gd name="T1" fmla="*/ 2147483647 h 1692"/>
              <a:gd name="T2" fmla="*/ 2147483647 w 1649"/>
              <a:gd name="T3" fmla="*/ 2147483647 h 1692"/>
              <a:gd name="T4" fmla="*/ 2147483647 w 1649"/>
              <a:gd name="T5" fmla="*/ 2147483647 h 1692"/>
              <a:gd name="T6" fmla="*/ 2147483647 w 1649"/>
              <a:gd name="T7" fmla="*/ 2147483647 h 1692"/>
              <a:gd name="T8" fmla="*/ 2147483647 w 1649"/>
              <a:gd name="T9" fmla="*/ 2147483647 h 1692"/>
              <a:gd name="T10" fmla="*/ 2147483647 w 1649"/>
              <a:gd name="T11" fmla="*/ 2147483647 h 1692"/>
              <a:gd name="T12" fmla="*/ 2147483647 w 1649"/>
              <a:gd name="T13" fmla="*/ 2147483647 h 1692"/>
              <a:gd name="T14" fmla="*/ 2147483647 w 1649"/>
              <a:gd name="T15" fmla="*/ 2147483647 h 1692"/>
              <a:gd name="T16" fmla="*/ 2147483647 w 1649"/>
              <a:gd name="T17" fmla="*/ 2147483647 h 1692"/>
              <a:gd name="T18" fmla="*/ 2147483647 w 1649"/>
              <a:gd name="T19" fmla="*/ 2147483647 h 1692"/>
              <a:gd name="T20" fmla="*/ 2147483647 w 1649"/>
              <a:gd name="T21" fmla="*/ 2147483647 h 1692"/>
              <a:gd name="T22" fmla="*/ 2147483647 w 1649"/>
              <a:gd name="T23" fmla="*/ 2147483647 h 1692"/>
              <a:gd name="T24" fmla="*/ 2147483647 w 1649"/>
              <a:gd name="T25" fmla="*/ 2147483647 h 1692"/>
              <a:gd name="T26" fmla="*/ 2147483647 w 1649"/>
              <a:gd name="T27" fmla="*/ 2147483647 h 1692"/>
              <a:gd name="T28" fmla="*/ 2147483647 w 1649"/>
              <a:gd name="T29" fmla="*/ 2147483647 h 1692"/>
              <a:gd name="T30" fmla="*/ 0 w 1649"/>
              <a:gd name="T31" fmla="*/ 0 h 1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49"/>
              <a:gd name="T49" fmla="*/ 0 h 1692"/>
              <a:gd name="T50" fmla="*/ 1649 w 1649"/>
              <a:gd name="T51" fmla="*/ 1692 h 1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49" h="1692">
                <a:moveTo>
                  <a:pt x="1648" y="1691"/>
                </a:moveTo>
                <a:lnTo>
                  <a:pt x="1583" y="1545"/>
                </a:lnTo>
                <a:lnTo>
                  <a:pt x="1511" y="1403"/>
                </a:lnTo>
                <a:lnTo>
                  <a:pt x="1432" y="1264"/>
                </a:lnTo>
                <a:lnTo>
                  <a:pt x="1345" y="1130"/>
                </a:lnTo>
                <a:lnTo>
                  <a:pt x="1251" y="999"/>
                </a:lnTo>
                <a:lnTo>
                  <a:pt x="1151" y="874"/>
                </a:lnTo>
                <a:lnTo>
                  <a:pt x="1045" y="753"/>
                </a:lnTo>
                <a:lnTo>
                  <a:pt x="932" y="638"/>
                </a:lnTo>
                <a:lnTo>
                  <a:pt x="814" y="528"/>
                </a:lnTo>
                <a:lnTo>
                  <a:pt x="690" y="424"/>
                </a:lnTo>
                <a:lnTo>
                  <a:pt x="561" y="326"/>
                </a:lnTo>
                <a:lnTo>
                  <a:pt x="428" y="235"/>
                </a:lnTo>
                <a:lnTo>
                  <a:pt x="289" y="150"/>
                </a:lnTo>
                <a:lnTo>
                  <a:pt x="147" y="72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6" name="Freeform 32"/>
          <p:cNvSpPr>
            <a:spLocks/>
          </p:cNvSpPr>
          <p:nvPr/>
        </p:nvSpPr>
        <p:spPr bwMode="auto">
          <a:xfrm>
            <a:off x="200025" y="4914900"/>
            <a:ext cx="411163" cy="427038"/>
          </a:xfrm>
          <a:custGeom>
            <a:avLst/>
            <a:gdLst>
              <a:gd name="T0" fmla="*/ 2147483647 w 1661"/>
              <a:gd name="T1" fmla="*/ 0 h 1719"/>
              <a:gd name="T2" fmla="*/ 2147483647 w 1661"/>
              <a:gd name="T3" fmla="*/ 2147483647 h 1719"/>
              <a:gd name="T4" fmla="*/ 2147483647 w 1661"/>
              <a:gd name="T5" fmla="*/ 2147483647 h 1719"/>
              <a:gd name="T6" fmla="*/ 2147483647 w 1661"/>
              <a:gd name="T7" fmla="*/ 2147483647 h 1719"/>
              <a:gd name="T8" fmla="*/ 2147483647 w 1661"/>
              <a:gd name="T9" fmla="*/ 2147483647 h 1719"/>
              <a:gd name="T10" fmla="*/ 2147483647 w 1661"/>
              <a:gd name="T11" fmla="*/ 2147483647 h 1719"/>
              <a:gd name="T12" fmla="*/ 2147483647 w 1661"/>
              <a:gd name="T13" fmla="*/ 2147483647 h 1719"/>
              <a:gd name="T14" fmla="*/ 2147483647 w 1661"/>
              <a:gd name="T15" fmla="*/ 2147483647 h 1719"/>
              <a:gd name="T16" fmla="*/ 2147483647 w 1661"/>
              <a:gd name="T17" fmla="*/ 2147483647 h 1719"/>
              <a:gd name="T18" fmla="*/ 2147483647 w 1661"/>
              <a:gd name="T19" fmla="*/ 2147483647 h 1719"/>
              <a:gd name="T20" fmla="*/ 2147483647 w 1661"/>
              <a:gd name="T21" fmla="*/ 2147483647 h 1719"/>
              <a:gd name="T22" fmla="*/ 2147483647 w 1661"/>
              <a:gd name="T23" fmla="*/ 2147483647 h 1719"/>
              <a:gd name="T24" fmla="*/ 2147483647 w 1661"/>
              <a:gd name="T25" fmla="*/ 2147483647 h 1719"/>
              <a:gd name="T26" fmla="*/ 2147483647 w 1661"/>
              <a:gd name="T27" fmla="*/ 2147483647 h 1719"/>
              <a:gd name="T28" fmla="*/ 2147483647 w 1661"/>
              <a:gd name="T29" fmla="*/ 2147483647 h 1719"/>
              <a:gd name="T30" fmla="*/ 0 w 1661"/>
              <a:gd name="T31" fmla="*/ 2147483647 h 17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1"/>
              <a:gd name="T49" fmla="*/ 0 h 1719"/>
              <a:gd name="T50" fmla="*/ 1661 w 1661"/>
              <a:gd name="T51" fmla="*/ 1719 h 17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1" h="1719">
                <a:moveTo>
                  <a:pt x="1660" y="0"/>
                </a:moveTo>
                <a:lnTo>
                  <a:pt x="1512" y="72"/>
                </a:lnTo>
                <a:lnTo>
                  <a:pt x="1367" y="152"/>
                </a:lnTo>
                <a:lnTo>
                  <a:pt x="1227" y="238"/>
                </a:lnTo>
                <a:lnTo>
                  <a:pt x="1092" y="331"/>
                </a:lnTo>
                <a:lnTo>
                  <a:pt x="962" y="430"/>
                </a:lnTo>
                <a:lnTo>
                  <a:pt x="837" y="536"/>
                </a:lnTo>
                <a:lnTo>
                  <a:pt x="717" y="648"/>
                </a:lnTo>
                <a:lnTo>
                  <a:pt x="604" y="765"/>
                </a:lnTo>
                <a:lnTo>
                  <a:pt x="497" y="888"/>
                </a:lnTo>
                <a:lnTo>
                  <a:pt x="396" y="1015"/>
                </a:lnTo>
                <a:lnTo>
                  <a:pt x="303" y="1148"/>
                </a:lnTo>
                <a:lnTo>
                  <a:pt x="216" y="1285"/>
                </a:lnTo>
                <a:lnTo>
                  <a:pt x="137" y="1426"/>
                </a:lnTo>
                <a:lnTo>
                  <a:pt x="65" y="1570"/>
                </a:lnTo>
                <a:lnTo>
                  <a:pt x="0" y="1718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7" name="Freeform 33"/>
          <p:cNvSpPr>
            <a:spLocks/>
          </p:cNvSpPr>
          <p:nvPr/>
        </p:nvSpPr>
        <p:spPr bwMode="auto">
          <a:xfrm>
            <a:off x="1379538" y="5873750"/>
            <a:ext cx="354012" cy="430213"/>
          </a:xfrm>
          <a:custGeom>
            <a:avLst/>
            <a:gdLst>
              <a:gd name="T0" fmla="*/ 0 w 1427"/>
              <a:gd name="T1" fmla="*/ 2147483647 h 1737"/>
              <a:gd name="T2" fmla="*/ 2147483647 w 1427"/>
              <a:gd name="T3" fmla="*/ 2147483647 h 1737"/>
              <a:gd name="T4" fmla="*/ 2147483647 w 1427"/>
              <a:gd name="T5" fmla="*/ 2147483647 h 1737"/>
              <a:gd name="T6" fmla="*/ 2147483647 w 1427"/>
              <a:gd name="T7" fmla="*/ 2147483647 h 1737"/>
              <a:gd name="T8" fmla="*/ 2147483647 w 1427"/>
              <a:gd name="T9" fmla="*/ 2147483647 h 1737"/>
              <a:gd name="T10" fmla="*/ 2147483647 w 1427"/>
              <a:gd name="T11" fmla="*/ 2147483647 h 1737"/>
              <a:gd name="T12" fmla="*/ 2147483647 w 1427"/>
              <a:gd name="T13" fmla="*/ 2147483647 h 1737"/>
              <a:gd name="T14" fmla="*/ 2147483647 w 1427"/>
              <a:gd name="T15" fmla="*/ 2147483647 h 1737"/>
              <a:gd name="T16" fmla="*/ 2147483647 w 1427"/>
              <a:gd name="T17" fmla="*/ 2147483647 h 1737"/>
              <a:gd name="T18" fmla="*/ 2147483647 w 1427"/>
              <a:gd name="T19" fmla="*/ 2147483647 h 1737"/>
              <a:gd name="T20" fmla="*/ 2147483647 w 1427"/>
              <a:gd name="T21" fmla="*/ 2147483647 h 1737"/>
              <a:gd name="T22" fmla="*/ 2147483647 w 1427"/>
              <a:gd name="T23" fmla="*/ 2147483647 h 1737"/>
              <a:gd name="T24" fmla="*/ 2147483647 w 1427"/>
              <a:gd name="T25" fmla="*/ 2147483647 h 1737"/>
              <a:gd name="T26" fmla="*/ 2147483647 w 1427"/>
              <a:gd name="T27" fmla="*/ 2147483647 h 1737"/>
              <a:gd name="T28" fmla="*/ 2147483647 w 1427"/>
              <a:gd name="T29" fmla="*/ 2147483647 h 1737"/>
              <a:gd name="T30" fmla="*/ 2147483647 w 1427"/>
              <a:gd name="T31" fmla="*/ 0 h 17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7"/>
              <a:gd name="T49" fmla="*/ 0 h 1737"/>
              <a:gd name="T50" fmla="*/ 1427 w 1427"/>
              <a:gd name="T51" fmla="*/ 1737 h 17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7" h="1737">
                <a:moveTo>
                  <a:pt x="0" y="1736"/>
                </a:moveTo>
                <a:lnTo>
                  <a:pt x="132" y="1655"/>
                </a:lnTo>
                <a:lnTo>
                  <a:pt x="259" y="1568"/>
                </a:lnTo>
                <a:lnTo>
                  <a:pt x="382" y="1475"/>
                </a:lnTo>
                <a:lnTo>
                  <a:pt x="501" y="1377"/>
                </a:lnTo>
                <a:lnTo>
                  <a:pt x="614" y="1273"/>
                </a:lnTo>
                <a:lnTo>
                  <a:pt x="722" y="1164"/>
                </a:lnTo>
                <a:lnTo>
                  <a:pt x="825" y="1050"/>
                </a:lnTo>
                <a:lnTo>
                  <a:pt x="922" y="932"/>
                </a:lnTo>
                <a:lnTo>
                  <a:pt x="1013" y="810"/>
                </a:lnTo>
                <a:lnTo>
                  <a:pt x="1098" y="683"/>
                </a:lnTo>
                <a:lnTo>
                  <a:pt x="1177" y="553"/>
                </a:lnTo>
                <a:lnTo>
                  <a:pt x="1249" y="419"/>
                </a:lnTo>
                <a:lnTo>
                  <a:pt x="1315" y="282"/>
                </a:lnTo>
                <a:lnTo>
                  <a:pt x="1374" y="142"/>
                </a:lnTo>
                <a:lnTo>
                  <a:pt x="1426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8" name="Text Box 34"/>
          <p:cNvSpPr txBox="1">
            <a:spLocks noChangeArrowheads="1"/>
          </p:cNvSpPr>
          <p:nvPr/>
        </p:nvSpPr>
        <p:spPr bwMode="auto">
          <a:xfrm>
            <a:off x="225425" y="5526088"/>
            <a:ext cx="23495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>
                <a:latin typeface="Calibri" charset="0"/>
                <a:cs typeface="Calibri" charset="0"/>
              </a:rPr>
              <a:t>e</a:t>
            </a:r>
          </a:p>
        </p:txBody>
      </p:sp>
      <p:sp>
        <p:nvSpPr>
          <p:cNvPr id="164879" name="Text Box 35"/>
          <p:cNvSpPr txBox="1">
            <a:spLocks noChangeArrowheads="1"/>
          </p:cNvSpPr>
          <p:nvPr/>
        </p:nvSpPr>
        <p:spPr bwMode="auto">
          <a:xfrm>
            <a:off x="1566863" y="5543550"/>
            <a:ext cx="1381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>
                <a:latin typeface="Calibri" charset="0"/>
                <a:cs typeface="Calibri" charset="0"/>
              </a:rPr>
              <a:t>c</a:t>
            </a:r>
          </a:p>
        </p:txBody>
      </p:sp>
      <p:sp>
        <p:nvSpPr>
          <p:cNvPr id="164880" name="Text Box 36"/>
          <p:cNvSpPr txBox="1">
            <a:spLocks noChangeArrowheads="1"/>
          </p:cNvSpPr>
          <p:nvPr/>
        </p:nvSpPr>
        <p:spPr bwMode="auto">
          <a:xfrm>
            <a:off x="930275" y="6196013"/>
            <a:ext cx="117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>
                <a:latin typeface="Calibri" charset="0"/>
                <a:cs typeface="Calibri" charset="0"/>
              </a:rPr>
              <a:t>f</a:t>
            </a:r>
          </a:p>
        </p:txBody>
      </p:sp>
      <p:sp>
        <p:nvSpPr>
          <p:cNvPr id="164881" name="Freeform 39"/>
          <p:cNvSpPr>
            <a:spLocks/>
          </p:cNvSpPr>
          <p:nvPr/>
        </p:nvSpPr>
        <p:spPr bwMode="auto">
          <a:xfrm>
            <a:off x="654050" y="6340475"/>
            <a:ext cx="655638" cy="77788"/>
          </a:xfrm>
          <a:custGeom>
            <a:avLst/>
            <a:gdLst>
              <a:gd name="T0" fmla="*/ 0 w 2646"/>
              <a:gd name="T1" fmla="*/ 2147483647 h 312"/>
              <a:gd name="T2" fmla="*/ 2147483647 w 2646"/>
              <a:gd name="T3" fmla="*/ 2147483647 h 312"/>
              <a:gd name="T4" fmla="*/ 2147483647 w 2646"/>
              <a:gd name="T5" fmla="*/ 2147483647 h 312"/>
              <a:gd name="T6" fmla="*/ 2147483647 w 2646"/>
              <a:gd name="T7" fmla="*/ 2147483647 h 312"/>
              <a:gd name="T8" fmla="*/ 2147483647 w 2646"/>
              <a:gd name="T9" fmla="*/ 2147483647 h 312"/>
              <a:gd name="T10" fmla="*/ 2147483647 w 2646"/>
              <a:gd name="T11" fmla="*/ 2147483647 h 312"/>
              <a:gd name="T12" fmla="*/ 2147483647 w 2646"/>
              <a:gd name="T13" fmla="*/ 2147483647 h 312"/>
              <a:gd name="T14" fmla="*/ 2147483647 w 2646"/>
              <a:gd name="T15" fmla="*/ 2147483647 h 312"/>
              <a:gd name="T16" fmla="*/ 2147483647 w 2646"/>
              <a:gd name="T17" fmla="*/ 2147483647 h 312"/>
              <a:gd name="T18" fmla="*/ 2147483647 w 2646"/>
              <a:gd name="T19" fmla="*/ 2147483647 h 312"/>
              <a:gd name="T20" fmla="*/ 2147483647 w 2646"/>
              <a:gd name="T21" fmla="*/ 2147483647 h 312"/>
              <a:gd name="T22" fmla="*/ 2147483647 w 2646"/>
              <a:gd name="T23" fmla="*/ 2147483647 h 312"/>
              <a:gd name="T24" fmla="*/ 2147483647 w 2646"/>
              <a:gd name="T25" fmla="*/ 2147483647 h 312"/>
              <a:gd name="T26" fmla="*/ 2147483647 w 2646"/>
              <a:gd name="T27" fmla="*/ 2147483647 h 312"/>
              <a:gd name="T28" fmla="*/ 2147483647 w 2646"/>
              <a:gd name="T29" fmla="*/ 2147483647 h 312"/>
              <a:gd name="T30" fmla="*/ 2147483647 w 2646"/>
              <a:gd name="T31" fmla="*/ 0 h 3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46"/>
              <a:gd name="T49" fmla="*/ 0 h 312"/>
              <a:gd name="T50" fmla="*/ 2646 w 2646"/>
              <a:gd name="T51" fmla="*/ 312 h 3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46" h="312">
                <a:moveTo>
                  <a:pt x="0" y="81"/>
                </a:moveTo>
                <a:lnTo>
                  <a:pt x="170" y="142"/>
                </a:lnTo>
                <a:lnTo>
                  <a:pt x="343" y="194"/>
                </a:lnTo>
                <a:lnTo>
                  <a:pt x="520" y="237"/>
                </a:lnTo>
                <a:lnTo>
                  <a:pt x="698" y="270"/>
                </a:lnTo>
                <a:lnTo>
                  <a:pt x="878" y="293"/>
                </a:lnTo>
                <a:lnTo>
                  <a:pt x="1059" y="307"/>
                </a:lnTo>
                <a:lnTo>
                  <a:pt x="1240" y="311"/>
                </a:lnTo>
                <a:lnTo>
                  <a:pt x="1422" y="305"/>
                </a:lnTo>
                <a:lnTo>
                  <a:pt x="1603" y="290"/>
                </a:lnTo>
                <a:lnTo>
                  <a:pt x="1782" y="265"/>
                </a:lnTo>
                <a:lnTo>
                  <a:pt x="1960" y="231"/>
                </a:lnTo>
                <a:lnTo>
                  <a:pt x="2136" y="187"/>
                </a:lnTo>
                <a:lnTo>
                  <a:pt x="2309" y="134"/>
                </a:lnTo>
                <a:lnTo>
                  <a:pt x="2479" y="71"/>
                </a:lnTo>
                <a:lnTo>
                  <a:pt x="2645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2" name="Freeform 40"/>
          <p:cNvSpPr>
            <a:spLocks/>
          </p:cNvSpPr>
          <p:nvPr/>
        </p:nvSpPr>
        <p:spPr bwMode="auto">
          <a:xfrm>
            <a:off x="223838" y="5969000"/>
            <a:ext cx="434975" cy="392113"/>
          </a:xfrm>
          <a:custGeom>
            <a:avLst/>
            <a:gdLst>
              <a:gd name="T0" fmla="*/ 0 w 1754"/>
              <a:gd name="T1" fmla="*/ 0 h 1586"/>
              <a:gd name="T2" fmla="*/ 2147483647 w 1754"/>
              <a:gd name="T3" fmla="*/ 2147483647 h 1586"/>
              <a:gd name="T4" fmla="*/ 2147483647 w 1754"/>
              <a:gd name="T5" fmla="*/ 2147483647 h 1586"/>
              <a:gd name="T6" fmla="*/ 2147483647 w 1754"/>
              <a:gd name="T7" fmla="*/ 2147483647 h 1586"/>
              <a:gd name="T8" fmla="*/ 2147483647 w 1754"/>
              <a:gd name="T9" fmla="*/ 2147483647 h 1586"/>
              <a:gd name="T10" fmla="*/ 2147483647 w 1754"/>
              <a:gd name="T11" fmla="*/ 2147483647 h 1586"/>
              <a:gd name="T12" fmla="*/ 2147483647 w 1754"/>
              <a:gd name="T13" fmla="*/ 2147483647 h 1586"/>
              <a:gd name="T14" fmla="*/ 2147483647 w 1754"/>
              <a:gd name="T15" fmla="*/ 2147483647 h 1586"/>
              <a:gd name="T16" fmla="*/ 2147483647 w 1754"/>
              <a:gd name="T17" fmla="*/ 2147483647 h 1586"/>
              <a:gd name="T18" fmla="*/ 2147483647 w 1754"/>
              <a:gd name="T19" fmla="*/ 2147483647 h 1586"/>
              <a:gd name="T20" fmla="*/ 2147483647 w 1754"/>
              <a:gd name="T21" fmla="*/ 2147483647 h 1586"/>
              <a:gd name="T22" fmla="*/ 2147483647 w 1754"/>
              <a:gd name="T23" fmla="*/ 2147483647 h 1586"/>
              <a:gd name="T24" fmla="*/ 2147483647 w 1754"/>
              <a:gd name="T25" fmla="*/ 2147483647 h 1586"/>
              <a:gd name="T26" fmla="*/ 2147483647 w 1754"/>
              <a:gd name="T27" fmla="*/ 2147483647 h 1586"/>
              <a:gd name="T28" fmla="*/ 2147483647 w 1754"/>
              <a:gd name="T29" fmla="*/ 2147483647 h 1586"/>
              <a:gd name="T30" fmla="*/ 2147483647 w 1754"/>
              <a:gd name="T31" fmla="*/ 2147483647 h 15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4"/>
              <a:gd name="T49" fmla="*/ 0 h 1586"/>
              <a:gd name="T50" fmla="*/ 1754 w 1754"/>
              <a:gd name="T51" fmla="*/ 1586 h 15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4" h="1586">
                <a:moveTo>
                  <a:pt x="0" y="0"/>
                </a:moveTo>
                <a:lnTo>
                  <a:pt x="75" y="141"/>
                </a:lnTo>
                <a:lnTo>
                  <a:pt x="156" y="278"/>
                </a:lnTo>
                <a:lnTo>
                  <a:pt x="244" y="412"/>
                </a:lnTo>
                <a:lnTo>
                  <a:pt x="339" y="540"/>
                </a:lnTo>
                <a:lnTo>
                  <a:pt x="441" y="665"/>
                </a:lnTo>
                <a:lnTo>
                  <a:pt x="549" y="784"/>
                </a:lnTo>
                <a:lnTo>
                  <a:pt x="663" y="897"/>
                </a:lnTo>
                <a:lnTo>
                  <a:pt x="782" y="1006"/>
                </a:lnTo>
                <a:lnTo>
                  <a:pt x="907" y="1108"/>
                </a:lnTo>
                <a:lnTo>
                  <a:pt x="1037" y="1204"/>
                </a:lnTo>
                <a:lnTo>
                  <a:pt x="1172" y="1294"/>
                </a:lnTo>
                <a:lnTo>
                  <a:pt x="1312" y="1377"/>
                </a:lnTo>
                <a:lnTo>
                  <a:pt x="1455" y="1453"/>
                </a:lnTo>
                <a:lnTo>
                  <a:pt x="1602" y="1522"/>
                </a:lnTo>
                <a:lnTo>
                  <a:pt x="1753" y="158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3" name="Text Box 42"/>
          <p:cNvSpPr txBox="1">
            <a:spLocks noChangeArrowheads="1"/>
          </p:cNvSpPr>
          <p:nvPr/>
        </p:nvSpPr>
        <p:spPr bwMode="auto">
          <a:xfrm>
            <a:off x="855663" y="4887913"/>
            <a:ext cx="1984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800" i="1">
                <a:latin typeface="Calibri" charset="0"/>
                <a:cs typeface="Calibri" charset="0"/>
              </a:rPr>
              <a:t>a</a:t>
            </a:r>
          </a:p>
        </p:txBody>
      </p:sp>
      <p:sp>
        <p:nvSpPr>
          <p:cNvPr id="164884" name="Text Box 44"/>
          <p:cNvSpPr txBox="1">
            <a:spLocks noChangeArrowheads="1"/>
          </p:cNvSpPr>
          <p:nvPr/>
        </p:nvSpPr>
        <p:spPr bwMode="auto">
          <a:xfrm>
            <a:off x="784225" y="5461000"/>
            <a:ext cx="2032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2900" i="1">
              <a:solidFill>
                <a:srgbClr val="00CC00"/>
              </a:solidFill>
              <a:latin typeface="Calibri" charset="0"/>
              <a:cs typeface="Calibri" charset="0"/>
            </a:endParaRPr>
          </a:p>
        </p:txBody>
      </p:sp>
      <p:sp>
        <p:nvSpPr>
          <p:cNvPr id="164885" name="Freeform 52"/>
          <p:cNvSpPr>
            <a:spLocks/>
          </p:cNvSpPr>
          <p:nvPr/>
        </p:nvSpPr>
        <p:spPr bwMode="auto">
          <a:xfrm>
            <a:off x="1771650" y="45561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86" name="Freeform 53"/>
          <p:cNvSpPr>
            <a:spLocks/>
          </p:cNvSpPr>
          <p:nvPr/>
        </p:nvSpPr>
        <p:spPr bwMode="auto">
          <a:xfrm rot="1654840">
            <a:off x="2273300" y="742950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87" name="Freeform 54"/>
          <p:cNvSpPr>
            <a:spLocks/>
          </p:cNvSpPr>
          <p:nvPr/>
        </p:nvSpPr>
        <p:spPr bwMode="auto">
          <a:xfrm rot="5400000">
            <a:off x="2527300" y="17319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88" name="Freeform 55"/>
          <p:cNvSpPr>
            <a:spLocks/>
          </p:cNvSpPr>
          <p:nvPr/>
        </p:nvSpPr>
        <p:spPr bwMode="auto">
          <a:xfrm rot="8970577">
            <a:off x="1800225" y="24304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89" name="Freeform 56"/>
          <p:cNvSpPr>
            <a:spLocks/>
          </p:cNvSpPr>
          <p:nvPr/>
        </p:nvSpPr>
        <p:spPr bwMode="auto">
          <a:xfrm rot="-8941473">
            <a:off x="804863" y="215423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90" name="Freeform 57"/>
          <p:cNvSpPr>
            <a:spLocks/>
          </p:cNvSpPr>
          <p:nvPr/>
        </p:nvSpPr>
        <p:spPr bwMode="auto">
          <a:xfrm rot="-5400000">
            <a:off x="541338" y="116998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91" name="Freeform 58"/>
          <p:cNvSpPr>
            <a:spLocks/>
          </p:cNvSpPr>
          <p:nvPr/>
        </p:nvSpPr>
        <p:spPr bwMode="auto">
          <a:xfrm rot="-1961200">
            <a:off x="1293813" y="46513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92" name="TextBox 64"/>
          <p:cNvSpPr txBox="1">
            <a:spLocks noChangeArrowheads="1"/>
          </p:cNvSpPr>
          <p:nvPr/>
        </p:nvSpPr>
        <p:spPr bwMode="auto">
          <a:xfrm>
            <a:off x="1914525" y="476250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a</a:t>
            </a:r>
          </a:p>
        </p:txBody>
      </p:sp>
      <p:sp>
        <p:nvSpPr>
          <p:cNvPr id="164893" name="TextBox 65"/>
          <p:cNvSpPr txBox="1">
            <a:spLocks noChangeArrowheads="1"/>
          </p:cNvSpPr>
          <p:nvPr/>
        </p:nvSpPr>
        <p:spPr bwMode="auto">
          <a:xfrm>
            <a:off x="2524125" y="1066800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b</a:t>
            </a:r>
          </a:p>
        </p:txBody>
      </p:sp>
      <p:sp>
        <p:nvSpPr>
          <p:cNvPr id="164894" name="TextBox 66"/>
          <p:cNvSpPr txBox="1">
            <a:spLocks noChangeArrowheads="1"/>
          </p:cNvSpPr>
          <p:nvPr/>
        </p:nvSpPr>
        <p:spPr bwMode="auto">
          <a:xfrm>
            <a:off x="2217738" y="1935163"/>
            <a:ext cx="336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c</a:t>
            </a:r>
          </a:p>
        </p:txBody>
      </p:sp>
      <p:sp>
        <p:nvSpPr>
          <p:cNvPr id="164895" name="TextBox 67"/>
          <p:cNvSpPr txBox="1">
            <a:spLocks noChangeArrowheads="1"/>
          </p:cNvSpPr>
          <p:nvPr/>
        </p:nvSpPr>
        <p:spPr bwMode="auto">
          <a:xfrm>
            <a:off x="1492250" y="208121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d</a:t>
            </a:r>
          </a:p>
        </p:txBody>
      </p:sp>
      <p:sp>
        <p:nvSpPr>
          <p:cNvPr id="164896" name="TextBox 68"/>
          <p:cNvSpPr txBox="1">
            <a:spLocks noChangeArrowheads="1"/>
          </p:cNvSpPr>
          <p:nvPr/>
        </p:nvSpPr>
        <p:spPr bwMode="auto">
          <a:xfrm>
            <a:off x="787400" y="1544638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e</a:t>
            </a:r>
          </a:p>
        </p:txBody>
      </p:sp>
      <p:sp>
        <p:nvSpPr>
          <p:cNvPr id="164897" name="TextBox 69"/>
          <p:cNvSpPr txBox="1">
            <a:spLocks noChangeArrowheads="1"/>
          </p:cNvSpPr>
          <p:nvPr/>
        </p:nvSpPr>
        <p:spPr bwMode="auto">
          <a:xfrm>
            <a:off x="1065213" y="739775"/>
            <a:ext cx="323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f</a:t>
            </a:r>
          </a:p>
        </p:txBody>
      </p:sp>
      <p:sp>
        <p:nvSpPr>
          <p:cNvPr id="84" name="Freeform 83"/>
          <p:cNvSpPr/>
          <p:nvPr/>
        </p:nvSpPr>
        <p:spPr>
          <a:xfrm rot="16010656">
            <a:off x="2023269" y="4956969"/>
            <a:ext cx="561975" cy="611187"/>
          </a:xfrm>
          <a:custGeom>
            <a:avLst/>
            <a:gdLst>
              <a:gd name="connsiteX0" fmla="*/ 0 w 1014153"/>
              <a:gd name="connsiteY0" fmla="*/ 0 h 906088"/>
              <a:gd name="connsiteX1" fmla="*/ 1014153 w 1014153"/>
              <a:gd name="connsiteY1" fmla="*/ 906088 h 906088"/>
              <a:gd name="connsiteX0" fmla="*/ 0 w 1014153"/>
              <a:gd name="connsiteY0" fmla="*/ 0 h 1113906"/>
              <a:gd name="connsiteX1" fmla="*/ 1014153 w 1014153"/>
              <a:gd name="connsiteY1" fmla="*/ 1113906 h 1113906"/>
              <a:gd name="connsiteX0" fmla="*/ 0 w 1019741"/>
              <a:gd name="connsiteY0" fmla="*/ 0 h 1113906"/>
              <a:gd name="connsiteX1" fmla="*/ 1014153 w 1019741"/>
              <a:gd name="connsiteY1" fmla="*/ 1113906 h 1113906"/>
              <a:gd name="connsiteX0" fmla="*/ 0 w 1019741"/>
              <a:gd name="connsiteY0" fmla="*/ 14654 h 1128560"/>
              <a:gd name="connsiteX1" fmla="*/ 1014153 w 1019741"/>
              <a:gd name="connsiteY1" fmla="*/ 1128560 h 1128560"/>
              <a:gd name="connsiteX0" fmla="*/ 0 w 1036504"/>
              <a:gd name="connsiteY0" fmla="*/ 14654 h 1128560"/>
              <a:gd name="connsiteX1" fmla="*/ 1014153 w 1036504"/>
              <a:gd name="connsiteY1" fmla="*/ 1128560 h 11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504" h="1128560">
                <a:moveTo>
                  <a:pt x="0" y="14654"/>
                </a:moveTo>
                <a:cubicBezTo>
                  <a:pt x="572731" y="0"/>
                  <a:pt x="1036504" y="598657"/>
                  <a:pt x="1014153" y="1128560"/>
                </a:cubicBezTo>
              </a:path>
            </a:pathLst>
          </a:custGeom>
          <a:noFill/>
          <a:ln w="28575" cmpd="sng"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i="1">
              <a:latin typeface="Calibri"/>
              <a:cs typeface="Calibri"/>
            </a:endParaRPr>
          </a:p>
        </p:txBody>
      </p:sp>
      <p:sp>
        <p:nvSpPr>
          <p:cNvPr id="164899" name="TextBox 85"/>
          <p:cNvSpPr txBox="1">
            <a:spLocks noChangeArrowheads="1"/>
          </p:cNvSpPr>
          <p:nvPr/>
        </p:nvSpPr>
        <p:spPr bwMode="auto">
          <a:xfrm>
            <a:off x="2762250" y="5087938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b</a:t>
            </a:r>
          </a:p>
        </p:txBody>
      </p:sp>
      <p:sp>
        <p:nvSpPr>
          <p:cNvPr id="88" name="Freeform 87"/>
          <p:cNvSpPr/>
          <p:nvPr/>
        </p:nvSpPr>
        <p:spPr>
          <a:xfrm rot="5400000">
            <a:off x="2601119" y="5547519"/>
            <a:ext cx="561975" cy="611187"/>
          </a:xfrm>
          <a:custGeom>
            <a:avLst/>
            <a:gdLst>
              <a:gd name="connsiteX0" fmla="*/ 0 w 1014153"/>
              <a:gd name="connsiteY0" fmla="*/ 0 h 906088"/>
              <a:gd name="connsiteX1" fmla="*/ 1014153 w 1014153"/>
              <a:gd name="connsiteY1" fmla="*/ 906088 h 906088"/>
              <a:gd name="connsiteX0" fmla="*/ 0 w 1014153"/>
              <a:gd name="connsiteY0" fmla="*/ 0 h 1113906"/>
              <a:gd name="connsiteX1" fmla="*/ 1014153 w 1014153"/>
              <a:gd name="connsiteY1" fmla="*/ 1113906 h 1113906"/>
              <a:gd name="connsiteX0" fmla="*/ 0 w 1019741"/>
              <a:gd name="connsiteY0" fmla="*/ 0 h 1113906"/>
              <a:gd name="connsiteX1" fmla="*/ 1014153 w 1019741"/>
              <a:gd name="connsiteY1" fmla="*/ 1113906 h 1113906"/>
              <a:gd name="connsiteX0" fmla="*/ 0 w 1019741"/>
              <a:gd name="connsiteY0" fmla="*/ 14654 h 1128560"/>
              <a:gd name="connsiteX1" fmla="*/ 1014153 w 1019741"/>
              <a:gd name="connsiteY1" fmla="*/ 1128560 h 1128560"/>
              <a:gd name="connsiteX0" fmla="*/ 0 w 1036504"/>
              <a:gd name="connsiteY0" fmla="*/ 14654 h 1128560"/>
              <a:gd name="connsiteX1" fmla="*/ 1014153 w 1036504"/>
              <a:gd name="connsiteY1" fmla="*/ 1128560 h 11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504" h="1128560">
                <a:moveTo>
                  <a:pt x="0" y="14654"/>
                </a:moveTo>
                <a:cubicBezTo>
                  <a:pt x="572731" y="0"/>
                  <a:pt x="1036504" y="598657"/>
                  <a:pt x="1014153" y="1128560"/>
                </a:cubicBezTo>
              </a:path>
            </a:pathLst>
          </a:custGeom>
          <a:noFill/>
          <a:ln w="28575" cmpd="sng"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i="1">
              <a:latin typeface="Calibri"/>
              <a:cs typeface="Calibri"/>
            </a:endParaRPr>
          </a:p>
        </p:txBody>
      </p:sp>
      <p:sp>
        <p:nvSpPr>
          <p:cNvPr id="164901" name="TextBox 88"/>
          <p:cNvSpPr txBox="1">
            <a:spLocks noChangeArrowheads="1"/>
          </p:cNvSpPr>
          <p:nvPr/>
        </p:nvSpPr>
        <p:spPr bwMode="auto">
          <a:xfrm>
            <a:off x="2149475" y="564832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d</a:t>
            </a:r>
          </a:p>
        </p:txBody>
      </p:sp>
      <p:sp>
        <p:nvSpPr>
          <p:cNvPr id="164902" name="Freeform 91"/>
          <p:cNvSpPr>
            <a:spLocks/>
          </p:cNvSpPr>
          <p:nvPr/>
        </p:nvSpPr>
        <p:spPr bwMode="auto">
          <a:xfrm>
            <a:off x="5045075" y="45767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3" name="Freeform 98"/>
          <p:cNvSpPr>
            <a:spLocks/>
          </p:cNvSpPr>
          <p:nvPr/>
        </p:nvSpPr>
        <p:spPr bwMode="auto">
          <a:xfrm rot="-3427536">
            <a:off x="4075113" y="482758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4" name="Freeform 99"/>
          <p:cNvSpPr>
            <a:spLocks/>
          </p:cNvSpPr>
          <p:nvPr/>
        </p:nvSpPr>
        <p:spPr bwMode="auto">
          <a:xfrm rot="-7306657">
            <a:off x="3781425" y="579913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5" name="Freeform 100"/>
          <p:cNvSpPr>
            <a:spLocks/>
          </p:cNvSpPr>
          <p:nvPr/>
        </p:nvSpPr>
        <p:spPr bwMode="auto">
          <a:xfrm rot="10800000">
            <a:off x="4498975" y="6529388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6" name="Freeform 101"/>
          <p:cNvSpPr>
            <a:spLocks/>
          </p:cNvSpPr>
          <p:nvPr/>
        </p:nvSpPr>
        <p:spPr bwMode="auto">
          <a:xfrm rot="7325746">
            <a:off x="5484813" y="6291263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7" name="Freeform 102"/>
          <p:cNvSpPr>
            <a:spLocks/>
          </p:cNvSpPr>
          <p:nvPr/>
        </p:nvSpPr>
        <p:spPr bwMode="auto">
          <a:xfrm rot="3608507">
            <a:off x="5778500" y="5311775"/>
            <a:ext cx="539750" cy="158750"/>
          </a:xfrm>
          <a:custGeom>
            <a:avLst/>
            <a:gdLst>
              <a:gd name="T0" fmla="*/ 0 w 685800"/>
              <a:gd name="T1" fmla="*/ 0 h 241300"/>
              <a:gd name="T2" fmla="*/ 424803 w 685800"/>
              <a:gd name="T3" fmla="*/ 104441 h 241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5800" h="241300">
                <a:moveTo>
                  <a:pt x="0" y="0"/>
                </a:moveTo>
                <a:cubicBezTo>
                  <a:pt x="273050" y="29633"/>
                  <a:pt x="463550" y="84667"/>
                  <a:pt x="685800" y="24130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908" name="TextBox 103"/>
          <p:cNvSpPr txBox="1">
            <a:spLocks noChangeArrowheads="1"/>
          </p:cNvSpPr>
          <p:nvPr/>
        </p:nvSpPr>
        <p:spPr bwMode="auto">
          <a:xfrm>
            <a:off x="5154613" y="4584700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a</a:t>
            </a:r>
          </a:p>
        </p:txBody>
      </p:sp>
      <p:sp>
        <p:nvSpPr>
          <p:cNvPr id="164909" name="TextBox 104"/>
          <p:cNvSpPr txBox="1">
            <a:spLocks noChangeArrowheads="1"/>
          </p:cNvSpPr>
          <p:nvPr/>
        </p:nvSpPr>
        <p:spPr bwMode="auto">
          <a:xfrm>
            <a:off x="5807075" y="527526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b</a:t>
            </a:r>
          </a:p>
        </p:txBody>
      </p:sp>
      <p:sp>
        <p:nvSpPr>
          <p:cNvPr id="164910" name="TextBox 105"/>
          <p:cNvSpPr txBox="1">
            <a:spLocks noChangeArrowheads="1"/>
          </p:cNvSpPr>
          <p:nvPr/>
        </p:nvSpPr>
        <p:spPr bwMode="auto">
          <a:xfrm>
            <a:off x="5557838" y="6043613"/>
            <a:ext cx="338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c</a:t>
            </a:r>
          </a:p>
        </p:txBody>
      </p:sp>
      <p:sp>
        <p:nvSpPr>
          <p:cNvPr id="164911" name="TextBox 106"/>
          <p:cNvSpPr txBox="1">
            <a:spLocks noChangeArrowheads="1"/>
          </p:cNvSpPr>
          <p:nvPr/>
        </p:nvSpPr>
        <p:spPr bwMode="auto">
          <a:xfrm>
            <a:off x="4724400" y="632301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d</a:t>
            </a:r>
          </a:p>
        </p:txBody>
      </p:sp>
      <p:sp>
        <p:nvSpPr>
          <p:cNvPr id="164912" name="TextBox 107"/>
          <p:cNvSpPr txBox="1">
            <a:spLocks noChangeArrowheads="1"/>
          </p:cNvSpPr>
          <p:nvPr/>
        </p:nvSpPr>
        <p:spPr bwMode="auto">
          <a:xfrm>
            <a:off x="3978275" y="561022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e</a:t>
            </a:r>
          </a:p>
        </p:txBody>
      </p:sp>
      <p:sp>
        <p:nvSpPr>
          <p:cNvPr id="164913" name="TextBox 108"/>
          <p:cNvSpPr txBox="1">
            <a:spLocks noChangeArrowheads="1"/>
          </p:cNvSpPr>
          <p:nvPr/>
        </p:nvSpPr>
        <p:spPr bwMode="auto">
          <a:xfrm>
            <a:off x="4305300" y="4848225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  <a:cs typeface="Calibri" charset="0"/>
              </a:rPr>
              <a:t>f</a:t>
            </a:r>
          </a:p>
        </p:txBody>
      </p:sp>
      <p:cxnSp>
        <p:nvCxnSpPr>
          <p:cNvPr id="112" name="Straight Connector 111"/>
          <p:cNvCxnSpPr>
            <a:stCxn id="164902" idx="1"/>
            <a:endCxn id="164906" idx="1"/>
          </p:cNvCxnSpPr>
          <p:nvPr/>
        </p:nvCxnSpPr>
        <p:spPr>
          <a:xfrm flipH="1">
            <a:off x="5543550" y="4735513"/>
            <a:ext cx="41275" cy="182245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64906" idx="0"/>
            <a:endCxn id="164903" idx="1"/>
          </p:cNvCxnSpPr>
          <p:nvPr/>
        </p:nvCxnSpPr>
        <p:spPr>
          <a:xfrm rot="5400000" flipH="1">
            <a:off x="4530725" y="4749801"/>
            <a:ext cx="1462087" cy="14081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4903" idx="0"/>
          </p:cNvCxnSpPr>
          <p:nvPr/>
        </p:nvCxnSpPr>
        <p:spPr>
          <a:xfrm rot="16200000" flipH="1" flipV="1">
            <a:off x="3783012" y="5278438"/>
            <a:ext cx="538163" cy="1603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64902" idx="0"/>
            <a:endCxn id="164904" idx="0"/>
          </p:cNvCxnSpPr>
          <p:nvPr/>
        </p:nvCxnSpPr>
        <p:spPr>
          <a:xfrm flipH="1">
            <a:off x="4125913" y="4576763"/>
            <a:ext cx="919162" cy="15732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64907" idx="0"/>
          </p:cNvCxnSpPr>
          <p:nvPr/>
        </p:nvCxnSpPr>
        <p:spPr>
          <a:xfrm rot="5400000">
            <a:off x="4725988" y="5429250"/>
            <a:ext cx="1570037" cy="94456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64907" idx="1"/>
            <a:endCxn id="164905" idx="1"/>
          </p:cNvCxnSpPr>
          <p:nvPr/>
        </p:nvCxnSpPr>
        <p:spPr>
          <a:xfrm rot="5400000">
            <a:off x="4873625" y="5289550"/>
            <a:ext cx="865188" cy="16144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920" name="Text Box 44"/>
          <p:cNvSpPr txBox="1">
            <a:spLocks noChangeArrowheads="1"/>
          </p:cNvSpPr>
          <p:nvPr/>
        </p:nvSpPr>
        <p:spPr bwMode="auto">
          <a:xfrm>
            <a:off x="1731963" y="1360488"/>
            <a:ext cx="2047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FF0000"/>
                </a:solidFill>
                <a:latin typeface="Calibri" charset="0"/>
                <a:cs typeface="Calibri" charset="0"/>
              </a:rPr>
              <a:t>P</a:t>
            </a:r>
          </a:p>
        </p:txBody>
      </p:sp>
      <p:sp>
        <p:nvSpPr>
          <p:cNvPr id="164921" name="Text Box 44"/>
          <p:cNvSpPr txBox="1">
            <a:spLocks noChangeArrowheads="1"/>
          </p:cNvSpPr>
          <p:nvPr/>
        </p:nvSpPr>
        <p:spPr bwMode="auto">
          <a:xfrm>
            <a:off x="1785938" y="4622800"/>
            <a:ext cx="2032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>
                <a:solidFill>
                  <a:srgbClr val="0000FF"/>
                </a:solidFill>
                <a:latin typeface="Calibri" charset="0"/>
                <a:cs typeface="Calibri" charset="0"/>
              </a:rPr>
              <a:t>Q</a:t>
            </a:r>
          </a:p>
        </p:txBody>
      </p:sp>
      <p:grpSp>
        <p:nvGrpSpPr>
          <p:cNvPr id="164922" name="Group 46"/>
          <p:cNvGrpSpPr>
            <a:grpSpLocks/>
          </p:cNvGrpSpPr>
          <p:nvPr/>
        </p:nvGrpSpPr>
        <p:grpSpPr bwMode="auto">
          <a:xfrm>
            <a:off x="3821113" y="1771650"/>
            <a:ext cx="2211387" cy="2122488"/>
            <a:chOff x="3821449" y="1771590"/>
            <a:chExt cx="2211419" cy="2123032"/>
          </a:xfrm>
        </p:grpSpPr>
        <p:cxnSp>
          <p:nvCxnSpPr>
            <p:cNvPr id="133" name="Straight Connector 132"/>
            <p:cNvCxnSpPr>
              <a:stCxn id="164954" idx="0"/>
              <a:endCxn id="164956" idx="0"/>
            </p:cNvCxnSpPr>
            <p:nvPr/>
          </p:nvCxnSpPr>
          <p:spPr>
            <a:xfrm>
              <a:off x="5448660" y="1933557"/>
              <a:ext cx="1588" cy="18133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64959" idx="1"/>
              <a:endCxn id="164948" idx="0"/>
            </p:cNvCxnSpPr>
            <p:nvPr/>
          </p:nvCxnSpPr>
          <p:spPr>
            <a:xfrm flipH="1">
              <a:off x="3962738" y="1771590"/>
              <a:ext cx="979502" cy="158155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64955" idx="0"/>
            </p:cNvCxnSpPr>
            <p:nvPr/>
          </p:nvCxnSpPr>
          <p:spPr>
            <a:xfrm flipH="1">
              <a:off x="4343744" y="2848191"/>
              <a:ext cx="1639912" cy="88605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64954" idx="1"/>
            </p:cNvCxnSpPr>
            <p:nvPr/>
          </p:nvCxnSpPr>
          <p:spPr>
            <a:xfrm flipH="1">
              <a:off x="4877151" y="2324182"/>
              <a:ext cx="976327" cy="15625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64955" idx="1"/>
              <a:endCxn id="164959" idx="0"/>
            </p:cNvCxnSpPr>
            <p:nvPr/>
          </p:nvCxnSpPr>
          <p:spPr>
            <a:xfrm flipH="1" flipV="1">
              <a:off x="4400894" y="1930381"/>
              <a:ext cx="1424009" cy="145769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3869075" y="2286072"/>
              <a:ext cx="123827" cy="533537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948" name="Freeform 110"/>
            <p:cNvSpPr>
              <a:spLocks/>
            </p:cNvSpPr>
            <p:nvPr/>
          </p:nvSpPr>
          <p:spPr bwMode="auto">
            <a:xfrm rot="-7390581">
              <a:off x="3663361" y="3037715"/>
              <a:ext cx="469489" cy="153314"/>
            </a:xfrm>
            <a:custGeom>
              <a:avLst/>
              <a:gdLst>
                <a:gd name="T0" fmla="*/ 0 w 685800"/>
                <a:gd name="T1" fmla="*/ 0 h 241300"/>
                <a:gd name="T2" fmla="*/ 321406 w 685800"/>
                <a:gd name="T3" fmla="*/ 9741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49" name="Freeform 112"/>
            <p:cNvSpPr>
              <a:spLocks/>
            </p:cNvSpPr>
            <p:nvPr/>
          </p:nvSpPr>
          <p:spPr bwMode="auto">
            <a:xfrm rot="10800000">
              <a:off x="4416657" y="3790021"/>
              <a:ext cx="536343" cy="96179"/>
            </a:xfrm>
            <a:custGeom>
              <a:avLst/>
              <a:gdLst>
                <a:gd name="T0" fmla="*/ 0 w 685800"/>
                <a:gd name="T1" fmla="*/ 0 h 241300"/>
                <a:gd name="T2" fmla="*/ 419457 w 685800"/>
                <a:gd name="T3" fmla="*/ 38336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0" name="Freeform 114"/>
            <p:cNvSpPr>
              <a:spLocks/>
            </p:cNvSpPr>
            <p:nvPr/>
          </p:nvSpPr>
          <p:spPr bwMode="auto">
            <a:xfrm rot="7325746">
              <a:off x="5436315" y="3482585"/>
              <a:ext cx="502884" cy="108698"/>
            </a:xfrm>
            <a:custGeom>
              <a:avLst/>
              <a:gdLst>
                <a:gd name="T0" fmla="*/ 0 w 685800"/>
                <a:gd name="T1" fmla="*/ 0 h 241300"/>
                <a:gd name="T2" fmla="*/ 368755 w 685800"/>
                <a:gd name="T3" fmla="*/ 48965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1" name="Freeform 116"/>
            <p:cNvSpPr>
              <a:spLocks/>
            </p:cNvSpPr>
            <p:nvPr/>
          </p:nvSpPr>
          <p:spPr bwMode="auto">
            <a:xfrm rot="3608507">
              <a:off x="5632009" y="2449448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2" name="Freeform 86"/>
            <p:cNvSpPr>
              <a:spLocks/>
            </p:cNvSpPr>
            <p:nvPr/>
          </p:nvSpPr>
          <p:spPr bwMode="auto">
            <a:xfrm rot="-3427536">
              <a:off x="3911318" y="2064860"/>
              <a:ext cx="488411" cy="144237"/>
            </a:xfrm>
            <a:custGeom>
              <a:avLst/>
              <a:gdLst>
                <a:gd name="T0" fmla="*/ 0 w 685800"/>
                <a:gd name="T1" fmla="*/ 0 h 241300"/>
                <a:gd name="T2" fmla="*/ 347835 w 685800"/>
                <a:gd name="T3" fmla="*/ 86218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3" name="Freeform 77"/>
            <p:cNvSpPr>
              <a:spLocks/>
            </p:cNvSpPr>
            <p:nvPr/>
          </p:nvSpPr>
          <p:spPr bwMode="auto">
            <a:xfrm>
              <a:off x="4868951" y="1774765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4" name="Freeform 78"/>
            <p:cNvSpPr>
              <a:spLocks/>
            </p:cNvSpPr>
            <p:nvPr/>
          </p:nvSpPr>
          <p:spPr bwMode="auto">
            <a:xfrm rot="1654840">
              <a:off x="5380913" y="2049447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5" name="Freeform 79"/>
            <p:cNvSpPr>
              <a:spLocks/>
            </p:cNvSpPr>
            <p:nvPr/>
          </p:nvSpPr>
          <p:spPr bwMode="auto">
            <a:xfrm rot="5400000">
              <a:off x="5635180" y="3038415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6" name="Freeform 80"/>
            <p:cNvSpPr>
              <a:spLocks/>
            </p:cNvSpPr>
            <p:nvPr/>
          </p:nvSpPr>
          <p:spPr bwMode="auto">
            <a:xfrm rot="8970577">
              <a:off x="4908326" y="3735872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7" name="Freeform 81"/>
            <p:cNvSpPr>
              <a:spLocks/>
            </p:cNvSpPr>
            <p:nvPr/>
          </p:nvSpPr>
          <p:spPr bwMode="auto">
            <a:xfrm rot="-8941473">
              <a:off x="3912427" y="3460112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8" name="Freeform 82"/>
            <p:cNvSpPr>
              <a:spLocks/>
            </p:cNvSpPr>
            <p:nvPr/>
          </p:nvSpPr>
          <p:spPr bwMode="auto">
            <a:xfrm rot="-5400000">
              <a:off x="3648499" y="2475573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9" name="Freeform 84"/>
            <p:cNvSpPr>
              <a:spLocks/>
            </p:cNvSpPr>
            <p:nvPr/>
          </p:nvSpPr>
          <p:spPr bwMode="auto">
            <a:xfrm rot="-1961200">
              <a:off x="4401694" y="1771590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60" name="TextBox 118"/>
            <p:cNvSpPr txBox="1">
              <a:spLocks noChangeArrowheads="1"/>
            </p:cNvSpPr>
            <p:nvPr/>
          </p:nvSpPr>
          <p:spPr bwMode="auto">
            <a:xfrm>
              <a:off x="5021366" y="1782101"/>
              <a:ext cx="3598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latin typeface="Calibri" charset="0"/>
                  <a:cs typeface="Calibri" charset="0"/>
                </a:rPr>
                <a:t>a</a:t>
              </a:r>
            </a:p>
          </p:txBody>
        </p:sp>
        <p:sp>
          <p:nvSpPr>
            <p:cNvPr id="164961" name="TextBox 120"/>
            <p:cNvSpPr txBox="1">
              <a:spLocks noChangeArrowheads="1"/>
            </p:cNvSpPr>
            <p:nvPr/>
          </p:nvSpPr>
          <p:spPr bwMode="auto">
            <a:xfrm>
              <a:off x="5673036" y="2473302"/>
              <a:ext cx="3598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latin typeface="Calibri" charset="0"/>
                  <a:cs typeface="Calibri" charset="0"/>
                </a:rPr>
                <a:t>b</a:t>
              </a:r>
            </a:p>
          </p:txBody>
        </p:sp>
        <p:sp>
          <p:nvSpPr>
            <p:cNvPr id="164962" name="TextBox 122"/>
            <p:cNvSpPr txBox="1">
              <a:spLocks noChangeArrowheads="1"/>
            </p:cNvSpPr>
            <p:nvPr/>
          </p:nvSpPr>
          <p:spPr bwMode="auto">
            <a:xfrm>
              <a:off x="5424733" y="3240583"/>
              <a:ext cx="3371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latin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64963" name="TextBox 129"/>
            <p:cNvSpPr txBox="1">
              <a:spLocks noChangeArrowheads="1"/>
            </p:cNvSpPr>
            <p:nvPr/>
          </p:nvSpPr>
          <p:spPr bwMode="auto">
            <a:xfrm>
              <a:off x="4590564" y="3520673"/>
              <a:ext cx="3598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latin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164964" name="TextBox 130"/>
            <p:cNvSpPr txBox="1">
              <a:spLocks noChangeArrowheads="1"/>
            </p:cNvSpPr>
            <p:nvPr/>
          </p:nvSpPr>
          <p:spPr bwMode="auto">
            <a:xfrm>
              <a:off x="3845160" y="2808521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latin typeface="Calibri" charset="0"/>
                  <a:cs typeface="Calibri" charset="0"/>
                </a:rPr>
                <a:t>e</a:t>
              </a:r>
            </a:p>
          </p:txBody>
        </p:sp>
        <p:sp>
          <p:nvSpPr>
            <p:cNvPr id="164965" name="TextBox 131"/>
            <p:cNvSpPr txBox="1">
              <a:spLocks noChangeArrowheads="1"/>
            </p:cNvSpPr>
            <p:nvPr/>
          </p:nvSpPr>
          <p:spPr bwMode="auto">
            <a:xfrm>
              <a:off x="4172133" y="2046491"/>
              <a:ext cx="3244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latin typeface="Calibri" charset="0"/>
                  <a:cs typeface="Calibri" charset="0"/>
                </a:rPr>
                <a:t>f</a:t>
              </a:r>
            </a:p>
          </p:txBody>
        </p:sp>
      </p:grpSp>
      <p:sp>
        <p:nvSpPr>
          <p:cNvPr id="164924" name="Text Box 44"/>
          <p:cNvSpPr txBox="1">
            <a:spLocks noChangeArrowheads="1"/>
          </p:cNvSpPr>
          <p:nvPr/>
        </p:nvSpPr>
        <p:spPr bwMode="auto">
          <a:xfrm>
            <a:off x="3381375" y="1273175"/>
            <a:ext cx="257651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i="1" dirty="0" err="1">
                <a:latin typeface="Calibri" charset="0"/>
                <a:cs typeface="Calibri" charset="0"/>
              </a:rPr>
              <a:t>BreakpointGraph</a:t>
            </a:r>
            <a:r>
              <a:rPr lang="en-GB" sz="2800" i="1" dirty="0">
                <a:latin typeface="Calibri" charset="0"/>
                <a:cs typeface="Calibri" charset="0"/>
              </a:rPr>
              <a:t>(</a:t>
            </a:r>
            <a:r>
              <a:rPr lang="en-GB" sz="2800" i="1" dirty="0">
                <a:solidFill>
                  <a:srgbClr val="FF0000"/>
                </a:solidFill>
                <a:latin typeface="Calibri" charset="0"/>
                <a:cs typeface="Calibri" charset="0"/>
              </a:rPr>
              <a:t>P</a:t>
            </a:r>
            <a:r>
              <a:rPr lang="en-GB" sz="2800" i="1" dirty="0">
                <a:latin typeface="Calibri" charset="0"/>
                <a:cs typeface="Calibri" charset="0"/>
              </a:rPr>
              <a:t>,</a:t>
            </a:r>
            <a:r>
              <a:rPr lang="en-GB" sz="2800" i="1" dirty="0">
                <a:solidFill>
                  <a:srgbClr val="0000FF"/>
                </a:solidFill>
                <a:latin typeface="Calibri" charset="0"/>
                <a:cs typeface="Calibri" charset="0"/>
              </a:rPr>
              <a:t>Q</a:t>
            </a:r>
            <a:r>
              <a:rPr lang="en-GB" sz="2800" i="1" dirty="0">
                <a:latin typeface="Calibri" charset="0"/>
                <a:cs typeface="Calibri" charset="0"/>
              </a:rPr>
              <a:t>)      cycle(</a:t>
            </a:r>
            <a:r>
              <a:rPr lang="en-GB" sz="2800" i="1" dirty="0">
                <a:solidFill>
                  <a:srgbClr val="FF0000"/>
                </a:solidFill>
                <a:latin typeface="Calibri" charset="0"/>
                <a:cs typeface="Calibri" charset="0"/>
              </a:rPr>
              <a:t>P</a:t>
            </a:r>
            <a:r>
              <a:rPr lang="en-GB" sz="2800" i="1" dirty="0">
                <a:latin typeface="Calibri" charset="0"/>
                <a:cs typeface="Calibri" charset="0"/>
              </a:rPr>
              <a:t>,</a:t>
            </a:r>
            <a:r>
              <a:rPr lang="en-GB" sz="2800" i="1" dirty="0">
                <a:solidFill>
                  <a:srgbClr val="0000FF"/>
                </a:solidFill>
                <a:latin typeface="Calibri" charset="0"/>
                <a:cs typeface="Calibri" charset="0"/>
              </a:rPr>
              <a:t>Q</a:t>
            </a:r>
            <a:r>
              <a:rPr lang="en-GB" sz="2800" i="1" dirty="0">
                <a:latin typeface="Calibri" charset="0"/>
                <a:cs typeface="Calibri" charset="0"/>
              </a:rPr>
              <a:t>)=3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98838" y="5541963"/>
            <a:ext cx="51117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H="1" flipV="1">
            <a:off x="5021263" y="4021138"/>
            <a:ext cx="9525" cy="46513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2944813" y="2019300"/>
            <a:ext cx="865187" cy="48101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6181725" y="2871788"/>
            <a:ext cx="51117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929" name="Group 166"/>
          <p:cNvGrpSpPr>
            <a:grpSpLocks/>
          </p:cNvGrpSpPr>
          <p:nvPr/>
        </p:nvGrpSpPr>
        <p:grpSpPr bwMode="auto">
          <a:xfrm>
            <a:off x="6799263" y="1752600"/>
            <a:ext cx="2146300" cy="2122488"/>
            <a:chOff x="3838999" y="1771590"/>
            <a:chExt cx="2145431" cy="2123032"/>
          </a:xfrm>
        </p:grpSpPr>
        <p:cxnSp>
          <p:nvCxnSpPr>
            <p:cNvPr id="168" name="Straight Connector 167"/>
            <p:cNvCxnSpPr>
              <a:stCxn id="164936" idx="0"/>
              <a:endCxn id="164938" idx="0"/>
            </p:cNvCxnSpPr>
            <p:nvPr/>
          </p:nvCxnSpPr>
          <p:spPr>
            <a:xfrm>
              <a:off x="5448072" y="1933557"/>
              <a:ext cx="3174" cy="18133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64941" idx="1"/>
            </p:cNvCxnSpPr>
            <p:nvPr/>
          </p:nvCxnSpPr>
          <p:spPr>
            <a:xfrm flipH="1">
              <a:off x="3962774" y="1771590"/>
              <a:ext cx="979090" cy="158155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64937" idx="0"/>
            </p:cNvCxnSpPr>
            <p:nvPr/>
          </p:nvCxnSpPr>
          <p:spPr>
            <a:xfrm flipH="1">
              <a:off x="4343620" y="2848191"/>
              <a:ext cx="1640810" cy="88605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64936" idx="1"/>
            </p:cNvCxnSpPr>
            <p:nvPr/>
          </p:nvCxnSpPr>
          <p:spPr>
            <a:xfrm flipH="1">
              <a:off x="4876804" y="2324182"/>
              <a:ext cx="975917" cy="15625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64937" idx="1"/>
              <a:endCxn id="164941" idx="0"/>
            </p:cNvCxnSpPr>
            <p:nvPr/>
          </p:nvCxnSpPr>
          <p:spPr>
            <a:xfrm flipH="1" flipV="1">
              <a:off x="4402333" y="1930381"/>
              <a:ext cx="1423411" cy="145769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3869149" y="2286072"/>
              <a:ext cx="123775" cy="533537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936" name="Freeform 182"/>
            <p:cNvSpPr>
              <a:spLocks/>
            </p:cNvSpPr>
            <p:nvPr/>
          </p:nvSpPr>
          <p:spPr bwMode="auto">
            <a:xfrm rot="1654840">
              <a:off x="5380913" y="2049447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37" name="Freeform 183"/>
            <p:cNvSpPr>
              <a:spLocks/>
            </p:cNvSpPr>
            <p:nvPr/>
          </p:nvSpPr>
          <p:spPr bwMode="auto">
            <a:xfrm rot="5400000">
              <a:off x="5635180" y="3038415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38" name="Freeform 199"/>
            <p:cNvSpPr>
              <a:spLocks/>
            </p:cNvSpPr>
            <p:nvPr/>
          </p:nvSpPr>
          <p:spPr bwMode="auto">
            <a:xfrm rot="8970577">
              <a:off x="4908326" y="3735872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39" name="Freeform 200"/>
            <p:cNvSpPr>
              <a:spLocks/>
            </p:cNvSpPr>
            <p:nvPr/>
          </p:nvSpPr>
          <p:spPr bwMode="auto">
            <a:xfrm rot="-8941473">
              <a:off x="3912427" y="3460112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40" name="Freeform 201"/>
            <p:cNvSpPr>
              <a:spLocks/>
            </p:cNvSpPr>
            <p:nvPr/>
          </p:nvSpPr>
          <p:spPr bwMode="auto">
            <a:xfrm rot="-5400000">
              <a:off x="3648499" y="2475573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41" name="Freeform 202"/>
            <p:cNvSpPr>
              <a:spLocks/>
            </p:cNvSpPr>
            <p:nvPr/>
          </p:nvSpPr>
          <p:spPr bwMode="auto">
            <a:xfrm rot="-1961200">
              <a:off x="4401694" y="1771590"/>
              <a:ext cx="539750" cy="158750"/>
            </a:xfrm>
            <a:custGeom>
              <a:avLst/>
              <a:gdLst>
                <a:gd name="T0" fmla="*/ 0 w 685800"/>
                <a:gd name="T1" fmla="*/ 0 h 241300"/>
                <a:gd name="T2" fmla="*/ 424803 w 685800"/>
                <a:gd name="T3" fmla="*/ 104441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241300">
                  <a:moveTo>
                    <a:pt x="0" y="0"/>
                  </a:moveTo>
                  <a:cubicBezTo>
                    <a:pt x="273050" y="29633"/>
                    <a:pt x="463550" y="84667"/>
                    <a:pt x="685800" y="24130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5A5450-1BD3-354A-83D7-714E880F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3301733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Freeform 11"/>
          <p:cNvSpPr>
            <a:spLocks/>
          </p:cNvSpPr>
          <p:nvPr/>
        </p:nvSpPr>
        <p:spPr bwMode="auto">
          <a:xfrm>
            <a:off x="3390900" y="3471863"/>
            <a:ext cx="47625" cy="795337"/>
          </a:xfrm>
          <a:custGeom>
            <a:avLst/>
            <a:gdLst>
              <a:gd name="T0" fmla="*/ 2147483647 w 268"/>
              <a:gd name="T1" fmla="*/ 0 h 2557"/>
              <a:gd name="T2" fmla="*/ 2147483647 w 268"/>
              <a:gd name="T3" fmla="*/ 2147483647 h 2557"/>
              <a:gd name="T4" fmla="*/ 2147483647 w 268"/>
              <a:gd name="T5" fmla="*/ 2147483647 h 2557"/>
              <a:gd name="T6" fmla="*/ 2147483647 w 268"/>
              <a:gd name="T7" fmla="*/ 2147483647 h 2557"/>
              <a:gd name="T8" fmla="*/ 2147483647 w 268"/>
              <a:gd name="T9" fmla="*/ 2147483647 h 2557"/>
              <a:gd name="T10" fmla="*/ 2147483647 w 268"/>
              <a:gd name="T11" fmla="*/ 2147483647 h 2557"/>
              <a:gd name="T12" fmla="*/ 2147483647 w 268"/>
              <a:gd name="T13" fmla="*/ 2147483647 h 2557"/>
              <a:gd name="T14" fmla="*/ 2147483647 w 268"/>
              <a:gd name="T15" fmla="*/ 2147483647 h 2557"/>
              <a:gd name="T16" fmla="*/ 0 w 268"/>
              <a:gd name="T17" fmla="*/ 2147483647 h 2557"/>
              <a:gd name="T18" fmla="*/ 2147483647 w 268"/>
              <a:gd name="T19" fmla="*/ 2147483647 h 2557"/>
              <a:gd name="T20" fmla="*/ 2147483647 w 268"/>
              <a:gd name="T21" fmla="*/ 2147483647 h 2557"/>
              <a:gd name="T22" fmla="*/ 2147483647 w 268"/>
              <a:gd name="T23" fmla="*/ 2147483647 h 2557"/>
              <a:gd name="T24" fmla="*/ 2147483647 w 268"/>
              <a:gd name="T25" fmla="*/ 2147483647 h 2557"/>
              <a:gd name="T26" fmla="*/ 2147483647 w 268"/>
              <a:gd name="T27" fmla="*/ 2147483647 h 2557"/>
              <a:gd name="T28" fmla="*/ 2147483647 w 268"/>
              <a:gd name="T29" fmla="*/ 2147483647 h 2557"/>
              <a:gd name="T30" fmla="*/ 2147483647 w 268"/>
              <a:gd name="T31" fmla="*/ 2147483647 h 25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8"/>
              <a:gd name="T49" fmla="*/ 0 h 2557"/>
              <a:gd name="T50" fmla="*/ 268 w 268"/>
              <a:gd name="T51" fmla="*/ 2557 h 255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8" h="2557">
                <a:moveTo>
                  <a:pt x="267" y="0"/>
                </a:moveTo>
                <a:lnTo>
                  <a:pt x="204" y="163"/>
                </a:lnTo>
                <a:lnTo>
                  <a:pt x="149" y="329"/>
                </a:lnTo>
                <a:lnTo>
                  <a:pt x="103" y="497"/>
                </a:lnTo>
                <a:lnTo>
                  <a:pt x="65" y="668"/>
                </a:lnTo>
                <a:lnTo>
                  <a:pt x="36" y="840"/>
                </a:lnTo>
                <a:lnTo>
                  <a:pt x="15" y="1013"/>
                </a:lnTo>
                <a:lnTo>
                  <a:pt x="3" y="1187"/>
                </a:lnTo>
                <a:lnTo>
                  <a:pt x="0" y="1361"/>
                </a:lnTo>
                <a:lnTo>
                  <a:pt x="6" y="1535"/>
                </a:lnTo>
                <a:lnTo>
                  <a:pt x="20" y="1709"/>
                </a:lnTo>
                <a:lnTo>
                  <a:pt x="43" y="1882"/>
                </a:lnTo>
                <a:lnTo>
                  <a:pt x="74" y="2053"/>
                </a:lnTo>
                <a:lnTo>
                  <a:pt x="115" y="2223"/>
                </a:lnTo>
                <a:lnTo>
                  <a:pt x="163" y="2391"/>
                </a:lnTo>
                <a:lnTo>
                  <a:pt x="220" y="2556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0" name="Freeform 10"/>
          <p:cNvSpPr>
            <a:spLocks/>
          </p:cNvSpPr>
          <p:nvPr/>
        </p:nvSpPr>
        <p:spPr bwMode="auto">
          <a:xfrm>
            <a:off x="4154488" y="4830763"/>
            <a:ext cx="1065212" cy="211137"/>
          </a:xfrm>
          <a:custGeom>
            <a:avLst/>
            <a:gdLst>
              <a:gd name="T0" fmla="*/ 0 w 3540"/>
              <a:gd name="T1" fmla="*/ 2147483647 h 587"/>
              <a:gd name="T2" fmla="*/ 2147483647 w 3540"/>
              <a:gd name="T3" fmla="*/ 2147483647 h 587"/>
              <a:gd name="T4" fmla="*/ 2147483647 w 3540"/>
              <a:gd name="T5" fmla="*/ 2147483647 h 587"/>
              <a:gd name="T6" fmla="*/ 2147483647 w 3540"/>
              <a:gd name="T7" fmla="*/ 2147483647 h 587"/>
              <a:gd name="T8" fmla="*/ 2147483647 w 3540"/>
              <a:gd name="T9" fmla="*/ 2147483647 h 587"/>
              <a:gd name="T10" fmla="*/ 2147483647 w 3540"/>
              <a:gd name="T11" fmla="*/ 2147483647 h 587"/>
              <a:gd name="T12" fmla="*/ 2147483647 w 3540"/>
              <a:gd name="T13" fmla="*/ 2147483647 h 587"/>
              <a:gd name="T14" fmla="*/ 2147483647 w 3540"/>
              <a:gd name="T15" fmla="*/ 2147483647 h 587"/>
              <a:gd name="T16" fmla="*/ 2147483647 w 3540"/>
              <a:gd name="T17" fmla="*/ 2147483647 h 587"/>
              <a:gd name="T18" fmla="*/ 2147483647 w 3540"/>
              <a:gd name="T19" fmla="*/ 2147483647 h 587"/>
              <a:gd name="T20" fmla="*/ 2147483647 w 3540"/>
              <a:gd name="T21" fmla="*/ 2147483647 h 587"/>
              <a:gd name="T22" fmla="*/ 2147483647 w 3540"/>
              <a:gd name="T23" fmla="*/ 2147483647 h 587"/>
              <a:gd name="T24" fmla="*/ 2147483647 w 3540"/>
              <a:gd name="T25" fmla="*/ 2147483647 h 587"/>
              <a:gd name="T26" fmla="*/ 2147483647 w 3540"/>
              <a:gd name="T27" fmla="*/ 2147483647 h 587"/>
              <a:gd name="T28" fmla="*/ 2147483647 w 3540"/>
              <a:gd name="T29" fmla="*/ 2147483647 h 587"/>
              <a:gd name="T30" fmla="*/ 2147483647 w 3540"/>
              <a:gd name="T31" fmla="*/ 2147483647 h 587"/>
              <a:gd name="T32" fmla="*/ 2147483647 w 3540"/>
              <a:gd name="T33" fmla="*/ 2147483647 h 587"/>
              <a:gd name="T34" fmla="*/ 2147483647 w 3540"/>
              <a:gd name="T35" fmla="*/ 2147483647 h 587"/>
              <a:gd name="T36" fmla="*/ 2147483647 w 3540"/>
              <a:gd name="T37" fmla="*/ 2147483647 h 587"/>
              <a:gd name="T38" fmla="*/ 2147483647 w 3540"/>
              <a:gd name="T39" fmla="*/ 0 h 58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540"/>
              <a:gd name="T61" fmla="*/ 0 h 587"/>
              <a:gd name="T62" fmla="*/ 3540 w 3540"/>
              <a:gd name="T63" fmla="*/ 587 h 58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540" h="587">
                <a:moveTo>
                  <a:pt x="0" y="270"/>
                </a:moveTo>
                <a:lnTo>
                  <a:pt x="180" y="343"/>
                </a:lnTo>
                <a:lnTo>
                  <a:pt x="364" y="407"/>
                </a:lnTo>
                <a:lnTo>
                  <a:pt x="550" y="461"/>
                </a:lnTo>
                <a:lnTo>
                  <a:pt x="740" y="506"/>
                </a:lnTo>
                <a:lnTo>
                  <a:pt x="931" y="541"/>
                </a:lnTo>
                <a:lnTo>
                  <a:pt x="1124" y="566"/>
                </a:lnTo>
                <a:lnTo>
                  <a:pt x="1319" y="581"/>
                </a:lnTo>
                <a:lnTo>
                  <a:pt x="1513" y="586"/>
                </a:lnTo>
                <a:lnTo>
                  <a:pt x="1708" y="581"/>
                </a:lnTo>
                <a:lnTo>
                  <a:pt x="1902" y="566"/>
                </a:lnTo>
                <a:lnTo>
                  <a:pt x="2096" y="542"/>
                </a:lnTo>
                <a:lnTo>
                  <a:pt x="2287" y="507"/>
                </a:lnTo>
                <a:lnTo>
                  <a:pt x="2477" y="463"/>
                </a:lnTo>
                <a:lnTo>
                  <a:pt x="2664" y="409"/>
                </a:lnTo>
                <a:lnTo>
                  <a:pt x="2847" y="345"/>
                </a:lnTo>
                <a:lnTo>
                  <a:pt x="3027" y="273"/>
                </a:lnTo>
                <a:lnTo>
                  <a:pt x="3203" y="191"/>
                </a:lnTo>
                <a:lnTo>
                  <a:pt x="3374" y="100"/>
                </a:lnTo>
                <a:lnTo>
                  <a:pt x="3539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1" name="Freeform 13"/>
          <p:cNvSpPr>
            <a:spLocks/>
          </p:cNvSpPr>
          <p:nvPr/>
        </p:nvSpPr>
        <p:spPr bwMode="auto">
          <a:xfrm>
            <a:off x="5715000" y="3451225"/>
            <a:ext cx="73025" cy="766763"/>
          </a:xfrm>
          <a:custGeom>
            <a:avLst/>
            <a:gdLst>
              <a:gd name="T0" fmla="*/ 2147483647 w 226"/>
              <a:gd name="T1" fmla="*/ 2147483647 h 2344"/>
              <a:gd name="T2" fmla="*/ 2147483647 w 226"/>
              <a:gd name="T3" fmla="*/ 2147483647 h 2344"/>
              <a:gd name="T4" fmla="*/ 2147483647 w 226"/>
              <a:gd name="T5" fmla="*/ 2147483647 h 2344"/>
              <a:gd name="T6" fmla="*/ 2147483647 w 226"/>
              <a:gd name="T7" fmla="*/ 2147483647 h 2344"/>
              <a:gd name="T8" fmla="*/ 2147483647 w 226"/>
              <a:gd name="T9" fmla="*/ 2147483647 h 2344"/>
              <a:gd name="T10" fmla="*/ 2147483647 w 226"/>
              <a:gd name="T11" fmla="*/ 2147483647 h 2344"/>
              <a:gd name="T12" fmla="*/ 2147483647 w 226"/>
              <a:gd name="T13" fmla="*/ 2147483647 h 2344"/>
              <a:gd name="T14" fmla="*/ 2147483647 w 226"/>
              <a:gd name="T15" fmla="*/ 2147483647 h 2344"/>
              <a:gd name="T16" fmla="*/ 2147483647 w 226"/>
              <a:gd name="T17" fmla="*/ 2147483647 h 2344"/>
              <a:gd name="T18" fmla="*/ 2147483647 w 226"/>
              <a:gd name="T19" fmla="*/ 2147483647 h 2344"/>
              <a:gd name="T20" fmla="*/ 2147483647 w 226"/>
              <a:gd name="T21" fmla="*/ 2147483647 h 2344"/>
              <a:gd name="T22" fmla="*/ 2147483647 w 226"/>
              <a:gd name="T23" fmla="*/ 2147483647 h 2344"/>
              <a:gd name="T24" fmla="*/ 2147483647 w 226"/>
              <a:gd name="T25" fmla="*/ 2147483647 h 2344"/>
              <a:gd name="T26" fmla="*/ 2147483647 w 226"/>
              <a:gd name="T27" fmla="*/ 2147483647 h 2344"/>
              <a:gd name="T28" fmla="*/ 2147483647 w 226"/>
              <a:gd name="T29" fmla="*/ 2147483647 h 2344"/>
              <a:gd name="T30" fmla="*/ 0 w 226"/>
              <a:gd name="T31" fmla="*/ 0 h 23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44"/>
              <a:gd name="T50" fmla="*/ 226 w 226"/>
              <a:gd name="T51" fmla="*/ 2344 h 23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44">
                <a:moveTo>
                  <a:pt x="43" y="2343"/>
                </a:moveTo>
                <a:lnTo>
                  <a:pt x="90" y="2191"/>
                </a:lnTo>
                <a:lnTo>
                  <a:pt x="131" y="2036"/>
                </a:lnTo>
                <a:lnTo>
                  <a:pt x="164" y="1881"/>
                </a:lnTo>
                <a:lnTo>
                  <a:pt x="190" y="1723"/>
                </a:lnTo>
                <a:lnTo>
                  <a:pt x="209" y="1565"/>
                </a:lnTo>
                <a:lnTo>
                  <a:pt x="221" y="1407"/>
                </a:lnTo>
                <a:lnTo>
                  <a:pt x="225" y="1248"/>
                </a:lnTo>
                <a:lnTo>
                  <a:pt x="222" y="1089"/>
                </a:lnTo>
                <a:lnTo>
                  <a:pt x="212" y="930"/>
                </a:lnTo>
                <a:lnTo>
                  <a:pt x="195" y="772"/>
                </a:lnTo>
                <a:lnTo>
                  <a:pt x="170" y="614"/>
                </a:lnTo>
                <a:lnTo>
                  <a:pt x="138" y="458"/>
                </a:lnTo>
                <a:lnTo>
                  <a:pt x="99" y="304"/>
                </a:lnTo>
                <a:lnTo>
                  <a:pt x="53" y="151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2" name="Freeform 12"/>
          <p:cNvSpPr>
            <a:spLocks/>
          </p:cNvSpPr>
          <p:nvPr/>
        </p:nvSpPr>
        <p:spPr bwMode="auto">
          <a:xfrm>
            <a:off x="4117975" y="2636838"/>
            <a:ext cx="949325" cy="112712"/>
          </a:xfrm>
          <a:custGeom>
            <a:avLst/>
            <a:gdLst>
              <a:gd name="T0" fmla="*/ 2147483647 w 3045"/>
              <a:gd name="T1" fmla="*/ 2147483647 h 344"/>
              <a:gd name="T2" fmla="*/ 2147483647 w 3045"/>
              <a:gd name="T3" fmla="*/ 2147483647 h 344"/>
              <a:gd name="T4" fmla="*/ 2147483647 w 3045"/>
              <a:gd name="T5" fmla="*/ 2147483647 h 344"/>
              <a:gd name="T6" fmla="*/ 2147483647 w 3045"/>
              <a:gd name="T7" fmla="*/ 2147483647 h 344"/>
              <a:gd name="T8" fmla="*/ 2147483647 w 3045"/>
              <a:gd name="T9" fmla="*/ 2147483647 h 344"/>
              <a:gd name="T10" fmla="*/ 2147483647 w 3045"/>
              <a:gd name="T11" fmla="*/ 2147483647 h 344"/>
              <a:gd name="T12" fmla="*/ 2147483647 w 3045"/>
              <a:gd name="T13" fmla="*/ 2147483647 h 344"/>
              <a:gd name="T14" fmla="*/ 2147483647 w 3045"/>
              <a:gd name="T15" fmla="*/ 2147483647 h 344"/>
              <a:gd name="T16" fmla="*/ 2147483647 w 3045"/>
              <a:gd name="T17" fmla="*/ 0 h 344"/>
              <a:gd name="T18" fmla="*/ 2147483647 w 3045"/>
              <a:gd name="T19" fmla="*/ 2147483647 h 344"/>
              <a:gd name="T20" fmla="*/ 2147483647 w 3045"/>
              <a:gd name="T21" fmla="*/ 2147483647 h 344"/>
              <a:gd name="T22" fmla="*/ 2147483647 w 3045"/>
              <a:gd name="T23" fmla="*/ 2147483647 h 344"/>
              <a:gd name="T24" fmla="*/ 2147483647 w 3045"/>
              <a:gd name="T25" fmla="*/ 2147483647 h 344"/>
              <a:gd name="T26" fmla="*/ 2147483647 w 3045"/>
              <a:gd name="T27" fmla="*/ 2147483647 h 344"/>
              <a:gd name="T28" fmla="*/ 2147483647 w 3045"/>
              <a:gd name="T29" fmla="*/ 2147483647 h 344"/>
              <a:gd name="T30" fmla="*/ 2147483647 w 3045"/>
              <a:gd name="T31" fmla="*/ 2147483647 h 344"/>
              <a:gd name="T32" fmla="*/ 0 w 3045"/>
              <a:gd name="T33" fmla="*/ 2147483647 h 3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045"/>
              <a:gd name="T52" fmla="*/ 0 h 344"/>
              <a:gd name="T53" fmla="*/ 3045 w 3045"/>
              <a:gd name="T54" fmla="*/ 344 h 34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045" h="344">
                <a:moveTo>
                  <a:pt x="3044" y="295"/>
                </a:moveTo>
                <a:lnTo>
                  <a:pt x="2862" y="224"/>
                </a:lnTo>
                <a:lnTo>
                  <a:pt x="2677" y="163"/>
                </a:lnTo>
                <a:lnTo>
                  <a:pt x="2488" y="111"/>
                </a:lnTo>
                <a:lnTo>
                  <a:pt x="2297" y="69"/>
                </a:lnTo>
                <a:lnTo>
                  <a:pt x="2104" y="37"/>
                </a:lnTo>
                <a:lnTo>
                  <a:pt x="1909" y="15"/>
                </a:lnTo>
                <a:lnTo>
                  <a:pt x="1713" y="2"/>
                </a:lnTo>
                <a:lnTo>
                  <a:pt x="1517" y="0"/>
                </a:lnTo>
                <a:lnTo>
                  <a:pt x="1321" y="9"/>
                </a:lnTo>
                <a:lnTo>
                  <a:pt x="1126" y="27"/>
                </a:lnTo>
                <a:lnTo>
                  <a:pt x="932" y="55"/>
                </a:lnTo>
                <a:lnTo>
                  <a:pt x="740" y="93"/>
                </a:lnTo>
                <a:lnTo>
                  <a:pt x="550" y="141"/>
                </a:lnTo>
                <a:lnTo>
                  <a:pt x="363" y="199"/>
                </a:lnTo>
                <a:lnTo>
                  <a:pt x="179" y="266"/>
                </a:lnTo>
                <a:lnTo>
                  <a:pt x="0" y="343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220200" cy="1146175"/>
          </a:xfrm>
        </p:spPr>
        <p:txBody>
          <a:bodyPr lIns="0" tIns="0" rIns="0" bIns="0" anchor="ctr">
            <a:normAutofit fontScale="90000"/>
          </a:bodyPr>
          <a:lstStyle/>
          <a:p>
            <a:pPr defTabSz="457200">
              <a:lnSpc>
                <a:spcPct val="102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800" dirty="0">
                <a:solidFill>
                  <a:srgbClr val="333333"/>
                </a:solidFill>
                <a:latin typeface="Calibri"/>
                <a:cs typeface="Calibri"/>
              </a:rPr>
              <a:t>Given </a:t>
            </a:r>
            <a:r>
              <a:rPr lang="en-GB" sz="3800" i="1" dirty="0">
                <a:solidFill>
                  <a:srgbClr val="FF0000"/>
                </a:solidFill>
                <a:cs typeface="Calibri"/>
              </a:rPr>
              <a:t>P</a:t>
            </a:r>
            <a:r>
              <a:rPr lang="en-GB" sz="3800" dirty="0">
                <a:solidFill>
                  <a:srgbClr val="333333"/>
                </a:solidFill>
                <a:latin typeface="Calibri"/>
                <a:cs typeface="Calibri"/>
              </a:rPr>
              <a:t>, What Genome </a:t>
            </a:r>
            <a:r>
              <a:rPr lang="en-GB" sz="3800" i="1" dirty="0">
                <a:solidFill>
                  <a:srgbClr val="0000FF"/>
                </a:solidFill>
                <a:cs typeface="Calibri"/>
              </a:rPr>
              <a:t>Q</a:t>
            </a:r>
            <a:r>
              <a:rPr lang="en-GB" sz="3800" i="1" dirty="0">
                <a:solidFill>
                  <a:srgbClr val="20DF29"/>
                </a:solidFill>
                <a:cs typeface="Calibri"/>
              </a:rPr>
              <a:t> </a:t>
            </a:r>
            <a:r>
              <a:rPr lang="en-GB" sz="3800" dirty="0">
                <a:solidFill>
                  <a:srgbClr val="333333"/>
                </a:solidFill>
                <a:latin typeface="Calibri"/>
                <a:cs typeface="Calibri"/>
              </a:rPr>
              <a:t>Maximizes </a:t>
            </a:r>
            <a:r>
              <a:rPr lang="en-GB" sz="3800" i="1" dirty="0">
                <a:solidFill>
                  <a:srgbClr val="333333"/>
                </a:solidFill>
                <a:latin typeface="Calibri"/>
                <a:cs typeface="Calibri"/>
              </a:rPr>
              <a:t>cycle(</a:t>
            </a:r>
            <a:r>
              <a:rPr lang="en-GB" sz="3800" i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lang="en-GB" sz="3800" i="1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lang="en-GB" sz="3800" i="1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lang="en-GB" sz="3800" i="1" dirty="0">
                <a:solidFill>
                  <a:srgbClr val="333333"/>
                </a:solidFill>
                <a:latin typeface="Calibri"/>
                <a:cs typeface="Calibri"/>
              </a:rPr>
              <a:t>)?</a:t>
            </a:r>
            <a:br>
              <a:rPr lang="en-GB" i="1" dirty="0">
                <a:solidFill>
                  <a:srgbClr val="333333"/>
                </a:solidFill>
                <a:latin typeface="Calibri"/>
                <a:cs typeface="Calibri"/>
              </a:rPr>
            </a:br>
            <a:endParaRPr lang="en-GB" dirty="0">
              <a:solidFill>
                <a:srgbClr val="333333"/>
              </a:solidFill>
              <a:latin typeface="Calibri"/>
              <a:cs typeface="Calibri"/>
            </a:endParaRPr>
          </a:p>
        </p:txBody>
      </p:sp>
      <p:sp>
        <p:nvSpPr>
          <p:cNvPr id="169995" name="Text Box 4"/>
          <p:cNvSpPr txBox="1">
            <a:spLocks noChangeArrowheads="1"/>
          </p:cNvSpPr>
          <p:nvPr/>
        </p:nvSpPr>
        <p:spPr bwMode="auto">
          <a:xfrm>
            <a:off x="3657600" y="5181600"/>
            <a:ext cx="2587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4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=(+</a:t>
            </a:r>
            <a:r>
              <a:rPr lang="en-GB" sz="2900" i="1" dirty="0" err="1">
                <a:solidFill>
                  <a:srgbClr val="000000"/>
                </a:solidFill>
                <a:latin typeface="Calibri"/>
                <a:cs typeface="Calibri"/>
              </a:rPr>
              <a:t>a-b-c+d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169996" name="Freeform 5"/>
          <p:cNvSpPr>
            <a:spLocks/>
          </p:cNvSpPr>
          <p:nvPr/>
        </p:nvSpPr>
        <p:spPr bwMode="auto">
          <a:xfrm>
            <a:off x="5095875" y="2781300"/>
            <a:ext cx="604838" cy="622300"/>
          </a:xfrm>
          <a:custGeom>
            <a:avLst/>
            <a:gdLst>
              <a:gd name="T0" fmla="*/ 2147483647 w 1851"/>
              <a:gd name="T1" fmla="*/ 2147483647 h 1905"/>
              <a:gd name="T2" fmla="*/ 2147483647 w 1851"/>
              <a:gd name="T3" fmla="*/ 2147483647 h 1905"/>
              <a:gd name="T4" fmla="*/ 2147483647 w 1851"/>
              <a:gd name="T5" fmla="*/ 2147483647 h 1905"/>
              <a:gd name="T6" fmla="*/ 2147483647 w 1851"/>
              <a:gd name="T7" fmla="*/ 2147483647 h 1905"/>
              <a:gd name="T8" fmla="*/ 2147483647 w 1851"/>
              <a:gd name="T9" fmla="*/ 2147483647 h 1905"/>
              <a:gd name="T10" fmla="*/ 2147483647 w 1851"/>
              <a:gd name="T11" fmla="*/ 2147483647 h 1905"/>
              <a:gd name="T12" fmla="*/ 2147483647 w 1851"/>
              <a:gd name="T13" fmla="*/ 2147483647 h 1905"/>
              <a:gd name="T14" fmla="*/ 2147483647 w 1851"/>
              <a:gd name="T15" fmla="*/ 2147483647 h 1905"/>
              <a:gd name="T16" fmla="*/ 2147483647 w 1851"/>
              <a:gd name="T17" fmla="*/ 2147483647 h 1905"/>
              <a:gd name="T18" fmla="*/ 2147483647 w 1851"/>
              <a:gd name="T19" fmla="*/ 2147483647 h 1905"/>
              <a:gd name="T20" fmla="*/ 2147483647 w 1851"/>
              <a:gd name="T21" fmla="*/ 2147483647 h 1905"/>
              <a:gd name="T22" fmla="*/ 2147483647 w 1851"/>
              <a:gd name="T23" fmla="*/ 2147483647 h 1905"/>
              <a:gd name="T24" fmla="*/ 2147483647 w 1851"/>
              <a:gd name="T25" fmla="*/ 2147483647 h 1905"/>
              <a:gd name="T26" fmla="*/ 2147483647 w 1851"/>
              <a:gd name="T27" fmla="*/ 2147483647 h 1905"/>
              <a:gd name="T28" fmla="*/ 2147483647 w 1851"/>
              <a:gd name="T29" fmla="*/ 2147483647 h 1905"/>
              <a:gd name="T30" fmla="*/ 0 w 1851"/>
              <a:gd name="T31" fmla="*/ 0 h 1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1"/>
              <a:gd name="T49" fmla="*/ 0 h 1905"/>
              <a:gd name="T50" fmla="*/ 1851 w 1851"/>
              <a:gd name="T51" fmla="*/ 1905 h 19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1" h="1905">
                <a:moveTo>
                  <a:pt x="1850" y="1904"/>
                </a:moveTo>
                <a:lnTo>
                  <a:pt x="1777" y="1740"/>
                </a:lnTo>
                <a:lnTo>
                  <a:pt x="1696" y="1579"/>
                </a:lnTo>
                <a:lnTo>
                  <a:pt x="1607" y="1423"/>
                </a:lnTo>
                <a:lnTo>
                  <a:pt x="1510" y="1272"/>
                </a:lnTo>
                <a:lnTo>
                  <a:pt x="1405" y="1125"/>
                </a:lnTo>
                <a:lnTo>
                  <a:pt x="1292" y="984"/>
                </a:lnTo>
                <a:lnTo>
                  <a:pt x="1173" y="848"/>
                </a:lnTo>
                <a:lnTo>
                  <a:pt x="1047" y="718"/>
                </a:lnTo>
                <a:lnTo>
                  <a:pt x="914" y="594"/>
                </a:lnTo>
                <a:lnTo>
                  <a:pt x="775" y="477"/>
                </a:lnTo>
                <a:lnTo>
                  <a:pt x="630" y="367"/>
                </a:lnTo>
                <a:lnTo>
                  <a:pt x="480" y="264"/>
                </a:lnTo>
                <a:lnTo>
                  <a:pt x="325" y="168"/>
                </a:lnTo>
                <a:lnTo>
                  <a:pt x="164" y="80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7" name="Freeform 6"/>
          <p:cNvSpPr>
            <a:spLocks/>
          </p:cNvSpPr>
          <p:nvPr/>
        </p:nvSpPr>
        <p:spPr bwMode="auto">
          <a:xfrm>
            <a:off x="3455988" y="2781300"/>
            <a:ext cx="609600" cy="633413"/>
          </a:xfrm>
          <a:custGeom>
            <a:avLst/>
            <a:gdLst>
              <a:gd name="T0" fmla="*/ 2147483647 w 1864"/>
              <a:gd name="T1" fmla="*/ 0 h 1936"/>
              <a:gd name="T2" fmla="*/ 2147483647 w 1864"/>
              <a:gd name="T3" fmla="*/ 2147483647 h 1936"/>
              <a:gd name="T4" fmla="*/ 2147483647 w 1864"/>
              <a:gd name="T5" fmla="*/ 2147483647 h 1936"/>
              <a:gd name="T6" fmla="*/ 2147483647 w 1864"/>
              <a:gd name="T7" fmla="*/ 2147483647 h 1936"/>
              <a:gd name="T8" fmla="*/ 2147483647 w 1864"/>
              <a:gd name="T9" fmla="*/ 2147483647 h 1936"/>
              <a:gd name="T10" fmla="*/ 2147483647 w 1864"/>
              <a:gd name="T11" fmla="*/ 2147483647 h 1936"/>
              <a:gd name="T12" fmla="*/ 2147483647 w 1864"/>
              <a:gd name="T13" fmla="*/ 2147483647 h 1936"/>
              <a:gd name="T14" fmla="*/ 2147483647 w 1864"/>
              <a:gd name="T15" fmla="*/ 2147483647 h 1936"/>
              <a:gd name="T16" fmla="*/ 2147483647 w 1864"/>
              <a:gd name="T17" fmla="*/ 2147483647 h 1936"/>
              <a:gd name="T18" fmla="*/ 2147483647 w 1864"/>
              <a:gd name="T19" fmla="*/ 2147483647 h 1936"/>
              <a:gd name="T20" fmla="*/ 2147483647 w 1864"/>
              <a:gd name="T21" fmla="*/ 2147483647 h 1936"/>
              <a:gd name="T22" fmla="*/ 2147483647 w 1864"/>
              <a:gd name="T23" fmla="*/ 2147483647 h 1936"/>
              <a:gd name="T24" fmla="*/ 2147483647 w 1864"/>
              <a:gd name="T25" fmla="*/ 2147483647 h 1936"/>
              <a:gd name="T26" fmla="*/ 2147483647 w 1864"/>
              <a:gd name="T27" fmla="*/ 2147483647 h 1936"/>
              <a:gd name="T28" fmla="*/ 2147483647 w 1864"/>
              <a:gd name="T29" fmla="*/ 2147483647 h 1936"/>
              <a:gd name="T30" fmla="*/ 0 w 1864"/>
              <a:gd name="T31" fmla="*/ 2147483647 h 19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64"/>
              <a:gd name="T49" fmla="*/ 0 h 1936"/>
              <a:gd name="T50" fmla="*/ 1864 w 1864"/>
              <a:gd name="T51" fmla="*/ 1936 h 19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64" h="1936">
                <a:moveTo>
                  <a:pt x="1863" y="0"/>
                </a:moveTo>
                <a:lnTo>
                  <a:pt x="1696" y="81"/>
                </a:lnTo>
                <a:lnTo>
                  <a:pt x="1534" y="170"/>
                </a:lnTo>
                <a:lnTo>
                  <a:pt x="1377" y="268"/>
                </a:lnTo>
                <a:lnTo>
                  <a:pt x="1225" y="372"/>
                </a:lnTo>
                <a:lnTo>
                  <a:pt x="1079" y="484"/>
                </a:lnTo>
                <a:lnTo>
                  <a:pt x="939" y="603"/>
                </a:lnTo>
                <a:lnTo>
                  <a:pt x="805" y="729"/>
                </a:lnTo>
                <a:lnTo>
                  <a:pt x="678" y="861"/>
                </a:lnTo>
                <a:lnTo>
                  <a:pt x="558" y="999"/>
                </a:lnTo>
                <a:lnTo>
                  <a:pt x="445" y="1143"/>
                </a:lnTo>
                <a:lnTo>
                  <a:pt x="340" y="1292"/>
                </a:lnTo>
                <a:lnTo>
                  <a:pt x="242" y="1447"/>
                </a:lnTo>
                <a:lnTo>
                  <a:pt x="153" y="1605"/>
                </a:lnTo>
                <a:lnTo>
                  <a:pt x="72" y="1768"/>
                </a:lnTo>
                <a:lnTo>
                  <a:pt x="0" y="193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8" name="Freeform 7"/>
          <p:cNvSpPr>
            <a:spLocks/>
          </p:cNvSpPr>
          <p:nvPr/>
        </p:nvSpPr>
        <p:spPr bwMode="auto">
          <a:xfrm>
            <a:off x="5205413" y="4203700"/>
            <a:ext cx="522287" cy="638175"/>
          </a:xfrm>
          <a:custGeom>
            <a:avLst/>
            <a:gdLst>
              <a:gd name="T0" fmla="*/ 0 w 1601"/>
              <a:gd name="T1" fmla="*/ 2147483647 h 1956"/>
              <a:gd name="T2" fmla="*/ 2147483647 w 1601"/>
              <a:gd name="T3" fmla="*/ 2147483647 h 1956"/>
              <a:gd name="T4" fmla="*/ 2147483647 w 1601"/>
              <a:gd name="T5" fmla="*/ 2147483647 h 1956"/>
              <a:gd name="T6" fmla="*/ 2147483647 w 1601"/>
              <a:gd name="T7" fmla="*/ 2147483647 h 1956"/>
              <a:gd name="T8" fmla="*/ 2147483647 w 1601"/>
              <a:gd name="T9" fmla="*/ 2147483647 h 1956"/>
              <a:gd name="T10" fmla="*/ 2147483647 w 1601"/>
              <a:gd name="T11" fmla="*/ 2147483647 h 1956"/>
              <a:gd name="T12" fmla="*/ 2147483647 w 1601"/>
              <a:gd name="T13" fmla="*/ 2147483647 h 1956"/>
              <a:gd name="T14" fmla="*/ 2147483647 w 1601"/>
              <a:gd name="T15" fmla="*/ 2147483647 h 1956"/>
              <a:gd name="T16" fmla="*/ 2147483647 w 1601"/>
              <a:gd name="T17" fmla="*/ 2147483647 h 1956"/>
              <a:gd name="T18" fmla="*/ 2147483647 w 1601"/>
              <a:gd name="T19" fmla="*/ 2147483647 h 1956"/>
              <a:gd name="T20" fmla="*/ 2147483647 w 1601"/>
              <a:gd name="T21" fmla="*/ 2147483647 h 1956"/>
              <a:gd name="T22" fmla="*/ 2147483647 w 1601"/>
              <a:gd name="T23" fmla="*/ 2147483647 h 1956"/>
              <a:gd name="T24" fmla="*/ 2147483647 w 1601"/>
              <a:gd name="T25" fmla="*/ 2147483647 h 1956"/>
              <a:gd name="T26" fmla="*/ 2147483647 w 1601"/>
              <a:gd name="T27" fmla="*/ 2147483647 h 1956"/>
              <a:gd name="T28" fmla="*/ 2147483647 w 1601"/>
              <a:gd name="T29" fmla="*/ 2147483647 h 1956"/>
              <a:gd name="T30" fmla="*/ 2147483647 w 1601"/>
              <a:gd name="T31" fmla="*/ 0 h 1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01"/>
              <a:gd name="T49" fmla="*/ 0 h 1956"/>
              <a:gd name="T50" fmla="*/ 1601 w 1601"/>
              <a:gd name="T51" fmla="*/ 1956 h 19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01" h="1956">
                <a:moveTo>
                  <a:pt x="0" y="1955"/>
                </a:moveTo>
                <a:lnTo>
                  <a:pt x="148" y="1864"/>
                </a:lnTo>
                <a:lnTo>
                  <a:pt x="291" y="1765"/>
                </a:lnTo>
                <a:lnTo>
                  <a:pt x="429" y="1661"/>
                </a:lnTo>
                <a:lnTo>
                  <a:pt x="562" y="1550"/>
                </a:lnTo>
                <a:lnTo>
                  <a:pt x="689" y="1433"/>
                </a:lnTo>
                <a:lnTo>
                  <a:pt x="810" y="1311"/>
                </a:lnTo>
                <a:lnTo>
                  <a:pt x="926" y="1183"/>
                </a:lnTo>
                <a:lnTo>
                  <a:pt x="1035" y="1050"/>
                </a:lnTo>
                <a:lnTo>
                  <a:pt x="1137" y="912"/>
                </a:lnTo>
                <a:lnTo>
                  <a:pt x="1232" y="769"/>
                </a:lnTo>
                <a:lnTo>
                  <a:pt x="1321" y="622"/>
                </a:lnTo>
                <a:lnTo>
                  <a:pt x="1402" y="472"/>
                </a:lnTo>
                <a:lnTo>
                  <a:pt x="1475" y="318"/>
                </a:lnTo>
                <a:lnTo>
                  <a:pt x="1542" y="160"/>
                </a:lnTo>
                <a:lnTo>
                  <a:pt x="160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9" name="Freeform 8"/>
          <p:cNvSpPr>
            <a:spLocks/>
          </p:cNvSpPr>
          <p:nvPr/>
        </p:nvSpPr>
        <p:spPr bwMode="auto">
          <a:xfrm>
            <a:off x="3455988" y="4264025"/>
            <a:ext cx="635000" cy="646113"/>
          </a:xfrm>
          <a:custGeom>
            <a:avLst/>
            <a:gdLst>
              <a:gd name="T0" fmla="*/ 0 w 1942"/>
              <a:gd name="T1" fmla="*/ 0 h 1981"/>
              <a:gd name="T2" fmla="*/ 2147483647 w 1942"/>
              <a:gd name="T3" fmla="*/ 2147483647 h 1981"/>
              <a:gd name="T4" fmla="*/ 2147483647 w 1942"/>
              <a:gd name="T5" fmla="*/ 2147483647 h 1981"/>
              <a:gd name="T6" fmla="*/ 2147483647 w 1942"/>
              <a:gd name="T7" fmla="*/ 2147483647 h 1981"/>
              <a:gd name="T8" fmla="*/ 2147483647 w 1942"/>
              <a:gd name="T9" fmla="*/ 2147483647 h 1981"/>
              <a:gd name="T10" fmla="*/ 2147483647 w 1942"/>
              <a:gd name="T11" fmla="*/ 2147483647 h 1981"/>
              <a:gd name="T12" fmla="*/ 2147483647 w 1942"/>
              <a:gd name="T13" fmla="*/ 2147483647 h 1981"/>
              <a:gd name="T14" fmla="*/ 2147483647 w 1942"/>
              <a:gd name="T15" fmla="*/ 2147483647 h 1981"/>
              <a:gd name="T16" fmla="*/ 2147483647 w 1942"/>
              <a:gd name="T17" fmla="*/ 2147483647 h 1981"/>
              <a:gd name="T18" fmla="*/ 2147483647 w 1942"/>
              <a:gd name="T19" fmla="*/ 2147483647 h 1981"/>
              <a:gd name="T20" fmla="*/ 2147483647 w 1942"/>
              <a:gd name="T21" fmla="*/ 2147483647 h 1981"/>
              <a:gd name="T22" fmla="*/ 2147483647 w 1942"/>
              <a:gd name="T23" fmla="*/ 2147483647 h 1981"/>
              <a:gd name="T24" fmla="*/ 2147483647 w 1942"/>
              <a:gd name="T25" fmla="*/ 2147483647 h 1981"/>
              <a:gd name="T26" fmla="*/ 2147483647 w 1942"/>
              <a:gd name="T27" fmla="*/ 2147483647 h 1981"/>
              <a:gd name="T28" fmla="*/ 2147483647 w 1942"/>
              <a:gd name="T29" fmla="*/ 2147483647 h 1981"/>
              <a:gd name="T30" fmla="*/ 2147483647 w 1942"/>
              <a:gd name="T31" fmla="*/ 2147483647 h 19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2"/>
              <a:gd name="T49" fmla="*/ 0 h 1981"/>
              <a:gd name="T50" fmla="*/ 1942 w 1942"/>
              <a:gd name="T51" fmla="*/ 1981 h 19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2" h="1981">
                <a:moveTo>
                  <a:pt x="0" y="0"/>
                </a:moveTo>
                <a:lnTo>
                  <a:pt x="74" y="172"/>
                </a:lnTo>
                <a:lnTo>
                  <a:pt x="158" y="341"/>
                </a:lnTo>
                <a:lnTo>
                  <a:pt x="250" y="505"/>
                </a:lnTo>
                <a:lnTo>
                  <a:pt x="351" y="664"/>
                </a:lnTo>
                <a:lnTo>
                  <a:pt x="460" y="818"/>
                </a:lnTo>
                <a:lnTo>
                  <a:pt x="578" y="966"/>
                </a:lnTo>
                <a:lnTo>
                  <a:pt x="703" y="1108"/>
                </a:lnTo>
                <a:lnTo>
                  <a:pt x="836" y="1243"/>
                </a:lnTo>
                <a:lnTo>
                  <a:pt x="975" y="1372"/>
                </a:lnTo>
                <a:lnTo>
                  <a:pt x="1122" y="1493"/>
                </a:lnTo>
                <a:lnTo>
                  <a:pt x="1275" y="1607"/>
                </a:lnTo>
                <a:lnTo>
                  <a:pt x="1434" y="1712"/>
                </a:lnTo>
                <a:lnTo>
                  <a:pt x="1598" y="1810"/>
                </a:lnTo>
                <a:lnTo>
                  <a:pt x="1767" y="1899"/>
                </a:lnTo>
                <a:lnTo>
                  <a:pt x="1941" y="198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01" name="Text Box 18"/>
          <p:cNvSpPr txBox="1">
            <a:spLocks noChangeArrowheads="1"/>
          </p:cNvSpPr>
          <p:nvPr/>
        </p:nvSpPr>
        <p:spPr bwMode="auto">
          <a:xfrm>
            <a:off x="3451225" y="3694113"/>
            <a:ext cx="3095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a</a:t>
            </a:r>
          </a:p>
        </p:txBody>
      </p:sp>
      <p:sp>
        <p:nvSpPr>
          <p:cNvPr id="170002" name="Text Box 19"/>
          <p:cNvSpPr txBox="1">
            <a:spLocks noChangeArrowheads="1"/>
          </p:cNvSpPr>
          <p:nvPr/>
        </p:nvSpPr>
        <p:spPr bwMode="auto">
          <a:xfrm>
            <a:off x="4489450" y="2755900"/>
            <a:ext cx="260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b</a:t>
            </a:r>
          </a:p>
        </p:txBody>
      </p:sp>
      <p:sp>
        <p:nvSpPr>
          <p:cNvPr id="170003" name="Text Box 20"/>
          <p:cNvSpPr txBox="1">
            <a:spLocks noChangeArrowheads="1"/>
          </p:cNvSpPr>
          <p:nvPr/>
        </p:nvSpPr>
        <p:spPr bwMode="auto">
          <a:xfrm>
            <a:off x="5564188" y="3667125"/>
            <a:ext cx="160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c</a:t>
            </a:r>
          </a:p>
        </p:txBody>
      </p:sp>
      <p:sp>
        <p:nvSpPr>
          <p:cNvPr id="170004" name="Text Box 21"/>
          <p:cNvSpPr txBox="1">
            <a:spLocks noChangeArrowheads="1"/>
          </p:cNvSpPr>
          <p:nvPr/>
        </p:nvSpPr>
        <p:spPr bwMode="auto">
          <a:xfrm>
            <a:off x="4546600" y="4687888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2BAF27-2371-B947-A1C8-667F2804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902564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Line 15"/>
          <p:cNvSpPr>
            <a:spLocks noChangeShapeType="1"/>
          </p:cNvSpPr>
          <p:nvPr/>
        </p:nvSpPr>
        <p:spPr bwMode="auto">
          <a:xfrm>
            <a:off x="3460750" y="4260850"/>
            <a:ext cx="615950" cy="6159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86" name="Line 14"/>
          <p:cNvSpPr>
            <a:spLocks noChangeShapeType="1"/>
          </p:cNvSpPr>
          <p:nvPr/>
        </p:nvSpPr>
        <p:spPr bwMode="auto">
          <a:xfrm flipV="1">
            <a:off x="5200650" y="4210050"/>
            <a:ext cx="523875" cy="615950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87" name="Line 16"/>
          <p:cNvSpPr>
            <a:spLocks noChangeShapeType="1"/>
          </p:cNvSpPr>
          <p:nvPr/>
        </p:nvSpPr>
        <p:spPr bwMode="auto">
          <a:xfrm flipV="1">
            <a:off x="3471863" y="2792413"/>
            <a:ext cx="590550" cy="606425"/>
          </a:xfrm>
          <a:prstGeom prst="line">
            <a:avLst/>
          </a:prstGeom>
          <a:noFill/>
          <a:ln w="360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88" name="Line 9"/>
          <p:cNvSpPr>
            <a:spLocks noChangeShapeType="1"/>
          </p:cNvSpPr>
          <p:nvPr/>
        </p:nvSpPr>
        <p:spPr bwMode="auto">
          <a:xfrm>
            <a:off x="5087938" y="2770188"/>
            <a:ext cx="606425" cy="636587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89" name="Freeform 11"/>
          <p:cNvSpPr>
            <a:spLocks/>
          </p:cNvSpPr>
          <p:nvPr/>
        </p:nvSpPr>
        <p:spPr bwMode="auto">
          <a:xfrm>
            <a:off x="3390900" y="3471863"/>
            <a:ext cx="47625" cy="795337"/>
          </a:xfrm>
          <a:custGeom>
            <a:avLst/>
            <a:gdLst>
              <a:gd name="T0" fmla="*/ 2147483647 w 268"/>
              <a:gd name="T1" fmla="*/ 0 h 2557"/>
              <a:gd name="T2" fmla="*/ 2147483647 w 268"/>
              <a:gd name="T3" fmla="*/ 2147483647 h 2557"/>
              <a:gd name="T4" fmla="*/ 2147483647 w 268"/>
              <a:gd name="T5" fmla="*/ 2147483647 h 2557"/>
              <a:gd name="T6" fmla="*/ 2147483647 w 268"/>
              <a:gd name="T7" fmla="*/ 2147483647 h 2557"/>
              <a:gd name="T8" fmla="*/ 2147483647 w 268"/>
              <a:gd name="T9" fmla="*/ 2147483647 h 2557"/>
              <a:gd name="T10" fmla="*/ 2147483647 w 268"/>
              <a:gd name="T11" fmla="*/ 2147483647 h 2557"/>
              <a:gd name="T12" fmla="*/ 2147483647 w 268"/>
              <a:gd name="T13" fmla="*/ 2147483647 h 2557"/>
              <a:gd name="T14" fmla="*/ 2147483647 w 268"/>
              <a:gd name="T15" fmla="*/ 2147483647 h 2557"/>
              <a:gd name="T16" fmla="*/ 0 w 268"/>
              <a:gd name="T17" fmla="*/ 2147483647 h 2557"/>
              <a:gd name="T18" fmla="*/ 2147483647 w 268"/>
              <a:gd name="T19" fmla="*/ 2147483647 h 2557"/>
              <a:gd name="T20" fmla="*/ 2147483647 w 268"/>
              <a:gd name="T21" fmla="*/ 2147483647 h 2557"/>
              <a:gd name="T22" fmla="*/ 2147483647 w 268"/>
              <a:gd name="T23" fmla="*/ 2147483647 h 2557"/>
              <a:gd name="T24" fmla="*/ 2147483647 w 268"/>
              <a:gd name="T25" fmla="*/ 2147483647 h 2557"/>
              <a:gd name="T26" fmla="*/ 2147483647 w 268"/>
              <a:gd name="T27" fmla="*/ 2147483647 h 2557"/>
              <a:gd name="T28" fmla="*/ 2147483647 w 268"/>
              <a:gd name="T29" fmla="*/ 2147483647 h 2557"/>
              <a:gd name="T30" fmla="*/ 2147483647 w 268"/>
              <a:gd name="T31" fmla="*/ 2147483647 h 25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8"/>
              <a:gd name="T49" fmla="*/ 0 h 2557"/>
              <a:gd name="T50" fmla="*/ 268 w 268"/>
              <a:gd name="T51" fmla="*/ 2557 h 255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8" h="2557">
                <a:moveTo>
                  <a:pt x="267" y="0"/>
                </a:moveTo>
                <a:lnTo>
                  <a:pt x="204" y="163"/>
                </a:lnTo>
                <a:lnTo>
                  <a:pt x="149" y="329"/>
                </a:lnTo>
                <a:lnTo>
                  <a:pt x="103" y="497"/>
                </a:lnTo>
                <a:lnTo>
                  <a:pt x="65" y="668"/>
                </a:lnTo>
                <a:lnTo>
                  <a:pt x="36" y="840"/>
                </a:lnTo>
                <a:lnTo>
                  <a:pt x="15" y="1013"/>
                </a:lnTo>
                <a:lnTo>
                  <a:pt x="3" y="1187"/>
                </a:lnTo>
                <a:lnTo>
                  <a:pt x="0" y="1361"/>
                </a:lnTo>
                <a:lnTo>
                  <a:pt x="6" y="1535"/>
                </a:lnTo>
                <a:lnTo>
                  <a:pt x="20" y="1709"/>
                </a:lnTo>
                <a:lnTo>
                  <a:pt x="43" y="1882"/>
                </a:lnTo>
                <a:lnTo>
                  <a:pt x="74" y="2053"/>
                </a:lnTo>
                <a:lnTo>
                  <a:pt x="115" y="2223"/>
                </a:lnTo>
                <a:lnTo>
                  <a:pt x="163" y="2391"/>
                </a:lnTo>
                <a:lnTo>
                  <a:pt x="220" y="2556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0" name="Freeform 10"/>
          <p:cNvSpPr>
            <a:spLocks/>
          </p:cNvSpPr>
          <p:nvPr/>
        </p:nvSpPr>
        <p:spPr bwMode="auto">
          <a:xfrm>
            <a:off x="4154488" y="4830763"/>
            <a:ext cx="1065212" cy="211137"/>
          </a:xfrm>
          <a:custGeom>
            <a:avLst/>
            <a:gdLst>
              <a:gd name="T0" fmla="*/ 0 w 3540"/>
              <a:gd name="T1" fmla="*/ 2147483647 h 587"/>
              <a:gd name="T2" fmla="*/ 2147483647 w 3540"/>
              <a:gd name="T3" fmla="*/ 2147483647 h 587"/>
              <a:gd name="T4" fmla="*/ 2147483647 w 3540"/>
              <a:gd name="T5" fmla="*/ 2147483647 h 587"/>
              <a:gd name="T6" fmla="*/ 2147483647 w 3540"/>
              <a:gd name="T7" fmla="*/ 2147483647 h 587"/>
              <a:gd name="T8" fmla="*/ 2147483647 w 3540"/>
              <a:gd name="T9" fmla="*/ 2147483647 h 587"/>
              <a:gd name="T10" fmla="*/ 2147483647 w 3540"/>
              <a:gd name="T11" fmla="*/ 2147483647 h 587"/>
              <a:gd name="T12" fmla="*/ 2147483647 w 3540"/>
              <a:gd name="T13" fmla="*/ 2147483647 h 587"/>
              <a:gd name="T14" fmla="*/ 2147483647 w 3540"/>
              <a:gd name="T15" fmla="*/ 2147483647 h 587"/>
              <a:gd name="T16" fmla="*/ 2147483647 w 3540"/>
              <a:gd name="T17" fmla="*/ 2147483647 h 587"/>
              <a:gd name="T18" fmla="*/ 2147483647 w 3540"/>
              <a:gd name="T19" fmla="*/ 2147483647 h 587"/>
              <a:gd name="T20" fmla="*/ 2147483647 w 3540"/>
              <a:gd name="T21" fmla="*/ 2147483647 h 587"/>
              <a:gd name="T22" fmla="*/ 2147483647 w 3540"/>
              <a:gd name="T23" fmla="*/ 2147483647 h 587"/>
              <a:gd name="T24" fmla="*/ 2147483647 w 3540"/>
              <a:gd name="T25" fmla="*/ 2147483647 h 587"/>
              <a:gd name="T26" fmla="*/ 2147483647 w 3540"/>
              <a:gd name="T27" fmla="*/ 2147483647 h 587"/>
              <a:gd name="T28" fmla="*/ 2147483647 w 3540"/>
              <a:gd name="T29" fmla="*/ 2147483647 h 587"/>
              <a:gd name="T30" fmla="*/ 2147483647 w 3540"/>
              <a:gd name="T31" fmla="*/ 2147483647 h 587"/>
              <a:gd name="T32" fmla="*/ 2147483647 w 3540"/>
              <a:gd name="T33" fmla="*/ 2147483647 h 587"/>
              <a:gd name="T34" fmla="*/ 2147483647 w 3540"/>
              <a:gd name="T35" fmla="*/ 2147483647 h 587"/>
              <a:gd name="T36" fmla="*/ 2147483647 w 3540"/>
              <a:gd name="T37" fmla="*/ 2147483647 h 587"/>
              <a:gd name="T38" fmla="*/ 2147483647 w 3540"/>
              <a:gd name="T39" fmla="*/ 0 h 58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540"/>
              <a:gd name="T61" fmla="*/ 0 h 587"/>
              <a:gd name="T62" fmla="*/ 3540 w 3540"/>
              <a:gd name="T63" fmla="*/ 587 h 58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540" h="587">
                <a:moveTo>
                  <a:pt x="0" y="270"/>
                </a:moveTo>
                <a:lnTo>
                  <a:pt x="180" y="343"/>
                </a:lnTo>
                <a:lnTo>
                  <a:pt x="364" y="407"/>
                </a:lnTo>
                <a:lnTo>
                  <a:pt x="550" y="461"/>
                </a:lnTo>
                <a:lnTo>
                  <a:pt x="740" y="506"/>
                </a:lnTo>
                <a:lnTo>
                  <a:pt x="931" y="541"/>
                </a:lnTo>
                <a:lnTo>
                  <a:pt x="1124" y="566"/>
                </a:lnTo>
                <a:lnTo>
                  <a:pt x="1319" y="581"/>
                </a:lnTo>
                <a:lnTo>
                  <a:pt x="1513" y="586"/>
                </a:lnTo>
                <a:lnTo>
                  <a:pt x="1708" y="581"/>
                </a:lnTo>
                <a:lnTo>
                  <a:pt x="1902" y="566"/>
                </a:lnTo>
                <a:lnTo>
                  <a:pt x="2096" y="542"/>
                </a:lnTo>
                <a:lnTo>
                  <a:pt x="2287" y="507"/>
                </a:lnTo>
                <a:lnTo>
                  <a:pt x="2477" y="463"/>
                </a:lnTo>
                <a:lnTo>
                  <a:pt x="2664" y="409"/>
                </a:lnTo>
                <a:lnTo>
                  <a:pt x="2847" y="345"/>
                </a:lnTo>
                <a:lnTo>
                  <a:pt x="3027" y="273"/>
                </a:lnTo>
                <a:lnTo>
                  <a:pt x="3203" y="191"/>
                </a:lnTo>
                <a:lnTo>
                  <a:pt x="3374" y="100"/>
                </a:lnTo>
                <a:lnTo>
                  <a:pt x="3539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1" name="Freeform 13"/>
          <p:cNvSpPr>
            <a:spLocks/>
          </p:cNvSpPr>
          <p:nvPr/>
        </p:nvSpPr>
        <p:spPr bwMode="auto">
          <a:xfrm>
            <a:off x="5715000" y="3451225"/>
            <a:ext cx="73025" cy="766763"/>
          </a:xfrm>
          <a:custGeom>
            <a:avLst/>
            <a:gdLst>
              <a:gd name="T0" fmla="*/ 2147483647 w 226"/>
              <a:gd name="T1" fmla="*/ 2147483647 h 2344"/>
              <a:gd name="T2" fmla="*/ 2147483647 w 226"/>
              <a:gd name="T3" fmla="*/ 2147483647 h 2344"/>
              <a:gd name="T4" fmla="*/ 2147483647 w 226"/>
              <a:gd name="T5" fmla="*/ 2147483647 h 2344"/>
              <a:gd name="T6" fmla="*/ 2147483647 w 226"/>
              <a:gd name="T7" fmla="*/ 2147483647 h 2344"/>
              <a:gd name="T8" fmla="*/ 2147483647 w 226"/>
              <a:gd name="T9" fmla="*/ 2147483647 h 2344"/>
              <a:gd name="T10" fmla="*/ 2147483647 w 226"/>
              <a:gd name="T11" fmla="*/ 2147483647 h 2344"/>
              <a:gd name="T12" fmla="*/ 2147483647 w 226"/>
              <a:gd name="T13" fmla="*/ 2147483647 h 2344"/>
              <a:gd name="T14" fmla="*/ 2147483647 w 226"/>
              <a:gd name="T15" fmla="*/ 2147483647 h 2344"/>
              <a:gd name="T16" fmla="*/ 2147483647 w 226"/>
              <a:gd name="T17" fmla="*/ 2147483647 h 2344"/>
              <a:gd name="T18" fmla="*/ 2147483647 w 226"/>
              <a:gd name="T19" fmla="*/ 2147483647 h 2344"/>
              <a:gd name="T20" fmla="*/ 2147483647 w 226"/>
              <a:gd name="T21" fmla="*/ 2147483647 h 2344"/>
              <a:gd name="T22" fmla="*/ 2147483647 w 226"/>
              <a:gd name="T23" fmla="*/ 2147483647 h 2344"/>
              <a:gd name="T24" fmla="*/ 2147483647 w 226"/>
              <a:gd name="T25" fmla="*/ 2147483647 h 2344"/>
              <a:gd name="T26" fmla="*/ 2147483647 w 226"/>
              <a:gd name="T27" fmla="*/ 2147483647 h 2344"/>
              <a:gd name="T28" fmla="*/ 2147483647 w 226"/>
              <a:gd name="T29" fmla="*/ 2147483647 h 2344"/>
              <a:gd name="T30" fmla="*/ 0 w 226"/>
              <a:gd name="T31" fmla="*/ 0 h 23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6"/>
              <a:gd name="T49" fmla="*/ 0 h 2344"/>
              <a:gd name="T50" fmla="*/ 226 w 226"/>
              <a:gd name="T51" fmla="*/ 2344 h 23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6" h="2344">
                <a:moveTo>
                  <a:pt x="43" y="2343"/>
                </a:moveTo>
                <a:lnTo>
                  <a:pt x="90" y="2191"/>
                </a:lnTo>
                <a:lnTo>
                  <a:pt x="131" y="2036"/>
                </a:lnTo>
                <a:lnTo>
                  <a:pt x="164" y="1881"/>
                </a:lnTo>
                <a:lnTo>
                  <a:pt x="190" y="1723"/>
                </a:lnTo>
                <a:lnTo>
                  <a:pt x="209" y="1565"/>
                </a:lnTo>
                <a:lnTo>
                  <a:pt x="221" y="1407"/>
                </a:lnTo>
                <a:lnTo>
                  <a:pt x="225" y="1248"/>
                </a:lnTo>
                <a:lnTo>
                  <a:pt x="222" y="1089"/>
                </a:lnTo>
                <a:lnTo>
                  <a:pt x="212" y="930"/>
                </a:lnTo>
                <a:lnTo>
                  <a:pt x="195" y="772"/>
                </a:lnTo>
                <a:lnTo>
                  <a:pt x="170" y="614"/>
                </a:lnTo>
                <a:lnTo>
                  <a:pt x="138" y="458"/>
                </a:lnTo>
                <a:lnTo>
                  <a:pt x="99" y="304"/>
                </a:lnTo>
                <a:lnTo>
                  <a:pt x="53" y="151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2" name="Freeform 12"/>
          <p:cNvSpPr>
            <a:spLocks/>
          </p:cNvSpPr>
          <p:nvPr/>
        </p:nvSpPr>
        <p:spPr bwMode="auto">
          <a:xfrm>
            <a:off x="4117975" y="2636838"/>
            <a:ext cx="949325" cy="112712"/>
          </a:xfrm>
          <a:custGeom>
            <a:avLst/>
            <a:gdLst>
              <a:gd name="T0" fmla="*/ 2147483647 w 3045"/>
              <a:gd name="T1" fmla="*/ 2147483647 h 344"/>
              <a:gd name="T2" fmla="*/ 2147483647 w 3045"/>
              <a:gd name="T3" fmla="*/ 2147483647 h 344"/>
              <a:gd name="T4" fmla="*/ 2147483647 w 3045"/>
              <a:gd name="T5" fmla="*/ 2147483647 h 344"/>
              <a:gd name="T6" fmla="*/ 2147483647 w 3045"/>
              <a:gd name="T7" fmla="*/ 2147483647 h 344"/>
              <a:gd name="T8" fmla="*/ 2147483647 w 3045"/>
              <a:gd name="T9" fmla="*/ 2147483647 h 344"/>
              <a:gd name="T10" fmla="*/ 2147483647 w 3045"/>
              <a:gd name="T11" fmla="*/ 2147483647 h 344"/>
              <a:gd name="T12" fmla="*/ 2147483647 w 3045"/>
              <a:gd name="T13" fmla="*/ 2147483647 h 344"/>
              <a:gd name="T14" fmla="*/ 2147483647 w 3045"/>
              <a:gd name="T15" fmla="*/ 2147483647 h 344"/>
              <a:gd name="T16" fmla="*/ 2147483647 w 3045"/>
              <a:gd name="T17" fmla="*/ 0 h 344"/>
              <a:gd name="T18" fmla="*/ 2147483647 w 3045"/>
              <a:gd name="T19" fmla="*/ 2147483647 h 344"/>
              <a:gd name="T20" fmla="*/ 2147483647 w 3045"/>
              <a:gd name="T21" fmla="*/ 2147483647 h 344"/>
              <a:gd name="T22" fmla="*/ 2147483647 w 3045"/>
              <a:gd name="T23" fmla="*/ 2147483647 h 344"/>
              <a:gd name="T24" fmla="*/ 2147483647 w 3045"/>
              <a:gd name="T25" fmla="*/ 2147483647 h 344"/>
              <a:gd name="T26" fmla="*/ 2147483647 w 3045"/>
              <a:gd name="T27" fmla="*/ 2147483647 h 344"/>
              <a:gd name="T28" fmla="*/ 2147483647 w 3045"/>
              <a:gd name="T29" fmla="*/ 2147483647 h 344"/>
              <a:gd name="T30" fmla="*/ 2147483647 w 3045"/>
              <a:gd name="T31" fmla="*/ 2147483647 h 344"/>
              <a:gd name="T32" fmla="*/ 0 w 3045"/>
              <a:gd name="T33" fmla="*/ 2147483647 h 3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045"/>
              <a:gd name="T52" fmla="*/ 0 h 344"/>
              <a:gd name="T53" fmla="*/ 3045 w 3045"/>
              <a:gd name="T54" fmla="*/ 344 h 34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045" h="344">
                <a:moveTo>
                  <a:pt x="3044" y="295"/>
                </a:moveTo>
                <a:lnTo>
                  <a:pt x="2862" y="224"/>
                </a:lnTo>
                <a:lnTo>
                  <a:pt x="2677" y="163"/>
                </a:lnTo>
                <a:lnTo>
                  <a:pt x="2488" y="111"/>
                </a:lnTo>
                <a:lnTo>
                  <a:pt x="2297" y="69"/>
                </a:lnTo>
                <a:lnTo>
                  <a:pt x="2104" y="37"/>
                </a:lnTo>
                <a:lnTo>
                  <a:pt x="1909" y="15"/>
                </a:lnTo>
                <a:lnTo>
                  <a:pt x="1713" y="2"/>
                </a:lnTo>
                <a:lnTo>
                  <a:pt x="1517" y="0"/>
                </a:lnTo>
                <a:lnTo>
                  <a:pt x="1321" y="9"/>
                </a:lnTo>
                <a:lnTo>
                  <a:pt x="1126" y="27"/>
                </a:lnTo>
                <a:lnTo>
                  <a:pt x="932" y="55"/>
                </a:lnTo>
                <a:lnTo>
                  <a:pt x="740" y="93"/>
                </a:lnTo>
                <a:lnTo>
                  <a:pt x="550" y="141"/>
                </a:lnTo>
                <a:lnTo>
                  <a:pt x="363" y="199"/>
                </a:lnTo>
                <a:lnTo>
                  <a:pt x="179" y="266"/>
                </a:lnTo>
                <a:lnTo>
                  <a:pt x="0" y="343"/>
                </a:lnTo>
              </a:path>
            </a:pathLst>
          </a:custGeom>
          <a:noFill/>
          <a:ln w="3672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4" name="Text Box 3"/>
          <p:cNvSpPr txBox="1">
            <a:spLocks noChangeArrowheads="1"/>
          </p:cNvSpPr>
          <p:nvPr/>
        </p:nvSpPr>
        <p:spPr bwMode="auto">
          <a:xfrm>
            <a:off x="1143000" y="3581400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42900" indent="-3429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09563" indent="-309563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indent="0" algn="ctr" eaLnBrk="1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ct val="45000"/>
            </a:pPr>
            <a:r>
              <a:rPr lang="en-GB" b="1" dirty="0">
                <a:latin typeface="+mn-lt"/>
              </a:rPr>
              <a:t>Identity </a:t>
            </a:r>
          </a:p>
          <a:p>
            <a:pPr marL="0" lvl="1" indent="0" algn="ctr" eaLnBrk="1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ct val="45000"/>
            </a:pPr>
            <a:r>
              <a:rPr lang="en-GB" b="1" dirty="0">
                <a:latin typeface="+mn-lt"/>
              </a:rPr>
              <a:t>Breakpoint </a:t>
            </a:r>
          </a:p>
          <a:p>
            <a:pPr marL="0" lvl="1" indent="0" algn="ctr" eaLnBrk="1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ct val="45000"/>
            </a:pPr>
            <a:r>
              <a:rPr lang="en-GB" b="1" dirty="0">
                <a:latin typeface="+mn-lt"/>
              </a:rPr>
              <a:t>Graph</a:t>
            </a:r>
          </a:p>
          <a:p>
            <a:pPr lvl="1" eaLnBrk="1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ct val="45000"/>
              <a:buFont typeface="Wingdings" charset="0"/>
              <a:buChar char=""/>
            </a:pPr>
            <a:endParaRPr lang="en-GB" i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69995" name="Text Box 4"/>
          <p:cNvSpPr txBox="1">
            <a:spLocks noChangeArrowheads="1"/>
          </p:cNvSpPr>
          <p:nvPr/>
        </p:nvSpPr>
        <p:spPr bwMode="auto">
          <a:xfrm>
            <a:off x="3657600" y="5181600"/>
            <a:ext cx="2587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4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=(+</a:t>
            </a:r>
            <a:r>
              <a:rPr lang="en-GB" sz="2900" i="1" dirty="0" err="1">
                <a:solidFill>
                  <a:srgbClr val="000000"/>
                </a:solidFill>
                <a:latin typeface="Calibri"/>
                <a:cs typeface="Calibri"/>
              </a:rPr>
              <a:t>a-b-c+d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169996" name="Freeform 5"/>
          <p:cNvSpPr>
            <a:spLocks/>
          </p:cNvSpPr>
          <p:nvPr/>
        </p:nvSpPr>
        <p:spPr bwMode="auto">
          <a:xfrm>
            <a:off x="5095875" y="2781300"/>
            <a:ext cx="604838" cy="622300"/>
          </a:xfrm>
          <a:custGeom>
            <a:avLst/>
            <a:gdLst>
              <a:gd name="T0" fmla="*/ 2147483647 w 1851"/>
              <a:gd name="T1" fmla="*/ 2147483647 h 1905"/>
              <a:gd name="T2" fmla="*/ 2147483647 w 1851"/>
              <a:gd name="T3" fmla="*/ 2147483647 h 1905"/>
              <a:gd name="T4" fmla="*/ 2147483647 w 1851"/>
              <a:gd name="T5" fmla="*/ 2147483647 h 1905"/>
              <a:gd name="T6" fmla="*/ 2147483647 w 1851"/>
              <a:gd name="T7" fmla="*/ 2147483647 h 1905"/>
              <a:gd name="T8" fmla="*/ 2147483647 w 1851"/>
              <a:gd name="T9" fmla="*/ 2147483647 h 1905"/>
              <a:gd name="T10" fmla="*/ 2147483647 w 1851"/>
              <a:gd name="T11" fmla="*/ 2147483647 h 1905"/>
              <a:gd name="T12" fmla="*/ 2147483647 w 1851"/>
              <a:gd name="T13" fmla="*/ 2147483647 h 1905"/>
              <a:gd name="T14" fmla="*/ 2147483647 w 1851"/>
              <a:gd name="T15" fmla="*/ 2147483647 h 1905"/>
              <a:gd name="T16" fmla="*/ 2147483647 w 1851"/>
              <a:gd name="T17" fmla="*/ 2147483647 h 1905"/>
              <a:gd name="T18" fmla="*/ 2147483647 w 1851"/>
              <a:gd name="T19" fmla="*/ 2147483647 h 1905"/>
              <a:gd name="T20" fmla="*/ 2147483647 w 1851"/>
              <a:gd name="T21" fmla="*/ 2147483647 h 1905"/>
              <a:gd name="T22" fmla="*/ 2147483647 w 1851"/>
              <a:gd name="T23" fmla="*/ 2147483647 h 1905"/>
              <a:gd name="T24" fmla="*/ 2147483647 w 1851"/>
              <a:gd name="T25" fmla="*/ 2147483647 h 1905"/>
              <a:gd name="T26" fmla="*/ 2147483647 w 1851"/>
              <a:gd name="T27" fmla="*/ 2147483647 h 1905"/>
              <a:gd name="T28" fmla="*/ 2147483647 w 1851"/>
              <a:gd name="T29" fmla="*/ 2147483647 h 1905"/>
              <a:gd name="T30" fmla="*/ 0 w 1851"/>
              <a:gd name="T31" fmla="*/ 0 h 1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1"/>
              <a:gd name="T49" fmla="*/ 0 h 1905"/>
              <a:gd name="T50" fmla="*/ 1851 w 1851"/>
              <a:gd name="T51" fmla="*/ 1905 h 19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1" h="1905">
                <a:moveTo>
                  <a:pt x="1850" y="1904"/>
                </a:moveTo>
                <a:lnTo>
                  <a:pt x="1777" y="1740"/>
                </a:lnTo>
                <a:lnTo>
                  <a:pt x="1696" y="1579"/>
                </a:lnTo>
                <a:lnTo>
                  <a:pt x="1607" y="1423"/>
                </a:lnTo>
                <a:lnTo>
                  <a:pt x="1510" y="1272"/>
                </a:lnTo>
                <a:lnTo>
                  <a:pt x="1405" y="1125"/>
                </a:lnTo>
                <a:lnTo>
                  <a:pt x="1292" y="984"/>
                </a:lnTo>
                <a:lnTo>
                  <a:pt x="1173" y="848"/>
                </a:lnTo>
                <a:lnTo>
                  <a:pt x="1047" y="718"/>
                </a:lnTo>
                <a:lnTo>
                  <a:pt x="914" y="594"/>
                </a:lnTo>
                <a:lnTo>
                  <a:pt x="775" y="477"/>
                </a:lnTo>
                <a:lnTo>
                  <a:pt x="630" y="367"/>
                </a:lnTo>
                <a:lnTo>
                  <a:pt x="480" y="264"/>
                </a:lnTo>
                <a:lnTo>
                  <a:pt x="325" y="168"/>
                </a:lnTo>
                <a:lnTo>
                  <a:pt x="164" y="80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7" name="Freeform 6"/>
          <p:cNvSpPr>
            <a:spLocks/>
          </p:cNvSpPr>
          <p:nvPr/>
        </p:nvSpPr>
        <p:spPr bwMode="auto">
          <a:xfrm>
            <a:off x="3455988" y="2781300"/>
            <a:ext cx="609600" cy="633413"/>
          </a:xfrm>
          <a:custGeom>
            <a:avLst/>
            <a:gdLst>
              <a:gd name="T0" fmla="*/ 2147483647 w 1864"/>
              <a:gd name="T1" fmla="*/ 0 h 1936"/>
              <a:gd name="T2" fmla="*/ 2147483647 w 1864"/>
              <a:gd name="T3" fmla="*/ 2147483647 h 1936"/>
              <a:gd name="T4" fmla="*/ 2147483647 w 1864"/>
              <a:gd name="T5" fmla="*/ 2147483647 h 1936"/>
              <a:gd name="T6" fmla="*/ 2147483647 w 1864"/>
              <a:gd name="T7" fmla="*/ 2147483647 h 1936"/>
              <a:gd name="T8" fmla="*/ 2147483647 w 1864"/>
              <a:gd name="T9" fmla="*/ 2147483647 h 1936"/>
              <a:gd name="T10" fmla="*/ 2147483647 w 1864"/>
              <a:gd name="T11" fmla="*/ 2147483647 h 1936"/>
              <a:gd name="T12" fmla="*/ 2147483647 w 1864"/>
              <a:gd name="T13" fmla="*/ 2147483647 h 1936"/>
              <a:gd name="T14" fmla="*/ 2147483647 w 1864"/>
              <a:gd name="T15" fmla="*/ 2147483647 h 1936"/>
              <a:gd name="T16" fmla="*/ 2147483647 w 1864"/>
              <a:gd name="T17" fmla="*/ 2147483647 h 1936"/>
              <a:gd name="T18" fmla="*/ 2147483647 w 1864"/>
              <a:gd name="T19" fmla="*/ 2147483647 h 1936"/>
              <a:gd name="T20" fmla="*/ 2147483647 w 1864"/>
              <a:gd name="T21" fmla="*/ 2147483647 h 1936"/>
              <a:gd name="T22" fmla="*/ 2147483647 w 1864"/>
              <a:gd name="T23" fmla="*/ 2147483647 h 1936"/>
              <a:gd name="T24" fmla="*/ 2147483647 w 1864"/>
              <a:gd name="T25" fmla="*/ 2147483647 h 1936"/>
              <a:gd name="T26" fmla="*/ 2147483647 w 1864"/>
              <a:gd name="T27" fmla="*/ 2147483647 h 1936"/>
              <a:gd name="T28" fmla="*/ 2147483647 w 1864"/>
              <a:gd name="T29" fmla="*/ 2147483647 h 1936"/>
              <a:gd name="T30" fmla="*/ 0 w 1864"/>
              <a:gd name="T31" fmla="*/ 2147483647 h 19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64"/>
              <a:gd name="T49" fmla="*/ 0 h 1936"/>
              <a:gd name="T50" fmla="*/ 1864 w 1864"/>
              <a:gd name="T51" fmla="*/ 1936 h 19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64" h="1936">
                <a:moveTo>
                  <a:pt x="1863" y="0"/>
                </a:moveTo>
                <a:lnTo>
                  <a:pt x="1696" y="81"/>
                </a:lnTo>
                <a:lnTo>
                  <a:pt x="1534" y="170"/>
                </a:lnTo>
                <a:lnTo>
                  <a:pt x="1377" y="268"/>
                </a:lnTo>
                <a:lnTo>
                  <a:pt x="1225" y="372"/>
                </a:lnTo>
                <a:lnTo>
                  <a:pt x="1079" y="484"/>
                </a:lnTo>
                <a:lnTo>
                  <a:pt x="939" y="603"/>
                </a:lnTo>
                <a:lnTo>
                  <a:pt x="805" y="729"/>
                </a:lnTo>
                <a:lnTo>
                  <a:pt x="678" y="861"/>
                </a:lnTo>
                <a:lnTo>
                  <a:pt x="558" y="999"/>
                </a:lnTo>
                <a:lnTo>
                  <a:pt x="445" y="1143"/>
                </a:lnTo>
                <a:lnTo>
                  <a:pt x="340" y="1292"/>
                </a:lnTo>
                <a:lnTo>
                  <a:pt x="242" y="1447"/>
                </a:lnTo>
                <a:lnTo>
                  <a:pt x="153" y="1605"/>
                </a:lnTo>
                <a:lnTo>
                  <a:pt x="72" y="1768"/>
                </a:lnTo>
                <a:lnTo>
                  <a:pt x="0" y="1935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8" name="Freeform 7"/>
          <p:cNvSpPr>
            <a:spLocks/>
          </p:cNvSpPr>
          <p:nvPr/>
        </p:nvSpPr>
        <p:spPr bwMode="auto">
          <a:xfrm>
            <a:off x="5205413" y="4203700"/>
            <a:ext cx="522287" cy="638175"/>
          </a:xfrm>
          <a:custGeom>
            <a:avLst/>
            <a:gdLst>
              <a:gd name="T0" fmla="*/ 0 w 1601"/>
              <a:gd name="T1" fmla="*/ 2147483647 h 1956"/>
              <a:gd name="T2" fmla="*/ 2147483647 w 1601"/>
              <a:gd name="T3" fmla="*/ 2147483647 h 1956"/>
              <a:gd name="T4" fmla="*/ 2147483647 w 1601"/>
              <a:gd name="T5" fmla="*/ 2147483647 h 1956"/>
              <a:gd name="T6" fmla="*/ 2147483647 w 1601"/>
              <a:gd name="T7" fmla="*/ 2147483647 h 1956"/>
              <a:gd name="T8" fmla="*/ 2147483647 w 1601"/>
              <a:gd name="T9" fmla="*/ 2147483647 h 1956"/>
              <a:gd name="T10" fmla="*/ 2147483647 w 1601"/>
              <a:gd name="T11" fmla="*/ 2147483647 h 1956"/>
              <a:gd name="T12" fmla="*/ 2147483647 w 1601"/>
              <a:gd name="T13" fmla="*/ 2147483647 h 1956"/>
              <a:gd name="T14" fmla="*/ 2147483647 w 1601"/>
              <a:gd name="T15" fmla="*/ 2147483647 h 1956"/>
              <a:gd name="T16" fmla="*/ 2147483647 w 1601"/>
              <a:gd name="T17" fmla="*/ 2147483647 h 1956"/>
              <a:gd name="T18" fmla="*/ 2147483647 w 1601"/>
              <a:gd name="T19" fmla="*/ 2147483647 h 1956"/>
              <a:gd name="T20" fmla="*/ 2147483647 w 1601"/>
              <a:gd name="T21" fmla="*/ 2147483647 h 1956"/>
              <a:gd name="T22" fmla="*/ 2147483647 w 1601"/>
              <a:gd name="T23" fmla="*/ 2147483647 h 1956"/>
              <a:gd name="T24" fmla="*/ 2147483647 w 1601"/>
              <a:gd name="T25" fmla="*/ 2147483647 h 1956"/>
              <a:gd name="T26" fmla="*/ 2147483647 w 1601"/>
              <a:gd name="T27" fmla="*/ 2147483647 h 1956"/>
              <a:gd name="T28" fmla="*/ 2147483647 w 1601"/>
              <a:gd name="T29" fmla="*/ 2147483647 h 1956"/>
              <a:gd name="T30" fmla="*/ 2147483647 w 1601"/>
              <a:gd name="T31" fmla="*/ 0 h 1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01"/>
              <a:gd name="T49" fmla="*/ 0 h 1956"/>
              <a:gd name="T50" fmla="*/ 1601 w 1601"/>
              <a:gd name="T51" fmla="*/ 1956 h 19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01" h="1956">
                <a:moveTo>
                  <a:pt x="0" y="1955"/>
                </a:moveTo>
                <a:lnTo>
                  <a:pt x="148" y="1864"/>
                </a:lnTo>
                <a:lnTo>
                  <a:pt x="291" y="1765"/>
                </a:lnTo>
                <a:lnTo>
                  <a:pt x="429" y="1661"/>
                </a:lnTo>
                <a:lnTo>
                  <a:pt x="562" y="1550"/>
                </a:lnTo>
                <a:lnTo>
                  <a:pt x="689" y="1433"/>
                </a:lnTo>
                <a:lnTo>
                  <a:pt x="810" y="1311"/>
                </a:lnTo>
                <a:lnTo>
                  <a:pt x="926" y="1183"/>
                </a:lnTo>
                <a:lnTo>
                  <a:pt x="1035" y="1050"/>
                </a:lnTo>
                <a:lnTo>
                  <a:pt x="1137" y="912"/>
                </a:lnTo>
                <a:lnTo>
                  <a:pt x="1232" y="769"/>
                </a:lnTo>
                <a:lnTo>
                  <a:pt x="1321" y="622"/>
                </a:lnTo>
                <a:lnTo>
                  <a:pt x="1402" y="472"/>
                </a:lnTo>
                <a:lnTo>
                  <a:pt x="1475" y="318"/>
                </a:lnTo>
                <a:lnTo>
                  <a:pt x="1542" y="160"/>
                </a:lnTo>
                <a:lnTo>
                  <a:pt x="1600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9" name="Freeform 8"/>
          <p:cNvSpPr>
            <a:spLocks/>
          </p:cNvSpPr>
          <p:nvPr/>
        </p:nvSpPr>
        <p:spPr bwMode="auto">
          <a:xfrm>
            <a:off x="3455988" y="4264025"/>
            <a:ext cx="635000" cy="646113"/>
          </a:xfrm>
          <a:custGeom>
            <a:avLst/>
            <a:gdLst>
              <a:gd name="T0" fmla="*/ 0 w 1942"/>
              <a:gd name="T1" fmla="*/ 0 h 1981"/>
              <a:gd name="T2" fmla="*/ 2147483647 w 1942"/>
              <a:gd name="T3" fmla="*/ 2147483647 h 1981"/>
              <a:gd name="T4" fmla="*/ 2147483647 w 1942"/>
              <a:gd name="T5" fmla="*/ 2147483647 h 1981"/>
              <a:gd name="T6" fmla="*/ 2147483647 w 1942"/>
              <a:gd name="T7" fmla="*/ 2147483647 h 1981"/>
              <a:gd name="T8" fmla="*/ 2147483647 w 1942"/>
              <a:gd name="T9" fmla="*/ 2147483647 h 1981"/>
              <a:gd name="T10" fmla="*/ 2147483647 w 1942"/>
              <a:gd name="T11" fmla="*/ 2147483647 h 1981"/>
              <a:gd name="T12" fmla="*/ 2147483647 w 1942"/>
              <a:gd name="T13" fmla="*/ 2147483647 h 1981"/>
              <a:gd name="T14" fmla="*/ 2147483647 w 1942"/>
              <a:gd name="T15" fmla="*/ 2147483647 h 1981"/>
              <a:gd name="T16" fmla="*/ 2147483647 w 1942"/>
              <a:gd name="T17" fmla="*/ 2147483647 h 1981"/>
              <a:gd name="T18" fmla="*/ 2147483647 w 1942"/>
              <a:gd name="T19" fmla="*/ 2147483647 h 1981"/>
              <a:gd name="T20" fmla="*/ 2147483647 w 1942"/>
              <a:gd name="T21" fmla="*/ 2147483647 h 1981"/>
              <a:gd name="T22" fmla="*/ 2147483647 w 1942"/>
              <a:gd name="T23" fmla="*/ 2147483647 h 1981"/>
              <a:gd name="T24" fmla="*/ 2147483647 w 1942"/>
              <a:gd name="T25" fmla="*/ 2147483647 h 1981"/>
              <a:gd name="T26" fmla="*/ 2147483647 w 1942"/>
              <a:gd name="T27" fmla="*/ 2147483647 h 1981"/>
              <a:gd name="T28" fmla="*/ 2147483647 w 1942"/>
              <a:gd name="T29" fmla="*/ 2147483647 h 1981"/>
              <a:gd name="T30" fmla="*/ 2147483647 w 1942"/>
              <a:gd name="T31" fmla="*/ 2147483647 h 19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2"/>
              <a:gd name="T49" fmla="*/ 0 h 1981"/>
              <a:gd name="T50" fmla="*/ 1942 w 1942"/>
              <a:gd name="T51" fmla="*/ 1981 h 19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2" h="1981">
                <a:moveTo>
                  <a:pt x="0" y="0"/>
                </a:moveTo>
                <a:lnTo>
                  <a:pt x="74" y="172"/>
                </a:lnTo>
                <a:lnTo>
                  <a:pt x="158" y="341"/>
                </a:lnTo>
                <a:lnTo>
                  <a:pt x="250" y="505"/>
                </a:lnTo>
                <a:lnTo>
                  <a:pt x="351" y="664"/>
                </a:lnTo>
                <a:lnTo>
                  <a:pt x="460" y="818"/>
                </a:lnTo>
                <a:lnTo>
                  <a:pt x="578" y="966"/>
                </a:lnTo>
                <a:lnTo>
                  <a:pt x="703" y="1108"/>
                </a:lnTo>
                <a:lnTo>
                  <a:pt x="836" y="1243"/>
                </a:lnTo>
                <a:lnTo>
                  <a:pt x="975" y="1372"/>
                </a:lnTo>
                <a:lnTo>
                  <a:pt x="1122" y="1493"/>
                </a:lnTo>
                <a:lnTo>
                  <a:pt x="1275" y="1607"/>
                </a:lnTo>
                <a:lnTo>
                  <a:pt x="1434" y="1712"/>
                </a:lnTo>
                <a:lnTo>
                  <a:pt x="1598" y="1810"/>
                </a:lnTo>
                <a:lnTo>
                  <a:pt x="1767" y="1899"/>
                </a:lnTo>
                <a:lnTo>
                  <a:pt x="1941" y="198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00" name="Text Box 17"/>
          <p:cNvSpPr txBox="1">
            <a:spLocks noChangeArrowheads="1"/>
          </p:cNvSpPr>
          <p:nvPr/>
        </p:nvSpPr>
        <p:spPr bwMode="auto">
          <a:xfrm>
            <a:off x="2932113" y="2132013"/>
            <a:ext cx="9874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 err="1">
                <a:solidFill>
                  <a:srgbClr val="000000"/>
                </a:solidFill>
                <a:latin typeface="Calibri" charset="0"/>
              </a:rPr>
              <a:t>BreakpointGraph</a:t>
            </a:r>
            <a:r>
              <a:rPr lang="en-GB" sz="2900" i="1" dirty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GB" sz="2900" i="1" dirty="0">
                <a:solidFill>
                  <a:srgbClr val="FF0000"/>
                </a:solidFill>
                <a:latin typeface="Calibri" charset="0"/>
              </a:rPr>
              <a:t>P</a:t>
            </a:r>
            <a:r>
              <a:rPr lang="en-GB" sz="2900" i="1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GB" sz="2900" i="1" dirty="0">
                <a:solidFill>
                  <a:srgbClr val="0000FF"/>
                </a:solidFill>
                <a:latin typeface="Calibri" charset="0"/>
              </a:rPr>
              <a:t>P</a:t>
            </a:r>
            <a:r>
              <a:rPr lang="en-GB" sz="2900" i="1" dirty="0">
                <a:solidFill>
                  <a:srgbClr val="000000"/>
                </a:solidFill>
                <a:latin typeface="Calibri" charset="0"/>
              </a:rPr>
              <a:t>)</a:t>
            </a:r>
          </a:p>
        </p:txBody>
      </p:sp>
      <p:sp>
        <p:nvSpPr>
          <p:cNvPr id="170001" name="Text Box 18"/>
          <p:cNvSpPr txBox="1">
            <a:spLocks noChangeArrowheads="1"/>
          </p:cNvSpPr>
          <p:nvPr/>
        </p:nvSpPr>
        <p:spPr bwMode="auto">
          <a:xfrm>
            <a:off x="3451225" y="3694113"/>
            <a:ext cx="3095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a</a:t>
            </a:r>
          </a:p>
        </p:txBody>
      </p:sp>
      <p:sp>
        <p:nvSpPr>
          <p:cNvPr id="170002" name="Text Box 19"/>
          <p:cNvSpPr txBox="1">
            <a:spLocks noChangeArrowheads="1"/>
          </p:cNvSpPr>
          <p:nvPr/>
        </p:nvSpPr>
        <p:spPr bwMode="auto">
          <a:xfrm>
            <a:off x="4489450" y="2755900"/>
            <a:ext cx="260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b</a:t>
            </a:r>
          </a:p>
        </p:txBody>
      </p:sp>
      <p:sp>
        <p:nvSpPr>
          <p:cNvPr id="170003" name="Text Box 20"/>
          <p:cNvSpPr txBox="1">
            <a:spLocks noChangeArrowheads="1"/>
          </p:cNvSpPr>
          <p:nvPr/>
        </p:nvSpPr>
        <p:spPr bwMode="auto">
          <a:xfrm>
            <a:off x="5564188" y="3667125"/>
            <a:ext cx="160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latin typeface="Calibri" charset="0"/>
              </a:rPr>
              <a:t>c</a:t>
            </a:r>
          </a:p>
        </p:txBody>
      </p:sp>
      <p:sp>
        <p:nvSpPr>
          <p:cNvPr id="170004" name="Text Box 21"/>
          <p:cNvSpPr txBox="1">
            <a:spLocks noChangeArrowheads="1"/>
          </p:cNvSpPr>
          <p:nvPr/>
        </p:nvSpPr>
        <p:spPr bwMode="auto">
          <a:xfrm>
            <a:off x="4546600" y="4687888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>
                <a:latin typeface="Calibri" charset="0"/>
              </a:rPr>
              <a:t>d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0" y="0"/>
            <a:ext cx="9220200" cy="114617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2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600" dirty="0">
                <a:solidFill>
                  <a:srgbClr val="333333"/>
                </a:solidFill>
                <a:latin typeface="Calibri"/>
                <a:cs typeface="Calibri"/>
              </a:rPr>
              <a:t>Given </a:t>
            </a:r>
            <a:r>
              <a:rPr lang="en-GB" sz="3600" i="1" dirty="0">
                <a:solidFill>
                  <a:srgbClr val="FF0000"/>
                </a:solidFill>
                <a:cs typeface="Calibri"/>
              </a:rPr>
              <a:t>P</a:t>
            </a:r>
            <a:r>
              <a:rPr lang="en-GB" sz="3600" dirty="0">
                <a:solidFill>
                  <a:srgbClr val="333333"/>
                </a:solidFill>
                <a:latin typeface="Calibri"/>
                <a:cs typeface="Calibri"/>
              </a:rPr>
              <a:t>, What Genome </a:t>
            </a:r>
            <a:r>
              <a:rPr lang="en-GB" sz="3600" i="1" dirty="0">
                <a:solidFill>
                  <a:srgbClr val="0000FF"/>
                </a:solidFill>
                <a:cs typeface="Calibri"/>
              </a:rPr>
              <a:t>Q</a:t>
            </a:r>
            <a:r>
              <a:rPr lang="en-GB" sz="3600" i="1" dirty="0">
                <a:solidFill>
                  <a:srgbClr val="20DF29"/>
                </a:solidFill>
                <a:cs typeface="Calibri"/>
              </a:rPr>
              <a:t> </a:t>
            </a:r>
            <a:r>
              <a:rPr lang="en-GB" sz="3600" dirty="0">
                <a:solidFill>
                  <a:srgbClr val="333333"/>
                </a:solidFill>
                <a:latin typeface="Calibri"/>
                <a:cs typeface="Calibri"/>
              </a:rPr>
              <a:t>Maximizes </a:t>
            </a:r>
            <a:r>
              <a:rPr lang="en-GB" sz="3600" i="1" dirty="0">
                <a:solidFill>
                  <a:srgbClr val="333333"/>
                </a:solidFill>
                <a:latin typeface="Calibri"/>
                <a:cs typeface="Calibri"/>
              </a:rPr>
              <a:t>cycle(</a:t>
            </a:r>
            <a:r>
              <a:rPr lang="en-GB" sz="3600" i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lang="en-GB" sz="3600" i="1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lang="en-GB" sz="3600" i="1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lang="en-GB" sz="3600" i="1" dirty="0">
                <a:solidFill>
                  <a:srgbClr val="333333"/>
                </a:solidFill>
                <a:latin typeface="Calibri"/>
                <a:cs typeface="Calibri"/>
              </a:rPr>
              <a:t>)?</a:t>
            </a:r>
            <a:br>
              <a:rPr lang="en-GB" sz="3600" i="1" dirty="0">
                <a:solidFill>
                  <a:srgbClr val="333333"/>
                </a:solidFill>
                <a:latin typeface="Calibri"/>
                <a:cs typeface="Calibri"/>
              </a:rPr>
            </a:br>
            <a:endParaRPr lang="en-GB" sz="3600" dirty="0">
              <a:solidFill>
                <a:srgbClr val="333333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5500" y="35814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cycle(</a:t>
            </a:r>
            <a:r>
              <a:rPr lang="en-US" sz="2800" i="1" dirty="0">
                <a:solidFill>
                  <a:srgbClr val="FF0000"/>
                </a:solidFill>
              </a:rPr>
              <a:t>P</a:t>
            </a:r>
            <a:r>
              <a:rPr lang="en-US" sz="2800" i="1" dirty="0"/>
              <a:t>,</a:t>
            </a:r>
            <a:r>
              <a:rPr lang="en-US" sz="2800" i="1" dirty="0">
                <a:solidFill>
                  <a:srgbClr val="0000FF"/>
                </a:solidFill>
              </a:rPr>
              <a:t>P</a:t>
            </a:r>
            <a:r>
              <a:rPr lang="en-US" sz="2800" i="1" dirty="0"/>
              <a:t>)</a:t>
            </a:r>
            <a:r>
              <a:rPr lang="en-US" sz="2800" dirty="0"/>
              <a:t>=#blocks=4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160B4-AFBE-9042-8843-1C72E6A3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4192850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nimBg="1"/>
      <p:bldP spid="169990" grpId="0" animBg="1"/>
      <p:bldP spid="169991" grpId="0" animBg="1"/>
      <p:bldP spid="169992" grpId="0" animBg="1"/>
      <p:bldP spid="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-7471"/>
            <a:ext cx="8839200" cy="1146175"/>
          </a:xfrm>
        </p:spPr>
        <p:txBody>
          <a:bodyPr lIns="0" tIns="0" rIns="0" bIns="0" anchor="ctr">
            <a:normAutofit/>
          </a:bodyPr>
          <a:lstStyle/>
          <a:p>
            <a:pPr algn="ctr" defTabSz="457200" eaLnBrk="1" hangingPunct="1">
              <a:lnSpc>
                <a:spcPct val="102000"/>
              </a:lnSpc>
              <a:buClr>
                <a:srgbClr val="000000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200" dirty="0">
                <a:solidFill>
                  <a:srgbClr val="333333"/>
                </a:solidFill>
                <a:latin typeface="Calibri"/>
                <a:cs typeface="Calibri"/>
              </a:rPr>
              <a:t>Genome Rearrangements Affect </a:t>
            </a:r>
            <a:r>
              <a:rPr lang="en-GB" sz="32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lang="en-GB" sz="32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lang="en-GB" sz="3200" dirty="0">
                <a:solidFill>
                  <a:srgbClr val="0000FF"/>
                </a:solidFill>
                <a:latin typeface="Calibri"/>
                <a:cs typeface="Calibri"/>
              </a:rPr>
              <a:t>Blue</a:t>
            </a:r>
            <a:r>
              <a:rPr lang="en-GB" sz="3200" dirty="0">
                <a:solidFill>
                  <a:srgbClr val="333333"/>
                </a:solidFill>
                <a:latin typeface="Calibri"/>
                <a:cs typeface="Calibri"/>
              </a:rPr>
              <a:t> Cycles</a:t>
            </a:r>
          </a:p>
        </p:txBody>
      </p:sp>
      <p:sp>
        <p:nvSpPr>
          <p:cNvPr id="174093" name="Text Box 6"/>
          <p:cNvSpPr txBox="1">
            <a:spLocks noChangeArrowheads="1"/>
          </p:cNvSpPr>
          <p:nvPr/>
        </p:nvSpPr>
        <p:spPr bwMode="auto">
          <a:xfrm>
            <a:off x="152400" y="1219200"/>
            <a:ext cx="8991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dirty="0">
                <a:solidFill>
                  <a:srgbClr val="000000"/>
                </a:solidFill>
                <a:latin typeface="Calibri"/>
                <a:cs typeface="Calibri"/>
              </a:rPr>
              <a:t>Each transformation  </a:t>
            </a:r>
            <a:r>
              <a:rPr lang="en-GB" sz="2800" i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lang="en-GB" sz="2800" i="1" dirty="0">
                <a:solidFill>
                  <a:srgbClr val="000000"/>
                </a:solidFill>
                <a:latin typeface="Calibri"/>
                <a:cs typeface="Calibri"/>
              </a:rPr>
              <a:t>     </a:t>
            </a:r>
            <a:r>
              <a:rPr lang="en-GB" sz="2800" i="1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lang="en-GB" sz="2800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alibri"/>
                <a:cs typeface="Calibri"/>
              </a:rPr>
              <a:t>corresponds to a transformation:</a:t>
            </a:r>
          </a:p>
          <a:p>
            <a:pPr eaLnBrk="1">
              <a:lnSpc>
                <a:spcPct val="6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2900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>
              <a:lnSpc>
                <a:spcPct val="6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2900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>
              <a:lnSpc>
                <a:spcPct val="6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2900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>
              <a:lnSpc>
                <a:spcPct val="6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2900" i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>
              <a:lnSpc>
                <a:spcPct val="6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lang="en-GB" sz="2900" i="1" dirty="0" err="1">
                <a:solidFill>
                  <a:srgbClr val="000000"/>
                </a:solidFill>
                <a:latin typeface="Calibri"/>
                <a:cs typeface="Calibri"/>
              </a:rPr>
              <a:t>BreakpointGraph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GB" sz="2900" i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GB" sz="2900" i="1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)           </a:t>
            </a:r>
            <a:r>
              <a:rPr lang="en-GB" sz="29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GB" sz="2900" dirty="0">
                <a:solidFill>
                  <a:srgbClr val="000000"/>
                </a:solidFill>
                <a:latin typeface="Calibri"/>
                <a:cs typeface="Calibri"/>
              </a:rPr>
              <a:t>        </a:t>
            </a:r>
            <a:r>
              <a:rPr lang="en-GB" sz="2900" i="1" dirty="0" err="1">
                <a:solidFill>
                  <a:srgbClr val="000000"/>
                </a:solidFill>
                <a:latin typeface="Calibri"/>
                <a:cs typeface="Calibri"/>
              </a:rPr>
              <a:t>BreakpointGraph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GB" sz="2900" i="1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lang="en-GB" sz="2900" i="1" dirty="0">
                <a:solidFill>
                  <a:srgbClr val="0000FF"/>
                </a:solidFill>
                <a:latin typeface="Calibri"/>
                <a:cs typeface="Calibri"/>
              </a:rPr>
              <a:t>,Q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GB" sz="2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4081" name="Line 14"/>
          <p:cNvSpPr>
            <a:spLocks noChangeShapeType="1"/>
          </p:cNvSpPr>
          <p:nvPr/>
        </p:nvSpPr>
        <p:spPr bwMode="auto">
          <a:xfrm flipH="1" flipV="1">
            <a:off x="1535113" y="3429000"/>
            <a:ext cx="20637" cy="213360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2" name="Line 13"/>
          <p:cNvSpPr>
            <a:spLocks noChangeShapeType="1"/>
          </p:cNvSpPr>
          <p:nvPr/>
        </p:nvSpPr>
        <p:spPr bwMode="auto">
          <a:xfrm>
            <a:off x="919163" y="4940300"/>
            <a:ext cx="1703387" cy="54610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3" name="Line 12"/>
          <p:cNvSpPr>
            <a:spLocks noChangeShapeType="1"/>
          </p:cNvSpPr>
          <p:nvPr/>
        </p:nvSpPr>
        <p:spPr bwMode="auto">
          <a:xfrm>
            <a:off x="946150" y="4114800"/>
            <a:ext cx="2236788" cy="77470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4" name="Line 11"/>
          <p:cNvSpPr>
            <a:spLocks noChangeShapeType="1"/>
          </p:cNvSpPr>
          <p:nvPr/>
        </p:nvSpPr>
        <p:spPr bwMode="auto">
          <a:xfrm>
            <a:off x="2546350" y="3449638"/>
            <a:ext cx="606425" cy="636587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5" name="Line 19"/>
          <p:cNvSpPr>
            <a:spLocks noChangeShapeType="1"/>
          </p:cNvSpPr>
          <p:nvPr/>
        </p:nvSpPr>
        <p:spPr bwMode="auto">
          <a:xfrm>
            <a:off x="7977188" y="3532188"/>
            <a:ext cx="606425" cy="636587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6" name="Line 20"/>
          <p:cNvSpPr>
            <a:spLocks noChangeShapeType="1"/>
          </p:cNvSpPr>
          <p:nvPr/>
        </p:nvSpPr>
        <p:spPr bwMode="auto">
          <a:xfrm flipV="1">
            <a:off x="6370638" y="3568700"/>
            <a:ext cx="581025" cy="573088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7" name="Line 21"/>
          <p:cNvSpPr>
            <a:spLocks noChangeShapeType="1"/>
          </p:cNvSpPr>
          <p:nvPr/>
        </p:nvSpPr>
        <p:spPr bwMode="auto">
          <a:xfrm>
            <a:off x="6350000" y="5022850"/>
            <a:ext cx="615950" cy="61595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8" name="Line 22"/>
          <p:cNvSpPr>
            <a:spLocks noChangeShapeType="1"/>
          </p:cNvSpPr>
          <p:nvPr/>
        </p:nvSpPr>
        <p:spPr bwMode="auto">
          <a:xfrm flipH="1">
            <a:off x="8101013" y="4983163"/>
            <a:ext cx="496887" cy="60325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0" name="Line 3"/>
          <p:cNvSpPr>
            <a:spLocks noChangeShapeType="1"/>
          </p:cNvSpPr>
          <p:nvPr/>
        </p:nvSpPr>
        <p:spPr bwMode="auto">
          <a:xfrm>
            <a:off x="3940175" y="4514850"/>
            <a:ext cx="1741488" cy="1588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4" name="Freeform 7"/>
          <p:cNvSpPr>
            <a:spLocks/>
          </p:cNvSpPr>
          <p:nvPr/>
        </p:nvSpPr>
        <p:spPr bwMode="auto">
          <a:xfrm>
            <a:off x="2552700" y="3462338"/>
            <a:ext cx="604838" cy="620712"/>
          </a:xfrm>
          <a:custGeom>
            <a:avLst/>
            <a:gdLst>
              <a:gd name="T0" fmla="*/ 2147483647 w 1851"/>
              <a:gd name="T1" fmla="*/ 2147483647 h 1905"/>
              <a:gd name="T2" fmla="*/ 2147483647 w 1851"/>
              <a:gd name="T3" fmla="*/ 2147483647 h 1905"/>
              <a:gd name="T4" fmla="*/ 2147483647 w 1851"/>
              <a:gd name="T5" fmla="*/ 2147483647 h 1905"/>
              <a:gd name="T6" fmla="*/ 2147483647 w 1851"/>
              <a:gd name="T7" fmla="*/ 2147483647 h 1905"/>
              <a:gd name="T8" fmla="*/ 2147483647 w 1851"/>
              <a:gd name="T9" fmla="*/ 2147483647 h 1905"/>
              <a:gd name="T10" fmla="*/ 2147483647 w 1851"/>
              <a:gd name="T11" fmla="*/ 2147483647 h 1905"/>
              <a:gd name="T12" fmla="*/ 2147483647 w 1851"/>
              <a:gd name="T13" fmla="*/ 2147483647 h 1905"/>
              <a:gd name="T14" fmla="*/ 2147483647 w 1851"/>
              <a:gd name="T15" fmla="*/ 2147483647 h 1905"/>
              <a:gd name="T16" fmla="*/ 2147483647 w 1851"/>
              <a:gd name="T17" fmla="*/ 2147483647 h 1905"/>
              <a:gd name="T18" fmla="*/ 2147483647 w 1851"/>
              <a:gd name="T19" fmla="*/ 2147483647 h 1905"/>
              <a:gd name="T20" fmla="*/ 2147483647 w 1851"/>
              <a:gd name="T21" fmla="*/ 2147483647 h 1905"/>
              <a:gd name="T22" fmla="*/ 2147483647 w 1851"/>
              <a:gd name="T23" fmla="*/ 2147483647 h 1905"/>
              <a:gd name="T24" fmla="*/ 2147483647 w 1851"/>
              <a:gd name="T25" fmla="*/ 2147483647 h 1905"/>
              <a:gd name="T26" fmla="*/ 2147483647 w 1851"/>
              <a:gd name="T27" fmla="*/ 2147483647 h 1905"/>
              <a:gd name="T28" fmla="*/ 2147483647 w 1851"/>
              <a:gd name="T29" fmla="*/ 2147483647 h 1905"/>
              <a:gd name="T30" fmla="*/ 0 w 1851"/>
              <a:gd name="T31" fmla="*/ 0 h 1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1"/>
              <a:gd name="T49" fmla="*/ 0 h 1905"/>
              <a:gd name="T50" fmla="*/ 1851 w 1851"/>
              <a:gd name="T51" fmla="*/ 1905 h 19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1" h="1905">
                <a:moveTo>
                  <a:pt x="1850" y="1904"/>
                </a:moveTo>
                <a:lnTo>
                  <a:pt x="1777" y="1740"/>
                </a:lnTo>
                <a:lnTo>
                  <a:pt x="1696" y="1579"/>
                </a:lnTo>
                <a:lnTo>
                  <a:pt x="1607" y="1423"/>
                </a:lnTo>
                <a:lnTo>
                  <a:pt x="1510" y="1272"/>
                </a:lnTo>
                <a:lnTo>
                  <a:pt x="1405" y="1125"/>
                </a:lnTo>
                <a:lnTo>
                  <a:pt x="1292" y="984"/>
                </a:lnTo>
                <a:lnTo>
                  <a:pt x="1173" y="848"/>
                </a:lnTo>
                <a:lnTo>
                  <a:pt x="1047" y="718"/>
                </a:lnTo>
                <a:lnTo>
                  <a:pt x="914" y="594"/>
                </a:lnTo>
                <a:lnTo>
                  <a:pt x="775" y="477"/>
                </a:lnTo>
                <a:lnTo>
                  <a:pt x="630" y="367"/>
                </a:lnTo>
                <a:lnTo>
                  <a:pt x="480" y="264"/>
                </a:lnTo>
                <a:lnTo>
                  <a:pt x="325" y="168"/>
                </a:lnTo>
                <a:lnTo>
                  <a:pt x="164" y="80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5" name="Freeform 8"/>
          <p:cNvSpPr>
            <a:spLocks/>
          </p:cNvSpPr>
          <p:nvPr/>
        </p:nvSpPr>
        <p:spPr bwMode="auto">
          <a:xfrm>
            <a:off x="915988" y="3462338"/>
            <a:ext cx="609600" cy="631825"/>
          </a:xfrm>
          <a:custGeom>
            <a:avLst/>
            <a:gdLst>
              <a:gd name="T0" fmla="*/ 2147483647 w 1864"/>
              <a:gd name="T1" fmla="*/ 0 h 1936"/>
              <a:gd name="T2" fmla="*/ 2147483647 w 1864"/>
              <a:gd name="T3" fmla="*/ 2147483647 h 1936"/>
              <a:gd name="T4" fmla="*/ 2147483647 w 1864"/>
              <a:gd name="T5" fmla="*/ 2147483647 h 1936"/>
              <a:gd name="T6" fmla="*/ 2147483647 w 1864"/>
              <a:gd name="T7" fmla="*/ 2147483647 h 1936"/>
              <a:gd name="T8" fmla="*/ 2147483647 w 1864"/>
              <a:gd name="T9" fmla="*/ 2147483647 h 1936"/>
              <a:gd name="T10" fmla="*/ 2147483647 w 1864"/>
              <a:gd name="T11" fmla="*/ 2147483647 h 1936"/>
              <a:gd name="T12" fmla="*/ 2147483647 w 1864"/>
              <a:gd name="T13" fmla="*/ 2147483647 h 1936"/>
              <a:gd name="T14" fmla="*/ 2147483647 w 1864"/>
              <a:gd name="T15" fmla="*/ 2147483647 h 1936"/>
              <a:gd name="T16" fmla="*/ 2147483647 w 1864"/>
              <a:gd name="T17" fmla="*/ 2147483647 h 1936"/>
              <a:gd name="T18" fmla="*/ 2147483647 w 1864"/>
              <a:gd name="T19" fmla="*/ 2147483647 h 1936"/>
              <a:gd name="T20" fmla="*/ 2147483647 w 1864"/>
              <a:gd name="T21" fmla="*/ 2147483647 h 1936"/>
              <a:gd name="T22" fmla="*/ 2147483647 w 1864"/>
              <a:gd name="T23" fmla="*/ 2147483647 h 1936"/>
              <a:gd name="T24" fmla="*/ 2147483647 w 1864"/>
              <a:gd name="T25" fmla="*/ 2147483647 h 1936"/>
              <a:gd name="T26" fmla="*/ 2147483647 w 1864"/>
              <a:gd name="T27" fmla="*/ 2147483647 h 1936"/>
              <a:gd name="T28" fmla="*/ 2147483647 w 1864"/>
              <a:gd name="T29" fmla="*/ 2147483647 h 1936"/>
              <a:gd name="T30" fmla="*/ 0 w 1864"/>
              <a:gd name="T31" fmla="*/ 2147483647 h 19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64"/>
              <a:gd name="T49" fmla="*/ 0 h 1936"/>
              <a:gd name="T50" fmla="*/ 1864 w 1864"/>
              <a:gd name="T51" fmla="*/ 1936 h 19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64" h="1936">
                <a:moveTo>
                  <a:pt x="1863" y="0"/>
                </a:moveTo>
                <a:lnTo>
                  <a:pt x="1696" y="81"/>
                </a:lnTo>
                <a:lnTo>
                  <a:pt x="1534" y="170"/>
                </a:lnTo>
                <a:lnTo>
                  <a:pt x="1377" y="268"/>
                </a:lnTo>
                <a:lnTo>
                  <a:pt x="1225" y="372"/>
                </a:lnTo>
                <a:lnTo>
                  <a:pt x="1079" y="484"/>
                </a:lnTo>
                <a:lnTo>
                  <a:pt x="939" y="603"/>
                </a:lnTo>
                <a:lnTo>
                  <a:pt x="805" y="729"/>
                </a:lnTo>
                <a:lnTo>
                  <a:pt x="678" y="861"/>
                </a:lnTo>
                <a:lnTo>
                  <a:pt x="558" y="999"/>
                </a:lnTo>
                <a:lnTo>
                  <a:pt x="445" y="1143"/>
                </a:lnTo>
                <a:lnTo>
                  <a:pt x="340" y="1292"/>
                </a:lnTo>
                <a:lnTo>
                  <a:pt x="242" y="1447"/>
                </a:lnTo>
                <a:lnTo>
                  <a:pt x="153" y="1605"/>
                </a:lnTo>
                <a:lnTo>
                  <a:pt x="72" y="1768"/>
                </a:lnTo>
                <a:lnTo>
                  <a:pt x="0" y="193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6" name="Freeform 9"/>
          <p:cNvSpPr>
            <a:spLocks/>
          </p:cNvSpPr>
          <p:nvPr/>
        </p:nvSpPr>
        <p:spPr bwMode="auto">
          <a:xfrm>
            <a:off x="2662238" y="4883150"/>
            <a:ext cx="522287" cy="639763"/>
          </a:xfrm>
          <a:custGeom>
            <a:avLst/>
            <a:gdLst>
              <a:gd name="T0" fmla="*/ 0 w 1601"/>
              <a:gd name="T1" fmla="*/ 2147483647 h 1956"/>
              <a:gd name="T2" fmla="*/ 2147483647 w 1601"/>
              <a:gd name="T3" fmla="*/ 2147483647 h 1956"/>
              <a:gd name="T4" fmla="*/ 2147483647 w 1601"/>
              <a:gd name="T5" fmla="*/ 2147483647 h 1956"/>
              <a:gd name="T6" fmla="*/ 2147483647 w 1601"/>
              <a:gd name="T7" fmla="*/ 2147483647 h 1956"/>
              <a:gd name="T8" fmla="*/ 2147483647 w 1601"/>
              <a:gd name="T9" fmla="*/ 2147483647 h 1956"/>
              <a:gd name="T10" fmla="*/ 2147483647 w 1601"/>
              <a:gd name="T11" fmla="*/ 2147483647 h 1956"/>
              <a:gd name="T12" fmla="*/ 2147483647 w 1601"/>
              <a:gd name="T13" fmla="*/ 2147483647 h 1956"/>
              <a:gd name="T14" fmla="*/ 2147483647 w 1601"/>
              <a:gd name="T15" fmla="*/ 2147483647 h 1956"/>
              <a:gd name="T16" fmla="*/ 2147483647 w 1601"/>
              <a:gd name="T17" fmla="*/ 2147483647 h 1956"/>
              <a:gd name="T18" fmla="*/ 2147483647 w 1601"/>
              <a:gd name="T19" fmla="*/ 2147483647 h 1956"/>
              <a:gd name="T20" fmla="*/ 2147483647 w 1601"/>
              <a:gd name="T21" fmla="*/ 2147483647 h 1956"/>
              <a:gd name="T22" fmla="*/ 2147483647 w 1601"/>
              <a:gd name="T23" fmla="*/ 2147483647 h 1956"/>
              <a:gd name="T24" fmla="*/ 2147483647 w 1601"/>
              <a:gd name="T25" fmla="*/ 2147483647 h 1956"/>
              <a:gd name="T26" fmla="*/ 2147483647 w 1601"/>
              <a:gd name="T27" fmla="*/ 2147483647 h 1956"/>
              <a:gd name="T28" fmla="*/ 2147483647 w 1601"/>
              <a:gd name="T29" fmla="*/ 2147483647 h 1956"/>
              <a:gd name="T30" fmla="*/ 2147483647 w 1601"/>
              <a:gd name="T31" fmla="*/ 0 h 1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01"/>
              <a:gd name="T49" fmla="*/ 0 h 1956"/>
              <a:gd name="T50" fmla="*/ 1601 w 1601"/>
              <a:gd name="T51" fmla="*/ 1956 h 19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01" h="1956">
                <a:moveTo>
                  <a:pt x="0" y="1955"/>
                </a:moveTo>
                <a:lnTo>
                  <a:pt x="148" y="1864"/>
                </a:lnTo>
                <a:lnTo>
                  <a:pt x="291" y="1765"/>
                </a:lnTo>
                <a:lnTo>
                  <a:pt x="429" y="1661"/>
                </a:lnTo>
                <a:lnTo>
                  <a:pt x="562" y="1550"/>
                </a:lnTo>
                <a:lnTo>
                  <a:pt x="689" y="1433"/>
                </a:lnTo>
                <a:lnTo>
                  <a:pt x="810" y="1311"/>
                </a:lnTo>
                <a:lnTo>
                  <a:pt x="926" y="1183"/>
                </a:lnTo>
                <a:lnTo>
                  <a:pt x="1035" y="1050"/>
                </a:lnTo>
                <a:lnTo>
                  <a:pt x="1137" y="912"/>
                </a:lnTo>
                <a:lnTo>
                  <a:pt x="1232" y="769"/>
                </a:lnTo>
                <a:lnTo>
                  <a:pt x="1321" y="622"/>
                </a:lnTo>
                <a:lnTo>
                  <a:pt x="1402" y="472"/>
                </a:lnTo>
                <a:lnTo>
                  <a:pt x="1475" y="318"/>
                </a:lnTo>
                <a:lnTo>
                  <a:pt x="1542" y="160"/>
                </a:lnTo>
                <a:lnTo>
                  <a:pt x="160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7" name="Freeform 10"/>
          <p:cNvSpPr>
            <a:spLocks/>
          </p:cNvSpPr>
          <p:nvPr/>
        </p:nvSpPr>
        <p:spPr bwMode="auto">
          <a:xfrm>
            <a:off x="914400" y="4941888"/>
            <a:ext cx="633413" cy="646112"/>
          </a:xfrm>
          <a:custGeom>
            <a:avLst/>
            <a:gdLst>
              <a:gd name="T0" fmla="*/ 0 w 1942"/>
              <a:gd name="T1" fmla="*/ 0 h 1981"/>
              <a:gd name="T2" fmla="*/ 2147483647 w 1942"/>
              <a:gd name="T3" fmla="*/ 2147483647 h 1981"/>
              <a:gd name="T4" fmla="*/ 2147483647 w 1942"/>
              <a:gd name="T5" fmla="*/ 2147483647 h 1981"/>
              <a:gd name="T6" fmla="*/ 2147483647 w 1942"/>
              <a:gd name="T7" fmla="*/ 2147483647 h 1981"/>
              <a:gd name="T8" fmla="*/ 2147483647 w 1942"/>
              <a:gd name="T9" fmla="*/ 2147483647 h 1981"/>
              <a:gd name="T10" fmla="*/ 2147483647 w 1942"/>
              <a:gd name="T11" fmla="*/ 2147483647 h 1981"/>
              <a:gd name="T12" fmla="*/ 2147483647 w 1942"/>
              <a:gd name="T13" fmla="*/ 2147483647 h 1981"/>
              <a:gd name="T14" fmla="*/ 2147483647 w 1942"/>
              <a:gd name="T15" fmla="*/ 2147483647 h 1981"/>
              <a:gd name="T16" fmla="*/ 2147483647 w 1942"/>
              <a:gd name="T17" fmla="*/ 2147483647 h 1981"/>
              <a:gd name="T18" fmla="*/ 2147483647 w 1942"/>
              <a:gd name="T19" fmla="*/ 2147483647 h 1981"/>
              <a:gd name="T20" fmla="*/ 2147483647 w 1942"/>
              <a:gd name="T21" fmla="*/ 2147483647 h 1981"/>
              <a:gd name="T22" fmla="*/ 2147483647 w 1942"/>
              <a:gd name="T23" fmla="*/ 2147483647 h 1981"/>
              <a:gd name="T24" fmla="*/ 2147483647 w 1942"/>
              <a:gd name="T25" fmla="*/ 2147483647 h 1981"/>
              <a:gd name="T26" fmla="*/ 2147483647 w 1942"/>
              <a:gd name="T27" fmla="*/ 2147483647 h 1981"/>
              <a:gd name="T28" fmla="*/ 2147483647 w 1942"/>
              <a:gd name="T29" fmla="*/ 2147483647 h 1981"/>
              <a:gd name="T30" fmla="*/ 2147483647 w 1942"/>
              <a:gd name="T31" fmla="*/ 2147483647 h 19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2"/>
              <a:gd name="T49" fmla="*/ 0 h 1981"/>
              <a:gd name="T50" fmla="*/ 1942 w 1942"/>
              <a:gd name="T51" fmla="*/ 1981 h 19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2" h="1981">
                <a:moveTo>
                  <a:pt x="0" y="0"/>
                </a:moveTo>
                <a:lnTo>
                  <a:pt x="74" y="172"/>
                </a:lnTo>
                <a:lnTo>
                  <a:pt x="158" y="341"/>
                </a:lnTo>
                <a:lnTo>
                  <a:pt x="250" y="505"/>
                </a:lnTo>
                <a:lnTo>
                  <a:pt x="351" y="664"/>
                </a:lnTo>
                <a:lnTo>
                  <a:pt x="460" y="818"/>
                </a:lnTo>
                <a:lnTo>
                  <a:pt x="578" y="966"/>
                </a:lnTo>
                <a:lnTo>
                  <a:pt x="703" y="1108"/>
                </a:lnTo>
                <a:lnTo>
                  <a:pt x="836" y="1243"/>
                </a:lnTo>
                <a:lnTo>
                  <a:pt x="975" y="1372"/>
                </a:lnTo>
                <a:lnTo>
                  <a:pt x="1122" y="1493"/>
                </a:lnTo>
                <a:lnTo>
                  <a:pt x="1275" y="1607"/>
                </a:lnTo>
                <a:lnTo>
                  <a:pt x="1434" y="1712"/>
                </a:lnTo>
                <a:lnTo>
                  <a:pt x="1598" y="1810"/>
                </a:lnTo>
                <a:lnTo>
                  <a:pt x="1767" y="1899"/>
                </a:lnTo>
                <a:lnTo>
                  <a:pt x="1941" y="198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20DF29"/>
              </a:solidFill>
            </a:endParaRPr>
          </a:p>
        </p:txBody>
      </p:sp>
      <p:sp>
        <p:nvSpPr>
          <p:cNvPr id="174098" name="Freeform 15"/>
          <p:cNvSpPr>
            <a:spLocks/>
          </p:cNvSpPr>
          <p:nvPr/>
        </p:nvSpPr>
        <p:spPr bwMode="auto">
          <a:xfrm>
            <a:off x="7985125" y="3543300"/>
            <a:ext cx="604838" cy="622300"/>
          </a:xfrm>
          <a:custGeom>
            <a:avLst/>
            <a:gdLst>
              <a:gd name="T0" fmla="*/ 2147483647 w 1851"/>
              <a:gd name="T1" fmla="*/ 2147483647 h 1905"/>
              <a:gd name="T2" fmla="*/ 2147483647 w 1851"/>
              <a:gd name="T3" fmla="*/ 2147483647 h 1905"/>
              <a:gd name="T4" fmla="*/ 2147483647 w 1851"/>
              <a:gd name="T5" fmla="*/ 2147483647 h 1905"/>
              <a:gd name="T6" fmla="*/ 2147483647 w 1851"/>
              <a:gd name="T7" fmla="*/ 2147483647 h 1905"/>
              <a:gd name="T8" fmla="*/ 2147483647 w 1851"/>
              <a:gd name="T9" fmla="*/ 2147483647 h 1905"/>
              <a:gd name="T10" fmla="*/ 2147483647 w 1851"/>
              <a:gd name="T11" fmla="*/ 2147483647 h 1905"/>
              <a:gd name="T12" fmla="*/ 2147483647 w 1851"/>
              <a:gd name="T13" fmla="*/ 2147483647 h 1905"/>
              <a:gd name="T14" fmla="*/ 2147483647 w 1851"/>
              <a:gd name="T15" fmla="*/ 2147483647 h 1905"/>
              <a:gd name="T16" fmla="*/ 2147483647 w 1851"/>
              <a:gd name="T17" fmla="*/ 2147483647 h 1905"/>
              <a:gd name="T18" fmla="*/ 2147483647 w 1851"/>
              <a:gd name="T19" fmla="*/ 2147483647 h 1905"/>
              <a:gd name="T20" fmla="*/ 2147483647 w 1851"/>
              <a:gd name="T21" fmla="*/ 2147483647 h 1905"/>
              <a:gd name="T22" fmla="*/ 2147483647 w 1851"/>
              <a:gd name="T23" fmla="*/ 2147483647 h 1905"/>
              <a:gd name="T24" fmla="*/ 2147483647 w 1851"/>
              <a:gd name="T25" fmla="*/ 2147483647 h 1905"/>
              <a:gd name="T26" fmla="*/ 2147483647 w 1851"/>
              <a:gd name="T27" fmla="*/ 2147483647 h 1905"/>
              <a:gd name="T28" fmla="*/ 2147483647 w 1851"/>
              <a:gd name="T29" fmla="*/ 2147483647 h 1905"/>
              <a:gd name="T30" fmla="*/ 0 w 1851"/>
              <a:gd name="T31" fmla="*/ 0 h 1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1"/>
              <a:gd name="T49" fmla="*/ 0 h 1905"/>
              <a:gd name="T50" fmla="*/ 1851 w 1851"/>
              <a:gd name="T51" fmla="*/ 1905 h 19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1" h="1905">
                <a:moveTo>
                  <a:pt x="1850" y="1904"/>
                </a:moveTo>
                <a:lnTo>
                  <a:pt x="1777" y="1740"/>
                </a:lnTo>
                <a:lnTo>
                  <a:pt x="1696" y="1579"/>
                </a:lnTo>
                <a:lnTo>
                  <a:pt x="1607" y="1423"/>
                </a:lnTo>
                <a:lnTo>
                  <a:pt x="1510" y="1272"/>
                </a:lnTo>
                <a:lnTo>
                  <a:pt x="1405" y="1125"/>
                </a:lnTo>
                <a:lnTo>
                  <a:pt x="1292" y="984"/>
                </a:lnTo>
                <a:lnTo>
                  <a:pt x="1173" y="848"/>
                </a:lnTo>
                <a:lnTo>
                  <a:pt x="1047" y="718"/>
                </a:lnTo>
                <a:lnTo>
                  <a:pt x="914" y="594"/>
                </a:lnTo>
                <a:lnTo>
                  <a:pt x="775" y="477"/>
                </a:lnTo>
                <a:lnTo>
                  <a:pt x="630" y="367"/>
                </a:lnTo>
                <a:lnTo>
                  <a:pt x="480" y="264"/>
                </a:lnTo>
                <a:lnTo>
                  <a:pt x="325" y="168"/>
                </a:lnTo>
                <a:lnTo>
                  <a:pt x="164" y="80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9" name="Freeform 16"/>
          <p:cNvSpPr>
            <a:spLocks/>
          </p:cNvSpPr>
          <p:nvPr/>
        </p:nvSpPr>
        <p:spPr bwMode="auto">
          <a:xfrm>
            <a:off x="6345238" y="3543300"/>
            <a:ext cx="609600" cy="633413"/>
          </a:xfrm>
          <a:custGeom>
            <a:avLst/>
            <a:gdLst>
              <a:gd name="T0" fmla="*/ 2147483647 w 1864"/>
              <a:gd name="T1" fmla="*/ 0 h 1936"/>
              <a:gd name="T2" fmla="*/ 2147483647 w 1864"/>
              <a:gd name="T3" fmla="*/ 2147483647 h 1936"/>
              <a:gd name="T4" fmla="*/ 2147483647 w 1864"/>
              <a:gd name="T5" fmla="*/ 2147483647 h 1936"/>
              <a:gd name="T6" fmla="*/ 2147483647 w 1864"/>
              <a:gd name="T7" fmla="*/ 2147483647 h 1936"/>
              <a:gd name="T8" fmla="*/ 2147483647 w 1864"/>
              <a:gd name="T9" fmla="*/ 2147483647 h 1936"/>
              <a:gd name="T10" fmla="*/ 2147483647 w 1864"/>
              <a:gd name="T11" fmla="*/ 2147483647 h 1936"/>
              <a:gd name="T12" fmla="*/ 2147483647 w 1864"/>
              <a:gd name="T13" fmla="*/ 2147483647 h 1936"/>
              <a:gd name="T14" fmla="*/ 2147483647 w 1864"/>
              <a:gd name="T15" fmla="*/ 2147483647 h 1936"/>
              <a:gd name="T16" fmla="*/ 2147483647 w 1864"/>
              <a:gd name="T17" fmla="*/ 2147483647 h 1936"/>
              <a:gd name="T18" fmla="*/ 2147483647 w 1864"/>
              <a:gd name="T19" fmla="*/ 2147483647 h 1936"/>
              <a:gd name="T20" fmla="*/ 2147483647 w 1864"/>
              <a:gd name="T21" fmla="*/ 2147483647 h 1936"/>
              <a:gd name="T22" fmla="*/ 2147483647 w 1864"/>
              <a:gd name="T23" fmla="*/ 2147483647 h 1936"/>
              <a:gd name="T24" fmla="*/ 2147483647 w 1864"/>
              <a:gd name="T25" fmla="*/ 2147483647 h 1936"/>
              <a:gd name="T26" fmla="*/ 2147483647 w 1864"/>
              <a:gd name="T27" fmla="*/ 2147483647 h 1936"/>
              <a:gd name="T28" fmla="*/ 2147483647 w 1864"/>
              <a:gd name="T29" fmla="*/ 2147483647 h 1936"/>
              <a:gd name="T30" fmla="*/ 0 w 1864"/>
              <a:gd name="T31" fmla="*/ 2147483647 h 19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64"/>
              <a:gd name="T49" fmla="*/ 0 h 1936"/>
              <a:gd name="T50" fmla="*/ 1864 w 1864"/>
              <a:gd name="T51" fmla="*/ 1936 h 19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64" h="1936">
                <a:moveTo>
                  <a:pt x="1863" y="0"/>
                </a:moveTo>
                <a:lnTo>
                  <a:pt x="1696" y="81"/>
                </a:lnTo>
                <a:lnTo>
                  <a:pt x="1534" y="170"/>
                </a:lnTo>
                <a:lnTo>
                  <a:pt x="1377" y="268"/>
                </a:lnTo>
                <a:lnTo>
                  <a:pt x="1225" y="372"/>
                </a:lnTo>
                <a:lnTo>
                  <a:pt x="1079" y="484"/>
                </a:lnTo>
                <a:lnTo>
                  <a:pt x="939" y="603"/>
                </a:lnTo>
                <a:lnTo>
                  <a:pt x="805" y="729"/>
                </a:lnTo>
                <a:lnTo>
                  <a:pt x="678" y="861"/>
                </a:lnTo>
                <a:lnTo>
                  <a:pt x="558" y="999"/>
                </a:lnTo>
                <a:lnTo>
                  <a:pt x="445" y="1143"/>
                </a:lnTo>
                <a:lnTo>
                  <a:pt x="340" y="1292"/>
                </a:lnTo>
                <a:lnTo>
                  <a:pt x="242" y="1447"/>
                </a:lnTo>
                <a:lnTo>
                  <a:pt x="153" y="1605"/>
                </a:lnTo>
                <a:lnTo>
                  <a:pt x="72" y="1768"/>
                </a:lnTo>
                <a:lnTo>
                  <a:pt x="0" y="193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00" name="Freeform 17"/>
          <p:cNvSpPr>
            <a:spLocks/>
          </p:cNvSpPr>
          <p:nvPr/>
        </p:nvSpPr>
        <p:spPr bwMode="auto">
          <a:xfrm>
            <a:off x="8094663" y="4965700"/>
            <a:ext cx="522287" cy="638175"/>
          </a:xfrm>
          <a:custGeom>
            <a:avLst/>
            <a:gdLst>
              <a:gd name="T0" fmla="*/ 0 w 1601"/>
              <a:gd name="T1" fmla="*/ 2147483647 h 1956"/>
              <a:gd name="T2" fmla="*/ 2147483647 w 1601"/>
              <a:gd name="T3" fmla="*/ 2147483647 h 1956"/>
              <a:gd name="T4" fmla="*/ 2147483647 w 1601"/>
              <a:gd name="T5" fmla="*/ 2147483647 h 1956"/>
              <a:gd name="T6" fmla="*/ 2147483647 w 1601"/>
              <a:gd name="T7" fmla="*/ 2147483647 h 1956"/>
              <a:gd name="T8" fmla="*/ 2147483647 w 1601"/>
              <a:gd name="T9" fmla="*/ 2147483647 h 1956"/>
              <a:gd name="T10" fmla="*/ 2147483647 w 1601"/>
              <a:gd name="T11" fmla="*/ 2147483647 h 1956"/>
              <a:gd name="T12" fmla="*/ 2147483647 w 1601"/>
              <a:gd name="T13" fmla="*/ 2147483647 h 1956"/>
              <a:gd name="T14" fmla="*/ 2147483647 w 1601"/>
              <a:gd name="T15" fmla="*/ 2147483647 h 1956"/>
              <a:gd name="T16" fmla="*/ 2147483647 w 1601"/>
              <a:gd name="T17" fmla="*/ 2147483647 h 1956"/>
              <a:gd name="T18" fmla="*/ 2147483647 w 1601"/>
              <a:gd name="T19" fmla="*/ 2147483647 h 1956"/>
              <a:gd name="T20" fmla="*/ 2147483647 w 1601"/>
              <a:gd name="T21" fmla="*/ 2147483647 h 1956"/>
              <a:gd name="T22" fmla="*/ 2147483647 w 1601"/>
              <a:gd name="T23" fmla="*/ 2147483647 h 1956"/>
              <a:gd name="T24" fmla="*/ 2147483647 w 1601"/>
              <a:gd name="T25" fmla="*/ 2147483647 h 1956"/>
              <a:gd name="T26" fmla="*/ 2147483647 w 1601"/>
              <a:gd name="T27" fmla="*/ 2147483647 h 1956"/>
              <a:gd name="T28" fmla="*/ 2147483647 w 1601"/>
              <a:gd name="T29" fmla="*/ 2147483647 h 1956"/>
              <a:gd name="T30" fmla="*/ 2147483647 w 1601"/>
              <a:gd name="T31" fmla="*/ 0 h 1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01"/>
              <a:gd name="T49" fmla="*/ 0 h 1956"/>
              <a:gd name="T50" fmla="*/ 1601 w 1601"/>
              <a:gd name="T51" fmla="*/ 1956 h 19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01" h="1956">
                <a:moveTo>
                  <a:pt x="0" y="1955"/>
                </a:moveTo>
                <a:lnTo>
                  <a:pt x="148" y="1864"/>
                </a:lnTo>
                <a:lnTo>
                  <a:pt x="291" y="1765"/>
                </a:lnTo>
                <a:lnTo>
                  <a:pt x="429" y="1661"/>
                </a:lnTo>
                <a:lnTo>
                  <a:pt x="562" y="1550"/>
                </a:lnTo>
                <a:lnTo>
                  <a:pt x="689" y="1433"/>
                </a:lnTo>
                <a:lnTo>
                  <a:pt x="810" y="1311"/>
                </a:lnTo>
                <a:lnTo>
                  <a:pt x="926" y="1183"/>
                </a:lnTo>
                <a:lnTo>
                  <a:pt x="1035" y="1050"/>
                </a:lnTo>
                <a:lnTo>
                  <a:pt x="1137" y="912"/>
                </a:lnTo>
                <a:lnTo>
                  <a:pt x="1232" y="769"/>
                </a:lnTo>
                <a:lnTo>
                  <a:pt x="1321" y="622"/>
                </a:lnTo>
                <a:lnTo>
                  <a:pt x="1402" y="472"/>
                </a:lnTo>
                <a:lnTo>
                  <a:pt x="1475" y="318"/>
                </a:lnTo>
                <a:lnTo>
                  <a:pt x="1542" y="160"/>
                </a:lnTo>
                <a:lnTo>
                  <a:pt x="160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01" name="Freeform 18"/>
          <p:cNvSpPr>
            <a:spLocks/>
          </p:cNvSpPr>
          <p:nvPr/>
        </p:nvSpPr>
        <p:spPr bwMode="auto">
          <a:xfrm>
            <a:off x="6345238" y="5026025"/>
            <a:ext cx="635000" cy="646113"/>
          </a:xfrm>
          <a:custGeom>
            <a:avLst/>
            <a:gdLst>
              <a:gd name="T0" fmla="*/ 0 w 1942"/>
              <a:gd name="T1" fmla="*/ 0 h 1981"/>
              <a:gd name="T2" fmla="*/ 2147483647 w 1942"/>
              <a:gd name="T3" fmla="*/ 2147483647 h 1981"/>
              <a:gd name="T4" fmla="*/ 2147483647 w 1942"/>
              <a:gd name="T5" fmla="*/ 2147483647 h 1981"/>
              <a:gd name="T6" fmla="*/ 2147483647 w 1942"/>
              <a:gd name="T7" fmla="*/ 2147483647 h 1981"/>
              <a:gd name="T8" fmla="*/ 2147483647 w 1942"/>
              <a:gd name="T9" fmla="*/ 2147483647 h 1981"/>
              <a:gd name="T10" fmla="*/ 2147483647 w 1942"/>
              <a:gd name="T11" fmla="*/ 2147483647 h 1981"/>
              <a:gd name="T12" fmla="*/ 2147483647 w 1942"/>
              <a:gd name="T13" fmla="*/ 2147483647 h 1981"/>
              <a:gd name="T14" fmla="*/ 2147483647 w 1942"/>
              <a:gd name="T15" fmla="*/ 2147483647 h 1981"/>
              <a:gd name="T16" fmla="*/ 2147483647 w 1942"/>
              <a:gd name="T17" fmla="*/ 2147483647 h 1981"/>
              <a:gd name="T18" fmla="*/ 2147483647 w 1942"/>
              <a:gd name="T19" fmla="*/ 2147483647 h 1981"/>
              <a:gd name="T20" fmla="*/ 2147483647 w 1942"/>
              <a:gd name="T21" fmla="*/ 2147483647 h 1981"/>
              <a:gd name="T22" fmla="*/ 2147483647 w 1942"/>
              <a:gd name="T23" fmla="*/ 2147483647 h 1981"/>
              <a:gd name="T24" fmla="*/ 2147483647 w 1942"/>
              <a:gd name="T25" fmla="*/ 2147483647 h 1981"/>
              <a:gd name="T26" fmla="*/ 2147483647 w 1942"/>
              <a:gd name="T27" fmla="*/ 2147483647 h 1981"/>
              <a:gd name="T28" fmla="*/ 2147483647 w 1942"/>
              <a:gd name="T29" fmla="*/ 2147483647 h 1981"/>
              <a:gd name="T30" fmla="*/ 2147483647 w 1942"/>
              <a:gd name="T31" fmla="*/ 2147483647 h 19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2"/>
              <a:gd name="T49" fmla="*/ 0 h 1981"/>
              <a:gd name="T50" fmla="*/ 1942 w 1942"/>
              <a:gd name="T51" fmla="*/ 1981 h 19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2" h="1981">
                <a:moveTo>
                  <a:pt x="0" y="0"/>
                </a:moveTo>
                <a:lnTo>
                  <a:pt x="74" y="172"/>
                </a:lnTo>
                <a:lnTo>
                  <a:pt x="158" y="341"/>
                </a:lnTo>
                <a:lnTo>
                  <a:pt x="250" y="505"/>
                </a:lnTo>
                <a:lnTo>
                  <a:pt x="351" y="664"/>
                </a:lnTo>
                <a:lnTo>
                  <a:pt x="460" y="818"/>
                </a:lnTo>
                <a:lnTo>
                  <a:pt x="578" y="966"/>
                </a:lnTo>
                <a:lnTo>
                  <a:pt x="703" y="1108"/>
                </a:lnTo>
                <a:lnTo>
                  <a:pt x="836" y="1243"/>
                </a:lnTo>
                <a:lnTo>
                  <a:pt x="975" y="1372"/>
                </a:lnTo>
                <a:lnTo>
                  <a:pt x="1122" y="1493"/>
                </a:lnTo>
                <a:lnTo>
                  <a:pt x="1275" y="1607"/>
                </a:lnTo>
                <a:lnTo>
                  <a:pt x="1434" y="1712"/>
                </a:lnTo>
                <a:lnTo>
                  <a:pt x="1598" y="1810"/>
                </a:lnTo>
                <a:lnTo>
                  <a:pt x="1767" y="1899"/>
                </a:lnTo>
                <a:lnTo>
                  <a:pt x="1941" y="198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02" name="Text Box 23"/>
          <p:cNvSpPr txBox="1">
            <a:spLocks noChangeArrowheads="1"/>
          </p:cNvSpPr>
          <p:nvPr/>
        </p:nvSpPr>
        <p:spPr bwMode="auto">
          <a:xfrm>
            <a:off x="6340475" y="4456113"/>
            <a:ext cx="3095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i="1">
                <a:latin typeface="Calibri" charset="0"/>
              </a:rPr>
              <a:t>a</a:t>
            </a:r>
          </a:p>
        </p:txBody>
      </p:sp>
      <p:sp>
        <p:nvSpPr>
          <p:cNvPr id="174103" name="Text Box 24"/>
          <p:cNvSpPr txBox="1">
            <a:spLocks noChangeArrowheads="1"/>
          </p:cNvSpPr>
          <p:nvPr/>
        </p:nvSpPr>
        <p:spPr bwMode="auto">
          <a:xfrm>
            <a:off x="8453438" y="4456113"/>
            <a:ext cx="160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i="1">
                <a:latin typeface="Calibri" charset="0"/>
              </a:rPr>
              <a:t>c</a:t>
            </a:r>
          </a:p>
        </p:txBody>
      </p:sp>
      <p:sp>
        <p:nvSpPr>
          <p:cNvPr id="174104" name="Text Box 25"/>
          <p:cNvSpPr txBox="1">
            <a:spLocks noChangeArrowheads="1"/>
          </p:cNvSpPr>
          <p:nvPr/>
        </p:nvSpPr>
        <p:spPr bwMode="auto">
          <a:xfrm>
            <a:off x="7427913" y="5449888"/>
            <a:ext cx="155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i="1">
                <a:latin typeface="Calibri" charset="0"/>
              </a:rPr>
              <a:t>d</a:t>
            </a:r>
          </a:p>
        </p:txBody>
      </p:sp>
      <p:sp>
        <p:nvSpPr>
          <p:cNvPr id="174105" name="Text Box 26"/>
          <p:cNvSpPr txBox="1">
            <a:spLocks noChangeArrowheads="1"/>
          </p:cNvSpPr>
          <p:nvPr/>
        </p:nvSpPr>
        <p:spPr bwMode="auto">
          <a:xfrm>
            <a:off x="7361238" y="3490913"/>
            <a:ext cx="260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i="1">
                <a:latin typeface="Calibri" charset="0"/>
              </a:rPr>
              <a:t>b</a:t>
            </a:r>
          </a:p>
        </p:txBody>
      </p:sp>
      <p:sp>
        <p:nvSpPr>
          <p:cNvPr id="174106" name="Text Box 27"/>
          <p:cNvSpPr txBox="1">
            <a:spLocks noChangeArrowheads="1"/>
          </p:cNvSpPr>
          <p:nvPr/>
        </p:nvSpPr>
        <p:spPr bwMode="auto">
          <a:xfrm>
            <a:off x="868363" y="4349750"/>
            <a:ext cx="30956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i="1">
                <a:latin typeface="Calibri" charset="0"/>
              </a:rPr>
              <a:t>a</a:t>
            </a:r>
          </a:p>
        </p:txBody>
      </p:sp>
      <p:sp>
        <p:nvSpPr>
          <p:cNvPr id="174107" name="Text Box 28"/>
          <p:cNvSpPr txBox="1">
            <a:spLocks noChangeArrowheads="1"/>
          </p:cNvSpPr>
          <p:nvPr/>
        </p:nvSpPr>
        <p:spPr bwMode="auto">
          <a:xfrm>
            <a:off x="1933575" y="3435350"/>
            <a:ext cx="260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i="1">
                <a:latin typeface="Calibri" charset="0"/>
              </a:rPr>
              <a:t>b</a:t>
            </a:r>
          </a:p>
        </p:txBody>
      </p:sp>
      <p:sp>
        <p:nvSpPr>
          <p:cNvPr id="174108" name="Text Box 29"/>
          <p:cNvSpPr txBox="1">
            <a:spLocks noChangeArrowheads="1"/>
          </p:cNvSpPr>
          <p:nvPr/>
        </p:nvSpPr>
        <p:spPr bwMode="auto">
          <a:xfrm>
            <a:off x="2981325" y="4319588"/>
            <a:ext cx="160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i="1">
                <a:latin typeface="Calibri" charset="0"/>
              </a:rPr>
              <a:t>c</a:t>
            </a:r>
          </a:p>
        </p:txBody>
      </p:sp>
      <p:sp>
        <p:nvSpPr>
          <p:cNvPr id="174109" name="Text Box 30"/>
          <p:cNvSpPr txBox="1">
            <a:spLocks noChangeArrowheads="1"/>
          </p:cNvSpPr>
          <p:nvPr/>
        </p:nvSpPr>
        <p:spPr bwMode="auto">
          <a:xfrm>
            <a:off x="1965325" y="5441950"/>
            <a:ext cx="1555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i="1">
                <a:latin typeface="Calibri" charset="0"/>
              </a:rPr>
              <a:t>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2000" y="3606800"/>
            <a:ext cx="2895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Series of 2-breaks transforming </a:t>
            </a:r>
            <a:r>
              <a:rPr lang="en-US" sz="2400" i="1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 into </a:t>
            </a:r>
            <a:r>
              <a:rPr lang="en-US" sz="2400" i="1" dirty="0">
                <a:solidFill>
                  <a:srgbClr val="0000FF"/>
                </a:solidFill>
              </a:rPr>
              <a:t>Q</a:t>
            </a:r>
          </a:p>
        </p:txBody>
      </p:sp>
      <p:sp>
        <p:nvSpPr>
          <p:cNvPr id="30" name="Line 3"/>
          <p:cNvSpPr>
            <a:spLocks noChangeShapeType="1"/>
          </p:cNvSpPr>
          <p:nvPr/>
        </p:nvSpPr>
        <p:spPr bwMode="auto">
          <a:xfrm>
            <a:off x="3505200" y="1371600"/>
            <a:ext cx="293688" cy="1588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5943600"/>
            <a:ext cx="8610600" cy="564873"/>
          </a:xfrm>
          <a:prstGeom prst="rect">
            <a:avLst/>
          </a:prstGeom>
          <a:solidFill>
            <a:srgbClr val="C6D9F1"/>
          </a:solidFill>
        </p:spPr>
        <p:txBody>
          <a:bodyPr wrap="square" rtlCol="0">
            <a:spAutoFit/>
          </a:bodyPr>
          <a:lstStyle/>
          <a:p>
            <a:pPr>
              <a:lnSpc>
                <a:spcPct val="63000"/>
              </a:lnSpc>
              <a:buClr>
                <a:srgbClr val="000000"/>
              </a:buClr>
              <a:buSzPct val="45000"/>
            </a:pPr>
            <a:r>
              <a:rPr lang="en-GB" i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>
              <a:lnSpc>
                <a:spcPct val="63000"/>
              </a:lnSpc>
              <a:buClr>
                <a:srgbClr val="000000"/>
              </a:buClr>
              <a:buSzPct val="45000"/>
            </a:pPr>
            <a:r>
              <a:rPr lang="en-GB" sz="2800" i="1" dirty="0">
                <a:solidFill>
                  <a:srgbClr val="000000"/>
                </a:solidFill>
                <a:latin typeface="Calibri" charset="0"/>
              </a:rPr>
              <a:t>        cycle(</a:t>
            </a:r>
            <a:r>
              <a:rPr lang="en-GB" sz="2800" i="1" dirty="0">
                <a:solidFill>
                  <a:srgbClr val="FF0000"/>
                </a:solidFill>
                <a:latin typeface="Calibri" charset="0"/>
              </a:rPr>
              <a:t>P</a:t>
            </a:r>
            <a:r>
              <a:rPr lang="en-GB" sz="2800" i="1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GB" sz="2800" i="1" dirty="0">
                <a:solidFill>
                  <a:srgbClr val="0000FF"/>
                </a:solidFill>
                <a:latin typeface="Calibri" charset="0"/>
              </a:rPr>
              <a:t>Q</a:t>
            </a:r>
            <a:r>
              <a:rPr lang="en-GB" sz="2800" i="1" dirty="0">
                <a:solidFill>
                  <a:srgbClr val="000000"/>
                </a:solidFill>
                <a:latin typeface="Calibri" charset="0"/>
              </a:rPr>
              <a:t>)=2                                             cycle(</a:t>
            </a:r>
            <a:r>
              <a:rPr lang="en-GB" sz="2800" i="1" dirty="0">
                <a:solidFill>
                  <a:srgbClr val="FF0000"/>
                </a:solidFill>
                <a:latin typeface="Calibri" charset="0"/>
              </a:rPr>
              <a:t>Q</a:t>
            </a:r>
            <a:r>
              <a:rPr lang="en-GB" sz="2800" i="1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GB" sz="2800" i="1" dirty="0">
                <a:solidFill>
                  <a:srgbClr val="0000FF"/>
                </a:solidFill>
                <a:latin typeface="Calibri" charset="0"/>
              </a:rPr>
              <a:t>Q</a:t>
            </a:r>
            <a:r>
              <a:rPr lang="en-GB" sz="2800" i="1" dirty="0">
                <a:solidFill>
                  <a:srgbClr val="000000"/>
                </a:solidFill>
                <a:latin typeface="Calibri" charset="0"/>
              </a:rPr>
              <a:t>)=</a:t>
            </a:r>
            <a:r>
              <a:rPr lang="en-GB" sz="2800" i="1" dirty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Calibri" charset="0"/>
              </a:rPr>
              <a:t>4 </a:t>
            </a:r>
            <a:endParaRPr lang="en-US" sz="2800" dirty="0"/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>
            <a:off x="3962400" y="6261100"/>
            <a:ext cx="1741488" cy="1588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A5244-93BE-A045-918D-44A392D4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554213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3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-7471"/>
            <a:ext cx="8839200" cy="1146175"/>
          </a:xfrm>
        </p:spPr>
        <p:txBody>
          <a:bodyPr lIns="0" tIns="0" rIns="0" bIns="0" anchor="ctr">
            <a:normAutofit/>
          </a:bodyPr>
          <a:lstStyle/>
          <a:p>
            <a:pPr algn="ctr" defTabSz="457200" eaLnBrk="1" hangingPunct="1">
              <a:lnSpc>
                <a:spcPct val="102000"/>
              </a:lnSpc>
              <a:buClr>
                <a:srgbClr val="000000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200" dirty="0">
                <a:solidFill>
                  <a:srgbClr val="333333"/>
                </a:solidFill>
                <a:latin typeface="Calibri"/>
                <a:cs typeface="Calibri"/>
              </a:rPr>
              <a:t>Genome Rearrangements Affect Red-Blue Cycles</a:t>
            </a:r>
          </a:p>
        </p:txBody>
      </p:sp>
      <p:sp>
        <p:nvSpPr>
          <p:cNvPr id="174093" name="Text Box 6"/>
          <p:cNvSpPr txBox="1">
            <a:spLocks noChangeArrowheads="1"/>
          </p:cNvSpPr>
          <p:nvPr/>
        </p:nvSpPr>
        <p:spPr bwMode="auto">
          <a:xfrm>
            <a:off x="152400" y="1219200"/>
            <a:ext cx="8839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dirty="0">
                <a:solidFill>
                  <a:srgbClr val="000000"/>
                </a:solidFill>
                <a:latin typeface="Calibri"/>
                <a:cs typeface="Calibri"/>
              </a:rPr>
              <a:t>Each transformation           </a:t>
            </a:r>
            <a:r>
              <a:rPr lang="en-GB" sz="2900" i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lang="en-GB" sz="29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29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2900" i="1" dirty="0">
                <a:solidFill>
                  <a:srgbClr val="00CC00"/>
                </a:solidFill>
                <a:latin typeface="Calibri"/>
                <a:cs typeface="Calibri"/>
              </a:rPr>
              <a:t>Q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  <a:p>
            <a:pPr eaLnBrk="1">
              <a:lnSpc>
                <a:spcPct val="6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2900" i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>
              <a:lnSpc>
                <a:spcPct val="6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dirty="0">
                <a:solidFill>
                  <a:srgbClr val="000000"/>
                </a:solidFill>
                <a:latin typeface="Calibri"/>
                <a:cs typeface="Calibri"/>
              </a:rPr>
              <a:t>corresponds to a transformation</a:t>
            </a:r>
          </a:p>
          <a:p>
            <a:pPr eaLnBrk="1">
              <a:lnSpc>
                <a:spcPct val="6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29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 eaLnBrk="1">
              <a:lnSpc>
                <a:spcPct val="6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900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lang="en-GB" sz="2900" i="1" dirty="0" err="1">
                <a:solidFill>
                  <a:srgbClr val="000000"/>
                </a:solidFill>
                <a:latin typeface="Calibri"/>
                <a:cs typeface="Calibri"/>
              </a:rPr>
              <a:t>BreakpointGraph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GB" sz="2900" i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GB" sz="2900" i="1" dirty="0">
                <a:solidFill>
                  <a:srgbClr val="00CC00"/>
                </a:solidFill>
                <a:latin typeface="Calibri"/>
                <a:cs typeface="Calibri"/>
              </a:rPr>
              <a:t>Q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) </a:t>
            </a:r>
            <a:r>
              <a:rPr lang="en-GB" sz="29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9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2900" i="1" dirty="0" err="1">
                <a:solidFill>
                  <a:srgbClr val="000000"/>
                </a:solidFill>
                <a:latin typeface="Calibri"/>
                <a:cs typeface="Calibri"/>
              </a:rPr>
              <a:t>BreakpointGraph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GB" sz="2900" i="1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lang="en-GB" sz="2900" i="1" dirty="0">
                <a:solidFill>
                  <a:srgbClr val="00CC00"/>
                </a:solidFill>
                <a:latin typeface="Calibri"/>
                <a:cs typeface="Calibri"/>
              </a:rPr>
              <a:t>,Q</a:t>
            </a:r>
            <a:r>
              <a:rPr lang="en-GB" sz="2900" i="1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GB" sz="2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3429000"/>
            <a:ext cx="8083550" cy="2954338"/>
            <a:chOff x="425450" y="3124200"/>
            <a:chExt cx="8083550" cy="2954338"/>
          </a:xfrm>
        </p:grpSpPr>
        <p:sp>
          <p:nvSpPr>
            <p:cNvPr id="174081" name="Line 14"/>
            <p:cNvSpPr>
              <a:spLocks noChangeShapeType="1"/>
            </p:cNvSpPr>
            <p:nvPr/>
          </p:nvSpPr>
          <p:spPr bwMode="auto">
            <a:xfrm flipH="1" flipV="1">
              <a:off x="1427163" y="3124200"/>
              <a:ext cx="20637" cy="2133600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82" name="Line 13"/>
            <p:cNvSpPr>
              <a:spLocks noChangeShapeType="1"/>
            </p:cNvSpPr>
            <p:nvPr/>
          </p:nvSpPr>
          <p:spPr bwMode="auto">
            <a:xfrm>
              <a:off x="811213" y="4635500"/>
              <a:ext cx="1703387" cy="546100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83" name="Line 12"/>
            <p:cNvSpPr>
              <a:spLocks noChangeShapeType="1"/>
            </p:cNvSpPr>
            <p:nvPr/>
          </p:nvSpPr>
          <p:spPr bwMode="auto">
            <a:xfrm>
              <a:off x="838200" y="3810000"/>
              <a:ext cx="2236788" cy="774700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84" name="Line 11"/>
            <p:cNvSpPr>
              <a:spLocks noChangeShapeType="1"/>
            </p:cNvSpPr>
            <p:nvPr/>
          </p:nvSpPr>
          <p:spPr bwMode="auto">
            <a:xfrm>
              <a:off x="2438400" y="3144838"/>
              <a:ext cx="606425" cy="636587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85" name="Line 19"/>
            <p:cNvSpPr>
              <a:spLocks noChangeShapeType="1"/>
            </p:cNvSpPr>
            <p:nvPr/>
          </p:nvSpPr>
          <p:spPr bwMode="auto">
            <a:xfrm>
              <a:off x="7869238" y="3227388"/>
              <a:ext cx="606425" cy="636587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86" name="Line 20"/>
            <p:cNvSpPr>
              <a:spLocks noChangeShapeType="1"/>
            </p:cNvSpPr>
            <p:nvPr/>
          </p:nvSpPr>
          <p:spPr bwMode="auto">
            <a:xfrm flipV="1">
              <a:off x="6262688" y="3263900"/>
              <a:ext cx="581025" cy="573088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87" name="Line 21"/>
            <p:cNvSpPr>
              <a:spLocks noChangeShapeType="1"/>
            </p:cNvSpPr>
            <p:nvPr/>
          </p:nvSpPr>
          <p:spPr bwMode="auto">
            <a:xfrm>
              <a:off x="6242050" y="4718050"/>
              <a:ext cx="615950" cy="615950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88" name="Line 22"/>
            <p:cNvSpPr>
              <a:spLocks noChangeShapeType="1"/>
            </p:cNvSpPr>
            <p:nvPr/>
          </p:nvSpPr>
          <p:spPr bwMode="auto">
            <a:xfrm flipH="1">
              <a:off x="7993063" y="4678363"/>
              <a:ext cx="496887" cy="603250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0" name="Line 3"/>
            <p:cNvSpPr>
              <a:spLocks noChangeShapeType="1"/>
            </p:cNvSpPr>
            <p:nvPr/>
          </p:nvSpPr>
          <p:spPr bwMode="auto">
            <a:xfrm>
              <a:off x="3832225" y="4210050"/>
              <a:ext cx="1741488" cy="1588"/>
            </a:xfrm>
            <a:prstGeom prst="line">
              <a:avLst/>
            </a:prstGeom>
            <a:noFill/>
            <a:ln w="57150" cmpd="sng">
              <a:solidFill>
                <a:srgbClr val="000000"/>
              </a:solidFill>
              <a:prstDash val="sysDash"/>
              <a:round/>
              <a:headEnd type="oval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1" name="Text Box 4"/>
            <p:cNvSpPr txBox="1">
              <a:spLocks noChangeArrowheads="1"/>
            </p:cNvSpPr>
            <p:nvPr/>
          </p:nvSpPr>
          <p:spPr bwMode="auto">
            <a:xfrm>
              <a:off x="425450" y="5710238"/>
              <a:ext cx="23256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414338" eaLnBrk="0" hangingPunct="0">
                <a:tabLst>
                  <a:tab pos="657225" algn="l"/>
                  <a:tab pos="1312863" algn="l"/>
                  <a:tab pos="1970088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14338" eaLnBrk="0" hangingPunct="0">
                <a:tabLst>
                  <a:tab pos="657225" algn="l"/>
                  <a:tab pos="1312863" algn="l"/>
                  <a:tab pos="1970088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14338" eaLnBrk="0" hangingPunct="0">
                <a:tabLst>
                  <a:tab pos="657225" algn="l"/>
                  <a:tab pos="1312863" algn="l"/>
                  <a:tab pos="1970088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14338" eaLnBrk="0" hangingPunct="0">
                <a:tabLst>
                  <a:tab pos="657225" algn="l"/>
                  <a:tab pos="1312863" algn="l"/>
                  <a:tab pos="1970088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14338" eaLnBrk="0" hangingPunct="0">
                <a:tabLst>
                  <a:tab pos="657225" algn="l"/>
                  <a:tab pos="1312863" algn="l"/>
                  <a:tab pos="1970088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63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r>
                <a:rPr lang="en-GB" sz="2800" i="1" dirty="0">
                  <a:solidFill>
                    <a:srgbClr val="000000"/>
                  </a:solidFill>
                  <a:latin typeface="Calibri" charset="0"/>
                </a:rPr>
                <a:t>         cycle(</a:t>
              </a:r>
              <a:r>
                <a:rPr lang="en-GB" sz="2800" i="1" dirty="0">
                  <a:solidFill>
                    <a:srgbClr val="FF0000"/>
                  </a:solidFill>
                  <a:latin typeface="Calibri" charset="0"/>
                </a:rPr>
                <a:t>P</a:t>
              </a:r>
              <a:r>
                <a:rPr lang="en-GB" sz="2800" i="1" dirty="0">
                  <a:solidFill>
                    <a:srgbClr val="000000"/>
                  </a:solidFill>
                  <a:latin typeface="Calibri" charset="0"/>
                </a:rPr>
                <a:t>,</a:t>
              </a:r>
              <a:r>
                <a:rPr lang="en-GB" sz="2800" i="1" dirty="0">
                  <a:solidFill>
                    <a:srgbClr val="00CC00"/>
                  </a:solidFill>
                  <a:latin typeface="Calibri" charset="0"/>
                </a:rPr>
                <a:t>Q</a:t>
              </a:r>
              <a:r>
                <a:rPr lang="en-GB" sz="2800" i="1" dirty="0">
                  <a:solidFill>
                    <a:srgbClr val="000000"/>
                  </a:solidFill>
                  <a:latin typeface="Calibri" charset="0"/>
                </a:rPr>
                <a:t>)=2                                           cycle(</a:t>
              </a:r>
              <a:r>
                <a:rPr lang="en-GB" sz="2800" i="1" dirty="0">
                  <a:solidFill>
                    <a:srgbClr val="FF0000"/>
                  </a:solidFill>
                  <a:latin typeface="Calibri" charset="0"/>
                </a:rPr>
                <a:t>Q</a:t>
              </a:r>
              <a:r>
                <a:rPr lang="en-GB" sz="2800" i="1" dirty="0">
                  <a:solidFill>
                    <a:srgbClr val="000000"/>
                  </a:solidFill>
                  <a:latin typeface="Calibri" charset="0"/>
                </a:rPr>
                <a:t>,</a:t>
              </a:r>
              <a:r>
                <a:rPr lang="en-GB" sz="2800" i="1" dirty="0">
                  <a:solidFill>
                    <a:srgbClr val="00CC00"/>
                  </a:solidFill>
                  <a:latin typeface="Calibri" charset="0"/>
                </a:rPr>
                <a:t>Q</a:t>
              </a:r>
              <a:r>
                <a:rPr lang="en-GB" sz="2800" i="1" dirty="0">
                  <a:solidFill>
                    <a:srgbClr val="000000"/>
                  </a:solidFill>
                  <a:latin typeface="Calibri" charset="0"/>
                </a:rPr>
                <a:t>)=</a:t>
              </a:r>
              <a:r>
                <a:rPr lang="en-GB" sz="2800" i="1" dirty="0">
                  <a:solidFill>
                    <a:schemeClr val="bg1"/>
                  </a:solidFill>
                  <a:latin typeface="Calibri" charset="0"/>
                </a:rPr>
                <a:t> </a:t>
              </a:r>
              <a:r>
                <a:rPr lang="en-GB" sz="2800" i="1" dirty="0">
                  <a:solidFill>
                    <a:srgbClr val="000000"/>
                  </a:solidFill>
                  <a:latin typeface="Calibri" charset="0"/>
                </a:rPr>
                <a:t>4 </a:t>
              </a:r>
            </a:p>
            <a:p>
              <a:pPr eaLnBrk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endParaRPr lang="en-GB" sz="2800" i="1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74092" name="Text Box 5"/>
            <p:cNvSpPr txBox="1">
              <a:spLocks noChangeArrowheads="1"/>
            </p:cNvSpPr>
            <p:nvPr/>
          </p:nvSpPr>
          <p:spPr bwMode="auto">
            <a:xfrm>
              <a:off x="4710113" y="5710238"/>
              <a:ext cx="33226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414338" eaLnBrk="0" hangingPunct="0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14338" eaLnBrk="0" hangingPunct="0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14338" eaLnBrk="0" hangingPunct="0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14338" eaLnBrk="0" hangingPunct="0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14338" eaLnBrk="0" hangingPunct="0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endParaRPr lang="en-GB" sz="2800" i="1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74094" name="Freeform 7"/>
            <p:cNvSpPr>
              <a:spLocks/>
            </p:cNvSpPr>
            <p:nvPr/>
          </p:nvSpPr>
          <p:spPr bwMode="auto">
            <a:xfrm>
              <a:off x="2444750" y="3157538"/>
              <a:ext cx="604838" cy="620712"/>
            </a:xfrm>
            <a:custGeom>
              <a:avLst/>
              <a:gdLst>
                <a:gd name="T0" fmla="*/ 2147483647 w 1851"/>
                <a:gd name="T1" fmla="*/ 2147483647 h 1905"/>
                <a:gd name="T2" fmla="*/ 2147483647 w 1851"/>
                <a:gd name="T3" fmla="*/ 2147483647 h 1905"/>
                <a:gd name="T4" fmla="*/ 2147483647 w 1851"/>
                <a:gd name="T5" fmla="*/ 2147483647 h 1905"/>
                <a:gd name="T6" fmla="*/ 2147483647 w 1851"/>
                <a:gd name="T7" fmla="*/ 2147483647 h 1905"/>
                <a:gd name="T8" fmla="*/ 2147483647 w 1851"/>
                <a:gd name="T9" fmla="*/ 2147483647 h 1905"/>
                <a:gd name="T10" fmla="*/ 2147483647 w 1851"/>
                <a:gd name="T11" fmla="*/ 2147483647 h 1905"/>
                <a:gd name="T12" fmla="*/ 2147483647 w 1851"/>
                <a:gd name="T13" fmla="*/ 2147483647 h 1905"/>
                <a:gd name="T14" fmla="*/ 2147483647 w 1851"/>
                <a:gd name="T15" fmla="*/ 2147483647 h 1905"/>
                <a:gd name="T16" fmla="*/ 2147483647 w 1851"/>
                <a:gd name="T17" fmla="*/ 2147483647 h 1905"/>
                <a:gd name="T18" fmla="*/ 2147483647 w 1851"/>
                <a:gd name="T19" fmla="*/ 2147483647 h 1905"/>
                <a:gd name="T20" fmla="*/ 2147483647 w 1851"/>
                <a:gd name="T21" fmla="*/ 2147483647 h 1905"/>
                <a:gd name="T22" fmla="*/ 2147483647 w 1851"/>
                <a:gd name="T23" fmla="*/ 2147483647 h 1905"/>
                <a:gd name="T24" fmla="*/ 2147483647 w 1851"/>
                <a:gd name="T25" fmla="*/ 2147483647 h 1905"/>
                <a:gd name="T26" fmla="*/ 2147483647 w 1851"/>
                <a:gd name="T27" fmla="*/ 2147483647 h 1905"/>
                <a:gd name="T28" fmla="*/ 2147483647 w 1851"/>
                <a:gd name="T29" fmla="*/ 2147483647 h 1905"/>
                <a:gd name="T30" fmla="*/ 0 w 1851"/>
                <a:gd name="T31" fmla="*/ 0 h 19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51"/>
                <a:gd name="T49" fmla="*/ 0 h 1905"/>
                <a:gd name="T50" fmla="*/ 1851 w 1851"/>
                <a:gd name="T51" fmla="*/ 1905 h 19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51" h="1905">
                  <a:moveTo>
                    <a:pt x="1850" y="1904"/>
                  </a:moveTo>
                  <a:lnTo>
                    <a:pt x="1777" y="1740"/>
                  </a:lnTo>
                  <a:lnTo>
                    <a:pt x="1696" y="1579"/>
                  </a:lnTo>
                  <a:lnTo>
                    <a:pt x="1607" y="1423"/>
                  </a:lnTo>
                  <a:lnTo>
                    <a:pt x="1510" y="1272"/>
                  </a:lnTo>
                  <a:lnTo>
                    <a:pt x="1405" y="1125"/>
                  </a:lnTo>
                  <a:lnTo>
                    <a:pt x="1292" y="984"/>
                  </a:lnTo>
                  <a:lnTo>
                    <a:pt x="1173" y="848"/>
                  </a:lnTo>
                  <a:lnTo>
                    <a:pt x="1047" y="718"/>
                  </a:lnTo>
                  <a:lnTo>
                    <a:pt x="914" y="594"/>
                  </a:lnTo>
                  <a:lnTo>
                    <a:pt x="775" y="477"/>
                  </a:lnTo>
                  <a:lnTo>
                    <a:pt x="630" y="367"/>
                  </a:lnTo>
                  <a:lnTo>
                    <a:pt x="480" y="264"/>
                  </a:lnTo>
                  <a:lnTo>
                    <a:pt x="325" y="168"/>
                  </a:lnTo>
                  <a:lnTo>
                    <a:pt x="164" y="80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20DF29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5" name="Freeform 8"/>
            <p:cNvSpPr>
              <a:spLocks/>
            </p:cNvSpPr>
            <p:nvPr/>
          </p:nvSpPr>
          <p:spPr bwMode="auto">
            <a:xfrm>
              <a:off x="808038" y="3157538"/>
              <a:ext cx="609600" cy="631825"/>
            </a:xfrm>
            <a:custGeom>
              <a:avLst/>
              <a:gdLst>
                <a:gd name="T0" fmla="*/ 2147483647 w 1864"/>
                <a:gd name="T1" fmla="*/ 0 h 1936"/>
                <a:gd name="T2" fmla="*/ 2147483647 w 1864"/>
                <a:gd name="T3" fmla="*/ 2147483647 h 1936"/>
                <a:gd name="T4" fmla="*/ 2147483647 w 1864"/>
                <a:gd name="T5" fmla="*/ 2147483647 h 1936"/>
                <a:gd name="T6" fmla="*/ 2147483647 w 1864"/>
                <a:gd name="T7" fmla="*/ 2147483647 h 1936"/>
                <a:gd name="T8" fmla="*/ 2147483647 w 1864"/>
                <a:gd name="T9" fmla="*/ 2147483647 h 1936"/>
                <a:gd name="T10" fmla="*/ 2147483647 w 1864"/>
                <a:gd name="T11" fmla="*/ 2147483647 h 1936"/>
                <a:gd name="T12" fmla="*/ 2147483647 w 1864"/>
                <a:gd name="T13" fmla="*/ 2147483647 h 1936"/>
                <a:gd name="T14" fmla="*/ 2147483647 w 1864"/>
                <a:gd name="T15" fmla="*/ 2147483647 h 1936"/>
                <a:gd name="T16" fmla="*/ 2147483647 w 1864"/>
                <a:gd name="T17" fmla="*/ 2147483647 h 1936"/>
                <a:gd name="T18" fmla="*/ 2147483647 w 1864"/>
                <a:gd name="T19" fmla="*/ 2147483647 h 1936"/>
                <a:gd name="T20" fmla="*/ 2147483647 w 1864"/>
                <a:gd name="T21" fmla="*/ 2147483647 h 1936"/>
                <a:gd name="T22" fmla="*/ 2147483647 w 1864"/>
                <a:gd name="T23" fmla="*/ 2147483647 h 1936"/>
                <a:gd name="T24" fmla="*/ 2147483647 w 1864"/>
                <a:gd name="T25" fmla="*/ 2147483647 h 1936"/>
                <a:gd name="T26" fmla="*/ 2147483647 w 1864"/>
                <a:gd name="T27" fmla="*/ 2147483647 h 1936"/>
                <a:gd name="T28" fmla="*/ 2147483647 w 1864"/>
                <a:gd name="T29" fmla="*/ 2147483647 h 1936"/>
                <a:gd name="T30" fmla="*/ 0 w 1864"/>
                <a:gd name="T31" fmla="*/ 2147483647 h 19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64"/>
                <a:gd name="T49" fmla="*/ 0 h 1936"/>
                <a:gd name="T50" fmla="*/ 1864 w 1864"/>
                <a:gd name="T51" fmla="*/ 1936 h 19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64" h="1936">
                  <a:moveTo>
                    <a:pt x="1863" y="0"/>
                  </a:moveTo>
                  <a:lnTo>
                    <a:pt x="1696" y="81"/>
                  </a:lnTo>
                  <a:lnTo>
                    <a:pt x="1534" y="170"/>
                  </a:lnTo>
                  <a:lnTo>
                    <a:pt x="1377" y="268"/>
                  </a:lnTo>
                  <a:lnTo>
                    <a:pt x="1225" y="372"/>
                  </a:lnTo>
                  <a:lnTo>
                    <a:pt x="1079" y="484"/>
                  </a:lnTo>
                  <a:lnTo>
                    <a:pt x="939" y="603"/>
                  </a:lnTo>
                  <a:lnTo>
                    <a:pt x="805" y="729"/>
                  </a:lnTo>
                  <a:lnTo>
                    <a:pt x="678" y="861"/>
                  </a:lnTo>
                  <a:lnTo>
                    <a:pt x="558" y="999"/>
                  </a:lnTo>
                  <a:lnTo>
                    <a:pt x="445" y="1143"/>
                  </a:lnTo>
                  <a:lnTo>
                    <a:pt x="340" y="1292"/>
                  </a:lnTo>
                  <a:lnTo>
                    <a:pt x="242" y="1447"/>
                  </a:lnTo>
                  <a:lnTo>
                    <a:pt x="153" y="1605"/>
                  </a:lnTo>
                  <a:lnTo>
                    <a:pt x="72" y="1768"/>
                  </a:lnTo>
                  <a:lnTo>
                    <a:pt x="0" y="1935"/>
                  </a:lnTo>
                </a:path>
              </a:pathLst>
            </a:custGeom>
            <a:noFill/>
            <a:ln w="36720">
              <a:solidFill>
                <a:srgbClr val="20DF29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6" name="Freeform 9"/>
            <p:cNvSpPr>
              <a:spLocks/>
            </p:cNvSpPr>
            <p:nvPr/>
          </p:nvSpPr>
          <p:spPr bwMode="auto">
            <a:xfrm>
              <a:off x="2554288" y="4578350"/>
              <a:ext cx="522287" cy="639763"/>
            </a:xfrm>
            <a:custGeom>
              <a:avLst/>
              <a:gdLst>
                <a:gd name="T0" fmla="*/ 0 w 1601"/>
                <a:gd name="T1" fmla="*/ 2147483647 h 1956"/>
                <a:gd name="T2" fmla="*/ 2147483647 w 1601"/>
                <a:gd name="T3" fmla="*/ 2147483647 h 1956"/>
                <a:gd name="T4" fmla="*/ 2147483647 w 1601"/>
                <a:gd name="T5" fmla="*/ 2147483647 h 1956"/>
                <a:gd name="T6" fmla="*/ 2147483647 w 1601"/>
                <a:gd name="T7" fmla="*/ 2147483647 h 1956"/>
                <a:gd name="T8" fmla="*/ 2147483647 w 1601"/>
                <a:gd name="T9" fmla="*/ 2147483647 h 1956"/>
                <a:gd name="T10" fmla="*/ 2147483647 w 1601"/>
                <a:gd name="T11" fmla="*/ 2147483647 h 1956"/>
                <a:gd name="T12" fmla="*/ 2147483647 w 1601"/>
                <a:gd name="T13" fmla="*/ 2147483647 h 1956"/>
                <a:gd name="T14" fmla="*/ 2147483647 w 1601"/>
                <a:gd name="T15" fmla="*/ 2147483647 h 1956"/>
                <a:gd name="T16" fmla="*/ 2147483647 w 1601"/>
                <a:gd name="T17" fmla="*/ 2147483647 h 1956"/>
                <a:gd name="T18" fmla="*/ 2147483647 w 1601"/>
                <a:gd name="T19" fmla="*/ 2147483647 h 1956"/>
                <a:gd name="T20" fmla="*/ 2147483647 w 1601"/>
                <a:gd name="T21" fmla="*/ 2147483647 h 1956"/>
                <a:gd name="T22" fmla="*/ 2147483647 w 1601"/>
                <a:gd name="T23" fmla="*/ 2147483647 h 1956"/>
                <a:gd name="T24" fmla="*/ 2147483647 w 1601"/>
                <a:gd name="T25" fmla="*/ 2147483647 h 1956"/>
                <a:gd name="T26" fmla="*/ 2147483647 w 1601"/>
                <a:gd name="T27" fmla="*/ 2147483647 h 1956"/>
                <a:gd name="T28" fmla="*/ 2147483647 w 1601"/>
                <a:gd name="T29" fmla="*/ 2147483647 h 1956"/>
                <a:gd name="T30" fmla="*/ 2147483647 w 1601"/>
                <a:gd name="T31" fmla="*/ 0 h 19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01"/>
                <a:gd name="T49" fmla="*/ 0 h 1956"/>
                <a:gd name="T50" fmla="*/ 1601 w 1601"/>
                <a:gd name="T51" fmla="*/ 1956 h 19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01" h="1956">
                  <a:moveTo>
                    <a:pt x="0" y="1955"/>
                  </a:moveTo>
                  <a:lnTo>
                    <a:pt x="148" y="1864"/>
                  </a:lnTo>
                  <a:lnTo>
                    <a:pt x="291" y="1765"/>
                  </a:lnTo>
                  <a:lnTo>
                    <a:pt x="429" y="1661"/>
                  </a:lnTo>
                  <a:lnTo>
                    <a:pt x="562" y="1550"/>
                  </a:lnTo>
                  <a:lnTo>
                    <a:pt x="689" y="1433"/>
                  </a:lnTo>
                  <a:lnTo>
                    <a:pt x="810" y="1311"/>
                  </a:lnTo>
                  <a:lnTo>
                    <a:pt x="926" y="1183"/>
                  </a:lnTo>
                  <a:lnTo>
                    <a:pt x="1035" y="1050"/>
                  </a:lnTo>
                  <a:lnTo>
                    <a:pt x="1137" y="912"/>
                  </a:lnTo>
                  <a:lnTo>
                    <a:pt x="1232" y="769"/>
                  </a:lnTo>
                  <a:lnTo>
                    <a:pt x="1321" y="622"/>
                  </a:lnTo>
                  <a:lnTo>
                    <a:pt x="1402" y="472"/>
                  </a:lnTo>
                  <a:lnTo>
                    <a:pt x="1475" y="318"/>
                  </a:lnTo>
                  <a:lnTo>
                    <a:pt x="1542" y="160"/>
                  </a:lnTo>
                  <a:lnTo>
                    <a:pt x="1600" y="0"/>
                  </a:lnTo>
                </a:path>
              </a:pathLst>
            </a:custGeom>
            <a:noFill/>
            <a:ln w="36720">
              <a:solidFill>
                <a:srgbClr val="20DF29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7" name="Freeform 10"/>
            <p:cNvSpPr>
              <a:spLocks/>
            </p:cNvSpPr>
            <p:nvPr/>
          </p:nvSpPr>
          <p:spPr bwMode="auto">
            <a:xfrm>
              <a:off x="806450" y="4637088"/>
              <a:ext cx="633413" cy="646112"/>
            </a:xfrm>
            <a:custGeom>
              <a:avLst/>
              <a:gdLst>
                <a:gd name="T0" fmla="*/ 0 w 1942"/>
                <a:gd name="T1" fmla="*/ 0 h 1981"/>
                <a:gd name="T2" fmla="*/ 2147483647 w 1942"/>
                <a:gd name="T3" fmla="*/ 2147483647 h 1981"/>
                <a:gd name="T4" fmla="*/ 2147483647 w 1942"/>
                <a:gd name="T5" fmla="*/ 2147483647 h 1981"/>
                <a:gd name="T6" fmla="*/ 2147483647 w 1942"/>
                <a:gd name="T7" fmla="*/ 2147483647 h 1981"/>
                <a:gd name="T8" fmla="*/ 2147483647 w 1942"/>
                <a:gd name="T9" fmla="*/ 2147483647 h 1981"/>
                <a:gd name="T10" fmla="*/ 2147483647 w 1942"/>
                <a:gd name="T11" fmla="*/ 2147483647 h 1981"/>
                <a:gd name="T12" fmla="*/ 2147483647 w 1942"/>
                <a:gd name="T13" fmla="*/ 2147483647 h 1981"/>
                <a:gd name="T14" fmla="*/ 2147483647 w 1942"/>
                <a:gd name="T15" fmla="*/ 2147483647 h 1981"/>
                <a:gd name="T16" fmla="*/ 2147483647 w 1942"/>
                <a:gd name="T17" fmla="*/ 2147483647 h 1981"/>
                <a:gd name="T18" fmla="*/ 2147483647 w 1942"/>
                <a:gd name="T19" fmla="*/ 2147483647 h 1981"/>
                <a:gd name="T20" fmla="*/ 2147483647 w 1942"/>
                <a:gd name="T21" fmla="*/ 2147483647 h 1981"/>
                <a:gd name="T22" fmla="*/ 2147483647 w 1942"/>
                <a:gd name="T23" fmla="*/ 2147483647 h 1981"/>
                <a:gd name="T24" fmla="*/ 2147483647 w 1942"/>
                <a:gd name="T25" fmla="*/ 2147483647 h 1981"/>
                <a:gd name="T26" fmla="*/ 2147483647 w 1942"/>
                <a:gd name="T27" fmla="*/ 2147483647 h 1981"/>
                <a:gd name="T28" fmla="*/ 2147483647 w 1942"/>
                <a:gd name="T29" fmla="*/ 2147483647 h 1981"/>
                <a:gd name="T30" fmla="*/ 2147483647 w 1942"/>
                <a:gd name="T31" fmla="*/ 2147483647 h 198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2"/>
                <a:gd name="T49" fmla="*/ 0 h 1981"/>
                <a:gd name="T50" fmla="*/ 1942 w 1942"/>
                <a:gd name="T51" fmla="*/ 1981 h 198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2" h="1981">
                  <a:moveTo>
                    <a:pt x="0" y="0"/>
                  </a:moveTo>
                  <a:lnTo>
                    <a:pt x="74" y="172"/>
                  </a:lnTo>
                  <a:lnTo>
                    <a:pt x="158" y="341"/>
                  </a:lnTo>
                  <a:lnTo>
                    <a:pt x="250" y="505"/>
                  </a:lnTo>
                  <a:lnTo>
                    <a:pt x="351" y="664"/>
                  </a:lnTo>
                  <a:lnTo>
                    <a:pt x="460" y="818"/>
                  </a:lnTo>
                  <a:lnTo>
                    <a:pt x="578" y="966"/>
                  </a:lnTo>
                  <a:lnTo>
                    <a:pt x="703" y="1108"/>
                  </a:lnTo>
                  <a:lnTo>
                    <a:pt x="836" y="1243"/>
                  </a:lnTo>
                  <a:lnTo>
                    <a:pt x="975" y="1372"/>
                  </a:lnTo>
                  <a:lnTo>
                    <a:pt x="1122" y="1493"/>
                  </a:lnTo>
                  <a:lnTo>
                    <a:pt x="1275" y="1607"/>
                  </a:lnTo>
                  <a:lnTo>
                    <a:pt x="1434" y="1712"/>
                  </a:lnTo>
                  <a:lnTo>
                    <a:pt x="1598" y="1810"/>
                  </a:lnTo>
                  <a:lnTo>
                    <a:pt x="1767" y="1899"/>
                  </a:lnTo>
                  <a:lnTo>
                    <a:pt x="1941" y="1980"/>
                  </a:lnTo>
                </a:path>
              </a:pathLst>
            </a:custGeom>
            <a:noFill/>
            <a:ln w="36720">
              <a:solidFill>
                <a:srgbClr val="20DF29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20DF29"/>
                </a:solidFill>
              </a:endParaRPr>
            </a:p>
          </p:txBody>
        </p:sp>
        <p:sp>
          <p:nvSpPr>
            <p:cNvPr id="174098" name="Freeform 15"/>
            <p:cNvSpPr>
              <a:spLocks/>
            </p:cNvSpPr>
            <p:nvPr/>
          </p:nvSpPr>
          <p:spPr bwMode="auto">
            <a:xfrm>
              <a:off x="7877175" y="3238500"/>
              <a:ext cx="604838" cy="622300"/>
            </a:xfrm>
            <a:custGeom>
              <a:avLst/>
              <a:gdLst>
                <a:gd name="T0" fmla="*/ 2147483647 w 1851"/>
                <a:gd name="T1" fmla="*/ 2147483647 h 1905"/>
                <a:gd name="T2" fmla="*/ 2147483647 w 1851"/>
                <a:gd name="T3" fmla="*/ 2147483647 h 1905"/>
                <a:gd name="T4" fmla="*/ 2147483647 w 1851"/>
                <a:gd name="T5" fmla="*/ 2147483647 h 1905"/>
                <a:gd name="T6" fmla="*/ 2147483647 w 1851"/>
                <a:gd name="T7" fmla="*/ 2147483647 h 1905"/>
                <a:gd name="T8" fmla="*/ 2147483647 w 1851"/>
                <a:gd name="T9" fmla="*/ 2147483647 h 1905"/>
                <a:gd name="T10" fmla="*/ 2147483647 w 1851"/>
                <a:gd name="T11" fmla="*/ 2147483647 h 1905"/>
                <a:gd name="T12" fmla="*/ 2147483647 w 1851"/>
                <a:gd name="T13" fmla="*/ 2147483647 h 1905"/>
                <a:gd name="T14" fmla="*/ 2147483647 w 1851"/>
                <a:gd name="T15" fmla="*/ 2147483647 h 1905"/>
                <a:gd name="T16" fmla="*/ 2147483647 w 1851"/>
                <a:gd name="T17" fmla="*/ 2147483647 h 1905"/>
                <a:gd name="T18" fmla="*/ 2147483647 w 1851"/>
                <a:gd name="T19" fmla="*/ 2147483647 h 1905"/>
                <a:gd name="T20" fmla="*/ 2147483647 w 1851"/>
                <a:gd name="T21" fmla="*/ 2147483647 h 1905"/>
                <a:gd name="T22" fmla="*/ 2147483647 w 1851"/>
                <a:gd name="T23" fmla="*/ 2147483647 h 1905"/>
                <a:gd name="T24" fmla="*/ 2147483647 w 1851"/>
                <a:gd name="T25" fmla="*/ 2147483647 h 1905"/>
                <a:gd name="T26" fmla="*/ 2147483647 w 1851"/>
                <a:gd name="T27" fmla="*/ 2147483647 h 1905"/>
                <a:gd name="T28" fmla="*/ 2147483647 w 1851"/>
                <a:gd name="T29" fmla="*/ 2147483647 h 1905"/>
                <a:gd name="T30" fmla="*/ 0 w 1851"/>
                <a:gd name="T31" fmla="*/ 0 h 19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51"/>
                <a:gd name="T49" fmla="*/ 0 h 1905"/>
                <a:gd name="T50" fmla="*/ 1851 w 1851"/>
                <a:gd name="T51" fmla="*/ 1905 h 19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51" h="1905">
                  <a:moveTo>
                    <a:pt x="1850" y="1904"/>
                  </a:moveTo>
                  <a:lnTo>
                    <a:pt x="1777" y="1740"/>
                  </a:lnTo>
                  <a:lnTo>
                    <a:pt x="1696" y="1579"/>
                  </a:lnTo>
                  <a:lnTo>
                    <a:pt x="1607" y="1423"/>
                  </a:lnTo>
                  <a:lnTo>
                    <a:pt x="1510" y="1272"/>
                  </a:lnTo>
                  <a:lnTo>
                    <a:pt x="1405" y="1125"/>
                  </a:lnTo>
                  <a:lnTo>
                    <a:pt x="1292" y="984"/>
                  </a:lnTo>
                  <a:lnTo>
                    <a:pt x="1173" y="848"/>
                  </a:lnTo>
                  <a:lnTo>
                    <a:pt x="1047" y="718"/>
                  </a:lnTo>
                  <a:lnTo>
                    <a:pt x="914" y="594"/>
                  </a:lnTo>
                  <a:lnTo>
                    <a:pt x="775" y="477"/>
                  </a:lnTo>
                  <a:lnTo>
                    <a:pt x="630" y="367"/>
                  </a:lnTo>
                  <a:lnTo>
                    <a:pt x="480" y="264"/>
                  </a:lnTo>
                  <a:lnTo>
                    <a:pt x="325" y="168"/>
                  </a:lnTo>
                  <a:lnTo>
                    <a:pt x="164" y="80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20DF29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9" name="Freeform 16"/>
            <p:cNvSpPr>
              <a:spLocks/>
            </p:cNvSpPr>
            <p:nvPr/>
          </p:nvSpPr>
          <p:spPr bwMode="auto">
            <a:xfrm>
              <a:off x="6237288" y="3238500"/>
              <a:ext cx="609600" cy="633413"/>
            </a:xfrm>
            <a:custGeom>
              <a:avLst/>
              <a:gdLst>
                <a:gd name="T0" fmla="*/ 2147483647 w 1864"/>
                <a:gd name="T1" fmla="*/ 0 h 1936"/>
                <a:gd name="T2" fmla="*/ 2147483647 w 1864"/>
                <a:gd name="T3" fmla="*/ 2147483647 h 1936"/>
                <a:gd name="T4" fmla="*/ 2147483647 w 1864"/>
                <a:gd name="T5" fmla="*/ 2147483647 h 1936"/>
                <a:gd name="T6" fmla="*/ 2147483647 w 1864"/>
                <a:gd name="T7" fmla="*/ 2147483647 h 1936"/>
                <a:gd name="T8" fmla="*/ 2147483647 w 1864"/>
                <a:gd name="T9" fmla="*/ 2147483647 h 1936"/>
                <a:gd name="T10" fmla="*/ 2147483647 w 1864"/>
                <a:gd name="T11" fmla="*/ 2147483647 h 1936"/>
                <a:gd name="T12" fmla="*/ 2147483647 w 1864"/>
                <a:gd name="T13" fmla="*/ 2147483647 h 1936"/>
                <a:gd name="T14" fmla="*/ 2147483647 w 1864"/>
                <a:gd name="T15" fmla="*/ 2147483647 h 1936"/>
                <a:gd name="T16" fmla="*/ 2147483647 w 1864"/>
                <a:gd name="T17" fmla="*/ 2147483647 h 1936"/>
                <a:gd name="T18" fmla="*/ 2147483647 w 1864"/>
                <a:gd name="T19" fmla="*/ 2147483647 h 1936"/>
                <a:gd name="T20" fmla="*/ 2147483647 w 1864"/>
                <a:gd name="T21" fmla="*/ 2147483647 h 1936"/>
                <a:gd name="T22" fmla="*/ 2147483647 w 1864"/>
                <a:gd name="T23" fmla="*/ 2147483647 h 1936"/>
                <a:gd name="T24" fmla="*/ 2147483647 w 1864"/>
                <a:gd name="T25" fmla="*/ 2147483647 h 1936"/>
                <a:gd name="T26" fmla="*/ 2147483647 w 1864"/>
                <a:gd name="T27" fmla="*/ 2147483647 h 1936"/>
                <a:gd name="T28" fmla="*/ 2147483647 w 1864"/>
                <a:gd name="T29" fmla="*/ 2147483647 h 1936"/>
                <a:gd name="T30" fmla="*/ 0 w 1864"/>
                <a:gd name="T31" fmla="*/ 2147483647 h 19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64"/>
                <a:gd name="T49" fmla="*/ 0 h 1936"/>
                <a:gd name="T50" fmla="*/ 1864 w 1864"/>
                <a:gd name="T51" fmla="*/ 1936 h 19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64" h="1936">
                  <a:moveTo>
                    <a:pt x="1863" y="0"/>
                  </a:moveTo>
                  <a:lnTo>
                    <a:pt x="1696" y="81"/>
                  </a:lnTo>
                  <a:lnTo>
                    <a:pt x="1534" y="170"/>
                  </a:lnTo>
                  <a:lnTo>
                    <a:pt x="1377" y="268"/>
                  </a:lnTo>
                  <a:lnTo>
                    <a:pt x="1225" y="372"/>
                  </a:lnTo>
                  <a:lnTo>
                    <a:pt x="1079" y="484"/>
                  </a:lnTo>
                  <a:lnTo>
                    <a:pt x="939" y="603"/>
                  </a:lnTo>
                  <a:lnTo>
                    <a:pt x="805" y="729"/>
                  </a:lnTo>
                  <a:lnTo>
                    <a:pt x="678" y="861"/>
                  </a:lnTo>
                  <a:lnTo>
                    <a:pt x="558" y="999"/>
                  </a:lnTo>
                  <a:lnTo>
                    <a:pt x="445" y="1143"/>
                  </a:lnTo>
                  <a:lnTo>
                    <a:pt x="340" y="1292"/>
                  </a:lnTo>
                  <a:lnTo>
                    <a:pt x="242" y="1447"/>
                  </a:lnTo>
                  <a:lnTo>
                    <a:pt x="153" y="1605"/>
                  </a:lnTo>
                  <a:lnTo>
                    <a:pt x="72" y="1768"/>
                  </a:lnTo>
                  <a:lnTo>
                    <a:pt x="0" y="1935"/>
                  </a:lnTo>
                </a:path>
              </a:pathLst>
            </a:custGeom>
            <a:noFill/>
            <a:ln w="36720">
              <a:solidFill>
                <a:srgbClr val="20DF29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00" name="Freeform 17"/>
            <p:cNvSpPr>
              <a:spLocks/>
            </p:cNvSpPr>
            <p:nvPr/>
          </p:nvSpPr>
          <p:spPr bwMode="auto">
            <a:xfrm>
              <a:off x="7986713" y="4660900"/>
              <a:ext cx="522287" cy="638175"/>
            </a:xfrm>
            <a:custGeom>
              <a:avLst/>
              <a:gdLst>
                <a:gd name="T0" fmla="*/ 0 w 1601"/>
                <a:gd name="T1" fmla="*/ 2147483647 h 1956"/>
                <a:gd name="T2" fmla="*/ 2147483647 w 1601"/>
                <a:gd name="T3" fmla="*/ 2147483647 h 1956"/>
                <a:gd name="T4" fmla="*/ 2147483647 w 1601"/>
                <a:gd name="T5" fmla="*/ 2147483647 h 1956"/>
                <a:gd name="T6" fmla="*/ 2147483647 w 1601"/>
                <a:gd name="T7" fmla="*/ 2147483647 h 1956"/>
                <a:gd name="T8" fmla="*/ 2147483647 w 1601"/>
                <a:gd name="T9" fmla="*/ 2147483647 h 1956"/>
                <a:gd name="T10" fmla="*/ 2147483647 w 1601"/>
                <a:gd name="T11" fmla="*/ 2147483647 h 1956"/>
                <a:gd name="T12" fmla="*/ 2147483647 w 1601"/>
                <a:gd name="T13" fmla="*/ 2147483647 h 1956"/>
                <a:gd name="T14" fmla="*/ 2147483647 w 1601"/>
                <a:gd name="T15" fmla="*/ 2147483647 h 1956"/>
                <a:gd name="T16" fmla="*/ 2147483647 w 1601"/>
                <a:gd name="T17" fmla="*/ 2147483647 h 1956"/>
                <a:gd name="T18" fmla="*/ 2147483647 w 1601"/>
                <a:gd name="T19" fmla="*/ 2147483647 h 1956"/>
                <a:gd name="T20" fmla="*/ 2147483647 w 1601"/>
                <a:gd name="T21" fmla="*/ 2147483647 h 1956"/>
                <a:gd name="T22" fmla="*/ 2147483647 w 1601"/>
                <a:gd name="T23" fmla="*/ 2147483647 h 1956"/>
                <a:gd name="T24" fmla="*/ 2147483647 w 1601"/>
                <a:gd name="T25" fmla="*/ 2147483647 h 1956"/>
                <a:gd name="T26" fmla="*/ 2147483647 w 1601"/>
                <a:gd name="T27" fmla="*/ 2147483647 h 1956"/>
                <a:gd name="T28" fmla="*/ 2147483647 w 1601"/>
                <a:gd name="T29" fmla="*/ 2147483647 h 1956"/>
                <a:gd name="T30" fmla="*/ 2147483647 w 1601"/>
                <a:gd name="T31" fmla="*/ 0 h 19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01"/>
                <a:gd name="T49" fmla="*/ 0 h 1956"/>
                <a:gd name="T50" fmla="*/ 1601 w 1601"/>
                <a:gd name="T51" fmla="*/ 1956 h 19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01" h="1956">
                  <a:moveTo>
                    <a:pt x="0" y="1955"/>
                  </a:moveTo>
                  <a:lnTo>
                    <a:pt x="148" y="1864"/>
                  </a:lnTo>
                  <a:lnTo>
                    <a:pt x="291" y="1765"/>
                  </a:lnTo>
                  <a:lnTo>
                    <a:pt x="429" y="1661"/>
                  </a:lnTo>
                  <a:lnTo>
                    <a:pt x="562" y="1550"/>
                  </a:lnTo>
                  <a:lnTo>
                    <a:pt x="689" y="1433"/>
                  </a:lnTo>
                  <a:lnTo>
                    <a:pt x="810" y="1311"/>
                  </a:lnTo>
                  <a:lnTo>
                    <a:pt x="926" y="1183"/>
                  </a:lnTo>
                  <a:lnTo>
                    <a:pt x="1035" y="1050"/>
                  </a:lnTo>
                  <a:lnTo>
                    <a:pt x="1137" y="912"/>
                  </a:lnTo>
                  <a:lnTo>
                    <a:pt x="1232" y="769"/>
                  </a:lnTo>
                  <a:lnTo>
                    <a:pt x="1321" y="622"/>
                  </a:lnTo>
                  <a:lnTo>
                    <a:pt x="1402" y="472"/>
                  </a:lnTo>
                  <a:lnTo>
                    <a:pt x="1475" y="318"/>
                  </a:lnTo>
                  <a:lnTo>
                    <a:pt x="1542" y="160"/>
                  </a:lnTo>
                  <a:lnTo>
                    <a:pt x="1600" y="0"/>
                  </a:lnTo>
                </a:path>
              </a:pathLst>
            </a:custGeom>
            <a:noFill/>
            <a:ln w="36720">
              <a:solidFill>
                <a:srgbClr val="20DF29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01" name="Freeform 18"/>
            <p:cNvSpPr>
              <a:spLocks/>
            </p:cNvSpPr>
            <p:nvPr/>
          </p:nvSpPr>
          <p:spPr bwMode="auto">
            <a:xfrm>
              <a:off x="6237288" y="4721225"/>
              <a:ext cx="635000" cy="646113"/>
            </a:xfrm>
            <a:custGeom>
              <a:avLst/>
              <a:gdLst>
                <a:gd name="T0" fmla="*/ 0 w 1942"/>
                <a:gd name="T1" fmla="*/ 0 h 1981"/>
                <a:gd name="T2" fmla="*/ 2147483647 w 1942"/>
                <a:gd name="T3" fmla="*/ 2147483647 h 1981"/>
                <a:gd name="T4" fmla="*/ 2147483647 w 1942"/>
                <a:gd name="T5" fmla="*/ 2147483647 h 1981"/>
                <a:gd name="T6" fmla="*/ 2147483647 w 1942"/>
                <a:gd name="T7" fmla="*/ 2147483647 h 1981"/>
                <a:gd name="T8" fmla="*/ 2147483647 w 1942"/>
                <a:gd name="T9" fmla="*/ 2147483647 h 1981"/>
                <a:gd name="T10" fmla="*/ 2147483647 w 1942"/>
                <a:gd name="T11" fmla="*/ 2147483647 h 1981"/>
                <a:gd name="T12" fmla="*/ 2147483647 w 1942"/>
                <a:gd name="T13" fmla="*/ 2147483647 h 1981"/>
                <a:gd name="T14" fmla="*/ 2147483647 w 1942"/>
                <a:gd name="T15" fmla="*/ 2147483647 h 1981"/>
                <a:gd name="T16" fmla="*/ 2147483647 w 1942"/>
                <a:gd name="T17" fmla="*/ 2147483647 h 1981"/>
                <a:gd name="T18" fmla="*/ 2147483647 w 1942"/>
                <a:gd name="T19" fmla="*/ 2147483647 h 1981"/>
                <a:gd name="T20" fmla="*/ 2147483647 w 1942"/>
                <a:gd name="T21" fmla="*/ 2147483647 h 1981"/>
                <a:gd name="T22" fmla="*/ 2147483647 w 1942"/>
                <a:gd name="T23" fmla="*/ 2147483647 h 1981"/>
                <a:gd name="T24" fmla="*/ 2147483647 w 1942"/>
                <a:gd name="T25" fmla="*/ 2147483647 h 1981"/>
                <a:gd name="T26" fmla="*/ 2147483647 w 1942"/>
                <a:gd name="T27" fmla="*/ 2147483647 h 1981"/>
                <a:gd name="T28" fmla="*/ 2147483647 w 1942"/>
                <a:gd name="T29" fmla="*/ 2147483647 h 1981"/>
                <a:gd name="T30" fmla="*/ 2147483647 w 1942"/>
                <a:gd name="T31" fmla="*/ 2147483647 h 198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2"/>
                <a:gd name="T49" fmla="*/ 0 h 1981"/>
                <a:gd name="T50" fmla="*/ 1942 w 1942"/>
                <a:gd name="T51" fmla="*/ 1981 h 198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2" h="1981">
                  <a:moveTo>
                    <a:pt x="0" y="0"/>
                  </a:moveTo>
                  <a:lnTo>
                    <a:pt x="74" y="172"/>
                  </a:lnTo>
                  <a:lnTo>
                    <a:pt x="158" y="341"/>
                  </a:lnTo>
                  <a:lnTo>
                    <a:pt x="250" y="505"/>
                  </a:lnTo>
                  <a:lnTo>
                    <a:pt x="351" y="664"/>
                  </a:lnTo>
                  <a:lnTo>
                    <a:pt x="460" y="818"/>
                  </a:lnTo>
                  <a:lnTo>
                    <a:pt x="578" y="966"/>
                  </a:lnTo>
                  <a:lnTo>
                    <a:pt x="703" y="1108"/>
                  </a:lnTo>
                  <a:lnTo>
                    <a:pt x="836" y="1243"/>
                  </a:lnTo>
                  <a:lnTo>
                    <a:pt x="975" y="1372"/>
                  </a:lnTo>
                  <a:lnTo>
                    <a:pt x="1122" y="1493"/>
                  </a:lnTo>
                  <a:lnTo>
                    <a:pt x="1275" y="1607"/>
                  </a:lnTo>
                  <a:lnTo>
                    <a:pt x="1434" y="1712"/>
                  </a:lnTo>
                  <a:lnTo>
                    <a:pt x="1598" y="1810"/>
                  </a:lnTo>
                  <a:lnTo>
                    <a:pt x="1767" y="1899"/>
                  </a:lnTo>
                  <a:lnTo>
                    <a:pt x="1941" y="1980"/>
                  </a:lnTo>
                </a:path>
              </a:pathLst>
            </a:custGeom>
            <a:noFill/>
            <a:ln w="36720">
              <a:solidFill>
                <a:srgbClr val="20DF29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02" name="Text Box 23"/>
            <p:cNvSpPr txBox="1">
              <a:spLocks noChangeArrowheads="1"/>
            </p:cNvSpPr>
            <p:nvPr/>
          </p:nvSpPr>
          <p:spPr bwMode="auto">
            <a:xfrm>
              <a:off x="6232525" y="4151313"/>
              <a:ext cx="309563" cy="58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800" i="1">
                  <a:latin typeface="Calibri" charset="0"/>
                </a:rPr>
                <a:t>a</a:t>
              </a:r>
            </a:p>
          </p:txBody>
        </p:sp>
        <p:sp>
          <p:nvSpPr>
            <p:cNvPr id="174103" name="Text Box 24"/>
            <p:cNvSpPr txBox="1">
              <a:spLocks noChangeArrowheads="1"/>
            </p:cNvSpPr>
            <p:nvPr/>
          </p:nvSpPr>
          <p:spPr bwMode="auto">
            <a:xfrm>
              <a:off x="8345488" y="4151313"/>
              <a:ext cx="160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800" i="1">
                  <a:latin typeface="Calibri" charset="0"/>
                </a:rPr>
                <a:t>c</a:t>
              </a:r>
            </a:p>
          </p:txBody>
        </p:sp>
        <p:sp>
          <p:nvSpPr>
            <p:cNvPr id="174104" name="Text Box 25"/>
            <p:cNvSpPr txBox="1">
              <a:spLocks noChangeArrowheads="1"/>
            </p:cNvSpPr>
            <p:nvPr/>
          </p:nvSpPr>
          <p:spPr bwMode="auto">
            <a:xfrm>
              <a:off x="7319963" y="5145088"/>
              <a:ext cx="155575" cy="43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800" i="1">
                  <a:latin typeface="Calibri" charset="0"/>
                </a:rPr>
                <a:t>d</a:t>
              </a:r>
            </a:p>
          </p:txBody>
        </p:sp>
        <p:sp>
          <p:nvSpPr>
            <p:cNvPr id="174105" name="Text Box 26"/>
            <p:cNvSpPr txBox="1">
              <a:spLocks noChangeArrowheads="1"/>
            </p:cNvSpPr>
            <p:nvPr/>
          </p:nvSpPr>
          <p:spPr bwMode="auto">
            <a:xfrm>
              <a:off x="7253288" y="3186113"/>
              <a:ext cx="2603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800" i="1">
                  <a:latin typeface="Calibri" charset="0"/>
                </a:rPr>
                <a:t>b</a:t>
              </a:r>
            </a:p>
          </p:txBody>
        </p:sp>
        <p:sp>
          <p:nvSpPr>
            <p:cNvPr id="174106" name="Text Box 27"/>
            <p:cNvSpPr txBox="1">
              <a:spLocks noChangeArrowheads="1"/>
            </p:cNvSpPr>
            <p:nvPr/>
          </p:nvSpPr>
          <p:spPr bwMode="auto">
            <a:xfrm>
              <a:off x="760413" y="4044950"/>
              <a:ext cx="309562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800" i="1">
                  <a:latin typeface="Calibri" charset="0"/>
                </a:rPr>
                <a:t>a</a:t>
              </a:r>
            </a:p>
          </p:txBody>
        </p:sp>
        <p:sp>
          <p:nvSpPr>
            <p:cNvPr id="174107" name="Text Box 28"/>
            <p:cNvSpPr txBox="1">
              <a:spLocks noChangeArrowheads="1"/>
            </p:cNvSpPr>
            <p:nvPr/>
          </p:nvSpPr>
          <p:spPr bwMode="auto">
            <a:xfrm>
              <a:off x="1825625" y="3130550"/>
              <a:ext cx="260350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800" i="1">
                  <a:latin typeface="Calibri" charset="0"/>
                </a:rPr>
                <a:t>b</a:t>
              </a:r>
            </a:p>
          </p:txBody>
        </p:sp>
        <p:sp>
          <p:nvSpPr>
            <p:cNvPr id="174108" name="Text Box 29"/>
            <p:cNvSpPr txBox="1">
              <a:spLocks noChangeArrowheads="1"/>
            </p:cNvSpPr>
            <p:nvPr/>
          </p:nvSpPr>
          <p:spPr bwMode="auto">
            <a:xfrm>
              <a:off x="2873375" y="4014788"/>
              <a:ext cx="1603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800" i="1">
                  <a:latin typeface="Calibri" charset="0"/>
                </a:rPr>
                <a:t>c</a:t>
              </a:r>
            </a:p>
          </p:txBody>
        </p:sp>
        <p:sp>
          <p:nvSpPr>
            <p:cNvPr id="174109" name="Text Box 30"/>
            <p:cNvSpPr txBox="1">
              <a:spLocks noChangeArrowheads="1"/>
            </p:cNvSpPr>
            <p:nvPr/>
          </p:nvSpPr>
          <p:spPr bwMode="auto">
            <a:xfrm>
              <a:off x="1857375" y="5137150"/>
              <a:ext cx="155575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867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6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800" i="1">
                  <a:latin typeface="Calibri" charset="0"/>
                </a:rPr>
                <a:t>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29000" y="365760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series of 2-breaks transforming </a:t>
            </a:r>
            <a:r>
              <a:rPr lang="en-US" sz="2200" i="1" dirty="0">
                <a:solidFill>
                  <a:srgbClr val="FF0000"/>
                </a:solidFill>
              </a:rPr>
              <a:t>P</a:t>
            </a:r>
            <a:r>
              <a:rPr lang="en-US" sz="2200" dirty="0"/>
              <a:t> into </a:t>
            </a:r>
            <a:r>
              <a:rPr lang="en-US" sz="2200" i="1" dirty="0">
                <a:solidFill>
                  <a:srgbClr val="20DF29"/>
                </a:solidFill>
              </a:rPr>
              <a:t>Q</a:t>
            </a:r>
            <a:r>
              <a:rPr lang="en-US" sz="22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41331-FDBC-BF40-9BF6-E1274224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085020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Line 24"/>
          <p:cNvSpPr>
            <a:spLocks noChangeShapeType="1"/>
          </p:cNvSpPr>
          <p:nvPr/>
        </p:nvSpPr>
        <p:spPr bwMode="auto">
          <a:xfrm flipH="1">
            <a:off x="8307388" y="5183188"/>
            <a:ext cx="525462" cy="635000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0" name="Line 25"/>
          <p:cNvSpPr>
            <a:spLocks noChangeShapeType="1"/>
          </p:cNvSpPr>
          <p:nvPr/>
        </p:nvSpPr>
        <p:spPr bwMode="auto">
          <a:xfrm flipH="1" flipV="1">
            <a:off x="6557963" y="5241925"/>
            <a:ext cx="604837" cy="625475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Line 22"/>
          <p:cNvSpPr>
            <a:spLocks noChangeShapeType="1"/>
          </p:cNvSpPr>
          <p:nvPr/>
        </p:nvSpPr>
        <p:spPr bwMode="auto">
          <a:xfrm>
            <a:off x="8191500" y="3751263"/>
            <a:ext cx="636588" cy="668337"/>
          </a:xfrm>
          <a:prstGeom prst="line">
            <a:avLst/>
          </a:prstGeom>
          <a:noFill/>
          <a:ln w="3672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2" name="Line 23"/>
          <p:cNvSpPr>
            <a:spLocks noChangeShapeType="1"/>
          </p:cNvSpPr>
          <p:nvPr/>
        </p:nvSpPr>
        <p:spPr bwMode="auto">
          <a:xfrm flipV="1">
            <a:off x="6561138" y="3760788"/>
            <a:ext cx="609600" cy="635000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3" name="Line 37"/>
          <p:cNvSpPr>
            <a:spLocks noChangeShapeType="1"/>
          </p:cNvSpPr>
          <p:nvPr/>
        </p:nvSpPr>
        <p:spPr bwMode="auto">
          <a:xfrm flipH="1" flipV="1">
            <a:off x="3455988" y="5241925"/>
            <a:ext cx="658812" cy="625475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4" name="Line 36"/>
          <p:cNvSpPr>
            <a:spLocks noChangeShapeType="1"/>
          </p:cNvSpPr>
          <p:nvPr/>
        </p:nvSpPr>
        <p:spPr bwMode="auto">
          <a:xfrm>
            <a:off x="4067175" y="3762375"/>
            <a:ext cx="1114425" cy="2028825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5" name="Line 35"/>
          <p:cNvSpPr>
            <a:spLocks noChangeShapeType="1"/>
          </p:cNvSpPr>
          <p:nvPr/>
        </p:nvSpPr>
        <p:spPr bwMode="auto">
          <a:xfrm>
            <a:off x="3505200" y="4419600"/>
            <a:ext cx="2220913" cy="773113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6" name="Line 13"/>
          <p:cNvSpPr>
            <a:spLocks noChangeShapeType="1"/>
          </p:cNvSpPr>
          <p:nvPr/>
        </p:nvSpPr>
        <p:spPr bwMode="auto">
          <a:xfrm flipH="1" flipV="1">
            <a:off x="960438" y="3709988"/>
            <a:ext cx="30162" cy="2157412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7" name="Line 12"/>
          <p:cNvSpPr>
            <a:spLocks noChangeShapeType="1"/>
          </p:cNvSpPr>
          <p:nvPr/>
        </p:nvSpPr>
        <p:spPr bwMode="auto">
          <a:xfrm>
            <a:off x="360363" y="5189538"/>
            <a:ext cx="1781175" cy="577850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8" name="Line 11"/>
          <p:cNvSpPr>
            <a:spLocks noChangeShapeType="1"/>
          </p:cNvSpPr>
          <p:nvPr/>
        </p:nvSpPr>
        <p:spPr bwMode="auto">
          <a:xfrm>
            <a:off x="381000" y="4389438"/>
            <a:ext cx="2243138" cy="720725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9" name="Line 10"/>
          <p:cNvSpPr>
            <a:spLocks noChangeShapeType="1"/>
          </p:cNvSpPr>
          <p:nvPr/>
        </p:nvSpPr>
        <p:spPr bwMode="auto">
          <a:xfrm>
            <a:off x="1987550" y="3700463"/>
            <a:ext cx="636588" cy="668337"/>
          </a:xfrm>
          <a:prstGeom prst="line">
            <a:avLst/>
          </a:prstGeom>
          <a:noFill/>
          <a:ln w="3672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152400" y="0"/>
            <a:ext cx="8839200" cy="1146175"/>
          </a:xfrm>
        </p:spPr>
        <p:txBody>
          <a:bodyPr lIns="0" tIns="0" rIns="0" bIns="0" anchor="ctr">
            <a:normAutofit/>
          </a:bodyPr>
          <a:lstStyle/>
          <a:p>
            <a:pPr marL="0" indent="0" algn="ctr" defTabSz="457200" eaLnBrk="1" hangingPunct="1">
              <a:spcBef>
                <a:spcPct val="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dirty="0">
                <a:latin typeface="Calibri"/>
                <a:ea typeface="+mn-ea"/>
                <a:cs typeface="Calibri"/>
              </a:rPr>
              <a:t>Rearrangements Change </a:t>
            </a:r>
            <a:r>
              <a:rPr lang="en-US" sz="4000" i="1" dirty="0">
                <a:latin typeface="Calibri"/>
                <a:ea typeface="+mn-ea"/>
                <a:cs typeface="Calibri"/>
              </a:rPr>
              <a:t>cycle(</a:t>
            </a:r>
            <a:r>
              <a:rPr lang="en-US" sz="4000" i="1" dirty="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P</a:t>
            </a:r>
            <a:r>
              <a:rPr lang="en-US" sz="4000" i="1" dirty="0">
                <a:latin typeface="Calibri"/>
                <a:ea typeface="+mn-ea"/>
                <a:cs typeface="Calibri"/>
              </a:rPr>
              <a:t>,</a:t>
            </a:r>
            <a:r>
              <a:rPr lang="en-US" sz="4000" i="1" dirty="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Q</a:t>
            </a:r>
            <a:r>
              <a:rPr lang="en-US" sz="4000" i="1" dirty="0">
                <a:latin typeface="Calibri"/>
                <a:ea typeface="+mn-ea"/>
                <a:cs typeface="Calibri"/>
              </a:rPr>
              <a:t>)</a:t>
            </a:r>
            <a:r>
              <a:rPr lang="en-GB" sz="4000" i="1" dirty="0">
                <a:latin typeface="Calibri"/>
                <a:ea typeface="+mn-ea"/>
                <a:cs typeface="Calibri"/>
              </a:rPr>
              <a:t> </a:t>
            </a:r>
          </a:p>
        </p:txBody>
      </p:sp>
      <p:sp>
        <p:nvSpPr>
          <p:cNvPr id="176141" name="Text Box 3"/>
          <p:cNvSpPr txBox="1">
            <a:spLocks noChangeArrowheads="1"/>
          </p:cNvSpPr>
          <p:nvPr/>
        </p:nvSpPr>
        <p:spPr bwMode="auto">
          <a:xfrm>
            <a:off x="3603625" y="6400800"/>
            <a:ext cx="2325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2900" i="1">
              <a:solidFill>
                <a:srgbClr val="000000"/>
              </a:solidFill>
              <a:latin typeface="FreeSerif" charset="0"/>
            </a:endParaRP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2900" b="1" i="1">
              <a:solidFill>
                <a:srgbClr val="000000"/>
              </a:solidFill>
              <a:latin typeface="FreeSerif" charset="0"/>
            </a:endParaRPr>
          </a:p>
        </p:txBody>
      </p:sp>
      <p:sp>
        <p:nvSpPr>
          <p:cNvPr id="176142" name="Text Box 4"/>
          <p:cNvSpPr txBox="1">
            <a:spLocks noChangeArrowheads="1"/>
          </p:cNvSpPr>
          <p:nvPr/>
        </p:nvSpPr>
        <p:spPr bwMode="auto">
          <a:xfrm>
            <a:off x="6383338" y="6215063"/>
            <a:ext cx="244792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2900" i="1">
              <a:solidFill>
                <a:srgbClr val="000000"/>
              </a:solidFill>
              <a:latin typeface="FreeSerif" charset="0"/>
            </a:endParaRP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br>
              <a:rPr lang="en-US" sz="2900" b="1" i="1">
                <a:solidFill>
                  <a:srgbClr val="000000"/>
                </a:solidFill>
                <a:latin typeface="FreeSerif" charset="0"/>
              </a:rPr>
            </a:br>
            <a:br>
              <a:rPr lang="en-US" sz="2900" b="1" i="1">
                <a:solidFill>
                  <a:srgbClr val="FFFFFF"/>
                </a:solidFill>
                <a:latin typeface="FreeSerif" charset="0"/>
              </a:rPr>
            </a:br>
            <a:endParaRPr lang="en-US" sz="2900" i="1">
              <a:solidFill>
                <a:srgbClr val="000000"/>
              </a:solidFill>
              <a:latin typeface="FreeSerif" charset="0"/>
            </a:endParaRPr>
          </a:p>
        </p:txBody>
      </p:sp>
      <p:sp>
        <p:nvSpPr>
          <p:cNvPr id="176143" name="Freeform 6"/>
          <p:cNvSpPr>
            <a:spLocks/>
          </p:cNvSpPr>
          <p:nvPr/>
        </p:nvSpPr>
        <p:spPr bwMode="auto">
          <a:xfrm>
            <a:off x="1995488" y="3709988"/>
            <a:ext cx="604837" cy="622300"/>
          </a:xfrm>
          <a:custGeom>
            <a:avLst/>
            <a:gdLst>
              <a:gd name="T0" fmla="*/ 2147483647 w 1851"/>
              <a:gd name="T1" fmla="*/ 2147483647 h 1905"/>
              <a:gd name="T2" fmla="*/ 2147483647 w 1851"/>
              <a:gd name="T3" fmla="*/ 2147483647 h 1905"/>
              <a:gd name="T4" fmla="*/ 2147483647 w 1851"/>
              <a:gd name="T5" fmla="*/ 2147483647 h 1905"/>
              <a:gd name="T6" fmla="*/ 2147483647 w 1851"/>
              <a:gd name="T7" fmla="*/ 2147483647 h 1905"/>
              <a:gd name="T8" fmla="*/ 2147483647 w 1851"/>
              <a:gd name="T9" fmla="*/ 2147483647 h 1905"/>
              <a:gd name="T10" fmla="*/ 2147483647 w 1851"/>
              <a:gd name="T11" fmla="*/ 2147483647 h 1905"/>
              <a:gd name="T12" fmla="*/ 2147483647 w 1851"/>
              <a:gd name="T13" fmla="*/ 2147483647 h 1905"/>
              <a:gd name="T14" fmla="*/ 2147483647 w 1851"/>
              <a:gd name="T15" fmla="*/ 2147483647 h 1905"/>
              <a:gd name="T16" fmla="*/ 2147483647 w 1851"/>
              <a:gd name="T17" fmla="*/ 2147483647 h 1905"/>
              <a:gd name="T18" fmla="*/ 2147483647 w 1851"/>
              <a:gd name="T19" fmla="*/ 2147483647 h 1905"/>
              <a:gd name="T20" fmla="*/ 2147483647 w 1851"/>
              <a:gd name="T21" fmla="*/ 2147483647 h 1905"/>
              <a:gd name="T22" fmla="*/ 2147483647 w 1851"/>
              <a:gd name="T23" fmla="*/ 2147483647 h 1905"/>
              <a:gd name="T24" fmla="*/ 2147483647 w 1851"/>
              <a:gd name="T25" fmla="*/ 2147483647 h 1905"/>
              <a:gd name="T26" fmla="*/ 2147483647 w 1851"/>
              <a:gd name="T27" fmla="*/ 2147483647 h 1905"/>
              <a:gd name="T28" fmla="*/ 2147483647 w 1851"/>
              <a:gd name="T29" fmla="*/ 2147483647 h 1905"/>
              <a:gd name="T30" fmla="*/ 0 w 1851"/>
              <a:gd name="T31" fmla="*/ 0 h 1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1"/>
              <a:gd name="T49" fmla="*/ 0 h 1905"/>
              <a:gd name="T50" fmla="*/ 1851 w 1851"/>
              <a:gd name="T51" fmla="*/ 1905 h 19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1" h="1905">
                <a:moveTo>
                  <a:pt x="1850" y="1904"/>
                </a:moveTo>
                <a:lnTo>
                  <a:pt x="1777" y="1740"/>
                </a:lnTo>
                <a:lnTo>
                  <a:pt x="1696" y="1579"/>
                </a:lnTo>
                <a:lnTo>
                  <a:pt x="1607" y="1423"/>
                </a:lnTo>
                <a:lnTo>
                  <a:pt x="1510" y="1272"/>
                </a:lnTo>
                <a:lnTo>
                  <a:pt x="1405" y="1125"/>
                </a:lnTo>
                <a:lnTo>
                  <a:pt x="1292" y="984"/>
                </a:lnTo>
                <a:lnTo>
                  <a:pt x="1173" y="848"/>
                </a:lnTo>
                <a:lnTo>
                  <a:pt x="1047" y="718"/>
                </a:lnTo>
                <a:lnTo>
                  <a:pt x="914" y="594"/>
                </a:lnTo>
                <a:lnTo>
                  <a:pt x="775" y="477"/>
                </a:lnTo>
                <a:lnTo>
                  <a:pt x="630" y="367"/>
                </a:lnTo>
                <a:lnTo>
                  <a:pt x="480" y="264"/>
                </a:lnTo>
                <a:lnTo>
                  <a:pt x="325" y="168"/>
                </a:lnTo>
                <a:lnTo>
                  <a:pt x="164" y="80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4" name="Freeform 7"/>
          <p:cNvSpPr>
            <a:spLocks/>
          </p:cNvSpPr>
          <p:nvPr/>
        </p:nvSpPr>
        <p:spPr bwMode="auto">
          <a:xfrm>
            <a:off x="381000" y="3744913"/>
            <a:ext cx="609600" cy="631825"/>
          </a:xfrm>
          <a:custGeom>
            <a:avLst/>
            <a:gdLst>
              <a:gd name="T0" fmla="*/ 2147483647 w 1864"/>
              <a:gd name="T1" fmla="*/ 0 h 1936"/>
              <a:gd name="T2" fmla="*/ 2147483647 w 1864"/>
              <a:gd name="T3" fmla="*/ 2147483647 h 1936"/>
              <a:gd name="T4" fmla="*/ 2147483647 w 1864"/>
              <a:gd name="T5" fmla="*/ 2147483647 h 1936"/>
              <a:gd name="T6" fmla="*/ 2147483647 w 1864"/>
              <a:gd name="T7" fmla="*/ 2147483647 h 1936"/>
              <a:gd name="T8" fmla="*/ 2147483647 w 1864"/>
              <a:gd name="T9" fmla="*/ 2147483647 h 1936"/>
              <a:gd name="T10" fmla="*/ 2147483647 w 1864"/>
              <a:gd name="T11" fmla="*/ 2147483647 h 1936"/>
              <a:gd name="T12" fmla="*/ 2147483647 w 1864"/>
              <a:gd name="T13" fmla="*/ 2147483647 h 1936"/>
              <a:gd name="T14" fmla="*/ 2147483647 w 1864"/>
              <a:gd name="T15" fmla="*/ 2147483647 h 1936"/>
              <a:gd name="T16" fmla="*/ 2147483647 w 1864"/>
              <a:gd name="T17" fmla="*/ 2147483647 h 1936"/>
              <a:gd name="T18" fmla="*/ 2147483647 w 1864"/>
              <a:gd name="T19" fmla="*/ 2147483647 h 1936"/>
              <a:gd name="T20" fmla="*/ 2147483647 w 1864"/>
              <a:gd name="T21" fmla="*/ 2147483647 h 1936"/>
              <a:gd name="T22" fmla="*/ 2147483647 w 1864"/>
              <a:gd name="T23" fmla="*/ 2147483647 h 1936"/>
              <a:gd name="T24" fmla="*/ 2147483647 w 1864"/>
              <a:gd name="T25" fmla="*/ 2147483647 h 1936"/>
              <a:gd name="T26" fmla="*/ 2147483647 w 1864"/>
              <a:gd name="T27" fmla="*/ 2147483647 h 1936"/>
              <a:gd name="T28" fmla="*/ 2147483647 w 1864"/>
              <a:gd name="T29" fmla="*/ 2147483647 h 1936"/>
              <a:gd name="T30" fmla="*/ 0 w 1864"/>
              <a:gd name="T31" fmla="*/ 2147483647 h 19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64"/>
              <a:gd name="T49" fmla="*/ 0 h 1936"/>
              <a:gd name="T50" fmla="*/ 1864 w 1864"/>
              <a:gd name="T51" fmla="*/ 1936 h 19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64" h="1936">
                <a:moveTo>
                  <a:pt x="1863" y="0"/>
                </a:moveTo>
                <a:lnTo>
                  <a:pt x="1696" y="81"/>
                </a:lnTo>
                <a:lnTo>
                  <a:pt x="1534" y="170"/>
                </a:lnTo>
                <a:lnTo>
                  <a:pt x="1377" y="268"/>
                </a:lnTo>
                <a:lnTo>
                  <a:pt x="1225" y="372"/>
                </a:lnTo>
                <a:lnTo>
                  <a:pt x="1079" y="484"/>
                </a:lnTo>
                <a:lnTo>
                  <a:pt x="939" y="603"/>
                </a:lnTo>
                <a:lnTo>
                  <a:pt x="805" y="729"/>
                </a:lnTo>
                <a:lnTo>
                  <a:pt x="678" y="861"/>
                </a:lnTo>
                <a:lnTo>
                  <a:pt x="558" y="999"/>
                </a:lnTo>
                <a:lnTo>
                  <a:pt x="445" y="1143"/>
                </a:lnTo>
                <a:lnTo>
                  <a:pt x="340" y="1292"/>
                </a:lnTo>
                <a:lnTo>
                  <a:pt x="242" y="1447"/>
                </a:lnTo>
                <a:lnTo>
                  <a:pt x="153" y="1605"/>
                </a:lnTo>
                <a:lnTo>
                  <a:pt x="72" y="1768"/>
                </a:lnTo>
                <a:lnTo>
                  <a:pt x="0" y="193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5" name="Freeform 8"/>
          <p:cNvSpPr>
            <a:spLocks/>
          </p:cNvSpPr>
          <p:nvPr/>
        </p:nvSpPr>
        <p:spPr bwMode="auto">
          <a:xfrm>
            <a:off x="2105025" y="5132388"/>
            <a:ext cx="522288" cy="639762"/>
          </a:xfrm>
          <a:custGeom>
            <a:avLst/>
            <a:gdLst>
              <a:gd name="T0" fmla="*/ 0 w 1601"/>
              <a:gd name="T1" fmla="*/ 2147483647 h 1956"/>
              <a:gd name="T2" fmla="*/ 2147483647 w 1601"/>
              <a:gd name="T3" fmla="*/ 2147483647 h 1956"/>
              <a:gd name="T4" fmla="*/ 2147483647 w 1601"/>
              <a:gd name="T5" fmla="*/ 2147483647 h 1956"/>
              <a:gd name="T6" fmla="*/ 2147483647 w 1601"/>
              <a:gd name="T7" fmla="*/ 2147483647 h 1956"/>
              <a:gd name="T8" fmla="*/ 2147483647 w 1601"/>
              <a:gd name="T9" fmla="*/ 2147483647 h 1956"/>
              <a:gd name="T10" fmla="*/ 2147483647 w 1601"/>
              <a:gd name="T11" fmla="*/ 2147483647 h 1956"/>
              <a:gd name="T12" fmla="*/ 2147483647 w 1601"/>
              <a:gd name="T13" fmla="*/ 2147483647 h 1956"/>
              <a:gd name="T14" fmla="*/ 2147483647 w 1601"/>
              <a:gd name="T15" fmla="*/ 2147483647 h 1956"/>
              <a:gd name="T16" fmla="*/ 2147483647 w 1601"/>
              <a:gd name="T17" fmla="*/ 2147483647 h 1956"/>
              <a:gd name="T18" fmla="*/ 2147483647 w 1601"/>
              <a:gd name="T19" fmla="*/ 2147483647 h 1956"/>
              <a:gd name="T20" fmla="*/ 2147483647 w 1601"/>
              <a:gd name="T21" fmla="*/ 2147483647 h 1956"/>
              <a:gd name="T22" fmla="*/ 2147483647 w 1601"/>
              <a:gd name="T23" fmla="*/ 2147483647 h 1956"/>
              <a:gd name="T24" fmla="*/ 2147483647 w 1601"/>
              <a:gd name="T25" fmla="*/ 2147483647 h 1956"/>
              <a:gd name="T26" fmla="*/ 2147483647 w 1601"/>
              <a:gd name="T27" fmla="*/ 2147483647 h 1956"/>
              <a:gd name="T28" fmla="*/ 2147483647 w 1601"/>
              <a:gd name="T29" fmla="*/ 2147483647 h 1956"/>
              <a:gd name="T30" fmla="*/ 2147483647 w 1601"/>
              <a:gd name="T31" fmla="*/ 0 h 1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01"/>
              <a:gd name="T49" fmla="*/ 0 h 1956"/>
              <a:gd name="T50" fmla="*/ 1601 w 1601"/>
              <a:gd name="T51" fmla="*/ 1956 h 19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01" h="1956">
                <a:moveTo>
                  <a:pt x="0" y="1955"/>
                </a:moveTo>
                <a:lnTo>
                  <a:pt x="148" y="1864"/>
                </a:lnTo>
                <a:lnTo>
                  <a:pt x="291" y="1765"/>
                </a:lnTo>
                <a:lnTo>
                  <a:pt x="429" y="1661"/>
                </a:lnTo>
                <a:lnTo>
                  <a:pt x="562" y="1550"/>
                </a:lnTo>
                <a:lnTo>
                  <a:pt x="689" y="1433"/>
                </a:lnTo>
                <a:lnTo>
                  <a:pt x="810" y="1311"/>
                </a:lnTo>
                <a:lnTo>
                  <a:pt x="926" y="1183"/>
                </a:lnTo>
                <a:lnTo>
                  <a:pt x="1035" y="1050"/>
                </a:lnTo>
                <a:lnTo>
                  <a:pt x="1137" y="912"/>
                </a:lnTo>
                <a:lnTo>
                  <a:pt x="1232" y="769"/>
                </a:lnTo>
                <a:lnTo>
                  <a:pt x="1321" y="622"/>
                </a:lnTo>
                <a:lnTo>
                  <a:pt x="1402" y="472"/>
                </a:lnTo>
                <a:lnTo>
                  <a:pt x="1475" y="318"/>
                </a:lnTo>
                <a:lnTo>
                  <a:pt x="1542" y="160"/>
                </a:lnTo>
                <a:lnTo>
                  <a:pt x="160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6" name="Freeform 9"/>
          <p:cNvSpPr>
            <a:spLocks/>
          </p:cNvSpPr>
          <p:nvPr/>
        </p:nvSpPr>
        <p:spPr bwMode="auto">
          <a:xfrm>
            <a:off x="357188" y="5192713"/>
            <a:ext cx="633412" cy="646112"/>
          </a:xfrm>
          <a:custGeom>
            <a:avLst/>
            <a:gdLst>
              <a:gd name="T0" fmla="*/ 0 w 1942"/>
              <a:gd name="T1" fmla="*/ 0 h 1981"/>
              <a:gd name="T2" fmla="*/ 2147483647 w 1942"/>
              <a:gd name="T3" fmla="*/ 2147483647 h 1981"/>
              <a:gd name="T4" fmla="*/ 2147483647 w 1942"/>
              <a:gd name="T5" fmla="*/ 2147483647 h 1981"/>
              <a:gd name="T6" fmla="*/ 2147483647 w 1942"/>
              <a:gd name="T7" fmla="*/ 2147483647 h 1981"/>
              <a:gd name="T8" fmla="*/ 2147483647 w 1942"/>
              <a:gd name="T9" fmla="*/ 2147483647 h 1981"/>
              <a:gd name="T10" fmla="*/ 2147483647 w 1942"/>
              <a:gd name="T11" fmla="*/ 2147483647 h 1981"/>
              <a:gd name="T12" fmla="*/ 2147483647 w 1942"/>
              <a:gd name="T13" fmla="*/ 2147483647 h 1981"/>
              <a:gd name="T14" fmla="*/ 2147483647 w 1942"/>
              <a:gd name="T15" fmla="*/ 2147483647 h 1981"/>
              <a:gd name="T16" fmla="*/ 2147483647 w 1942"/>
              <a:gd name="T17" fmla="*/ 2147483647 h 1981"/>
              <a:gd name="T18" fmla="*/ 2147483647 w 1942"/>
              <a:gd name="T19" fmla="*/ 2147483647 h 1981"/>
              <a:gd name="T20" fmla="*/ 2147483647 w 1942"/>
              <a:gd name="T21" fmla="*/ 2147483647 h 1981"/>
              <a:gd name="T22" fmla="*/ 2147483647 w 1942"/>
              <a:gd name="T23" fmla="*/ 2147483647 h 1981"/>
              <a:gd name="T24" fmla="*/ 2147483647 w 1942"/>
              <a:gd name="T25" fmla="*/ 2147483647 h 1981"/>
              <a:gd name="T26" fmla="*/ 2147483647 w 1942"/>
              <a:gd name="T27" fmla="*/ 2147483647 h 1981"/>
              <a:gd name="T28" fmla="*/ 2147483647 w 1942"/>
              <a:gd name="T29" fmla="*/ 2147483647 h 1981"/>
              <a:gd name="T30" fmla="*/ 2147483647 w 1942"/>
              <a:gd name="T31" fmla="*/ 2147483647 h 19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2"/>
              <a:gd name="T49" fmla="*/ 0 h 1981"/>
              <a:gd name="T50" fmla="*/ 1942 w 1942"/>
              <a:gd name="T51" fmla="*/ 1981 h 19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2" h="1981">
                <a:moveTo>
                  <a:pt x="0" y="0"/>
                </a:moveTo>
                <a:lnTo>
                  <a:pt x="74" y="172"/>
                </a:lnTo>
                <a:lnTo>
                  <a:pt x="158" y="341"/>
                </a:lnTo>
                <a:lnTo>
                  <a:pt x="250" y="505"/>
                </a:lnTo>
                <a:lnTo>
                  <a:pt x="351" y="664"/>
                </a:lnTo>
                <a:lnTo>
                  <a:pt x="460" y="818"/>
                </a:lnTo>
                <a:lnTo>
                  <a:pt x="578" y="966"/>
                </a:lnTo>
                <a:lnTo>
                  <a:pt x="703" y="1108"/>
                </a:lnTo>
                <a:lnTo>
                  <a:pt x="836" y="1243"/>
                </a:lnTo>
                <a:lnTo>
                  <a:pt x="975" y="1372"/>
                </a:lnTo>
                <a:lnTo>
                  <a:pt x="1122" y="1493"/>
                </a:lnTo>
                <a:lnTo>
                  <a:pt x="1275" y="1607"/>
                </a:lnTo>
                <a:lnTo>
                  <a:pt x="1434" y="1712"/>
                </a:lnTo>
                <a:lnTo>
                  <a:pt x="1598" y="1810"/>
                </a:lnTo>
                <a:lnTo>
                  <a:pt x="1767" y="1899"/>
                </a:lnTo>
                <a:lnTo>
                  <a:pt x="1941" y="198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7" name="Text Box 14"/>
          <p:cNvSpPr txBox="1">
            <a:spLocks noChangeArrowheads="1"/>
          </p:cNvSpPr>
          <p:nvPr/>
        </p:nvSpPr>
        <p:spPr bwMode="auto">
          <a:xfrm>
            <a:off x="350838" y="4595813"/>
            <a:ext cx="30956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a</a:t>
            </a:r>
          </a:p>
        </p:txBody>
      </p:sp>
      <p:sp>
        <p:nvSpPr>
          <p:cNvPr id="176148" name="Text Box 15"/>
          <p:cNvSpPr txBox="1">
            <a:spLocks noChangeArrowheads="1"/>
          </p:cNvSpPr>
          <p:nvPr/>
        </p:nvSpPr>
        <p:spPr bwMode="auto">
          <a:xfrm>
            <a:off x="1368425" y="3603625"/>
            <a:ext cx="260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c</a:t>
            </a:r>
          </a:p>
        </p:txBody>
      </p:sp>
      <p:sp>
        <p:nvSpPr>
          <p:cNvPr id="176149" name="Text Box 16"/>
          <p:cNvSpPr txBox="1">
            <a:spLocks noChangeArrowheads="1"/>
          </p:cNvSpPr>
          <p:nvPr/>
        </p:nvSpPr>
        <p:spPr bwMode="auto">
          <a:xfrm>
            <a:off x="2452688" y="4568825"/>
            <a:ext cx="161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b</a:t>
            </a:r>
          </a:p>
        </p:txBody>
      </p:sp>
      <p:sp>
        <p:nvSpPr>
          <p:cNvPr id="176150" name="Text Box 17"/>
          <p:cNvSpPr txBox="1">
            <a:spLocks noChangeArrowheads="1"/>
          </p:cNvSpPr>
          <p:nvPr/>
        </p:nvSpPr>
        <p:spPr bwMode="auto">
          <a:xfrm>
            <a:off x="1387475" y="5768975"/>
            <a:ext cx="1555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d</a:t>
            </a:r>
          </a:p>
        </p:txBody>
      </p:sp>
      <p:sp>
        <p:nvSpPr>
          <p:cNvPr id="176151" name="Freeform 18"/>
          <p:cNvSpPr>
            <a:spLocks/>
          </p:cNvSpPr>
          <p:nvPr/>
        </p:nvSpPr>
        <p:spPr bwMode="auto">
          <a:xfrm>
            <a:off x="8199438" y="3762375"/>
            <a:ext cx="604837" cy="622300"/>
          </a:xfrm>
          <a:custGeom>
            <a:avLst/>
            <a:gdLst>
              <a:gd name="T0" fmla="*/ 2147483647 w 1851"/>
              <a:gd name="T1" fmla="*/ 2147483647 h 1905"/>
              <a:gd name="T2" fmla="*/ 2147483647 w 1851"/>
              <a:gd name="T3" fmla="*/ 2147483647 h 1905"/>
              <a:gd name="T4" fmla="*/ 2147483647 w 1851"/>
              <a:gd name="T5" fmla="*/ 2147483647 h 1905"/>
              <a:gd name="T6" fmla="*/ 2147483647 w 1851"/>
              <a:gd name="T7" fmla="*/ 2147483647 h 1905"/>
              <a:gd name="T8" fmla="*/ 2147483647 w 1851"/>
              <a:gd name="T9" fmla="*/ 2147483647 h 1905"/>
              <a:gd name="T10" fmla="*/ 2147483647 w 1851"/>
              <a:gd name="T11" fmla="*/ 2147483647 h 1905"/>
              <a:gd name="T12" fmla="*/ 2147483647 w 1851"/>
              <a:gd name="T13" fmla="*/ 2147483647 h 1905"/>
              <a:gd name="T14" fmla="*/ 2147483647 w 1851"/>
              <a:gd name="T15" fmla="*/ 2147483647 h 1905"/>
              <a:gd name="T16" fmla="*/ 2147483647 w 1851"/>
              <a:gd name="T17" fmla="*/ 2147483647 h 1905"/>
              <a:gd name="T18" fmla="*/ 2147483647 w 1851"/>
              <a:gd name="T19" fmla="*/ 2147483647 h 1905"/>
              <a:gd name="T20" fmla="*/ 2147483647 w 1851"/>
              <a:gd name="T21" fmla="*/ 2147483647 h 1905"/>
              <a:gd name="T22" fmla="*/ 2147483647 w 1851"/>
              <a:gd name="T23" fmla="*/ 2147483647 h 1905"/>
              <a:gd name="T24" fmla="*/ 2147483647 w 1851"/>
              <a:gd name="T25" fmla="*/ 2147483647 h 1905"/>
              <a:gd name="T26" fmla="*/ 2147483647 w 1851"/>
              <a:gd name="T27" fmla="*/ 2147483647 h 1905"/>
              <a:gd name="T28" fmla="*/ 2147483647 w 1851"/>
              <a:gd name="T29" fmla="*/ 2147483647 h 1905"/>
              <a:gd name="T30" fmla="*/ 0 w 1851"/>
              <a:gd name="T31" fmla="*/ 0 h 1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1"/>
              <a:gd name="T49" fmla="*/ 0 h 1905"/>
              <a:gd name="T50" fmla="*/ 1851 w 1851"/>
              <a:gd name="T51" fmla="*/ 1905 h 19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1" h="1905">
                <a:moveTo>
                  <a:pt x="1850" y="1904"/>
                </a:moveTo>
                <a:lnTo>
                  <a:pt x="1777" y="1740"/>
                </a:lnTo>
                <a:lnTo>
                  <a:pt x="1696" y="1579"/>
                </a:lnTo>
                <a:lnTo>
                  <a:pt x="1607" y="1423"/>
                </a:lnTo>
                <a:lnTo>
                  <a:pt x="1510" y="1272"/>
                </a:lnTo>
                <a:lnTo>
                  <a:pt x="1405" y="1125"/>
                </a:lnTo>
                <a:lnTo>
                  <a:pt x="1292" y="984"/>
                </a:lnTo>
                <a:lnTo>
                  <a:pt x="1173" y="848"/>
                </a:lnTo>
                <a:lnTo>
                  <a:pt x="1047" y="718"/>
                </a:lnTo>
                <a:lnTo>
                  <a:pt x="914" y="594"/>
                </a:lnTo>
                <a:lnTo>
                  <a:pt x="775" y="477"/>
                </a:lnTo>
                <a:lnTo>
                  <a:pt x="630" y="367"/>
                </a:lnTo>
                <a:lnTo>
                  <a:pt x="480" y="264"/>
                </a:lnTo>
                <a:lnTo>
                  <a:pt x="325" y="168"/>
                </a:lnTo>
                <a:lnTo>
                  <a:pt x="164" y="80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2" name="Freeform 19"/>
          <p:cNvSpPr>
            <a:spLocks/>
          </p:cNvSpPr>
          <p:nvPr/>
        </p:nvSpPr>
        <p:spPr bwMode="auto">
          <a:xfrm>
            <a:off x="6561138" y="3762375"/>
            <a:ext cx="609600" cy="631825"/>
          </a:xfrm>
          <a:custGeom>
            <a:avLst/>
            <a:gdLst>
              <a:gd name="T0" fmla="*/ 2147483647 w 1864"/>
              <a:gd name="T1" fmla="*/ 0 h 1936"/>
              <a:gd name="T2" fmla="*/ 2147483647 w 1864"/>
              <a:gd name="T3" fmla="*/ 2147483647 h 1936"/>
              <a:gd name="T4" fmla="*/ 2147483647 w 1864"/>
              <a:gd name="T5" fmla="*/ 2147483647 h 1936"/>
              <a:gd name="T6" fmla="*/ 2147483647 w 1864"/>
              <a:gd name="T7" fmla="*/ 2147483647 h 1936"/>
              <a:gd name="T8" fmla="*/ 2147483647 w 1864"/>
              <a:gd name="T9" fmla="*/ 2147483647 h 1936"/>
              <a:gd name="T10" fmla="*/ 2147483647 w 1864"/>
              <a:gd name="T11" fmla="*/ 2147483647 h 1936"/>
              <a:gd name="T12" fmla="*/ 2147483647 w 1864"/>
              <a:gd name="T13" fmla="*/ 2147483647 h 1936"/>
              <a:gd name="T14" fmla="*/ 2147483647 w 1864"/>
              <a:gd name="T15" fmla="*/ 2147483647 h 1936"/>
              <a:gd name="T16" fmla="*/ 2147483647 w 1864"/>
              <a:gd name="T17" fmla="*/ 2147483647 h 1936"/>
              <a:gd name="T18" fmla="*/ 2147483647 w 1864"/>
              <a:gd name="T19" fmla="*/ 2147483647 h 1936"/>
              <a:gd name="T20" fmla="*/ 2147483647 w 1864"/>
              <a:gd name="T21" fmla="*/ 2147483647 h 1936"/>
              <a:gd name="T22" fmla="*/ 2147483647 w 1864"/>
              <a:gd name="T23" fmla="*/ 2147483647 h 1936"/>
              <a:gd name="T24" fmla="*/ 2147483647 w 1864"/>
              <a:gd name="T25" fmla="*/ 2147483647 h 1936"/>
              <a:gd name="T26" fmla="*/ 2147483647 w 1864"/>
              <a:gd name="T27" fmla="*/ 2147483647 h 1936"/>
              <a:gd name="T28" fmla="*/ 2147483647 w 1864"/>
              <a:gd name="T29" fmla="*/ 2147483647 h 1936"/>
              <a:gd name="T30" fmla="*/ 0 w 1864"/>
              <a:gd name="T31" fmla="*/ 2147483647 h 19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64"/>
              <a:gd name="T49" fmla="*/ 0 h 1936"/>
              <a:gd name="T50" fmla="*/ 1864 w 1864"/>
              <a:gd name="T51" fmla="*/ 1936 h 19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64" h="1936">
                <a:moveTo>
                  <a:pt x="1863" y="0"/>
                </a:moveTo>
                <a:lnTo>
                  <a:pt x="1696" y="81"/>
                </a:lnTo>
                <a:lnTo>
                  <a:pt x="1534" y="170"/>
                </a:lnTo>
                <a:lnTo>
                  <a:pt x="1377" y="268"/>
                </a:lnTo>
                <a:lnTo>
                  <a:pt x="1225" y="372"/>
                </a:lnTo>
                <a:lnTo>
                  <a:pt x="1079" y="484"/>
                </a:lnTo>
                <a:lnTo>
                  <a:pt x="939" y="603"/>
                </a:lnTo>
                <a:lnTo>
                  <a:pt x="805" y="729"/>
                </a:lnTo>
                <a:lnTo>
                  <a:pt x="678" y="861"/>
                </a:lnTo>
                <a:lnTo>
                  <a:pt x="558" y="999"/>
                </a:lnTo>
                <a:lnTo>
                  <a:pt x="445" y="1143"/>
                </a:lnTo>
                <a:lnTo>
                  <a:pt x="340" y="1292"/>
                </a:lnTo>
                <a:lnTo>
                  <a:pt x="242" y="1447"/>
                </a:lnTo>
                <a:lnTo>
                  <a:pt x="153" y="1605"/>
                </a:lnTo>
                <a:lnTo>
                  <a:pt x="72" y="1768"/>
                </a:lnTo>
                <a:lnTo>
                  <a:pt x="0" y="193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3" name="Freeform 20"/>
          <p:cNvSpPr>
            <a:spLocks/>
          </p:cNvSpPr>
          <p:nvPr/>
        </p:nvSpPr>
        <p:spPr bwMode="auto">
          <a:xfrm>
            <a:off x="8307388" y="5183188"/>
            <a:ext cx="523875" cy="639762"/>
          </a:xfrm>
          <a:custGeom>
            <a:avLst/>
            <a:gdLst>
              <a:gd name="T0" fmla="*/ 0 w 1601"/>
              <a:gd name="T1" fmla="*/ 2147483647 h 1956"/>
              <a:gd name="T2" fmla="*/ 2147483647 w 1601"/>
              <a:gd name="T3" fmla="*/ 2147483647 h 1956"/>
              <a:gd name="T4" fmla="*/ 2147483647 w 1601"/>
              <a:gd name="T5" fmla="*/ 2147483647 h 1956"/>
              <a:gd name="T6" fmla="*/ 2147483647 w 1601"/>
              <a:gd name="T7" fmla="*/ 2147483647 h 1956"/>
              <a:gd name="T8" fmla="*/ 2147483647 w 1601"/>
              <a:gd name="T9" fmla="*/ 2147483647 h 1956"/>
              <a:gd name="T10" fmla="*/ 2147483647 w 1601"/>
              <a:gd name="T11" fmla="*/ 2147483647 h 1956"/>
              <a:gd name="T12" fmla="*/ 2147483647 w 1601"/>
              <a:gd name="T13" fmla="*/ 2147483647 h 1956"/>
              <a:gd name="T14" fmla="*/ 2147483647 w 1601"/>
              <a:gd name="T15" fmla="*/ 2147483647 h 1956"/>
              <a:gd name="T16" fmla="*/ 2147483647 w 1601"/>
              <a:gd name="T17" fmla="*/ 2147483647 h 1956"/>
              <a:gd name="T18" fmla="*/ 2147483647 w 1601"/>
              <a:gd name="T19" fmla="*/ 2147483647 h 1956"/>
              <a:gd name="T20" fmla="*/ 2147483647 w 1601"/>
              <a:gd name="T21" fmla="*/ 2147483647 h 1956"/>
              <a:gd name="T22" fmla="*/ 2147483647 w 1601"/>
              <a:gd name="T23" fmla="*/ 2147483647 h 1956"/>
              <a:gd name="T24" fmla="*/ 2147483647 w 1601"/>
              <a:gd name="T25" fmla="*/ 2147483647 h 1956"/>
              <a:gd name="T26" fmla="*/ 2147483647 w 1601"/>
              <a:gd name="T27" fmla="*/ 2147483647 h 1956"/>
              <a:gd name="T28" fmla="*/ 2147483647 w 1601"/>
              <a:gd name="T29" fmla="*/ 2147483647 h 1956"/>
              <a:gd name="T30" fmla="*/ 2147483647 w 1601"/>
              <a:gd name="T31" fmla="*/ 0 h 1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01"/>
              <a:gd name="T49" fmla="*/ 0 h 1956"/>
              <a:gd name="T50" fmla="*/ 1601 w 1601"/>
              <a:gd name="T51" fmla="*/ 1956 h 19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01" h="1956">
                <a:moveTo>
                  <a:pt x="0" y="1955"/>
                </a:moveTo>
                <a:lnTo>
                  <a:pt x="148" y="1864"/>
                </a:lnTo>
                <a:lnTo>
                  <a:pt x="291" y="1765"/>
                </a:lnTo>
                <a:lnTo>
                  <a:pt x="429" y="1661"/>
                </a:lnTo>
                <a:lnTo>
                  <a:pt x="562" y="1550"/>
                </a:lnTo>
                <a:lnTo>
                  <a:pt x="689" y="1433"/>
                </a:lnTo>
                <a:lnTo>
                  <a:pt x="810" y="1311"/>
                </a:lnTo>
                <a:lnTo>
                  <a:pt x="926" y="1183"/>
                </a:lnTo>
                <a:lnTo>
                  <a:pt x="1035" y="1050"/>
                </a:lnTo>
                <a:lnTo>
                  <a:pt x="1137" y="912"/>
                </a:lnTo>
                <a:lnTo>
                  <a:pt x="1232" y="769"/>
                </a:lnTo>
                <a:lnTo>
                  <a:pt x="1321" y="622"/>
                </a:lnTo>
                <a:lnTo>
                  <a:pt x="1402" y="472"/>
                </a:lnTo>
                <a:lnTo>
                  <a:pt x="1475" y="318"/>
                </a:lnTo>
                <a:lnTo>
                  <a:pt x="1542" y="160"/>
                </a:lnTo>
                <a:lnTo>
                  <a:pt x="160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4" name="Freeform 21"/>
          <p:cNvSpPr>
            <a:spLocks/>
          </p:cNvSpPr>
          <p:nvPr/>
        </p:nvSpPr>
        <p:spPr bwMode="auto">
          <a:xfrm>
            <a:off x="6561138" y="5243513"/>
            <a:ext cx="633412" cy="646112"/>
          </a:xfrm>
          <a:custGeom>
            <a:avLst/>
            <a:gdLst>
              <a:gd name="T0" fmla="*/ 0 w 1942"/>
              <a:gd name="T1" fmla="*/ 0 h 1981"/>
              <a:gd name="T2" fmla="*/ 2147483647 w 1942"/>
              <a:gd name="T3" fmla="*/ 2147483647 h 1981"/>
              <a:gd name="T4" fmla="*/ 2147483647 w 1942"/>
              <a:gd name="T5" fmla="*/ 2147483647 h 1981"/>
              <a:gd name="T6" fmla="*/ 2147483647 w 1942"/>
              <a:gd name="T7" fmla="*/ 2147483647 h 1981"/>
              <a:gd name="T8" fmla="*/ 2147483647 w 1942"/>
              <a:gd name="T9" fmla="*/ 2147483647 h 1981"/>
              <a:gd name="T10" fmla="*/ 2147483647 w 1942"/>
              <a:gd name="T11" fmla="*/ 2147483647 h 1981"/>
              <a:gd name="T12" fmla="*/ 2147483647 w 1942"/>
              <a:gd name="T13" fmla="*/ 2147483647 h 1981"/>
              <a:gd name="T14" fmla="*/ 2147483647 w 1942"/>
              <a:gd name="T15" fmla="*/ 2147483647 h 1981"/>
              <a:gd name="T16" fmla="*/ 2147483647 w 1942"/>
              <a:gd name="T17" fmla="*/ 2147483647 h 1981"/>
              <a:gd name="T18" fmla="*/ 2147483647 w 1942"/>
              <a:gd name="T19" fmla="*/ 2147483647 h 1981"/>
              <a:gd name="T20" fmla="*/ 2147483647 w 1942"/>
              <a:gd name="T21" fmla="*/ 2147483647 h 1981"/>
              <a:gd name="T22" fmla="*/ 2147483647 w 1942"/>
              <a:gd name="T23" fmla="*/ 2147483647 h 1981"/>
              <a:gd name="T24" fmla="*/ 2147483647 w 1942"/>
              <a:gd name="T25" fmla="*/ 2147483647 h 1981"/>
              <a:gd name="T26" fmla="*/ 2147483647 w 1942"/>
              <a:gd name="T27" fmla="*/ 2147483647 h 1981"/>
              <a:gd name="T28" fmla="*/ 2147483647 w 1942"/>
              <a:gd name="T29" fmla="*/ 2147483647 h 1981"/>
              <a:gd name="T30" fmla="*/ 2147483647 w 1942"/>
              <a:gd name="T31" fmla="*/ 2147483647 h 19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2"/>
              <a:gd name="T49" fmla="*/ 0 h 1981"/>
              <a:gd name="T50" fmla="*/ 1942 w 1942"/>
              <a:gd name="T51" fmla="*/ 1981 h 19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2" h="1981">
                <a:moveTo>
                  <a:pt x="0" y="0"/>
                </a:moveTo>
                <a:lnTo>
                  <a:pt x="74" y="172"/>
                </a:lnTo>
                <a:lnTo>
                  <a:pt x="158" y="341"/>
                </a:lnTo>
                <a:lnTo>
                  <a:pt x="250" y="505"/>
                </a:lnTo>
                <a:lnTo>
                  <a:pt x="351" y="664"/>
                </a:lnTo>
                <a:lnTo>
                  <a:pt x="460" y="818"/>
                </a:lnTo>
                <a:lnTo>
                  <a:pt x="578" y="966"/>
                </a:lnTo>
                <a:lnTo>
                  <a:pt x="703" y="1108"/>
                </a:lnTo>
                <a:lnTo>
                  <a:pt x="836" y="1243"/>
                </a:lnTo>
                <a:lnTo>
                  <a:pt x="975" y="1372"/>
                </a:lnTo>
                <a:lnTo>
                  <a:pt x="1122" y="1493"/>
                </a:lnTo>
                <a:lnTo>
                  <a:pt x="1275" y="1607"/>
                </a:lnTo>
                <a:lnTo>
                  <a:pt x="1434" y="1712"/>
                </a:lnTo>
                <a:lnTo>
                  <a:pt x="1598" y="1810"/>
                </a:lnTo>
                <a:lnTo>
                  <a:pt x="1767" y="1899"/>
                </a:lnTo>
                <a:lnTo>
                  <a:pt x="1941" y="198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5" name="Text Box 26"/>
          <p:cNvSpPr txBox="1">
            <a:spLocks noChangeArrowheads="1"/>
          </p:cNvSpPr>
          <p:nvPr/>
        </p:nvSpPr>
        <p:spPr bwMode="auto">
          <a:xfrm>
            <a:off x="6554788" y="4646613"/>
            <a:ext cx="30956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a</a:t>
            </a:r>
          </a:p>
        </p:txBody>
      </p:sp>
      <p:sp>
        <p:nvSpPr>
          <p:cNvPr id="176156" name="Text Box 27"/>
          <p:cNvSpPr txBox="1">
            <a:spLocks noChangeArrowheads="1"/>
          </p:cNvSpPr>
          <p:nvPr/>
        </p:nvSpPr>
        <p:spPr bwMode="auto">
          <a:xfrm>
            <a:off x="7572375" y="3654425"/>
            <a:ext cx="260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c</a:t>
            </a:r>
          </a:p>
        </p:txBody>
      </p:sp>
      <p:sp>
        <p:nvSpPr>
          <p:cNvPr id="176157" name="Text Box 28"/>
          <p:cNvSpPr txBox="1">
            <a:spLocks noChangeArrowheads="1"/>
          </p:cNvSpPr>
          <p:nvPr/>
        </p:nvSpPr>
        <p:spPr bwMode="auto">
          <a:xfrm>
            <a:off x="8656638" y="4627563"/>
            <a:ext cx="161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b</a:t>
            </a:r>
          </a:p>
        </p:txBody>
      </p:sp>
      <p:sp>
        <p:nvSpPr>
          <p:cNvPr id="176158" name="Text Box 29"/>
          <p:cNvSpPr txBox="1">
            <a:spLocks noChangeArrowheads="1"/>
          </p:cNvSpPr>
          <p:nvPr/>
        </p:nvSpPr>
        <p:spPr bwMode="auto">
          <a:xfrm>
            <a:off x="7631113" y="5761038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d</a:t>
            </a:r>
          </a:p>
        </p:txBody>
      </p:sp>
      <p:sp>
        <p:nvSpPr>
          <p:cNvPr id="176159" name="Freeform 30"/>
          <p:cNvSpPr>
            <a:spLocks/>
          </p:cNvSpPr>
          <p:nvPr/>
        </p:nvSpPr>
        <p:spPr bwMode="auto">
          <a:xfrm>
            <a:off x="5097463" y="3762375"/>
            <a:ext cx="604837" cy="622300"/>
          </a:xfrm>
          <a:custGeom>
            <a:avLst/>
            <a:gdLst>
              <a:gd name="T0" fmla="*/ 2147483647 w 1851"/>
              <a:gd name="T1" fmla="*/ 2147483647 h 1905"/>
              <a:gd name="T2" fmla="*/ 2147483647 w 1851"/>
              <a:gd name="T3" fmla="*/ 2147483647 h 1905"/>
              <a:gd name="T4" fmla="*/ 2147483647 w 1851"/>
              <a:gd name="T5" fmla="*/ 2147483647 h 1905"/>
              <a:gd name="T6" fmla="*/ 2147483647 w 1851"/>
              <a:gd name="T7" fmla="*/ 2147483647 h 1905"/>
              <a:gd name="T8" fmla="*/ 2147483647 w 1851"/>
              <a:gd name="T9" fmla="*/ 2147483647 h 1905"/>
              <a:gd name="T10" fmla="*/ 2147483647 w 1851"/>
              <a:gd name="T11" fmla="*/ 2147483647 h 1905"/>
              <a:gd name="T12" fmla="*/ 2147483647 w 1851"/>
              <a:gd name="T13" fmla="*/ 2147483647 h 1905"/>
              <a:gd name="T14" fmla="*/ 2147483647 w 1851"/>
              <a:gd name="T15" fmla="*/ 2147483647 h 1905"/>
              <a:gd name="T16" fmla="*/ 2147483647 w 1851"/>
              <a:gd name="T17" fmla="*/ 2147483647 h 1905"/>
              <a:gd name="T18" fmla="*/ 2147483647 w 1851"/>
              <a:gd name="T19" fmla="*/ 2147483647 h 1905"/>
              <a:gd name="T20" fmla="*/ 2147483647 w 1851"/>
              <a:gd name="T21" fmla="*/ 2147483647 h 1905"/>
              <a:gd name="T22" fmla="*/ 2147483647 w 1851"/>
              <a:gd name="T23" fmla="*/ 2147483647 h 1905"/>
              <a:gd name="T24" fmla="*/ 2147483647 w 1851"/>
              <a:gd name="T25" fmla="*/ 2147483647 h 1905"/>
              <a:gd name="T26" fmla="*/ 2147483647 w 1851"/>
              <a:gd name="T27" fmla="*/ 2147483647 h 1905"/>
              <a:gd name="T28" fmla="*/ 2147483647 w 1851"/>
              <a:gd name="T29" fmla="*/ 2147483647 h 1905"/>
              <a:gd name="T30" fmla="*/ 0 w 1851"/>
              <a:gd name="T31" fmla="*/ 0 h 1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1"/>
              <a:gd name="T49" fmla="*/ 0 h 1905"/>
              <a:gd name="T50" fmla="*/ 1851 w 1851"/>
              <a:gd name="T51" fmla="*/ 1905 h 19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1" h="1905">
                <a:moveTo>
                  <a:pt x="1850" y="1904"/>
                </a:moveTo>
                <a:lnTo>
                  <a:pt x="1777" y="1740"/>
                </a:lnTo>
                <a:lnTo>
                  <a:pt x="1696" y="1579"/>
                </a:lnTo>
                <a:lnTo>
                  <a:pt x="1607" y="1423"/>
                </a:lnTo>
                <a:lnTo>
                  <a:pt x="1510" y="1272"/>
                </a:lnTo>
                <a:lnTo>
                  <a:pt x="1405" y="1125"/>
                </a:lnTo>
                <a:lnTo>
                  <a:pt x="1292" y="984"/>
                </a:lnTo>
                <a:lnTo>
                  <a:pt x="1173" y="848"/>
                </a:lnTo>
                <a:lnTo>
                  <a:pt x="1047" y="718"/>
                </a:lnTo>
                <a:lnTo>
                  <a:pt x="914" y="594"/>
                </a:lnTo>
                <a:lnTo>
                  <a:pt x="775" y="477"/>
                </a:lnTo>
                <a:lnTo>
                  <a:pt x="630" y="367"/>
                </a:lnTo>
                <a:lnTo>
                  <a:pt x="480" y="264"/>
                </a:lnTo>
                <a:lnTo>
                  <a:pt x="325" y="168"/>
                </a:lnTo>
                <a:lnTo>
                  <a:pt x="164" y="80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0" name="Freeform 31"/>
          <p:cNvSpPr>
            <a:spLocks/>
          </p:cNvSpPr>
          <p:nvPr/>
        </p:nvSpPr>
        <p:spPr bwMode="auto">
          <a:xfrm>
            <a:off x="3482975" y="3762375"/>
            <a:ext cx="609600" cy="631825"/>
          </a:xfrm>
          <a:custGeom>
            <a:avLst/>
            <a:gdLst>
              <a:gd name="T0" fmla="*/ 2147483647 w 1864"/>
              <a:gd name="T1" fmla="*/ 0 h 1936"/>
              <a:gd name="T2" fmla="*/ 2147483647 w 1864"/>
              <a:gd name="T3" fmla="*/ 2147483647 h 1936"/>
              <a:gd name="T4" fmla="*/ 2147483647 w 1864"/>
              <a:gd name="T5" fmla="*/ 2147483647 h 1936"/>
              <a:gd name="T6" fmla="*/ 2147483647 w 1864"/>
              <a:gd name="T7" fmla="*/ 2147483647 h 1936"/>
              <a:gd name="T8" fmla="*/ 2147483647 w 1864"/>
              <a:gd name="T9" fmla="*/ 2147483647 h 1936"/>
              <a:gd name="T10" fmla="*/ 2147483647 w 1864"/>
              <a:gd name="T11" fmla="*/ 2147483647 h 1936"/>
              <a:gd name="T12" fmla="*/ 2147483647 w 1864"/>
              <a:gd name="T13" fmla="*/ 2147483647 h 1936"/>
              <a:gd name="T14" fmla="*/ 2147483647 w 1864"/>
              <a:gd name="T15" fmla="*/ 2147483647 h 1936"/>
              <a:gd name="T16" fmla="*/ 2147483647 w 1864"/>
              <a:gd name="T17" fmla="*/ 2147483647 h 1936"/>
              <a:gd name="T18" fmla="*/ 2147483647 w 1864"/>
              <a:gd name="T19" fmla="*/ 2147483647 h 1936"/>
              <a:gd name="T20" fmla="*/ 2147483647 w 1864"/>
              <a:gd name="T21" fmla="*/ 2147483647 h 1936"/>
              <a:gd name="T22" fmla="*/ 2147483647 w 1864"/>
              <a:gd name="T23" fmla="*/ 2147483647 h 1936"/>
              <a:gd name="T24" fmla="*/ 2147483647 w 1864"/>
              <a:gd name="T25" fmla="*/ 2147483647 h 1936"/>
              <a:gd name="T26" fmla="*/ 2147483647 w 1864"/>
              <a:gd name="T27" fmla="*/ 2147483647 h 1936"/>
              <a:gd name="T28" fmla="*/ 2147483647 w 1864"/>
              <a:gd name="T29" fmla="*/ 2147483647 h 1936"/>
              <a:gd name="T30" fmla="*/ 0 w 1864"/>
              <a:gd name="T31" fmla="*/ 2147483647 h 19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64"/>
              <a:gd name="T49" fmla="*/ 0 h 1936"/>
              <a:gd name="T50" fmla="*/ 1864 w 1864"/>
              <a:gd name="T51" fmla="*/ 1936 h 19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64" h="1936">
                <a:moveTo>
                  <a:pt x="1863" y="0"/>
                </a:moveTo>
                <a:lnTo>
                  <a:pt x="1696" y="81"/>
                </a:lnTo>
                <a:lnTo>
                  <a:pt x="1534" y="170"/>
                </a:lnTo>
                <a:lnTo>
                  <a:pt x="1377" y="268"/>
                </a:lnTo>
                <a:lnTo>
                  <a:pt x="1225" y="372"/>
                </a:lnTo>
                <a:lnTo>
                  <a:pt x="1079" y="484"/>
                </a:lnTo>
                <a:lnTo>
                  <a:pt x="939" y="603"/>
                </a:lnTo>
                <a:lnTo>
                  <a:pt x="805" y="729"/>
                </a:lnTo>
                <a:lnTo>
                  <a:pt x="678" y="861"/>
                </a:lnTo>
                <a:lnTo>
                  <a:pt x="558" y="999"/>
                </a:lnTo>
                <a:lnTo>
                  <a:pt x="445" y="1143"/>
                </a:lnTo>
                <a:lnTo>
                  <a:pt x="340" y="1292"/>
                </a:lnTo>
                <a:lnTo>
                  <a:pt x="242" y="1447"/>
                </a:lnTo>
                <a:lnTo>
                  <a:pt x="153" y="1605"/>
                </a:lnTo>
                <a:lnTo>
                  <a:pt x="72" y="1768"/>
                </a:lnTo>
                <a:lnTo>
                  <a:pt x="0" y="1935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1" name="Freeform 32"/>
          <p:cNvSpPr>
            <a:spLocks/>
          </p:cNvSpPr>
          <p:nvPr/>
        </p:nvSpPr>
        <p:spPr bwMode="auto">
          <a:xfrm>
            <a:off x="5207000" y="5183188"/>
            <a:ext cx="522288" cy="639762"/>
          </a:xfrm>
          <a:custGeom>
            <a:avLst/>
            <a:gdLst>
              <a:gd name="T0" fmla="*/ 0 w 1601"/>
              <a:gd name="T1" fmla="*/ 2147483647 h 1956"/>
              <a:gd name="T2" fmla="*/ 2147483647 w 1601"/>
              <a:gd name="T3" fmla="*/ 2147483647 h 1956"/>
              <a:gd name="T4" fmla="*/ 2147483647 w 1601"/>
              <a:gd name="T5" fmla="*/ 2147483647 h 1956"/>
              <a:gd name="T6" fmla="*/ 2147483647 w 1601"/>
              <a:gd name="T7" fmla="*/ 2147483647 h 1956"/>
              <a:gd name="T8" fmla="*/ 2147483647 w 1601"/>
              <a:gd name="T9" fmla="*/ 2147483647 h 1956"/>
              <a:gd name="T10" fmla="*/ 2147483647 w 1601"/>
              <a:gd name="T11" fmla="*/ 2147483647 h 1956"/>
              <a:gd name="T12" fmla="*/ 2147483647 w 1601"/>
              <a:gd name="T13" fmla="*/ 2147483647 h 1956"/>
              <a:gd name="T14" fmla="*/ 2147483647 w 1601"/>
              <a:gd name="T15" fmla="*/ 2147483647 h 1956"/>
              <a:gd name="T16" fmla="*/ 2147483647 w 1601"/>
              <a:gd name="T17" fmla="*/ 2147483647 h 1956"/>
              <a:gd name="T18" fmla="*/ 2147483647 w 1601"/>
              <a:gd name="T19" fmla="*/ 2147483647 h 1956"/>
              <a:gd name="T20" fmla="*/ 2147483647 w 1601"/>
              <a:gd name="T21" fmla="*/ 2147483647 h 1956"/>
              <a:gd name="T22" fmla="*/ 2147483647 w 1601"/>
              <a:gd name="T23" fmla="*/ 2147483647 h 1956"/>
              <a:gd name="T24" fmla="*/ 2147483647 w 1601"/>
              <a:gd name="T25" fmla="*/ 2147483647 h 1956"/>
              <a:gd name="T26" fmla="*/ 2147483647 w 1601"/>
              <a:gd name="T27" fmla="*/ 2147483647 h 1956"/>
              <a:gd name="T28" fmla="*/ 2147483647 w 1601"/>
              <a:gd name="T29" fmla="*/ 2147483647 h 1956"/>
              <a:gd name="T30" fmla="*/ 2147483647 w 1601"/>
              <a:gd name="T31" fmla="*/ 0 h 1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01"/>
              <a:gd name="T49" fmla="*/ 0 h 1956"/>
              <a:gd name="T50" fmla="*/ 1601 w 1601"/>
              <a:gd name="T51" fmla="*/ 1956 h 19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01" h="1956">
                <a:moveTo>
                  <a:pt x="0" y="1955"/>
                </a:moveTo>
                <a:lnTo>
                  <a:pt x="148" y="1864"/>
                </a:lnTo>
                <a:lnTo>
                  <a:pt x="291" y="1765"/>
                </a:lnTo>
                <a:lnTo>
                  <a:pt x="429" y="1661"/>
                </a:lnTo>
                <a:lnTo>
                  <a:pt x="562" y="1550"/>
                </a:lnTo>
                <a:lnTo>
                  <a:pt x="689" y="1433"/>
                </a:lnTo>
                <a:lnTo>
                  <a:pt x="810" y="1311"/>
                </a:lnTo>
                <a:lnTo>
                  <a:pt x="926" y="1183"/>
                </a:lnTo>
                <a:lnTo>
                  <a:pt x="1035" y="1050"/>
                </a:lnTo>
                <a:lnTo>
                  <a:pt x="1137" y="912"/>
                </a:lnTo>
                <a:lnTo>
                  <a:pt x="1232" y="769"/>
                </a:lnTo>
                <a:lnTo>
                  <a:pt x="1321" y="622"/>
                </a:lnTo>
                <a:lnTo>
                  <a:pt x="1402" y="472"/>
                </a:lnTo>
                <a:lnTo>
                  <a:pt x="1475" y="318"/>
                </a:lnTo>
                <a:lnTo>
                  <a:pt x="1542" y="160"/>
                </a:lnTo>
                <a:lnTo>
                  <a:pt x="1600" y="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2" name="Freeform 33"/>
          <p:cNvSpPr>
            <a:spLocks/>
          </p:cNvSpPr>
          <p:nvPr/>
        </p:nvSpPr>
        <p:spPr bwMode="auto">
          <a:xfrm>
            <a:off x="3457575" y="5243513"/>
            <a:ext cx="635000" cy="646112"/>
          </a:xfrm>
          <a:custGeom>
            <a:avLst/>
            <a:gdLst>
              <a:gd name="T0" fmla="*/ 0 w 1942"/>
              <a:gd name="T1" fmla="*/ 0 h 1981"/>
              <a:gd name="T2" fmla="*/ 2147483647 w 1942"/>
              <a:gd name="T3" fmla="*/ 2147483647 h 1981"/>
              <a:gd name="T4" fmla="*/ 2147483647 w 1942"/>
              <a:gd name="T5" fmla="*/ 2147483647 h 1981"/>
              <a:gd name="T6" fmla="*/ 2147483647 w 1942"/>
              <a:gd name="T7" fmla="*/ 2147483647 h 1981"/>
              <a:gd name="T8" fmla="*/ 2147483647 w 1942"/>
              <a:gd name="T9" fmla="*/ 2147483647 h 1981"/>
              <a:gd name="T10" fmla="*/ 2147483647 w 1942"/>
              <a:gd name="T11" fmla="*/ 2147483647 h 1981"/>
              <a:gd name="T12" fmla="*/ 2147483647 w 1942"/>
              <a:gd name="T13" fmla="*/ 2147483647 h 1981"/>
              <a:gd name="T14" fmla="*/ 2147483647 w 1942"/>
              <a:gd name="T15" fmla="*/ 2147483647 h 1981"/>
              <a:gd name="T16" fmla="*/ 2147483647 w 1942"/>
              <a:gd name="T17" fmla="*/ 2147483647 h 1981"/>
              <a:gd name="T18" fmla="*/ 2147483647 w 1942"/>
              <a:gd name="T19" fmla="*/ 2147483647 h 1981"/>
              <a:gd name="T20" fmla="*/ 2147483647 w 1942"/>
              <a:gd name="T21" fmla="*/ 2147483647 h 1981"/>
              <a:gd name="T22" fmla="*/ 2147483647 w 1942"/>
              <a:gd name="T23" fmla="*/ 2147483647 h 1981"/>
              <a:gd name="T24" fmla="*/ 2147483647 w 1942"/>
              <a:gd name="T25" fmla="*/ 2147483647 h 1981"/>
              <a:gd name="T26" fmla="*/ 2147483647 w 1942"/>
              <a:gd name="T27" fmla="*/ 2147483647 h 1981"/>
              <a:gd name="T28" fmla="*/ 2147483647 w 1942"/>
              <a:gd name="T29" fmla="*/ 2147483647 h 1981"/>
              <a:gd name="T30" fmla="*/ 2147483647 w 1942"/>
              <a:gd name="T31" fmla="*/ 2147483647 h 19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2"/>
              <a:gd name="T49" fmla="*/ 0 h 1981"/>
              <a:gd name="T50" fmla="*/ 1942 w 1942"/>
              <a:gd name="T51" fmla="*/ 1981 h 19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2" h="1981">
                <a:moveTo>
                  <a:pt x="0" y="0"/>
                </a:moveTo>
                <a:lnTo>
                  <a:pt x="74" y="172"/>
                </a:lnTo>
                <a:lnTo>
                  <a:pt x="158" y="341"/>
                </a:lnTo>
                <a:lnTo>
                  <a:pt x="250" y="505"/>
                </a:lnTo>
                <a:lnTo>
                  <a:pt x="351" y="664"/>
                </a:lnTo>
                <a:lnTo>
                  <a:pt x="460" y="818"/>
                </a:lnTo>
                <a:lnTo>
                  <a:pt x="578" y="966"/>
                </a:lnTo>
                <a:lnTo>
                  <a:pt x="703" y="1108"/>
                </a:lnTo>
                <a:lnTo>
                  <a:pt x="836" y="1243"/>
                </a:lnTo>
                <a:lnTo>
                  <a:pt x="975" y="1372"/>
                </a:lnTo>
                <a:lnTo>
                  <a:pt x="1122" y="1493"/>
                </a:lnTo>
                <a:lnTo>
                  <a:pt x="1275" y="1607"/>
                </a:lnTo>
                <a:lnTo>
                  <a:pt x="1434" y="1712"/>
                </a:lnTo>
                <a:lnTo>
                  <a:pt x="1598" y="1810"/>
                </a:lnTo>
                <a:lnTo>
                  <a:pt x="1767" y="1899"/>
                </a:lnTo>
                <a:lnTo>
                  <a:pt x="1941" y="1980"/>
                </a:lnTo>
              </a:path>
            </a:pathLst>
          </a:custGeom>
          <a:noFill/>
          <a:ln w="3672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3" name="Line 34"/>
          <p:cNvSpPr>
            <a:spLocks noChangeShapeType="1"/>
          </p:cNvSpPr>
          <p:nvPr/>
        </p:nvSpPr>
        <p:spPr bwMode="auto">
          <a:xfrm>
            <a:off x="5089525" y="3751263"/>
            <a:ext cx="636588" cy="668337"/>
          </a:xfrm>
          <a:prstGeom prst="line">
            <a:avLst/>
          </a:prstGeom>
          <a:noFill/>
          <a:ln w="3672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64" name="Text Box 38"/>
          <p:cNvSpPr txBox="1">
            <a:spLocks noChangeArrowheads="1"/>
          </p:cNvSpPr>
          <p:nvPr/>
        </p:nvSpPr>
        <p:spPr bwMode="auto">
          <a:xfrm>
            <a:off x="3452813" y="4646613"/>
            <a:ext cx="30956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a</a:t>
            </a:r>
          </a:p>
        </p:txBody>
      </p:sp>
      <p:sp>
        <p:nvSpPr>
          <p:cNvPr id="176165" name="Text Box 39"/>
          <p:cNvSpPr txBox="1">
            <a:spLocks noChangeArrowheads="1"/>
          </p:cNvSpPr>
          <p:nvPr/>
        </p:nvSpPr>
        <p:spPr bwMode="auto">
          <a:xfrm>
            <a:off x="4470400" y="3654425"/>
            <a:ext cx="260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c</a:t>
            </a:r>
          </a:p>
        </p:txBody>
      </p:sp>
      <p:sp>
        <p:nvSpPr>
          <p:cNvPr id="176166" name="Text Box 40"/>
          <p:cNvSpPr txBox="1">
            <a:spLocks noChangeArrowheads="1"/>
          </p:cNvSpPr>
          <p:nvPr/>
        </p:nvSpPr>
        <p:spPr bwMode="auto">
          <a:xfrm>
            <a:off x="5554663" y="4619625"/>
            <a:ext cx="16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b</a:t>
            </a:r>
          </a:p>
        </p:txBody>
      </p:sp>
      <p:sp>
        <p:nvSpPr>
          <p:cNvPr id="176167" name="Text Box 41"/>
          <p:cNvSpPr txBox="1">
            <a:spLocks noChangeArrowheads="1"/>
          </p:cNvSpPr>
          <p:nvPr/>
        </p:nvSpPr>
        <p:spPr bwMode="auto">
          <a:xfrm>
            <a:off x="4497388" y="5767388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d</a:t>
            </a:r>
          </a:p>
        </p:txBody>
      </p:sp>
      <p:sp>
        <p:nvSpPr>
          <p:cNvPr id="176168" name="Line 42"/>
          <p:cNvSpPr>
            <a:spLocks noChangeShapeType="1"/>
          </p:cNvSpPr>
          <p:nvPr/>
        </p:nvSpPr>
        <p:spPr bwMode="auto">
          <a:xfrm>
            <a:off x="2800350" y="4797425"/>
            <a:ext cx="488950" cy="1588"/>
          </a:xfrm>
          <a:prstGeom prst="line">
            <a:avLst/>
          </a:prstGeom>
          <a:noFill/>
          <a:ln w="72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69" name="Line 43"/>
          <p:cNvSpPr>
            <a:spLocks noChangeShapeType="1"/>
          </p:cNvSpPr>
          <p:nvPr/>
        </p:nvSpPr>
        <p:spPr bwMode="auto">
          <a:xfrm>
            <a:off x="5902325" y="4797425"/>
            <a:ext cx="488950" cy="1588"/>
          </a:xfrm>
          <a:prstGeom prst="line">
            <a:avLst/>
          </a:prstGeom>
          <a:noFill/>
          <a:ln w="72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0" name="Text Box 45"/>
          <p:cNvSpPr txBox="1">
            <a:spLocks noChangeArrowheads="1"/>
          </p:cNvSpPr>
          <p:nvPr/>
        </p:nvSpPr>
        <p:spPr bwMode="auto">
          <a:xfrm>
            <a:off x="-76200" y="1917700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</a:pPr>
            <a:r>
              <a:rPr lang="en-US" sz="2000" b="1" i="1" dirty="0">
                <a:solidFill>
                  <a:srgbClr val="000000"/>
                </a:solidFill>
                <a:latin typeface="Calibri" charset="0"/>
              </a:rPr>
              <a:t>   </a:t>
            </a:r>
            <a:endParaRPr lang="en-US" b="1" i="1" dirty="0">
              <a:solidFill>
                <a:srgbClr val="000000"/>
              </a:solidFill>
              <a:latin typeface="Calibri" charset="0"/>
            </a:endParaRP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</a:pPr>
            <a:r>
              <a:rPr lang="en-US" i="1" dirty="0">
                <a:solidFill>
                  <a:srgbClr val="FF0000"/>
                </a:solidFill>
                <a:latin typeface="Calibri" charset="0"/>
              </a:rPr>
              <a:t>      P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=(+a –b –c</a:t>
            </a:r>
            <a:r>
              <a:rPr lang="en-US" b="1" i="1" dirty="0">
                <a:solidFill>
                  <a:srgbClr val="000000"/>
                </a:solidFill>
                <a:latin typeface="Calibri" charset="0"/>
              </a:rPr>
              <a:t> +d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)       →       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P’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=(+a </a:t>
            </a:r>
            <a:r>
              <a:rPr lang="en-US" b="1" i="1" dirty="0">
                <a:solidFill>
                  <a:srgbClr val="000000"/>
                </a:solidFill>
                <a:latin typeface="Calibri" charset="0"/>
              </a:rPr>
              <a:t>–b –c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 -d)      → </a:t>
            </a:r>
            <a:r>
              <a:rPr lang="en-US" b="1" i="1" dirty="0">
                <a:solidFill>
                  <a:srgbClr val="000000"/>
                </a:solidFill>
                <a:latin typeface="Calibri" charset="0"/>
              </a:rPr>
              <a:t>  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P’’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=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Q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=(+a +c +b -d) </a:t>
            </a: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</a:pPr>
            <a:endParaRPr lang="en-US" sz="2000" b="1" i="1" dirty="0">
              <a:solidFill>
                <a:srgbClr val="000000"/>
              </a:solidFill>
              <a:latin typeface="Calibri" charset="0"/>
            </a:endParaRP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</a:pP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  </a:t>
            </a:r>
            <a:r>
              <a:rPr lang="en-US" sz="2300" i="1" dirty="0" err="1">
                <a:solidFill>
                  <a:srgbClr val="000000"/>
                </a:solidFill>
                <a:latin typeface="Calibri" charset="0"/>
              </a:rPr>
              <a:t>BreakpointGraph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300" i="1" dirty="0">
                <a:solidFill>
                  <a:srgbClr val="FF0000"/>
                </a:solidFill>
                <a:latin typeface="Calibri" charset="0"/>
              </a:rPr>
              <a:t>P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2300" i="1" dirty="0">
                <a:solidFill>
                  <a:srgbClr val="0000FF"/>
                </a:solidFill>
                <a:latin typeface="Calibri" charset="0"/>
              </a:rPr>
              <a:t>Q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) → </a:t>
            </a:r>
            <a:r>
              <a:rPr lang="en-US" sz="2300" i="1" dirty="0" err="1">
                <a:solidFill>
                  <a:srgbClr val="000000"/>
                </a:solidFill>
                <a:latin typeface="Calibri" charset="0"/>
              </a:rPr>
              <a:t>BreakpointGraph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300" i="1" dirty="0">
                <a:solidFill>
                  <a:srgbClr val="FF0000"/>
                </a:solidFill>
                <a:latin typeface="Calibri" charset="0"/>
              </a:rPr>
              <a:t>P’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2300" i="1" dirty="0">
                <a:solidFill>
                  <a:srgbClr val="0000FF"/>
                </a:solidFill>
                <a:latin typeface="Calibri" charset="0"/>
              </a:rPr>
              <a:t>Q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) → </a:t>
            </a:r>
            <a:r>
              <a:rPr lang="en-US" sz="2300" i="1" dirty="0" err="1">
                <a:solidFill>
                  <a:srgbClr val="000000"/>
                </a:solidFill>
                <a:latin typeface="Calibri" charset="0"/>
              </a:rPr>
              <a:t>BreakpointGraph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300" i="1" dirty="0">
                <a:solidFill>
                  <a:srgbClr val="FF0000"/>
                </a:solidFill>
                <a:latin typeface="Calibri" charset="0"/>
              </a:rPr>
              <a:t>Q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2300" i="1" dirty="0">
                <a:solidFill>
                  <a:srgbClr val="0000FF"/>
                </a:solidFill>
                <a:latin typeface="Calibri" charset="0"/>
              </a:rPr>
              <a:t>Q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</a:pPr>
            <a:endParaRPr lang="en-US" sz="2300" i="1" dirty="0">
              <a:solidFill>
                <a:srgbClr val="000000"/>
              </a:solidFill>
              <a:latin typeface="Calibri" charset="0"/>
            </a:endParaRP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r>
              <a:rPr lang="en-US" i="1" dirty="0">
                <a:solidFill>
                  <a:srgbClr val="000000"/>
                </a:solidFill>
                <a:latin typeface="Calibri" charset="0"/>
              </a:rPr>
              <a:t>         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cycle(</a:t>
            </a:r>
            <a:r>
              <a:rPr lang="en-US" sz="2300" i="1" dirty="0">
                <a:solidFill>
                  <a:srgbClr val="FF0000"/>
                </a:solidFill>
                <a:latin typeface="Calibri" charset="0"/>
              </a:rPr>
              <a:t>P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2300" i="1" dirty="0">
                <a:solidFill>
                  <a:srgbClr val="0000FF"/>
                </a:solidFill>
                <a:latin typeface="Calibri" charset="0"/>
              </a:rPr>
              <a:t>Q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)=2           →         cycle(</a:t>
            </a:r>
            <a:r>
              <a:rPr lang="en-US" sz="2300" i="1" dirty="0">
                <a:solidFill>
                  <a:srgbClr val="FF0000"/>
                </a:solidFill>
                <a:latin typeface="Calibri" charset="0"/>
              </a:rPr>
              <a:t>P’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2300" i="1" dirty="0">
                <a:solidFill>
                  <a:srgbClr val="0000FF"/>
                </a:solidFill>
                <a:latin typeface="Calibri" charset="0"/>
              </a:rPr>
              <a:t>Q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)=3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        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  →        cycle(</a:t>
            </a:r>
            <a:r>
              <a:rPr lang="en-US" sz="2300" i="1" dirty="0">
                <a:solidFill>
                  <a:srgbClr val="FF0000"/>
                </a:solidFill>
                <a:latin typeface="Calibri" charset="0"/>
              </a:rPr>
              <a:t>Q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2300" i="1" dirty="0">
                <a:solidFill>
                  <a:srgbClr val="0000FF"/>
                </a:solidFill>
                <a:latin typeface="Calibri" charset="0"/>
              </a:rPr>
              <a:t>Q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)=4</a:t>
            </a: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</a:pPr>
            <a:endParaRPr lang="en-US" sz="2300" i="1" dirty="0">
              <a:solidFill>
                <a:srgbClr val="0000FF"/>
              </a:solidFill>
              <a:latin typeface="Calibri" charset="0"/>
            </a:endParaRP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</a:pPr>
            <a:r>
              <a:rPr lang="ar-SA" sz="2200" i="1" dirty="0">
                <a:solidFill>
                  <a:srgbClr val="000000"/>
                </a:solidFill>
                <a:latin typeface="Calibri" charset="0"/>
              </a:rPr>
              <a:t>‏</a:t>
            </a:r>
            <a:endParaRPr lang="en-US" sz="2200" i="1" dirty="0">
              <a:solidFill>
                <a:srgbClr val="000000"/>
              </a:solidFill>
              <a:latin typeface="Calibri" charset="0"/>
            </a:endParaRP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ar-SA" sz="2900" b="1" i="1" dirty="0">
                <a:solidFill>
                  <a:srgbClr val="000000"/>
                </a:solidFill>
                <a:latin typeface="Calibri" charset="0"/>
              </a:rPr>
              <a:t>‏</a:t>
            </a:r>
            <a:endParaRPr lang="en-US" sz="2900" b="1" i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6171" name="Freeform 48"/>
          <p:cNvSpPr>
            <a:spLocks noChangeArrowheads="1"/>
          </p:cNvSpPr>
          <p:nvPr/>
        </p:nvSpPr>
        <p:spPr bwMode="auto">
          <a:xfrm>
            <a:off x="806450" y="4797425"/>
            <a:ext cx="360363" cy="323850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72" name="Freeform 49"/>
          <p:cNvSpPr>
            <a:spLocks noChangeArrowheads="1"/>
          </p:cNvSpPr>
          <p:nvPr/>
        </p:nvSpPr>
        <p:spPr bwMode="auto">
          <a:xfrm>
            <a:off x="1492250" y="5443538"/>
            <a:ext cx="360363" cy="323850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73" name="Freeform 50"/>
          <p:cNvSpPr>
            <a:spLocks noChangeArrowheads="1"/>
          </p:cNvSpPr>
          <p:nvPr/>
        </p:nvSpPr>
        <p:spPr bwMode="auto">
          <a:xfrm>
            <a:off x="4235450" y="4159250"/>
            <a:ext cx="360363" cy="325438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74" name="Freeform 51"/>
          <p:cNvSpPr>
            <a:spLocks noChangeArrowheads="1"/>
          </p:cNvSpPr>
          <p:nvPr/>
        </p:nvSpPr>
        <p:spPr bwMode="auto">
          <a:xfrm>
            <a:off x="3779838" y="4359275"/>
            <a:ext cx="358775" cy="323850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6FB89F-A94A-864A-8331-CDDB63E0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284181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Line 24"/>
          <p:cNvSpPr>
            <a:spLocks noChangeShapeType="1"/>
          </p:cNvSpPr>
          <p:nvPr/>
        </p:nvSpPr>
        <p:spPr bwMode="auto">
          <a:xfrm flipH="1">
            <a:off x="8307388" y="5183188"/>
            <a:ext cx="525462" cy="635000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0" name="Line 25"/>
          <p:cNvSpPr>
            <a:spLocks noChangeShapeType="1"/>
          </p:cNvSpPr>
          <p:nvPr/>
        </p:nvSpPr>
        <p:spPr bwMode="auto">
          <a:xfrm flipH="1" flipV="1">
            <a:off x="6557963" y="5241925"/>
            <a:ext cx="604837" cy="625475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Line 22"/>
          <p:cNvSpPr>
            <a:spLocks noChangeShapeType="1"/>
          </p:cNvSpPr>
          <p:nvPr/>
        </p:nvSpPr>
        <p:spPr bwMode="auto">
          <a:xfrm>
            <a:off x="8191500" y="3751263"/>
            <a:ext cx="636588" cy="668337"/>
          </a:xfrm>
          <a:prstGeom prst="line">
            <a:avLst/>
          </a:prstGeom>
          <a:noFill/>
          <a:ln w="3672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2" name="Line 23"/>
          <p:cNvSpPr>
            <a:spLocks noChangeShapeType="1"/>
          </p:cNvSpPr>
          <p:nvPr/>
        </p:nvSpPr>
        <p:spPr bwMode="auto">
          <a:xfrm flipV="1">
            <a:off x="6561138" y="3760788"/>
            <a:ext cx="609600" cy="635000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3" name="Line 37"/>
          <p:cNvSpPr>
            <a:spLocks noChangeShapeType="1"/>
          </p:cNvSpPr>
          <p:nvPr/>
        </p:nvSpPr>
        <p:spPr bwMode="auto">
          <a:xfrm flipH="1" flipV="1">
            <a:off x="3455988" y="5241925"/>
            <a:ext cx="658812" cy="625475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4" name="Line 36"/>
          <p:cNvSpPr>
            <a:spLocks noChangeShapeType="1"/>
          </p:cNvSpPr>
          <p:nvPr/>
        </p:nvSpPr>
        <p:spPr bwMode="auto">
          <a:xfrm>
            <a:off x="4067175" y="3762375"/>
            <a:ext cx="1114425" cy="2028825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5" name="Line 35"/>
          <p:cNvSpPr>
            <a:spLocks noChangeShapeType="1"/>
          </p:cNvSpPr>
          <p:nvPr/>
        </p:nvSpPr>
        <p:spPr bwMode="auto">
          <a:xfrm>
            <a:off x="3505200" y="4419600"/>
            <a:ext cx="2220913" cy="773113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6" name="Line 13"/>
          <p:cNvSpPr>
            <a:spLocks noChangeShapeType="1"/>
          </p:cNvSpPr>
          <p:nvPr/>
        </p:nvSpPr>
        <p:spPr bwMode="auto">
          <a:xfrm flipH="1" flipV="1">
            <a:off x="960438" y="3709988"/>
            <a:ext cx="30162" cy="2157412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7" name="Line 12"/>
          <p:cNvSpPr>
            <a:spLocks noChangeShapeType="1"/>
          </p:cNvSpPr>
          <p:nvPr/>
        </p:nvSpPr>
        <p:spPr bwMode="auto">
          <a:xfrm>
            <a:off x="360363" y="5189538"/>
            <a:ext cx="1781175" cy="577850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8" name="Line 11"/>
          <p:cNvSpPr>
            <a:spLocks noChangeShapeType="1"/>
          </p:cNvSpPr>
          <p:nvPr/>
        </p:nvSpPr>
        <p:spPr bwMode="auto">
          <a:xfrm>
            <a:off x="381000" y="4389438"/>
            <a:ext cx="2243138" cy="720725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9" name="Line 10"/>
          <p:cNvSpPr>
            <a:spLocks noChangeShapeType="1"/>
          </p:cNvSpPr>
          <p:nvPr/>
        </p:nvSpPr>
        <p:spPr bwMode="auto">
          <a:xfrm>
            <a:off x="1987550" y="3700463"/>
            <a:ext cx="636588" cy="668337"/>
          </a:xfrm>
          <a:prstGeom prst="line">
            <a:avLst/>
          </a:prstGeom>
          <a:noFill/>
          <a:ln w="3672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152400" y="0"/>
            <a:ext cx="8839200" cy="1146175"/>
          </a:xfrm>
        </p:spPr>
        <p:txBody>
          <a:bodyPr lIns="0" tIns="0" rIns="0" bIns="0" anchor="ctr">
            <a:normAutofit/>
          </a:bodyPr>
          <a:lstStyle/>
          <a:p>
            <a:pPr marL="0" indent="0" algn="ctr" defTabSz="457200" eaLnBrk="1" hangingPunct="1">
              <a:spcBef>
                <a:spcPct val="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dirty="0">
                <a:latin typeface="Calibri"/>
                <a:ea typeface="+mn-ea"/>
                <a:cs typeface="Calibri"/>
              </a:rPr>
              <a:t>Rearrangements Change </a:t>
            </a:r>
            <a:r>
              <a:rPr lang="en-US" sz="4000" i="1" dirty="0">
                <a:latin typeface="Calibri"/>
                <a:ea typeface="+mn-ea"/>
                <a:cs typeface="Calibri"/>
              </a:rPr>
              <a:t>cycle(</a:t>
            </a:r>
            <a:r>
              <a:rPr lang="en-US" sz="4000" i="1" dirty="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P</a:t>
            </a:r>
            <a:r>
              <a:rPr lang="en-US" sz="4000" i="1" dirty="0">
                <a:latin typeface="Calibri"/>
                <a:ea typeface="+mn-ea"/>
                <a:cs typeface="Calibri"/>
              </a:rPr>
              <a:t>,</a:t>
            </a:r>
            <a:r>
              <a:rPr lang="en-US" sz="4000" i="1" dirty="0">
                <a:solidFill>
                  <a:srgbClr val="008000"/>
                </a:solidFill>
                <a:latin typeface="Calibri"/>
                <a:ea typeface="+mn-ea"/>
                <a:cs typeface="Calibri"/>
              </a:rPr>
              <a:t>Q</a:t>
            </a:r>
            <a:r>
              <a:rPr lang="en-US" sz="4000" i="1" dirty="0">
                <a:latin typeface="Calibri"/>
                <a:ea typeface="+mn-ea"/>
                <a:cs typeface="Calibri"/>
              </a:rPr>
              <a:t>)</a:t>
            </a:r>
            <a:r>
              <a:rPr lang="en-GB" sz="4000" i="1" dirty="0">
                <a:latin typeface="Calibri"/>
                <a:ea typeface="+mn-ea"/>
                <a:cs typeface="Calibri"/>
              </a:rPr>
              <a:t> </a:t>
            </a:r>
          </a:p>
        </p:txBody>
      </p:sp>
      <p:sp>
        <p:nvSpPr>
          <p:cNvPr id="176141" name="Text Box 3"/>
          <p:cNvSpPr txBox="1">
            <a:spLocks noChangeArrowheads="1"/>
          </p:cNvSpPr>
          <p:nvPr/>
        </p:nvSpPr>
        <p:spPr bwMode="auto">
          <a:xfrm>
            <a:off x="3603625" y="6400800"/>
            <a:ext cx="2325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2900" i="1">
              <a:solidFill>
                <a:srgbClr val="000000"/>
              </a:solidFill>
              <a:latin typeface="FreeSerif" charset="0"/>
            </a:endParaRP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2900" b="1" i="1">
              <a:solidFill>
                <a:srgbClr val="000000"/>
              </a:solidFill>
              <a:latin typeface="FreeSerif" charset="0"/>
            </a:endParaRPr>
          </a:p>
        </p:txBody>
      </p:sp>
      <p:sp>
        <p:nvSpPr>
          <p:cNvPr id="176142" name="Text Box 4"/>
          <p:cNvSpPr txBox="1">
            <a:spLocks noChangeArrowheads="1"/>
          </p:cNvSpPr>
          <p:nvPr/>
        </p:nvSpPr>
        <p:spPr bwMode="auto">
          <a:xfrm>
            <a:off x="6383338" y="6215063"/>
            <a:ext cx="244792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2900" i="1">
              <a:solidFill>
                <a:srgbClr val="000000"/>
              </a:solidFill>
              <a:latin typeface="FreeSerif" charset="0"/>
            </a:endParaRP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br>
              <a:rPr lang="en-US" sz="2900" b="1" i="1">
                <a:solidFill>
                  <a:srgbClr val="000000"/>
                </a:solidFill>
                <a:latin typeface="FreeSerif" charset="0"/>
              </a:rPr>
            </a:br>
            <a:br>
              <a:rPr lang="en-US" sz="2900" b="1" i="1">
                <a:solidFill>
                  <a:srgbClr val="FFFFFF"/>
                </a:solidFill>
                <a:latin typeface="FreeSerif" charset="0"/>
              </a:rPr>
            </a:br>
            <a:endParaRPr lang="en-US" sz="2900" i="1">
              <a:solidFill>
                <a:srgbClr val="000000"/>
              </a:solidFill>
              <a:latin typeface="FreeSerif" charset="0"/>
            </a:endParaRPr>
          </a:p>
        </p:txBody>
      </p:sp>
      <p:sp>
        <p:nvSpPr>
          <p:cNvPr id="176143" name="Freeform 6"/>
          <p:cNvSpPr>
            <a:spLocks/>
          </p:cNvSpPr>
          <p:nvPr/>
        </p:nvSpPr>
        <p:spPr bwMode="auto">
          <a:xfrm>
            <a:off x="1995488" y="3709988"/>
            <a:ext cx="604837" cy="622300"/>
          </a:xfrm>
          <a:custGeom>
            <a:avLst/>
            <a:gdLst>
              <a:gd name="T0" fmla="*/ 2147483647 w 1851"/>
              <a:gd name="T1" fmla="*/ 2147483647 h 1905"/>
              <a:gd name="T2" fmla="*/ 2147483647 w 1851"/>
              <a:gd name="T3" fmla="*/ 2147483647 h 1905"/>
              <a:gd name="T4" fmla="*/ 2147483647 w 1851"/>
              <a:gd name="T5" fmla="*/ 2147483647 h 1905"/>
              <a:gd name="T6" fmla="*/ 2147483647 w 1851"/>
              <a:gd name="T7" fmla="*/ 2147483647 h 1905"/>
              <a:gd name="T8" fmla="*/ 2147483647 w 1851"/>
              <a:gd name="T9" fmla="*/ 2147483647 h 1905"/>
              <a:gd name="T10" fmla="*/ 2147483647 w 1851"/>
              <a:gd name="T11" fmla="*/ 2147483647 h 1905"/>
              <a:gd name="T12" fmla="*/ 2147483647 w 1851"/>
              <a:gd name="T13" fmla="*/ 2147483647 h 1905"/>
              <a:gd name="T14" fmla="*/ 2147483647 w 1851"/>
              <a:gd name="T15" fmla="*/ 2147483647 h 1905"/>
              <a:gd name="T16" fmla="*/ 2147483647 w 1851"/>
              <a:gd name="T17" fmla="*/ 2147483647 h 1905"/>
              <a:gd name="T18" fmla="*/ 2147483647 w 1851"/>
              <a:gd name="T19" fmla="*/ 2147483647 h 1905"/>
              <a:gd name="T20" fmla="*/ 2147483647 w 1851"/>
              <a:gd name="T21" fmla="*/ 2147483647 h 1905"/>
              <a:gd name="T22" fmla="*/ 2147483647 w 1851"/>
              <a:gd name="T23" fmla="*/ 2147483647 h 1905"/>
              <a:gd name="T24" fmla="*/ 2147483647 w 1851"/>
              <a:gd name="T25" fmla="*/ 2147483647 h 1905"/>
              <a:gd name="T26" fmla="*/ 2147483647 w 1851"/>
              <a:gd name="T27" fmla="*/ 2147483647 h 1905"/>
              <a:gd name="T28" fmla="*/ 2147483647 w 1851"/>
              <a:gd name="T29" fmla="*/ 2147483647 h 1905"/>
              <a:gd name="T30" fmla="*/ 0 w 1851"/>
              <a:gd name="T31" fmla="*/ 0 h 1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1"/>
              <a:gd name="T49" fmla="*/ 0 h 1905"/>
              <a:gd name="T50" fmla="*/ 1851 w 1851"/>
              <a:gd name="T51" fmla="*/ 1905 h 19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1" h="1905">
                <a:moveTo>
                  <a:pt x="1850" y="1904"/>
                </a:moveTo>
                <a:lnTo>
                  <a:pt x="1777" y="1740"/>
                </a:lnTo>
                <a:lnTo>
                  <a:pt x="1696" y="1579"/>
                </a:lnTo>
                <a:lnTo>
                  <a:pt x="1607" y="1423"/>
                </a:lnTo>
                <a:lnTo>
                  <a:pt x="1510" y="1272"/>
                </a:lnTo>
                <a:lnTo>
                  <a:pt x="1405" y="1125"/>
                </a:lnTo>
                <a:lnTo>
                  <a:pt x="1292" y="984"/>
                </a:lnTo>
                <a:lnTo>
                  <a:pt x="1173" y="848"/>
                </a:lnTo>
                <a:lnTo>
                  <a:pt x="1047" y="718"/>
                </a:lnTo>
                <a:lnTo>
                  <a:pt x="914" y="594"/>
                </a:lnTo>
                <a:lnTo>
                  <a:pt x="775" y="477"/>
                </a:lnTo>
                <a:lnTo>
                  <a:pt x="630" y="367"/>
                </a:lnTo>
                <a:lnTo>
                  <a:pt x="480" y="264"/>
                </a:lnTo>
                <a:lnTo>
                  <a:pt x="325" y="168"/>
                </a:lnTo>
                <a:lnTo>
                  <a:pt x="164" y="80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4" name="Freeform 7"/>
          <p:cNvSpPr>
            <a:spLocks/>
          </p:cNvSpPr>
          <p:nvPr/>
        </p:nvSpPr>
        <p:spPr bwMode="auto">
          <a:xfrm>
            <a:off x="381000" y="3744913"/>
            <a:ext cx="609600" cy="631825"/>
          </a:xfrm>
          <a:custGeom>
            <a:avLst/>
            <a:gdLst>
              <a:gd name="T0" fmla="*/ 2147483647 w 1864"/>
              <a:gd name="T1" fmla="*/ 0 h 1936"/>
              <a:gd name="T2" fmla="*/ 2147483647 w 1864"/>
              <a:gd name="T3" fmla="*/ 2147483647 h 1936"/>
              <a:gd name="T4" fmla="*/ 2147483647 w 1864"/>
              <a:gd name="T5" fmla="*/ 2147483647 h 1936"/>
              <a:gd name="T6" fmla="*/ 2147483647 w 1864"/>
              <a:gd name="T7" fmla="*/ 2147483647 h 1936"/>
              <a:gd name="T8" fmla="*/ 2147483647 w 1864"/>
              <a:gd name="T9" fmla="*/ 2147483647 h 1936"/>
              <a:gd name="T10" fmla="*/ 2147483647 w 1864"/>
              <a:gd name="T11" fmla="*/ 2147483647 h 1936"/>
              <a:gd name="T12" fmla="*/ 2147483647 w 1864"/>
              <a:gd name="T13" fmla="*/ 2147483647 h 1936"/>
              <a:gd name="T14" fmla="*/ 2147483647 w 1864"/>
              <a:gd name="T15" fmla="*/ 2147483647 h 1936"/>
              <a:gd name="T16" fmla="*/ 2147483647 w 1864"/>
              <a:gd name="T17" fmla="*/ 2147483647 h 1936"/>
              <a:gd name="T18" fmla="*/ 2147483647 w 1864"/>
              <a:gd name="T19" fmla="*/ 2147483647 h 1936"/>
              <a:gd name="T20" fmla="*/ 2147483647 w 1864"/>
              <a:gd name="T21" fmla="*/ 2147483647 h 1936"/>
              <a:gd name="T22" fmla="*/ 2147483647 w 1864"/>
              <a:gd name="T23" fmla="*/ 2147483647 h 1936"/>
              <a:gd name="T24" fmla="*/ 2147483647 w 1864"/>
              <a:gd name="T25" fmla="*/ 2147483647 h 1936"/>
              <a:gd name="T26" fmla="*/ 2147483647 w 1864"/>
              <a:gd name="T27" fmla="*/ 2147483647 h 1936"/>
              <a:gd name="T28" fmla="*/ 2147483647 w 1864"/>
              <a:gd name="T29" fmla="*/ 2147483647 h 1936"/>
              <a:gd name="T30" fmla="*/ 0 w 1864"/>
              <a:gd name="T31" fmla="*/ 2147483647 h 19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64"/>
              <a:gd name="T49" fmla="*/ 0 h 1936"/>
              <a:gd name="T50" fmla="*/ 1864 w 1864"/>
              <a:gd name="T51" fmla="*/ 1936 h 19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64" h="1936">
                <a:moveTo>
                  <a:pt x="1863" y="0"/>
                </a:moveTo>
                <a:lnTo>
                  <a:pt x="1696" y="81"/>
                </a:lnTo>
                <a:lnTo>
                  <a:pt x="1534" y="170"/>
                </a:lnTo>
                <a:lnTo>
                  <a:pt x="1377" y="268"/>
                </a:lnTo>
                <a:lnTo>
                  <a:pt x="1225" y="372"/>
                </a:lnTo>
                <a:lnTo>
                  <a:pt x="1079" y="484"/>
                </a:lnTo>
                <a:lnTo>
                  <a:pt x="939" y="603"/>
                </a:lnTo>
                <a:lnTo>
                  <a:pt x="805" y="729"/>
                </a:lnTo>
                <a:lnTo>
                  <a:pt x="678" y="861"/>
                </a:lnTo>
                <a:lnTo>
                  <a:pt x="558" y="999"/>
                </a:lnTo>
                <a:lnTo>
                  <a:pt x="445" y="1143"/>
                </a:lnTo>
                <a:lnTo>
                  <a:pt x="340" y="1292"/>
                </a:lnTo>
                <a:lnTo>
                  <a:pt x="242" y="1447"/>
                </a:lnTo>
                <a:lnTo>
                  <a:pt x="153" y="1605"/>
                </a:lnTo>
                <a:lnTo>
                  <a:pt x="72" y="1768"/>
                </a:lnTo>
                <a:lnTo>
                  <a:pt x="0" y="1935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5" name="Freeform 8"/>
          <p:cNvSpPr>
            <a:spLocks/>
          </p:cNvSpPr>
          <p:nvPr/>
        </p:nvSpPr>
        <p:spPr bwMode="auto">
          <a:xfrm>
            <a:off x="2105025" y="5132388"/>
            <a:ext cx="522288" cy="639762"/>
          </a:xfrm>
          <a:custGeom>
            <a:avLst/>
            <a:gdLst>
              <a:gd name="T0" fmla="*/ 0 w 1601"/>
              <a:gd name="T1" fmla="*/ 2147483647 h 1956"/>
              <a:gd name="T2" fmla="*/ 2147483647 w 1601"/>
              <a:gd name="T3" fmla="*/ 2147483647 h 1956"/>
              <a:gd name="T4" fmla="*/ 2147483647 w 1601"/>
              <a:gd name="T5" fmla="*/ 2147483647 h 1956"/>
              <a:gd name="T6" fmla="*/ 2147483647 w 1601"/>
              <a:gd name="T7" fmla="*/ 2147483647 h 1956"/>
              <a:gd name="T8" fmla="*/ 2147483647 w 1601"/>
              <a:gd name="T9" fmla="*/ 2147483647 h 1956"/>
              <a:gd name="T10" fmla="*/ 2147483647 w 1601"/>
              <a:gd name="T11" fmla="*/ 2147483647 h 1956"/>
              <a:gd name="T12" fmla="*/ 2147483647 w 1601"/>
              <a:gd name="T13" fmla="*/ 2147483647 h 1956"/>
              <a:gd name="T14" fmla="*/ 2147483647 w 1601"/>
              <a:gd name="T15" fmla="*/ 2147483647 h 1956"/>
              <a:gd name="T16" fmla="*/ 2147483647 w 1601"/>
              <a:gd name="T17" fmla="*/ 2147483647 h 1956"/>
              <a:gd name="T18" fmla="*/ 2147483647 w 1601"/>
              <a:gd name="T19" fmla="*/ 2147483647 h 1956"/>
              <a:gd name="T20" fmla="*/ 2147483647 w 1601"/>
              <a:gd name="T21" fmla="*/ 2147483647 h 1956"/>
              <a:gd name="T22" fmla="*/ 2147483647 w 1601"/>
              <a:gd name="T23" fmla="*/ 2147483647 h 1956"/>
              <a:gd name="T24" fmla="*/ 2147483647 w 1601"/>
              <a:gd name="T25" fmla="*/ 2147483647 h 1956"/>
              <a:gd name="T26" fmla="*/ 2147483647 w 1601"/>
              <a:gd name="T27" fmla="*/ 2147483647 h 1956"/>
              <a:gd name="T28" fmla="*/ 2147483647 w 1601"/>
              <a:gd name="T29" fmla="*/ 2147483647 h 1956"/>
              <a:gd name="T30" fmla="*/ 2147483647 w 1601"/>
              <a:gd name="T31" fmla="*/ 0 h 1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01"/>
              <a:gd name="T49" fmla="*/ 0 h 1956"/>
              <a:gd name="T50" fmla="*/ 1601 w 1601"/>
              <a:gd name="T51" fmla="*/ 1956 h 19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01" h="1956">
                <a:moveTo>
                  <a:pt x="0" y="1955"/>
                </a:moveTo>
                <a:lnTo>
                  <a:pt x="148" y="1864"/>
                </a:lnTo>
                <a:lnTo>
                  <a:pt x="291" y="1765"/>
                </a:lnTo>
                <a:lnTo>
                  <a:pt x="429" y="1661"/>
                </a:lnTo>
                <a:lnTo>
                  <a:pt x="562" y="1550"/>
                </a:lnTo>
                <a:lnTo>
                  <a:pt x="689" y="1433"/>
                </a:lnTo>
                <a:lnTo>
                  <a:pt x="810" y="1311"/>
                </a:lnTo>
                <a:lnTo>
                  <a:pt x="926" y="1183"/>
                </a:lnTo>
                <a:lnTo>
                  <a:pt x="1035" y="1050"/>
                </a:lnTo>
                <a:lnTo>
                  <a:pt x="1137" y="912"/>
                </a:lnTo>
                <a:lnTo>
                  <a:pt x="1232" y="769"/>
                </a:lnTo>
                <a:lnTo>
                  <a:pt x="1321" y="622"/>
                </a:lnTo>
                <a:lnTo>
                  <a:pt x="1402" y="472"/>
                </a:lnTo>
                <a:lnTo>
                  <a:pt x="1475" y="318"/>
                </a:lnTo>
                <a:lnTo>
                  <a:pt x="1542" y="160"/>
                </a:lnTo>
                <a:lnTo>
                  <a:pt x="1600" y="0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6" name="Freeform 9"/>
          <p:cNvSpPr>
            <a:spLocks/>
          </p:cNvSpPr>
          <p:nvPr/>
        </p:nvSpPr>
        <p:spPr bwMode="auto">
          <a:xfrm>
            <a:off x="357188" y="5192713"/>
            <a:ext cx="633412" cy="646112"/>
          </a:xfrm>
          <a:custGeom>
            <a:avLst/>
            <a:gdLst>
              <a:gd name="T0" fmla="*/ 0 w 1942"/>
              <a:gd name="T1" fmla="*/ 0 h 1981"/>
              <a:gd name="T2" fmla="*/ 2147483647 w 1942"/>
              <a:gd name="T3" fmla="*/ 2147483647 h 1981"/>
              <a:gd name="T4" fmla="*/ 2147483647 w 1942"/>
              <a:gd name="T5" fmla="*/ 2147483647 h 1981"/>
              <a:gd name="T6" fmla="*/ 2147483647 w 1942"/>
              <a:gd name="T7" fmla="*/ 2147483647 h 1981"/>
              <a:gd name="T8" fmla="*/ 2147483647 w 1942"/>
              <a:gd name="T9" fmla="*/ 2147483647 h 1981"/>
              <a:gd name="T10" fmla="*/ 2147483647 w 1942"/>
              <a:gd name="T11" fmla="*/ 2147483647 h 1981"/>
              <a:gd name="T12" fmla="*/ 2147483647 w 1942"/>
              <a:gd name="T13" fmla="*/ 2147483647 h 1981"/>
              <a:gd name="T14" fmla="*/ 2147483647 w 1942"/>
              <a:gd name="T15" fmla="*/ 2147483647 h 1981"/>
              <a:gd name="T16" fmla="*/ 2147483647 w 1942"/>
              <a:gd name="T17" fmla="*/ 2147483647 h 1981"/>
              <a:gd name="T18" fmla="*/ 2147483647 w 1942"/>
              <a:gd name="T19" fmla="*/ 2147483647 h 1981"/>
              <a:gd name="T20" fmla="*/ 2147483647 w 1942"/>
              <a:gd name="T21" fmla="*/ 2147483647 h 1981"/>
              <a:gd name="T22" fmla="*/ 2147483647 w 1942"/>
              <a:gd name="T23" fmla="*/ 2147483647 h 1981"/>
              <a:gd name="T24" fmla="*/ 2147483647 w 1942"/>
              <a:gd name="T25" fmla="*/ 2147483647 h 1981"/>
              <a:gd name="T26" fmla="*/ 2147483647 w 1942"/>
              <a:gd name="T27" fmla="*/ 2147483647 h 1981"/>
              <a:gd name="T28" fmla="*/ 2147483647 w 1942"/>
              <a:gd name="T29" fmla="*/ 2147483647 h 1981"/>
              <a:gd name="T30" fmla="*/ 2147483647 w 1942"/>
              <a:gd name="T31" fmla="*/ 2147483647 h 19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2"/>
              <a:gd name="T49" fmla="*/ 0 h 1981"/>
              <a:gd name="T50" fmla="*/ 1942 w 1942"/>
              <a:gd name="T51" fmla="*/ 1981 h 19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2" h="1981">
                <a:moveTo>
                  <a:pt x="0" y="0"/>
                </a:moveTo>
                <a:lnTo>
                  <a:pt x="74" y="172"/>
                </a:lnTo>
                <a:lnTo>
                  <a:pt x="158" y="341"/>
                </a:lnTo>
                <a:lnTo>
                  <a:pt x="250" y="505"/>
                </a:lnTo>
                <a:lnTo>
                  <a:pt x="351" y="664"/>
                </a:lnTo>
                <a:lnTo>
                  <a:pt x="460" y="818"/>
                </a:lnTo>
                <a:lnTo>
                  <a:pt x="578" y="966"/>
                </a:lnTo>
                <a:lnTo>
                  <a:pt x="703" y="1108"/>
                </a:lnTo>
                <a:lnTo>
                  <a:pt x="836" y="1243"/>
                </a:lnTo>
                <a:lnTo>
                  <a:pt x="975" y="1372"/>
                </a:lnTo>
                <a:lnTo>
                  <a:pt x="1122" y="1493"/>
                </a:lnTo>
                <a:lnTo>
                  <a:pt x="1275" y="1607"/>
                </a:lnTo>
                <a:lnTo>
                  <a:pt x="1434" y="1712"/>
                </a:lnTo>
                <a:lnTo>
                  <a:pt x="1598" y="1810"/>
                </a:lnTo>
                <a:lnTo>
                  <a:pt x="1767" y="1899"/>
                </a:lnTo>
                <a:lnTo>
                  <a:pt x="1941" y="1980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7" name="Text Box 14"/>
          <p:cNvSpPr txBox="1">
            <a:spLocks noChangeArrowheads="1"/>
          </p:cNvSpPr>
          <p:nvPr/>
        </p:nvSpPr>
        <p:spPr bwMode="auto">
          <a:xfrm>
            <a:off x="350838" y="4595813"/>
            <a:ext cx="30956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a</a:t>
            </a:r>
          </a:p>
        </p:txBody>
      </p:sp>
      <p:sp>
        <p:nvSpPr>
          <p:cNvPr id="176148" name="Text Box 15"/>
          <p:cNvSpPr txBox="1">
            <a:spLocks noChangeArrowheads="1"/>
          </p:cNvSpPr>
          <p:nvPr/>
        </p:nvSpPr>
        <p:spPr bwMode="auto">
          <a:xfrm>
            <a:off x="1368425" y="3603625"/>
            <a:ext cx="260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c</a:t>
            </a:r>
          </a:p>
        </p:txBody>
      </p:sp>
      <p:sp>
        <p:nvSpPr>
          <p:cNvPr id="176149" name="Text Box 16"/>
          <p:cNvSpPr txBox="1">
            <a:spLocks noChangeArrowheads="1"/>
          </p:cNvSpPr>
          <p:nvPr/>
        </p:nvSpPr>
        <p:spPr bwMode="auto">
          <a:xfrm>
            <a:off x="2452688" y="4568825"/>
            <a:ext cx="161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b</a:t>
            </a:r>
          </a:p>
        </p:txBody>
      </p:sp>
      <p:sp>
        <p:nvSpPr>
          <p:cNvPr id="176150" name="Text Box 17"/>
          <p:cNvSpPr txBox="1">
            <a:spLocks noChangeArrowheads="1"/>
          </p:cNvSpPr>
          <p:nvPr/>
        </p:nvSpPr>
        <p:spPr bwMode="auto">
          <a:xfrm>
            <a:off x="1387475" y="5768975"/>
            <a:ext cx="1555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d</a:t>
            </a:r>
          </a:p>
        </p:txBody>
      </p:sp>
      <p:sp>
        <p:nvSpPr>
          <p:cNvPr id="176151" name="Freeform 18"/>
          <p:cNvSpPr>
            <a:spLocks/>
          </p:cNvSpPr>
          <p:nvPr/>
        </p:nvSpPr>
        <p:spPr bwMode="auto">
          <a:xfrm>
            <a:off x="8199438" y="3762375"/>
            <a:ext cx="604837" cy="622300"/>
          </a:xfrm>
          <a:custGeom>
            <a:avLst/>
            <a:gdLst>
              <a:gd name="T0" fmla="*/ 2147483647 w 1851"/>
              <a:gd name="T1" fmla="*/ 2147483647 h 1905"/>
              <a:gd name="T2" fmla="*/ 2147483647 w 1851"/>
              <a:gd name="T3" fmla="*/ 2147483647 h 1905"/>
              <a:gd name="T4" fmla="*/ 2147483647 w 1851"/>
              <a:gd name="T5" fmla="*/ 2147483647 h 1905"/>
              <a:gd name="T6" fmla="*/ 2147483647 w 1851"/>
              <a:gd name="T7" fmla="*/ 2147483647 h 1905"/>
              <a:gd name="T8" fmla="*/ 2147483647 w 1851"/>
              <a:gd name="T9" fmla="*/ 2147483647 h 1905"/>
              <a:gd name="T10" fmla="*/ 2147483647 w 1851"/>
              <a:gd name="T11" fmla="*/ 2147483647 h 1905"/>
              <a:gd name="T12" fmla="*/ 2147483647 w 1851"/>
              <a:gd name="T13" fmla="*/ 2147483647 h 1905"/>
              <a:gd name="T14" fmla="*/ 2147483647 w 1851"/>
              <a:gd name="T15" fmla="*/ 2147483647 h 1905"/>
              <a:gd name="T16" fmla="*/ 2147483647 w 1851"/>
              <a:gd name="T17" fmla="*/ 2147483647 h 1905"/>
              <a:gd name="T18" fmla="*/ 2147483647 w 1851"/>
              <a:gd name="T19" fmla="*/ 2147483647 h 1905"/>
              <a:gd name="T20" fmla="*/ 2147483647 w 1851"/>
              <a:gd name="T21" fmla="*/ 2147483647 h 1905"/>
              <a:gd name="T22" fmla="*/ 2147483647 w 1851"/>
              <a:gd name="T23" fmla="*/ 2147483647 h 1905"/>
              <a:gd name="T24" fmla="*/ 2147483647 w 1851"/>
              <a:gd name="T25" fmla="*/ 2147483647 h 1905"/>
              <a:gd name="T26" fmla="*/ 2147483647 w 1851"/>
              <a:gd name="T27" fmla="*/ 2147483647 h 1905"/>
              <a:gd name="T28" fmla="*/ 2147483647 w 1851"/>
              <a:gd name="T29" fmla="*/ 2147483647 h 1905"/>
              <a:gd name="T30" fmla="*/ 0 w 1851"/>
              <a:gd name="T31" fmla="*/ 0 h 1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1"/>
              <a:gd name="T49" fmla="*/ 0 h 1905"/>
              <a:gd name="T50" fmla="*/ 1851 w 1851"/>
              <a:gd name="T51" fmla="*/ 1905 h 19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1" h="1905">
                <a:moveTo>
                  <a:pt x="1850" y="1904"/>
                </a:moveTo>
                <a:lnTo>
                  <a:pt x="1777" y="1740"/>
                </a:lnTo>
                <a:lnTo>
                  <a:pt x="1696" y="1579"/>
                </a:lnTo>
                <a:lnTo>
                  <a:pt x="1607" y="1423"/>
                </a:lnTo>
                <a:lnTo>
                  <a:pt x="1510" y="1272"/>
                </a:lnTo>
                <a:lnTo>
                  <a:pt x="1405" y="1125"/>
                </a:lnTo>
                <a:lnTo>
                  <a:pt x="1292" y="984"/>
                </a:lnTo>
                <a:lnTo>
                  <a:pt x="1173" y="848"/>
                </a:lnTo>
                <a:lnTo>
                  <a:pt x="1047" y="718"/>
                </a:lnTo>
                <a:lnTo>
                  <a:pt x="914" y="594"/>
                </a:lnTo>
                <a:lnTo>
                  <a:pt x="775" y="477"/>
                </a:lnTo>
                <a:lnTo>
                  <a:pt x="630" y="367"/>
                </a:lnTo>
                <a:lnTo>
                  <a:pt x="480" y="264"/>
                </a:lnTo>
                <a:lnTo>
                  <a:pt x="325" y="168"/>
                </a:lnTo>
                <a:lnTo>
                  <a:pt x="164" y="80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2" name="Freeform 19"/>
          <p:cNvSpPr>
            <a:spLocks/>
          </p:cNvSpPr>
          <p:nvPr/>
        </p:nvSpPr>
        <p:spPr bwMode="auto">
          <a:xfrm>
            <a:off x="6561138" y="3762375"/>
            <a:ext cx="609600" cy="631825"/>
          </a:xfrm>
          <a:custGeom>
            <a:avLst/>
            <a:gdLst>
              <a:gd name="T0" fmla="*/ 2147483647 w 1864"/>
              <a:gd name="T1" fmla="*/ 0 h 1936"/>
              <a:gd name="T2" fmla="*/ 2147483647 w 1864"/>
              <a:gd name="T3" fmla="*/ 2147483647 h 1936"/>
              <a:gd name="T4" fmla="*/ 2147483647 w 1864"/>
              <a:gd name="T5" fmla="*/ 2147483647 h 1936"/>
              <a:gd name="T6" fmla="*/ 2147483647 w 1864"/>
              <a:gd name="T7" fmla="*/ 2147483647 h 1936"/>
              <a:gd name="T8" fmla="*/ 2147483647 w 1864"/>
              <a:gd name="T9" fmla="*/ 2147483647 h 1936"/>
              <a:gd name="T10" fmla="*/ 2147483647 w 1864"/>
              <a:gd name="T11" fmla="*/ 2147483647 h 1936"/>
              <a:gd name="T12" fmla="*/ 2147483647 w 1864"/>
              <a:gd name="T13" fmla="*/ 2147483647 h 1936"/>
              <a:gd name="T14" fmla="*/ 2147483647 w 1864"/>
              <a:gd name="T15" fmla="*/ 2147483647 h 1936"/>
              <a:gd name="T16" fmla="*/ 2147483647 w 1864"/>
              <a:gd name="T17" fmla="*/ 2147483647 h 1936"/>
              <a:gd name="T18" fmla="*/ 2147483647 w 1864"/>
              <a:gd name="T19" fmla="*/ 2147483647 h 1936"/>
              <a:gd name="T20" fmla="*/ 2147483647 w 1864"/>
              <a:gd name="T21" fmla="*/ 2147483647 h 1936"/>
              <a:gd name="T22" fmla="*/ 2147483647 w 1864"/>
              <a:gd name="T23" fmla="*/ 2147483647 h 1936"/>
              <a:gd name="T24" fmla="*/ 2147483647 w 1864"/>
              <a:gd name="T25" fmla="*/ 2147483647 h 1936"/>
              <a:gd name="T26" fmla="*/ 2147483647 w 1864"/>
              <a:gd name="T27" fmla="*/ 2147483647 h 1936"/>
              <a:gd name="T28" fmla="*/ 2147483647 w 1864"/>
              <a:gd name="T29" fmla="*/ 2147483647 h 1936"/>
              <a:gd name="T30" fmla="*/ 0 w 1864"/>
              <a:gd name="T31" fmla="*/ 2147483647 h 19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64"/>
              <a:gd name="T49" fmla="*/ 0 h 1936"/>
              <a:gd name="T50" fmla="*/ 1864 w 1864"/>
              <a:gd name="T51" fmla="*/ 1936 h 19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64" h="1936">
                <a:moveTo>
                  <a:pt x="1863" y="0"/>
                </a:moveTo>
                <a:lnTo>
                  <a:pt x="1696" y="81"/>
                </a:lnTo>
                <a:lnTo>
                  <a:pt x="1534" y="170"/>
                </a:lnTo>
                <a:lnTo>
                  <a:pt x="1377" y="268"/>
                </a:lnTo>
                <a:lnTo>
                  <a:pt x="1225" y="372"/>
                </a:lnTo>
                <a:lnTo>
                  <a:pt x="1079" y="484"/>
                </a:lnTo>
                <a:lnTo>
                  <a:pt x="939" y="603"/>
                </a:lnTo>
                <a:lnTo>
                  <a:pt x="805" y="729"/>
                </a:lnTo>
                <a:lnTo>
                  <a:pt x="678" y="861"/>
                </a:lnTo>
                <a:lnTo>
                  <a:pt x="558" y="999"/>
                </a:lnTo>
                <a:lnTo>
                  <a:pt x="445" y="1143"/>
                </a:lnTo>
                <a:lnTo>
                  <a:pt x="340" y="1292"/>
                </a:lnTo>
                <a:lnTo>
                  <a:pt x="242" y="1447"/>
                </a:lnTo>
                <a:lnTo>
                  <a:pt x="153" y="1605"/>
                </a:lnTo>
                <a:lnTo>
                  <a:pt x="72" y="1768"/>
                </a:lnTo>
                <a:lnTo>
                  <a:pt x="0" y="1935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3" name="Freeform 20"/>
          <p:cNvSpPr>
            <a:spLocks/>
          </p:cNvSpPr>
          <p:nvPr/>
        </p:nvSpPr>
        <p:spPr bwMode="auto">
          <a:xfrm>
            <a:off x="8307388" y="5183188"/>
            <a:ext cx="523875" cy="639762"/>
          </a:xfrm>
          <a:custGeom>
            <a:avLst/>
            <a:gdLst>
              <a:gd name="T0" fmla="*/ 0 w 1601"/>
              <a:gd name="T1" fmla="*/ 2147483647 h 1956"/>
              <a:gd name="T2" fmla="*/ 2147483647 w 1601"/>
              <a:gd name="T3" fmla="*/ 2147483647 h 1956"/>
              <a:gd name="T4" fmla="*/ 2147483647 w 1601"/>
              <a:gd name="T5" fmla="*/ 2147483647 h 1956"/>
              <a:gd name="T6" fmla="*/ 2147483647 w 1601"/>
              <a:gd name="T7" fmla="*/ 2147483647 h 1956"/>
              <a:gd name="T8" fmla="*/ 2147483647 w 1601"/>
              <a:gd name="T9" fmla="*/ 2147483647 h 1956"/>
              <a:gd name="T10" fmla="*/ 2147483647 w 1601"/>
              <a:gd name="T11" fmla="*/ 2147483647 h 1956"/>
              <a:gd name="T12" fmla="*/ 2147483647 w 1601"/>
              <a:gd name="T13" fmla="*/ 2147483647 h 1956"/>
              <a:gd name="T14" fmla="*/ 2147483647 w 1601"/>
              <a:gd name="T15" fmla="*/ 2147483647 h 1956"/>
              <a:gd name="T16" fmla="*/ 2147483647 w 1601"/>
              <a:gd name="T17" fmla="*/ 2147483647 h 1956"/>
              <a:gd name="T18" fmla="*/ 2147483647 w 1601"/>
              <a:gd name="T19" fmla="*/ 2147483647 h 1956"/>
              <a:gd name="T20" fmla="*/ 2147483647 w 1601"/>
              <a:gd name="T21" fmla="*/ 2147483647 h 1956"/>
              <a:gd name="T22" fmla="*/ 2147483647 w 1601"/>
              <a:gd name="T23" fmla="*/ 2147483647 h 1956"/>
              <a:gd name="T24" fmla="*/ 2147483647 w 1601"/>
              <a:gd name="T25" fmla="*/ 2147483647 h 1956"/>
              <a:gd name="T26" fmla="*/ 2147483647 w 1601"/>
              <a:gd name="T27" fmla="*/ 2147483647 h 1956"/>
              <a:gd name="T28" fmla="*/ 2147483647 w 1601"/>
              <a:gd name="T29" fmla="*/ 2147483647 h 1956"/>
              <a:gd name="T30" fmla="*/ 2147483647 w 1601"/>
              <a:gd name="T31" fmla="*/ 0 h 1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01"/>
              <a:gd name="T49" fmla="*/ 0 h 1956"/>
              <a:gd name="T50" fmla="*/ 1601 w 1601"/>
              <a:gd name="T51" fmla="*/ 1956 h 19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01" h="1956">
                <a:moveTo>
                  <a:pt x="0" y="1955"/>
                </a:moveTo>
                <a:lnTo>
                  <a:pt x="148" y="1864"/>
                </a:lnTo>
                <a:lnTo>
                  <a:pt x="291" y="1765"/>
                </a:lnTo>
                <a:lnTo>
                  <a:pt x="429" y="1661"/>
                </a:lnTo>
                <a:lnTo>
                  <a:pt x="562" y="1550"/>
                </a:lnTo>
                <a:lnTo>
                  <a:pt x="689" y="1433"/>
                </a:lnTo>
                <a:lnTo>
                  <a:pt x="810" y="1311"/>
                </a:lnTo>
                <a:lnTo>
                  <a:pt x="926" y="1183"/>
                </a:lnTo>
                <a:lnTo>
                  <a:pt x="1035" y="1050"/>
                </a:lnTo>
                <a:lnTo>
                  <a:pt x="1137" y="912"/>
                </a:lnTo>
                <a:lnTo>
                  <a:pt x="1232" y="769"/>
                </a:lnTo>
                <a:lnTo>
                  <a:pt x="1321" y="622"/>
                </a:lnTo>
                <a:lnTo>
                  <a:pt x="1402" y="472"/>
                </a:lnTo>
                <a:lnTo>
                  <a:pt x="1475" y="318"/>
                </a:lnTo>
                <a:lnTo>
                  <a:pt x="1542" y="160"/>
                </a:lnTo>
                <a:lnTo>
                  <a:pt x="1600" y="0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4" name="Freeform 21"/>
          <p:cNvSpPr>
            <a:spLocks/>
          </p:cNvSpPr>
          <p:nvPr/>
        </p:nvSpPr>
        <p:spPr bwMode="auto">
          <a:xfrm>
            <a:off x="6561138" y="5243513"/>
            <a:ext cx="633412" cy="646112"/>
          </a:xfrm>
          <a:custGeom>
            <a:avLst/>
            <a:gdLst>
              <a:gd name="T0" fmla="*/ 0 w 1942"/>
              <a:gd name="T1" fmla="*/ 0 h 1981"/>
              <a:gd name="T2" fmla="*/ 2147483647 w 1942"/>
              <a:gd name="T3" fmla="*/ 2147483647 h 1981"/>
              <a:gd name="T4" fmla="*/ 2147483647 w 1942"/>
              <a:gd name="T5" fmla="*/ 2147483647 h 1981"/>
              <a:gd name="T6" fmla="*/ 2147483647 w 1942"/>
              <a:gd name="T7" fmla="*/ 2147483647 h 1981"/>
              <a:gd name="T8" fmla="*/ 2147483647 w 1942"/>
              <a:gd name="T9" fmla="*/ 2147483647 h 1981"/>
              <a:gd name="T10" fmla="*/ 2147483647 w 1942"/>
              <a:gd name="T11" fmla="*/ 2147483647 h 1981"/>
              <a:gd name="T12" fmla="*/ 2147483647 w 1942"/>
              <a:gd name="T13" fmla="*/ 2147483647 h 1981"/>
              <a:gd name="T14" fmla="*/ 2147483647 w 1942"/>
              <a:gd name="T15" fmla="*/ 2147483647 h 1981"/>
              <a:gd name="T16" fmla="*/ 2147483647 w 1942"/>
              <a:gd name="T17" fmla="*/ 2147483647 h 1981"/>
              <a:gd name="T18" fmla="*/ 2147483647 w 1942"/>
              <a:gd name="T19" fmla="*/ 2147483647 h 1981"/>
              <a:gd name="T20" fmla="*/ 2147483647 w 1942"/>
              <a:gd name="T21" fmla="*/ 2147483647 h 1981"/>
              <a:gd name="T22" fmla="*/ 2147483647 w 1942"/>
              <a:gd name="T23" fmla="*/ 2147483647 h 1981"/>
              <a:gd name="T24" fmla="*/ 2147483647 w 1942"/>
              <a:gd name="T25" fmla="*/ 2147483647 h 1981"/>
              <a:gd name="T26" fmla="*/ 2147483647 w 1942"/>
              <a:gd name="T27" fmla="*/ 2147483647 h 1981"/>
              <a:gd name="T28" fmla="*/ 2147483647 w 1942"/>
              <a:gd name="T29" fmla="*/ 2147483647 h 1981"/>
              <a:gd name="T30" fmla="*/ 2147483647 w 1942"/>
              <a:gd name="T31" fmla="*/ 2147483647 h 19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2"/>
              <a:gd name="T49" fmla="*/ 0 h 1981"/>
              <a:gd name="T50" fmla="*/ 1942 w 1942"/>
              <a:gd name="T51" fmla="*/ 1981 h 19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2" h="1981">
                <a:moveTo>
                  <a:pt x="0" y="0"/>
                </a:moveTo>
                <a:lnTo>
                  <a:pt x="74" y="172"/>
                </a:lnTo>
                <a:lnTo>
                  <a:pt x="158" y="341"/>
                </a:lnTo>
                <a:lnTo>
                  <a:pt x="250" y="505"/>
                </a:lnTo>
                <a:lnTo>
                  <a:pt x="351" y="664"/>
                </a:lnTo>
                <a:lnTo>
                  <a:pt x="460" y="818"/>
                </a:lnTo>
                <a:lnTo>
                  <a:pt x="578" y="966"/>
                </a:lnTo>
                <a:lnTo>
                  <a:pt x="703" y="1108"/>
                </a:lnTo>
                <a:lnTo>
                  <a:pt x="836" y="1243"/>
                </a:lnTo>
                <a:lnTo>
                  <a:pt x="975" y="1372"/>
                </a:lnTo>
                <a:lnTo>
                  <a:pt x="1122" y="1493"/>
                </a:lnTo>
                <a:lnTo>
                  <a:pt x="1275" y="1607"/>
                </a:lnTo>
                <a:lnTo>
                  <a:pt x="1434" y="1712"/>
                </a:lnTo>
                <a:lnTo>
                  <a:pt x="1598" y="1810"/>
                </a:lnTo>
                <a:lnTo>
                  <a:pt x="1767" y="1899"/>
                </a:lnTo>
                <a:lnTo>
                  <a:pt x="1941" y="1980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5" name="Text Box 26"/>
          <p:cNvSpPr txBox="1">
            <a:spLocks noChangeArrowheads="1"/>
          </p:cNvSpPr>
          <p:nvPr/>
        </p:nvSpPr>
        <p:spPr bwMode="auto">
          <a:xfrm>
            <a:off x="6554788" y="4646613"/>
            <a:ext cx="30956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a</a:t>
            </a:r>
          </a:p>
        </p:txBody>
      </p:sp>
      <p:sp>
        <p:nvSpPr>
          <p:cNvPr id="176156" name="Text Box 27"/>
          <p:cNvSpPr txBox="1">
            <a:spLocks noChangeArrowheads="1"/>
          </p:cNvSpPr>
          <p:nvPr/>
        </p:nvSpPr>
        <p:spPr bwMode="auto">
          <a:xfrm>
            <a:off x="7572375" y="3654425"/>
            <a:ext cx="260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c</a:t>
            </a:r>
          </a:p>
        </p:txBody>
      </p:sp>
      <p:sp>
        <p:nvSpPr>
          <p:cNvPr id="176157" name="Text Box 28"/>
          <p:cNvSpPr txBox="1">
            <a:spLocks noChangeArrowheads="1"/>
          </p:cNvSpPr>
          <p:nvPr/>
        </p:nvSpPr>
        <p:spPr bwMode="auto">
          <a:xfrm>
            <a:off x="8656638" y="4627563"/>
            <a:ext cx="161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b</a:t>
            </a:r>
          </a:p>
        </p:txBody>
      </p:sp>
      <p:sp>
        <p:nvSpPr>
          <p:cNvPr id="176158" name="Text Box 29"/>
          <p:cNvSpPr txBox="1">
            <a:spLocks noChangeArrowheads="1"/>
          </p:cNvSpPr>
          <p:nvPr/>
        </p:nvSpPr>
        <p:spPr bwMode="auto">
          <a:xfrm>
            <a:off x="7631113" y="5761038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d</a:t>
            </a:r>
          </a:p>
        </p:txBody>
      </p:sp>
      <p:sp>
        <p:nvSpPr>
          <p:cNvPr id="176159" name="Freeform 30"/>
          <p:cNvSpPr>
            <a:spLocks/>
          </p:cNvSpPr>
          <p:nvPr/>
        </p:nvSpPr>
        <p:spPr bwMode="auto">
          <a:xfrm>
            <a:off x="5097463" y="3762375"/>
            <a:ext cx="604837" cy="622300"/>
          </a:xfrm>
          <a:custGeom>
            <a:avLst/>
            <a:gdLst>
              <a:gd name="T0" fmla="*/ 2147483647 w 1851"/>
              <a:gd name="T1" fmla="*/ 2147483647 h 1905"/>
              <a:gd name="T2" fmla="*/ 2147483647 w 1851"/>
              <a:gd name="T3" fmla="*/ 2147483647 h 1905"/>
              <a:gd name="T4" fmla="*/ 2147483647 w 1851"/>
              <a:gd name="T5" fmla="*/ 2147483647 h 1905"/>
              <a:gd name="T6" fmla="*/ 2147483647 w 1851"/>
              <a:gd name="T7" fmla="*/ 2147483647 h 1905"/>
              <a:gd name="T8" fmla="*/ 2147483647 w 1851"/>
              <a:gd name="T9" fmla="*/ 2147483647 h 1905"/>
              <a:gd name="T10" fmla="*/ 2147483647 w 1851"/>
              <a:gd name="T11" fmla="*/ 2147483647 h 1905"/>
              <a:gd name="T12" fmla="*/ 2147483647 w 1851"/>
              <a:gd name="T13" fmla="*/ 2147483647 h 1905"/>
              <a:gd name="T14" fmla="*/ 2147483647 w 1851"/>
              <a:gd name="T15" fmla="*/ 2147483647 h 1905"/>
              <a:gd name="T16" fmla="*/ 2147483647 w 1851"/>
              <a:gd name="T17" fmla="*/ 2147483647 h 1905"/>
              <a:gd name="T18" fmla="*/ 2147483647 w 1851"/>
              <a:gd name="T19" fmla="*/ 2147483647 h 1905"/>
              <a:gd name="T20" fmla="*/ 2147483647 w 1851"/>
              <a:gd name="T21" fmla="*/ 2147483647 h 1905"/>
              <a:gd name="T22" fmla="*/ 2147483647 w 1851"/>
              <a:gd name="T23" fmla="*/ 2147483647 h 1905"/>
              <a:gd name="T24" fmla="*/ 2147483647 w 1851"/>
              <a:gd name="T25" fmla="*/ 2147483647 h 1905"/>
              <a:gd name="T26" fmla="*/ 2147483647 w 1851"/>
              <a:gd name="T27" fmla="*/ 2147483647 h 1905"/>
              <a:gd name="T28" fmla="*/ 2147483647 w 1851"/>
              <a:gd name="T29" fmla="*/ 2147483647 h 1905"/>
              <a:gd name="T30" fmla="*/ 0 w 1851"/>
              <a:gd name="T31" fmla="*/ 0 h 1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51"/>
              <a:gd name="T49" fmla="*/ 0 h 1905"/>
              <a:gd name="T50" fmla="*/ 1851 w 1851"/>
              <a:gd name="T51" fmla="*/ 1905 h 19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51" h="1905">
                <a:moveTo>
                  <a:pt x="1850" y="1904"/>
                </a:moveTo>
                <a:lnTo>
                  <a:pt x="1777" y="1740"/>
                </a:lnTo>
                <a:lnTo>
                  <a:pt x="1696" y="1579"/>
                </a:lnTo>
                <a:lnTo>
                  <a:pt x="1607" y="1423"/>
                </a:lnTo>
                <a:lnTo>
                  <a:pt x="1510" y="1272"/>
                </a:lnTo>
                <a:lnTo>
                  <a:pt x="1405" y="1125"/>
                </a:lnTo>
                <a:lnTo>
                  <a:pt x="1292" y="984"/>
                </a:lnTo>
                <a:lnTo>
                  <a:pt x="1173" y="848"/>
                </a:lnTo>
                <a:lnTo>
                  <a:pt x="1047" y="718"/>
                </a:lnTo>
                <a:lnTo>
                  <a:pt x="914" y="594"/>
                </a:lnTo>
                <a:lnTo>
                  <a:pt x="775" y="477"/>
                </a:lnTo>
                <a:lnTo>
                  <a:pt x="630" y="367"/>
                </a:lnTo>
                <a:lnTo>
                  <a:pt x="480" y="264"/>
                </a:lnTo>
                <a:lnTo>
                  <a:pt x="325" y="168"/>
                </a:lnTo>
                <a:lnTo>
                  <a:pt x="164" y="80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0" name="Freeform 31"/>
          <p:cNvSpPr>
            <a:spLocks/>
          </p:cNvSpPr>
          <p:nvPr/>
        </p:nvSpPr>
        <p:spPr bwMode="auto">
          <a:xfrm>
            <a:off x="3482975" y="3762375"/>
            <a:ext cx="609600" cy="631825"/>
          </a:xfrm>
          <a:custGeom>
            <a:avLst/>
            <a:gdLst>
              <a:gd name="T0" fmla="*/ 2147483647 w 1864"/>
              <a:gd name="T1" fmla="*/ 0 h 1936"/>
              <a:gd name="T2" fmla="*/ 2147483647 w 1864"/>
              <a:gd name="T3" fmla="*/ 2147483647 h 1936"/>
              <a:gd name="T4" fmla="*/ 2147483647 w 1864"/>
              <a:gd name="T5" fmla="*/ 2147483647 h 1936"/>
              <a:gd name="T6" fmla="*/ 2147483647 w 1864"/>
              <a:gd name="T7" fmla="*/ 2147483647 h 1936"/>
              <a:gd name="T8" fmla="*/ 2147483647 w 1864"/>
              <a:gd name="T9" fmla="*/ 2147483647 h 1936"/>
              <a:gd name="T10" fmla="*/ 2147483647 w 1864"/>
              <a:gd name="T11" fmla="*/ 2147483647 h 1936"/>
              <a:gd name="T12" fmla="*/ 2147483647 w 1864"/>
              <a:gd name="T13" fmla="*/ 2147483647 h 1936"/>
              <a:gd name="T14" fmla="*/ 2147483647 w 1864"/>
              <a:gd name="T15" fmla="*/ 2147483647 h 1936"/>
              <a:gd name="T16" fmla="*/ 2147483647 w 1864"/>
              <a:gd name="T17" fmla="*/ 2147483647 h 1936"/>
              <a:gd name="T18" fmla="*/ 2147483647 w 1864"/>
              <a:gd name="T19" fmla="*/ 2147483647 h 1936"/>
              <a:gd name="T20" fmla="*/ 2147483647 w 1864"/>
              <a:gd name="T21" fmla="*/ 2147483647 h 1936"/>
              <a:gd name="T22" fmla="*/ 2147483647 w 1864"/>
              <a:gd name="T23" fmla="*/ 2147483647 h 1936"/>
              <a:gd name="T24" fmla="*/ 2147483647 w 1864"/>
              <a:gd name="T25" fmla="*/ 2147483647 h 1936"/>
              <a:gd name="T26" fmla="*/ 2147483647 w 1864"/>
              <a:gd name="T27" fmla="*/ 2147483647 h 1936"/>
              <a:gd name="T28" fmla="*/ 2147483647 w 1864"/>
              <a:gd name="T29" fmla="*/ 2147483647 h 1936"/>
              <a:gd name="T30" fmla="*/ 0 w 1864"/>
              <a:gd name="T31" fmla="*/ 2147483647 h 19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64"/>
              <a:gd name="T49" fmla="*/ 0 h 1936"/>
              <a:gd name="T50" fmla="*/ 1864 w 1864"/>
              <a:gd name="T51" fmla="*/ 1936 h 19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64" h="1936">
                <a:moveTo>
                  <a:pt x="1863" y="0"/>
                </a:moveTo>
                <a:lnTo>
                  <a:pt x="1696" y="81"/>
                </a:lnTo>
                <a:lnTo>
                  <a:pt x="1534" y="170"/>
                </a:lnTo>
                <a:lnTo>
                  <a:pt x="1377" y="268"/>
                </a:lnTo>
                <a:lnTo>
                  <a:pt x="1225" y="372"/>
                </a:lnTo>
                <a:lnTo>
                  <a:pt x="1079" y="484"/>
                </a:lnTo>
                <a:lnTo>
                  <a:pt x="939" y="603"/>
                </a:lnTo>
                <a:lnTo>
                  <a:pt x="805" y="729"/>
                </a:lnTo>
                <a:lnTo>
                  <a:pt x="678" y="861"/>
                </a:lnTo>
                <a:lnTo>
                  <a:pt x="558" y="999"/>
                </a:lnTo>
                <a:lnTo>
                  <a:pt x="445" y="1143"/>
                </a:lnTo>
                <a:lnTo>
                  <a:pt x="340" y="1292"/>
                </a:lnTo>
                <a:lnTo>
                  <a:pt x="242" y="1447"/>
                </a:lnTo>
                <a:lnTo>
                  <a:pt x="153" y="1605"/>
                </a:lnTo>
                <a:lnTo>
                  <a:pt x="72" y="1768"/>
                </a:lnTo>
                <a:lnTo>
                  <a:pt x="0" y="1935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1" name="Freeform 32"/>
          <p:cNvSpPr>
            <a:spLocks/>
          </p:cNvSpPr>
          <p:nvPr/>
        </p:nvSpPr>
        <p:spPr bwMode="auto">
          <a:xfrm>
            <a:off x="5207000" y="5183188"/>
            <a:ext cx="522288" cy="639762"/>
          </a:xfrm>
          <a:custGeom>
            <a:avLst/>
            <a:gdLst>
              <a:gd name="T0" fmla="*/ 0 w 1601"/>
              <a:gd name="T1" fmla="*/ 2147483647 h 1956"/>
              <a:gd name="T2" fmla="*/ 2147483647 w 1601"/>
              <a:gd name="T3" fmla="*/ 2147483647 h 1956"/>
              <a:gd name="T4" fmla="*/ 2147483647 w 1601"/>
              <a:gd name="T5" fmla="*/ 2147483647 h 1956"/>
              <a:gd name="T6" fmla="*/ 2147483647 w 1601"/>
              <a:gd name="T7" fmla="*/ 2147483647 h 1956"/>
              <a:gd name="T8" fmla="*/ 2147483647 w 1601"/>
              <a:gd name="T9" fmla="*/ 2147483647 h 1956"/>
              <a:gd name="T10" fmla="*/ 2147483647 w 1601"/>
              <a:gd name="T11" fmla="*/ 2147483647 h 1956"/>
              <a:gd name="T12" fmla="*/ 2147483647 w 1601"/>
              <a:gd name="T13" fmla="*/ 2147483647 h 1956"/>
              <a:gd name="T14" fmla="*/ 2147483647 w 1601"/>
              <a:gd name="T15" fmla="*/ 2147483647 h 1956"/>
              <a:gd name="T16" fmla="*/ 2147483647 w 1601"/>
              <a:gd name="T17" fmla="*/ 2147483647 h 1956"/>
              <a:gd name="T18" fmla="*/ 2147483647 w 1601"/>
              <a:gd name="T19" fmla="*/ 2147483647 h 1956"/>
              <a:gd name="T20" fmla="*/ 2147483647 w 1601"/>
              <a:gd name="T21" fmla="*/ 2147483647 h 1956"/>
              <a:gd name="T22" fmla="*/ 2147483647 w 1601"/>
              <a:gd name="T23" fmla="*/ 2147483647 h 1956"/>
              <a:gd name="T24" fmla="*/ 2147483647 w 1601"/>
              <a:gd name="T25" fmla="*/ 2147483647 h 1956"/>
              <a:gd name="T26" fmla="*/ 2147483647 w 1601"/>
              <a:gd name="T27" fmla="*/ 2147483647 h 1956"/>
              <a:gd name="T28" fmla="*/ 2147483647 w 1601"/>
              <a:gd name="T29" fmla="*/ 2147483647 h 1956"/>
              <a:gd name="T30" fmla="*/ 2147483647 w 1601"/>
              <a:gd name="T31" fmla="*/ 0 h 1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01"/>
              <a:gd name="T49" fmla="*/ 0 h 1956"/>
              <a:gd name="T50" fmla="*/ 1601 w 1601"/>
              <a:gd name="T51" fmla="*/ 1956 h 19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01" h="1956">
                <a:moveTo>
                  <a:pt x="0" y="1955"/>
                </a:moveTo>
                <a:lnTo>
                  <a:pt x="148" y="1864"/>
                </a:lnTo>
                <a:lnTo>
                  <a:pt x="291" y="1765"/>
                </a:lnTo>
                <a:lnTo>
                  <a:pt x="429" y="1661"/>
                </a:lnTo>
                <a:lnTo>
                  <a:pt x="562" y="1550"/>
                </a:lnTo>
                <a:lnTo>
                  <a:pt x="689" y="1433"/>
                </a:lnTo>
                <a:lnTo>
                  <a:pt x="810" y="1311"/>
                </a:lnTo>
                <a:lnTo>
                  <a:pt x="926" y="1183"/>
                </a:lnTo>
                <a:lnTo>
                  <a:pt x="1035" y="1050"/>
                </a:lnTo>
                <a:lnTo>
                  <a:pt x="1137" y="912"/>
                </a:lnTo>
                <a:lnTo>
                  <a:pt x="1232" y="769"/>
                </a:lnTo>
                <a:lnTo>
                  <a:pt x="1321" y="622"/>
                </a:lnTo>
                <a:lnTo>
                  <a:pt x="1402" y="472"/>
                </a:lnTo>
                <a:lnTo>
                  <a:pt x="1475" y="318"/>
                </a:lnTo>
                <a:lnTo>
                  <a:pt x="1542" y="160"/>
                </a:lnTo>
                <a:lnTo>
                  <a:pt x="1600" y="0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2" name="Freeform 33"/>
          <p:cNvSpPr>
            <a:spLocks/>
          </p:cNvSpPr>
          <p:nvPr/>
        </p:nvSpPr>
        <p:spPr bwMode="auto">
          <a:xfrm>
            <a:off x="3457575" y="5243513"/>
            <a:ext cx="635000" cy="646112"/>
          </a:xfrm>
          <a:custGeom>
            <a:avLst/>
            <a:gdLst>
              <a:gd name="T0" fmla="*/ 0 w 1942"/>
              <a:gd name="T1" fmla="*/ 0 h 1981"/>
              <a:gd name="T2" fmla="*/ 2147483647 w 1942"/>
              <a:gd name="T3" fmla="*/ 2147483647 h 1981"/>
              <a:gd name="T4" fmla="*/ 2147483647 w 1942"/>
              <a:gd name="T5" fmla="*/ 2147483647 h 1981"/>
              <a:gd name="T6" fmla="*/ 2147483647 w 1942"/>
              <a:gd name="T7" fmla="*/ 2147483647 h 1981"/>
              <a:gd name="T8" fmla="*/ 2147483647 w 1942"/>
              <a:gd name="T9" fmla="*/ 2147483647 h 1981"/>
              <a:gd name="T10" fmla="*/ 2147483647 w 1942"/>
              <a:gd name="T11" fmla="*/ 2147483647 h 1981"/>
              <a:gd name="T12" fmla="*/ 2147483647 w 1942"/>
              <a:gd name="T13" fmla="*/ 2147483647 h 1981"/>
              <a:gd name="T14" fmla="*/ 2147483647 w 1942"/>
              <a:gd name="T15" fmla="*/ 2147483647 h 1981"/>
              <a:gd name="T16" fmla="*/ 2147483647 w 1942"/>
              <a:gd name="T17" fmla="*/ 2147483647 h 1981"/>
              <a:gd name="T18" fmla="*/ 2147483647 w 1942"/>
              <a:gd name="T19" fmla="*/ 2147483647 h 1981"/>
              <a:gd name="T20" fmla="*/ 2147483647 w 1942"/>
              <a:gd name="T21" fmla="*/ 2147483647 h 1981"/>
              <a:gd name="T22" fmla="*/ 2147483647 w 1942"/>
              <a:gd name="T23" fmla="*/ 2147483647 h 1981"/>
              <a:gd name="T24" fmla="*/ 2147483647 w 1942"/>
              <a:gd name="T25" fmla="*/ 2147483647 h 1981"/>
              <a:gd name="T26" fmla="*/ 2147483647 w 1942"/>
              <a:gd name="T27" fmla="*/ 2147483647 h 1981"/>
              <a:gd name="T28" fmla="*/ 2147483647 w 1942"/>
              <a:gd name="T29" fmla="*/ 2147483647 h 1981"/>
              <a:gd name="T30" fmla="*/ 2147483647 w 1942"/>
              <a:gd name="T31" fmla="*/ 2147483647 h 19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2"/>
              <a:gd name="T49" fmla="*/ 0 h 1981"/>
              <a:gd name="T50" fmla="*/ 1942 w 1942"/>
              <a:gd name="T51" fmla="*/ 1981 h 19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2" h="1981">
                <a:moveTo>
                  <a:pt x="0" y="0"/>
                </a:moveTo>
                <a:lnTo>
                  <a:pt x="74" y="172"/>
                </a:lnTo>
                <a:lnTo>
                  <a:pt x="158" y="341"/>
                </a:lnTo>
                <a:lnTo>
                  <a:pt x="250" y="505"/>
                </a:lnTo>
                <a:lnTo>
                  <a:pt x="351" y="664"/>
                </a:lnTo>
                <a:lnTo>
                  <a:pt x="460" y="818"/>
                </a:lnTo>
                <a:lnTo>
                  <a:pt x="578" y="966"/>
                </a:lnTo>
                <a:lnTo>
                  <a:pt x="703" y="1108"/>
                </a:lnTo>
                <a:lnTo>
                  <a:pt x="836" y="1243"/>
                </a:lnTo>
                <a:lnTo>
                  <a:pt x="975" y="1372"/>
                </a:lnTo>
                <a:lnTo>
                  <a:pt x="1122" y="1493"/>
                </a:lnTo>
                <a:lnTo>
                  <a:pt x="1275" y="1607"/>
                </a:lnTo>
                <a:lnTo>
                  <a:pt x="1434" y="1712"/>
                </a:lnTo>
                <a:lnTo>
                  <a:pt x="1598" y="1810"/>
                </a:lnTo>
                <a:lnTo>
                  <a:pt x="1767" y="1899"/>
                </a:lnTo>
                <a:lnTo>
                  <a:pt x="1941" y="1980"/>
                </a:lnTo>
              </a:path>
            </a:pathLst>
          </a:custGeom>
          <a:noFill/>
          <a:ln w="36720">
            <a:solidFill>
              <a:srgbClr val="00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3" name="Line 34"/>
          <p:cNvSpPr>
            <a:spLocks noChangeShapeType="1"/>
          </p:cNvSpPr>
          <p:nvPr/>
        </p:nvSpPr>
        <p:spPr bwMode="auto">
          <a:xfrm>
            <a:off x="5089525" y="3751263"/>
            <a:ext cx="636588" cy="668337"/>
          </a:xfrm>
          <a:prstGeom prst="line">
            <a:avLst/>
          </a:prstGeom>
          <a:noFill/>
          <a:ln w="3672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64" name="Text Box 38"/>
          <p:cNvSpPr txBox="1">
            <a:spLocks noChangeArrowheads="1"/>
          </p:cNvSpPr>
          <p:nvPr/>
        </p:nvSpPr>
        <p:spPr bwMode="auto">
          <a:xfrm>
            <a:off x="3452813" y="4646613"/>
            <a:ext cx="30956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a</a:t>
            </a:r>
          </a:p>
        </p:txBody>
      </p:sp>
      <p:sp>
        <p:nvSpPr>
          <p:cNvPr id="176165" name="Text Box 39"/>
          <p:cNvSpPr txBox="1">
            <a:spLocks noChangeArrowheads="1"/>
          </p:cNvSpPr>
          <p:nvPr/>
        </p:nvSpPr>
        <p:spPr bwMode="auto">
          <a:xfrm>
            <a:off x="4470400" y="3654425"/>
            <a:ext cx="260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c</a:t>
            </a:r>
          </a:p>
        </p:txBody>
      </p:sp>
      <p:sp>
        <p:nvSpPr>
          <p:cNvPr id="176166" name="Text Box 40"/>
          <p:cNvSpPr txBox="1">
            <a:spLocks noChangeArrowheads="1"/>
          </p:cNvSpPr>
          <p:nvPr/>
        </p:nvSpPr>
        <p:spPr bwMode="auto">
          <a:xfrm>
            <a:off x="5554663" y="4619625"/>
            <a:ext cx="16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b</a:t>
            </a:r>
          </a:p>
        </p:txBody>
      </p:sp>
      <p:sp>
        <p:nvSpPr>
          <p:cNvPr id="176167" name="Text Box 41"/>
          <p:cNvSpPr txBox="1">
            <a:spLocks noChangeArrowheads="1"/>
          </p:cNvSpPr>
          <p:nvPr/>
        </p:nvSpPr>
        <p:spPr bwMode="auto">
          <a:xfrm>
            <a:off x="4497388" y="5767388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2900" i="1">
                <a:latin typeface="Calibri" charset="0"/>
              </a:rPr>
              <a:t>d</a:t>
            </a:r>
          </a:p>
        </p:txBody>
      </p:sp>
      <p:sp>
        <p:nvSpPr>
          <p:cNvPr id="176168" name="Line 42"/>
          <p:cNvSpPr>
            <a:spLocks noChangeShapeType="1"/>
          </p:cNvSpPr>
          <p:nvPr/>
        </p:nvSpPr>
        <p:spPr bwMode="auto">
          <a:xfrm>
            <a:off x="2800350" y="4797425"/>
            <a:ext cx="488950" cy="1588"/>
          </a:xfrm>
          <a:prstGeom prst="line">
            <a:avLst/>
          </a:prstGeom>
          <a:noFill/>
          <a:ln w="72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69" name="Line 43"/>
          <p:cNvSpPr>
            <a:spLocks noChangeShapeType="1"/>
          </p:cNvSpPr>
          <p:nvPr/>
        </p:nvSpPr>
        <p:spPr bwMode="auto">
          <a:xfrm>
            <a:off x="5902325" y="4797425"/>
            <a:ext cx="488950" cy="1588"/>
          </a:xfrm>
          <a:prstGeom prst="line">
            <a:avLst/>
          </a:prstGeom>
          <a:noFill/>
          <a:ln w="72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0" name="Text Box 45"/>
          <p:cNvSpPr txBox="1">
            <a:spLocks noChangeArrowheads="1"/>
          </p:cNvSpPr>
          <p:nvPr/>
        </p:nvSpPr>
        <p:spPr bwMode="auto">
          <a:xfrm>
            <a:off x="0" y="1905000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4338" eaLnBrk="0" hangingPunct="0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</a:pPr>
            <a:r>
              <a:rPr lang="en-US" sz="2000" b="1" i="1" dirty="0">
                <a:solidFill>
                  <a:srgbClr val="000000"/>
                </a:solidFill>
                <a:latin typeface="Calibri" charset="0"/>
              </a:rPr>
              <a:t>   </a:t>
            </a:r>
            <a:endParaRPr lang="en-US" b="1" i="1" dirty="0">
              <a:solidFill>
                <a:srgbClr val="000000"/>
              </a:solidFill>
              <a:latin typeface="Calibri" charset="0"/>
            </a:endParaRP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</a:pPr>
            <a:r>
              <a:rPr lang="en-US" i="1" dirty="0">
                <a:solidFill>
                  <a:srgbClr val="FF0000"/>
                </a:solidFill>
                <a:latin typeface="Calibri" charset="0"/>
              </a:rPr>
              <a:t>      P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=(+a –b –c</a:t>
            </a:r>
            <a:r>
              <a:rPr lang="en-US" b="1" i="1" dirty="0">
                <a:solidFill>
                  <a:srgbClr val="000000"/>
                </a:solidFill>
                <a:latin typeface="Calibri" charset="0"/>
              </a:rPr>
              <a:t> +d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)       →       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P’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=(+a </a:t>
            </a:r>
            <a:r>
              <a:rPr lang="en-US" b="1" i="1" dirty="0">
                <a:solidFill>
                  <a:srgbClr val="000000"/>
                </a:solidFill>
                <a:latin typeface="Calibri" charset="0"/>
              </a:rPr>
              <a:t>–b –c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 -d)      → </a:t>
            </a:r>
            <a:r>
              <a:rPr lang="en-US" b="1" i="1" dirty="0">
                <a:solidFill>
                  <a:srgbClr val="000000"/>
                </a:solidFill>
                <a:latin typeface="Calibri" charset="0"/>
              </a:rPr>
              <a:t>  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P’’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=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Q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=(+a +c +b -d) </a:t>
            </a: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</a:pPr>
            <a:endParaRPr lang="en-US" sz="2000" b="1" i="1" dirty="0">
              <a:solidFill>
                <a:srgbClr val="000000"/>
              </a:solidFill>
              <a:latin typeface="Calibri" charset="0"/>
            </a:endParaRP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</a:pP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  </a:t>
            </a:r>
            <a:r>
              <a:rPr lang="en-US" sz="2300" i="1" dirty="0" err="1">
                <a:solidFill>
                  <a:srgbClr val="000000"/>
                </a:solidFill>
                <a:latin typeface="Calibri" charset="0"/>
              </a:rPr>
              <a:t>BreakpointGraph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300" i="1" dirty="0">
                <a:solidFill>
                  <a:srgbClr val="FF0000"/>
                </a:solidFill>
                <a:latin typeface="Calibri" charset="0"/>
              </a:rPr>
              <a:t>P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2300" i="1" dirty="0">
                <a:solidFill>
                  <a:srgbClr val="00CC00"/>
                </a:solidFill>
                <a:latin typeface="Calibri" charset="0"/>
              </a:rPr>
              <a:t>Q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) → </a:t>
            </a:r>
            <a:r>
              <a:rPr lang="en-US" sz="2300" i="1" dirty="0" err="1">
                <a:solidFill>
                  <a:srgbClr val="000000"/>
                </a:solidFill>
                <a:latin typeface="Calibri" charset="0"/>
              </a:rPr>
              <a:t>BreakpointGraph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300" i="1" dirty="0">
                <a:solidFill>
                  <a:srgbClr val="FF0000"/>
                </a:solidFill>
                <a:latin typeface="Calibri" charset="0"/>
              </a:rPr>
              <a:t>P’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2300" i="1" dirty="0">
                <a:solidFill>
                  <a:srgbClr val="00CC00"/>
                </a:solidFill>
                <a:latin typeface="Calibri" charset="0"/>
              </a:rPr>
              <a:t>Q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) → </a:t>
            </a:r>
            <a:r>
              <a:rPr lang="en-US" sz="2300" i="1" dirty="0" err="1">
                <a:solidFill>
                  <a:srgbClr val="000000"/>
                </a:solidFill>
                <a:latin typeface="Calibri" charset="0"/>
              </a:rPr>
              <a:t>BreakpointGraph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300" i="1" dirty="0">
                <a:solidFill>
                  <a:srgbClr val="FF0000"/>
                </a:solidFill>
                <a:latin typeface="Calibri" charset="0"/>
              </a:rPr>
              <a:t>Q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2300" i="1" dirty="0">
                <a:solidFill>
                  <a:srgbClr val="00CC00"/>
                </a:solidFill>
                <a:latin typeface="Calibri" charset="0"/>
              </a:rPr>
              <a:t>Q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</a:pPr>
            <a:endParaRPr lang="en-US" sz="2300" i="1" dirty="0">
              <a:solidFill>
                <a:srgbClr val="000000"/>
              </a:solidFill>
              <a:latin typeface="Calibri" charset="0"/>
            </a:endParaRP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r>
              <a:rPr lang="en-US" i="1" dirty="0">
                <a:solidFill>
                  <a:srgbClr val="000000"/>
                </a:solidFill>
                <a:latin typeface="Calibri" charset="0"/>
              </a:rPr>
              <a:t>         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cycle(</a:t>
            </a:r>
            <a:r>
              <a:rPr lang="en-US" sz="2300" i="1" dirty="0">
                <a:solidFill>
                  <a:srgbClr val="FF0000"/>
                </a:solidFill>
                <a:latin typeface="Calibri" charset="0"/>
              </a:rPr>
              <a:t>P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2300" i="1" dirty="0">
                <a:solidFill>
                  <a:srgbClr val="00CC00"/>
                </a:solidFill>
                <a:latin typeface="Calibri" charset="0"/>
              </a:rPr>
              <a:t>Q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)=2           →         cycle(</a:t>
            </a:r>
            <a:r>
              <a:rPr lang="en-US" sz="2300" i="1" dirty="0">
                <a:solidFill>
                  <a:srgbClr val="FF0000"/>
                </a:solidFill>
                <a:latin typeface="Calibri" charset="0"/>
              </a:rPr>
              <a:t>P’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2300" i="1" dirty="0">
                <a:solidFill>
                  <a:srgbClr val="00CC00"/>
                </a:solidFill>
                <a:latin typeface="Calibri" charset="0"/>
              </a:rPr>
              <a:t>Q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)=3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        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  →        cycle(</a:t>
            </a:r>
            <a:r>
              <a:rPr lang="en-US" sz="2300" i="1" dirty="0">
                <a:solidFill>
                  <a:srgbClr val="FF0000"/>
                </a:solidFill>
                <a:latin typeface="Calibri" charset="0"/>
              </a:rPr>
              <a:t>Q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2300" i="1" dirty="0">
                <a:solidFill>
                  <a:srgbClr val="00CC00"/>
                </a:solidFill>
                <a:latin typeface="Calibri" charset="0"/>
              </a:rPr>
              <a:t>Q</a:t>
            </a:r>
            <a:r>
              <a:rPr lang="en-US" sz="2300" i="1" dirty="0">
                <a:solidFill>
                  <a:srgbClr val="000000"/>
                </a:solidFill>
                <a:latin typeface="Calibri" charset="0"/>
              </a:rPr>
              <a:t>)=4</a:t>
            </a: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</a:pPr>
            <a:endParaRPr lang="en-US" sz="2300" i="1" dirty="0">
              <a:solidFill>
                <a:srgbClr val="000000"/>
              </a:solidFill>
              <a:latin typeface="Calibri" charset="0"/>
            </a:endParaRP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</a:pPr>
            <a:endParaRPr lang="en-US" sz="2300" i="1" dirty="0">
              <a:solidFill>
                <a:srgbClr val="0000FF"/>
              </a:solidFill>
              <a:latin typeface="Calibri" charset="0"/>
            </a:endParaRP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</a:pPr>
            <a:r>
              <a:rPr lang="ar-SA" sz="2200" i="1" dirty="0">
                <a:solidFill>
                  <a:srgbClr val="000000"/>
                </a:solidFill>
                <a:latin typeface="Calibri" charset="0"/>
              </a:rPr>
              <a:t>‏</a:t>
            </a:r>
            <a:endParaRPr lang="en-US" sz="2200" i="1" dirty="0">
              <a:solidFill>
                <a:srgbClr val="000000"/>
              </a:solidFill>
              <a:latin typeface="Calibri" charset="0"/>
            </a:endParaRPr>
          </a:p>
          <a:p>
            <a:pPr eaLnBrk="1">
              <a:lnSpc>
                <a:spcPct val="6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ar-SA" sz="2900" b="1" i="1" dirty="0">
                <a:solidFill>
                  <a:srgbClr val="000000"/>
                </a:solidFill>
                <a:latin typeface="Calibri" charset="0"/>
              </a:rPr>
              <a:t>‏</a:t>
            </a:r>
            <a:endParaRPr lang="en-US" sz="2900" b="1" i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6171" name="Freeform 48"/>
          <p:cNvSpPr>
            <a:spLocks noChangeArrowheads="1"/>
          </p:cNvSpPr>
          <p:nvPr/>
        </p:nvSpPr>
        <p:spPr bwMode="auto">
          <a:xfrm>
            <a:off x="806450" y="4797425"/>
            <a:ext cx="360363" cy="323850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72" name="Freeform 49"/>
          <p:cNvSpPr>
            <a:spLocks noChangeArrowheads="1"/>
          </p:cNvSpPr>
          <p:nvPr/>
        </p:nvSpPr>
        <p:spPr bwMode="auto">
          <a:xfrm>
            <a:off x="1492250" y="5443538"/>
            <a:ext cx="360363" cy="323850"/>
          </a:xfrm>
          <a:custGeom>
            <a:avLst/>
            <a:gdLst>
              <a:gd name="T0" fmla="*/ 2147483647 w 780"/>
              <a:gd name="T1" fmla="*/ 0 h 907"/>
              <a:gd name="T2" fmla="*/ 2147483647 w 780"/>
              <a:gd name="T3" fmla="*/ 2147483647 h 907"/>
              <a:gd name="T4" fmla="*/ 2147483647 w 780"/>
              <a:gd name="T5" fmla="*/ 2147483647 h 907"/>
              <a:gd name="T6" fmla="*/ 2147483647 w 780"/>
              <a:gd name="T7" fmla="*/ 2147483647 h 907"/>
              <a:gd name="T8" fmla="*/ 2147483647 w 780"/>
              <a:gd name="T9" fmla="*/ 2147483647 h 907"/>
              <a:gd name="T10" fmla="*/ 2147483647 w 780"/>
              <a:gd name="T11" fmla="*/ 2147483647 h 907"/>
              <a:gd name="T12" fmla="*/ 2147483647 w 780"/>
              <a:gd name="T13" fmla="*/ 2147483647 h 907"/>
              <a:gd name="T14" fmla="*/ 2147483647 w 780"/>
              <a:gd name="T15" fmla="*/ 2147483647 h 907"/>
              <a:gd name="T16" fmla="*/ 0 w 780"/>
              <a:gd name="T17" fmla="*/ 2147483647 h 907"/>
              <a:gd name="T18" fmla="*/ 2147483647 w 780"/>
              <a:gd name="T19" fmla="*/ 2147483647 h 907"/>
              <a:gd name="T20" fmla="*/ 0 w 780"/>
              <a:gd name="T21" fmla="*/ 2147483647 h 907"/>
              <a:gd name="T22" fmla="*/ 2147483647 w 780"/>
              <a:gd name="T23" fmla="*/ 2147483647 h 907"/>
              <a:gd name="T24" fmla="*/ 2147483647 w 780"/>
              <a:gd name="T25" fmla="*/ 0 h 9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80"/>
              <a:gd name="T40" fmla="*/ 0 h 907"/>
              <a:gd name="T41" fmla="*/ 780 w 780"/>
              <a:gd name="T42" fmla="*/ 907 h 9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FFFF00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511092-442C-9741-B369-351C4A60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500906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7353"/>
            <a:ext cx="9144000" cy="1466850"/>
          </a:xfrm>
        </p:spPr>
        <p:txBody>
          <a:bodyPr lIns="82945" tIns="41473" rIns="82945" bIns="41473">
            <a:no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3200" dirty="0"/>
              <a:t>Are There Fragile Regions in the Human Genome? </a:t>
            </a:r>
            <a:br>
              <a:rPr lang="en-US" sz="3200" dirty="0">
                <a:latin typeface="Tahoma" charset="0"/>
              </a:rPr>
            </a:b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425450" y="1838325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282" y="1066800"/>
            <a:ext cx="899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Transforming Men into Mice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Sorting by Reversals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Breakpoint Theorem</a:t>
            </a:r>
          </a:p>
          <a:p>
            <a:pPr marL="457200" lvl="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2-Breaks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Breakpoint Graphs 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2-Break Distance Theorem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7A72E-67B9-C145-B1B0-E52F05BF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4090828210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9144000" cy="1146175"/>
          </a:xfrm>
        </p:spPr>
        <p:txBody>
          <a:bodyPr lIns="0" tIns="0" rIns="0" bIns="0" anchor="ctr"/>
          <a:lstStyle/>
          <a:p>
            <a:pPr algn="ctr" defTabSz="457200" eaLnBrk="1" hangingPunct="1">
              <a:lnSpc>
                <a:spcPct val="102000"/>
              </a:lnSpc>
              <a:buClr>
                <a:srgbClr val="000000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4400" dirty="0">
                <a:solidFill>
                  <a:srgbClr val="333333"/>
                </a:solidFill>
                <a:latin typeface="Calibri"/>
                <a:cs typeface="Calibri"/>
              </a:rPr>
              <a:t>Sorting by 2-Breaks</a:t>
            </a:r>
          </a:p>
        </p:txBody>
      </p:sp>
      <p:sp>
        <p:nvSpPr>
          <p:cNvPr id="1802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371600"/>
            <a:ext cx="9144000" cy="4502150"/>
          </a:xfrm>
        </p:spPr>
        <p:txBody>
          <a:bodyPr lIns="0" tIns="0" rIns="0" bIns="0" anchor="ctr">
            <a:normAutofit lnSpcReduction="10000"/>
          </a:bodyPr>
          <a:lstStyle/>
          <a:p>
            <a:pPr marL="0" indent="0" algn="ctr" defTabSz="457200" eaLnBrk="1" hangingPunct="1"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>
                <a:latin typeface="FreeSerif" charset="0"/>
              </a:rPr>
              <a:t>2-breaks</a:t>
            </a:r>
          </a:p>
          <a:p>
            <a:pPr marL="0" indent="0" algn="ctr" defTabSz="457200" eaLnBrk="1" hangingPunct="1"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i="1" dirty="0">
                <a:solidFill>
                  <a:srgbClr val="FF0000"/>
                </a:solidFill>
                <a:latin typeface="FreeSerif" charset="0"/>
              </a:rPr>
              <a:t>P</a:t>
            </a:r>
            <a:r>
              <a:rPr lang="en-GB" sz="2800" i="1" dirty="0">
                <a:latin typeface="FreeSerif" charset="0"/>
              </a:rPr>
              <a:t>  → ... →   </a:t>
            </a:r>
            <a:r>
              <a:rPr lang="en-GB" sz="2800" i="1" dirty="0">
                <a:solidFill>
                  <a:srgbClr val="FF0000"/>
                </a:solidFill>
                <a:latin typeface="FreeSerif" charset="0"/>
              </a:rPr>
              <a:t>Q</a:t>
            </a:r>
            <a:br>
              <a:rPr lang="en-GB" sz="2800" i="1" dirty="0">
                <a:solidFill>
                  <a:srgbClr val="FF0000"/>
                </a:solidFill>
                <a:latin typeface="FreeSerif" charset="0"/>
              </a:rPr>
            </a:br>
            <a:endParaRPr lang="en-GB" sz="2800" i="1" dirty="0">
              <a:solidFill>
                <a:srgbClr val="FF0000"/>
              </a:solidFill>
              <a:latin typeface="FreeSerif" charset="0"/>
            </a:endParaRPr>
          </a:p>
          <a:p>
            <a:pPr marL="0" indent="0" algn="ctr" defTabSz="457200" eaLnBrk="1" hangingPunct="1"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i="1" dirty="0" err="1">
                <a:latin typeface="FreeSerif" charset="0"/>
              </a:rPr>
              <a:t>BreakpointGraph</a:t>
            </a:r>
            <a:r>
              <a:rPr lang="en-GB" sz="2800" i="1" dirty="0">
                <a:latin typeface="FreeSerif" charset="0"/>
              </a:rPr>
              <a:t>(</a:t>
            </a:r>
            <a:r>
              <a:rPr lang="en-GB" sz="2800" i="1" dirty="0">
                <a:solidFill>
                  <a:srgbClr val="FF0000"/>
                </a:solidFill>
                <a:latin typeface="FreeSerif" charset="0"/>
              </a:rPr>
              <a:t>P</a:t>
            </a:r>
            <a:r>
              <a:rPr lang="en-GB" sz="2800" i="1" dirty="0">
                <a:latin typeface="FreeSerif" charset="0"/>
              </a:rPr>
              <a:t>,</a:t>
            </a:r>
            <a:r>
              <a:rPr lang="en-GB" sz="2800" i="1" dirty="0">
                <a:solidFill>
                  <a:srgbClr val="0000FF"/>
                </a:solidFill>
                <a:latin typeface="FreeSerif" charset="0"/>
              </a:rPr>
              <a:t>Q</a:t>
            </a:r>
            <a:r>
              <a:rPr lang="en-GB" sz="2800" i="1" dirty="0">
                <a:latin typeface="FreeSerif" charset="0"/>
              </a:rPr>
              <a:t>) → ... → </a:t>
            </a:r>
            <a:r>
              <a:rPr lang="en-GB" sz="2800" i="1" dirty="0" err="1">
                <a:latin typeface="FreeSerif" charset="0"/>
              </a:rPr>
              <a:t>BreakpointGraph</a:t>
            </a:r>
            <a:r>
              <a:rPr lang="en-GB" sz="2800" i="1" dirty="0">
                <a:latin typeface="FreeSerif" charset="0"/>
              </a:rPr>
              <a:t>(</a:t>
            </a:r>
            <a:r>
              <a:rPr lang="en-GB" sz="2800" i="1" dirty="0">
                <a:solidFill>
                  <a:srgbClr val="FF0000"/>
                </a:solidFill>
                <a:latin typeface="FreeSerif" charset="0"/>
              </a:rPr>
              <a:t>Q</a:t>
            </a:r>
            <a:r>
              <a:rPr lang="en-GB" sz="2800" i="1" dirty="0">
                <a:latin typeface="FreeSerif" charset="0"/>
              </a:rPr>
              <a:t>,</a:t>
            </a:r>
            <a:r>
              <a:rPr lang="en-GB" sz="2800" i="1" dirty="0">
                <a:solidFill>
                  <a:srgbClr val="0000FF"/>
                </a:solidFill>
                <a:latin typeface="FreeSerif" charset="0"/>
              </a:rPr>
              <a:t>Q</a:t>
            </a:r>
            <a:r>
              <a:rPr lang="en-GB" sz="2800" i="1" dirty="0">
                <a:latin typeface="FreeSerif" charset="0"/>
              </a:rPr>
              <a:t>)</a:t>
            </a:r>
            <a:br>
              <a:rPr lang="en-GB" sz="2800" i="1" dirty="0">
                <a:latin typeface="FreeSerif" charset="0"/>
              </a:rPr>
            </a:br>
            <a:endParaRPr lang="en-GB" sz="2800" i="1" dirty="0">
              <a:latin typeface="FreeSerif" charset="0"/>
            </a:endParaRPr>
          </a:p>
          <a:p>
            <a:pPr marL="0" indent="0" algn="ctr" defTabSz="45720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i="1" dirty="0">
                <a:latin typeface="FreeSerif" charset="0"/>
              </a:rPr>
              <a:t>                      cycle(</a:t>
            </a:r>
            <a:r>
              <a:rPr lang="en-GB" sz="2800" i="1" dirty="0">
                <a:solidFill>
                  <a:srgbClr val="FF0000"/>
                </a:solidFill>
                <a:latin typeface="FreeSerif" charset="0"/>
              </a:rPr>
              <a:t>P,</a:t>
            </a:r>
            <a:r>
              <a:rPr lang="en-GB" sz="2800" i="1" dirty="0">
                <a:solidFill>
                  <a:srgbClr val="0000FF"/>
                </a:solidFill>
                <a:latin typeface="FreeSerif" charset="0"/>
              </a:rPr>
              <a:t>Q</a:t>
            </a:r>
            <a:r>
              <a:rPr lang="en-GB" sz="2800" i="1" dirty="0">
                <a:latin typeface="FreeSerif" charset="0"/>
              </a:rPr>
              <a:t>) → ... → cycle(</a:t>
            </a:r>
            <a:r>
              <a:rPr lang="en-GB" sz="2800" i="1" dirty="0">
                <a:solidFill>
                  <a:srgbClr val="FF0000"/>
                </a:solidFill>
                <a:latin typeface="FreeSerif" charset="0"/>
              </a:rPr>
              <a:t>Q</a:t>
            </a:r>
            <a:r>
              <a:rPr lang="en-GB" sz="2800" i="1" dirty="0">
                <a:solidFill>
                  <a:srgbClr val="000000"/>
                </a:solidFill>
                <a:latin typeface="FreeSerif" charset="0"/>
              </a:rPr>
              <a:t>,</a:t>
            </a:r>
            <a:r>
              <a:rPr lang="en-GB" sz="2800" i="1" dirty="0">
                <a:solidFill>
                  <a:srgbClr val="0000FF"/>
                </a:solidFill>
                <a:latin typeface="FreeSerif" charset="0"/>
              </a:rPr>
              <a:t>Q</a:t>
            </a:r>
            <a:r>
              <a:rPr lang="en-GB" sz="2800" i="1" dirty="0">
                <a:latin typeface="FreeSerif" charset="0"/>
              </a:rPr>
              <a:t>)=blocks(</a:t>
            </a:r>
            <a:r>
              <a:rPr lang="en-GB" sz="2800" i="1" dirty="0">
                <a:solidFill>
                  <a:srgbClr val="FF0000"/>
                </a:solidFill>
                <a:latin typeface="FreeSerif" charset="0"/>
              </a:rPr>
              <a:t>Q</a:t>
            </a:r>
            <a:r>
              <a:rPr lang="en-GB" sz="2800" i="1" dirty="0">
                <a:solidFill>
                  <a:srgbClr val="339933"/>
                </a:solidFill>
                <a:latin typeface="FreeSerif" charset="0"/>
              </a:rPr>
              <a:t>,</a:t>
            </a:r>
            <a:r>
              <a:rPr lang="en-GB" sz="2800" i="1" dirty="0">
                <a:solidFill>
                  <a:srgbClr val="0000FF"/>
                </a:solidFill>
                <a:latin typeface="FreeSerif" charset="0"/>
              </a:rPr>
              <a:t>Q</a:t>
            </a:r>
            <a:r>
              <a:rPr lang="en-GB" sz="2800" i="1" dirty="0">
                <a:latin typeface="FreeSerif" charset="0"/>
              </a:rPr>
              <a:t>) </a:t>
            </a:r>
          </a:p>
          <a:p>
            <a:pPr marL="0" indent="0" algn="ctr" defTabSz="45720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br>
              <a:rPr lang="en-GB" sz="2800" i="1" dirty="0">
                <a:latin typeface="FreeSerif" charset="0"/>
              </a:rPr>
            </a:br>
            <a:r>
              <a:rPr lang="en-GB" sz="2800" dirty="0">
                <a:latin typeface="FreeSerif" charset="0"/>
              </a:rPr>
              <a:t># of </a:t>
            </a:r>
            <a:r>
              <a:rPr lang="en-GB" sz="2800" dirty="0">
                <a:solidFill>
                  <a:srgbClr val="FF0000"/>
                </a:solidFill>
                <a:latin typeface="FreeSerif" charset="0"/>
              </a:rPr>
              <a:t>red</a:t>
            </a:r>
            <a:r>
              <a:rPr lang="en-GB" sz="2800" dirty="0">
                <a:latin typeface="FreeSerif" charset="0"/>
              </a:rPr>
              <a:t>-</a:t>
            </a:r>
            <a:r>
              <a:rPr lang="en-GB" sz="2800" dirty="0">
                <a:solidFill>
                  <a:srgbClr val="0000FF"/>
                </a:solidFill>
                <a:latin typeface="FreeSerif" charset="0"/>
              </a:rPr>
              <a:t>blue</a:t>
            </a:r>
            <a:r>
              <a:rPr lang="en-GB" sz="2800" dirty="0">
                <a:latin typeface="FreeSerif" charset="0"/>
              </a:rPr>
              <a:t> cycles increases by </a:t>
            </a:r>
            <a:r>
              <a:rPr lang="en-GB" sz="2800" b="1" i="1" dirty="0">
                <a:latin typeface="FreeSerif" charset="0"/>
              </a:rPr>
              <a:t>blocks(</a:t>
            </a:r>
            <a:r>
              <a:rPr lang="en-GB" sz="2800" b="1" i="1" dirty="0">
                <a:solidFill>
                  <a:srgbClr val="FF0000"/>
                </a:solidFill>
                <a:latin typeface="FreeSerif" charset="0"/>
              </a:rPr>
              <a:t>P</a:t>
            </a:r>
            <a:r>
              <a:rPr lang="en-GB" sz="2800" b="1" i="1" dirty="0">
                <a:latin typeface="FreeSerif" charset="0"/>
              </a:rPr>
              <a:t>,</a:t>
            </a:r>
            <a:r>
              <a:rPr lang="en-GB" sz="2800" b="1" i="1" dirty="0">
                <a:solidFill>
                  <a:srgbClr val="0000FF"/>
                </a:solidFill>
                <a:latin typeface="FreeSerif" charset="0"/>
              </a:rPr>
              <a:t>Q</a:t>
            </a:r>
            <a:r>
              <a:rPr lang="en-GB" sz="2800" b="1" i="1" dirty="0">
                <a:latin typeface="FreeSerif" charset="0"/>
              </a:rPr>
              <a:t>) - cycle(</a:t>
            </a:r>
            <a:r>
              <a:rPr lang="en-GB" sz="2800" b="1" i="1" dirty="0">
                <a:solidFill>
                  <a:srgbClr val="FF0000"/>
                </a:solidFill>
                <a:latin typeface="FreeSerif" charset="0"/>
              </a:rPr>
              <a:t>P</a:t>
            </a:r>
            <a:r>
              <a:rPr lang="en-GB" sz="2800" b="1" i="1" dirty="0">
                <a:latin typeface="FreeSerif" charset="0"/>
              </a:rPr>
              <a:t>,</a:t>
            </a:r>
            <a:r>
              <a:rPr lang="en-GB" sz="2800" b="1" i="1" dirty="0">
                <a:solidFill>
                  <a:srgbClr val="0000FF"/>
                </a:solidFill>
                <a:latin typeface="FreeSerif" charset="0"/>
              </a:rPr>
              <a:t>Q</a:t>
            </a:r>
            <a:r>
              <a:rPr lang="en-GB" sz="2800" b="1" i="1" dirty="0">
                <a:latin typeface="FreeSerif" charset="0"/>
              </a:rPr>
              <a:t>)</a:t>
            </a:r>
          </a:p>
          <a:p>
            <a:pPr marL="0" indent="0" algn="ctr" defTabSz="457200" eaLnBrk="1" hangingPunct="1"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800" dirty="0">
              <a:solidFill>
                <a:srgbClr val="FF0000"/>
              </a:solidFill>
              <a:latin typeface="FreeSerif" charset="0"/>
            </a:endParaRPr>
          </a:p>
          <a:p>
            <a:pPr marL="0" indent="0" algn="ctr" defTabSz="457200" eaLnBrk="1" hangingPunct="1"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i="1" dirty="0">
                <a:solidFill>
                  <a:srgbClr val="800000"/>
                </a:solidFill>
                <a:latin typeface="FreeSerif" charset="0"/>
              </a:rPr>
              <a:t>How much each 2-break can contribute to this increase?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0AC88B-5331-E840-A52F-3ADD7430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991437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0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26036</TotalTime>
  <Words>6056</Words>
  <Application>Microsoft Macintosh PowerPoint</Application>
  <PresentationFormat>On-screen Show (4:3)</PresentationFormat>
  <Paragraphs>1102</Paragraphs>
  <Slides>104</Slides>
  <Notes>67</Notes>
  <HiddenSlides>23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20" baseType="lpstr">
      <vt:lpstr>Arial Unicode MS</vt:lpstr>
      <vt:lpstr>FreeMono</vt:lpstr>
      <vt:lpstr>FreeSerif</vt:lpstr>
      <vt:lpstr>StarSymbol</vt:lpstr>
      <vt:lpstr>Arial</vt:lpstr>
      <vt:lpstr>Calibri</vt:lpstr>
      <vt:lpstr>Courier New</vt:lpstr>
      <vt:lpstr>Lucida Console</vt:lpstr>
      <vt:lpstr>Lucida Sans Unicode</vt:lpstr>
      <vt:lpstr>Symbol</vt:lpstr>
      <vt:lpstr>Tahoma</vt:lpstr>
      <vt:lpstr>Times New Roman</vt:lpstr>
      <vt:lpstr>Verdana</vt:lpstr>
      <vt:lpstr>Wingdings</vt:lpstr>
      <vt:lpstr>Office Theme</vt:lpstr>
      <vt:lpstr>Worksheet</vt:lpstr>
      <vt:lpstr>Are there Fragile Regions in the Human Genome?  Combinatorial Algorithms</vt:lpstr>
      <vt:lpstr>PowerPoint Presentation</vt:lpstr>
      <vt:lpstr>History of Chromosome X</vt:lpstr>
      <vt:lpstr>Genome Rearrangements</vt:lpstr>
      <vt:lpstr>Genome rearrangements</vt:lpstr>
      <vt:lpstr>Transforming Mice into Men  </vt:lpstr>
      <vt:lpstr>Series of Reversals</vt:lpstr>
      <vt:lpstr>PowerPoint Presentation</vt:lpstr>
      <vt:lpstr>Series of Reversals</vt:lpstr>
      <vt:lpstr>Series of Reversals</vt:lpstr>
      <vt:lpstr>PowerPoint Presentation</vt:lpstr>
      <vt:lpstr>PowerPoint Presentation</vt:lpstr>
      <vt:lpstr>Human-Mouse Transformation Accomplished! </vt:lpstr>
      <vt:lpstr>Types of Rearrangements</vt:lpstr>
      <vt:lpstr>Comparative Genomic Architectures: Mouse vs Human Genomes</vt:lpstr>
      <vt:lpstr>Transforming mice into men  (X chromosome)</vt:lpstr>
      <vt:lpstr>Evolutionary Earthquakes</vt:lpstr>
      <vt:lpstr>Are There Any Rearrangement Hotspots in This Scenario? </vt:lpstr>
      <vt:lpstr>Are There Any Rearrangement Hotspots in This Scenario? </vt:lpstr>
      <vt:lpstr>Are There Any Rearrangement Hotspots in This Scenario? </vt:lpstr>
      <vt:lpstr>Are There Any Rearrangement Hotspots in This Scenario? </vt:lpstr>
      <vt:lpstr>Are There Any Rearrangement Hotspots in This Scenario? </vt:lpstr>
      <vt:lpstr>A Rearrangement Hotspots Found! </vt:lpstr>
      <vt:lpstr>More Rearrangement Hotspots </vt:lpstr>
      <vt:lpstr>Random Breakage Model of Chromosome Evolution</vt:lpstr>
      <vt:lpstr>Does RBM Have Predictive Power?  </vt:lpstr>
      <vt:lpstr>Does RBM Have Predictive Power?  </vt:lpstr>
      <vt:lpstr>Does RBM Have Predictive Power?  </vt:lpstr>
      <vt:lpstr>Histogram of Synteny Block Lengths (averaged over 100 simulations) </vt:lpstr>
      <vt:lpstr>Exponential Distribution  (simulated data)  </vt:lpstr>
      <vt:lpstr>Lengths of Real Human-Mouse Synteny Blocks   </vt:lpstr>
      <vt:lpstr>Are There Fragile Regions in the Human Genome?  </vt:lpstr>
      <vt:lpstr>Reversals </vt:lpstr>
      <vt:lpstr>Reversals </vt:lpstr>
      <vt:lpstr>Reversals </vt:lpstr>
      <vt:lpstr>Reversals </vt:lpstr>
      <vt:lpstr>PowerPoint Presentation</vt:lpstr>
      <vt:lpstr>PowerPoint Presentation</vt:lpstr>
      <vt:lpstr>Sorting by 4 Reversals</vt:lpstr>
      <vt:lpstr>Pancake Flipping Problem</vt:lpstr>
      <vt:lpstr>Pancake Flipping Problem: Greedy Algorithm</vt:lpstr>
      <vt:lpstr>PowerPoint Presentation</vt:lpstr>
      <vt:lpstr>Sorting By Reversals: A Greedy Algorithm</vt:lpstr>
      <vt:lpstr>PowerPoint Presentation</vt:lpstr>
      <vt:lpstr>Greedy Algorithm: Pseudocode</vt:lpstr>
      <vt:lpstr>Greedy Sorting by Reversals  </vt:lpstr>
      <vt:lpstr>Greedy Sorting by Reversals  </vt:lpstr>
      <vt:lpstr>Analyzing SimpleReversalSort</vt:lpstr>
      <vt:lpstr>PowerPoint Presentation</vt:lpstr>
      <vt:lpstr>Are there Fragile Regions in the Human Genome?  </vt:lpstr>
      <vt:lpstr>Adjacencies and Breakpoints</vt:lpstr>
      <vt:lpstr>Breakpoints: An Example</vt:lpstr>
      <vt:lpstr>Extending Permutations</vt:lpstr>
      <vt:lpstr>Reversal Distance and Breakpoints</vt:lpstr>
      <vt:lpstr>Reversal Distance and Breakpoints</vt:lpstr>
      <vt:lpstr>Sorting By Reversals: A Better Greedy Algorithm</vt:lpstr>
      <vt:lpstr>Sorting By Reversals: A Better Greedy Algorithm</vt:lpstr>
      <vt:lpstr>Strips</vt:lpstr>
      <vt:lpstr>Reducing the Number of Breakpoints</vt:lpstr>
      <vt:lpstr>Things to Consider</vt:lpstr>
      <vt:lpstr>Things to Consider (cont’d)</vt:lpstr>
      <vt:lpstr>Things to Consider (cont’d)</vt:lpstr>
      <vt:lpstr>Things to Consider (cont’d)</vt:lpstr>
      <vt:lpstr>Reducing the Number of Breakpoints again </vt:lpstr>
      <vt:lpstr>Things to Consider (cont’d)</vt:lpstr>
      <vt:lpstr>ImprovedBreakpointReversalSort</vt:lpstr>
      <vt:lpstr>Signed Permutations</vt:lpstr>
      <vt:lpstr>Are There Fragile Regions in the Human Genome?  </vt:lpstr>
      <vt:lpstr>PowerPoint Presentation</vt:lpstr>
      <vt:lpstr>PowerPoint Presentation</vt:lpstr>
      <vt:lpstr>PowerPoint Presentation</vt:lpstr>
      <vt:lpstr>Equivalent Representations of a Circular Genome</vt:lpstr>
      <vt:lpstr>Reversals on Circular Chromosomes</vt:lpstr>
      <vt:lpstr>PowerPoint Presentation</vt:lpstr>
      <vt:lpstr>PowerPoint Presentation</vt:lpstr>
      <vt:lpstr>PowerPoint Presentation</vt:lpstr>
      <vt:lpstr>PowerPoint Presentation</vt:lpstr>
      <vt:lpstr>2-Break Distance</vt:lpstr>
      <vt:lpstr>Are There Fragile Regions in the Human Genome?  </vt:lpstr>
      <vt:lpstr>Comparing Genomes P and Q</vt:lpstr>
      <vt:lpstr>Different Drawing of 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Breakpoint Graph</vt:lpstr>
      <vt:lpstr>PowerPoint Presentation</vt:lpstr>
      <vt:lpstr>PowerPoint Presentation</vt:lpstr>
      <vt:lpstr>PowerPoint Presentation</vt:lpstr>
      <vt:lpstr>PowerPoint Presentation</vt:lpstr>
      <vt:lpstr>Given P, What Genome Q Maximizes cycle(P,Q)? </vt:lpstr>
      <vt:lpstr>PowerPoint Presentation</vt:lpstr>
      <vt:lpstr>Genome Rearrangements Affect Red-Blue Cycles</vt:lpstr>
      <vt:lpstr>Genome Rearrangements Affect Red-Blue Cycles</vt:lpstr>
      <vt:lpstr>Rearrangements Change cycle(P,Q) </vt:lpstr>
      <vt:lpstr>Rearrangements Change cycle(P,Q) </vt:lpstr>
      <vt:lpstr>Are There Fragile Regions in the Human Genome?  </vt:lpstr>
      <vt:lpstr>Sorting by 2-Breaks</vt:lpstr>
      <vt:lpstr>PowerPoint Presentation</vt:lpstr>
      <vt:lpstr>Each 2-Break Increases #Cycles by at Most 1 </vt:lpstr>
      <vt:lpstr>PowerPoint Presentation</vt:lpstr>
      <vt:lpstr>2-Break Distance Theorem</vt:lpstr>
      <vt:lpstr>2-Break Distance between Human and Mouse Genomes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in a Genome Does DNA Replication Begin</dc:title>
  <dc:creator>snow</dc:creator>
  <cp:lastModifiedBy>Chen Hao</cp:lastModifiedBy>
  <cp:revision>698</cp:revision>
  <cp:lastPrinted>2013-12-01T05:45:15Z</cp:lastPrinted>
  <dcterms:created xsi:type="dcterms:W3CDTF">2013-05-28T03:36:16Z</dcterms:created>
  <dcterms:modified xsi:type="dcterms:W3CDTF">2025-01-31T21:10:11Z</dcterms:modified>
</cp:coreProperties>
</file>