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5" r:id="rId5"/>
    <p:sldId id="290" r:id="rId6"/>
    <p:sldId id="267" r:id="rId7"/>
    <p:sldId id="291" r:id="rId8"/>
    <p:sldId id="292" r:id="rId9"/>
    <p:sldId id="293" r:id="rId10"/>
    <p:sldId id="269" r:id="rId11"/>
    <p:sldId id="294" r:id="rId12"/>
    <p:sldId id="270" r:id="rId13"/>
    <p:sldId id="295" r:id="rId14"/>
    <p:sldId id="296" r:id="rId15"/>
    <p:sldId id="297" r:id="rId16"/>
    <p:sldId id="298" r:id="rId17"/>
    <p:sldId id="299" r:id="rId18"/>
    <p:sldId id="300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1DD"/>
    <a:srgbClr val="BD8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43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C027-5BE4-4E43-AAEE-58079330D8C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F4D9F-7C9E-9E40-B10F-5C36BD10C3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40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35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5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77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7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4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66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9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2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1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92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D736-DBB0-9948-B3A8-AA91842B462A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0EDE-8D58-784F-881E-DF586841D5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39999" y="3071968"/>
            <a:ext cx="6096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5400" b="1" dirty="0" err="1">
                <a:solidFill>
                  <a:srgbClr val="C00000"/>
                </a:solidFill>
                <a:latin typeface="迷你简启体"/>
                <a:ea typeface="迷你简启体"/>
                <a:cs typeface="迷你简启体"/>
              </a:rPr>
              <a:t>Robotframework</a:t>
            </a:r>
            <a:r>
              <a:rPr lang="en-US" altLang="zh-CN" sz="5400" b="1" dirty="0">
                <a:solidFill>
                  <a:srgbClr val="C00000"/>
                </a:solidFill>
                <a:latin typeface="迷你简启体"/>
                <a:ea typeface="迷你简启体"/>
                <a:cs typeface="迷你简启体"/>
              </a:rPr>
              <a:t/>
            </a:r>
            <a:br>
              <a:rPr lang="en-US" altLang="zh-CN" sz="5400" b="1" dirty="0">
                <a:solidFill>
                  <a:srgbClr val="C00000"/>
                </a:solidFill>
                <a:latin typeface="迷你简启体"/>
                <a:ea typeface="迷你简启体"/>
                <a:cs typeface="迷你简启体"/>
              </a:rPr>
            </a:br>
            <a:r>
              <a:rPr lang="zh-CN" altLang="en-US" sz="5400" b="1" dirty="0">
                <a:solidFill>
                  <a:srgbClr val="C00000"/>
                </a:solidFill>
                <a:latin typeface="迷你简启体"/>
                <a:ea typeface="迷你简启体"/>
                <a:cs typeface="迷你简启体"/>
              </a:rPr>
              <a:t>接口测试（二）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39999" y="4826294"/>
            <a:ext cx="1415772" cy="959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上海测试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陈泽宇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0" y="3454399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81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新建项目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887039"/>
            <a:ext cx="2235200" cy="29433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62" y="4341281"/>
            <a:ext cx="3468039" cy="2154562"/>
          </a:xfrm>
          <a:prstGeom prst="rect">
            <a:avLst/>
          </a:prstGeom>
        </p:spPr>
      </p:pic>
      <p:sp>
        <p:nvSpPr>
          <p:cNvPr id="13" name="右弧形箭头 12"/>
          <p:cNvSpPr/>
          <p:nvPr/>
        </p:nvSpPr>
        <p:spPr>
          <a:xfrm>
            <a:off x="4030042" y="3125129"/>
            <a:ext cx="731520" cy="1654492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04" y="2204351"/>
            <a:ext cx="7162319" cy="1372183"/>
          </a:xfrm>
          <a:prstGeom prst="rect">
            <a:avLst/>
          </a:prstGeom>
        </p:spPr>
      </p:pic>
      <p:sp>
        <p:nvSpPr>
          <p:cNvPr id="9" name="下弧形箭头 8"/>
          <p:cNvSpPr/>
          <p:nvPr/>
        </p:nvSpPr>
        <p:spPr>
          <a:xfrm>
            <a:off x="3911601" y="1637951"/>
            <a:ext cx="2030476" cy="648045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2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4400" y="833453"/>
            <a:ext cx="2162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kumimoji="1" lang="zh-CN" altLang="en-US" dirty="0"/>
          </a:p>
        </p:txBody>
      </p:sp>
      <p:sp>
        <p:nvSpPr>
          <p:cNvPr id="5" name="燕尾形箭头 4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4400" y="2065867"/>
            <a:ext cx="3038011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prstClr val="black"/>
                </a:solidFill>
                <a:latin typeface="DFMoW4-B5"/>
                <a:ea typeface="DFMoW4-B5"/>
                <a:cs typeface="DFMoW4-B5"/>
              </a:rPr>
              <a:t>Excellibrary</a:t>
            </a:r>
            <a:r>
              <a:rPr lang="zh-CN" altLang="en-US" sz="2400" b="1" dirty="0">
                <a:solidFill>
                  <a:prstClr val="black"/>
                </a:solidFill>
                <a:latin typeface="DFMoW4-B5"/>
                <a:ea typeface="DFMoW4-B5"/>
                <a:cs typeface="DFMoW4-B5"/>
              </a:rPr>
              <a:t>库</a:t>
            </a:r>
            <a:endParaRPr lang="en-US" altLang="zh-CN" sz="2400" b="1" dirty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DatabaseLibrary</a:t>
            </a: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库</a:t>
            </a:r>
            <a:endParaRPr lang="en-US" altLang="zh-CN" sz="2400" b="1" dirty="0" smtClean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代码优化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现有方案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91020"/>
            <a:ext cx="11264152" cy="42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现有方案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5" y="1855432"/>
            <a:ext cx="8936691" cy="44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现有方案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4400" y="2065867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切换测试域时的手动操作</a:t>
            </a:r>
            <a:endParaRPr lang="en-US" altLang="zh-CN" sz="2400" b="1" dirty="0" smtClean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918" y="2590817"/>
            <a:ext cx="3955494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AutoNum type="arabicPeriod"/>
            </a:pP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修改</a:t>
            </a:r>
            <a:r>
              <a:rPr lang="en-US" altLang="zh-CN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host</a:t>
            </a:r>
          </a:p>
          <a:p>
            <a:pPr marL="457200" lvl="0" indent="-45720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AutoNum type="arabicPeriod"/>
            </a:pP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在</a:t>
            </a:r>
            <a:r>
              <a:rPr lang="en-US" altLang="zh-CN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case</a:t>
            </a: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中逐一修改参数</a:t>
            </a:r>
            <a:endParaRPr lang="en-US" altLang="zh-CN" sz="2400" b="1" dirty="0" smtClean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9562" y="420229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。。。。。。。。。。。忒繁琐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4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664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Excel</a:t>
            </a:r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的数据驱动优化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683"/>
            <a:ext cx="12192000" cy="37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2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664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Excel</a:t>
            </a:r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的数据驱动优化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708"/>
            <a:ext cx="12192000" cy="42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3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664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Excel</a:t>
            </a:r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的数据驱动优化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02894"/>
            <a:ext cx="10276541" cy="5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0667" y="833453"/>
            <a:ext cx="664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基于</a:t>
            </a:r>
            <a:r>
              <a:rPr lang="en-US" altLang="zh-CN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Excel</a:t>
            </a:r>
            <a:r>
              <a:rPr lang="zh-CN" alt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的数据驱动优化</a:t>
            </a:r>
            <a:endParaRPr kumimoji="1" lang="zh-CN" altLang="en-US" dirty="0"/>
          </a:p>
        </p:txBody>
      </p:sp>
      <p:sp>
        <p:nvSpPr>
          <p:cNvPr id="10" name="上弧形箭头 9"/>
          <p:cNvSpPr/>
          <p:nvPr/>
        </p:nvSpPr>
        <p:spPr>
          <a:xfrm rot="6658955" flipV="1">
            <a:off x="8019684" y="4462194"/>
            <a:ext cx="1856604" cy="844625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686" y="1974648"/>
            <a:ext cx="8853706" cy="1188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dubbo_config.xls</a:t>
            </a:r>
            <a:r>
              <a:rPr lang="zh-CN" altLang="en-US" dirty="0" smtClean="0"/>
              <a:t>中存放</a:t>
            </a:r>
            <a:r>
              <a:rPr lang="en-US" altLang="zh-CN" dirty="0"/>
              <a:t>_</a:t>
            </a:r>
            <a:r>
              <a:rPr lang="en-US" altLang="zh-CN" dirty="0" err="1" smtClean="0"/>
              <a:t>dubbo_token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host</a:t>
            </a: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database_config.xls</a:t>
            </a:r>
            <a:r>
              <a:rPr lang="zh-CN" altLang="en-US" dirty="0" smtClean="0"/>
              <a:t>中存在各环境数据库配置</a:t>
            </a:r>
            <a:endParaRPr lang="en-US" altLang="zh-CN" dirty="0"/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接口名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</a:t>
            </a:r>
            <a:r>
              <a:rPr lang="en-US" altLang="zh-CN" dirty="0"/>
              <a:t>	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名：域</a:t>
            </a:r>
            <a:r>
              <a:rPr lang="en-US" altLang="zh-CN" dirty="0" smtClean="0"/>
              <a:t>+</a:t>
            </a:r>
            <a:r>
              <a:rPr lang="en-US" altLang="zh-CN" b="1" dirty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_</a:t>
            </a:r>
            <a:r>
              <a:rPr lang="en-US" altLang="zh-CN" b="1" dirty="0" err="1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method_name</a:t>
            </a:r>
            <a:r>
              <a:rPr lang="zh-CN" altLang="en-US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 保存一个域一个套间中的所有</a:t>
            </a:r>
            <a:r>
              <a:rPr lang="en-US" altLang="zh-CN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case</a:t>
            </a:r>
            <a:r>
              <a:rPr lang="zh-CN" altLang="en-US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数据</a:t>
            </a:r>
            <a:endParaRPr lang="en-US" altLang="zh-CN" b="1" dirty="0" smtClean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0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99249" y="2603031"/>
            <a:ext cx="5762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 i="1" dirty="0">
                <a:solidFill>
                  <a:srgbClr val="5F5F5F"/>
                </a:solidFill>
                <a:ea typeface="微软雅黑" pitchFamily="34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ea typeface="微软雅黑" pitchFamily="34" charset="-122"/>
              </a:rPr>
              <a:t>观赏</a:t>
            </a:r>
          </a:p>
        </p:txBody>
      </p:sp>
    </p:spTree>
    <p:extLst>
      <p:ext uri="{BB962C8B-B14F-4D97-AF65-F5344CB8AC3E}">
        <p14:creationId xmlns:p14="http://schemas.microsoft.com/office/powerpoint/2010/main" val="7273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4400" y="833453"/>
            <a:ext cx="2162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kumimoji="1" lang="zh-CN" altLang="en-US" dirty="0"/>
          </a:p>
        </p:txBody>
      </p:sp>
      <p:sp>
        <p:nvSpPr>
          <p:cNvPr id="5" name="燕尾形箭头 4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4400" y="2065867"/>
            <a:ext cx="3038011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Excellibrary</a:t>
            </a:r>
            <a:r>
              <a:rPr lang="zh-CN" altLang="en-US" sz="2400" b="1" dirty="0" smtClean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库</a:t>
            </a:r>
            <a:endParaRPr lang="en-US" altLang="zh-CN" sz="2400" b="1" dirty="0" smtClean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DatabaseLibrary</a:t>
            </a: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库</a:t>
            </a:r>
            <a:endParaRPr lang="en-US" altLang="zh-CN" sz="2400" b="1" dirty="0" smtClean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代码优化</a:t>
            </a:r>
            <a:endParaRPr lang="en-US" altLang="zh-CN" sz="2400" b="1" dirty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5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95500" y="895008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prstClr val="black"/>
                </a:solidFill>
                <a:latin typeface="Century Gothic"/>
                <a:ea typeface="宋体" panose="02010600030101010101" pitchFamily="2" charset="-122"/>
              </a:rPr>
              <a:t>Excellibrary</a:t>
            </a:r>
            <a:r>
              <a:rPr lang="zh-CN" altLang="en-US" sz="3600" dirty="0">
                <a:solidFill>
                  <a:prstClr val="black"/>
                </a:solidFill>
                <a:latin typeface="Century Gothic"/>
                <a:ea typeface="宋体" panose="02010600030101010101" pitchFamily="2" charset="-122"/>
              </a:rPr>
              <a:t>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27200" y="2495923"/>
            <a:ext cx="7416800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</a:pPr>
            <a:r>
              <a:rPr lang="en-US" altLang="zh-CN" sz="2400" b="1" dirty="0"/>
              <a:t>pip install </a:t>
            </a:r>
            <a:r>
              <a:rPr lang="en-US" altLang="zh-CN" sz="2400" b="1" dirty="0" err="1"/>
              <a:t>robotframework-excellibrary</a:t>
            </a:r>
            <a:endParaRPr lang="en-US" altLang="zh-CN" sz="2400" b="1" dirty="0"/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仅支持</a:t>
            </a:r>
            <a:r>
              <a:rPr lang="en-US" altLang="zh-CN" sz="2400" b="1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xls</a:t>
            </a:r>
            <a:r>
              <a:rPr lang="zh-CN" altLang="en-US" sz="2400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格式</a:t>
            </a:r>
            <a:endParaRPr lang="zh-CN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0100" y="83345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常用关键字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70100" y="1931894"/>
            <a:ext cx="801052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Open Excel	</a:t>
            </a:r>
            <a:r>
              <a:rPr lang="zh-CN" altLang="en-US" dirty="0"/>
              <a:t>打开</a:t>
            </a:r>
            <a:r>
              <a:rPr lang="en-US" altLang="zh-CN" dirty="0"/>
              <a:t>Excel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Save </a:t>
            </a:r>
            <a:r>
              <a:rPr lang="en-US" altLang="zh-CN" dirty="0" smtClean="0"/>
              <a:t>Excel     </a:t>
            </a:r>
            <a:r>
              <a:rPr lang="zh-CN" altLang="en-US" dirty="0" smtClean="0"/>
              <a:t>保存文件</a:t>
            </a:r>
            <a:endParaRPr lang="en-US" altLang="zh-CN" dirty="0"/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Get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/>
              <a:t>Column Count	</a:t>
            </a:r>
            <a:r>
              <a:rPr lang="zh-CN" altLang="en-US" dirty="0"/>
              <a:t>获取列数</a:t>
            </a: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Get Row </a:t>
            </a:r>
            <a:r>
              <a:rPr lang="en-US" altLang="zh-CN" dirty="0" smtClean="0">
                <a:sym typeface="Calibri" panose="020F0502020204030204" pitchFamily="34" charset="0"/>
              </a:rPr>
              <a:t>Count	</a:t>
            </a:r>
            <a:r>
              <a:rPr lang="zh-CN" altLang="en-US" dirty="0" smtClean="0">
                <a:sym typeface="Calibri" panose="020F0502020204030204" pitchFamily="34" charset="0"/>
              </a:rPr>
              <a:t>               </a:t>
            </a:r>
            <a:r>
              <a:rPr lang="zh-CN" altLang="en-US" dirty="0" smtClean="0"/>
              <a:t>获取行数</a:t>
            </a: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Get Column Values    </a:t>
            </a:r>
            <a:r>
              <a:rPr lang="en-US" altLang="zh-CN" dirty="0" smtClean="0">
                <a:sym typeface="Calibri" panose="020F0502020204030204" pitchFamily="34" charset="0"/>
              </a:rPr>
              <a:t>{sheet}    {Column}  </a:t>
            </a:r>
            <a:r>
              <a:rPr lang="zh-CN" altLang="en-US" dirty="0" smtClean="0">
                <a:sym typeface="Calibri" panose="020F0502020204030204" pitchFamily="34" charset="0"/>
              </a:rPr>
              <a:t>获取列数据（下标从</a:t>
            </a:r>
            <a:r>
              <a:rPr lang="en-US" altLang="zh-CN" dirty="0" smtClean="0">
                <a:sym typeface="Calibri" panose="020F0502020204030204" pitchFamily="34" charset="0"/>
              </a:rPr>
              <a:t>0</a:t>
            </a:r>
            <a:r>
              <a:rPr lang="zh-CN" altLang="en-US" dirty="0" smtClean="0">
                <a:sym typeface="Calibri" panose="020F0502020204030204" pitchFamily="34" charset="0"/>
              </a:rPr>
              <a:t>开始）</a:t>
            </a: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Get </a:t>
            </a:r>
            <a:r>
              <a:rPr lang="en-US" altLang="zh-CN" dirty="0" smtClean="0">
                <a:sym typeface="Calibri" panose="020F0502020204030204" pitchFamily="34" charset="0"/>
              </a:rPr>
              <a:t>Row Values    </a:t>
            </a:r>
            <a:r>
              <a:rPr lang="en-US" altLang="zh-CN" dirty="0">
                <a:sym typeface="Calibri" panose="020F0502020204030204" pitchFamily="34" charset="0"/>
              </a:rPr>
              <a:t>{sheet}    {Row</a:t>
            </a:r>
            <a:r>
              <a:rPr lang="en-US" altLang="zh-CN" dirty="0" smtClean="0">
                <a:sym typeface="Calibri" panose="020F0502020204030204" pitchFamily="34" charset="0"/>
              </a:rPr>
              <a:t>}</a:t>
            </a:r>
            <a:r>
              <a:rPr lang="zh-CN" altLang="en-US" dirty="0" smtClean="0">
                <a:sym typeface="Calibri" panose="020F0502020204030204" pitchFamily="34" charset="0"/>
              </a:rPr>
              <a:t>    获取行数据</a:t>
            </a: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Read Cell Data By </a:t>
            </a:r>
            <a:r>
              <a:rPr lang="en-US" altLang="zh-CN" dirty="0" smtClean="0">
                <a:sym typeface="Calibri" panose="020F0502020204030204" pitchFamily="34" charset="0"/>
              </a:rPr>
              <a:t>Name   {sheet</a:t>
            </a:r>
            <a:r>
              <a:rPr lang="en-US" altLang="zh-CN" dirty="0">
                <a:sym typeface="Calibri" panose="020F0502020204030204" pitchFamily="34" charset="0"/>
              </a:rPr>
              <a:t>}  </a:t>
            </a:r>
            <a:r>
              <a:rPr lang="en-US" altLang="zh-CN" dirty="0" smtClean="0">
                <a:sym typeface="Calibri" panose="020F0502020204030204" pitchFamily="34" charset="0"/>
              </a:rPr>
              <a:t>   {Name}   </a:t>
            </a:r>
            <a:r>
              <a:rPr lang="zh-CN" altLang="en-US" dirty="0" smtClean="0">
                <a:sym typeface="Calibri" panose="020F0502020204030204" pitchFamily="34" charset="0"/>
              </a:rPr>
              <a:t>按单元格名获取单元格数据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Calibri" panose="020F0502020204030204" pitchFamily="34" charset="0"/>
              </a:rPr>
              <a:t>Read </a:t>
            </a:r>
            <a:r>
              <a:rPr lang="en-US" altLang="zh-CN" dirty="0">
                <a:sym typeface="Calibri" panose="020F0502020204030204" pitchFamily="34" charset="0"/>
              </a:rPr>
              <a:t>Cell Data By </a:t>
            </a:r>
            <a:r>
              <a:rPr lang="en-US" altLang="zh-CN" dirty="0" smtClean="0">
                <a:sym typeface="Calibri" panose="020F0502020204030204" pitchFamily="34" charset="0"/>
              </a:rPr>
              <a:t>Coordinates</a:t>
            </a:r>
            <a:r>
              <a:rPr lang="zh-CN" altLang="en-US" dirty="0" smtClean="0">
                <a:sym typeface="Calibri" panose="020F0502020204030204" pitchFamily="34" charset="0"/>
              </a:rPr>
              <a:t>    </a:t>
            </a:r>
            <a:r>
              <a:rPr lang="en-US" altLang="zh-CN" dirty="0" smtClean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{sheet} </a:t>
            </a:r>
            <a:r>
              <a:rPr lang="en-US" altLang="zh-CN" dirty="0" smtClean="0">
                <a:sym typeface="Calibri" panose="020F0502020204030204" pitchFamily="34" charset="0"/>
              </a:rPr>
              <a:t>    {</a:t>
            </a:r>
            <a:r>
              <a:rPr lang="en-US" altLang="zh-CN" dirty="0">
                <a:sym typeface="Calibri" panose="020F0502020204030204" pitchFamily="34" charset="0"/>
              </a:rPr>
              <a:t>Column</a:t>
            </a:r>
            <a:r>
              <a:rPr lang="en-US" altLang="zh-CN" dirty="0" smtClean="0">
                <a:sym typeface="Calibri" panose="020F0502020204030204" pitchFamily="34" charset="0"/>
              </a:rPr>
              <a:t>}   {Row}   </a:t>
            </a:r>
            <a:r>
              <a:rPr lang="zh-CN" altLang="en-US" dirty="0" smtClean="0">
                <a:sym typeface="Calibri" panose="020F0502020204030204" pitchFamily="34" charset="0"/>
              </a:rPr>
              <a:t>按</a:t>
            </a:r>
            <a:r>
              <a:rPr lang="zh-CN" altLang="en-US" dirty="0">
                <a:sym typeface="Calibri" panose="020F0502020204030204" pitchFamily="34" charset="0"/>
              </a:rPr>
              <a:t>行列号获取</a:t>
            </a: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 Check Cell </a:t>
            </a:r>
            <a:r>
              <a:rPr lang="en-US" altLang="zh-CN" dirty="0" smtClean="0">
                <a:sym typeface="Calibri" panose="020F0502020204030204" pitchFamily="34" charset="0"/>
              </a:rPr>
              <a:t>Type.    </a:t>
            </a:r>
            <a:r>
              <a:rPr lang="en-US" altLang="zh-CN" dirty="0">
                <a:sym typeface="Calibri" panose="020F0502020204030204" pitchFamily="34" charset="0"/>
              </a:rPr>
              <a:t>{sheet}     {Column}   {Row</a:t>
            </a:r>
            <a:r>
              <a:rPr lang="en-US" altLang="zh-CN" dirty="0" smtClean="0">
                <a:sym typeface="Calibri" panose="020F0502020204030204" pitchFamily="34" charset="0"/>
              </a:rPr>
              <a:t>}   </a:t>
            </a:r>
            <a:r>
              <a:rPr lang="zh-CN" altLang="en-US" dirty="0" smtClean="0">
                <a:sym typeface="Calibri" panose="020F0502020204030204" pitchFamily="34" charset="0"/>
              </a:rPr>
              <a:t>获取</a:t>
            </a:r>
            <a:r>
              <a:rPr lang="zh-CN" altLang="en-US" dirty="0">
                <a:sym typeface="Calibri" panose="020F0502020204030204" pitchFamily="34" charset="0"/>
              </a:rPr>
              <a:t>单元格数据类型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de-DE" altLang="zh-CN" dirty="0" err="1"/>
              <a:t>Put</a:t>
            </a:r>
            <a:r>
              <a:rPr lang="de-DE" altLang="zh-CN" dirty="0"/>
              <a:t> </a:t>
            </a:r>
            <a:r>
              <a:rPr lang="de-DE" altLang="zh-CN" dirty="0" err="1"/>
              <a:t>Number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Cell</a:t>
            </a:r>
            <a:r>
              <a:rPr lang="de-DE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ym typeface="Calibri" panose="020F0502020204030204" pitchFamily="34" charset="0"/>
              </a:rPr>
              <a:t>{</a:t>
            </a:r>
            <a:r>
              <a:rPr lang="en-US" altLang="zh-CN" dirty="0">
                <a:sym typeface="Calibri" panose="020F0502020204030204" pitchFamily="34" charset="0"/>
              </a:rPr>
              <a:t>sheet}     {Column}   {Row} </a:t>
            </a:r>
            <a:r>
              <a:rPr lang="zh-CN" altLang="en-US" dirty="0" smtClean="0">
                <a:sym typeface="Calibri" panose="020F0502020204030204" pitchFamily="34" charset="0"/>
              </a:rPr>
              <a:t>    </a:t>
            </a:r>
            <a:r>
              <a:rPr lang="de-DE" altLang="zh-CN" dirty="0" smtClean="0">
                <a:sym typeface="Calibri" panose="020F0502020204030204" pitchFamily="34" charset="0"/>
              </a:rPr>
              <a:t>{</a:t>
            </a:r>
            <a:r>
              <a:rPr lang="de-DE" altLang="zh-CN" dirty="0" err="1" smtClean="0">
                <a:sym typeface="Calibri" panose="020F0502020204030204" pitchFamily="34" charset="0"/>
              </a:rPr>
              <a:t>value</a:t>
            </a:r>
            <a:r>
              <a:rPr lang="de-DE" altLang="zh-CN" dirty="0" smtClean="0">
                <a:sym typeface="Calibri" panose="020F0502020204030204" pitchFamily="34" charset="0"/>
              </a:rPr>
              <a:t>}</a:t>
            </a:r>
            <a:r>
              <a:rPr lang="de-DE" altLang="zh-CN" dirty="0" smtClean="0"/>
              <a:t>    </a:t>
            </a: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de-DE" altLang="zh-CN" dirty="0" err="1" smtClean="0"/>
              <a:t>Put</a:t>
            </a:r>
            <a:r>
              <a:rPr lang="de-DE" altLang="zh-CN" dirty="0" smtClean="0"/>
              <a:t> </a:t>
            </a:r>
            <a:r>
              <a:rPr lang="de-DE" altLang="zh-CN" dirty="0"/>
              <a:t>String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Cell</a:t>
            </a:r>
            <a:r>
              <a:rPr lang="de-DE" altLang="zh-CN" dirty="0"/>
              <a:t> </a:t>
            </a:r>
            <a:r>
              <a:rPr lang="de-DE" altLang="zh-CN" dirty="0" smtClean="0"/>
              <a:t>    </a:t>
            </a:r>
            <a:r>
              <a:rPr lang="en-US" altLang="zh-CN" dirty="0" smtClean="0">
                <a:sym typeface="Calibri" panose="020F0502020204030204" pitchFamily="34" charset="0"/>
              </a:rPr>
              <a:t>{</a:t>
            </a:r>
            <a:r>
              <a:rPr lang="en-US" altLang="zh-CN" dirty="0">
                <a:sym typeface="Calibri" panose="020F0502020204030204" pitchFamily="34" charset="0"/>
              </a:rPr>
              <a:t>sheet}     {Column}   {Row} </a:t>
            </a:r>
            <a:r>
              <a:rPr lang="zh-CN" altLang="en-US" dirty="0">
                <a:sym typeface="Calibri" panose="020F0502020204030204" pitchFamily="34" charset="0"/>
              </a:rPr>
              <a:t>    </a:t>
            </a:r>
            <a:r>
              <a:rPr lang="de-DE" altLang="zh-CN" dirty="0">
                <a:sym typeface="Calibri" panose="020F0502020204030204" pitchFamily="34" charset="0"/>
              </a:rPr>
              <a:t>{</a:t>
            </a:r>
            <a:r>
              <a:rPr lang="de-DE" altLang="zh-CN" dirty="0" err="1">
                <a:sym typeface="Calibri" panose="020F0502020204030204" pitchFamily="34" charset="0"/>
              </a:rPr>
              <a:t>value</a:t>
            </a:r>
            <a:r>
              <a:rPr lang="de-DE" altLang="zh-CN" dirty="0">
                <a:sym typeface="Calibri" panose="020F0502020204030204" pitchFamily="34" charset="0"/>
              </a:rPr>
              <a:t>}</a:t>
            </a:r>
            <a:r>
              <a:rPr lang="de-DE" altLang="zh-CN" dirty="0"/>
              <a:t> </a:t>
            </a:r>
            <a:r>
              <a:rPr lang="de-DE" altLang="zh-CN" dirty="0" smtClean="0"/>
              <a:t>   </a:t>
            </a:r>
            <a:r>
              <a:rPr lang="zh-CN" altLang="en-US" dirty="0" smtClean="0"/>
              <a:t>修改值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2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0100" y="83345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示例见脚本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2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84400" y="833453"/>
            <a:ext cx="2162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84400" y="2065867"/>
            <a:ext cx="3038011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prstClr val="black"/>
                </a:solidFill>
                <a:latin typeface="DFMoW4-B5"/>
                <a:ea typeface="DFMoW4-B5"/>
                <a:cs typeface="DFMoW4-B5"/>
              </a:rPr>
              <a:t>Excellibrary</a:t>
            </a:r>
            <a:r>
              <a:rPr lang="zh-CN" altLang="en-US" sz="2400" b="1" dirty="0">
                <a:solidFill>
                  <a:prstClr val="black"/>
                </a:solidFill>
                <a:latin typeface="DFMoW4-B5"/>
                <a:ea typeface="DFMoW4-B5"/>
                <a:cs typeface="DFMoW4-B5"/>
              </a:rPr>
              <a:t>库</a:t>
            </a:r>
            <a:endParaRPr lang="en-US" altLang="zh-CN" sz="2400" b="1" dirty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DatabaseLibrary</a:t>
            </a: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库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defTabSz="45720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prstClr val="black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代码优化</a:t>
            </a:r>
            <a:endParaRPr lang="en-US" altLang="zh-CN" sz="2400" b="1" dirty="0">
              <a:solidFill>
                <a:prstClr val="black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95500" y="895008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prstClr val="black"/>
                </a:solidFill>
                <a:latin typeface="Century Gothic"/>
                <a:ea typeface="宋体" panose="02010600030101010101" pitchFamily="2" charset="-122"/>
              </a:rPr>
              <a:t>DatabaseLibrary</a:t>
            </a:r>
            <a:r>
              <a:rPr lang="zh-CN" altLang="en-US" sz="3600" dirty="0" smtClean="0">
                <a:solidFill>
                  <a:prstClr val="black"/>
                </a:solidFill>
                <a:latin typeface="Century Gothic"/>
                <a:ea typeface="宋体" panose="02010600030101010101" pitchFamily="2" charset="-122"/>
              </a:rPr>
              <a:t>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27200" y="2495923"/>
            <a:ext cx="7416800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</a:pPr>
            <a:r>
              <a:rPr lang="en-US" altLang="zh-CN" sz="2400" dirty="0"/>
              <a:t>pip install </a:t>
            </a:r>
            <a:r>
              <a:rPr lang="en-US" altLang="zh-CN" sz="2400" dirty="0" err="1" smtClean="0"/>
              <a:t>robotframework-databaselibrary</a:t>
            </a:r>
            <a:endParaRPr lang="en-US" altLang="zh-CN" sz="2400" dirty="0" smtClean="0"/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</a:pPr>
            <a:r>
              <a:rPr lang="en-US" altLang="zh-CN" sz="2400" dirty="0"/>
              <a:t>pip install </a:t>
            </a:r>
            <a:r>
              <a:rPr lang="en-US" altLang="zh-CN" sz="2400" dirty="0" err="1"/>
              <a:t>PyMySQL</a:t>
            </a:r>
            <a:endParaRPr lang="zh-CN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0100" y="83345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常用关键字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70100" y="1931894"/>
            <a:ext cx="16804600" cy="2006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连接数据</a:t>
            </a:r>
            <a:r>
              <a:rPr lang="zh-CN" altLang="en-US" dirty="0" smtClean="0"/>
              <a:t>库</a:t>
            </a:r>
            <a:r>
              <a:rPr lang="en-US" altLang="zh-CN" dirty="0"/>
              <a:t> </a:t>
            </a:r>
            <a:r>
              <a:rPr lang="en-US" altLang="zh-CN" dirty="0" smtClean="0"/>
              <a:t>  Connect </a:t>
            </a:r>
            <a:r>
              <a:rPr lang="en-US" altLang="zh-CN" dirty="0"/>
              <a:t>To Database Using Custom </a:t>
            </a:r>
            <a:r>
              <a:rPr lang="en-US" altLang="zh-CN" dirty="0" err="1" smtClean="0"/>
              <a:t>Params</a:t>
            </a:r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r>
              <a:rPr lang="en-US" altLang="zh-CN" dirty="0" err="1" smtClean="0"/>
              <a:t>SqlType</a:t>
            </a:r>
            <a:r>
              <a:rPr lang="en-US" altLang="zh-CN" dirty="0" smtClean="0"/>
              <a:t>}  database='{</a:t>
            </a:r>
            <a:r>
              <a:rPr lang="en-US" altLang="zh-CN" dirty="0"/>
              <a:t>database</a:t>
            </a:r>
            <a:r>
              <a:rPr lang="en-US" altLang="zh-CN" dirty="0" smtClean="0"/>
              <a:t>}', </a:t>
            </a:r>
            <a:r>
              <a:rPr lang="en-US" altLang="zh-CN" dirty="0"/>
              <a:t>user</a:t>
            </a:r>
            <a:r>
              <a:rPr lang="en-US" altLang="zh-CN" dirty="0" smtClean="0"/>
              <a:t>='{</a:t>
            </a:r>
            <a:r>
              <a:rPr lang="en-US" altLang="zh-CN" dirty="0"/>
              <a:t>user</a:t>
            </a:r>
            <a:r>
              <a:rPr lang="en-US" altLang="zh-CN" dirty="0" smtClean="0"/>
              <a:t>}', </a:t>
            </a:r>
            <a:r>
              <a:rPr lang="en-US" altLang="zh-CN" dirty="0"/>
              <a:t>password</a:t>
            </a:r>
            <a:r>
              <a:rPr lang="en-US" altLang="zh-CN" dirty="0" smtClean="0"/>
              <a:t>='{</a:t>
            </a:r>
            <a:r>
              <a:rPr lang="en-US" altLang="zh-CN" dirty="0"/>
              <a:t>password</a:t>
            </a:r>
            <a:r>
              <a:rPr lang="en-US" altLang="zh-CN" dirty="0" smtClean="0"/>
              <a:t>}', host='{</a:t>
            </a:r>
            <a:r>
              <a:rPr lang="en-US" altLang="zh-CN" dirty="0"/>
              <a:t>host</a:t>
            </a:r>
            <a:r>
              <a:rPr lang="en-US" altLang="zh-CN" dirty="0" smtClean="0"/>
              <a:t>}', port={port}   </a:t>
            </a:r>
            <a:r>
              <a:rPr lang="en-US" altLang="zh-CN" dirty="0" smtClean="0"/>
              <a:t>	</a:t>
            </a:r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Disconnect From Database </a:t>
            </a:r>
            <a:r>
              <a:rPr lang="en-US" altLang="zh-CN" dirty="0" smtClean="0"/>
              <a:t> </a:t>
            </a:r>
            <a:r>
              <a:rPr lang="zh-CN" altLang="en-US" dirty="0" smtClean="0"/>
              <a:t>断开数据库</a:t>
            </a:r>
            <a:endParaRPr lang="en-US" altLang="zh-CN" dirty="0" smtClean="0"/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query  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sqlscript</a:t>
            </a:r>
            <a:r>
              <a:rPr lang="en-US" altLang="zh-CN" dirty="0" smtClean="0"/>
              <a:t>}  </a:t>
            </a:r>
            <a:r>
              <a:rPr lang="zh-CN" altLang="en-US" dirty="0" smtClean="0"/>
              <a:t>                        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Execute 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  <a:r>
              <a:rPr lang="en-US" altLang="zh-CN" dirty="0" err="1"/>
              <a:t>sqlscript</a:t>
            </a:r>
            <a:r>
              <a:rPr lang="en-US" altLang="zh-CN" dirty="0"/>
              <a:t>} </a:t>
            </a:r>
            <a:r>
              <a:rPr lang="en-US" altLang="zh-CN" dirty="0"/>
              <a:t>	</a:t>
            </a:r>
            <a:r>
              <a:rPr lang="zh-CN" altLang="en-US" dirty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（增删改等）</a:t>
            </a:r>
            <a:endParaRPr lang="zh-CN" altLang="en-US" dirty="0"/>
          </a:p>
          <a:p>
            <a:pPr marL="28575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 smtClean="0">
                <a:sym typeface="Calibri" panose="020F0502020204030204" pitchFamily="34" charset="0"/>
              </a:rPr>
              <a:t>Execute </a:t>
            </a:r>
            <a:r>
              <a:rPr lang="en-US" altLang="zh-CN" dirty="0" err="1">
                <a:sym typeface="Calibri" panose="020F0502020204030204" pitchFamily="34" charset="0"/>
              </a:rPr>
              <a:t>Sql</a:t>
            </a:r>
            <a:r>
              <a:rPr lang="en-US" altLang="zh-CN" dirty="0">
                <a:sym typeface="Calibri" panose="020F0502020204030204" pitchFamily="34" charset="0"/>
              </a:rPr>
              <a:t> Script    </a:t>
            </a:r>
            <a:r>
              <a:rPr lang="en-US" altLang="zh-CN" dirty="0" smtClean="0">
                <a:sym typeface="Calibri" panose="020F0502020204030204" pitchFamily="34" charset="0"/>
              </a:rPr>
              <a:t>{filename}</a:t>
            </a:r>
            <a:r>
              <a:rPr lang="zh-CN" altLang="en-US" dirty="0" smtClean="0">
                <a:sym typeface="Calibri" panose="020F0502020204030204" pitchFamily="34" charset="0"/>
              </a:rPr>
              <a:t>      执行脚本</a:t>
            </a:r>
            <a:endParaRPr lang="en-US" altLang="zh-CN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0" y="718640"/>
            <a:ext cx="1727200" cy="999068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0100" y="83345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示例见脚本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81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56781</TotalTime>
  <Words>143</Words>
  <Application>Microsoft Macintosh PowerPoint</Application>
  <PresentationFormat>宽屏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Calibri</vt:lpstr>
      <vt:lpstr>Century Gothic</vt:lpstr>
      <vt:lpstr>DengXian</vt:lpstr>
      <vt:lpstr>DengXian Light</vt:lpstr>
      <vt:lpstr>DFMoW4-B5</vt:lpstr>
      <vt:lpstr>Wingdings</vt:lpstr>
      <vt:lpstr>迷你简启体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99</cp:revision>
  <dcterms:created xsi:type="dcterms:W3CDTF">2018-07-16T15:52:27Z</dcterms:created>
  <dcterms:modified xsi:type="dcterms:W3CDTF">2019-05-13T12:00:52Z</dcterms:modified>
</cp:coreProperties>
</file>