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9" r:id="rId3"/>
    <p:sldId id="257" r:id="rId4"/>
    <p:sldId id="260" r:id="rId5"/>
    <p:sldId id="261" r:id="rId6"/>
    <p:sldId id="258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64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E9C2A7-4C42-4CC5-8DE1-82D193B9585A}" type="datetimeFigureOut">
              <a:rPr lang="zh-CN" altLang="en-US" smtClean="0"/>
              <a:t>2018/5/7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425EEC-4AD5-4734-B6AF-E9971A8D95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69015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25EEC-4AD5-4734-B6AF-E9971A8D9541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4087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A9E4B-B7C9-4ED6-A916-28FD5621A6BB}" type="datetimeFigureOut">
              <a:rPr lang="zh-CN" altLang="en-US" smtClean="0"/>
              <a:t>2018/5/7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E4D12-F055-4F01-AB28-AF4074BF75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4695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A9E4B-B7C9-4ED6-A916-28FD5621A6BB}" type="datetimeFigureOut">
              <a:rPr lang="zh-CN" altLang="en-US" smtClean="0"/>
              <a:t>2018/5/7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E4D12-F055-4F01-AB28-AF4074BF75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9598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A9E4B-B7C9-4ED6-A916-28FD5621A6BB}" type="datetimeFigureOut">
              <a:rPr lang="zh-CN" altLang="en-US" smtClean="0"/>
              <a:t>2018/5/7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E4D12-F055-4F01-AB28-AF4074BF75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6279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A9E4B-B7C9-4ED6-A916-28FD5621A6BB}" type="datetimeFigureOut">
              <a:rPr lang="zh-CN" altLang="en-US" smtClean="0"/>
              <a:t>2018/5/7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E4D12-F055-4F01-AB28-AF4074BF75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6379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A9E4B-B7C9-4ED6-A916-28FD5621A6BB}" type="datetimeFigureOut">
              <a:rPr lang="zh-CN" altLang="en-US" smtClean="0"/>
              <a:t>2018/5/7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E4D12-F055-4F01-AB28-AF4074BF75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734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A9E4B-B7C9-4ED6-A916-28FD5621A6BB}" type="datetimeFigureOut">
              <a:rPr lang="zh-CN" altLang="en-US" smtClean="0"/>
              <a:t>2018/5/7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E4D12-F055-4F01-AB28-AF4074BF75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554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A9E4B-B7C9-4ED6-A916-28FD5621A6BB}" type="datetimeFigureOut">
              <a:rPr lang="zh-CN" altLang="en-US" smtClean="0"/>
              <a:t>2018/5/7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E4D12-F055-4F01-AB28-AF4074BF75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3783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A9E4B-B7C9-4ED6-A916-28FD5621A6BB}" type="datetimeFigureOut">
              <a:rPr lang="zh-CN" altLang="en-US" smtClean="0"/>
              <a:t>2018/5/7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E4D12-F055-4F01-AB28-AF4074BF75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6482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A9E4B-B7C9-4ED6-A916-28FD5621A6BB}" type="datetimeFigureOut">
              <a:rPr lang="zh-CN" altLang="en-US" smtClean="0"/>
              <a:t>2018/5/7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E4D12-F055-4F01-AB28-AF4074BF75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2164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A9E4B-B7C9-4ED6-A916-28FD5621A6BB}" type="datetimeFigureOut">
              <a:rPr lang="zh-CN" altLang="en-US" smtClean="0"/>
              <a:t>2018/5/7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E4D12-F055-4F01-AB28-AF4074BF75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6823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A9E4B-B7C9-4ED6-A916-28FD5621A6BB}" type="datetimeFigureOut">
              <a:rPr lang="zh-CN" altLang="en-US" smtClean="0"/>
              <a:t>2018/5/7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E4D12-F055-4F01-AB28-AF4074BF75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7217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7A9E4B-B7C9-4ED6-A916-28FD5621A6BB}" type="datetimeFigureOut">
              <a:rPr lang="zh-CN" altLang="en-US" smtClean="0"/>
              <a:t>2018/5/7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FE4D12-F055-4F01-AB28-AF4074BF75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7829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service1:8080/abc/def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635760" y="156940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基于</a:t>
            </a:r>
            <a:r>
              <a:rPr lang="en-US" altLang="zh-CN" b="1" dirty="0" smtClean="0">
                <a:solidFill>
                  <a:srgbClr val="FF0000"/>
                </a:solidFill>
              </a:rPr>
              <a:t>Spring Cloud</a:t>
            </a:r>
            <a:r>
              <a:rPr lang="zh-CN" altLang="en-US" b="1" dirty="0" smtClean="0">
                <a:solidFill>
                  <a:srgbClr val="FF0000"/>
                </a:solidFill>
              </a:rPr>
              <a:t>和</a:t>
            </a:r>
            <a:r>
              <a:rPr lang="en-US" altLang="zh-CN" b="1" dirty="0" smtClean="0">
                <a:solidFill>
                  <a:srgbClr val="FF0000"/>
                </a:solidFill>
              </a:rPr>
              <a:t>Kubernetes</a:t>
            </a:r>
            <a:r>
              <a:rPr lang="zh-CN" altLang="en-US" b="1" dirty="0" smtClean="0">
                <a:solidFill>
                  <a:srgbClr val="FF0000"/>
                </a:solidFill>
              </a:rPr>
              <a:t>的巧房微服务架构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1391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>
                <a:solidFill>
                  <a:srgbClr val="FF0000"/>
                </a:solidFill>
              </a:rPr>
              <a:t>应用架构详解（续）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底层微服务：这一层就是我们所开发的各个模块。这些底层服务是可以调用其他底层服务的，但是不能相互调用，也不能调用上面</a:t>
            </a:r>
            <a:r>
              <a:rPr lang="en-US" altLang="zh-CN" dirty="0" smtClean="0">
                <a:solidFill>
                  <a:srgbClr val="FF0000"/>
                </a:solidFill>
              </a:rPr>
              <a:t>BFF</a:t>
            </a:r>
            <a:r>
              <a:rPr lang="zh-CN" altLang="en-US" dirty="0" smtClean="0">
                <a:solidFill>
                  <a:srgbClr val="FF0000"/>
                </a:solidFill>
              </a:rPr>
              <a:t>层的服务。这一层的服务也是部署在</a:t>
            </a:r>
            <a:r>
              <a:rPr lang="en-US" altLang="zh-CN" dirty="0" err="1" smtClean="0">
                <a:solidFill>
                  <a:srgbClr val="FF0000"/>
                </a:solidFill>
              </a:rPr>
              <a:t>kubernetes</a:t>
            </a:r>
            <a:r>
              <a:rPr lang="zh-CN" altLang="en-US" dirty="0" smtClean="0">
                <a:solidFill>
                  <a:srgbClr val="FF0000"/>
                </a:solidFill>
              </a:rPr>
              <a:t>上，并且其在调用其他微服务的时候，采用的方式和上面</a:t>
            </a:r>
            <a:r>
              <a:rPr lang="en-US" altLang="zh-CN" dirty="0" smtClean="0">
                <a:solidFill>
                  <a:srgbClr val="FF0000"/>
                </a:solidFill>
              </a:rPr>
              <a:t>BFF</a:t>
            </a:r>
            <a:r>
              <a:rPr lang="zh-CN" altLang="en-US" dirty="0" smtClean="0">
                <a:solidFill>
                  <a:srgbClr val="FF0000"/>
                </a:solidFill>
              </a:rPr>
              <a:t>层调用底层微服务的方式是一样的，都是采用</a:t>
            </a:r>
            <a:r>
              <a:rPr lang="en-US" altLang="zh-CN" dirty="0" smtClean="0">
                <a:solidFill>
                  <a:srgbClr val="FF0000"/>
                </a:solidFill>
              </a:rPr>
              <a:t>Feign</a:t>
            </a:r>
            <a:r>
              <a:rPr lang="zh-CN" altLang="en-US" dirty="0" smtClean="0">
                <a:solidFill>
                  <a:srgbClr val="FF0000"/>
                </a:solidFill>
              </a:rPr>
              <a:t>和</a:t>
            </a:r>
            <a:r>
              <a:rPr lang="en-US" altLang="zh-CN" dirty="0" err="1" smtClean="0">
                <a:solidFill>
                  <a:srgbClr val="FF0000"/>
                </a:solidFill>
              </a:rPr>
              <a:t>KubeDNS</a:t>
            </a:r>
            <a:r>
              <a:rPr lang="zh-CN" altLang="en-US" dirty="0" smtClean="0">
                <a:solidFill>
                  <a:srgbClr val="FF0000"/>
                </a:solidFill>
              </a:rPr>
              <a:t>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组件层：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DB</a:t>
            </a:r>
            <a:r>
              <a:rPr lang="zh-CN" altLang="en-US" dirty="0" smtClean="0">
                <a:solidFill>
                  <a:srgbClr val="FF0000"/>
                </a:solidFill>
              </a:rPr>
              <a:t>： </a:t>
            </a:r>
            <a:r>
              <a:rPr lang="en-US" altLang="zh-CN" dirty="0" smtClean="0">
                <a:solidFill>
                  <a:srgbClr val="FF0000"/>
                </a:solidFill>
              </a:rPr>
              <a:t>SQL Server</a:t>
            </a:r>
          </a:p>
          <a:p>
            <a:pPr lvl="1"/>
            <a:r>
              <a:rPr lang="en-US" altLang="zh-CN" dirty="0" err="1" smtClean="0">
                <a:solidFill>
                  <a:srgbClr val="FF0000"/>
                </a:solidFill>
              </a:rPr>
              <a:t>Redis</a:t>
            </a:r>
            <a:r>
              <a:rPr lang="zh-CN" altLang="en-US" dirty="0" smtClean="0">
                <a:solidFill>
                  <a:srgbClr val="FF0000"/>
                </a:solidFill>
              </a:rPr>
              <a:t>：</a:t>
            </a:r>
            <a:r>
              <a:rPr lang="en-US" altLang="zh-CN" dirty="0" err="1" smtClean="0">
                <a:solidFill>
                  <a:srgbClr val="FF0000"/>
                </a:solidFill>
              </a:rPr>
              <a:t>Redis</a:t>
            </a:r>
            <a:r>
              <a:rPr lang="en-US" altLang="zh-CN" dirty="0" smtClean="0">
                <a:solidFill>
                  <a:srgbClr val="FF0000"/>
                </a:solidFill>
              </a:rPr>
              <a:t> Cluster</a:t>
            </a:r>
          </a:p>
          <a:p>
            <a:pPr lvl="1"/>
            <a:r>
              <a:rPr lang="en-US" altLang="zh-CN" dirty="0" err="1" smtClean="0">
                <a:solidFill>
                  <a:srgbClr val="FF0000"/>
                </a:solidFill>
              </a:rPr>
              <a:t>RabbitMQ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Elastic Search</a:t>
            </a:r>
          </a:p>
        </p:txBody>
      </p:sp>
    </p:spTree>
    <p:extLst>
      <p:ext uri="{BB962C8B-B14F-4D97-AF65-F5344CB8AC3E}">
        <p14:creationId xmlns:p14="http://schemas.microsoft.com/office/powerpoint/2010/main" val="3978775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zh-CN" altLang="en-US" b="1" dirty="0">
                <a:solidFill>
                  <a:srgbClr val="FF0000"/>
                </a:solidFill>
              </a:rPr>
              <a:t>应用架构详解（续）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配置中心：配置中心采用</a:t>
            </a:r>
            <a:r>
              <a:rPr lang="en-US" altLang="zh-CN" dirty="0">
                <a:solidFill>
                  <a:srgbClr val="FF0000"/>
                </a:solidFill>
              </a:rPr>
              <a:t>Spring Cloud </a:t>
            </a:r>
            <a:r>
              <a:rPr lang="en-US" altLang="zh-CN" dirty="0" err="1">
                <a:solidFill>
                  <a:srgbClr val="FF0000"/>
                </a:solidFill>
              </a:rPr>
              <a:t>Config</a:t>
            </a:r>
            <a:r>
              <a:rPr lang="zh-CN" altLang="en-US" dirty="0">
                <a:solidFill>
                  <a:srgbClr val="FF0000"/>
                </a:solidFill>
              </a:rPr>
              <a:t>组件对接</a:t>
            </a:r>
            <a:r>
              <a:rPr lang="en-US" altLang="zh-CN" dirty="0" err="1">
                <a:solidFill>
                  <a:srgbClr val="FF0000"/>
                </a:solidFill>
              </a:rPr>
              <a:t>Git</a:t>
            </a:r>
            <a:r>
              <a:rPr lang="zh-CN" altLang="en-US" dirty="0">
                <a:solidFill>
                  <a:srgbClr val="FF0000"/>
                </a:solidFill>
              </a:rPr>
              <a:t>来实现的。这一层我们主要分为两大类配置，相应地在</a:t>
            </a:r>
            <a:r>
              <a:rPr lang="en-US" altLang="zh-CN" dirty="0" err="1">
                <a:solidFill>
                  <a:srgbClr val="FF0000"/>
                </a:solidFill>
              </a:rPr>
              <a:t>Git</a:t>
            </a:r>
            <a:r>
              <a:rPr lang="zh-CN" altLang="en-US" dirty="0">
                <a:solidFill>
                  <a:srgbClr val="FF0000"/>
                </a:solidFill>
              </a:rPr>
              <a:t>中也有两个</a:t>
            </a:r>
            <a:r>
              <a:rPr lang="en-US" altLang="zh-CN" dirty="0" err="1">
                <a:solidFill>
                  <a:srgbClr val="FF0000"/>
                </a:solidFill>
              </a:rPr>
              <a:t>yml</a:t>
            </a:r>
            <a:r>
              <a:rPr lang="zh-CN" altLang="en-US" dirty="0">
                <a:solidFill>
                  <a:srgbClr val="FF0000"/>
                </a:solidFill>
              </a:rPr>
              <a:t>文件：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公共配置部分：这里放置所有服务或者大部分服务会使用到的配置。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服务具体配置部分：具体某个服务自己所需要的配置。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rgbClr val="FF0000"/>
                </a:solidFill>
              </a:rPr>
              <a:t>另外，其他服务与整个配置中心的通信也是采用</a:t>
            </a:r>
            <a:r>
              <a:rPr lang="en-US" altLang="zh-CN" dirty="0" err="1" smtClean="0">
                <a:solidFill>
                  <a:srgbClr val="FF0000"/>
                </a:solidFill>
              </a:rPr>
              <a:t>kubedns</a:t>
            </a:r>
            <a:r>
              <a:rPr lang="zh-CN" altLang="en-US" dirty="0" smtClean="0">
                <a:solidFill>
                  <a:srgbClr val="FF0000"/>
                </a:solidFill>
              </a:rPr>
              <a:t>来实现的，具体的配置方案为：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rgbClr val="FF0000"/>
              </a:solidFill>
            </a:endParaRPr>
          </a:p>
          <a:p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 smtClean="0">
              <a:solidFill>
                <a:srgbClr val="FF0000"/>
              </a:solidFill>
            </a:endParaRPr>
          </a:p>
          <a:p>
            <a:endParaRPr lang="en-US" altLang="zh-CN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en-US" altLang="zh-CN" dirty="0">
              <a:solidFill>
                <a:srgbClr val="FF000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564" y="4837386"/>
            <a:ext cx="2762392" cy="1714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803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>
                <a:solidFill>
                  <a:srgbClr val="FF0000"/>
                </a:solidFill>
              </a:rPr>
              <a:t>应用架构详解（续）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38295"/>
          </a:xfrm>
        </p:spPr>
        <p:txBody>
          <a:bodyPr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Kafka</a:t>
            </a:r>
            <a:r>
              <a:rPr lang="zh-CN" altLang="en-US" dirty="0" smtClean="0">
                <a:solidFill>
                  <a:srgbClr val="FF0000"/>
                </a:solidFill>
              </a:rPr>
              <a:t>组件：该组件主要是用户收集日志的。我们自己实现了</a:t>
            </a:r>
            <a:r>
              <a:rPr lang="en-US" altLang="zh-CN" dirty="0" err="1" smtClean="0">
                <a:solidFill>
                  <a:srgbClr val="FF0000"/>
                </a:solidFill>
              </a:rPr>
              <a:t>Logback</a:t>
            </a:r>
            <a:r>
              <a:rPr lang="zh-CN" altLang="en-US" dirty="0" smtClean="0">
                <a:solidFill>
                  <a:srgbClr val="FF0000"/>
                </a:solidFill>
              </a:rPr>
              <a:t>的一个</a:t>
            </a:r>
            <a:r>
              <a:rPr lang="en-US" altLang="zh-CN" dirty="0" err="1" smtClean="0">
                <a:solidFill>
                  <a:srgbClr val="FF0000"/>
                </a:solidFill>
              </a:rPr>
              <a:t>Appender</a:t>
            </a:r>
            <a:r>
              <a:rPr lang="zh-CN" altLang="en-US" dirty="0" smtClean="0">
                <a:solidFill>
                  <a:srgbClr val="FF0000"/>
                </a:solidFill>
              </a:rPr>
              <a:t>，该</a:t>
            </a:r>
            <a:r>
              <a:rPr lang="en-US" altLang="zh-CN" dirty="0" err="1" smtClean="0">
                <a:solidFill>
                  <a:srgbClr val="FF0000"/>
                </a:solidFill>
              </a:rPr>
              <a:t>Appender</a:t>
            </a:r>
            <a:r>
              <a:rPr lang="zh-CN" altLang="en-US" dirty="0" smtClean="0">
                <a:solidFill>
                  <a:srgbClr val="FF0000"/>
                </a:solidFill>
              </a:rPr>
              <a:t>的作用就是将日志都发送到</a:t>
            </a:r>
            <a:r>
              <a:rPr lang="en-US" altLang="zh-CN" dirty="0" smtClean="0">
                <a:solidFill>
                  <a:srgbClr val="FF0000"/>
                </a:solidFill>
              </a:rPr>
              <a:t>Kafka</a:t>
            </a:r>
            <a:r>
              <a:rPr lang="zh-CN" altLang="en-US" dirty="0" smtClean="0">
                <a:solidFill>
                  <a:srgbClr val="FF0000"/>
                </a:solidFill>
              </a:rPr>
              <a:t>中。之后再在</a:t>
            </a:r>
            <a:r>
              <a:rPr lang="en-US" altLang="zh-CN" dirty="0" smtClean="0">
                <a:solidFill>
                  <a:srgbClr val="FF0000"/>
                </a:solidFill>
              </a:rPr>
              <a:t>logback.xml</a:t>
            </a:r>
            <a:r>
              <a:rPr lang="zh-CN" altLang="en-US" dirty="0" smtClean="0">
                <a:solidFill>
                  <a:srgbClr val="FF0000"/>
                </a:solidFill>
              </a:rPr>
              <a:t>中添加这个</a:t>
            </a:r>
            <a:r>
              <a:rPr lang="en-US" altLang="zh-CN" dirty="0" err="1" smtClean="0">
                <a:solidFill>
                  <a:srgbClr val="FF0000"/>
                </a:solidFill>
              </a:rPr>
              <a:t>Appender</a:t>
            </a:r>
            <a:r>
              <a:rPr lang="zh-CN" altLang="en-US" dirty="0" smtClean="0">
                <a:solidFill>
                  <a:srgbClr val="FF0000"/>
                </a:solidFill>
              </a:rPr>
              <a:t>即可。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 smtClean="0">
              <a:solidFill>
                <a:srgbClr val="FF0000"/>
              </a:solidFill>
            </a:endParaRPr>
          </a:p>
          <a:p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rgbClr val="FF0000"/>
                </a:solidFill>
              </a:rPr>
              <a:t>之后由对应的日志平台来处理整个</a:t>
            </a:r>
            <a:r>
              <a:rPr lang="en-US" altLang="zh-CN" dirty="0" smtClean="0">
                <a:solidFill>
                  <a:srgbClr val="FF0000"/>
                </a:solidFill>
              </a:rPr>
              <a:t>Kafka</a:t>
            </a:r>
            <a:r>
              <a:rPr lang="zh-CN" altLang="en-US" dirty="0" smtClean="0">
                <a:solidFill>
                  <a:srgbClr val="FF0000"/>
                </a:solidFill>
              </a:rPr>
              <a:t>中的消息。对于我们来说，就是将这里面的日志进行分析与处理，最终在统一的界面上展示。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0329" y="3178781"/>
            <a:ext cx="4502381" cy="1130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823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>
                <a:solidFill>
                  <a:srgbClr val="FF0000"/>
                </a:solidFill>
              </a:rPr>
              <a:t>应用架构详解（续）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监控平台：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rgbClr val="FF0000"/>
                </a:solidFill>
              </a:rPr>
              <a:t>监控平台主要做了针对整个微服务的状态、接口调用情况、各种业务指标等多个方面的监控。这是一套单独的系统，具体参考监控平台架构。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0001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日志平台架构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5632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 smtClean="0">
                <a:solidFill>
                  <a:srgbClr val="FF0000"/>
                </a:solidFill>
              </a:rPr>
              <a:t>日志平台架构总览图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91940" y="1924893"/>
            <a:ext cx="6008119" cy="4152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386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 smtClean="0">
                <a:solidFill>
                  <a:srgbClr val="FF0000"/>
                </a:solidFill>
              </a:rPr>
              <a:t>日志平台架构详解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pic>
        <p:nvPicPr>
          <p:cNvPr id="3" name="内容占位符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5873" y="1825625"/>
            <a:ext cx="9500253" cy="4351338"/>
          </a:xfrm>
        </p:spPr>
      </p:pic>
    </p:spTree>
    <p:extLst>
      <p:ext uri="{BB962C8B-B14F-4D97-AF65-F5344CB8AC3E}">
        <p14:creationId xmlns:p14="http://schemas.microsoft.com/office/powerpoint/2010/main" val="1889967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>
                <a:solidFill>
                  <a:srgbClr val="FF0000"/>
                </a:solidFill>
              </a:rPr>
              <a:t>日志平台架构</a:t>
            </a:r>
            <a:r>
              <a:rPr lang="zh-CN" altLang="en-US" b="1" dirty="0" smtClean="0">
                <a:solidFill>
                  <a:srgbClr val="FF0000"/>
                </a:solidFill>
              </a:rPr>
              <a:t>详解（续）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Kafka</a:t>
            </a:r>
            <a:r>
              <a:rPr lang="zh-CN" altLang="en-US" dirty="0" smtClean="0">
                <a:solidFill>
                  <a:srgbClr val="FF0000"/>
                </a:solidFill>
              </a:rPr>
              <a:t>：就是上面应用架构中用于收集日志的那个</a:t>
            </a:r>
            <a:r>
              <a:rPr lang="en-US" altLang="zh-CN" dirty="0" err="1" smtClean="0">
                <a:solidFill>
                  <a:srgbClr val="FF0000"/>
                </a:solidFill>
              </a:rPr>
              <a:t>kafka</a:t>
            </a:r>
            <a:r>
              <a:rPr lang="zh-CN" altLang="en-US" dirty="0" smtClean="0">
                <a:solidFill>
                  <a:srgbClr val="FF0000"/>
                </a:solidFill>
              </a:rPr>
              <a:t>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>
                <a:solidFill>
                  <a:srgbClr val="FF0000"/>
                </a:solidFill>
              </a:rPr>
              <a:t>Storm</a:t>
            </a:r>
            <a:r>
              <a:rPr lang="zh-CN" altLang="en-US" dirty="0" smtClean="0">
                <a:solidFill>
                  <a:srgbClr val="FF0000"/>
                </a:solidFill>
              </a:rPr>
              <a:t>：用于消费整个</a:t>
            </a:r>
            <a:r>
              <a:rPr lang="en-US" altLang="zh-CN" dirty="0" smtClean="0">
                <a:solidFill>
                  <a:srgbClr val="FF0000"/>
                </a:solidFill>
              </a:rPr>
              <a:t>Kafka</a:t>
            </a:r>
            <a:r>
              <a:rPr lang="zh-CN" altLang="en-US" dirty="0" smtClean="0">
                <a:solidFill>
                  <a:srgbClr val="FF0000"/>
                </a:solidFill>
              </a:rPr>
              <a:t>中的数据，目前主要在消费的阶段做了两件事情，一是根据关键字发出线上的钉钉报警；二是将数据做一些调整存入到</a:t>
            </a:r>
            <a:r>
              <a:rPr lang="en-US" altLang="zh-CN" dirty="0" smtClean="0">
                <a:solidFill>
                  <a:srgbClr val="FF0000"/>
                </a:solidFill>
              </a:rPr>
              <a:t>ES</a:t>
            </a:r>
            <a:r>
              <a:rPr lang="zh-CN" altLang="en-US" dirty="0" smtClean="0">
                <a:solidFill>
                  <a:srgbClr val="FF0000"/>
                </a:solidFill>
              </a:rPr>
              <a:t>中。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>
                <a:solidFill>
                  <a:srgbClr val="FF0000"/>
                </a:solidFill>
              </a:rPr>
              <a:t>Elastic Search</a:t>
            </a:r>
            <a:r>
              <a:rPr lang="zh-CN" altLang="en-US" dirty="0" smtClean="0">
                <a:solidFill>
                  <a:srgbClr val="FF0000"/>
                </a:solidFill>
              </a:rPr>
              <a:t>：主要用于存放所有的日志数据。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日志服务：主要是用于从</a:t>
            </a:r>
            <a:r>
              <a:rPr lang="en-US" altLang="zh-CN" dirty="0" smtClean="0">
                <a:solidFill>
                  <a:srgbClr val="FF0000"/>
                </a:solidFill>
              </a:rPr>
              <a:t>ES</a:t>
            </a:r>
            <a:r>
              <a:rPr lang="zh-CN" altLang="en-US" dirty="0" smtClean="0">
                <a:solidFill>
                  <a:srgbClr val="FF0000"/>
                </a:solidFill>
              </a:rPr>
              <a:t>中获取数据，做相关的处理，并返回给前端。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日志</a:t>
            </a:r>
            <a:r>
              <a:rPr lang="en-US" altLang="zh-CN" dirty="0" smtClean="0">
                <a:solidFill>
                  <a:srgbClr val="FF0000"/>
                </a:solidFill>
              </a:rPr>
              <a:t>UI</a:t>
            </a:r>
            <a:r>
              <a:rPr lang="zh-CN" altLang="en-US" dirty="0" smtClean="0">
                <a:solidFill>
                  <a:srgbClr val="FF0000"/>
                </a:solidFill>
              </a:rPr>
              <a:t>：日志数据的展示层。目前支持上图所示的多种过滤。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9238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>
                <a:solidFill>
                  <a:srgbClr val="FF0000"/>
                </a:solidFill>
              </a:rPr>
              <a:t>日志平台架构详解（续）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全</a:t>
            </a:r>
            <a:r>
              <a:rPr lang="zh-CN" altLang="en-US" dirty="0" smtClean="0">
                <a:solidFill>
                  <a:srgbClr val="FF0000"/>
                </a:solidFill>
              </a:rPr>
              <a:t>链路追踪：这也是实施微服务中最重要的一块内容。通过全链路追踪，我们可以很容易地获取到整个请求的生命周期。这一层的实现我们采用</a:t>
            </a:r>
            <a:r>
              <a:rPr lang="en-US" altLang="zh-CN" dirty="0" smtClean="0">
                <a:solidFill>
                  <a:srgbClr val="FF0000"/>
                </a:solidFill>
              </a:rPr>
              <a:t>jaeger</a:t>
            </a:r>
            <a:r>
              <a:rPr lang="zh-CN" altLang="en-US" dirty="0" smtClean="0">
                <a:solidFill>
                  <a:srgbClr val="FF0000"/>
                </a:solidFill>
              </a:rPr>
              <a:t>，其架构如下图所示：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2592" y="3181120"/>
            <a:ext cx="6882976" cy="358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802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>
                <a:solidFill>
                  <a:srgbClr val="FF0000"/>
                </a:solidFill>
              </a:rPr>
              <a:t>日志平台架构详解（续）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6565" y="1515716"/>
            <a:ext cx="3683189" cy="1124008"/>
          </a:xfrm>
          <a:prstGeom prst="rect">
            <a:avLst/>
          </a:prstGeom>
        </p:spPr>
      </p:pic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4162" y="2946199"/>
            <a:ext cx="5727994" cy="3911801"/>
          </a:xfrm>
        </p:spPr>
      </p:pic>
    </p:spTree>
    <p:extLst>
      <p:ext uri="{BB962C8B-B14F-4D97-AF65-F5344CB8AC3E}">
        <p14:creationId xmlns:p14="http://schemas.microsoft.com/office/powerpoint/2010/main" val="2575303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背景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4707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监控平台架构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8902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 smtClean="0">
                <a:solidFill>
                  <a:srgbClr val="FF0000"/>
                </a:solidFill>
              </a:rPr>
              <a:t>监控平台架构概览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目前主要监控的内容：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接口调用次数、成功次数与失败次数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断路器的状态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dirty="0" err="1" smtClean="0">
                <a:solidFill>
                  <a:srgbClr val="FF0000"/>
                </a:solidFill>
              </a:rPr>
              <a:t>Hystrix</a:t>
            </a:r>
            <a:r>
              <a:rPr lang="zh-CN" altLang="en-US" dirty="0" smtClean="0">
                <a:solidFill>
                  <a:srgbClr val="FF0000"/>
                </a:solidFill>
              </a:rPr>
              <a:t>内部的一些重要指标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JVM</a:t>
            </a:r>
            <a:r>
              <a:rPr lang="zh-CN" altLang="en-US" dirty="0" smtClean="0">
                <a:solidFill>
                  <a:srgbClr val="FF0000"/>
                </a:solidFill>
              </a:rPr>
              <a:t>的一些重要指标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业务层面的一些重要指标的监控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接入运维本身的一些监控，如</a:t>
            </a:r>
            <a:r>
              <a:rPr lang="en-US" altLang="zh-CN" dirty="0" err="1" smtClean="0">
                <a:solidFill>
                  <a:srgbClr val="FF0000"/>
                </a:solidFill>
              </a:rPr>
              <a:t>Zabbix</a:t>
            </a:r>
            <a:r>
              <a:rPr lang="zh-CN" altLang="en-US" dirty="0" smtClean="0">
                <a:solidFill>
                  <a:srgbClr val="FF0000"/>
                </a:solidFill>
              </a:rPr>
              <a:t>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接入</a:t>
            </a:r>
            <a:r>
              <a:rPr lang="en-US" altLang="zh-CN" dirty="0" smtClean="0">
                <a:solidFill>
                  <a:srgbClr val="FF0000"/>
                </a:solidFill>
              </a:rPr>
              <a:t>DB</a:t>
            </a:r>
            <a:r>
              <a:rPr lang="zh-CN" altLang="en-US" dirty="0" smtClean="0">
                <a:solidFill>
                  <a:srgbClr val="FF0000"/>
                </a:solidFill>
              </a:rPr>
              <a:t>本身的一些监控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en-US" altLang="zh-CN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zh-CN" altLang="en-US" dirty="0" smtClean="0">
                <a:solidFill>
                  <a:srgbClr val="FF0000"/>
                </a:solidFill>
              </a:rPr>
              <a:t>备注：这是我们监控平台一期的一个计划，正处在开发中。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3543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>
                <a:solidFill>
                  <a:srgbClr val="FF0000"/>
                </a:solidFill>
              </a:rPr>
              <a:t>监控平台架构</a:t>
            </a:r>
            <a:r>
              <a:rPr lang="zh-CN" altLang="en-US" b="1" dirty="0" smtClean="0">
                <a:solidFill>
                  <a:srgbClr val="FF0000"/>
                </a:solidFill>
              </a:rPr>
              <a:t>概览（续）</a:t>
            </a:r>
            <a:endParaRPr lang="zh-CN" altLang="en-US" dirty="0"/>
          </a:p>
        </p:txBody>
      </p:sp>
      <p:pic>
        <p:nvPicPr>
          <p:cNvPr id="11" name="内容占位符 10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1949" y="2496194"/>
            <a:ext cx="9548101" cy="30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475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>
                <a:solidFill>
                  <a:srgbClr val="FF0000"/>
                </a:solidFill>
              </a:rPr>
              <a:t>监控平台</a:t>
            </a:r>
            <a:r>
              <a:rPr lang="zh-CN" altLang="en-US" b="1" dirty="0" smtClean="0">
                <a:solidFill>
                  <a:srgbClr val="FF0000"/>
                </a:solidFill>
              </a:rPr>
              <a:t>架构详解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在各个微服务中埋点，通过</a:t>
            </a:r>
            <a:r>
              <a:rPr lang="en-US" altLang="zh-CN" dirty="0" smtClean="0">
                <a:solidFill>
                  <a:srgbClr val="FF0000"/>
                </a:solidFill>
              </a:rPr>
              <a:t>Task</a:t>
            </a:r>
            <a:r>
              <a:rPr lang="zh-CN" altLang="en-US" dirty="0" smtClean="0">
                <a:solidFill>
                  <a:srgbClr val="FF0000"/>
                </a:solidFill>
              </a:rPr>
              <a:t>的方式将相关的数据上报到</a:t>
            </a:r>
            <a:r>
              <a:rPr lang="en-US" altLang="zh-CN" dirty="0" err="1" smtClean="0">
                <a:solidFill>
                  <a:srgbClr val="FF0000"/>
                </a:solidFill>
              </a:rPr>
              <a:t>OpenTSDB</a:t>
            </a:r>
            <a:r>
              <a:rPr lang="zh-CN" altLang="en-US" dirty="0" smtClean="0">
                <a:solidFill>
                  <a:srgbClr val="FF0000"/>
                </a:solidFill>
              </a:rPr>
              <a:t>，同时将数据存放到</a:t>
            </a:r>
            <a:r>
              <a:rPr lang="en-US" altLang="zh-CN" dirty="0" err="1" smtClean="0">
                <a:solidFill>
                  <a:srgbClr val="FF0000"/>
                </a:solidFill>
              </a:rPr>
              <a:t>Hbase</a:t>
            </a:r>
            <a:r>
              <a:rPr lang="zh-CN" altLang="en-US" dirty="0" smtClean="0">
                <a:solidFill>
                  <a:srgbClr val="FF0000"/>
                </a:solidFill>
              </a:rPr>
              <a:t>中。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由</a:t>
            </a:r>
            <a:r>
              <a:rPr lang="en-US" altLang="zh-CN" dirty="0" err="1" smtClean="0">
                <a:solidFill>
                  <a:srgbClr val="FF0000"/>
                </a:solidFill>
              </a:rPr>
              <a:t>Grafana</a:t>
            </a:r>
            <a:r>
              <a:rPr lang="zh-CN" altLang="en-US" dirty="0" smtClean="0">
                <a:solidFill>
                  <a:srgbClr val="FF0000"/>
                </a:solidFill>
              </a:rPr>
              <a:t>来接入应用层面的监控</a:t>
            </a:r>
            <a:r>
              <a:rPr lang="en-US" altLang="zh-CN" dirty="0" err="1" smtClean="0">
                <a:solidFill>
                  <a:srgbClr val="FF0000"/>
                </a:solidFill>
              </a:rPr>
              <a:t>OpenTSDB</a:t>
            </a:r>
            <a:r>
              <a:rPr lang="zh-CN" altLang="en-US" dirty="0" smtClean="0">
                <a:solidFill>
                  <a:srgbClr val="FF0000"/>
                </a:solidFill>
              </a:rPr>
              <a:t>、运维层面的监控</a:t>
            </a:r>
            <a:r>
              <a:rPr lang="en-US" altLang="zh-CN" dirty="0" err="1" smtClean="0">
                <a:solidFill>
                  <a:srgbClr val="FF0000"/>
                </a:solidFill>
              </a:rPr>
              <a:t>Zabbix</a:t>
            </a:r>
            <a:r>
              <a:rPr lang="zh-CN" altLang="en-US" dirty="0" smtClean="0">
                <a:solidFill>
                  <a:srgbClr val="FF0000"/>
                </a:solidFill>
              </a:rPr>
              <a:t>、数据层面的监控</a:t>
            </a:r>
            <a:r>
              <a:rPr lang="en-US" altLang="zh-CN" dirty="0" err="1" smtClean="0">
                <a:solidFill>
                  <a:srgbClr val="FF0000"/>
                </a:solidFill>
              </a:rPr>
              <a:t>DBMonitor</a:t>
            </a:r>
            <a:r>
              <a:rPr lang="zh-CN" altLang="en-US" dirty="0" smtClean="0">
                <a:solidFill>
                  <a:srgbClr val="FF0000"/>
                </a:solidFill>
              </a:rPr>
              <a:t>和前端层面的监控，进行统一展示。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1604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14680" y="1385411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076960" y="1788160"/>
            <a:ext cx="4541520" cy="360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455420" y="2914174"/>
            <a:ext cx="1676400" cy="609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房源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341120" y="4267200"/>
            <a:ext cx="1676400" cy="609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财务</a:t>
            </a:r>
          </a:p>
        </p:txBody>
      </p:sp>
      <p:sp>
        <p:nvSpPr>
          <p:cNvPr id="7" name="矩形 6"/>
          <p:cNvSpPr/>
          <p:nvPr/>
        </p:nvSpPr>
        <p:spPr>
          <a:xfrm>
            <a:off x="3536950" y="2951480"/>
            <a:ext cx="1676400" cy="609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客源</a:t>
            </a:r>
          </a:p>
        </p:txBody>
      </p:sp>
      <p:sp>
        <p:nvSpPr>
          <p:cNvPr id="8" name="矩形 7"/>
          <p:cNvSpPr/>
          <p:nvPr/>
        </p:nvSpPr>
        <p:spPr>
          <a:xfrm>
            <a:off x="3528060" y="4267200"/>
            <a:ext cx="1676400" cy="609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OA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547620" y="2024301"/>
            <a:ext cx="1818640" cy="5181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Tomcat</a:t>
            </a:r>
            <a:endParaRPr lang="zh-CN" altLang="en-US" sz="3200" dirty="0"/>
          </a:p>
        </p:txBody>
      </p:sp>
      <p:sp>
        <p:nvSpPr>
          <p:cNvPr id="10" name="矩形 9"/>
          <p:cNvSpPr/>
          <p:nvPr/>
        </p:nvSpPr>
        <p:spPr>
          <a:xfrm>
            <a:off x="5872480" y="1788160"/>
            <a:ext cx="5140960" cy="3606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最近几年巧房发展非常快，这种单体架构已经远远无法满足业务需求的增长，在如下几个方面出现了严重的问题：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（</a:t>
            </a:r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r>
              <a:rPr lang="zh-CN" altLang="en-US" dirty="0" smtClean="0">
                <a:solidFill>
                  <a:srgbClr val="FF0000"/>
                </a:solidFill>
              </a:rPr>
              <a:t>）巧房客户众多，导致需求多而且急。但由于整个架构的紧耦合，导致开发与上线某一个客户的需求成本非常高。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（</a:t>
            </a:r>
            <a:r>
              <a:rPr lang="en-US" altLang="zh-CN" dirty="0" smtClean="0">
                <a:solidFill>
                  <a:srgbClr val="FF0000"/>
                </a:solidFill>
              </a:rPr>
              <a:t>2</a:t>
            </a:r>
            <a:r>
              <a:rPr lang="zh-CN" altLang="en-US" dirty="0" smtClean="0">
                <a:solidFill>
                  <a:srgbClr val="FF0000"/>
                </a:solidFill>
              </a:rPr>
              <a:t>）客户量在不停地增长，经常会遇到机器扩容问题，当前这种架构在扩容效率与成本上都有很多问题。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基于上面的原因，我们决定在</a:t>
            </a:r>
            <a:r>
              <a:rPr lang="en-US" altLang="zh-CN" dirty="0" smtClean="0">
                <a:solidFill>
                  <a:srgbClr val="FF0000"/>
                </a:solidFill>
              </a:rPr>
              <a:t>Docker</a:t>
            </a:r>
            <a:r>
              <a:rPr lang="zh-CN" altLang="en-US" dirty="0" smtClean="0">
                <a:solidFill>
                  <a:srgbClr val="FF0000"/>
                </a:solidFill>
              </a:rPr>
              <a:t>平台上搭建一整套巧房的微服务项目。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8382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应用架构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0991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10920" y="85668"/>
            <a:ext cx="10515600" cy="1325563"/>
          </a:xfrm>
        </p:spPr>
        <p:txBody>
          <a:bodyPr/>
          <a:lstStyle/>
          <a:p>
            <a:pPr algn="ctr"/>
            <a:r>
              <a:rPr lang="zh-CN" altLang="en-US" b="1" dirty="0" smtClean="0">
                <a:solidFill>
                  <a:srgbClr val="FF0000"/>
                </a:solidFill>
              </a:rPr>
              <a:t>应用架构核心思想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10920" y="122618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400" b="1" dirty="0" smtClean="0">
                <a:solidFill>
                  <a:srgbClr val="FF0000"/>
                </a:solidFill>
              </a:rPr>
              <a:t>采用“服务端的负载均衡”来实现整个微服务之间的调用，如下图所示。在具体的实现的时候，我们继续采用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Spring Cloud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提供的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Ribbon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组件来发送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Http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请求，使用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Kubernetes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本身所提供的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DNS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和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Load Balance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功能来对所接受到的请求进行处理。</a:t>
            </a:r>
            <a:endParaRPr lang="zh-CN" altLang="en-US" dirty="0"/>
          </a:p>
        </p:txBody>
      </p:sp>
      <p:pic>
        <p:nvPicPr>
          <p:cNvPr id="53" name="图片 5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8988" y="2420563"/>
            <a:ext cx="5533032" cy="4437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698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>
                <a:solidFill>
                  <a:srgbClr val="FF0000"/>
                </a:solidFill>
              </a:rPr>
              <a:t>应用</a:t>
            </a:r>
            <a:r>
              <a:rPr lang="zh-CN" altLang="en-US" b="1" dirty="0" smtClean="0">
                <a:solidFill>
                  <a:srgbClr val="FF0000"/>
                </a:solidFill>
              </a:rPr>
              <a:t>架构总览图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1445560"/>
            <a:ext cx="8371207" cy="5412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559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53365"/>
            <a:ext cx="10515600" cy="528955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b="1" dirty="0" smtClean="0">
                <a:solidFill>
                  <a:srgbClr val="FF0000"/>
                </a:solidFill>
              </a:rPr>
              <a:t>应用架构详解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39800" y="870584"/>
            <a:ext cx="10515600" cy="5987415"/>
          </a:xfrm>
        </p:spPr>
        <p:txBody>
          <a:bodyPr/>
          <a:lstStyle/>
          <a:p>
            <a:r>
              <a:rPr lang="en-US" altLang="zh-CN" sz="2400" dirty="0" smtClean="0">
                <a:solidFill>
                  <a:srgbClr val="FF0000"/>
                </a:solidFill>
              </a:rPr>
              <a:t>DNS</a:t>
            </a:r>
            <a:r>
              <a:rPr lang="zh-CN" altLang="en-US" sz="2400" dirty="0" smtClean="0">
                <a:solidFill>
                  <a:srgbClr val="FF0000"/>
                </a:solidFill>
              </a:rPr>
              <a:t>：主要是做域名解析，部署在物理机上。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r>
              <a:rPr lang="en-US" altLang="zh-CN" sz="2400" dirty="0" smtClean="0">
                <a:solidFill>
                  <a:srgbClr val="FF0000"/>
                </a:solidFill>
              </a:rPr>
              <a:t>Nginx</a:t>
            </a:r>
            <a:r>
              <a:rPr lang="zh-CN" altLang="en-US" sz="2400" dirty="0" smtClean="0">
                <a:solidFill>
                  <a:srgbClr val="FF0000"/>
                </a:solidFill>
              </a:rPr>
              <a:t>：做反向代理，将请求转发给服务网关，同时实现服务网关的高可用。在</a:t>
            </a:r>
            <a:r>
              <a:rPr lang="en-US" altLang="zh-CN" sz="2400" dirty="0" smtClean="0">
                <a:solidFill>
                  <a:srgbClr val="FF0000"/>
                </a:solidFill>
              </a:rPr>
              <a:t>upstream</a:t>
            </a:r>
            <a:r>
              <a:rPr lang="zh-CN" altLang="en-US" sz="2400" dirty="0" smtClean="0">
                <a:solidFill>
                  <a:srgbClr val="FF0000"/>
                </a:solidFill>
              </a:rPr>
              <a:t>中配置所有</a:t>
            </a:r>
            <a:r>
              <a:rPr lang="en-US" altLang="zh-CN" sz="2400" dirty="0" smtClean="0">
                <a:solidFill>
                  <a:srgbClr val="FF0000"/>
                </a:solidFill>
              </a:rPr>
              <a:t>Node</a:t>
            </a:r>
            <a:r>
              <a:rPr lang="zh-CN" altLang="en-US" sz="2400" dirty="0" smtClean="0">
                <a:solidFill>
                  <a:srgbClr val="FF0000"/>
                </a:solidFill>
              </a:rPr>
              <a:t>的</a:t>
            </a:r>
            <a:r>
              <a:rPr lang="en-US" altLang="zh-CN" sz="2400" dirty="0" smtClean="0">
                <a:solidFill>
                  <a:srgbClr val="FF0000"/>
                </a:solidFill>
              </a:rPr>
              <a:t>IP</a:t>
            </a:r>
            <a:r>
              <a:rPr lang="zh-CN" altLang="en-US" sz="2400" dirty="0" smtClean="0">
                <a:solidFill>
                  <a:srgbClr val="FF0000"/>
                </a:solidFill>
              </a:rPr>
              <a:t>与网关暴露出来的端口，这样能实现当一个</a:t>
            </a:r>
            <a:r>
              <a:rPr lang="en-US" altLang="zh-CN" sz="2400" dirty="0" smtClean="0">
                <a:solidFill>
                  <a:srgbClr val="FF0000"/>
                </a:solidFill>
              </a:rPr>
              <a:t>Node</a:t>
            </a:r>
            <a:r>
              <a:rPr lang="zh-CN" altLang="en-US" sz="2400" dirty="0" smtClean="0">
                <a:solidFill>
                  <a:srgbClr val="FF0000"/>
                </a:solidFill>
              </a:rPr>
              <a:t>挂了，整个服务网关还是可用的。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r>
              <a:rPr lang="zh-CN" altLang="en-US" sz="2400" dirty="0" smtClean="0">
                <a:solidFill>
                  <a:srgbClr val="FF0000"/>
                </a:solidFill>
              </a:rPr>
              <a:t>服务网关：采用</a:t>
            </a:r>
            <a:r>
              <a:rPr lang="en-US" altLang="zh-CN" sz="2400" dirty="0" smtClean="0">
                <a:solidFill>
                  <a:srgbClr val="FF0000"/>
                </a:solidFill>
              </a:rPr>
              <a:t>Spring Cloud</a:t>
            </a:r>
            <a:r>
              <a:rPr lang="zh-CN" altLang="en-US" sz="2400" dirty="0" smtClean="0">
                <a:solidFill>
                  <a:srgbClr val="FF0000"/>
                </a:solidFill>
              </a:rPr>
              <a:t>的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Zuul</a:t>
            </a:r>
            <a:r>
              <a:rPr lang="zh-CN" altLang="en-US" sz="2400" dirty="0" smtClean="0">
                <a:solidFill>
                  <a:srgbClr val="FF0000"/>
                </a:solidFill>
              </a:rPr>
              <a:t>组件实现的，主要用于服务路由和</a:t>
            </a:r>
            <a:r>
              <a:rPr lang="en-US" altLang="zh-CN" sz="2400" dirty="0" smtClean="0">
                <a:solidFill>
                  <a:srgbClr val="FF0000"/>
                </a:solidFill>
              </a:rPr>
              <a:t>Token</a:t>
            </a:r>
            <a:r>
              <a:rPr lang="zh-CN" altLang="en-US" sz="2400" dirty="0" smtClean="0">
                <a:solidFill>
                  <a:srgbClr val="FF0000"/>
                </a:solidFill>
              </a:rPr>
              <a:t>校验。整个网关是部署在整个</a:t>
            </a:r>
            <a:r>
              <a:rPr lang="en-US" altLang="zh-CN" sz="2400" dirty="0" smtClean="0">
                <a:solidFill>
                  <a:srgbClr val="FF0000"/>
                </a:solidFill>
              </a:rPr>
              <a:t>Kubernetes</a:t>
            </a:r>
            <a:r>
              <a:rPr lang="zh-CN" altLang="en-US" sz="2400" dirty="0" smtClean="0">
                <a:solidFill>
                  <a:srgbClr val="FF0000"/>
                </a:solidFill>
              </a:rPr>
              <a:t>上面的，请求通过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Zuul</a:t>
            </a:r>
            <a:r>
              <a:rPr lang="zh-CN" altLang="en-US" sz="2400" dirty="0" smtClean="0">
                <a:solidFill>
                  <a:srgbClr val="FF0000"/>
                </a:solidFill>
              </a:rPr>
              <a:t>中集成的</a:t>
            </a:r>
            <a:r>
              <a:rPr lang="en-US" altLang="zh-CN" sz="2400" dirty="0" smtClean="0">
                <a:solidFill>
                  <a:srgbClr val="FF0000"/>
                </a:solidFill>
              </a:rPr>
              <a:t>Ribbon</a:t>
            </a:r>
            <a:r>
              <a:rPr lang="zh-CN" altLang="en-US" sz="2400" dirty="0" smtClean="0">
                <a:solidFill>
                  <a:srgbClr val="FF0000"/>
                </a:solidFill>
              </a:rPr>
              <a:t>组件发起</a:t>
            </a:r>
            <a:r>
              <a:rPr lang="en-US" altLang="zh-CN" sz="2400" dirty="0" smtClean="0">
                <a:solidFill>
                  <a:srgbClr val="FF0000"/>
                </a:solidFill>
              </a:rPr>
              <a:t>Http</a:t>
            </a:r>
            <a:r>
              <a:rPr lang="zh-CN" altLang="en-US" sz="2400" dirty="0" smtClean="0">
                <a:solidFill>
                  <a:srgbClr val="FF0000"/>
                </a:solidFill>
              </a:rPr>
              <a:t>请求，通过下面的配置找到对应的</a:t>
            </a:r>
            <a:r>
              <a:rPr lang="en-US" altLang="zh-CN" sz="2400" dirty="0" smtClean="0">
                <a:solidFill>
                  <a:srgbClr val="FF0000"/>
                </a:solidFill>
              </a:rPr>
              <a:t>URL</a:t>
            </a:r>
            <a:r>
              <a:rPr lang="zh-CN" altLang="en-US" sz="2400" dirty="0" smtClean="0">
                <a:solidFill>
                  <a:srgbClr val="FF0000"/>
                </a:solidFill>
              </a:rPr>
              <a:t>，然后向这个</a:t>
            </a:r>
            <a:r>
              <a:rPr lang="en-US" altLang="zh-CN" sz="2400" dirty="0" smtClean="0">
                <a:solidFill>
                  <a:srgbClr val="FF0000"/>
                </a:solidFill>
              </a:rPr>
              <a:t>URL</a:t>
            </a:r>
            <a:r>
              <a:rPr lang="zh-CN" altLang="en-US" sz="2400" dirty="0" smtClean="0">
                <a:solidFill>
                  <a:srgbClr val="FF0000"/>
                </a:solidFill>
              </a:rPr>
              <a:t>发送请求。此处的</a:t>
            </a:r>
            <a:r>
              <a:rPr lang="en-US" altLang="zh-CN" sz="2400" dirty="0" smtClean="0">
                <a:solidFill>
                  <a:srgbClr val="FF0000"/>
                </a:solidFill>
              </a:rPr>
              <a:t>service1bff</a:t>
            </a:r>
            <a:r>
              <a:rPr lang="zh-CN" altLang="en-US" sz="2400" dirty="0" smtClean="0">
                <a:solidFill>
                  <a:srgbClr val="FF0000"/>
                </a:solidFill>
              </a:rPr>
              <a:t>就是一个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bff</a:t>
            </a:r>
            <a:r>
              <a:rPr lang="zh-CN" altLang="en-US" sz="2400" dirty="0" smtClean="0">
                <a:solidFill>
                  <a:srgbClr val="FF0000"/>
                </a:solidFill>
              </a:rPr>
              <a:t>服务的在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kubernetes</a:t>
            </a:r>
            <a:r>
              <a:rPr lang="zh-CN" altLang="en-US" sz="2400" dirty="0" smtClean="0">
                <a:solidFill>
                  <a:srgbClr val="FF0000"/>
                </a:solidFill>
              </a:rPr>
              <a:t>上面的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ServiceName</a:t>
            </a:r>
            <a:r>
              <a:rPr lang="zh-CN" altLang="en-US" sz="2400" dirty="0" smtClean="0">
                <a:solidFill>
                  <a:srgbClr val="FF0000"/>
                </a:solidFill>
              </a:rPr>
              <a:t>，所以在网关的</a:t>
            </a:r>
            <a:r>
              <a:rPr lang="en-US" altLang="zh-CN" sz="2400" dirty="0" smtClean="0">
                <a:solidFill>
                  <a:srgbClr val="FF0000"/>
                </a:solidFill>
              </a:rPr>
              <a:t>pod</a:t>
            </a:r>
            <a:r>
              <a:rPr lang="zh-CN" altLang="en-US" sz="2400" dirty="0" smtClean="0">
                <a:solidFill>
                  <a:srgbClr val="FF0000"/>
                </a:solidFill>
              </a:rPr>
              <a:t>中是能访问通这个路径的。在此，</a:t>
            </a:r>
            <a:r>
              <a:rPr lang="en-US" altLang="zh-CN" sz="2400" dirty="0" smtClean="0">
                <a:solidFill>
                  <a:srgbClr val="FF0000"/>
                </a:solidFill>
              </a:rPr>
              <a:t>Kubernetes</a:t>
            </a:r>
            <a:r>
              <a:rPr lang="zh-CN" altLang="en-US" sz="2400" dirty="0" smtClean="0">
                <a:solidFill>
                  <a:srgbClr val="FF0000"/>
                </a:solidFill>
              </a:rPr>
              <a:t>不仅帮我做了</a:t>
            </a:r>
            <a:r>
              <a:rPr lang="en-US" altLang="zh-CN" sz="2400" dirty="0" smtClean="0">
                <a:solidFill>
                  <a:srgbClr val="FF0000"/>
                </a:solidFill>
              </a:rPr>
              <a:t>DNS</a:t>
            </a:r>
            <a:r>
              <a:rPr lang="zh-CN" altLang="en-US" sz="2400" dirty="0" smtClean="0">
                <a:solidFill>
                  <a:srgbClr val="FF0000"/>
                </a:solidFill>
              </a:rPr>
              <a:t>的解析，还做了负载均衡。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469" y="4537654"/>
            <a:ext cx="5080261" cy="2218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873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>
                <a:solidFill>
                  <a:srgbClr val="FF0000"/>
                </a:solidFill>
              </a:rPr>
              <a:t>应用架构详解（续）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微服务</a:t>
            </a:r>
            <a:r>
              <a:rPr lang="en-US" altLang="zh-CN" dirty="0" smtClean="0">
                <a:solidFill>
                  <a:srgbClr val="FF0000"/>
                </a:solidFill>
              </a:rPr>
              <a:t>BFF</a:t>
            </a:r>
            <a:r>
              <a:rPr lang="zh-CN" altLang="en-US" dirty="0" smtClean="0">
                <a:solidFill>
                  <a:srgbClr val="FF0000"/>
                </a:solidFill>
              </a:rPr>
              <a:t>：</a:t>
            </a:r>
            <a:r>
              <a:rPr lang="en-US" altLang="zh-CN" dirty="0" smtClean="0">
                <a:solidFill>
                  <a:srgbClr val="FF0000"/>
                </a:solidFill>
              </a:rPr>
              <a:t>BFF</a:t>
            </a:r>
            <a:r>
              <a:rPr lang="zh-CN" altLang="en-US" dirty="0" smtClean="0">
                <a:solidFill>
                  <a:srgbClr val="FF0000"/>
                </a:solidFill>
              </a:rPr>
              <a:t>（</a:t>
            </a:r>
            <a:r>
              <a:rPr lang="en-US" altLang="zh-CN" dirty="0" smtClean="0">
                <a:solidFill>
                  <a:srgbClr val="FF0000"/>
                </a:solidFill>
              </a:rPr>
              <a:t>Backend for Front</a:t>
            </a:r>
            <a:r>
              <a:rPr lang="zh-CN" altLang="en-US" dirty="0" smtClean="0">
                <a:solidFill>
                  <a:srgbClr val="FF0000"/>
                </a:solidFill>
              </a:rPr>
              <a:t>），主要是作为前端和后端底层服务对接的一层，做适配用。它是部署在</a:t>
            </a:r>
            <a:r>
              <a:rPr lang="en-US" altLang="zh-CN" dirty="0" err="1" smtClean="0">
                <a:solidFill>
                  <a:srgbClr val="FF0000"/>
                </a:solidFill>
              </a:rPr>
              <a:t>kubernetes</a:t>
            </a:r>
            <a:r>
              <a:rPr lang="zh-CN" altLang="en-US" dirty="0" smtClean="0">
                <a:solidFill>
                  <a:srgbClr val="FF0000"/>
                </a:solidFill>
              </a:rPr>
              <a:t>上的。有几个前端模块就有几个</a:t>
            </a:r>
            <a:r>
              <a:rPr lang="en-US" altLang="zh-CN" dirty="0" smtClean="0">
                <a:solidFill>
                  <a:srgbClr val="FF0000"/>
                </a:solidFill>
              </a:rPr>
              <a:t>BFF</a:t>
            </a:r>
            <a:r>
              <a:rPr lang="zh-CN" altLang="en-US" dirty="0" smtClean="0">
                <a:solidFill>
                  <a:srgbClr val="FF0000"/>
                </a:solidFill>
              </a:rPr>
              <a:t>，它们是一一对应的。它们会被网关层调用，自己会调用底层的多个微服务，但是它们之间是不能调用的。其调用底层微服务的方式是引入底层微服务的接口</a:t>
            </a:r>
            <a:r>
              <a:rPr lang="en-US" altLang="zh-CN" dirty="0" smtClean="0">
                <a:solidFill>
                  <a:srgbClr val="FF0000"/>
                </a:solidFill>
              </a:rPr>
              <a:t>jar</a:t>
            </a:r>
            <a:r>
              <a:rPr lang="zh-CN" altLang="en-US" dirty="0" smtClean="0">
                <a:solidFill>
                  <a:srgbClr val="FF0000"/>
                </a:solidFill>
              </a:rPr>
              <a:t>包，通过</a:t>
            </a:r>
            <a:r>
              <a:rPr lang="en-US" altLang="zh-CN" dirty="0" smtClean="0">
                <a:solidFill>
                  <a:srgbClr val="FF0000"/>
                </a:solidFill>
              </a:rPr>
              <a:t>Feign</a:t>
            </a:r>
            <a:r>
              <a:rPr lang="zh-CN" altLang="en-US" dirty="0" smtClean="0">
                <a:solidFill>
                  <a:srgbClr val="FF0000"/>
                </a:solidFill>
              </a:rPr>
              <a:t>中集成的</a:t>
            </a:r>
            <a:r>
              <a:rPr lang="en-US" altLang="zh-CN" dirty="0" smtClean="0">
                <a:solidFill>
                  <a:srgbClr val="FF0000"/>
                </a:solidFill>
              </a:rPr>
              <a:t>Ribbon</a:t>
            </a:r>
            <a:r>
              <a:rPr lang="zh-CN" altLang="en-US" dirty="0" smtClean="0">
                <a:solidFill>
                  <a:srgbClr val="FF0000"/>
                </a:solidFill>
              </a:rPr>
              <a:t>发送</a:t>
            </a:r>
            <a:r>
              <a:rPr lang="en-US" altLang="zh-CN" dirty="0" smtClean="0">
                <a:solidFill>
                  <a:srgbClr val="FF0000"/>
                </a:solidFill>
              </a:rPr>
              <a:t>Http</a:t>
            </a:r>
            <a:r>
              <a:rPr lang="zh-CN" altLang="en-US" dirty="0" smtClean="0">
                <a:solidFill>
                  <a:srgbClr val="FF0000"/>
                </a:solidFill>
              </a:rPr>
              <a:t>请求，之后同网关一样，发送类似的请求：</a:t>
            </a:r>
            <a:r>
              <a:rPr lang="en-US" altLang="zh-CN" dirty="0" smtClean="0">
                <a:solidFill>
                  <a:srgbClr val="FF0000"/>
                </a:solidFill>
                <a:hlinkClick r:id="rId2"/>
              </a:rPr>
              <a:t>http://service1:8080/abc/def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zh-CN" altLang="en-US" dirty="0" smtClean="0">
                <a:solidFill>
                  <a:srgbClr val="FF0000"/>
                </a:solidFill>
              </a:rPr>
              <a:t>给底层服务，其中，</a:t>
            </a:r>
            <a:r>
              <a:rPr lang="en-US" altLang="zh-CN" dirty="0" smtClean="0">
                <a:solidFill>
                  <a:srgbClr val="FF0000"/>
                </a:solidFill>
              </a:rPr>
              <a:t>service1</a:t>
            </a:r>
            <a:r>
              <a:rPr lang="zh-CN" altLang="en-US" dirty="0" smtClean="0">
                <a:solidFill>
                  <a:srgbClr val="FF0000"/>
                </a:solidFill>
              </a:rPr>
              <a:t>是底层服务在</a:t>
            </a:r>
            <a:r>
              <a:rPr lang="en-US" altLang="zh-CN" dirty="0" err="1" smtClean="0">
                <a:solidFill>
                  <a:srgbClr val="FF0000"/>
                </a:solidFill>
              </a:rPr>
              <a:t>kubernetes</a:t>
            </a:r>
            <a:r>
              <a:rPr lang="zh-CN" altLang="en-US" dirty="0" smtClean="0">
                <a:solidFill>
                  <a:srgbClr val="FF0000"/>
                </a:solidFill>
              </a:rPr>
              <a:t>中的</a:t>
            </a:r>
            <a:r>
              <a:rPr lang="en-US" altLang="zh-CN" dirty="0" err="1" smtClean="0">
                <a:solidFill>
                  <a:srgbClr val="FF0000"/>
                </a:solidFill>
              </a:rPr>
              <a:t>ServiceName</a:t>
            </a:r>
            <a:r>
              <a:rPr lang="zh-CN" altLang="en-US" dirty="0" smtClean="0">
                <a:solidFill>
                  <a:srgbClr val="FF0000"/>
                </a:solidFill>
              </a:rPr>
              <a:t>。这样在</a:t>
            </a:r>
            <a:r>
              <a:rPr lang="en-US" altLang="zh-CN" dirty="0" smtClean="0">
                <a:solidFill>
                  <a:srgbClr val="FF0000"/>
                </a:solidFill>
              </a:rPr>
              <a:t>BFF</a:t>
            </a:r>
            <a:r>
              <a:rPr lang="zh-CN" altLang="en-US" dirty="0" smtClean="0">
                <a:solidFill>
                  <a:srgbClr val="FF0000"/>
                </a:solidFill>
              </a:rPr>
              <a:t>服务的</a:t>
            </a:r>
            <a:r>
              <a:rPr lang="en-US" altLang="zh-CN" dirty="0" smtClean="0">
                <a:solidFill>
                  <a:srgbClr val="FF0000"/>
                </a:solidFill>
              </a:rPr>
              <a:t>Pod</a:t>
            </a:r>
            <a:r>
              <a:rPr lang="zh-CN" altLang="en-US" dirty="0" smtClean="0">
                <a:solidFill>
                  <a:srgbClr val="FF0000"/>
                </a:solidFill>
              </a:rPr>
              <a:t>中是可以访问通上述地址的，进而就实现了对底层服务的调用。在代码层面上我们是这样做的：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4717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>
                <a:solidFill>
                  <a:srgbClr val="FF0000"/>
                </a:solidFill>
              </a:rPr>
              <a:t>应用架构详解（续）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>
                <a:solidFill>
                  <a:srgbClr val="FF0000"/>
                </a:solidFill>
              </a:rPr>
              <a:t>在</a:t>
            </a:r>
            <a:r>
              <a:rPr lang="en-US" altLang="zh-CN" dirty="0" smtClean="0">
                <a:solidFill>
                  <a:srgbClr val="FF0000"/>
                </a:solidFill>
              </a:rPr>
              <a:t>Feign</a:t>
            </a:r>
            <a:r>
              <a:rPr lang="zh-CN" altLang="en-US" dirty="0" smtClean="0">
                <a:solidFill>
                  <a:srgbClr val="FF0000"/>
                </a:solidFill>
              </a:rPr>
              <a:t>的请求中做如下配置，这样的配置是既支持从服务注册中心通过</a:t>
            </a:r>
            <a:r>
              <a:rPr lang="en-US" altLang="zh-CN" dirty="0" smtClean="0">
                <a:solidFill>
                  <a:srgbClr val="FF0000"/>
                </a:solidFill>
              </a:rPr>
              <a:t>name</a:t>
            </a:r>
            <a:r>
              <a:rPr lang="zh-CN" altLang="en-US" dirty="0" smtClean="0">
                <a:solidFill>
                  <a:srgbClr val="FF0000"/>
                </a:solidFill>
              </a:rPr>
              <a:t>来获取服务的</a:t>
            </a:r>
            <a:r>
              <a:rPr lang="en-US" altLang="zh-CN" dirty="0" err="1" smtClean="0">
                <a:solidFill>
                  <a:srgbClr val="FF0000"/>
                </a:solidFill>
              </a:rPr>
              <a:t>url</a:t>
            </a:r>
            <a:r>
              <a:rPr lang="zh-CN" altLang="en-US" dirty="0" smtClean="0">
                <a:solidFill>
                  <a:srgbClr val="FF0000"/>
                </a:solidFill>
              </a:rPr>
              <a:t>，之后再发送请求；也支持直接发送请求给指定的</a:t>
            </a:r>
            <a:r>
              <a:rPr lang="en-US" altLang="zh-CN" dirty="0" err="1" smtClean="0">
                <a:solidFill>
                  <a:srgbClr val="FF0000"/>
                </a:solidFill>
              </a:rPr>
              <a:t>url</a:t>
            </a:r>
            <a:r>
              <a:rPr lang="zh-CN" altLang="en-US" dirty="0" smtClean="0">
                <a:solidFill>
                  <a:srgbClr val="FF0000"/>
                </a:solidFill>
              </a:rPr>
              <a:t>。由于整套架构中我们使用的是服务端负载均衡的方式，已经将</a:t>
            </a:r>
            <a:r>
              <a:rPr lang="en-US" altLang="zh-CN" dirty="0" smtClean="0">
                <a:solidFill>
                  <a:srgbClr val="FF0000"/>
                </a:solidFill>
              </a:rPr>
              <a:t>Eureka</a:t>
            </a:r>
            <a:r>
              <a:rPr lang="zh-CN" altLang="en-US" dirty="0" smtClean="0">
                <a:solidFill>
                  <a:srgbClr val="FF0000"/>
                </a:solidFill>
              </a:rPr>
              <a:t>给去掉了，所以会直接将请求发送到</a:t>
            </a:r>
            <a:r>
              <a:rPr lang="en-US" altLang="zh-CN" dirty="0" err="1" smtClean="0">
                <a:solidFill>
                  <a:srgbClr val="FF0000"/>
                </a:solidFill>
              </a:rPr>
              <a:t>url</a:t>
            </a:r>
            <a:r>
              <a:rPr lang="zh-CN" altLang="en-US" dirty="0" smtClean="0">
                <a:solidFill>
                  <a:srgbClr val="FF0000"/>
                </a:solidFill>
              </a:rPr>
              <a:t>中指定的地址。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rgbClr val="FF0000"/>
                </a:solidFill>
              </a:rPr>
              <a:t>这里的这个变量的值，我们统一配置在公共的配置文件中：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FF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2281" y="3804274"/>
            <a:ext cx="7630919" cy="99124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2281" y="5461608"/>
            <a:ext cx="6614919" cy="1203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875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1559</TotalTime>
  <Words>1345</Words>
  <Application>Microsoft Office PowerPoint</Application>
  <PresentationFormat>宽屏</PresentationFormat>
  <Paragraphs>79</Paragraphs>
  <Slides>23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8" baseType="lpstr">
      <vt:lpstr>宋体</vt:lpstr>
      <vt:lpstr>Arial</vt:lpstr>
      <vt:lpstr>Calibri</vt:lpstr>
      <vt:lpstr>Calibri Light</vt:lpstr>
      <vt:lpstr>Office 主题</vt:lpstr>
      <vt:lpstr>基于Spring Cloud和Kubernetes的巧房微服务架构</vt:lpstr>
      <vt:lpstr>背景</vt:lpstr>
      <vt:lpstr>PowerPoint 演示文稿</vt:lpstr>
      <vt:lpstr>应用架构</vt:lpstr>
      <vt:lpstr>应用架构核心思想</vt:lpstr>
      <vt:lpstr>应用架构总览图</vt:lpstr>
      <vt:lpstr>应用架构详解</vt:lpstr>
      <vt:lpstr>应用架构详解（续）</vt:lpstr>
      <vt:lpstr>应用架构详解（续）</vt:lpstr>
      <vt:lpstr>应用架构详解（续）</vt:lpstr>
      <vt:lpstr>应用架构详解（续）</vt:lpstr>
      <vt:lpstr>应用架构详解（续）</vt:lpstr>
      <vt:lpstr>应用架构详解（续）</vt:lpstr>
      <vt:lpstr>日志平台架构</vt:lpstr>
      <vt:lpstr>日志平台架构总览图</vt:lpstr>
      <vt:lpstr>日志平台架构详解</vt:lpstr>
      <vt:lpstr>日志平台架构详解（续）</vt:lpstr>
      <vt:lpstr>日志平台架构详解（续）</vt:lpstr>
      <vt:lpstr>日志平台架构详解（续）</vt:lpstr>
      <vt:lpstr>监控平台架构</vt:lpstr>
      <vt:lpstr>监控平台架构概览</vt:lpstr>
      <vt:lpstr>监控平台架构概览（续）</vt:lpstr>
      <vt:lpstr>监控平台架构详解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基于Spring Cloud和Kubernetes的巧房微服务架构</dc:title>
  <dc:creator>liuchaogang</dc:creator>
  <cp:lastModifiedBy>liuchaogang</cp:lastModifiedBy>
  <cp:revision>35</cp:revision>
  <dcterms:created xsi:type="dcterms:W3CDTF">2018-04-27T08:35:19Z</dcterms:created>
  <dcterms:modified xsi:type="dcterms:W3CDTF">2018-05-07T01:23:31Z</dcterms:modified>
</cp:coreProperties>
</file>