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7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0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AD8369-5A06-4A60-AAE7-B3204BF37DE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2020/1/15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01B287-0A67-4ACC-A1E7-156537316058}" type="datetime1">
              <a:rPr lang="zh-CN" altLang="en-US" smtClean="0"/>
              <a:pPr/>
              <a:t>2020/1/15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3F167F0-0840-1348-BFE4-C6298BBC069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63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40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1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76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237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38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5D2-C339-49DC-8EC9-7AD5BC645EBB}" type="datetime1">
              <a:rPr lang="zh-CN" altLang="en-US" smtClean="0"/>
              <a:pPr/>
              <a:t>2020/1/15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6150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5D2-C339-49DC-8EC9-7AD5BC645EBB}" type="datetime1">
              <a:rPr lang="zh-CN" altLang="en-US" smtClean="0"/>
              <a:pPr/>
              <a:t>2020/1/15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3772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5D2-C339-49DC-8EC9-7AD5BC645EBB}" type="datetime1">
              <a:rPr lang="zh-CN" altLang="en-US" smtClean="0"/>
              <a:pPr/>
              <a:t>2020/1/15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6406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5D2-C339-49DC-8EC9-7AD5BC645EBB}" type="datetime1">
              <a:rPr lang="zh-CN" altLang="en-US" smtClean="0"/>
              <a:pPr/>
              <a:t>2020/1/15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2933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5D2-C339-49DC-8EC9-7AD5BC645EBB}" type="datetime1">
              <a:rPr lang="zh-CN" altLang="en-US" smtClean="0"/>
              <a:pPr/>
              <a:t>2020/1/15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63515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5D2-C339-49DC-8EC9-7AD5BC645EBB}" type="datetime1">
              <a:rPr lang="zh-CN" altLang="en-US" smtClean="0"/>
              <a:pPr/>
              <a:t>2020/1/15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9160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5D2-C339-49DC-8EC9-7AD5BC645EBB}" type="datetime1">
              <a:rPr lang="zh-CN" altLang="en-US" smtClean="0"/>
              <a:pPr/>
              <a:t>2020/1/15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4521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5D2-C339-49DC-8EC9-7AD5BC645EBB}" type="datetime1">
              <a:rPr lang="zh-CN" altLang="en-US" smtClean="0"/>
              <a:pPr/>
              <a:t>2020/1/15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41248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 - 左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任意多边形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任意多边形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任意多边形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895271B-D274-4749-9241-5E51D0157EC7}" type="datetime1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矩形​​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X 垂直图标作为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文本项</a:t>
            </a:r>
          </a:p>
        </p:txBody>
      </p:sp>
      <p:sp>
        <p:nvSpPr>
          <p:cNvPr id="16" name="文本占位符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文本项</a:t>
            </a:r>
          </a:p>
        </p:txBody>
      </p:sp>
      <p:sp>
        <p:nvSpPr>
          <p:cNvPr id="17" name="文本占位符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文本项</a:t>
            </a:r>
          </a:p>
        </p:txBody>
      </p:sp>
      <p:sp>
        <p:nvSpPr>
          <p:cNvPr id="18" name="文本占位符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文本项</a:t>
            </a:r>
          </a:p>
        </p:txBody>
      </p:sp>
      <p:sp>
        <p:nvSpPr>
          <p:cNvPr id="19" name="文本占位符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文本项</a:t>
            </a: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任意多边形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任意多边形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任意多边形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B34C8B-ADD2-4C81-9274-CE7E389272FE}" type="datetime1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矩形​​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1" name="图片占位符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2" name="图片占位符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4" name="图片占位符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6" name="图片占位符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个垂直轻型图标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形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图片占位符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选择图标</a:t>
            </a:r>
          </a:p>
        </p:txBody>
      </p:sp>
      <p:sp>
        <p:nvSpPr>
          <p:cNvPr id="29" name="椭圆形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图片占位符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选择图标</a:t>
            </a: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椭圆形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任意多边形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任意多边形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任意多边形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2F4B901-0DDA-4F99-A065-C53EEA59421F}" type="datetime1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矩形​​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编辑项目符号说明</a:t>
            </a:r>
          </a:p>
        </p:txBody>
      </p:sp>
      <p:sp>
        <p:nvSpPr>
          <p:cNvPr id="18" name="文本占位符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编辑项目符号说明</a:t>
            </a:r>
          </a:p>
        </p:txBody>
      </p:sp>
      <p:sp>
        <p:nvSpPr>
          <p:cNvPr id="26" name="文本占位符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编辑项目符号说明</a:t>
            </a:r>
          </a:p>
        </p:txBody>
      </p:sp>
      <p:sp>
        <p:nvSpPr>
          <p:cNvPr id="28" name="文本占位符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编辑项目符号说明</a:t>
            </a:r>
          </a:p>
        </p:txBody>
      </p:sp>
      <p:sp>
        <p:nvSpPr>
          <p:cNvPr id="20" name="图片占位符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选择图标</a:t>
            </a:r>
          </a:p>
        </p:txBody>
      </p:sp>
      <p:sp>
        <p:nvSpPr>
          <p:cNvPr id="24" name="图片占位符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选择图标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E7F8-0BC1-4F79-9F2D-A7072C6E0F2A}" type="datetime1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938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个垂直图标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形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图片占位符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选择图标</a:t>
            </a: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图片占位符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选择图标</a:t>
            </a:r>
          </a:p>
        </p:txBody>
      </p:sp>
      <p:sp>
        <p:nvSpPr>
          <p:cNvPr id="29" name="椭圆形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椭圆形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图片占位符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选择图标</a:t>
            </a:r>
          </a:p>
        </p:txBody>
      </p:sp>
      <p:sp>
        <p:nvSpPr>
          <p:cNvPr id="32" name="图片占位符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选择图标</a:t>
            </a: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任意多边形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任意多边形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任意多边形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11C45B3-00BF-4043-99B8-9D3D7E8FF08E}" type="datetime1">
              <a:rPr lang="zh-CN" altLang="en-US" smtClean="0"/>
              <a:pPr/>
              <a:t>2020/1/15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矩形​​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编辑项目符号说明</a:t>
            </a:r>
          </a:p>
        </p:txBody>
      </p:sp>
      <p:sp>
        <p:nvSpPr>
          <p:cNvPr id="18" name="文本占位符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编辑项目符号说明</a:t>
            </a:r>
          </a:p>
        </p:txBody>
      </p:sp>
      <p:sp>
        <p:nvSpPr>
          <p:cNvPr id="26" name="文本占位符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编辑项目符号说明</a:t>
            </a:r>
          </a:p>
        </p:txBody>
      </p:sp>
      <p:sp>
        <p:nvSpPr>
          <p:cNvPr id="28" name="文本占位符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编辑项目符号说明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个垂直图标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形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椭圆形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图片占位符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选择图标</a:t>
            </a:r>
          </a:p>
        </p:txBody>
      </p:sp>
      <p:sp>
        <p:nvSpPr>
          <p:cNvPr id="32" name="图片占位符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选择图标</a:t>
            </a: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任意多边形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任意多边形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任意多边形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EF4D054-7469-46F6-94FB-6316052DCC70}" type="datetime1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矩形​​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编辑项目符号说明</a:t>
            </a:r>
          </a:p>
        </p:txBody>
      </p:sp>
      <p:sp>
        <p:nvSpPr>
          <p:cNvPr id="18" name="文本占位符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编辑项目符号说明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个水平图标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形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图片占位符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选择图标</a:t>
            </a:r>
          </a:p>
        </p:txBody>
      </p:sp>
      <p:sp>
        <p:nvSpPr>
          <p:cNvPr id="29" name="椭圆形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图片占位符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选择图标</a:t>
            </a: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任意多边形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任意多边形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任意多边形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AB196E2-8ABF-4D29-B664-9D39F805621F}" type="datetime1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矩形​​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编辑项目符号说明</a:t>
            </a:r>
          </a:p>
        </p:txBody>
      </p:sp>
      <p:sp>
        <p:nvSpPr>
          <p:cNvPr id="18" name="文本占位符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编辑项目符号说明</a:t>
            </a:r>
          </a:p>
        </p:txBody>
      </p:sp>
      <p:sp>
        <p:nvSpPr>
          <p:cNvPr id="26" name="文本占位符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编辑项目符号说明</a:t>
            </a:r>
          </a:p>
        </p:txBody>
      </p:sp>
      <p:sp>
        <p:nvSpPr>
          <p:cNvPr id="28" name="文本占位符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编辑项目符号说明</a:t>
            </a: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图片占位符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选择图标</a:t>
            </a: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图片占位符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选择图标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椭圆形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椭圆形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椭圆形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椭圆形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椭圆形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矩形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任意多边形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任意多边形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任意多边形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BC5C6D-143A-43F5-9282-BC1B1FB14534}" type="datetime1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椭圆形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椭圆形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椭圆形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椭圆形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椭圆形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矩形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任意多边形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任意多边形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任意多边形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E7D23A-6467-483B-8B0C-6FF9D511B9D6}" type="datetime1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D57F-9742-4EF2-B804-79A6602A9864}" type="datetime1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0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1C39-2916-400A-BC04-C52F23399521}" type="datetime1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E335-3706-4FF7-8304-879058530E53}" type="datetime1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9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B1A3-8FAB-4F9A-BC7B-EE3BBBE0B2C4}" type="datetime1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7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53A2-34B0-472C-8C44-82FE802C7363}" type="datetime1">
              <a:rPr lang="zh-CN" altLang="en-US" smtClean="0"/>
              <a:pPr/>
              <a:t>2020/1/15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98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5D2-C339-49DC-8EC9-7AD5BC645EBB}" type="datetime1">
              <a:rPr lang="zh-CN" altLang="en-US" smtClean="0"/>
              <a:pPr/>
              <a:t>2020/1/15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8799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C5D2-C339-49DC-8EC9-7AD5BC645EBB}" type="datetime1">
              <a:rPr lang="zh-CN" altLang="en-US" smtClean="0"/>
              <a:pPr/>
              <a:t>2020/1/15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9499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C5D2-C339-49DC-8EC9-7AD5BC645EBB}" type="datetime1">
              <a:rPr lang="zh-CN" altLang="en-US" smtClean="0"/>
              <a:pPr/>
              <a:t>2020/1/15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F96B15-8338-45D5-A943-561235072D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3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59" r:id="rId17"/>
    <p:sldLayoutId id="2147483860" r:id="rId18"/>
    <p:sldLayoutId id="2147483861" r:id="rId19"/>
    <p:sldLayoutId id="2147483862" r:id="rId20"/>
    <p:sldLayoutId id="2147483864" r:id="rId21"/>
    <p:sldLayoutId id="2147483863" r:id="rId22"/>
    <p:sldLayoutId id="2147483858" r:id="rId23"/>
    <p:sldLayoutId id="2147483865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实时视频传输</a:t>
            </a:r>
            <a:r>
              <a:rPr lang="en-US" altLang="zh-CN" sz="4000" dirty="0">
                <a:solidFill>
                  <a:schemeClr val="tx1"/>
                </a:solidFill>
              </a:rPr>
              <a:t>+D2D+</a:t>
            </a:r>
            <a:r>
              <a:rPr lang="zh-CN" altLang="en-US" sz="4000" dirty="0">
                <a:solidFill>
                  <a:schemeClr val="tx1"/>
                </a:solidFill>
              </a:rPr>
              <a:t>中国餐馆模型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2400" dirty="0">
                <a:solidFill>
                  <a:schemeClr val="tx1"/>
                </a:solidFill>
              </a:rPr>
              <a:t>建模及问题总结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F71FD38-B3C7-4C13-9039-E2D08C778E4E}"/>
              </a:ext>
            </a:extLst>
          </p:cNvPr>
          <p:cNvGrpSpPr/>
          <p:nvPr/>
        </p:nvGrpSpPr>
        <p:grpSpPr>
          <a:xfrm>
            <a:off x="2905125" y="991362"/>
            <a:ext cx="5173980" cy="4875276"/>
            <a:chOff x="3505200" y="991362"/>
            <a:chExt cx="5173980" cy="487527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657143E-B9C6-471F-BAE6-F18CA8C3EE26}"/>
                </a:ext>
              </a:extLst>
            </p:cNvPr>
            <p:cNvSpPr/>
            <p:nvPr/>
          </p:nvSpPr>
          <p:spPr>
            <a:xfrm>
              <a:off x="3505200" y="991362"/>
              <a:ext cx="5173980" cy="48752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256E74B-1414-481E-9F68-4A30E9A7C572}"/>
                </a:ext>
              </a:extLst>
            </p:cNvPr>
            <p:cNvSpPr/>
            <p:nvPr/>
          </p:nvSpPr>
          <p:spPr>
            <a:xfrm>
              <a:off x="4189857" y="1564386"/>
              <a:ext cx="3804666" cy="3729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4CE9A9E-AA54-4411-921E-22049CBA8DB9}"/>
                </a:ext>
              </a:extLst>
            </p:cNvPr>
            <p:cNvSpPr/>
            <p:nvPr/>
          </p:nvSpPr>
          <p:spPr>
            <a:xfrm>
              <a:off x="4866894" y="2189892"/>
              <a:ext cx="2458212" cy="24782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7A42241D-E14D-4034-BABB-074DDA2DEB3B}"/>
                </a:ext>
              </a:extLst>
            </p:cNvPr>
            <p:cNvSpPr/>
            <p:nvPr/>
          </p:nvSpPr>
          <p:spPr>
            <a:xfrm>
              <a:off x="5863780" y="2816352"/>
              <a:ext cx="377952" cy="61264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8AFEBBC-13B3-4DA8-BCA1-455945E0D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2448" y="1405842"/>
              <a:ext cx="256032" cy="4220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700BE75-B752-4016-AEE9-2F179B823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3978" y="1706880"/>
              <a:ext cx="609981" cy="7901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8AA4E0D-207F-4631-B41D-6B75DABA8B2F}"/>
                </a:ext>
              </a:extLst>
            </p:cNvPr>
            <p:cNvSpPr txBox="1"/>
            <p:nvPr/>
          </p:nvSpPr>
          <p:spPr>
            <a:xfrm>
              <a:off x="5718048" y="2818423"/>
              <a:ext cx="914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BS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084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3160AC-94E4-43CF-8DB5-D94DBD43D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55" y="1506310"/>
            <a:ext cx="7835190" cy="4761008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23554884-131F-4634-9034-664316D3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符号定义与概念对比</a:t>
            </a:r>
            <a:b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02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C5E0F-A98C-404F-9B1D-6EFC64E6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琥珀" panose="02010800040101010101" pitchFamily="2" charset="-122"/>
                <a:ea typeface="华文琥珀" panose="02010800040101010101" pitchFamily="2" charset="-122"/>
              </a:rPr>
              <a:t>UE</a:t>
            </a:r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的过程动作</a:t>
            </a:r>
            <a:b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D674AA0-8C90-41E9-8125-77290DE0D4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90"/>
                <a:ext cx="9895416" cy="3563936"/>
              </a:xfrm>
            </p:spPr>
            <p:txBody>
              <a:bodyPr>
                <a:norm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首先BS广播各layer，根据UE和BS的距离决定UE能够收到的最高layer ​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当UE还未获得自身所需的所有layer时，不进行中继服务。</a:t>
                </a:r>
                <a:endParaRPr lang="en-US" altLang="zh-CN" sz="22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𝒖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所需的layer为：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𝒍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zh-CN" alt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𝒍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𝒍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𝒊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𝒖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实际从BS收到的layer为：</a:t>
                </a:r>
                <a:r>
                  <a:rPr lang="en-US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𝒍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zh-CN" alt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𝒍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𝒍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altLang="zh-CN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，规定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𝒖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𝒍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altLang="zh-CN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层开始逐层向上请求其他UE帮忙中继。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  <m:r>
                      <a:rPr lang="en-US" altLang="zh-CN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≤</m:t>
                    </m:r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𝒘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  <m:r>
                      <a:rPr lang="zh-CN" altLang="zh-CN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​</m:t>
                    </m:r>
                  </m:oMath>
                </a14:m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，即UE不会为了提供中继服务而获取自己所不需要的layer</a:t>
                </a:r>
                <a:r>
                  <a:rPr lang="zh-CN" altLang="en-US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sz="22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𝒖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的​</a:t>
                </a:r>
                <a:r>
                  <a:rPr lang="en-US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  <m:r>
                      <a:rPr lang="en-US" altLang="zh-CN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𝒘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lang="zh-CN" altLang="zh-CN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​</m:t>
                    </m:r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𝒖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根据中国餐馆模型，选择某个layer进行售卖。</a:t>
                </a:r>
              </a:p>
              <a:p>
                <a:pPr lvl="1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假定任意UE均知道所有layer的状态（</a:t>
                </a:r>
                <a:r>
                  <a:rPr lang="en-US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layer</a:t>
                </a:r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大小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、提供中继的UE数）</a:t>
                </a:r>
              </a:p>
              <a:p>
                <a:pPr lvl="1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layer i的大小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​由需求layer i的UE数量决定</a:t>
                </a:r>
              </a:p>
              <a:p>
                <a:pPr lvl="1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之前UE做的决定可以存储在server的log file中以提供后续UE做决策</a:t>
                </a:r>
                <a:r>
                  <a:rPr lang="en-US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[1]</a:t>
                </a:r>
                <a:endParaRPr lang="zh-CN" altLang="zh-CN" sz="22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𝒖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根据：</a:t>
                </a:r>
                <a14:m>
                  <m:oMath xmlns:m="http://schemas.openxmlformats.org/officeDocument/2006/math">
                    <m:r>
                      <a:rPr lang="zh-CN" altLang="zh-CN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​</m:t>
                    </m:r>
                    <m:sSub>
                      <m:sSubPr>
                        <m:ctrl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b="1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、之前UE做出的决策来进行选择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2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endParaRPr lang="zh-CN" altLang="en-US" sz="2200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D674AA0-8C90-41E9-8125-77290DE0D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90"/>
                <a:ext cx="9895416" cy="3563936"/>
              </a:xfrm>
              <a:blipFill>
                <a:blip r:embed="rId3"/>
                <a:stretch>
                  <a:fillRect l="-678" t="-119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1419A3A6-C016-4021-8F17-EBCE6E5A5CB7}"/>
              </a:ext>
            </a:extLst>
          </p:cNvPr>
          <p:cNvSpPr txBox="1"/>
          <p:nvPr/>
        </p:nvSpPr>
        <p:spPr>
          <a:xfrm>
            <a:off x="677334" y="6248400"/>
            <a:ext cx="106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[1]: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Merriweather"/>
              </a:rPr>
              <a:t>Dynamic Chinese Restaurant Game: Theory and Application to Cognitive Radio Networks</a:t>
            </a:r>
            <a:r>
              <a:rPr lang="zh-CN" altLang="zh-CN" sz="1050" dirty="0">
                <a:latin typeface="Arial" panose="020B0604020202020204" pitchFamily="34" charset="0"/>
              </a:rPr>
              <a:t> 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8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B8B89-4020-408C-AFBD-00884BD4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存在的问题</a:t>
            </a:r>
            <a:b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7F238-68F5-4766-9553-DB92715B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zh-CN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具体的物理实现：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BS如何广播各layer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（限制不能广播到更外圈的应该是起初的带宽还是丢包率）</a:t>
            </a:r>
            <a:endParaRPr lang="zh-CN" altLang="zh-CN" sz="2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UE之间使用固定信道进行通讯，具体细节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（频段占用重叠问题）</a:t>
            </a:r>
            <a:endParaRPr lang="zh-CN" altLang="zh-CN" sz="2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UE作为中继获得的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资源</a:t>
            </a:r>
            <a:r>
              <a:rPr lang="zh-CN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补偿如何对UE产生积极影响：UE成为中继时已经获取了所有自己需要的layer，额外的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资源</a:t>
            </a:r>
            <a:r>
              <a:rPr lang="zh-CN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补偿对UE有何益处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有哪些物理资源需要考虑进来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9750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ACF42834-DB0C-435F-BC9E-2A8D2D9FC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50" y="2427729"/>
            <a:ext cx="9628495" cy="99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14A019-B4F9-4E6A-877F-61C8EE71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存在的问题</a:t>
            </a:r>
            <a:b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F38F2-CEDE-45F6-8448-C1A5284F6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61991" cy="3880773"/>
          </a:xfrm>
        </p:spPr>
        <p:txBody>
          <a:bodyPr>
            <a:normAutofit fontScale="92500"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模型的问题：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目前需求layer的人数（桌子上的人数）、[之前UE做的选择]都是全局可知的信息，使模型变成简单的求平均桌子空间大小的问题。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可能的解决办法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：  </a:t>
            </a:r>
            <a:endParaRPr lang="zh-CN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UE不光要考量当前的utility，同时要加入对后续UE决策的估计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将一部分信息变成局部的，UE需要根据signal和belief进行推测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（效仿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CRM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zh-CN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目前没有考虑向BS购买layer的情况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（竞价过程）</a:t>
            </a:r>
            <a:endParaRPr lang="zh-CN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BS会给出什么样的售价</a:t>
            </a: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UE会给出什么样的售价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9241944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A1C8E2-513F-4C9C-99C7-9AE0E7429B06}">
  <ds:schemaRefs>
    <ds:schemaRef ds:uri="fb0879af-3eba-417a-a55a-ffe6dcd6ca77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467</Words>
  <Application>Microsoft Office PowerPoint</Application>
  <PresentationFormat>宽屏</PresentationFormat>
  <Paragraphs>38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Microsoft YaHei UI</vt:lpstr>
      <vt:lpstr>仿宋</vt:lpstr>
      <vt:lpstr>华文琥珀</vt:lpstr>
      <vt:lpstr>Arial</vt:lpstr>
      <vt:lpstr>Cambria Math</vt:lpstr>
      <vt:lpstr>Trebuchet MS</vt:lpstr>
      <vt:lpstr>Wingdings</vt:lpstr>
      <vt:lpstr>Wingdings 3</vt:lpstr>
      <vt:lpstr>平面</vt:lpstr>
      <vt:lpstr>实时视频传输+D2D+中国餐馆模型</vt:lpstr>
      <vt:lpstr>PowerPoint 演示文稿</vt:lpstr>
      <vt:lpstr>符号定义与概念对比 </vt:lpstr>
      <vt:lpstr>UE的过程动作 </vt:lpstr>
      <vt:lpstr>存在的问题 </vt:lpstr>
      <vt:lpstr>存在的问题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2020-01-14T13:27:00Z</dcterms:created>
  <dcterms:modified xsi:type="dcterms:W3CDTF">2020-01-15T02:33:08Z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