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5" r:id="rId4"/>
    <p:sldId id="261" r:id="rId5"/>
    <p:sldId id="260" r:id="rId6"/>
    <p:sldId id="264" r:id="rId7"/>
    <p:sldId id="266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7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C6CD1-8128-40BB-94D8-2BBE845CA2D3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24DE-7C72-43F6-8D1C-3CFA7CDD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493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F472-5DF1-40CA-A86A-51418525476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452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717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689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882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-1"/>
            <a:ext cx="12192000" cy="6857998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720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124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449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099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1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48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81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032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69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4F26-F258-4543-BD90-CF1C6B4CF1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FEEE-9306-493D-BB0C-2B239D6D1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99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2955132" y="1468266"/>
            <a:ext cx="488938" cy="4889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151678" y="1149398"/>
            <a:ext cx="711200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981906" y="1149398"/>
            <a:ext cx="711200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06720" y="1519854"/>
            <a:ext cx="385762" cy="385762"/>
          </a:xfrm>
          <a:prstGeom prst="ellipse">
            <a:avLst/>
          </a:prstGeom>
          <a:solidFill>
            <a:srgbClr val="ED7E3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955132" y="2291929"/>
            <a:ext cx="488938" cy="4889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001466" y="2343517"/>
            <a:ext cx="385762" cy="385762"/>
          </a:xfrm>
          <a:prstGeom prst="ellipse">
            <a:avLst/>
          </a:prstGeom>
          <a:solidFill>
            <a:srgbClr val="ED7E3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35134" y="1492736"/>
            <a:ext cx="3289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bg1"/>
                </a:solidFill>
                <a:effectLst/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400" b="0" cap="none" spc="0" dirty="0">
              <a:ln w="0"/>
              <a:solidFill>
                <a:schemeClr val="bg1"/>
              </a:solidFill>
              <a:effectLst/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35134" y="2344996"/>
            <a:ext cx="3289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bg1"/>
                </a:solidFill>
                <a:effectLst/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400" b="0" cap="none" spc="0" dirty="0">
              <a:ln w="0"/>
              <a:solidFill>
                <a:schemeClr val="bg1"/>
              </a:solidFill>
              <a:effectLst/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82955" y="1558212"/>
            <a:ext cx="39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简单了解</a:t>
            </a:r>
            <a:r>
              <a:rPr lang="en-US" altLang="zh-CN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jvm</a:t>
            </a:r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内存分配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08483" y="2343517"/>
            <a:ext cx="231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理解多线程</a:t>
            </a:r>
          </a:p>
        </p:txBody>
      </p:sp>
      <p:sp>
        <p:nvSpPr>
          <p:cNvPr id="56" name="椭圆 55"/>
          <p:cNvSpPr/>
          <p:nvPr/>
        </p:nvSpPr>
        <p:spPr>
          <a:xfrm>
            <a:off x="2949878" y="3049128"/>
            <a:ext cx="488938" cy="4889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01466" y="3100716"/>
            <a:ext cx="385762" cy="385762"/>
          </a:xfrm>
          <a:prstGeom prst="ellipse">
            <a:avLst/>
          </a:prstGeom>
          <a:solidFill>
            <a:srgbClr val="ED7E3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508483" y="3049128"/>
            <a:ext cx="432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一些多线程实例及</a:t>
            </a:r>
            <a:r>
              <a:rPr lang="en-US" altLang="zh-CN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并发包</a:t>
            </a:r>
          </a:p>
          <a:p>
            <a:endParaRPr lang="en-US" altLang="zh-CN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6308" y="814347"/>
            <a:ext cx="263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defRPr>
            </a:lvl1pPr>
          </a:lstStyle>
          <a:p>
            <a:pPr algn="ctr"/>
            <a:r>
              <a:rPr lang="en-US" altLang="zh-CN" sz="2800" dirty="0"/>
              <a:t>Java</a:t>
            </a:r>
            <a:r>
              <a:rPr lang="zh-CN" altLang="en-US" sz="2800" dirty="0"/>
              <a:t>多线程</a:t>
            </a:r>
          </a:p>
        </p:txBody>
      </p:sp>
      <p:sp>
        <p:nvSpPr>
          <p:cNvPr id="22" name="椭圆 21"/>
          <p:cNvSpPr/>
          <p:nvPr/>
        </p:nvSpPr>
        <p:spPr>
          <a:xfrm>
            <a:off x="2939158" y="3845785"/>
            <a:ext cx="488938" cy="4889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990746" y="3897373"/>
            <a:ext cx="385762" cy="385762"/>
          </a:xfrm>
          <a:prstGeom prst="ellipse">
            <a:avLst/>
          </a:prstGeom>
          <a:solidFill>
            <a:srgbClr val="ED7E3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0"/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400" dirty="0">
              <a:ln w="0"/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62028" y="3913803"/>
            <a:ext cx="231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xmlns="" val="17374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6767" y="727788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简单了解</a:t>
            </a:r>
            <a:r>
              <a:rPr lang="en-US" altLang="zh-CN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jvm</a:t>
            </a:r>
            <a:r>
              <a:rPr lang="zh-CN" altLang="en-US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内存分配</a:t>
            </a:r>
          </a:p>
        </p:txBody>
      </p:sp>
      <p:pic>
        <p:nvPicPr>
          <p:cNvPr id="1026" name="Picture 2" descr="http://img.blog.csdn.net/20140218172737265?watermark/2/text/aHR0cDovL2Jsb2cuY3Nkbi5uZXQvY2hhb2ZhbndlaQ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8345" y="1673933"/>
            <a:ext cx="74961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1925" y="1673933"/>
            <a:ext cx="385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堆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：用来存放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对象实例和数组，线</a:t>
            </a:r>
            <a:endParaRPr lang="en-US" altLang="zh-CN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程共享。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2518" y="4494845"/>
            <a:ext cx="402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方法区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：方法区包含所有的类信息、静态变量、常量池，线程共享。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1285" y="2256822"/>
            <a:ext cx="4098983" cy="34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虚拟机栈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：用于存放对象引用，线程私有。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3299" y="2746598"/>
            <a:ext cx="413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本地方法栈</a:t>
            </a:r>
            <a:r>
              <a:rPr lang="zh-CN" altLang="en-US" dirty="0"/>
              <a:t>：功能类似虚拟机栈，用于调用本地方法，如本地的 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方法。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3299" y="3374500"/>
            <a:ext cx="413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程序计数器</a:t>
            </a:r>
            <a:r>
              <a:rPr lang="zh-CN" altLang="en-US" dirty="0"/>
              <a:t>：程序需要执行的字节码指令，分支、循环、跳转、异常处理、线程恢复等基础功能都需要依赖这个计数器来完成，每个线程都有自己的程序计数器，线程私有。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0595" y="5246707"/>
            <a:ext cx="402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直接内存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：运行时数据区之外。</a:t>
            </a:r>
          </a:p>
        </p:txBody>
      </p:sp>
    </p:spTree>
    <p:extLst>
      <p:ext uri="{BB962C8B-B14F-4D97-AF65-F5344CB8AC3E}">
        <p14:creationId xmlns:p14="http://schemas.microsoft.com/office/powerpoint/2010/main" xmlns="" val="42024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746" y="1176173"/>
            <a:ext cx="104689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类与对象的初始化过程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使用new（或其它方法）生成一个新对象时，虚拟机会先查询方法区，查看父类是否已经被加载，如果否，则虚拟机会加载父类，同时执行父类的静态初始化；接着会查看本类是否已经被加载，如果否，则会加载本类并执行相应的静态初始化，当加载完后，虚拟机会在堆中创建该对象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注意此时会将所有的实例变量初始化为Java中的默认值（0，false等，不是程序中定义的默认值）。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随后，准备执行构造方法体，执行构造方法体之前，会先调用父类的构造方法，再执行父类的构造方法体之前，会先初始化父类实例变量（初始化为程序中定义的默认值）。然后执行父类的构造方法体，接着再依次往回准备执行子类的构造方法体，同样，要先初始化子类的实例变量（初始化为程序中定义的默认值），最后执行子类的构造方法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6673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637" y="410548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堆内存设置：例：</a:t>
            </a:r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-Xms256M -Xmx512M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Xms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初始堆大小 物理内存的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1/64 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，空余堆内存小于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40%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时，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JVM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就会增大堆直到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Xmx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的值。</a:t>
            </a:r>
            <a:endParaRPr lang="en-US" altLang="zh-CN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Xmx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最大堆大小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, 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不应该超过物理内存的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90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％，空余堆内存大于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70%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时，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JVM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会减少堆直到 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Xms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的值。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37" y="1542657"/>
            <a:ext cx="1143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方法区内存分配： 例：</a:t>
            </a:r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XX:PermSize</a:t>
            </a:r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=256m -</a:t>
            </a:r>
            <a:r>
              <a:rPr lang="en-US" altLang="zh-CN" sz="1600" b="1" dirty="0" err="1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XX:MaxPermSize</a:t>
            </a:r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=1024m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XX:PermSize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设置方法区初始值，初始值物理内存的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1/64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。</a:t>
            </a:r>
            <a:endParaRPr lang="en-US" altLang="zh-CN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XX:MaxPermSize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设置方法区最大值。</a:t>
            </a:r>
            <a:endParaRPr lang="en-US" altLang="zh-CN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java8 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使用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XX:MetaSpaceSize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和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XX:MaxMetaspaceSize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代替原来的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XX:PermSize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和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XX:MaxPermSize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5037" y="2562804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每个线程的栈大小： 例：</a:t>
            </a:r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-Xss256k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Xss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：设置每个线程的栈内存大小。默认值大小与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版本和操作系统有关，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java5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以后在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Linux x64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上每个线程的栈内存默认值就是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1024KB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。减小这个值能生成更多的线程。但是操作系统对一个进程内的线程数还是有限制的，不能无限生成。</a:t>
            </a:r>
          </a:p>
        </p:txBody>
      </p:sp>
      <p:sp>
        <p:nvSpPr>
          <p:cNvPr id="6" name="矩形 5"/>
          <p:cNvSpPr/>
          <p:nvPr/>
        </p:nvSpPr>
        <p:spPr>
          <a:xfrm>
            <a:off x="3881534" y="4842092"/>
            <a:ext cx="33496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常见异常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5304628"/>
            <a:ext cx="11837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java.lang.OutOfMemoryError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: Java heap space</a:t>
            </a:r>
          </a:p>
          <a:p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java.lang.OutOfMemoryError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: </a:t>
            </a:r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PermGen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space</a:t>
            </a:r>
          </a:p>
          <a:p>
            <a:r>
              <a:rPr lang="en-US" altLang="zh-CN" sz="1600" b="1" dirty="0" err="1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java.lang.StackOverflowError</a:t>
            </a:r>
            <a:endParaRPr lang="en-US" altLang="zh-CN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memory leak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2000" y="3702448"/>
            <a:ext cx="1143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例：</a:t>
            </a:r>
            <a:r>
              <a:rPr lang="en-US" altLang="zh-CN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tomcat</a:t>
            </a:r>
            <a:r>
              <a:rPr lang="zh-CN" altLang="en-US" sz="16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分配内存：</a:t>
            </a:r>
            <a:endParaRPr lang="en-US" altLang="zh-CN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endParaRPr lang="en-US" altLang="zh-CN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JAVA_OPTS="-Xms256m –Xmx1024m -Xss1024K -</a:t>
            </a:r>
            <a:r>
              <a:rPr lang="en-US" altLang="zh-CN" sz="1600" b="1" dirty="0" err="1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XX:PermSize</a:t>
            </a:r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=128m -</a:t>
            </a:r>
            <a:r>
              <a:rPr lang="en-US" altLang="zh-CN" sz="1600" b="1" dirty="0" err="1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XX:MaxPermSize</a:t>
            </a:r>
            <a:r>
              <a:rPr lang="en-US" altLang="zh-CN" sz="1600" b="1" dirty="0">
                <a:solidFill>
                  <a:srgbClr val="FF0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=256m" </a:t>
            </a:r>
          </a:p>
          <a:p>
            <a:endParaRPr lang="zh-CN" altLang="en-US" sz="1600" b="1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2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78.360doc.com/DownloadImg/2014/09/2513/45594096_1.jpg?_=5420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973" y="1314739"/>
            <a:ext cx="3486409" cy="41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16149" y="5707007"/>
            <a:ext cx="1096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每启动一个新线程</a:t>
            </a:r>
            <a:r>
              <a:rPr lang="en-US" altLang="zh-CN" dirty="0">
                <a:solidFill>
                  <a:schemeClr val="bg1"/>
                </a:solidFill>
              </a:rPr>
              <a:t>,Java</a:t>
            </a:r>
            <a:r>
              <a:rPr lang="zh-CN" altLang="en-US" dirty="0">
                <a:solidFill>
                  <a:schemeClr val="bg1"/>
                </a:solidFill>
              </a:rPr>
              <a:t>虚拟机都会为它分配一个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栈。以栈帧为单位保存线程的运行状态。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40834" y="422224"/>
            <a:ext cx="2696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理解多线程</a:t>
            </a:r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149" y="1376369"/>
            <a:ext cx="5867908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783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1370" y="590377"/>
            <a:ext cx="103974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每个线程有自己的线程栈。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线程栈由栈帧组成。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栈帧就是用来存储方法临时变量的。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每一个方法会对应着一个栈帧。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每一个方法的调用，就会在栈上压入一个栈帧。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每一个方法的退出就会从栈上弹出一个栈帧。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线程栈上所有的栈帧都被弹出之后，该线程就结束了。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多个线程同时</a:t>
            </a:r>
            <a:r>
              <a:rPr lang="en-US" altLang="zh-CN" sz="2400" b="1" dirty="0">
                <a:solidFill>
                  <a:schemeClr val="bg1"/>
                </a:solidFill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</a:rPr>
              <a:t>或着说在同一时间段内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</a:rPr>
              <a:t>访问同一对象，则会产生并发问题。</a:t>
            </a:r>
          </a:p>
        </p:txBody>
      </p:sp>
    </p:spTree>
    <p:extLst>
      <p:ext uri="{BB962C8B-B14F-4D97-AF65-F5344CB8AC3E}">
        <p14:creationId xmlns:p14="http://schemas.microsoft.com/office/powerpoint/2010/main" xmlns="" val="94476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353" y="1598084"/>
            <a:ext cx="9128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如果多次进行字符串相加操作（如在循环中或该方法被经常调用），应考虑使用</a:t>
            </a:r>
            <a:r>
              <a:rPr lang="en-US" altLang="zh-CN" sz="2400" b="1" dirty="0">
                <a:solidFill>
                  <a:schemeClr val="bg1"/>
                </a:solidFill>
              </a:rPr>
              <a:t>StringBuilder</a:t>
            </a:r>
            <a:r>
              <a:rPr lang="zh-CN" altLang="en-US" sz="2400" b="1" dirty="0">
                <a:solidFill>
                  <a:schemeClr val="bg1"/>
                </a:solidFill>
              </a:rPr>
              <a:t>类来实现以提高性能，多线程使用</a:t>
            </a:r>
            <a:r>
              <a:rPr lang="en-US" altLang="zh-CN" sz="2400" b="1" dirty="0">
                <a:solidFill>
                  <a:schemeClr val="bg1"/>
                </a:solidFill>
              </a:rPr>
              <a:t>StringBuffer</a:t>
            </a:r>
            <a:r>
              <a:rPr lang="zh-CN" altLang="en-US" sz="2400" b="1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58751" y="550506"/>
            <a:ext cx="480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3200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xmlns="" val="4398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3493" y="615764"/>
            <a:ext cx="98531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用于存储键值对，根据键得到值，因此不允许键重复，值可以重复。</a:t>
            </a:r>
            <a:br>
              <a:rPr lang="zh-CN" altLang="en-US" b="1" dirty="0">
                <a:solidFill>
                  <a:schemeClr val="bg1"/>
                </a:solidFill>
                <a:latin typeface="+mn-ea"/>
              </a:rPr>
            </a:br>
            <a:r>
              <a:rPr lang="en-US" altLang="zh-CN" b="1" dirty="0">
                <a:solidFill>
                  <a:schemeClr val="bg1"/>
                </a:solidFill>
                <a:latin typeface="+mn-ea"/>
              </a:rPr>
              <a:t>l  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是一个最常用的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，它根据键的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hashCode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值存储数据，根据键可以直接获取它的值，具有很快的访问速度。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最多只允许一条记录的键为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null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，不允许多条记录的值为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null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。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不支持线程的同步，即任一时刻可以有多个线程同时写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，可能会导致数据的不一致。如果需要同步，可以用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并发包或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Collections.synchronizedMap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map)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方法使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具有同步的能力。</a:t>
            </a:r>
            <a:br>
              <a:rPr lang="zh-CN" altLang="en-US" b="1" dirty="0">
                <a:solidFill>
                  <a:schemeClr val="bg1"/>
                </a:solidFill>
                <a:latin typeface="+mn-ea"/>
              </a:rPr>
            </a:br>
            <a:r>
              <a:rPr lang="en-US" altLang="zh-CN" b="1" dirty="0">
                <a:solidFill>
                  <a:schemeClr val="bg1"/>
                </a:solidFill>
                <a:latin typeface="+mn-ea"/>
              </a:rPr>
              <a:t>l  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Hashtable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类似，不同的是：它不允许记录的键或者值为空；它支持线程的同步，即任一时刻只有一个线程能写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Hashtable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，然而，这也导致了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Hashtable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在写入时会比较慢。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ConcurrentHashMap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Hashtable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类似，线程安全，比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Hashtable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同步粒度小。</a:t>
            </a:r>
            <a:br>
              <a:rPr lang="zh-CN" altLang="en-US" b="1" dirty="0">
                <a:solidFill>
                  <a:schemeClr val="bg1"/>
                </a:solidFill>
                <a:latin typeface="+mn-ea"/>
              </a:rPr>
            </a:br>
            <a:r>
              <a:rPr lang="en-US" altLang="zh-CN" b="1" dirty="0">
                <a:solidFill>
                  <a:schemeClr val="bg1"/>
                </a:solidFill>
                <a:latin typeface="+mn-ea"/>
              </a:rPr>
              <a:t>l  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LinkedHashMap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保存了记录的插入顺序，在用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Iteraor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遍历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LinkedHashMap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时，先得到的记录肯定是先插入的。在遍历的时候会比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慢。有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HashMap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的全部特性。</a:t>
            </a:r>
            <a:br>
              <a:rPr lang="zh-CN" altLang="en-US" b="1" dirty="0">
                <a:solidFill>
                  <a:schemeClr val="bg1"/>
                </a:solidFill>
                <a:latin typeface="+mn-ea"/>
              </a:rPr>
            </a:br>
            <a:r>
              <a:rPr lang="en-US" altLang="zh-CN" b="1" dirty="0">
                <a:solidFill>
                  <a:schemeClr val="bg1"/>
                </a:solidFill>
                <a:latin typeface="+mn-ea"/>
              </a:rPr>
              <a:t>l  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TreeMap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能够把它保存的记录根据键排序，默认是按升序排序，也可以指定排序的比较器。当用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Iteraor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遍历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TreeMap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时，得到的记录是排过序的。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TreeMap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的键不能为空，值可以为空。</a:t>
            </a:r>
          </a:p>
        </p:txBody>
      </p:sp>
    </p:spTree>
    <p:extLst>
      <p:ext uri="{BB962C8B-B14F-4D97-AF65-F5344CB8AC3E}">
        <p14:creationId xmlns:p14="http://schemas.microsoft.com/office/powerpoint/2010/main" xmlns="" val="22157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1148</Words>
  <Application>Microsoft Office PowerPoint</Application>
  <PresentationFormat>自定义</PresentationFormat>
  <Paragraphs>54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haichen xin</dc:creator>
  <cp:lastModifiedBy>xinhc</cp:lastModifiedBy>
  <cp:revision>249</cp:revision>
  <dcterms:created xsi:type="dcterms:W3CDTF">2016-11-13T13:51:11Z</dcterms:created>
  <dcterms:modified xsi:type="dcterms:W3CDTF">2016-11-28T02:51:41Z</dcterms:modified>
</cp:coreProperties>
</file>