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88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04801"/>
            <a:ext cx="8185784" cy="723900"/>
          </a:xfrm>
          <a:custGeom>
            <a:avLst/>
            <a:gdLst/>
            <a:ahLst/>
            <a:cxnLst/>
            <a:rect l="l" t="t" r="r" b="b"/>
            <a:pathLst>
              <a:path w="8185784" h="723900">
                <a:moveTo>
                  <a:pt x="0" y="0"/>
                </a:moveTo>
                <a:lnTo>
                  <a:pt x="0" y="723891"/>
                </a:lnTo>
                <a:lnTo>
                  <a:pt x="8183753" y="717548"/>
                </a:lnTo>
                <a:lnTo>
                  <a:pt x="8185404" y="1014"/>
                </a:lnTo>
                <a:lnTo>
                  <a:pt x="0" y="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848600" y="59436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82000" y="56388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700"/>
                </a:lnTo>
                <a:lnTo>
                  <a:pt x="152400" y="533400"/>
                </a:lnTo>
                <a:lnTo>
                  <a:pt x="457200" y="533400"/>
                </a:lnTo>
                <a:lnTo>
                  <a:pt x="609600" y="266700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372856" y="6230111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457200" y="0"/>
                </a:moveTo>
                <a:lnTo>
                  <a:pt x="152400" y="0"/>
                </a:lnTo>
                <a:lnTo>
                  <a:pt x="0" y="266699"/>
                </a:lnTo>
                <a:lnTo>
                  <a:pt x="152400" y="533398"/>
                </a:lnTo>
                <a:lnTo>
                  <a:pt x="457200" y="533398"/>
                </a:lnTo>
                <a:lnTo>
                  <a:pt x="609600" y="266699"/>
                </a:lnTo>
                <a:lnTo>
                  <a:pt x="457200" y="0"/>
                </a:lnTo>
                <a:close/>
              </a:path>
            </a:pathLst>
          </a:custGeom>
          <a:solidFill>
            <a:srgbClr val="5085C2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62127" y="420636"/>
            <a:ext cx="464058" cy="4107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29361" y="410718"/>
            <a:ext cx="429895" cy="381000"/>
          </a:xfrm>
          <a:custGeom>
            <a:avLst/>
            <a:gdLst/>
            <a:ahLst/>
            <a:cxnLst/>
            <a:rect l="l" t="t" r="r" b="b"/>
            <a:pathLst>
              <a:path w="429895" h="381000">
                <a:moveTo>
                  <a:pt x="315468" y="0"/>
                </a:moveTo>
                <a:lnTo>
                  <a:pt x="114300" y="0"/>
                </a:lnTo>
                <a:lnTo>
                  <a:pt x="0" y="190500"/>
                </a:lnTo>
                <a:lnTo>
                  <a:pt x="114300" y="381000"/>
                </a:lnTo>
                <a:lnTo>
                  <a:pt x="315468" y="381000"/>
                </a:lnTo>
                <a:lnTo>
                  <a:pt x="429768" y="190500"/>
                </a:lnTo>
                <a:lnTo>
                  <a:pt x="315468" y="0"/>
                </a:lnTo>
                <a:close/>
              </a:path>
            </a:pathLst>
          </a:custGeom>
          <a:solidFill>
            <a:srgbClr val="4B5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29361" y="410718"/>
            <a:ext cx="429895" cy="381000"/>
          </a:xfrm>
          <a:custGeom>
            <a:avLst/>
            <a:gdLst/>
            <a:ahLst/>
            <a:cxnLst/>
            <a:rect l="l" t="t" r="r" b="b"/>
            <a:pathLst>
              <a:path w="429895" h="381000">
                <a:moveTo>
                  <a:pt x="0" y="190500"/>
                </a:moveTo>
                <a:lnTo>
                  <a:pt x="114300" y="0"/>
                </a:lnTo>
                <a:lnTo>
                  <a:pt x="315468" y="0"/>
                </a:lnTo>
                <a:lnTo>
                  <a:pt x="429768" y="190500"/>
                </a:lnTo>
                <a:lnTo>
                  <a:pt x="315468" y="381000"/>
                </a:lnTo>
                <a:lnTo>
                  <a:pt x="114300" y="381000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94359" y="239280"/>
            <a:ext cx="464058" cy="4107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61594" y="229361"/>
            <a:ext cx="429895" cy="381000"/>
          </a:xfrm>
          <a:custGeom>
            <a:avLst/>
            <a:gdLst/>
            <a:ahLst/>
            <a:cxnLst/>
            <a:rect l="l" t="t" r="r" b="b"/>
            <a:pathLst>
              <a:path w="429894" h="381000">
                <a:moveTo>
                  <a:pt x="315468" y="0"/>
                </a:moveTo>
                <a:lnTo>
                  <a:pt x="114300" y="0"/>
                </a:lnTo>
                <a:lnTo>
                  <a:pt x="0" y="190500"/>
                </a:lnTo>
                <a:lnTo>
                  <a:pt x="114300" y="381000"/>
                </a:lnTo>
                <a:lnTo>
                  <a:pt x="315468" y="381000"/>
                </a:lnTo>
                <a:lnTo>
                  <a:pt x="429768" y="190500"/>
                </a:lnTo>
                <a:lnTo>
                  <a:pt x="315468" y="0"/>
                </a:lnTo>
                <a:close/>
              </a:path>
            </a:pathLst>
          </a:custGeom>
          <a:solidFill>
            <a:srgbClr val="85B9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1594" y="229361"/>
            <a:ext cx="429895" cy="381000"/>
          </a:xfrm>
          <a:custGeom>
            <a:avLst/>
            <a:gdLst/>
            <a:ahLst/>
            <a:cxnLst/>
            <a:rect l="l" t="t" r="r" b="b"/>
            <a:pathLst>
              <a:path w="429894" h="381000">
                <a:moveTo>
                  <a:pt x="0" y="190500"/>
                </a:moveTo>
                <a:lnTo>
                  <a:pt x="114300" y="0"/>
                </a:lnTo>
                <a:lnTo>
                  <a:pt x="315468" y="0"/>
                </a:lnTo>
                <a:lnTo>
                  <a:pt x="429768" y="190500"/>
                </a:lnTo>
                <a:lnTo>
                  <a:pt x="315468" y="381000"/>
                </a:lnTo>
                <a:lnTo>
                  <a:pt x="114300" y="381000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94359" y="620280"/>
            <a:ext cx="464058" cy="4107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61594" y="610362"/>
            <a:ext cx="429895" cy="381000"/>
          </a:xfrm>
          <a:custGeom>
            <a:avLst/>
            <a:gdLst/>
            <a:ahLst/>
            <a:cxnLst/>
            <a:rect l="l" t="t" r="r" b="b"/>
            <a:pathLst>
              <a:path w="429894" h="381000">
                <a:moveTo>
                  <a:pt x="315468" y="0"/>
                </a:moveTo>
                <a:lnTo>
                  <a:pt x="114300" y="0"/>
                </a:lnTo>
                <a:lnTo>
                  <a:pt x="0" y="190500"/>
                </a:lnTo>
                <a:lnTo>
                  <a:pt x="114300" y="381000"/>
                </a:lnTo>
                <a:lnTo>
                  <a:pt x="315468" y="381000"/>
                </a:lnTo>
                <a:lnTo>
                  <a:pt x="429768" y="190500"/>
                </a:lnTo>
                <a:lnTo>
                  <a:pt x="315468" y="0"/>
                </a:lnTo>
                <a:close/>
              </a:path>
            </a:pathLst>
          </a:custGeom>
          <a:solidFill>
            <a:srgbClr val="DE8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61594" y="610362"/>
            <a:ext cx="429895" cy="381000"/>
          </a:xfrm>
          <a:custGeom>
            <a:avLst/>
            <a:gdLst/>
            <a:ahLst/>
            <a:cxnLst/>
            <a:rect l="l" t="t" r="r" b="b"/>
            <a:pathLst>
              <a:path w="429894" h="381000">
                <a:moveTo>
                  <a:pt x="0" y="190500"/>
                </a:moveTo>
                <a:lnTo>
                  <a:pt x="114300" y="0"/>
                </a:lnTo>
                <a:lnTo>
                  <a:pt x="315468" y="0"/>
                </a:lnTo>
                <a:lnTo>
                  <a:pt x="429768" y="190500"/>
                </a:lnTo>
                <a:lnTo>
                  <a:pt x="315468" y="381000"/>
                </a:lnTo>
                <a:lnTo>
                  <a:pt x="114300" y="381000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3373" y="2333371"/>
            <a:ext cx="7077252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hlink"/>
                </a:solidFill>
                <a:latin typeface="楷体" panose="02010609060101010101" charset="-122"/>
                <a:cs typeface="楷体" panose="0201060906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374293"/>
            <a:ext cx="8224519" cy="257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55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5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53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eg"/><Relationship Id="rId3" Type="http://schemas.openxmlformats.org/officeDocument/2006/relationships/image" Target="../media/image69.jpeg"/><Relationship Id="rId7" Type="http://schemas.openxmlformats.org/officeDocument/2006/relationships/image" Target="../media/image73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eg"/><Relationship Id="rId5" Type="http://schemas.openxmlformats.org/officeDocument/2006/relationships/image" Target="../media/image71.png"/><Relationship Id="rId4" Type="http://schemas.openxmlformats.org/officeDocument/2006/relationships/image" Target="../media/image7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jpe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23.jpeg"/><Relationship Id="rId5" Type="http://schemas.openxmlformats.org/officeDocument/2006/relationships/image" Target="../media/image83.jpe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png"/><Relationship Id="rId7" Type="http://schemas.openxmlformats.org/officeDocument/2006/relationships/image" Target="../media/image93.jpe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23.jpeg"/><Relationship Id="rId4" Type="http://schemas.openxmlformats.org/officeDocument/2006/relationships/image" Target="../media/image92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99.pn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eg"/><Relationship Id="rId5" Type="http://schemas.openxmlformats.org/officeDocument/2006/relationships/image" Target="../media/image97.png"/><Relationship Id="rId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18.jpeg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1492" y="3255264"/>
            <a:ext cx="5791961" cy="643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2911" y="3200400"/>
            <a:ext cx="5779008" cy="629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2911" y="3200400"/>
            <a:ext cx="5779135" cy="629920"/>
          </a:xfrm>
          <a:custGeom>
            <a:avLst/>
            <a:gdLst/>
            <a:ahLst/>
            <a:cxnLst/>
            <a:rect l="l" t="t" r="r" b="b"/>
            <a:pathLst>
              <a:path w="5779134" h="629920">
                <a:moveTo>
                  <a:pt x="0" y="104901"/>
                </a:moveTo>
                <a:lnTo>
                  <a:pt x="8247" y="64079"/>
                </a:lnTo>
                <a:lnTo>
                  <a:pt x="30733" y="30733"/>
                </a:lnTo>
                <a:lnTo>
                  <a:pt x="64079" y="8247"/>
                </a:lnTo>
                <a:lnTo>
                  <a:pt x="104901" y="0"/>
                </a:lnTo>
                <a:lnTo>
                  <a:pt x="5674106" y="0"/>
                </a:lnTo>
                <a:lnTo>
                  <a:pt x="5714928" y="8247"/>
                </a:lnTo>
                <a:lnTo>
                  <a:pt x="5748274" y="30734"/>
                </a:lnTo>
                <a:lnTo>
                  <a:pt x="5770760" y="64079"/>
                </a:lnTo>
                <a:lnTo>
                  <a:pt x="5779008" y="104901"/>
                </a:lnTo>
                <a:lnTo>
                  <a:pt x="5779008" y="524510"/>
                </a:lnTo>
                <a:lnTo>
                  <a:pt x="5770760" y="565332"/>
                </a:lnTo>
                <a:lnTo>
                  <a:pt x="5748274" y="598677"/>
                </a:lnTo>
                <a:lnTo>
                  <a:pt x="5714928" y="621164"/>
                </a:lnTo>
                <a:lnTo>
                  <a:pt x="5674106" y="629412"/>
                </a:lnTo>
                <a:lnTo>
                  <a:pt x="104901" y="629412"/>
                </a:lnTo>
                <a:lnTo>
                  <a:pt x="64079" y="621164"/>
                </a:lnTo>
                <a:lnTo>
                  <a:pt x="30734" y="598678"/>
                </a:lnTo>
                <a:lnTo>
                  <a:pt x="8247" y="565332"/>
                </a:lnTo>
                <a:lnTo>
                  <a:pt x="0" y="524510"/>
                </a:lnTo>
                <a:lnTo>
                  <a:pt x="0" y="1049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23489" y="3322701"/>
            <a:ext cx="2165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双摄像机系统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5419" y="3144011"/>
            <a:ext cx="951738" cy="874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4177" y="3124961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457199" y="0"/>
                </a:moveTo>
                <a:lnTo>
                  <a:pt x="0" y="419100"/>
                </a:lnTo>
                <a:lnTo>
                  <a:pt x="457199" y="838200"/>
                </a:lnTo>
                <a:lnTo>
                  <a:pt x="914399" y="419100"/>
                </a:lnTo>
                <a:lnTo>
                  <a:pt x="457199" y="0"/>
                </a:lnTo>
                <a:close/>
              </a:path>
            </a:pathLst>
          </a:custGeom>
          <a:solidFill>
            <a:srgbClr val="DE8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4177" y="3124961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419100"/>
                </a:moveTo>
                <a:lnTo>
                  <a:pt x="457199" y="0"/>
                </a:lnTo>
                <a:lnTo>
                  <a:pt x="914399" y="419100"/>
                </a:lnTo>
                <a:lnTo>
                  <a:pt x="457199" y="838200"/>
                </a:lnTo>
                <a:lnTo>
                  <a:pt x="0" y="4191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00860" y="3251073"/>
            <a:ext cx="229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3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65397" y="389635"/>
            <a:ext cx="186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主要内容</a:t>
            </a:r>
          </a:p>
        </p:txBody>
      </p:sp>
      <p:sp>
        <p:nvSpPr>
          <p:cNvPr id="11" name="object 11"/>
          <p:cNvSpPr/>
          <p:nvPr/>
        </p:nvSpPr>
        <p:spPr>
          <a:xfrm>
            <a:off x="2034539" y="2346960"/>
            <a:ext cx="5788914" cy="6240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5960" y="2292095"/>
            <a:ext cx="577596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65960" y="2292095"/>
            <a:ext cx="5775960" cy="609600"/>
          </a:xfrm>
          <a:custGeom>
            <a:avLst/>
            <a:gdLst/>
            <a:ahLst/>
            <a:cxnLst/>
            <a:rect l="l" t="t" r="r" b="b"/>
            <a:pathLst>
              <a:path w="5775959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5674360" y="0"/>
                </a:lnTo>
                <a:lnTo>
                  <a:pt x="5713916" y="7981"/>
                </a:lnTo>
                <a:lnTo>
                  <a:pt x="5746210" y="29749"/>
                </a:lnTo>
                <a:lnTo>
                  <a:pt x="5767978" y="62043"/>
                </a:lnTo>
                <a:lnTo>
                  <a:pt x="5775960" y="101600"/>
                </a:lnTo>
                <a:lnTo>
                  <a:pt x="5775960" y="508000"/>
                </a:lnTo>
                <a:lnTo>
                  <a:pt x="5767978" y="547556"/>
                </a:lnTo>
                <a:lnTo>
                  <a:pt x="5746210" y="579850"/>
                </a:lnTo>
                <a:lnTo>
                  <a:pt x="5713916" y="601618"/>
                </a:lnTo>
                <a:lnTo>
                  <a:pt x="567436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9324" y="2153411"/>
            <a:ext cx="950213" cy="9502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18082" y="2134361"/>
            <a:ext cx="913130" cy="914400"/>
          </a:xfrm>
          <a:custGeom>
            <a:avLst/>
            <a:gdLst/>
            <a:ahLst/>
            <a:cxnLst/>
            <a:rect l="l" t="t" r="r" b="b"/>
            <a:pathLst>
              <a:path w="913130" h="914400">
                <a:moveTo>
                  <a:pt x="456438" y="0"/>
                </a:moveTo>
                <a:lnTo>
                  <a:pt x="0" y="457200"/>
                </a:lnTo>
                <a:lnTo>
                  <a:pt x="456438" y="914400"/>
                </a:lnTo>
                <a:lnTo>
                  <a:pt x="912876" y="457200"/>
                </a:lnTo>
                <a:lnTo>
                  <a:pt x="456438" y="0"/>
                </a:lnTo>
                <a:close/>
              </a:path>
            </a:pathLst>
          </a:custGeom>
          <a:solidFill>
            <a:srgbClr val="85B9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18082" y="2134361"/>
            <a:ext cx="913130" cy="914400"/>
          </a:xfrm>
          <a:custGeom>
            <a:avLst/>
            <a:gdLst/>
            <a:ahLst/>
            <a:cxnLst/>
            <a:rect l="l" t="t" r="r" b="b"/>
            <a:pathLst>
              <a:path w="913130" h="914400">
                <a:moveTo>
                  <a:pt x="0" y="457200"/>
                </a:moveTo>
                <a:lnTo>
                  <a:pt x="456438" y="0"/>
                </a:lnTo>
                <a:lnTo>
                  <a:pt x="912876" y="457200"/>
                </a:lnTo>
                <a:lnTo>
                  <a:pt x="456438" y="91440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23870" y="2408047"/>
            <a:ext cx="50199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 err="1">
                <a:latin typeface="宋体" panose="02010600030101010101" pitchFamily="2" charset="-122"/>
                <a:cs typeface="宋体" panose="02010600030101010101" pitchFamily="2" charset="-122"/>
              </a:rPr>
              <a:t>视场感知原理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7773" y="2335783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14727" y="1356360"/>
            <a:ext cx="5808726" cy="6240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46148" y="1301496"/>
            <a:ext cx="5795772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46148" y="1301496"/>
            <a:ext cx="5796280" cy="609600"/>
          </a:xfrm>
          <a:custGeom>
            <a:avLst/>
            <a:gdLst/>
            <a:ahLst/>
            <a:cxnLst/>
            <a:rect l="l" t="t" r="r" b="b"/>
            <a:pathLst>
              <a:path w="579628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5694172" y="0"/>
                </a:lnTo>
                <a:lnTo>
                  <a:pt x="5733728" y="7981"/>
                </a:lnTo>
                <a:lnTo>
                  <a:pt x="5766022" y="29749"/>
                </a:lnTo>
                <a:lnTo>
                  <a:pt x="5787790" y="62043"/>
                </a:lnTo>
                <a:lnTo>
                  <a:pt x="5795772" y="101600"/>
                </a:lnTo>
                <a:lnTo>
                  <a:pt x="5795772" y="508000"/>
                </a:lnTo>
                <a:lnTo>
                  <a:pt x="5787790" y="547556"/>
                </a:lnTo>
                <a:lnTo>
                  <a:pt x="5766022" y="579850"/>
                </a:lnTo>
                <a:lnTo>
                  <a:pt x="5733728" y="601618"/>
                </a:lnTo>
                <a:lnTo>
                  <a:pt x="5694172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9511" y="1162811"/>
            <a:ext cx="945641" cy="9502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8269" y="1143761"/>
            <a:ext cx="908685" cy="914400"/>
          </a:xfrm>
          <a:custGeom>
            <a:avLst/>
            <a:gdLst/>
            <a:ahLst/>
            <a:cxnLst/>
            <a:rect l="l" t="t" r="r" b="b"/>
            <a:pathLst>
              <a:path w="908685" h="914400">
                <a:moveTo>
                  <a:pt x="454152" y="0"/>
                </a:moveTo>
                <a:lnTo>
                  <a:pt x="0" y="457200"/>
                </a:lnTo>
                <a:lnTo>
                  <a:pt x="454152" y="914400"/>
                </a:lnTo>
                <a:lnTo>
                  <a:pt x="908304" y="457200"/>
                </a:lnTo>
                <a:lnTo>
                  <a:pt x="454152" y="0"/>
                </a:lnTo>
                <a:close/>
              </a:path>
            </a:pathLst>
          </a:custGeom>
          <a:solidFill>
            <a:srgbClr val="4B5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98269" y="1143761"/>
            <a:ext cx="908685" cy="914400"/>
          </a:xfrm>
          <a:custGeom>
            <a:avLst/>
            <a:gdLst/>
            <a:ahLst/>
            <a:cxnLst/>
            <a:rect l="l" t="t" r="r" b="b"/>
            <a:pathLst>
              <a:path w="908685" h="914400">
                <a:moveTo>
                  <a:pt x="0" y="457200"/>
                </a:moveTo>
                <a:lnTo>
                  <a:pt x="454152" y="0"/>
                </a:lnTo>
                <a:lnTo>
                  <a:pt x="908304" y="457200"/>
                </a:lnTo>
                <a:lnTo>
                  <a:pt x="454152" y="91440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40685" y="1422018"/>
            <a:ext cx="37315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枪或球摄像机的局限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75841" y="1294891"/>
            <a:ext cx="229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1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57400" y="4165091"/>
            <a:ext cx="5790438" cy="643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88820" y="4110228"/>
            <a:ext cx="5777865" cy="629920"/>
          </a:xfrm>
          <a:custGeom>
            <a:avLst/>
            <a:gdLst/>
            <a:ahLst/>
            <a:cxnLst/>
            <a:rect l="l" t="t" r="r" b="b"/>
            <a:pathLst>
              <a:path w="5777865" h="629920">
                <a:moveTo>
                  <a:pt x="5672582" y="0"/>
                </a:moveTo>
                <a:lnTo>
                  <a:pt x="104902" y="0"/>
                </a:lnTo>
                <a:lnTo>
                  <a:pt x="64079" y="8247"/>
                </a:lnTo>
                <a:lnTo>
                  <a:pt x="30733" y="30734"/>
                </a:lnTo>
                <a:lnTo>
                  <a:pt x="8247" y="64079"/>
                </a:lnTo>
                <a:lnTo>
                  <a:pt x="0" y="104902"/>
                </a:lnTo>
                <a:lnTo>
                  <a:pt x="0" y="524510"/>
                </a:lnTo>
                <a:lnTo>
                  <a:pt x="8247" y="565332"/>
                </a:lnTo>
                <a:lnTo>
                  <a:pt x="30733" y="598678"/>
                </a:lnTo>
                <a:lnTo>
                  <a:pt x="64079" y="621164"/>
                </a:lnTo>
                <a:lnTo>
                  <a:pt x="104902" y="629412"/>
                </a:lnTo>
                <a:lnTo>
                  <a:pt x="5672582" y="629412"/>
                </a:lnTo>
                <a:lnTo>
                  <a:pt x="5713404" y="621164"/>
                </a:lnTo>
                <a:lnTo>
                  <a:pt x="5746750" y="598678"/>
                </a:lnTo>
                <a:lnTo>
                  <a:pt x="5769236" y="565332"/>
                </a:lnTo>
                <a:lnTo>
                  <a:pt x="5777483" y="524510"/>
                </a:lnTo>
                <a:lnTo>
                  <a:pt x="5777483" y="104902"/>
                </a:lnTo>
                <a:lnTo>
                  <a:pt x="5769236" y="64079"/>
                </a:lnTo>
                <a:lnTo>
                  <a:pt x="5746750" y="30734"/>
                </a:lnTo>
                <a:lnTo>
                  <a:pt x="5713404" y="8247"/>
                </a:lnTo>
                <a:lnTo>
                  <a:pt x="567258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88820" y="4110228"/>
            <a:ext cx="5777865" cy="629920"/>
          </a:xfrm>
          <a:custGeom>
            <a:avLst/>
            <a:gdLst/>
            <a:ahLst/>
            <a:cxnLst/>
            <a:rect l="l" t="t" r="r" b="b"/>
            <a:pathLst>
              <a:path w="5777865" h="629920">
                <a:moveTo>
                  <a:pt x="0" y="104902"/>
                </a:moveTo>
                <a:lnTo>
                  <a:pt x="8247" y="64079"/>
                </a:lnTo>
                <a:lnTo>
                  <a:pt x="30733" y="30734"/>
                </a:lnTo>
                <a:lnTo>
                  <a:pt x="64079" y="8247"/>
                </a:lnTo>
                <a:lnTo>
                  <a:pt x="104902" y="0"/>
                </a:lnTo>
                <a:lnTo>
                  <a:pt x="5672582" y="0"/>
                </a:lnTo>
                <a:lnTo>
                  <a:pt x="5713404" y="8247"/>
                </a:lnTo>
                <a:lnTo>
                  <a:pt x="5746750" y="30733"/>
                </a:lnTo>
                <a:lnTo>
                  <a:pt x="5769236" y="64079"/>
                </a:lnTo>
                <a:lnTo>
                  <a:pt x="5777483" y="104902"/>
                </a:lnTo>
                <a:lnTo>
                  <a:pt x="5777483" y="524510"/>
                </a:lnTo>
                <a:lnTo>
                  <a:pt x="5769236" y="565332"/>
                </a:lnTo>
                <a:lnTo>
                  <a:pt x="5746750" y="598677"/>
                </a:lnTo>
                <a:lnTo>
                  <a:pt x="5713404" y="621164"/>
                </a:lnTo>
                <a:lnTo>
                  <a:pt x="5672582" y="629412"/>
                </a:lnTo>
                <a:lnTo>
                  <a:pt x="104902" y="629412"/>
                </a:lnTo>
                <a:lnTo>
                  <a:pt x="64079" y="621164"/>
                </a:lnTo>
                <a:lnTo>
                  <a:pt x="30733" y="598678"/>
                </a:lnTo>
                <a:lnTo>
                  <a:pt x="8247" y="565332"/>
                </a:lnTo>
                <a:lnTo>
                  <a:pt x="0" y="524510"/>
                </a:lnTo>
                <a:lnTo>
                  <a:pt x="0" y="10490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48889" y="4233164"/>
            <a:ext cx="187071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 err="1">
                <a:latin typeface="宋体" panose="02010600030101010101" pitchFamily="2" charset="-122"/>
                <a:cs typeface="宋体" panose="02010600030101010101" pitchFamily="2" charset="-122"/>
              </a:rPr>
              <a:t>应用</a:t>
            </a:r>
            <a:r>
              <a:rPr lang="zh-CN" altLang="en-US"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场景</a:t>
            </a:r>
            <a:endParaRPr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81327" y="4053840"/>
            <a:ext cx="950213" cy="8740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50086" y="4034790"/>
            <a:ext cx="913130" cy="838200"/>
          </a:xfrm>
          <a:custGeom>
            <a:avLst/>
            <a:gdLst/>
            <a:ahLst/>
            <a:cxnLst/>
            <a:rect l="l" t="t" r="r" b="b"/>
            <a:pathLst>
              <a:path w="913130" h="838200">
                <a:moveTo>
                  <a:pt x="456438" y="0"/>
                </a:moveTo>
                <a:lnTo>
                  <a:pt x="0" y="419100"/>
                </a:lnTo>
                <a:lnTo>
                  <a:pt x="456438" y="838200"/>
                </a:lnTo>
                <a:lnTo>
                  <a:pt x="912876" y="419100"/>
                </a:lnTo>
                <a:lnTo>
                  <a:pt x="45643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50086" y="4034790"/>
            <a:ext cx="913130" cy="838200"/>
          </a:xfrm>
          <a:custGeom>
            <a:avLst/>
            <a:gdLst/>
            <a:ahLst/>
            <a:cxnLst/>
            <a:rect l="l" t="t" r="r" b="b"/>
            <a:pathLst>
              <a:path w="913130" h="838200">
                <a:moveTo>
                  <a:pt x="0" y="419100"/>
                </a:moveTo>
                <a:lnTo>
                  <a:pt x="456438" y="0"/>
                </a:lnTo>
                <a:lnTo>
                  <a:pt x="912876" y="419100"/>
                </a:lnTo>
                <a:lnTo>
                  <a:pt x="456438" y="838200"/>
                </a:lnTo>
                <a:lnTo>
                  <a:pt x="0" y="4191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26132" y="4161535"/>
            <a:ext cx="229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4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83155" y="5097907"/>
            <a:ext cx="229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FFFFF"/>
                </a:solidFill>
                <a:latin typeface="黑体" panose="02010609060101010101" charset="-122"/>
                <a:cs typeface="黑体" panose="02010609060101010101" charset="-122"/>
              </a:rPr>
              <a:t>5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512" y="4163359"/>
            <a:ext cx="4984500" cy="82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6181" y="3399086"/>
            <a:ext cx="1094034" cy="64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827" y="3388427"/>
            <a:ext cx="1088401" cy="63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827" y="3388427"/>
            <a:ext cx="1089025" cy="634365"/>
          </a:xfrm>
          <a:custGeom>
            <a:avLst/>
            <a:gdLst/>
            <a:ahLst/>
            <a:cxnLst/>
            <a:rect l="l" t="t" r="r" b="b"/>
            <a:pathLst>
              <a:path w="1089025" h="634364">
                <a:moveTo>
                  <a:pt x="0" y="633840"/>
                </a:moveTo>
                <a:lnTo>
                  <a:pt x="1088401" y="633840"/>
                </a:lnTo>
                <a:lnTo>
                  <a:pt x="1088401" y="0"/>
                </a:lnTo>
                <a:lnTo>
                  <a:pt x="0" y="0"/>
                </a:lnTo>
                <a:lnTo>
                  <a:pt x="0" y="63384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4827" y="3540401"/>
            <a:ext cx="1089025" cy="28533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lang="zh-CN" altLang="en-US" sz="800" spc="10" dirty="0">
                <a:latin typeface="宋体" panose="02010600030101010101" pitchFamily="2" charset="-122"/>
                <a:cs typeface="宋体" panose="02010600030101010101" pitchFamily="2" charset="-122"/>
              </a:rPr>
              <a:t>枪</a:t>
            </a:r>
            <a:r>
              <a:rPr sz="800" spc="10" dirty="0" err="1"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800" spc="5" dirty="0" err="1">
                <a:latin typeface="宋体" panose="02010600030101010101" pitchFamily="2" charset="-122"/>
                <a:cs typeface="宋体" panose="02010600030101010101" pitchFamily="2" charset="-122"/>
              </a:rPr>
              <a:t>机</a:t>
            </a:r>
            <a:r>
              <a:rPr sz="800" spc="50" dirty="0" err="1">
                <a:latin typeface="宋体" panose="02010600030101010101" pitchFamily="2" charset="-122"/>
                <a:cs typeface="宋体" panose="02010600030101010101" pitchFamily="2" charset="-122"/>
              </a:rPr>
              <a:t>拍</a:t>
            </a:r>
            <a:r>
              <a:rPr sz="800" spc="10" dirty="0" err="1">
                <a:latin typeface="宋体" panose="02010600030101010101" pitchFamily="2" charset="-122"/>
                <a:cs typeface="宋体" panose="02010600030101010101" pitchFamily="2" charset="-122"/>
              </a:rPr>
              <a:t>摄</a:t>
            </a:r>
            <a:r>
              <a:rPr sz="800" spc="5" dirty="0" err="1"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800" spc="50" dirty="0" err="1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800" spc="10" dirty="0" err="1">
                <a:latin typeface="宋体" panose="02010600030101010101" pitchFamily="2" charset="-122"/>
                <a:cs typeface="宋体" panose="02010600030101010101" pitchFamily="2" charset="-122"/>
              </a:rPr>
              <a:t>标位</a:t>
            </a:r>
            <a:endParaRPr sz="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800" spc="10" dirty="0"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800" spc="5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800" spc="10" dirty="0">
                <a:latin typeface="宋体" panose="02010600030101010101" pitchFamily="2" charset="-122"/>
                <a:cs typeface="宋体" panose="02010600030101010101" pitchFamily="2" charset="-122"/>
              </a:rPr>
              <a:t>时刻</a:t>
            </a:r>
            <a:endParaRPr sz="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1636" y="4562556"/>
            <a:ext cx="682714" cy="413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4876" y="4552718"/>
            <a:ext cx="674749" cy="404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4876" y="4552718"/>
            <a:ext cx="675005" cy="404495"/>
          </a:xfrm>
          <a:custGeom>
            <a:avLst/>
            <a:gdLst/>
            <a:ahLst/>
            <a:cxnLst/>
            <a:rect l="l" t="t" r="r" b="b"/>
            <a:pathLst>
              <a:path w="675005" h="404495">
                <a:moveTo>
                  <a:pt x="0" y="404176"/>
                </a:moveTo>
                <a:lnTo>
                  <a:pt x="674749" y="404176"/>
                </a:lnTo>
                <a:lnTo>
                  <a:pt x="674749" y="0"/>
                </a:lnTo>
                <a:lnTo>
                  <a:pt x="0" y="0"/>
                </a:lnTo>
                <a:lnTo>
                  <a:pt x="0" y="404176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54876" y="4679168"/>
            <a:ext cx="6750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10"/>
              </a:spcBef>
            </a:pPr>
            <a:r>
              <a:rPr sz="800" spc="10" dirty="0">
                <a:latin typeface="Calibri" panose="020F0502020204030204"/>
                <a:cs typeface="Calibri" panose="020F0502020204030204"/>
              </a:rPr>
              <a:t>Kalman</a:t>
            </a:r>
            <a:r>
              <a:rPr sz="800" spc="5" dirty="0">
                <a:latin typeface="宋体" panose="02010600030101010101" pitchFamily="2" charset="-122"/>
                <a:cs typeface="宋体" panose="02010600030101010101" pitchFamily="2" charset="-122"/>
              </a:rPr>
              <a:t>滤波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4537" y="4348374"/>
            <a:ext cx="23177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宋体" panose="02010600030101010101" pitchFamily="2" charset="-122"/>
                <a:cs typeface="宋体" panose="02010600030101010101" pitchFamily="2" charset="-122"/>
              </a:rPr>
              <a:t>时间</a:t>
            </a:r>
            <a:endParaRPr sz="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27213" y="3399086"/>
            <a:ext cx="1099732" cy="641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21214" y="3388427"/>
            <a:ext cx="1088401" cy="63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21214" y="3388427"/>
            <a:ext cx="1089025" cy="634365"/>
          </a:xfrm>
          <a:custGeom>
            <a:avLst/>
            <a:gdLst/>
            <a:ahLst/>
            <a:cxnLst/>
            <a:rect l="l" t="t" r="r" b="b"/>
            <a:pathLst>
              <a:path w="1089025" h="634364">
                <a:moveTo>
                  <a:pt x="0" y="633840"/>
                </a:moveTo>
                <a:lnTo>
                  <a:pt x="1088401" y="633840"/>
                </a:lnTo>
                <a:lnTo>
                  <a:pt x="1088401" y="0"/>
                </a:lnTo>
                <a:lnTo>
                  <a:pt x="0" y="0"/>
                </a:lnTo>
                <a:lnTo>
                  <a:pt x="0" y="63384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21214" y="3625732"/>
            <a:ext cx="10890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10"/>
              </a:spcBef>
            </a:pPr>
            <a:r>
              <a:rPr sz="800" spc="10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800" spc="50" dirty="0"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800" spc="10" dirty="0">
                <a:latin typeface="宋体" panose="02010600030101010101" pitchFamily="2" charset="-122"/>
                <a:cs typeface="宋体" panose="02010600030101010101" pitchFamily="2" charset="-122"/>
              </a:rPr>
              <a:t>控</a:t>
            </a:r>
            <a:r>
              <a:rPr sz="800" spc="5" dirty="0"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800" spc="50" dirty="0">
                <a:latin typeface="宋体" panose="02010600030101010101" pitchFamily="2" charset="-122"/>
                <a:cs typeface="宋体" panose="02010600030101010101" pitchFamily="2" charset="-122"/>
              </a:rPr>
              <a:t>参</a:t>
            </a:r>
            <a:r>
              <a:rPr sz="800" spc="10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800" spc="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800" spc="50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800" spc="10" dirty="0">
                <a:latin typeface="宋体" panose="02010600030101010101" pitchFamily="2" charset="-122"/>
                <a:cs typeface="宋体" panose="02010600030101010101" pitchFamily="2" charset="-122"/>
              </a:rPr>
              <a:t>刻</a:t>
            </a:r>
            <a:endParaRPr sz="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98210" y="3399086"/>
            <a:ext cx="1094034" cy="6416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9545" y="3388427"/>
            <a:ext cx="1088401" cy="6338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9545" y="3388427"/>
            <a:ext cx="1089025" cy="634365"/>
          </a:xfrm>
          <a:custGeom>
            <a:avLst/>
            <a:gdLst/>
            <a:ahLst/>
            <a:cxnLst/>
            <a:rect l="l" t="t" r="r" b="b"/>
            <a:pathLst>
              <a:path w="1089025" h="634364">
                <a:moveTo>
                  <a:pt x="0" y="633840"/>
                </a:moveTo>
                <a:lnTo>
                  <a:pt x="1088401" y="633840"/>
                </a:lnTo>
                <a:lnTo>
                  <a:pt x="1088401" y="0"/>
                </a:lnTo>
                <a:lnTo>
                  <a:pt x="0" y="0"/>
                </a:lnTo>
                <a:lnTo>
                  <a:pt x="0" y="63384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89545" y="3625732"/>
            <a:ext cx="10890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宋体" panose="02010600030101010101" pitchFamily="2" charset="-122"/>
                <a:cs typeface="宋体" panose="02010600030101010101" pitchFamily="2" charset="-122"/>
              </a:rPr>
              <a:t>执</a:t>
            </a:r>
            <a:r>
              <a:rPr sz="800" spc="50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800" spc="5" dirty="0">
                <a:latin typeface="宋体" panose="02010600030101010101" pitchFamily="2" charset="-122"/>
                <a:cs typeface="宋体" panose="02010600030101010101" pitchFamily="2" charset="-122"/>
              </a:rPr>
              <a:t>控制</a:t>
            </a:r>
            <a:r>
              <a:rPr sz="800" spc="50" dirty="0"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800" spc="5" dirty="0">
                <a:latin typeface="宋体" panose="02010600030101010101" pitchFamily="2" charset="-122"/>
                <a:cs typeface="宋体" panose="02010600030101010101" pitchFamily="2" charset="-122"/>
              </a:rPr>
              <a:t>法的</a:t>
            </a:r>
            <a:r>
              <a:rPr sz="800" spc="50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800" spc="10" dirty="0">
                <a:latin typeface="宋体" panose="02010600030101010101" pitchFamily="2" charset="-122"/>
                <a:cs typeface="宋体" panose="02010600030101010101" pitchFamily="2" charset="-122"/>
              </a:rPr>
              <a:t>刻</a:t>
            </a:r>
            <a:endParaRPr sz="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9019" y="4022268"/>
            <a:ext cx="535305" cy="732790"/>
          </a:xfrm>
          <a:custGeom>
            <a:avLst/>
            <a:gdLst/>
            <a:ahLst/>
            <a:cxnLst/>
            <a:rect l="l" t="t" r="r" b="b"/>
            <a:pathLst>
              <a:path w="535305" h="732789">
                <a:moveTo>
                  <a:pt x="0" y="0"/>
                </a:moveTo>
                <a:lnTo>
                  <a:pt x="0" y="732536"/>
                </a:lnTo>
                <a:lnTo>
                  <a:pt x="535107" y="732536"/>
                </a:lnTo>
              </a:path>
            </a:pathLst>
          </a:custGeom>
          <a:ln w="951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87845" y="4721345"/>
            <a:ext cx="67031" cy="669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3868" y="4230491"/>
            <a:ext cx="1619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spc="-15" baseline="-19000" dirty="0">
                <a:latin typeface="Cambria Math" panose="02040503050406030204"/>
                <a:cs typeface="Cambria Math" panose="02040503050406030204"/>
              </a:rPr>
              <a:t>1</a:t>
            </a:r>
            <a:endParaRPr sz="900" baseline="-19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0860" y="4213923"/>
            <a:ext cx="1644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baseline="-19000" dirty="0">
                <a:latin typeface="Cambria Math" panose="02040503050406030204"/>
                <a:cs typeface="Cambria Math" panose="02040503050406030204"/>
              </a:rPr>
              <a:t>2</a:t>
            </a:r>
            <a:endParaRPr sz="900" baseline="-19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47805" y="4184779"/>
            <a:ext cx="1644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baseline="-19000" dirty="0">
                <a:latin typeface="Cambria Math" panose="02040503050406030204"/>
                <a:cs typeface="Cambria Math" panose="02040503050406030204"/>
              </a:rPr>
              <a:t>3</a:t>
            </a:r>
            <a:endParaRPr sz="900" baseline="-19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9933" y="4604885"/>
            <a:ext cx="6299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42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𝑢</a:t>
            </a:r>
            <a:r>
              <a:rPr sz="1350" spc="877" baseline="3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2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spc="30" baseline="-19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3</a:t>
            </a:r>
            <a:r>
              <a:rPr sz="900" spc="30" baseline="5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,</a:t>
            </a:r>
            <a:r>
              <a:rPr sz="900" spc="-5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-365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𝑣</a:t>
            </a:r>
            <a:r>
              <a:rPr sz="1350" spc="794" baseline="3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2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spc="30" baseline="-19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3</a:t>
            </a:r>
            <a:r>
              <a:rPr sz="1350" spc="262" baseline="3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endParaRPr sz="1350" baseline="3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91482" y="3782206"/>
            <a:ext cx="7150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37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𝜃</a:t>
            </a:r>
            <a:r>
              <a:rPr sz="1350" spc="142" baseline="12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30" baseline="-19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𝑝</a:t>
            </a:r>
            <a:r>
              <a:rPr sz="900" spc="30" baseline="5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25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spc="37" baseline="-19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3</a:t>
            </a:r>
            <a:r>
              <a:rPr sz="900" spc="37" baseline="5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, </a:t>
            </a:r>
            <a:r>
              <a:rPr sz="900" spc="-37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𝜃</a:t>
            </a:r>
            <a:r>
              <a:rPr sz="1350" spc="172" baseline="12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22" baseline="-19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spc="225" baseline="5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25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spc="37" baseline="-19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3</a:t>
            </a:r>
            <a:r>
              <a:rPr sz="1350" spc="262" baseline="3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endParaRPr sz="1350" baseline="3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75811" y="4006961"/>
            <a:ext cx="5448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215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𝑧𝑜</a:t>
            </a:r>
            <a:r>
              <a:rPr sz="900" spc="195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1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𝑜𝑚</a:t>
            </a:r>
            <a:r>
              <a:rPr sz="1350" spc="232" baseline="3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25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spc="37" baseline="-19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3</a:t>
            </a:r>
            <a:r>
              <a:rPr sz="1350" spc="262" baseline="3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endParaRPr sz="1350" baseline="3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85254" y="3434090"/>
            <a:ext cx="362585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04165" algn="l"/>
              </a:tabLst>
            </a:pPr>
            <a:r>
              <a:rPr sz="600" spc="20" dirty="0">
                <a:latin typeface="Cambria Math" panose="02040503050406030204"/>
                <a:cs typeface="Cambria Math" panose="02040503050406030204"/>
              </a:rPr>
              <a:t>1	1</a:t>
            </a:r>
            <a:endParaRPr sz="6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29036" y="3378032"/>
            <a:ext cx="5721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latin typeface="Cambria Math" panose="02040503050406030204"/>
                <a:cs typeface="Cambria Math" panose="02040503050406030204"/>
              </a:rPr>
              <a:t>𝑢</a:t>
            </a:r>
            <a:r>
              <a:rPr sz="1350" spc="15" baseline="3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-5" dirty="0">
                <a:latin typeface="Cambria Math" panose="02040503050406030204"/>
                <a:cs typeface="Cambria Math" panose="02040503050406030204"/>
              </a:rPr>
              <a:t>𝑡</a:t>
            </a:r>
            <a:r>
              <a:rPr sz="1350" spc="-7" baseline="3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-5" dirty="0">
                <a:latin typeface="Cambria Math" panose="02040503050406030204"/>
                <a:cs typeface="Cambria Math" panose="02040503050406030204"/>
              </a:rPr>
              <a:t>, </a:t>
            </a:r>
            <a:r>
              <a:rPr sz="900" spc="10" dirty="0">
                <a:latin typeface="Cambria Math" panose="02040503050406030204"/>
                <a:cs typeface="Cambria Math" panose="02040503050406030204"/>
              </a:rPr>
              <a:t>𝑣</a:t>
            </a:r>
            <a:r>
              <a:rPr sz="1350" spc="-30" baseline="3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-5" dirty="0">
                <a:latin typeface="Cambria Math" panose="02040503050406030204"/>
                <a:cs typeface="Cambria Math" panose="02040503050406030204"/>
              </a:rPr>
              <a:t>𝑡 </a:t>
            </a:r>
            <a:r>
              <a:rPr sz="900" spc="-3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1350" spc="254" baseline="3000" dirty="0">
                <a:latin typeface="Cambria Math" panose="02040503050406030204"/>
                <a:cs typeface="Cambria Math" panose="02040503050406030204"/>
              </a:rPr>
              <a:t> </a:t>
            </a:r>
            <a:endParaRPr sz="1350" baseline="3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08057" y="3312741"/>
            <a:ext cx="7092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Cambria Math" panose="02040503050406030204"/>
                <a:cs typeface="Cambria Math" panose="02040503050406030204"/>
              </a:rPr>
              <a:t>𝜃</a:t>
            </a:r>
            <a:r>
              <a:rPr sz="900" spc="-30" baseline="-19000" dirty="0">
                <a:latin typeface="Cambria Math" panose="02040503050406030204"/>
                <a:cs typeface="Cambria Math" panose="02040503050406030204"/>
              </a:rPr>
              <a:t>𝑝</a:t>
            </a:r>
            <a:r>
              <a:rPr sz="900" spc="-30" baseline="5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15" dirty="0"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spc="22" baseline="-19000" dirty="0">
                <a:latin typeface="Cambria Math" panose="02040503050406030204"/>
                <a:cs typeface="Cambria Math" panose="02040503050406030204"/>
              </a:rPr>
              <a:t>1</a:t>
            </a:r>
            <a:r>
              <a:rPr sz="900" spc="22" baseline="5000" dirty="0">
                <a:latin typeface="Cambria Math" panose="02040503050406030204"/>
                <a:cs typeface="Cambria Math" panose="02040503050406030204"/>
              </a:rPr>
              <a:t>  </a:t>
            </a:r>
            <a:r>
              <a:rPr sz="900" spc="-5" dirty="0">
                <a:latin typeface="Cambria Math" panose="02040503050406030204"/>
                <a:cs typeface="Cambria Math" panose="02040503050406030204"/>
              </a:rPr>
              <a:t>, </a:t>
            </a:r>
            <a:r>
              <a:rPr sz="900" spc="-20" dirty="0">
                <a:latin typeface="Cambria Math" panose="02040503050406030204"/>
                <a:cs typeface="Cambria Math" panose="02040503050406030204"/>
              </a:rPr>
              <a:t>𝜃</a:t>
            </a:r>
            <a:r>
              <a:rPr sz="900" spc="-30" baseline="-19000" dirty="0"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spc="67" baseline="5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15" dirty="0"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spc="22" baseline="-19000" dirty="0">
                <a:latin typeface="Cambria Math" panose="02040503050406030204"/>
                <a:cs typeface="Cambria Math" panose="02040503050406030204"/>
              </a:rPr>
              <a:t>1</a:t>
            </a:r>
            <a:r>
              <a:rPr sz="1350" spc="254" baseline="3000" dirty="0">
                <a:latin typeface="Cambria Math" panose="02040503050406030204"/>
                <a:cs typeface="Cambria Math" panose="02040503050406030204"/>
              </a:rPr>
              <a:t> </a:t>
            </a:r>
            <a:endParaRPr sz="1350" baseline="3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81969" y="3523884"/>
            <a:ext cx="7048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20" dirty="0">
                <a:latin typeface="Cambria Math" panose="02040503050406030204"/>
                <a:cs typeface="Cambria Math" panose="02040503050406030204"/>
              </a:rPr>
              <a:t>1</a:t>
            </a:r>
            <a:endParaRPr sz="6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18975" y="3467746"/>
            <a:ext cx="4876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Cambria Math" panose="02040503050406030204"/>
                <a:cs typeface="Cambria Math" panose="02040503050406030204"/>
              </a:rPr>
              <a:t>𝑧𝑜𝑜𝑚(𝑡</a:t>
            </a:r>
            <a:r>
              <a:rPr sz="900" spc="1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-5" dirty="0">
                <a:latin typeface="Cambria Math" panose="02040503050406030204"/>
                <a:cs typeface="Cambria Math" panose="02040503050406030204"/>
              </a:rPr>
              <a:t>)</a:t>
            </a:r>
            <a:endParaRPr sz="9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38966" y="3440959"/>
            <a:ext cx="6229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latin typeface="Cambria Math" panose="02040503050406030204"/>
                <a:cs typeface="Cambria Math" panose="02040503050406030204"/>
              </a:rPr>
              <a:t>𝑢</a:t>
            </a:r>
            <a:r>
              <a:rPr sz="1350" spc="15" baseline="3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10" dirty="0"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spc="15" baseline="-19000" dirty="0">
                <a:latin typeface="Cambria Math" panose="02040503050406030204"/>
                <a:cs typeface="Cambria Math" panose="02040503050406030204"/>
              </a:rPr>
              <a:t>1</a:t>
            </a:r>
            <a:r>
              <a:rPr sz="900" spc="15" baseline="5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-5" dirty="0">
                <a:latin typeface="Cambria Math" panose="02040503050406030204"/>
                <a:cs typeface="Cambria Math" panose="02040503050406030204"/>
              </a:rPr>
              <a:t>, </a:t>
            </a:r>
            <a:r>
              <a:rPr sz="900" spc="10" dirty="0">
                <a:latin typeface="Cambria Math" panose="02040503050406030204"/>
                <a:cs typeface="Cambria Math" panose="02040503050406030204"/>
              </a:rPr>
              <a:t>𝑣</a:t>
            </a:r>
            <a:r>
              <a:rPr sz="1350" spc="-52" baseline="3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10" dirty="0"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spc="15" baseline="-19000" dirty="0">
                <a:latin typeface="Cambria Math" panose="02040503050406030204"/>
                <a:cs typeface="Cambria Math" panose="02040503050406030204"/>
              </a:rPr>
              <a:t>1</a:t>
            </a:r>
            <a:r>
              <a:rPr sz="1350" spc="254" baseline="3000" dirty="0">
                <a:latin typeface="Cambria Math" panose="02040503050406030204"/>
                <a:cs typeface="Cambria Math" panose="02040503050406030204"/>
              </a:rPr>
              <a:t> </a:t>
            </a:r>
            <a:endParaRPr sz="1350" baseline="3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29664" y="4022268"/>
            <a:ext cx="436245" cy="732790"/>
          </a:xfrm>
          <a:custGeom>
            <a:avLst/>
            <a:gdLst/>
            <a:ahLst/>
            <a:cxnLst/>
            <a:rect l="l" t="t" r="r" b="b"/>
            <a:pathLst>
              <a:path w="436244" h="732789">
                <a:moveTo>
                  <a:pt x="0" y="732536"/>
                </a:moveTo>
                <a:lnTo>
                  <a:pt x="435703" y="732536"/>
                </a:lnTo>
                <a:lnTo>
                  <a:pt x="435703" y="0"/>
                </a:lnTo>
              </a:path>
            </a:pathLst>
          </a:custGeom>
          <a:ln w="7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34232" y="4022268"/>
            <a:ext cx="62865" cy="31115"/>
          </a:xfrm>
          <a:custGeom>
            <a:avLst/>
            <a:gdLst/>
            <a:ahLst/>
            <a:cxnLst/>
            <a:rect l="l" t="t" r="r" b="b"/>
            <a:pathLst>
              <a:path w="62864" h="31114">
                <a:moveTo>
                  <a:pt x="62270" y="31083"/>
                </a:moveTo>
                <a:lnTo>
                  <a:pt x="31135" y="0"/>
                </a:lnTo>
                <a:lnTo>
                  <a:pt x="0" y="31083"/>
                </a:lnTo>
              </a:path>
            </a:pathLst>
          </a:custGeom>
          <a:ln w="7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3267" y="3705352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>
                <a:moveTo>
                  <a:pt x="0" y="0"/>
                </a:moveTo>
                <a:lnTo>
                  <a:pt x="607947" y="0"/>
                </a:lnTo>
              </a:path>
            </a:pathLst>
          </a:custGeom>
          <a:ln w="7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90079" y="3674269"/>
            <a:ext cx="31750" cy="62230"/>
          </a:xfrm>
          <a:custGeom>
            <a:avLst/>
            <a:gdLst/>
            <a:ahLst/>
            <a:cxnLst/>
            <a:rect l="l" t="t" r="r" b="b"/>
            <a:pathLst>
              <a:path w="31750" h="62229">
                <a:moveTo>
                  <a:pt x="0" y="62166"/>
                </a:moveTo>
                <a:lnTo>
                  <a:pt x="31135" y="31083"/>
                </a:lnTo>
                <a:lnTo>
                  <a:pt x="0" y="0"/>
                </a:lnTo>
              </a:path>
            </a:pathLst>
          </a:custGeom>
          <a:ln w="7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9616" y="3705352"/>
            <a:ext cx="680085" cy="0"/>
          </a:xfrm>
          <a:custGeom>
            <a:avLst/>
            <a:gdLst/>
            <a:ahLst/>
            <a:cxnLst/>
            <a:rect l="l" t="t" r="r" b="b"/>
            <a:pathLst>
              <a:path w="680085">
                <a:moveTo>
                  <a:pt x="0" y="0"/>
                </a:moveTo>
                <a:lnTo>
                  <a:pt x="679929" y="0"/>
                </a:lnTo>
              </a:path>
            </a:pathLst>
          </a:custGeom>
          <a:ln w="7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58410" y="3674269"/>
            <a:ext cx="31750" cy="62230"/>
          </a:xfrm>
          <a:custGeom>
            <a:avLst/>
            <a:gdLst/>
            <a:ahLst/>
            <a:cxnLst/>
            <a:rect l="l" t="t" r="r" b="b"/>
            <a:pathLst>
              <a:path w="31750" h="62229">
                <a:moveTo>
                  <a:pt x="0" y="62166"/>
                </a:moveTo>
                <a:lnTo>
                  <a:pt x="31135" y="31083"/>
                </a:lnTo>
                <a:lnTo>
                  <a:pt x="0" y="0"/>
                </a:lnTo>
              </a:path>
            </a:pathLst>
          </a:custGeom>
          <a:ln w="7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77947" y="3705352"/>
            <a:ext cx="747395" cy="0"/>
          </a:xfrm>
          <a:custGeom>
            <a:avLst/>
            <a:gdLst/>
            <a:ahLst/>
            <a:cxnLst/>
            <a:rect l="l" t="t" r="r" b="b"/>
            <a:pathLst>
              <a:path w="747395">
                <a:moveTo>
                  <a:pt x="0" y="0"/>
                </a:moveTo>
                <a:lnTo>
                  <a:pt x="746865" y="0"/>
                </a:lnTo>
              </a:path>
            </a:pathLst>
          </a:custGeom>
          <a:ln w="7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93678" y="3674269"/>
            <a:ext cx="31750" cy="62230"/>
          </a:xfrm>
          <a:custGeom>
            <a:avLst/>
            <a:gdLst/>
            <a:ahLst/>
            <a:cxnLst/>
            <a:rect l="l" t="t" r="r" b="b"/>
            <a:pathLst>
              <a:path w="31750" h="62229">
                <a:moveTo>
                  <a:pt x="0" y="62166"/>
                </a:moveTo>
                <a:lnTo>
                  <a:pt x="31135" y="31083"/>
                </a:lnTo>
                <a:lnTo>
                  <a:pt x="0" y="0"/>
                </a:lnTo>
              </a:path>
            </a:pathLst>
          </a:custGeom>
          <a:ln w="7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90466" y="4414289"/>
            <a:ext cx="6229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1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𝑢</a:t>
            </a:r>
            <a:r>
              <a:rPr sz="1350" spc="15" baseline="3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1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spc="15" baseline="-19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1</a:t>
            </a:r>
            <a:r>
              <a:rPr sz="900" spc="15" baseline="5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, </a:t>
            </a:r>
            <a:r>
              <a:rPr sz="900" spc="1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𝑣</a:t>
            </a:r>
            <a:r>
              <a:rPr sz="1350" spc="-44" baseline="3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1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spc="15" baseline="-19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1</a:t>
            </a:r>
            <a:r>
              <a:rPr sz="1350" spc="254" baseline="3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endParaRPr sz="1350" baseline="3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53534" y="3816579"/>
            <a:ext cx="629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15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𝑢</a:t>
            </a:r>
            <a:r>
              <a:rPr sz="1350" spc="22" baseline="3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2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spc="30" baseline="-19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3</a:t>
            </a:r>
            <a:r>
              <a:rPr sz="900" spc="30" baseline="5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, </a:t>
            </a:r>
            <a:r>
              <a:rPr sz="900" spc="25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𝑣</a:t>
            </a:r>
            <a:r>
              <a:rPr sz="1350" spc="-104" baseline="3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900" spc="2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𝑡</a:t>
            </a:r>
            <a:r>
              <a:rPr sz="900" spc="30" baseline="-19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3</a:t>
            </a:r>
            <a:r>
              <a:rPr sz="1350" spc="254" baseline="3000" dirty="0">
                <a:solidFill>
                  <a:srgbClr val="FF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endParaRPr sz="1350" baseline="3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41626" y="2580894"/>
            <a:ext cx="1359535" cy="370840"/>
          </a:xfrm>
          <a:prstGeom prst="rect">
            <a:avLst/>
          </a:prstGeom>
          <a:ln w="25400">
            <a:solidFill>
              <a:srgbClr val="85B953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卡尔曼滤波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40552" y="1827276"/>
            <a:ext cx="2286000" cy="52451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25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检测：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905" algn="ctr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获取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场景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所有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潜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在目标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40552" y="2580132"/>
            <a:ext cx="2286000" cy="73914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63195" marR="153035" indent="266700">
              <a:lnSpc>
                <a:spcPct val="100000"/>
              </a:lnSpc>
              <a:spcBef>
                <a:spcPts val="435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感兴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趣目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识别：  </a:t>
            </a: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在所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有目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中筛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感兴趣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63295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40552" y="3553967"/>
            <a:ext cx="2286000" cy="52324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25"/>
              </a:spcBef>
            </a:pPr>
            <a:r>
              <a:rPr sz="14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卡尔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曼滤</a:t>
            </a:r>
            <a:r>
              <a:rPr sz="1400" b="1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波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sz="14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预估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1400" b="1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位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置和</a:t>
            </a:r>
            <a:r>
              <a:rPr sz="14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PTZ</a:t>
            </a:r>
            <a:r>
              <a:rPr sz="1400" b="1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参数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40552" y="4311396"/>
            <a:ext cx="2286000" cy="73914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35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视场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耦合：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9380" marR="108585" algn="ctr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由目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标位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sz="1400" b="1" spc="-1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</a:t>
            </a:r>
            <a:r>
              <a:rPr sz="1400" b="1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控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制参 数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40552" y="5280659"/>
            <a:ext cx="2286000" cy="701474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30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的持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续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跟踪：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40" algn="ctr">
              <a:lnSpc>
                <a:spcPct val="100000"/>
              </a:lnSpc>
            </a:pPr>
            <a:r>
              <a:rPr lang="zh-CN" altLang="en-US"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枪</a:t>
            </a:r>
            <a:r>
              <a:rPr sz="1400" b="1" spc="-5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</a:t>
            </a:r>
            <a:r>
              <a:rPr sz="1400" b="1" spc="-2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400" b="1" spc="-1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PTZ</a:t>
            </a:r>
            <a:r>
              <a:rPr lang="zh-CN" altLang="en-US" sz="1400" b="1" spc="-1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sz="1400" b="1" spc="-5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</a:t>
            </a:r>
            <a:r>
              <a:rPr sz="1400" b="1" spc="-2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协</a:t>
            </a:r>
            <a:r>
              <a:rPr sz="1400" b="1" spc="-5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同跟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40" algn="ctr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踪感</a:t>
            </a:r>
            <a:r>
              <a:rPr sz="1400" b="1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兴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趣</a:t>
            </a:r>
            <a:r>
              <a:rPr sz="1400" b="1" spc="-1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400" b="1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002589" y="2392489"/>
            <a:ext cx="85725" cy="1512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2589" y="3363277"/>
            <a:ext cx="85725" cy="1512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05637" y="4126801"/>
            <a:ext cx="85725" cy="1527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02589" y="5083873"/>
            <a:ext cx="85725" cy="1512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1222044" y="426465"/>
            <a:ext cx="3287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三、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双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摄像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机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系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统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441652" y="1305883"/>
            <a:ext cx="1209878" cy="3014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424421" y="1237564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工作流程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6994" y="1873757"/>
            <a:ext cx="1880870" cy="368935"/>
          </a:xfrm>
          <a:prstGeom prst="rect">
            <a:avLst/>
          </a:prstGeom>
          <a:ln w="25400">
            <a:solidFill>
              <a:srgbClr val="85B953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483235"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视场耦合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270" y="2508565"/>
            <a:ext cx="4207643" cy="337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2044" y="426465"/>
            <a:ext cx="3287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三、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双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摄像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机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系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统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0552" y="1827276"/>
            <a:ext cx="2286000" cy="52451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25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检测：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905" algn="ctr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获取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场景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所有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潜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在目标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0552" y="2580132"/>
            <a:ext cx="2286000" cy="73914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63195" marR="153035" indent="266700">
              <a:lnSpc>
                <a:spcPct val="100000"/>
              </a:lnSpc>
              <a:spcBef>
                <a:spcPts val="435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感兴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趣目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识别：  </a:t>
            </a: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在所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有目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中筛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感兴趣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63295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0552" y="3553967"/>
            <a:ext cx="2286000" cy="52324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25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卡尔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曼滤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波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预估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位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置和</a:t>
            </a:r>
            <a:r>
              <a:rPr sz="1400" b="1" spc="-1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PTZ</a:t>
            </a:r>
            <a:r>
              <a:rPr sz="1400" b="1" spc="-1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参数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0552" y="4311396"/>
            <a:ext cx="2286000" cy="73914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35"/>
              </a:spcBef>
            </a:pPr>
            <a:r>
              <a:rPr sz="14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视场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耦合：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9380" marR="108585" algn="ctr">
              <a:lnSpc>
                <a:spcPct val="100000"/>
              </a:lnSpc>
            </a:pPr>
            <a:r>
              <a:rPr sz="14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由目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标位</a:t>
            </a:r>
            <a:r>
              <a:rPr sz="1400" b="1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sz="1400" b="1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</a:t>
            </a:r>
            <a:r>
              <a:rPr sz="1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sz="1400" b="1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控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制参 数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0552" y="5280659"/>
            <a:ext cx="2286000" cy="916918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30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的持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续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跟踪：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40" algn="ctr">
              <a:lnSpc>
                <a:spcPct val="100000"/>
              </a:lnSpc>
            </a:pPr>
            <a:r>
              <a:rPr sz="1400" b="1" spc="5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固定</a:t>
            </a:r>
            <a:r>
              <a:rPr lang="zh-CN" altLang="en-US"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枪</a:t>
            </a:r>
            <a:r>
              <a:rPr sz="1400" b="1" spc="-5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</a:t>
            </a:r>
            <a:r>
              <a:rPr sz="1400" b="1" spc="-2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400" b="1" spc="-1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PTZ</a:t>
            </a:r>
            <a:r>
              <a:rPr lang="zh-CN" altLang="en-US" sz="1400" b="1" spc="-1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sz="1400" b="1" spc="-5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</a:t>
            </a:r>
            <a:r>
              <a:rPr sz="1400" b="1" spc="-2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协</a:t>
            </a:r>
            <a:r>
              <a:rPr sz="1400" b="1" spc="-5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同跟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40" algn="ctr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踪感</a:t>
            </a:r>
            <a:r>
              <a:rPr sz="1400" b="1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兴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趣</a:t>
            </a:r>
            <a:r>
              <a:rPr sz="1400" b="1" spc="-1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400" b="1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02589" y="2392489"/>
            <a:ext cx="85725" cy="151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02589" y="3363277"/>
            <a:ext cx="85725" cy="151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05637" y="4126801"/>
            <a:ext cx="85725" cy="1527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02589" y="5083873"/>
            <a:ext cx="85725" cy="151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1652" y="1305883"/>
            <a:ext cx="1209878" cy="3014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24421" y="1237564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工作流程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9373" y="1954529"/>
            <a:ext cx="1880870" cy="368935"/>
          </a:xfrm>
          <a:prstGeom prst="rect">
            <a:avLst/>
          </a:prstGeom>
          <a:ln w="25400">
            <a:solidFill>
              <a:srgbClr val="85B953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目标的持续跟踪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6406" y="2789670"/>
            <a:ext cx="3228096" cy="2535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2044" y="426465"/>
            <a:ext cx="3287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三、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双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摄像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机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系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统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0552" y="1827276"/>
            <a:ext cx="2286000" cy="52451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25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检测：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905" algn="ctr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获取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场景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所有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潜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在目标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0552" y="2580132"/>
            <a:ext cx="2286000" cy="73914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63195" marR="153035" indent="266700">
              <a:lnSpc>
                <a:spcPct val="100000"/>
              </a:lnSpc>
              <a:spcBef>
                <a:spcPts val="435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感兴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趣目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识别：  </a:t>
            </a: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在所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有目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中筛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感兴趣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63295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0552" y="3553967"/>
            <a:ext cx="2286000" cy="52324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25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卡尔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曼滤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波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预估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位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置和</a:t>
            </a:r>
            <a:r>
              <a:rPr sz="1400" b="1" spc="-1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PTZ</a:t>
            </a:r>
            <a:r>
              <a:rPr sz="1400" b="1" spc="-1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参数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0552" y="4311396"/>
            <a:ext cx="2286000" cy="73914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35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视场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耦合：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9380" marR="108585" algn="ctr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由目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标位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sz="1400" b="1" spc="-1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</a:t>
            </a:r>
            <a:r>
              <a:rPr sz="1400" b="1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控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制参 数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0552" y="5280659"/>
            <a:ext cx="2286000" cy="73787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30"/>
              </a:spcBef>
            </a:pPr>
            <a:r>
              <a:rPr sz="14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的持</a:t>
            </a:r>
            <a:r>
              <a:rPr sz="1400" b="1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续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跟踪：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40" algn="ctr">
              <a:lnSpc>
                <a:spcPct val="100000"/>
              </a:lnSpc>
            </a:pPr>
            <a:r>
              <a:rPr sz="14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固定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</a:t>
            </a:r>
            <a:r>
              <a:rPr sz="1400" b="1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4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PTZ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</a:t>
            </a:r>
            <a:r>
              <a:rPr sz="1400" b="1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协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同跟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40" algn="ctr">
              <a:lnSpc>
                <a:spcPct val="100000"/>
              </a:lnSpc>
            </a:pPr>
            <a:r>
              <a:rPr sz="14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踪感</a:t>
            </a:r>
            <a:r>
              <a:rPr sz="1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兴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趣</a:t>
            </a:r>
            <a:r>
              <a:rPr sz="1400" b="1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02589" y="2392489"/>
            <a:ext cx="85725" cy="151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02589" y="3363277"/>
            <a:ext cx="85725" cy="151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05637" y="4126801"/>
            <a:ext cx="85725" cy="1527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02589" y="5083873"/>
            <a:ext cx="85725" cy="151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1652" y="1305883"/>
            <a:ext cx="1209878" cy="3014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24421" y="1237564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工作流程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85417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效果展示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439" y="2020823"/>
            <a:ext cx="2346960" cy="183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1981200"/>
            <a:ext cx="957072" cy="1658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2373" y="1976373"/>
            <a:ext cx="967105" cy="1852295"/>
          </a:xfrm>
          <a:custGeom>
            <a:avLst/>
            <a:gdLst/>
            <a:ahLst/>
            <a:cxnLst/>
            <a:rect l="l" t="t" r="r" b="b"/>
            <a:pathLst>
              <a:path w="967104" h="1852295">
                <a:moveTo>
                  <a:pt x="0" y="1852040"/>
                </a:moveTo>
                <a:lnTo>
                  <a:pt x="966597" y="1852040"/>
                </a:lnTo>
                <a:lnTo>
                  <a:pt x="966597" y="0"/>
                </a:lnTo>
                <a:lnTo>
                  <a:pt x="0" y="0"/>
                </a:lnTo>
                <a:lnTo>
                  <a:pt x="0" y="1852040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1981200"/>
            <a:ext cx="2243328" cy="1845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5848" y="1966848"/>
            <a:ext cx="2272030" cy="1874520"/>
          </a:xfrm>
          <a:custGeom>
            <a:avLst/>
            <a:gdLst/>
            <a:ahLst/>
            <a:cxnLst/>
            <a:rect l="l" t="t" r="r" b="b"/>
            <a:pathLst>
              <a:path w="2272029" h="1874520">
                <a:moveTo>
                  <a:pt x="0" y="1874139"/>
                </a:moveTo>
                <a:lnTo>
                  <a:pt x="2271903" y="1874139"/>
                </a:lnTo>
                <a:lnTo>
                  <a:pt x="2271903" y="0"/>
                </a:lnTo>
                <a:lnTo>
                  <a:pt x="0" y="0"/>
                </a:lnTo>
                <a:lnTo>
                  <a:pt x="0" y="1874139"/>
                </a:lnTo>
                <a:close/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9255" y="2864512"/>
            <a:ext cx="730225" cy="181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3434" y="2879217"/>
            <a:ext cx="673735" cy="118110"/>
          </a:xfrm>
          <a:custGeom>
            <a:avLst/>
            <a:gdLst/>
            <a:ahLst/>
            <a:cxnLst/>
            <a:rect l="l" t="t" r="r" b="b"/>
            <a:pathLst>
              <a:path w="673735" h="118110">
                <a:moveTo>
                  <a:pt x="651319" y="45720"/>
                </a:moveTo>
                <a:lnTo>
                  <a:pt x="647953" y="45720"/>
                </a:lnTo>
                <a:lnTo>
                  <a:pt x="648207" y="71120"/>
                </a:lnTo>
                <a:lnTo>
                  <a:pt x="601265" y="71451"/>
                </a:lnTo>
                <a:lnTo>
                  <a:pt x="559688" y="96138"/>
                </a:lnTo>
                <a:lnTo>
                  <a:pt x="557656" y="103886"/>
                </a:lnTo>
                <a:lnTo>
                  <a:pt x="561213" y="109982"/>
                </a:lnTo>
                <a:lnTo>
                  <a:pt x="564895" y="115950"/>
                </a:lnTo>
                <a:lnTo>
                  <a:pt x="572642" y="117983"/>
                </a:lnTo>
                <a:lnTo>
                  <a:pt x="673226" y="58293"/>
                </a:lnTo>
                <a:lnTo>
                  <a:pt x="651319" y="45720"/>
                </a:lnTo>
                <a:close/>
              </a:path>
              <a:path w="673735" h="118110">
                <a:moveTo>
                  <a:pt x="601002" y="46060"/>
                </a:moveTo>
                <a:lnTo>
                  <a:pt x="0" y="50419"/>
                </a:lnTo>
                <a:lnTo>
                  <a:pt x="253" y="75692"/>
                </a:lnTo>
                <a:lnTo>
                  <a:pt x="601265" y="71451"/>
                </a:lnTo>
                <a:lnTo>
                  <a:pt x="622864" y="58625"/>
                </a:lnTo>
                <a:lnTo>
                  <a:pt x="601002" y="46060"/>
                </a:lnTo>
                <a:close/>
              </a:path>
              <a:path w="673735" h="118110">
                <a:moveTo>
                  <a:pt x="622864" y="58625"/>
                </a:moveTo>
                <a:lnTo>
                  <a:pt x="601265" y="71451"/>
                </a:lnTo>
                <a:lnTo>
                  <a:pt x="648207" y="71120"/>
                </a:lnTo>
                <a:lnTo>
                  <a:pt x="648191" y="69469"/>
                </a:lnTo>
                <a:lnTo>
                  <a:pt x="641730" y="69469"/>
                </a:lnTo>
                <a:lnTo>
                  <a:pt x="622864" y="58625"/>
                </a:lnTo>
                <a:close/>
              </a:path>
              <a:path w="673735" h="118110">
                <a:moveTo>
                  <a:pt x="641603" y="47498"/>
                </a:moveTo>
                <a:lnTo>
                  <a:pt x="622864" y="58625"/>
                </a:lnTo>
                <a:lnTo>
                  <a:pt x="641730" y="69469"/>
                </a:lnTo>
                <a:lnTo>
                  <a:pt x="641603" y="47498"/>
                </a:lnTo>
                <a:close/>
              </a:path>
              <a:path w="673735" h="118110">
                <a:moveTo>
                  <a:pt x="647971" y="47498"/>
                </a:moveTo>
                <a:lnTo>
                  <a:pt x="641603" y="47498"/>
                </a:lnTo>
                <a:lnTo>
                  <a:pt x="641730" y="69469"/>
                </a:lnTo>
                <a:lnTo>
                  <a:pt x="648191" y="69469"/>
                </a:lnTo>
                <a:lnTo>
                  <a:pt x="647971" y="47498"/>
                </a:lnTo>
                <a:close/>
              </a:path>
              <a:path w="673735" h="118110">
                <a:moveTo>
                  <a:pt x="647953" y="45720"/>
                </a:moveTo>
                <a:lnTo>
                  <a:pt x="601002" y="46060"/>
                </a:lnTo>
                <a:lnTo>
                  <a:pt x="622864" y="58625"/>
                </a:lnTo>
                <a:lnTo>
                  <a:pt x="641603" y="47498"/>
                </a:lnTo>
                <a:lnTo>
                  <a:pt x="647971" y="47498"/>
                </a:lnTo>
                <a:lnTo>
                  <a:pt x="647953" y="45720"/>
                </a:lnTo>
                <a:close/>
              </a:path>
              <a:path w="673735" h="118110">
                <a:moveTo>
                  <a:pt x="571753" y="0"/>
                </a:moveTo>
                <a:lnTo>
                  <a:pt x="564006" y="2159"/>
                </a:lnTo>
                <a:lnTo>
                  <a:pt x="560577" y="8255"/>
                </a:lnTo>
                <a:lnTo>
                  <a:pt x="557022" y="14350"/>
                </a:lnTo>
                <a:lnTo>
                  <a:pt x="559180" y="22098"/>
                </a:lnTo>
                <a:lnTo>
                  <a:pt x="565276" y="25527"/>
                </a:lnTo>
                <a:lnTo>
                  <a:pt x="601002" y="46060"/>
                </a:lnTo>
                <a:lnTo>
                  <a:pt x="651319" y="45720"/>
                </a:lnTo>
                <a:lnTo>
                  <a:pt x="57175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382" y="4048402"/>
            <a:ext cx="2010244" cy="15226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762" y="4048402"/>
            <a:ext cx="4038288" cy="1522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1695" y="4048402"/>
            <a:ext cx="2010244" cy="15226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5400" y="2554223"/>
            <a:ext cx="180340" cy="325120"/>
          </a:xfrm>
          <a:custGeom>
            <a:avLst/>
            <a:gdLst/>
            <a:ahLst/>
            <a:cxnLst/>
            <a:rect l="l" t="t" r="r" b="b"/>
            <a:pathLst>
              <a:path w="180340" h="325119">
                <a:moveTo>
                  <a:pt x="0" y="324612"/>
                </a:moveTo>
                <a:lnTo>
                  <a:pt x="179831" y="324612"/>
                </a:lnTo>
                <a:lnTo>
                  <a:pt x="179831" y="0"/>
                </a:lnTo>
                <a:lnTo>
                  <a:pt x="0" y="0"/>
                </a:lnTo>
                <a:lnTo>
                  <a:pt x="0" y="32461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22044" y="413131"/>
            <a:ext cx="3287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三、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双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摄像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机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系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统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1775" y="5834278"/>
            <a:ext cx="42849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解释：每组图片中左图为大场景监</a:t>
            </a:r>
            <a:r>
              <a:rPr sz="16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控</a:t>
            </a:r>
            <a:r>
              <a:rPr sz="1600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视频</a:t>
            </a:r>
            <a:r>
              <a:rPr sz="16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sz="1600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像，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右图为</a:t>
            </a:r>
            <a:r>
              <a:rPr sz="1600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PTZ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sz="1600" spc="-5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相机获得的感兴趣目标清晰图像</a:t>
            </a:r>
            <a:r>
              <a:rPr sz="16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229106"/>
            <a:ext cx="5585392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000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、异构双摄像机的</a:t>
            </a:r>
            <a:r>
              <a:rPr sz="2000" spc="-10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视</a:t>
            </a:r>
            <a:r>
              <a:rPr sz="2000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场耦</a:t>
            </a:r>
            <a:r>
              <a:rPr sz="2000" spc="-10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2000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算法</a:t>
            </a:r>
            <a:r>
              <a:rPr lang="zh-CN" altLang="en-US" sz="2000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专利成果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75619" y="1782976"/>
            <a:ext cx="3721913" cy="2683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1997" y="4596586"/>
            <a:ext cx="7261859" cy="2185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双摄像机拥有不同的视场，PTZ</a:t>
            </a:r>
            <a:r>
              <a:rPr lang="zh-CN" altLang="en-US" sz="1800" spc="-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sz="1800" spc="-5" dirty="0" err="1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摄像机聚焦</a:t>
            </a:r>
            <a:r>
              <a:rPr lang="zh-CN" altLang="en-US" sz="1800" spc="-5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枪</a:t>
            </a:r>
            <a:r>
              <a:rPr sz="1800" spc="-5" dirty="0" err="1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摄像机指定的目标，需要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 err="1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视场耦合算法将固定图像中的目标位置转化</a:t>
            </a:r>
            <a:r>
              <a:rPr sz="1800" spc="5" dirty="0" err="1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1800" dirty="0" err="1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PTZ</a:t>
            </a:r>
            <a:r>
              <a:rPr lang="zh-CN" altLang="en-US" sz="180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sz="1800" dirty="0" err="1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相机的控制参数</a:t>
            </a:r>
            <a:r>
              <a:rPr sz="180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17475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Hua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C,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Zhai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S,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Liu </a:t>
            </a:r>
            <a:r>
              <a:rPr sz="1200" spc="-8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Y. </a:t>
            </a:r>
            <a:r>
              <a:rPr sz="12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DNN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Based </a:t>
            </a:r>
            <a:r>
              <a:rPr sz="12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Cooperative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Calibration </a:t>
            </a:r>
            <a:r>
              <a:rPr sz="12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for Master-Slave Multi-Camera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Network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[J]. 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2019.</a:t>
            </a:r>
            <a:endParaRPr sz="1200" dirty="0">
              <a:latin typeface="Arial" panose="020B0604020202020204"/>
              <a:cs typeface="Arial" panose="020B0604020202020204"/>
            </a:endParaRPr>
          </a:p>
          <a:p>
            <a:pPr marL="12700" marR="65405">
              <a:lnSpc>
                <a:spcPct val="100000"/>
              </a:lnSpc>
            </a:pP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Li X, Su </a:t>
            </a:r>
            <a:r>
              <a:rPr sz="1200" spc="-8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Y,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Liu </a:t>
            </a:r>
            <a:r>
              <a:rPr sz="1200" spc="-8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Y,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et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al. </a:t>
            </a:r>
            <a:r>
              <a:rPr sz="1200" b="1" spc="-1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Active </a:t>
            </a:r>
            <a:r>
              <a:rPr sz="12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target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tracking: </a:t>
            </a:r>
            <a:r>
              <a:rPr sz="12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simplified </a:t>
            </a:r>
            <a:r>
              <a:rPr sz="12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view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aligning </a:t>
            </a:r>
            <a:r>
              <a:rPr sz="12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method for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binocular camera  model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[J].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Computer </a:t>
            </a:r>
            <a:r>
              <a:rPr sz="1200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Vision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and Image Understanding, 2018, 175:</a:t>
            </a:r>
            <a:r>
              <a:rPr sz="1200" spc="-13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11-23</a:t>
            </a:r>
            <a:endParaRPr sz="12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Li X, Zhai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S,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Su </a:t>
            </a:r>
            <a:r>
              <a:rPr sz="1200" spc="-8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Y,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et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al. </a:t>
            </a:r>
            <a:r>
              <a:rPr sz="12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Active-focusing Dual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Camera </a:t>
            </a:r>
            <a:r>
              <a:rPr sz="12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Model for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Interested </a:t>
            </a:r>
            <a:r>
              <a:rPr sz="12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Targets</a:t>
            </a:r>
            <a:r>
              <a:rPr sz="1200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[J].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Int. J. </a:t>
            </a:r>
            <a:r>
              <a:rPr sz="1200" spc="-2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Adv.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Intell., 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2015,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7(1):</a:t>
            </a:r>
            <a:r>
              <a:rPr sz="1200" spc="-4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53-65.</a:t>
            </a:r>
            <a:endParaRPr sz="1200" dirty="0">
              <a:latin typeface="Arial" panose="020B0604020202020204"/>
              <a:cs typeface="Arial" panose="020B0604020202020204"/>
            </a:endParaRPr>
          </a:p>
          <a:p>
            <a:pPr marL="12700" marR="17653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Li X, Liu </a:t>
            </a:r>
            <a:r>
              <a:rPr sz="1200" spc="-8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Y,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Zhai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S, et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al. </a:t>
            </a:r>
            <a:r>
              <a:rPr sz="12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A structural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constraint based dual </a:t>
            </a:r>
            <a:r>
              <a:rPr sz="12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camera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[C]//Chinese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Conference on 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Pattern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Recognition. </a:t>
            </a:r>
            <a:r>
              <a:rPr sz="1200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Springer,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Berlin, Heidelberg, 2014:</a:t>
            </a:r>
            <a:r>
              <a:rPr sz="1200" spc="-13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293-304.</a:t>
            </a:r>
            <a:endParaRPr sz="1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2044" y="413131"/>
            <a:ext cx="647415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 err="1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三、</a:t>
            </a:r>
            <a:r>
              <a:rPr sz="3200" spc="-10" dirty="0" err="1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双</a:t>
            </a:r>
            <a:r>
              <a:rPr sz="3200" spc="-5" dirty="0" err="1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摄像</a:t>
            </a:r>
            <a:r>
              <a:rPr sz="3200" spc="-10" dirty="0" err="1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机</a:t>
            </a:r>
            <a:r>
              <a:rPr sz="3200" spc="-5" dirty="0" err="1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系统</a:t>
            </a:r>
            <a:endParaRPr sz="32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238503"/>
            <a:ext cx="67792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2、基于域适应的低分辨率行人检测算法</a:t>
            </a:r>
            <a:r>
              <a:rPr lang="zh-CN" altLang="en-US" sz="1800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专利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1690537"/>
            <a:ext cx="4946828" cy="3110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9617" y="4899405"/>
            <a:ext cx="7112000" cy="180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大场景下的感兴趣目标具有较低分辨率时，需要特定的低分辨率行人检 测算法。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75895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Xinzhao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Li, </a:t>
            </a:r>
            <a:r>
              <a:rPr sz="1200" spc="-1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Yuehu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Liu,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Zeqi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Chen, Jiahuan Zhou, </a:t>
            </a:r>
            <a:r>
              <a:rPr sz="1200" spc="-2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Ying </a:t>
            </a:r>
            <a:r>
              <a:rPr sz="1200" spc="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Wu,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2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Low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Resolution Pedestrian Detection</a:t>
            </a:r>
            <a:r>
              <a:rPr sz="1200" b="1" spc="-18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in  </a:t>
            </a:r>
            <a:r>
              <a:rPr sz="12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Wide </a:t>
            </a:r>
            <a:r>
              <a:rPr sz="1200" b="1" spc="-1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Area </a:t>
            </a:r>
            <a:r>
              <a:rPr sz="12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Outdoor Surveillance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Images </a:t>
            </a:r>
            <a:r>
              <a:rPr sz="12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via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Fused </a:t>
            </a:r>
            <a:r>
              <a:rPr sz="12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Discriminative Metric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Learning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”, IEEE 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Transactions on Multimedia (TMM).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(SCI,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under</a:t>
            </a:r>
            <a:r>
              <a:rPr sz="1200" spc="-8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review)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14541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Xinzhao Li, </a:t>
            </a:r>
            <a:r>
              <a:rPr sz="1200" spc="-1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Yuehu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Liu, Zeqi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Chen, Jiahuan Zhou, </a:t>
            </a:r>
            <a:r>
              <a:rPr sz="1200" spc="-2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Ying </a:t>
            </a:r>
            <a:r>
              <a:rPr sz="1200" spc="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Wu.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Fused </a:t>
            </a:r>
            <a:r>
              <a:rPr sz="12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Discriminative Metric </a:t>
            </a:r>
            <a:r>
              <a:rPr sz="12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Learning for  Low Resolution Pedestrian Detection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[C]. The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25th </a:t>
            </a:r>
            <a:r>
              <a:rPr sz="120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IEEE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International Conference on Image  Processing,</a:t>
            </a:r>
            <a:r>
              <a:rPr sz="1200" spc="-2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2018.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2044" y="413131"/>
            <a:ext cx="700755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 err="1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三、</a:t>
            </a:r>
            <a:r>
              <a:rPr sz="3200" spc="-10" dirty="0" err="1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双</a:t>
            </a:r>
            <a:r>
              <a:rPr sz="3200" spc="-5" dirty="0" err="1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摄像</a:t>
            </a:r>
            <a:r>
              <a:rPr sz="3200" spc="-10" dirty="0" err="1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机</a:t>
            </a:r>
            <a:r>
              <a:rPr sz="3200" spc="-5" dirty="0" err="1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系统</a:t>
            </a:r>
            <a:endParaRPr sz="32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336294"/>
            <a:ext cx="63982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sz="2000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海康，大华，华为枪球联动机产品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465" y="4849546"/>
            <a:ext cx="2054860" cy="40844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25"/>
              </a:spcBef>
            </a:pPr>
            <a:r>
              <a:rPr lang="zh-CN" altLang="en-US" dirty="0">
                <a:latin typeface="宋体" panose="02010600030101010101" pitchFamily="2" charset="-122"/>
                <a:cs typeface="Arial" panose="020B0604020202020204"/>
              </a:rPr>
              <a:t>海康枪球一体机</a:t>
            </a:r>
            <a:endParaRPr lang="en-US" sz="1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2044" y="413131"/>
            <a:ext cx="685515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 err="1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三、</a:t>
            </a:r>
            <a:r>
              <a:rPr sz="3200" spc="-10" dirty="0" err="1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双</a:t>
            </a:r>
            <a:r>
              <a:rPr sz="3200" spc="-5" dirty="0" err="1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摄像</a:t>
            </a:r>
            <a:r>
              <a:rPr sz="3200" spc="-10" dirty="0" err="1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机</a:t>
            </a:r>
            <a:r>
              <a:rPr sz="3200" spc="-5" dirty="0" err="1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系</a:t>
            </a:r>
            <a:endParaRPr sz="3200" dirty="0">
              <a:latin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F74DC4-E7FC-444F-B90A-ECDD167D4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63682"/>
            <a:ext cx="3342590" cy="217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中文大华40倍4K网络一体化枪球系统（周界壁装）-DH-SDT-8A1840VA-8Z4图片">
            <a:extLst>
              <a:ext uri="{FF2B5EF4-FFF2-40B4-BE49-F238E27FC236}">
                <a16:creationId xmlns:a16="http://schemas.microsoft.com/office/drawing/2014/main" id="{B67BF679-EDC0-4FEA-9992-22FCA51D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25" y="2098836"/>
            <a:ext cx="3042875" cy="22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825F253-E139-43A0-A6CA-C30F29E73851}"/>
              </a:ext>
            </a:extLst>
          </p:cNvPr>
          <p:cNvSpPr txBox="1"/>
          <p:nvPr/>
        </p:nvSpPr>
        <p:spPr>
          <a:xfrm>
            <a:off x="3811270" y="4849546"/>
            <a:ext cx="2054860" cy="40844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25"/>
              </a:spcBef>
            </a:pPr>
            <a:r>
              <a:rPr lang="zh-CN" altLang="en-US" dirty="0">
                <a:latin typeface="宋体" panose="02010600030101010101" pitchFamily="2" charset="-122"/>
                <a:cs typeface="Arial" panose="020B0604020202020204"/>
              </a:rPr>
              <a:t>大华枪球一体机</a:t>
            </a:r>
            <a:endParaRPr lang="en-US" sz="12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19C9ED2-9DB5-401B-972B-BC25E6E2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70" y="2268612"/>
            <a:ext cx="1562510" cy="204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888876AA-92C7-4DB0-BC72-FC1C14BFA0DD}"/>
              </a:ext>
            </a:extLst>
          </p:cNvPr>
          <p:cNvSpPr txBox="1"/>
          <p:nvPr/>
        </p:nvSpPr>
        <p:spPr>
          <a:xfrm>
            <a:off x="6629400" y="4849546"/>
            <a:ext cx="2054860" cy="40844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25"/>
              </a:spcBef>
            </a:pPr>
            <a:r>
              <a:rPr lang="zh-CN" altLang="en-US" dirty="0">
                <a:latin typeface="宋体" panose="02010600030101010101" pitchFamily="2" charset="-122"/>
                <a:cs typeface="Arial" panose="020B0604020202020204"/>
              </a:rPr>
              <a:t>华为枪球一体机</a:t>
            </a:r>
            <a:endParaRPr lang="en-US" sz="12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47647"/>
            <a:ext cx="7864475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 err="1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功能</a:t>
            </a:r>
            <a:r>
              <a:rPr lang="zh-CN" altLang="en-US" sz="2000" b="1" spc="5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多</a:t>
            </a:r>
            <a:r>
              <a:rPr sz="2000" b="1" spc="5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000" b="1" spc="5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且</a:t>
            </a:r>
            <a:r>
              <a:rPr sz="2000" b="1" spc="5" dirty="0" err="1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可扩展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由大场景算法</a:t>
            </a:r>
            <a:r>
              <a:rPr sz="2000" spc="-1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2000" spc="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sz="2000" spc="-1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标场</a:t>
            </a:r>
            <a:r>
              <a:rPr sz="2000" spc="-1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景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算法</a:t>
            </a:r>
            <a:r>
              <a:rPr sz="2000" spc="-1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组成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在特定大场景算法</a:t>
            </a:r>
            <a:r>
              <a:rPr sz="2000" spc="-1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如人</a:t>
            </a:r>
            <a:r>
              <a:rPr sz="2000" spc="-1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类</a:t>
            </a:r>
            <a:r>
              <a:rPr lang="zh-CN" altLang="en-US" sz="2000" spc="-1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以及特征物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识别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sz="2000" spc="-1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新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增目</a:t>
            </a:r>
            <a:r>
              <a:rPr sz="2000" spc="-1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场景</a:t>
            </a:r>
            <a:r>
              <a:rPr sz="2000" spc="-1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000" spc="-1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可以对不同</a:t>
            </a:r>
            <a:r>
              <a:rPr sz="2000" spc="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</a:t>
            </a:r>
            <a:r>
              <a:rPr sz="2000" spc="-1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场</a:t>
            </a:r>
            <a:r>
              <a:rPr sz="2000" spc="-1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景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进行</a:t>
            </a:r>
            <a:r>
              <a:rPr sz="2000" spc="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检</a:t>
            </a:r>
            <a:r>
              <a:rPr sz="2000" spc="-2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测</a:t>
            </a:r>
            <a:r>
              <a:rPr sz="2000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2000" spc="-1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身份识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别</a:t>
            </a:r>
            <a:r>
              <a:rPr sz="2000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sz="2000" spc="-1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否违</a:t>
            </a:r>
            <a:r>
              <a:rPr sz="2000" spc="-1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规</a:t>
            </a:r>
            <a:r>
              <a:rPr sz="2000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000" spc="-1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否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佩戴安</a:t>
            </a:r>
            <a:r>
              <a:rPr sz="2000" spc="-1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全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帽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车辆识别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危险识别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9644" y="403606"/>
            <a:ext cx="41021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四、</a:t>
            </a:r>
            <a:r>
              <a:rPr lang="zh-CN" altLang="en-US"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应用场景</a:t>
            </a:r>
            <a:endParaRPr sz="32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1014" y="3359846"/>
            <a:ext cx="937260" cy="2812353"/>
          </a:xfrm>
          <a:custGeom>
            <a:avLst/>
            <a:gdLst/>
            <a:ahLst/>
            <a:cxnLst/>
            <a:rect l="l" t="t" r="r" b="b"/>
            <a:pathLst>
              <a:path w="937260" h="2331720">
                <a:moveTo>
                  <a:pt x="0" y="1863089"/>
                </a:moveTo>
                <a:lnTo>
                  <a:pt x="234315" y="1863089"/>
                </a:lnTo>
                <a:lnTo>
                  <a:pt x="234315" y="0"/>
                </a:lnTo>
                <a:lnTo>
                  <a:pt x="702944" y="0"/>
                </a:lnTo>
                <a:lnTo>
                  <a:pt x="702944" y="1863089"/>
                </a:lnTo>
                <a:lnTo>
                  <a:pt x="937260" y="1863089"/>
                </a:lnTo>
                <a:lnTo>
                  <a:pt x="468629" y="2331720"/>
                </a:lnTo>
                <a:lnTo>
                  <a:pt x="0" y="1863089"/>
                </a:lnTo>
                <a:close/>
              </a:path>
            </a:pathLst>
          </a:custGeom>
          <a:ln w="9525">
            <a:solidFill>
              <a:srgbClr val="75A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42644" y="3921928"/>
            <a:ext cx="254000" cy="85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1800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多 功 能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061E36-15E2-49B5-A36F-EEF5A8C63794}"/>
              </a:ext>
            </a:extLst>
          </p:cNvPr>
          <p:cNvSpPr/>
          <p:nvPr/>
        </p:nvSpPr>
        <p:spPr>
          <a:xfrm>
            <a:off x="1516260" y="3308142"/>
            <a:ext cx="6484739" cy="5018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人体识别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特征物识别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D2DAE23-9B52-4603-91EE-E831774A024E}"/>
              </a:ext>
            </a:extLst>
          </p:cNvPr>
          <p:cNvSpPr/>
          <p:nvPr/>
        </p:nvSpPr>
        <p:spPr>
          <a:xfrm>
            <a:off x="1516261" y="3845202"/>
            <a:ext cx="1074539" cy="202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高空作业监测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537CF3-62D6-4393-9E02-F7FEEF588245}"/>
              </a:ext>
            </a:extLst>
          </p:cNvPr>
          <p:cNvSpPr/>
          <p:nvPr/>
        </p:nvSpPr>
        <p:spPr>
          <a:xfrm>
            <a:off x="2631637" y="3850554"/>
            <a:ext cx="874410" cy="2016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禁区闯入检测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D84719-72BE-4F77-93AC-A462A8FC553F}"/>
              </a:ext>
            </a:extLst>
          </p:cNvPr>
          <p:cNvSpPr/>
          <p:nvPr/>
        </p:nvSpPr>
        <p:spPr>
          <a:xfrm>
            <a:off x="3581400" y="3851975"/>
            <a:ext cx="1025116" cy="201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违章</a:t>
            </a:r>
            <a:endParaRPr lang="en-US" altLang="zh-CN" dirty="0"/>
          </a:p>
          <a:p>
            <a:pPr algn="ctr"/>
            <a:r>
              <a:rPr lang="zh-CN" altLang="en-US" dirty="0"/>
              <a:t>检测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9028DDA-C1FF-4354-8968-0F5DFAB781A0}"/>
              </a:ext>
            </a:extLst>
          </p:cNvPr>
          <p:cNvSpPr/>
          <p:nvPr/>
        </p:nvSpPr>
        <p:spPr>
          <a:xfrm>
            <a:off x="4689884" y="3851976"/>
            <a:ext cx="1025116" cy="201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人员</a:t>
            </a:r>
            <a:endParaRPr lang="en-US" altLang="zh-CN" dirty="0"/>
          </a:p>
          <a:p>
            <a:pPr algn="ctr"/>
            <a:r>
              <a:rPr lang="zh-CN" altLang="en-US" dirty="0"/>
              <a:t>识别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157C04-F289-4768-AA90-418BF2A10CDC}"/>
              </a:ext>
            </a:extLst>
          </p:cNvPr>
          <p:cNvSpPr/>
          <p:nvPr/>
        </p:nvSpPr>
        <p:spPr>
          <a:xfrm>
            <a:off x="5791200" y="3851975"/>
            <a:ext cx="1025116" cy="201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安全帽识别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70458D4-116A-4D74-83A0-DDB1808E4765}"/>
              </a:ext>
            </a:extLst>
          </p:cNvPr>
          <p:cNvSpPr/>
          <p:nvPr/>
        </p:nvSpPr>
        <p:spPr>
          <a:xfrm>
            <a:off x="6857999" y="3853095"/>
            <a:ext cx="1142999" cy="201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其他特征物识别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590800"/>
            <a:ext cx="16764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644" y="403606"/>
            <a:ext cx="41021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四、</a:t>
            </a:r>
            <a:r>
              <a:rPr lang="zh-CN" altLang="en-US"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应用场景</a:t>
            </a:r>
            <a:endParaRPr sz="32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78908" y="3640835"/>
            <a:ext cx="1546860" cy="2090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3100" y="3581400"/>
            <a:ext cx="123443" cy="167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1100" y="2397251"/>
            <a:ext cx="1524000" cy="993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0300" y="2819400"/>
            <a:ext cx="228600" cy="149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1927" y="2476487"/>
            <a:ext cx="3104388" cy="4145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361" y="2512314"/>
            <a:ext cx="3009900" cy="308610"/>
          </a:xfrm>
          <a:custGeom>
            <a:avLst/>
            <a:gdLst/>
            <a:ahLst/>
            <a:cxnLst/>
            <a:rect l="l" t="t" r="r" b="b"/>
            <a:pathLst>
              <a:path w="3009900" h="308610">
                <a:moveTo>
                  <a:pt x="0" y="308483"/>
                </a:moveTo>
                <a:lnTo>
                  <a:pt x="3009900" y="0"/>
                </a:lnTo>
              </a:path>
            </a:pathLst>
          </a:custGeom>
          <a:ln w="25400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1927" y="2933649"/>
            <a:ext cx="3104388" cy="2941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5361" y="2969514"/>
            <a:ext cx="3009900" cy="187325"/>
          </a:xfrm>
          <a:custGeom>
            <a:avLst/>
            <a:gdLst/>
            <a:ahLst/>
            <a:cxnLst/>
            <a:rect l="l" t="t" r="r" b="b"/>
            <a:pathLst>
              <a:path w="3009900" h="187325">
                <a:moveTo>
                  <a:pt x="0" y="0"/>
                </a:moveTo>
                <a:lnTo>
                  <a:pt x="3009900" y="187071"/>
                </a:lnTo>
              </a:path>
            </a:pathLst>
          </a:custGeom>
          <a:ln w="25400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1388" y="3546398"/>
            <a:ext cx="3613404" cy="3093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4822" y="3582161"/>
            <a:ext cx="3519170" cy="203835"/>
          </a:xfrm>
          <a:custGeom>
            <a:avLst/>
            <a:gdLst/>
            <a:ahLst/>
            <a:cxnLst/>
            <a:rect l="l" t="t" r="r" b="b"/>
            <a:pathLst>
              <a:path w="3519170" h="203835">
                <a:moveTo>
                  <a:pt x="0" y="0"/>
                </a:moveTo>
                <a:lnTo>
                  <a:pt x="3519169" y="203326"/>
                </a:lnTo>
              </a:path>
            </a:pathLst>
          </a:custGeom>
          <a:ln w="25400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5292" y="3715511"/>
            <a:ext cx="3515867" cy="19781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04822" y="3749802"/>
            <a:ext cx="3415665" cy="1872614"/>
          </a:xfrm>
          <a:custGeom>
            <a:avLst/>
            <a:gdLst/>
            <a:ahLst/>
            <a:cxnLst/>
            <a:rect l="l" t="t" r="r" b="b"/>
            <a:pathLst>
              <a:path w="3415665" h="1872614">
                <a:moveTo>
                  <a:pt x="0" y="0"/>
                </a:moveTo>
                <a:lnTo>
                  <a:pt x="3415283" y="1872538"/>
                </a:lnTo>
              </a:path>
            </a:pathLst>
          </a:custGeom>
          <a:ln w="25400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9326" y="1416327"/>
            <a:ext cx="604241" cy="6909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59345" y="1593243"/>
            <a:ext cx="615108" cy="4378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18197" y="2670429"/>
            <a:ext cx="10953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非感兴趣对象 目标，不跟踪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8197" y="4263897"/>
            <a:ext cx="109537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感兴趣对象目 标，持续跟踪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4347" y="2108073"/>
            <a:ext cx="73914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14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枪</a:t>
            </a:r>
            <a:r>
              <a:rPr sz="140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84621" y="2113533"/>
            <a:ext cx="137337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PTZ</a:t>
            </a:r>
            <a:r>
              <a:rPr lang="zh-CN" altLang="en-US" sz="1400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sz="140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9655" y="1209294"/>
            <a:ext cx="25590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dirty="0">
                <a:solidFill>
                  <a:srgbClr val="FF6600"/>
                </a:solidFill>
                <a:latin typeface="宋体 (正文)"/>
                <a:cs typeface="黑体" panose="02010609060101010101" charset="-122"/>
              </a:rPr>
              <a:t>塔架等危险作业规范监控</a:t>
            </a:r>
            <a:endParaRPr lang="zh-CN" altLang="en-US" sz="1800" dirty="0">
              <a:latin typeface="宋体 (正文)"/>
              <a:cs typeface="黑体" panose="02010609060101010101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8200" y="5181600"/>
            <a:ext cx="6629400" cy="1720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施工作业大场景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R="1217295" algn="r">
              <a:lnSpc>
                <a:spcPct val="100000"/>
              </a:lnSpc>
              <a:spcBef>
                <a:spcPts val="1095"/>
              </a:spcBef>
            </a:pPr>
            <a:r>
              <a:rPr sz="14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目标图像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00000"/>
              </a:lnSpc>
              <a:spcBef>
                <a:spcPts val="730"/>
              </a:spcBef>
            </a:pPr>
            <a:r>
              <a:rPr sz="18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应用目标：对施工作业大场景进行整体监控，并对施工作业人员 </a:t>
            </a:r>
            <a:r>
              <a:rPr sz="180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进行持续跟踪，以加强施工人员安全保障及施工作业</a:t>
            </a:r>
            <a:r>
              <a:rPr lang="zh-CN" altLang="en-US" sz="18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规范</a:t>
            </a:r>
            <a:r>
              <a:rPr sz="180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质量保障</a:t>
            </a:r>
            <a:r>
              <a:rPr sz="18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4723"/>
            <a:ext cx="3810000" cy="2429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644" y="403606"/>
            <a:ext cx="41021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四、</a:t>
            </a:r>
            <a:r>
              <a:rPr lang="zh-CN" altLang="en-US"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应用场景</a:t>
            </a:r>
            <a:endParaRPr sz="32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7175" y="3270503"/>
            <a:ext cx="4433316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3658" y="3306317"/>
            <a:ext cx="4337050" cy="1266190"/>
          </a:xfrm>
          <a:custGeom>
            <a:avLst/>
            <a:gdLst/>
            <a:ahLst/>
            <a:cxnLst/>
            <a:rect l="l" t="t" r="r" b="b"/>
            <a:pathLst>
              <a:path w="4337050" h="1266189">
                <a:moveTo>
                  <a:pt x="0" y="1265682"/>
                </a:moveTo>
                <a:lnTo>
                  <a:pt x="4336669" y="0"/>
                </a:lnTo>
              </a:path>
            </a:pathLst>
          </a:custGeom>
          <a:ln w="25400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0224" y="4742751"/>
            <a:ext cx="4430268" cy="310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3658" y="4778502"/>
            <a:ext cx="4337050" cy="204470"/>
          </a:xfrm>
          <a:custGeom>
            <a:avLst/>
            <a:gdLst/>
            <a:ahLst/>
            <a:cxnLst/>
            <a:rect l="l" t="t" r="r" b="b"/>
            <a:pathLst>
              <a:path w="4337050" h="204470">
                <a:moveTo>
                  <a:pt x="0" y="203962"/>
                </a:moveTo>
                <a:lnTo>
                  <a:pt x="4336669" y="0"/>
                </a:lnTo>
              </a:path>
            </a:pathLst>
          </a:custGeom>
          <a:ln w="25400">
            <a:solidFill>
              <a:srgbClr val="DE8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1702" y="1422423"/>
            <a:ext cx="604241" cy="690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0073" y="1570383"/>
            <a:ext cx="615108" cy="4378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42357" y="2542794"/>
            <a:ext cx="10953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已识别合法目 标，不跟踪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74306" y="2542794"/>
            <a:ext cx="10953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未识别非法目 标，持续跟踪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10200" y="3294888"/>
            <a:ext cx="2209800" cy="1472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49467" y="2979407"/>
            <a:ext cx="376466" cy="762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92902" y="2999232"/>
            <a:ext cx="203200" cy="565785"/>
          </a:xfrm>
          <a:custGeom>
            <a:avLst/>
            <a:gdLst/>
            <a:ahLst/>
            <a:cxnLst/>
            <a:rect l="l" t="t" r="r" b="b"/>
            <a:pathLst>
              <a:path w="203200" h="565785">
                <a:moveTo>
                  <a:pt x="129851" y="461241"/>
                </a:moveTo>
                <a:lnTo>
                  <a:pt x="93345" y="471804"/>
                </a:lnTo>
                <a:lnTo>
                  <a:pt x="179832" y="565784"/>
                </a:lnTo>
                <a:lnTo>
                  <a:pt x="195772" y="479551"/>
                </a:lnTo>
                <a:lnTo>
                  <a:pt x="135127" y="479551"/>
                </a:lnTo>
                <a:lnTo>
                  <a:pt x="129851" y="461241"/>
                </a:lnTo>
                <a:close/>
              </a:path>
              <a:path w="203200" h="565785">
                <a:moveTo>
                  <a:pt x="166529" y="450628"/>
                </a:moveTo>
                <a:lnTo>
                  <a:pt x="129851" y="461241"/>
                </a:lnTo>
                <a:lnTo>
                  <a:pt x="135127" y="479551"/>
                </a:lnTo>
                <a:lnTo>
                  <a:pt x="171831" y="469010"/>
                </a:lnTo>
                <a:lnTo>
                  <a:pt x="166529" y="450628"/>
                </a:lnTo>
                <a:close/>
              </a:path>
              <a:path w="203200" h="565785">
                <a:moveTo>
                  <a:pt x="203073" y="440054"/>
                </a:moveTo>
                <a:lnTo>
                  <a:pt x="166529" y="450628"/>
                </a:lnTo>
                <a:lnTo>
                  <a:pt x="171831" y="469010"/>
                </a:lnTo>
                <a:lnTo>
                  <a:pt x="135127" y="479551"/>
                </a:lnTo>
                <a:lnTo>
                  <a:pt x="195772" y="479551"/>
                </a:lnTo>
                <a:lnTo>
                  <a:pt x="203073" y="440054"/>
                </a:lnTo>
                <a:close/>
              </a:path>
              <a:path w="203200" h="565785">
                <a:moveTo>
                  <a:pt x="36575" y="0"/>
                </a:moveTo>
                <a:lnTo>
                  <a:pt x="0" y="10667"/>
                </a:lnTo>
                <a:lnTo>
                  <a:pt x="129851" y="461241"/>
                </a:lnTo>
                <a:lnTo>
                  <a:pt x="166529" y="450628"/>
                </a:lnTo>
                <a:lnTo>
                  <a:pt x="36575" y="0"/>
                </a:lnTo>
                <a:close/>
              </a:path>
            </a:pathLst>
          </a:custGeom>
          <a:solidFill>
            <a:srgbClr val="85B9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01256" y="2967202"/>
            <a:ext cx="310959" cy="7589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588" y="2986785"/>
            <a:ext cx="135890" cy="563245"/>
          </a:xfrm>
          <a:custGeom>
            <a:avLst/>
            <a:gdLst/>
            <a:ahLst/>
            <a:cxnLst/>
            <a:rect l="l" t="t" r="r" b="b"/>
            <a:pathLst>
              <a:path w="135890" h="563245">
                <a:moveTo>
                  <a:pt x="0" y="442087"/>
                </a:moveTo>
                <a:lnTo>
                  <a:pt x="41401" y="562990"/>
                </a:lnTo>
                <a:lnTo>
                  <a:pt x="103866" y="471169"/>
                </a:lnTo>
                <a:lnTo>
                  <a:pt x="73025" y="471169"/>
                </a:lnTo>
                <a:lnTo>
                  <a:pt x="35305" y="465963"/>
                </a:lnTo>
                <a:lnTo>
                  <a:pt x="37835" y="447176"/>
                </a:lnTo>
                <a:lnTo>
                  <a:pt x="0" y="442087"/>
                </a:lnTo>
                <a:close/>
              </a:path>
              <a:path w="135890" h="563245">
                <a:moveTo>
                  <a:pt x="37835" y="447176"/>
                </a:moveTo>
                <a:lnTo>
                  <a:pt x="35305" y="465963"/>
                </a:lnTo>
                <a:lnTo>
                  <a:pt x="73025" y="471169"/>
                </a:lnTo>
                <a:lnTo>
                  <a:pt x="75576" y="452254"/>
                </a:lnTo>
                <a:lnTo>
                  <a:pt x="37835" y="447176"/>
                </a:lnTo>
                <a:close/>
              </a:path>
              <a:path w="135890" h="563245">
                <a:moveTo>
                  <a:pt x="75576" y="452254"/>
                </a:moveTo>
                <a:lnTo>
                  <a:pt x="73025" y="471169"/>
                </a:lnTo>
                <a:lnTo>
                  <a:pt x="103866" y="471169"/>
                </a:lnTo>
                <a:lnTo>
                  <a:pt x="113283" y="457326"/>
                </a:lnTo>
                <a:lnTo>
                  <a:pt x="75576" y="452254"/>
                </a:lnTo>
                <a:close/>
              </a:path>
              <a:path w="135890" h="563245">
                <a:moveTo>
                  <a:pt x="98043" y="0"/>
                </a:moveTo>
                <a:lnTo>
                  <a:pt x="37835" y="447176"/>
                </a:lnTo>
                <a:lnTo>
                  <a:pt x="75576" y="452254"/>
                </a:lnTo>
                <a:lnTo>
                  <a:pt x="135889" y="5079"/>
                </a:lnTo>
                <a:lnTo>
                  <a:pt x="980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9655" y="1209294"/>
            <a:ext cx="2559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solidFill>
                  <a:srgbClr val="FF6600"/>
                </a:solidFill>
                <a:latin typeface="黑体" panose="02010609060101010101" charset="-122"/>
                <a:cs typeface="黑体" panose="02010609060101010101" charset="-122"/>
              </a:rPr>
              <a:t>非法人员监控</a:t>
            </a:r>
            <a:endParaRPr sz="1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5230" y="2105913"/>
            <a:ext cx="73914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14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枪</a:t>
            </a:r>
            <a:r>
              <a:rPr sz="140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3215" y="2173605"/>
            <a:ext cx="12943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PTZ</a:t>
            </a:r>
            <a:r>
              <a:rPr lang="zh-CN" altLang="en-US" sz="1400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sz="140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4540" y="5350509"/>
            <a:ext cx="6892925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施工作业大场景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应用目标：对施工作业大场景进行整体监控，并对施工作业范围内人 员进行持续跟踪识别，检测和定位施工范围内的非法闯入人员，以增 强施工安全性和保障工地财产安全。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1250" y="4964684"/>
            <a:ext cx="739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目标图像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1497" y="4197655"/>
            <a:ext cx="2777135" cy="2081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1497" y="2086417"/>
            <a:ext cx="2777135" cy="2081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437" y="3052637"/>
            <a:ext cx="292735" cy="322580"/>
          </a:xfrm>
          <a:custGeom>
            <a:avLst/>
            <a:gdLst/>
            <a:ahLst/>
            <a:cxnLst/>
            <a:rect l="l" t="t" r="r" b="b"/>
            <a:pathLst>
              <a:path w="292735" h="322579">
                <a:moveTo>
                  <a:pt x="292664" y="0"/>
                </a:moveTo>
                <a:lnTo>
                  <a:pt x="0" y="0"/>
                </a:lnTo>
                <a:lnTo>
                  <a:pt x="0" y="322330"/>
                </a:lnTo>
                <a:lnTo>
                  <a:pt x="292664" y="322330"/>
                </a:lnTo>
                <a:lnTo>
                  <a:pt x="292664" y="304853"/>
                </a:lnTo>
                <a:lnTo>
                  <a:pt x="34822" y="304853"/>
                </a:lnTo>
                <a:lnTo>
                  <a:pt x="17333" y="287530"/>
                </a:lnTo>
                <a:lnTo>
                  <a:pt x="34822" y="287530"/>
                </a:lnTo>
                <a:lnTo>
                  <a:pt x="34822" y="34800"/>
                </a:lnTo>
                <a:lnTo>
                  <a:pt x="17333" y="34800"/>
                </a:lnTo>
                <a:lnTo>
                  <a:pt x="34822" y="17477"/>
                </a:lnTo>
                <a:lnTo>
                  <a:pt x="292664" y="17477"/>
                </a:lnTo>
                <a:lnTo>
                  <a:pt x="292664" y="0"/>
                </a:lnTo>
                <a:close/>
              </a:path>
              <a:path w="292735" h="322579">
                <a:moveTo>
                  <a:pt x="34822" y="287530"/>
                </a:moveTo>
                <a:lnTo>
                  <a:pt x="17333" y="287530"/>
                </a:lnTo>
                <a:lnTo>
                  <a:pt x="34822" y="304853"/>
                </a:lnTo>
                <a:lnTo>
                  <a:pt x="34822" y="287530"/>
                </a:lnTo>
                <a:close/>
              </a:path>
              <a:path w="292735" h="322579">
                <a:moveTo>
                  <a:pt x="257841" y="287530"/>
                </a:moveTo>
                <a:lnTo>
                  <a:pt x="34822" y="287530"/>
                </a:lnTo>
                <a:lnTo>
                  <a:pt x="34822" y="304853"/>
                </a:lnTo>
                <a:lnTo>
                  <a:pt x="257841" y="304853"/>
                </a:lnTo>
                <a:lnTo>
                  <a:pt x="257841" y="287530"/>
                </a:lnTo>
                <a:close/>
              </a:path>
              <a:path w="292735" h="322579">
                <a:moveTo>
                  <a:pt x="257841" y="17477"/>
                </a:moveTo>
                <a:lnTo>
                  <a:pt x="257841" y="304853"/>
                </a:lnTo>
                <a:lnTo>
                  <a:pt x="275175" y="287530"/>
                </a:lnTo>
                <a:lnTo>
                  <a:pt x="292664" y="287530"/>
                </a:lnTo>
                <a:lnTo>
                  <a:pt x="292664" y="34800"/>
                </a:lnTo>
                <a:lnTo>
                  <a:pt x="275175" y="34800"/>
                </a:lnTo>
                <a:lnTo>
                  <a:pt x="257841" y="17477"/>
                </a:lnTo>
                <a:close/>
              </a:path>
              <a:path w="292735" h="322579">
                <a:moveTo>
                  <a:pt x="292664" y="287530"/>
                </a:moveTo>
                <a:lnTo>
                  <a:pt x="275175" y="287530"/>
                </a:lnTo>
                <a:lnTo>
                  <a:pt x="257841" y="304853"/>
                </a:lnTo>
                <a:lnTo>
                  <a:pt x="292664" y="304853"/>
                </a:lnTo>
                <a:lnTo>
                  <a:pt x="292664" y="287530"/>
                </a:lnTo>
                <a:close/>
              </a:path>
              <a:path w="292735" h="322579">
                <a:moveTo>
                  <a:pt x="34822" y="17477"/>
                </a:moveTo>
                <a:lnTo>
                  <a:pt x="17333" y="34800"/>
                </a:lnTo>
                <a:lnTo>
                  <a:pt x="34822" y="34800"/>
                </a:lnTo>
                <a:lnTo>
                  <a:pt x="34822" y="17477"/>
                </a:lnTo>
                <a:close/>
              </a:path>
              <a:path w="292735" h="322579">
                <a:moveTo>
                  <a:pt x="257841" y="17477"/>
                </a:moveTo>
                <a:lnTo>
                  <a:pt x="34822" y="17477"/>
                </a:lnTo>
                <a:lnTo>
                  <a:pt x="34822" y="34800"/>
                </a:lnTo>
                <a:lnTo>
                  <a:pt x="257841" y="34800"/>
                </a:lnTo>
                <a:lnTo>
                  <a:pt x="257841" y="17477"/>
                </a:lnTo>
                <a:close/>
              </a:path>
              <a:path w="292735" h="322579">
                <a:moveTo>
                  <a:pt x="292664" y="17477"/>
                </a:moveTo>
                <a:lnTo>
                  <a:pt x="257841" y="17477"/>
                </a:lnTo>
                <a:lnTo>
                  <a:pt x="275175" y="34800"/>
                </a:lnTo>
                <a:lnTo>
                  <a:pt x="292664" y="34800"/>
                </a:lnTo>
                <a:lnTo>
                  <a:pt x="292664" y="17477"/>
                </a:lnTo>
                <a:close/>
              </a:path>
            </a:pathLst>
          </a:custGeom>
          <a:solidFill>
            <a:srgbClr val="5B9BD4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8020" y="3022167"/>
            <a:ext cx="292735" cy="322580"/>
          </a:xfrm>
          <a:custGeom>
            <a:avLst/>
            <a:gdLst/>
            <a:ahLst/>
            <a:cxnLst/>
            <a:rect l="l" t="t" r="r" b="b"/>
            <a:pathLst>
              <a:path w="292735" h="322579">
                <a:moveTo>
                  <a:pt x="292664" y="0"/>
                </a:moveTo>
                <a:lnTo>
                  <a:pt x="0" y="0"/>
                </a:lnTo>
                <a:lnTo>
                  <a:pt x="0" y="322330"/>
                </a:lnTo>
                <a:lnTo>
                  <a:pt x="292664" y="322330"/>
                </a:lnTo>
                <a:lnTo>
                  <a:pt x="292664" y="304853"/>
                </a:lnTo>
                <a:lnTo>
                  <a:pt x="34822" y="304853"/>
                </a:lnTo>
                <a:lnTo>
                  <a:pt x="17488" y="287530"/>
                </a:lnTo>
                <a:lnTo>
                  <a:pt x="34822" y="287530"/>
                </a:lnTo>
                <a:lnTo>
                  <a:pt x="34822" y="34800"/>
                </a:lnTo>
                <a:lnTo>
                  <a:pt x="17488" y="34800"/>
                </a:lnTo>
                <a:lnTo>
                  <a:pt x="34822" y="17477"/>
                </a:lnTo>
                <a:lnTo>
                  <a:pt x="292664" y="17477"/>
                </a:lnTo>
                <a:lnTo>
                  <a:pt x="292664" y="0"/>
                </a:lnTo>
                <a:close/>
              </a:path>
              <a:path w="292735" h="322579">
                <a:moveTo>
                  <a:pt x="34822" y="287530"/>
                </a:moveTo>
                <a:lnTo>
                  <a:pt x="17488" y="287530"/>
                </a:lnTo>
                <a:lnTo>
                  <a:pt x="34822" y="304853"/>
                </a:lnTo>
                <a:lnTo>
                  <a:pt x="34822" y="287530"/>
                </a:lnTo>
                <a:close/>
              </a:path>
              <a:path w="292735" h="322579">
                <a:moveTo>
                  <a:pt x="257841" y="287530"/>
                </a:moveTo>
                <a:lnTo>
                  <a:pt x="34822" y="287530"/>
                </a:lnTo>
                <a:lnTo>
                  <a:pt x="34822" y="304853"/>
                </a:lnTo>
                <a:lnTo>
                  <a:pt x="257841" y="304853"/>
                </a:lnTo>
                <a:lnTo>
                  <a:pt x="257841" y="287530"/>
                </a:lnTo>
                <a:close/>
              </a:path>
              <a:path w="292735" h="322579">
                <a:moveTo>
                  <a:pt x="257841" y="17477"/>
                </a:moveTo>
                <a:lnTo>
                  <a:pt x="257841" y="304853"/>
                </a:lnTo>
                <a:lnTo>
                  <a:pt x="275330" y="287530"/>
                </a:lnTo>
                <a:lnTo>
                  <a:pt x="292664" y="287530"/>
                </a:lnTo>
                <a:lnTo>
                  <a:pt x="292664" y="34800"/>
                </a:lnTo>
                <a:lnTo>
                  <a:pt x="275330" y="34800"/>
                </a:lnTo>
                <a:lnTo>
                  <a:pt x="257841" y="17477"/>
                </a:lnTo>
                <a:close/>
              </a:path>
              <a:path w="292735" h="322579">
                <a:moveTo>
                  <a:pt x="292664" y="287530"/>
                </a:moveTo>
                <a:lnTo>
                  <a:pt x="275330" y="287530"/>
                </a:lnTo>
                <a:lnTo>
                  <a:pt x="257841" y="304853"/>
                </a:lnTo>
                <a:lnTo>
                  <a:pt x="292664" y="304853"/>
                </a:lnTo>
                <a:lnTo>
                  <a:pt x="292664" y="287530"/>
                </a:lnTo>
                <a:close/>
              </a:path>
              <a:path w="292735" h="322579">
                <a:moveTo>
                  <a:pt x="34822" y="17477"/>
                </a:moveTo>
                <a:lnTo>
                  <a:pt x="17488" y="34800"/>
                </a:lnTo>
                <a:lnTo>
                  <a:pt x="34822" y="34800"/>
                </a:lnTo>
                <a:lnTo>
                  <a:pt x="34822" y="17477"/>
                </a:lnTo>
                <a:close/>
              </a:path>
              <a:path w="292735" h="322579">
                <a:moveTo>
                  <a:pt x="257841" y="17477"/>
                </a:moveTo>
                <a:lnTo>
                  <a:pt x="34822" y="17477"/>
                </a:lnTo>
                <a:lnTo>
                  <a:pt x="34822" y="34800"/>
                </a:lnTo>
                <a:lnTo>
                  <a:pt x="257841" y="34800"/>
                </a:lnTo>
                <a:lnTo>
                  <a:pt x="257841" y="17477"/>
                </a:lnTo>
                <a:close/>
              </a:path>
              <a:path w="292735" h="322579">
                <a:moveTo>
                  <a:pt x="292664" y="17477"/>
                </a:moveTo>
                <a:lnTo>
                  <a:pt x="257841" y="17477"/>
                </a:lnTo>
                <a:lnTo>
                  <a:pt x="275330" y="34800"/>
                </a:lnTo>
                <a:lnTo>
                  <a:pt x="292664" y="34800"/>
                </a:lnTo>
                <a:lnTo>
                  <a:pt x="292664" y="1747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82692" y="3191236"/>
            <a:ext cx="595109" cy="6633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0445" y="2749006"/>
            <a:ext cx="991854" cy="1105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4338" y="2317432"/>
            <a:ext cx="1388598" cy="15371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1883" y="5282954"/>
            <a:ext cx="263525" cy="407034"/>
          </a:xfrm>
          <a:custGeom>
            <a:avLst/>
            <a:gdLst/>
            <a:ahLst/>
            <a:cxnLst/>
            <a:rect l="l" t="t" r="r" b="b"/>
            <a:pathLst>
              <a:path w="263525" h="407035">
                <a:moveTo>
                  <a:pt x="262948" y="0"/>
                </a:moveTo>
                <a:lnTo>
                  <a:pt x="0" y="0"/>
                </a:lnTo>
                <a:lnTo>
                  <a:pt x="0" y="406502"/>
                </a:lnTo>
                <a:lnTo>
                  <a:pt x="262948" y="406502"/>
                </a:lnTo>
                <a:lnTo>
                  <a:pt x="262948" y="389101"/>
                </a:lnTo>
                <a:lnTo>
                  <a:pt x="34822" y="389101"/>
                </a:lnTo>
                <a:lnTo>
                  <a:pt x="17488" y="371701"/>
                </a:lnTo>
                <a:lnTo>
                  <a:pt x="34822" y="371701"/>
                </a:lnTo>
                <a:lnTo>
                  <a:pt x="34822" y="34800"/>
                </a:lnTo>
                <a:lnTo>
                  <a:pt x="17488" y="34800"/>
                </a:lnTo>
                <a:lnTo>
                  <a:pt x="34822" y="17400"/>
                </a:lnTo>
                <a:lnTo>
                  <a:pt x="262948" y="17400"/>
                </a:lnTo>
                <a:lnTo>
                  <a:pt x="262948" y="0"/>
                </a:lnTo>
                <a:close/>
              </a:path>
              <a:path w="263525" h="407035">
                <a:moveTo>
                  <a:pt x="34822" y="371701"/>
                </a:moveTo>
                <a:lnTo>
                  <a:pt x="17488" y="371701"/>
                </a:lnTo>
                <a:lnTo>
                  <a:pt x="34822" y="389101"/>
                </a:lnTo>
                <a:lnTo>
                  <a:pt x="34822" y="371701"/>
                </a:lnTo>
                <a:close/>
              </a:path>
              <a:path w="263525" h="407035">
                <a:moveTo>
                  <a:pt x="228126" y="371701"/>
                </a:moveTo>
                <a:lnTo>
                  <a:pt x="34822" y="371701"/>
                </a:lnTo>
                <a:lnTo>
                  <a:pt x="34822" y="389101"/>
                </a:lnTo>
                <a:lnTo>
                  <a:pt x="228126" y="389101"/>
                </a:lnTo>
                <a:lnTo>
                  <a:pt x="228126" y="371701"/>
                </a:lnTo>
                <a:close/>
              </a:path>
              <a:path w="263525" h="407035">
                <a:moveTo>
                  <a:pt x="228126" y="17400"/>
                </a:moveTo>
                <a:lnTo>
                  <a:pt x="228126" y="389101"/>
                </a:lnTo>
                <a:lnTo>
                  <a:pt x="245614" y="371701"/>
                </a:lnTo>
                <a:lnTo>
                  <a:pt x="262948" y="371701"/>
                </a:lnTo>
                <a:lnTo>
                  <a:pt x="262948" y="34800"/>
                </a:lnTo>
                <a:lnTo>
                  <a:pt x="245614" y="34800"/>
                </a:lnTo>
                <a:lnTo>
                  <a:pt x="228126" y="17400"/>
                </a:lnTo>
                <a:close/>
              </a:path>
              <a:path w="263525" h="407035">
                <a:moveTo>
                  <a:pt x="262948" y="371701"/>
                </a:moveTo>
                <a:lnTo>
                  <a:pt x="245614" y="371701"/>
                </a:lnTo>
                <a:lnTo>
                  <a:pt x="228126" y="389101"/>
                </a:lnTo>
                <a:lnTo>
                  <a:pt x="262948" y="389101"/>
                </a:lnTo>
                <a:lnTo>
                  <a:pt x="262948" y="371701"/>
                </a:lnTo>
                <a:close/>
              </a:path>
              <a:path w="263525" h="407035">
                <a:moveTo>
                  <a:pt x="34822" y="17400"/>
                </a:moveTo>
                <a:lnTo>
                  <a:pt x="17488" y="34800"/>
                </a:lnTo>
                <a:lnTo>
                  <a:pt x="34822" y="34800"/>
                </a:lnTo>
                <a:lnTo>
                  <a:pt x="34822" y="17400"/>
                </a:lnTo>
                <a:close/>
              </a:path>
              <a:path w="263525" h="407035">
                <a:moveTo>
                  <a:pt x="228126" y="17400"/>
                </a:moveTo>
                <a:lnTo>
                  <a:pt x="34822" y="17400"/>
                </a:lnTo>
                <a:lnTo>
                  <a:pt x="34822" y="34800"/>
                </a:lnTo>
                <a:lnTo>
                  <a:pt x="228126" y="34800"/>
                </a:lnTo>
                <a:lnTo>
                  <a:pt x="228126" y="17400"/>
                </a:lnTo>
                <a:close/>
              </a:path>
              <a:path w="263525" h="407035">
                <a:moveTo>
                  <a:pt x="262948" y="17400"/>
                </a:moveTo>
                <a:lnTo>
                  <a:pt x="228126" y="17400"/>
                </a:lnTo>
                <a:lnTo>
                  <a:pt x="245614" y="34800"/>
                </a:lnTo>
                <a:lnTo>
                  <a:pt x="262948" y="34800"/>
                </a:lnTo>
                <a:lnTo>
                  <a:pt x="262948" y="17400"/>
                </a:lnTo>
                <a:close/>
              </a:path>
            </a:pathLst>
          </a:custGeom>
          <a:solidFill>
            <a:srgbClr val="5B9BD4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46621" y="5252437"/>
            <a:ext cx="263525" cy="407034"/>
          </a:xfrm>
          <a:custGeom>
            <a:avLst/>
            <a:gdLst/>
            <a:ahLst/>
            <a:cxnLst/>
            <a:rect l="l" t="t" r="r" b="b"/>
            <a:pathLst>
              <a:path w="263525" h="407035">
                <a:moveTo>
                  <a:pt x="262948" y="0"/>
                </a:moveTo>
                <a:lnTo>
                  <a:pt x="0" y="0"/>
                </a:lnTo>
                <a:lnTo>
                  <a:pt x="0" y="406517"/>
                </a:lnTo>
                <a:lnTo>
                  <a:pt x="262948" y="406517"/>
                </a:lnTo>
                <a:lnTo>
                  <a:pt x="262948" y="389117"/>
                </a:lnTo>
                <a:lnTo>
                  <a:pt x="34822" y="389117"/>
                </a:lnTo>
                <a:lnTo>
                  <a:pt x="17333" y="371716"/>
                </a:lnTo>
                <a:lnTo>
                  <a:pt x="34822" y="371716"/>
                </a:lnTo>
                <a:lnTo>
                  <a:pt x="34822" y="34800"/>
                </a:lnTo>
                <a:lnTo>
                  <a:pt x="17333" y="34800"/>
                </a:lnTo>
                <a:lnTo>
                  <a:pt x="34822" y="17400"/>
                </a:lnTo>
                <a:lnTo>
                  <a:pt x="262948" y="17400"/>
                </a:lnTo>
                <a:lnTo>
                  <a:pt x="262948" y="0"/>
                </a:lnTo>
                <a:close/>
              </a:path>
              <a:path w="263525" h="407035">
                <a:moveTo>
                  <a:pt x="34822" y="371716"/>
                </a:moveTo>
                <a:lnTo>
                  <a:pt x="17333" y="371716"/>
                </a:lnTo>
                <a:lnTo>
                  <a:pt x="34822" y="389117"/>
                </a:lnTo>
                <a:lnTo>
                  <a:pt x="34822" y="371716"/>
                </a:lnTo>
                <a:close/>
              </a:path>
              <a:path w="263525" h="407035">
                <a:moveTo>
                  <a:pt x="228126" y="371716"/>
                </a:moveTo>
                <a:lnTo>
                  <a:pt x="34822" y="371716"/>
                </a:lnTo>
                <a:lnTo>
                  <a:pt x="34822" y="389117"/>
                </a:lnTo>
                <a:lnTo>
                  <a:pt x="228126" y="389117"/>
                </a:lnTo>
                <a:lnTo>
                  <a:pt x="228126" y="371716"/>
                </a:lnTo>
                <a:close/>
              </a:path>
              <a:path w="263525" h="407035">
                <a:moveTo>
                  <a:pt x="228126" y="17400"/>
                </a:moveTo>
                <a:lnTo>
                  <a:pt x="228126" y="389117"/>
                </a:lnTo>
                <a:lnTo>
                  <a:pt x="245460" y="371716"/>
                </a:lnTo>
                <a:lnTo>
                  <a:pt x="262948" y="371716"/>
                </a:lnTo>
                <a:lnTo>
                  <a:pt x="262948" y="34800"/>
                </a:lnTo>
                <a:lnTo>
                  <a:pt x="245460" y="34800"/>
                </a:lnTo>
                <a:lnTo>
                  <a:pt x="228126" y="17400"/>
                </a:lnTo>
                <a:close/>
              </a:path>
              <a:path w="263525" h="407035">
                <a:moveTo>
                  <a:pt x="262948" y="371716"/>
                </a:moveTo>
                <a:lnTo>
                  <a:pt x="245460" y="371716"/>
                </a:lnTo>
                <a:lnTo>
                  <a:pt x="228126" y="389117"/>
                </a:lnTo>
                <a:lnTo>
                  <a:pt x="262948" y="389117"/>
                </a:lnTo>
                <a:lnTo>
                  <a:pt x="262948" y="371716"/>
                </a:lnTo>
                <a:close/>
              </a:path>
              <a:path w="263525" h="407035">
                <a:moveTo>
                  <a:pt x="34822" y="17400"/>
                </a:moveTo>
                <a:lnTo>
                  <a:pt x="17333" y="34800"/>
                </a:lnTo>
                <a:lnTo>
                  <a:pt x="34822" y="34800"/>
                </a:lnTo>
                <a:lnTo>
                  <a:pt x="34822" y="17400"/>
                </a:lnTo>
                <a:close/>
              </a:path>
              <a:path w="263525" h="407035">
                <a:moveTo>
                  <a:pt x="228126" y="17400"/>
                </a:moveTo>
                <a:lnTo>
                  <a:pt x="34822" y="17400"/>
                </a:lnTo>
                <a:lnTo>
                  <a:pt x="34822" y="34800"/>
                </a:lnTo>
                <a:lnTo>
                  <a:pt x="228126" y="34800"/>
                </a:lnTo>
                <a:lnTo>
                  <a:pt x="228126" y="17400"/>
                </a:lnTo>
                <a:close/>
              </a:path>
              <a:path w="263525" h="407035">
                <a:moveTo>
                  <a:pt x="262948" y="17400"/>
                </a:moveTo>
                <a:lnTo>
                  <a:pt x="228126" y="17400"/>
                </a:lnTo>
                <a:lnTo>
                  <a:pt x="245460" y="34800"/>
                </a:lnTo>
                <a:lnTo>
                  <a:pt x="262948" y="34800"/>
                </a:lnTo>
                <a:lnTo>
                  <a:pt x="262948" y="174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51409" y="4439155"/>
            <a:ext cx="526439" cy="869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47075" y="4439140"/>
            <a:ext cx="840461" cy="1387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3524" y="4439157"/>
            <a:ext cx="1091028" cy="18014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63069" y="3857060"/>
            <a:ext cx="101854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Taxi</a:t>
            </a:r>
            <a:r>
              <a:rPr sz="1700" spc="-7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50x55  pixels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94838" y="5303961"/>
            <a:ext cx="134366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0" marR="5080" indent="-400685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Incomer</a:t>
            </a:r>
            <a:r>
              <a:rPr sz="1700" spc="-7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43x72  pixels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59673" y="3447972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159719" y="0"/>
                </a:moveTo>
                <a:lnTo>
                  <a:pt x="0" y="0"/>
                </a:lnTo>
              </a:path>
            </a:pathLst>
          </a:custGeom>
          <a:ln w="111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21776" y="3397859"/>
            <a:ext cx="150495" cy="100330"/>
          </a:xfrm>
          <a:custGeom>
            <a:avLst/>
            <a:gdLst/>
            <a:ahLst/>
            <a:cxnLst/>
            <a:rect l="l" t="t" r="r" b="b"/>
            <a:pathLst>
              <a:path w="150495" h="100329">
                <a:moveTo>
                  <a:pt x="150433" y="0"/>
                </a:moveTo>
                <a:lnTo>
                  <a:pt x="0" y="50112"/>
                </a:lnTo>
                <a:lnTo>
                  <a:pt x="150433" y="100225"/>
                </a:lnTo>
                <a:lnTo>
                  <a:pt x="15043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6382" y="3447972"/>
            <a:ext cx="74930" cy="0"/>
          </a:xfrm>
          <a:custGeom>
            <a:avLst/>
            <a:gdLst/>
            <a:ahLst/>
            <a:cxnLst/>
            <a:rect l="l" t="t" r="r" b="b"/>
            <a:pathLst>
              <a:path w="74930">
                <a:moveTo>
                  <a:pt x="74442" y="0"/>
                </a:moveTo>
                <a:lnTo>
                  <a:pt x="0" y="0"/>
                </a:lnTo>
              </a:path>
            </a:pathLst>
          </a:custGeom>
          <a:ln w="111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18562" y="3397859"/>
            <a:ext cx="150495" cy="100330"/>
          </a:xfrm>
          <a:custGeom>
            <a:avLst/>
            <a:gdLst/>
            <a:ahLst/>
            <a:cxnLst/>
            <a:rect l="l" t="t" r="r" b="b"/>
            <a:pathLst>
              <a:path w="150494" h="100329">
                <a:moveTo>
                  <a:pt x="150355" y="0"/>
                </a:moveTo>
                <a:lnTo>
                  <a:pt x="0" y="50112"/>
                </a:lnTo>
                <a:lnTo>
                  <a:pt x="150355" y="100225"/>
                </a:lnTo>
                <a:lnTo>
                  <a:pt x="1503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1644" y="4934762"/>
            <a:ext cx="160020" cy="0"/>
          </a:xfrm>
          <a:custGeom>
            <a:avLst/>
            <a:gdLst/>
            <a:ahLst/>
            <a:cxnLst/>
            <a:rect l="l" t="t" r="r" b="b"/>
            <a:pathLst>
              <a:path w="160019">
                <a:moveTo>
                  <a:pt x="159595" y="0"/>
                </a:moveTo>
                <a:lnTo>
                  <a:pt x="0" y="0"/>
                </a:lnTo>
              </a:path>
            </a:pathLst>
          </a:custGeom>
          <a:ln w="111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73747" y="4884649"/>
            <a:ext cx="150495" cy="100330"/>
          </a:xfrm>
          <a:custGeom>
            <a:avLst/>
            <a:gdLst/>
            <a:ahLst/>
            <a:cxnLst/>
            <a:rect l="l" t="t" r="r" b="b"/>
            <a:pathLst>
              <a:path w="150494" h="100329">
                <a:moveTo>
                  <a:pt x="150433" y="0"/>
                </a:moveTo>
                <a:lnTo>
                  <a:pt x="0" y="50112"/>
                </a:lnTo>
                <a:lnTo>
                  <a:pt x="150433" y="100225"/>
                </a:lnTo>
                <a:lnTo>
                  <a:pt x="15043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0623" y="491493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258770" y="0"/>
                </a:moveTo>
                <a:lnTo>
                  <a:pt x="0" y="0"/>
                </a:lnTo>
              </a:path>
            </a:pathLst>
          </a:custGeom>
          <a:ln w="111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2725" y="4864821"/>
            <a:ext cx="150495" cy="100330"/>
          </a:xfrm>
          <a:custGeom>
            <a:avLst/>
            <a:gdLst/>
            <a:ahLst/>
            <a:cxnLst/>
            <a:rect l="l" t="t" r="r" b="b"/>
            <a:pathLst>
              <a:path w="150495" h="100329">
                <a:moveTo>
                  <a:pt x="150433" y="0"/>
                </a:moveTo>
                <a:lnTo>
                  <a:pt x="0" y="50112"/>
                </a:lnTo>
                <a:lnTo>
                  <a:pt x="150433" y="100225"/>
                </a:lnTo>
                <a:lnTo>
                  <a:pt x="15043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9874" y="1286637"/>
            <a:ext cx="78311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000" b="1" spc="5" dirty="0">
                <a:solidFill>
                  <a:srgbClr val="0000FF"/>
                </a:solidFill>
                <a:latin typeface="宋体 (正文)"/>
                <a:cs typeface="宋体" panose="02010600030101010101" pitchFamily="2" charset="-122"/>
              </a:rPr>
              <a:t>枪型摄像头在</a:t>
            </a:r>
            <a:r>
              <a:rPr sz="2000" b="1" spc="5" dirty="0" err="1">
                <a:solidFill>
                  <a:srgbClr val="0000FF"/>
                </a:solidFill>
                <a:latin typeface="宋体 (正文)"/>
                <a:cs typeface="宋体" panose="02010600030101010101" pitchFamily="2" charset="-122"/>
              </a:rPr>
              <a:t>大场景视频监控中感兴趣目</a:t>
            </a:r>
            <a:r>
              <a:rPr sz="2000" b="1" spc="-5" dirty="0" err="1">
                <a:solidFill>
                  <a:srgbClr val="0000FF"/>
                </a:solidFill>
                <a:latin typeface="宋体 (正文)"/>
                <a:cs typeface="宋体" panose="02010600030101010101" pitchFamily="2" charset="-122"/>
              </a:rPr>
              <a:t>标</a:t>
            </a:r>
            <a:r>
              <a:rPr sz="2000" b="1" spc="5" dirty="0" err="1">
                <a:solidFill>
                  <a:srgbClr val="0000FF"/>
                </a:solidFill>
                <a:latin typeface="宋体 (正文)"/>
                <a:cs typeface="宋体" panose="02010600030101010101" pitchFamily="2" charset="-122"/>
              </a:rPr>
              <a:t>占有</a:t>
            </a:r>
            <a:r>
              <a:rPr sz="2000" b="1" spc="-5" dirty="0" err="1">
                <a:solidFill>
                  <a:srgbClr val="0000FF"/>
                </a:solidFill>
                <a:latin typeface="宋体 (正文)"/>
                <a:cs typeface="宋体" panose="02010600030101010101" pitchFamily="2" charset="-122"/>
              </a:rPr>
              <a:t>像</a:t>
            </a:r>
            <a:r>
              <a:rPr sz="2000" b="1" spc="5" dirty="0" err="1">
                <a:solidFill>
                  <a:srgbClr val="0000FF"/>
                </a:solidFill>
                <a:latin typeface="宋体 (正文)"/>
                <a:cs typeface="宋体" panose="02010600030101010101" pitchFamily="2" charset="-122"/>
              </a:rPr>
              <a:t>素不</a:t>
            </a:r>
            <a:r>
              <a:rPr sz="2000" b="1" spc="-5" dirty="0" err="1">
                <a:solidFill>
                  <a:srgbClr val="0000FF"/>
                </a:solidFill>
                <a:latin typeface="宋体 (正文)"/>
                <a:cs typeface="宋体" panose="02010600030101010101" pitchFamily="2" charset="-122"/>
              </a:rPr>
              <a:t>足</a:t>
            </a:r>
            <a:r>
              <a:rPr sz="2000" b="1" spc="5" dirty="0" err="1">
                <a:solidFill>
                  <a:srgbClr val="0000FF"/>
                </a:solidFill>
                <a:latin typeface="宋体 (正文)"/>
                <a:cs typeface="宋体" panose="02010600030101010101" pitchFamily="2" charset="-122"/>
              </a:rPr>
              <a:t>，无法</a:t>
            </a:r>
            <a:r>
              <a:rPr sz="2000" b="1" spc="-5" dirty="0" err="1">
                <a:solidFill>
                  <a:srgbClr val="0000FF"/>
                </a:solidFill>
                <a:latin typeface="宋体 (正文)"/>
                <a:cs typeface="宋体" panose="02010600030101010101" pitchFamily="2" charset="-122"/>
              </a:rPr>
              <a:t>完</a:t>
            </a:r>
            <a:r>
              <a:rPr sz="2000" b="1" spc="5" dirty="0" err="1">
                <a:solidFill>
                  <a:srgbClr val="0000FF"/>
                </a:solidFill>
                <a:latin typeface="宋体 (正文)"/>
                <a:cs typeface="宋体" panose="02010600030101010101" pitchFamily="2" charset="-122"/>
              </a:rPr>
              <a:t>成识</a:t>
            </a:r>
            <a:r>
              <a:rPr sz="2000" b="1" spc="-5" dirty="0" err="1">
                <a:solidFill>
                  <a:srgbClr val="0000FF"/>
                </a:solidFill>
                <a:latin typeface="宋体 (正文)"/>
                <a:cs typeface="宋体" panose="02010600030101010101" pitchFamily="2" charset="-122"/>
              </a:rPr>
              <a:t>别</a:t>
            </a:r>
            <a:r>
              <a:rPr sz="2000" b="1" spc="5" dirty="0" err="1">
                <a:solidFill>
                  <a:srgbClr val="0000FF"/>
                </a:solidFill>
                <a:latin typeface="宋体 (正文)"/>
                <a:cs typeface="宋体" panose="02010600030101010101" pitchFamily="2" charset="-122"/>
              </a:rPr>
              <a:t>需要</a:t>
            </a:r>
            <a:endParaRPr sz="2000" dirty="0">
              <a:latin typeface="宋体 (正文)"/>
              <a:cs typeface="宋体" panose="02010600030101010101" pitchFamily="2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96200" y="2705056"/>
            <a:ext cx="1181100" cy="7997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222044" y="426465"/>
            <a:ext cx="624555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一、</a:t>
            </a:r>
            <a:r>
              <a:rPr lang="zh-CN" altLang="en-US"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枪或球摄像机的局限</a:t>
            </a:r>
            <a:endParaRPr lang="zh-CN" altLang="en-US" sz="3200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344" y="2936748"/>
            <a:ext cx="2991611" cy="2243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644" y="403606"/>
            <a:ext cx="41021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四、</a:t>
            </a:r>
            <a:r>
              <a:rPr lang="zh-CN" altLang="en-US"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应用场景</a:t>
            </a:r>
            <a:endParaRPr sz="32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0929" y="1626639"/>
            <a:ext cx="604241" cy="690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3497" y="1693827"/>
            <a:ext cx="615108" cy="4378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47028" y="3078607"/>
            <a:ext cx="10972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入侵人员跟踪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3495" y="4120921"/>
            <a:ext cx="813841" cy="647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9122" y="4156709"/>
            <a:ext cx="707390" cy="542925"/>
          </a:xfrm>
          <a:custGeom>
            <a:avLst/>
            <a:gdLst/>
            <a:ahLst/>
            <a:cxnLst/>
            <a:rect l="l" t="t" r="r" b="b"/>
            <a:pathLst>
              <a:path w="707389" h="542925">
                <a:moveTo>
                  <a:pt x="412876" y="542544"/>
                </a:moveTo>
                <a:lnTo>
                  <a:pt x="0" y="346709"/>
                </a:lnTo>
                <a:lnTo>
                  <a:pt x="322960" y="0"/>
                </a:lnTo>
                <a:lnTo>
                  <a:pt x="707135" y="101981"/>
                </a:lnTo>
                <a:lnTo>
                  <a:pt x="404621" y="518032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3942" y="3803141"/>
            <a:ext cx="303530" cy="219710"/>
          </a:xfrm>
          <a:custGeom>
            <a:avLst/>
            <a:gdLst/>
            <a:ahLst/>
            <a:cxnLst/>
            <a:rect l="l" t="t" r="r" b="b"/>
            <a:pathLst>
              <a:path w="303530" h="219710">
                <a:moveTo>
                  <a:pt x="0" y="167004"/>
                </a:moveTo>
                <a:lnTo>
                  <a:pt x="239013" y="219455"/>
                </a:lnTo>
                <a:lnTo>
                  <a:pt x="303275" y="50037"/>
                </a:lnTo>
                <a:lnTo>
                  <a:pt x="116585" y="0"/>
                </a:lnTo>
                <a:lnTo>
                  <a:pt x="0" y="16700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0" y="3461003"/>
            <a:ext cx="720851" cy="1524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7104" y="4088891"/>
            <a:ext cx="3473196" cy="4069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9395" y="4173346"/>
            <a:ext cx="3277870" cy="261620"/>
          </a:xfrm>
          <a:custGeom>
            <a:avLst/>
            <a:gdLst/>
            <a:ahLst/>
            <a:cxnLst/>
            <a:rect l="l" t="t" r="r" b="b"/>
            <a:pathLst>
              <a:path w="3277870" h="261620">
                <a:moveTo>
                  <a:pt x="3162512" y="38076"/>
                </a:moveTo>
                <a:lnTo>
                  <a:pt x="0" y="223519"/>
                </a:lnTo>
                <a:lnTo>
                  <a:pt x="2286" y="261492"/>
                </a:lnTo>
                <a:lnTo>
                  <a:pt x="3164758" y="76170"/>
                </a:lnTo>
                <a:lnTo>
                  <a:pt x="3162512" y="38076"/>
                </a:lnTo>
                <a:close/>
              </a:path>
              <a:path w="3277870" h="261620">
                <a:moveTo>
                  <a:pt x="3246376" y="36956"/>
                </a:moveTo>
                <a:lnTo>
                  <a:pt x="3181604" y="36956"/>
                </a:lnTo>
                <a:lnTo>
                  <a:pt x="3183763" y="75056"/>
                </a:lnTo>
                <a:lnTo>
                  <a:pt x="3164758" y="76170"/>
                </a:lnTo>
                <a:lnTo>
                  <a:pt x="3166999" y="114172"/>
                </a:lnTo>
                <a:lnTo>
                  <a:pt x="3277743" y="50418"/>
                </a:lnTo>
                <a:lnTo>
                  <a:pt x="3246376" y="36956"/>
                </a:lnTo>
                <a:close/>
              </a:path>
              <a:path w="3277870" h="261620">
                <a:moveTo>
                  <a:pt x="3181604" y="36956"/>
                </a:moveTo>
                <a:lnTo>
                  <a:pt x="3162512" y="38076"/>
                </a:lnTo>
                <a:lnTo>
                  <a:pt x="3164758" y="76170"/>
                </a:lnTo>
                <a:lnTo>
                  <a:pt x="3183763" y="75056"/>
                </a:lnTo>
                <a:lnTo>
                  <a:pt x="3181604" y="36956"/>
                </a:lnTo>
                <a:close/>
              </a:path>
              <a:path w="3277870" h="261620">
                <a:moveTo>
                  <a:pt x="3160268" y="0"/>
                </a:moveTo>
                <a:lnTo>
                  <a:pt x="3162512" y="38076"/>
                </a:lnTo>
                <a:lnTo>
                  <a:pt x="3181604" y="36956"/>
                </a:lnTo>
                <a:lnTo>
                  <a:pt x="3246376" y="36956"/>
                </a:lnTo>
                <a:lnTo>
                  <a:pt x="3160268" y="0"/>
                </a:lnTo>
                <a:close/>
              </a:path>
            </a:pathLst>
          </a:custGeom>
          <a:solidFill>
            <a:srgbClr val="DE8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02535" y="4555235"/>
            <a:ext cx="416559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有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0844" y="3531108"/>
            <a:ext cx="416559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无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812" y="1227835"/>
            <a:ext cx="278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solidFill>
                  <a:srgbClr val="FF6600"/>
                </a:solidFill>
                <a:latin typeface="黑体" panose="02010609060101010101" charset="-122"/>
                <a:cs typeface="黑体" panose="02010609060101010101" charset="-122"/>
              </a:rPr>
              <a:t>多区域禁入监控</a:t>
            </a:r>
            <a:endParaRPr sz="18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7832" y="2194051"/>
            <a:ext cx="73914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14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枪</a:t>
            </a:r>
            <a:r>
              <a:rPr sz="140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82410" y="2386711"/>
            <a:ext cx="15750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PTZ</a:t>
            </a:r>
            <a:r>
              <a:rPr lang="zh-CN" altLang="en-US" sz="1400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sz="140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540" y="5606288"/>
            <a:ext cx="68929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应用目标：对施工区域内多个禁止人员进入的小区域进行监控，识别 和跟踪非法入侵人员目标，向施工安全保障人员提供危险警告，以提 高施工安全性。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644" y="403606"/>
            <a:ext cx="41021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五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、</a:t>
            </a:r>
            <a:r>
              <a:rPr lang="zh-CN" altLang="en-US"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结束</a:t>
            </a:r>
            <a:endParaRPr sz="32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7800" y="2960923"/>
            <a:ext cx="5791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altLang="zh-CN" sz="6000" dirty="0">
                <a:latin typeface="宋体 (正文)"/>
                <a:cs typeface="宋体" panose="02010600030101010101" pitchFamily="2" charset="-122"/>
              </a:rPr>
              <a:t>Thank you</a:t>
            </a:r>
            <a:r>
              <a:rPr lang="zh-CN" altLang="en-US" sz="6000" dirty="0">
                <a:latin typeface="宋体 (正文)"/>
                <a:cs typeface="宋体" panose="02010600030101010101" pitchFamily="2" charset="-122"/>
              </a:rPr>
              <a:t>！！！</a:t>
            </a:r>
            <a:endParaRPr sz="6000" dirty="0">
              <a:latin typeface="宋体 (正文)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14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395" y="1866900"/>
            <a:ext cx="2980944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30140" y="2583179"/>
            <a:ext cx="2895600" cy="2276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76038" y="1664589"/>
            <a:ext cx="94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6600"/>
                </a:solidFill>
                <a:latin typeface="楷体" panose="02010609060101010101" charset="-122"/>
                <a:cs typeface="楷体" panose="02010609060101010101" charset="-122"/>
              </a:rPr>
              <a:t>长焦状态</a:t>
            </a:r>
            <a:endParaRPr sz="18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737" y="1545716"/>
            <a:ext cx="9474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6600"/>
                </a:solidFill>
                <a:latin typeface="楷体" panose="02010609060101010101" charset="-122"/>
                <a:cs typeface="楷体" panose="02010609060101010101" charset="-122"/>
              </a:rPr>
              <a:t>广角状态</a:t>
            </a:r>
            <a:endParaRPr sz="180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03170" y="2664714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8100">
            <a:solidFill>
              <a:srgbClr val="F1CF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395" y="4122420"/>
            <a:ext cx="2980944" cy="2247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9557" y="5165597"/>
            <a:ext cx="228600" cy="222885"/>
          </a:xfrm>
          <a:custGeom>
            <a:avLst/>
            <a:gdLst/>
            <a:ahLst/>
            <a:cxnLst/>
            <a:rect l="l" t="t" r="r" b="b"/>
            <a:pathLst>
              <a:path w="228600" h="222885">
                <a:moveTo>
                  <a:pt x="0" y="222503"/>
                </a:moveTo>
                <a:lnTo>
                  <a:pt x="228600" y="222503"/>
                </a:lnTo>
                <a:lnTo>
                  <a:pt x="228600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ln w="38099">
            <a:solidFill>
              <a:srgbClr val="F1CF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9161" y="4959858"/>
            <a:ext cx="108585" cy="152400"/>
          </a:xfrm>
          <a:custGeom>
            <a:avLst/>
            <a:gdLst/>
            <a:ahLst/>
            <a:cxnLst/>
            <a:rect l="l" t="t" r="r" b="b"/>
            <a:pathLst>
              <a:path w="108585" h="152400">
                <a:moveTo>
                  <a:pt x="0" y="152400"/>
                </a:moveTo>
                <a:lnTo>
                  <a:pt x="108204" y="152400"/>
                </a:lnTo>
                <a:lnTo>
                  <a:pt x="10820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F1CF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9660" y="5105400"/>
            <a:ext cx="139065" cy="284480"/>
          </a:xfrm>
          <a:custGeom>
            <a:avLst/>
            <a:gdLst/>
            <a:ahLst/>
            <a:cxnLst/>
            <a:rect l="l" t="t" r="r" b="b"/>
            <a:pathLst>
              <a:path w="139064" h="284479">
                <a:moveTo>
                  <a:pt x="40427" y="66449"/>
                </a:moveTo>
                <a:lnTo>
                  <a:pt x="28836" y="71830"/>
                </a:lnTo>
                <a:lnTo>
                  <a:pt x="127381" y="284099"/>
                </a:lnTo>
                <a:lnTo>
                  <a:pt x="138937" y="278765"/>
                </a:lnTo>
                <a:lnTo>
                  <a:pt x="40427" y="66449"/>
                </a:lnTo>
                <a:close/>
              </a:path>
              <a:path w="139064" h="284479">
                <a:moveTo>
                  <a:pt x="2539" y="0"/>
                </a:moveTo>
                <a:lnTo>
                  <a:pt x="0" y="85217"/>
                </a:lnTo>
                <a:lnTo>
                  <a:pt x="28836" y="71830"/>
                </a:lnTo>
                <a:lnTo>
                  <a:pt x="23494" y="60325"/>
                </a:lnTo>
                <a:lnTo>
                  <a:pt x="35051" y="54863"/>
                </a:lnTo>
                <a:lnTo>
                  <a:pt x="65384" y="54863"/>
                </a:lnTo>
                <a:lnTo>
                  <a:pt x="69214" y="53086"/>
                </a:lnTo>
                <a:lnTo>
                  <a:pt x="2539" y="0"/>
                </a:lnTo>
                <a:close/>
              </a:path>
              <a:path w="139064" h="284479">
                <a:moveTo>
                  <a:pt x="35051" y="54863"/>
                </a:moveTo>
                <a:lnTo>
                  <a:pt x="23494" y="60325"/>
                </a:lnTo>
                <a:lnTo>
                  <a:pt x="28836" y="71830"/>
                </a:lnTo>
                <a:lnTo>
                  <a:pt x="40427" y="66449"/>
                </a:lnTo>
                <a:lnTo>
                  <a:pt x="35051" y="54863"/>
                </a:lnTo>
                <a:close/>
              </a:path>
              <a:path w="139064" h="284479">
                <a:moveTo>
                  <a:pt x="65384" y="54863"/>
                </a:moveTo>
                <a:lnTo>
                  <a:pt x="35051" y="54863"/>
                </a:lnTo>
                <a:lnTo>
                  <a:pt x="40427" y="66449"/>
                </a:lnTo>
                <a:lnTo>
                  <a:pt x="65384" y="54863"/>
                </a:lnTo>
                <a:close/>
              </a:path>
            </a:pathLst>
          </a:custGeom>
          <a:solidFill>
            <a:srgbClr val="E8B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58310" y="2757373"/>
            <a:ext cx="10496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聚焦放大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8377" y="4701666"/>
            <a:ext cx="3814445" cy="191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拉远缩小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809625" marR="5080" algn="just">
              <a:lnSpc>
                <a:spcPct val="99000"/>
              </a:lnSpc>
            </a:pPr>
            <a:r>
              <a:rPr sz="1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变焦镜头可以在广角和长焦之 间进行切换，但是，广角状态 下无法获取感兴趣目标的细节 信息，长焦镜头下聚焦单一目 标而无法掌控全</a:t>
            </a:r>
            <a:r>
              <a:rPr sz="18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局</a:t>
            </a: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22044" y="426465"/>
            <a:ext cx="624555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一、</a:t>
            </a:r>
            <a:r>
              <a:rPr lang="zh-CN" altLang="en-US"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枪或球摄像机的局限</a:t>
            </a:r>
            <a:endParaRPr sz="32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440" y="1080643"/>
            <a:ext cx="804164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b="1" spc="5" dirty="0" err="1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使用单个</a:t>
            </a:r>
            <a:r>
              <a:rPr lang="zh-CN" altLang="en-US" sz="2000" b="1" spc="5" dirty="0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球形</a:t>
            </a:r>
            <a:r>
              <a:rPr sz="2000" b="1" spc="5" dirty="0" err="1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摄像头同时</a:t>
            </a:r>
            <a:r>
              <a:rPr sz="2000" b="1" spc="-5" dirty="0" err="1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实</a:t>
            </a:r>
            <a:r>
              <a:rPr sz="2000" b="1" spc="5" dirty="0" err="1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现目</a:t>
            </a:r>
            <a:r>
              <a:rPr sz="2000" b="1" spc="-5" dirty="0" err="1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标</a:t>
            </a:r>
            <a:r>
              <a:rPr sz="2000" b="1" spc="5" dirty="0" err="1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检测</a:t>
            </a:r>
            <a:r>
              <a:rPr sz="2000" b="1" spc="-5" dirty="0" err="1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、</a:t>
            </a:r>
            <a:r>
              <a:rPr sz="2000" b="1" spc="5" dirty="0" err="1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跟踪、</a:t>
            </a:r>
            <a:r>
              <a:rPr sz="2000" b="1" spc="-5" dirty="0" err="1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识</a:t>
            </a:r>
            <a:r>
              <a:rPr sz="2000" b="1" spc="5" dirty="0" err="1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别不</a:t>
            </a:r>
            <a:r>
              <a:rPr sz="2000" b="1" spc="-5" dirty="0" err="1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具</a:t>
            </a:r>
            <a:r>
              <a:rPr sz="2000" b="1" spc="5" dirty="0" err="1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有可行性</a:t>
            </a:r>
            <a:endParaRPr sz="2000" dirty="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03701" y="3022092"/>
            <a:ext cx="1065530" cy="533400"/>
          </a:xfrm>
          <a:custGeom>
            <a:avLst/>
            <a:gdLst/>
            <a:ahLst/>
            <a:cxnLst/>
            <a:rect l="l" t="t" r="r" b="b"/>
            <a:pathLst>
              <a:path w="1065529" h="533400">
                <a:moveTo>
                  <a:pt x="31876" y="0"/>
                </a:moveTo>
                <a:lnTo>
                  <a:pt x="0" y="73533"/>
                </a:lnTo>
                <a:lnTo>
                  <a:pt x="975487" y="496316"/>
                </a:lnTo>
                <a:lnTo>
                  <a:pt x="959485" y="533146"/>
                </a:lnTo>
                <a:lnTo>
                  <a:pt x="1065022" y="491490"/>
                </a:lnTo>
                <a:lnTo>
                  <a:pt x="1037902" y="422783"/>
                </a:lnTo>
                <a:lnTo>
                  <a:pt x="1007363" y="422783"/>
                </a:lnTo>
                <a:lnTo>
                  <a:pt x="31876" y="0"/>
                </a:lnTo>
                <a:close/>
              </a:path>
              <a:path w="1065529" h="533400">
                <a:moveTo>
                  <a:pt x="1023365" y="385953"/>
                </a:moveTo>
                <a:lnTo>
                  <a:pt x="1007363" y="422783"/>
                </a:lnTo>
                <a:lnTo>
                  <a:pt x="1037902" y="422783"/>
                </a:lnTo>
                <a:lnTo>
                  <a:pt x="1023365" y="385953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3701" y="3022092"/>
            <a:ext cx="1065530" cy="533400"/>
          </a:xfrm>
          <a:custGeom>
            <a:avLst/>
            <a:gdLst/>
            <a:ahLst/>
            <a:cxnLst/>
            <a:rect l="l" t="t" r="r" b="b"/>
            <a:pathLst>
              <a:path w="1065529" h="533400">
                <a:moveTo>
                  <a:pt x="31876" y="0"/>
                </a:moveTo>
                <a:lnTo>
                  <a:pt x="1007363" y="422783"/>
                </a:lnTo>
                <a:lnTo>
                  <a:pt x="1023365" y="385953"/>
                </a:lnTo>
                <a:lnTo>
                  <a:pt x="1065022" y="491490"/>
                </a:lnTo>
                <a:lnTo>
                  <a:pt x="959485" y="533146"/>
                </a:lnTo>
                <a:lnTo>
                  <a:pt x="975487" y="496316"/>
                </a:lnTo>
                <a:lnTo>
                  <a:pt x="0" y="73533"/>
                </a:lnTo>
                <a:lnTo>
                  <a:pt x="31876" y="0"/>
                </a:lnTo>
                <a:close/>
              </a:path>
            </a:pathLst>
          </a:custGeom>
          <a:ln w="9525">
            <a:solidFill>
              <a:srgbClr val="5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11828" y="4233671"/>
            <a:ext cx="1063625" cy="537845"/>
          </a:xfrm>
          <a:custGeom>
            <a:avLst/>
            <a:gdLst/>
            <a:ahLst/>
            <a:cxnLst/>
            <a:rect l="l" t="t" r="r" b="b"/>
            <a:pathLst>
              <a:path w="1063625" h="537845">
                <a:moveTo>
                  <a:pt x="41275" y="390397"/>
                </a:moveTo>
                <a:lnTo>
                  <a:pt x="0" y="496061"/>
                </a:lnTo>
                <a:lnTo>
                  <a:pt x="105663" y="537336"/>
                </a:lnTo>
                <a:lnTo>
                  <a:pt x="89535" y="500506"/>
                </a:lnTo>
                <a:lnTo>
                  <a:pt x="256864" y="427100"/>
                </a:lnTo>
                <a:lnTo>
                  <a:pt x="57276" y="427100"/>
                </a:lnTo>
                <a:lnTo>
                  <a:pt x="41275" y="390397"/>
                </a:lnTo>
                <a:close/>
              </a:path>
              <a:path w="1063625" h="537845">
                <a:moveTo>
                  <a:pt x="1030859" y="0"/>
                </a:moveTo>
                <a:lnTo>
                  <a:pt x="57276" y="427100"/>
                </a:lnTo>
                <a:lnTo>
                  <a:pt x="256864" y="427100"/>
                </a:lnTo>
                <a:lnTo>
                  <a:pt x="1063117" y="73405"/>
                </a:lnTo>
                <a:lnTo>
                  <a:pt x="1030859" y="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1828" y="4233671"/>
            <a:ext cx="1063625" cy="537845"/>
          </a:xfrm>
          <a:custGeom>
            <a:avLst/>
            <a:gdLst/>
            <a:ahLst/>
            <a:cxnLst/>
            <a:rect l="l" t="t" r="r" b="b"/>
            <a:pathLst>
              <a:path w="1063625" h="537845">
                <a:moveTo>
                  <a:pt x="1063117" y="73405"/>
                </a:moveTo>
                <a:lnTo>
                  <a:pt x="89535" y="500506"/>
                </a:lnTo>
                <a:lnTo>
                  <a:pt x="105663" y="537336"/>
                </a:lnTo>
                <a:lnTo>
                  <a:pt x="0" y="496061"/>
                </a:lnTo>
                <a:lnTo>
                  <a:pt x="41275" y="390397"/>
                </a:lnTo>
                <a:lnTo>
                  <a:pt x="57276" y="427100"/>
                </a:lnTo>
                <a:lnTo>
                  <a:pt x="1030859" y="0"/>
                </a:lnTo>
                <a:lnTo>
                  <a:pt x="1063117" y="73405"/>
                </a:lnTo>
              </a:path>
            </a:pathLst>
          </a:custGeom>
          <a:ln w="9525">
            <a:solidFill>
              <a:srgbClr val="5CA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5164835"/>
            <a:ext cx="3124200" cy="1506220"/>
          </a:xfrm>
          <a:custGeom>
            <a:avLst/>
            <a:gdLst/>
            <a:ahLst/>
            <a:cxnLst/>
            <a:rect l="l" t="t" r="r" b="b"/>
            <a:pathLst>
              <a:path w="3124200" h="1506220">
                <a:moveTo>
                  <a:pt x="0" y="250951"/>
                </a:moveTo>
                <a:lnTo>
                  <a:pt x="4044" y="205853"/>
                </a:lnTo>
                <a:lnTo>
                  <a:pt x="15704" y="163402"/>
                </a:lnTo>
                <a:lnTo>
                  <a:pt x="34271" y="124309"/>
                </a:lnTo>
                <a:lnTo>
                  <a:pt x="59033" y="89283"/>
                </a:lnTo>
                <a:lnTo>
                  <a:pt x="89283" y="59033"/>
                </a:lnTo>
                <a:lnTo>
                  <a:pt x="124309" y="34271"/>
                </a:lnTo>
                <a:lnTo>
                  <a:pt x="163402" y="15704"/>
                </a:lnTo>
                <a:lnTo>
                  <a:pt x="205853" y="4044"/>
                </a:lnTo>
                <a:lnTo>
                  <a:pt x="250951" y="0"/>
                </a:lnTo>
                <a:lnTo>
                  <a:pt x="2873248" y="0"/>
                </a:lnTo>
                <a:lnTo>
                  <a:pt x="2918346" y="4044"/>
                </a:lnTo>
                <a:lnTo>
                  <a:pt x="2960797" y="15704"/>
                </a:lnTo>
                <a:lnTo>
                  <a:pt x="2999890" y="34271"/>
                </a:lnTo>
                <a:lnTo>
                  <a:pt x="3034916" y="59033"/>
                </a:lnTo>
                <a:lnTo>
                  <a:pt x="3065166" y="89283"/>
                </a:lnTo>
                <a:lnTo>
                  <a:pt x="3089928" y="124309"/>
                </a:lnTo>
                <a:lnTo>
                  <a:pt x="3108495" y="163402"/>
                </a:lnTo>
                <a:lnTo>
                  <a:pt x="3120155" y="205853"/>
                </a:lnTo>
                <a:lnTo>
                  <a:pt x="3124200" y="250951"/>
                </a:lnTo>
                <a:lnTo>
                  <a:pt x="3124200" y="1254747"/>
                </a:lnTo>
                <a:lnTo>
                  <a:pt x="3120155" y="1299859"/>
                </a:lnTo>
                <a:lnTo>
                  <a:pt x="3108495" y="1342318"/>
                </a:lnTo>
                <a:lnTo>
                  <a:pt x="3089928" y="1381415"/>
                </a:lnTo>
                <a:lnTo>
                  <a:pt x="3065166" y="1416442"/>
                </a:lnTo>
                <a:lnTo>
                  <a:pt x="3034916" y="1446689"/>
                </a:lnTo>
                <a:lnTo>
                  <a:pt x="2999890" y="1471448"/>
                </a:lnTo>
                <a:lnTo>
                  <a:pt x="2960797" y="1490011"/>
                </a:lnTo>
                <a:lnTo>
                  <a:pt x="2918346" y="1501668"/>
                </a:lnTo>
                <a:lnTo>
                  <a:pt x="2873248" y="1505711"/>
                </a:lnTo>
                <a:lnTo>
                  <a:pt x="250951" y="1505711"/>
                </a:lnTo>
                <a:lnTo>
                  <a:pt x="205853" y="1501668"/>
                </a:lnTo>
                <a:lnTo>
                  <a:pt x="163402" y="1490011"/>
                </a:lnTo>
                <a:lnTo>
                  <a:pt x="124309" y="1471448"/>
                </a:lnTo>
                <a:lnTo>
                  <a:pt x="89283" y="1446689"/>
                </a:lnTo>
                <a:lnTo>
                  <a:pt x="59033" y="1416442"/>
                </a:lnTo>
                <a:lnTo>
                  <a:pt x="34271" y="1381415"/>
                </a:lnTo>
                <a:lnTo>
                  <a:pt x="15704" y="1342318"/>
                </a:lnTo>
                <a:lnTo>
                  <a:pt x="4044" y="1299859"/>
                </a:lnTo>
                <a:lnTo>
                  <a:pt x="0" y="1254747"/>
                </a:lnTo>
                <a:lnTo>
                  <a:pt x="0" y="250951"/>
                </a:lnTo>
                <a:close/>
              </a:path>
            </a:pathLst>
          </a:custGeom>
          <a:ln w="952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1989" y="2297612"/>
            <a:ext cx="3366267" cy="2155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337" y="1364741"/>
            <a:ext cx="799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摄像机视觉成像的固有矛盾</a:t>
            </a:r>
            <a:r>
              <a:rPr sz="2400" b="1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视场与场景目标大小成反比。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2557" y="2406357"/>
            <a:ext cx="3072437" cy="2158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5161" y="2439161"/>
            <a:ext cx="2971800" cy="2057400"/>
          </a:xfrm>
          <a:custGeom>
            <a:avLst/>
            <a:gdLst/>
            <a:ahLst/>
            <a:cxnLst/>
            <a:rect l="l" t="t" r="r" b="b"/>
            <a:pathLst>
              <a:path w="2971800" h="2057400">
                <a:moveTo>
                  <a:pt x="0" y="2057400"/>
                </a:moveTo>
                <a:lnTo>
                  <a:pt x="2971799" y="2057400"/>
                </a:lnTo>
                <a:lnTo>
                  <a:pt x="2971799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AC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5161" y="2439161"/>
            <a:ext cx="2971800" cy="2057400"/>
          </a:xfrm>
          <a:custGeom>
            <a:avLst/>
            <a:gdLst/>
            <a:ahLst/>
            <a:cxnLst/>
            <a:rect l="l" t="t" r="r" b="b"/>
            <a:pathLst>
              <a:path w="2971800" h="2057400">
                <a:moveTo>
                  <a:pt x="0" y="2057400"/>
                </a:moveTo>
                <a:lnTo>
                  <a:pt x="2971799" y="2057400"/>
                </a:lnTo>
                <a:lnTo>
                  <a:pt x="2971799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2237" y="3652837"/>
            <a:ext cx="161925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0400" y="2438400"/>
            <a:ext cx="1524000" cy="2971800"/>
          </a:xfrm>
          <a:custGeom>
            <a:avLst/>
            <a:gdLst/>
            <a:ahLst/>
            <a:cxnLst/>
            <a:rect l="l" t="t" r="r" b="b"/>
            <a:pathLst>
              <a:path w="1524000" h="2971800">
                <a:moveTo>
                  <a:pt x="1524000" y="0"/>
                </a:moveTo>
                <a:lnTo>
                  <a:pt x="0" y="2971800"/>
                </a:lnTo>
              </a:path>
            </a:pathLst>
          </a:custGeom>
          <a:ln w="9525">
            <a:solidFill>
              <a:srgbClr val="002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400" y="4572000"/>
            <a:ext cx="4495800" cy="838200"/>
          </a:xfrm>
          <a:custGeom>
            <a:avLst/>
            <a:gdLst/>
            <a:ahLst/>
            <a:cxnLst/>
            <a:rect l="l" t="t" r="r" b="b"/>
            <a:pathLst>
              <a:path w="4495800" h="838200">
                <a:moveTo>
                  <a:pt x="4495800" y="0"/>
                </a:moveTo>
                <a:lnTo>
                  <a:pt x="0" y="838200"/>
                </a:lnTo>
              </a:path>
            </a:pathLst>
          </a:custGeom>
          <a:ln w="9525">
            <a:solidFill>
              <a:srgbClr val="002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0400" y="4495800"/>
            <a:ext cx="1524000" cy="914400"/>
          </a:xfrm>
          <a:custGeom>
            <a:avLst/>
            <a:gdLst/>
            <a:ahLst/>
            <a:cxnLst/>
            <a:rect l="l" t="t" r="r" b="b"/>
            <a:pathLst>
              <a:path w="1524000" h="914400">
                <a:moveTo>
                  <a:pt x="1524000" y="0"/>
                </a:moveTo>
                <a:lnTo>
                  <a:pt x="0" y="914400"/>
                </a:lnTo>
              </a:path>
            </a:pathLst>
          </a:custGeom>
          <a:ln w="9525">
            <a:solidFill>
              <a:srgbClr val="002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0400" y="2438400"/>
            <a:ext cx="4495800" cy="2971800"/>
          </a:xfrm>
          <a:custGeom>
            <a:avLst/>
            <a:gdLst/>
            <a:ahLst/>
            <a:cxnLst/>
            <a:rect l="l" t="t" r="r" b="b"/>
            <a:pathLst>
              <a:path w="4495800" h="2971800">
                <a:moveTo>
                  <a:pt x="4495800" y="0"/>
                </a:moveTo>
                <a:lnTo>
                  <a:pt x="0" y="2971800"/>
                </a:lnTo>
              </a:path>
            </a:pathLst>
          </a:custGeom>
          <a:ln w="9525">
            <a:solidFill>
              <a:srgbClr val="002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35173" y="5410961"/>
            <a:ext cx="646430" cy="368935"/>
          </a:xfrm>
          <a:prstGeom prst="rect">
            <a:avLst/>
          </a:prstGeom>
          <a:ln w="25400">
            <a:solidFill>
              <a:srgbClr val="003366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视场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13197" y="4495038"/>
            <a:ext cx="646430" cy="370840"/>
          </a:xfrm>
          <a:custGeom>
            <a:avLst/>
            <a:gdLst/>
            <a:ahLst/>
            <a:cxnLst/>
            <a:rect l="l" t="t" r="r" b="b"/>
            <a:pathLst>
              <a:path w="646429" h="370839">
                <a:moveTo>
                  <a:pt x="0" y="370331"/>
                </a:moveTo>
                <a:lnTo>
                  <a:pt x="646176" y="370331"/>
                </a:lnTo>
                <a:lnTo>
                  <a:pt x="64617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13197" y="4495038"/>
            <a:ext cx="646430" cy="370840"/>
          </a:xfrm>
          <a:prstGeom prst="rect">
            <a:avLst/>
          </a:prstGeom>
          <a:ln w="25400">
            <a:solidFill>
              <a:srgbClr val="003366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目标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42709" y="3614165"/>
            <a:ext cx="224154" cy="248920"/>
          </a:xfrm>
          <a:custGeom>
            <a:avLst/>
            <a:gdLst/>
            <a:ahLst/>
            <a:cxnLst/>
            <a:rect l="l" t="t" r="r" b="b"/>
            <a:pathLst>
              <a:path w="224154" h="248920">
                <a:moveTo>
                  <a:pt x="0" y="248412"/>
                </a:moveTo>
                <a:lnTo>
                  <a:pt x="224028" y="248412"/>
                </a:lnTo>
                <a:lnTo>
                  <a:pt x="224028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8575">
            <a:solidFill>
              <a:srgbClr val="BA6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8611" y="3604259"/>
            <a:ext cx="770890" cy="890269"/>
          </a:xfrm>
          <a:custGeom>
            <a:avLst/>
            <a:gdLst/>
            <a:ahLst/>
            <a:cxnLst/>
            <a:rect l="l" t="t" r="r" b="b"/>
            <a:pathLst>
              <a:path w="770889" h="890270">
                <a:moveTo>
                  <a:pt x="770889" y="0"/>
                </a:moveTo>
                <a:lnTo>
                  <a:pt x="0" y="890269"/>
                </a:lnTo>
              </a:path>
            </a:pathLst>
          </a:custGeom>
          <a:ln w="9525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8611" y="3861815"/>
            <a:ext cx="1007744" cy="633095"/>
          </a:xfrm>
          <a:custGeom>
            <a:avLst/>
            <a:gdLst/>
            <a:ahLst/>
            <a:cxnLst/>
            <a:rect l="l" t="t" r="r" b="b"/>
            <a:pathLst>
              <a:path w="1007745" h="633095">
                <a:moveTo>
                  <a:pt x="1007617" y="0"/>
                </a:moveTo>
                <a:lnTo>
                  <a:pt x="0" y="633094"/>
                </a:lnTo>
              </a:path>
            </a:pathLst>
          </a:custGeom>
          <a:ln w="9525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9571" y="3613403"/>
            <a:ext cx="959485" cy="853440"/>
          </a:xfrm>
          <a:custGeom>
            <a:avLst/>
            <a:gdLst/>
            <a:ahLst/>
            <a:cxnLst/>
            <a:rect l="l" t="t" r="r" b="b"/>
            <a:pathLst>
              <a:path w="959484" h="853439">
                <a:moveTo>
                  <a:pt x="959357" y="0"/>
                </a:moveTo>
                <a:lnTo>
                  <a:pt x="0" y="853186"/>
                </a:lnTo>
              </a:path>
            </a:pathLst>
          </a:custGeom>
          <a:ln w="9525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70803" y="3861815"/>
            <a:ext cx="758825" cy="633095"/>
          </a:xfrm>
          <a:custGeom>
            <a:avLst/>
            <a:gdLst/>
            <a:ahLst/>
            <a:cxnLst/>
            <a:rect l="l" t="t" r="r" b="b"/>
            <a:pathLst>
              <a:path w="758825" h="633095">
                <a:moveTo>
                  <a:pt x="758571" y="0"/>
                </a:moveTo>
                <a:lnTo>
                  <a:pt x="0" y="633094"/>
                </a:lnTo>
              </a:path>
            </a:pathLst>
          </a:custGeom>
          <a:ln w="9524">
            <a:solidFill>
              <a:srgbClr val="DD84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69644" y="403606"/>
            <a:ext cx="3287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二、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视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场感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知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原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理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2140" y="6020206"/>
            <a:ext cx="74060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应用</a:t>
            </a:r>
            <a:r>
              <a:rPr sz="2000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上，体现为大场景</a:t>
            </a:r>
            <a:r>
              <a:rPr sz="2000" spc="-10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监</a:t>
            </a:r>
            <a:r>
              <a:rPr sz="2000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控与</a:t>
            </a:r>
            <a:r>
              <a:rPr sz="2000" spc="-10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获</a:t>
            </a:r>
            <a:r>
              <a:rPr sz="2000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取感</a:t>
            </a:r>
            <a:r>
              <a:rPr sz="2000" spc="-10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兴</a:t>
            </a:r>
            <a:r>
              <a:rPr sz="2000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趣小</a:t>
            </a:r>
            <a:r>
              <a:rPr sz="2000" spc="-10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000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标清</a:t>
            </a:r>
            <a:r>
              <a:rPr sz="2000" spc="-10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晰</a:t>
            </a:r>
            <a:r>
              <a:rPr sz="2000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图像</a:t>
            </a:r>
            <a:r>
              <a:rPr sz="2000" spc="-10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dirty="0" err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矛盾</a:t>
            </a:r>
            <a:r>
              <a:rPr sz="20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2659" y="4779138"/>
            <a:ext cx="2314805" cy="1738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2659" y="3015902"/>
            <a:ext cx="2314805" cy="1738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1125" y="3822858"/>
            <a:ext cx="244475" cy="269240"/>
          </a:xfrm>
          <a:custGeom>
            <a:avLst/>
            <a:gdLst/>
            <a:ahLst/>
            <a:cxnLst/>
            <a:rect l="l" t="t" r="r" b="b"/>
            <a:pathLst>
              <a:path w="244475" h="269239">
                <a:moveTo>
                  <a:pt x="243967" y="0"/>
                </a:moveTo>
                <a:lnTo>
                  <a:pt x="0" y="0"/>
                </a:lnTo>
                <a:lnTo>
                  <a:pt x="0" y="269200"/>
                </a:lnTo>
                <a:lnTo>
                  <a:pt x="243967" y="269200"/>
                </a:lnTo>
                <a:lnTo>
                  <a:pt x="243967" y="254603"/>
                </a:lnTo>
                <a:lnTo>
                  <a:pt x="29025" y="254603"/>
                </a:lnTo>
                <a:lnTo>
                  <a:pt x="14512" y="240135"/>
                </a:lnTo>
                <a:lnTo>
                  <a:pt x="29025" y="240135"/>
                </a:lnTo>
                <a:lnTo>
                  <a:pt x="29025" y="29064"/>
                </a:lnTo>
                <a:lnTo>
                  <a:pt x="14512" y="29064"/>
                </a:lnTo>
                <a:lnTo>
                  <a:pt x="29025" y="14596"/>
                </a:lnTo>
                <a:lnTo>
                  <a:pt x="243967" y="14596"/>
                </a:lnTo>
                <a:lnTo>
                  <a:pt x="243967" y="0"/>
                </a:lnTo>
                <a:close/>
              </a:path>
              <a:path w="244475" h="269239">
                <a:moveTo>
                  <a:pt x="29025" y="240135"/>
                </a:moveTo>
                <a:lnTo>
                  <a:pt x="14512" y="240135"/>
                </a:lnTo>
                <a:lnTo>
                  <a:pt x="29025" y="254603"/>
                </a:lnTo>
                <a:lnTo>
                  <a:pt x="29025" y="240135"/>
                </a:lnTo>
                <a:close/>
              </a:path>
              <a:path w="244475" h="269239">
                <a:moveTo>
                  <a:pt x="214942" y="240135"/>
                </a:moveTo>
                <a:lnTo>
                  <a:pt x="29025" y="240135"/>
                </a:lnTo>
                <a:lnTo>
                  <a:pt x="29025" y="254603"/>
                </a:lnTo>
                <a:lnTo>
                  <a:pt x="214942" y="254603"/>
                </a:lnTo>
                <a:lnTo>
                  <a:pt x="214942" y="240135"/>
                </a:lnTo>
                <a:close/>
              </a:path>
              <a:path w="244475" h="269239">
                <a:moveTo>
                  <a:pt x="214942" y="14596"/>
                </a:moveTo>
                <a:lnTo>
                  <a:pt x="214942" y="254603"/>
                </a:lnTo>
                <a:lnTo>
                  <a:pt x="229455" y="240135"/>
                </a:lnTo>
                <a:lnTo>
                  <a:pt x="243967" y="240135"/>
                </a:lnTo>
                <a:lnTo>
                  <a:pt x="243967" y="29064"/>
                </a:lnTo>
                <a:lnTo>
                  <a:pt x="229455" y="29064"/>
                </a:lnTo>
                <a:lnTo>
                  <a:pt x="214942" y="14596"/>
                </a:lnTo>
                <a:close/>
              </a:path>
              <a:path w="244475" h="269239">
                <a:moveTo>
                  <a:pt x="243967" y="240135"/>
                </a:moveTo>
                <a:lnTo>
                  <a:pt x="229455" y="240135"/>
                </a:lnTo>
                <a:lnTo>
                  <a:pt x="214942" y="254603"/>
                </a:lnTo>
                <a:lnTo>
                  <a:pt x="243967" y="254603"/>
                </a:lnTo>
                <a:lnTo>
                  <a:pt x="243967" y="240135"/>
                </a:lnTo>
                <a:close/>
              </a:path>
              <a:path w="244475" h="269239">
                <a:moveTo>
                  <a:pt x="29025" y="14596"/>
                </a:moveTo>
                <a:lnTo>
                  <a:pt x="14512" y="29064"/>
                </a:lnTo>
                <a:lnTo>
                  <a:pt x="29025" y="29064"/>
                </a:lnTo>
                <a:lnTo>
                  <a:pt x="29025" y="14596"/>
                </a:lnTo>
                <a:close/>
              </a:path>
              <a:path w="244475" h="269239">
                <a:moveTo>
                  <a:pt x="214942" y="14596"/>
                </a:moveTo>
                <a:lnTo>
                  <a:pt x="29025" y="14596"/>
                </a:lnTo>
                <a:lnTo>
                  <a:pt x="29025" y="29064"/>
                </a:lnTo>
                <a:lnTo>
                  <a:pt x="214942" y="29064"/>
                </a:lnTo>
                <a:lnTo>
                  <a:pt x="214942" y="14596"/>
                </a:lnTo>
                <a:close/>
              </a:path>
              <a:path w="244475" h="269239">
                <a:moveTo>
                  <a:pt x="243967" y="14596"/>
                </a:moveTo>
                <a:lnTo>
                  <a:pt x="214942" y="14596"/>
                </a:lnTo>
                <a:lnTo>
                  <a:pt x="229455" y="29064"/>
                </a:lnTo>
                <a:lnTo>
                  <a:pt x="243967" y="29064"/>
                </a:lnTo>
                <a:lnTo>
                  <a:pt x="243967" y="14596"/>
                </a:lnTo>
                <a:close/>
              </a:path>
            </a:pathLst>
          </a:custGeom>
          <a:solidFill>
            <a:srgbClr val="5B9BD4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6662" y="3797410"/>
            <a:ext cx="244475" cy="269240"/>
          </a:xfrm>
          <a:custGeom>
            <a:avLst/>
            <a:gdLst/>
            <a:ahLst/>
            <a:cxnLst/>
            <a:rect l="l" t="t" r="r" b="b"/>
            <a:pathLst>
              <a:path w="244475" h="269239">
                <a:moveTo>
                  <a:pt x="243980" y="0"/>
                </a:moveTo>
                <a:lnTo>
                  <a:pt x="0" y="0"/>
                </a:lnTo>
                <a:lnTo>
                  <a:pt x="0" y="269200"/>
                </a:lnTo>
                <a:lnTo>
                  <a:pt x="243980" y="269200"/>
                </a:lnTo>
                <a:lnTo>
                  <a:pt x="243980" y="254603"/>
                </a:lnTo>
                <a:lnTo>
                  <a:pt x="29025" y="254603"/>
                </a:lnTo>
                <a:lnTo>
                  <a:pt x="14512" y="240135"/>
                </a:lnTo>
                <a:lnTo>
                  <a:pt x="29025" y="240135"/>
                </a:lnTo>
                <a:lnTo>
                  <a:pt x="29025" y="29064"/>
                </a:lnTo>
                <a:lnTo>
                  <a:pt x="14512" y="29064"/>
                </a:lnTo>
                <a:lnTo>
                  <a:pt x="29025" y="14596"/>
                </a:lnTo>
                <a:lnTo>
                  <a:pt x="243980" y="14596"/>
                </a:lnTo>
                <a:lnTo>
                  <a:pt x="243980" y="0"/>
                </a:lnTo>
                <a:close/>
              </a:path>
              <a:path w="244475" h="269239">
                <a:moveTo>
                  <a:pt x="29025" y="240135"/>
                </a:moveTo>
                <a:lnTo>
                  <a:pt x="14512" y="240135"/>
                </a:lnTo>
                <a:lnTo>
                  <a:pt x="29025" y="254603"/>
                </a:lnTo>
                <a:lnTo>
                  <a:pt x="29025" y="240135"/>
                </a:lnTo>
                <a:close/>
              </a:path>
              <a:path w="244475" h="269239">
                <a:moveTo>
                  <a:pt x="214955" y="240135"/>
                </a:moveTo>
                <a:lnTo>
                  <a:pt x="29025" y="240135"/>
                </a:lnTo>
                <a:lnTo>
                  <a:pt x="29025" y="254603"/>
                </a:lnTo>
                <a:lnTo>
                  <a:pt x="214955" y="254603"/>
                </a:lnTo>
                <a:lnTo>
                  <a:pt x="214955" y="240135"/>
                </a:lnTo>
                <a:close/>
              </a:path>
              <a:path w="244475" h="269239">
                <a:moveTo>
                  <a:pt x="214955" y="14596"/>
                </a:moveTo>
                <a:lnTo>
                  <a:pt x="214955" y="254603"/>
                </a:lnTo>
                <a:lnTo>
                  <a:pt x="229468" y="240135"/>
                </a:lnTo>
                <a:lnTo>
                  <a:pt x="243980" y="240135"/>
                </a:lnTo>
                <a:lnTo>
                  <a:pt x="243980" y="29064"/>
                </a:lnTo>
                <a:lnTo>
                  <a:pt x="229468" y="29064"/>
                </a:lnTo>
                <a:lnTo>
                  <a:pt x="214955" y="14596"/>
                </a:lnTo>
                <a:close/>
              </a:path>
              <a:path w="244475" h="269239">
                <a:moveTo>
                  <a:pt x="243980" y="240135"/>
                </a:moveTo>
                <a:lnTo>
                  <a:pt x="229468" y="240135"/>
                </a:lnTo>
                <a:lnTo>
                  <a:pt x="214955" y="254603"/>
                </a:lnTo>
                <a:lnTo>
                  <a:pt x="243980" y="254603"/>
                </a:lnTo>
                <a:lnTo>
                  <a:pt x="243980" y="240135"/>
                </a:lnTo>
                <a:close/>
              </a:path>
              <a:path w="244475" h="269239">
                <a:moveTo>
                  <a:pt x="29025" y="14596"/>
                </a:moveTo>
                <a:lnTo>
                  <a:pt x="14512" y="29064"/>
                </a:lnTo>
                <a:lnTo>
                  <a:pt x="29025" y="29064"/>
                </a:lnTo>
                <a:lnTo>
                  <a:pt x="29025" y="14596"/>
                </a:lnTo>
                <a:close/>
              </a:path>
              <a:path w="244475" h="269239">
                <a:moveTo>
                  <a:pt x="214955" y="14596"/>
                </a:moveTo>
                <a:lnTo>
                  <a:pt x="29025" y="14596"/>
                </a:lnTo>
                <a:lnTo>
                  <a:pt x="29025" y="29064"/>
                </a:lnTo>
                <a:lnTo>
                  <a:pt x="214955" y="29064"/>
                </a:lnTo>
                <a:lnTo>
                  <a:pt x="214955" y="14596"/>
                </a:lnTo>
                <a:close/>
              </a:path>
              <a:path w="244475" h="269239">
                <a:moveTo>
                  <a:pt x="243980" y="14596"/>
                </a:moveTo>
                <a:lnTo>
                  <a:pt x="214955" y="14596"/>
                </a:lnTo>
                <a:lnTo>
                  <a:pt x="229468" y="29064"/>
                </a:lnTo>
                <a:lnTo>
                  <a:pt x="243980" y="29064"/>
                </a:lnTo>
                <a:lnTo>
                  <a:pt x="243980" y="1459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19941" y="5685545"/>
            <a:ext cx="219710" cy="339725"/>
          </a:xfrm>
          <a:custGeom>
            <a:avLst/>
            <a:gdLst/>
            <a:ahLst/>
            <a:cxnLst/>
            <a:rect l="l" t="t" r="r" b="b"/>
            <a:pathLst>
              <a:path w="219710" h="339725">
                <a:moveTo>
                  <a:pt x="219186" y="0"/>
                </a:moveTo>
                <a:lnTo>
                  <a:pt x="0" y="0"/>
                </a:lnTo>
                <a:lnTo>
                  <a:pt x="0" y="339497"/>
                </a:lnTo>
                <a:lnTo>
                  <a:pt x="219186" y="339497"/>
                </a:lnTo>
                <a:lnTo>
                  <a:pt x="219186" y="324965"/>
                </a:lnTo>
                <a:lnTo>
                  <a:pt x="29025" y="324965"/>
                </a:lnTo>
                <a:lnTo>
                  <a:pt x="14512" y="310432"/>
                </a:lnTo>
                <a:lnTo>
                  <a:pt x="29025" y="310432"/>
                </a:lnTo>
                <a:lnTo>
                  <a:pt x="29025" y="29064"/>
                </a:lnTo>
                <a:lnTo>
                  <a:pt x="14512" y="29064"/>
                </a:lnTo>
                <a:lnTo>
                  <a:pt x="29025" y="14532"/>
                </a:lnTo>
                <a:lnTo>
                  <a:pt x="219186" y="14532"/>
                </a:lnTo>
                <a:lnTo>
                  <a:pt x="219186" y="0"/>
                </a:lnTo>
                <a:close/>
              </a:path>
              <a:path w="219710" h="339725">
                <a:moveTo>
                  <a:pt x="29025" y="310432"/>
                </a:moveTo>
                <a:lnTo>
                  <a:pt x="14512" y="310432"/>
                </a:lnTo>
                <a:lnTo>
                  <a:pt x="29025" y="324965"/>
                </a:lnTo>
                <a:lnTo>
                  <a:pt x="29025" y="310432"/>
                </a:lnTo>
                <a:close/>
              </a:path>
              <a:path w="219710" h="339725">
                <a:moveTo>
                  <a:pt x="190135" y="310432"/>
                </a:moveTo>
                <a:lnTo>
                  <a:pt x="29025" y="310432"/>
                </a:lnTo>
                <a:lnTo>
                  <a:pt x="29025" y="324965"/>
                </a:lnTo>
                <a:lnTo>
                  <a:pt x="190135" y="324965"/>
                </a:lnTo>
                <a:lnTo>
                  <a:pt x="190135" y="310432"/>
                </a:lnTo>
                <a:close/>
              </a:path>
              <a:path w="219710" h="339725">
                <a:moveTo>
                  <a:pt x="190135" y="14532"/>
                </a:moveTo>
                <a:lnTo>
                  <a:pt x="190135" y="324965"/>
                </a:lnTo>
                <a:lnTo>
                  <a:pt x="204609" y="310432"/>
                </a:lnTo>
                <a:lnTo>
                  <a:pt x="219186" y="310432"/>
                </a:lnTo>
                <a:lnTo>
                  <a:pt x="219186" y="29064"/>
                </a:lnTo>
                <a:lnTo>
                  <a:pt x="204609" y="29064"/>
                </a:lnTo>
                <a:lnTo>
                  <a:pt x="190135" y="14532"/>
                </a:lnTo>
                <a:close/>
              </a:path>
              <a:path w="219710" h="339725">
                <a:moveTo>
                  <a:pt x="219186" y="310432"/>
                </a:moveTo>
                <a:lnTo>
                  <a:pt x="204609" y="310432"/>
                </a:lnTo>
                <a:lnTo>
                  <a:pt x="190135" y="324965"/>
                </a:lnTo>
                <a:lnTo>
                  <a:pt x="219186" y="324965"/>
                </a:lnTo>
                <a:lnTo>
                  <a:pt x="219186" y="310432"/>
                </a:lnTo>
                <a:close/>
              </a:path>
              <a:path w="219710" h="339725">
                <a:moveTo>
                  <a:pt x="29025" y="14532"/>
                </a:moveTo>
                <a:lnTo>
                  <a:pt x="14512" y="29064"/>
                </a:lnTo>
                <a:lnTo>
                  <a:pt x="29025" y="29064"/>
                </a:lnTo>
                <a:lnTo>
                  <a:pt x="29025" y="14532"/>
                </a:lnTo>
                <a:close/>
              </a:path>
              <a:path w="219710" h="339725">
                <a:moveTo>
                  <a:pt x="190135" y="14532"/>
                </a:moveTo>
                <a:lnTo>
                  <a:pt x="29025" y="14532"/>
                </a:lnTo>
                <a:lnTo>
                  <a:pt x="29025" y="29064"/>
                </a:lnTo>
                <a:lnTo>
                  <a:pt x="190135" y="29064"/>
                </a:lnTo>
                <a:lnTo>
                  <a:pt x="190135" y="14532"/>
                </a:lnTo>
                <a:close/>
              </a:path>
              <a:path w="219710" h="339725">
                <a:moveTo>
                  <a:pt x="219186" y="14532"/>
                </a:moveTo>
                <a:lnTo>
                  <a:pt x="190135" y="14532"/>
                </a:lnTo>
                <a:lnTo>
                  <a:pt x="204609" y="29064"/>
                </a:lnTo>
                <a:lnTo>
                  <a:pt x="219186" y="29064"/>
                </a:lnTo>
                <a:lnTo>
                  <a:pt x="219186" y="14532"/>
                </a:lnTo>
                <a:close/>
              </a:path>
            </a:pathLst>
          </a:custGeom>
          <a:solidFill>
            <a:srgbClr val="5B9BD4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5478" y="5660059"/>
            <a:ext cx="219710" cy="339725"/>
          </a:xfrm>
          <a:custGeom>
            <a:avLst/>
            <a:gdLst/>
            <a:ahLst/>
            <a:cxnLst/>
            <a:rect l="l" t="t" r="r" b="b"/>
            <a:pathLst>
              <a:path w="219710" h="339725">
                <a:moveTo>
                  <a:pt x="219135" y="0"/>
                </a:moveTo>
                <a:lnTo>
                  <a:pt x="0" y="0"/>
                </a:lnTo>
                <a:lnTo>
                  <a:pt x="0" y="339510"/>
                </a:lnTo>
                <a:lnTo>
                  <a:pt x="219135" y="339510"/>
                </a:lnTo>
                <a:lnTo>
                  <a:pt x="219135" y="324977"/>
                </a:lnTo>
                <a:lnTo>
                  <a:pt x="29025" y="324977"/>
                </a:lnTo>
                <a:lnTo>
                  <a:pt x="14512" y="310445"/>
                </a:lnTo>
                <a:lnTo>
                  <a:pt x="29025" y="310445"/>
                </a:lnTo>
                <a:lnTo>
                  <a:pt x="29025" y="29064"/>
                </a:lnTo>
                <a:lnTo>
                  <a:pt x="14512" y="29064"/>
                </a:lnTo>
                <a:lnTo>
                  <a:pt x="29025" y="14532"/>
                </a:lnTo>
                <a:lnTo>
                  <a:pt x="219135" y="14532"/>
                </a:lnTo>
                <a:lnTo>
                  <a:pt x="219135" y="0"/>
                </a:lnTo>
                <a:close/>
              </a:path>
              <a:path w="219710" h="339725">
                <a:moveTo>
                  <a:pt x="29025" y="310445"/>
                </a:moveTo>
                <a:lnTo>
                  <a:pt x="14512" y="310445"/>
                </a:lnTo>
                <a:lnTo>
                  <a:pt x="29025" y="324977"/>
                </a:lnTo>
                <a:lnTo>
                  <a:pt x="29025" y="310445"/>
                </a:lnTo>
                <a:close/>
              </a:path>
              <a:path w="219710" h="339725">
                <a:moveTo>
                  <a:pt x="190148" y="310445"/>
                </a:moveTo>
                <a:lnTo>
                  <a:pt x="29025" y="310445"/>
                </a:lnTo>
                <a:lnTo>
                  <a:pt x="29025" y="324977"/>
                </a:lnTo>
                <a:lnTo>
                  <a:pt x="190148" y="324977"/>
                </a:lnTo>
                <a:lnTo>
                  <a:pt x="190148" y="310445"/>
                </a:lnTo>
                <a:close/>
              </a:path>
              <a:path w="219710" h="339725">
                <a:moveTo>
                  <a:pt x="190148" y="14532"/>
                </a:moveTo>
                <a:lnTo>
                  <a:pt x="190148" y="324977"/>
                </a:lnTo>
                <a:lnTo>
                  <a:pt x="204686" y="310445"/>
                </a:lnTo>
                <a:lnTo>
                  <a:pt x="219135" y="310445"/>
                </a:lnTo>
                <a:lnTo>
                  <a:pt x="219135" y="29064"/>
                </a:lnTo>
                <a:lnTo>
                  <a:pt x="204686" y="29064"/>
                </a:lnTo>
                <a:lnTo>
                  <a:pt x="190148" y="14532"/>
                </a:lnTo>
                <a:close/>
              </a:path>
              <a:path w="219710" h="339725">
                <a:moveTo>
                  <a:pt x="219135" y="310445"/>
                </a:moveTo>
                <a:lnTo>
                  <a:pt x="204686" y="310445"/>
                </a:lnTo>
                <a:lnTo>
                  <a:pt x="190148" y="324977"/>
                </a:lnTo>
                <a:lnTo>
                  <a:pt x="219135" y="324977"/>
                </a:lnTo>
                <a:lnTo>
                  <a:pt x="219135" y="310445"/>
                </a:lnTo>
                <a:close/>
              </a:path>
              <a:path w="219710" h="339725">
                <a:moveTo>
                  <a:pt x="29025" y="14532"/>
                </a:moveTo>
                <a:lnTo>
                  <a:pt x="14512" y="29064"/>
                </a:lnTo>
                <a:lnTo>
                  <a:pt x="29025" y="29064"/>
                </a:lnTo>
                <a:lnTo>
                  <a:pt x="29025" y="14532"/>
                </a:lnTo>
                <a:close/>
              </a:path>
              <a:path w="219710" h="339725">
                <a:moveTo>
                  <a:pt x="190148" y="14532"/>
                </a:moveTo>
                <a:lnTo>
                  <a:pt x="29025" y="14532"/>
                </a:lnTo>
                <a:lnTo>
                  <a:pt x="29025" y="29064"/>
                </a:lnTo>
                <a:lnTo>
                  <a:pt x="190148" y="29064"/>
                </a:lnTo>
                <a:lnTo>
                  <a:pt x="190148" y="14532"/>
                </a:lnTo>
                <a:close/>
              </a:path>
              <a:path w="219710" h="339725">
                <a:moveTo>
                  <a:pt x="219135" y="14532"/>
                </a:moveTo>
                <a:lnTo>
                  <a:pt x="190148" y="14532"/>
                </a:lnTo>
                <a:lnTo>
                  <a:pt x="204686" y="29064"/>
                </a:lnTo>
                <a:lnTo>
                  <a:pt x="219135" y="29064"/>
                </a:lnTo>
                <a:lnTo>
                  <a:pt x="219135" y="1453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82930" y="2419119"/>
            <a:ext cx="604241" cy="690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996" y="3125723"/>
            <a:ext cx="2286000" cy="1648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8645" y="4803647"/>
            <a:ext cx="2249350" cy="15727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34482" y="2577160"/>
            <a:ext cx="169171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2000" b="1" spc="5" dirty="0">
                <a:solidFill>
                  <a:srgbClr val="FF6600"/>
                </a:solidFill>
                <a:latin typeface="楷体" panose="02010609060101010101" charset="-122"/>
                <a:cs typeface="楷体" panose="02010609060101010101" charset="-122"/>
              </a:rPr>
              <a:t>球摄像</a:t>
            </a:r>
            <a:r>
              <a:rPr sz="2000" b="1" dirty="0" err="1">
                <a:solidFill>
                  <a:srgbClr val="FF6600"/>
                </a:solidFill>
                <a:latin typeface="楷体" panose="02010609060101010101" charset="-122"/>
                <a:cs typeface="楷体" panose="02010609060101010101" charset="-122"/>
              </a:rPr>
              <a:t>相机</a:t>
            </a:r>
            <a:endParaRPr sz="2000" dirty="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62200" y="2453639"/>
            <a:ext cx="762000" cy="571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8126" y="2537917"/>
            <a:ext cx="1305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2000" b="1" dirty="0">
                <a:solidFill>
                  <a:srgbClr val="FF6600"/>
                </a:solidFill>
                <a:latin typeface="楷体" panose="02010609060101010101" charset="-122"/>
                <a:cs typeface="楷体" panose="02010609060101010101" charset="-122"/>
              </a:rPr>
              <a:t>枪</a:t>
            </a:r>
            <a:r>
              <a:rPr sz="2000" b="1" dirty="0" err="1">
                <a:solidFill>
                  <a:srgbClr val="FF6600"/>
                </a:solidFill>
                <a:latin typeface="楷体" panose="02010609060101010101" charset="-122"/>
                <a:cs typeface="楷体" panose="02010609060101010101" charset="-122"/>
              </a:rPr>
              <a:t>摄像机</a:t>
            </a:r>
            <a:endParaRPr sz="2000" dirty="0">
              <a:latin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69644" y="403606"/>
            <a:ext cx="3287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二、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视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场感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知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原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理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1086357"/>
            <a:ext cx="774890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双摄像机系统的视场感知原理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人类视觉具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0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选择性注意</a:t>
            </a:r>
            <a:r>
              <a:rPr sz="20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机</a:t>
            </a:r>
            <a:r>
              <a:rPr sz="2000" b="1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2000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spc="-1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</a:t>
            </a:r>
            <a:r>
              <a:rPr sz="2000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类能</a:t>
            </a:r>
            <a:r>
              <a:rPr sz="2000" spc="-2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够</a:t>
            </a:r>
            <a:r>
              <a:rPr sz="2000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根据</a:t>
            </a:r>
            <a:r>
              <a:rPr sz="2000" spc="-2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任</a:t>
            </a:r>
            <a:r>
              <a:rPr sz="2000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务和</a:t>
            </a:r>
            <a:r>
              <a:rPr sz="2000" spc="-2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场</a:t>
            </a:r>
            <a:r>
              <a:rPr sz="2000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景，</a:t>
            </a:r>
            <a:r>
              <a:rPr sz="2000" spc="-2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把</a:t>
            </a:r>
            <a:r>
              <a:rPr sz="2000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视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觉注意集中于有意义的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场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景目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而不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完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全放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弃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对全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局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场景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感知。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给摄像机赋予同时注意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大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场景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感兴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趣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小目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的能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力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3575" y="3318532"/>
            <a:ext cx="187007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SzPct val="89000"/>
              <a:buFont typeface="Wingdings" panose="05000000000000000000"/>
              <a:buChar char="◼"/>
              <a:tabLst>
                <a:tab pos="431165" algn="l"/>
                <a:tab pos="431800" algn="l"/>
              </a:tabLst>
            </a:pPr>
            <a:r>
              <a:rPr sz="2800" b="1" spc="-10" dirty="0">
                <a:solidFill>
                  <a:srgbClr val="003366"/>
                </a:solidFill>
                <a:latin typeface="楷体" panose="02010609060101010101" charset="-122"/>
                <a:cs typeface="楷体" panose="02010609060101010101" charset="-122"/>
              </a:rPr>
              <a:t>集</a:t>
            </a:r>
            <a:r>
              <a:rPr sz="2800" b="1" spc="5" dirty="0">
                <a:solidFill>
                  <a:srgbClr val="003366"/>
                </a:solidFill>
                <a:latin typeface="楷体" panose="02010609060101010101" charset="-122"/>
                <a:cs typeface="楷体" panose="02010609060101010101" charset="-122"/>
              </a:rPr>
              <a:t>中</a:t>
            </a:r>
            <a:r>
              <a:rPr sz="2800" b="1" spc="-10" dirty="0">
                <a:solidFill>
                  <a:srgbClr val="003366"/>
                </a:solidFill>
                <a:latin typeface="楷体" panose="02010609060101010101" charset="-122"/>
                <a:cs typeface="楷体" panose="02010609060101010101" charset="-122"/>
              </a:rPr>
              <a:t>注</a:t>
            </a:r>
            <a:r>
              <a:rPr sz="2800" b="1" spc="-15" dirty="0">
                <a:solidFill>
                  <a:srgbClr val="003366"/>
                </a:solidFill>
                <a:latin typeface="楷体" panose="02010609060101010101" charset="-122"/>
                <a:cs typeface="楷体" panose="02010609060101010101" charset="-122"/>
              </a:rPr>
              <a:t>意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  <a:p>
            <a:pPr marL="431800" indent="-4191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89000"/>
              <a:buFont typeface="Wingdings" panose="05000000000000000000"/>
              <a:buChar char="◼"/>
              <a:tabLst>
                <a:tab pos="431165" algn="l"/>
                <a:tab pos="431800" algn="l"/>
              </a:tabLst>
            </a:pPr>
            <a:r>
              <a:rPr sz="2800" b="1" spc="-10" dirty="0">
                <a:solidFill>
                  <a:srgbClr val="003366"/>
                </a:solidFill>
                <a:latin typeface="楷体" panose="02010609060101010101" charset="-122"/>
                <a:cs typeface="楷体" panose="02010609060101010101" charset="-122"/>
              </a:rPr>
              <a:t>选</a:t>
            </a:r>
            <a:r>
              <a:rPr sz="2800" b="1" dirty="0">
                <a:solidFill>
                  <a:srgbClr val="003366"/>
                </a:solidFill>
                <a:latin typeface="楷体" panose="02010609060101010101" charset="-122"/>
                <a:cs typeface="楷体" panose="02010609060101010101" charset="-122"/>
              </a:rPr>
              <a:t>择</a:t>
            </a:r>
            <a:r>
              <a:rPr sz="2800" b="1" spc="-10" dirty="0">
                <a:solidFill>
                  <a:srgbClr val="003366"/>
                </a:solidFill>
                <a:latin typeface="楷体" panose="02010609060101010101" charset="-122"/>
                <a:cs typeface="楷体" panose="02010609060101010101" charset="-122"/>
              </a:rPr>
              <a:t>转</a:t>
            </a:r>
            <a:r>
              <a:rPr sz="2800" b="1" spc="-15" dirty="0">
                <a:solidFill>
                  <a:srgbClr val="003366"/>
                </a:solidFill>
                <a:latin typeface="楷体" panose="02010609060101010101" charset="-122"/>
                <a:cs typeface="楷体" panose="02010609060101010101" charset="-122"/>
              </a:rPr>
              <a:t>移</a:t>
            </a:r>
            <a:endParaRPr sz="2800">
              <a:latin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1154" y="3135543"/>
            <a:ext cx="3388995" cy="2204085"/>
          </a:xfrm>
          <a:custGeom>
            <a:avLst/>
            <a:gdLst/>
            <a:ahLst/>
            <a:cxnLst/>
            <a:rect l="l" t="t" r="r" b="b"/>
            <a:pathLst>
              <a:path w="3388995" h="2204085">
                <a:moveTo>
                  <a:pt x="3388654" y="0"/>
                </a:moveTo>
                <a:lnTo>
                  <a:pt x="1159096" y="0"/>
                </a:lnTo>
                <a:lnTo>
                  <a:pt x="0" y="2203524"/>
                </a:lnTo>
                <a:lnTo>
                  <a:pt x="338865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37521" y="3144434"/>
            <a:ext cx="3391535" cy="2195830"/>
          </a:xfrm>
          <a:custGeom>
            <a:avLst/>
            <a:gdLst/>
            <a:ahLst/>
            <a:cxnLst/>
            <a:rect l="l" t="t" r="r" b="b"/>
            <a:pathLst>
              <a:path w="3391535" h="2195829">
                <a:moveTo>
                  <a:pt x="3376809" y="0"/>
                </a:moveTo>
                <a:lnTo>
                  <a:pt x="0" y="2195453"/>
                </a:lnTo>
                <a:lnTo>
                  <a:pt x="3391017" y="1629029"/>
                </a:lnTo>
                <a:lnTo>
                  <a:pt x="337680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0883" y="3920562"/>
            <a:ext cx="1344295" cy="1543685"/>
          </a:xfrm>
          <a:custGeom>
            <a:avLst/>
            <a:gdLst/>
            <a:ahLst/>
            <a:cxnLst/>
            <a:rect l="l" t="t" r="r" b="b"/>
            <a:pathLst>
              <a:path w="1344295" h="1543685">
                <a:moveTo>
                  <a:pt x="1344239" y="0"/>
                </a:moveTo>
                <a:lnTo>
                  <a:pt x="0" y="1543140"/>
                </a:lnTo>
                <a:lnTo>
                  <a:pt x="1337563" y="378573"/>
                </a:lnTo>
                <a:lnTo>
                  <a:pt x="1344239" y="0"/>
                </a:lnTo>
                <a:close/>
              </a:path>
            </a:pathLst>
          </a:custGeom>
          <a:solidFill>
            <a:srgbClr val="7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0883" y="3920562"/>
            <a:ext cx="1344295" cy="1543685"/>
          </a:xfrm>
          <a:custGeom>
            <a:avLst/>
            <a:gdLst/>
            <a:ahLst/>
            <a:cxnLst/>
            <a:rect l="l" t="t" r="r" b="b"/>
            <a:pathLst>
              <a:path w="1344295" h="1543685">
                <a:moveTo>
                  <a:pt x="1344239" y="0"/>
                </a:moveTo>
                <a:lnTo>
                  <a:pt x="0" y="1543140"/>
                </a:lnTo>
                <a:lnTo>
                  <a:pt x="1337563" y="378573"/>
                </a:lnTo>
                <a:lnTo>
                  <a:pt x="1344239" y="0"/>
                </a:lnTo>
                <a:close/>
              </a:path>
            </a:pathLst>
          </a:custGeom>
          <a:ln w="128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8890" y="3930821"/>
            <a:ext cx="1434465" cy="1608455"/>
          </a:xfrm>
          <a:custGeom>
            <a:avLst/>
            <a:gdLst/>
            <a:ahLst/>
            <a:cxnLst/>
            <a:rect l="l" t="t" r="r" b="b"/>
            <a:pathLst>
              <a:path w="1434464" h="1608454">
                <a:moveTo>
                  <a:pt x="1434277" y="0"/>
                </a:moveTo>
                <a:lnTo>
                  <a:pt x="913733" y="0"/>
                </a:lnTo>
                <a:lnTo>
                  <a:pt x="0" y="1608391"/>
                </a:lnTo>
                <a:lnTo>
                  <a:pt x="1434277" y="0"/>
                </a:lnTo>
                <a:close/>
              </a:path>
            </a:pathLst>
          </a:custGeom>
          <a:solidFill>
            <a:srgbClr val="7D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68890" y="3930821"/>
            <a:ext cx="1434465" cy="1608455"/>
          </a:xfrm>
          <a:custGeom>
            <a:avLst/>
            <a:gdLst/>
            <a:ahLst/>
            <a:cxnLst/>
            <a:rect l="l" t="t" r="r" b="b"/>
            <a:pathLst>
              <a:path w="1434464" h="1608454">
                <a:moveTo>
                  <a:pt x="913733" y="0"/>
                </a:moveTo>
                <a:lnTo>
                  <a:pt x="0" y="1608391"/>
                </a:lnTo>
                <a:lnTo>
                  <a:pt x="1434277" y="0"/>
                </a:lnTo>
                <a:lnTo>
                  <a:pt x="913733" y="0"/>
                </a:lnTo>
                <a:close/>
              </a:path>
            </a:pathLst>
          </a:custGeom>
          <a:ln w="128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8665" y="3144485"/>
            <a:ext cx="2195830" cy="1608455"/>
          </a:xfrm>
          <a:custGeom>
            <a:avLst/>
            <a:gdLst/>
            <a:ahLst/>
            <a:cxnLst/>
            <a:rect l="l" t="t" r="r" b="b"/>
            <a:pathLst>
              <a:path w="2195829" h="1608454">
                <a:moveTo>
                  <a:pt x="0" y="1608459"/>
                </a:moveTo>
                <a:lnTo>
                  <a:pt x="2195665" y="1608459"/>
                </a:lnTo>
                <a:lnTo>
                  <a:pt x="2195665" y="0"/>
                </a:lnTo>
                <a:lnTo>
                  <a:pt x="0" y="0"/>
                </a:lnTo>
                <a:lnTo>
                  <a:pt x="0" y="1608459"/>
                </a:lnTo>
                <a:close/>
              </a:path>
            </a:pathLst>
          </a:custGeom>
          <a:ln w="2565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3821" y="4752945"/>
            <a:ext cx="3370579" cy="574040"/>
          </a:xfrm>
          <a:custGeom>
            <a:avLst/>
            <a:gdLst/>
            <a:ahLst/>
            <a:cxnLst/>
            <a:rect l="l" t="t" r="r" b="b"/>
            <a:pathLst>
              <a:path w="3370579" h="574039">
                <a:moveTo>
                  <a:pt x="3370510" y="0"/>
                </a:moveTo>
                <a:lnTo>
                  <a:pt x="0" y="573691"/>
                </a:lnTo>
              </a:path>
            </a:pathLst>
          </a:custGeom>
          <a:ln w="128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0880" y="3135543"/>
            <a:ext cx="1159510" cy="2197735"/>
          </a:xfrm>
          <a:custGeom>
            <a:avLst/>
            <a:gdLst/>
            <a:ahLst/>
            <a:cxnLst/>
            <a:rect l="l" t="t" r="r" b="b"/>
            <a:pathLst>
              <a:path w="1159510" h="2197735">
                <a:moveTo>
                  <a:pt x="1159370" y="0"/>
                </a:moveTo>
                <a:lnTo>
                  <a:pt x="0" y="2197403"/>
                </a:lnTo>
              </a:path>
            </a:pathLst>
          </a:custGeom>
          <a:ln w="12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2492" y="4752945"/>
            <a:ext cx="1196340" cy="584200"/>
          </a:xfrm>
          <a:custGeom>
            <a:avLst/>
            <a:gdLst/>
            <a:ahLst/>
            <a:cxnLst/>
            <a:rect l="l" t="t" r="r" b="b"/>
            <a:pathLst>
              <a:path w="1196339" h="584200">
                <a:moveTo>
                  <a:pt x="1196173" y="0"/>
                </a:moveTo>
                <a:lnTo>
                  <a:pt x="0" y="584104"/>
                </a:lnTo>
              </a:path>
            </a:pathLst>
          </a:custGeom>
          <a:ln w="1283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1811" y="4309053"/>
            <a:ext cx="826135" cy="1118870"/>
          </a:xfrm>
          <a:custGeom>
            <a:avLst/>
            <a:gdLst/>
            <a:ahLst/>
            <a:cxnLst/>
            <a:rect l="l" t="t" r="r" b="b"/>
            <a:pathLst>
              <a:path w="826135" h="1118870">
                <a:moveTo>
                  <a:pt x="826092" y="0"/>
                </a:moveTo>
                <a:lnTo>
                  <a:pt x="0" y="1118775"/>
                </a:lnTo>
              </a:path>
            </a:pathLst>
          </a:custGeom>
          <a:ln w="12846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7134" y="3920562"/>
            <a:ext cx="1398270" cy="1588770"/>
          </a:xfrm>
          <a:custGeom>
            <a:avLst/>
            <a:gdLst/>
            <a:ahLst/>
            <a:cxnLst/>
            <a:rect l="l" t="t" r="r" b="b"/>
            <a:pathLst>
              <a:path w="1398270" h="1588770">
                <a:moveTo>
                  <a:pt x="1397988" y="0"/>
                </a:moveTo>
                <a:lnTo>
                  <a:pt x="0" y="1588658"/>
                </a:lnTo>
              </a:path>
            </a:pathLst>
          </a:custGeom>
          <a:ln w="128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7134" y="3930821"/>
            <a:ext cx="885825" cy="1578610"/>
          </a:xfrm>
          <a:custGeom>
            <a:avLst/>
            <a:gdLst/>
            <a:ahLst/>
            <a:cxnLst/>
            <a:rect l="l" t="t" r="r" b="b"/>
            <a:pathLst>
              <a:path w="885825" h="1578610">
                <a:moveTo>
                  <a:pt x="885489" y="0"/>
                </a:moveTo>
                <a:lnTo>
                  <a:pt x="0" y="1578399"/>
                </a:lnTo>
              </a:path>
            </a:pathLst>
          </a:custGeom>
          <a:ln w="1284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7134" y="4299135"/>
            <a:ext cx="1391920" cy="1210310"/>
          </a:xfrm>
          <a:custGeom>
            <a:avLst/>
            <a:gdLst/>
            <a:ahLst/>
            <a:cxnLst/>
            <a:rect l="l" t="t" r="r" b="b"/>
            <a:pathLst>
              <a:path w="1391920" h="1210310">
                <a:moveTo>
                  <a:pt x="1391312" y="0"/>
                </a:moveTo>
                <a:lnTo>
                  <a:pt x="0" y="1210085"/>
                </a:lnTo>
              </a:path>
            </a:pathLst>
          </a:custGeom>
          <a:ln w="128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67902" y="3929453"/>
            <a:ext cx="520700" cy="381635"/>
          </a:xfrm>
          <a:custGeom>
            <a:avLst/>
            <a:gdLst/>
            <a:ahLst/>
            <a:cxnLst/>
            <a:rect l="l" t="t" r="r" b="b"/>
            <a:pathLst>
              <a:path w="520700" h="381635">
                <a:moveTo>
                  <a:pt x="0" y="381309"/>
                </a:moveTo>
                <a:lnTo>
                  <a:pt x="520544" y="381309"/>
                </a:lnTo>
                <a:lnTo>
                  <a:pt x="520544" y="0"/>
                </a:lnTo>
                <a:lnTo>
                  <a:pt x="0" y="0"/>
                </a:lnTo>
                <a:lnTo>
                  <a:pt x="0" y="381309"/>
                </a:lnTo>
                <a:close/>
              </a:path>
            </a:pathLst>
          </a:custGeom>
          <a:ln w="17105">
            <a:solidFill>
              <a:srgbClr val="FF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19200" y="5821010"/>
            <a:ext cx="1631538" cy="766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lang="zh-CN" altLang="en-US" sz="1600" spc="15" dirty="0">
                <a:solidFill>
                  <a:srgbClr val="0000FF"/>
                </a:solidFill>
                <a:latin typeface="宋体 (正文)"/>
                <a:cs typeface="黑体" panose="02010609060101010101" charset="-122"/>
              </a:rPr>
              <a:t>枪摄像机</a:t>
            </a:r>
            <a:endParaRPr lang="en-US" altLang="zh-CN" sz="1600" spc="15" dirty="0">
              <a:solidFill>
                <a:srgbClr val="0000FF"/>
              </a:solidFill>
              <a:latin typeface="宋体 (正文)"/>
              <a:cs typeface="黑体" panose="02010609060101010101" charset="-122"/>
            </a:endParaRPr>
          </a:p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1600" spc="15" dirty="0" err="1">
                <a:solidFill>
                  <a:srgbClr val="0000FF"/>
                </a:solidFill>
                <a:latin typeface="宋体 (正文)"/>
                <a:cs typeface="黑体" panose="02010609060101010101" charset="-122"/>
              </a:rPr>
              <a:t>隐式注意</a:t>
            </a:r>
            <a:r>
              <a:rPr sz="1600" spc="15" dirty="0">
                <a:solidFill>
                  <a:srgbClr val="0000FF"/>
                </a:solidFill>
                <a:latin typeface="宋体 (正文)"/>
                <a:cs typeface="黑体" panose="02010609060101010101" charset="-122"/>
              </a:rPr>
              <a:t> </a:t>
            </a:r>
            <a:endParaRPr lang="en-US" sz="1600" spc="15" dirty="0">
              <a:solidFill>
                <a:srgbClr val="0000FF"/>
              </a:solidFill>
              <a:latin typeface="宋体 (正文)"/>
              <a:cs typeface="黑体" panose="02010609060101010101" charset="-122"/>
            </a:endParaRPr>
          </a:p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1600" spc="15" dirty="0" err="1">
                <a:solidFill>
                  <a:srgbClr val="0000FF"/>
                </a:solidFill>
                <a:latin typeface="宋体 (正文)"/>
                <a:cs typeface="黑体" panose="02010609060101010101" charset="-122"/>
              </a:rPr>
              <a:t>智能单元</a:t>
            </a:r>
            <a:endParaRPr sz="1600" dirty="0">
              <a:latin typeface="宋体 (正文)"/>
              <a:cs typeface="黑体" panose="02010609060101010101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740" y="1374293"/>
            <a:ext cx="7617460" cy="2330061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zh-CN" altLang="en-US" sz="2400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联动</a:t>
            </a:r>
            <a:r>
              <a:rPr sz="2400" dirty="0" err="1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方案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枪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摄像机</a:t>
            </a:r>
            <a:r>
              <a:rPr sz="2000" spc="-2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--</a:t>
            </a:r>
            <a:r>
              <a:rPr sz="2000" spc="-1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监测主视场中的感兴趣</a:t>
            </a:r>
            <a:r>
              <a:rPr sz="20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lang="zh-CN" altLang="en-US" sz="2000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球摄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像机</a:t>
            </a:r>
            <a:r>
              <a:rPr sz="2000" spc="-6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--</a:t>
            </a:r>
            <a:r>
              <a:rPr sz="2000" spc="-3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目标注意并采集感兴趣</a:t>
            </a:r>
            <a:r>
              <a:rPr sz="20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000" b="1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标的高</a:t>
            </a:r>
            <a:r>
              <a:rPr sz="20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清</a:t>
            </a:r>
            <a:r>
              <a:rPr sz="2000" b="1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晰图像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 panose="02020603050405020304"/>
              <a:cs typeface="Times New Roman" panose="02020603050405020304"/>
            </a:endParaRPr>
          </a:p>
          <a:p>
            <a:pPr marL="3350895">
              <a:lnSpc>
                <a:spcPct val="100000"/>
              </a:lnSpc>
              <a:spcBef>
                <a:spcPts val="1775"/>
              </a:spcBef>
            </a:pPr>
            <a:r>
              <a:rPr sz="1600" spc="20" dirty="0">
                <a:latin typeface="黑体" panose="02010609060101010101" charset="-122"/>
                <a:cs typeface="黑体" panose="02010609060101010101" charset="-122"/>
              </a:rPr>
              <a:t>场景</a:t>
            </a:r>
            <a:endParaRPr sz="1600" dirty="0">
              <a:latin typeface="黑体" panose="02010609060101010101" charset="-122"/>
              <a:cs typeface="黑体" panose="02010609060101010101" charset="-122"/>
            </a:endParaRPr>
          </a:p>
          <a:p>
            <a:pPr marL="4940935" marR="908050" indent="-103505">
              <a:lnSpc>
                <a:spcPct val="101000"/>
              </a:lnSpc>
              <a:spcBef>
                <a:spcPts val="200"/>
              </a:spcBef>
            </a:pPr>
            <a:r>
              <a:rPr sz="1600" spc="15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感兴趣 </a:t>
            </a:r>
            <a:r>
              <a:rPr sz="1600" spc="20" dirty="0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区域</a:t>
            </a:r>
            <a:endParaRPr sz="16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33023" y="5381566"/>
            <a:ext cx="248209" cy="216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37219" y="5483760"/>
            <a:ext cx="252095" cy="395605"/>
          </a:xfrm>
          <a:custGeom>
            <a:avLst/>
            <a:gdLst/>
            <a:ahLst/>
            <a:cxnLst/>
            <a:rect l="l" t="t" r="r" b="b"/>
            <a:pathLst>
              <a:path w="252095" h="395604">
                <a:moveTo>
                  <a:pt x="0" y="395108"/>
                </a:moveTo>
                <a:lnTo>
                  <a:pt x="251696" y="395108"/>
                </a:lnTo>
                <a:lnTo>
                  <a:pt x="251696" y="0"/>
                </a:lnTo>
                <a:lnTo>
                  <a:pt x="0" y="0"/>
                </a:lnTo>
                <a:lnTo>
                  <a:pt x="0" y="395108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37219" y="5483760"/>
            <a:ext cx="252095" cy="395605"/>
          </a:xfrm>
          <a:custGeom>
            <a:avLst/>
            <a:gdLst/>
            <a:ahLst/>
            <a:cxnLst/>
            <a:rect l="l" t="t" r="r" b="b"/>
            <a:pathLst>
              <a:path w="252095" h="395604">
                <a:moveTo>
                  <a:pt x="0" y="395108"/>
                </a:moveTo>
                <a:lnTo>
                  <a:pt x="251696" y="395108"/>
                </a:lnTo>
                <a:lnTo>
                  <a:pt x="251696" y="0"/>
                </a:lnTo>
                <a:lnTo>
                  <a:pt x="0" y="0"/>
                </a:lnTo>
                <a:lnTo>
                  <a:pt x="0" y="395108"/>
                </a:lnTo>
                <a:close/>
              </a:path>
            </a:pathLst>
          </a:custGeom>
          <a:ln w="1284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37852" y="5487169"/>
            <a:ext cx="222534" cy="247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7169" y="5572709"/>
            <a:ext cx="426720" cy="468630"/>
          </a:xfrm>
          <a:custGeom>
            <a:avLst/>
            <a:gdLst/>
            <a:ahLst/>
            <a:cxnLst/>
            <a:rect l="l" t="t" r="r" b="b"/>
            <a:pathLst>
              <a:path w="426720" h="468629">
                <a:moveTo>
                  <a:pt x="215338" y="0"/>
                </a:moveTo>
                <a:lnTo>
                  <a:pt x="0" y="331380"/>
                </a:lnTo>
                <a:lnTo>
                  <a:pt x="211059" y="468309"/>
                </a:lnTo>
                <a:lnTo>
                  <a:pt x="426568" y="136946"/>
                </a:lnTo>
                <a:lnTo>
                  <a:pt x="215338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87169" y="5572709"/>
            <a:ext cx="426720" cy="468630"/>
          </a:xfrm>
          <a:custGeom>
            <a:avLst/>
            <a:gdLst/>
            <a:ahLst/>
            <a:cxnLst/>
            <a:rect l="l" t="t" r="r" b="b"/>
            <a:pathLst>
              <a:path w="426720" h="468629">
                <a:moveTo>
                  <a:pt x="426568" y="136946"/>
                </a:moveTo>
                <a:lnTo>
                  <a:pt x="215338" y="0"/>
                </a:lnTo>
                <a:lnTo>
                  <a:pt x="0" y="331380"/>
                </a:lnTo>
                <a:lnTo>
                  <a:pt x="211059" y="468309"/>
                </a:lnTo>
                <a:lnTo>
                  <a:pt x="426568" y="136946"/>
                </a:lnTo>
                <a:close/>
              </a:path>
            </a:pathLst>
          </a:custGeom>
          <a:ln w="12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50642" y="5091306"/>
            <a:ext cx="33528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25" dirty="0">
                <a:latin typeface="Arial" panose="020B0604020202020204"/>
                <a:cs typeface="Arial" panose="020B0604020202020204"/>
              </a:rPr>
              <a:t>pan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54319" y="5674812"/>
            <a:ext cx="22161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1500" spc="-35" dirty="0">
                <a:latin typeface="Arial" panose="020B0604020202020204"/>
                <a:cs typeface="Arial" panose="020B0604020202020204"/>
              </a:rPr>
              <a:t>i</a:t>
            </a:r>
            <a:r>
              <a:rPr sz="1500" spc="65" dirty="0">
                <a:latin typeface="Arial" panose="020B0604020202020204"/>
                <a:cs typeface="Arial" panose="020B0604020202020204"/>
              </a:rPr>
              <a:t>l</a:t>
            </a:r>
            <a:r>
              <a:rPr sz="1500" spc="5" dirty="0">
                <a:latin typeface="Arial" panose="020B0604020202020204"/>
                <a:cs typeface="Arial" panose="020B0604020202020204"/>
              </a:rPr>
              <a:t>t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46228" y="5409444"/>
            <a:ext cx="3245172" cy="136287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825"/>
              </a:spcBef>
            </a:pPr>
            <a:r>
              <a:rPr sz="1500" dirty="0">
                <a:latin typeface="Arial" panose="020B0604020202020204"/>
                <a:cs typeface="Arial" panose="020B0604020202020204"/>
              </a:rPr>
              <a:t>zoom</a:t>
            </a:r>
          </a:p>
          <a:p>
            <a:pPr marL="12700" marR="5080">
              <a:lnSpc>
                <a:spcPct val="101000"/>
              </a:lnSpc>
              <a:spcBef>
                <a:spcPts val="755"/>
              </a:spcBef>
            </a:pPr>
            <a:r>
              <a:rPr lang="zh-CN" altLang="en-US" sz="1600" spc="15" dirty="0">
                <a:solidFill>
                  <a:srgbClr val="0000FF"/>
                </a:solidFill>
                <a:latin typeface="+mn-ea"/>
                <a:cs typeface="黑体" panose="02010609060101010101" charset="-122"/>
              </a:rPr>
              <a:t>球摄像机</a:t>
            </a:r>
            <a:endParaRPr lang="en-US" sz="1600" spc="15" dirty="0">
              <a:solidFill>
                <a:srgbClr val="0000FF"/>
              </a:solidFill>
              <a:latin typeface="+mn-ea"/>
              <a:cs typeface="黑体" panose="02010609060101010101" charset="-122"/>
            </a:endParaRPr>
          </a:p>
          <a:p>
            <a:pPr marL="12700" marR="5080">
              <a:lnSpc>
                <a:spcPct val="101000"/>
              </a:lnSpc>
              <a:spcBef>
                <a:spcPts val="755"/>
              </a:spcBef>
            </a:pPr>
            <a:r>
              <a:rPr sz="1600" spc="15" dirty="0" err="1">
                <a:solidFill>
                  <a:srgbClr val="0000FF"/>
                </a:solidFill>
                <a:latin typeface="+mn-ea"/>
                <a:cs typeface="黑体" panose="02010609060101010101" charset="-122"/>
              </a:rPr>
              <a:t>显式注意</a:t>
            </a:r>
            <a:r>
              <a:rPr sz="1600" spc="15" dirty="0">
                <a:solidFill>
                  <a:srgbClr val="0000FF"/>
                </a:solidFill>
                <a:latin typeface="+mn-ea"/>
                <a:cs typeface="黑体" panose="02010609060101010101" charset="-122"/>
              </a:rPr>
              <a:t> </a:t>
            </a:r>
            <a:endParaRPr lang="en-US" sz="1600" spc="15" dirty="0">
              <a:solidFill>
                <a:srgbClr val="0000FF"/>
              </a:solidFill>
              <a:latin typeface="+mn-ea"/>
              <a:cs typeface="黑体" panose="02010609060101010101" charset="-122"/>
            </a:endParaRPr>
          </a:p>
          <a:p>
            <a:pPr marL="12700" marR="5080">
              <a:lnSpc>
                <a:spcPct val="101000"/>
              </a:lnSpc>
              <a:spcBef>
                <a:spcPts val="755"/>
              </a:spcBef>
            </a:pPr>
            <a:r>
              <a:rPr sz="1600" spc="15" dirty="0" err="1">
                <a:solidFill>
                  <a:srgbClr val="0000FF"/>
                </a:solidFill>
                <a:latin typeface="+mn-ea"/>
                <a:cs typeface="黑体" panose="02010609060101010101" charset="-122"/>
              </a:rPr>
              <a:t>智能单元</a:t>
            </a:r>
            <a:endParaRPr sz="1600" dirty="0">
              <a:latin typeface="+mn-ea"/>
              <a:cs typeface="黑体" panose="02010609060101010101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13906" y="5315710"/>
            <a:ext cx="415290" cy="187960"/>
          </a:xfrm>
          <a:custGeom>
            <a:avLst/>
            <a:gdLst/>
            <a:ahLst/>
            <a:cxnLst/>
            <a:rect l="l" t="t" r="r" b="b"/>
            <a:pathLst>
              <a:path w="415289" h="187960">
                <a:moveTo>
                  <a:pt x="415271" y="187833"/>
                </a:moveTo>
                <a:lnTo>
                  <a:pt x="324377" y="103398"/>
                </a:lnTo>
                <a:lnTo>
                  <a:pt x="242213" y="43961"/>
                </a:lnTo>
                <a:lnTo>
                  <a:pt x="168607" y="9489"/>
                </a:lnTo>
                <a:lnTo>
                  <a:pt x="103732" y="0"/>
                </a:lnTo>
                <a:lnTo>
                  <a:pt x="47586" y="15508"/>
                </a:lnTo>
                <a:lnTo>
                  <a:pt x="0" y="55982"/>
                </a:lnTo>
              </a:path>
            </a:pathLst>
          </a:custGeom>
          <a:ln w="12839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98708" y="5473603"/>
            <a:ext cx="60960" cy="61594"/>
          </a:xfrm>
          <a:custGeom>
            <a:avLst/>
            <a:gdLst/>
            <a:ahLst/>
            <a:cxnLst/>
            <a:rect l="l" t="t" r="r" b="b"/>
            <a:pathLst>
              <a:path w="60960" h="61595">
                <a:moveTo>
                  <a:pt x="41595" y="0"/>
                </a:moveTo>
                <a:lnTo>
                  <a:pt x="34927" y="13393"/>
                </a:lnTo>
                <a:lnTo>
                  <a:pt x="25483" y="24750"/>
                </a:lnTo>
                <a:lnTo>
                  <a:pt x="13696" y="33659"/>
                </a:lnTo>
                <a:lnTo>
                  <a:pt x="0" y="39704"/>
                </a:lnTo>
                <a:lnTo>
                  <a:pt x="60596" y="61368"/>
                </a:lnTo>
                <a:lnTo>
                  <a:pt x="41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56166" y="5848286"/>
            <a:ext cx="268832" cy="171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38298" y="5368649"/>
            <a:ext cx="199507" cy="213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8230" y="5236669"/>
            <a:ext cx="248123" cy="2163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05594" y="5289070"/>
            <a:ext cx="468630" cy="415925"/>
          </a:xfrm>
          <a:custGeom>
            <a:avLst/>
            <a:gdLst/>
            <a:ahLst/>
            <a:cxnLst/>
            <a:rect l="l" t="t" r="r" b="b"/>
            <a:pathLst>
              <a:path w="468630" h="415925">
                <a:moveTo>
                  <a:pt x="342556" y="0"/>
                </a:moveTo>
                <a:lnTo>
                  <a:pt x="0" y="197545"/>
                </a:lnTo>
                <a:lnTo>
                  <a:pt x="125865" y="415302"/>
                </a:lnTo>
                <a:lnTo>
                  <a:pt x="468404" y="217739"/>
                </a:lnTo>
                <a:lnTo>
                  <a:pt x="342556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05594" y="5289070"/>
            <a:ext cx="468630" cy="415925"/>
          </a:xfrm>
          <a:custGeom>
            <a:avLst/>
            <a:gdLst/>
            <a:ahLst/>
            <a:cxnLst/>
            <a:rect l="l" t="t" r="r" b="b"/>
            <a:pathLst>
              <a:path w="468630" h="415925">
                <a:moveTo>
                  <a:pt x="468404" y="217739"/>
                </a:moveTo>
                <a:lnTo>
                  <a:pt x="342556" y="0"/>
                </a:lnTo>
                <a:lnTo>
                  <a:pt x="0" y="197545"/>
                </a:lnTo>
                <a:lnTo>
                  <a:pt x="125865" y="415302"/>
                </a:lnTo>
                <a:lnTo>
                  <a:pt x="468404" y="217739"/>
                </a:lnTo>
                <a:close/>
              </a:path>
            </a:pathLst>
          </a:custGeom>
          <a:ln w="12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82010" y="3144434"/>
            <a:ext cx="3332479" cy="2164080"/>
          </a:xfrm>
          <a:custGeom>
            <a:avLst/>
            <a:gdLst/>
            <a:ahLst/>
            <a:cxnLst/>
            <a:rect l="l" t="t" r="r" b="b"/>
            <a:pathLst>
              <a:path w="3332479" h="2164079">
                <a:moveTo>
                  <a:pt x="3332321" y="0"/>
                </a:moveTo>
                <a:lnTo>
                  <a:pt x="0" y="2163547"/>
                </a:lnTo>
              </a:path>
            </a:pathLst>
          </a:custGeom>
          <a:ln w="12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069644" y="403606"/>
            <a:ext cx="3287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二、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视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场感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知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原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理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403606"/>
            <a:ext cx="3287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二、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视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场感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知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原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理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440" y="1414017"/>
            <a:ext cx="1244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联动</a:t>
            </a:r>
            <a:r>
              <a:rPr sz="2400" dirty="0" err="1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方案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2370" y="1464309"/>
            <a:ext cx="600011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枪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摄像机与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sz="2000" spc="-1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摄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像机</a:t>
            </a:r>
            <a:r>
              <a:rPr sz="2000" spc="-1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合，</a:t>
            </a:r>
            <a:r>
              <a:rPr sz="2000" spc="-1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两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者相</a:t>
            </a:r>
            <a:r>
              <a:rPr sz="2000" spc="-1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互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补充</a:t>
            </a:r>
            <a:r>
              <a:rPr sz="2000" spc="-15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dirty="0" err="1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从感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440" y="1777949"/>
            <a:ext cx="53657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知前端或信息源头有效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提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高感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兴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趣目</a:t>
            </a:r>
            <a:r>
              <a:rPr sz="2000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分辨</a:t>
            </a:r>
            <a:r>
              <a:rPr sz="2000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率</a:t>
            </a:r>
            <a:r>
              <a:rPr sz="2000" spc="5" dirty="0">
                <a:solidFill>
                  <a:srgbClr val="0000FF"/>
                </a:solidFill>
                <a:latin typeface="黑体" panose="02010609060101010101" charset="-122"/>
                <a:cs typeface="黑体" panose="02010609060101010101" charset="-122"/>
              </a:rPr>
              <a:t>。</a:t>
            </a:r>
            <a:endParaRPr sz="20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38011" y="3078539"/>
            <a:ext cx="1411778" cy="848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6863" y="3074194"/>
            <a:ext cx="1375410" cy="801370"/>
          </a:xfrm>
          <a:custGeom>
            <a:avLst/>
            <a:gdLst/>
            <a:ahLst/>
            <a:cxnLst/>
            <a:rect l="l" t="t" r="r" b="b"/>
            <a:pathLst>
              <a:path w="1375410" h="801370">
                <a:moveTo>
                  <a:pt x="0" y="801112"/>
                </a:moveTo>
                <a:lnTo>
                  <a:pt x="1375209" y="801112"/>
                </a:lnTo>
                <a:lnTo>
                  <a:pt x="1375209" y="0"/>
                </a:lnTo>
                <a:lnTo>
                  <a:pt x="0" y="0"/>
                </a:lnTo>
                <a:lnTo>
                  <a:pt x="0" y="801112"/>
                </a:lnTo>
                <a:close/>
              </a:path>
            </a:pathLst>
          </a:custGeom>
          <a:ln w="27393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9131" y="3229165"/>
            <a:ext cx="1315832" cy="561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26863" y="3074194"/>
            <a:ext cx="1375410" cy="801370"/>
          </a:xfrm>
          <a:prstGeom prst="rect">
            <a:avLst/>
          </a:prstGeom>
          <a:ln w="27393">
            <a:solidFill>
              <a:srgbClr val="7E7E7E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9525" algn="ctr">
              <a:lnSpc>
                <a:spcPct val="100000"/>
              </a:lnSpc>
            </a:pPr>
            <a:r>
              <a:rPr sz="1400" b="1" dirty="0">
                <a:solidFill>
                  <a:srgbClr val="1F11C9"/>
                </a:solidFill>
                <a:latin typeface="黑体" panose="02010609060101010101" charset="-122"/>
                <a:cs typeface="黑体" panose="02010609060101010101" charset="-122"/>
              </a:rPr>
              <a:t>感</a:t>
            </a:r>
            <a:r>
              <a:rPr sz="1400" b="1" spc="95" dirty="0">
                <a:solidFill>
                  <a:srgbClr val="1F11C9"/>
                </a:solidFill>
                <a:latin typeface="黑体" panose="02010609060101010101" charset="-122"/>
                <a:cs typeface="黑体" panose="02010609060101010101" charset="-122"/>
              </a:rPr>
              <a:t>兴</a:t>
            </a:r>
            <a:r>
              <a:rPr sz="1400" b="1" dirty="0">
                <a:solidFill>
                  <a:srgbClr val="1F11C9"/>
                </a:solidFill>
                <a:latin typeface="黑体" panose="02010609060101010101" charset="-122"/>
                <a:cs typeface="黑体" panose="02010609060101010101" charset="-122"/>
              </a:rPr>
              <a:t>趣</a:t>
            </a:r>
            <a:r>
              <a:rPr sz="1400" b="1" spc="95" dirty="0">
                <a:solidFill>
                  <a:srgbClr val="1F11C9"/>
                </a:solidFill>
                <a:latin typeface="黑体" panose="02010609060101010101" charset="-122"/>
                <a:cs typeface="黑体" panose="02010609060101010101" charset="-122"/>
              </a:rPr>
              <a:t>区</a:t>
            </a:r>
            <a:r>
              <a:rPr sz="1400" b="1" dirty="0">
                <a:solidFill>
                  <a:srgbClr val="1F11C9"/>
                </a:solidFill>
                <a:latin typeface="黑体" panose="02010609060101010101" charset="-122"/>
                <a:cs typeface="黑体" panose="02010609060101010101" charset="-122"/>
              </a:rPr>
              <a:t>域的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3175" algn="ctr">
              <a:lnSpc>
                <a:spcPct val="100000"/>
              </a:lnSpc>
              <a:spcBef>
                <a:spcPts val="55"/>
              </a:spcBef>
            </a:pPr>
            <a:r>
              <a:rPr sz="1400" b="1" dirty="0">
                <a:solidFill>
                  <a:srgbClr val="1F11C9"/>
                </a:solidFill>
                <a:latin typeface="黑体" panose="02010609060101010101" charset="-122"/>
                <a:cs typeface="黑体" panose="02010609060101010101" charset="-122"/>
              </a:rPr>
              <a:t>定位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38011" y="4297242"/>
            <a:ext cx="1411778" cy="835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9131" y="4557414"/>
            <a:ext cx="1315832" cy="342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55001" y="3204507"/>
            <a:ext cx="616585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b="1" spc="35" dirty="0">
                <a:latin typeface="黑体" panose="02010609060101010101" charset="-122"/>
                <a:cs typeface="黑体" panose="02010609060101010101" charset="-122"/>
              </a:rPr>
              <a:t>场</a:t>
            </a:r>
            <a:r>
              <a:rPr sz="1150" b="1" spc="-75" dirty="0">
                <a:latin typeface="黑体" panose="02010609060101010101" charset="-122"/>
                <a:cs typeface="黑体" panose="02010609060101010101" charset="-122"/>
              </a:rPr>
              <a:t>景</a:t>
            </a:r>
            <a:r>
              <a:rPr sz="1150" b="1" spc="35" dirty="0">
                <a:latin typeface="黑体" panose="02010609060101010101" charset="-122"/>
                <a:cs typeface="黑体" panose="02010609060101010101" charset="-122"/>
              </a:rPr>
              <a:t>视频</a:t>
            </a:r>
            <a:endParaRPr sz="11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82096" y="4464837"/>
            <a:ext cx="616585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b="1" spc="35" dirty="0">
                <a:latin typeface="黑体" panose="02010609060101010101" charset="-122"/>
                <a:cs typeface="黑体" panose="02010609060101010101" charset="-122"/>
              </a:rPr>
              <a:t>选</a:t>
            </a:r>
            <a:r>
              <a:rPr sz="1150" b="1" spc="-75" dirty="0">
                <a:latin typeface="黑体" panose="02010609060101010101" charset="-122"/>
                <a:cs typeface="黑体" panose="02010609060101010101" charset="-122"/>
              </a:rPr>
              <a:t>定</a:t>
            </a:r>
            <a:r>
              <a:rPr sz="1150" b="1" spc="35" dirty="0">
                <a:latin typeface="黑体" panose="02010609060101010101" charset="-122"/>
                <a:cs typeface="黑体" panose="02010609060101010101" charset="-122"/>
              </a:rPr>
              <a:t>区域</a:t>
            </a:r>
            <a:endParaRPr sz="11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58340" y="4609869"/>
            <a:ext cx="147501" cy="1467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72047" y="3465968"/>
            <a:ext cx="743585" cy="8255"/>
          </a:xfrm>
          <a:custGeom>
            <a:avLst/>
            <a:gdLst/>
            <a:ahLst/>
            <a:cxnLst/>
            <a:rect l="l" t="t" r="r" b="b"/>
            <a:pathLst>
              <a:path w="743585" h="8254">
                <a:moveTo>
                  <a:pt x="-13693" y="3834"/>
                </a:moveTo>
                <a:lnTo>
                  <a:pt x="757211" y="3834"/>
                </a:lnTo>
              </a:path>
            </a:pathLst>
          </a:custGeom>
          <a:ln w="35054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9197" y="3399875"/>
            <a:ext cx="147665" cy="1467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75468" y="5323862"/>
            <a:ext cx="1359535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b="1" spc="35" dirty="0">
                <a:latin typeface="黑体" panose="02010609060101010101" charset="-122"/>
                <a:cs typeface="黑体" panose="02010609060101010101" charset="-122"/>
              </a:rPr>
              <a:t>注</a:t>
            </a:r>
            <a:r>
              <a:rPr sz="1150" b="1" spc="-75" dirty="0">
                <a:latin typeface="黑体" panose="02010609060101010101" charset="-122"/>
                <a:cs typeface="黑体" panose="02010609060101010101" charset="-122"/>
              </a:rPr>
              <a:t>意</a:t>
            </a:r>
            <a:r>
              <a:rPr sz="1150" b="1" spc="35" dirty="0">
                <a:latin typeface="黑体" panose="02010609060101010101" charset="-122"/>
                <a:cs typeface="黑体" panose="02010609060101010101" charset="-122"/>
              </a:rPr>
              <a:t>区域的</a:t>
            </a:r>
            <a:r>
              <a:rPr sz="1150" b="1" spc="-75" dirty="0">
                <a:latin typeface="黑体" panose="02010609060101010101" charset="-122"/>
                <a:cs typeface="黑体" panose="02010609060101010101" charset="-122"/>
              </a:rPr>
              <a:t>清</a:t>
            </a:r>
            <a:r>
              <a:rPr sz="1150" b="1" spc="35" dirty="0">
                <a:latin typeface="黑体" panose="02010609060101010101" charset="-122"/>
                <a:cs typeface="黑体" panose="02010609060101010101" charset="-122"/>
              </a:rPr>
              <a:t>晰特写</a:t>
            </a:r>
            <a:endParaRPr sz="11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09436" y="3229165"/>
            <a:ext cx="466023" cy="520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2583" y="3222775"/>
            <a:ext cx="422162" cy="4863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02583" y="3222775"/>
            <a:ext cx="422275" cy="486409"/>
          </a:xfrm>
          <a:custGeom>
            <a:avLst/>
            <a:gdLst/>
            <a:ahLst/>
            <a:cxnLst/>
            <a:rect l="l" t="t" r="r" b="b"/>
            <a:pathLst>
              <a:path w="422275" h="486410">
                <a:moveTo>
                  <a:pt x="0" y="486385"/>
                </a:moveTo>
                <a:lnTo>
                  <a:pt x="422162" y="243192"/>
                </a:lnTo>
                <a:lnTo>
                  <a:pt x="0" y="0"/>
                </a:lnTo>
                <a:lnTo>
                  <a:pt x="0" y="486385"/>
                </a:lnTo>
                <a:close/>
              </a:path>
            </a:pathLst>
          </a:custGeom>
          <a:ln w="2740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5035" y="3174392"/>
            <a:ext cx="1014287" cy="6298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3664" y="3181312"/>
            <a:ext cx="958382" cy="5692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13664" y="3181312"/>
            <a:ext cx="958850" cy="569595"/>
          </a:xfrm>
          <a:custGeom>
            <a:avLst/>
            <a:gdLst/>
            <a:ahLst/>
            <a:cxnLst/>
            <a:rect l="l" t="t" r="r" b="b"/>
            <a:pathLst>
              <a:path w="958850" h="569595">
                <a:moveTo>
                  <a:pt x="0" y="569293"/>
                </a:moveTo>
                <a:lnTo>
                  <a:pt x="958382" y="569293"/>
                </a:lnTo>
                <a:lnTo>
                  <a:pt x="958382" y="0"/>
                </a:lnTo>
                <a:lnTo>
                  <a:pt x="0" y="0"/>
                </a:lnTo>
                <a:lnTo>
                  <a:pt x="0" y="569293"/>
                </a:lnTo>
                <a:close/>
              </a:path>
            </a:pathLst>
          </a:custGeom>
          <a:ln w="27393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642175" y="4274562"/>
          <a:ext cx="2146300" cy="801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63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150" b="1" spc="30" dirty="0">
                          <a:latin typeface="黑体" panose="02010609060101010101" charset="-122"/>
                          <a:cs typeface="黑体" panose="02010609060101010101" charset="-122"/>
                        </a:rPr>
                        <a:t>控</a:t>
                      </a:r>
                      <a:r>
                        <a:rPr sz="1150" b="1" spc="-80" dirty="0">
                          <a:latin typeface="黑体" panose="02010609060101010101" charset="-122"/>
                          <a:cs typeface="黑体" panose="02010609060101010101" charset="-122"/>
                        </a:rPr>
                        <a:t>制</a:t>
                      </a:r>
                      <a:r>
                        <a:rPr sz="1150" b="1" spc="30" dirty="0">
                          <a:latin typeface="黑体" panose="02010609060101010101" charset="-122"/>
                          <a:cs typeface="黑体" panose="02010609060101010101" charset="-122"/>
                        </a:rPr>
                        <a:t>命</a:t>
                      </a:r>
                      <a:r>
                        <a:rPr sz="1150" b="1" spc="35" dirty="0">
                          <a:latin typeface="黑体" panose="02010609060101010101" charset="-122"/>
                          <a:cs typeface="黑体" panose="02010609060101010101" charset="-122"/>
                        </a:rPr>
                        <a:t>令</a:t>
                      </a:r>
                      <a:endParaRPr sz="115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28270" marB="0">
                    <a:lnR w="28575">
                      <a:solidFill>
                        <a:srgbClr val="7E7E7E"/>
                      </a:solidFill>
                      <a:prstDash val="solid"/>
                    </a:lnR>
                    <a:lnB w="38100">
                      <a:solidFill>
                        <a:srgbClr val="8B8B8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1F11C9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注</a:t>
                      </a:r>
                      <a:r>
                        <a:rPr sz="1400" b="1" spc="105" dirty="0">
                          <a:solidFill>
                            <a:srgbClr val="1F11C9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意</a:t>
                      </a:r>
                      <a:r>
                        <a:rPr sz="1400" b="1" dirty="0">
                          <a:solidFill>
                            <a:srgbClr val="1F11C9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聚</a:t>
                      </a:r>
                      <a:r>
                        <a:rPr sz="1400" b="1" spc="105" dirty="0">
                          <a:solidFill>
                            <a:srgbClr val="1F11C9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焦</a:t>
                      </a:r>
                      <a:r>
                        <a:rPr sz="1400" b="1" dirty="0">
                          <a:solidFill>
                            <a:srgbClr val="1F11C9"/>
                          </a:solidFill>
                          <a:latin typeface="黑体" panose="02010609060101010101" charset="-122"/>
                          <a:cs typeface="黑体" panose="02010609060101010101" charset="-122"/>
                        </a:rPr>
                        <a:t>控制</a:t>
                      </a:r>
                      <a:endParaRPr sz="1400" dirty="0">
                        <a:latin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27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7E7E7E"/>
                      </a:solidFill>
                      <a:prstDash val="solid"/>
                    </a:lnR>
                    <a:lnT w="38100">
                      <a:solidFill>
                        <a:srgbClr val="8B8B8B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7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613664" y="3181312"/>
            <a:ext cx="958850" cy="538609"/>
          </a:xfrm>
          <a:prstGeom prst="rect">
            <a:avLst/>
          </a:prstGeom>
          <a:ln w="27393">
            <a:solidFill>
              <a:srgbClr val="7E7E7E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lang="zh-CN" altLang="en-US" sz="1400" b="1" dirty="0">
                <a:latin typeface="黑体" panose="02010609060101010101" charset="-122"/>
                <a:cs typeface="黑体" panose="02010609060101010101" charset="-122"/>
              </a:rPr>
              <a:t>枪型</a:t>
            </a:r>
            <a:endParaRPr lang="en-US" altLang="zh-CN" sz="1400" b="1" dirty="0">
              <a:latin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400" b="1" dirty="0" err="1">
                <a:latin typeface="黑体" panose="02010609060101010101" charset="-122"/>
                <a:cs typeface="黑体" panose="02010609060101010101" charset="-122"/>
              </a:rPr>
              <a:t>摄</a:t>
            </a:r>
            <a:r>
              <a:rPr sz="1400" b="1" spc="95" dirty="0" err="1">
                <a:latin typeface="黑体" panose="02010609060101010101" charset="-122"/>
                <a:cs typeface="黑体" panose="02010609060101010101" charset="-122"/>
              </a:rPr>
              <a:t>像</a:t>
            </a:r>
            <a:r>
              <a:rPr sz="1400" b="1" dirty="0" err="1">
                <a:latin typeface="黑体" panose="02010609060101010101" charset="-122"/>
                <a:cs typeface="黑体" panose="02010609060101010101" charset="-122"/>
              </a:rPr>
              <a:t>机</a:t>
            </a:r>
            <a:endParaRPr sz="1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79158" y="4508593"/>
            <a:ext cx="4593590" cy="1049020"/>
          </a:xfrm>
          <a:custGeom>
            <a:avLst/>
            <a:gdLst/>
            <a:ahLst/>
            <a:cxnLst/>
            <a:rect l="l" t="t" r="r" b="b"/>
            <a:pathLst>
              <a:path w="4593590" h="1049020">
                <a:moveTo>
                  <a:pt x="0" y="458177"/>
                </a:moveTo>
                <a:lnTo>
                  <a:pt x="0" y="1048723"/>
                </a:lnTo>
                <a:lnTo>
                  <a:pt x="4593241" y="1048723"/>
                </a:lnTo>
                <a:lnTo>
                  <a:pt x="4593241" y="0"/>
                </a:lnTo>
              </a:path>
            </a:pathLst>
          </a:custGeom>
          <a:ln w="27387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98932" y="4397477"/>
            <a:ext cx="146934" cy="1467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5729" y="4447868"/>
            <a:ext cx="466023" cy="520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88876" y="4438958"/>
            <a:ext cx="422162" cy="4863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88876" y="4438958"/>
            <a:ext cx="422275" cy="486409"/>
          </a:xfrm>
          <a:custGeom>
            <a:avLst/>
            <a:gdLst/>
            <a:ahLst/>
            <a:cxnLst/>
            <a:rect l="l" t="t" r="r" b="b"/>
            <a:pathLst>
              <a:path w="422275" h="486410">
                <a:moveTo>
                  <a:pt x="0" y="486330"/>
                </a:moveTo>
                <a:lnTo>
                  <a:pt x="422162" y="243156"/>
                </a:lnTo>
                <a:lnTo>
                  <a:pt x="0" y="0"/>
                </a:lnTo>
                <a:lnTo>
                  <a:pt x="0" y="486330"/>
                </a:lnTo>
                <a:close/>
              </a:path>
            </a:pathLst>
          </a:custGeom>
          <a:ln w="2740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328" y="4393095"/>
            <a:ext cx="1014287" cy="6298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99957" y="4397477"/>
            <a:ext cx="958382" cy="56929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99957" y="4397477"/>
            <a:ext cx="958850" cy="569595"/>
          </a:xfrm>
          <a:custGeom>
            <a:avLst/>
            <a:gdLst/>
            <a:ahLst/>
            <a:cxnLst/>
            <a:rect l="l" t="t" r="r" b="b"/>
            <a:pathLst>
              <a:path w="958850" h="569595">
                <a:moveTo>
                  <a:pt x="0" y="569293"/>
                </a:moveTo>
                <a:lnTo>
                  <a:pt x="958382" y="569293"/>
                </a:lnTo>
                <a:lnTo>
                  <a:pt x="958382" y="0"/>
                </a:lnTo>
                <a:lnTo>
                  <a:pt x="0" y="0"/>
                </a:lnTo>
                <a:lnTo>
                  <a:pt x="0" y="569293"/>
                </a:lnTo>
                <a:close/>
              </a:path>
            </a:pathLst>
          </a:custGeom>
          <a:ln w="27393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99957" y="4397477"/>
            <a:ext cx="958850" cy="524503"/>
          </a:xfrm>
          <a:prstGeom prst="rect">
            <a:avLst/>
          </a:prstGeom>
          <a:ln w="27393">
            <a:solidFill>
              <a:srgbClr val="7E7E7E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05105" marR="108585" indent="-92075">
              <a:lnSpc>
                <a:spcPct val="103000"/>
              </a:lnSpc>
              <a:spcBef>
                <a:spcPts val="425"/>
              </a:spcBef>
            </a:pPr>
            <a:r>
              <a:rPr lang="zh-CN" altLang="en-US" sz="1400" b="1" dirty="0">
                <a:latin typeface="黑体" panose="02010609060101010101" charset="-122"/>
                <a:cs typeface="黑体" panose="02010609060101010101" charset="-122"/>
              </a:rPr>
              <a:t> 球型</a:t>
            </a:r>
            <a:endParaRPr lang="en-US" altLang="zh-CN" sz="1400" b="1" dirty="0">
              <a:latin typeface="黑体" panose="02010609060101010101" charset="-122"/>
              <a:cs typeface="黑体" panose="02010609060101010101" charset="-122"/>
            </a:endParaRPr>
          </a:p>
          <a:p>
            <a:pPr marL="205105" marR="108585" indent="-92075">
              <a:lnSpc>
                <a:spcPct val="103000"/>
              </a:lnSpc>
              <a:spcBef>
                <a:spcPts val="425"/>
              </a:spcBef>
            </a:pPr>
            <a:r>
              <a:rPr sz="1400" b="1" dirty="0">
                <a:latin typeface="黑体" panose="02010609060101010101" charset="-122"/>
                <a:cs typeface="黑体" panose="02010609060101010101" charset="-122"/>
              </a:rPr>
              <a:t> 摄</a:t>
            </a:r>
            <a:r>
              <a:rPr sz="1400" b="1" spc="105" dirty="0">
                <a:latin typeface="黑体" panose="02010609060101010101" charset="-122"/>
                <a:cs typeface="黑体" panose="02010609060101010101" charset="-122"/>
              </a:rPr>
              <a:t>像</a:t>
            </a:r>
            <a:r>
              <a:rPr sz="1400" b="1" dirty="0">
                <a:latin typeface="黑体" panose="02010609060101010101" charset="-122"/>
                <a:cs typeface="黑体" panose="02010609060101010101" charset="-122"/>
              </a:rPr>
              <a:t>机</a:t>
            </a:r>
            <a:endParaRPr sz="1400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02090" y="3474732"/>
            <a:ext cx="1598295" cy="113030"/>
          </a:xfrm>
          <a:custGeom>
            <a:avLst/>
            <a:gdLst/>
            <a:ahLst/>
            <a:cxnLst/>
            <a:rect l="l" t="t" r="r" b="b"/>
            <a:pathLst>
              <a:path w="1598295" h="113029">
                <a:moveTo>
                  <a:pt x="0" y="0"/>
                </a:moveTo>
                <a:lnTo>
                  <a:pt x="1598187" y="0"/>
                </a:lnTo>
                <a:lnTo>
                  <a:pt x="1598187" y="113015"/>
                </a:lnTo>
              </a:path>
            </a:pathLst>
          </a:custGeom>
          <a:ln w="27386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26811" y="3551962"/>
            <a:ext cx="146934" cy="1467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13304" y="3694737"/>
            <a:ext cx="1425485" cy="78051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68131" y="3817977"/>
            <a:ext cx="1315832" cy="5614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712573" y="3698790"/>
            <a:ext cx="1375410" cy="723900"/>
          </a:xfrm>
          <a:prstGeom prst="rect">
            <a:avLst/>
          </a:prstGeom>
          <a:ln w="27392">
            <a:solidFill>
              <a:srgbClr val="7E7E7E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239395" marR="120650" indent="-92075">
              <a:lnSpc>
                <a:spcPct val="103000"/>
              </a:lnSpc>
              <a:spcBef>
                <a:spcPts val="1010"/>
              </a:spcBef>
            </a:pPr>
            <a:r>
              <a:rPr sz="1400" b="1" dirty="0">
                <a:solidFill>
                  <a:srgbClr val="1F11C9"/>
                </a:solidFill>
                <a:latin typeface="黑体" panose="02010609060101010101" charset="-122"/>
                <a:cs typeface="黑体" panose="02010609060101010101" charset="-122"/>
              </a:rPr>
              <a:t>感</a:t>
            </a:r>
            <a:r>
              <a:rPr sz="1400" b="1" spc="105" dirty="0">
                <a:solidFill>
                  <a:srgbClr val="1F11C9"/>
                </a:solidFill>
                <a:latin typeface="黑体" panose="02010609060101010101" charset="-122"/>
                <a:cs typeface="黑体" panose="02010609060101010101" charset="-122"/>
              </a:rPr>
              <a:t>兴</a:t>
            </a:r>
            <a:r>
              <a:rPr sz="1400" b="1" dirty="0">
                <a:solidFill>
                  <a:srgbClr val="1F11C9"/>
                </a:solidFill>
                <a:latin typeface="黑体" panose="02010609060101010101" charset="-122"/>
                <a:cs typeface="黑体" panose="02010609060101010101" charset="-122"/>
              </a:rPr>
              <a:t>趣</a:t>
            </a:r>
            <a:r>
              <a:rPr sz="1400" b="1" spc="105" dirty="0">
                <a:solidFill>
                  <a:srgbClr val="1F11C9"/>
                </a:solidFill>
                <a:latin typeface="黑体" panose="02010609060101010101" charset="-122"/>
                <a:cs typeface="黑体" panose="02010609060101010101" charset="-122"/>
              </a:rPr>
              <a:t>区</a:t>
            </a:r>
            <a:r>
              <a:rPr sz="1400" b="1" dirty="0">
                <a:solidFill>
                  <a:srgbClr val="1F11C9"/>
                </a:solidFill>
                <a:latin typeface="黑体" panose="02010609060101010101" charset="-122"/>
                <a:cs typeface="黑体" panose="02010609060101010101" charset="-122"/>
              </a:rPr>
              <a:t>域间 的</a:t>
            </a:r>
            <a:r>
              <a:rPr sz="1400" b="1" spc="105" dirty="0">
                <a:solidFill>
                  <a:srgbClr val="1F11C9"/>
                </a:solidFill>
                <a:latin typeface="黑体" panose="02010609060101010101" charset="-122"/>
                <a:cs typeface="黑体" panose="02010609060101010101" charset="-122"/>
              </a:rPr>
              <a:t>注</a:t>
            </a:r>
            <a:r>
              <a:rPr sz="1400" b="1" dirty="0">
                <a:solidFill>
                  <a:srgbClr val="1F11C9"/>
                </a:solidFill>
                <a:latin typeface="黑体" panose="02010609060101010101" charset="-122"/>
                <a:cs typeface="黑体" panose="02010609060101010101" charset="-122"/>
              </a:rPr>
              <a:t>意</a:t>
            </a:r>
            <a:r>
              <a:rPr sz="1400" b="1" spc="105" dirty="0">
                <a:solidFill>
                  <a:srgbClr val="1F11C9"/>
                </a:solidFill>
                <a:latin typeface="黑体" panose="02010609060101010101" charset="-122"/>
                <a:cs typeface="黑体" panose="02010609060101010101" charset="-122"/>
              </a:rPr>
              <a:t>协</a:t>
            </a:r>
            <a:r>
              <a:rPr sz="1400" b="1" dirty="0">
                <a:solidFill>
                  <a:srgbClr val="1F11C9"/>
                </a:solidFill>
                <a:latin typeface="黑体" panose="02010609060101010101" charset="-122"/>
                <a:cs typeface="黑体" panose="02010609060101010101" charset="-122"/>
              </a:rPr>
              <a:t>同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13205" y="4422271"/>
            <a:ext cx="1487170" cy="266700"/>
          </a:xfrm>
          <a:custGeom>
            <a:avLst/>
            <a:gdLst/>
            <a:ahLst/>
            <a:cxnLst/>
            <a:rect l="l" t="t" r="r" b="b"/>
            <a:pathLst>
              <a:path w="1487170" h="266700">
                <a:moveTo>
                  <a:pt x="1487073" y="0"/>
                </a:moveTo>
                <a:lnTo>
                  <a:pt x="1487073" y="266544"/>
                </a:lnTo>
                <a:lnTo>
                  <a:pt x="0" y="266544"/>
                </a:lnTo>
              </a:path>
            </a:pathLst>
          </a:custGeom>
          <a:ln w="27387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02090" y="4615419"/>
            <a:ext cx="146934" cy="1467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282096" y="3220573"/>
            <a:ext cx="622300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b="1" spc="35" dirty="0">
                <a:latin typeface="宋体" panose="02010600030101010101" pitchFamily="2" charset="-122"/>
                <a:cs typeface="宋体" panose="02010600030101010101" pitchFamily="2" charset="-122"/>
              </a:rPr>
              <a:t>区</a:t>
            </a:r>
            <a:r>
              <a:rPr sz="1150" b="1" spc="-30" dirty="0">
                <a:latin typeface="宋体" panose="02010600030101010101" pitchFamily="2" charset="-122"/>
                <a:cs typeface="宋体" panose="02010600030101010101" pitchFamily="2" charset="-122"/>
              </a:rPr>
              <a:t>域</a:t>
            </a:r>
            <a:r>
              <a:rPr sz="1150" b="1" spc="35" dirty="0">
                <a:latin typeface="黑体" panose="02010609060101010101" charset="-122"/>
                <a:cs typeface="黑体" panose="02010609060101010101" charset="-122"/>
              </a:rPr>
              <a:t>列表</a:t>
            </a:r>
            <a:endParaRPr sz="11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79158" y="5200487"/>
            <a:ext cx="2035810" cy="154940"/>
          </a:xfrm>
          <a:custGeom>
            <a:avLst/>
            <a:gdLst/>
            <a:ahLst/>
            <a:cxnLst/>
            <a:rect l="l" t="t" r="r" b="b"/>
            <a:pathLst>
              <a:path w="2035810" h="154939">
                <a:moveTo>
                  <a:pt x="0" y="154442"/>
                </a:moveTo>
                <a:lnTo>
                  <a:pt x="2035227" y="154442"/>
                </a:lnTo>
                <a:lnTo>
                  <a:pt x="2035227" y="0"/>
                </a:lnTo>
              </a:path>
            </a:pathLst>
          </a:custGeom>
          <a:ln w="27386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40918" y="5089371"/>
            <a:ext cx="146934" cy="1467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319646" y="5121202"/>
            <a:ext cx="919480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b="1" spc="35" dirty="0">
                <a:latin typeface="黑体" panose="02010609060101010101" charset="-122"/>
                <a:cs typeface="黑体" panose="02010609060101010101" charset="-122"/>
              </a:rPr>
              <a:t>注</a:t>
            </a:r>
            <a:r>
              <a:rPr sz="1150" b="1" spc="-75" dirty="0">
                <a:latin typeface="黑体" panose="02010609060101010101" charset="-122"/>
                <a:cs typeface="黑体" panose="02010609060101010101" charset="-122"/>
              </a:rPr>
              <a:t>视</a:t>
            </a:r>
            <a:r>
              <a:rPr sz="1150" b="1" spc="35" dirty="0">
                <a:latin typeface="黑体" panose="02010609060101010101" charset="-122"/>
                <a:cs typeface="黑体" panose="02010609060101010101" charset="-122"/>
              </a:rPr>
              <a:t>状态反馈</a:t>
            </a:r>
            <a:endParaRPr sz="11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80941" y="2715393"/>
            <a:ext cx="146934" cy="35894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766696" y="2802472"/>
            <a:ext cx="328295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b="1" spc="35" dirty="0">
                <a:latin typeface="黑体" panose="02010609060101010101" charset="-122"/>
                <a:cs typeface="黑体" panose="02010609060101010101" charset="-122"/>
              </a:rPr>
              <a:t>任务</a:t>
            </a:r>
            <a:endParaRPr sz="115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54408" y="2844841"/>
            <a:ext cx="2538730" cy="742950"/>
          </a:xfrm>
          <a:custGeom>
            <a:avLst/>
            <a:gdLst/>
            <a:ahLst/>
            <a:cxnLst/>
            <a:rect l="l" t="t" r="r" b="b"/>
            <a:pathLst>
              <a:path w="2538729" h="742950">
                <a:moveTo>
                  <a:pt x="0" y="0"/>
                </a:moveTo>
                <a:lnTo>
                  <a:pt x="2538459" y="0"/>
                </a:lnTo>
                <a:lnTo>
                  <a:pt x="2538459" y="742906"/>
                </a:lnTo>
              </a:path>
            </a:pathLst>
          </a:custGeom>
          <a:ln w="27388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19401" y="3551962"/>
            <a:ext cx="146934" cy="1467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30092" y="6082690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微软雅黑" panose="020B0503020204020204" charset="-122"/>
                <a:cs typeface="微软雅黑" panose="020B0503020204020204" charset="-122"/>
              </a:rPr>
              <a:t>双摄像机视场感知流程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2209800"/>
            <a:ext cx="4616196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761" y="1677161"/>
            <a:ext cx="1152525" cy="368935"/>
          </a:xfrm>
          <a:prstGeom prst="rect">
            <a:avLst/>
          </a:prstGeom>
          <a:ln w="25400">
            <a:solidFill>
              <a:srgbClr val="85B953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目标检测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2044" y="426465"/>
            <a:ext cx="3287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三、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双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摄像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机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系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统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0552" y="1827276"/>
            <a:ext cx="2286000" cy="52451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25"/>
              </a:spcBef>
            </a:pPr>
            <a:r>
              <a:rPr sz="14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检测：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905" algn="ctr">
              <a:lnSpc>
                <a:spcPct val="100000"/>
              </a:lnSpc>
            </a:pPr>
            <a:r>
              <a:rPr sz="14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获取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场景</a:t>
            </a:r>
            <a:r>
              <a:rPr sz="1400" b="1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所有</a:t>
            </a:r>
            <a:r>
              <a:rPr sz="1400" b="1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潜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在目标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0552" y="2580132"/>
            <a:ext cx="2286000" cy="73914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63195" marR="153035" indent="266700">
              <a:lnSpc>
                <a:spcPct val="100000"/>
              </a:lnSpc>
              <a:spcBef>
                <a:spcPts val="435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感兴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趣目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识别：  </a:t>
            </a: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在所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有目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中筛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感兴趣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63295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0552" y="3553967"/>
            <a:ext cx="2286000" cy="52324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25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卡尔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曼滤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波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预估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位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置和</a:t>
            </a:r>
            <a:r>
              <a:rPr sz="1400" b="1" spc="-1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PTZ</a:t>
            </a:r>
            <a:r>
              <a:rPr sz="1400" b="1" spc="-1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参数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0552" y="4311396"/>
            <a:ext cx="2286000" cy="73914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35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视场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耦合：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9380" marR="108585" algn="ctr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由目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标位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sz="1400" b="1" spc="-1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</a:t>
            </a:r>
            <a:r>
              <a:rPr sz="1400" b="1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控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制参 数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0552" y="5280659"/>
            <a:ext cx="2286000" cy="701474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30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的持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续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跟踪：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40" algn="ctr">
              <a:lnSpc>
                <a:spcPct val="100000"/>
              </a:lnSpc>
            </a:pPr>
            <a:r>
              <a:rPr lang="zh-CN" altLang="en-US"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枪</a:t>
            </a:r>
            <a:r>
              <a:rPr sz="1400" b="1" spc="-5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</a:t>
            </a:r>
            <a:r>
              <a:rPr sz="1400" b="1" spc="-2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400" b="1" spc="-1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PTZ</a:t>
            </a:r>
            <a:r>
              <a:rPr lang="zh-CN" altLang="en-US" sz="1400" b="1" spc="-1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sz="1400" b="1" spc="-5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</a:t>
            </a:r>
            <a:r>
              <a:rPr sz="1400" b="1" spc="-2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协</a:t>
            </a:r>
            <a:r>
              <a:rPr sz="1400" b="1" spc="-5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同跟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40" algn="ctr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踪感</a:t>
            </a:r>
            <a:r>
              <a:rPr sz="1400" b="1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兴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趣</a:t>
            </a:r>
            <a:r>
              <a:rPr sz="1400" b="1" spc="-1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400" b="1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02589" y="2392489"/>
            <a:ext cx="85725" cy="151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02589" y="3363277"/>
            <a:ext cx="85725" cy="151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05637" y="4126801"/>
            <a:ext cx="85725" cy="1527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02589" y="5083873"/>
            <a:ext cx="85725" cy="151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1652" y="1305883"/>
            <a:ext cx="1209878" cy="3014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24421" y="1237564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工作流程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7954" y="1861566"/>
            <a:ext cx="1880870" cy="368935"/>
          </a:xfrm>
          <a:prstGeom prst="rect">
            <a:avLst/>
          </a:prstGeom>
          <a:ln w="25400">
            <a:solidFill>
              <a:srgbClr val="85B953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感兴趣目标识别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2438400"/>
            <a:ext cx="4616196" cy="3421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2044" y="426465"/>
            <a:ext cx="3287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三、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双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摄像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机</a:t>
            </a:r>
            <a:r>
              <a:rPr sz="3200" spc="-5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系</a:t>
            </a:r>
            <a:r>
              <a:rPr sz="3200" spc="-10" dirty="0">
                <a:solidFill>
                  <a:srgbClr val="FFFF00"/>
                </a:solidFill>
                <a:latin typeface="黑体" panose="02010609060101010101" charset="-122"/>
                <a:cs typeface="黑体" panose="02010609060101010101" charset="-122"/>
              </a:rPr>
              <a:t>统</a:t>
            </a:r>
            <a:endParaRPr sz="32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0552" y="1827276"/>
            <a:ext cx="2286000" cy="52451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25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检测：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905" algn="ctr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获取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场景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所有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潜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在目标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0552" y="2580132"/>
            <a:ext cx="2286000" cy="73914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63195" marR="153035" indent="266700">
              <a:lnSpc>
                <a:spcPct val="100000"/>
              </a:lnSpc>
              <a:spcBef>
                <a:spcPts val="435"/>
              </a:spcBef>
            </a:pPr>
            <a:r>
              <a:rPr sz="14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感兴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趣目</a:t>
            </a:r>
            <a:r>
              <a:rPr sz="1400" b="1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识别：  </a:t>
            </a:r>
            <a:r>
              <a:rPr sz="14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在所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有目</a:t>
            </a:r>
            <a:r>
              <a:rPr sz="1400" b="1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中筛</a:t>
            </a:r>
            <a:r>
              <a:rPr sz="1400" b="1" spc="-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</a:t>
            </a:r>
            <a:r>
              <a:rPr sz="1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感兴趣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63295">
              <a:lnSpc>
                <a:spcPct val="100000"/>
              </a:lnSpc>
            </a:pPr>
            <a:r>
              <a:rPr sz="1400" b="1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0552" y="3553967"/>
            <a:ext cx="2286000" cy="52324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25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卡尔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曼滤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波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预估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位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置和</a:t>
            </a:r>
            <a:r>
              <a:rPr sz="1400" b="1" spc="-1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PTZ</a:t>
            </a:r>
            <a:r>
              <a:rPr sz="1400" b="1" spc="-1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参数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0552" y="4311396"/>
            <a:ext cx="2286000" cy="739140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35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视场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耦合：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9380" marR="108585" algn="ctr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由目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标位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sz="1400" b="1" spc="-1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</a:t>
            </a:r>
            <a:r>
              <a:rPr sz="1400" b="1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控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制参 数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0552" y="5280659"/>
            <a:ext cx="2286000" cy="701474"/>
          </a:xfrm>
          <a:prstGeom prst="rect">
            <a:avLst/>
          </a:prstGeom>
          <a:ln w="9525">
            <a:solidFill>
              <a:srgbClr val="75A646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30"/>
              </a:spcBef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的持</a:t>
            </a:r>
            <a:r>
              <a:rPr sz="1400" b="1" spc="-2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续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跟踪：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40" algn="ctr">
              <a:lnSpc>
                <a:spcPct val="100000"/>
              </a:lnSpc>
            </a:pPr>
            <a:r>
              <a:rPr lang="zh-CN" altLang="en-US"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枪</a:t>
            </a:r>
            <a:r>
              <a:rPr sz="1400" b="1" spc="-5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</a:t>
            </a:r>
            <a:r>
              <a:rPr sz="1400" b="1" spc="-2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400" b="1" spc="-1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PTZ</a:t>
            </a:r>
            <a:r>
              <a:rPr lang="zh-CN" altLang="en-US" sz="1400" b="1" spc="-10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sz="1400" b="1" spc="-5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相机</a:t>
            </a:r>
            <a:r>
              <a:rPr sz="1400" b="1" spc="-20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协</a:t>
            </a:r>
            <a:r>
              <a:rPr sz="1400" b="1" spc="-5" dirty="0" err="1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同跟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40" algn="ctr">
              <a:lnSpc>
                <a:spcPct val="100000"/>
              </a:lnSpc>
            </a:pPr>
            <a:r>
              <a:rPr sz="1400" b="1" spc="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踪感</a:t>
            </a:r>
            <a:r>
              <a:rPr sz="1400" b="1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兴</a:t>
            </a:r>
            <a:r>
              <a:rPr sz="1400" b="1" spc="-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趣</a:t>
            </a:r>
            <a:r>
              <a:rPr sz="1400" b="1" spc="-15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400" b="1" dirty="0">
                <a:solidFill>
                  <a:srgbClr val="0033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02589" y="2392489"/>
            <a:ext cx="85725" cy="151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02589" y="3363277"/>
            <a:ext cx="85725" cy="151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05637" y="4126801"/>
            <a:ext cx="85725" cy="1527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02589" y="5083873"/>
            <a:ext cx="85725" cy="151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1652" y="1305883"/>
            <a:ext cx="1209878" cy="3014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24421" y="1237564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66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工作流程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859</Words>
  <Application>Microsoft Office PowerPoint</Application>
  <PresentationFormat>全屏显示(4:3)</PresentationFormat>
  <Paragraphs>230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黑体</vt:lpstr>
      <vt:lpstr>楷体</vt:lpstr>
      <vt:lpstr>宋体</vt:lpstr>
      <vt:lpstr>宋体 (正文)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主要内容</vt:lpstr>
      <vt:lpstr>一、枪或球摄像机的局限</vt:lpstr>
      <vt:lpstr>一、枪或球摄像机的局限</vt:lpstr>
      <vt:lpstr>二、视场感知原理</vt:lpstr>
      <vt:lpstr>二、视场感知原理</vt:lpstr>
      <vt:lpstr>二、视场感知原理</vt:lpstr>
      <vt:lpstr>二、视场感知原理</vt:lpstr>
      <vt:lpstr>三、双摄像机系统</vt:lpstr>
      <vt:lpstr>三、双摄像机系统</vt:lpstr>
      <vt:lpstr>三、双摄像机系统</vt:lpstr>
      <vt:lpstr>三、双摄像机系统</vt:lpstr>
      <vt:lpstr>三、双摄像机系统</vt:lpstr>
      <vt:lpstr>三、双摄像机系统</vt:lpstr>
      <vt:lpstr>三、双摄像机系统</vt:lpstr>
      <vt:lpstr>三、双摄像机系统</vt:lpstr>
      <vt:lpstr>三、双摄像机系</vt:lpstr>
      <vt:lpstr>四、应用场景</vt:lpstr>
      <vt:lpstr>四、应用场景</vt:lpstr>
      <vt:lpstr>四、应用场景</vt:lpstr>
      <vt:lpstr>四、应用场景</vt:lpstr>
      <vt:lpstr>五、结束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主动目标跟踪双摄像机目标识别</dc:title>
  <dc:creator>lenovo</dc:creator>
  <cp:lastModifiedBy>haodp</cp:lastModifiedBy>
  <cp:revision>155</cp:revision>
  <dcterms:created xsi:type="dcterms:W3CDTF">2021-11-15T06:04:00Z</dcterms:created>
  <dcterms:modified xsi:type="dcterms:W3CDTF">2021-11-16T13:12:22Z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2021-11-16T00:00:00Z</vt:filetime>
  </property>
  <property fmtid="{D5CDD505-2E9C-101B-9397-08002B2CF9AE}" pid="5" name="ICV">
    <vt:lpwstr>D451992800654F408F0CD005DA195FC5</vt:lpwstr>
  </property>
  <property fmtid="{D5CDD505-2E9C-101B-9397-08002B2CF9AE}" pid="6" name="KSOProductBuildVer">
    <vt:lpwstr>2052-11.1.0.11045</vt:lpwstr>
  </property>
</Properties>
</file>