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9"/>
  </p:notesMasterIdLst>
  <p:handoutMasterIdLst>
    <p:handoutMasterId r:id="rId10"/>
  </p:handoutMasterIdLst>
  <p:sldIdLst>
    <p:sldId id="282" r:id="rId5"/>
    <p:sldId id="281" r:id="rId6"/>
    <p:sldId id="285" r:id="rId7"/>
    <p:sldId id="280" r:id="rId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2"/>
          </p14:sldIdLst>
        </p14:section>
        <p14:section name="Contents page" id="{9D221634-295C-7843-AF5C-A0CB4F229241}">
          <p14:sldIdLst/>
        </p14:section>
        <p14:section name="Chapter page" id="{FD05EE94-C931-8C4B-83A2-004B32AA1207}">
          <p14:sldIdLst>
            <p14:sldId id="281"/>
            <p14:sldId id="285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6"/>
    <a:srgbClr val="4B4C4B"/>
    <a:srgbClr val="353530"/>
    <a:srgbClr val="4D4D4C"/>
    <a:srgbClr val="C7000B"/>
    <a:srgbClr val="DD4654"/>
    <a:srgbClr val="FFFFFF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467"/>
  </p:normalViewPr>
  <p:slideViewPr>
    <p:cSldViewPr snapToGrid="0" snapToObjects="1">
      <p:cViewPr varScale="1">
        <p:scale>
          <a:sx n="70" d="100"/>
          <a:sy n="70" d="100"/>
        </p:scale>
        <p:origin x="496" y="60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a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xmlns="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/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:a16="http://schemas.microsoft.com/office/drawing/2014/main" xmlns="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3" y="0"/>
            <a:ext cx="12201065" cy="5602262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6022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24"/>
            <a:ext cx="2258389" cy="4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161414" y="2941081"/>
            <a:ext cx="2037780" cy="3925538"/>
            <a:chOff x="12161414" y="2273177"/>
            <a:chExt cx="2037780" cy="45934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4327" y="2273177"/>
              <a:ext cx="1884867" cy="681924"/>
              <a:chOff x="12314327" y="2218313"/>
              <a:chExt cx="1884867" cy="6819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14327" y="2218313"/>
                <a:ext cx="647613" cy="1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Brand</a:t>
                </a:r>
                <a:r>
                  <a:rPr kumimoji="1" lang="en-US" altLang="zh-CN" sz="900" baseline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colors</a:t>
                </a:r>
                <a:endParaRPr kumimoji="1" lang="zh-CN" alt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161414" y="3067239"/>
              <a:ext cx="2037776" cy="3799381"/>
              <a:chOff x="12161414" y="3067239"/>
              <a:chExt cx="2037776" cy="3799381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161414" y="3067239"/>
                <a:ext cx="1225402" cy="162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Supporting</a:t>
                </a:r>
                <a:r>
                  <a:rPr kumimoji="1" lang="en-US" altLang="zh-CN" sz="900" baseline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colors</a:t>
                </a:r>
                <a:endParaRPr kumimoji="1" lang="zh-CN" alt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80" y="6324675"/>
            <a:ext cx="1285919" cy="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1436908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13" y="5251969"/>
            <a:ext cx="1869596" cy="4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C87655-05F1-F24B-A043-66EB4115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7950899" cy="69025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Small Sample Time </a:t>
            </a:r>
            <a:r>
              <a:rPr lang="en-US" dirty="0" smtClean="0"/>
              <a:t>Series Forecasting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08FE84A-DEAA-2045-AB8B-6728CCADD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Department: name</a:t>
            </a:r>
            <a:r>
              <a:rPr kumimoji="1" lang="en-US" altLang="zh-CN" dirty="0" smtClean="0"/>
              <a:t>: Noah’s Ark Problem </a:t>
            </a:r>
            <a:endParaRPr kumimoji="1" lang="en-US" altLang="zh-CN" dirty="0"/>
          </a:p>
          <a:p>
            <a:r>
              <a:rPr kumimoji="1" lang="en-US" altLang="zh-CN" dirty="0"/>
              <a:t>Author’s name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Dr. SHI </a:t>
            </a:r>
            <a:r>
              <a:rPr kumimoji="1" lang="en-US" altLang="zh-CN" dirty="0" smtClean="0"/>
              <a:t>Qiquan </a:t>
            </a:r>
            <a:endParaRPr kumimoji="1" lang="en-US" altLang="zh-CN" dirty="0"/>
          </a:p>
          <a:p>
            <a:r>
              <a:rPr kumimoji="1" lang="en-US" altLang="zh-CN" dirty="0"/>
              <a:t>Date</a:t>
            </a:r>
            <a:r>
              <a:rPr kumimoji="1" lang="en-US" altLang="zh-CN" dirty="0" smtClean="0"/>
              <a:t>: 2019-05-20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AF19B9EA-773D-FD4C-8380-847E27C61BE5}"/>
              </a:ext>
            </a:extLst>
          </p:cNvPr>
          <p:cNvSpPr txBox="1">
            <a:spLocks/>
          </p:cNvSpPr>
          <p:nvPr/>
        </p:nvSpPr>
        <p:spPr>
          <a:xfrm>
            <a:off x="994168" y="6279943"/>
            <a:ext cx="2606870" cy="1366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820"/>
              </a:lnSpc>
              <a:spcBef>
                <a:spcPts val="0"/>
              </a:spcBef>
              <a:buFontTx/>
              <a:buNone/>
              <a:defRPr sz="75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Security Level:</a:t>
            </a: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AEA51122-3ABF-4B4A-8545-1D42332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111702"/>
            <a:ext cx="10740640" cy="99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Topic: </a:t>
            </a:r>
            <a:r>
              <a:rPr lang="en-US" sz="2400" dirty="0"/>
              <a:t>Small Sample Time </a:t>
            </a:r>
            <a:r>
              <a:rPr lang="en-US" sz="2400"/>
              <a:t>Series </a:t>
            </a:r>
            <a:r>
              <a:rPr lang="en-US" sz="2400" smtClean="0"/>
              <a:t>Forecasting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BB394-D4A3-9C4D-AE77-4DEB094424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3058" y="651944"/>
            <a:ext cx="11476864" cy="4690459"/>
          </a:xfrm>
        </p:spPr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data description: </a:t>
            </a:r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dirty="0"/>
              <a:t>are a series of time series files, each </a:t>
            </a:r>
            <a:r>
              <a:rPr lang="en-US" sz="1600" dirty="0" smtClean="0"/>
              <a:t>is </a:t>
            </a:r>
            <a:r>
              <a:rPr lang="en-US" sz="1600" dirty="0"/>
              <a:t>an item's demand </a:t>
            </a:r>
            <a:r>
              <a:rPr lang="en-US" sz="1600" dirty="0" smtClean="0"/>
              <a:t>data in one –two years. An </a:t>
            </a:r>
            <a:r>
              <a:rPr lang="en-US" sz="1600" dirty="0"/>
              <a:t>example of the data format and prediction for each item is as follows: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93299"/>
              </p:ext>
            </p:extLst>
          </p:nvPr>
        </p:nvGraphicFramePr>
        <p:xfrm>
          <a:off x="674747" y="1604605"/>
          <a:ext cx="11164631" cy="1503741"/>
        </p:xfrm>
        <a:graphic>
          <a:graphicData uri="http://schemas.openxmlformats.org/drawingml/2006/table">
            <a:tbl>
              <a:tblPr firstRow="1" bandRow="1"/>
              <a:tblGrid>
                <a:gridCol w="1943458"/>
                <a:gridCol w="1655537"/>
                <a:gridCol w="1943457"/>
                <a:gridCol w="1939961"/>
                <a:gridCol w="1841109"/>
                <a:gridCol w="1841109"/>
              </a:tblGrid>
              <a:tr h="376101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600" b="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Period_id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600" b="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Qty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Order_qty1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Order_qty2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Order_qty3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1123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/>
                        <a:t>ITEM1213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54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631364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200" u="none" dirty="0" smtClean="0"/>
                        <a:t>Demand</a:t>
                      </a:r>
                      <a:r>
                        <a:rPr lang="en-US" sz="1200" u="none" baseline="0" dirty="0" smtClean="0"/>
                        <a:t> month </a:t>
                      </a:r>
                      <a:endParaRPr lang="en-US" sz="1200" u="none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Item code</a:t>
                      </a:r>
                      <a:endParaRPr lang="en-US" sz="12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On the 1123 date, the total demand for the month of this ite</a:t>
                      </a:r>
                      <a:r>
                        <a:rPr lang="en-US" sz="1200" baseline="0" dirty="0" smtClean="0"/>
                        <a:t>m </a:t>
                      </a:r>
                      <a:r>
                        <a:rPr lang="en-US" sz="1200" dirty="0" smtClean="0"/>
                        <a:t>is 100. </a:t>
                      </a:r>
                      <a:endParaRPr lang="en-US" sz="12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The demand known in advance of</a:t>
                      </a:r>
                      <a:r>
                        <a:rPr lang="en-US" sz="1200" baseline="0" dirty="0" smtClean="0"/>
                        <a:t> the </a:t>
                      </a:r>
                      <a:r>
                        <a:rPr lang="en-US" sz="1200" dirty="0" smtClean="0"/>
                        <a:t>current </a:t>
                      </a:r>
                      <a:r>
                        <a:rPr lang="en-US" sz="1200" baseline="0" dirty="0" smtClean="0"/>
                        <a:t>month (</a:t>
                      </a:r>
                      <a:r>
                        <a:rPr lang="en-US" sz="1200" dirty="0" smtClean="0"/>
                        <a:t>the month 1123</a:t>
                      </a:r>
                      <a:r>
                        <a:rPr lang="en-US" sz="1200" baseline="0" dirty="0" smtClean="0"/>
                        <a:t>) is 70 at current moment </a:t>
                      </a:r>
                      <a:endParaRPr lang="en-US" sz="12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The demand known in advance of the</a:t>
                      </a:r>
                      <a:r>
                        <a:rPr lang="en-US" sz="1200" baseline="0" dirty="0" smtClean="0"/>
                        <a:t> next month (</a:t>
                      </a:r>
                      <a:r>
                        <a:rPr lang="en-US" sz="1200" dirty="0" smtClean="0"/>
                        <a:t> the month 1124</a:t>
                      </a:r>
                      <a:r>
                        <a:rPr lang="en-US" sz="1200" baseline="0" dirty="0" smtClean="0"/>
                        <a:t>) 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is 20 at current moment </a:t>
                      </a:r>
                      <a:endParaRPr lang="en-US" sz="1200" dirty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demand known in advance of the</a:t>
                      </a:r>
                      <a:r>
                        <a:rPr lang="en-US" sz="1200" baseline="0" dirty="0" smtClean="0"/>
                        <a:t> next </a:t>
                      </a:r>
                      <a:r>
                        <a:rPr lang="en-US" sz="1200" baseline="0" dirty="0" err="1" smtClean="0"/>
                        <a:t>next</a:t>
                      </a:r>
                      <a:r>
                        <a:rPr lang="en-US" sz="1200" baseline="0" dirty="0" smtClean="0"/>
                        <a:t> month (</a:t>
                      </a:r>
                      <a:r>
                        <a:rPr lang="en-US" sz="1200" dirty="0" smtClean="0"/>
                        <a:t> the month 1125</a:t>
                      </a:r>
                      <a:r>
                        <a:rPr lang="en-US" sz="1200" baseline="0" dirty="0" smtClean="0"/>
                        <a:t>) is 5 at current moment </a:t>
                      </a:r>
                      <a:endParaRPr lang="en-US" sz="1200" dirty="0" smtClean="0"/>
                    </a:p>
                  </a:txBody>
                  <a:tcPr marL="91380" marR="91380" marT="45690" marB="4569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3304989"/>
            <a:ext cx="10915241" cy="3220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>
            <a:extLst>
              <a:ext uri="{FF2B5EF4-FFF2-40B4-BE49-F238E27FC236}">
                <a16:creationId xmlns:a16="http://schemas.microsoft.com/office/drawing/2014/main" xmlns="" id="{6F24DAD8-015B-274C-B36A-AE459044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18" y="96220"/>
            <a:ext cx="10740640" cy="993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Problem 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Description and Objective </a:t>
            </a:r>
            <a:endParaRPr lang="en-US" sz="28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275" y="763563"/>
            <a:ext cx="10579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lang="en-US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problem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demand in the month dimension based on the time series of historical 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and </a:t>
            </a:r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quantity  (partial order known in advance).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challenge: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existing sequence data is small (small sample, about 48 values), the volatility is large and sparse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(many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value); the relationship between the sequences is not clear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 calculation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(Min (true value, predicted value)) / (Max (true value, predicted value)),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=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value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same item are both 0, it will 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counted as an invalid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removed from accuracy computation.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forecast demand for the next 12 months, with particular attention to forecast accuracy over the next four months (M0, M1, M2, M3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Compared with the current baseline (ARIMAX, some results are shown as below), the accuracy could be improved 5%+.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64005"/>
              </p:ext>
            </p:extLst>
          </p:nvPr>
        </p:nvGraphicFramePr>
        <p:xfrm>
          <a:off x="686618" y="4612368"/>
          <a:ext cx="11259620" cy="190306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52128"/>
                <a:gridCol w="1728192"/>
                <a:gridCol w="1656184"/>
                <a:gridCol w="1728192"/>
                <a:gridCol w="1872208"/>
                <a:gridCol w="1512168"/>
                <a:gridCol w="1610548"/>
              </a:tblGrid>
              <a:tr h="393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Period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M0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M012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r>
                        <a:rPr lang="en-US" altLang="zh-CN" sz="1200" u="none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of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M234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548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1256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72.37%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60.46%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58.26%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54.13%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63.70%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57.62%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263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1255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72.60%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58.87%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56.47%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58.03%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62.64%</a:t>
                      </a:r>
                      <a:endParaRPr lang="en-US" sz="12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57.79%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1254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71.52%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59.52%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55.95%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58.56%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62.33%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58.01%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983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1253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71.98%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55.55%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56.82%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57.64%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61.45%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56.67%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263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1252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71.11%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59.60%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52.84%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57.73%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61.18%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56.72%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1251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69.22%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56.04%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56.62%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48.36%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60.63%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53.67%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9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itle Slid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err="1" smtClean="0">
            <a:solidFill>
              <a:srgbClr val="575756"/>
            </a:solidFill>
            <a:latin typeface="+mj-lt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A938B27E-E6BA-4AA8-AFAF-DCBE627D2269}" vid="{6216E914-9F4F-4BC4-8756-D5C2D8D23332}"/>
    </a:ext>
  </a:extLst>
</a:theme>
</file>

<file path=ppt/theme/theme2.xml><?xml version="1.0" encoding="utf-8"?>
<a:theme xmlns:a="http://schemas.openxmlformats.org/drawingml/2006/main" name="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A938B27E-E6BA-4AA8-AFAF-DCBE627D2269}" vid="{1943A4C1-0819-4C05-AF48-5008CC1A1777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A938B27E-E6BA-4AA8-AFAF-DCBE627D2269}" vid="{25E5B6ED-E80F-43C9-8249-F002A1803116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A938B27E-E6BA-4AA8-AFAF-DCBE627D2269}" vid="{F4E64670-7483-4DA9-BFDE-A48AA707119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3783</TotalTime>
  <Words>442</Words>
  <Application>Microsoft Office PowerPoint</Application>
  <PresentationFormat>Custom</PresentationFormat>
  <Paragraphs>84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等线</vt:lpstr>
      <vt:lpstr>FrutigerNext LT Medium</vt:lpstr>
      <vt:lpstr>Microsoft YaHei</vt:lpstr>
      <vt:lpstr>黑体</vt:lpstr>
      <vt:lpstr>宋体</vt:lpstr>
      <vt:lpstr>华文细黑</vt:lpstr>
      <vt:lpstr>Arial</vt:lpstr>
      <vt:lpstr>Arial</vt:lpstr>
      <vt:lpstr>Calibri</vt:lpstr>
      <vt:lpstr>1_Title Slide</vt:lpstr>
      <vt:lpstr>Chart page</vt:lpstr>
      <vt:lpstr>4_Chart page</vt:lpstr>
      <vt:lpstr>End page</vt:lpstr>
      <vt:lpstr>Small Sample Time Series Forecasting  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Shi Qiquan</dc:creator>
  <cp:lastModifiedBy>Shi Qiquan</cp:lastModifiedBy>
  <cp:revision>23</cp:revision>
  <dcterms:created xsi:type="dcterms:W3CDTF">2019-05-20T01:27:43Z</dcterms:created>
  <dcterms:modified xsi:type="dcterms:W3CDTF">2019-06-19T21:12:43Z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(3)VO0BelbR0AqUbos4kbexeum2ige2XcKOYL1mAOzwTt9ZEgt2UkxFXrGoLquInrdfrACh/UrL
5mMRmkoBDnbbw9RjIvYsjneMyjDKeeHBGsDMPe9Oicx2V1UEnmd67pwh76EAv086Iocpsnay
QT02Z7UaKFFTnuYqzxDdPYIZLbYKm2d3pnp/yDJJTT4P7GnK/Fl6lhbsrJX6F6EpN3vLyfZF
ZnLmebWgXLlnUsIa6U</vt:lpwstr>
  </property>
  <property fmtid="{D5CDD505-2E9C-101B-9397-08002B2CF9AE}" pid="3" name="_2015_ms_pID_7253431">
    <vt:lpwstr>kQf7ITyeWty+l+LGwARCZT4oxPWKlsMf9Rabgt1zzDQum2CUz1i2AP
OJDZTjTP1ufUPHdtX0M1Fo+qM/vuVavZ2ldagXNiywby7sm9fbkUN8Oy5weJHpqOEe5CJqq2
tYcLNUsVEtApnv2EnrBi+uD97fuuSXK+HcSDpy4SvQ6YRv8bc4wyrd4cDDHPe0mgXL300g+E
q8MDtMLu9xPoez6I/MQw9tEoAaQKEp5xL2Bs</vt:lpwstr>
  </property>
  <property fmtid="{D5CDD505-2E9C-101B-9397-08002B2CF9AE}" pid="4" name="_2015_ms_pID_7253432">
    <vt:lpwstr>CA==</vt:lpwstr>
  </property>
</Properties>
</file>