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6"/>
  </p:notesMasterIdLst>
  <p:sldIdLst>
    <p:sldId id="256" r:id="rId2"/>
    <p:sldId id="266" r:id="rId3"/>
    <p:sldId id="257" r:id="rId4"/>
    <p:sldId id="258" r:id="rId5"/>
    <p:sldId id="270" r:id="rId6"/>
    <p:sldId id="262" r:id="rId7"/>
    <p:sldId id="261" r:id="rId8"/>
    <p:sldId id="272" r:id="rId9"/>
    <p:sldId id="273" r:id="rId10"/>
    <p:sldId id="263" r:id="rId11"/>
    <p:sldId id="278" r:id="rId12"/>
    <p:sldId id="280" r:id="rId13"/>
    <p:sldId id="264" r:id="rId14"/>
    <p:sldId id="259" r:id="rId15"/>
    <p:sldId id="267" r:id="rId16"/>
    <p:sldId id="268" r:id="rId17"/>
    <p:sldId id="260" r:id="rId18"/>
    <p:sldId id="271" r:id="rId19"/>
    <p:sldId id="265" r:id="rId20"/>
    <p:sldId id="279" r:id="rId21"/>
    <p:sldId id="274" r:id="rId22"/>
    <p:sldId id="276" r:id="rId23"/>
    <p:sldId id="277" r:id="rId24"/>
    <p:sldId id="26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07" autoAdjust="0"/>
  </p:normalViewPr>
  <p:slideViewPr>
    <p:cSldViewPr>
      <p:cViewPr varScale="1">
        <p:scale>
          <a:sx n="58" d="100"/>
          <a:sy n="58" d="100"/>
        </p:scale>
        <p:origin x="-17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4DA0B8-E883-45F4-8B6A-A4B225E503E0}" type="datetimeFigureOut">
              <a:rPr lang="en-US" smtClean="0"/>
              <a:t>10/7/2014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E6CADE-ADA5-4C00-9AF9-7AE6C0DAA3FD}" type="slidenum">
              <a:rPr lang="en-US" smtClean="0"/>
              <a:t>‹#›</a:t>
            </a:fld>
            <a:endParaRPr lang="en-US"/>
          </a:p>
        </p:txBody>
      </p:sp>
    </p:spTree>
    <p:extLst>
      <p:ext uri="{BB962C8B-B14F-4D97-AF65-F5344CB8AC3E}">
        <p14:creationId xmlns:p14="http://schemas.microsoft.com/office/powerpoint/2010/main" val="210435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cran.r-project.org/doc/manuals/R-exts.html#Creating-R-packages"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ess.r-project.org/"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daringfireball.net/projects/markdown/syntax"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johnmacfarlane.net/pandoc/README.htm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www.yaml.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1</a:t>
            </a:fld>
            <a:endParaRPr lang="en-US"/>
          </a:p>
        </p:txBody>
      </p:sp>
    </p:spTree>
    <p:extLst>
      <p:ext uri="{BB962C8B-B14F-4D97-AF65-F5344CB8AC3E}">
        <p14:creationId xmlns:p14="http://schemas.microsoft.com/office/powerpoint/2010/main" val="1063791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0000"/>
              </a:lnSpc>
              <a:spcBef>
                <a:spcPts val="1500"/>
              </a:spcBef>
              <a:spcAft>
                <a:spcPts val="800"/>
              </a:spcAft>
              <a:buClr>
                <a:schemeClr val="dk1"/>
              </a:buClr>
              <a:buSzPct val="47826"/>
              <a:buFont typeface="Arial"/>
              <a:buNone/>
            </a:pPr>
            <a:r>
              <a:rPr lang="en" sz="2300" b="1">
                <a:solidFill>
                  <a:srgbClr val="333333"/>
                </a:solidFill>
              </a:rPr>
              <a:t>Other data</a:t>
            </a:r>
          </a:p>
          <a:p>
            <a:pPr marL="457200" lvl="0" indent="-298450" rtl="0">
              <a:lnSpc>
                <a:spcPct val="136363"/>
              </a:lnSpc>
              <a:spcBef>
                <a:spcPts val="0"/>
              </a:spcBef>
              <a:spcAft>
                <a:spcPts val="1600"/>
              </a:spcAft>
              <a:buClr>
                <a:srgbClr val="333333"/>
              </a:buClr>
              <a:buSzPct val="100000"/>
              <a:buFont typeface="Arial"/>
              <a:buChar char="●"/>
            </a:pPr>
            <a:r>
              <a:rPr lang="en">
                <a:solidFill>
                  <a:srgbClr val="333333"/>
                </a:solidFill>
              </a:rPr>
              <a:t>Data for tests: it’s ok to put small files directly in your tests directory. But remember unit tests are for testing correctness, not performance, so keep the size small.</a:t>
            </a:r>
          </a:p>
          <a:p>
            <a:pPr marL="457200" lvl="0" indent="-298450" rtl="0">
              <a:lnSpc>
                <a:spcPct val="136363"/>
              </a:lnSpc>
              <a:spcBef>
                <a:spcPts val="0"/>
              </a:spcBef>
              <a:spcAft>
                <a:spcPts val="1600"/>
              </a:spcAft>
              <a:buClr>
                <a:srgbClr val="333333"/>
              </a:buClr>
              <a:buSzPct val="100000"/>
              <a:buFont typeface="Arial"/>
              <a:buChar char="●"/>
            </a:pPr>
            <a:r>
              <a:rPr lang="en">
                <a:solidFill>
                  <a:srgbClr val="333333"/>
                </a:solidFill>
              </a:rPr>
              <a:t>Data for vignettes. Data should either go in data/ if you want to show how to work with an already loaded dataset, or in inst/extdata if you want to show how to load raw data.</a:t>
            </a:r>
          </a:p>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packages hosted by CRAN, </a:t>
            </a:r>
            <a:r>
              <a:rPr lang="en-US" dirty="0" smtClean="0"/>
              <a:t>vignettes</a:t>
            </a:r>
            <a:r>
              <a:rPr lang="en-US" sz="1200" b="0" i="0" kern="1200" dirty="0" smtClean="0">
                <a:solidFill>
                  <a:schemeClr val="tx1"/>
                </a:solidFill>
                <a:effectLst/>
                <a:latin typeface="+mn-lt"/>
                <a:ea typeface="+mn-ea"/>
                <a:cs typeface="+mn-cs"/>
              </a:rPr>
              <a:t> are an optional component. However, the Bioconductor project requires that </a:t>
            </a:r>
            <a:r>
              <a:rPr lang="en-US" dirty="0" smtClean="0"/>
              <a:t>vignettes</a:t>
            </a:r>
            <a:r>
              <a:rPr lang="en-US" sz="1200" b="0" i="0" kern="1200" dirty="0" smtClean="0">
                <a:solidFill>
                  <a:schemeClr val="tx1"/>
                </a:solidFill>
                <a:effectLst/>
                <a:latin typeface="+mn-lt"/>
                <a:ea typeface="+mn-ea"/>
                <a:cs typeface="+mn-cs"/>
              </a:rPr>
              <a:t> be included in each package.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Prior to </a:t>
            </a:r>
            <a:r>
              <a:rPr lang="en-US" dirty="0" smtClean="0"/>
              <a:t>R</a:t>
            </a:r>
            <a:r>
              <a:rPr lang="en-US" sz="1200" b="0" i="0" kern="1200" dirty="0" smtClean="0">
                <a:solidFill>
                  <a:schemeClr val="tx1"/>
                </a:solidFill>
                <a:effectLst/>
                <a:latin typeface="+mn-lt"/>
                <a:ea typeface="+mn-ea"/>
                <a:cs typeface="+mn-cs"/>
              </a:rPr>
              <a:t> 3.0, one generally had to write vignettes using </a:t>
            </a:r>
            <a:r>
              <a:rPr lang="en-US" dirty="0" err="1" smtClean="0"/>
              <a:t>sweave</a:t>
            </a:r>
            <a:r>
              <a:rPr lang="en-US" sz="1200" b="0" i="0" kern="1200" dirty="0" smtClean="0">
                <a:solidFill>
                  <a:schemeClr val="tx1"/>
                </a:solidFill>
                <a:effectLst/>
                <a:latin typeface="+mn-lt"/>
                <a:ea typeface="+mn-ea"/>
                <a:cs typeface="+mn-cs"/>
              </a:rPr>
              <a:t>, a combination of </a:t>
            </a:r>
            <a:r>
              <a:rPr lang="en-US" dirty="0" smtClean="0"/>
              <a:t>latex</a:t>
            </a:r>
            <a:r>
              <a:rPr lang="en-US" sz="1200" b="0" i="0" kern="1200" dirty="0" smtClean="0">
                <a:solidFill>
                  <a:schemeClr val="tx1"/>
                </a:solidFill>
                <a:effectLst/>
                <a:latin typeface="+mn-lt"/>
                <a:ea typeface="+mn-ea"/>
                <a:cs typeface="+mn-cs"/>
              </a:rPr>
              <a:t> and </a:t>
            </a:r>
            <a:r>
              <a:rPr lang="en-US" dirty="0" smtClean="0"/>
              <a:t>R</a:t>
            </a:r>
            <a:r>
              <a:rPr lang="en-US" sz="1200" b="0" i="0" kern="1200" dirty="0" smtClean="0">
                <a:solidFill>
                  <a:schemeClr val="tx1"/>
                </a:solidFill>
                <a:effectLst/>
                <a:latin typeface="+mn-lt"/>
                <a:ea typeface="+mn-ea"/>
                <a:cs typeface="+mn-cs"/>
              </a:rPr>
              <a:t> code that generates a PDF file. However, since v3.0, it is possible to write vignettes using </a:t>
            </a:r>
            <a:r>
              <a:rPr lang="en-US" dirty="0" smtClean="0"/>
              <a:t>R markdown</a:t>
            </a:r>
            <a:r>
              <a:rPr lang="en-US" sz="1200" b="0" i="0" kern="1200" dirty="0" smtClean="0">
                <a:solidFill>
                  <a:schemeClr val="tx1"/>
                </a:solidFill>
                <a:effectLst/>
                <a:latin typeface="+mn-lt"/>
                <a:ea typeface="+mn-ea"/>
                <a:cs typeface="+mn-cs"/>
              </a:rPr>
              <a:t> (and actually some other markup formats), which generates HTML output. The advantages to using </a:t>
            </a:r>
            <a:r>
              <a:rPr lang="en-US" dirty="0" smtClean="0"/>
              <a:t>R markdown</a:t>
            </a:r>
            <a:r>
              <a:rPr lang="en-US" sz="1200" b="0" i="0" kern="1200" dirty="0" smtClean="0">
                <a:solidFill>
                  <a:schemeClr val="tx1"/>
                </a:solidFill>
                <a:effectLst/>
                <a:latin typeface="+mn-lt"/>
                <a:ea typeface="+mn-ea"/>
                <a:cs typeface="+mn-cs"/>
              </a:rPr>
              <a:t> over </a:t>
            </a:r>
            <a:r>
              <a:rPr lang="en-US" dirty="0" err="1" smtClean="0"/>
              <a:t>sweave</a:t>
            </a:r>
            <a:r>
              <a:rPr lang="en-US" sz="1200" b="0" i="0" kern="1200" dirty="0" smtClean="0">
                <a:solidFill>
                  <a:schemeClr val="tx1"/>
                </a:solidFill>
                <a:effectLst/>
                <a:latin typeface="+mn-lt"/>
                <a:ea typeface="+mn-ea"/>
                <a:cs typeface="+mn-cs"/>
              </a:rPr>
              <a:t> are that the syntax for writing </a:t>
            </a:r>
            <a:r>
              <a:rPr lang="en-US" dirty="0" smtClean="0"/>
              <a:t>markdown</a:t>
            </a:r>
            <a:r>
              <a:rPr lang="en-US" sz="1200" b="0" i="0" kern="1200" dirty="0" smtClean="0">
                <a:solidFill>
                  <a:schemeClr val="tx1"/>
                </a:solidFill>
                <a:effectLst/>
                <a:latin typeface="+mn-lt"/>
                <a:ea typeface="+mn-ea"/>
                <a:cs typeface="+mn-cs"/>
              </a:rPr>
              <a:t>s much simpler, and much more readable in it's raw format.</a:t>
            </a:r>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13</a:t>
            </a:fld>
            <a:endParaRPr lang="en-US"/>
          </a:p>
        </p:txBody>
      </p:sp>
    </p:spTree>
    <p:extLst>
      <p:ext uri="{BB962C8B-B14F-4D97-AF65-F5344CB8AC3E}">
        <p14:creationId xmlns:p14="http://schemas.microsoft.com/office/powerpoint/2010/main" val="415625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most accurate resource for up-to-date details on package development is always the official </a:t>
            </a:r>
            <a:r>
              <a:rPr lang="en-US" sz="1200" b="0" i="0" u="none" strike="noStrike" kern="1200" dirty="0" smtClean="0">
                <a:solidFill>
                  <a:schemeClr val="tx1"/>
                </a:solidFill>
                <a:effectLst/>
                <a:latin typeface="+mn-lt"/>
                <a:ea typeface="+mn-ea"/>
                <a:cs typeface="+mn-cs"/>
                <a:hlinkClick r:id="rId3"/>
              </a:rPr>
              <a:t>writing R </a:t>
            </a:r>
            <a:r>
              <a:rPr lang="en-US" sz="1200" b="0" i="0" u="none" strike="noStrike" kern="1200" dirty="0" err="1" smtClean="0">
                <a:solidFill>
                  <a:schemeClr val="tx1"/>
                </a:solidFill>
                <a:effectLst/>
                <a:latin typeface="+mn-lt"/>
                <a:ea typeface="+mn-ea"/>
                <a:cs typeface="+mn-cs"/>
                <a:hlinkClick r:id="rId3"/>
              </a:rPr>
              <a:t>extensions</a:t>
            </a:r>
            <a:r>
              <a:rPr lang="en-US" sz="1200" b="0" i="0" kern="1200" dirty="0" err="1" smtClean="0">
                <a:solidFill>
                  <a:schemeClr val="tx1"/>
                </a:solidFill>
                <a:effectLst/>
                <a:latin typeface="+mn-lt"/>
                <a:ea typeface="+mn-ea"/>
                <a:cs typeface="+mn-cs"/>
              </a:rPr>
              <a:t>guide</a:t>
            </a:r>
            <a:r>
              <a:rPr lang="en-US" sz="1200" b="0" i="0" kern="1200" dirty="0" smtClean="0">
                <a:solidFill>
                  <a:schemeClr val="tx1"/>
                </a:solidFill>
                <a:effectLst/>
                <a:latin typeface="+mn-lt"/>
                <a:ea typeface="+mn-ea"/>
                <a:cs typeface="+mn-cs"/>
              </a:rPr>
              <a:t>. However, it’s rather hard to understand if you’re not already familiar with the basics of packages. It’s also exhaustive, covering every possible package component, rather than </a:t>
            </a:r>
            <a:r>
              <a:rPr lang="en-US" sz="1200" b="0" i="0" kern="1200" dirty="0" err="1" smtClean="0">
                <a:solidFill>
                  <a:schemeClr val="tx1"/>
                </a:solidFill>
                <a:effectLst/>
                <a:latin typeface="+mn-lt"/>
                <a:ea typeface="+mn-ea"/>
                <a:cs typeface="+mn-cs"/>
              </a:rPr>
              <a:t>focussing</a:t>
            </a:r>
            <a:r>
              <a:rPr lang="en-US" sz="1200" b="0" i="0" kern="1200" dirty="0" smtClean="0">
                <a:solidFill>
                  <a:schemeClr val="tx1"/>
                </a:solidFill>
                <a:effectLst/>
                <a:latin typeface="+mn-lt"/>
                <a:ea typeface="+mn-ea"/>
                <a:cs typeface="+mn-cs"/>
              </a:rPr>
              <a:t> on the most common and useful components as this book does. Writing R extensions is a useful resource once you’ve mastered the basics and need to check on more esoteric facts.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Developing packages with devtools may take some getting used to. However, I strongly believe that the time invested in mastering it will, in the long run, save you much, much more time. Devtools is a key component of my productivity in package development.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Devtools works hand-in-hand with RStudio, which I believe is the best development environment for most R users. The only real competitor is </a:t>
            </a:r>
            <a:r>
              <a:rPr lang="en-US" sz="1200" b="0" i="0" u="none" strike="noStrike" kern="1200" dirty="0" smtClean="0">
                <a:solidFill>
                  <a:schemeClr val="tx1"/>
                </a:solidFill>
                <a:effectLst/>
                <a:latin typeface="+mn-lt"/>
                <a:ea typeface="+mn-ea"/>
                <a:cs typeface="+mn-cs"/>
                <a:hlinkClick r:id="rId4"/>
              </a:rPr>
              <a:t>ESS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emacs</a:t>
            </a:r>
            <a:r>
              <a:rPr lang="en-US" sz="1200" b="0" i="0" kern="1200" dirty="0" smtClean="0">
                <a:solidFill>
                  <a:schemeClr val="tx1"/>
                </a:solidFill>
                <a:effectLst/>
                <a:latin typeface="+mn-lt"/>
                <a:ea typeface="+mn-ea"/>
                <a:cs typeface="+mn-cs"/>
              </a:rPr>
              <a:t> speaks statistics, which is a rewarding environment if you’re willing to put in the time to learn </a:t>
            </a:r>
            <a:r>
              <a:rPr lang="en-US" sz="1200" b="0" i="0" kern="1200" dirty="0" err="1" smtClean="0">
                <a:solidFill>
                  <a:schemeClr val="tx1"/>
                </a:solidFill>
                <a:effectLst/>
                <a:latin typeface="+mn-lt"/>
                <a:ea typeface="+mn-ea"/>
                <a:cs typeface="+mn-cs"/>
              </a:rPr>
              <a:t>emacs</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customise</a:t>
            </a:r>
            <a:r>
              <a:rPr lang="en-US" sz="1200" b="0" i="0" kern="1200" dirty="0" smtClean="0">
                <a:solidFill>
                  <a:schemeClr val="tx1"/>
                </a:solidFill>
                <a:effectLst/>
                <a:latin typeface="+mn-lt"/>
                <a:ea typeface="+mn-ea"/>
                <a:cs typeface="+mn-cs"/>
              </a:rPr>
              <a:t> it to your needs.</a:t>
            </a:r>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14</a:t>
            </a:fld>
            <a:endParaRPr lang="en-US"/>
          </a:p>
        </p:txBody>
      </p:sp>
    </p:spTree>
    <p:extLst>
      <p:ext uri="{BB962C8B-B14F-4D97-AF65-F5344CB8AC3E}">
        <p14:creationId xmlns:p14="http://schemas.microsoft.com/office/powerpoint/2010/main" val="1464154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16</a:t>
            </a:fld>
            <a:endParaRPr lang="en-US"/>
          </a:p>
        </p:txBody>
      </p:sp>
    </p:spTree>
    <p:extLst>
      <p:ext uri="{BB962C8B-B14F-4D97-AF65-F5344CB8AC3E}">
        <p14:creationId xmlns:p14="http://schemas.microsoft.com/office/powerpoint/2010/main" val="1796754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mn-lt"/>
                <a:ea typeface="+mn-ea"/>
                <a:cs typeface="+mn-cs"/>
              </a:rPr>
              <a:t>To get started with your new package in RStudio, double-click the </a:t>
            </a:r>
            <a:r>
              <a:rPr lang="en-US" sz="1000" dirty="0" err="1" smtClean="0"/>
              <a:t>package.Rproj</a:t>
            </a:r>
            <a:r>
              <a:rPr lang="en-US" sz="1000" b="0" i="0" kern="1200" dirty="0" smtClean="0">
                <a:solidFill>
                  <a:schemeClr val="tx1"/>
                </a:solidFill>
                <a:effectLst/>
                <a:latin typeface="+mn-lt"/>
                <a:ea typeface="+mn-ea"/>
                <a:cs typeface="+mn-cs"/>
              </a:rPr>
              <a:t> file that </a:t>
            </a:r>
            <a:r>
              <a:rPr lang="en-US" sz="1000" dirty="0" smtClean="0"/>
              <a:t>create()</a:t>
            </a:r>
            <a:r>
              <a:rPr lang="en-US" sz="1000" b="0" i="0" kern="1200" dirty="0" smtClean="0">
                <a:solidFill>
                  <a:schemeClr val="tx1"/>
                </a:solidFill>
                <a:effectLst/>
                <a:latin typeface="+mn-lt"/>
                <a:ea typeface="+mn-ea"/>
                <a:cs typeface="+mn-cs"/>
              </a:rPr>
              <a:t> just made. This will open a new RStudio project for your package. Projects are a great way to develop packages. </a:t>
            </a:r>
          </a:p>
          <a:p>
            <a:endParaRPr lang="en-US" sz="1000" b="0" i="0" kern="1200" dirty="0" smtClean="0">
              <a:solidFill>
                <a:schemeClr val="tx1"/>
              </a:solidFill>
              <a:effectLst/>
              <a:latin typeface="+mn-lt"/>
              <a:ea typeface="+mn-ea"/>
              <a:cs typeface="+mn-cs"/>
            </a:endParaRPr>
          </a:p>
          <a:p>
            <a:r>
              <a:rPr lang="en-US" sz="1000" b="0" i="0" kern="1200" dirty="0" smtClean="0">
                <a:solidFill>
                  <a:schemeClr val="tx1"/>
                </a:solidFill>
                <a:effectLst/>
                <a:latin typeface="+mn-lt"/>
                <a:ea typeface="+mn-ea"/>
                <a:cs typeface="+mn-cs"/>
              </a:rPr>
              <a:t>The first advantage of using a package is that it’s easy to re-load your code. There are two main options:</a:t>
            </a:r>
          </a:p>
          <a:p>
            <a:pPr marL="171450" indent="-171450">
              <a:buFont typeface="Arial" panose="020B0604020202020204" pitchFamily="34" charset="0"/>
              <a:buChar char="•"/>
            </a:pPr>
            <a:r>
              <a:rPr lang="en-US" sz="1000" b="0" i="0" kern="1200" dirty="0" smtClean="0">
                <a:solidFill>
                  <a:schemeClr val="tx1"/>
                </a:solidFill>
                <a:effectLst/>
                <a:latin typeface="+mn-lt"/>
                <a:ea typeface="+mn-ea"/>
                <a:cs typeface="+mn-cs"/>
              </a:rPr>
              <a:t>devtools::</a:t>
            </a:r>
            <a:r>
              <a:rPr lang="en-US" sz="1000" b="0" i="0" kern="1200" dirty="0" err="1" smtClean="0">
                <a:solidFill>
                  <a:schemeClr val="tx1"/>
                </a:solidFill>
                <a:effectLst/>
                <a:latin typeface="+mn-lt"/>
                <a:ea typeface="+mn-ea"/>
                <a:cs typeface="+mn-cs"/>
              </a:rPr>
              <a:t>load_all</a:t>
            </a:r>
            <a:r>
              <a:rPr lang="en-US" sz="1000" b="0" i="0" kern="1200" dirty="0" smtClean="0">
                <a:solidFill>
                  <a:schemeClr val="tx1"/>
                </a:solidFill>
                <a:effectLst/>
                <a:latin typeface="+mn-lt"/>
                <a:ea typeface="+mn-ea"/>
                <a:cs typeface="+mn-cs"/>
              </a:rPr>
              <a:t>(), </a:t>
            </a:r>
            <a:r>
              <a:rPr lang="en-US" sz="1000" b="0" i="0" kern="1200" dirty="0" err="1" smtClean="0">
                <a:solidFill>
                  <a:schemeClr val="tx1"/>
                </a:solidFill>
                <a:effectLst/>
                <a:latin typeface="+mn-lt"/>
                <a:ea typeface="+mn-ea"/>
                <a:cs typeface="+mn-cs"/>
              </a:rPr>
              <a:t>Cmd</a:t>
            </a:r>
            <a:r>
              <a:rPr lang="en-US" sz="1000" b="0" i="0" kern="1200" dirty="0" smtClean="0">
                <a:solidFill>
                  <a:schemeClr val="tx1"/>
                </a:solidFill>
                <a:effectLst/>
                <a:latin typeface="+mn-lt"/>
                <a:ea typeface="+mn-ea"/>
                <a:cs typeface="+mn-cs"/>
              </a:rPr>
              <a:t> + Shift + L, reloads all code in the package. In RStudio, this also saves all open files, saving you a keystroke.</a:t>
            </a:r>
          </a:p>
          <a:p>
            <a:pPr marL="171450" indent="-171450">
              <a:buFont typeface="Arial" panose="020B0604020202020204" pitchFamily="34" charset="0"/>
              <a:buChar char="•"/>
            </a:pPr>
            <a:r>
              <a:rPr lang="en-US" sz="1000" b="0" i="0" kern="1200" dirty="0" smtClean="0">
                <a:solidFill>
                  <a:schemeClr val="tx1"/>
                </a:solidFill>
                <a:effectLst/>
                <a:latin typeface="+mn-lt"/>
                <a:ea typeface="+mn-ea"/>
                <a:cs typeface="+mn-cs"/>
              </a:rPr>
              <a:t>Build &amp; reload, </a:t>
            </a:r>
            <a:r>
              <a:rPr lang="en-US" sz="1000" b="0" i="0" kern="1200" dirty="0" err="1" smtClean="0">
                <a:solidFill>
                  <a:schemeClr val="tx1"/>
                </a:solidFill>
                <a:effectLst/>
                <a:latin typeface="+mn-lt"/>
                <a:ea typeface="+mn-ea"/>
                <a:cs typeface="+mn-cs"/>
              </a:rPr>
              <a:t>Cmd</a:t>
            </a:r>
            <a:r>
              <a:rPr lang="en-US" sz="1000" b="0" i="0" kern="1200" dirty="0" smtClean="0">
                <a:solidFill>
                  <a:schemeClr val="tx1"/>
                </a:solidFill>
                <a:effectLst/>
                <a:latin typeface="+mn-lt"/>
                <a:ea typeface="+mn-ea"/>
                <a:cs typeface="+mn-cs"/>
              </a:rPr>
              <a:t> + Shift + B. This is only available in RStudio. It installs the package, restarts R, and then reloads the package with library() (doing this by hand is painful).</a:t>
            </a:r>
          </a:p>
          <a:p>
            <a:endParaRPr lang="en-US" sz="1000" b="0" i="0" kern="1200" dirty="0" smtClean="0">
              <a:solidFill>
                <a:schemeClr val="tx1"/>
              </a:solidFill>
              <a:effectLst/>
              <a:latin typeface="+mn-lt"/>
              <a:ea typeface="+mn-ea"/>
              <a:cs typeface="+mn-cs"/>
            </a:endParaRPr>
          </a:p>
          <a:p>
            <a:r>
              <a:rPr lang="en-US" sz="1000" b="0" i="0" kern="1200" dirty="0" smtClean="0">
                <a:solidFill>
                  <a:schemeClr val="tx1"/>
                </a:solidFill>
                <a:effectLst/>
                <a:latin typeface="+mn-lt"/>
                <a:ea typeface="+mn-ea"/>
                <a:cs typeface="+mn-cs"/>
              </a:rPr>
              <a:t>These commands make your development workflow more fluid:</a:t>
            </a:r>
          </a:p>
          <a:p>
            <a:pPr marL="171450" indent="-171450">
              <a:buFont typeface="Arial" panose="020B0604020202020204" pitchFamily="34" charset="0"/>
              <a:buChar char="•"/>
            </a:pPr>
            <a:r>
              <a:rPr lang="en-US" sz="1000" b="0" i="0" kern="1200" dirty="0" smtClean="0">
                <a:solidFill>
                  <a:schemeClr val="tx1"/>
                </a:solidFill>
                <a:effectLst/>
                <a:latin typeface="+mn-lt"/>
                <a:ea typeface="+mn-ea"/>
                <a:cs typeface="+mn-cs"/>
              </a:rPr>
              <a:t>Edit R files in the editor.</a:t>
            </a:r>
          </a:p>
          <a:p>
            <a:pPr marL="171450" indent="-171450">
              <a:buFont typeface="Arial" panose="020B0604020202020204" pitchFamily="34" charset="0"/>
              <a:buChar char="•"/>
            </a:pPr>
            <a:r>
              <a:rPr lang="en-US" sz="1000" b="0" i="0" kern="1200" dirty="0" smtClean="0">
                <a:solidFill>
                  <a:schemeClr val="tx1"/>
                </a:solidFill>
                <a:effectLst/>
                <a:latin typeface="+mn-lt"/>
                <a:ea typeface="+mn-ea"/>
                <a:cs typeface="+mn-cs"/>
              </a:rPr>
              <a:t>Press </a:t>
            </a:r>
            <a:r>
              <a:rPr lang="en-US" sz="1000" b="0" i="0" kern="1200" dirty="0" err="1" smtClean="0">
                <a:solidFill>
                  <a:schemeClr val="tx1"/>
                </a:solidFill>
                <a:effectLst/>
                <a:latin typeface="+mn-lt"/>
                <a:ea typeface="+mn-ea"/>
                <a:cs typeface="+mn-cs"/>
              </a:rPr>
              <a:t>Cmd</a:t>
            </a:r>
            <a:r>
              <a:rPr lang="en-US" sz="1000" b="0" i="0" kern="1200" dirty="0" smtClean="0">
                <a:solidFill>
                  <a:schemeClr val="tx1"/>
                </a:solidFill>
                <a:effectLst/>
                <a:latin typeface="+mn-lt"/>
                <a:ea typeface="+mn-ea"/>
                <a:cs typeface="+mn-cs"/>
              </a:rPr>
              <a:t> + Shift + L (or </a:t>
            </a:r>
            <a:r>
              <a:rPr lang="en-US" sz="1000" b="0" i="0" kern="1200" dirty="0" err="1" smtClean="0">
                <a:solidFill>
                  <a:schemeClr val="tx1"/>
                </a:solidFill>
                <a:effectLst/>
                <a:latin typeface="+mn-lt"/>
                <a:ea typeface="+mn-ea"/>
                <a:cs typeface="+mn-cs"/>
              </a:rPr>
              <a:t>Cmd</a:t>
            </a:r>
            <a:r>
              <a:rPr lang="en-US" sz="1000" b="0" i="0" kern="1200" dirty="0" smtClean="0">
                <a:solidFill>
                  <a:schemeClr val="tx1"/>
                </a:solidFill>
                <a:effectLst/>
                <a:latin typeface="+mn-lt"/>
                <a:ea typeface="+mn-ea"/>
                <a:cs typeface="+mn-cs"/>
              </a:rPr>
              <a:t> + Shift + B).</a:t>
            </a:r>
          </a:p>
          <a:p>
            <a:pPr marL="171450" indent="-171450">
              <a:buFont typeface="Arial" panose="020B0604020202020204" pitchFamily="34" charset="0"/>
              <a:buChar char="•"/>
            </a:pPr>
            <a:r>
              <a:rPr lang="en-US" sz="1000" b="0" i="0" kern="1200" dirty="0" smtClean="0">
                <a:solidFill>
                  <a:schemeClr val="tx1"/>
                </a:solidFill>
                <a:effectLst/>
                <a:latin typeface="+mn-lt"/>
                <a:ea typeface="+mn-ea"/>
                <a:cs typeface="+mn-cs"/>
              </a:rPr>
              <a:t>Explore the code in the console.</a:t>
            </a:r>
          </a:p>
          <a:p>
            <a:pPr marL="171450" indent="-171450">
              <a:buFont typeface="Arial" panose="020B0604020202020204" pitchFamily="34" charset="0"/>
              <a:buChar char="•"/>
            </a:pPr>
            <a:r>
              <a:rPr lang="en-US" sz="1000" b="0" i="0" kern="1200" dirty="0" smtClean="0">
                <a:solidFill>
                  <a:schemeClr val="tx1"/>
                </a:solidFill>
                <a:effectLst/>
                <a:latin typeface="+mn-lt"/>
                <a:ea typeface="+mn-ea"/>
                <a:cs typeface="+mn-cs"/>
              </a:rPr>
              <a:t>Rinse and repeat.</a:t>
            </a:r>
          </a:p>
          <a:p>
            <a:endParaRPr lang="en-US" sz="1000" dirty="0"/>
          </a:p>
        </p:txBody>
      </p:sp>
      <p:sp>
        <p:nvSpPr>
          <p:cNvPr id="4" name="Slide Number Placeholder 3"/>
          <p:cNvSpPr>
            <a:spLocks noGrp="1"/>
          </p:cNvSpPr>
          <p:nvPr>
            <p:ph type="sldNum" sz="quarter" idx="10"/>
          </p:nvPr>
        </p:nvSpPr>
        <p:spPr/>
        <p:txBody>
          <a:bodyPr/>
          <a:lstStyle/>
          <a:p>
            <a:fld id="{BAE6CADE-ADA5-4C00-9AF9-7AE6C0DAA3FD}" type="slidenum">
              <a:rPr lang="en-US" smtClean="0"/>
              <a:t>17</a:t>
            </a:fld>
            <a:endParaRPr lang="en-US"/>
          </a:p>
        </p:txBody>
      </p:sp>
    </p:spTree>
    <p:extLst>
      <p:ext uri="{BB962C8B-B14F-4D97-AF65-F5344CB8AC3E}">
        <p14:creationId xmlns:p14="http://schemas.microsoft.com/office/powerpoint/2010/main" val="2590962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Documentation</a:t>
            </a:r>
            <a:r>
              <a:rPr lang="en-US" sz="1200" b="0" i="0" kern="1200" dirty="0" smtClean="0">
                <a:solidFill>
                  <a:schemeClr val="tx1"/>
                </a:solidFill>
                <a:effectLst/>
                <a:latin typeface="+mn-lt"/>
                <a:ea typeface="+mn-ea"/>
                <a:cs typeface="+mn-cs"/>
              </a:rPr>
              <a:t> always seemed like the most intimidating step to me. I’m here to tell you — it’s super quick. The package </a:t>
            </a:r>
            <a:r>
              <a:rPr lang="en-US" dirty="0" smtClean="0"/>
              <a:t>roxygen2</a:t>
            </a:r>
            <a:r>
              <a:rPr lang="en-US" sz="1200" b="0" i="0" kern="1200" dirty="0" smtClean="0">
                <a:solidFill>
                  <a:schemeClr val="tx1"/>
                </a:solidFill>
                <a:effectLst/>
                <a:latin typeface="+mn-lt"/>
                <a:ea typeface="+mn-ea"/>
                <a:cs typeface="+mn-cs"/>
              </a:rPr>
              <a:t> that makes everything amazing and simple. The way it works is that you add special comments to the beginning of each function, that will later be compiled into the correct format for package documentation. </a:t>
            </a:r>
            <a:endParaRPr lang="en-US" dirty="0" smtClean="0"/>
          </a:p>
          <a:p>
            <a:endParaRPr lang="en-US" dirty="0" smtClean="0"/>
          </a:p>
          <a:p>
            <a:r>
              <a:rPr lang="en-US" dirty="0" smtClean="0"/>
              <a:t>As well as generating `.Rd` files, `roxygen2` can also manage your `NAMESPACE` and the Collate field in `DESCRIPTION`. To do this, only two simple steps:</a:t>
            </a:r>
          </a:p>
          <a:p>
            <a:endParaRPr lang="en-US" dirty="0" smtClean="0"/>
          </a:p>
          <a:p>
            <a:r>
              <a:rPr lang="en-US" dirty="0" smtClean="0"/>
              <a:t>1. Add </a:t>
            </a:r>
            <a:r>
              <a:rPr lang="en-US" dirty="0" err="1" smtClean="0"/>
              <a:t>roxygen</a:t>
            </a:r>
            <a:r>
              <a:rPr lang="en-US" dirty="0" smtClean="0"/>
              <a:t> comments to your `.R` files. (as the example above)</a:t>
            </a:r>
          </a:p>
          <a:p>
            <a:r>
              <a:rPr lang="en-US" dirty="0" smtClean="0"/>
              <a:t>2. Run `devtools::document()` on the R console (or press `</a:t>
            </a:r>
            <a:r>
              <a:rPr lang="en-US" dirty="0" err="1" smtClean="0"/>
              <a:t>Cmd</a:t>
            </a:r>
            <a:r>
              <a:rPr lang="en-US" dirty="0" smtClean="0"/>
              <a:t> + Shift + D` in RStudio) to convert </a:t>
            </a:r>
            <a:r>
              <a:rPr lang="en-US" dirty="0" err="1" smtClean="0"/>
              <a:t>roxygen</a:t>
            </a:r>
            <a:r>
              <a:rPr lang="en-US" dirty="0" smtClean="0"/>
              <a:t> comments to `.Rd` files.</a:t>
            </a:r>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19</a:t>
            </a:fld>
            <a:endParaRPr lang="en-US"/>
          </a:p>
        </p:txBody>
      </p:sp>
    </p:spTree>
    <p:extLst>
      <p:ext uri="{BB962C8B-B14F-4D97-AF65-F5344CB8AC3E}">
        <p14:creationId xmlns:p14="http://schemas.microsoft.com/office/powerpoint/2010/main" val="553412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36363"/>
              </a:lnSpc>
              <a:spcBef>
                <a:spcPts val="0"/>
              </a:spcBef>
              <a:spcAft>
                <a:spcPts val="800"/>
              </a:spcAft>
              <a:buClr>
                <a:schemeClr val="dk1"/>
              </a:buClr>
              <a:buSzPct val="100000"/>
              <a:buFont typeface="Arial"/>
              <a:buNone/>
            </a:pPr>
            <a:r>
              <a:rPr lang="en">
                <a:solidFill>
                  <a:srgbClr val="333333"/>
                </a:solidFill>
              </a:rPr>
              <a:t>There are two additional tags that are important for documenting datasets:</a:t>
            </a:r>
          </a:p>
          <a:p>
            <a:pPr marL="457200" lvl="0" indent="-298450" rtl="0">
              <a:lnSpc>
                <a:spcPct val="136363"/>
              </a:lnSpc>
              <a:spcBef>
                <a:spcPts val="0"/>
              </a:spcBef>
              <a:spcAft>
                <a:spcPts val="1600"/>
              </a:spcAft>
              <a:buClr>
                <a:srgbClr val="333333"/>
              </a:buClr>
              <a:buSzPct val="100000"/>
              <a:buFont typeface="Arial"/>
              <a:buChar char="●"/>
            </a:pPr>
            <a:r>
              <a:rPr lang="en">
                <a:solidFill>
                  <a:srgbClr val="333333"/>
                </a:solidFill>
              </a:rPr>
              <a:t>@format, which gives an overview of the dataset. For data frames, you should include a definition list that describes each variable. It’s usually a good idea to describe units here.</a:t>
            </a:r>
          </a:p>
          <a:p>
            <a:pPr marL="457200" lvl="0" indent="-298450" rtl="0">
              <a:lnSpc>
                <a:spcPct val="136363"/>
              </a:lnSpc>
              <a:spcBef>
                <a:spcPts val="0"/>
              </a:spcBef>
              <a:spcAft>
                <a:spcPts val="1600"/>
              </a:spcAft>
              <a:buClr>
                <a:srgbClr val="333333"/>
              </a:buClr>
              <a:buSzPct val="100000"/>
              <a:buFont typeface="Arial"/>
              <a:buChar char="●"/>
            </a:pPr>
            <a:r>
              <a:rPr lang="en">
                <a:solidFill>
                  <a:srgbClr val="333333"/>
                </a:solidFill>
              </a:rPr>
              <a:t>@source where you got the data form, often a \url{}.</a:t>
            </a:r>
          </a:p>
          <a:p>
            <a:pPr lvl="0" rtl="0">
              <a:lnSpc>
                <a:spcPct val="136363"/>
              </a:lnSpc>
              <a:spcBef>
                <a:spcPts val="0"/>
              </a:spcBef>
              <a:spcAft>
                <a:spcPts val="800"/>
              </a:spcAft>
              <a:buClr>
                <a:schemeClr val="dk1"/>
              </a:buClr>
              <a:buSzPct val="100000"/>
              <a:buFont typeface="Arial"/>
              <a:buNone/>
            </a:pPr>
            <a:r>
              <a:rPr lang="en">
                <a:solidFill>
                  <a:srgbClr val="333333"/>
                </a:solidFill>
              </a:rPr>
              <a:t>Never @export a data set.</a:t>
            </a:r>
          </a:p>
          <a:p>
            <a:pPr lvl="0" rtl="0">
              <a:lnSpc>
                <a:spcPct val="115000"/>
              </a:lnSpc>
              <a:spcBef>
                <a:spcPts val="0"/>
              </a:spcBef>
              <a:buClr>
                <a:schemeClr val="dk1"/>
              </a:buClr>
              <a:buFont typeface="Arial"/>
              <a:buNone/>
            </a:pPr>
            <a:endParaRPr>
              <a:solidFill>
                <a:srgbClr val="333333"/>
              </a:solidFill>
            </a:endParaRPr>
          </a:p>
          <a:p>
            <a:pPr lvl="0" rtl="0">
              <a:spcBef>
                <a:spcPts val="600"/>
              </a:spcBef>
              <a:buClr>
                <a:schemeClr val="dk1"/>
              </a:buClr>
              <a:buFont typeface="Arial"/>
              <a:buNone/>
            </a:pPr>
            <a:endParaRPr sz="3000">
              <a:solidFill>
                <a:schemeClr val="dk1"/>
              </a:solidFill>
            </a:endParaRPr>
          </a:p>
          <a:p>
            <a:pPr>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If you’ve never used markdown before, a good place to start is the </a:t>
            </a:r>
            <a:r>
              <a:rPr lang="en-US" sz="1200" b="0" i="0" u="none" strike="noStrike" kern="1200" dirty="0" smtClean="0">
                <a:solidFill>
                  <a:schemeClr val="tx1"/>
                </a:solidFill>
                <a:effectLst/>
                <a:latin typeface="+mn-lt"/>
                <a:ea typeface="+mn-ea"/>
                <a:cs typeface="+mn-cs"/>
                <a:hlinkClick r:id="rId3"/>
              </a:rPr>
              <a:t>Markdown syntax documentation</a:t>
            </a:r>
            <a:r>
              <a:rPr lang="en-US" sz="1200" b="0" i="0" u="none" strike="noStrike" kern="1200" dirty="0" smtClean="0">
                <a:solidFill>
                  <a:schemeClr val="tx1"/>
                </a:solidFill>
                <a:effectLst/>
                <a:latin typeface="+mn-lt"/>
                <a:ea typeface="+mn-ea"/>
                <a:cs typeface="+mn-cs"/>
              </a:rPr>
              <a:t>, written by John Gruber, the author of the original markdown. </a:t>
            </a:r>
            <a:r>
              <a:rPr lang="en-US" sz="1200" b="0" i="0" u="none" strike="noStrike" kern="1200" dirty="0" err="1" smtClean="0">
                <a:solidFill>
                  <a:schemeClr val="tx1"/>
                </a:solidFill>
                <a:effectLst/>
                <a:latin typeface="+mn-lt"/>
                <a:ea typeface="+mn-ea"/>
                <a:cs typeface="+mn-cs"/>
              </a:rPr>
              <a:t>Pandoc’s</a:t>
            </a:r>
            <a:r>
              <a:rPr lang="en-US" sz="1200" b="0" i="0" u="none" strike="noStrike" kern="1200" dirty="0" smtClean="0">
                <a:solidFill>
                  <a:schemeClr val="tx1"/>
                </a:solidFill>
                <a:effectLst/>
                <a:latin typeface="+mn-lt"/>
                <a:ea typeface="+mn-ea"/>
                <a:cs typeface="+mn-cs"/>
              </a:rPr>
              <a:t> implementation of markdown cleans up a number of rough edges and adds a number of new features, so I also recommend </a:t>
            </a:r>
            <a:r>
              <a:rPr lang="en-US" sz="1200" b="0" i="0" u="none" strike="noStrike" kern="1200" dirty="0" err="1" smtClean="0">
                <a:solidFill>
                  <a:schemeClr val="tx1"/>
                </a:solidFill>
                <a:effectLst/>
                <a:latin typeface="+mn-lt"/>
                <a:ea typeface="+mn-ea"/>
                <a:cs typeface="+mn-cs"/>
              </a:rPr>
              <a:t>familiarising</a:t>
            </a:r>
            <a:r>
              <a:rPr lang="en-US" sz="1200" b="0" i="0" u="none" strike="noStrike" kern="1200" dirty="0" smtClean="0">
                <a:solidFill>
                  <a:schemeClr val="tx1"/>
                </a:solidFill>
                <a:effectLst/>
                <a:latin typeface="+mn-lt"/>
                <a:ea typeface="+mn-ea"/>
                <a:cs typeface="+mn-cs"/>
              </a:rPr>
              <a:t> yourself with the </a:t>
            </a:r>
            <a:r>
              <a:rPr lang="en-US" sz="1200" b="0" i="0" u="none" strike="noStrike" kern="1200" dirty="0" err="1" smtClean="0">
                <a:solidFill>
                  <a:schemeClr val="tx1"/>
                </a:solidFill>
                <a:effectLst/>
                <a:latin typeface="+mn-lt"/>
                <a:ea typeface="+mn-ea"/>
                <a:cs typeface="+mn-cs"/>
                <a:hlinkClick r:id="rId4"/>
              </a:rPr>
              <a:t>pandoc</a:t>
            </a:r>
            <a:r>
              <a:rPr lang="en-US" sz="1200" b="0" i="0" u="none" strike="noStrike" kern="1200" dirty="0" smtClean="0">
                <a:solidFill>
                  <a:schemeClr val="tx1"/>
                </a:solidFill>
                <a:effectLst/>
                <a:latin typeface="+mn-lt"/>
                <a:ea typeface="+mn-ea"/>
                <a:cs typeface="+mn-cs"/>
                <a:hlinkClick r:id="rId4"/>
              </a:rPr>
              <a:t> readme</a:t>
            </a:r>
            <a:r>
              <a:rPr lang="en-US" sz="1200" b="0" i="0" u="none" strike="noStrike"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21</a:t>
            </a:fld>
            <a:endParaRPr lang="en-US"/>
          </a:p>
        </p:txBody>
      </p:sp>
    </p:spTree>
    <p:extLst>
      <p:ext uri="{BB962C8B-B14F-4D97-AF65-F5344CB8AC3E}">
        <p14:creationId xmlns:p14="http://schemas.microsoft.com/office/powerpoint/2010/main" val="1109221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5" name="Shape 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dirty="0">
                <a:solidFill>
                  <a:srgbClr val="333333"/>
                </a:solidFill>
              </a:rPr>
              <a:t>You can build all vignettes from the console with devtools::build_vignettes(), but this is rarely useful. Instead usdevtools::build() to create a package bundle with the vignettes included</a:t>
            </a:r>
            <a:r>
              <a:rPr lang="en" dirty="0" smtClean="0">
                <a:solidFill>
                  <a:srgbClr val="333333"/>
                </a:solidFill>
              </a:rP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36363"/>
              </a:lnSpc>
              <a:spcBef>
                <a:spcPts val="0"/>
              </a:spcBef>
              <a:spcAft>
                <a:spcPts val="800"/>
              </a:spcAft>
              <a:buClr>
                <a:schemeClr val="dk1"/>
              </a:buClr>
              <a:buSzPct val="100000"/>
              <a:buFont typeface="Arial"/>
              <a:buNone/>
            </a:pPr>
            <a:r>
              <a:rPr lang="en">
                <a:solidFill>
                  <a:srgbClr val="333333"/>
                </a:solidFill>
              </a:rPr>
              <a:t>This metadata is written in </a:t>
            </a:r>
            <a:r>
              <a:rPr lang="en">
                <a:solidFill>
                  <a:srgbClr val="428BCA"/>
                </a:solidFill>
                <a:hlinkClick r:id="rId3"/>
              </a:rPr>
              <a:t>yaml</a:t>
            </a:r>
            <a:r>
              <a:rPr lang="en">
                <a:solidFill>
                  <a:srgbClr val="333333"/>
                </a:solidFill>
              </a:rPr>
              <a:t>, a format designed to be both human and computer readable. The basics of the syntax is much like the DESCRIPTION, each line consists of a field name, a colon, then the value of the field. The one special YAML feature we’re using here is &gt;: that indicates the the following lines of text are plain text and shouldn’t use any special YAML features.</a:t>
            </a:r>
          </a:p>
          <a:p>
            <a:pPr lvl="0" rtl="0">
              <a:lnSpc>
                <a:spcPct val="136363"/>
              </a:lnSpc>
              <a:spcBef>
                <a:spcPts val="0"/>
              </a:spcBef>
              <a:spcAft>
                <a:spcPts val="800"/>
              </a:spcAft>
              <a:buClr>
                <a:schemeClr val="dk1"/>
              </a:buClr>
              <a:buSzPct val="100000"/>
              <a:buFont typeface="Arial"/>
              <a:buNone/>
            </a:pPr>
            <a:r>
              <a:rPr lang="en">
                <a:solidFill>
                  <a:srgbClr val="333333"/>
                </a:solidFill>
              </a:rPr>
              <a:t>The fields are:</a:t>
            </a:r>
          </a:p>
          <a:p>
            <a:pPr marL="457200" lvl="0" indent="-298450" rtl="0">
              <a:lnSpc>
                <a:spcPct val="136363"/>
              </a:lnSpc>
              <a:spcBef>
                <a:spcPts val="0"/>
              </a:spcBef>
              <a:spcAft>
                <a:spcPts val="1600"/>
              </a:spcAft>
              <a:buClr>
                <a:srgbClr val="333333"/>
              </a:buClr>
              <a:buSzPct val="100000"/>
              <a:buFont typeface="Arial"/>
              <a:buChar char="●"/>
            </a:pPr>
            <a:r>
              <a:rPr lang="en">
                <a:solidFill>
                  <a:srgbClr val="333333"/>
                </a:solidFill>
              </a:rPr>
              <a:t>Title, author and date: the title of the vignette, author and date. You will want to fill these in yourself (or you can delete them if you don’t want the title block at the top of the page). The date is filled in by default: it uses a special knitr syntax (explained below) to insert today’s date.</a:t>
            </a:r>
          </a:p>
          <a:p>
            <a:pPr marL="457200" lvl="0" indent="-298450" rtl="0">
              <a:lnSpc>
                <a:spcPct val="136363"/>
              </a:lnSpc>
              <a:spcBef>
                <a:spcPts val="0"/>
              </a:spcBef>
              <a:spcAft>
                <a:spcPts val="1600"/>
              </a:spcAft>
              <a:buClr>
                <a:srgbClr val="333333"/>
              </a:buClr>
              <a:buSzPct val="100000"/>
              <a:buFont typeface="Arial"/>
              <a:buChar char="●"/>
            </a:pPr>
            <a:r>
              <a:rPr lang="en">
                <a:solidFill>
                  <a:srgbClr val="333333"/>
                </a:solidFill>
              </a:rPr>
              <a:t>Output: this tells rmarkdown what output format specification to use. There are many options that are useful for regular reports (including html, pdf, slideshows, …) but rmarkdown::html_vignette has been specifically designed to work well inside packages. See ?rmarkdown::html_vignette for more details.</a:t>
            </a:r>
          </a:p>
          <a:p>
            <a:pPr marL="457200" lvl="0" indent="-298450" rtl="0">
              <a:lnSpc>
                <a:spcPct val="136363"/>
              </a:lnSpc>
              <a:spcBef>
                <a:spcPts val="0"/>
              </a:spcBef>
              <a:spcAft>
                <a:spcPts val="1600"/>
              </a:spcAft>
              <a:buClr>
                <a:srgbClr val="333333"/>
              </a:buClr>
              <a:buSzPct val="100000"/>
              <a:buFont typeface="Arial"/>
              <a:buChar char="●"/>
            </a:pPr>
            <a:r>
              <a:rPr lang="en">
                <a:solidFill>
                  <a:srgbClr val="333333"/>
                </a:solidFill>
              </a:rPr>
              <a:t>Vignette: this contains a special block of metadata needed by R. You can see some of the history of vignettes here: originally all vignettes were written in LaTeX, so the metadata looks like LaTeX commands. You need to modifiy the \VignetteIndexEntry to provide the title of your vignette, as it will appear in the vignette index. Leave the other two lines as is. They tell R to use knitr to process this file, and that it’s encoded in UTF-8. (This is the only encoding you should ever write vingettes in.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What is in a package?</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package bundles together code, data, documentation and tests, and it’s easy to share with others.</a:t>
            </a:r>
            <a:endParaRPr lang="en-US" dirty="0" smtClean="0"/>
          </a:p>
          <a:p>
            <a:pPr marL="285750" indent="-285750">
              <a:buFont typeface="Arial" panose="020B0604020202020204" pitchFamily="34" charset="0"/>
              <a:buChar char="•"/>
            </a:pPr>
            <a:r>
              <a:rPr lang="en-US" dirty="0" smtClean="0"/>
              <a:t>Permanent R objects: functions, data, etc.</a:t>
            </a:r>
          </a:p>
          <a:p>
            <a:pPr marL="285750" indent="-285750">
              <a:buFont typeface="Arial" panose="020B0604020202020204" pitchFamily="34" charset="0"/>
              <a:buChar char="•"/>
            </a:pPr>
            <a:r>
              <a:rPr lang="en-US" dirty="0" smtClean="0"/>
              <a:t>Help pages and vignettes documenting these objects.</a:t>
            </a:r>
          </a:p>
          <a:p>
            <a:pPr marL="285750" indent="-285750">
              <a:buFont typeface="Arial" panose="020B0604020202020204" pitchFamily="34" charset="0"/>
              <a:buChar char="•"/>
            </a:pPr>
            <a:r>
              <a:rPr lang="en-US" dirty="0" smtClean="0"/>
              <a:t>External code in C, C++, Fortran, Objective C, etc. to implement some of the functions, or link to external libraries or programs.</a:t>
            </a:r>
          </a:p>
          <a:p>
            <a:pPr marL="285750" indent="-285750">
              <a:buFont typeface="Arial" panose="020B0604020202020204" pitchFamily="34" charset="0"/>
              <a:buChar char="•"/>
            </a:pPr>
            <a:r>
              <a:rPr lang="en-US" dirty="0" smtClean="0"/>
              <a:t>Tests to help to keep the code working as R evolves.</a:t>
            </a:r>
          </a:p>
          <a:p>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2</a:t>
            </a:fld>
            <a:endParaRPr lang="en-US"/>
          </a:p>
        </p:txBody>
      </p:sp>
    </p:spTree>
    <p:extLst>
      <p:ext uri="{BB962C8B-B14F-4D97-AF65-F5344CB8AC3E}">
        <p14:creationId xmlns:p14="http://schemas.microsoft.com/office/powerpoint/2010/main" val="1693687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most commonly used components:</a:t>
            </a:r>
            <a:endParaRPr lang="en-US" b="1" dirty="0" smtClean="0"/>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R/: where your R code lives in .R files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DESCRIPTION: metadata about the package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man/: function documentation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vignettes/: long-form documentation which show how to combine multiple parts of your package to solve real problems.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NAMESPACE: ensures that your package plays nicely with other packages.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tests/: stores unit tests that ensure that your package is operating as designed.</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data/: sample datasets (or other R objects)</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src/: compiled C, C++ and Fortran source code</a:t>
            </a:r>
          </a:p>
          <a:p>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3</a:t>
            </a:fld>
            <a:endParaRPr lang="en-US"/>
          </a:p>
        </p:txBody>
      </p:sp>
    </p:spTree>
    <p:extLst>
      <p:ext uri="{BB962C8B-B14F-4D97-AF65-F5344CB8AC3E}">
        <p14:creationId xmlns:p14="http://schemas.microsoft.com/office/powerpoint/2010/main" val="1169280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package must have a DESCRIPTION. In fact, it’s the defining feature of a package. DESCRIPTION</a:t>
            </a:r>
            <a:r>
              <a:rPr lang="en-US" sz="1200" b="0" i="0" kern="1200" dirty="0" smtClean="0">
                <a:solidFill>
                  <a:schemeClr val="tx1"/>
                </a:solidFill>
                <a:effectLst/>
                <a:latin typeface="+mn-lt"/>
                <a:ea typeface="+mn-ea"/>
                <a:cs typeface="+mn-cs"/>
              </a:rPr>
              <a:t> uses a simple file format called DCF, the </a:t>
            </a:r>
            <a:r>
              <a:rPr lang="en-US" sz="1200" b="0" i="0" kern="1200" dirty="0" err="1" smtClean="0">
                <a:solidFill>
                  <a:schemeClr val="tx1"/>
                </a:solidFill>
                <a:effectLst/>
                <a:latin typeface="+mn-lt"/>
                <a:ea typeface="+mn-ea"/>
                <a:cs typeface="+mn-cs"/>
              </a:rPr>
              <a:t>Debian</a:t>
            </a:r>
            <a:r>
              <a:rPr lang="en-US" sz="1200" b="0" i="0" kern="1200" dirty="0" smtClean="0">
                <a:solidFill>
                  <a:schemeClr val="tx1"/>
                </a:solidFill>
                <a:effectLst/>
                <a:latin typeface="+mn-lt"/>
                <a:ea typeface="+mn-ea"/>
                <a:cs typeface="+mn-cs"/>
              </a:rPr>
              <a:t> control format. You can see most of the structure in the simple example below. Each line consists of a </a:t>
            </a:r>
            <a:r>
              <a:rPr lang="en-US" sz="1200" b="1" i="0" kern="1200" dirty="0" smtClean="0">
                <a:solidFill>
                  <a:schemeClr val="tx1"/>
                </a:solidFill>
                <a:effectLst/>
                <a:latin typeface="+mn-lt"/>
                <a:ea typeface="+mn-ea"/>
                <a:cs typeface="+mn-cs"/>
              </a:rPr>
              <a:t>field</a:t>
            </a:r>
            <a:r>
              <a:rPr lang="en-US" sz="1200" b="0" i="0" kern="1200" dirty="0" smtClean="0">
                <a:solidFill>
                  <a:schemeClr val="tx1"/>
                </a:solidFill>
                <a:effectLst/>
                <a:latin typeface="+mn-lt"/>
                <a:ea typeface="+mn-ea"/>
                <a:cs typeface="+mn-cs"/>
              </a:rPr>
              <a:t> name and a value, separated by a colon. When values span multiple lines, they need to be indented.</a:t>
            </a:r>
          </a:p>
          <a:p>
            <a:endParaRPr lang="en-US" dirty="0" smtClean="0"/>
          </a:p>
          <a:p>
            <a:r>
              <a:rPr lang="en-US" dirty="0" smtClean="0"/>
              <a:t>The </a:t>
            </a:r>
            <a:r>
              <a:rPr lang="en-US" b="1" dirty="0" smtClean="0">
                <a:solidFill>
                  <a:srgbClr val="FF0000"/>
                </a:solidFill>
              </a:rPr>
              <a:t>‘Package’, ‘Version’, ‘License’, ‘Description’, ‘Title’, ‘Author’, and ‘Maintainer’ </a:t>
            </a:r>
            <a:r>
              <a:rPr lang="en-US" dirty="0" smtClean="0"/>
              <a:t>fields are mandatory, all other fields are optional. Fields ‘Author’ and ‘Maintainer’ can be auto-generated from ‘</a:t>
            </a:r>
            <a:r>
              <a:rPr lang="en-US" dirty="0" err="1" smtClean="0"/>
              <a:t>Authors@R</a:t>
            </a:r>
            <a:r>
              <a:rPr lang="en-US" dirty="0" smtClean="0"/>
              <a:t>’, and may be omitted if the latter is provided </a:t>
            </a:r>
          </a:p>
          <a:p>
            <a:endParaRPr lang="en-US" dirty="0" smtClean="0"/>
          </a:p>
          <a:p>
            <a:pPr rtl="0"/>
            <a:r>
              <a:rPr lang="en-US" sz="1200" b="0" i="0" u="none" strike="noStrike" kern="1200" dirty="0" smtClean="0">
                <a:solidFill>
                  <a:schemeClr val="tx1"/>
                </a:solidFill>
                <a:effectLst/>
                <a:latin typeface="+mn-lt"/>
                <a:ea typeface="+mn-ea"/>
                <a:cs typeface="+mn-cs"/>
              </a:rPr>
              <a:t>The mandatory ‘Package’ field gives the name of the package. This should contain only (ASCII) letters, numbers and dot, have at least two characters and start with a letter and not end in a dot. </a:t>
            </a: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The mandatory ‘Version’ field gives the version of the package. This is a sequence of at least two (and usually three) non-negative integers separated by single ‘.’ or ‘-’ characters. The canonical form is as shown in the example, and a version such as ‘0.01’ or ‘0.01.0’ will be handled as if it were ‘0.1-0’. It is not a decimal number, so for example 0.9 &lt; 0.75 since 9 &lt; 75. </a:t>
            </a: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The mandatory ‘License’ field is discussed in the next subsection.</a:t>
            </a:r>
            <a:r>
              <a:rPr lang="en-US" sz="1200" b="0" i="0" u="none" strike="noStrike" kern="1200" baseline="0" dirty="0" smtClean="0">
                <a:solidFill>
                  <a:schemeClr val="tx1"/>
                </a:solidFill>
                <a:effectLst/>
                <a:latin typeface="+mn-lt"/>
                <a:ea typeface="+mn-ea"/>
                <a:cs typeface="+mn-cs"/>
              </a:rPr>
              <a:t> </a:t>
            </a:r>
          </a:p>
          <a:p>
            <a:pPr rtl="0"/>
            <a:endParaRPr lang="en-US" sz="1200" b="0" i="0" u="none" strike="noStrike" kern="1200" baseline="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The mandatory ‘Description’ field should give a comprehensive description of what the package does. One can use several (complete) sentences, but only one paragraph. </a:t>
            </a: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The mandatory ‘Title’ field should give a short description of the package. Some package listings may truncate the title to 65 characters. It should be capitalized, not use any markup, not have any continuation lines, and not end in a period. </a:t>
            </a:r>
          </a:p>
          <a:p>
            <a:pPr rtl="0"/>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The mandatory ‘Author’ field describes who wrote the package. It is a plain text field intended for human readers, but not for automatic processing (such as extracting the email addresses of all listed contributors: for that use ‘</a:t>
            </a:r>
            <a:r>
              <a:rPr lang="en-US" sz="1200" b="0" i="0" u="none" strike="noStrike" kern="1200" dirty="0" err="1" smtClean="0">
                <a:solidFill>
                  <a:schemeClr val="tx1"/>
                </a:solidFill>
                <a:effectLst/>
                <a:latin typeface="+mn-lt"/>
                <a:ea typeface="+mn-ea"/>
                <a:cs typeface="+mn-cs"/>
              </a:rPr>
              <a:t>Authors@R</a:t>
            </a:r>
            <a:r>
              <a:rPr lang="en-US" sz="1200" b="0" i="0" u="none" strike="noStrike" kern="1200" dirty="0" smtClean="0">
                <a:solidFill>
                  <a:schemeClr val="tx1"/>
                </a:solidFill>
                <a:effectLst/>
                <a:latin typeface="+mn-lt"/>
                <a:ea typeface="+mn-ea"/>
                <a:cs typeface="+mn-cs"/>
              </a:rPr>
              <a:t>’). Note that all significant contributors must be included: if you wrote an R wrapper for the work of others included in the src directory, you are not the sole (and maybe not even the main) author.</a:t>
            </a:r>
          </a:p>
          <a:p>
            <a:pPr rtl="0"/>
            <a:endParaRPr lang="en-US" sz="1200" b="0" i="0" u="none" strike="noStrike" kern="1200" baseline="0" dirty="0" smtClean="0">
              <a:solidFill>
                <a:schemeClr val="tx1"/>
              </a:solidFill>
              <a:effectLst/>
              <a:latin typeface="+mn-lt"/>
              <a:ea typeface="+mn-ea"/>
              <a:cs typeface="+mn-cs"/>
            </a:endParaRPr>
          </a:p>
          <a:p>
            <a:pPr rtl="0"/>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The mandatory ‘Maintainer’ field should give a single name followed a valid (RFC 2822) email address in angle brackets. It should not end in a period or comma. This field is what is reported by the maintainer function and used by </a:t>
            </a:r>
            <a:r>
              <a:rPr lang="en-US" sz="1200" b="0" i="0" u="none" strike="noStrike" kern="1200" dirty="0" err="1" smtClean="0">
                <a:solidFill>
                  <a:schemeClr val="tx1"/>
                </a:solidFill>
                <a:effectLst/>
                <a:latin typeface="+mn-lt"/>
                <a:ea typeface="+mn-ea"/>
                <a:cs typeface="+mn-cs"/>
              </a:rPr>
              <a:t>bug.report</a:t>
            </a:r>
            <a:r>
              <a:rPr lang="en-US" sz="1200" b="0" i="0" u="none" strike="noStrike" kern="1200" dirty="0" smtClean="0">
                <a:solidFill>
                  <a:schemeClr val="tx1"/>
                </a:solidFill>
                <a:effectLst/>
                <a:latin typeface="+mn-lt"/>
                <a:ea typeface="+mn-ea"/>
                <a:cs typeface="+mn-cs"/>
              </a:rPr>
              <a:t>. For a CRAN package it should be a person, not a mailing list and not a corporate entity: do ensure that it is valid and will remain valid for the lifetime of the package. </a:t>
            </a:r>
            <a:endParaRPr lang="en-US" b="0" dirty="0" smtClean="0">
              <a:effectLst/>
            </a:endParaRPr>
          </a:p>
          <a:p>
            <a:r>
              <a:rPr lang="en-US" dirty="0" smtClean="0"/>
              <a:t/>
            </a:r>
            <a:br>
              <a:rPr lang="en-US" dirty="0" smtClean="0"/>
            </a:br>
            <a:r>
              <a:rPr lang="en-US" dirty="0" smtClean="0"/>
              <a:t>The ‘Depends’ field gives a comma-separated list of package names which this package depends on. Those packages will be attached before the current package when library or require is called. Each package name may be optionally followed by a comment in parentheses specifying a version requirement.  </a:t>
            </a:r>
          </a:p>
          <a:p>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4</a:t>
            </a:fld>
            <a:endParaRPr lang="en-US"/>
          </a:p>
        </p:txBody>
      </p:sp>
    </p:spTree>
    <p:extLst>
      <p:ext uri="{BB962C8B-B14F-4D97-AF65-F5344CB8AC3E}">
        <p14:creationId xmlns:p14="http://schemas.microsoft.com/office/powerpoint/2010/main" val="3867092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While you’re free to arrange functions into files as you wish, the two extremes are bad: don’t put all functions into one file and don’t put each function into its own separate file.</a:t>
            </a:r>
          </a:p>
          <a:p>
            <a:endParaRPr lang="en-US" dirty="0" smtClean="0"/>
          </a:p>
          <a:p>
            <a:r>
              <a:rPr lang="en-US" sz="1200" b="0" i="0" kern="1200" dirty="0" smtClean="0">
                <a:solidFill>
                  <a:schemeClr val="tx1"/>
                </a:solidFill>
                <a:effectLst/>
                <a:latin typeface="+mn-lt"/>
                <a:ea typeface="+mn-ea"/>
                <a:cs typeface="+mn-cs"/>
              </a:rPr>
              <a:t>you can’t use subdirectories inside in </a:t>
            </a:r>
            <a:r>
              <a:rPr lang="en-US" dirty="0" smtClean="0"/>
              <a:t>R/</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5</a:t>
            </a:fld>
            <a:endParaRPr lang="en-US"/>
          </a:p>
        </p:txBody>
      </p:sp>
    </p:spTree>
    <p:extLst>
      <p:ext uri="{BB962C8B-B14F-4D97-AF65-F5344CB8AC3E}">
        <p14:creationId xmlns:p14="http://schemas.microsoft.com/office/powerpoint/2010/main" val="4035005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Documentation</a:t>
            </a:r>
          </a:p>
          <a:p>
            <a:r>
              <a:rPr lang="en-US" dirty="0" smtClean="0"/>
              <a:t>these files use a custom syntax, loosely based on </a:t>
            </a:r>
            <a:r>
              <a:rPr lang="en-US" dirty="0" err="1" smtClean="0"/>
              <a:t>LaTeX</a:t>
            </a:r>
            <a:r>
              <a:rPr lang="en-US" dirty="0" smtClean="0"/>
              <a:t>, and are rendered to HTML for viewing. </a:t>
            </a:r>
            <a:br>
              <a:rPr lang="en-US" dirty="0" smtClean="0"/>
            </a:br>
            <a:endParaRPr lang="en-US" dirty="0"/>
          </a:p>
        </p:txBody>
      </p:sp>
      <p:sp>
        <p:nvSpPr>
          <p:cNvPr id="4" name="Slide Number Placeholder 3"/>
          <p:cNvSpPr>
            <a:spLocks noGrp="1"/>
          </p:cNvSpPr>
          <p:nvPr>
            <p:ph type="sldNum" sz="quarter" idx="10"/>
          </p:nvPr>
        </p:nvSpPr>
        <p:spPr/>
        <p:txBody>
          <a:bodyPr/>
          <a:lstStyle/>
          <a:p>
            <a:fld id="{BAE6CADE-ADA5-4C00-9AF9-7AE6C0DAA3FD}" type="slidenum">
              <a:rPr lang="en-US" smtClean="0"/>
              <a:t>6</a:t>
            </a:fld>
            <a:endParaRPr lang="en-US"/>
          </a:p>
        </p:txBody>
      </p:sp>
    </p:spTree>
    <p:extLst>
      <p:ext uri="{BB962C8B-B14F-4D97-AF65-F5344CB8AC3E}">
        <p14:creationId xmlns:p14="http://schemas.microsoft.com/office/powerpoint/2010/main" val="962924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NAMESPACE is not that important if you are only developing packages for yourself. However, understanding namespaces is vital if you plan to submit your package to CRAN because they ensure that your package plays well with others.</a:t>
            </a:r>
            <a:endParaRPr lang="en-US" b="0" dirty="0" smtClean="0">
              <a:effectLst/>
            </a:endParaRPr>
          </a:p>
        </p:txBody>
      </p:sp>
      <p:sp>
        <p:nvSpPr>
          <p:cNvPr id="4" name="Slide Number Placeholder 3"/>
          <p:cNvSpPr>
            <a:spLocks noGrp="1"/>
          </p:cNvSpPr>
          <p:nvPr>
            <p:ph type="sldNum" sz="quarter" idx="10"/>
          </p:nvPr>
        </p:nvSpPr>
        <p:spPr/>
        <p:txBody>
          <a:bodyPr/>
          <a:lstStyle/>
          <a:p>
            <a:fld id="{BAE6CADE-ADA5-4C00-9AF9-7AE6C0DAA3FD}" type="slidenum">
              <a:rPr lang="en-US" smtClean="0"/>
              <a:t>7</a:t>
            </a:fld>
            <a:endParaRPr lang="en-US"/>
          </a:p>
        </p:txBody>
      </p:sp>
    </p:spTree>
    <p:extLst>
      <p:ext uri="{BB962C8B-B14F-4D97-AF65-F5344CB8AC3E}">
        <p14:creationId xmlns:p14="http://schemas.microsoft.com/office/powerpoint/2010/main" val="3452915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The NAMESPACE also controls which external functions can be used by your package without qualification with ::.</a:t>
            </a:r>
            <a:endParaRPr lang="en-US" b="0" dirty="0" smtClean="0">
              <a:effectLst/>
            </a:endParaRPr>
          </a:p>
          <a:p>
            <a:pPr rtl="0"/>
            <a:r>
              <a:rPr lang="en-US" sz="1200" b="0" i="0" u="none" strike="noStrike" kern="1200" dirty="0" smtClean="0">
                <a:solidFill>
                  <a:schemeClr val="tx1"/>
                </a:solidFill>
                <a:effectLst/>
                <a:latin typeface="+mn-lt"/>
                <a:ea typeface="+mn-ea"/>
                <a:cs typeface="+mn-cs"/>
              </a:rPr>
              <a:t>It’s confusing that both DESCRIPTION (through the Import field) and the NAMESPACE (through import directives) seem to be involved in imports. Unfortunately this is just a naming confusion. The Import field really has nothing to do with imports: it just makes sure the package is installed and loaded when your package is. It doesn’t make any functions available without qualification. You need to import functions in exactly the same way regardless of whether or not the package is loaded.</a:t>
            </a:r>
            <a:endParaRPr lang="en-US" b="0" dirty="0" smtClean="0">
              <a:effectLst/>
            </a:endParaRPr>
          </a:p>
          <a:p>
            <a:pPr rtl="0"/>
            <a:r>
              <a:rPr lang="en-US" sz="1200" b="0" i="0" u="none" strike="noStrike" kern="1200" dirty="0" smtClean="0">
                <a:solidFill>
                  <a:schemeClr val="tx1"/>
                </a:solidFill>
                <a:effectLst/>
                <a:latin typeface="+mn-lt"/>
                <a:ea typeface="+mn-ea"/>
                <a:cs typeface="+mn-cs"/>
              </a:rPr>
              <a:t>Depends is just a user convenience: if your package is attached, it also attaches all packages listed in Depends. If your package is loaded, packages in Depends are loaded, but not attached, so you need to quality function names with :: or specifically import them.</a:t>
            </a:r>
            <a:endParaRPr lang="en-US" b="0" dirty="0" smtClean="0">
              <a:effectLst/>
            </a:endParaRPr>
          </a:p>
          <a:p>
            <a:pPr rtl="0"/>
            <a:r>
              <a:rPr lang="en-US" sz="1200" b="0" i="0" u="none" strike="noStrike" kern="1200" dirty="0" smtClean="0">
                <a:solidFill>
                  <a:schemeClr val="tx1"/>
                </a:solidFill>
                <a:effectLst/>
                <a:latin typeface="+mn-lt"/>
                <a:ea typeface="+mn-ea"/>
                <a:cs typeface="+mn-cs"/>
              </a:rPr>
              <a:t>It is common for packages to be listed in Imports the DESCRIPTION, but not in the NAMESPACE. In fact, this is the default I recommend: list the package in DESCRIPTION so that it’s installed, then always refer to it explicitly with pkg::fun(). Unless there is a strong reason otherwise, it’s better to be explicit. It’s a little more work to write, but a lot easier to read when you come back to the code in the future. The converse is not true. Every package mentioned in NAMESPACE must also be present the </a:t>
            </a:r>
            <a:r>
              <a:rPr lang="en-US" sz="1200" b="0" i="0" u="none" strike="noStrike" kern="1200" dirty="0" err="1" smtClean="0">
                <a:solidFill>
                  <a:schemeClr val="tx1"/>
                </a:solidFill>
                <a:effectLst/>
                <a:latin typeface="+mn-lt"/>
                <a:ea typeface="+mn-ea"/>
                <a:cs typeface="+mn-cs"/>
              </a:rPr>
              <a:t>the</a:t>
            </a:r>
            <a:r>
              <a:rPr lang="en-US" sz="1200" b="0" i="0" u="none" strike="noStrike" kern="1200" dirty="0" smtClean="0">
                <a:solidFill>
                  <a:schemeClr val="tx1"/>
                </a:solidFill>
                <a:effectLst/>
                <a:latin typeface="+mn-lt"/>
                <a:ea typeface="+mn-ea"/>
                <a:cs typeface="+mn-cs"/>
              </a:rPr>
              <a:t> Imports or Depends fields.</a:t>
            </a:r>
            <a:endParaRPr lang="en-US" b="0" dirty="0" smtClean="0">
              <a:effectLst/>
            </a:endParaRPr>
          </a:p>
        </p:txBody>
      </p:sp>
      <p:sp>
        <p:nvSpPr>
          <p:cNvPr id="4" name="Slide Number Placeholder 3"/>
          <p:cNvSpPr>
            <a:spLocks noGrp="1"/>
          </p:cNvSpPr>
          <p:nvPr>
            <p:ph type="sldNum" sz="quarter" idx="10"/>
          </p:nvPr>
        </p:nvSpPr>
        <p:spPr/>
        <p:txBody>
          <a:bodyPr/>
          <a:lstStyle/>
          <a:p>
            <a:fld id="{BAE6CADE-ADA5-4C00-9AF9-7AE6C0DAA3FD}" type="slidenum">
              <a:rPr lang="en-US" smtClean="0"/>
              <a:t>9</a:t>
            </a:fld>
            <a:endParaRPr lang="en-US"/>
          </a:p>
        </p:txBody>
      </p:sp>
    </p:spTree>
    <p:extLst>
      <p:ext uri="{BB962C8B-B14F-4D97-AF65-F5344CB8AC3E}">
        <p14:creationId xmlns:p14="http://schemas.microsoft.com/office/powerpoint/2010/main" val="1665640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4" name="Shape 9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36363"/>
              </a:lnSpc>
              <a:spcBef>
                <a:spcPts val="0"/>
              </a:spcBef>
              <a:spcAft>
                <a:spcPts val="800"/>
              </a:spcAft>
              <a:buClr>
                <a:schemeClr val="dk1"/>
              </a:buClr>
              <a:buSzPct val="100000"/>
              <a:buFont typeface="Arial"/>
              <a:buNone/>
            </a:pPr>
            <a:r>
              <a:rPr lang="en" dirty="0">
                <a:solidFill>
                  <a:srgbClr val="333333"/>
                </a:solidFill>
              </a:rPr>
              <a:t>There are three ways to include data in your package, depending on what you want to do with it and who should be able to use it:</a:t>
            </a:r>
          </a:p>
          <a:p>
            <a:pPr marL="457200" lvl="0" indent="-298450" rtl="0">
              <a:lnSpc>
                <a:spcPct val="136363"/>
              </a:lnSpc>
              <a:spcBef>
                <a:spcPts val="0"/>
              </a:spcBef>
              <a:spcAft>
                <a:spcPts val="1600"/>
              </a:spcAft>
              <a:buClr>
                <a:srgbClr val="333333"/>
              </a:buClr>
              <a:buSzPct val="100000"/>
              <a:buFont typeface="Arial"/>
              <a:buChar char="●"/>
            </a:pPr>
            <a:r>
              <a:rPr lang="en" dirty="0">
                <a:solidFill>
                  <a:srgbClr val="333333"/>
                </a:solidFill>
              </a:rPr>
              <a:t>If you want to store parsed data, and make it available to the user, put it in data/. This is the best place to put example datasets.</a:t>
            </a:r>
          </a:p>
          <a:p>
            <a:pPr marL="457200" lvl="0" indent="-298450" rtl="0">
              <a:lnSpc>
                <a:spcPct val="136363"/>
              </a:lnSpc>
              <a:spcBef>
                <a:spcPts val="0"/>
              </a:spcBef>
              <a:spcAft>
                <a:spcPts val="1600"/>
              </a:spcAft>
              <a:buClr>
                <a:srgbClr val="333333"/>
              </a:buClr>
              <a:buSzPct val="100000"/>
              <a:buFont typeface="Arial"/>
              <a:buChar char="●"/>
            </a:pPr>
            <a:r>
              <a:rPr lang="en" dirty="0">
                <a:solidFill>
                  <a:srgbClr val="333333"/>
                </a:solidFill>
              </a:rPr>
              <a:t>If you want to store parsed data, but not make it available to the user, put it all R/sysdata.rda. This is the best place to put data that your functions need.</a:t>
            </a:r>
          </a:p>
          <a:p>
            <a:pPr marL="457200" lvl="0" indent="-298450" rtl="0">
              <a:lnSpc>
                <a:spcPct val="136363"/>
              </a:lnSpc>
              <a:spcBef>
                <a:spcPts val="0"/>
              </a:spcBef>
              <a:spcAft>
                <a:spcPts val="1600"/>
              </a:spcAft>
              <a:buClr>
                <a:srgbClr val="333333"/>
              </a:buClr>
              <a:buSzPct val="100000"/>
              <a:buFont typeface="Arial"/>
              <a:buChar char="●"/>
            </a:pPr>
            <a:r>
              <a:rPr lang="en" dirty="0">
                <a:solidFill>
                  <a:srgbClr val="333333"/>
                </a:solidFill>
              </a:rPr>
              <a:t>If you want to store raw data, put it in inst/extdata</a:t>
            </a:r>
            <a:r>
              <a:rPr lang="en" dirty="0" smtClean="0">
                <a:solidFill>
                  <a:srgbClr val="333333"/>
                </a:solidFill>
              </a:rPr>
              <a:t>.</a:t>
            </a:r>
          </a:p>
          <a:p>
            <a:pPr marL="457200" lvl="0" indent="-298450" rtl="0">
              <a:lnSpc>
                <a:spcPct val="136363"/>
              </a:lnSpc>
              <a:spcBef>
                <a:spcPts val="0"/>
              </a:spcBef>
              <a:spcAft>
                <a:spcPts val="1600"/>
              </a:spcAft>
              <a:buClr>
                <a:srgbClr val="333333"/>
              </a:buClr>
              <a:buSzPct val="100000"/>
              <a:buFont typeface="Arial"/>
              <a:buChar char="●"/>
            </a:pPr>
            <a:endParaRPr lang="en" dirty="0" smtClean="0">
              <a:solidFill>
                <a:srgbClr val="333333"/>
              </a:solidFill>
            </a:endParaRPr>
          </a:p>
          <a:p>
            <a:pPr lvl="0" rtl="0">
              <a:lnSpc>
                <a:spcPct val="136363"/>
              </a:lnSpc>
              <a:spcBef>
                <a:spcPts val="0"/>
              </a:spcBef>
              <a:spcAft>
                <a:spcPts val="800"/>
              </a:spcAft>
              <a:buNone/>
            </a:pPr>
            <a:r>
              <a:rPr lang="en-US" sz="1200" dirty="0" smtClean="0">
                <a:solidFill>
                  <a:srgbClr val="333333"/>
                </a:solidFill>
                <a:latin typeface="+mn-lt"/>
              </a:rPr>
              <a:t>Objects in data/ are always effectively exported (they use a slightly different mechanism to the NAMESPACE but the details are not important). This means that the must be documented. Documenting data is like documenting a function with a few minor differences. Instead of documenting the data directly, you document the name of the dataset.</a:t>
            </a:r>
          </a:p>
          <a:p>
            <a:pPr>
              <a:spcBef>
                <a:spcPts val="0"/>
              </a:spcBef>
              <a:buNone/>
            </a:pPr>
            <a:endParaRPr lang="en-US" sz="1200" dirty="0" smtClean="0">
              <a:latin typeface="+mn-lt"/>
            </a:endParaRPr>
          </a:p>
          <a:p>
            <a:pPr marL="158750" lvl="0" indent="0" rtl="0">
              <a:lnSpc>
                <a:spcPct val="136363"/>
              </a:lnSpc>
              <a:spcBef>
                <a:spcPts val="0"/>
              </a:spcBef>
              <a:spcAft>
                <a:spcPts val="1600"/>
              </a:spcAft>
              <a:buClr>
                <a:srgbClr val="333333"/>
              </a:buClr>
              <a:buSzPct val="100000"/>
              <a:buFont typeface="Arial"/>
              <a:buNone/>
            </a:pPr>
            <a:endParaRPr lang="en" dirty="0">
              <a:solidFill>
                <a:srgbClr val="333333"/>
              </a:solidFill>
            </a:endParaRPr>
          </a:p>
          <a:p>
            <a:pPr lvl="0" rtl="0">
              <a:spcBef>
                <a:spcPts val="600"/>
              </a:spcBef>
              <a:buClr>
                <a:schemeClr val="dk1"/>
              </a:buClr>
              <a:buFont typeface="Arial"/>
              <a:buNone/>
            </a:pPr>
            <a:endParaRPr sz="3000" dirty="0">
              <a:solidFill>
                <a:schemeClr val="dk1"/>
              </a:solidFill>
            </a:endParaRPr>
          </a:p>
          <a:p>
            <a:pPr>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D1C054-3BDE-4140-A277-2E8E44103156}" type="datetimeFigureOut">
              <a:rPr lang="en-US" smtClean="0"/>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BE32-E7D1-4ADE-9A93-0D49E05A6CFC}" type="slidenum">
              <a:rPr lang="en-US" smtClean="0"/>
              <a:t>‹#›</a:t>
            </a:fld>
            <a:endParaRPr lang="en-US"/>
          </a:p>
        </p:txBody>
      </p:sp>
    </p:spTree>
    <p:extLst>
      <p:ext uri="{BB962C8B-B14F-4D97-AF65-F5344CB8AC3E}">
        <p14:creationId xmlns:p14="http://schemas.microsoft.com/office/powerpoint/2010/main" val="163454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1C054-3BDE-4140-A277-2E8E44103156}" type="datetimeFigureOut">
              <a:rPr lang="en-US" smtClean="0"/>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BE32-E7D1-4ADE-9A93-0D49E05A6CFC}" type="slidenum">
              <a:rPr lang="en-US" smtClean="0"/>
              <a:t>‹#›</a:t>
            </a:fld>
            <a:endParaRPr lang="en-US"/>
          </a:p>
        </p:txBody>
      </p:sp>
    </p:spTree>
    <p:extLst>
      <p:ext uri="{BB962C8B-B14F-4D97-AF65-F5344CB8AC3E}">
        <p14:creationId xmlns:p14="http://schemas.microsoft.com/office/powerpoint/2010/main" val="368747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1C054-3BDE-4140-A277-2E8E44103156}" type="datetimeFigureOut">
              <a:rPr lang="en-US" smtClean="0"/>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BE32-E7D1-4ADE-9A93-0D49E05A6CFC}" type="slidenum">
              <a:rPr lang="en-US" smtClean="0"/>
              <a:t>‹#›</a:t>
            </a:fld>
            <a:endParaRPr lang="en-US"/>
          </a:p>
        </p:txBody>
      </p:sp>
    </p:spTree>
    <p:extLst>
      <p:ext uri="{BB962C8B-B14F-4D97-AF65-F5344CB8AC3E}">
        <p14:creationId xmlns:p14="http://schemas.microsoft.com/office/powerpoint/2010/main" val="614897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600200"/>
            <a:ext cx="8229600" cy="4967573"/>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4052572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1C054-3BDE-4140-A277-2E8E44103156}" type="datetimeFigureOut">
              <a:rPr lang="en-US" smtClean="0"/>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BE32-E7D1-4ADE-9A93-0D49E05A6CFC}" type="slidenum">
              <a:rPr lang="en-US" smtClean="0"/>
              <a:t>‹#›</a:t>
            </a:fld>
            <a:endParaRPr lang="en-US"/>
          </a:p>
        </p:txBody>
      </p:sp>
    </p:spTree>
    <p:extLst>
      <p:ext uri="{BB962C8B-B14F-4D97-AF65-F5344CB8AC3E}">
        <p14:creationId xmlns:p14="http://schemas.microsoft.com/office/powerpoint/2010/main" val="1887120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D1C054-3BDE-4140-A277-2E8E44103156}" type="datetimeFigureOut">
              <a:rPr lang="en-US" smtClean="0"/>
              <a:t>10/7/2014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5BE32-E7D1-4ADE-9A93-0D49E05A6CFC}" type="slidenum">
              <a:rPr lang="en-US" smtClean="0"/>
              <a:t>‹#›</a:t>
            </a:fld>
            <a:endParaRPr lang="en-US"/>
          </a:p>
        </p:txBody>
      </p:sp>
    </p:spTree>
    <p:extLst>
      <p:ext uri="{BB962C8B-B14F-4D97-AF65-F5344CB8AC3E}">
        <p14:creationId xmlns:p14="http://schemas.microsoft.com/office/powerpoint/2010/main" val="3586250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D1C054-3BDE-4140-A277-2E8E44103156}" type="datetimeFigureOut">
              <a:rPr lang="en-US" smtClean="0"/>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5BE32-E7D1-4ADE-9A93-0D49E05A6CFC}" type="slidenum">
              <a:rPr lang="en-US" smtClean="0"/>
              <a:t>‹#›</a:t>
            </a:fld>
            <a:endParaRPr lang="en-US"/>
          </a:p>
        </p:txBody>
      </p:sp>
    </p:spTree>
    <p:extLst>
      <p:ext uri="{BB962C8B-B14F-4D97-AF65-F5344CB8AC3E}">
        <p14:creationId xmlns:p14="http://schemas.microsoft.com/office/powerpoint/2010/main" val="78773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D1C054-3BDE-4140-A277-2E8E44103156}" type="datetimeFigureOut">
              <a:rPr lang="en-US" smtClean="0"/>
              <a:t>10/7/2014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15BE32-E7D1-4ADE-9A93-0D49E05A6CFC}" type="slidenum">
              <a:rPr lang="en-US" smtClean="0"/>
              <a:t>‹#›</a:t>
            </a:fld>
            <a:endParaRPr lang="en-US"/>
          </a:p>
        </p:txBody>
      </p:sp>
    </p:spTree>
    <p:extLst>
      <p:ext uri="{BB962C8B-B14F-4D97-AF65-F5344CB8AC3E}">
        <p14:creationId xmlns:p14="http://schemas.microsoft.com/office/powerpoint/2010/main" val="402861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D1C054-3BDE-4140-A277-2E8E44103156}" type="datetimeFigureOut">
              <a:rPr lang="en-US" smtClean="0"/>
              <a:t>10/7/2014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15BE32-E7D1-4ADE-9A93-0D49E05A6CFC}" type="slidenum">
              <a:rPr lang="en-US" smtClean="0"/>
              <a:t>‹#›</a:t>
            </a:fld>
            <a:endParaRPr lang="en-US"/>
          </a:p>
        </p:txBody>
      </p:sp>
    </p:spTree>
    <p:extLst>
      <p:ext uri="{BB962C8B-B14F-4D97-AF65-F5344CB8AC3E}">
        <p14:creationId xmlns:p14="http://schemas.microsoft.com/office/powerpoint/2010/main" val="279611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D1C054-3BDE-4140-A277-2E8E44103156}" type="datetimeFigureOut">
              <a:rPr lang="en-US" smtClean="0"/>
              <a:t>10/7/2014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15BE32-E7D1-4ADE-9A93-0D49E05A6CFC}" type="slidenum">
              <a:rPr lang="en-US" smtClean="0"/>
              <a:t>‹#›</a:t>
            </a:fld>
            <a:endParaRPr lang="en-US"/>
          </a:p>
        </p:txBody>
      </p:sp>
    </p:spTree>
    <p:extLst>
      <p:ext uri="{BB962C8B-B14F-4D97-AF65-F5344CB8AC3E}">
        <p14:creationId xmlns:p14="http://schemas.microsoft.com/office/powerpoint/2010/main" val="7859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1C054-3BDE-4140-A277-2E8E44103156}" type="datetimeFigureOut">
              <a:rPr lang="en-US" smtClean="0"/>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5BE32-E7D1-4ADE-9A93-0D49E05A6CFC}" type="slidenum">
              <a:rPr lang="en-US" smtClean="0"/>
              <a:t>‹#›</a:t>
            </a:fld>
            <a:endParaRPr lang="en-US"/>
          </a:p>
        </p:txBody>
      </p:sp>
    </p:spTree>
    <p:extLst>
      <p:ext uri="{BB962C8B-B14F-4D97-AF65-F5344CB8AC3E}">
        <p14:creationId xmlns:p14="http://schemas.microsoft.com/office/powerpoint/2010/main" val="4122022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D1C054-3BDE-4140-A277-2E8E44103156}" type="datetimeFigureOut">
              <a:rPr lang="en-US" smtClean="0"/>
              <a:t>10/7/2014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5BE32-E7D1-4ADE-9A93-0D49E05A6CFC}" type="slidenum">
              <a:rPr lang="en-US" smtClean="0"/>
              <a:t>‹#›</a:t>
            </a:fld>
            <a:endParaRPr lang="en-US"/>
          </a:p>
        </p:txBody>
      </p:sp>
    </p:spTree>
    <p:extLst>
      <p:ext uri="{BB962C8B-B14F-4D97-AF65-F5344CB8AC3E}">
        <p14:creationId xmlns:p14="http://schemas.microsoft.com/office/powerpoint/2010/main" val="1188916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1C054-3BDE-4140-A277-2E8E44103156}" type="datetimeFigureOut">
              <a:rPr lang="en-US" smtClean="0"/>
              <a:t>10/7/2014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5BE32-E7D1-4ADE-9A93-0D49E05A6CFC}" type="slidenum">
              <a:rPr lang="en-US" smtClean="0"/>
              <a:t>‹#›</a:t>
            </a:fld>
            <a:endParaRPr lang="en-US"/>
          </a:p>
        </p:txBody>
      </p:sp>
    </p:spTree>
    <p:extLst>
      <p:ext uri="{BB962C8B-B14F-4D97-AF65-F5344CB8AC3E}">
        <p14:creationId xmlns:p14="http://schemas.microsoft.com/office/powerpoint/2010/main" val="1975132595"/>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wickham/munsell"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hyperlink" Target="http://cran.r-project.org/web/packages/dichromat/index.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cran.r-project.org/bin/windows/Rtools/"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developer.apple.com/download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www.rstudio.com/products/rstudio/download/preview/"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johnmacfarlane.net/pandoc/installing.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r-pkgs.had.co.nz/description.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r-pkgs.had.co.nz/data.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r-pkgs.had.co.nz/src.html#src"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2057400"/>
          </a:xfrm>
        </p:spPr>
        <p:txBody>
          <a:bodyPr/>
          <a:lstStyle/>
          <a:p>
            <a:r>
              <a:rPr lang="en-US" sz="5400" dirty="0" smtClean="0"/>
              <a:t>R package </a:t>
            </a:r>
            <a:r>
              <a:rPr lang="en-US" sz="5400" dirty="0" smtClean="0"/>
              <a:t>building</a:t>
            </a:r>
            <a:r>
              <a:rPr lang="en-US" sz="5400" dirty="0" smtClean="0"/>
              <a:t/>
            </a:r>
            <a:br>
              <a:rPr lang="en-US" sz="5400" dirty="0" smtClean="0"/>
            </a:br>
            <a:endParaRPr lang="en-US" sz="5400" dirty="0"/>
          </a:p>
        </p:txBody>
      </p:sp>
      <p:sp>
        <p:nvSpPr>
          <p:cNvPr id="3" name="Subtitle 2"/>
          <p:cNvSpPr>
            <a:spLocks noGrp="1"/>
          </p:cNvSpPr>
          <p:nvPr>
            <p:ph type="subTitle" idx="1"/>
          </p:nvPr>
        </p:nvSpPr>
        <p:spPr>
          <a:xfrm>
            <a:off x="4876800" y="5257800"/>
            <a:ext cx="4572000" cy="990600"/>
          </a:xfrm>
        </p:spPr>
        <p:txBody>
          <a:bodyPr>
            <a:normAutofit fontScale="92500" lnSpcReduction="20000"/>
          </a:bodyPr>
          <a:lstStyle/>
          <a:p>
            <a:r>
              <a:rPr lang="en-US" dirty="0" smtClean="0"/>
              <a:t>Chen Hao </a:t>
            </a:r>
          </a:p>
          <a:p>
            <a:r>
              <a:rPr lang="en-US" dirty="0" smtClean="0"/>
              <a:t>29 Sep 2014</a:t>
            </a:r>
            <a:endParaRPr lang="en-US" dirty="0"/>
          </a:p>
        </p:txBody>
      </p:sp>
    </p:spTree>
    <p:extLst>
      <p:ext uri="{BB962C8B-B14F-4D97-AF65-F5344CB8AC3E}">
        <p14:creationId xmlns:p14="http://schemas.microsoft.com/office/powerpoint/2010/main" val="1179767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1612880"/>
            <a:ext cx="6172200" cy="3416320"/>
          </a:xfrm>
          <a:prstGeom prst="rect">
            <a:avLst/>
          </a:prstGeom>
          <a:noFill/>
        </p:spPr>
        <p:txBody>
          <a:bodyPr wrap="square" rtlCol="0">
            <a:spAutoFit/>
          </a:bodyPr>
          <a:lstStyle/>
          <a:p>
            <a:r>
              <a:rPr lang="en" dirty="0">
                <a:solidFill>
                  <a:srgbClr val="333333"/>
                </a:solidFill>
              </a:rPr>
              <a:t>It’s often useful to include compiled code in an R package. Compiled code, whether it’s C, C++ or Fortran, is a powerful complement to R code.</a:t>
            </a:r>
          </a:p>
          <a:p>
            <a:endParaRPr lang="en-US" altLang="zh-CN" dirty="0" smtClean="0"/>
          </a:p>
          <a:p>
            <a:r>
              <a:rPr lang="zh-CN" altLang="en-US" dirty="0" smtClean="0"/>
              <a:t>在</a:t>
            </a:r>
            <a:r>
              <a:rPr lang="en-US" dirty="0"/>
              <a:t>src</a:t>
            </a:r>
            <a:r>
              <a:rPr lang="zh-CN" altLang="en-US" dirty="0"/>
              <a:t>目录下我们可以放置一些其它语言的源代码，里面可能包含一些函数，这些函数在被编译之后，（以</a:t>
            </a:r>
            <a:r>
              <a:rPr lang="en-US" dirty="0"/>
              <a:t>C</a:t>
            </a:r>
            <a:r>
              <a:rPr lang="zh-CN" altLang="en-US" dirty="0"/>
              <a:t>语言为例）可以在</a:t>
            </a:r>
            <a:r>
              <a:rPr lang="en-US" dirty="0"/>
              <a:t>R</a:t>
            </a:r>
            <a:r>
              <a:rPr lang="zh-CN" altLang="en-US" dirty="0"/>
              <a:t>代码中以</a:t>
            </a:r>
            <a:r>
              <a:rPr lang="en-US" altLang="zh-CN" dirty="0"/>
              <a:t>.</a:t>
            </a:r>
            <a:r>
              <a:rPr lang="en-US" dirty="0"/>
              <a:t>C('</a:t>
            </a:r>
            <a:r>
              <a:rPr lang="en-US" dirty="0" err="1"/>
              <a:t>routine_name</a:t>
            </a:r>
            <a:r>
              <a:rPr lang="en-US" dirty="0"/>
              <a:t>', ..., package = 'pkg')</a:t>
            </a:r>
            <a:r>
              <a:rPr lang="zh-CN" altLang="en-US" dirty="0"/>
              <a:t>的形式调用，但要注意，如果需要用这个功能，在</a:t>
            </a:r>
            <a:r>
              <a:rPr lang="en-US" dirty="0"/>
              <a:t>R</a:t>
            </a:r>
            <a:r>
              <a:rPr lang="zh-CN" altLang="en-US" dirty="0"/>
              <a:t>目录下需要有一个</a:t>
            </a:r>
            <a:r>
              <a:rPr lang="en-US" dirty="0" err="1"/>
              <a:t>zzz.R</a:t>
            </a:r>
            <a:r>
              <a:rPr lang="zh-CN" altLang="en-US" dirty="0"/>
              <a:t>文件（这个特殊文件是用来在加载包之前加载运行的代码），里面写上：</a:t>
            </a:r>
          </a:p>
          <a:p>
            <a:r>
              <a:rPr lang="en-US" altLang="zh-CN" dirty="0" smtClean="0"/>
              <a:t>.</a:t>
            </a:r>
            <a:r>
              <a:rPr lang="en-US" dirty="0" err="1" smtClean="0"/>
              <a:t>onLoad</a:t>
            </a:r>
            <a:r>
              <a:rPr lang="en-US" dirty="0" smtClean="0"/>
              <a:t> &lt;- function(lib, pkg) { </a:t>
            </a:r>
            <a:r>
              <a:rPr lang="en-US" dirty="0" err="1" smtClean="0"/>
              <a:t>library.dynam</a:t>
            </a:r>
            <a:r>
              <a:rPr lang="en-US" dirty="0" smtClean="0"/>
              <a:t>("</a:t>
            </a:r>
            <a:r>
              <a:rPr lang="en-US" dirty="0" err="1" smtClean="0"/>
              <a:t>pkg_name</a:t>
            </a:r>
            <a:r>
              <a:rPr lang="en-US" dirty="0" smtClean="0"/>
              <a:t>", pkg, lib) # </a:t>
            </a:r>
            <a:r>
              <a:rPr lang="en-US" dirty="0" err="1" smtClean="0"/>
              <a:t>pkg_name</a:t>
            </a:r>
            <a:r>
              <a:rPr lang="zh-CN" altLang="en-US" dirty="0" smtClean="0"/>
              <a:t>是你的包的名字 </a:t>
            </a:r>
            <a:r>
              <a:rPr lang="en-US" altLang="zh-CN" dirty="0" smtClean="0"/>
              <a:t>}</a:t>
            </a:r>
            <a:endParaRPr lang="en-US" dirty="0"/>
          </a:p>
        </p:txBody>
      </p:sp>
      <p:sp>
        <p:nvSpPr>
          <p:cNvPr id="3" name="TextBox 2"/>
          <p:cNvSpPr txBox="1"/>
          <p:nvPr/>
        </p:nvSpPr>
        <p:spPr>
          <a:xfrm>
            <a:off x="609600" y="914400"/>
            <a:ext cx="3733800" cy="523220"/>
          </a:xfrm>
          <a:prstGeom prst="rect">
            <a:avLst/>
          </a:prstGeom>
          <a:noFill/>
        </p:spPr>
        <p:txBody>
          <a:bodyPr wrap="square" rtlCol="0">
            <a:spAutoFit/>
          </a:bodyPr>
          <a:lstStyle/>
          <a:p>
            <a:r>
              <a:rPr lang="en-US" sz="2800" b="1" dirty="0" smtClean="0">
                <a:latin typeface="+mj-lt"/>
              </a:rPr>
              <a:t>src/</a:t>
            </a:r>
            <a:endParaRPr lang="en-US" sz="2800" b="1" dirty="0">
              <a:latin typeface="+mj-lt"/>
            </a:endParaRPr>
          </a:p>
        </p:txBody>
      </p:sp>
    </p:spTree>
    <p:extLst>
      <p:ext uri="{BB962C8B-B14F-4D97-AF65-F5344CB8AC3E}">
        <p14:creationId xmlns:p14="http://schemas.microsoft.com/office/powerpoint/2010/main" val="2925099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prstGeom prst="rect">
            <a:avLst/>
          </a:prstGeom>
        </p:spPr>
        <p:txBody>
          <a:bodyPr lIns="91425" tIns="91425" rIns="91425" bIns="91425" anchor="b" anchorCtr="0">
            <a:noAutofit/>
          </a:bodyPr>
          <a:lstStyle/>
          <a:p>
            <a:pPr algn="l">
              <a:spcBef>
                <a:spcPts val="0"/>
              </a:spcBef>
              <a:buNone/>
            </a:pPr>
            <a:r>
              <a:rPr lang="en" sz="2800" dirty="0" smtClean="0">
                <a:solidFill>
                  <a:schemeClr val="tx1"/>
                </a:solidFill>
              </a:rPr>
              <a:t>Data/</a:t>
            </a:r>
            <a:endParaRPr lang="en" sz="2800" dirty="0">
              <a:solidFill>
                <a:schemeClr val="tx1"/>
              </a:solidFill>
            </a:endParaRPr>
          </a:p>
        </p:txBody>
      </p:sp>
      <p:sp>
        <p:nvSpPr>
          <p:cNvPr id="91" name="Shape 91"/>
          <p:cNvSpPr txBox="1">
            <a:spLocks noGrp="1"/>
          </p:cNvSpPr>
          <p:nvPr>
            <p:ph type="body" idx="1"/>
          </p:nvPr>
        </p:nvSpPr>
        <p:spPr>
          <a:prstGeom prst="rect">
            <a:avLst/>
          </a:prstGeom>
        </p:spPr>
        <p:txBody>
          <a:bodyPr lIns="91425" tIns="91425" rIns="91425" bIns="91425" anchor="t" anchorCtr="0">
            <a:noAutofit/>
          </a:bodyPr>
          <a:lstStyle/>
          <a:p>
            <a:pPr lvl="0" rtl="0">
              <a:lnSpc>
                <a:spcPct val="136363"/>
              </a:lnSpc>
              <a:spcBef>
                <a:spcPts val="0"/>
              </a:spcBef>
              <a:spcAft>
                <a:spcPts val="800"/>
              </a:spcAft>
              <a:buNone/>
            </a:pPr>
            <a:r>
              <a:rPr lang="en" sz="1800" dirty="0">
                <a:solidFill>
                  <a:srgbClr val="333333"/>
                </a:solidFill>
                <a:latin typeface="+mn-lt"/>
              </a:rPr>
              <a:t>It’s often useful to include data in a package. If you’re releasing the package to a broad audience, an interesting dataset is useful for building compelling examples.</a:t>
            </a:r>
          </a:p>
          <a:p>
            <a:pPr lvl="0" rtl="0">
              <a:lnSpc>
                <a:spcPct val="136363"/>
              </a:lnSpc>
              <a:spcBef>
                <a:spcPts val="0"/>
              </a:spcBef>
              <a:spcAft>
                <a:spcPts val="800"/>
              </a:spcAft>
              <a:buNone/>
            </a:pPr>
            <a:r>
              <a:rPr lang="en" sz="1800" dirty="0">
                <a:solidFill>
                  <a:srgbClr val="333333"/>
                </a:solidFill>
                <a:latin typeface="+mn-lt"/>
              </a:rPr>
              <a:t>The most common location for package data is (surprise!) data/. Each file in this directory should be a .rdata file created by save() containing a single object (with the same name as the file). If the DESCRIPTION contains LazyData: true, then datasets will be lazily loaded. This means that they don’t occupy any memory until you use them. </a:t>
            </a:r>
          </a:p>
          <a:p>
            <a:pPr lvl="0" rtl="0">
              <a:lnSpc>
                <a:spcPct val="136363"/>
              </a:lnSpc>
              <a:spcBef>
                <a:spcPts val="0"/>
              </a:spcBef>
              <a:spcAft>
                <a:spcPts val="800"/>
              </a:spcAft>
              <a:buNone/>
            </a:pPr>
            <a:r>
              <a:rPr lang="en" sz="1800" dirty="0">
                <a:solidFill>
                  <a:srgbClr val="333333"/>
                </a:solidFill>
                <a:latin typeface="+mn-lt"/>
              </a:rPr>
              <a:t>The easiest way to adhere to these rules is to use devtools::use_data()`:</a:t>
            </a:r>
          </a:p>
          <a:p>
            <a:pPr lvl="0" rtl="0">
              <a:lnSpc>
                <a:spcPct val="136363"/>
              </a:lnSpc>
              <a:spcBef>
                <a:spcPts val="0"/>
              </a:spcBef>
              <a:spcAft>
                <a:spcPts val="800"/>
              </a:spcAft>
              <a:buNone/>
            </a:pPr>
            <a:r>
              <a:rPr lang="en" sz="1800" dirty="0" smtClean="0">
                <a:solidFill>
                  <a:srgbClr val="333333"/>
                </a:solidFill>
                <a:latin typeface="+mn-lt"/>
              </a:rPr>
              <a:t>       x </a:t>
            </a:r>
            <a:r>
              <a:rPr lang="en" sz="1800" dirty="0">
                <a:solidFill>
                  <a:srgbClr val="333333"/>
                </a:solidFill>
                <a:latin typeface="+mn-lt"/>
              </a:rPr>
              <a:t>&lt;-</a:t>
            </a:r>
            <a:r>
              <a:rPr lang="en" sz="1800" dirty="0">
                <a:solidFill>
                  <a:srgbClr val="DD1144"/>
                </a:solidFill>
                <a:latin typeface="+mn-lt"/>
              </a:rPr>
              <a:t> </a:t>
            </a:r>
            <a:r>
              <a:rPr lang="en" sz="1800" b="1" dirty="0">
                <a:solidFill>
                  <a:srgbClr val="555555"/>
                </a:solidFill>
                <a:latin typeface="+mn-lt"/>
              </a:rPr>
              <a:t>sample</a:t>
            </a:r>
            <a:r>
              <a:rPr lang="en" sz="1800" dirty="0">
                <a:solidFill>
                  <a:srgbClr val="333333"/>
                </a:solidFill>
                <a:latin typeface="+mn-lt"/>
              </a:rPr>
              <a:t>(</a:t>
            </a:r>
            <a:r>
              <a:rPr lang="en" sz="1800" dirty="0">
                <a:solidFill>
                  <a:srgbClr val="40A070"/>
                </a:solidFill>
                <a:latin typeface="+mn-lt"/>
              </a:rPr>
              <a:t>1000</a:t>
            </a:r>
            <a:r>
              <a:rPr lang="en" sz="1800" dirty="0">
                <a:solidFill>
                  <a:srgbClr val="333333"/>
                </a:solidFill>
                <a:latin typeface="+mn-lt"/>
              </a:rPr>
              <a:t>)</a:t>
            </a:r>
            <a:br>
              <a:rPr lang="en" sz="1800" dirty="0">
                <a:solidFill>
                  <a:srgbClr val="333333"/>
                </a:solidFill>
                <a:latin typeface="+mn-lt"/>
              </a:rPr>
            </a:br>
            <a:r>
              <a:rPr lang="en" sz="1800" dirty="0">
                <a:solidFill>
                  <a:srgbClr val="333333"/>
                </a:solidFill>
                <a:latin typeface="+mn-lt"/>
              </a:rPr>
              <a:t>devtools::</a:t>
            </a:r>
            <a:r>
              <a:rPr lang="en" sz="1800" b="1" dirty="0">
                <a:solidFill>
                  <a:srgbClr val="555555"/>
                </a:solidFill>
                <a:latin typeface="+mn-lt"/>
              </a:rPr>
              <a:t>use_data</a:t>
            </a:r>
            <a:r>
              <a:rPr lang="en" sz="1800" dirty="0">
                <a:solidFill>
                  <a:srgbClr val="333333"/>
                </a:solidFill>
                <a:latin typeface="+mn-lt"/>
              </a:rPr>
              <a:t>(x, mtcars</a:t>
            </a:r>
            <a:r>
              <a:rPr lang="en" sz="1800" dirty="0" smtClean="0">
                <a:solidFill>
                  <a:srgbClr val="333333"/>
                </a:solidFill>
                <a:latin typeface="+mn-lt"/>
              </a:rPr>
              <a:t>)</a:t>
            </a:r>
            <a:endParaRPr lang="en" sz="1800" dirty="0">
              <a:solidFill>
                <a:srgbClr val="333333"/>
              </a:solidFill>
              <a:latin typeface="+mn-lt"/>
            </a:endParaRPr>
          </a:p>
        </p:txBody>
      </p:sp>
    </p:spTree>
    <p:extLst>
      <p:ext uri="{BB962C8B-B14F-4D97-AF65-F5344CB8AC3E}">
        <p14:creationId xmlns:p14="http://schemas.microsoft.com/office/powerpoint/2010/main" val="183478253"/>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457200" y="199000"/>
            <a:ext cx="4192500" cy="6368800"/>
          </a:xfrm>
          <a:prstGeom prst="rect">
            <a:avLst/>
          </a:prstGeom>
        </p:spPr>
        <p:txBody>
          <a:bodyPr lIns="91425" tIns="91425" rIns="91425" bIns="91425" anchor="t" anchorCtr="0">
            <a:noAutofit/>
          </a:bodyPr>
          <a:lstStyle/>
          <a:p>
            <a:pPr lvl="0" rtl="0">
              <a:lnSpc>
                <a:spcPct val="110000"/>
              </a:lnSpc>
              <a:spcBef>
                <a:spcPts val="1500"/>
              </a:spcBef>
              <a:spcAft>
                <a:spcPts val="800"/>
              </a:spcAft>
              <a:buClr>
                <a:schemeClr val="dk1"/>
              </a:buClr>
              <a:buSzPct val="78571"/>
              <a:buFont typeface="Arial"/>
              <a:buNone/>
            </a:pPr>
            <a:r>
              <a:rPr lang="en" sz="1400" b="1" dirty="0">
                <a:solidFill>
                  <a:srgbClr val="333333"/>
                </a:solidFill>
                <a:latin typeface="+mn-lt"/>
              </a:rPr>
              <a:t>Internal data</a:t>
            </a:r>
          </a:p>
          <a:p>
            <a:pPr lvl="0" rtl="0">
              <a:lnSpc>
                <a:spcPct val="136363"/>
              </a:lnSpc>
              <a:spcBef>
                <a:spcPts val="0"/>
              </a:spcBef>
              <a:spcAft>
                <a:spcPts val="800"/>
              </a:spcAft>
              <a:buClr>
                <a:schemeClr val="dk1"/>
              </a:buClr>
              <a:buSzPct val="100000"/>
              <a:buFont typeface="Arial"/>
              <a:buNone/>
            </a:pPr>
            <a:r>
              <a:rPr lang="en" sz="1200" dirty="0">
                <a:solidFill>
                  <a:srgbClr val="333333"/>
                </a:solidFill>
                <a:latin typeface="+mn-lt"/>
              </a:rPr>
              <a:t>Sometimes functions need pre-computed data tables. If you put these in data/ they’ll also be available to package users, which is not appropriate. Instead, you can save them in R/sysdata.rda. For example, two coloured related packages, </a:t>
            </a:r>
            <a:r>
              <a:rPr lang="en" sz="1200" dirty="0">
                <a:solidFill>
                  <a:srgbClr val="428BCA"/>
                </a:solidFill>
                <a:latin typeface="+mn-lt"/>
                <a:hlinkClick r:id="rId3"/>
              </a:rPr>
              <a:t>munsell</a:t>
            </a:r>
            <a:r>
              <a:rPr lang="en" sz="1200" dirty="0">
                <a:solidFill>
                  <a:srgbClr val="333333"/>
                </a:solidFill>
                <a:latin typeface="+mn-lt"/>
              </a:rPr>
              <a:t> and </a:t>
            </a:r>
            <a:r>
              <a:rPr lang="en" sz="1200" dirty="0">
                <a:solidFill>
                  <a:srgbClr val="428BCA"/>
                </a:solidFill>
                <a:latin typeface="+mn-lt"/>
                <a:hlinkClick r:id="rId4"/>
              </a:rPr>
              <a:t>dichromat</a:t>
            </a:r>
            <a:r>
              <a:rPr lang="en" sz="1200" dirty="0">
                <a:solidFill>
                  <a:srgbClr val="333333"/>
                </a:solidFill>
                <a:latin typeface="+mn-lt"/>
              </a:rPr>
              <a:t>, use R/sysdata.rda to store large tables of colour data.</a:t>
            </a:r>
          </a:p>
          <a:p>
            <a:pPr lvl="0" rtl="0">
              <a:lnSpc>
                <a:spcPct val="136363"/>
              </a:lnSpc>
              <a:spcBef>
                <a:spcPts val="0"/>
              </a:spcBef>
              <a:spcAft>
                <a:spcPts val="800"/>
              </a:spcAft>
              <a:buClr>
                <a:schemeClr val="dk1"/>
              </a:buClr>
              <a:buSzPct val="100000"/>
              <a:buFont typeface="Arial"/>
              <a:buNone/>
            </a:pPr>
            <a:r>
              <a:rPr lang="en" sz="1200" dirty="0">
                <a:solidFill>
                  <a:srgbClr val="333333"/>
                </a:solidFill>
                <a:latin typeface="+mn-lt"/>
              </a:rPr>
              <a:t>You can use devtools::use_data() to create this file with the argument internal = TRUE:</a:t>
            </a:r>
          </a:p>
          <a:p>
            <a:pPr lvl="0" rtl="0">
              <a:lnSpc>
                <a:spcPct val="136363"/>
              </a:lnSpc>
              <a:spcBef>
                <a:spcPts val="0"/>
              </a:spcBef>
              <a:spcAft>
                <a:spcPts val="800"/>
              </a:spcAft>
              <a:buClr>
                <a:schemeClr val="dk1"/>
              </a:buClr>
              <a:buSzPct val="100000"/>
              <a:buFont typeface="Arial"/>
              <a:buNone/>
            </a:pPr>
            <a:r>
              <a:rPr lang="en" sz="1200" dirty="0">
                <a:solidFill>
                  <a:srgbClr val="333333"/>
                </a:solidFill>
                <a:latin typeface="+mn-lt"/>
              </a:rPr>
              <a:t>x &lt;-</a:t>
            </a:r>
            <a:r>
              <a:rPr lang="en" sz="1200" dirty="0">
                <a:solidFill>
                  <a:srgbClr val="DD1144"/>
                </a:solidFill>
                <a:latin typeface="+mn-lt"/>
              </a:rPr>
              <a:t> </a:t>
            </a:r>
            <a:r>
              <a:rPr lang="en" sz="1200" b="1" dirty="0">
                <a:solidFill>
                  <a:srgbClr val="555555"/>
                </a:solidFill>
                <a:latin typeface="+mn-lt"/>
              </a:rPr>
              <a:t>sample</a:t>
            </a:r>
            <a:r>
              <a:rPr lang="en" sz="1200" dirty="0">
                <a:solidFill>
                  <a:srgbClr val="333333"/>
                </a:solidFill>
                <a:latin typeface="+mn-lt"/>
              </a:rPr>
              <a:t>(</a:t>
            </a:r>
            <a:r>
              <a:rPr lang="en" sz="1200" dirty="0">
                <a:solidFill>
                  <a:srgbClr val="40A070"/>
                </a:solidFill>
                <a:latin typeface="+mn-lt"/>
              </a:rPr>
              <a:t>1000</a:t>
            </a:r>
            <a:r>
              <a:rPr lang="en" sz="1200" dirty="0">
                <a:solidFill>
                  <a:srgbClr val="333333"/>
                </a:solidFill>
                <a:latin typeface="+mn-lt"/>
              </a:rPr>
              <a:t>)</a:t>
            </a:r>
            <a:br>
              <a:rPr lang="en" sz="1200" dirty="0">
                <a:solidFill>
                  <a:srgbClr val="333333"/>
                </a:solidFill>
                <a:latin typeface="+mn-lt"/>
              </a:rPr>
            </a:br>
            <a:r>
              <a:rPr lang="en" sz="1200" dirty="0">
                <a:solidFill>
                  <a:srgbClr val="333333"/>
                </a:solidFill>
                <a:latin typeface="+mn-lt"/>
              </a:rPr>
              <a:t>devtools::</a:t>
            </a:r>
            <a:r>
              <a:rPr lang="en" sz="1200" b="1" dirty="0">
                <a:solidFill>
                  <a:srgbClr val="555555"/>
                </a:solidFill>
                <a:latin typeface="+mn-lt"/>
              </a:rPr>
              <a:t>use_data</a:t>
            </a:r>
            <a:r>
              <a:rPr lang="en" sz="1200" dirty="0">
                <a:solidFill>
                  <a:srgbClr val="333333"/>
                </a:solidFill>
                <a:latin typeface="+mn-lt"/>
              </a:rPr>
              <a:t>(x, mtcars, </a:t>
            </a:r>
            <a:r>
              <a:rPr lang="en" sz="1200" dirty="0">
                <a:solidFill>
                  <a:srgbClr val="902000"/>
                </a:solidFill>
                <a:latin typeface="+mn-lt"/>
              </a:rPr>
              <a:t>internal =</a:t>
            </a:r>
            <a:r>
              <a:rPr lang="en" sz="1200" dirty="0">
                <a:solidFill>
                  <a:srgbClr val="333333"/>
                </a:solidFill>
                <a:latin typeface="+mn-lt"/>
              </a:rPr>
              <a:t> </a:t>
            </a:r>
            <a:r>
              <a:rPr lang="en" sz="1200" dirty="0">
                <a:solidFill>
                  <a:srgbClr val="007020"/>
                </a:solidFill>
                <a:latin typeface="+mn-lt"/>
              </a:rPr>
              <a:t>TRUE</a:t>
            </a:r>
            <a:r>
              <a:rPr lang="en" sz="1200" dirty="0">
                <a:solidFill>
                  <a:srgbClr val="333333"/>
                </a:solidFill>
                <a:latin typeface="+mn-lt"/>
              </a:rPr>
              <a:t>)</a:t>
            </a:r>
          </a:p>
          <a:p>
            <a:pPr lvl="0" rtl="0">
              <a:lnSpc>
                <a:spcPct val="136363"/>
              </a:lnSpc>
              <a:spcBef>
                <a:spcPts val="0"/>
              </a:spcBef>
              <a:spcAft>
                <a:spcPts val="800"/>
              </a:spcAft>
              <a:buClr>
                <a:schemeClr val="dk1"/>
              </a:buClr>
              <a:buSzPct val="100000"/>
              <a:buFont typeface="Arial"/>
              <a:buNone/>
            </a:pPr>
            <a:r>
              <a:rPr lang="en" sz="1200" dirty="0">
                <a:solidFill>
                  <a:srgbClr val="333333"/>
                </a:solidFill>
                <a:latin typeface="+mn-lt"/>
              </a:rPr>
              <a:t>Again, it’s a good idea to make the code used to generate this file reproducible. Put it in data-raw/.</a:t>
            </a:r>
          </a:p>
          <a:p>
            <a:pPr lvl="0" rtl="0">
              <a:lnSpc>
                <a:spcPct val="136363"/>
              </a:lnSpc>
              <a:spcBef>
                <a:spcPts val="0"/>
              </a:spcBef>
              <a:spcAft>
                <a:spcPts val="800"/>
              </a:spcAft>
              <a:buNone/>
            </a:pPr>
            <a:r>
              <a:rPr lang="en" sz="1200" dirty="0">
                <a:solidFill>
                  <a:srgbClr val="333333"/>
                </a:solidFill>
                <a:latin typeface="+mn-lt"/>
              </a:rPr>
              <a:t>Objects in R/sysdata.rda are not exported (and shouldn’t be), so don’t need to be documented. They’re only available inside your package.</a:t>
            </a:r>
          </a:p>
        </p:txBody>
      </p:sp>
      <p:sp>
        <p:nvSpPr>
          <p:cNvPr id="103" name="Shape 103"/>
          <p:cNvSpPr txBox="1"/>
          <p:nvPr/>
        </p:nvSpPr>
        <p:spPr>
          <a:xfrm>
            <a:off x="4649700" y="260234"/>
            <a:ext cx="4192500" cy="4806799"/>
          </a:xfrm>
          <a:prstGeom prst="rect">
            <a:avLst/>
          </a:prstGeom>
          <a:noFill/>
          <a:ln>
            <a:noFill/>
          </a:ln>
        </p:spPr>
        <p:txBody>
          <a:bodyPr lIns="91425" tIns="91425" rIns="91425" bIns="91425" anchor="ctr" anchorCtr="0">
            <a:noAutofit/>
          </a:bodyPr>
          <a:lstStyle/>
          <a:p>
            <a:pPr lvl="0" rtl="0">
              <a:lnSpc>
                <a:spcPct val="110000"/>
              </a:lnSpc>
              <a:spcBef>
                <a:spcPts val="1500"/>
              </a:spcBef>
              <a:spcAft>
                <a:spcPts val="800"/>
              </a:spcAft>
              <a:buNone/>
            </a:pPr>
            <a:r>
              <a:rPr lang="en" b="1">
                <a:solidFill>
                  <a:srgbClr val="333333"/>
                </a:solidFill>
              </a:rPr>
              <a:t>Raw data</a:t>
            </a:r>
          </a:p>
          <a:p>
            <a:pPr lvl="0" rtl="0">
              <a:lnSpc>
                <a:spcPct val="136363"/>
              </a:lnSpc>
              <a:spcBef>
                <a:spcPts val="0"/>
              </a:spcBef>
              <a:spcAft>
                <a:spcPts val="800"/>
              </a:spcAft>
              <a:buNone/>
            </a:pPr>
            <a:r>
              <a:rPr lang="en" sz="1100">
                <a:solidFill>
                  <a:srgbClr val="333333"/>
                </a:solidFill>
              </a:rPr>
              <a:t>If you want to show examples of loading/parsing raw data, put the original files in inst/extdata. When the package is installed, all files in inst/ are moved into the top-level directory (so they can’t have names like R/ or DESCRIPTION). To refer to files in inst/extdata (whether installed or not), use system.file():</a:t>
            </a:r>
          </a:p>
          <a:p>
            <a:pPr lvl="0" rtl="0">
              <a:lnSpc>
                <a:spcPct val="136363"/>
              </a:lnSpc>
              <a:spcBef>
                <a:spcPts val="0"/>
              </a:spcBef>
              <a:spcAft>
                <a:spcPts val="800"/>
              </a:spcAft>
              <a:buNone/>
            </a:pPr>
            <a:r>
              <a:rPr lang="en" sz="1100" b="1">
                <a:solidFill>
                  <a:srgbClr val="555555"/>
                </a:solidFill>
              </a:rPr>
              <a:t>system.file</a:t>
            </a:r>
            <a:r>
              <a:rPr lang="en" sz="1100">
                <a:solidFill>
                  <a:srgbClr val="333333"/>
                </a:solidFill>
              </a:rPr>
              <a:t>(</a:t>
            </a:r>
            <a:r>
              <a:rPr lang="en" sz="1100">
                <a:solidFill>
                  <a:srgbClr val="DD1144"/>
                </a:solidFill>
              </a:rPr>
              <a:t>"include"</a:t>
            </a:r>
            <a:r>
              <a:rPr lang="en" sz="1100">
                <a:solidFill>
                  <a:srgbClr val="333333"/>
                </a:solidFill>
              </a:rPr>
              <a:t>, </a:t>
            </a:r>
            <a:r>
              <a:rPr lang="en" sz="1100">
                <a:solidFill>
                  <a:srgbClr val="DD1144"/>
                </a:solidFill>
              </a:rPr>
              <a:t>"Rcpp.h"</a:t>
            </a:r>
            <a:r>
              <a:rPr lang="en" sz="1100">
                <a:solidFill>
                  <a:srgbClr val="333333"/>
                </a:solidFill>
              </a:rPr>
              <a:t>, </a:t>
            </a:r>
            <a:r>
              <a:rPr lang="en" sz="1100">
                <a:solidFill>
                  <a:srgbClr val="902000"/>
                </a:solidFill>
              </a:rPr>
              <a:t>package =</a:t>
            </a:r>
            <a:r>
              <a:rPr lang="en" sz="1100">
                <a:solidFill>
                  <a:srgbClr val="333333"/>
                </a:solidFill>
              </a:rPr>
              <a:t> </a:t>
            </a:r>
            <a:r>
              <a:rPr lang="en" sz="1100">
                <a:solidFill>
                  <a:srgbClr val="DD1144"/>
                </a:solidFill>
              </a:rPr>
              <a:t>"Rcpp"</a:t>
            </a:r>
            <a:r>
              <a:rPr lang="en" sz="1100">
                <a:solidFill>
                  <a:srgbClr val="333333"/>
                </a:solidFill>
              </a:rPr>
              <a:t>)</a:t>
            </a:r>
            <a:r>
              <a:rPr lang="en" sz="1100" i="1">
                <a:solidFill>
                  <a:srgbClr val="888888"/>
                </a:solidFill>
              </a:rPr>
              <a:t>#&gt; [1] "/usr/lib/R/site-library/Rcpp/include/Rcpp.h"</a:t>
            </a:r>
          </a:p>
          <a:p>
            <a:pPr lvl="0" rtl="0">
              <a:lnSpc>
                <a:spcPct val="136363"/>
              </a:lnSpc>
              <a:spcBef>
                <a:spcPts val="0"/>
              </a:spcBef>
              <a:spcAft>
                <a:spcPts val="800"/>
              </a:spcAft>
              <a:buNone/>
            </a:pPr>
            <a:r>
              <a:rPr lang="en" sz="1100">
                <a:solidFill>
                  <a:srgbClr val="333333"/>
                </a:solidFill>
              </a:rPr>
              <a:t>Beware: if the file does not exist, system.file() does not return an error - it just returns the empty string:</a:t>
            </a:r>
          </a:p>
          <a:p>
            <a:pPr lvl="0" rtl="0">
              <a:lnSpc>
                <a:spcPct val="136363"/>
              </a:lnSpc>
              <a:spcBef>
                <a:spcPts val="0"/>
              </a:spcBef>
              <a:spcAft>
                <a:spcPts val="800"/>
              </a:spcAft>
              <a:buNone/>
            </a:pPr>
            <a:r>
              <a:rPr lang="en" sz="1100" b="1">
                <a:solidFill>
                  <a:srgbClr val="555555"/>
                </a:solidFill>
              </a:rPr>
              <a:t>system.file</a:t>
            </a:r>
            <a:r>
              <a:rPr lang="en" sz="1100">
                <a:solidFill>
                  <a:srgbClr val="333333"/>
                </a:solidFill>
              </a:rPr>
              <a:t>(</a:t>
            </a:r>
            <a:r>
              <a:rPr lang="en" sz="1100">
                <a:solidFill>
                  <a:srgbClr val="DD1144"/>
                </a:solidFill>
              </a:rPr>
              <a:t>"include"</a:t>
            </a:r>
            <a:r>
              <a:rPr lang="en" sz="1100">
                <a:solidFill>
                  <a:srgbClr val="333333"/>
                </a:solidFill>
              </a:rPr>
              <a:t>, </a:t>
            </a:r>
            <a:r>
              <a:rPr lang="en" sz="1100">
                <a:solidFill>
                  <a:srgbClr val="DD1144"/>
                </a:solidFill>
              </a:rPr>
              <a:t>"Rcp.h"</a:t>
            </a:r>
            <a:r>
              <a:rPr lang="en" sz="1100">
                <a:solidFill>
                  <a:srgbClr val="333333"/>
                </a:solidFill>
              </a:rPr>
              <a:t>, </a:t>
            </a:r>
            <a:r>
              <a:rPr lang="en" sz="1100">
                <a:solidFill>
                  <a:srgbClr val="902000"/>
                </a:solidFill>
              </a:rPr>
              <a:t>package =</a:t>
            </a:r>
            <a:r>
              <a:rPr lang="en" sz="1100">
                <a:solidFill>
                  <a:srgbClr val="333333"/>
                </a:solidFill>
              </a:rPr>
              <a:t> </a:t>
            </a:r>
            <a:r>
              <a:rPr lang="en" sz="1100">
                <a:solidFill>
                  <a:srgbClr val="DD1144"/>
                </a:solidFill>
              </a:rPr>
              <a:t>"Rcpp"</a:t>
            </a:r>
            <a:r>
              <a:rPr lang="en" sz="1100">
                <a:solidFill>
                  <a:srgbClr val="333333"/>
                </a:solidFill>
              </a:rPr>
              <a:t>)</a:t>
            </a:r>
            <a:r>
              <a:rPr lang="en" sz="1100" i="1">
                <a:solidFill>
                  <a:srgbClr val="888888"/>
                </a:solidFill>
              </a:rPr>
              <a:t>#&gt; [1] ""</a:t>
            </a:r>
          </a:p>
        </p:txBody>
      </p:sp>
    </p:spTree>
    <p:extLst>
      <p:ext uri="{BB962C8B-B14F-4D97-AF65-F5344CB8AC3E}">
        <p14:creationId xmlns:p14="http://schemas.microsoft.com/office/powerpoint/2010/main" val="3885844421"/>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219200"/>
            <a:ext cx="7543800" cy="4801314"/>
          </a:xfrm>
          <a:prstGeom prst="rect">
            <a:avLst/>
          </a:prstGeom>
          <a:noFill/>
        </p:spPr>
        <p:txBody>
          <a:bodyPr wrap="square" rtlCol="0">
            <a:spAutoFit/>
          </a:bodyPr>
          <a:lstStyle/>
          <a:p>
            <a:endParaRPr lang="en-US" dirty="0" smtClean="0"/>
          </a:p>
          <a:p>
            <a:pPr algn="just"/>
            <a:r>
              <a:rPr lang="en-US" dirty="0" smtClean="0"/>
              <a:t>Vignettes are documentation in R packages that may include R code. The code is run when the vignette is “woven”, and the code can be extracted when the vignette is “tangled”. The vignette source is in the vignettes directory of the package.</a:t>
            </a:r>
          </a:p>
          <a:p>
            <a:pPr algn="just"/>
            <a:endParaRPr lang="en-US" dirty="0"/>
          </a:p>
          <a:p>
            <a:pPr algn="just"/>
            <a:r>
              <a:rPr lang="en-US" dirty="0" smtClean="0"/>
              <a:t>Vignettes are considered to be part of R’s help system. The help system will display their title, and links to the PDF, source, and extracted R code. This is based on some special “meta-data” included in the source.</a:t>
            </a:r>
          </a:p>
          <a:p>
            <a:pPr algn="just"/>
            <a:endParaRPr lang="en-US" dirty="0"/>
          </a:p>
          <a:p>
            <a:pPr marL="285750" indent="-285750" algn="just">
              <a:buFont typeface="Arial" panose="020B0604020202020204" pitchFamily="34" charset="0"/>
              <a:buChar char="•"/>
            </a:pPr>
            <a:r>
              <a:rPr lang="en-US" dirty="0" smtClean="0"/>
              <a:t>They are the best way to present an overall introduction to a package.</a:t>
            </a:r>
          </a:p>
          <a:p>
            <a:pPr marL="285750" indent="-285750" algn="just">
              <a:buFont typeface="Arial" panose="020B0604020202020204" pitchFamily="34" charset="0"/>
              <a:buChar char="•"/>
            </a:pPr>
            <a:r>
              <a:rPr lang="en-US" dirty="0" smtClean="0"/>
              <a:t>They can give technical details about how a package was implemented.</a:t>
            </a:r>
          </a:p>
          <a:p>
            <a:pPr marL="285750" indent="-285750" algn="just">
              <a:buFont typeface="Arial" panose="020B0604020202020204" pitchFamily="34" charset="0"/>
              <a:buChar char="•"/>
            </a:pPr>
            <a:r>
              <a:rPr lang="en-US" dirty="0" smtClean="0"/>
              <a:t>They can demonstrate particular aspects of the package.</a:t>
            </a:r>
          </a:p>
          <a:p>
            <a:pPr marL="285750" indent="-285750" algn="just">
              <a:buFont typeface="Arial" panose="020B0604020202020204" pitchFamily="34" charset="0"/>
              <a:buChar char="•"/>
            </a:pPr>
            <a:endParaRPr lang="en-US" dirty="0"/>
          </a:p>
          <a:p>
            <a:pPr algn="just"/>
            <a:r>
              <a:rPr lang="en-US" dirty="0" smtClean="0"/>
              <a:t>Once happy with the report, you can use devtools::build_vignettes() to generate the vignette files that will be copied to the relevant locations(</a:t>
            </a:r>
            <a:r>
              <a:rPr lang="en-US" dirty="0"/>
              <a:t>inst/doc: the output </a:t>
            </a:r>
            <a:r>
              <a:rPr lang="en-US" dirty="0" smtClean="0"/>
              <a:t>vignette)</a:t>
            </a:r>
            <a:endParaRPr lang="en-US" dirty="0"/>
          </a:p>
        </p:txBody>
      </p:sp>
      <p:sp>
        <p:nvSpPr>
          <p:cNvPr id="3" name="TextBox 2"/>
          <p:cNvSpPr txBox="1"/>
          <p:nvPr/>
        </p:nvSpPr>
        <p:spPr>
          <a:xfrm>
            <a:off x="762000" y="642610"/>
            <a:ext cx="2667000" cy="523220"/>
          </a:xfrm>
          <a:prstGeom prst="rect">
            <a:avLst/>
          </a:prstGeom>
          <a:noFill/>
        </p:spPr>
        <p:txBody>
          <a:bodyPr wrap="square" rtlCol="0">
            <a:spAutoFit/>
          </a:bodyPr>
          <a:lstStyle/>
          <a:p>
            <a:r>
              <a:rPr lang="en-US" sz="2800" b="1" dirty="0"/>
              <a:t>v</a:t>
            </a:r>
            <a:r>
              <a:rPr lang="en-US" sz="2800" b="1" dirty="0" smtClean="0"/>
              <a:t>ignettes/</a:t>
            </a:r>
          </a:p>
        </p:txBody>
      </p:sp>
    </p:spTree>
    <p:extLst>
      <p:ext uri="{BB962C8B-B14F-4D97-AF65-F5344CB8AC3E}">
        <p14:creationId xmlns:p14="http://schemas.microsoft.com/office/powerpoint/2010/main" val="2488116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600200"/>
            <a:ext cx="7239000" cy="4308872"/>
          </a:xfrm>
          <a:prstGeom prst="rect">
            <a:avLst/>
          </a:prstGeom>
          <a:noFill/>
        </p:spPr>
        <p:txBody>
          <a:bodyPr wrap="square" rtlCol="0">
            <a:spAutoFit/>
          </a:bodyPr>
          <a:lstStyle/>
          <a:p>
            <a:r>
              <a:rPr lang="en-US" altLang="zh-CN" sz="2000" b="1" dirty="0" smtClean="0"/>
              <a:t>Traditional way</a:t>
            </a:r>
          </a:p>
          <a:p>
            <a:endParaRPr lang="en-US" altLang="zh-CN" sz="2000" b="1" dirty="0" smtClean="0"/>
          </a:p>
          <a:p>
            <a:r>
              <a:rPr lang="zh-CN" altLang="en-US" dirty="0" smtClean="0"/>
              <a:t>可以用</a:t>
            </a:r>
            <a:r>
              <a:rPr lang="en-US" b="1" dirty="0" err="1" smtClean="0"/>
              <a:t>package.skeleton</a:t>
            </a:r>
            <a:r>
              <a:rPr lang="en-US" b="1" dirty="0" smtClean="0"/>
              <a:t>() </a:t>
            </a:r>
            <a:r>
              <a:rPr lang="zh-CN" altLang="en-US" dirty="0" smtClean="0"/>
              <a:t>生成</a:t>
            </a:r>
            <a:r>
              <a:rPr lang="en-US" altLang="zh-CN" dirty="0" smtClean="0"/>
              <a:t>pkg</a:t>
            </a:r>
            <a:r>
              <a:rPr lang="zh-CN" altLang="en-US" dirty="0" smtClean="0"/>
              <a:t>骨架</a:t>
            </a:r>
            <a:endParaRPr lang="en-US" altLang="zh-CN" dirty="0" smtClean="0"/>
          </a:p>
          <a:p>
            <a:r>
              <a:rPr lang="en-US" b="1" dirty="0"/>
              <a:t>Never</a:t>
            </a:r>
            <a:r>
              <a:rPr lang="en-US" dirty="0"/>
              <a:t> use </a:t>
            </a:r>
            <a:r>
              <a:rPr lang="en-US" dirty="0" err="1" smtClean="0"/>
              <a:t>package.skeleton</a:t>
            </a:r>
            <a:r>
              <a:rPr lang="en-US" dirty="0" smtClean="0"/>
              <a:t>()</a:t>
            </a:r>
            <a:r>
              <a:rPr lang="en-US" dirty="0"/>
              <a:t> to create a package. It’s designed for an older era of package development, and mostly serves to make your life harder, not easier.</a:t>
            </a:r>
            <a:endParaRPr lang="en-US" dirty="0" smtClean="0"/>
          </a:p>
          <a:p>
            <a:endParaRPr lang="en-US" altLang="zh-CN" dirty="0" smtClean="0"/>
          </a:p>
          <a:p>
            <a:r>
              <a:rPr lang="zh-CN" altLang="en-US" dirty="0" smtClean="0"/>
              <a:t>或者</a:t>
            </a:r>
            <a:r>
              <a:rPr lang="en-US" b="1" dirty="0" smtClean="0"/>
              <a:t>prompt()</a:t>
            </a:r>
            <a:r>
              <a:rPr lang="zh-CN" altLang="en-US" dirty="0" smtClean="0"/>
              <a:t>等函数来辅助生成</a:t>
            </a:r>
            <a:r>
              <a:rPr lang="en-US" dirty="0" smtClean="0"/>
              <a:t>Rd</a:t>
            </a:r>
            <a:r>
              <a:rPr lang="zh-CN" altLang="en-US" dirty="0" smtClean="0"/>
              <a:t>文件</a:t>
            </a:r>
            <a:endParaRPr lang="en-US" altLang="zh-CN" dirty="0" smtClean="0"/>
          </a:p>
          <a:p>
            <a:endParaRPr lang="en-US" dirty="0"/>
          </a:p>
          <a:p>
            <a:endParaRPr lang="en-US" dirty="0" smtClean="0"/>
          </a:p>
          <a:p>
            <a:r>
              <a:rPr lang="zh-CN" altLang="en-US" dirty="0"/>
              <a:t>若你的包只有一两个函数，倒也无妨，轻松写写完事，要是你想维护</a:t>
            </a:r>
            <a:r>
              <a:rPr lang="en-US" altLang="zh-CN" dirty="0"/>
              <a:t>30</a:t>
            </a:r>
            <a:r>
              <a:rPr lang="zh-CN" altLang="en-US" dirty="0"/>
              <a:t>个函数，那你就会觉得这种做法完全是坑爹。坑爹之处不仅在于你要么手敲这些命令要么绕道用函数生成文档模板自己填充，更在于你得在</a:t>
            </a:r>
            <a:r>
              <a:rPr lang="en-US" altLang="zh-CN" dirty="0"/>
              <a:t>man</a:t>
            </a:r>
            <a:r>
              <a:rPr lang="zh-CN" altLang="en-US" dirty="0"/>
              <a:t>文件夹下维护</a:t>
            </a:r>
            <a:r>
              <a:rPr lang="en-US" altLang="zh-CN" dirty="0"/>
              <a:t>R</a:t>
            </a:r>
            <a:r>
              <a:rPr lang="zh-CN" altLang="en-US" dirty="0"/>
              <a:t>文件夹下的函数的文档！你每次更新</a:t>
            </a:r>
            <a:r>
              <a:rPr lang="en-US" altLang="zh-CN" dirty="0"/>
              <a:t>R</a:t>
            </a:r>
            <a:r>
              <a:rPr lang="zh-CN" altLang="en-US" dirty="0"/>
              <a:t>函数，都得战战兢兢记住了：还有</a:t>
            </a:r>
            <a:r>
              <a:rPr lang="en-US" altLang="zh-CN" dirty="0"/>
              <a:t>man</a:t>
            </a:r>
            <a:r>
              <a:rPr lang="zh-CN" altLang="en-US" dirty="0"/>
              <a:t>文件夹下的某个*</a:t>
            </a:r>
            <a:r>
              <a:rPr lang="en-US" altLang="zh-CN" dirty="0"/>
              <a:t>.Rd</a:t>
            </a:r>
            <a:r>
              <a:rPr lang="zh-CN" altLang="en-US" dirty="0"/>
              <a:t>文件也许需要更新。</a:t>
            </a:r>
            <a:endParaRPr lang="en-US" dirty="0"/>
          </a:p>
        </p:txBody>
      </p:sp>
      <p:sp>
        <p:nvSpPr>
          <p:cNvPr id="4" name="TextBox 3"/>
          <p:cNvSpPr txBox="1"/>
          <p:nvPr/>
        </p:nvSpPr>
        <p:spPr>
          <a:xfrm>
            <a:off x="457200" y="533400"/>
            <a:ext cx="7620000" cy="523220"/>
          </a:xfrm>
          <a:prstGeom prst="rect">
            <a:avLst/>
          </a:prstGeom>
          <a:noFill/>
        </p:spPr>
        <p:txBody>
          <a:bodyPr wrap="square" rtlCol="0">
            <a:spAutoFit/>
          </a:bodyPr>
          <a:lstStyle/>
          <a:p>
            <a:pPr algn="ctr"/>
            <a:r>
              <a:rPr lang="en-US" sz="2800" b="1" dirty="0" smtClean="0"/>
              <a:t>Any tools to make this automatically</a:t>
            </a:r>
            <a:endParaRPr lang="en-US" sz="2800" b="1" dirty="0"/>
          </a:p>
        </p:txBody>
      </p:sp>
    </p:spTree>
    <p:extLst>
      <p:ext uri="{BB962C8B-B14F-4D97-AF65-F5344CB8AC3E}">
        <p14:creationId xmlns:p14="http://schemas.microsoft.com/office/powerpoint/2010/main" val="40806856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667000"/>
            <a:ext cx="7696200" cy="2000548"/>
          </a:xfrm>
          <a:prstGeom prst="rect">
            <a:avLst/>
          </a:prstGeom>
          <a:noFill/>
        </p:spPr>
        <p:txBody>
          <a:bodyPr wrap="square" rtlCol="0">
            <a:spAutoFit/>
          </a:bodyPr>
          <a:lstStyle/>
          <a:p>
            <a:r>
              <a:rPr lang="en-US" sz="2000" b="1" dirty="0"/>
              <a:t>P</a:t>
            </a:r>
            <a:r>
              <a:rPr lang="en-US" sz="2000" b="1" dirty="0" smtClean="0"/>
              <a:t>hilosophy </a:t>
            </a:r>
            <a:r>
              <a:rPr lang="en-US" sz="2000" b="1" dirty="0"/>
              <a:t>of package development: </a:t>
            </a:r>
            <a:endParaRPr lang="en-US" sz="2000" b="1" dirty="0" smtClean="0"/>
          </a:p>
          <a:p>
            <a:endParaRPr lang="en-US" sz="2000" b="1" dirty="0"/>
          </a:p>
          <a:p>
            <a:r>
              <a:rPr lang="en-US" sz="2400" dirty="0" smtClean="0"/>
              <a:t>anything </a:t>
            </a:r>
            <a:r>
              <a:rPr lang="en-US" sz="2400" dirty="0"/>
              <a:t>that can be automated, should be automated. Do as little as possible by </a:t>
            </a:r>
            <a:r>
              <a:rPr lang="en-US" sz="2400" dirty="0" smtClean="0"/>
              <a:t>hand.</a:t>
            </a:r>
          </a:p>
          <a:p>
            <a:endParaRPr lang="en-US" dirty="0"/>
          </a:p>
          <a:p>
            <a:r>
              <a:rPr lang="en-US" dirty="0" smtClean="0"/>
              <a:t>                                                                                          --- Hadley </a:t>
            </a:r>
            <a:r>
              <a:rPr lang="en-US" dirty="0"/>
              <a:t>W</a:t>
            </a:r>
            <a:r>
              <a:rPr lang="en-US" dirty="0" smtClean="0"/>
              <a:t>ickham</a:t>
            </a:r>
            <a:endParaRPr lang="en-US" dirty="0"/>
          </a:p>
        </p:txBody>
      </p:sp>
      <p:sp>
        <p:nvSpPr>
          <p:cNvPr id="3" name="TextBox 2"/>
          <p:cNvSpPr txBox="1"/>
          <p:nvPr/>
        </p:nvSpPr>
        <p:spPr>
          <a:xfrm>
            <a:off x="1539240" y="1024205"/>
            <a:ext cx="5623560" cy="523220"/>
          </a:xfrm>
          <a:prstGeom prst="rect">
            <a:avLst/>
          </a:prstGeom>
          <a:noFill/>
        </p:spPr>
        <p:txBody>
          <a:bodyPr wrap="square" rtlCol="0">
            <a:spAutoFit/>
          </a:bodyPr>
          <a:lstStyle/>
          <a:p>
            <a:pPr algn="ctr"/>
            <a:r>
              <a:rPr lang="en-US" altLang="zh-CN" sz="2800" b="1" dirty="0" smtClean="0"/>
              <a:t>Rstudio </a:t>
            </a:r>
            <a:r>
              <a:rPr lang="en-US" altLang="zh-CN" sz="2800" b="1" dirty="0"/>
              <a:t>and </a:t>
            </a:r>
            <a:r>
              <a:rPr lang="en-US" altLang="zh-CN" sz="2800" b="1" dirty="0" smtClean="0"/>
              <a:t>devtools</a:t>
            </a:r>
            <a:endParaRPr lang="en-US" altLang="zh-CN" sz="2800" b="1" dirty="0"/>
          </a:p>
        </p:txBody>
      </p:sp>
    </p:spTree>
    <p:extLst>
      <p:ext uri="{BB962C8B-B14F-4D97-AF65-F5344CB8AC3E}">
        <p14:creationId xmlns:p14="http://schemas.microsoft.com/office/powerpoint/2010/main" val="2149136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1295400"/>
            <a:ext cx="8382000" cy="4801314"/>
          </a:xfrm>
          <a:prstGeom prst="rect">
            <a:avLst/>
          </a:prstGeom>
          <a:noFill/>
        </p:spPr>
        <p:txBody>
          <a:bodyPr wrap="square" rtlCol="0">
            <a:spAutoFit/>
          </a:bodyPr>
          <a:lstStyle/>
          <a:p>
            <a:pPr algn="just"/>
            <a:r>
              <a:rPr lang="en-US" dirty="0"/>
              <a:t>To get started, make sure you have the latest version of R (at least 3.1.0, which was current when I wrote this book), then run the following code to get the packages you’ll need</a:t>
            </a:r>
            <a:r>
              <a:rPr lang="en-US" dirty="0" smtClean="0"/>
              <a:t>:</a:t>
            </a:r>
          </a:p>
          <a:p>
            <a:pPr algn="just"/>
            <a:endParaRPr lang="en-US" dirty="0"/>
          </a:p>
          <a:p>
            <a:pPr algn="just"/>
            <a:r>
              <a:rPr lang="en-US" b="1" dirty="0" smtClean="0">
                <a:solidFill>
                  <a:schemeClr val="accent6">
                    <a:lumMod val="75000"/>
                  </a:schemeClr>
                </a:solidFill>
              </a:rPr>
              <a:t>                  </a:t>
            </a:r>
            <a:r>
              <a:rPr lang="en-US" b="1" dirty="0" smtClean="0">
                <a:solidFill>
                  <a:schemeClr val="accent3">
                    <a:lumMod val="75000"/>
                  </a:schemeClr>
                </a:solidFill>
              </a:rPr>
              <a:t>install.packages</a:t>
            </a:r>
            <a:r>
              <a:rPr lang="en-US" dirty="0" smtClean="0">
                <a:solidFill>
                  <a:schemeClr val="accent3">
                    <a:lumMod val="75000"/>
                  </a:schemeClr>
                </a:solidFill>
              </a:rPr>
              <a:t>(</a:t>
            </a:r>
            <a:r>
              <a:rPr lang="en-US" b="1" dirty="0" smtClean="0">
                <a:solidFill>
                  <a:schemeClr val="accent3">
                    <a:lumMod val="75000"/>
                  </a:schemeClr>
                </a:solidFill>
              </a:rPr>
              <a:t>c</a:t>
            </a:r>
            <a:r>
              <a:rPr lang="en-US" dirty="0" smtClean="0">
                <a:solidFill>
                  <a:schemeClr val="accent3">
                    <a:lumMod val="75000"/>
                  </a:schemeClr>
                </a:solidFill>
              </a:rPr>
              <a:t>(</a:t>
            </a:r>
            <a:r>
              <a:rPr lang="en-US" dirty="0">
                <a:solidFill>
                  <a:schemeClr val="accent3">
                    <a:lumMod val="75000"/>
                  </a:schemeClr>
                </a:solidFill>
              </a:rPr>
              <a:t>"devtools"</a:t>
            </a:r>
            <a:r>
              <a:rPr lang="en-US" dirty="0" smtClean="0">
                <a:solidFill>
                  <a:schemeClr val="accent3">
                    <a:lumMod val="75000"/>
                  </a:schemeClr>
                </a:solidFill>
              </a:rPr>
              <a:t>, </a:t>
            </a:r>
            <a:r>
              <a:rPr lang="en-US" dirty="0">
                <a:solidFill>
                  <a:schemeClr val="accent3">
                    <a:lumMod val="75000"/>
                  </a:schemeClr>
                </a:solidFill>
              </a:rPr>
              <a:t>"roxygen2"</a:t>
            </a:r>
            <a:r>
              <a:rPr lang="en-US" dirty="0" smtClean="0">
                <a:solidFill>
                  <a:schemeClr val="accent3">
                    <a:lumMod val="75000"/>
                  </a:schemeClr>
                </a:solidFill>
              </a:rPr>
              <a:t>, </a:t>
            </a:r>
            <a:r>
              <a:rPr lang="en-US" dirty="0">
                <a:solidFill>
                  <a:schemeClr val="accent3">
                    <a:lumMod val="75000"/>
                  </a:schemeClr>
                </a:solidFill>
              </a:rPr>
              <a:t>"</a:t>
            </a:r>
            <a:r>
              <a:rPr lang="en-US" dirty="0" err="1">
                <a:solidFill>
                  <a:schemeClr val="accent3">
                    <a:lumMod val="75000"/>
                  </a:schemeClr>
                </a:solidFill>
              </a:rPr>
              <a:t>testthat</a:t>
            </a:r>
            <a:r>
              <a:rPr lang="en-US" dirty="0">
                <a:solidFill>
                  <a:schemeClr val="accent3">
                    <a:lumMod val="75000"/>
                  </a:schemeClr>
                </a:solidFill>
              </a:rPr>
              <a:t>"</a:t>
            </a:r>
            <a:r>
              <a:rPr lang="en-US" dirty="0" smtClean="0">
                <a:solidFill>
                  <a:schemeClr val="accent3">
                    <a:lumMod val="75000"/>
                  </a:schemeClr>
                </a:solidFill>
              </a:rPr>
              <a:t>, </a:t>
            </a:r>
            <a:r>
              <a:rPr lang="en-US" dirty="0">
                <a:solidFill>
                  <a:schemeClr val="accent3">
                    <a:lumMod val="75000"/>
                  </a:schemeClr>
                </a:solidFill>
              </a:rPr>
              <a:t>"</a:t>
            </a:r>
            <a:r>
              <a:rPr lang="en-US" dirty="0" err="1">
                <a:solidFill>
                  <a:schemeClr val="accent3">
                    <a:lumMod val="75000"/>
                  </a:schemeClr>
                </a:solidFill>
              </a:rPr>
              <a:t>knitr</a:t>
            </a:r>
            <a:r>
              <a:rPr lang="en-US" dirty="0" smtClean="0">
                <a:solidFill>
                  <a:schemeClr val="accent3">
                    <a:lumMod val="75000"/>
                  </a:schemeClr>
                </a:solidFill>
              </a:rPr>
              <a:t>"))</a:t>
            </a:r>
          </a:p>
          <a:p>
            <a:pPr algn="just"/>
            <a:endParaRPr lang="en-US" dirty="0" smtClean="0">
              <a:solidFill>
                <a:schemeClr val="accent6">
                  <a:lumMod val="75000"/>
                </a:schemeClr>
              </a:solidFill>
            </a:endParaRPr>
          </a:p>
          <a:p>
            <a:pPr algn="just"/>
            <a:r>
              <a:rPr lang="en-US" dirty="0" smtClean="0"/>
              <a:t>You’ll </a:t>
            </a:r>
            <a:r>
              <a:rPr lang="en-US" dirty="0"/>
              <a:t>also need to make sure you have a C compiler and other needed command line tools. If you’re on Windows or Mac and you don’t already have them, </a:t>
            </a:r>
            <a:r>
              <a:rPr lang="en-US" b="1" dirty="0"/>
              <a:t>RStudio </a:t>
            </a:r>
            <a:r>
              <a:rPr lang="en-US" dirty="0"/>
              <a:t>will install them for you. Otherwise</a:t>
            </a:r>
            <a:r>
              <a:rPr lang="en-US" dirty="0" smtClean="0"/>
              <a:t>:</a:t>
            </a:r>
          </a:p>
          <a:p>
            <a:pPr algn="just"/>
            <a:endParaRPr lang="en-US" dirty="0"/>
          </a:p>
          <a:p>
            <a:pPr marL="285750" indent="-285750" algn="just">
              <a:buFont typeface="Arial" panose="020B0604020202020204" pitchFamily="34" charset="0"/>
              <a:buChar char="•"/>
            </a:pPr>
            <a:r>
              <a:rPr lang="en-US" dirty="0"/>
              <a:t>On Windows, download and install </a:t>
            </a:r>
            <a:r>
              <a:rPr lang="en-US" dirty="0" err="1">
                <a:hlinkClick r:id="rId3"/>
              </a:rPr>
              <a:t>Rtools</a:t>
            </a:r>
            <a:r>
              <a:rPr lang="en-US" dirty="0"/>
              <a:t>. NB: this is not an R package!</a:t>
            </a:r>
          </a:p>
          <a:p>
            <a:pPr marL="285750" indent="-285750" algn="just">
              <a:buFont typeface="Arial" panose="020B0604020202020204" pitchFamily="34" charset="0"/>
              <a:buChar char="•"/>
            </a:pPr>
            <a:r>
              <a:rPr lang="en-US" dirty="0"/>
              <a:t>On Mac, make sure you have either </a:t>
            </a:r>
            <a:r>
              <a:rPr lang="en-US" dirty="0" err="1"/>
              <a:t>XCode</a:t>
            </a:r>
            <a:r>
              <a:rPr lang="en-US" dirty="0"/>
              <a:t> (available for free in the App Store) or the </a:t>
            </a:r>
            <a:r>
              <a:rPr lang="en-US" dirty="0">
                <a:hlinkClick r:id="rId4"/>
              </a:rPr>
              <a:t>“Command Line Tools for </a:t>
            </a:r>
            <a:r>
              <a:rPr lang="en-US" dirty="0" err="1">
                <a:hlinkClick r:id="rId4"/>
              </a:rPr>
              <a:t>Xcode</a:t>
            </a:r>
            <a:r>
              <a:rPr lang="en-US" dirty="0">
                <a:hlinkClick r:id="rId4"/>
              </a:rPr>
              <a:t>”</a:t>
            </a:r>
            <a:r>
              <a:rPr lang="en-US" dirty="0"/>
              <a:t>. NB: you’ll need to have an Apple ID (available for free).</a:t>
            </a:r>
          </a:p>
          <a:p>
            <a:pPr marL="285750" indent="-285750" algn="just">
              <a:buFont typeface="Arial" panose="020B0604020202020204" pitchFamily="34" charset="0"/>
              <a:buChar char="•"/>
            </a:pPr>
            <a:r>
              <a:rPr lang="en-US" dirty="0"/>
              <a:t>On Linux, make sure you’ve installed not only R, but the R development devtools. This is a Linux package called something like r-base-dev.</a:t>
            </a:r>
          </a:p>
          <a:p>
            <a:pPr algn="just"/>
            <a:endParaRPr lang="en-US" dirty="0"/>
          </a:p>
        </p:txBody>
      </p:sp>
      <p:sp>
        <p:nvSpPr>
          <p:cNvPr id="5" name="TextBox 4"/>
          <p:cNvSpPr txBox="1"/>
          <p:nvPr/>
        </p:nvSpPr>
        <p:spPr>
          <a:xfrm>
            <a:off x="423080" y="381000"/>
            <a:ext cx="6968319" cy="523220"/>
          </a:xfrm>
          <a:prstGeom prst="rect">
            <a:avLst/>
          </a:prstGeom>
          <a:noFill/>
        </p:spPr>
        <p:txBody>
          <a:bodyPr wrap="square" rtlCol="0">
            <a:spAutoFit/>
          </a:bodyPr>
          <a:lstStyle/>
          <a:p>
            <a:r>
              <a:rPr lang="en-US" sz="2800" b="1" dirty="0" smtClean="0"/>
              <a:t>Requirements for building your package</a:t>
            </a:r>
            <a:endParaRPr lang="en-US" sz="2800" b="1" dirty="0"/>
          </a:p>
        </p:txBody>
      </p:sp>
    </p:spTree>
    <p:extLst>
      <p:ext uri="{BB962C8B-B14F-4D97-AF65-F5344CB8AC3E}">
        <p14:creationId xmlns:p14="http://schemas.microsoft.com/office/powerpoint/2010/main" val="9158535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524000"/>
            <a:ext cx="7620000" cy="3693319"/>
          </a:xfrm>
          <a:prstGeom prst="rect">
            <a:avLst/>
          </a:prstGeom>
          <a:noFill/>
        </p:spPr>
        <p:txBody>
          <a:bodyPr wrap="square" rtlCol="0">
            <a:spAutoFit/>
          </a:bodyPr>
          <a:lstStyle/>
          <a:p>
            <a:r>
              <a:rPr lang="en-US" dirty="0" smtClean="0"/>
              <a:t>The </a:t>
            </a:r>
            <a:r>
              <a:rPr lang="en-US" dirty="0"/>
              <a:t>easiest way to get started with a package is </a:t>
            </a:r>
            <a:r>
              <a:rPr lang="en-US" dirty="0" smtClean="0"/>
              <a:t>to run:</a:t>
            </a:r>
          </a:p>
          <a:p>
            <a:endParaRPr lang="en-US" dirty="0" smtClean="0"/>
          </a:p>
          <a:p>
            <a:pPr algn="ctr"/>
            <a:r>
              <a:rPr lang="en-US" dirty="0" smtClean="0">
                <a:solidFill>
                  <a:schemeClr val="accent3">
                    <a:lumMod val="75000"/>
                  </a:schemeClr>
                </a:solidFill>
              </a:rPr>
              <a:t>install.packages('</a:t>
            </a:r>
            <a:r>
              <a:rPr lang="en-US" dirty="0" err="1" smtClean="0">
                <a:solidFill>
                  <a:schemeClr val="accent3">
                    <a:lumMod val="75000"/>
                  </a:schemeClr>
                </a:solidFill>
              </a:rPr>
              <a:t>devtools',dependencies</a:t>
            </a:r>
            <a:r>
              <a:rPr lang="en-US" dirty="0" smtClean="0">
                <a:solidFill>
                  <a:schemeClr val="accent3">
                    <a:lumMod val="75000"/>
                  </a:schemeClr>
                </a:solidFill>
              </a:rPr>
              <a:t>=T) </a:t>
            </a:r>
          </a:p>
          <a:p>
            <a:pPr algn="ctr"/>
            <a:r>
              <a:rPr lang="en-US" dirty="0" smtClean="0">
                <a:solidFill>
                  <a:schemeClr val="accent3">
                    <a:lumMod val="75000"/>
                  </a:schemeClr>
                </a:solidFill>
              </a:rPr>
              <a:t>devtools</a:t>
            </a:r>
            <a:r>
              <a:rPr lang="en-US" dirty="0">
                <a:solidFill>
                  <a:schemeClr val="accent3">
                    <a:lumMod val="75000"/>
                  </a:schemeClr>
                </a:solidFill>
              </a:rPr>
              <a:t>::create("path/to/package/</a:t>
            </a:r>
            <a:r>
              <a:rPr lang="en-US" dirty="0" err="1">
                <a:solidFill>
                  <a:schemeClr val="accent3">
                    <a:lumMod val="75000"/>
                  </a:schemeClr>
                </a:solidFill>
              </a:rPr>
              <a:t>pkgname</a:t>
            </a:r>
            <a:r>
              <a:rPr lang="en-US" dirty="0" smtClean="0">
                <a:solidFill>
                  <a:schemeClr val="accent3">
                    <a:lumMod val="75000"/>
                  </a:schemeClr>
                </a:solidFill>
              </a:rPr>
              <a:t>")</a:t>
            </a:r>
          </a:p>
          <a:p>
            <a:pPr algn="ctr"/>
            <a:endParaRPr lang="en-US" dirty="0" smtClean="0">
              <a:solidFill>
                <a:schemeClr val="accent6">
                  <a:lumMod val="75000"/>
                </a:schemeClr>
              </a:solidFill>
            </a:endParaRPr>
          </a:p>
          <a:p>
            <a:r>
              <a:rPr lang="en-US" dirty="0" smtClean="0"/>
              <a:t>This </a:t>
            </a:r>
            <a:r>
              <a:rPr lang="en-US" dirty="0"/>
              <a:t>makes the package directory, path/to/package/</a:t>
            </a:r>
            <a:r>
              <a:rPr lang="en-US" dirty="0" err="1"/>
              <a:t>pkgname</a:t>
            </a:r>
            <a:r>
              <a:rPr lang="en-US" dirty="0"/>
              <a:t>/, and adds four items to make the smallest usable package</a:t>
            </a:r>
            <a:r>
              <a:rPr lang="en-US" dirty="0" smtClean="0"/>
              <a:t>:</a:t>
            </a:r>
          </a:p>
          <a:p>
            <a:endParaRPr lang="en-US" dirty="0"/>
          </a:p>
          <a:p>
            <a:pPr marL="285750" indent="-285750">
              <a:buFont typeface="Wingdings" panose="05000000000000000000" pitchFamily="2" charset="2"/>
              <a:buChar char="ü"/>
            </a:pPr>
            <a:r>
              <a:rPr lang="en-US" dirty="0"/>
              <a:t>An RStudio project file, pkgname.Rproj.</a:t>
            </a:r>
          </a:p>
          <a:p>
            <a:pPr marL="285750" indent="-285750">
              <a:buFont typeface="Wingdings" panose="05000000000000000000" pitchFamily="2" charset="2"/>
              <a:buChar char="ü"/>
            </a:pPr>
            <a:r>
              <a:rPr lang="en-US" dirty="0"/>
              <a:t>An R/ directory.</a:t>
            </a:r>
          </a:p>
          <a:p>
            <a:pPr marL="285750" indent="-285750">
              <a:buFont typeface="Wingdings" panose="05000000000000000000" pitchFamily="2" charset="2"/>
              <a:buChar char="ü"/>
            </a:pPr>
            <a:r>
              <a:rPr lang="en-US" dirty="0"/>
              <a:t>A basic DESCRIPTION file.</a:t>
            </a:r>
          </a:p>
          <a:p>
            <a:pPr marL="285750" indent="-285750">
              <a:buFont typeface="Wingdings" panose="05000000000000000000" pitchFamily="2" charset="2"/>
              <a:buChar char="ü"/>
            </a:pPr>
            <a:r>
              <a:rPr lang="en-US" dirty="0"/>
              <a:t>A basic NAMESPACE file.</a:t>
            </a:r>
          </a:p>
          <a:p>
            <a:endParaRPr lang="en-US" dirty="0" smtClean="0"/>
          </a:p>
        </p:txBody>
      </p:sp>
      <p:sp>
        <p:nvSpPr>
          <p:cNvPr id="3" name="TextBox 2"/>
          <p:cNvSpPr txBox="1"/>
          <p:nvPr/>
        </p:nvSpPr>
        <p:spPr>
          <a:xfrm>
            <a:off x="457200" y="685800"/>
            <a:ext cx="3124200" cy="954107"/>
          </a:xfrm>
          <a:prstGeom prst="rect">
            <a:avLst/>
          </a:prstGeom>
          <a:noFill/>
        </p:spPr>
        <p:txBody>
          <a:bodyPr wrap="square" rtlCol="0">
            <a:spAutoFit/>
          </a:bodyPr>
          <a:lstStyle/>
          <a:p>
            <a:r>
              <a:rPr lang="en-US" sz="2800" b="1" dirty="0"/>
              <a:t>Getting started</a:t>
            </a:r>
          </a:p>
          <a:p>
            <a:endParaRPr lang="en-US" sz="2800" b="1" dirty="0"/>
          </a:p>
        </p:txBody>
      </p:sp>
    </p:spTree>
    <p:extLst>
      <p:ext uri="{BB962C8B-B14F-4D97-AF65-F5344CB8AC3E}">
        <p14:creationId xmlns:p14="http://schemas.microsoft.com/office/powerpoint/2010/main" val="2796766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5152" y="1266885"/>
            <a:ext cx="7315200" cy="4524315"/>
          </a:xfrm>
          <a:prstGeom prst="rect">
            <a:avLst/>
          </a:prstGeom>
          <a:noFill/>
        </p:spPr>
        <p:txBody>
          <a:bodyPr wrap="square" rtlCol="0">
            <a:spAutoFit/>
          </a:bodyPr>
          <a:lstStyle/>
          <a:p>
            <a:r>
              <a:rPr lang="en-US" dirty="0" smtClean="0"/>
              <a:t>Four </a:t>
            </a:r>
            <a:r>
              <a:rPr lang="en-US" dirty="0"/>
              <a:t>types of packages</a:t>
            </a:r>
            <a:r>
              <a:rPr lang="en-US" dirty="0" smtClean="0"/>
              <a:t>:</a:t>
            </a:r>
          </a:p>
          <a:p>
            <a:endParaRPr lang="en-US" dirty="0"/>
          </a:p>
          <a:p>
            <a:pPr marL="171450" indent="-171450">
              <a:buFont typeface="Arial" panose="020B0604020202020204" pitchFamily="34" charset="0"/>
              <a:buChar char="•"/>
            </a:pPr>
            <a:r>
              <a:rPr lang="en-US" b="1" dirty="0" smtClean="0"/>
              <a:t>Source</a:t>
            </a:r>
            <a:r>
              <a:rPr lang="en-US" dirty="0" smtClean="0"/>
              <a:t> </a:t>
            </a:r>
            <a:r>
              <a:rPr lang="en-US" dirty="0"/>
              <a:t> -- the development version of a package that lives on your computer.</a:t>
            </a:r>
          </a:p>
          <a:p>
            <a:pPr marL="171450" indent="-171450">
              <a:buFont typeface="Arial" panose="020B0604020202020204" pitchFamily="34" charset="0"/>
              <a:buChar char="•"/>
            </a:pPr>
            <a:r>
              <a:rPr lang="en-US" b="1" dirty="0"/>
              <a:t>Bundled</a:t>
            </a:r>
            <a:r>
              <a:rPr lang="en-US" dirty="0"/>
              <a:t> -- a package compressed into a single file. By convention, package bundles in R use the extension</a:t>
            </a:r>
            <a:r>
              <a:rPr lang="en-US" dirty="0" smtClean="0"/>
              <a:t>.tar.gz</a:t>
            </a:r>
            <a:r>
              <a:rPr lang="en-US" dirty="0"/>
              <a:t>. This convention comes from Linux: it means that multiple files have been collapsed into a single file (</a:t>
            </a:r>
            <a:r>
              <a:rPr lang="en-US" dirty="0" smtClean="0"/>
              <a:t>.tar</a:t>
            </a:r>
            <a:r>
              <a:rPr lang="en-US" dirty="0"/>
              <a:t>) and then compressed using </a:t>
            </a:r>
            <a:r>
              <a:rPr lang="en-US" dirty="0" err="1"/>
              <a:t>gzip</a:t>
            </a:r>
            <a:r>
              <a:rPr lang="en-US" dirty="0"/>
              <a:t> (</a:t>
            </a:r>
            <a:r>
              <a:rPr lang="en-US" dirty="0" smtClean="0"/>
              <a:t>.</a:t>
            </a:r>
            <a:r>
              <a:rPr lang="en-US" dirty="0" err="1" smtClean="0"/>
              <a:t>gz</a:t>
            </a:r>
            <a:r>
              <a:rPr lang="en-US" dirty="0"/>
              <a:t>). Call </a:t>
            </a:r>
            <a:r>
              <a:rPr lang="en-US" dirty="0" smtClean="0"/>
              <a:t>devtools::build()</a:t>
            </a:r>
            <a:r>
              <a:rPr lang="en-US" dirty="0"/>
              <a:t> to make a package bundle.</a:t>
            </a:r>
          </a:p>
          <a:p>
            <a:pPr marL="171450" indent="-171450">
              <a:buFont typeface="Arial" panose="020B0604020202020204" pitchFamily="34" charset="0"/>
              <a:buChar char="•"/>
            </a:pPr>
            <a:r>
              <a:rPr lang="en-US" b="1" dirty="0"/>
              <a:t>Binary</a:t>
            </a:r>
            <a:r>
              <a:rPr lang="en-US" dirty="0"/>
              <a:t> -- Binary packages are platform specific: you can’t install a Windows binary package on a Mac or vice versa. Also, Mac binary packages end in </a:t>
            </a:r>
            <a:r>
              <a:rPr lang="en-US" dirty="0" smtClean="0"/>
              <a:t>.</a:t>
            </a:r>
            <a:r>
              <a:rPr lang="en-US" dirty="0" err="1" smtClean="0"/>
              <a:t>tgz</a:t>
            </a:r>
            <a:r>
              <a:rPr lang="en-US" dirty="0"/>
              <a:t> and Windows binary packages end in </a:t>
            </a:r>
            <a:r>
              <a:rPr lang="en-US" dirty="0" smtClean="0"/>
              <a:t>.zip</a:t>
            </a:r>
            <a:r>
              <a:rPr lang="en-US" dirty="0"/>
              <a:t>. You can use </a:t>
            </a:r>
            <a:r>
              <a:rPr lang="en-US" dirty="0" smtClean="0"/>
              <a:t>devtools::build(binary = TRUE)</a:t>
            </a:r>
            <a:r>
              <a:rPr lang="en-US" dirty="0"/>
              <a:t>to make a binary package.</a:t>
            </a:r>
          </a:p>
          <a:p>
            <a:pPr marL="171450" indent="-171450">
              <a:buFont typeface="Arial" panose="020B0604020202020204" pitchFamily="34" charset="0"/>
              <a:buChar char="•"/>
            </a:pPr>
            <a:r>
              <a:rPr lang="en-US" b="1" dirty="0"/>
              <a:t>Installed</a:t>
            </a:r>
            <a:r>
              <a:rPr lang="en-US" dirty="0"/>
              <a:t> -- An installed package is just a binary package that’s been decompressed into a package library. </a:t>
            </a:r>
            <a:endParaRPr lang="en-US" dirty="0" smtClean="0"/>
          </a:p>
          <a:p>
            <a:endParaRPr lang="en-US" dirty="0"/>
          </a:p>
        </p:txBody>
      </p:sp>
      <p:sp>
        <p:nvSpPr>
          <p:cNvPr id="3" name="TextBox 2"/>
          <p:cNvSpPr txBox="1"/>
          <p:nvPr/>
        </p:nvSpPr>
        <p:spPr>
          <a:xfrm>
            <a:off x="381000" y="457200"/>
            <a:ext cx="4114800" cy="523220"/>
          </a:xfrm>
          <a:prstGeom prst="rect">
            <a:avLst/>
          </a:prstGeom>
          <a:noFill/>
        </p:spPr>
        <p:txBody>
          <a:bodyPr wrap="square" rtlCol="0">
            <a:spAutoFit/>
          </a:bodyPr>
          <a:lstStyle/>
          <a:p>
            <a:r>
              <a:rPr lang="en-US" sz="2800" b="1" dirty="0" smtClean="0"/>
              <a:t>Build the package</a:t>
            </a:r>
            <a:endParaRPr lang="en-US" sz="2800" b="1" dirty="0"/>
          </a:p>
        </p:txBody>
      </p:sp>
    </p:spTree>
    <p:extLst>
      <p:ext uri="{BB962C8B-B14F-4D97-AF65-F5344CB8AC3E}">
        <p14:creationId xmlns:p14="http://schemas.microsoft.com/office/powerpoint/2010/main" val="2420083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04800" y="304800"/>
            <a:ext cx="8458200" cy="6324600"/>
            <a:chOff x="304800" y="304800"/>
            <a:chExt cx="8458200" cy="6324600"/>
          </a:xfrm>
        </p:grpSpPr>
        <p:sp>
          <p:nvSpPr>
            <p:cNvPr id="7" name="Rounded Rectangle 6"/>
            <p:cNvSpPr/>
            <p:nvPr/>
          </p:nvSpPr>
          <p:spPr>
            <a:xfrm>
              <a:off x="4876800" y="1066800"/>
              <a:ext cx="3886200" cy="55626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5" name="Rounded Rectangle 4"/>
            <p:cNvSpPr/>
            <p:nvPr/>
          </p:nvSpPr>
          <p:spPr>
            <a:xfrm>
              <a:off x="304800" y="1105018"/>
              <a:ext cx="3865033" cy="5498783"/>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 name="TextBox 1"/>
            <p:cNvSpPr txBox="1"/>
            <p:nvPr/>
          </p:nvSpPr>
          <p:spPr>
            <a:xfrm>
              <a:off x="304800" y="304800"/>
              <a:ext cx="7772400" cy="800219"/>
            </a:xfrm>
            <a:prstGeom prst="rect">
              <a:avLst/>
            </a:prstGeom>
            <a:noFill/>
          </p:spPr>
          <p:txBody>
            <a:bodyPr wrap="square" rtlCol="0">
              <a:spAutoFit/>
            </a:bodyPr>
            <a:lstStyle/>
            <a:p>
              <a:r>
                <a:rPr lang="en-US" sz="2800" b="1" dirty="0"/>
                <a:t>Generating Rd </a:t>
              </a:r>
              <a:r>
                <a:rPr lang="en-US" sz="2800" b="1" dirty="0" smtClean="0"/>
                <a:t>files using Roxygen comments</a:t>
              </a:r>
              <a:endParaRPr lang="en-US" sz="2800" b="1" dirty="0"/>
            </a:p>
            <a:p>
              <a:endParaRPr lang="en-US" dirty="0"/>
            </a:p>
          </p:txBody>
        </p:sp>
        <p:sp>
          <p:nvSpPr>
            <p:cNvPr id="4" name="TextBox 3"/>
            <p:cNvSpPr txBox="1"/>
            <p:nvPr/>
          </p:nvSpPr>
          <p:spPr>
            <a:xfrm>
              <a:off x="457200" y="1467683"/>
              <a:ext cx="4019550" cy="4708981"/>
            </a:xfrm>
            <a:prstGeom prst="rect">
              <a:avLst/>
            </a:prstGeom>
            <a:noFill/>
          </p:spPr>
          <p:txBody>
            <a:bodyPr wrap="square" rtlCol="0">
              <a:spAutoFit/>
            </a:bodyPr>
            <a:lstStyle/>
            <a:p>
              <a:r>
                <a:rPr lang="en-US" sz="2000" dirty="0" smtClean="0"/>
                <a:t>#' title(one line)</a:t>
              </a:r>
            </a:p>
            <a:p>
              <a:r>
                <a:rPr lang="en-US" sz="2000" dirty="0" smtClean="0"/>
                <a:t>#'</a:t>
              </a:r>
            </a:p>
            <a:p>
              <a:r>
                <a:rPr lang="en-US" sz="2000" dirty="0" smtClean="0"/>
                <a:t>#' description (one paragraph)</a:t>
              </a:r>
            </a:p>
            <a:p>
              <a:r>
                <a:rPr lang="en-US" sz="2000" dirty="0" smtClean="0"/>
                <a:t>#'</a:t>
              </a:r>
            </a:p>
            <a:p>
              <a:r>
                <a:rPr lang="en-US" sz="2000" dirty="0" smtClean="0"/>
                <a:t>#' details here (any length you want)</a:t>
              </a:r>
            </a:p>
            <a:p>
              <a:r>
                <a:rPr lang="en-US" sz="2000" dirty="0" smtClean="0"/>
                <a:t>#'</a:t>
              </a:r>
            </a:p>
            <a:p>
              <a:r>
                <a:rPr lang="en-US" sz="2000" dirty="0" smtClean="0"/>
                <a:t>#' @</a:t>
              </a:r>
              <a:r>
                <a:rPr lang="en-US" sz="2000" dirty="0" err="1" smtClean="0"/>
                <a:t>param</a:t>
              </a:r>
              <a:r>
                <a:rPr lang="en-US" sz="2000" dirty="0" smtClean="0"/>
                <a:t> a</a:t>
              </a:r>
            </a:p>
            <a:p>
              <a:r>
                <a:rPr lang="en-US" sz="2000" dirty="0" smtClean="0"/>
                <a:t>#' @</a:t>
              </a:r>
              <a:r>
                <a:rPr lang="en-US" sz="2000" dirty="0" err="1" smtClean="0"/>
                <a:t>param</a:t>
              </a:r>
              <a:r>
                <a:rPr lang="en-US" sz="2000" dirty="0" smtClean="0"/>
                <a:t> b</a:t>
              </a:r>
            </a:p>
            <a:p>
              <a:r>
                <a:rPr lang="en-US" sz="2000" dirty="0" smtClean="0"/>
                <a:t>#' @return </a:t>
              </a:r>
            </a:p>
            <a:p>
              <a:r>
                <a:rPr lang="en-US" sz="2000" dirty="0" smtClean="0"/>
                <a:t>#' @author </a:t>
              </a:r>
              <a:r>
                <a:rPr lang="en-US" sz="2000" dirty="0" err="1" smtClean="0"/>
                <a:t>abc</a:t>
              </a:r>
              <a:r>
                <a:rPr lang="en-US" sz="2000" dirty="0" smtClean="0"/>
                <a:t> &lt;\</a:t>
              </a:r>
              <a:r>
                <a:rPr lang="en-US" sz="2000" dirty="0" err="1" smtClean="0"/>
                <a:t>url</a:t>
              </a:r>
              <a:r>
                <a:rPr lang="en-US" sz="2000" dirty="0" smtClean="0"/>
                <a:t>{http://abc.com}&gt;</a:t>
              </a:r>
            </a:p>
            <a:p>
              <a:r>
                <a:rPr lang="en-US" sz="2000" dirty="0" smtClean="0"/>
                <a:t>#' @examples</a:t>
              </a:r>
            </a:p>
            <a:p>
              <a:r>
                <a:rPr lang="en-US" sz="2000" dirty="0" err="1" smtClean="0"/>
                <a:t>myFunction</a:t>
              </a:r>
              <a:r>
                <a:rPr lang="en-US" sz="2000" dirty="0" smtClean="0"/>
                <a:t> &lt;- function(a, b){</a:t>
              </a:r>
            </a:p>
            <a:p>
              <a:r>
                <a:rPr lang="en-US" sz="2000" dirty="0" smtClean="0"/>
                <a:t>    return(a + b)</a:t>
              </a:r>
            </a:p>
            <a:p>
              <a:r>
                <a:rPr lang="en-US" sz="2000" dirty="0" smtClean="0"/>
                <a:t>}</a:t>
              </a:r>
              <a:endParaRPr lang="en-US" sz="2000" dirty="0"/>
            </a:p>
          </p:txBody>
        </p:sp>
        <p:sp>
          <p:nvSpPr>
            <p:cNvPr id="6" name="TextBox 5"/>
            <p:cNvSpPr txBox="1"/>
            <p:nvPr/>
          </p:nvSpPr>
          <p:spPr>
            <a:xfrm>
              <a:off x="5029200" y="1384042"/>
              <a:ext cx="3733800" cy="5016758"/>
            </a:xfrm>
            <a:prstGeom prst="rect">
              <a:avLst/>
            </a:prstGeom>
            <a:noFill/>
          </p:spPr>
          <p:txBody>
            <a:bodyPr wrap="square" rtlCol="0">
              <a:spAutoFit/>
            </a:bodyPr>
            <a:lstStyle/>
            <a:p>
              <a:pPr algn="just"/>
              <a:r>
                <a:rPr lang="en-US" sz="2000" dirty="0" smtClean="0">
                  <a:latin typeface="Arial" panose="020B0604020202020204" pitchFamily="34" charset="0"/>
                  <a:cs typeface="Arial" panose="020B0604020202020204" pitchFamily="34" charset="0"/>
                </a:rPr>
                <a:t>As well as generating `.Rd` files, `roxygen2` can also manage your `NAMESPACE` and the Collate field in `DESCRIPTION`. To do this, only two simple steps:</a:t>
              </a:r>
            </a:p>
            <a:p>
              <a:pPr algn="just"/>
              <a:endParaRPr lang="en-US" sz="2000" dirty="0" smtClean="0">
                <a:latin typeface="Arial" panose="020B0604020202020204" pitchFamily="34" charset="0"/>
                <a:cs typeface="Arial" panose="020B0604020202020204" pitchFamily="34" charset="0"/>
              </a:endParaRPr>
            </a:p>
            <a:p>
              <a:pPr marL="457200" indent="-457200" algn="just">
                <a:buFont typeface="+mj-lt"/>
                <a:buAutoNum type="arabicPeriod"/>
              </a:pPr>
              <a:r>
                <a:rPr lang="en-US" sz="2000" dirty="0" smtClean="0">
                  <a:latin typeface="Arial" panose="020B0604020202020204" pitchFamily="34" charset="0"/>
                  <a:cs typeface="Arial" panose="020B0604020202020204" pitchFamily="34" charset="0"/>
                </a:rPr>
                <a:t>Add </a:t>
              </a:r>
              <a:r>
                <a:rPr lang="en-US" sz="2000" dirty="0" err="1" smtClean="0">
                  <a:latin typeface="Arial" panose="020B0604020202020204" pitchFamily="34" charset="0"/>
                  <a:cs typeface="Arial" panose="020B0604020202020204" pitchFamily="34" charset="0"/>
                </a:rPr>
                <a:t>roxygen</a:t>
              </a:r>
              <a:r>
                <a:rPr lang="en-US" sz="2000" dirty="0" smtClean="0">
                  <a:latin typeface="Arial" panose="020B0604020202020204" pitchFamily="34" charset="0"/>
                  <a:cs typeface="Arial" panose="020B0604020202020204" pitchFamily="34" charset="0"/>
                </a:rPr>
                <a:t> comments to your `.R` files.</a:t>
              </a:r>
            </a:p>
            <a:p>
              <a:pPr marL="457200" indent="-457200" algn="just">
                <a:buFont typeface="+mj-lt"/>
                <a:buAutoNum type="arabicPeriod"/>
              </a:pPr>
              <a:endParaRPr lang="en-US" sz="2000" dirty="0" smtClean="0">
                <a:latin typeface="Arial" panose="020B0604020202020204" pitchFamily="34" charset="0"/>
                <a:cs typeface="Arial" panose="020B0604020202020204" pitchFamily="34" charset="0"/>
              </a:endParaRPr>
            </a:p>
            <a:p>
              <a:pPr marL="457200" indent="-457200" algn="just">
                <a:buFont typeface="+mj-lt"/>
                <a:buAutoNum type="arabicPeriod"/>
              </a:pPr>
              <a:r>
                <a:rPr lang="en-US" sz="2000" dirty="0" smtClean="0">
                  <a:latin typeface="Arial" panose="020B0604020202020204" pitchFamily="34" charset="0"/>
                  <a:cs typeface="Arial" panose="020B0604020202020204" pitchFamily="34" charset="0"/>
                </a:rPr>
                <a:t>Run devtools::document() on the R console (or press `</a:t>
              </a:r>
              <a:r>
                <a:rPr lang="en-US" sz="2000" dirty="0" err="1" smtClean="0">
                  <a:latin typeface="Arial" panose="020B0604020202020204" pitchFamily="34" charset="0"/>
                  <a:cs typeface="Arial" panose="020B0604020202020204" pitchFamily="34" charset="0"/>
                </a:rPr>
                <a:t>Cmd</a:t>
              </a:r>
              <a:r>
                <a:rPr lang="en-US" sz="2000" dirty="0" smtClean="0">
                  <a:latin typeface="Arial" panose="020B0604020202020204" pitchFamily="34" charset="0"/>
                  <a:cs typeface="Arial" panose="020B0604020202020204" pitchFamily="34" charset="0"/>
                </a:rPr>
                <a:t> + Shift + D` in RStudio) to convert </a:t>
              </a:r>
              <a:r>
                <a:rPr lang="en-US" sz="2000" dirty="0" err="1" smtClean="0">
                  <a:latin typeface="Arial" panose="020B0604020202020204" pitchFamily="34" charset="0"/>
                  <a:cs typeface="Arial" panose="020B0604020202020204" pitchFamily="34" charset="0"/>
                </a:rPr>
                <a:t>roxygen</a:t>
              </a:r>
              <a:r>
                <a:rPr lang="en-US" sz="2000" dirty="0" smtClean="0">
                  <a:latin typeface="Arial" panose="020B0604020202020204" pitchFamily="34" charset="0"/>
                  <a:cs typeface="Arial" panose="020B0604020202020204" pitchFamily="34" charset="0"/>
                </a:rPr>
                <a:t> comments to `.Rd` files.</a:t>
              </a:r>
              <a:endParaRPr lang="en-US" sz="2000" dirty="0">
                <a:latin typeface="Arial" panose="020B0604020202020204" pitchFamily="34" charset="0"/>
                <a:cs typeface="Arial" panose="020B0604020202020204" pitchFamily="34" charset="0"/>
              </a:endParaRPr>
            </a:p>
          </p:txBody>
        </p:sp>
        <p:sp>
          <p:nvSpPr>
            <p:cNvPr id="8" name="Right Arrow 7"/>
            <p:cNvSpPr/>
            <p:nvPr/>
          </p:nvSpPr>
          <p:spPr>
            <a:xfrm>
              <a:off x="4229100" y="3208867"/>
              <a:ext cx="571500" cy="4572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8748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527" y="717184"/>
            <a:ext cx="7239000" cy="523220"/>
          </a:xfrm>
          <a:prstGeom prst="rect">
            <a:avLst/>
          </a:prstGeom>
          <a:noFill/>
        </p:spPr>
        <p:txBody>
          <a:bodyPr wrap="square" rtlCol="0">
            <a:spAutoFit/>
          </a:bodyPr>
          <a:lstStyle/>
          <a:p>
            <a:r>
              <a:rPr lang="en-US" sz="2800" b="1" dirty="0" smtClean="0"/>
              <a:t>Why packages? R is mostly packages!</a:t>
            </a:r>
            <a:endParaRPr lang="en-US" sz="2800" b="1" dirty="0"/>
          </a:p>
        </p:txBody>
      </p:sp>
      <p:sp>
        <p:nvSpPr>
          <p:cNvPr id="3" name="TextBox 2"/>
          <p:cNvSpPr txBox="1"/>
          <p:nvPr/>
        </p:nvSpPr>
        <p:spPr>
          <a:xfrm>
            <a:off x="1219200" y="1524000"/>
            <a:ext cx="624840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 ships with 13 base packages, and 15 recommended packages.</a:t>
            </a:r>
          </a:p>
          <a:p>
            <a:pPr marL="285750" indent="-285750">
              <a:buFont typeface="Arial" panose="020B0604020202020204" pitchFamily="34" charset="0"/>
              <a:buChar char="•"/>
            </a:pPr>
            <a:r>
              <a:rPr lang="en-US" dirty="0" smtClean="0"/>
              <a:t>CRAN contains about 5000 packages, Bioconductor has about 1600.</a:t>
            </a:r>
          </a:p>
          <a:p>
            <a:pPr marL="285750" indent="-285750">
              <a:buFont typeface="Arial" panose="020B0604020202020204" pitchFamily="34" charset="0"/>
              <a:buChar char="•"/>
            </a:pPr>
            <a:r>
              <a:rPr lang="en-US" dirty="0" smtClean="0"/>
              <a:t>There are other repositories (R-forge, </a:t>
            </a:r>
            <a:r>
              <a:rPr lang="en-US" dirty="0" err="1" smtClean="0"/>
              <a:t>Omegahat</a:t>
            </a:r>
            <a:r>
              <a:rPr lang="en-US" dirty="0" smtClean="0"/>
              <a:t>, rforge.net, etc.) and packages not in these repositories.</a:t>
            </a:r>
          </a:p>
          <a:p>
            <a:endParaRPr lang="en-US" dirty="0"/>
          </a:p>
        </p:txBody>
      </p:sp>
      <p:sp>
        <p:nvSpPr>
          <p:cNvPr id="4" name="TextBox 3"/>
          <p:cNvSpPr txBox="1"/>
          <p:nvPr/>
        </p:nvSpPr>
        <p:spPr>
          <a:xfrm>
            <a:off x="609600" y="3555325"/>
            <a:ext cx="4876800" cy="800219"/>
          </a:xfrm>
          <a:prstGeom prst="rect">
            <a:avLst/>
          </a:prstGeom>
          <a:noFill/>
        </p:spPr>
        <p:txBody>
          <a:bodyPr wrap="square" rtlCol="0">
            <a:spAutoFit/>
          </a:bodyPr>
          <a:lstStyle/>
          <a:p>
            <a:endParaRPr lang="en-US" sz="2800" b="1" dirty="0" smtClean="0"/>
          </a:p>
          <a:p>
            <a:endParaRPr lang="en-US" dirty="0"/>
          </a:p>
        </p:txBody>
      </p:sp>
    </p:spTree>
    <p:extLst>
      <p:ext uri="{BB962C8B-B14F-4D97-AF65-F5344CB8AC3E}">
        <p14:creationId xmlns:p14="http://schemas.microsoft.com/office/powerpoint/2010/main" val="3342543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p:nvPr/>
        </p:nvSpPr>
        <p:spPr>
          <a:xfrm>
            <a:off x="457200" y="2211667"/>
            <a:ext cx="7876825" cy="3960533"/>
          </a:xfrm>
          <a:prstGeom prst="roundRect">
            <a:avLst>
              <a:gd name="adj" fmla="val 16667"/>
            </a:avLst>
          </a:prstGeom>
          <a:solidFill>
            <a:srgbClr val="F3F3F3"/>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97" name="Shape 97"/>
          <p:cNvSpPr txBox="1">
            <a:spLocks noGrp="1"/>
          </p:cNvSpPr>
          <p:nvPr>
            <p:ph type="body" idx="1"/>
          </p:nvPr>
        </p:nvSpPr>
        <p:spPr>
          <a:xfrm>
            <a:off x="734775" y="222500"/>
            <a:ext cx="7952100" cy="6176400"/>
          </a:xfrm>
          <a:prstGeom prst="rect">
            <a:avLst/>
          </a:prstGeom>
        </p:spPr>
        <p:txBody>
          <a:bodyPr lIns="91425" tIns="91425" rIns="91425" bIns="91425" anchor="t" anchorCtr="0">
            <a:noAutofit/>
          </a:bodyPr>
          <a:lstStyle/>
          <a:p>
            <a:pPr lvl="0" rtl="0">
              <a:lnSpc>
                <a:spcPct val="110000"/>
              </a:lnSpc>
              <a:spcBef>
                <a:spcPts val="1500"/>
              </a:spcBef>
              <a:spcAft>
                <a:spcPts val="800"/>
              </a:spcAft>
              <a:buClr>
                <a:schemeClr val="dk1"/>
              </a:buClr>
              <a:buSzPct val="61111"/>
              <a:buFont typeface="Arial"/>
              <a:buNone/>
            </a:pPr>
            <a:r>
              <a:rPr lang="en" sz="1800" b="1" dirty="0">
                <a:solidFill>
                  <a:srgbClr val="333333"/>
                </a:solidFill>
              </a:rPr>
              <a:t>Documenting datasets</a:t>
            </a:r>
          </a:p>
          <a:p>
            <a:pPr lvl="0" rtl="0">
              <a:lnSpc>
                <a:spcPct val="136363"/>
              </a:lnSpc>
              <a:spcBef>
                <a:spcPts val="0"/>
              </a:spcBef>
              <a:spcAft>
                <a:spcPts val="800"/>
              </a:spcAft>
              <a:buClr>
                <a:schemeClr val="dk1"/>
              </a:buClr>
              <a:buSzPct val="100000"/>
              <a:buFont typeface="Arial"/>
              <a:buNone/>
            </a:pPr>
            <a:r>
              <a:rPr lang="en" sz="1400" dirty="0">
                <a:solidFill>
                  <a:srgbClr val="333333"/>
                </a:solidFill>
              </a:rPr>
              <a:t>Objects in data/ are always effectively exported (they use a slightly different mechanism to the NAMESPACE but the details are not important). This means that the must be documented. Documenting data is like documenting a function with a few minor differences. Instead of documenting the data directly, you document the name of the dataset. For example, the roxygen2 block used to document the diamonds data in ggplot2 looks something like this:</a:t>
            </a:r>
          </a:p>
          <a:p>
            <a:pPr lvl="0" rtl="0">
              <a:spcBef>
                <a:spcPts val="0"/>
              </a:spcBef>
              <a:spcAft>
                <a:spcPts val="800"/>
              </a:spcAft>
              <a:buNone/>
            </a:pPr>
            <a:r>
              <a:rPr lang="en" sz="1400" i="1" dirty="0">
                <a:solidFill>
                  <a:srgbClr val="888888"/>
                </a:solidFill>
              </a:rPr>
              <a:t>#' Prices of 50,000 round cut diamonds</a:t>
            </a:r>
            <a:r>
              <a:rPr lang="en" sz="1400" i="1" dirty="0" smtClean="0">
                <a:solidFill>
                  <a:srgbClr val="888888"/>
                </a:solidFill>
              </a:rPr>
              <a:t>.</a:t>
            </a:r>
          </a:p>
          <a:p>
            <a:pPr lvl="0" rtl="0">
              <a:spcBef>
                <a:spcPts val="0"/>
              </a:spcBef>
              <a:spcAft>
                <a:spcPts val="800"/>
              </a:spcAft>
              <a:buNone/>
            </a:pPr>
            <a:r>
              <a:rPr lang="en" sz="1400" i="1" dirty="0" smtClean="0">
                <a:solidFill>
                  <a:srgbClr val="888888"/>
                </a:solidFill>
              </a:rPr>
              <a:t>#‘</a:t>
            </a:r>
          </a:p>
          <a:p>
            <a:pPr lvl="0" rtl="0">
              <a:spcBef>
                <a:spcPts val="0"/>
              </a:spcBef>
              <a:spcAft>
                <a:spcPts val="800"/>
              </a:spcAft>
              <a:buNone/>
            </a:pPr>
            <a:r>
              <a:rPr lang="en" sz="1400" i="1" dirty="0" smtClean="0">
                <a:solidFill>
                  <a:srgbClr val="888888"/>
                </a:solidFill>
              </a:rPr>
              <a:t>#' </a:t>
            </a:r>
            <a:r>
              <a:rPr lang="en" sz="1400" i="1" dirty="0">
                <a:solidFill>
                  <a:srgbClr val="888888"/>
                </a:solidFill>
              </a:rPr>
              <a:t>A dataset containing the prices and other attributes of almost </a:t>
            </a:r>
            <a:r>
              <a:rPr lang="en" sz="1400" i="1" dirty="0" smtClean="0">
                <a:solidFill>
                  <a:srgbClr val="888888"/>
                </a:solidFill>
              </a:rPr>
              <a:t>54,000</a:t>
            </a:r>
          </a:p>
          <a:p>
            <a:pPr lvl="0" rtl="0">
              <a:spcBef>
                <a:spcPts val="0"/>
              </a:spcBef>
              <a:spcAft>
                <a:spcPts val="800"/>
              </a:spcAft>
              <a:buNone/>
            </a:pPr>
            <a:r>
              <a:rPr lang="en" sz="1400" i="1" dirty="0" smtClean="0">
                <a:solidFill>
                  <a:srgbClr val="888888"/>
                </a:solidFill>
              </a:rPr>
              <a:t>#' </a:t>
            </a:r>
            <a:r>
              <a:rPr lang="en" sz="1400" i="1" dirty="0">
                <a:solidFill>
                  <a:srgbClr val="888888"/>
                </a:solidFill>
              </a:rPr>
              <a:t>diamonds</a:t>
            </a:r>
            <a:r>
              <a:rPr lang="en" sz="1400" i="1" dirty="0" smtClean="0">
                <a:solidFill>
                  <a:srgbClr val="888888"/>
                </a:solidFill>
              </a:rPr>
              <a:t>.</a:t>
            </a:r>
          </a:p>
          <a:p>
            <a:pPr lvl="0" rtl="0">
              <a:spcBef>
                <a:spcPts val="0"/>
              </a:spcBef>
              <a:spcAft>
                <a:spcPts val="800"/>
              </a:spcAft>
              <a:buNone/>
            </a:pPr>
            <a:r>
              <a:rPr lang="en" sz="1400" i="1" dirty="0" smtClean="0">
                <a:solidFill>
                  <a:srgbClr val="888888"/>
                </a:solidFill>
              </a:rPr>
              <a:t>#‘</a:t>
            </a:r>
          </a:p>
          <a:p>
            <a:pPr lvl="0" rtl="0">
              <a:spcBef>
                <a:spcPts val="0"/>
              </a:spcBef>
              <a:spcAft>
                <a:spcPts val="800"/>
              </a:spcAft>
              <a:buNone/>
            </a:pPr>
            <a:r>
              <a:rPr lang="en" sz="1400" i="1" dirty="0" smtClean="0">
                <a:solidFill>
                  <a:srgbClr val="888888"/>
                </a:solidFill>
              </a:rPr>
              <a:t>#' </a:t>
            </a:r>
            <a:r>
              <a:rPr lang="en" sz="1400" i="1" dirty="0">
                <a:solidFill>
                  <a:srgbClr val="888888"/>
                </a:solidFill>
              </a:rPr>
              <a:t>@format A data frame with 53940 rows and 10 variables</a:t>
            </a:r>
            <a:r>
              <a:rPr lang="en" sz="1400" i="1" dirty="0" smtClean="0">
                <a:solidFill>
                  <a:srgbClr val="888888"/>
                </a:solidFill>
              </a:rPr>
              <a:t>:</a:t>
            </a:r>
          </a:p>
          <a:p>
            <a:pPr lvl="0" rtl="0">
              <a:spcBef>
                <a:spcPts val="0"/>
              </a:spcBef>
              <a:spcAft>
                <a:spcPts val="800"/>
              </a:spcAft>
              <a:buNone/>
            </a:pPr>
            <a:r>
              <a:rPr lang="en" sz="1400" i="1" dirty="0" smtClean="0">
                <a:solidFill>
                  <a:srgbClr val="888888"/>
                </a:solidFill>
              </a:rPr>
              <a:t>#' </a:t>
            </a:r>
            <a:r>
              <a:rPr lang="en" sz="1400" i="1" dirty="0">
                <a:solidFill>
                  <a:srgbClr val="888888"/>
                </a:solidFill>
              </a:rPr>
              <a:t>\describe{#'   \item{price}{price, in US dollars</a:t>
            </a:r>
            <a:r>
              <a:rPr lang="en" sz="1400" i="1" dirty="0" smtClean="0">
                <a:solidFill>
                  <a:srgbClr val="888888"/>
                </a:solidFill>
              </a:rPr>
              <a:t>}</a:t>
            </a:r>
          </a:p>
          <a:p>
            <a:pPr lvl="0" rtl="0">
              <a:spcBef>
                <a:spcPts val="0"/>
              </a:spcBef>
              <a:spcAft>
                <a:spcPts val="800"/>
              </a:spcAft>
              <a:buNone/>
            </a:pPr>
            <a:r>
              <a:rPr lang="en" sz="1400" i="1" dirty="0" smtClean="0">
                <a:solidFill>
                  <a:srgbClr val="888888"/>
                </a:solidFill>
              </a:rPr>
              <a:t>#'   </a:t>
            </a:r>
            <a:r>
              <a:rPr lang="en" sz="1400" i="1" dirty="0">
                <a:solidFill>
                  <a:srgbClr val="888888"/>
                </a:solidFill>
              </a:rPr>
              <a:t>\item{carat}{weight of the diamond, in carats</a:t>
            </a:r>
            <a:r>
              <a:rPr lang="en" sz="1400" i="1" dirty="0" smtClean="0">
                <a:solidFill>
                  <a:srgbClr val="888888"/>
                </a:solidFill>
              </a:rPr>
              <a:t>}</a:t>
            </a:r>
          </a:p>
          <a:p>
            <a:pPr lvl="0" rtl="0">
              <a:spcBef>
                <a:spcPts val="0"/>
              </a:spcBef>
              <a:spcAft>
                <a:spcPts val="800"/>
              </a:spcAft>
              <a:buNone/>
            </a:pPr>
            <a:r>
              <a:rPr lang="en" sz="1400" i="1" dirty="0" smtClean="0">
                <a:solidFill>
                  <a:srgbClr val="888888"/>
                </a:solidFill>
              </a:rPr>
              <a:t>#'   ...</a:t>
            </a:r>
          </a:p>
          <a:p>
            <a:pPr lvl="0" rtl="0">
              <a:spcBef>
                <a:spcPts val="0"/>
              </a:spcBef>
              <a:spcAft>
                <a:spcPts val="800"/>
              </a:spcAft>
              <a:buNone/>
            </a:pPr>
            <a:r>
              <a:rPr lang="en" sz="1400" i="1" dirty="0" smtClean="0">
                <a:solidFill>
                  <a:srgbClr val="888888"/>
                </a:solidFill>
              </a:rPr>
              <a:t>#' }</a:t>
            </a:r>
          </a:p>
          <a:p>
            <a:pPr lvl="0" rtl="0">
              <a:spcBef>
                <a:spcPts val="0"/>
              </a:spcBef>
              <a:spcAft>
                <a:spcPts val="800"/>
              </a:spcAft>
              <a:buNone/>
            </a:pPr>
            <a:r>
              <a:rPr lang="en" sz="1400" i="1" dirty="0" smtClean="0">
                <a:solidFill>
                  <a:srgbClr val="888888"/>
                </a:solidFill>
              </a:rPr>
              <a:t>#' </a:t>
            </a:r>
            <a:r>
              <a:rPr lang="en" sz="1400" i="1" dirty="0">
                <a:solidFill>
                  <a:srgbClr val="888888"/>
                </a:solidFill>
              </a:rPr>
              <a:t>@source \url{http://www.diamondse.info</a:t>
            </a:r>
            <a:r>
              <a:rPr lang="en" sz="1400" i="1" dirty="0" smtClean="0">
                <a:solidFill>
                  <a:srgbClr val="888888"/>
                </a:solidFill>
              </a:rPr>
              <a:t>/}</a:t>
            </a:r>
          </a:p>
          <a:p>
            <a:pPr lvl="0" rtl="0">
              <a:spcBef>
                <a:spcPts val="0"/>
              </a:spcBef>
              <a:spcAft>
                <a:spcPts val="800"/>
              </a:spcAft>
              <a:buNone/>
            </a:pPr>
            <a:r>
              <a:rPr lang="en" sz="1400" dirty="0" smtClean="0">
                <a:solidFill>
                  <a:srgbClr val="DD1144"/>
                </a:solidFill>
              </a:rPr>
              <a:t>"</a:t>
            </a:r>
            <a:r>
              <a:rPr lang="en" sz="1400" dirty="0">
                <a:solidFill>
                  <a:srgbClr val="DD1144"/>
                </a:solidFill>
              </a:rPr>
              <a:t>diamonds"</a:t>
            </a:r>
          </a:p>
        </p:txBody>
      </p:sp>
    </p:spTree>
    <p:extLst>
      <p:ext uri="{BB962C8B-B14F-4D97-AF65-F5344CB8AC3E}">
        <p14:creationId xmlns:p14="http://schemas.microsoft.com/office/powerpoint/2010/main" val="1181197605"/>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5791200" cy="523220"/>
          </a:xfrm>
          <a:prstGeom prst="rect">
            <a:avLst/>
          </a:prstGeom>
          <a:noFill/>
        </p:spPr>
        <p:txBody>
          <a:bodyPr wrap="square" rtlCol="0">
            <a:spAutoFit/>
          </a:bodyPr>
          <a:lstStyle/>
          <a:p>
            <a:r>
              <a:rPr lang="en-US" sz="2800" b="1" dirty="0" smtClean="0"/>
              <a:t>Vignette with markdown</a:t>
            </a:r>
            <a:endParaRPr lang="en-US" sz="2800" dirty="0"/>
          </a:p>
        </p:txBody>
      </p:sp>
      <p:sp>
        <p:nvSpPr>
          <p:cNvPr id="3" name="Rectangle 2"/>
          <p:cNvSpPr/>
          <p:nvPr/>
        </p:nvSpPr>
        <p:spPr>
          <a:xfrm>
            <a:off x="527956" y="1143000"/>
            <a:ext cx="8311243" cy="5632311"/>
          </a:xfrm>
          <a:prstGeom prst="rect">
            <a:avLst/>
          </a:prstGeom>
        </p:spPr>
        <p:txBody>
          <a:bodyPr wrap="square">
            <a:spAutoFit/>
          </a:bodyPr>
          <a:lstStyle/>
          <a:p>
            <a:r>
              <a:rPr lang="en-US" dirty="0"/>
              <a:t>A vignettes is like a book chapter or an academic paper: it should describe the problem that you package is designed to solve, and then show the reader how to solve it. Vignettes should divide functions into useful categories, and demonstrate how to coordinate multiple functions to solve problems</a:t>
            </a:r>
          </a:p>
          <a:p>
            <a:r>
              <a:rPr lang="en-US" dirty="0"/>
              <a:t>Each vignette provides three things: the original source file, a readable html page or a pdf, and a file of R code. You can read a specific vignette with vignette(x), and see its code with edit(vignette(x)).</a:t>
            </a:r>
          </a:p>
          <a:p>
            <a:r>
              <a:rPr lang="en-US" dirty="0"/>
              <a:t>Before R 3.0.0, only way to create </a:t>
            </a:r>
            <a:r>
              <a:rPr lang="en-US" dirty="0" err="1"/>
              <a:t>vignetes</a:t>
            </a:r>
            <a:r>
              <a:rPr lang="en-US" dirty="0"/>
              <a:t> was with </a:t>
            </a:r>
            <a:r>
              <a:rPr lang="en-US" dirty="0" err="1"/>
              <a:t>Sweave</a:t>
            </a:r>
            <a:r>
              <a:rPr lang="en-US" dirty="0"/>
              <a:t>. This was painful because </a:t>
            </a:r>
            <a:r>
              <a:rPr lang="en-US" dirty="0" err="1"/>
              <a:t>Sweave</a:t>
            </a:r>
            <a:r>
              <a:rPr lang="en-US" dirty="0"/>
              <a:t> only worked with </a:t>
            </a:r>
            <a:r>
              <a:rPr lang="en-US" dirty="0" err="1"/>
              <a:t>LaTeX</a:t>
            </a:r>
            <a:r>
              <a:rPr lang="en-US" dirty="0"/>
              <a:t>, and </a:t>
            </a:r>
            <a:r>
              <a:rPr lang="en-US" dirty="0" err="1"/>
              <a:t>LaTeX</a:t>
            </a:r>
            <a:r>
              <a:rPr lang="en-US" dirty="0"/>
              <a:t> is both hard to learn and slow to compile. Now, any package can provide a vignette </a:t>
            </a:r>
            <a:r>
              <a:rPr lang="en-US" b="1" dirty="0"/>
              <a:t>engine</a:t>
            </a:r>
            <a:r>
              <a:rPr lang="en-US" dirty="0"/>
              <a:t>, a standard interface for turning input files into html or pdf vignettes. In this chapter, we’re going to use the R markdown vignette engine provided by </a:t>
            </a:r>
            <a:r>
              <a:rPr lang="en-US" dirty="0" err="1"/>
              <a:t>knitr</a:t>
            </a:r>
            <a:r>
              <a:rPr lang="en-US" dirty="0"/>
              <a:t>.</a:t>
            </a:r>
          </a:p>
          <a:p>
            <a:r>
              <a:rPr lang="en-US" dirty="0"/>
              <a:t/>
            </a:r>
            <a:br>
              <a:rPr lang="en-US" dirty="0"/>
            </a:br>
            <a:r>
              <a:rPr lang="en-US" dirty="0"/>
              <a:t>Currently, the easiest way to get R Markdown is to use </a:t>
            </a:r>
            <a:r>
              <a:rPr lang="en-US" dirty="0">
                <a:hlinkClick r:id="rId3"/>
              </a:rPr>
              <a:t>RStudio</a:t>
            </a:r>
            <a:r>
              <a:rPr lang="en-US" dirty="0"/>
              <a:t>. RStudio will automatically install all of the needed prerequisites. If you don’t use RStudio, you’ll need to:</a:t>
            </a:r>
          </a:p>
          <a:p>
            <a:pPr marL="342900" indent="-342900" fontAlgn="base">
              <a:buFont typeface="+mj-lt"/>
              <a:buAutoNum type="arabicPeriod"/>
            </a:pPr>
            <a:r>
              <a:rPr lang="en-US" dirty="0"/>
              <a:t>Install the </a:t>
            </a:r>
            <a:r>
              <a:rPr lang="en-US" dirty="0" err="1"/>
              <a:t>rmarkdown</a:t>
            </a:r>
            <a:r>
              <a:rPr lang="en-US" dirty="0"/>
              <a:t> package with install.packages("</a:t>
            </a:r>
            <a:r>
              <a:rPr lang="en-US" dirty="0" err="1"/>
              <a:t>rmarkdown</a:t>
            </a:r>
            <a:r>
              <a:rPr lang="en-US" dirty="0"/>
              <a:t>").</a:t>
            </a:r>
          </a:p>
          <a:p>
            <a:pPr marL="342900" indent="-342900" fontAlgn="base">
              <a:buFont typeface="+mj-lt"/>
              <a:buAutoNum type="arabicPeriod"/>
            </a:pPr>
            <a:r>
              <a:rPr lang="en-US" dirty="0">
                <a:hlinkClick r:id="rId4"/>
              </a:rPr>
              <a:t>Install </a:t>
            </a:r>
            <a:r>
              <a:rPr lang="en-US" dirty="0" err="1">
                <a:hlinkClick r:id="rId4"/>
              </a:rPr>
              <a:t>pandoc</a:t>
            </a:r>
            <a:r>
              <a:rPr lang="en-US" dirty="0"/>
              <a:t>.</a:t>
            </a:r>
          </a:p>
          <a:p>
            <a:r>
              <a:rPr lang="en-US" dirty="0"/>
              <a:t/>
            </a:r>
            <a:br>
              <a:rPr lang="en-US" dirty="0"/>
            </a:br>
            <a:endParaRPr lang="en-US" dirty="0"/>
          </a:p>
        </p:txBody>
      </p:sp>
    </p:spTree>
    <p:extLst>
      <p:ext uri="{BB962C8B-B14F-4D97-AF65-F5344CB8AC3E}">
        <p14:creationId xmlns:p14="http://schemas.microsoft.com/office/powerpoint/2010/main" val="1085374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Shape 61"/>
          <p:cNvPicPr preferRelativeResize="0"/>
          <p:nvPr/>
        </p:nvPicPr>
        <p:blipFill>
          <a:blip r:embed="rId3">
            <a:alphaModFix/>
          </a:blip>
          <a:stretch>
            <a:fillRect/>
          </a:stretch>
        </p:blipFill>
        <p:spPr>
          <a:xfrm>
            <a:off x="3625329" y="5960533"/>
            <a:ext cx="946671" cy="287867"/>
          </a:xfrm>
          <a:prstGeom prst="rect">
            <a:avLst/>
          </a:prstGeom>
          <a:noFill/>
          <a:ln>
            <a:noFill/>
          </a:ln>
        </p:spPr>
      </p:pic>
      <p:sp>
        <p:nvSpPr>
          <p:cNvPr id="62" name="Shape 62"/>
          <p:cNvSpPr txBox="1"/>
          <p:nvPr/>
        </p:nvSpPr>
        <p:spPr>
          <a:xfrm>
            <a:off x="609600" y="609600"/>
            <a:ext cx="8073299" cy="5333999"/>
          </a:xfrm>
          <a:prstGeom prst="rect">
            <a:avLst/>
          </a:prstGeom>
          <a:noFill/>
          <a:ln>
            <a:noFill/>
          </a:ln>
        </p:spPr>
        <p:txBody>
          <a:bodyPr lIns="91425" tIns="91425" rIns="91425" bIns="91425" anchor="ctr" anchorCtr="0">
            <a:noAutofit/>
          </a:bodyPr>
          <a:lstStyle/>
          <a:p>
            <a:pPr lvl="0" rtl="0">
              <a:lnSpc>
                <a:spcPct val="110000"/>
              </a:lnSpc>
              <a:spcBef>
                <a:spcPts val="1500"/>
              </a:spcBef>
              <a:spcAft>
                <a:spcPts val="800"/>
              </a:spcAft>
              <a:buNone/>
            </a:pPr>
            <a:r>
              <a:rPr lang="en" sz="2800" b="1" dirty="0">
                <a:solidFill>
                  <a:srgbClr val="333333"/>
                </a:solidFill>
              </a:rPr>
              <a:t>Vignette workflow</a:t>
            </a:r>
          </a:p>
          <a:p>
            <a:pPr lvl="0" rtl="0">
              <a:lnSpc>
                <a:spcPct val="136363"/>
              </a:lnSpc>
              <a:spcBef>
                <a:spcPts val="0"/>
              </a:spcBef>
              <a:spcAft>
                <a:spcPts val="800"/>
              </a:spcAft>
              <a:buNone/>
            </a:pPr>
            <a:r>
              <a:rPr lang="en" sz="1600" dirty="0">
                <a:solidFill>
                  <a:srgbClr val="333333"/>
                </a:solidFill>
              </a:rPr>
              <a:t>To create your first vignette, run:</a:t>
            </a:r>
          </a:p>
          <a:p>
            <a:pPr lvl="0" rtl="0">
              <a:lnSpc>
                <a:spcPct val="136363"/>
              </a:lnSpc>
              <a:spcBef>
                <a:spcPts val="0"/>
              </a:spcBef>
              <a:spcAft>
                <a:spcPts val="800"/>
              </a:spcAft>
              <a:buNone/>
            </a:pPr>
            <a:r>
              <a:rPr lang="en" sz="1600" dirty="0">
                <a:solidFill>
                  <a:srgbClr val="333333"/>
                </a:solidFill>
              </a:rPr>
              <a:t>devtools::</a:t>
            </a:r>
            <a:r>
              <a:rPr lang="en" sz="1600" b="1" dirty="0">
                <a:solidFill>
                  <a:srgbClr val="555555"/>
                </a:solidFill>
              </a:rPr>
              <a:t>use_vignette</a:t>
            </a:r>
            <a:r>
              <a:rPr lang="en" sz="1600" dirty="0">
                <a:solidFill>
                  <a:srgbClr val="333333"/>
                </a:solidFill>
              </a:rPr>
              <a:t>(</a:t>
            </a:r>
            <a:r>
              <a:rPr lang="en" sz="1600" dirty="0">
                <a:solidFill>
                  <a:srgbClr val="DD1144"/>
                </a:solidFill>
              </a:rPr>
              <a:t>"my-vignette"</a:t>
            </a:r>
            <a:r>
              <a:rPr lang="en" sz="1600" dirty="0">
                <a:solidFill>
                  <a:srgbClr val="333333"/>
                </a:solidFill>
              </a:rPr>
              <a:t>)</a:t>
            </a:r>
          </a:p>
          <a:p>
            <a:pPr lvl="0" rtl="0">
              <a:lnSpc>
                <a:spcPct val="136363"/>
              </a:lnSpc>
              <a:spcBef>
                <a:spcPts val="0"/>
              </a:spcBef>
              <a:spcAft>
                <a:spcPts val="800"/>
              </a:spcAft>
              <a:buNone/>
            </a:pPr>
            <a:r>
              <a:rPr lang="en" sz="1600" dirty="0">
                <a:solidFill>
                  <a:srgbClr val="333333"/>
                </a:solidFill>
              </a:rPr>
              <a:t>This will:</a:t>
            </a:r>
          </a:p>
          <a:p>
            <a:pPr marL="457200" lvl="0" indent="-298450" rtl="0">
              <a:lnSpc>
                <a:spcPct val="136363"/>
              </a:lnSpc>
              <a:spcBef>
                <a:spcPts val="0"/>
              </a:spcBef>
              <a:spcAft>
                <a:spcPts val="1600"/>
              </a:spcAft>
              <a:buClr>
                <a:srgbClr val="333333"/>
              </a:buClr>
              <a:buSzPct val="100000"/>
              <a:buFont typeface="Arial"/>
              <a:buAutoNum type="arabicPeriod"/>
            </a:pPr>
            <a:r>
              <a:rPr lang="en" sz="1600" dirty="0">
                <a:solidFill>
                  <a:srgbClr val="333333"/>
                </a:solidFill>
              </a:rPr>
              <a:t>Create a vignettes/ directory.</a:t>
            </a:r>
          </a:p>
          <a:p>
            <a:pPr marL="457200" lvl="0" indent="-298450" rtl="0">
              <a:lnSpc>
                <a:spcPct val="136363"/>
              </a:lnSpc>
              <a:spcBef>
                <a:spcPts val="0"/>
              </a:spcBef>
              <a:spcAft>
                <a:spcPts val="1600"/>
              </a:spcAft>
              <a:buClr>
                <a:srgbClr val="333333"/>
              </a:buClr>
              <a:buSzPct val="100000"/>
              <a:buFont typeface="Arial"/>
              <a:buAutoNum type="arabicPeriod"/>
            </a:pPr>
            <a:r>
              <a:rPr lang="en" sz="1600" dirty="0">
                <a:solidFill>
                  <a:srgbClr val="333333"/>
                </a:solidFill>
              </a:rPr>
              <a:t>Add the necessary dependencies to DESCRIPTION (i.e. it adds knitr to Suggests and VignetteBuilder fields).</a:t>
            </a:r>
          </a:p>
          <a:p>
            <a:pPr marL="457200" lvl="0" indent="-298450" rtl="0">
              <a:lnSpc>
                <a:spcPct val="136363"/>
              </a:lnSpc>
              <a:spcBef>
                <a:spcPts val="0"/>
              </a:spcBef>
              <a:spcAft>
                <a:spcPts val="1600"/>
              </a:spcAft>
              <a:buClr>
                <a:srgbClr val="333333"/>
              </a:buClr>
              <a:buSzPct val="100000"/>
              <a:buFont typeface="Arial"/>
              <a:buAutoNum type="arabicPeriod"/>
            </a:pPr>
            <a:r>
              <a:rPr lang="en" sz="1600" dirty="0">
                <a:solidFill>
                  <a:srgbClr val="333333"/>
                </a:solidFill>
              </a:rPr>
              <a:t>Draft a vignette, vignettes/my-vignette.Rmd.</a:t>
            </a:r>
          </a:p>
          <a:p>
            <a:pPr lvl="0" rtl="0">
              <a:lnSpc>
                <a:spcPct val="136363"/>
              </a:lnSpc>
              <a:spcBef>
                <a:spcPts val="0"/>
              </a:spcBef>
              <a:spcAft>
                <a:spcPts val="800"/>
              </a:spcAft>
              <a:buNone/>
            </a:pPr>
            <a:r>
              <a:rPr lang="en" sz="1600" dirty="0">
                <a:solidFill>
                  <a:srgbClr val="333333"/>
                </a:solidFill>
              </a:rPr>
              <a:t>The draft vignette has been designed to remind you of the important parts of an R Markdown file, so it should be a useful reference when you’re creating a new vignette.</a:t>
            </a:r>
          </a:p>
          <a:p>
            <a:pPr lvl="0" rtl="0">
              <a:lnSpc>
                <a:spcPct val="136363"/>
              </a:lnSpc>
              <a:spcBef>
                <a:spcPts val="0"/>
              </a:spcBef>
              <a:spcAft>
                <a:spcPts val="800"/>
              </a:spcAft>
              <a:buNone/>
            </a:pPr>
            <a:r>
              <a:rPr lang="en" sz="1600" dirty="0">
                <a:solidFill>
                  <a:srgbClr val="333333"/>
                </a:solidFill>
              </a:rPr>
              <a:t>Once you have this file, the workflow is simple:</a:t>
            </a:r>
          </a:p>
          <a:p>
            <a:pPr marL="457200" lvl="0" indent="-298450" rtl="0">
              <a:lnSpc>
                <a:spcPct val="136363"/>
              </a:lnSpc>
              <a:spcBef>
                <a:spcPts val="0"/>
              </a:spcBef>
              <a:spcAft>
                <a:spcPts val="1600"/>
              </a:spcAft>
              <a:buClr>
                <a:srgbClr val="333333"/>
              </a:buClr>
              <a:buSzPct val="100000"/>
              <a:buFont typeface="Arial"/>
              <a:buAutoNum type="arabicPeriod"/>
            </a:pPr>
            <a:r>
              <a:rPr lang="en" sz="1600" dirty="0">
                <a:solidFill>
                  <a:srgbClr val="333333"/>
                </a:solidFill>
              </a:rPr>
              <a:t>Modify the vignette.</a:t>
            </a:r>
          </a:p>
          <a:p>
            <a:pPr marL="457200" lvl="0" indent="-298450" rtl="0">
              <a:lnSpc>
                <a:spcPct val="136363"/>
              </a:lnSpc>
              <a:spcBef>
                <a:spcPts val="0"/>
              </a:spcBef>
              <a:spcAft>
                <a:spcPts val="1600"/>
              </a:spcAft>
              <a:buClr>
                <a:srgbClr val="333333"/>
              </a:buClr>
              <a:buSzPct val="100000"/>
              <a:buFont typeface="Arial"/>
              <a:buAutoNum type="arabicPeriod"/>
            </a:pPr>
            <a:r>
              <a:rPr lang="en" sz="1600" dirty="0">
                <a:solidFill>
                  <a:srgbClr val="333333"/>
                </a:solidFill>
              </a:rPr>
              <a:t>Press Cmd + Shift + K (or click              </a:t>
            </a:r>
            <a:r>
              <a:rPr lang="en" sz="1600" dirty="0" smtClean="0">
                <a:solidFill>
                  <a:srgbClr val="333333"/>
                </a:solidFill>
              </a:rPr>
              <a:t>        </a:t>
            </a:r>
            <a:r>
              <a:rPr lang="en" sz="1600" dirty="0">
                <a:solidFill>
                  <a:srgbClr val="333333"/>
                </a:solidFill>
              </a:rPr>
              <a:t>)  to knit the vignette and preview the output.</a:t>
            </a:r>
          </a:p>
        </p:txBody>
      </p:sp>
    </p:spTree>
    <p:extLst>
      <p:ext uri="{BB962C8B-B14F-4D97-AF65-F5344CB8AC3E}">
        <p14:creationId xmlns:p14="http://schemas.microsoft.com/office/powerpoint/2010/main" val="284378653"/>
      </p:ext>
    </p:extLst>
  </p:cSld>
  <p:clrMapOvr>
    <a:masterClrMapping/>
  </p:clrMapOvr>
  <p:transition spd="slow">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457200" y="478314"/>
            <a:ext cx="8229600" cy="6368800"/>
          </a:xfrm>
          <a:prstGeom prst="rect">
            <a:avLst/>
          </a:prstGeom>
        </p:spPr>
        <p:txBody>
          <a:bodyPr lIns="91425" tIns="91425" rIns="91425" bIns="91425" anchor="t" anchorCtr="0">
            <a:noAutofit/>
          </a:bodyPr>
          <a:lstStyle/>
          <a:p>
            <a:pPr lvl="0" rtl="0">
              <a:lnSpc>
                <a:spcPct val="136363"/>
              </a:lnSpc>
              <a:spcBef>
                <a:spcPts val="0"/>
              </a:spcBef>
              <a:spcAft>
                <a:spcPts val="800"/>
              </a:spcAft>
              <a:buClr>
                <a:schemeClr val="dk1"/>
              </a:buClr>
              <a:buSzPct val="100000"/>
              <a:buFont typeface="Arial"/>
              <a:buNone/>
            </a:pPr>
            <a:r>
              <a:rPr lang="en" sz="1400" dirty="0">
                <a:solidFill>
                  <a:srgbClr val="333333"/>
                </a:solidFill>
                <a:latin typeface="+mn-lt"/>
              </a:rPr>
              <a:t>There are three important components to an R Markdown vignette:</a:t>
            </a:r>
          </a:p>
          <a:p>
            <a:pPr marL="457200" lvl="0" indent="-298450" rtl="0">
              <a:lnSpc>
                <a:spcPct val="136363"/>
              </a:lnSpc>
              <a:spcBef>
                <a:spcPts val="0"/>
              </a:spcBef>
              <a:spcAft>
                <a:spcPts val="800"/>
              </a:spcAft>
              <a:buClr>
                <a:srgbClr val="333333"/>
              </a:buClr>
              <a:buSzPct val="100000"/>
              <a:buFont typeface="Arial"/>
              <a:buChar char="●"/>
            </a:pPr>
            <a:r>
              <a:rPr lang="en" sz="1400" dirty="0">
                <a:solidFill>
                  <a:srgbClr val="333333"/>
                </a:solidFill>
                <a:latin typeface="+mn-lt"/>
              </a:rPr>
              <a:t>The initial metadata block.</a:t>
            </a:r>
          </a:p>
          <a:p>
            <a:pPr marL="457200" lvl="0" indent="-298450" rtl="0">
              <a:lnSpc>
                <a:spcPct val="136363"/>
              </a:lnSpc>
              <a:spcBef>
                <a:spcPts val="0"/>
              </a:spcBef>
              <a:spcAft>
                <a:spcPts val="800"/>
              </a:spcAft>
              <a:buClr>
                <a:srgbClr val="333333"/>
              </a:buClr>
              <a:buSzPct val="100000"/>
              <a:buFont typeface="Arial"/>
              <a:buChar char="●"/>
            </a:pPr>
            <a:r>
              <a:rPr lang="en" sz="1400" dirty="0">
                <a:solidFill>
                  <a:srgbClr val="333333"/>
                </a:solidFill>
                <a:latin typeface="+mn-lt"/>
              </a:rPr>
              <a:t>Markdown for formatting text.</a:t>
            </a:r>
          </a:p>
          <a:p>
            <a:pPr marL="457200" lvl="0" indent="-298450" rtl="0">
              <a:lnSpc>
                <a:spcPct val="136363"/>
              </a:lnSpc>
              <a:spcBef>
                <a:spcPts val="0"/>
              </a:spcBef>
              <a:spcAft>
                <a:spcPts val="800"/>
              </a:spcAft>
              <a:buClr>
                <a:srgbClr val="333333"/>
              </a:buClr>
              <a:buSzPct val="100000"/>
              <a:buFont typeface="Arial"/>
              <a:buChar char="●"/>
            </a:pPr>
            <a:r>
              <a:rPr lang="en" sz="1400" dirty="0">
                <a:solidFill>
                  <a:srgbClr val="333333"/>
                </a:solidFill>
                <a:latin typeface="+mn-lt"/>
              </a:rPr>
              <a:t>Knitr for intermingling text, code and results.</a:t>
            </a:r>
          </a:p>
          <a:p>
            <a:pPr rtl="0">
              <a:lnSpc>
                <a:spcPct val="110000"/>
              </a:lnSpc>
              <a:spcBef>
                <a:spcPts val="1500"/>
              </a:spcBef>
              <a:spcAft>
                <a:spcPts val="800"/>
              </a:spcAft>
              <a:buNone/>
            </a:pPr>
            <a:r>
              <a:rPr lang="en" sz="1400" b="1" dirty="0">
                <a:solidFill>
                  <a:srgbClr val="333333"/>
                </a:solidFill>
                <a:latin typeface="+mn-lt"/>
              </a:rPr>
              <a:t>Metadata</a:t>
            </a:r>
          </a:p>
          <a:p>
            <a:pPr rtl="0">
              <a:lnSpc>
                <a:spcPct val="136363"/>
              </a:lnSpc>
              <a:spcBef>
                <a:spcPts val="0"/>
              </a:spcBef>
              <a:spcAft>
                <a:spcPts val="800"/>
              </a:spcAft>
              <a:buNone/>
            </a:pPr>
            <a:r>
              <a:rPr lang="en" sz="1400" dirty="0">
                <a:solidFill>
                  <a:srgbClr val="333333"/>
                </a:solidFill>
                <a:latin typeface="+mn-lt"/>
              </a:rPr>
              <a:t>The first few lines of the vignette contain important metadata. The default template contains the following information:</a:t>
            </a:r>
          </a:p>
          <a:p>
            <a:pPr rtl="0">
              <a:lnSpc>
                <a:spcPct val="136363"/>
              </a:lnSpc>
              <a:spcBef>
                <a:spcPts val="0"/>
              </a:spcBef>
              <a:spcAft>
                <a:spcPts val="800"/>
              </a:spcAft>
              <a:buNone/>
            </a:pPr>
            <a:r>
              <a:rPr lang="en" sz="1400" dirty="0" smtClean="0">
                <a:solidFill>
                  <a:srgbClr val="333333"/>
                </a:solidFill>
                <a:latin typeface="+mn-lt"/>
              </a:rPr>
              <a:t>       ---</a:t>
            </a:r>
            <a:r>
              <a:rPr lang="en" sz="1400" dirty="0">
                <a:solidFill>
                  <a:srgbClr val="333333"/>
                </a:solidFill>
                <a:latin typeface="+mn-lt"/>
              </a:rPr>
              <a:t/>
            </a:r>
            <a:br>
              <a:rPr lang="en" sz="1400" dirty="0">
                <a:solidFill>
                  <a:srgbClr val="333333"/>
                </a:solidFill>
                <a:latin typeface="+mn-lt"/>
              </a:rPr>
            </a:br>
            <a:r>
              <a:rPr lang="en" sz="1400" dirty="0">
                <a:solidFill>
                  <a:srgbClr val="333333"/>
                </a:solidFill>
                <a:latin typeface="+mn-lt"/>
              </a:rPr>
              <a:t>title: "Vignette Title"</a:t>
            </a:r>
            <a:br>
              <a:rPr lang="en" sz="1400" dirty="0">
                <a:solidFill>
                  <a:srgbClr val="333333"/>
                </a:solidFill>
                <a:latin typeface="+mn-lt"/>
              </a:rPr>
            </a:br>
            <a:r>
              <a:rPr lang="en" sz="1400" dirty="0">
                <a:solidFill>
                  <a:srgbClr val="333333"/>
                </a:solidFill>
                <a:latin typeface="+mn-lt"/>
              </a:rPr>
              <a:t>author: "Vignette Author"</a:t>
            </a:r>
            <a:br>
              <a:rPr lang="en" sz="1400" dirty="0">
                <a:solidFill>
                  <a:srgbClr val="333333"/>
                </a:solidFill>
                <a:latin typeface="+mn-lt"/>
              </a:rPr>
            </a:br>
            <a:r>
              <a:rPr lang="en" sz="1400" dirty="0">
                <a:solidFill>
                  <a:srgbClr val="333333"/>
                </a:solidFill>
                <a:latin typeface="+mn-lt"/>
              </a:rPr>
              <a:t>date: "`</a:t>
            </a:r>
            <a:br>
              <a:rPr lang="en" sz="1400" dirty="0">
                <a:solidFill>
                  <a:srgbClr val="333333"/>
                </a:solidFill>
                <a:latin typeface="+mn-lt"/>
              </a:rPr>
            </a:br>
            <a:r>
              <a:rPr lang="en" sz="1400" dirty="0">
                <a:solidFill>
                  <a:srgbClr val="333333"/>
                </a:solidFill>
                <a:latin typeface="+mn-lt"/>
              </a:rPr>
              <a:t>r Sys.Date()`"</a:t>
            </a:r>
            <a:br>
              <a:rPr lang="en" sz="1400" dirty="0">
                <a:solidFill>
                  <a:srgbClr val="333333"/>
                </a:solidFill>
                <a:latin typeface="+mn-lt"/>
              </a:rPr>
            </a:br>
            <a:r>
              <a:rPr lang="en" sz="1400" dirty="0">
                <a:solidFill>
                  <a:srgbClr val="333333"/>
                </a:solidFill>
                <a:latin typeface="+mn-lt"/>
              </a:rPr>
              <a:t>output: rmarkdown::html_vignette</a:t>
            </a:r>
            <a:br>
              <a:rPr lang="en" sz="1400" dirty="0">
                <a:solidFill>
                  <a:srgbClr val="333333"/>
                </a:solidFill>
                <a:latin typeface="+mn-lt"/>
              </a:rPr>
            </a:br>
            <a:r>
              <a:rPr lang="en" sz="1400" dirty="0">
                <a:solidFill>
                  <a:srgbClr val="333333"/>
                </a:solidFill>
                <a:latin typeface="+mn-lt"/>
              </a:rPr>
              <a:t>vignette: &gt;</a:t>
            </a:r>
            <a:br>
              <a:rPr lang="en" sz="1400" dirty="0">
                <a:solidFill>
                  <a:srgbClr val="333333"/>
                </a:solidFill>
                <a:latin typeface="+mn-lt"/>
              </a:rPr>
            </a:br>
            <a:r>
              <a:rPr lang="en" sz="1400" dirty="0">
                <a:solidFill>
                  <a:srgbClr val="333333"/>
                </a:solidFill>
                <a:latin typeface="+mn-lt"/>
              </a:rPr>
              <a:t>  %\VignetteIndexEntry{Vignette Title}</a:t>
            </a:r>
            <a:br>
              <a:rPr lang="en" sz="1400" dirty="0">
                <a:solidFill>
                  <a:srgbClr val="333333"/>
                </a:solidFill>
                <a:latin typeface="+mn-lt"/>
              </a:rPr>
            </a:br>
            <a:r>
              <a:rPr lang="en" sz="1400" dirty="0">
                <a:solidFill>
                  <a:srgbClr val="333333"/>
                </a:solidFill>
                <a:latin typeface="+mn-lt"/>
              </a:rPr>
              <a:t>  %\VignetteEngine{knitr::rmarkdown}</a:t>
            </a:r>
            <a:br>
              <a:rPr lang="en" sz="1400" dirty="0">
                <a:solidFill>
                  <a:srgbClr val="333333"/>
                </a:solidFill>
                <a:latin typeface="+mn-lt"/>
              </a:rPr>
            </a:br>
            <a:r>
              <a:rPr lang="en" sz="1400" dirty="0">
                <a:solidFill>
                  <a:srgbClr val="333333"/>
                </a:solidFill>
                <a:latin typeface="+mn-lt"/>
              </a:rPr>
              <a:t>  %\usepackage[utf8]{inputenc}</a:t>
            </a:r>
            <a:br>
              <a:rPr lang="en" sz="1400" dirty="0">
                <a:solidFill>
                  <a:srgbClr val="333333"/>
                </a:solidFill>
                <a:latin typeface="+mn-lt"/>
              </a:rPr>
            </a:br>
            <a:r>
              <a:rPr lang="en" sz="1400" dirty="0">
                <a:solidFill>
                  <a:srgbClr val="333333"/>
                </a:solidFill>
                <a:latin typeface="+mn-lt"/>
              </a:rPr>
              <a:t>---</a:t>
            </a:r>
          </a:p>
        </p:txBody>
      </p:sp>
    </p:spTree>
    <p:extLst>
      <p:ext uri="{BB962C8B-B14F-4D97-AF65-F5344CB8AC3E}">
        <p14:creationId xmlns:p14="http://schemas.microsoft.com/office/powerpoint/2010/main" val="4292287654"/>
      </p:ext>
    </p:extLst>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5562600" cy="707886"/>
          </a:xfrm>
          <a:prstGeom prst="rect">
            <a:avLst/>
          </a:prstGeom>
          <a:noFill/>
        </p:spPr>
        <p:txBody>
          <a:bodyPr wrap="square" rtlCol="0">
            <a:spAutoFit/>
          </a:bodyPr>
          <a:lstStyle/>
          <a:p>
            <a:r>
              <a:rPr lang="en-US" sz="4000" b="1" dirty="0" smtClean="0"/>
              <a:t>Resources</a:t>
            </a:r>
            <a:endParaRPr lang="en-US" sz="4000" b="1" dirty="0"/>
          </a:p>
        </p:txBody>
      </p:sp>
      <p:sp>
        <p:nvSpPr>
          <p:cNvPr id="3" name="TextBox 2"/>
          <p:cNvSpPr txBox="1"/>
          <p:nvPr/>
        </p:nvSpPr>
        <p:spPr>
          <a:xfrm>
            <a:off x="609600" y="1600200"/>
            <a:ext cx="8229600" cy="2308324"/>
          </a:xfrm>
          <a:prstGeom prst="rect">
            <a:avLst/>
          </a:prstGeom>
          <a:noFill/>
        </p:spPr>
        <p:txBody>
          <a:bodyPr wrap="square" rtlCol="0">
            <a:spAutoFit/>
          </a:bodyPr>
          <a:lstStyle/>
          <a:p>
            <a:r>
              <a:rPr lang="en-US" b="1" dirty="0"/>
              <a:t>Writing an R package from scratch    </a:t>
            </a:r>
            <a:r>
              <a:rPr lang="en-US" sz="1600" dirty="0"/>
              <a:t>a blog by Hilary Parker</a:t>
            </a:r>
          </a:p>
          <a:p>
            <a:r>
              <a:rPr lang="en-US" dirty="0" smtClean="0"/>
              <a:t>          http</a:t>
            </a:r>
            <a:r>
              <a:rPr lang="en-US" dirty="0"/>
              <a:t>://hilaryparker.com/2014/04/29/writing-an-r-package-from-scratch/</a:t>
            </a:r>
          </a:p>
          <a:p>
            <a:endParaRPr lang="en-US" b="1" dirty="0" smtClean="0"/>
          </a:p>
          <a:p>
            <a:r>
              <a:rPr lang="en-US" b="1" dirty="0" smtClean="0"/>
              <a:t>R packages    </a:t>
            </a:r>
            <a:r>
              <a:rPr lang="en-US" sz="1600" dirty="0"/>
              <a:t>a book by Hadley </a:t>
            </a:r>
            <a:r>
              <a:rPr lang="en-US" sz="1600" dirty="0" smtClean="0"/>
              <a:t>Wickham</a:t>
            </a:r>
            <a:r>
              <a:rPr lang="en-US" sz="1600" b="1" dirty="0" smtClean="0"/>
              <a:t>   </a:t>
            </a:r>
          </a:p>
          <a:p>
            <a:r>
              <a:rPr lang="en-US" dirty="0" smtClean="0"/>
              <a:t>          http</a:t>
            </a:r>
            <a:r>
              <a:rPr lang="en-US" dirty="0"/>
              <a:t>://</a:t>
            </a:r>
            <a:r>
              <a:rPr lang="en-US" dirty="0" smtClean="0"/>
              <a:t>r-pkgs.had.co.nz</a:t>
            </a:r>
            <a:r>
              <a:rPr lang="en-US" dirty="0"/>
              <a:t>/</a:t>
            </a:r>
          </a:p>
          <a:p>
            <a:endParaRPr lang="en-US" dirty="0"/>
          </a:p>
          <a:p>
            <a:r>
              <a:rPr lang="en-US" b="1" dirty="0" smtClean="0"/>
              <a:t>writing R extensions    </a:t>
            </a:r>
            <a:r>
              <a:rPr lang="en-US" sz="1600" dirty="0" smtClean="0"/>
              <a:t>official documents  </a:t>
            </a:r>
          </a:p>
          <a:p>
            <a:r>
              <a:rPr lang="en-US" sz="1600" dirty="0"/>
              <a:t> </a:t>
            </a:r>
            <a:r>
              <a:rPr lang="en-US" sz="1600" dirty="0" smtClean="0"/>
              <a:t>           </a:t>
            </a:r>
            <a:r>
              <a:rPr lang="en-US" dirty="0"/>
              <a:t>http://cran.r-project.org/doc/manuals/R-exts.html#Creating-R-packages</a:t>
            </a:r>
          </a:p>
        </p:txBody>
      </p:sp>
      <p:sp>
        <p:nvSpPr>
          <p:cNvPr id="4" name="Rectangle 3"/>
          <p:cNvSpPr/>
          <p:nvPr/>
        </p:nvSpPr>
        <p:spPr>
          <a:xfrm>
            <a:off x="4450813" y="3244334"/>
            <a:ext cx="242374"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498105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778563" y="1219200"/>
            <a:ext cx="7215811" cy="5257224"/>
          </a:xfrm>
          <a:prstGeom prst="round2Diag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extBox 1"/>
          <p:cNvSpPr txBox="1"/>
          <p:nvPr/>
        </p:nvSpPr>
        <p:spPr>
          <a:xfrm>
            <a:off x="533400" y="533400"/>
            <a:ext cx="5486400" cy="523220"/>
          </a:xfrm>
          <a:prstGeom prst="rect">
            <a:avLst/>
          </a:prstGeom>
          <a:noFill/>
        </p:spPr>
        <p:txBody>
          <a:bodyPr wrap="square" rtlCol="0">
            <a:spAutoFit/>
          </a:bodyPr>
          <a:lstStyle/>
          <a:p>
            <a:r>
              <a:rPr lang="en-US" sz="2800" b="1" dirty="0" smtClean="0"/>
              <a:t>The Structure of a R package</a:t>
            </a:r>
            <a:endParaRPr lang="en-US" sz="2800" b="1" dirty="0"/>
          </a:p>
        </p:txBody>
      </p:sp>
      <p:sp>
        <p:nvSpPr>
          <p:cNvPr id="3" name="TextBox 2"/>
          <p:cNvSpPr txBox="1"/>
          <p:nvPr/>
        </p:nvSpPr>
        <p:spPr>
          <a:xfrm>
            <a:off x="1745974" y="1302602"/>
            <a:ext cx="6248400" cy="5909310"/>
          </a:xfrm>
          <a:prstGeom prst="rect">
            <a:avLst/>
          </a:prstGeom>
          <a:noFill/>
        </p:spPr>
        <p:txBody>
          <a:bodyPr wrap="square" rtlCol="0">
            <a:spAutoFit/>
          </a:bodyPr>
          <a:lstStyle/>
          <a:p>
            <a:r>
              <a:rPr lang="en-US" dirty="0" smtClean="0"/>
              <a:t>pkgName (</a:t>
            </a:r>
            <a:r>
              <a:rPr lang="en-US" i="1" dirty="0" smtClean="0">
                <a:solidFill>
                  <a:schemeClr val="accent2"/>
                </a:solidFill>
              </a:rPr>
              <a:t>the name of your package</a:t>
            </a:r>
            <a:r>
              <a:rPr lang="en-US" altLang="zh-CN" dirty="0" smtClean="0"/>
              <a:t>)</a:t>
            </a:r>
          </a:p>
          <a:p>
            <a:r>
              <a:rPr lang="en-US" altLang="zh-CN" dirty="0" smtClean="0"/>
              <a:t> | </a:t>
            </a:r>
          </a:p>
          <a:p>
            <a:r>
              <a:rPr lang="en-US" altLang="zh-CN" dirty="0"/>
              <a:t> </a:t>
            </a:r>
            <a:r>
              <a:rPr lang="en-US" altLang="zh-CN" dirty="0" smtClean="0"/>
              <a:t>|----</a:t>
            </a:r>
            <a:r>
              <a:rPr lang="en-US" dirty="0" smtClean="0"/>
              <a:t>DESCRIPTION </a:t>
            </a:r>
          </a:p>
          <a:p>
            <a:r>
              <a:rPr lang="en-US" altLang="zh-CN" dirty="0"/>
              <a:t> </a:t>
            </a:r>
            <a:r>
              <a:rPr lang="en-US" altLang="zh-CN" dirty="0" smtClean="0"/>
              <a:t>|---- NAMESPACE</a:t>
            </a:r>
          </a:p>
          <a:p>
            <a:r>
              <a:rPr lang="en-US" altLang="zh-CN" dirty="0" smtClean="0"/>
              <a:t> |---- </a:t>
            </a:r>
            <a:r>
              <a:rPr lang="en-US" dirty="0" smtClean="0"/>
              <a:t>R (</a:t>
            </a:r>
            <a:r>
              <a:rPr lang="en-US" altLang="zh-CN" i="1" dirty="0" smtClean="0">
                <a:solidFill>
                  <a:schemeClr val="accent2"/>
                </a:solidFill>
              </a:rPr>
              <a:t>R source codes</a:t>
            </a:r>
            <a:r>
              <a:rPr lang="en-US" altLang="zh-CN" dirty="0" smtClean="0"/>
              <a:t>)</a:t>
            </a:r>
          </a:p>
          <a:p>
            <a:r>
              <a:rPr lang="en-US" altLang="zh-CN" dirty="0"/>
              <a:t> </a:t>
            </a:r>
            <a:r>
              <a:rPr lang="en-US" altLang="zh-CN" dirty="0" smtClean="0"/>
              <a:t>         |---- </a:t>
            </a:r>
            <a:r>
              <a:rPr lang="en-US" dirty="0" smtClean="0"/>
              <a:t>function1.R </a:t>
            </a:r>
          </a:p>
          <a:p>
            <a:r>
              <a:rPr lang="en-US" dirty="0"/>
              <a:t> </a:t>
            </a:r>
            <a:r>
              <a:rPr lang="en-US" dirty="0" smtClean="0"/>
              <a:t>         |---- function2.R </a:t>
            </a:r>
          </a:p>
          <a:p>
            <a:r>
              <a:rPr lang="en-US" dirty="0"/>
              <a:t> </a:t>
            </a:r>
            <a:r>
              <a:rPr lang="en-US" dirty="0" smtClean="0"/>
              <a:t>         |---- ... </a:t>
            </a:r>
          </a:p>
          <a:p>
            <a:r>
              <a:rPr lang="en-US" dirty="0"/>
              <a:t> </a:t>
            </a:r>
            <a:r>
              <a:rPr lang="en-US" dirty="0" smtClean="0"/>
              <a:t>|---- man (</a:t>
            </a:r>
            <a:r>
              <a:rPr lang="en-US" altLang="zh-CN" i="1" dirty="0" smtClean="0">
                <a:solidFill>
                  <a:schemeClr val="accent2"/>
                </a:solidFill>
              </a:rPr>
              <a:t>help </a:t>
            </a:r>
            <a:r>
              <a:rPr lang="en-US" altLang="zh-CN" i="1" dirty="0" err="1" smtClean="0">
                <a:solidFill>
                  <a:schemeClr val="accent2"/>
                </a:solidFill>
              </a:rPr>
              <a:t>documentss</a:t>
            </a:r>
            <a:r>
              <a:rPr lang="en-US" altLang="zh-CN" dirty="0" smtClean="0"/>
              <a:t>)</a:t>
            </a:r>
          </a:p>
          <a:p>
            <a:r>
              <a:rPr lang="en-US" altLang="zh-CN" dirty="0"/>
              <a:t> </a:t>
            </a:r>
            <a:r>
              <a:rPr lang="en-US" altLang="zh-CN" dirty="0" smtClean="0"/>
              <a:t>         |---- </a:t>
            </a:r>
            <a:r>
              <a:rPr lang="en-US" dirty="0" smtClean="0"/>
              <a:t>function1.Rd </a:t>
            </a:r>
          </a:p>
          <a:p>
            <a:r>
              <a:rPr lang="en-US" dirty="0"/>
              <a:t> </a:t>
            </a:r>
            <a:r>
              <a:rPr lang="en-US" dirty="0" smtClean="0"/>
              <a:t>         |---- function2.Rd </a:t>
            </a:r>
          </a:p>
          <a:p>
            <a:r>
              <a:rPr lang="en-US" dirty="0"/>
              <a:t> </a:t>
            </a:r>
            <a:r>
              <a:rPr lang="en-US" dirty="0" smtClean="0"/>
              <a:t>         |---- ... </a:t>
            </a:r>
          </a:p>
          <a:p>
            <a:r>
              <a:rPr lang="en-US" dirty="0" smtClean="0"/>
              <a:t>|---- vignettes</a:t>
            </a:r>
          </a:p>
          <a:p>
            <a:r>
              <a:rPr lang="en-US" dirty="0" smtClean="0"/>
              <a:t>|---- data (</a:t>
            </a:r>
            <a:r>
              <a:rPr lang="en-US" i="1" dirty="0" smtClean="0">
                <a:solidFill>
                  <a:schemeClr val="accent2"/>
                </a:solidFill>
              </a:rPr>
              <a:t>rda data</a:t>
            </a:r>
            <a:r>
              <a:rPr lang="en-US" dirty="0" smtClean="0"/>
              <a:t>)</a:t>
            </a:r>
          </a:p>
          <a:p>
            <a:r>
              <a:rPr lang="en-US" dirty="0" smtClean="0"/>
              <a:t>|---- demo (</a:t>
            </a:r>
            <a:r>
              <a:rPr lang="en-US" i="1" dirty="0" smtClean="0">
                <a:solidFill>
                  <a:schemeClr val="accent2"/>
                </a:solidFill>
              </a:rPr>
              <a:t>demo R codes</a:t>
            </a:r>
            <a:r>
              <a:rPr lang="en-US" dirty="0" smtClean="0"/>
              <a:t>)</a:t>
            </a:r>
          </a:p>
          <a:p>
            <a:r>
              <a:rPr lang="en-US" dirty="0" smtClean="0"/>
              <a:t>|---- src (</a:t>
            </a:r>
            <a:r>
              <a:rPr lang="en-US" i="1" dirty="0" smtClean="0">
                <a:solidFill>
                  <a:schemeClr val="accent2"/>
                </a:solidFill>
              </a:rPr>
              <a:t>code of other language</a:t>
            </a:r>
            <a:r>
              <a:rPr lang="en-US" dirty="0" smtClean="0"/>
              <a:t>)</a:t>
            </a:r>
          </a:p>
          <a:p>
            <a:r>
              <a:rPr lang="en-US" dirty="0" smtClean="0"/>
              <a:t>|---- inst (</a:t>
            </a:r>
            <a:r>
              <a:rPr lang="en-US" i="1" dirty="0" smtClean="0">
                <a:solidFill>
                  <a:schemeClr val="accent2"/>
                </a:solidFill>
              </a:rPr>
              <a:t>will remain in the root dir of the pkg</a:t>
            </a:r>
            <a:r>
              <a:rPr lang="en-US" dirty="0" smtClean="0"/>
              <a:t>)</a:t>
            </a:r>
          </a:p>
          <a:p>
            <a:r>
              <a:rPr lang="en-US" dirty="0" smtClean="0"/>
              <a:t>         |---- doc (</a:t>
            </a:r>
            <a:r>
              <a:rPr lang="en-US" i="1" dirty="0">
                <a:solidFill>
                  <a:schemeClr val="accent2"/>
                </a:solidFill>
              </a:rPr>
              <a:t>store the vignettes </a:t>
            </a:r>
            <a:r>
              <a:rPr lang="en-US" dirty="0" smtClean="0"/>
              <a:t>)</a:t>
            </a:r>
          </a:p>
          <a:p>
            <a:endParaRPr lang="en-US" dirty="0" smtClean="0"/>
          </a:p>
          <a:p>
            <a:endParaRPr lang="en-US" dirty="0" smtClean="0"/>
          </a:p>
          <a:p>
            <a:endParaRPr lang="en-US" dirty="0"/>
          </a:p>
        </p:txBody>
      </p:sp>
    </p:spTree>
    <p:extLst>
      <p:ext uri="{BB962C8B-B14F-4D97-AF65-F5344CB8AC3E}">
        <p14:creationId xmlns:p14="http://schemas.microsoft.com/office/powerpoint/2010/main" val="3267951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4572000" cy="523220"/>
          </a:xfrm>
          <a:prstGeom prst="rect">
            <a:avLst/>
          </a:prstGeom>
          <a:noFill/>
        </p:spPr>
        <p:txBody>
          <a:bodyPr wrap="square" rtlCol="0">
            <a:spAutoFit/>
          </a:bodyPr>
          <a:lstStyle/>
          <a:p>
            <a:r>
              <a:rPr lang="en-US" sz="2800" b="1" dirty="0" smtClean="0"/>
              <a:t>DESCRIPTION</a:t>
            </a:r>
            <a:endParaRPr lang="en-US" sz="2800" b="1" dirty="0"/>
          </a:p>
        </p:txBody>
      </p:sp>
      <p:pic>
        <p:nvPicPr>
          <p:cNvPr id="1026" name="Picture 2" descr="https://lh4.googleusercontent.com/LSl2bEqOUOw-qTJjmSNE5Lpsu_kgybsaqci9XcRYlzWqH0sHce-8s1EBwKJ1v8LMtkqR_PniOwumOXrOO0B0Eqfujpeg87kjyqkdYenEGNCI254ngN9gHUi6gbfzthlBjrT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749" y="1371600"/>
            <a:ext cx="8484451" cy="4433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379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19780"/>
            <a:ext cx="4495800" cy="523220"/>
          </a:xfrm>
          <a:prstGeom prst="rect">
            <a:avLst/>
          </a:prstGeom>
          <a:noFill/>
        </p:spPr>
        <p:txBody>
          <a:bodyPr wrap="square" rtlCol="0">
            <a:spAutoFit/>
          </a:bodyPr>
          <a:lstStyle/>
          <a:p>
            <a:r>
              <a:rPr lang="en-US" sz="2800" b="1" dirty="0" smtClean="0"/>
              <a:t>R/</a:t>
            </a:r>
            <a:endParaRPr lang="en-US" sz="2800" b="1" dirty="0"/>
          </a:p>
        </p:txBody>
      </p:sp>
      <p:sp>
        <p:nvSpPr>
          <p:cNvPr id="3" name="TextBox 2"/>
          <p:cNvSpPr txBox="1"/>
          <p:nvPr/>
        </p:nvSpPr>
        <p:spPr>
          <a:xfrm>
            <a:off x="533400" y="1524000"/>
            <a:ext cx="7924800" cy="4524315"/>
          </a:xfrm>
          <a:prstGeom prst="rect">
            <a:avLst/>
          </a:prstGeom>
          <a:noFill/>
        </p:spPr>
        <p:txBody>
          <a:bodyPr wrap="square" rtlCol="0">
            <a:spAutoFit/>
          </a:bodyPr>
          <a:lstStyle/>
          <a:p>
            <a:r>
              <a:rPr lang="en-US" dirty="0"/>
              <a:t>While </a:t>
            </a:r>
            <a:r>
              <a:rPr lang="en-US" dirty="0" smtClean="0"/>
              <a:t>it’s  </a:t>
            </a:r>
            <a:r>
              <a:rPr lang="en-US" dirty="0"/>
              <a:t>free to arrange functions into files as you wish, the two extremes are bad: </a:t>
            </a:r>
            <a:endParaRPr lang="en-US" dirty="0" smtClean="0"/>
          </a:p>
          <a:p>
            <a:pPr marL="285750" indent="-285750">
              <a:buFont typeface="Wingdings" panose="05000000000000000000" pitchFamily="2" charset="2"/>
              <a:buChar char="Ø"/>
            </a:pPr>
            <a:r>
              <a:rPr lang="en-US" dirty="0"/>
              <a:t> </a:t>
            </a:r>
            <a:r>
              <a:rPr lang="en-US" dirty="0" smtClean="0"/>
              <a:t>don’t </a:t>
            </a:r>
            <a:r>
              <a:rPr lang="en-US" dirty="0"/>
              <a:t>put all functions into one file </a:t>
            </a:r>
          </a:p>
          <a:p>
            <a:pPr marL="285750" indent="-285750">
              <a:buFont typeface="Wingdings" panose="05000000000000000000" pitchFamily="2" charset="2"/>
              <a:buChar char="Ø"/>
            </a:pPr>
            <a:r>
              <a:rPr lang="en-US" dirty="0" smtClean="0"/>
              <a:t> don’t </a:t>
            </a:r>
            <a:r>
              <a:rPr lang="en-US" dirty="0"/>
              <a:t>put each function into its own separate file</a:t>
            </a:r>
            <a:r>
              <a:rPr lang="en-US" dirty="0" smtClean="0"/>
              <a:t>.</a:t>
            </a:r>
          </a:p>
          <a:p>
            <a:endParaRPr lang="en-US" dirty="0"/>
          </a:p>
          <a:p>
            <a:r>
              <a:rPr lang="en-US" dirty="0"/>
              <a:t>One big difference between a script and a package is that the code in a package should not have </a:t>
            </a:r>
            <a:r>
              <a:rPr lang="en-US" b="1" dirty="0"/>
              <a:t>side effects</a:t>
            </a:r>
            <a:r>
              <a:rPr lang="en-US" dirty="0"/>
              <a:t>. Your code should only create objects (mostly functions), and you should not call functions that affect the global state:</a:t>
            </a:r>
          </a:p>
          <a:p>
            <a:pPr marL="285750" indent="-285750">
              <a:buFont typeface="Arial" panose="020B0604020202020204" pitchFamily="34" charset="0"/>
              <a:buChar char="•"/>
            </a:pPr>
            <a:r>
              <a:rPr lang="en-US" dirty="0"/>
              <a:t>Don’t use library() or require(). Use the </a:t>
            </a:r>
            <a:r>
              <a:rPr lang="en-US" dirty="0">
                <a:hlinkClick r:id="rId3"/>
              </a:rPr>
              <a:t>DESCRIPTION</a:t>
            </a:r>
            <a:r>
              <a:rPr lang="en-US" dirty="0"/>
              <a:t> to specify you package’s requirements.</a:t>
            </a:r>
          </a:p>
          <a:p>
            <a:pPr marL="285750" indent="-285750">
              <a:buFont typeface="Arial" panose="020B0604020202020204" pitchFamily="34" charset="0"/>
              <a:buChar char="•"/>
            </a:pPr>
            <a:r>
              <a:rPr lang="en-US" dirty="0"/>
              <a:t>Don’t modify global options() or graphics par(). Put state changing operations in functions that the user can call when they want.</a:t>
            </a:r>
          </a:p>
          <a:p>
            <a:pPr marL="285750" indent="-285750">
              <a:buFont typeface="Arial" panose="020B0604020202020204" pitchFamily="34" charset="0"/>
              <a:buChar char="•"/>
            </a:pPr>
            <a:r>
              <a:rPr lang="en-US" dirty="0"/>
              <a:t>Don’t save files to disk with write(), write.csv(), or </a:t>
            </a:r>
            <a:r>
              <a:rPr lang="en-US" dirty="0" err="1"/>
              <a:t>saveRDS</a:t>
            </a:r>
            <a:r>
              <a:rPr lang="en-US" dirty="0"/>
              <a:t>(). Use </a:t>
            </a:r>
            <a:r>
              <a:rPr lang="en-US" dirty="0">
                <a:hlinkClick r:id="rId4"/>
              </a:rPr>
              <a:t>data/</a:t>
            </a:r>
            <a:r>
              <a:rPr lang="en-US" dirty="0"/>
              <a:t> to cache important data files.</a:t>
            </a:r>
          </a:p>
          <a:p>
            <a:endParaRPr lang="en-US" dirty="0"/>
          </a:p>
        </p:txBody>
      </p:sp>
    </p:spTree>
    <p:extLst>
      <p:ext uri="{BB962C8B-B14F-4D97-AF65-F5344CB8AC3E}">
        <p14:creationId xmlns:p14="http://schemas.microsoft.com/office/powerpoint/2010/main" val="2520901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24190"/>
            <a:ext cx="4572000" cy="523220"/>
          </a:xfrm>
          <a:prstGeom prst="rect">
            <a:avLst/>
          </a:prstGeom>
          <a:noFill/>
        </p:spPr>
        <p:txBody>
          <a:bodyPr wrap="square" rtlCol="0">
            <a:spAutoFit/>
          </a:bodyPr>
          <a:lstStyle/>
          <a:p>
            <a:r>
              <a:rPr lang="en-US" sz="2800" b="1" dirty="0"/>
              <a:t>m</a:t>
            </a:r>
            <a:r>
              <a:rPr lang="en-US" sz="2800" b="1" dirty="0" smtClean="0"/>
              <a:t>an/    -- R Documents</a:t>
            </a:r>
            <a:endParaRPr lang="en-US" sz="2800" b="1" dirty="0"/>
          </a:p>
        </p:txBody>
      </p:sp>
      <p:pic>
        <p:nvPicPr>
          <p:cNvPr id="3074" name="Picture 2" descr="C:\Users\hchen\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055132"/>
            <a:ext cx="5605670" cy="5454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8239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4572000" cy="523220"/>
          </a:xfrm>
          <a:prstGeom prst="rect">
            <a:avLst/>
          </a:prstGeom>
          <a:noFill/>
        </p:spPr>
        <p:txBody>
          <a:bodyPr wrap="square" rtlCol="0">
            <a:spAutoFit/>
          </a:bodyPr>
          <a:lstStyle/>
          <a:p>
            <a:r>
              <a:rPr lang="en-US" sz="2800" b="1" dirty="0" smtClean="0"/>
              <a:t>NAMESPACE</a:t>
            </a:r>
            <a:endParaRPr lang="en-US" sz="2800" b="1" dirty="0"/>
          </a:p>
        </p:txBody>
      </p:sp>
      <p:sp>
        <p:nvSpPr>
          <p:cNvPr id="3" name="TextBox 2"/>
          <p:cNvSpPr txBox="1"/>
          <p:nvPr/>
        </p:nvSpPr>
        <p:spPr>
          <a:xfrm>
            <a:off x="838200" y="1295400"/>
            <a:ext cx="7467600" cy="5078313"/>
          </a:xfrm>
          <a:prstGeom prst="rect">
            <a:avLst/>
          </a:prstGeom>
          <a:noFill/>
        </p:spPr>
        <p:txBody>
          <a:bodyPr wrap="square" rtlCol="0">
            <a:spAutoFit/>
          </a:bodyPr>
          <a:lstStyle/>
          <a:p>
            <a:r>
              <a:rPr lang="en-US" dirty="0"/>
              <a:t>As the name suggests, namespaces provide “spaces” for “names”. They provide a context for looking up the value of an object associated with a name. In package development, namespaces help your packages be self contained in two </a:t>
            </a:r>
            <a:r>
              <a:rPr lang="en-US" dirty="0" smtClean="0"/>
              <a:t>ways:</a:t>
            </a:r>
          </a:p>
          <a:p>
            <a:endParaRPr lang="en-US" dirty="0"/>
          </a:p>
          <a:p>
            <a:pPr marL="342900" indent="-342900">
              <a:buFont typeface="+mj-lt"/>
              <a:buAutoNum type="arabicPeriod"/>
            </a:pPr>
            <a:r>
              <a:rPr lang="en-US" dirty="0"/>
              <a:t>The namespace </a:t>
            </a:r>
            <a:r>
              <a:rPr lang="en-US" b="1" dirty="0"/>
              <a:t>imports </a:t>
            </a:r>
            <a:r>
              <a:rPr lang="en-US" dirty="0"/>
              <a:t>defines how a function in a package finds a function in another package. It controls which external functions can be used by your package without qualification with :: </a:t>
            </a:r>
            <a:r>
              <a:rPr lang="en-US" dirty="0" smtClean="0"/>
              <a:t>.</a:t>
            </a:r>
          </a:p>
          <a:p>
            <a:pPr marL="342900" indent="-342900">
              <a:buFont typeface="+mj-lt"/>
              <a:buAutoNum type="arabicPeriod"/>
            </a:pPr>
            <a:endParaRPr lang="en-US" dirty="0"/>
          </a:p>
          <a:p>
            <a:pPr marL="342900" indent="-342900">
              <a:buFont typeface="+mj-lt"/>
              <a:buAutoNum type="arabicPeriod"/>
            </a:pPr>
            <a:r>
              <a:rPr lang="en-US" dirty="0"/>
              <a:t>Namespaces also help your package avoid conflicts with other packages through </a:t>
            </a:r>
            <a:r>
              <a:rPr lang="en-US" dirty="0" smtClean="0"/>
              <a:t>the </a:t>
            </a:r>
            <a:r>
              <a:rPr lang="en-US" b="1" dirty="0"/>
              <a:t>exports</a:t>
            </a:r>
            <a:r>
              <a:rPr lang="en-US" dirty="0"/>
              <a:t>. The exports control which functions are available outside of your package. Internal functions are available only within your package - they can’t (easily) be used from another package. Exported functions must be documented, and you must be cautious when changing their interface — other people are using them</a:t>
            </a:r>
          </a:p>
          <a:p>
            <a:r>
              <a:rPr lang="en-US" dirty="0"/>
              <a:t/>
            </a:r>
            <a:br>
              <a:rPr lang="en-US" dirty="0"/>
            </a:br>
            <a:endParaRPr lang="en-US" dirty="0"/>
          </a:p>
        </p:txBody>
      </p:sp>
    </p:spTree>
    <p:extLst>
      <p:ext uri="{BB962C8B-B14F-4D97-AF65-F5344CB8AC3E}">
        <p14:creationId xmlns:p14="http://schemas.microsoft.com/office/powerpoint/2010/main" val="1284352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838200"/>
            <a:ext cx="7620000" cy="4524315"/>
          </a:xfrm>
          <a:prstGeom prst="rect">
            <a:avLst/>
          </a:prstGeom>
          <a:noFill/>
        </p:spPr>
        <p:txBody>
          <a:bodyPr wrap="square" rtlCol="0">
            <a:spAutoFit/>
          </a:bodyPr>
          <a:lstStyle/>
          <a:p>
            <a:r>
              <a:rPr lang="en-US" dirty="0"/>
              <a:t>You can see that the NAMESPACE file looks a bit like R code. Each line contains a </a:t>
            </a:r>
            <a:r>
              <a:rPr lang="en-US" b="1" dirty="0"/>
              <a:t>directive</a:t>
            </a:r>
            <a:endParaRPr lang="en-US" dirty="0"/>
          </a:p>
          <a:p>
            <a:r>
              <a:rPr lang="en-US" dirty="0"/>
              <a:t/>
            </a:r>
            <a:br>
              <a:rPr lang="en-US" dirty="0"/>
            </a:br>
            <a:r>
              <a:rPr lang="en-US" dirty="0"/>
              <a:t>In total, there are eight namespace directives. Four describe exports:</a:t>
            </a:r>
          </a:p>
          <a:p>
            <a:pPr marL="285750" indent="-285750" fontAlgn="base">
              <a:buFont typeface="Arial" panose="020B0604020202020204" pitchFamily="34" charset="0"/>
              <a:buChar char="•"/>
            </a:pPr>
            <a:r>
              <a:rPr lang="en-US" dirty="0"/>
              <a:t>export(): export functions (including S3 and S4 generics).</a:t>
            </a:r>
          </a:p>
          <a:p>
            <a:pPr marL="285750" indent="-285750" fontAlgn="base">
              <a:buFont typeface="Arial" panose="020B0604020202020204" pitchFamily="34" charset="0"/>
              <a:buChar char="•"/>
            </a:pPr>
            <a:r>
              <a:rPr lang="en-US" dirty="0" err="1"/>
              <a:t>exportPattern</a:t>
            </a:r>
            <a:r>
              <a:rPr lang="en-US" dirty="0"/>
              <a:t>(): export all functions that match a pattern.</a:t>
            </a:r>
          </a:p>
          <a:p>
            <a:pPr marL="285750" indent="-285750" fontAlgn="base">
              <a:buFont typeface="Arial" panose="020B0604020202020204" pitchFamily="34" charset="0"/>
              <a:buChar char="•"/>
            </a:pPr>
            <a:r>
              <a:rPr lang="en-US" dirty="0" err="1"/>
              <a:t>exportClasses</a:t>
            </a:r>
            <a:r>
              <a:rPr lang="en-US" dirty="0"/>
              <a:t>(), </a:t>
            </a:r>
            <a:r>
              <a:rPr lang="en-US" dirty="0" err="1"/>
              <a:t>exportMethods</a:t>
            </a:r>
            <a:r>
              <a:rPr lang="en-US" dirty="0"/>
              <a:t>(): export S4 classes and methods.</a:t>
            </a:r>
          </a:p>
          <a:p>
            <a:pPr marL="285750" indent="-285750" fontAlgn="base">
              <a:buFont typeface="Arial" panose="020B0604020202020204" pitchFamily="34" charset="0"/>
              <a:buChar char="•"/>
            </a:pPr>
            <a:r>
              <a:rPr lang="en-US" dirty="0"/>
              <a:t>S3method(): export S3 methods.</a:t>
            </a:r>
          </a:p>
          <a:p>
            <a:r>
              <a:rPr lang="en-US" dirty="0"/>
              <a:t>And four describe imports:</a:t>
            </a:r>
          </a:p>
          <a:p>
            <a:pPr marL="285750" indent="-285750" fontAlgn="base">
              <a:buFont typeface="Arial" panose="020B0604020202020204" pitchFamily="34" charset="0"/>
              <a:buChar char="•"/>
            </a:pPr>
            <a:r>
              <a:rPr lang="en-US" dirty="0"/>
              <a:t>import(): import all functions from a package.</a:t>
            </a:r>
          </a:p>
          <a:p>
            <a:pPr marL="285750" indent="-285750" fontAlgn="base">
              <a:buFont typeface="Arial" panose="020B0604020202020204" pitchFamily="34" charset="0"/>
              <a:buChar char="•"/>
            </a:pPr>
            <a:r>
              <a:rPr lang="en-US" dirty="0" err="1"/>
              <a:t>importFrom</a:t>
            </a:r>
            <a:r>
              <a:rPr lang="en-US" dirty="0"/>
              <a:t>(): import selected functions.</a:t>
            </a:r>
          </a:p>
          <a:p>
            <a:pPr marL="285750" indent="-285750" fontAlgn="base">
              <a:buFont typeface="Arial" panose="020B0604020202020204" pitchFamily="34" charset="0"/>
              <a:buChar char="•"/>
            </a:pPr>
            <a:r>
              <a:rPr lang="en-US" dirty="0" err="1"/>
              <a:t>importClassesFrom</a:t>
            </a:r>
            <a:r>
              <a:rPr lang="en-US" dirty="0"/>
              <a:t>(), </a:t>
            </a:r>
            <a:r>
              <a:rPr lang="en-US" dirty="0" err="1"/>
              <a:t>importMethodsFrom</a:t>
            </a:r>
            <a:r>
              <a:rPr lang="en-US" dirty="0"/>
              <a:t>(): import S4 classes and methods.</a:t>
            </a:r>
          </a:p>
          <a:p>
            <a:pPr marL="285750" indent="-285750" fontAlgn="base">
              <a:buFont typeface="Arial" panose="020B0604020202020204" pitchFamily="34" charset="0"/>
              <a:buChar char="•"/>
            </a:pPr>
            <a:r>
              <a:rPr lang="en-US" dirty="0" err="1"/>
              <a:t>useDynLib</a:t>
            </a:r>
            <a:r>
              <a:rPr lang="en-US" dirty="0"/>
              <a:t>(): import a function from C. This is described in more detail in </a:t>
            </a:r>
            <a:r>
              <a:rPr lang="en-US" dirty="0">
                <a:hlinkClick r:id="rId2"/>
              </a:rPr>
              <a:t>compiled code</a:t>
            </a:r>
            <a:r>
              <a:rPr lang="en-US" dirty="0"/>
              <a:t>.</a:t>
            </a:r>
          </a:p>
          <a:p>
            <a:endParaRPr lang="en-US" dirty="0"/>
          </a:p>
        </p:txBody>
      </p:sp>
    </p:spTree>
    <p:extLst>
      <p:ext uri="{BB962C8B-B14F-4D97-AF65-F5344CB8AC3E}">
        <p14:creationId xmlns:p14="http://schemas.microsoft.com/office/powerpoint/2010/main" val="224923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457200"/>
            <a:ext cx="7086600" cy="1015663"/>
          </a:xfrm>
          <a:prstGeom prst="rect">
            <a:avLst/>
          </a:prstGeom>
          <a:noFill/>
        </p:spPr>
        <p:txBody>
          <a:bodyPr wrap="square" rtlCol="0">
            <a:spAutoFit/>
          </a:bodyPr>
          <a:lstStyle/>
          <a:p>
            <a:r>
              <a:rPr lang="en-US" sz="2000" b="1" dirty="0"/>
              <a:t>Difference between NAMESPACE and DESCRIPTION</a:t>
            </a:r>
            <a:endParaRPr lang="en-US" sz="2000" dirty="0"/>
          </a:p>
          <a:p>
            <a:r>
              <a:rPr lang="en-US" sz="2000" dirty="0"/>
              <a:t/>
            </a:r>
            <a:br>
              <a:rPr lang="en-US" sz="2000" dirty="0"/>
            </a:br>
            <a:endParaRPr lang="en-US" sz="2000" dirty="0"/>
          </a:p>
        </p:txBody>
      </p:sp>
      <p:sp>
        <p:nvSpPr>
          <p:cNvPr id="3" name="TextBox 2"/>
          <p:cNvSpPr txBox="1"/>
          <p:nvPr/>
        </p:nvSpPr>
        <p:spPr>
          <a:xfrm>
            <a:off x="838200" y="1219200"/>
            <a:ext cx="7696200" cy="4524315"/>
          </a:xfrm>
          <a:prstGeom prst="rect">
            <a:avLst/>
          </a:prstGeom>
          <a:noFill/>
        </p:spPr>
        <p:txBody>
          <a:bodyPr wrap="square" rtlCol="0">
            <a:spAutoFit/>
          </a:bodyPr>
          <a:lstStyle/>
          <a:p>
            <a:r>
              <a:rPr lang="en-US" dirty="0"/>
              <a:t>If you are using just a few functions from another package, the recommended option is to note the package name in </a:t>
            </a:r>
            <a:r>
              <a:rPr lang="en-US" dirty="0" err="1"/>
              <a:t>theImports</a:t>
            </a:r>
            <a:r>
              <a:rPr lang="en-US" dirty="0"/>
              <a:t>: field of the DESCRIPTION file and call the function(s) explicitly using ::, e.g., pkg::fun().</a:t>
            </a:r>
          </a:p>
          <a:p>
            <a:r>
              <a:rPr lang="en-US" dirty="0"/>
              <a:t>If you are using functions repeatedly, you can avoid the :: by importing the function with @</a:t>
            </a:r>
            <a:r>
              <a:rPr lang="en-US" dirty="0" err="1"/>
              <a:t>importFrom</a:t>
            </a:r>
            <a:r>
              <a:rPr lang="en-US" dirty="0"/>
              <a:t> </a:t>
            </a:r>
            <a:r>
              <a:rPr lang="en-US" dirty="0" err="1"/>
              <a:t>pgk</a:t>
            </a:r>
            <a:r>
              <a:rPr lang="en-US" dirty="0"/>
              <a:t> fun. This also has a small performance benefit, because :: adds approximately 5 µs to function evaluation time.</a:t>
            </a:r>
          </a:p>
          <a:p>
            <a:r>
              <a:rPr lang="en-US" dirty="0"/>
              <a:t>Alternatively, if you are repeatedly using many functions from another package, you can import them in one command with @import package. This is the least recommended solution: it makes your code harder to read (because you can’t tell where a function is coming from), and if you @import many packages, the chance of a conflicting function names increases.</a:t>
            </a:r>
          </a:p>
          <a:p>
            <a:r>
              <a:rPr lang="en-US" dirty="0"/>
              <a:t/>
            </a:r>
            <a:br>
              <a:rPr lang="en-US" dirty="0"/>
            </a:br>
            <a:endParaRPr lang="en-US" dirty="0"/>
          </a:p>
        </p:txBody>
      </p:sp>
    </p:spTree>
    <p:extLst>
      <p:ext uri="{BB962C8B-B14F-4D97-AF65-F5344CB8AC3E}">
        <p14:creationId xmlns:p14="http://schemas.microsoft.com/office/powerpoint/2010/main" val="1305337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6118</TotalTime>
  <Words>3329</Words>
  <Application>Microsoft Office PowerPoint</Application>
  <PresentationFormat>On-screen Show (4:3)</PresentationFormat>
  <Paragraphs>314</Paragraphs>
  <Slides>24</Slides>
  <Notes>19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R package building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package building and R GUI building</dc:title>
  <dc:creator>Chen Hao (SIgN)</dc:creator>
  <cp:lastModifiedBy>Chen Hao (SIgN)</cp:lastModifiedBy>
  <cp:revision>63</cp:revision>
  <dcterms:created xsi:type="dcterms:W3CDTF">2014-09-29T10:24:17Z</dcterms:created>
  <dcterms:modified xsi:type="dcterms:W3CDTF">2014-10-07T07:11:57Z</dcterms:modified>
</cp:coreProperties>
</file>