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3" r:id="rId6"/>
    <p:sldId id="264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284" autoAdjust="0"/>
  </p:normalViewPr>
  <p:slideViewPr>
    <p:cSldViewPr>
      <p:cViewPr varScale="1">
        <p:scale>
          <a:sx n="58" d="100"/>
          <a:sy n="58" d="100"/>
        </p:scale>
        <p:origin x="-17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520FA-5E10-4676-B445-F73293872EE0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E9B818-C9FD-4006-B50B-90DC08C31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00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gWidgets</a:t>
            </a:r>
            <a:r>
              <a:rPr lang="en-US" dirty="0" smtClean="0"/>
              <a:t> package provides a convenient means to create rapidly small</a:t>
            </a:r>
            <a:r>
              <a:rPr lang="en-US" baseline="0" dirty="0" smtClean="0"/>
              <a:t> </a:t>
            </a:r>
            <a:r>
              <a:rPr lang="en-US" dirty="0" smtClean="0"/>
              <a:t>to medium-size GUIs within R. Unlike the underlying toolkits, </a:t>
            </a:r>
            <a:r>
              <a:rPr lang="en-US" dirty="0" err="1" smtClean="0"/>
              <a:t>gWidgets</a:t>
            </a:r>
            <a:r>
              <a:rPr lang="en-US" dirty="0" smtClean="0"/>
              <a:t> has relatively few</a:t>
            </a:r>
            <a:r>
              <a:rPr lang="en-US" baseline="0" dirty="0" smtClean="0"/>
              <a:t> </a:t>
            </a:r>
            <a:r>
              <a:rPr lang="en-US" dirty="0" smtClean="0"/>
              <a:t>constructors and methods,</a:t>
            </a:r>
            <a:r>
              <a:rPr lang="en-US" baseline="0" dirty="0" smtClean="0"/>
              <a:t> which mean it is relatively easy to learn, allowing for rapid prototyping. (but as project progress, one might need to move to a more powerful underlying toolkit). The </a:t>
            </a:r>
            <a:r>
              <a:rPr lang="en-US" baseline="0" dirty="0" err="1" smtClean="0"/>
              <a:t>gWidgets</a:t>
            </a:r>
            <a:r>
              <a:rPr lang="en-US" baseline="0" dirty="0" smtClean="0"/>
              <a:t> package works with different operating systems and different GUI toolkits. This shows, the same code using the RGtk2, </a:t>
            </a:r>
            <a:r>
              <a:rPr lang="en-US" baseline="0" dirty="0" err="1" smtClean="0"/>
              <a:t>tcltk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qtbase</a:t>
            </a:r>
            <a:r>
              <a:rPr lang="en-US" baseline="0" dirty="0" smtClean="0"/>
              <a:t> packages for a toolkit.</a:t>
            </a:r>
          </a:p>
          <a:p>
            <a:endParaRPr lang="en-US" baseline="0" dirty="0" smtClean="0"/>
          </a:p>
          <a:p>
            <a:r>
              <a:rPr lang="en-US" dirty="0" smtClean="0"/>
              <a:t>Despite </a:t>
            </a:r>
            <a:r>
              <a:rPr lang="en-US" dirty="0" err="1" smtClean="0"/>
              <a:t>Tk’s</a:t>
            </a:r>
            <a:r>
              <a:rPr lang="en-US" dirty="0" smtClean="0"/>
              <a:t> limitations as a graphical toolkit as compared to GTK+</a:t>
            </a:r>
            <a:r>
              <a:rPr lang="en-US" baseline="0" dirty="0" smtClean="0"/>
              <a:t> </a:t>
            </a:r>
            <a:r>
              <a:rPr lang="en-US" dirty="0" smtClean="0"/>
              <a:t>or </a:t>
            </a:r>
            <a:r>
              <a:rPr lang="en-US" dirty="0" err="1" smtClean="0"/>
              <a:t>Qt</a:t>
            </a:r>
            <a:r>
              <a:rPr lang="en-US" dirty="0" smtClean="0"/>
              <a:t>, the Tk libraries are widely used for R GUIs.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9B818-C9FD-4006-B50B-90DC08C31B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03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made programming GUIs for X11</a:t>
            </a:r>
            <a:r>
              <a:rPr lang="en-US" baseline="0" dirty="0" smtClean="0"/>
              <a:t> </a:t>
            </a:r>
            <a:r>
              <a:rPr lang="en-US" dirty="0" smtClean="0"/>
              <a:t>easier and faster. There are a large number of language bindings available for Tk, including Perl, Python, Ruby, and, through the </a:t>
            </a:r>
            <a:r>
              <a:rPr lang="en-US" dirty="0" err="1" smtClean="0"/>
              <a:t>tcltk</a:t>
            </a:r>
            <a:r>
              <a:rPr lang="en-US" dirty="0" smtClean="0"/>
              <a:t> package, R. The </a:t>
            </a:r>
            <a:r>
              <a:rPr lang="en-US" dirty="0" err="1" smtClean="0"/>
              <a:t>tcltk</a:t>
            </a:r>
            <a:r>
              <a:rPr lang="en-US" baseline="0" dirty="0" smtClean="0"/>
              <a:t> </a:t>
            </a:r>
            <a:r>
              <a:rPr lang="en-US" dirty="0" smtClean="0"/>
              <a:t>package was developed by </a:t>
            </a:r>
            <a:r>
              <a:rPr lang="en-US" b="1" dirty="0" smtClean="0"/>
              <a:t>Peter </a:t>
            </a:r>
            <a:r>
              <a:rPr lang="en-US" b="1" dirty="0" err="1" smtClean="0"/>
              <a:t>Dalgaard</a:t>
            </a:r>
            <a:r>
              <a:rPr lang="en-US" b="1" dirty="0" smtClean="0"/>
              <a:t> </a:t>
            </a:r>
            <a:r>
              <a:rPr lang="en-US" dirty="0" smtClean="0"/>
              <a:t>and has been included with</a:t>
            </a:r>
            <a:r>
              <a:rPr lang="en-US" baseline="0" dirty="0" smtClean="0"/>
              <a:t> </a:t>
            </a:r>
            <a:r>
              <a:rPr lang="en-US" dirty="0" smtClean="0"/>
              <a:t>base R since version 1.1.0. The tcltk2</a:t>
            </a:r>
          </a:p>
          <a:p>
            <a:r>
              <a:rPr lang="en-US" dirty="0" smtClean="0"/>
              <a:t>package provides additional bindings and bundles in some useful external</a:t>
            </a:r>
            <a:r>
              <a:rPr lang="en-US" baseline="0" dirty="0" smtClean="0"/>
              <a:t> </a:t>
            </a:r>
            <a:r>
              <a:rPr lang="en-US" dirty="0" smtClean="0"/>
              <a:t>TCL code. Our focus here is limited to the base </a:t>
            </a:r>
            <a:r>
              <a:rPr lang="en-US" dirty="0" err="1" smtClean="0"/>
              <a:t>tcltk</a:t>
            </a:r>
            <a:r>
              <a:rPr lang="en-US" dirty="0" smtClean="0"/>
              <a:t> package.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 for Windows has</a:t>
            </a:r>
            <a:r>
              <a:rPr lang="en-US" baseline="0" dirty="0" smtClean="0"/>
              <a:t> </a:t>
            </a:r>
            <a:r>
              <a:rPr lang="en-US" dirty="0" smtClean="0"/>
              <a:t>been bundled with the necessary Tk version for years, so there are no</a:t>
            </a:r>
            <a:r>
              <a:rPr lang="en-US" baseline="0" dirty="0" smtClean="0"/>
              <a:t> </a:t>
            </a:r>
            <a:r>
              <a:rPr lang="en-US" dirty="0" smtClean="0"/>
              <a:t>installation issues for that platform. For Linux users, it is typically trivial</a:t>
            </a:r>
            <a:r>
              <a:rPr lang="en-US" baseline="0" dirty="0" smtClean="0"/>
              <a:t> </a:t>
            </a:r>
            <a:r>
              <a:rPr lang="en-US" dirty="0" smtClean="0"/>
              <a:t>to install the newer libraries, and for Mac OS X users, the provided binary</a:t>
            </a:r>
            <a:r>
              <a:rPr lang="en-US" baseline="0" dirty="0" smtClean="0"/>
              <a:t> </a:t>
            </a:r>
            <a:r>
              <a:rPr lang="en-US" dirty="0" smtClean="0"/>
              <a:t>installations include the newer Tk libraries.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9B818-C9FD-4006-B50B-90DC08C31B9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64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widget along the top or bottom is allocated a parcel just high enough to contain the widget, but occupying as much of the width of the container as possible, whereas widgets along the sides get a parcel of maximal height, but just wide enough to contain it.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9B818-C9FD-4006-B50B-90DC08C31B9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89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9B818-C9FD-4006-B50B-90DC08C31B9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007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 GUI building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53000" y="4495800"/>
            <a:ext cx="3505200" cy="1143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 </a:t>
            </a:r>
            <a:r>
              <a:rPr lang="en-US" dirty="0" smtClean="0"/>
              <a:t>Chen Hao</a:t>
            </a:r>
          </a:p>
          <a:p>
            <a:r>
              <a:rPr lang="en-US" dirty="0" smtClean="0"/>
              <a:t>7 Oct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856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1371600"/>
            <a:ext cx="76200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GUIs are used to allow the user to easily accomplish the tasks </a:t>
            </a:r>
            <a:r>
              <a:rPr lang="en-US" sz="2000" dirty="0" smtClean="0"/>
              <a:t>in hand</a:t>
            </a:r>
            <a:r>
              <a:rPr lang="en-US" sz="2000" dirty="0"/>
              <a:t>.</a:t>
            </a:r>
          </a:p>
          <a:p>
            <a:endParaRPr lang="en-US" sz="2800" dirty="0"/>
          </a:p>
          <a:p>
            <a:r>
              <a:rPr lang="en-US" sz="2800" dirty="0" smtClean="0"/>
              <a:t>Many </a:t>
            </a:r>
            <a:r>
              <a:rPr lang="en-US" sz="2800" dirty="0"/>
              <a:t>more R GUIs are now available</a:t>
            </a:r>
            <a:r>
              <a:rPr lang="en-US" sz="2800" dirty="0" smtClean="0"/>
              <a:t>:</a:t>
            </a:r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- </a:t>
            </a:r>
            <a:r>
              <a:rPr lang="en-US" sz="2800" dirty="0" err="1"/>
              <a:t>Tcl</a:t>
            </a:r>
            <a:r>
              <a:rPr lang="en-US" sz="2800" dirty="0"/>
              <a:t>/</a:t>
            </a:r>
            <a:r>
              <a:rPr lang="en-US" sz="2800" dirty="0" err="1"/>
              <a:t>Tk</a:t>
            </a:r>
            <a:r>
              <a:rPr lang="en-US" sz="2800" dirty="0"/>
              <a:t>, </a:t>
            </a:r>
            <a:r>
              <a:rPr lang="en-US" sz="2800" dirty="0" err="1"/>
              <a:t>rpanel</a:t>
            </a:r>
            <a:r>
              <a:rPr lang="en-US" sz="28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- </a:t>
            </a:r>
            <a:r>
              <a:rPr lang="en-US" sz="2800" dirty="0" err="1"/>
              <a:t>Gtk</a:t>
            </a:r>
            <a:r>
              <a:rPr lang="en-US" sz="2800" dirty="0"/>
              <a:t>, </a:t>
            </a:r>
            <a:r>
              <a:rPr lang="en-US" sz="2800" dirty="0" err="1"/>
              <a:t>Gwidgets</a:t>
            </a:r>
            <a:r>
              <a:rPr lang="en-US" sz="2800" dirty="0"/>
              <a:t>, PMG (Poor Man’s GUI).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- Java based GUIs: </a:t>
            </a:r>
            <a:r>
              <a:rPr lang="en-US" sz="2800" dirty="0" err="1"/>
              <a:t>rJava</a:t>
            </a:r>
            <a:r>
              <a:rPr lang="en-US" sz="2800" dirty="0"/>
              <a:t>, JGR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- Web based: </a:t>
            </a:r>
            <a:r>
              <a:rPr lang="en-US" sz="2800" dirty="0" err="1"/>
              <a:t>Rpad,Rwui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4281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tcltk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Tcl</a:t>
            </a:r>
            <a:r>
              <a:rPr lang="en-US" dirty="0" smtClean="0"/>
              <a:t>:</a:t>
            </a:r>
            <a:r>
              <a:rPr lang="en-US" dirty="0" smtClean="0">
                <a:solidFill>
                  <a:srgbClr val="FF0000"/>
                </a:solidFill>
              </a:rPr>
              <a:t> T</a:t>
            </a:r>
            <a:r>
              <a:rPr lang="en-US" dirty="0" smtClean="0"/>
              <a:t>ool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ommand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anguage  - in the late 1980s by John </a:t>
            </a:r>
            <a:r>
              <a:rPr lang="en-US" dirty="0" err="1" smtClean="0"/>
              <a:t>Ousterhout</a:t>
            </a:r>
            <a:endParaRPr lang="en-US" dirty="0" smtClean="0"/>
          </a:p>
          <a:p>
            <a:r>
              <a:rPr lang="en-US" dirty="0" smtClean="0"/>
              <a:t>Tk: </a:t>
            </a:r>
            <a:r>
              <a:rPr lang="en-US" dirty="0"/>
              <a:t>is an extension of </a:t>
            </a:r>
            <a:r>
              <a:rPr lang="en-US" dirty="0" err="1"/>
              <a:t>Tcl</a:t>
            </a:r>
            <a:r>
              <a:rPr lang="en-US" dirty="0"/>
              <a:t> that provides GUI components through </a:t>
            </a:r>
            <a:r>
              <a:rPr lang="en-US" dirty="0" err="1" smtClean="0"/>
              <a:t>Tcl</a:t>
            </a:r>
            <a:r>
              <a:rPr lang="en-US" dirty="0"/>
              <a:t>  - in 1990, again by John </a:t>
            </a:r>
            <a:r>
              <a:rPr lang="en-US" dirty="0" err="1"/>
              <a:t>Ousterhout</a:t>
            </a:r>
            <a:endParaRPr lang="en-US" dirty="0" smtClean="0"/>
          </a:p>
          <a:p>
            <a:r>
              <a:rPr lang="en-US" dirty="0" err="1" smtClean="0"/>
              <a:t>Tcl</a:t>
            </a:r>
            <a:r>
              <a:rPr lang="en-US" dirty="0" smtClean="0"/>
              <a:t>/</a:t>
            </a:r>
            <a:r>
              <a:rPr lang="en-US" dirty="0" err="1" smtClean="0"/>
              <a:t>Tk</a:t>
            </a:r>
            <a:r>
              <a:rPr lang="en-US" dirty="0" smtClean="0"/>
              <a:t> </a:t>
            </a:r>
            <a:r>
              <a:rPr lang="en-US" dirty="0"/>
              <a:t>is a combination of a scripting language </a:t>
            </a:r>
            <a:r>
              <a:rPr lang="en-US" dirty="0" smtClean="0"/>
              <a:t>and a </a:t>
            </a:r>
            <a:r>
              <a:rPr lang="en-US" dirty="0"/>
              <a:t>toolkit for graphical user interfaces.</a:t>
            </a:r>
          </a:p>
        </p:txBody>
      </p:sp>
    </p:spTree>
    <p:extLst>
      <p:ext uri="{BB962C8B-B14F-4D97-AF65-F5344CB8AC3E}">
        <p14:creationId xmlns:p14="http://schemas.microsoft.com/office/powerpoint/2010/main" val="1960411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Widgets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widget is a GUI </a:t>
            </a:r>
            <a:r>
              <a:rPr lang="en-US" dirty="0" smtClean="0"/>
              <a:t>element, like </a:t>
            </a:r>
            <a:r>
              <a:rPr lang="en-US" dirty="0"/>
              <a:t>buttons, scrollbars, text areas etc.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Tk </a:t>
            </a:r>
            <a:r>
              <a:rPr lang="en-US" dirty="0"/>
              <a:t>comes with a </a:t>
            </a:r>
            <a:r>
              <a:rPr lang="en-US" dirty="0" smtClean="0"/>
              <a:t>selection of </a:t>
            </a:r>
            <a:r>
              <a:rPr lang="en-US" dirty="0"/>
              <a:t>basic widgets: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These </a:t>
            </a:r>
            <a:r>
              <a:rPr lang="en-US" dirty="0"/>
              <a:t>can be </a:t>
            </a:r>
            <a:r>
              <a:rPr lang="en-US" dirty="0" smtClean="0"/>
              <a:t>combined to </a:t>
            </a:r>
            <a:r>
              <a:rPr lang="en-US" dirty="0"/>
              <a:t>form more complex GUI applications.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2618" y="2743200"/>
            <a:ext cx="7924800" cy="258532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text editing windows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Sliders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text entry </a:t>
            </a:r>
            <a:r>
              <a:rPr lang="en-US" sz="2000" dirty="0" smtClean="0"/>
              <a:t>fields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Buttons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Labels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Menus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list boxes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canvas for drawing </a:t>
            </a:r>
            <a:r>
              <a:rPr lang="en-US" sz="2000" dirty="0" smtClean="0"/>
              <a:t>graphics 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18867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Layout and 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Top-level windows   </a:t>
            </a:r>
            <a:r>
              <a:rPr lang="en-US" sz="2000" b="1" dirty="0" err="1"/>
              <a:t>tktoplevel</a:t>
            </a:r>
            <a:r>
              <a:rPr lang="en-US" sz="2000" dirty="0"/>
              <a:t> constructor. </a:t>
            </a:r>
            <a:r>
              <a:rPr lang="en-US" sz="2000" dirty="0" smtClean="0"/>
              <a:t>Basic options </a:t>
            </a:r>
            <a:r>
              <a:rPr lang="en-US" sz="2000" dirty="0"/>
              <a:t>include the ability to specify the preferred </a:t>
            </a:r>
            <a:r>
              <a:rPr lang="en-US" sz="2000" b="1" i="1" dirty="0"/>
              <a:t>width</a:t>
            </a:r>
            <a:r>
              <a:rPr lang="en-US" sz="2000" dirty="0"/>
              <a:t> and </a:t>
            </a:r>
            <a:r>
              <a:rPr lang="en-US" sz="2000" b="1" i="1" dirty="0"/>
              <a:t>height</a:t>
            </a:r>
            <a:r>
              <a:rPr lang="en-US" sz="2000" i="1" dirty="0"/>
              <a:t> </a:t>
            </a:r>
            <a:r>
              <a:rPr lang="en-US" sz="2000" dirty="0" smtClean="0"/>
              <a:t>and to </a:t>
            </a:r>
            <a:r>
              <a:rPr lang="en-US" sz="2000" dirty="0"/>
              <a:t>specify a menu bar through the </a:t>
            </a:r>
            <a:r>
              <a:rPr lang="en-US" sz="2000" b="1" i="1" dirty="0"/>
              <a:t>menu</a:t>
            </a:r>
            <a:r>
              <a:rPr lang="en-US" sz="2000" dirty="0"/>
              <a:t> argument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dirty="0"/>
              <a:t>Frames	</a:t>
            </a:r>
            <a:r>
              <a:rPr lang="en-US" sz="2000" b="1" dirty="0" err="1" smtClean="0"/>
              <a:t>ttkframe</a:t>
            </a:r>
            <a:r>
              <a:rPr lang="en-US" sz="2000" dirty="0" smtClean="0"/>
              <a:t> </a:t>
            </a:r>
            <a:r>
              <a:rPr lang="en-US" sz="2000" dirty="0"/>
              <a:t>constructor produces a themeable container that can be </a:t>
            </a:r>
            <a:r>
              <a:rPr lang="en-US" sz="2000" dirty="0" smtClean="0"/>
              <a:t>used to </a:t>
            </a:r>
            <a:r>
              <a:rPr lang="en-US" sz="2000" dirty="0"/>
              <a:t>organize visible components within a </a:t>
            </a:r>
            <a:r>
              <a:rPr lang="en-US" sz="2000" dirty="0" smtClean="0"/>
              <a:t>GUI</a:t>
            </a:r>
            <a:r>
              <a:rPr lang="en-US" sz="2000" dirty="0"/>
              <a:t>. </a:t>
            </a:r>
            <a:r>
              <a:rPr lang="en-US" sz="2000" dirty="0" smtClean="0"/>
              <a:t>Options include </a:t>
            </a:r>
            <a:r>
              <a:rPr lang="en-US" sz="2000" b="1" i="1" dirty="0" smtClean="0"/>
              <a:t>width</a:t>
            </a:r>
            <a:r>
              <a:rPr lang="en-US" sz="2000" dirty="0" smtClean="0"/>
              <a:t> </a:t>
            </a:r>
            <a:r>
              <a:rPr lang="en-US" sz="2000" dirty="0"/>
              <a:t>and </a:t>
            </a:r>
            <a:r>
              <a:rPr lang="en-US" sz="2000" b="1" i="1" dirty="0" smtClean="0"/>
              <a:t>height</a:t>
            </a:r>
            <a:r>
              <a:rPr lang="en-US" sz="2000" dirty="0" smtClean="0"/>
              <a:t> to set the required size. The </a:t>
            </a:r>
            <a:r>
              <a:rPr lang="en-US" sz="2000" b="1" i="1" dirty="0" smtClean="0"/>
              <a:t>padding</a:t>
            </a:r>
            <a:r>
              <a:rPr lang="en-US" sz="2000" dirty="0" smtClean="0"/>
              <a:t> option can be used to put space between the border and subsequent children. The option </a:t>
            </a:r>
            <a:r>
              <a:rPr lang="en-US" sz="2000" b="1" i="1" dirty="0" err="1" smtClean="0"/>
              <a:t>borderwidth</a:t>
            </a:r>
            <a:r>
              <a:rPr lang="en-US" sz="2000" dirty="0" smtClean="0"/>
              <a:t> to specify a border around the frame of a given width, and </a:t>
            </a:r>
            <a:r>
              <a:rPr lang="en-US" sz="2000" b="1" i="1" dirty="0" err="1" smtClean="0"/>
              <a:t>relif</a:t>
            </a:r>
            <a:r>
              <a:rPr lang="en-US" sz="2000" b="1" i="1" dirty="0" smtClean="0"/>
              <a:t> </a:t>
            </a:r>
            <a:r>
              <a:rPr lang="en-US" sz="2000" dirty="0" smtClean="0"/>
              <a:t>to set the border style. Like </a:t>
            </a:r>
            <a:r>
              <a:rPr lang="en-US" sz="2000" dirty="0"/>
              <a:t>“flat</a:t>
            </a:r>
            <a:r>
              <a:rPr lang="en-US" sz="2000" dirty="0" smtClean="0"/>
              <a:t>”, "</a:t>
            </a:r>
            <a:r>
              <a:rPr lang="en-US" sz="2000" dirty="0"/>
              <a:t>groove", "raised", "ridge", "solid", and "sunken".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334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3" y="1143000"/>
            <a:ext cx="8867775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5057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Geometry managers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/>
              <a:t>tkpack</a:t>
            </a:r>
            <a:r>
              <a:rPr lang="en-US" dirty="0"/>
              <a:t> function will place </a:t>
            </a:r>
            <a:r>
              <a:rPr lang="en-US" dirty="0" smtClean="0"/>
              <a:t>children into </a:t>
            </a:r>
            <a:r>
              <a:rPr lang="en-US" dirty="0"/>
              <a:t>their parent in a boxlike </a:t>
            </a:r>
            <a:r>
              <a:rPr lang="en-US" dirty="0" smtClean="0"/>
              <a:t>manner</a:t>
            </a:r>
          </a:p>
          <a:p>
            <a:r>
              <a:rPr lang="en-US" dirty="0"/>
              <a:t>When simultaneous horizontal and </a:t>
            </a:r>
            <a:r>
              <a:rPr lang="en-US" dirty="0" smtClean="0"/>
              <a:t>vertical alignment </a:t>
            </a:r>
            <a:r>
              <a:rPr lang="en-US" dirty="0"/>
              <a:t>of child components is desired, the </a:t>
            </a:r>
            <a:r>
              <a:rPr lang="en-US" b="1" dirty="0" err="1"/>
              <a:t>tkgrid</a:t>
            </a:r>
            <a:r>
              <a:rPr lang="en-US" dirty="0"/>
              <a:t> function can be </a:t>
            </a:r>
            <a:r>
              <a:rPr lang="en-US" dirty="0" smtClean="0"/>
              <a:t>used to </a:t>
            </a:r>
            <a:r>
              <a:rPr lang="en-US" dirty="0"/>
              <a:t>manage the components.</a:t>
            </a:r>
          </a:p>
        </p:txBody>
      </p:sp>
    </p:spTree>
    <p:extLst>
      <p:ext uri="{BB962C8B-B14F-4D97-AF65-F5344CB8AC3E}">
        <p14:creationId xmlns:p14="http://schemas.microsoft.com/office/powerpoint/2010/main" val="1913635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2223</TotalTime>
  <Words>549</Words>
  <Application>Microsoft Office PowerPoint</Application>
  <PresentationFormat>On-screen Show (4:3)</PresentationFormat>
  <Paragraphs>54</Paragraphs>
  <Slides>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R GUI building </vt:lpstr>
      <vt:lpstr>PowerPoint Presentation</vt:lpstr>
      <vt:lpstr>tcltk</vt:lpstr>
      <vt:lpstr>Widgets </vt:lpstr>
      <vt:lpstr> Layout and Containers</vt:lpstr>
      <vt:lpstr>PowerPoint Presentation</vt:lpstr>
      <vt:lpstr>Geometry managers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GUI building </dc:title>
  <dc:creator>Chen Hao (SIgN)</dc:creator>
  <cp:lastModifiedBy>Chen Hao (SIgN)</cp:lastModifiedBy>
  <cp:revision>18</cp:revision>
  <dcterms:created xsi:type="dcterms:W3CDTF">2006-08-16T00:00:00Z</dcterms:created>
  <dcterms:modified xsi:type="dcterms:W3CDTF">2014-10-15T10:38:30Z</dcterms:modified>
</cp:coreProperties>
</file>