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0" r:id="rId6"/>
    <p:sldId id="268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528" autoAdjust="0"/>
  </p:normalViewPr>
  <p:slideViewPr>
    <p:cSldViewPr>
      <p:cViewPr varScale="1">
        <p:scale>
          <a:sx n="59" d="100"/>
          <a:sy n="59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520FA-5E10-4676-B445-F73293872EE0}" type="datetimeFigureOut">
              <a:rPr lang="en-US" smtClean="0"/>
              <a:t>10/16/2014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E9B818-C9FD-4006-B50B-90DC08C31B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00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gWidgets</a:t>
            </a:r>
            <a:r>
              <a:rPr lang="en-US" dirty="0" smtClean="0"/>
              <a:t> package provides a convenient means to create rapidly small</a:t>
            </a:r>
            <a:r>
              <a:rPr lang="en-US" baseline="0" dirty="0" smtClean="0"/>
              <a:t> </a:t>
            </a:r>
            <a:r>
              <a:rPr lang="en-US" dirty="0" smtClean="0"/>
              <a:t>to medium-size GUIs within R. Unlike the underlying toolkits, </a:t>
            </a:r>
            <a:r>
              <a:rPr lang="en-US" dirty="0" err="1" smtClean="0"/>
              <a:t>gWidgets</a:t>
            </a:r>
            <a:r>
              <a:rPr lang="en-US" dirty="0" smtClean="0"/>
              <a:t> has relatively few</a:t>
            </a:r>
            <a:r>
              <a:rPr lang="en-US" baseline="0" dirty="0" smtClean="0"/>
              <a:t> </a:t>
            </a:r>
            <a:r>
              <a:rPr lang="en-US" dirty="0" smtClean="0"/>
              <a:t>constructors and methods,</a:t>
            </a:r>
            <a:r>
              <a:rPr lang="en-US" baseline="0" dirty="0" smtClean="0"/>
              <a:t> which mean it is relatively easy to learn, allowing for rapid prototyping. (but as project progress, one might need to move to a more powerful underlying toolkit). The </a:t>
            </a:r>
            <a:r>
              <a:rPr lang="en-US" baseline="0" dirty="0" err="1" smtClean="0"/>
              <a:t>gWidgets</a:t>
            </a:r>
            <a:r>
              <a:rPr lang="en-US" baseline="0" dirty="0" smtClean="0"/>
              <a:t> package works with different operating systems and different GUI toolkits. This shows, the same code using the RGtk2, </a:t>
            </a:r>
            <a:r>
              <a:rPr lang="en-US" baseline="0" dirty="0" err="1" smtClean="0"/>
              <a:t>tcltk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qtbase</a:t>
            </a:r>
            <a:r>
              <a:rPr lang="en-US" baseline="0" dirty="0" smtClean="0"/>
              <a:t> packages for a toolkit.</a:t>
            </a:r>
          </a:p>
          <a:p>
            <a:endParaRPr lang="en-US" baseline="0" dirty="0" smtClean="0"/>
          </a:p>
          <a:p>
            <a:r>
              <a:rPr lang="en-US" dirty="0" smtClean="0"/>
              <a:t>Despite </a:t>
            </a:r>
            <a:r>
              <a:rPr lang="en-US" dirty="0" err="1" smtClean="0"/>
              <a:t>Tk’s</a:t>
            </a:r>
            <a:r>
              <a:rPr lang="en-US" dirty="0" smtClean="0"/>
              <a:t> limitations as a graphical toolkit as compared to GTK+</a:t>
            </a:r>
            <a:r>
              <a:rPr lang="en-US" baseline="0" dirty="0" smtClean="0"/>
              <a:t> </a:t>
            </a:r>
            <a:r>
              <a:rPr lang="en-US" dirty="0" smtClean="0"/>
              <a:t>or </a:t>
            </a:r>
            <a:r>
              <a:rPr lang="en-US" dirty="0" err="1" smtClean="0"/>
              <a:t>Qt</a:t>
            </a:r>
            <a:r>
              <a:rPr lang="en-US" dirty="0" smtClean="0"/>
              <a:t>, the Tk libraries are widely used for R GUIs.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0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it made programming GUIs for X11</a:t>
            </a:r>
            <a:r>
              <a:rPr lang="en-US" baseline="0" dirty="0" smtClean="0"/>
              <a:t> </a:t>
            </a:r>
            <a:r>
              <a:rPr lang="en-US" dirty="0" smtClean="0"/>
              <a:t>easier and faster. There are a large number of language bindings available for Tk, including Perl, Python, Ruby, and, through the </a:t>
            </a:r>
            <a:r>
              <a:rPr lang="en-US" dirty="0" err="1" smtClean="0"/>
              <a:t>tcltk</a:t>
            </a:r>
            <a:r>
              <a:rPr lang="en-US" dirty="0" smtClean="0"/>
              <a:t> package, R. The </a:t>
            </a:r>
            <a:r>
              <a:rPr lang="en-US" dirty="0" err="1" smtClean="0"/>
              <a:t>tcltk</a:t>
            </a:r>
            <a:r>
              <a:rPr lang="en-US" baseline="0" dirty="0" smtClean="0"/>
              <a:t> </a:t>
            </a:r>
            <a:r>
              <a:rPr lang="en-US" dirty="0" smtClean="0"/>
              <a:t>package was developed by </a:t>
            </a:r>
            <a:r>
              <a:rPr lang="en-US" b="1" dirty="0" smtClean="0"/>
              <a:t>Peter </a:t>
            </a:r>
            <a:r>
              <a:rPr lang="en-US" b="1" dirty="0" err="1" smtClean="0"/>
              <a:t>Dalgaard</a:t>
            </a:r>
            <a:r>
              <a:rPr lang="en-US" b="1" dirty="0" smtClean="0"/>
              <a:t> </a:t>
            </a:r>
            <a:r>
              <a:rPr lang="en-US" dirty="0" smtClean="0"/>
              <a:t>and has been included with</a:t>
            </a:r>
            <a:r>
              <a:rPr lang="en-US" baseline="0" dirty="0" smtClean="0"/>
              <a:t> </a:t>
            </a:r>
            <a:r>
              <a:rPr lang="en-US" dirty="0" smtClean="0"/>
              <a:t>base R since version 1.1.0. The tcltk2</a:t>
            </a:r>
          </a:p>
          <a:p>
            <a:r>
              <a:rPr lang="en-US" dirty="0" smtClean="0"/>
              <a:t>package provides additional bindings and bundles in some useful external</a:t>
            </a:r>
            <a:r>
              <a:rPr lang="en-US" baseline="0" dirty="0" smtClean="0"/>
              <a:t> </a:t>
            </a:r>
            <a:r>
              <a:rPr lang="en-US" dirty="0" smtClean="0"/>
              <a:t>TCL code. Our focus here is limited to the base </a:t>
            </a:r>
            <a:r>
              <a:rPr lang="en-US" dirty="0" err="1" smtClean="0"/>
              <a:t>tcltk</a:t>
            </a:r>
            <a:r>
              <a:rPr lang="en-US" dirty="0" smtClean="0"/>
              <a:t> package.</a:t>
            </a:r>
          </a:p>
          <a:p>
            <a:endParaRPr lang="en-US" dirty="0" smtClean="0"/>
          </a:p>
          <a:p>
            <a:r>
              <a:rPr lang="en-US" dirty="0" smtClean="0"/>
              <a:t>R for Windows has</a:t>
            </a:r>
            <a:r>
              <a:rPr lang="en-US" baseline="0" dirty="0" smtClean="0"/>
              <a:t> </a:t>
            </a:r>
            <a:r>
              <a:rPr lang="en-US" dirty="0" smtClean="0"/>
              <a:t>been bundled with the necessary Tk version for years, so there are no</a:t>
            </a:r>
            <a:r>
              <a:rPr lang="en-US" baseline="0" dirty="0" smtClean="0"/>
              <a:t> </a:t>
            </a:r>
            <a:r>
              <a:rPr lang="en-US" dirty="0" smtClean="0"/>
              <a:t>installation issues for that platform. For Linux users, it is typically trivial</a:t>
            </a:r>
            <a:r>
              <a:rPr lang="en-US" baseline="0" dirty="0" smtClean="0"/>
              <a:t> </a:t>
            </a:r>
            <a:r>
              <a:rPr lang="en-US" dirty="0" smtClean="0"/>
              <a:t>to install the newer libraries, and for Mac OS X users, the provided binary</a:t>
            </a:r>
            <a:r>
              <a:rPr lang="en-US" baseline="0" dirty="0" smtClean="0"/>
              <a:t> </a:t>
            </a:r>
            <a:r>
              <a:rPr lang="en-US" dirty="0" smtClean="0"/>
              <a:t>installations include the newer Tk libraries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 manual pages simply redirect the reader to the original Tk documentation, hard to check the use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tcltk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 smtClean="0"/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Tk has a well-documented API[10] (www.tcl.tk/man/tcl8.5). There are also several books to supplement. We consulted the one by Welch, Jones and Hobbs[1] often in the development of this material. The online sample chapter on geometry management of Walsh[13] was perused, as it provides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thorough discussion of that topic. In addition, the Tk Tutorial of Mark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Roseman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[9] (www.tkdocs.com/tutorial) provides much detail.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Rspecific</a:t>
            </a:r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documentation includes two excellent R News articles and a proceedings paper[3][5][4] by Peter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Dalgaard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the package author. A set of examples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 James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Wettenhall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[14] are also quite instructive. A main use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tcltk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within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Rcmdr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framework. Writing extensions for that is well documented in an R News article[6] by John Fox, the package author.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64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tcltk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package creates objects with a few different classes,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tclObj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being the primary one (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tclVar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tkwin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are two other important ones).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tclObj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objects print with the leading &lt;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&gt;. The string representation of objects of class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tclObj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returned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tclvalue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or by coercion through the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as.character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function. These two differ in how they treat spaces and new lines. Conversion to vectors of mode character, double, integer, and logical is possible, though, in general, direct conversion of complicated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Tcl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expressions is not supported. We can create objects of this class through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as.tclObj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1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Tk widgets are constructed as children of a parent object, with the parent specified to the constructor. It means other widget constructors require that a parent widget be specified as the first argument of the constructor. 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widget along the top or bottom is allocated a parcel just high enough to contain the widget, but occupying as much of the width of the container as possible, whereas widgets along the sides get a parcel of maximal height, but just wide enough to contain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89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 label, the following options are possible: anchor, background, font, foreground, justify, padding, relief, text, and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wraplength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The main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option, text, takes a character string. The label will be multiline if it contains new line characters. The padding argument allows the specification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space in pixels between the text of the label and the widget boundary. This may be set as four values (left, top, right, bottom), or fewer,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bottom defaulting to top, right to left, and top to left. The relief argument specifies how a 3-D effect around the label should look, if specified.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values are "flat", "groove", "raised", "ridge", "solid", and "sunken".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15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9B818-C9FD-4006-B50B-90DC08C31B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0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GUI building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53000" y="4495800"/>
            <a:ext cx="3505200" cy="114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Chen Hao</a:t>
            </a:r>
          </a:p>
          <a:p>
            <a:r>
              <a:rPr lang="en-US" dirty="0" smtClean="0"/>
              <a:t>7 Oct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5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371600"/>
            <a:ext cx="76200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GUIs are used to allow the user to easily accomplish the tasks </a:t>
            </a:r>
            <a:r>
              <a:rPr lang="en-US" sz="2000" dirty="0" smtClean="0"/>
              <a:t>in hand</a:t>
            </a:r>
            <a:r>
              <a:rPr lang="en-US" sz="2000" dirty="0"/>
              <a:t>.</a:t>
            </a:r>
          </a:p>
          <a:p>
            <a:endParaRPr lang="en-US" sz="2800" dirty="0"/>
          </a:p>
          <a:p>
            <a:r>
              <a:rPr lang="en-US" sz="2800" dirty="0" smtClean="0"/>
              <a:t>Many </a:t>
            </a:r>
            <a:r>
              <a:rPr lang="en-US" sz="2800" dirty="0"/>
              <a:t>more R GUIs are now available</a:t>
            </a:r>
            <a:r>
              <a:rPr lang="en-US" sz="2800" dirty="0" smtClean="0"/>
              <a:t>:</a:t>
            </a:r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</a:t>
            </a:r>
            <a:r>
              <a:rPr lang="en-US" sz="2800" dirty="0" err="1"/>
              <a:t>Tcl</a:t>
            </a:r>
            <a:r>
              <a:rPr lang="en-US" sz="2800" dirty="0"/>
              <a:t>/</a:t>
            </a:r>
            <a:r>
              <a:rPr lang="en-US" sz="2800" dirty="0" err="1"/>
              <a:t>Tk</a:t>
            </a:r>
            <a:r>
              <a:rPr lang="en-US" sz="2800" dirty="0"/>
              <a:t>, </a:t>
            </a:r>
            <a:r>
              <a:rPr lang="en-US" sz="2800" dirty="0" err="1"/>
              <a:t>rpanel</a:t>
            </a:r>
            <a:r>
              <a:rPr lang="en-U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</a:t>
            </a:r>
            <a:r>
              <a:rPr lang="en-US" sz="2800" dirty="0" err="1"/>
              <a:t>Gtk</a:t>
            </a:r>
            <a:r>
              <a:rPr lang="en-US" sz="2800" dirty="0"/>
              <a:t>, </a:t>
            </a:r>
            <a:r>
              <a:rPr lang="en-US" sz="2800" dirty="0" err="1"/>
              <a:t>Gwidgets</a:t>
            </a:r>
            <a:r>
              <a:rPr lang="en-US" sz="2800" dirty="0"/>
              <a:t>, PMG (Poor Man’s GUI).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Java based GUIs: </a:t>
            </a:r>
            <a:r>
              <a:rPr lang="en-US" sz="2800" dirty="0" err="1"/>
              <a:t>rJava</a:t>
            </a:r>
            <a:r>
              <a:rPr lang="en-US" sz="2800" dirty="0"/>
              <a:t>, JGR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- Web based: </a:t>
            </a:r>
            <a:r>
              <a:rPr lang="en-US" sz="2800" dirty="0" err="1"/>
              <a:t>Rpad,Rwui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428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tcltk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:</a:t>
            </a:r>
            <a:r>
              <a:rPr lang="en-US" dirty="0" smtClean="0">
                <a:solidFill>
                  <a:srgbClr val="FF0000"/>
                </a:solidFill>
              </a:rPr>
              <a:t> T</a:t>
            </a:r>
            <a:r>
              <a:rPr lang="en-US" dirty="0" smtClean="0"/>
              <a:t>ool 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ommand </a:t>
            </a:r>
            <a:r>
              <a:rPr lang="en-US" dirty="0">
                <a:solidFill>
                  <a:srgbClr val="FF0000"/>
                </a:solidFill>
              </a:rPr>
              <a:t>L</a:t>
            </a:r>
            <a:r>
              <a:rPr lang="en-US" dirty="0"/>
              <a:t>anguage  - in the late 1980s by John </a:t>
            </a:r>
            <a:r>
              <a:rPr lang="en-US" dirty="0" err="1" smtClean="0"/>
              <a:t>Ousterhout</a:t>
            </a:r>
            <a:endParaRPr lang="en-US" dirty="0" smtClean="0"/>
          </a:p>
          <a:p>
            <a:r>
              <a:rPr lang="en-US" dirty="0" smtClean="0"/>
              <a:t>Tk: </a:t>
            </a:r>
            <a:r>
              <a:rPr lang="en-US" dirty="0"/>
              <a:t>is an extension of </a:t>
            </a:r>
            <a:r>
              <a:rPr lang="en-US" dirty="0" err="1"/>
              <a:t>Tcl</a:t>
            </a:r>
            <a:r>
              <a:rPr lang="en-US" dirty="0"/>
              <a:t> that provides GUI components through </a:t>
            </a:r>
            <a:r>
              <a:rPr lang="en-US" dirty="0" err="1" smtClean="0"/>
              <a:t>Tcl</a:t>
            </a:r>
            <a:r>
              <a:rPr lang="en-US" dirty="0"/>
              <a:t>  - in 1990, again by John </a:t>
            </a:r>
            <a:r>
              <a:rPr lang="en-US" dirty="0" err="1"/>
              <a:t>Ousterhout</a:t>
            </a:r>
            <a:endParaRPr lang="en-US" dirty="0" smtClean="0"/>
          </a:p>
          <a:p>
            <a:r>
              <a:rPr lang="en-US" dirty="0" err="1" smtClean="0"/>
              <a:t>Tcl</a:t>
            </a:r>
            <a:r>
              <a:rPr lang="en-US" dirty="0" smtClean="0"/>
              <a:t>/</a:t>
            </a:r>
            <a:r>
              <a:rPr lang="en-US" dirty="0" err="1" smtClean="0"/>
              <a:t>Tk</a:t>
            </a:r>
            <a:r>
              <a:rPr lang="en-US" dirty="0" smtClean="0"/>
              <a:t> </a:t>
            </a:r>
            <a:r>
              <a:rPr lang="en-US" dirty="0"/>
              <a:t>is a combination of a scripting language </a:t>
            </a:r>
            <a:r>
              <a:rPr lang="en-US" dirty="0" smtClean="0"/>
              <a:t>and a </a:t>
            </a:r>
            <a:r>
              <a:rPr lang="en-US" dirty="0"/>
              <a:t>toolkit for graphical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196041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most usual case for building a R GUI using **</a:t>
            </a:r>
            <a:r>
              <a:rPr lang="en-US" dirty="0" err="1"/>
              <a:t>tcltk</a:t>
            </a:r>
            <a:r>
              <a:rPr lang="en-US" dirty="0"/>
              <a:t>** is to defines a top-level window </a:t>
            </a:r>
            <a:r>
              <a:rPr lang="en-US" dirty="0" smtClean="0"/>
              <a:t>first </a:t>
            </a:r>
            <a:r>
              <a:rPr lang="en-US" dirty="0"/>
              <a:t>and the second an underlying frame container. We then define and place the widgets.</a:t>
            </a:r>
          </a:p>
        </p:txBody>
      </p:sp>
    </p:spTree>
    <p:extLst>
      <p:ext uri="{BB962C8B-B14F-4D97-AF65-F5344CB8AC3E}">
        <p14:creationId xmlns:p14="http://schemas.microsoft.com/office/powerpoint/2010/main" val="130596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Widgets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widget is a GUI </a:t>
            </a:r>
            <a:r>
              <a:rPr lang="en-US" dirty="0" smtClean="0"/>
              <a:t>element, like </a:t>
            </a:r>
            <a:r>
              <a:rPr lang="en-US" dirty="0"/>
              <a:t>buttons, scrollbars, text areas etc.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Tk </a:t>
            </a:r>
            <a:r>
              <a:rPr lang="en-US" dirty="0"/>
              <a:t>comes with a </a:t>
            </a:r>
            <a:r>
              <a:rPr lang="en-US" dirty="0" smtClean="0"/>
              <a:t>selection of </a:t>
            </a:r>
            <a:r>
              <a:rPr lang="en-US" dirty="0"/>
              <a:t>basic widgets: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widgets – labels, entry </a:t>
            </a:r>
            <a:r>
              <a:rPr lang="en-US" dirty="0" smtClean="0"/>
              <a:t>widgets, and buttons. </a:t>
            </a:r>
            <a:r>
              <a:rPr lang="en-US" dirty="0" smtClean="0"/>
              <a:t>These </a:t>
            </a:r>
            <a:r>
              <a:rPr lang="en-US" dirty="0"/>
              <a:t>can be </a:t>
            </a:r>
            <a:r>
              <a:rPr lang="en-US" dirty="0" smtClean="0"/>
              <a:t>combined to </a:t>
            </a:r>
            <a:r>
              <a:rPr lang="en-US" dirty="0"/>
              <a:t>form more complex GUI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2618" y="2743200"/>
            <a:ext cx="7924800" cy="2585323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editing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Sliders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text entry </a:t>
            </a:r>
            <a:r>
              <a:rPr lang="en-US" sz="2000" dirty="0" smtClean="0"/>
              <a:t>fields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Labels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Menus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 boxes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canvas for drawing </a:t>
            </a:r>
            <a:r>
              <a:rPr lang="en-US" sz="2000" dirty="0" smtClean="0"/>
              <a:t>graphics 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8867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685800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Label :    </a:t>
            </a:r>
            <a:r>
              <a:rPr lang="en-US" sz="2400" dirty="0" err="1"/>
              <a:t>t</a:t>
            </a:r>
            <a:r>
              <a:rPr lang="en-US" sz="2400" dirty="0" err="1" smtClean="0"/>
              <a:t>tklabel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en-US" sz="2400" dirty="0" smtClean="0"/>
              <a:t>Entry: </a:t>
            </a:r>
            <a:r>
              <a:rPr lang="en-US" sz="2400" dirty="0" err="1" smtClean="0"/>
              <a:t>tkentry</a:t>
            </a:r>
            <a:r>
              <a:rPr lang="en-US" sz="2400" dirty="0" smtClean="0"/>
              <a:t>()</a:t>
            </a:r>
          </a:p>
          <a:p>
            <a:endParaRPr lang="en-US" sz="2400" dirty="0"/>
          </a:p>
          <a:p>
            <a:r>
              <a:rPr lang="en-US" sz="2400" dirty="0" smtClean="0"/>
              <a:t>Button: </a:t>
            </a:r>
            <a:r>
              <a:rPr lang="en-US" sz="2400" dirty="0" err="1" smtClean="0"/>
              <a:t>tkbutton</a:t>
            </a:r>
            <a:r>
              <a:rPr lang="en-US" sz="2400" dirty="0" smtClean="0"/>
              <a:t>()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71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Layout and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Top-level windows   </a:t>
            </a:r>
            <a:r>
              <a:rPr lang="en-US" sz="2000" b="1" dirty="0" err="1"/>
              <a:t>tktoplevel</a:t>
            </a:r>
            <a:r>
              <a:rPr lang="en-US" sz="2000" dirty="0"/>
              <a:t> constructor. </a:t>
            </a:r>
            <a:r>
              <a:rPr lang="en-US" sz="2000" dirty="0" smtClean="0"/>
              <a:t>Basic options </a:t>
            </a:r>
            <a:r>
              <a:rPr lang="en-US" sz="2000" dirty="0"/>
              <a:t>include the ability to specify the preferred </a:t>
            </a:r>
            <a:r>
              <a:rPr lang="en-US" sz="2000" b="1" i="1" dirty="0"/>
              <a:t>width</a:t>
            </a:r>
            <a:r>
              <a:rPr lang="en-US" sz="2000" dirty="0"/>
              <a:t> and </a:t>
            </a:r>
            <a:r>
              <a:rPr lang="en-US" sz="2000" b="1" i="1" dirty="0"/>
              <a:t>height</a:t>
            </a:r>
            <a:r>
              <a:rPr lang="en-US" sz="2000" i="1" dirty="0"/>
              <a:t> </a:t>
            </a:r>
            <a:r>
              <a:rPr lang="en-US" sz="2000" dirty="0" smtClean="0"/>
              <a:t>and to </a:t>
            </a:r>
            <a:r>
              <a:rPr lang="en-US" sz="2000" dirty="0"/>
              <a:t>specify a menu bar through the </a:t>
            </a:r>
            <a:r>
              <a:rPr lang="en-US" sz="2000" b="1" i="1" dirty="0"/>
              <a:t>menu</a:t>
            </a:r>
            <a:r>
              <a:rPr lang="en-US" sz="2000" dirty="0"/>
              <a:t> argument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dirty="0"/>
              <a:t>Frames	</a:t>
            </a:r>
            <a:r>
              <a:rPr lang="en-US" sz="2000" b="1" dirty="0" err="1" smtClean="0"/>
              <a:t>ttkframe</a:t>
            </a:r>
            <a:r>
              <a:rPr lang="en-US" sz="2000" dirty="0" smtClean="0"/>
              <a:t> </a:t>
            </a:r>
            <a:r>
              <a:rPr lang="en-US" sz="2000" dirty="0"/>
              <a:t>constructor produces a themeable container that can be </a:t>
            </a:r>
            <a:r>
              <a:rPr lang="en-US" sz="2000" dirty="0" smtClean="0"/>
              <a:t>used to </a:t>
            </a:r>
            <a:r>
              <a:rPr lang="en-US" sz="2000" dirty="0"/>
              <a:t>organize visible components within a </a:t>
            </a:r>
            <a:r>
              <a:rPr lang="en-US" sz="2000" dirty="0" smtClean="0"/>
              <a:t>GUI</a:t>
            </a:r>
            <a:r>
              <a:rPr lang="en-US" sz="2000" dirty="0"/>
              <a:t>. </a:t>
            </a:r>
            <a:r>
              <a:rPr lang="en-US" sz="2000" dirty="0" smtClean="0"/>
              <a:t>Options include </a:t>
            </a:r>
            <a:r>
              <a:rPr lang="en-US" sz="2000" b="1" i="1" dirty="0" smtClean="0"/>
              <a:t>width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b="1" i="1" dirty="0" smtClean="0"/>
              <a:t>height</a:t>
            </a:r>
            <a:r>
              <a:rPr lang="en-US" sz="2000" dirty="0" smtClean="0"/>
              <a:t> to set the required size. The </a:t>
            </a:r>
            <a:r>
              <a:rPr lang="en-US" sz="2000" b="1" i="1" dirty="0" smtClean="0"/>
              <a:t>padding</a:t>
            </a:r>
            <a:r>
              <a:rPr lang="en-US" sz="2000" dirty="0" smtClean="0"/>
              <a:t> option can be used to put space between the border and subsequent children. The option </a:t>
            </a:r>
            <a:r>
              <a:rPr lang="en-US" sz="2000" b="1" i="1" dirty="0" err="1" smtClean="0"/>
              <a:t>borderwidth</a:t>
            </a:r>
            <a:r>
              <a:rPr lang="en-US" sz="2000" dirty="0" smtClean="0"/>
              <a:t> to specify a border around the frame of a given width, and </a:t>
            </a:r>
            <a:r>
              <a:rPr lang="en-US" sz="2000" b="1" i="1" dirty="0" err="1" smtClean="0"/>
              <a:t>relif</a:t>
            </a:r>
            <a:r>
              <a:rPr lang="en-US" sz="2000" b="1" i="1" dirty="0" smtClean="0"/>
              <a:t> </a:t>
            </a:r>
            <a:r>
              <a:rPr lang="en-US" sz="2000" dirty="0" smtClean="0"/>
              <a:t>to set the border style. Like </a:t>
            </a:r>
            <a:r>
              <a:rPr lang="en-US" sz="2000" dirty="0"/>
              <a:t>“flat</a:t>
            </a:r>
            <a:r>
              <a:rPr lang="en-US" sz="2000" dirty="0" smtClean="0"/>
              <a:t>”, "</a:t>
            </a:r>
            <a:r>
              <a:rPr lang="en-US" sz="2000" dirty="0"/>
              <a:t>groove", "raised", "ridge", "solid", and "sunken".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34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143000"/>
            <a:ext cx="88677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505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managers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tkpack</a:t>
            </a:r>
            <a:r>
              <a:rPr lang="en-US" dirty="0"/>
              <a:t> function will place </a:t>
            </a:r>
            <a:r>
              <a:rPr lang="en-US" dirty="0" smtClean="0"/>
              <a:t>children into </a:t>
            </a:r>
            <a:r>
              <a:rPr lang="en-US" dirty="0"/>
              <a:t>their parent in a boxlike </a:t>
            </a:r>
            <a:r>
              <a:rPr lang="en-US" dirty="0" smtClean="0"/>
              <a:t>manner</a:t>
            </a:r>
          </a:p>
          <a:p>
            <a:r>
              <a:rPr lang="en-US" dirty="0"/>
              <a:t>When simultaneous horizontal and </a:t>
            </a:r>
            <a:r>
              <a:rPr lang="en-US" dirty="0" smtClean="0"/>
              <a:t>vertical alignment </a:t>
            </a:r>
            <a:r>
              <a:rPr lang="en-US" dirty="0"/>
              <a:t>of child components is desired, the </a:t>
            </a:r>
            <a:r>
              <a:rPr lang="en-US" b="1" dirty="0" err="1"/>
              <a:t>tkgrid</a:t>
            </a:r>
            <a:r>
              <a:rPr lang="en-US" dirty="0"/>
              <a:t> function can be </a:t>
            </a:r>
            <a:r>
              <a:rPr lang="en-US" dirty="0" smtClean="0"/>
              <a:t>used to </a:t>
            </a:r>
            <a:r>
              <a:rPr lang="en-US" dirty="0"/>
              <a:t>manage the components.</a:t>
            </a:r>
          </a:p>
        </p:txBody>
      </p:sp>
    </p:spTree>
    <p:extLst>
      <p:ext uri="{BB962C8B-B14F-4D97-AF65-F5344CB8AC3E}">
        <p14:creationId xmlns:p14="http://schemas.microsoft.com/office/powerpoint/2010/main" val="1913635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2595</TotalTime>
  <Words>1071</Words>
  <Application>Microsoft Office PowerPoint</Application>
  <PresentationFormat>On-screen Show (4:3)</PresentationFormat>
  <Paragraphs>76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R GUI building </vt:lpstr>
      <vt:lpstr>PowerPoint Presentation</vt:lpstr>
      <vt:lpstr>tcltk</vt:lpstr>
      <vt:lpstr>PowerPoint Presentation</vt:lpstr>
      <vt:lpstr>Widgets </vt:lpstr>
      <vt:lpstr>PowerPoint Presentation</vt:lpstr>
      <vt:lpstr> Layout and Containers</vt:lpstr>
      <vt:lpstr>PowerPoint Presentation</vt:lpstr>
      <vt:lpstr>Geometry managers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GUI building </dc:title>
  <dc:creator>Chen Hao (SIgN)</dc:creator>
  <cp:lastModifiedBy>Chen Hao (SIgN)</cp:lastModifiedBy>
  <cp:revision>26</cp:revision>
  <dcterms:created xsi:type="dcterms:W3CDTF">2006-08-16T00:00:00Z</dcterms:created>
  <dcterms:modified xsi:type="dcterms:W3CDTF">2014-10-16T12:33:31Z</dcterms:modified>
</cp:coreProperties>
</file>