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8"/>
  </p:notesMasterIdLst>
  <p:sldIdLst>
    <p:sldId id="256" r:id="rId2"/>
    <p:sldId id="266" r:id="rId3"/>
    <p:sldId id="257" r:id="rId4"/>
    <p:sldId id="258" r:id="rId5"/>
    <p:sldId id="270" r:id="rId6"/>
    <p:sldId id="262" r:id="rId7"/>
    <p:sldId id="261" r:id="rId8"/>
    <p:sldId id="263" r:id="rId9"/>
    <p:sldId id="264" r:id="rId10"/>
    <p:sldId id="259" r:id="rId11"/>
    <p:sldId id="267" r:id="rId12"/>
    <p:sldId id="268" r:id="rId13"/>
    <p:sldId id="260" r:id="rId14"/>
    <p:sldId id="271" r:id="rId15"/>
    <p:sldId id="265"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574" autoAdjust="0"/>
  </p:normalViewPr>
  <p:slideViewPr>
    <p:cSldViewPr>
      <p:cViewPr varScale="1">
        <p:scale>
          <a:sx n="58" d="100"/>
          <a:sy n="58" d="100"/>
        </p:scale>
        <p:origin x="-171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4DA0B8-E883-45F4-8B6A-A4B225E503E0}" type="datetimeFigureOut">
              <a:rPr lang="en-US" smtClean="0"/>
              <a:t>10/3/2014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E6CADE-ADA5-4C00-9AF9-7AE6C0DAA3FD}" type="slidenum">
              <a:rPr lang="en-US" smtClean="0"/>
              <a:t>‹#›</a:t>
            </a:fld>
            <a:endParaRPr lang="en-US"/>
          </a:p>
        </p:txBody>
      </p:sp>
    </p:spTree>
    <p:extLst>
      <p:ext uri="{BB962C8B-B14F-4D97-AF65-F5344CB8AC3E}">
        <p14:creationId xmlns:p14="http://schemas.microsoft.com/office/powerpoint/2010/main" val="210435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cran.r-project.org/doc/manuals/R-exts.html#Creating-R-packages"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ess.r-project.org/"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E6CADE-ADA5-4C00-9AF9-7AE6C0DAA3FD}" type="slidenum">
              <a:rPr lang="en-US" smtClean="0"/>
              <a:t>1</a:t>
            </a:fld>
            <a:endParaRPr lang="en-US"/>
          </a:p>
        </p:txBody>
      </p:sp>
    </p:spTree>
    <p:extLst>
      <p:ext uri="{BB962C8B-B14F-4D97-AF65-F5344CB8AC3E}">
        <p14:creationId xmlns:p14="http://schemas.microsoft.com/office/powerpoint/2010/main" val="10637913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kern="1200" dirty="0" smtClean="0">
                <a:solidFill>
                  <a:schemeClr val="tx1"/>
                </a:solidFill>
                <a:effectLst/>
                <a:latin typeface="+mn-lt"/>
                <a:ea typeface="+mn-ea"/>
                <a:cs typeface="+mn-cs"/>
              </a:rPr>
              <a:t>To get started with your new package in RStudio, double-click the </a:t>
            </a:r>
            <a:r>
              <a:rPr lang="en-US" sz="1000" dirty="0" err="1" smtClean="0"/>
              <a:t>package.Rproj</a:t>
            </a:r>
            <a:r>
              <a:rPr lang="en-US" sz="1000" b="0" i="0" kern="1200" dirty="0" smtClean="0">
                <a:solidFill>
                  <a:schemeClr val="tx1"/>
                </a:solidFill>
                <a:effectLst/>
                <a:latin typeface="+mn-lt"/>
                <a:ea typeface="+mn-ea"/>
                <a:cs typeface="+mn-cs"/>
              </a:rPr>
              <a:t> file that </a:t>
            </a:r>
            <a:r>
              <a:rPr lang="en-US" sz="1000" dirty="0" smtClean="0"/>
              <a:t>create()</a:t>
            </a:r>
            <a:r>
              <a:rPr lang="en-US" sz="1000" b="0" i="0" kern="1200" dirty="0" smtClean="0">
                <a:solidFill>
                  <a:schemeClr val="tx1"/>
                </a:solidFill>
                <a:effectLst/>
                <a:latin typeface="+mn-lt"/>
                <a:ea typeface="+mn-ea"/>
                <a:cs typeface="+mn-cs"/>
              </a:rPr>
              <a:t> just made. This will open a new RStudio project for your package. Projects are a great way to develop packages. </a:t>
            </a:r>
          </a:p>
          <a:p>
            <a:endParaRPr lang="en-US" sz="1000" b="0" i="0" kern="1200" dirty="0" smtClean="0">
              <a:solidFill>
                <a:schemeClr val="tx1"/>
              </a:solidFill>
              <a:effectLst/>
              <a:latin typeface="+mn-lt"/>
              <a:ea typeface="+mn-ea"/>
              <a:cs typeface="+mn-cs"/>
            </a:endParaRPr>
          </a:p>
          <a:p>
            <a:r>
              <a:rPr lang="en-US" sz="1000" b="0" i="0" kern="1200" dirty="0" smtClean="0">
                <a:solidFill>
                  <a:schemeClr val="tx1"/>
                </a:solidFill>
                <a:effectLst/>
                <a:latin typeface="+mn-lt"/>
                <a:ea typeface="+mn-ea"/>
                <a:cs typeface="+mn-cs"/>
              </a:rPr>
              <a:t>The first advantage of using a package is that it’s easy to re-load your code. There are two main options:</a:t>
            </a:r>
          </a:p>
          <a:p>
            <a:pPr marL="171450" indent="-171450">
              <a:buFont typeface="Arial" panose="020B0604020202020204" pitchFamily="34" charset="0"/>
              <a:buChar char="•"/>
            </a:pPr>
            <a:r>
              <a:rPr lang="en-US" sz="1000" b="0" i="0" kern="1200" dirty="0" smtClean="0">
                <a:solidFill>
                  <a:schemeClr val="tx1"/>
                </a:solidFill>
                <a:effectLst/>
                <a:latin typeface="+mn-lt"/>
                <a:ea typeface="+mn-ea"/>
                <a:cs typeface="+mn-cs"/>
              </a:rPr>
              <a:t>devtools::</a:t>
            </a:r>
            <a:r>
              <a:rPr lang="en-US" sz="1000" b="0" i="0" kern="1200" dirty="0" err="1" smtClean="0">
                <a:solidFill>
                  <a:schemeClr val="tx1"/>
                </a:solidFill>
                <a:effectLst/>
                <a:latin typeface="+mn-lt"/>
                <a:ea typeface="+mn-ea"/>
                <a:cs typeface="+mn-cs"/>
              </a:rPr>
              <a:t>load_all</a:t>
            </a:r>
            <a:r>
              <a:rPr lang="en-US" sz="1000" b="0" i="0" kern="1200" dirty="0" smtClean="0">
                <a:solidFill>
                  <a:schemeClr val="tx1"/>
                </a:solidFill>
                <a:effectLst/>
                <a:latin typeface="+mn-lt"/>
                <a:ea typeface="+mn-ea"/>
                <a:cs typeface="+mn-cs"/>
              </a:rPr>
              <a:t>(), </a:t>
            </a:r>
            <a:r>
              <a:rPr lang="en-US" sz="1000" b="0" i="0" kern="1200" dirty="0" err="1" smtClean="0">
                <a:solidFill>
                  <a:schemeClr val="tx1"/>
                </a:solidFill>
                <a:effectLst/>
                <a:latin typeface="+mn-lt"/>
                <a:ea typeface="+mn-ea"/>
                <a:cs typeface="+mn-cs"/>
              </a:rPr>
              <a:t>Cmd</a:t>
            </a:r>
            <a:r>
              <a:rPr lang="en-US" sz="1000" b="0" i="0" kern="1200" dirty="0" smtClean="0">
                <a:solidFill>
                  <a:schemeClr val="tx1"/>
                </a:solidFill>
                <a:effectLst/>
                <a:latin typeface="+mn-lt"/>
                <a:ea typeface="+mn-ea"/>
                <a:cs typeface="+mn-cs"/>
              </a:rPr>
              <a:t> + Shift + L, reloads all code in the package. In RStudio, this also saves all open files, saving you a keystroke.</a:t>
            </a:r>
          </a:p>
          <a:p>
            <a:pPr marL="171450" indent="-171450">
              <a:buFont typeface="Arial" panose="020B0604020202020204" pitchFamily="34" charset="0"/>
              <a:buChar char="•"/>
            </a:pPr>
            <a:r>
              <a:rPr lang="en-US" sz="1000" b="0" i="0" kern="1200" dirty="0" smtClean="0">
                <a:solidFill>
                  <a:schemeClr val="tx1"/>
                </a:solidFill>
                <a:effectLst/>
                <a:latin typeface="+mn-lt"/>
                <a:ea typeface="+mn-ea"/>
                <a:cs typeface="+mn-cs"/>
              </a:rPr>
              <a:t>Build &amp; reload, </a:t>
            </a:r>
            <a:r>
              <a:rPr lang="en-US" sz="1000" b="0" i="0" kern="1200" dirty="0" err="1" smtClean="0">
                <a:solidFill>
                  <a:schemeClr val="tx1"/>
                </a:solidFill>
                <a:effectLst/>
                <a:latin typeface="+mn-lt"/>
                <a:ea typeface="+mn-ea"/>
                <a:cs typeface="+mn-cs"/>
              </a:rPr>
              <a:t>Cmd</a:t>
            </a:r>
            <a:r>
              <a:rPr lang="en-US" sz="1000" b="0" i="0" kern="1200" dirty="0" smtClean="0">
                <a:solidFill>
                  <a:schemeClr val="tx1"/>
                </a:solidFill>
                <a:effectLst/>
                <a:latin typeface="+mn-lt"/>
                <a:ea typeface="+mn-ea"/>
                <a:cs typeface="+mn-cs"/>
              </a:rPr>
              <a:t> + Shift + B. This is only available in RStudio. It installs the package, restarts R, and then reloads the package with library() (doing this by hand is painful).</a:t>
            </a:r>
          </a:p>
          <a:p>
            <a:endParaRPr lang="en-US" sz="1000" b="0" i="0" kern="1200" dirty="0" smtClean="0">
              <a:solidFill>
                <a:schemeClr val="tx1"/>
              </a:solidFill>
              <a:effectLst/>
              <a:latin typeface="+mn-lt"/>
              <a:ea typeface="+mn-ea"/>
              <a:cs typeface="+mn-cs"/>
            </a:endParaRPr>
          </a:p>
          <a:p>
            <a:r>
              <a:rPr lang="en-US" sz="1000" b="0" i="0" kern="1200" dirty="0" smtClean="0">
                <a:solidFill>
                  <a:schemeClr val="tx1"/>
                </a:solidFill>
                <a:effectLst/>
                <a:latin typeface="+mn-lt"/>
                <a:ea typeface="+mn-ea"/>
                <a:cs typeface="+mn-cs"/>
              </a:rPr>
              <a:t>These commands make your development workflow more fluid:</a:t>
            </a:r>
          </a:p>
          <a:p>
            <a:pPr marL="171450" indent="-171450">
              <a:buFont typeface="Arial" panose="020B0604020202020204" pitchFamily="34" charset="0"/>
              <a:buChar char="•"/>
            </a:pPr>
            <a:r>
              <a:rPr lang="en-US" sz="1000" b="0" i="0" kern="1200" dirty="0" smtClean="0">
                <a:solidFill>
                  <a:schemeClr val="tx1"/>
                </a:solidFill>
                <a:effectLst/>
                <a:latin typeface="+mn-lt"/>
                <a:ea typeface="+mn-ea"/>
                <a:cs typeface="+mn-cs"/>
              </a:rPr>
              <a:t>Edit R files in the editor.</a:t>
            </a:r>
          </a:p>
          <a:p>
            <a:pPr marL="171450" indent="-171450">
              <a:buFont typeface="Arial" panose="020B0604020202020204" pitchFamily="34" charset="0"/>
              <a:buChar char="•"/>
            </a:pPr>
            <a:r>
              <a:rPr lang="en-US" sz="1000" b="0" i="0" kern="1200" dirty="0" smtClean="0">
                <a:solidFill>
                  <a:schemeClr val="tx1"/>
                </a:solidFill>
                <a:effectLst/>
                <a:latin typeface="+mn-lt"/>
                <a:ea typeface="+mn-ea"/>
                <a:cs typeface="+mn-cs"/>
              </a:rPr>
              <a:t>Press </a:t>
            </a:r>
            <a:r>
              <a:rPr lang="en-US" sz="1000" b="0" i="0" kern="1200" dirty="0" err="1" smtClean="0">
                <a:solidFill>
                  <a:schemeClr val="tx1"/>
                </a:solidFill>
                <a:effectLst/>
                <a:latin typeface="+mn-lt"/>
                <a:ea typeface="+mn-ea"/>
                <a:cs typeface="+mn-cs"/>
              </a:rPr>
              <a:t>Cmd</a:t>
            </a:r>
            <a:r>
              <a:rPr lang="en-US" sz="1000" b="0" i="0" kern="1200" dirty="0" smtClean="0">
                <a:solidFill>
                  <a:schemeClr val="tx1"/>
                </a:solidFill>
                <a:effectLst/>
                <a:latin typeface="+mn-lt"/>
                <a:ea typeface="+mn-ea"/>
                <a:cs typeface="+mn-cs"/>
              </a:rPr>
              <a:t> + Shift + L (or </a:t>
            </a:r>
            <a:r>
              <a:rPr lang="en-US" sz="1000" b="0" i="0" kern="1200" dirty="0" err="1" smtClean="0">
                <a:solidFill>
                  <a:schemeClr val="tx1"/>
                </a:solidFill>
                <a:effectLst/>
                <a:latin typeface="+mn-lt"/>
                <a:ea typeface="+mn-ea"/>
                <a:cs typeface="+mn-cs"/>
              </a:rPr>
              <a:t>Cmd</a:t>
            </a:r>
            <a:r>
              <a:rPr lang="en-US" sz="1000" b="0" i="0" kern="1200" dirty="0" smtClean="0">
                <a:solidFill>
                  <a:schemeClr val="tx1"/>
                </a:solidFill>
                <a:effectLst/>
                <a:latin typeface="+mn-lt"/>
                <a:ea typeface="+mn-ea"/>
                <a:cs typeface="+mn-cs"/>
              </a:rPr>
              <a:t> + Shift + B).</a:t>
            </a:r>
          </a:p>
          <a:p>
            <a:pPr marL="171450" indent="-171450">
              <a:buFont typeface="Arial" panose="020B0604020202020204" pitchFamily="34" charset="0"/>
              <a:buChar char="•"/>
            </a:pPr>
            <a:r>
              <a:rPr lang="en-US" sz="1000" b="0" i="0" kern="1200" dirty="0" smtClean="0">
                <a:solidFill>
                  <a:schemeClr val="tx1"/>
                </a:solidFill>
                <a:effectLst/>
                <a:latin typeface="+mn-lt"/>
                <a:ea typeface="+mn-ea"/>
                <a:cs typeface="+mn-cs"/>
              </a:rPr>
              <a:t>Explore the code in the console.</a:t>
            </a:r>
          </a:p>
          <a:p>
            <a:pPr marL="171450" indent="-171450">
              <a:buFont typeface="Arial" panose="020B0604020202020204" pitchFamily="34" charset="0"/>
              <a:buChar char="•"/>
            </a:pPr>
            <a:r>
              <a:rPr lang="en-US" sz="1000" b="0" i="0" kern="1200" dirty="0" smtClean="0">
                <a:solidFill>
                  <a:schemeClr val="tx1"/>
                </a:solidFill>
                <a:effectLst/>
                <a:latin typeface="+mn-lt"/>
                <a:ea typeface="+mn-ea"/>
                <a:cs typeface="+mn-cs"/>
              </a:rPr>
              <a:t>Rinse and repeat.</a:t>
            </a:r>
          </a:p>
          <a:p>
            <a:endParaRPr lang="en-US" sz="1000" dirty="0"/>
          </a:p>
        </p:txBody>
      </p:sp>
      <p:sp>
        <p:nvSpPr>
          <p:cNvPr id="4" name="Slide Number Placeholder 3"/>
          <p:cNvSpPr>
            <a:spLocks noGrp="1"/>
          </p:cNvSpPr>
          <p:nvPr>
            <p:ph type="sldNum" sz="quarter" idx="10"/>
          </p:nvPr>
        </p:nvSpPr>
        <p:spPr/>
        <p:txBody>
          <a:bodyPr/>
          <a:lstStyle/>
          <a:p>
            <a:fld id="{BAE6CADE-ADA5-4C00-9AF9-7AE6C0DAA3FD}" type="slidenum">
              <a:rPr lang="en-US" smtClean="0"/>
              <a:t>13</a:t>
            </a:fld>
            <a:endParaRPr lang="en-US"/>
          </a:p>
        </p:txBody>
      </p:sp>
    </p:spTree>
    <p:extLst>
      <p:ext uri="{BB962C8B-B14F-4D97-AF65-F5344CB8AC3E}">
        <p14:creationId xmlns:p14="http://schemas.microsoft.com/office/powerpoint/2010/main" val="2590962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Documentation</a:t>
            </a:r>
            <a:r>
              <a:rPr lang="en-US" sz="1200" b="0" i="0" kern="1200" dirty="0" smtClean="0">
                <a:solidFill>
                  <a:schemeClr val="tx1"/>
                </a:solidFill>
                <a:effectLst/>
                <a:latin typeface="+mn-lt"/>
                <a:ea typeface="+mn-ea"/>
                <a:cs typeface="+mn-cs"/>
              </a:rPr>
              <a:t> always seemed like the most intimidating step to me. I’m here to tell you — it’s super quick. The package </a:t>
            </a:r>
            <a:r>
              <a:rPr lang="en-US" dirty="0" smtClean="0"/>
              <a:t>roxygen2</a:t>
            </a:r>
            <a:r>
              <a:rPr lang="en-US" sz="1200" b="0" i="0" kern="1200" dirty="0" smtClean="0">
                <a:solidFill>
                  <a:schemeClr val="tx1"/>
                </a:solidFill>
                <a:effectLst/>
                <a:latin typeface="+mn-lt"/>
                <a:ea typeface="+mn-ea"/>
                <a:cs typeface="+mn-cs"/>
              </a:rPr>
              <a:t> that makes everything amazing and simple. The way it works is that you add special comments to the beginning of each function, that will later be compiled into the correct format for package documentation. </a:t>
            </a:r>
            <a:endParaRPr lang="en-US" dirty="0" smtClean="0"/>
          </a:p>
          <a:p>
            <a:endParaRPr lang="en-US" dirty="0" smtClean="0"/>
          </a:p>
          <a:p>
            <a:r>
              <a:rPr lang="en-US" dirty="0" smtClean="0"/>
              <a:t>As well as generating `.Rd` files, `roxygen2` can also manage your `NAMESPACE` and the Collate field in `DESCRIPTION`. To do this, only two simple steps:</a:t>
            </a:r>
          </a:p>
          <a:p>
            <a:endParaRPr lang="en-US" dirty="0" smtClean="0"/>
          </a:p>
          <a:p>
            <a:r>
              <a:rPr lang="en-US" dirty="0" smtClean="0"/>
              <a:t>1. Add </a:t>
            </a:r>
            <a:r>
              <a:rPr lang="en-US" dirty="0" err="1" smtClean="0"/>
              <a:t>roxygen</a:t>
            </a:r>
            <a:r>
              <a:rPr lang="en-US" dirty="0" smtClean="0"/>
              <a:t> comments to your `.R` files. (as the example above)</a:t>
            </a:r>
          </a:p>
          <a:p>
            <a:r>
              <a:rPr lang="en-US" dirty="0" smtClean="0"/>
              <a:t>2. Run `devtools::document()` on the R console (or press `</a:t>
            </a:r>
            <a:r>
              <a:rPr lang="en-US" dirty="0" err="1" smtClean="0"/>
              <a:t>Cmd</a:t>
            </a:r>
            <a:r>
              <a:rPr lang="en-US" dirty="0" smtClean="0"/>
              <a:t> + Shift + D` in RStudio) to convert </a:t>
            </a:r>
            <a:r>
              <a:rPr lang="en-US" dirty="0" err="1" smtClean="0"/>
              <a:t>roxygen</a:t>
            </a:r>
            <a:r>
              <a:rPr lang="en-US" dirty="0" smtClean="0"/>
              <a:t> comments to `.Rd` files.</a:t>
            </a:r>
            <a:endParaRPr lang="en-US" dirty="0"/>
          </a:p>
        </p:txBody>
      </p:sp>
      <p:sp>
        <p:nvSpPr>
          <p:cNvPr id="4" name="Slide Number Placeholder 3"/>
          <p:cNvSpPr>
            <a:spLocks noGrp="1"/>
          </p:cNvSpPr>
          <p:nvPr>
            <p:ph type="sldNum" sz="quarter" idx="10"/>
          </p:nvPr>
        </p:nvSpPr>
        <p:spPr/>
        <p:txBody>
          <a:bodyPr/>
          <a:lstStyle/>
          <a:p>
            <a:fld id="{BAE6CADE-ADA5-4C00-9AF9-7AE6C0DAA3FD}" type="slidenum">
              <a:rPr lang="en-US" smtClean="0"/>
              <a:t>15</a:t>
            </a:fld>
            <a:endParaRPr lang="en-US"/>
          </a:p>
        </p:txBody>
      </p:sp>
    </p:spTree>
    <p:extLst>
      <p:ext uri="{BB962C8B-B14F-4D97-AF65-F5344CB8AC3E}">
        <p14:creationId xmlns:p14="http://schemas.microsoft.com/office/powerpoint/2010/main" val="553412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What is in a package?</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 package bundles together code, data, documentation and tests, and it’s easy to share with others.</a:t>
            </a:r>
            <a:endParaRPr lang="en-US" dirty="0" smtClean="0"/>
          </a:p>
          <a:p>
            <a:pPr marL="285750" indent="-285750">
              <a:buFont typeface="Arial" panose="020B0604020202020204" pitchFamily="34" charset="0"/>
              <a:buChar char="•"/>
            </a:pPr>
            <a:r>
              <a:rPr lang="en-US" dirty="0" smtClean="0"/>
              <a:t>Permanent R objects: functions, data, etc.</a:t>
            </a:r>
          </a:p>
          <a:p>
            <a:pPr marL="285750" indent="-285750">
              <a:buFont typeface="Arial" panose="020B0604020202020204" pitchFamily="34" charset="0"/>
              <a:buChar char="•"/>
            </a:pPr>
            <a:r>
              <a:rPr lang="en-US" dirty="0" smtClean="0"/>
              <a:t>Help pages and vignettes documenting these objects.</a:t>
            </a:r>
          </a:p>
          <a:p>
            <a:pPr marL="285750" indent="-285750">
              <a:buFont typeface="Arial" panose="020B0604020202020204" pitchFamily="34" charset="0"/>
              <a:buChar char="•"/>
            </a:pPr>
            <a:r>
              <a:rPr lang="en-US" dirty="0" smtClean="0"/>
              <a:t>External code in C, C++, Fortran, Objective C, etc. to implement some of the functions, or link to external libraries or programs.</a:t>
            </a:r>
          </a:p>
          <a:p>
            <a:pPr marL="285750" indent="-285750">
              <a:buFont typeface="Arial" panose="020B0604020202020204" pitchFamily="34" charset="0"/>
              <a:buChar char="•"/>
            </a:pPr>
            <a:r>
              <a:rPr lang="en-US" dirty="0" smtClean="0"/>
              <a:t>Tests to help to keep the code working as R evolves.</a:t>
            </a:r>
          </a:p>
          <a:p>
            <a:endParaRPr lang="en-US" dirty="0"/>
          </a:p>
        </p:txBody>
      </p:sp>
      <p:sp>
        <p:nvSpPr>
          <p:cNvPr id="4" name="Slide Number Placeholder 3"/>
          <p:cNvSpPr>
            <a:spLocks noGrp="1"/>
          </p:cNvSpPr>
          <p:nvPr>
            <p:ph type="sldNum" sz="quarter" idx="10"/>
          </p:nvPr>
        </p:nvSpPr>
        <p:spPr/>
        <p:txBody>
          <a:bodyPr/>
          <a:lstStyle/>
          <a:p>
            <a:fld id="{BAE6CADE-ADA5-4C00-9AF9-7AE6C0DAA3FD}" type="slidenum">
              <a:rPr lang="en-US" smtClean="0"/>
              <a:t>2</a:t>
            </a:fld>
            <a:endParaRPr lang="en-US"/>
          </a:p>
        </p:txBody>
      </p:sp>
    </p:spTree>
    <p:extLst>
      <p:ext uri="{BB962C8B-B14F-4D97-AF65-F5344CB8AC3E}">
        <p14:creationId xmlns:p14="http://schemas.microsoft.com/office/powerpoint/2010/main" val="1693687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most commonly used components:</a:t>
            </a:r>
            <a:endParaRPr lang="en-US" b="1" dirty="0" smtClean="0"/>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R/: where your R code lives in .R files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DESCRIPTION: metadata about the package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man/: function documentation</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vignettes/: long-form documentation which show how to combine multiple parts of your package to solve real problems.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NAMESPACE: ensures that your package plays nicely with other packages.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tests/: stores unit tests that ensure that your package is operating as designed.</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data/: sample datasets (or other R objects)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src/: compiled C, C++ and Fortran source code</a:t>
            </a:r>
          </a:p>
          <a:p>
            <a:endParaRPr lang="en-US" dirty="0"/>
          </a:p>
        </p:txBody>
      </p:sp>
      <p:sp>
        <p:nvSpPr>
          <p:cNvPr id="4" name="Slide Number Placeholder 3"/>
          <p:cNvSpPr>
            <a:spLocks noGrp="1"/>
          </p:cNvSpPr>
          <p:nvPr>
            <p:ph type="sldNum" sz="quarter" idx="10"/>
          </p:nvPr>
        </p:nvSpPr>
        <p:spPr/>
        <p:txBody>
          <a:bodyPr/>
          <a:lstStyle/>
          <a:p>
            <a:fld id="{BAE6CADE-ADA5-4C00-9AF9-7AE6C0DAA3FD}" type="slidenum">
              <a:rPr lang="en-US" smtClean="0"/>
              <a:t>3</a:t>
            </a:fld>
            <a:endParaRPr lang="en-US"/>
          </a:p>
        </p:txBody>
      </p:sp>
    </p:spTree>
    <p:extLst>
      <p:ext uri="{BB962C8B-B14F-4D97-AF65-F5344CB8AC3E}">
        <p14:creationId xmlns:p14="http://schemas.microsoft.com/office/powerpoint/2010/main" val="1169280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package must have a DESCRIPTION. In fact, it’s the defining feature of a package. DESCRIPTION</a:t>
            </a:r>
            <a:r>
              <a:rPr lang="en-US" sz="1200" b="0" i="0" kern="1200" dirty="0" smtClean="0">
                <a:solidFill>
                  <a:schemeClr val="tx1"/>
                </a:solidFill>
                <a:effectLst/>
                <a:latin typeface="+mn-lt"/>
                <a:ea typeface="+mn-ea"/>
                <a:cs typeface="+mn-cs"/>
              </a:rPr>
              <a:t> uses a simple file format called DCF, the </a:t>
            </a:r>
            <a:r>
              <a:rPr lang="en-US" sz="1200" b="0" i="0" kern="1200" dirty="0" err="1" smtClean="0">
                <a:solidFill>
                  <a:schemeClr val="tx1"/>
                </a:solidFill>
                <a:effectLst/>
                <a:latin typeface="+mn-lt"/>
                <a:ea typeface="+mn-ea"/>
                <a:cs typeface="+mn-cs"/>
              </a:rPr>
              <a:t>Debian</a:t>
            </a:r>
            <a:r>
              <a:rPr lang="en-US" sz="1200" b="0" i="0" kern="1200" dirty="0" smtClean="0">
                <a:solidFill>
                  <a:schemeClr val="tx1"/>
                </a:solidFill>
                <a:effectLst/>
                <a:latin typeface="+mn-lt"/>
                <a:ea typeface="+mn-ea"/>
                <a:cs typeface="+mn-cs"/>
              </a:rPr>
              <a:t> control format. You can see most of the structure in the simple example below. Each line consists of a </a:t>
            </a:r>
            <a:r>
              <a:rPr lang="en-US" sz="1200" b="1" i="0" kern="1200" dirty="0" smtClean="0">
                <a:solidFill>
                  <a:schemeClr val="tx1"/>
                </a:solidFill>
                <a:effectLst/>
                <a:latin typeface="+mn-lt"/>
                <a:ea typeface="+mn-ea"/>
                <a:cs typeface="+mn-cs"/>
              </a:rPr>
              <a:t>field</a:t>
            </a:r>
            <a:r>
              <a:rPr lang="en-US" sz="1200" b="0" i="0" kern="1200" dirty="0" smtClean="0">
                <a:solidFill>
                  <a:schemeClr val="tx1"/>
                </a:solidFill>
                <a:effectLst/>
                <a:latin typeface="+mn-lt"/>
                <a:ea typeface="+mn-ea"/>
                <a:cs typeface="+mn-cs"/>
              </a:rPr>
              <a:t> name and a value, separated by a colon. When values span multiple lines, they need to be indented.</a:t>
            </a:r>
          </a:p>
          <a:p>
            <a:endParaRPr lang="en-US" dirty="0" smtClean="0"/>
          </a:p>
          <a:p>
            <a:r>
              <a:rPr lang="en-US" dirty="0" smtClean="0"/>
              <a:t>The </a:t>
            </a:r>
            <a:r>
              <a:rPr lang="en-US" b="1" dirty="0" smtClean="0">
                <a:solidFill>
                  <a:srgbClr val="FF0000"/>
                </a:solidFill>
              </a:rPr>
              <a:t>‘Package’, ‘Version’, ‘License’, ‘Description’, ‘Title’, ‘Author’, and ‘Maintainer’ </a:t>
            </a:r>
            <a:r>
              <a:rPr lang="en-US" dirty="0" smtClean="0"/>
              <a:t>fields are mandatory, all other fields are optional. Fields ‘Author’ and ‘Maintainer’ can be auto-generated from ‘</a:t>
            </a:r>
            <a:r>
              <a:rPr lang="en-US" dirty="0" err="1" smtClean="0"/>
              <a:t>Authors@R</a:t>
            </a:r>
            <a:r>
              <a:rPr lang="en-US" dirty="0" smtClean="0"/>
              <a:t>’, and may be omitted if the latter is provided </a:t>
            </a:r>
          </a:p>
          <a:p>
            <a:endParaRPr lang="en-US" dirty="0" smtClean="0"/>
          </a:p>
          <a:p>
            <a:pPr rtl="0"/>
            <a:r>
              <a:rPr lang="en-US" sz="1200" b="0" i="0" u="none" strike="noStrike" kern="1200" dirty="0" smtClean="0">
                <a:solidFill>
                  <a:schemeClr val="tx1"/>
                </a:solidFill>
                <a:effectLst/>
                <a:latin typeface="+mn-lt"/>
                <a:ea typeface="+mn-ea"/>
                <a:cs typeface="+mn-cs"/>
              </a:rPr>
              <a:t>The mandatory ‘Package’ field gives the name of the package. This should contain only (ASCII) letters, numbers and dot, have at least two characters and start with a letter and not end in a dot. </a:t>
            </a:r>
          </a:p>
          <a:p>
            <a:pPr rtl="0"/>
            <a:endParaRPr lang="en-US" sz="1200" b="0" i="0" u="none" strike="noStrike" kern="1200" dirty="0" smtClean="0">
              <a:solidFill>
                <a:schemeClr val="tx1"/>
              </a:solidFill>
              <a:effectLst/>
              <a:latin typeface="+mn-lt"/>
              <a:ea typeface="+mn-ea"/>
              <a:cs typeface="+mn-cs"/>
            </a:endParaRPr>
          </a:p>
          <a:p>
            <a:pPr rtl="0"/>
            <a:r>
              <a:rPr lang="en-US" sz="1200" b="0" i="0" u="none" strike="noStrike" kern="1200" dirty="0" smtClean="0">
                <a:solidFill>
                  <a:schemeClr val="tx1"/>
                </a:solidFill>
                <a:effectLst/>
                <a:latin typeface="+mn-lt"/>
                <a:ea typeface="+mn-ea"/>
                <a:cs typeface="+mn-cs"/>
              </a:rPr>
              <a:t>The mandatory ‘Version’ field gives the version of the package. This is a sequence of at least two (and usually three) non-negative integers separated by single ‘.’ or ‘-’ characters. The canonical form is as shown in the example, and a version such as ‘0.01’ or ‘0.01.0’ will be handled as if it were ‘0.1-0’. It is not a decimal number, so for example 0.9 &lt; 0.75 since 9 &lt; 75. </a:t>
            </a:r>
          </a:p>
          <a:p>
            <a:pPr rtl="0"/>
            <a:endParaRPr lang="en-US" sz="1200" b="0" i="0" u="none" strike="noStrike" kern="1200" dirty="0" smtClean="0">
              <a:solidFill>
                <a:schemeClr val="tx1"/>
              </a:solidFill>
              <a:effectLst/>
              <a:latin typeface="+mn-lt"/>
              <a:ea typeface="+mn-ea"/>
              <a:cs typeface="+mn-cs"/>
            </a:endParaRPr>
          </a:p>
          <a:p>
            <a:pPr rtl="0"/>
            <a:r>
              <a:rPr lang="en-US" sz="1200" b="0" i="0" u="none" strike="noStrike" kern="1200" dirty="0" smtClean="0">
                <a:solidFill>
                  <a:schemeClr val="tx1"/>
                </a:solidFill>
                <a:effectLst/>
                <a:latin typeface="+mn-lt"/>
                <a:ea typeface="+mn-ea"/>
                <a:cs typeface="+mn-cs"/>
              </a:rPr>
              <a:t>The mandatory ‘License’ field is discussed in the next subsection.</a:t>
            </a:r>
            <a:r>
              <a:rPr lang="en-US" sz="1200" b="0" i="0" u="none" strike="noStrike" kern="1200" baseline="0" dirty="0" smtClean="0">
                <a:solidFill>
                  <a:schemeClr val="tx1"/>
                </a:solidFill>
                <a:effectLst/>
                <a:latin typeface="+mn-lt"/>
                <a:ea typeface="+mn-ea"/>
                <a:cs typeface="+mn-cs"/>
              </a:rPr>
              <a:t> </a:t>
            </a:r>
          </a:p>
          <a:p>
            <a:pPr rtl="0"/>
            <a:endParaRPr lang="en-US" sz="1200" b="0" i="0" u="none" strike="noStrike" kern="1200" baseline="0" dirty="0" smtClean="0">
              <a:solidFill>
                <a:schemeClr val="tx1"/>
              </a:solidFill>
              <a:effectLst/>
              <a:latin typeface="+mn-lt"/>
              <a:ea typeface="+mn-ea"/>
              <a:cs typeface="+mn-cs"/>
            </a:endParaRPr>
          </a:p>
          <a:p>
            <a:pPr rtl="0"/>
            <a:r>
              <a:rPr lang="en-US" sz="1200" b="0" i="0" u="none" strike="noStrike" kern="1200" dirty="0" smtClean="0">
                <a:solidFill>
                  <a:schemeClr val="tx1"/>
                </a:solidFill>
                <a:effectLst/>
                <a:latin typeface="+mn-lt"/>
                <a:ea typeface="+mn-ea"/>
                <a:cs typeface="+mn-cs"/>
              </a:rPr>
              <a:t>The mandatory ‘Description’ field should give a comprehensive description of what the package does. One can use several (complete) sentences, but only one paragraph. </a:t>
            </a:r>
          </a:p>
          <a:p>
            <a:pPr rtl="0"/>
            <a:endParaRPr lang="en-US" sz="1200" b="0" i="0" u="none" strike="noStrike" kern="1200" dirty="0" smtClean="0">
              <a:solidFill>
                <a:schemeClr val="tx1"/>
              </a:solidFill>
              <a:effectLst/>
              <a:latin typeface="+mn-lt"/>
              <a:ea typeface="+mn-ea"/>
              <a:cs typeface="+mn-cs"/>
            </a:endParaRPr>
          </a:p>
          <a:p>
            <a:pPr rtl="0"/>
            <a:r>
              <a:rPr lang="en-US" sz="1200" b="0" i="0" u="none" strike="noStrike" kern="1200" dirty="0" smtClean="0">
                <a:solidFill>
                  <a:schemeClr val="tx1"/>
                </a:solidFill>
                <a:effectLst/>
                <a:latin typeface="+mn-lt"/>
                <a:ea typeface="+mn-ea"/>
                <a:cs typeface="+mn-cs"/>
              </a:rPr>
              <a:t>The mandatory ‘Title’ field should give a short description of the package. Some package listings may truncate the title to 65 characters. It should be capitalized, not use any markup, not have any continuation lines, and not end in a period. </a:t>
            </a:r>
          </a:p>
          <a:p>
            <a:pPr rtl="0"/>
            <a:endParaRPr lang="en-US" sz="1200" b="0" i="0" u="none" strike="noStrike" kern="1200" dirty="0" smtClean="0">
              <a:solidFill>
                <a:schemeClr val="tx1"/>
              </a:solidFill>
              <a:effectLst/>
              <a:latin typeface="+mn-lt"/>
              <a:ea typeface="+mn-ea"/>
              <a:cs typeface="+mn-cs"/>
            </a:endParaRPr>
          </a:p>
          <a:p>
            <a:pPr rtl="0"/>
            <a:r>
              <a:rPr lang="en-US" sz="1200" b="0" i="0" u="none" strike="noStrike" kern="1200" dirty="0" smtClean="0">
                <a:solidFill>
                  <a:schemeClr val="tx1"/>
                </a:solidFill>
                <a:effectLst/>
                <a:latin typeface="+mn-lt"/>
                <a:ea typeface="+mn-ea"/>
                <a:cs typeface="+mn-cs"/>
              </a:rPr>
              <a:t>The mandatory ‘Author’ field describes who wrote the package. It is a plain text field intended for human readers, but not for automatic processing (such as extracting the email addresses of all listed contributors: for that use ‘</a:t>
            </a:r>
            <a:r>
              <a:rPr lang="en-US" sz="1200" b="0" i="0" u="none" strike="noStrike" kern="1200" dirty="0" err="1" smtClean="0">
                <a:solidFill>
                  <a:schemeClr val="tx1"/>
                </a:solidFill>
                <a:effectLst/>
                <a:latin typeface="+mn-lt"/>
                <a:ea typeface="+mn-ea"/>
                <a:cs typeface="+mn-cs"/>
              </a:rPr>
              <a:t>Authors@R</a:t>
            </a:r>
            <a:r>
              <a:rPr lang="en-US" sz="1200" b="0" i="0" u="none" strike="noStrike" kern="1200" dirty="0" smtClean="0">
                <a:solidFill>
                  <a:schemeClr val="tx1"/>
                </a:solidFill>
                <a:effectLst/>
                <a:latin typeface="+mn-lt"/>
                <a:ea typeface="+mn-ea"/>
                <a:cs typeface="+mn-cs"/>
              </a:rPr>
              <a:t>’). Note that all significant contributors must be included: if you wrote an R wrapper for the work of others included in the src directory, you are not the sole (and maybe not even the main) author.</a:t>
            </a:r>
          </a:p>
          <a:p>
            <a:pPr rtl="0"/>
            <a:endParaRPr lang="en-US" sz="1200" b="0" i="0" u="none" strike="noStrike" kern="1200" baseline="0" dirty="0" smtClean="0">
              <a:solidFill>
                <a:schemeClr val="tx1"/>
              </a:solidFill>
              <a:effectLst/>
              <a:latin typeface="+mn-lt"/>
              <a:ea typeface="+mn-ea"/>
              <a:cs typeface="+mn-cs"/>
            </a:endParaRPr>
          </a:p>
          <a:p>
            <a:pPr rtl="0"/>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The mandatory ‘Maintainer’ field should give a single name followed a valid (RFC 2822) email address in angle brackets. It should not end in a period or comma. This field is what is reported by the maintainer function and used by </a:t>
            </a:r>
            <a:r>
              <a:rPr lang="en-US" sz="1200" b="0" i="0" u="none" strike="noStrike" kern="1200" dirty="0" err="1" smtClean="0">
                <a:solidFill>
                  <a:schemeClr val="tx1"/>
                </a:solidFill>
                <a:effectLst/>
                <a:latin typeface="+mn-lt"/>
                <a:ea typeface="+mn-ea"/>
                <a:cs typeface="+mn-cs"/>
              </a:rPr>
              <a:t>bug.report</a:t>
            </a:r>
            <a:r>
              <a:rPr lang="en-US" sz="1200" b="0" i="0" u="none" strike="noStrike" kern="1200" dirty="0" smtClean="0">
                <a:solidFill>
                  <a:schemeClr val="tx1"/>
                </a:solidFill>
                <a:effectLst/>
                <a:latin typeface="+mn-lt"/>
                <a:ea typeface="+mn-ea"/>
                <a:cs typeface="+mn-cs"/>
              </a:rPr>
              <a:t>. For a CRAN package it should be a person, not a mailing list and not a corporate entity: do ensure that it is valid and will remain valid for the lifetime of the package. </a:t>
            </a:r>
            <a:endParaRPr lang="en-US" b="0" dirty="0" smtClean="0">
              <a:effectLst/>
            </a:endParaRPr>
          </a:p>
          <a:p>
            <a:r>
              <a:rPr lang="en-US" dirty="0" smtClean="0"/>
              <a:t/>
            </a:r>
            <a:br>
              <a:rPr lang="en-US" dirty="0" smtClean="0"/>
            </a:br>
            <a:r>
              <a:rPr lang="en-US" dirty="0" smtClean="0"/>
              <a:t>The ‘Depends’ field gives a comma-separated list of package names which this package depends on. Those packages will be attached before the current package when library or require is called. Each package name may be optionally followed by a comment in parentheses specifying a version requirement.  </a:t>
            </a:r>
          </a:p>
          <a:p>
            <a:endParaRPr lang="en-US" dirty="0"/>
          </a:p>
        </p:txBody>
      </p:sp>
      <p:sp>
        <p:nvSpPr>
          <p:cNvPr id="4" name="Slide Number Placeholder 3"/>
          <p:cNvSpPr>
            <a:spLocks noGrp="1"/>
          </p:cNvSpPr>
          <p:nvPr>
            <p:ph type="sldNum" sz="quarter" idx="10"/>
          </p:nvPr>
        </p:nvSpPr>
        <p:spPr/>
        <p:txBody>
          <a:bodyPr/>
          <a:lstStyle/>
          <a:p>
            <a:fld id="{BAE6CADE-ADA5-4C00-9AF9-7AE6C0DAA3FD}" type="slidenum">
              <a:rPr lang="en-US" smtClean="0"/>
              <a:t>4</a:t>
            </a:fld>
            <a:endParaRPr lang="en-US"/>
          </a:p>
        </p:txBody>
      </p:sp>
    </p:spTree>
    <p:extLst>
      <p:ext uri="{BB962C8B-B14F-4D97-AF65-F5344CB8AC3E}">
        <p14:creationId xmlns:p14="http://schemas.microsoft.com/office/powerpoint/2010/main" val="3867092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While you’re free to arrange functions into files as you wish, the two extremes are bad: don’t put all functions into one file and don’t put each function into its own separate file.</a:t>
            </a:r>
          </a:p>
          <a:p>
            <a:endParaRPr lang="en-US" dirty="0" smtClean="0"/>
          </a:p>
          <a:p>
            <a:r>
              <a:rPr lang="en-US" sz="1200" b="0" i="0" kern="1200" dirty="0" smtClean="0">
                <a:solidFill>
                  <a:schemeClr val="tx1"/>
                </a:solidFill>
                <a:effectLst/>
                <a:latin typeface="+mn-lt"/>
                <a:ea typeface="+mn-ea"/>
                <a:cs typeface="+mn-cs"/>
              </a:rPr>
              <a:t>you can’t use subdirectories inside in </a:t>
            </a:r>
            <a:r>
              <a:rPr lang="en-US" dirty="0" smtClean="0"/>
              <a:t>R/</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BAE6CADE-ADA5-4C00-9AF9-7AE6C0DAA3FD}" type="slidenum">
              <a:rPr lang="en-US" smtClean="0"/>
              <a:t>5</a:t>
            </a:fld>
            <a:endParaRPr lang="en-US"/>
          </a:p>
        </p:txBody>
      </p:sp>
    </p:spTree>
    <p:extLst>
      <p:ext uri="{BB962C8B-B14F-4D97-AF65-F5344CB8AC3E}">
        <p14:creationId xmlns:p14="http://schemas.microsoft.com/office/powerpoint/2010/main" val="4035005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Documentation</a:t>
            </a:r>
          </a:p>
          <a:p>
            <a:r>
              <a:rPr lang="en-US" dirty="0" smtClean="0"/>
              <a:t>these files use a custom syntax, loosely based on </a:t>
            </a:r>
            <a:r>
              <a:rPr lang="en-US" dirty="0" err="1" smtClean="0"/>
              <a:t>LaTeX</a:t>
            </a:r>
            <a:r>
              <a:rPr lang="en-US" dirty="0" smtClean="0"/>
              <a:t>, and are rendered to HTML for viewing. </a:t>
            </a:r>
            <a:br>
              <a:rPr lang="en-US" dirty="0" smtClean="0"/>
            </a:br>
            <a:endParaRPr lang="en-US" dirty="0"/>
          </a:p>
        </p:txBody>
      </p:sp>
      <p:sp>
        <p:nvSpPr>
          <p:cNvPr id="4" name="Slide Number Placeholder 3"/>
          <p:cNvSpPr>
            <a:spLocks noGrp="1"/>
          </p:cNvSpPr>
          <p:nvPr>
            <p:ph type="sldNum" sz="quarter" idx="10"/>
          </p:nvPr>
        </p:nvSpPr>
        <p:spPr/>
        <p:txBody>
          <a:bodyPr/>
          <a:lstStyle/>
          <a:p>
            <a:fld id="{BAE6CADE-ADA5-4C00-9AF9-7AE6C0DAA3FD}" type="slidenum">
              <a:rPr lang="en-US" smtClean="0"/>
              <a:t>6</a:t>
            </a:fld>
            <a:endParaRPr lang="en-US"/>
          </a:p>
        </p:txBody>
      </p:sp>
    </p:spTree>
    <p:extLst>
      <p:ext uri="{BB962C8B-B14F-4D97-AF65-F5344CB8AC3E}">
        <p14:creationId xmlns:p14="http://schemas.microsoft.com/office/powerpoint/2010/main" val="962924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packages hosted by CRAN, </a:t>
            </a:r>
            <a:r>
              <a:rPr lang="en-US" dirty="0" smtClean="0"/>
              <a:t>vignettes</a:t>
            </a:r>
            <a:r>
              <a:rPr lang="en-US" sz="1200" b="0" i="0" kern="1200" dirty="0" smtClean="0">
                <a:solidFill>
                  <a:schemeClr val="tx1"/>
                </a:solidFill>
                <a:effectLst/>
                <a:latin typeface="+mn-lt"/>
                <a:ea typeface="+mn-ea"/>
                <a:cs typeface="+mn-cs"/>
              </a:rPr>
              <a:t> are an optional component. However, the Bioconductor project requires </a:t>
            </a:r>
            <a:r>
              <a:rPr lang="en-US" sz="1200" b="0" i="0" kern="1200" dirty="0" err="1" smtClean="0">
                <a:solidFill>
                  <a:schemeClr val="tx1"/>
                </a:solidFill>
                <a:effectLst/>
                <a:latin typeface="+mn-lt"/>
                <a:ea typeface="+mn-ea"/>
                <a:cs typeface="+mn-cs"/>
              </a:rPr>
              <a:t>that</a:t>
            </a:r>
            <a:r>
              <a:rPr lang="en-US" dirty="0" err="1" smtClean="0"/>
              <a:t>vignettes</a:t>
            </a:r>
            <a:r>
              <a:rPr lang="en-US" sz="1200" b="0" i="0" kern="1200" dirty="0" smtClean="0">
                <a:solidFill>
                  <a:schemeClr val="tx1"/>
                </a:solidFill>
                <a:effectLst/>
                <a:latin typeface="+mn-lt"/>
                <a:ea typeface="+mn-ea"/>
                <a:cs typeface="+mn-cs"/>
              </a:rPr>
              <a:t> be included in each package.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Prior to </a:t>
            </a:r>
            <a:r>
              <a:rPr lang="en-US" dirty="0" smtClean="0"/>
              <a:t>R</a:t>
            </a:r>
            <a:r>
              <a:rPr lang="en-US" sz="1200" b="0" i="0" kern="1200" dirty="0" smtClean="0">
                <a:solidFill>
                  <a:schemeClr val="tx1"/>
                </a:solidFill>
                <a:effectLst/>
                <a:latin typeface="+mn-lt"/>
                <a:ea typeface="+mn-ea"/>
                <a:cs typeface="+mn-cs"/>
              </a:rPr>
              <a:t> 3.0, one generally had to write vignettes using </a:t>
            </a:r>
            <a:r>
              <a:rPr lang="en-US" dirty="0" err="1" smtClean="0"/>
              <a:t>sweave</a:t>
            </a:r>
            <a:r>
              <a:rPr lang="en-US" sz="1200" b="0" i="0" kern="1200" dirty="0" smtClean="0">
                <a:solidFill>
                  <a:schemeClr val="tx1"/>
                </a:solidFill>
                <a:effectLst/>
                <a:latin typeface="+mn-lt"/>
                <a:ea typeface="+mn-ea"/>
                <a:cs typeface="+mn-cs"/>
              </a:rPr>
              <a:t>, a combination of </a:t>
            </a:r>
            <a:r>
              <a:rPr lang="en-US" dirty="0" smtClean="0"/>
              <a:t>latex</a:t>
            </a:r>
            <a:r>
              <a:rPr lang="en-US" sz="1200" b="0" i="0" kern="1200" dirty="0" smtClean="0">
                <a:solidFill>
                  <a:schemeClr val="tx1"/>
                </a:solidFill>
                <a:effectLst/>
                <a:latin typeface="+mn-lt"/>
                <a:ea typeface="+mn-ea"/>
                <a:cs typeface="+mn-cs"/>
              </a:rPr>
              <a:t> and </a:t>
            </a:r>
            <a:r>
              <a:rPr lang="en-US" dirty="0" smtClean="0"/>
              <a:t>R</a:t>
            </a:r>
            <a:r>
              <a:rPr lang="en-US" sz="1200" b="0" i="0" kern="1200" dirty="0" smtClean="0">
                <a:solidFill>
                  <a:schemeClr val="tx1"/>
                </a:solidFill>
                <a:effectLst/>
                <a:latin typeface="+mn-lt"/>
                <a:ea typeface="+mn-ea"/>
                <a:cs typeface="+mn-cs"/>
              </a:rPr>
              <a:t> code that generates a PDF file. However, since v3.0, it is possible to write vignettes using </a:t>
            </a:r>
            <a:r>
              <a:rPr lang="en-US" dirty="0" smtClean="0"/>
              <a:t>R markdown</a:t>
            </a:r>
            <a:r>
              <a:rPr lang="en-US" sz="1200" b="0" i="0" kern="1200" dirty="0" smtClean="0">
                <a:solidFill>
                  <a:schemeClr val="tx1"/>
                </a:solidFill>
                <a:effectLst/>
                <a:latin typeface="+mn-lt"/>
                <a:ea typeface="+mn-ea"/>
                <a:cs typeface="+mn-cs"/>
              </a:rPr>
              <a:t> (and actually some other markup formats), which generates HTML output. The advantages to using </a:t>
            </a:r>
            <a:r>
              <a:rPr lang="en-US" dirty="0" smtClean="0"/>
              <a:t>R markdown</a:t>
            </a:r>
            <a:r>
              <a:rPr lang="en-US" sz="1200" b="0" i="0" kern="1200" dirty="0" smtClean="0">
                <a:solidFill>
                  <a:schemeClr val="tx1"/>
                </a:solidFill>
                <a:effectLst/>
                <a:latin typeface="+mn-lt"/>
                <a:ea typeface="+mn-ea"/>
                <a:cs typeface="+mn-cs"/>
              </a:rPr>
              <a:t> over </a:t>
            </a:r>
            <a:r>
              <a:rPr lang="en-US" dirty="0" err="1" smtClean="0"/>
              <a:t>sweave</a:t>
            </a:r>
            <a:r>
              <a:rPr lang="en-US" sz="1200" b="0" i="0" kern="1200" dirty="0" smtClean="0">
                <a:solidFill>
                  <a:schemeClr val="tx1"/>
                </a:solidFill>
                <a:effectLst/>
                <a:latin typeface="+mn-lt"/>
                <a:ea typeface="+mn-ea"/>
                <a:cs typeface="+mn-cs"/>
              </a:rPr>
              <a:t> are that the syntax for writing </a:t>
            </a:r>
            <a:r>
              <a:rPr lang="en-US" dirty="0" err="1" smtClean="0"/>
              <a:t>markdown</a:t>
            </a:r>
            <a:r>
              <a:rPr lang="en-US" sz="1200" b="0" i="0" kern="1200" dirty="0" err="1" smtClean="0">
                <a:solidFill>
                  <a:schemeClr val="tx1"/>
                </a:solidFill>
                <a:effectLst/>
                <a:latin typeface="+mn-lt"/>
                <a:ea typeface="+mn-ea"/>
                <a:cs typeface="+mn-cs"/>
              </a:rPr>
              <a:t>is</a:t>
            </a:r>
            <a:r>
              <a:rPr lang="en-US" sz="1200" b="0" i="0" kern="1200" dirty="0" smtClean="0">
                <a:solidFill>
                  <a:schemeClr val="tx1"/>
                </a:solidFill>
                <a:effectLst/>
                <a:latin typeface="+mn-lt"/>
                <a:ea typeface="+mn-ea"/>
                <a:cs typeface="+mn-cs"/>
              </a:rPr>
              <a:t> much simpler, and much more readable in it's raw format.</a:t>
            </a:r>
            <a:endParaRPr lang="en-US" dirty="0"/>
          </a:p>
        </p:txBody>
      </p:sp>
      <p:sp>
        <p:nvSpPr>
          <p:cNvPr id="4" name="Slide Number Placeholder 3"/>
          <p:cNvSpPr>
            <a:spLocks noGrp="1"/>
          </p:cNvSpPr>
          <p:nvPr>
            <p:ph type="sldNum" sz="quarter" idx="10"/>
          </p:nvPr>
        </p:nvSpPr>
        <p:spPr/>
        <p:txBody>
          <a:bodyPr/>
          <a:lstStyle/>
          <a:p>
            <a:fld id="{BAE6CADE-ADA5-4C00-9AF9-7AE6C0DAA3FD}" type="slidenum">
              <a:rPr lang="en-US" smtClean="0"/>
              <a:t>9</a:t>
            </a:fld>
            <a:endParaRPr lang="en-US"/>
          </a:p>
        </p:txBody>
      </p:sp>
    </p:spTree>
    <p:extLst>
      <p:ext uri="{BB962C8B-B14F-4D97-AF65-F5344CB8AC3E}">
        <p14:creationId xmlns:p14="http://schemas.microsoft.com/office/powerpoint/2010/main" val="415625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most accurate resource for up-to-date details on package development is always the official </a:t>
            </a:r>
            <a:r>
              <a:rPr lang="en-US" sz="1200" b="0" i="0" u="none" strike="noStrike" kern="1200" dirty="0" smtClean="0">
                <a:solidFill>
                  <a:schemeClr val="tx1"/>
                </a:solidFill>
                <a:effectLst/>
                <a:latin typeface="+mn-lt"/>
                <a:ea typeface="+mn-ea"/>
                <a:cs typeface="+mn-cs"/>
                <a:hlinkClick r:id="rId3"/>
              </a:rPr>
              <a:t>writing R </a:t>
            </a:r>
            <a:r>
              <a:rPr lang="en-US" sz="1200" b="0" i="0" u="none" strike="noStrike" kern="1200" dirty="0" err="1" smtClean="0">
                <a:solidFill>
                  <a:schemeClr val="tx1"/>
                </a:solidFill>
                <a:effectLst/>
                <a:latin typeface="+mn-lt"/>
                <a:ea typeface="+mn-ea"/>
                <a:cs typeface="+mn-cs"/>
                <a:hlinkClick r:id="rId3"/>
              </a:rPr>
              <a:t>extensions</a:t>
            </a:r>
            <a:r>
              <a:rPr lang="en-US" sz="1200" b="0" i="0" kern="1200" dirty="0" err="1" smtClean="0">
                <a:solidFill>
                  <a:schemeClr val="tx1"/>
                </a:solidFill>
                <a:effectLst/>
                <a:latin typeface="+mn-lt"/>
                <a:ea typeface="+mn-ea"/>
                <a:cs typeface="+mn-cs"/>
              </a:rPr>
              <a:t>guide</a:t>
            </a:r>
            <a:r>
              <a:rPr lang="en-US" sz="1200" b="0" i="0" kern="1200" dirty="0" smtClean="0">
                <a:solidFill>
                  <a:schemeClr val="tx1"/>
                </a:solidFill>
                <a:effectLst/>
                <a:latin typeface="+mn-lt"/>
                <a:ea typeface="+mn-ea"/>
                <a:cs typeface="+mn-cs"/>
              </a:rPr>
              <a:t>. However, it’s rather hard to understand if you’re not already familiar with the basics of packages. It’s also exhaustive, covering every possible package component, rather than </a:t>
            </a:r>
            <a:r>
              <a:rPr lang="en-US" sz="1200" b="0" i="0" kern="1200" dirty="0" err="1" smtClean="0">
                <a:solidFill>
                  <a:schemeClr val="tx1"/>
                </a:solidFill>
                <a:effectLst/>
                <a:latin typeface="+mn-lt"/>
                <a:ea typeface="+mn-ea"/>
                <a:cs typeface="+mn-cs"/>
              </a:rPr>
              <a:t>focussing</a:t>
            </a:r>
            <a:r>
              <a:rPr lang="en-US" sz="1200" b="0" i="0" kern="1200" dirty="0" smtClean="0">
                <a:solidFill>
                  <a:schemeClr val="tx1"/>
                </a:solidFill>
                <a:effectLst/>
                <a:latin typeface="+mn-lt"/>
                <a:ea typeface="+mn-ea"/>
                <a:cs typeface="+mn-cs"/>
              </a:rPr>
              <a:t> on the most common and useful components as this book does. Writing R extensions is a useful resource once you’ve mastered the basics and need to check on more esoteric facts.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Developing packages with devtools may take some getting used to. However, I strongly believe that the time invested in mastering it will, in the long run, save you much, much more time. Devtools is a key component of my productivity in package development.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Devtools works hand-in-hand with RStudio, which I believe is the best development environment for most R users. The only real competitor is </a:t>
            </a:r>
            <a:r>
              <a:rPr lang="en-US" sz="1200" b="0" i="0" u="none" strike="noStrike" kern="1200" dirty="0" smtClean="0">
                <a:solidFill>
                  <a:schemeClr val="tx1"/>
                </a:solidFill>
                <a:effectLst/>
                <a:latin typeface="+mn-lt"/>
                <a:ea typeface="+mn-ea"/>
                <a:cs typeface="+mn-cs"/>
                <a:hlinkClick r:id="rId4"/>
              </a:rPr>
              <a:t>ESS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emacs</a:t>
            </a:r>
            <a:r>
              <a:rPr lang="en-US" sz="1200" b="0" i="0" kern="1200" dirty="0" smtClean="0">
                <a:solidFill>
                  <a:schemeClr val="tx1"/>
                </a:solidFill>
                <a:effectLst/>
                <a:latin typeface="+mn-lt"/>
                <a:ea typeface="+mn-ea"/>
                <a:cs typeface="+mn-cs"/>
              </a:rPr>
              <a:t> speaks statistics, which is a rewarding environment if you’re willing to put in the time to learn </a:t>
            </a:r>
            <a:r>
              <a:rPr lang="en-US" sz="1200" b="0" i="0" kern="1200" dirty="0" err="1" smtClean="0">
                <a:solidFill>
                  <a:schemeClr val="tx1"/>
                </a:solidFill>
                <a:effectLst/>
                <a:latin typeface="+mn-lt"/>
                <a:ea typeface="+mn-ea"/>
                <a:cs typeface="+mn-cs"/>
              </a:rPr>
              <a:t>emacs</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customise</a:t>
            </a:r>
            <a:r>
              <a:rPr lang="en-US" sz="1200" b="0" i="0" kern="1200" dirty="0" smtClean="0">
                <a:solidFill>
                  <a:schemeClr val="tx1"/>
                </a:solidFill>
                <a:effectLst/>
                <a:latin typeface="+mn-lt"/>
                <a:ea typeface="+mn-ea"/>
                <a:cs typeface="+mn-cs"/>
              </a:rPr>
              <a:t> it to your needs.</a:t>
            </a:r>
            <a:endParaRPr lang="en-US" dirty="0"/>
          </a:p>
        </p:txBody>
      </p:sp>
      <p:sp>
        <p:nvSpPr>
          <p:cNvPr id="4" name="Slide Number Placeholder 3"/>
          <p:cNvSpPr>
            <a:spLocks noGrp="1"/>
          </p:cNvSpPr>
          <p:nvPr>
            <p:ph type="sldNum" sz="quarter" idx="10"/>
          </p:nvPr>
        </p:nvSpPr>
        <p:spPr/>
        <p:txBody>
          <a:bodyPr/>
          <a:lstStyle/>
          <a:p>
            <a:fld id="{BAE6CADE-ADA5-4C00-9AF9-7AE6C0DAA3FD}" type="slidenum">
              <a:rPr lang="en-US" smtClean="0"/>
              <a:t>10</a:t>
            </a:fld>
            <a:endParaRPr lang="en-US"/>
          </a:p>
        </p:txBody>
      </p:sp>
    </p:spTree>
    <p:extLst>
      <p:ext uri="{BB962C8B-B14F-4D97-AF65-F5344CB8AC3E}">
        <p14:creationId xmlns:p14="http://schemas.microsoft.com/office/powerpoint/2010/main" val="1464154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E6CADE-ADA5-4C00-9AF9-7AE6C0DAA3FD}" type="slidenum">
              <a:rPr lang="en-US" smtClean="0"/>
              <a:t>12</a:t>
            </a:fld>
            <a:endParaRPr lang="en-US"/>
          </a:p>
        </p:txBody>
      </p:sp>
    </p:spTree>
    <p:extLst>
      <p:ext uri="{BB962C8B-B14F-4D97-AF65-F5344CB8AC3E}">
        <p14:creationId xmlns:p14="http://schemas.microsoft.com/office/powerpoint/2010/main" val="1796754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61D1C054-3BDE-4140-A277-2E8E44103156}" type="datetimeFigureOut">
              <a:rPr lang="en-US" smtClean="0"/>
              <a:t>10/3/2014</a:t>
            </a:fld>
            <a:endParaRPr lang="en-US"/>
          </a:p>
        </p:txBody>
      </p:sp>
      <p:sp>
        <p:nvSpPr>
          <p:cNvPr id="8" name="Slide Number Placeholder 7"/>
          <p:cNvSpPr>
            <a:spLocks noGrp="1"/>
          </p:cNvSpPr>
          <p:nvPr>
            <p:ph type="sldNum" sz="quarter" idx="11"/>
          </p:nvPr>
        </p:nvSpPr>
        <p:spPr/>
        <p:txBody>
          <a:bodyPr/>
          <a:lstStyle/>
          <a:p>
            <a:fld id="{6D15BE32-E7D1-4ADE-9A93-0D49E05A6CFC}"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D1C054-3BDE-4140-A277-2E8E44103156}" type="datetimeFigureOut">
              <a:rPr lang="en-US" smtClean="0"/>
              <a:t>10/3/2014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5BE32-E7D1-4ADE-9A93-0D49E05A6CF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D1C054-3BDE-4140-A277-2E8E44103156}" type="datetimeFigureOut">
              <a:rPr lang="en-US" smtClean="0"/>
              <a:t>10/3/2014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5BE32-E7D1-4ADE-9A93-0D49E05A6CF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61D1C054-3BDE-4140-A277-2E8E44103156}" type="datetimeFigureOut">
              <a:rPr lang="en-US" smtClean="0"/>
              <a:t>10/3/2014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5BE32-E7D1-4ADE-9A93-0D49E05A6CF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D1C054-3BDE-4140-A277-2E8E44103156}" type="datetimeFigureOut">
              <a:rPr lang="en-US" smtClean="0"/>
              <a:t>10/3/2014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5BE32-E7D1-4ADE-9A93-0D49E05A6CFC}"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61D1C054-3BDE-4140-A277-2E8E44103156}" type="datetimeFigureOut">
              <a:rPr lang="en-US" smtClean="0"/>
              <a:t>10/3/2014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15BE32-E7D1-4ADE-9A93-0D49E05A6CFC}"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1D1C054-3BDE-4140-A277-2E8E44103156}" type="datetimeFigureOut">
              <a:rPr lang="en-US" smtClean="0"/>
              <a:t>10/3/2014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15BE32-E7D1-4ADE-9A93-0D49E05A6CFC}"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1D1C054-3BDE-4140-A277-2E8E44103156}" type="datetimeFigureOut">
              <a:rPr lang="en-US" smtClean="0"/>
              <a:t>10/3/2014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15BE32-E7D1-4ADE-9A93-0D49E05A6CF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D1C054-3BDE-4140-A277-2E8E44103156}" type="datetimeFigureOut">
              <a:rPr lang="en-US" smtClean="0"/>
              <a:t>10/3/2014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15BE32-E7D1-4ADE-9A93-0D49E05A6CF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D1C054-3BDE-4140-A277-2E8E44103156}" type="datetimeFigureOut">
              <a:rPr lang="en-US" smtClean="0"/>
              <a:t>10/3/2014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15BE32-E7D1-4ADE-9A93-0D49E05A6CF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D1C054-3BDE-4140-A277-2E8E44103156}" type="datetimeFigureOut">
              <a:rPr lang="en-US" smtClean="0"/>
              <a:t>10/3/2014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15BE32-E7D1-4ADE-9A93-0D49E05A6CF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61D1C054-3BDE-4140-A277-2E8E44103156}" type="datetimeFigureOut">
              <a:rPr lang="en-US" smtClean="0"/>
              <a:t>10/3/2014</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6D15BE32-E7D1-4ADE-9A93-0D49E05A6CFC}"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cran.r-project.org/bin/windows/Rtools/" TargetMode="External"/><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hyperlink" Target="http://developer.apple.com/downloads"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r-pkgs.had.co.nz/description.html"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r-pkgs.had.co.nz/data.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0"/>
            <a:ext cx="7772400" cy="2057400"/>
          </a:xfrm>
        </p:spPr>
        <p:txBody>
          <a:bodyPr/>
          <a:lstStyle/>
          <a:p>
            <a:r>
              <a:rPr lang="en-US" sz="5400" dirty="0" smtClean="0"/>
              <a:t>R package building and </a:t>
            </a:r>
            <a:br>
              <a:rPr lang="en-US" sz="5400" dirty="0" smtClean="0"/>
            </a:br>
            <a:r>
              <a:rPr lang="en-US" sz="5400" dirty="0" smtClean="0"/>
              <a:t>R GUI building </a:t>
            </a:r>
            <a:endParaRPr lang="en-US" sz="5400" dirty="0"/>
          </a:p>
        </p:txBody>
      </p:sp>
      <p:sp>
        <p:nvSpPr>
          <p:cNvPr id="3" name="Subtitle 2"/>
          <p:cNvSpPr>
            <a:spLocks noGrp="1"/>
          </p:cNvSpPr>
          <p:nvPr>
            <p:ph type="subTitle" idx="1"/>
          </p:nvPr>
        </p:nvSpPr>
        <p:spPr>
          <a:xfrm>
            <a:off x="4876800" y="5257800"/>
            <a:ext cx="4572000" cy="990600"/>
          </a:xfrm>
        </p:spPr>
        <p:txBody>
          <a:bodyPr>
            <a:normAutofit/>
          </a:bodyPr>
          <a:lstStyle/>
          <a:p>
            <a:r>
              <a:rPr lang="en-US" dirty="0" smtClean="0"/>
              <a:t>Chen Hao </a:t>
            </a:r>
          </a:p>
          <a:p>
            <a:r>
              <a:rPr lang="en-US" dirty="0" smtClean="0"/>
              <a:t>29 Sep 2014</a:t>
            </a:r>
            <a:endParaRPr lang="en-US" dirty="0"/>
          </a:p>
        </p:txBody>
      </p:sp>
    </p:spTree>
    <p:extLst>
      <p:ext uri="{BB962C8B-B14F-4D97-AF65-F5344CB8AC3E}">
        <p14:creationId xmlns:p14="http://schemas.microsoft.com/office/powerpoint/2010/main" val="11797671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1600200"/>
            <a:ext cx="7239000" cy="4308872"/>
          </a:xfrm>
          <a:prstGeom prst="rect">
            <a:avLst/>
          </a:prstGeom>
          <a:noFill/>
        </p:spPr>
        <p:txBody>
          <a:bodyPr wrap="square" rtlCol="0">
            <a:spAutoFit/>
          </a:bodyPr>
          <a:lstStyle/>
          <a:p>
            <a:r>
              <a:rPr lang="en-US" altLang="zh-CN" sz="2000" b="1" dirty="0" smtClean="0"/>
              <a:t>Traditional way</a:t>
            </a:r>
          </a:p>
          <a:p>
            <a:endParaRPr lang="en-US" altLang="zh-CN" sz="2000" b="1" dirty="0" smtClean="0"/>
          </a:p>
          <a:p>
            <a:r>
              <a:rPr lang="zh-CN" altLang="en-US" dirty="0" smtClean="0"/>
              <a:t>可以用</a:t>
            </a:r>
            <a:r>
              <a:rPr lang="en-US" b="1" dirty="0" err="1" smtClean="0"/>
              <a:t>package.skeleton</a:t>
            </a:r>
            <a:r>
              <a:rPr lang="en-US" b="1" dirty="0" smtClean="0"/>
              <a:t>() </a:t>
            </a:r>
            <a:r>
              <a:rPr lang="zh-CN" altLang="en-US" dirty="0" smtClean="0"/>
              <a:t>生成</a:t>
            </a:r>
            <a:r>
              <a:rPr lang="en-US" altLang="zh-CN" dirty="0" smtClean="0"/>
              <a:t>pkg</a:t>
            </a:r>
            <a:r>
              <a:rPr lang="zh-CN" altLang="en-US" dirty="0" smtClean="0"/>
              <a:t>骨架</a:t>
            </a:r>
            <a:endParaRPr lang="en-US" altLang="zh-CN" dirty="0" smtClean="0"/>
          </a:p>
          <a:p>
            <a:r>
              <a:rPr lang="en-US" b="1" dirty="0"/>
              <a:t>Never</a:t>
            </a:r>
            <a:r>
              <a:rPr lang="en-US" dirty="0"/>
              <a:t> use </a:t>
            </a:r>
            <a:r>
              <a:rPr lang="en-US" dirty="0" err="1" smtClean="0"/>
              <a:t>package.skeleton</a:t>
            </a:r>
            <a:r>
              <a:rPr lang="en-US" dirty="0" smtClean="0"/>
              <a:t>()</a:t>
            </a:r>
            <a:r>
              <a:rPr lang="en-US" dirty="0"/>
              <a:t> to create a package. It’s designed for an older era of package development, and mostly serves to make your life harder, not easier.</a:t>
            </a:r>
            <a:endParaRPr lang="en-US" dirty="0" smtClean="0"/>
          </a:p>
          <a:p>
            <a:endParaRPr lang="en-US" altLang="zh-CN" dirty="0" smtClean="0"/>
          </a:p>
          <a:p>
            <a:r>
              <a:rPr lang="zh-CN" altLang="en-US" dirty="0" smtClean="0"/>
              <a:t>或者</a:t>
            </a:r>
            <a:r>
              <a:rPr lang="en-US" b="1" dirty="0" smtClean="0"/>
              <a:t>prompt()</a:t>
            </a:r>
            <a:r>
              <a:rPr lang="zh-CN" altLang="en-US" dirty="0" smtClean="0"/>
              <a:t>等函数来辅助生成</a:t>
            </a:r>
            <a:r>
              <a:rPr lang="en-US" dirty="0" smtClean="0"/>
              <a:t>Rd</a:t>
            </a:r>
            <a:r>
              <a:rPr lang="zh-CN" altLang="en-US" dirty="0" smtClean="0"/>
              <a:t>文件</a:t>
            </a:r>
            <a:endParaRPr lang="en-US" altLang="zh-CN" dirty="0" smtClean="0"/>
          </a:p>
          <a:p>
            <a:endParaRPr lang="en-US" dirty="0"/>
          </a:p>
          <a:p>
            <a:endParaRPr lang="en-US" dirty="0" smtClean="0"/>
          </a:p>
          <a:p>
            <a:r>
              <a:rPr lang="zh-CN" altLang="en-US" dirty="0"/>
              <a:t>若你的包只有一两个函数，倒也无妨，轻松写写完事，要是你想维护</a:t>
            </a:r>
            <a:r>
              <a:rPr lang="en-US" altLang="zh-CN" dirty="0"/>
              <a:t>30</a:t>
            </a:r>
            <a:r>
              <a:rPr lang="zh-CN" altLang="en-US" dirty="0"/>
              <a:t>个函数，那你就会觉得这种做法完全是坑爹。坑爹之处不仅在于你要么手敲这些命令要么绕道用函数生成文档模板自己填充，更在于你得在</a:t>
            </a:r>
            <a:r>
              <a:rPr lang="en-US" altLang="zh-CN" dirty="0"/>
              <a:t>man</a:t>
            </a:r>
            <a:r>
              <a:rPr lang="zh-CN" altLang="en-US" dirty="0"/>
              <a:t>文件夹下维护</a:t>
            </a:r>
            <a:r>
              <a:rPr lang="en-US" altLang="zh-CN" dirty="0"/>
              <a:t>R</a:t>
            </a:r>
            <a:r>
              <a:rPr lang="zh-CN" altLang="en-US" dirty="0"/>
              <a:t>文件夹下的函数的文档！你每次更新</a:t>
            </a:r>
            <a:r>
              <a:rPr lang="en-US" altLang="zh-CN" dirty="0"/>
              <a:t>R</a:t>
            </a:r>
            <a:r>
              <a:rPr lang="zh-CN" altLang="en-US" dirty="0"/>
              <a:t>函数，都得战战兢兢记住了：还有</a:t>
            </a:r>
            <a:r>
              <a:rPr lang="en-US" altLang="zh-CN" dirty="0"/>
              <a:t>man</a:t>
            </a:r>
            <a:r>
              <a:rPr lang="zh-CN" altLang="en-US" dirty="0"/>
              <a:t>文件夹下的某个*</a:t>
            </a:r>
            <a:r>
              <a:rPr lang="en-US" altLang="zh-CN" dirty="0"/>
              <a:t>.Rd</a:t>
            </a:r>
            <a:r>
              <a:rPr lang="zh-CN" altLang="en-US" dirty="0"/>
              <a:t>文件也许需要更新。</a:t>
            </a:r>
            <a:endParaRPr lang="en-US" dirty="0"/>
          </a:p>
        </p:txBody>
      </p:sp>
      <p:sp>
        <p:nvSpPr>
          <p:cNvPr id="4" name="TextBox 3"/>
          <p:cNvSpPr txBox="1"/>
          <p:nvPr/>
        </p:nvSpPr>
        <p:spPr>
          <a:xfrm>
            <a:off x="457200" y="533400"/>
            <a:ext cx="7620000" cy="523220"/>
          </a:xfrm>
          <a:prstGeom prst="rect">
            <a:avLst/>
          </a:prstGeom>
          <a:noFill/>
        </p:spPr>
        <p:txBody>
          <a:bodyPr wrap="square" rtlCol="0">
            <a:spAutoFit/>
          </a:bodyPr>
          <a:lstStyle/>
          <a:p>
            <a:pPr algn="ctr"/>
            <a:r>
              <a:rPr lang="en-US" sz="2800" b="1" dirty="0" smtClean="0"/>
              <a:t>Any tools to make this automatically</a:t>
            </a:r>
            <a:endParaRPr lang="en-US" sz="2800" b="1" dirty="0"/>
          </a:p>
        </p:txBody>
      </p:sp>
    </p:spTree>
    <p:extLst>
      <p:ext uri="{BB962C8B-B14F-4D97-AF65-F5344CB8AC3E}">
        <p14:creationId xmlns:p14="http://schemas.microsoft.com/office/powerpoint/2010/main" val="40806856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2667000"/>
            <a:ext cx="7696200" cy="2000548"/>
          </a:xfrm>
          <a:prstGeom prst="rect">
            <a:avLst/>
          </a:prstGeom>
          <a:noFill/>
        </p:spPr>
        <p:txBody>
          <a:bodyPr wrap="square" rtlCol="0">
            <a:spAutoFit/>
          </a:bodyPr>
          <a:lstStyle/>
          <a:p>
            <a:r>
              <a:rPr lang="en-US" sz="2000" b="1" dirty="0"/>
              <a:t>P</a:t>
            </a:r>
            <a:r>
              <a:rPr lang="en-US" sz="2000" b="1" dirty="0" smtClean="0"/>
              <a:t>hilosophy </a:t>
            </a:r>
            <a:r>
              <a:rPr lang="en-US" sz="2000" b="1" dirty="0"/>
              <a:t>of package development: </a:t>
            </a:r>
            <a:endParaRPr lang="en-US" sz="2000" b="1" dirty="0" smtClean="0"/>
          </a:p>
          <a:p>
            <a:endParaRPr lang="en-US" sz="2000" b="1" dirty="0"/>
          </a:p>
          <a:p>
            <a:r>
              <a:rPr lang="en-US" sz="2400" dirty="0" smtClean="0"/>
              <a:t>anything </a:t>
            </a:r>
            <a:r>
              <a:rPr lang="en-US" sz="2400" dirty="0"/>
              <a:t>that can be automated, should be automated. Do as little as possible by </a:t>
            </a:r>
            <a:r>
              <a:rPr lang="en-US" sz="2400" dirty="0" smtClean="0"/>
              <a:t>hand.</a:t>
            </a:r>
          </a:p>
          <a:p>
            <a:endParaRPr lang="en-US" dirty="0"/>
          </a:p>
          <a:p>
            <a:r>
              <a:rPr lang="en-US" dirty="0" smtClean="0"/>
              <a:t>                                                                                          --- Hadley </a:t>
            </a:r>
            <a:r>
              <a:rPr lang="en-US" dirty="0"/>
              <a:t>W</a:t>
            </a:r>
            <a:r>
              <a:rPr lang="en-US" dirty="0" smtClean="0"/>
              <a:t>ickham</a:t>
            </a:r>
            <a:endParaRPr lang="en-US" dirty="0"/>
          </a:p>
        </p:txBody>
      </p:sp>
      <p:sp>
        <p:nvSpPr>
          <p:cNvPr id="3" name="TextBox 2"/>
          <p:cNvSpPr txBox="1"/>
          <p:nvPr/>
        </p:nvSpPr>
        <p:spPr>
          <a:xfrm>
            <a:off x="1539240" y="1024205"/>
            <a:ext cx="5623560" cy="523220"/>
          </a:xfrm>
          <a:prstGeom prst="rect">
            <a:avLst/>
          </a:prstGeom>
          <a:noFill/>
        </p:spPr>
        <p:txBody>
          <a:bodyPr wrap="square" rtlCol="0">
            <a:spAutoFit/>
          </a:bodyPr>
          <a:lstStyle/>
          <a:p>
            <a:pPr algn="ctr"/>
            <a:r>
              <a:rPr lang="en-US" altLang="zh-CN" sz="2800" b="1" dirty="0" smtClean="0"/>
              <a:t>Rstudio </a:t>
            </a:r>
            <a:r>
              <a:rPr lang="en-US" altLang="zh-CN" sz="2800" b="1" dirty="0"/>
              <a:t>and </a:t>
            </a:r>
            <a:r>
              <a:rPr lang="en-US" altLang="zh-CN" sz="2800" b="1" dirty="0" smtClean="0"/>
              <a:t>devtools</a:t>
            </a:r>
            <a:endParaRPr lang="en-US" altLang="zh-CN" sz="2800" b="1" dirty="0"/>
          </a:p>
        </p:txBody>
      </p:sp>
    </p:spTree>
    <p:extLst>
      <p:ext uri="{BB962C8B-B14F-4D97-AF65-F5344CB8AC3E}">
        <p14:creationId xmlns:p14="http://schemas.microsoft.com/office/powerpoint/2010/main" val="21491367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295400"/>
            <a:ext cx="8382000" cy="4801314"/>
          </a:xfrm>
          <a:prstGeom prst="rect">
            <a:avLst/>
          </a:prstGeom>
          <a:noFill/>
        </p:spPr>
        <p:txBody>
          <a:bodyPr wrap="square" rtlCol="0">
            <a:spAutoFit/>
          </a:bodyPr>
          <a:lstStyle/>
          <a:p>
            <a:pPr algn="just"/>
            <a:r>
              <a:rPr lang="en-US" dirty="0"/>
              <a:t>To get started, make sure you have the latest version of R (at least 3.1.0, which was current when I wrote this book), then run the following code to get the packages you’ll need</a:t>
            </a:r>
            <a:r>
              <a:rPr lang="en-US" dirty="0" smtClean="0"/>
              <a:t>:</a:t>
            </a:r>
          </a:p>
          <a:p>
            <a:pPr algn="just"/>
            <a:endParaRPr lang="en-US" dirty="0"/>
          </a:p>
          <a:p>
            <a:pPr algn="just"/>
            <a:r>
              <a:rPr lang="en-US" b="1" dirty="0" smtClean="0">
                <a:solidFill>
                  <a:schemeClr val="accent6">
                    <a:lumMod val="75000"/>
                  </a:schemeClr>
                </a:solidFill>
              </a:rPr>
              <a:t>                  </a:t>
            </a:r>
            <a:r>
              <a:rPr lang="en-US" b="1" dirty="0" smtClean="0">
                <a:solidFill>
                  <a:schemeClr val="accent3">
                    <a:lumMod val="75000"/>
                  </a:schemeClr>
                </a:solidFill>
              </a:rPr>
              <a:t>install.packages</a:t>
            </a:r>
            <a:r>
              <a:rPr lang="en-US" dirty="0" smtClean="0">
                <a:solidFill>
                  <a:schemeClr val="accent3">
                    <a:lumMod val="75000"/>
                  </a:schemeClr>
                </a:solidFill>
              </a:rPr>
              <a:t>(</a:t>
            </a:r>
            <a:r>
              <a:rPr lang="en-US" b="1" dirty="0" smtClean="0">
                <a:solidFill>
                  <a:schemeClr val="accent3">
                    <a:lumMod val="75000"/>
                  </a:schemeClr>
                </a:solidFill>
              </a:rPr>
              <a:t>c</a:t>
            </a:r>
            <a:r>
              <a:rPr lang="en-US" dirty="0" smtClean="0">
                <a:solidFill>
                  <a:schemeClr val="accent3">
                    <a:lumMod val="75000"/>
                  </a:schemeClr>
                </a:solidFill>
              </a:rPr>
              <a:t>(</a:t>
            </a:r>
            <a:r>
              <a:rPr lang="en-US" dirty="0">
                <a:solidFill>
                  <a:schemeClr val="accent3">
                    <a:lumMod val="75000"/>
                  </a:schemeClr>
                </a:solidFill>
              </a:rPr>
              <a:t>"devtools"</a:t>
            </a:r>
            <a:r>
              <a:rPr lang="en-US" dirty="0" smtClean="0">
                <a:solidFill>
                  <a:schemeClr val="accent3">
                    <a:lumMod val="75000"/>
                  </a:schemeClr>
                </a:solidFill>
              </a:rPr>
              <a:t>, </a:t>
            </a:r>
            <a:r>
              <a:rPr lang="en-US" dirty="0">
                <a:solidFill>
                  <a:schemeClr val="accent3">
                    <a:lumMod val="75000"/>
                  </a:schemeClr>
                </a:solidFill>
              </a:rPr>
              <a:t>"roxygen2"</a:t>
            </a:r>
            <a:r>
              <a:rPr lang="en-US" dirty="0" smtClean="0">
                <a:solidFill>
                  <a:schemeClr val="accent3">
                    <a:lumMod val="75000"/>
                  </a:schemeClr>
                </a:solidFill>
              </a:rPr>
              <a:t>, </a:t>
            </a:r>
            <a:r>
              <a:rPr lang="en-US" dirty="0">
                <a:solidFill>
                  <a:schemeClr val="accent3">
                    <a:lumMod val="75000"/>
                  </a:schemeClr>
                </a:solidFill>
              </a:rPr>
              <a:t>"</a:t>
            </a:r>
            <a:r>
              <a:rPr lang="en-US" dirty="0" err="1">
                <a:solidFill>
                  <a:schemeClr val="accent3">
                    <a:lumMod val="75000"/>
                  </a:schemeClr>
                </a:solidFill>
              </a:rPr>
              <a:t>testthat</a:t>
            </a:r>
            <a:r>
              <a:rPr lang="en-US" dirty="0">
                <a:solidFill>
                  <a:schemeClr val="accent3">
                    <a:lumMod val="75000"/>
                  </a:schemeClr>
                </a:solidFill>
              </a:rPr>
              <a:t>"</a:t>
            </a:r>
            <a:r>
              <a:rPr lang="en-US" dirty="0" smtClean="0">
                <a:solidFill>
                  <a:schemeClr val="accent3">
                    <a:lumMod val="75000"/>
                  </a:schemeClr>
                </a:solidFill>
              </a:rPr>
              <a:t>, </a:t>
            </a:r>
            <a:r>
              <a:rPr lang="en-US" dirty="0">
                <a:solidFill>
                  <a:schemeClr val="accent3">
                    <a:lumMod val="75000"/>
                  </a:schemeClr>
                </a:solidFill>
              </a:rPr>
              <a:t>"</a:t>
            </a:r>
            <a:r>
              <a:rPr lang="en-US" dirty="0" err="1">
                <a:solidFill>
                  <a:schemeClr val="accent3">
                    <a:lumMod val="75000"/>
                  </a:schemeClr>
                </a:solidFill>
              </a:rPr>
              <a:t>knitr</a:t>
            </a:r>
            <a:r>
              <a:rPr lang="en-US" dirty="0" smtClean="0">
                <a:solidFill>
                  <a:schemeClr val="accent3">
                    <a:lumMod val="75000"/>
                  </a:schemeClr>
                </a:solidFill>
              </a:rPr>
              <a:t>"))</a:t>
            </a:r>
          </a:p>
          <a:p>
            <a:pPr algn="just"/>
            <a:endParaRPr lang="en-US" dirty="0" smtClean="0">
              <a:solidFill>
                <a:schemeClr val="accent6">
                  <a:lumMod val="75000"/>
                </a:schemeClr>
              </a:solidFill>
            </a:endParaRPr>
          </a:p>
          <a:p>
            <a:pPr algn="just"/>
            <a:r>
              <a:rPr lang="en-US" dirty="0" smtClean="0"/>
              <a:t>You’ll </a:t>
            </a:r>
            <a:r>
              <a:rPr lang="en-US" dirty="0"/>
              <a:t>also need to make sure you have a C compiler and other needed command line tools. If you’re on Windows or Mac and you don’t already have them, </a:t>
            </a:r>
            <a:r>
              <a:rPr lang="en-US" b="1" dirty="0"/>
              <a:t>RStudio </a:t>
            </a:r>
            <a:r>
              <a:rPr lang="en-US" dirty="0"/>
              <a:t>will install them for you. Otherwise</a:t>
            </a:r>
            <a:r>
              <a:rPr lang="en-US" dirty="0" smtClean="0"/>
              <a:t>:</a:t>
            </a:r>
          </a:p>
          <a:p>
            <a:pPr algn="just"/>
            <a:endParaRPr lang="en-US" dirty="0"/>
          </a:p>
          <a:p>
            <a:pPr marL="285750" indent="-285750" algn="just">
              <a:buFont typeface="Arial" panose="020B0604020202020204" pitchFamily="34" charset="0"/>
              <a:buChar char="•"/>
            </a:pPr>
            <a:r>
              <a:rPr lang="en-US" dirty="0"/>
              <a:t>On Windows, download and install </a:t>
            </a:r>
            <a:r>
              <a:rPr lang="en-US" dirty="0" err="1">
                <a:hlinkClick r:id="rId3"/>
              </a:rPr>
              <a:t>Rtools</a:t>
            </a:r>
            <a:r>
              <a:rPr lang="en-US" dirty="0"/>
              <a:t>. NB: this is not an R package!</a:t>
            </a:r>
          </a:p>
          <a:p>
            <a:pPr marL="285750" indent="-285750" algn="just">
              <a:buFont typeface="Arial" panose="020B0604020202020204" pitchFamily="34" charset="0"/>
              <a:buChar char="•"/>
            </a:pPr>
            <a:r>
              <a:rPr lang="en-US" dirty="0"/>
              <a:t>On Mac, make sure you have either </a:t>
            </a:r>
            <a:r>
              <a:rPr lang="en-US" dirty="0" err="1"/>
              <a:t>XCode</a:t>
            </a:r>
            <a:r>
              <a:rPr lang="en-US" dirty="0"/>
              <a:t> (available for free in the App Store) or the </a:t>
            </a:r>
            <a:r>
              <a:rPr lang="en-US" dirty="0">
                <a:hlinkClick r:id="rId4"/>
              </a:rPr>
              <a:t>“Command Line Tools for </a:t>
            </a:r>
            <a:r>
              <a:rPr lang="en-US" dirty="0" err="1">
                <a:hlinkClick r:id="rId4"/>
              </a:rPr>
              <a:t>Xcode</a:t>
            </a:r>
            <a:r>
              <a:rPr lang="en-US" dirty="0">
                <a:hlinkClick r:id="rId4"/>
              </a:rPr>
              <a:t>”</a:t>
            </a:r>
            <a:r>
              <a:rPr lang="en-US" dirty="0"/>
              <a:t>. NB: you’ll need to have an Apple ID (available for free).</a:t>
            </a:r>
          </a:p>
          <a:p>
            <a:pPr marL="285750" indent="-285750" algn="just">
              <a:buFont typeface="Arial" panose="020B0604020202020204" pitchFamily="34" charset="0"/>
              <a:buChar char="•"/>
            </a:pPr>
            <a:r>
              <a:rPr lang="en-US" dirty="0"/>
              <a:t>On Linux, make sure you’ve installed not only R, but the R development devtools. This is a Linux package called something like r-base-dev.</a:t>
            </a:r>
          </a:p>
          <a:p>
            <a:pPr algn="just"/>
            <a:endParaRPr lang="en-US" dirty="0"/>
          </a:p>
        </p:txBody>
      </p:sp>
      <p:sp>
        <p:nvSpPr>
          <p:cNvPr id="5" name="TextBox 4"/>
          <p:cNvSpPr txBox="1"/>
          <p:nvPr/>
        </p:nvSpPr>
        <p:spPr>
          <a:xfrm>
            <a:off x="423080" y="381000"/>
            <a:ext cx="6968319" cy="523220"/>
          </a:xfrm>
          <a:prstGeom prst="rect">
            <a:avLst/>
          </a:prstGeom>
          <a:noFill/>
        </p:spPr>
        <p:txBody>
          <a:bodyPr wrap="square" rtlCol="0">
            <a:spAutoFit/>
          </a:bodyPr>
          <a:lstStyle/>
          <a:p>
            <a:r>
              <a:rPr lang="en-US" sz="2800" b="1" dirty="0" smtClean="0"/>
              <a:t>Requirements for building your package</a:t>
            </a:r>
            <a:endParaRPr lang="en-US" sz="2800" b="1" dirty="0"/>
          </a:p>
        </p:txBody>
      </p:sp>
    </p:spTree>
    <p:extLst>
      <p:ext uri="{BB962C8B-B14F-4D97-AF65-F5344CB8AC3E}">
        <p14:creationId xmlns:p14="http://schemas.microsoft.com/office/powerpoint/2010/main" val="9158535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524000"/>
            <a:ext cx="7620000" cy="3693319"/>
          </a:xfrm>
          <a:prstGeom prst="rect">
            <a:avLst/>
          </a:prstGeom>
          <a:noFill/>
        </p:spPr>
        <p:txBody>
          <a:bodyPr wrap="square" rtlCol="0">
            <a:spAutoFit/>
          </a:bodyPr>
          <a:lstStyle/>
          <a:p>
            <a:r>
              <a:rPr lang="en-US" dirty="0" smtClean="0"/>
              <a:t>The </a:t>
            </a:r>
            <a:r>
              <a:rPr lang="en-US" dirty="0"/>
              <a:t>easiest way to get started with a package is </a:t>
            </a:r>
            <a:r>
              <a:rPr lang="en-US" dirty="0" smtClean="0"/>
              <a:t>to run:</a:t>
            </a:r>
          </a:p>
          <a:p>
            <a:endParaRPr lang="en-US" dirty="0" smtClean="0"/>
          </a:p>
          <a:p>
            <a:pPr algn="ctr"/>
            <a:r>
              <a:rPr lang="en-US" dirty="0" smtClean="0">
                <a:solidFill>
                  <a:schemeClr val="accent3">
                    <a:lumMod val="75000"/>
                  </a:schemeClr>
                </a:solidFill>
              </a:rPr>
              <a:t>install.packages('</a:t>
            </a:r>
            <a:r>
              <a:rPr lang="en-US" dirty="0" err="1" smtClean="0">
                <a:solidFill>
                  <a:schemeClr val="accent3">
                    <a:lumMod val="75000"/>
                  </a:schemeClr>
                </a:solidFill>
              </a:rPr>
              <a:t>devtools',dependencies</a:t>
            </a:r>
            <a:r>
              <a:rPr lang="en-US" dirty="0" smtClean="0">
                <a:solidFill>
                  <a:schemeClr val="accent3">
                    <a:lumMod val="75000"/>
                  </a:schemeClr>
                </a:solidFill>
              </a:rPr>
              <a:t>=T) </a:t>
            </a:r>
          </a:p>
          <a:p>
            <a:pPr algn="ctr"/>
            <a:r>
              <a:rPr lang="en-US" dirty="0" smtClean="0">
                <a:solidFill>
                  <a:schemeClr val="accent3">
                    <a:lumMod val="75000"/>
                  </a:schemeClr>
                </a:solidFill>
              </a:rPr>
              <a:t>devtools</a:t>
            </a:r>
            <a:r>
              <a:rPr lang="en-US" dirty="0">
                <a:solidFill>
                  <a:schemeClr val="accent3">
                    <a:lumMod val="75000"/>
                  </a:schemeClr>
                </a:solidFill>
              </a:rPr>
              <a:t>::create("path/to/package/</a:t>
            </a:r>
            <a:r>
              <a:rPr lang="en-US" dirty="0" err="1">
                <a:solidFill>
                  <a:schemeClr val="accent3">
                    <a:lumMod val="75000"/>
                  </a:schemeClr>
                </a:solidFill>
              </a:rPr>
              <a:t>pkgname</a:t>
            </a:r>
            <a:r>
              <a:rPr lang="en-US" dirty="0" smtClean="0">
                <a:solidFill>
                  <a:schemeClr val="accent3">
                    <a:lumMod val="75000"/>
                  </a:schemeClr>
                </a:solidFill>
              </a:rPr>
              <a:t>")</a:t>
            </a:r>
          </a:p>
          <a:p>
            <a:pPr algn="ctr"/>
            <a:endParaRPr lang="en-US" dirty="0" smtClean="0">
              <a:solidFill>
                <a:schemeClr val="accent6">
                  <a:lumMod val="75000"/>
                </a:schemeClr>
              </a:solidFill>
            </a:endParaRPr>
          </a:p>
          <a:p>
            <a:r>
              <a:rPr lang="en-US" dirty="0" smtClean="0"/>
              <a:t>This </a:t>
            </a:r>
            <a:r>
              <a:rPr lang="en-US" dirty="0"/>
              <a:t>makes the package directory, path/to/package/</a:t>
            </a:r>
            <a:r>
              <a:rPr lang="en-US" dirty="0" err="1"/>
              <a:t>pkgname</a:t>
            </a:r>
            <a:r>
              <a:rPr lang="en-US" dirty="0"/>
              <a:t>/, and adds four items to make the smallest usable package</a:t>
            </a:r>
            <a:r>
              <a:rPr lang="en-US" dirty="0" smtClean="0"/>
              <a:t>:</a:t>
            </a:r>
          </a:p>
          <a:p>
            <a:endParaRPr lang="en-US" dirty="0"/>
          </a:p>
          <a:p>
            <a:pPr marL="285750" indent="-285750">
              <a:buFont typeface="Wingdings" panose="05000000000000000000" pitchFamily="2" charset="2"/>
              <a:buChar char="ü"/>
            </a:pPr>
            <a:r>
              <a:rPr lang="en-US" dirty="0"/>
              <a:t>An RStudio project file, pkgname.Rproj.</a:t>
            </a:r>
          </a:p>
          <a:p>
            <a:pPr marL="285750" indent="-285750">
              <a:buFont typeface="Wingdings" panose="05000000000000000000" pitchFamily="2" charset="2"/>
              <a:buChar char="ü"/>
            </a:pPr>
            <a:r>
              <a:rPr lang="en-US" dirty="0"/>
              <a:t>An R/ directory.</a:t>
            </a:r>
          </a:p>
          <a:p>
            <a:pPr marL="285750" indent="-285750">
              <a:buFont typeface="Wingdings" panose="05000000000000000000" pitchFamily="2" charset="2"/>
              <a:buChar char="ü"/>
            </a:pPr>
            <a:r>
              <a:rPr lang="en-US" dirty="0"/>
              <a:t>A basic DESCRIPTION file.</a:t>
            </a:r>
          </a:p>
          <a:p>
            <a:pPr marL="285750" indent="-285750">
              <a:buFont typeface="Wingdings" panose="05000000000000000000" pitchFamily="2" charset="2"/>
              <a:buChar char="ü"/>
            </a:pPr>
            <a:r>
              <a:rPr lang="en-US" dirty="0"/>
              <a:t>A basic NAMESPACE file.</a:t>
            </a:r>
          </a:p>
          <a:p>
            <a:endParaRPr lang="en-US" dirty="0" smtClean="0"/>
          </a:p>
        </p:txBody>
      </p:sp>
      <p:sp>
        <p:nvSpPr>
          <p:cNvPr id="3" name="TextBox 2"/>
          <p:cNvSpPr txBox="1"/>
          <p:nvPr/>
        </p:nvSpPr>
        <p:spPr>
          <a:xfrm>
            <a:off x="457200" y="685800"/>
            <a:ext cx="3124200" cy="954107"/>
          </a:xfrm>
          <a:prstGeom prst="rect">
            <a:avLst/>
          </a:prstGeom>
          <a:noFill/>
        </p:spPr>
        <p:txBody>
          <a:bodyPr wrap="square" rtlCol="0">
            <a:spAutoFit/>
          </a:bodyPr>
          <a:lstStyle/>
          <a:p>
            <a:r>
              <a:rPr lang="en-US" sz="2800" b="1" dirty="0"/>
              <a:t>Getting started</a:t>
            </a:r>
          </a:p>
          <a:p>
            <a:endParaRPr lang="en-US" sz="2800" b="1" dirty="0"/>
          </a:p>
        </p:txBody>
      </p:sp>
    </p:spTree>
    <p:extLst>
      <p:ext uri="{BB962C8B-B14F-4D97-AF65-F5344CB8AC3E}">
        <p14:creationId xmlns:p14="http://schemas.microsoft.com/office/powerpoint/2010/main" val="2796766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5152" y="1266885"/>
            <a:ext cx="7315200" cy="4524315"/>
          </a:xfrm>
          <a:prstGeom prst="rect">
            <a:avLst/>
          </a:prstGeom>
          <a:noFill/>
        </p:spPr>
        <p:txBody>
          <a:bodyPr wrap="square" rtlCol="0">
            <a:spAutoFit/>
          </a:bodyPr>
          <a:lstStyle/>
          <a:p>
            <a:r>
              <a:rPr lang="en-US" dirty="0" smtClean="0"/>
              <a:t>Four </a:t>
            </a:r>
            <a:r>
              <a:rPr lang="en-US" dirty="0"/>
              <a:t>types of packages</a:t>
            </a:r>
            <a:r>
              <a:rPr lang="en-US" dirty="0" smtClean="0"/>
              <a:t>:</a:t>
            </a:r>
          </a:p>
          <a:p>
            <a:endParaRPr lang="en-US" dirty="0"/>
          </a:p>
          <a:p>
            <a:pPr marL="171450" indent="-171450">
              <a:buFont typeface="Arial" panose="020B0604020202020204" pitchFamily="34" charset="0"/>
              <a:buChar char="•"/>
            </a:pPr>
            <a:r>
              <a:rPr lang="en-US" b="1" dirty="0" smtClean="0"/>
              <a:t>Source</a:t>
            </a:r>
            <a:r>
              <a:rPr lang="en-US" dirty="0" smtClean="0"/>
              <a:t> </a:t>
            </a:r>
            <a:r>
              <a:rPr lang="en-US" dirty="0"/>
              <a:t> -- the development version of a package that lives on your computer.</a:t>
            </a:r>
          </a:p>
          <a:p>
            <a:pPr marL="171450" indent="-171450">
              <a:buFont typeface="Arial" panose="020B0604020202020204" pitchFamily="34" charset="0"/>
              <a:buChar char="•"/>
            </a:pPr>
            <a:r>
              <a:rPr lang="en-US" b="1" dirty="0"/>
              <a:t>Bundled</a:t>
            </a:r>
            <a:r>
              <a:rPr lang="en-US" dirty="0"/>
              <a:t> -- a package compressed into a single file. By convention, package bundles in R use the extension</a:t>
            </a:r>
            <a:r>
              <a:rPr lang="en-US" dirty="0" smtClean="0"/>
              <a:t>.tar.gz</a:t>
            </a:r>
            <a:r>
              <a:rPr lang="en-US" dirty="0"/>
              <a:t>. This convention comes from Linux: it means that multiple files have been collapsed into a single file (</a:t>
            </a:r>
            <a:r>
              <a:rPr lang="en-US" dirty="0" smtClean="0"/>
              <a:t>.tar</a:t>
            </a:r>
            <a:r>
              <a:rPr lang="en-US" dirty="0"/>
              <a:t>) and then compressed using </a:t>
            </a:r>
            <a:r>
              <a:rPr lang="en-US" dirty="0" err="1"/>
              <a:t>gzip</a:t>
            </a:r>
            <a:r>
              <a:rPr lang="en-US" dirty="0"/>
              <a:t> (</a:t>
            </a:r>
            <a:r>
              <a:rPr lang="en-US" dirty="0" smtClean="0"/>
              <a:t>.</a:t>
            </a:r>
            <a:r>
              <a:rPr lang="en-US" dirty="0" err="1" smtClean="0"/>
              <a:t>gz</a:t>
            </a:r>
            <a:r>
              <a:rPr lang="en-US" dirty="0"/>
              <a:t>). Call </a:t>
            </a:r>
            <a:r>
              <a:rPr lang="en-US" dirty="0" smtClean="0"/>
              <a:t>devtools::build()</a:t>
            </a:r>
            <a:r>
              <a:rPr lang="en-US" dirty="0"/>
              <a:t> to make a package bundle.</a:t>
            </a:r>
          </a:p>
          <a:p>
            <a:pPr marL="171450" indent="-171450">
              <a:buFont typeface="Arial" panose="020B0604020202020204" pitchFamily="34" charset="0"/>
              <a:buChar char="•"/>
            </a:pPr>
            <a:r>
              <a:rPr lang="en-US" b="1" dirty="0"/>
              <a:t>Binary</a:t>
            </a:r>
            <a:r>
              <a:rPr lang="en-US" dirty="0"/>
              <a:t> -- Binary packages are platform specific: you can’t install a Windows binary package on a Mac or vice versa. Also, Mac binary packages end in </a:t>
            </a:r>
            <a:r>
              <a:rPr lang="en-US" dirty="0" smtClean="0"/>
              <a:t>.</a:t>
            </a:r>
            <a:r>
              <a:rPr lang="en-US" dirty="0" err="1" smtClean="0"/>
              <a:t>tgz</a:t>
            </a:r>
            <a:r>
              <a:rPr lang="en-US" dirty="0"/>
              <a:t> and Windows binary packages end in </a:t>
            </a:r>
            <a:r>
              <a:rPr lang="en-US" dirty="0" smtClean="0"/>
              <a:t>.zip</a:t>
            </a:r>
            <a:r>
              <a:rPr lang="en-US" dirty="0"/>
              <a:t>. You can use </a:t>
            </a:r>
            <a:r>
              <a:rPr lang="en-US" dirty="0" smtClean="0"/>
              <a:t>devtools::build(binary = TRUE)</a:t>
            </a:r>
            <a:r>
              <a:rPr lang="en-US" dirty="0"/>
              <a:t>to make a binary package.</a:t>
            </a:r>
          </a:p>
          <a:p>
            <a:pPr marL="171450" indent="-171450">
              <a:buFont typeface="Arial" panose="020B0604020202020204" pitchFamily="34" charset="0"/>
              <a:buChar char="•"/>
            </a:pPr>
            <a:r>
              <a:rPr lang="en-US" b="1" dirty="0"/>
              <a:t>Installed</a:t>
            </a:r>
            <a:r>
              <a:rPr lang="en-US" dirty="0"/>
              <a:t> -- An installed package is just a binary package that’s been decompressed into a package library. </a:t>
            </a:r>
            <a:endParaRPr lang="en-US" dirty="0" smtClean="0"/>
          </a:p>
          <a:p>
            <a:endParaRPr lang="en-US" dirty="0"/>
          </a:p>
        </p:txBody>
      </p:sp>
      <p:sp>
        <p:nvSpPr>
          <p:cNvPr id="3" name="TextBox 2"/>
          <p:cNvSpPr txBox="1"/>
          <p:nvPr/>
        </p:nvSpPr>
        <p:spPr>
          <a:xfrm>
            <a:off x="381000" y="457200"/>
            <a:ext cx="4114800" cy="523220"/>
          </a:xfrm>
          <a:prstGeom prst="rect">
            <a:avLst/>
          </a:prstGeom>
          <a:noFill/>
        </p:spPr>
        <p:txBody>
          <a:bodyPr wrap="square" rtlCol="0">
            <a:spAutoFit/>
          </a:bodyPr>
          <a:lstStyle/>
          <a:p>
            <a:r>
              <a:rPr lang="en-US" sz="2800" b="1" dirty="0" smtClean="0"/>
              <a:t>Build the package</a:t>
            </a:r>
            <a:endParaRPr lang="en-US" sz="2800" b="1" dirty="0"/>
          </a:p>
        </p:txBody>
      </p:sp>
    </p:spTree>
    <p:extLst>
      <p:ext uri="{BB962C8B-B14F-4D97-AF65-F5344CB8AC3E}">
        <p14:creationId xmlns:p14="http://schemas.microsoft.com/office/powerpoint/2010/main" val="24200833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304800" y="304800"/>
            <a:ext cx="8458200" cy="6324600"/>
            <a:chOff x="304800" y="304800"/>
            <a:chExt cx="8458200" cy="6324600"/>
          </a:xfrm>
        </p:grpSpPr>
        <p:sp>
          <p:nvSpPr>
            <p:cNvPr id="7" name="Rounded Rectangle 6"/>
            <p:cNvSpPr/>
            <p:nvPr/>
          </p:nvSpPr>
          <p:spPr>
            <a:xfrm>
              <a:off x="4876800" y="1066800"/>
              <a:ext cx="3886200" cy="55626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5" name="Rounded Rectangle 4"/>
            <p:cNvSpPr/>
            <p:nvPr/>
          </p:nvSpPr>
          <p:spPr>
            <a:xfrm>
              <a:off x="304800" y="1105018"/>
              <a:ext cx="3865033" cy="549878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 name="TextBox 1"/>
            <p:cNvSpPr txBox="1"/>
            <p:nvPr/>
          </p:nvSpPr>
          <p:spPr>
            <a:xfrm>
              <a:off x="304800" y="304800"/>
              <a:ext cx="7772400" cy="800219"/>
            </a:xfrm>
            <a:prstGeom prst="rect">
              <a:avLst/>
            </a:prstGeom>
            <a:noFill/>
          </p:spPr>
          <p:txBody>
            <a:bodyPr wrap="square" rtlCol="0">
              <a:spAutoFit/>
            </a:bodyPr>
            <a:lstStyle/>
            <a:p>
              <a:r>
                <a:rPr lang="en-US" sz="2800" b="1" dirty="0"/>
                <a:t>Generating Rd </a:t>
              </a:r>
              <a:r>
                <a:rPr lang="en-US" sz="2800" b="1" dirty="0" smtClean="0"/>
                <a:t>files using Roxygen comments</a:t>
              </a:r>
              <a:endParaRPr lang="en-US" sz="2800" b="1" dirty="0"/>
            </a:p>
            <a:p>
              <a:endParaRPr lang="en-US" dirty="0"/>
            </a:p>
          </p:txBody>
        </p:sp>
        <p:sp>
          <p:nvSpPr>
            <p:cNvPr id="4" name="TextBox 3"/>
            <p:cNvSpPr txBox="1"/>
            <p:nvPr/>
          </p:nvSpPr>
          <p:spPr>
            <a:xfrm>
              <a:off x="457200" y="1467683"/>
              <a:ext cx="4019550" cy="4708981"/>
            </a:xfrm>
            <a:prstGeom prst="rect">
              <a:avLst/>
            </a:prstGeom>
            <a:noFill/>
          </p:spPr>
          <p:txBody>
            <a:bodyPr wrap="square" rtlCol="0">
              <a:spAutoFit/>
            </a:bodyPr>
            <a:lstStyle/>
            <a:p>
              <a:r>
                <a:rPr lang="en-US" sz="2000" dirty="0" smtClean="0"/>
                <a:t>#' title(one line)</a:t>
              </a:r>
            </a:p>
            <a:p>
              <a:r>
                <a:rPr lang="en-US" sz="2000" dirty="0" smtClean="0"/>
                <a:t>#'</a:t>
              </a:r>
            </a:p>
            <a:p>
              <a:r>
                <a:rPr lang="en-US" sz="2000" dirty="0" smtClean="0"/>
                <a:t>#' description (one paragraph)</a:t>
              </a:r>
            </a:p>
            <a:p>
              <a:r>
                <a:rPr lang="en-US" sz="2000" dirty="0" smtClean="0"/>
                <a:t>#'</a:t>
              </a:r>
            </a:p>
            <a:p>
              <a:r>
                <a:rPr lang="en-US" sz="2000" dirty="0" smtClean="0"/>
                <a:t>#' details here (any length you want)</a:t>
              </a:r>
            </a:p>
            <a:p>
              <a:r>
                <a:rPr lang="en-US" sz="2000" dirty="0" smtClean="0"/>
                <a:t>#'</a:t>
              </a:r>
            </a:p>
            <a:p>
              <a:r>
                <a:rPr lang="en-US" sz="2000" dirty="0" smtClean="0"/>
                <a:t>#' @</a:t>
              </a:r>
              <a:r>
                <a:rPr lang="en-US" sz="2000" dirty="0" err="1" smtClean="0"/>
                <a:t>param</a:t>
              </a:r>
              <a:r>
                <a:rPr lang="en-US" sz="2000" dirty="0" smtClean="0"/>
                <a:t> a</a:t>
              </a:r>
            </a:p>
            <a:p>
              <a:r>
                <a:rPr lang="en-US" sz="2000" dirty="0" smtClean="0"/>
                <a:t>#' @</a:t>
              </a:r>
              <a:r>
                <a:rPr lang="en-US" sz="2000" dirty="0" err="1" smtClean="0"/>
                <a:t>param</a:t>
              </a:r>
              <a:r>
                <a:rPr lang="en-US" sz="2000" dirty="0" smtClean="0"/>
                <a:t> b</a:t>
              </a:r>
            </a:p>
            <a:p>
              <a:r>
                <a:rPr lang="en-US" sz="2000" dirty="0" smtClean="0"/>
                <a:t>#' @return </a:t>
              </a:r>
            </a:p>
            <a:p>
              <a:r>
                <a:rPr lang="en-US" sz="2000" dirty="0" smtClean="0"/>
                <a:t>#' @author </a:t>
              </a:r>
              <a:r>
                <a:rPr lang="en-US" sz="2000" dirty="0" err="1" smtClean="0"/>
                <a:t>abc</a:t>
              </a:r>
              <a:r>
                <a:rPr lang="en-US" sz="2000" dirty="0" smtClean="0"/>
                <a:t> &lt;\</a:t>
              </a:r>
              <a:r>
                <a:rPr lang="en-US" sz="2000" dirty="0" err="1" smtClean="0"/>
                <a:t>url</a:t>
              </a:r>
              <a:r>
                <a:rPr lang="en-US" sz="2000" dirty="0" smtClean="0"/>
                <a:t>{http://abc.com}&gt;</a:t>
              </a:r>
            </a:p>
            <a:p>
              <a:r>
                <a:rPr lang="en-US" sz="2000" dirty="0" smtClean="0"/>
                <a:t>#' @examples</a:t>
              </a:r>
            </a:p>
            <a:p>
              <a:r>
                <a:rPr lang="en-US" sz="2000" dirty="0" err="1" smtClean="0"/>
                <a:t>myFunction</a:t>
              </a:r>
              <a:r>
                <a:rPr lang="en-US" sz="2000" dirty="0" smtClean="0"/>
                <a:t> &lt;- function(a, b){</a:t>
              </a:r>
            </a:p>
            <a:p>
              <a:r>
                <a:rPr lang="en-US" sz="2000" dirty="0" smtClean="0"/>
                <a:t>    return(a + b)</a:t>
              </a:r>
            </a:p>
            <a:p>
              <a:r>
                <a:rPr lang="en-US" sz="2000" dirty="0" smtClean="0"/>
                <a:t>}</a:t>
              </a:r>
              <a:endParaRPr lang="en-US" sz="2000" dirty="0"/>
            </a:p>
          </p:txBody>
        </p:sp>
        <p:sp>
          <p:nvSpPr>
            <p:cNvPr id="6" name="TextBox 5"/>
            <p:cNvSpPr txBox="1"/>
            <p:nvPr/>
          </p:nvSpPr>
          <p:spPr>
            <a:xfrm>
              <a:off x="5029200" y="1384042"/>
              <a:ext cx="3733800" cy="5016758"/>
            </a:xfrm>
            <a:prstGeom prst="rect">
              <a:avLst/>
            </a:prstGeom>
            <a:noFill/>
          </p:spPr>
          <p:txBody>
            <a:bodyPr wrap="square" rtlCol="0">
              <a:spAutoFit/>
            </a:bodyPr>
            <a:lstStyle/>
            <a:p>
              <a:pPr algn="just"/>
              <a:r>
                <a:rPr lang="en-US" sz="2000" dirty="0" smtClean="0">
                  <a:latin typeface="Arial" panose="020B0604020202020204" pitchFamily="34" charset="0"/>
                  <a:cs typeface="Arial" panose="020B0604020202020204" pitchFamily="34" charset="0"/>
                </a:rPr>
                <a:t>As well as generating `.Rd` files, `roxygen2` can also manage your `NAMESPACE` and the Collate field in `DESCRIPTION`. To do this, only two simple steps:</a:t>
              </a:r>
            </a:p>
            <a:p>
              <a:pPr algn="just"/>
              <a:endParaRPr lang="en-US" sz="2000" dirty="0" smtClean="0">
                <a:latin typeface="Arial" panose="020B0604020202020204" pitchFamily="34" charset="0"/>
                <a:cs typeface="Arial" panose="020B0604020202020204" pitchFamily="34" charset="0"/>
              </a:endParaRPr>
            </a:p>
            <a:p>
              <a:pPr marL="457200" indent="-457200" algn="just">
                <a:buFont typeface="+mj-lt"/>
                <a:buAutoNum type="arabicPeriod"/>
              </a:pPr>
              <a:r>
                <a:rPr lang="en-US" sz="2000" dirty="0" smtClean="0">
                  <a:latin typeface="Arial" panose="020B0604020202020204" pitchFamily="34" charset="0"/>
                  <a:cs typeface="Arial" panose="020B0604020202020204" pitchFamily="34" charset="0"/>
                </a:rPr>
                <a:t>Add </a:t>
              </a:r>
              <a:r>
                <a:rPr lang="en-US" sz="2000" dirty="0" err="1" smtClean="0">
                  <a:latin typeface="Arial" panose="020B0604020202020204" pitchFamily="34" charset="0"/>
                  <a:cs typeface="Arial" panose="020B0604020202020204" pitchFamily="34" charset="0"/>
                </a:rPr>
                <a:t>roxygen</a:t>
              </a:r>
              <a:r>
                <a:rPr lang="en-US" sz="2000" dirty="0" smtClean="0">
                  <a:latin typeface="Arial" panose="020B0604020202020204" pitchFamily="34" charset="0"/>
                  <a:cs typeface="Arial" panose="020B0604020202020204" pitchFamily="34" charset="0"/>
                </a:rPr>
                <a:t> comments to your `.R` files.</a:t>
              </a:r>
            </a:p>
            <a:p>
              <a:pPr marL="457200" indent="-457200" algn="just">
                <a:buFont typeface="+mj-lt"/>
                <a:buAutoNum type="arabicPeriod"/>
              </a:pPr>
              <a:endParaRPr lang="en-US" sz="2000" dirty="0" smtClean="0">
                <a:latin typeface="Arial" panose="020B0604020202020204" pitchFamily="34" charset="0"/>
                <a:cs typeface="Arial" panose="020B0604020202020204" pitchFamily="34" charset="0"/>
              </a:endParaRPr>
            </a:p>
            <a:p>
              <a:pPr marL="457200" indent="-457200" algn="just">
                <a:buFont typeface="+mj-lt"/>
                <a:buAutoNum type="arabicPeriod"/>
              </a:pPr>
              <a:r>
                <a:rPr lang="en-US" sz="2000" dirty="0" smtClean="0">
                  <a:latin typeface="Arial" panose="020B0604020202020204" pitchFamily="34" charset="0"/>
                  <a:cs typeface="Arial" panose="020B0604020202020204" pitchFamily="34" charset="0"/>
                </a:rPr>
                <a:t>Run devtools::document() on the R console (or press `</a:t>
              </a:r>
              <a:r>
                <a:rPr lang="en-US" sz="2000" dirty="0" err="1" smtClean="0">
                  <a:latin typeface="Arial" panose="020B0604020202020204" pitchFamily="34" charset="0"/>
                  <a:cs typeface="Arial" panose="020B0604020202020204" pitchFamily="34" charset="0"/>
                </a:rPr>
                <a:t>Cmd</a:t>
              </a:r>
              <a:r>
                <a:rPr lang="en-US" sz="2000" dirty="0" smtClean="0">
                  <a:latin typeface="Arial" panose="020B0604020202020204" pitchFamily="34" charset="0"/>
                  <a:cs typeface="Arial" panose="020B0604020202020204" pitchFamily="34" charset="0"/>
                </a:rPr>
                <a:t> + Shift + D` in RStudio) to convert </a:t>
              </a:r>
              <a:r>
                <a:rPr lang="en-US" sz="2000" dirty="0" err="1" smtClean="0">
                  <a:latin typeface="Arial" panose="020B0604020202020204" pitchFamily="34" charset="0"/>
                  <a:cs typeface="Arial" panose="020B0604020202020204" pitchFamily="34" charset="0"/>
                </a:rPr>
                <a:t>roxygen</a:t>
              </a:r>
              <a:r>
                <a:rPr lang="en-US" sz="2000" dirty="0" smtClean="0">
                  <a:latin typeface="Arial" panose="020B0604020202020204" pitchFamily="34" charset="0"/>
                  <a:cs typeface="Arial" panose="020B0604020202020204" pitchFamily="34" charset="0"/>
                </a:rPr>
                <a:t> comments to `.Rd` files.</a:t>
              </a:r>
              <a:endParaRPr lang="en-US" sz="2000" dirty="0">
                <a:latin typeface="Arial" panose="020B0604020202020204" pitchFamily="34" charset="0"/>
                <a:cs typeface="Arial" panose="020B0604020202020204" pitchFamily="34" charset="0"/>
              </a:endParaRPr>
            </a:p>
          </p:txBody>
        </p:sp>
        <p:sp>
          <p:nvSpPr>
            <p:cNvPr id="8" name="Right Arrow 7"/>
            <p:cNvSpPr/>
            <p:nvPr/>
          </p:nvSpPr>
          <p:spPr>
            <a:xfrm>
              <a:off x="4229100" y="3208867"/>
              <a:ext cx="571500" cy="4572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987486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09600"/>
            <a:ext cx="5562600" cy="707886"/>
          </a:xfrm>
          <a:prstGeom prst="rect">
            <a:avLst/>
          </a:prstGeom>
          <a:noFill/>
        </p:spPr>
        <p:txBody>
          <a:bodyPr wrap="square" rtlCol="0">
            <a:spAutoFit/>
          </a:bodyPr>
          <a:lstStyle/>
          <a:p>
            <a:r>
              <a:rPr lang="en-US" sz="4000" b="1" dirty="0" smtClean="0"/>
              <a:t>Resources</a:t>
            </a:r>
            <a:endParaRPr lang="en-US" sz="4000" b="1" dirty="0"/>
          </a:p>
        </p:txBody>
      </p:sp>
      <p:sp>
        <p:nvSpPr>
          <p:cNvPr id="3" name="TextBox 2"/>
          <p:cNvSpPr txBox="1"/>
          <p:nvPr/>
        </p:nvSpPr>
        <p:spPr>
          <a:xfrm>
            <a:off x="609600" y="1600200"/>
            <a:ext cx="8229600" cy="2308324"/>
          </a:xfrm>
          <a:prstGeom prst="rect">
            <a:avLst/>
          </a:prstGeom>
          <a:noFill/>
        </p:spPr>
        <p:txBody>
          <a:bodyPr wrap="square" rtlCol="0">
            <a:spAutoFit/>
          </a:bodyPr>
          <a:lstStyle/>
          <a:p>
            <a:r>
              <a:rPr lang="en-US" b="1" dirty="0"/>
              <a:t>Writing an R package from scratch    </a:t>
            </a:r>
            <a:r>
              <a:rPr lang="en-US" sz="1600" dirty="0"/>
              <a:t>a blog by Hilary Parker</a:t>
            </a:r>
          </a:p>
          <a:p>
            <a:r>
              <a:rPr lang="en-US" dirty="0" smtClean="0"/>
              <a:t>          http</a:t>
            </a:r>
            <a:r>
              <a:rPr lang="en-US" dirty="0"/>
              <a:t>://hilaryparker.com/2014/04/29/writing-an-r-package-from-scratch/</a:t>
            </a:r>
          </a:p>
          <a:p>
            <a:endParaRPr lang="en-US" b="1" dirty="0" smtClean="0"/>
          </a:p>
          <a:p>
            <a:r>
              <a:rPr lang="en-US" b="1" dirty="0" smtClean="0"/>
              <a:t>R packages    </a:t>
            </a:r>
            <a:r>
              <a:rPr lang="en-US" sz="1600" dirty="0"/>
              <a:t>a book by Hadley </a:t>
            </a:r>
            <a:r>
              <a:rPr lang="en-US" sz="1600" dirty="0" smtClean="0"/>
              <a:t>Wickham</a:t>
            </a:r>
            <a:r>
              <a:rPr lang="en-US" sz="1600" b="1" dirty="0" smtClean="0"/>
              <a:t>   </a:t>
            </a:r>
          </a:p>
          <a:p>
            <a:r>
              <a:rPr lang="en-US" dirty="0" smtClean="0"/>
              <a:t>          http</a:t>
            </a:r>
            <a:r>
              <a:rPr lang="en-US" dirty="0"/>
              <a:t>://</a:t>
            </a:r>
            <a:r>
              <a:rPr lang="en-US" dirty="0" smtClean="0"/>
              <a:t>r-pkgs.had.co.nz</a:t>
            </a:r>
            <a:r>
              <a:rPr lang="en-US" dirty="0"/>
              <a:t>/</a:t>
            </a:r>
          </a:p>
          <a:p>
            <a:endParaRPr lang="en-US" dirty="0"/>
          </a:p>
          <a:p>
            <a:r>
              <a:rPr lang="en-US" b="1" dirty="0" smtClean="0"/>
              <a:t>writing R extensions    </a:t>
            </a:r>
            <a:r>
              <a:rPr lang="en-US" sz="1600" dirty="0" smtClean="0"/>
              <a:t>official documents  </a:t>
            </a:r>
          </a:p>
          <a:p>
            <a:r>
              <a:rPr lang="en-US" sz="1600" dirty="0"/>
              <a:t> </a:t>
            </a:r>
            <a:r>
              <a:rPr lang="en-US" sz="1600" dirty="0" smtClean="0"/>
              <a:t>           </a:t>
            </a:r>
            <a:r>
              <a:rPr lang="en-US" dirty="0"/>
              <a:t>http://cran.r-project.org/doc/manuals/R-exts.html#Creating-R-packages</a:t>
            </a:r>
          </a:p>
        </p:txBody>
      </p:sp>
    </p:spTree>
    <p:extLst>
      <p:ext uri="{BB962C8B-B14F-4D97-AF65-F5344CB8AC3E}">
        <p14:creationId xmlns:p14="http://schemas.microsoft.com/office/powerpoint/2010/main" val="1498105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6527" y="717184"/>
            <a:ext cx="7239000" cy="523220"/>
          </a:xfrm>
          <a:prstGeom prst="rect">
            <a:avLst/>
          </a:prstGeom>
          <a:noFill/>
        </p:spPr>
        <p:txBody>
          <a:bodyPr wrap="square" rtlCol="0">
            <a:spAutoFit/>
          </a:bodyPr>
          <a:lstStyle/>
          <a:p>
            <a:r>
              <a:rPr lang="en-US" sz="2800" b="1" dirty="0" smtClean="0"/>
              <a:t>Why packages? R is mostly packages!</a:t>
            </a:r>
            <a:endParaRPr lang="en-US" sz="2800" b="1" dirty="0"/>
          </a:p>
        </p:txBody>
      </p:sp>
      <p:sp>
        <p:nvSpPr>
          <p:cNvPr id="3" name="TextBox 2"/>
          <p:cNvSpPr txBox="1"/>
          <p:nvPr/>
        </p:nvSpPr>
        <p:spPr>
          <a:xfrm>
            <a:off x="1219200" y="1524000"/>
            <a:ext cx="6248400"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R ships with 13 base packages, and 15 recommended packages.</a:t>
            </a:r>
          </a:p>
          <a:p>
            <a:pPr marL="285750" indent="-285750">
              <a:buFont typeface="Arial" panose="020B0604020202020204" pitchFamily="34" charset="0"/>
              <a:buChar char="•"/>
            </a:pPr>
            <a:r>
              <a:rPr lang="en-US" dirty="0" smtClean="0"/>
              <a:t>CRAN contains about 5000 packages, Bioconductor has about 1600.</a:t>
            </a:r>
          </a:p>
          <a:p>
            <a:pPr marL="285750" indent="-285750">
              <a:buFont typeface="Arial" panose="020B0604020202020204" pitchFamily="34" charset="0"/>
              <a:buChar char="•"/>
            </a:pPr>
            <a:r>
              <a:rPr lang="en-US" dirty="0" smtClean="0"/>
              <a:t>There are other repositories (R-forge, </a:t>
            </a:r>
            <a:r>
              <a:rPr lang="en-US" dirty="0" err="1" smtClean="0"/>
              <a:t>Omegahat</a:t>
            </a:r>
            <a:r>
              <a:rPr lang="en-US" dirty="0" smtClean="0"/>
              <a:t>, rforge.net, etc.) and packages not in these repositories.</a:t>
            </a:r>
          </a:p>
          <a:p>
            <a:endParaRPr lang="en-US" dirty="0"/>
          </a:p>
        </p:txBody>
      </p:sp>
      <p:sp>
        <p:nvSpPr>
          <p:cNvPr id="4" name="TextBox 3"/>
          <p:cNvSpPr txBox="1"/>
          <p:nvPr/>
        </p:nvSpPr>
        <p:spPr>
          <a:xfrm>
            <a:off x="609600" y="3555325"/>
            <a:ext cx="4876800" cy="800219"/>
          </a:xfrm>
          <a:prstGeom prst="rect">
            <a:avLst/>
          </a:prstGeom>
          <a:noFill/>
        </p:spPr>
        <p:txBody>
          <a:bodyPr wrap="square" rtlCol="0">
            <a:spAutoFit/>
          </a:bodyPr>
          <a:lstStyle/>
          <a:p>
            <a:endParaRPr lang="en-US" sz="2800" b="1" dirty="0" smtClean="0"/>
          </a:p>
          <a:p>
            <a:endParaRPr lang="en-US" dirty="0"/>
          </a:p>
        </p:txBody>
      </p:sp>
    </p:spTree>
    <p:extLst>
      <p:ext uri="{BB962C8B-B14F-4D97-AF65-F5344CB8AC3E}">
        <p14:creationId xmlns:p14="http://schemas.microsoft.com/office/powerpoint/2010/main" val="334254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778563" y="1219200"/>
            <a:ext cx="7215811" cy="5257224"/>
          </a:xfrm>
          <a:prstGeom prst="round2Diag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extBox 1"/>
          <p:cNvSpPr txBox="1"/>
          <p:nvPr/>
        </p:nvSpPr>
        <p:spPr>
          <a:xfrm>
            <a:off x="533400" y="533400"/>
            <a:ext cx="5486400" cy="523220"/>
          </a:xfrm>
          <a:prstGeom prst="rect">
            <a:avLst/>
          </a:prstGeom>
          <a:noFill/>
        </p:spPr>
        <p:txBody>
          <a:bodyPr wrap="square" rtlCol="0">
            <a:spAutoFit/>
          </a:bodyPr>
          <a:lstStyle/>
          <a:p>
            <a:r>
              <a:rPr lang="en-US" sz="2800" b="1" dirty="0" smtClean="0"/>
              <a:t>The Structure of a R package</a:t>
            </a:r>
            <a:endParaRPr lang="en-US" sz="2800" b="1" dirty="0"/>
          </a:p>
        </p:txBody>
      </p:sp>
      <p:sp>
        <p:nvSpPr>
          <p:cNvPr id="3" name="TextBox 2"/>
          <p:cNvSpPr txBox="1"/>
          <p:nvPr/>
        </p:nvSpPr>
        <p:spPr>
          <a:xfrm>
            <a:off x="1745974" y="1302602"/>
            <a:ext cx="6248400" cy="5909310"/>
          </a:xfrm>
          <a:prstGeom prst="rect">
            <a:avLst/>
          </a:prstGeom>
          <a:noFill/>
        </p:spPr>
        <p:txBody>
          <a:bodyPr wrap="square" rtlCol="0">
            <a:spAutoFit/>
          </a:bodyPr>
          <a:lstStyle/>
          <a:p>
            <a:r>
              <a:rPr lang="en-US" dirty="0" smtClean="0"/>
              <a:t>pkgName (</a:t>
            </a:r>
            <a:r>
              <a:rPr lang="en-US" i="1" dirty="0" smtClean="0">
                <a:solidFill>
                  <a:schemeClr val="accent2"/>
                </a:solidFill>
              </a:rPr>
              <a:t>the name of your package</a:t>
            </a:r>
            <a:r>
              <a:rPr lang="en-US" altLang="zh-CN" dirty="0" smtClean="0"/>
              <a:t>)</a:t>
            </a:r>
          </a:p>
          <a:p>
            <a:r>
              <a:rPr lang="en-US" altLang="zh-CN" dirty="0" smtClean="0"/>
              <a:t> | </a:t>
            </a:r>
          </a:p>
          <a:p>
            <a:r>
              <a:rPr lang="en-US" altLang="zh-CN" dirty="0"/>
              <a:t> </a:t>
            </a:r>
            <a:r>
              <a:rPr lang="en-US" altLang="zh-CN" dirty="0" smtClean="0"/>
              <a:t>|----</a:t>
            </a:r>
            <a:r>
              <a:rPr lang="en-US" dirty="0" smtClean="0"/>
              <a:t>DESCRIPTION </a:t>
            </a:r>
          </a:p>
          <a:p>
            <a:r>
              <a:rPr lang="en-US" altLang="zh-CN" dirty="0"/>
              <a:t> </a:t>
            </a:r>
            <a:r>
              <a:rPr lang="en-US" altLang="zh-CN" dirty="0" smtClean="0"/>
              <a:t>|---- NAMESPACE</a:t>
            </a:r>
          </a:p>
          <a:p>
            <a:r>
              <a:rPr lang="en-US" altLang="zh-CN" dirty="0" smtClean="0"/>
              <a:t> |---- </a:t>
            </a:r>
            <a:r>
              <a:rPr lang="en-US" dirty="0" smtClean="0"/>
              <a:t>R (</a:t>
            </a:r>
            <a:r>
              <a:rPr lang="en-US" altLang="zh-CN" i="1" dirty="0" smtClean="0">
                <a:solidFill>
                  <a:schemeClr val="accent2"/>
                </a:solidFill>
              </a:rPr>
              <a:t>R source codes</a:t>
            </a:r>
            <a:r>
              <a:rPr lang="en-US" altLang="zh-CN" dirty="0" smtClean="0"/>
              <a:t>)</a:t>
            </a:r>
          </a:p>
          <a:p>
            <a:r>
              <a:rPr lang="en-US" altLang="zh-CN" dirty="0"/>
              <a:t> </a:t>
            </a:r>
            <a:r>
              <a:rPr lang="en-US" altLang="zh-CN" dirty="0" smtClean="0"/>
              <a:t>         |---- </a:t>
            </a:r>
            <a:r>
              <a:rPr lang="en-US" dirty="0" smtClean="0"/>
              <a:t>function1.R </a:t>
            </a:r>
          </a:p>
          <a:p>
            <a:r>
              <a:rPr lang="en-US" dirty="0"/>
              <a:t> </a:t>
            </a:r>
            <a:r>
              <a:rPr lang="en-US" dirty="0" smtClean="0"/>
              <a:t>         |---- function2.R </a:t>
            </a:r>
          </a:p>
          <a:p>
            <a:r>
              <a:rPr lang="en-US" dirty="0"/>
              <a:t> </a:t>
            </a:r>
            <a:r>
              <a:rPr lang="en-US" dirty="0" smtClean="0"/>
              <a:t>         |---- ... </a:t>
            </a:r>
          </a:p>
          <a:p>
            <a:r>
              <a:rPr lang="en-US" dirty="0"/>
              <a:t> </a:t>
            </a:r>
            <a:r>
              <a:rPr lang="en-US" dirty="0" smtClean="0"/>
              <a:t>|---- man (</a:t>
            </a:r>
            <a:r>
              <a:rPr lang="en-US" altLang="zh-CN" i="1" dirty="0" smtClean="0">
                <a:solidFill>
                  <a:schemeClr val="accent2"/>
                </a:solidFill>
              </a:rPr>
              <a:t>help </a:t>
            </a:r>
            <a:r>
              <a:rPr lang="en-US" altLang="zh-CN" i="1" dirty="0" err="1" smtClean="0">
                <a:solidFill>
                  <a:schemeClr val="accent2"/>
                </a:solidFill>
              </a:rPr>
              <a:t>documentss</a:t>
            </a:r>
            <a:r>
              <a:rPr lang="en-US" altLang="zh-CN" dirty="0" smtClean="0"/>
              <a:t>)</a:t>
            </a:r>
          </a:p>
          <a:p>
            <a:r>
              <a:rPr lang="en-US" altLang="zh-CN" dirty="0"/>
              <a:t> </a:t>
            </a:r>
            <a:r>
              <a:rPr lang="en-US" altLang="zh-CN" dirty="0" smtClean="0"/>
              <a:t>         |---- </a:t>
            </a:r>
            <a:r>
              <a:rPr lang="en-US" dirty="0" smtClean="0"/>
              <a:t>function1.Rd </a:t>
            </a:r>
          </a:p>
          <a:p>
            <a:r>
              <a:rPr lang="en-US" dirty="0"/>
              <a:t> </a:t>
            </a:r>
            <a:r>
              <a:rPr lang="en-US" dirty="0" smtClean="0"/>
              <a:t>         |---- function2.Rd </a:t>
            </a:r>
          </a:p>
          <a:p>
            <a:r>
              <a:rPr lang="en-US" dirty="0"/>
              <a:t> </a:t>
            </a:r>
            <a:r>
              <a:rPr lang="en-US" dirty="0" smtClean="0"/>
              <a:t>         |---- ... </a:t>
            </a:r>
          </a:p>
          <a:p>
            <a:r>
              <a:rPr lang="en-US" dirty="0" smtClean="0"/>
              <a:t>|---- vignettes</a:t>
            </a:r>
          </a:p>
          <a:p>
            <a:r>
              <a:rPr lang="en-US" dirty="0" smtClean="0"/>
              <a:t>|---- data (</a:t>
            </a:r>
            <a:r>
              <a:rPr lang="en-US" i="1" dirty="0" smtClean="0">
                <a:solidFill>
                  <a:schemeClr val="accent2"/>
                </a:solidFill>
              </a:rPr>
              <a:t>rda data</a:t>
            </a:r>
            <a:r>
              <a:rPr lang="en-US" dirty="0" smtClean="0"/>
              <a:t>)</a:t>
            </a:r>
          </a:p>
          <a:p>
            <a:r>
              <a:rPr lang="en-US" dirty="0" smtClean="0"/>
              <a:t>|---- demo (</a:t>
            </a:r>
            <a:r>
              <a:rPr lang="en-US" i="1" dirty="0" smtClean="0">
                <a:solidFill>
                  <a:schemeClr val="accent2"/>
                </a:solidFill>
              </a:rPr>
              <a:t>demo R codes</a:t>
            </a:r>
            <a:r>
              <a:rPr lang="en-US" dirty="0" smtClean="0"/>
              <a:t>)</a:t>
            </a:r>
          </a:p>
          <a:p>
            <a:r>
              <a:rPr lang="en-US" dirty="0" smtClean="0"/>
              <a:t>|---- src (</a:t>
            </a:r>
            <a:r>
              <a:rPr lang="en-US" i="1" dirty="0" smtClean="0">
                <a:solidFill>
                  <a:schemeClr val="accent2"/>
                </a:solidFill>
              </a:rPr>
              <a:t>code of other language</a:t>
            </a:r>
            <a:r>
              <a:rPr lang="en-US" dirty="0" smtClean="0"/>
              <a:t>)</a:t>
            </a:r>
          </a:p>
          <a:p>
            <a:r>
              <a:rPr lang="en-US" dirty="0" smtClean="0"/>
              <a:t>|---- inst (</a:t>
            </a:r>
            <a:r>
              <a:rPr lang="en-US" i="1" dirty="0" smtClean="0">
                <a:solidFill>
                  <a:schemeClr val="accent2"/>
                </a:solidFill>
              </a:rPr>
              <a:t>will remain in the root dir of the pkg</a:t>
            </a:r>
            <a:r>
              <a:rPr lang="en-US" dirty="0" smtClean="0"/>
              <a:t>)</a:t>
            </a:r>
          </a:p>
          <a:p>
            <a:r>
              <a:rPr lang="en-US" dirty="0" smtClean="0"/>
              <a:t>         |---- doc (</a:t>
            </a:r>
            <a:r>
              <a:rPr lang="en-US" i="1" dirty="0">
                <a:solidFill>
                  <a:schemeClr val="accent2"/>
                </a:solidFill>
              </a:rPr>
              <a:t>store the vignettes </a:t>
            </a:r>
            <a:r>
              <a:rPr lang="en-US" dirty="0" smtClean="0"/>
              <a:t>)</a:t>
            </a:r>
          </a:p>
          <a:p>
            <a:endParaRPr lang="en-US" dirty="0" smtClean="0"/>
          </a:p>
          <a:p>
            <a:endParaRPr lang="en-US" dirty="0" smtClean="0"/>
          </a:p>
          <a:p>
            <a:endParaRPr lang="en-US" dirty="0"/>
          </a:p>
        </p:txBody>
      </p:sp>
    </p:spTree>
    <p:extLst>
      <p:ext uri="{BB962C8B-B14F-4D97-AF65-F5344CB8AC3E}">
        <p14:creationId xmlns:p14="http://schemas.microsoft.com/office/powerpoint/2010/main" val="32679511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685800"/>
            <a:ext cx="4572000" cy="523220"/>
          </a:xfrm>
          <a:prstGeom prst="rect">
            <a:avLst/>
          </a:prstGeom>
          <a:noFill/>
        </p:spPr>
        <p:txBody>
          <a:bodyPr wrap="square" rtlCol="0">
            <a:spAutoFit/>
          </a:bodyPr>
          <a:lstStyle/>
          <a:p>
            <a:r>
              <a:rPr lang="en-US" sz="2800" b="1" dirty="0" smtClean="0"/>
              <a:t>DESCRIPTION</a:t>
            </a:r>
            <a:endParaRPr lang="en-US" sz="2800" b="1" dirty="0"/>
          </a:p>
        </p:txBody>
      </p:sp>
      <p:pic>
        <p:nvPicPr>
          <p:cNvPr id="1026" name="Picture 2" descr="https://lh4.googleusercontent.com/LSl2bEqOUOw-qTJjmSNE5Lpsu_kgybsaqci9XcRYlzWqH0sHce-8s1EBwKJ1v8LMtkqR_PniOwumOXrOO0B0Eqfujpeg87kjyqkdYenEGNCI254ngN9gHUi6gbfzthlBjrT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749" y="1371600"/>
            <a:ext cx="8484451" cy="4433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3799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19780"/>
            <a:ext cx="4495800" cy="523220"/>
          </a:xfrm>
          <a:prstGeom prst="rect">
            <a:avLst/>
          </a:prstGeom>
          <a:noFill/>
        </p:spPr>
        <p:txBody>
          <a:bodyPr wrap="square" rtlCol="0">
            <a:spAutoFit/>
          </a:bodyPr>
          <a:lstStyle/>
          <a:p>
            <a:r>
              <a:rPr lang="en-US" sz="2800" b="1" dirty="0" smtClean="0"/>
              <a:t>R/</a:t>
            </a:r>
            <a:endParaRPr lang="en-US" sz="2800" b="1" dirty="0"/>
          </a:p>
        </p:txBody>
      </p:sp>
      <p:sp>
        <p:nvSpPr>
          <p:cNvPr id="3" name="TextBox 2"/>
          <p:cNvSpPr txBox="1"/>
          <p:nvPr/>
        </p:nvSpPr>
        <p:spPr>
          <a:xfrm>
            <a:off x="533400" y="1524000"/>
            <a:ext cx="7924800" cy="4524315"/>
          </a:xfrm>
          <a:prstGeom prst="rect">
            <a:avLst/>
          </a:prstGeom>
          <a:noFill/>
        </p:spPr>
        <p:txBody>
          <a:bodyPr wrap="square" rtlCol="0">
            <a:spAutoFit/>
          </a:bodyPr>
          <a:lstStyle/>
          <a:p>
            <a:r>
              <a:rPr lang="en-US" dirty="0"/>
              <a:t>While </a:t>
            </a:r>
            <a:r>
              <a:rPr lang="en-US" dirty="0" smtClean="0"/>
              <a:t>it’s  </a:t>
            </a:r>
            <a:r>
              <a:rPr lang="en-US" dirty="0"/>
              <a:t>free to arrange functions into files as you wish, the two extremes are bad: </a:t>
            </a:r>
            <a:endParaRPr lang="en-US" dirty="0" smtClean="0"/>
          </a:p>
          <a:p>
            <a:pPr marL="285750" indent="-285750">
              <a:buFont typeface="Wingdings" panose="05000000000000000000" pitchFamily="2" charset="2"/>
              <a:buChar char="Ø"/>
            </a:pPr>
            <a:r>
              <a:rPr lang="en-US" dirty="0"/>
              <a:t> </a:t>
            </a:r>
            <a:r>
              <a:rPr lang="en-US" dirty="0" smtClean="0"/>
              <a:t>don’t </a:t>
            </a:r>
            <a:r>
              <a:rPr lang="en-US" dirty="0"/>
              <a:t>put all functions into one file </a:t>
            </a:r>
          </a:p>
          <a:p>
            <a:pPr marL="285750" indent="-285750">
              <a:buFont typeface="Wingdings" panose="05000000000000000000" pitchFamily="2" charset="2"/>
              <a:buChar char="Ø"/>
            </a:pPr>
            <a:r>
              <a:rPr lang="en-US" dirty="0" smtClean="0"/>
              <a:t> don’t </a:t>
            </a:r>
            <a:r>
              <a:rPr lang="en-US" dirty="0"/>
              <a:t>put each function into its own separate file</a:t>
            </a:r>
            <a:r>
              <a:rPr lang="en-US" dirty="0" smtClean="0"/>
              <a:t>.</a:t>
            </a:r>
          </a:p>
          <a:p>
            <a:endParaRPr lang="en-US" dirty="0"/>
          </a:p>
          <a:p>
            <a:r>
              <a:rPr lang="en-US" dirty="0"/>
              <a:t>One big difference between a script and a package is that the code in a package should not have </a:t>
            </a:r>
            <a:r>
              <a:rPr lang="en-US" b="1" dirty="0"/>
              <a:t>side effects</a:t>
            </a:r>
            <a:r>
              <a:rPr lang="en-US" dirty="0"/>
              <a:t>. Your code should only create objects (mostly functions), and you should not call functions that affect the global state:</a:t>
            </a:r>
          </a:p>
          <a:p>
            <a:pPr marL="285750" indent="-285750">
              <a:buFont typeface="Arial" panose="020B0604020202020204" pitchFamily="34" charset="0"/>
              <a:buChar char="•"/>
            </a:pPr>
            <a:r>
              <a:rPr lang="en-US" dirty="0"/>
              <a:t>Don’t use library() or require(). Use the </a:t>
            </a:r>
            <a:r>
              <a:rPr lang="en-US" dirty="0">
                <a:hlinkClick r:id="rId3"/>
              </a:rPr>
              <a:t>DESCRIPTION</a:t>
            </a:r>
            <a:r>
              <a:rPr lang="en-US" dirty="0"/>
              <a:t> to specify you package’s requirements.</a:t>
            </a:r>
          </a:p>
          <a:p>
            <a:pPr marL="285750" indent="-285750">
              <a:buFont typeface="Arial" panose="020B0604020202020204" pitchFamily="34" charset="0"/>
              <a:buChar char="•"/>
            </a:pPr>
            <a:r>
              <a:rPr lang="en-US" dirty="0"/>
              <a:t>Don’t modify global options() or graphics par(). Put state changing operations in functions that the user can call when they want.</a:t>
            </a:r>
          </a:p>
          <a:p>
            <a:pPr marL="285750" indent="-285750">
              <a:buFont typeface="Arial" panose="020B0604020202020204" pitchFamily="34" charset="0"/>
              <a:buChar char="•"/>
            </a:pPr>
            <a:r>
              <a:rPr lang="en-US" dirty="0"/>
              <a:t>Don’t save files to disk with write(), write.csv(), or </a:t>
            </a:r>
            <a:r>
              <a:rPr lang="en-US" dirty="0" err="1"/>
              <a:t>saveRDS</a:t>
            </a:r>
            <a:r>
              <a:rPr lang="en-US" dirty="0"/>
              <a:t>(). Use </a:t>
            </a:r>
            <a:r>
              <a:rPr lang="en-US" dirty="0">
                <a:hlinkClick r:id="rId4"/>
              </a:rPr>
              <a:t>data/</a:t>
            </a:r>
            <a:r>
              <a:rPr lang="en-US" dirty="0"/>
              <a:t> to cache important data files.</a:t>
            </a:r>
          </a:p>
          <a:p>
            <a:endParaRPr lang="en-US" dirty="0"/>
          </a:p>
        </p:txBody>
      </p:sp>
    </p:spTree>
    <p:extLst>
      <p:ext uri="{BB962C8B-B14F-4D97-AF65-F5344CB8AC3E}">
        <p14:creationId xmlns:p14="http://schemas.microsoft.com/office/powerpoint/2010/main" val="25209015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424190"/>
            <a:ext cx="4572000" cy="523220"/>
          </a:xfrm>
          <a:prstGeom prst="rect">
            <a:avLst/>
          </a:prstGeom>
          <a:noFill/>
        </p:spPr>
        <p:txBody>
          <a:bodyPr wrap="square" rtlCol="0">
            <a:spAutoFit/>
          </a:bodyPr>
          <a:lstStyle/>
          <a:p>
            <a:r>
              <a:rPr lang="en-US" sz="2800" b="1" dirty="0"/>
              <a:t>m</a:t>
            </a:r>
            <a:r>
              <a:rPr lang="en-US" sz="2800" b="1" dirty="0" smtClean="0"/>
              <a:t>an/    -- R Documents</a:t>
            </a:r>
            <a:endParaRPr lang="en-US" sz="2800" b="1" dirty="0"/>
          </a:p>
        </p:txBody>
      </p:sp>
      <p:pic>
        <p:nvPicPr>
          <p:cNvPr id="3074" name="Picture 2" descr="C:\Users\hchen\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055132"/>
            <a:ext cx="5605670" cy="5454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82393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685800"/>
            <a:ext cx="4572000" cy="523220"/>
          </a:xfrm>
          <a:prstGeom prst="rect">
            <a:avLst/>
          </a:prstGeom>
          <a:noFill/>
        </p:spPr>
        <p:txBody>
          <a:bodyPr wrap="square" rtlCol="0">
            <a:spAutoFit/>
          </a:bodyPr>
          <a:lstStyle/>
          <a:p>
            <a:r>
              <a:rPr lang="en-US" sz="2800" b="1" dirty="0" smtClean="0"/>
              <a:t>NAMESPACE</a:t>
            </a:r>
            <a:endParaRPr lang="en-US" sz="2800" b="1" dirty="0"/>
          </a:p>
        </p:txBody>
      </p:sp>
    </p:spTree>
    <p:extLst>
      <p:ext uri="{BB962C8B-B14F-4D97-AF65-F5344CB8AC3E}">
        <p14:creationId xmlns:p14="http://schemas.microsoft.com/office/powerpoint/2010/main" val="1284352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2743200"/>
            <a:ext cx="6172200" cy="2308324"/>
          </a:xfrm>
          <a:prstGeom prst="rect">
            <a:avLst/>
          </a:prstGeom>
          <a:noFill/>
        </p:spPr>
        <p:txBody>
          <a:bodyPr wrap="square" rtlCol="0">
            <a:spAutoFit/>
          </a:bodyPr>
          <a:lstStyle/>
          <a:p>
            <a:r>
              <a:rPr lang="zh-CN" altLang="en-US" dirty="0"/>
              <a:t>在</a:t>
            </a:r>
            <a:r>
              <a:rPr lang="en-US" dirty="0"/>
              <a:t>src</a:t>
            </a:r>
            <a:r>
              <a:rPr lang="zh-CN" altLang="en-US" dirty="0"/>
              <a:t>目录下我们可以放置一些其它语言的源代码，里面可能包含一些函数，这些函数在被编译之后，（以</a:t>
            </a:r>
            <a:r>
              <a:rPr lang="en-US" dirty="0"/>
              <a:t>C</a:t>
            </a:r>
            <a:r>
              <a:rPr lang="zh-CN" altLang="en-US" dirty="0"/>
              <a:t>语言为例）可以在</a:t>
            </a:r>
            <a:r>
              <a:rPr lang="en-US" dirty="0"/>
              <a:t>R</a:t>
            </a:r>
            <a:r>
              <a:rPr lang="zh-CN" altLang="en-US" dirty="0"/>
              <a:t>代码中以</a:t>
            </a:r>
            <a:r>
              <a:rPr lang="en-US" altLang="zh-CN" dirty="0"/>
              <a:t>.</a:t>
            </a:r>
            <a:r>
              <a:rPr lang="en-US" dirty="0"/>
              <a:t>C('</a:t>
            </a:r>
            <a:r>
              <a:rPr lang="en-US" dirty="0" err="1"/>
              <a:t>routine_name</a:t>
            </a:r>
            <a:r>
              <a:rPr lang="en-US" dirty="0"/>
              <a:t>', ..., package = 'pkg')</a:t>
            </a:r>
            <a:r>
              <a:rPr lang="zh-CN" altLang="en-US" dirty="0"/>
              <a:t>的形式调用，但要注意，如果需要用这个功能，在</a:t>
            </a:r>
            <a:r>
              <a:rPr lang="en-US" dirty="0"/>
              <a:t>R</a:t>
            </a:r>
            <a:r>
              <a:rPr lang="zh-CN" altLang="en-US" dirty="0"/>
              <a:t>目录下需要有一个</a:t>
            </a:r>
            <a:r>
              <a:rPr lang="en-US" dirty="0" err="1"/>
              <a:t>zzz.R</a:t>
            </a:r>
            <a:r>
              <a:rPr lang="zh-CN" altLang="en-US" dirty="0"/>
              <a:t>文件（这个特殊文件是用来在加载包之前加载运行的代码），里面写上：</a:t>
            </a:r>
          </a:p>
          <a:p>
            <a:r>
              <a:rPr lang="en-US" altLang="zh-CN" dirty="0" smtClean="0"/>
              <a:t>.</a:t>
            </a:r>
            <a:r>
              <a:rPr lang="en-US" dirty="0" err="1" smtClean="0"/>
              <a:t>onLoad</a:t>
            </a:r>
            <a:r>
              <a:rPr lang="en-US" dirty="0" smtClean="0"/>
              <a:t> &lt;- function(lib, pkg) { </a:t>
            </a:r>
            <a:r>
              <a:rPr lang="en-US" dirty="0" err="1" smtClean="0"/>
              <a:t>library.dynam</a:t>
            </a:r>
            <a:r>
              <a:rPr lang="en-US" dirty="0" smtClean="0"/>
              <a:t>("</a:t>
            </a:r>
            <a:r>
              <a:rPr lang="en-US" dirty="0" err="1" smtClean="0"/>
              <a:t>pkg_name</a:t>
            </a:r>
            <a:r>
              <a:rPr lang="en-US" dirty="0" smtClean="0"/>
              <a:t>", pkg, lib) # </a:t>
            </a:r>
            <a:r>
              <a:rPr lang="en-US" dirty="0" err="1" smtClean="0"/>
              <a:t>pkg_name</a:t>
            </a:r>
            <a:r>
              <a:rPr lang="zh-CN" altLang="en-US" dirty="0" smtClean="0"/>
              <a:t>是你的包的名字 </a:t>
            </a:r>
            <a:r>
              <a:rPr lang="en-US" altLang="zh-CN" dirty="0" smtClean="0"/>
              <a:t>}</a:t>
            </a:r>
            <a:endParaRPr lang="en-US" dirty="0"/>
          </a:p>
        </p:txBody>
      </p:sp>
      <p:sp>
        <p:nvSpPr>
          <p:cNvPr id="3" name="TextBox 2"/>
          <p:cNvSpPr txBox="1"/>
          <p:nvPr/>
        </p:nvSpPr>
        <p:spPr>
          <a:xfrm>
            <a:off x="609600" y="914400"/>
            <a:ext cx="3733800" cy="523220"/>
          </a:xfrm>
          <a:prstGeom prst="rect">
            <a:avLst/>
          </a:prstGeom>
          <a:noFill/>
        </p:spPr>
        <p:txBody>
          <a:bodyPr wrap="square" rtlCol="0">
            <a:spAutoFit/>
          </a:bodyPr>
          <a:lstStyle/>
          <a:p>
            <a:r>
              <a:rPr lang="en-US" sz="2800" b="1" dirty="0" smtClean="0"/>
              <a:t>src/</a:t>
            </a:r>
            <a:endParaRPr lang="en-US" sz="2800" b="1" dirty="0"/>
          </a:p>
        </p:txBody>
      </p:sp>
    </p:spTree>
    <p:extLst>
      <p:ext uri="{BB962C8B-B14F-4D97-AF65-F5344CB8AC3E}">
        <p14:creationId xmlns:p14="http://schemas.microsoft.com/office/powerpoint/2010/main" val="29250995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1219200"/>
            <a:ext cx="7543800" cy="4801314"/>
          </a:xfrm>
          <a:prstGeom prst="rect">
            <a:avLst/>
          </a:prstGeom>
          <a:noFill/>
        </p:spPr>
        <p:txBody>
          <a:bodyPr wrap="square" rtlCol="0">
            <a:spAutoFit/>
          </a:bodyPr>
          <a:lstStyle/>
          <a:p>
            <a:endParaRPr lang="en-US" dirty="0" smtClean="0"/>
          </a:p>
          <a:p>
            <a:pPr algn="just"/>
            <a:r>
              <a:rPr lang="en-US" dirty="0" smtClean="0"/>
              <a:t>Vignettes are documentation in R packages that may include R code. The code is run when the vignette is “woven”, and the code can be extracted when the vignette is “tangled”. The vignette source is in the vignettes directory of the package.</a:t>
            </a:r>
          </a:p>
          <a:p>
            <a:pPr algn="just"/>
            <a:endParaRPr lang="en-US" dirty="0"/>
          </a:p>
          <a:p>
            <a:pPr algn="just"/>
            <a:r>
              <a:rPr lang="en-US" dirty="0" smtClean="0"/>
              <a:t>Vignettes are considered to be part of R’s help system. The help system will display their title, and links to the PDF, source, and extracted R code. This is based on some special “meta-data” included in the source.</a:t>
            </a:r>
          </a:p>
          <a:p>
            <a:pPr algn="just"/>
            <a:endParaRPr lang="en-US" dirty="0"/>
          </a:p>
          <a:p>
            <a:pPr marL="285750" indent="-285750" algn="just">
              <a:buFont typeface="Arial" panose="020B0604020202020204" pitchFamily="34" charset="0"/>
              <a:buChar char="•"/>
            </a:pPr>
            <a:r>
              <a:rPr lang="en-US" dirty="0" smtClean="0"/>
              <a:t>They are the best way to present an overall introduction to a package.</a:t>
            </a:r>
          </a:p>
          <a:p>
            <a:pPr marL="285750" indent="-285750" algn="just">
              <a:buFont typeface="Arial" panose="020B0604020202020204" pitchFamily="34" charset="0"/>
              <a:buChar char="•"/>
            </a:pPr>
            <a:r>
              <a:rPr lang="en-US" dirty="0" smtClean="0"/>
              <a:t>They can give technical details about how a package was implemented.</a:t>
            </a:r>
          </a:p>
          <a:p>
            <a:pPr marL="285750" indent="-285750" algn="just">
              <a:buFont typeface="Arial" panose="020B0604020202020204" pitchFamily="34" charset="0"/>
              <a:buChar char="•"/>
            </a:pPr>
            <a:r>
              <a:rPr lang="en-US" dirty="0" smtClean="0"/>
              <a:t>They can demonstrate particular aspects of the package.</a:t>
            </a:r>
          </a:p>
          <a:p>
            <a:pPr marL="285750" indent="-285750" algn="just">
              <a:buFont typeface="Arial" panose="020B0604020202020204" pitchFamily="34" charset="0"/>
              <a:buChar char="•"/>
            </a:pPr>
            <a:endParaRPr lang="en-US" dirty="0"/>
          </a:p>
          <a:p>
            <a:pPr algn="just"/>
            <a:r>
              <a:rPr lang="en-US" dirty="0" smtClean="0"/>
              <a:t>Once happy with the report, you can use devtools::build_vignettes() to generate the vignette files that will be copied to the relevant locations(</a:t>
            </a:r>
            <a:r>
              <a:rPr lang="en-US" dirty="0"/>
              <a:t>inst/doc: the output </a:t>
            </a:r>
            <a:r>
              <a:rPr lang="en-US" dirty="0" smtClean="0"/>
              <a:t>vignette)</a:t>
            </a:r>
            <a:endParaRPr lang="en-US" dirty="0"/>
          </a:p>
        </p:txBody>
      </p:sp>
      <p:sp>
        <p:nvSpPr>
          <p:cNvPr id="3" name="TextBox 2"/>
          <p:cNvSpPr txBox="1"/>
          <p:nvPr/>
        </p:nvSpPr>
        <p:spPr>
          <a:xfrm>
            <a:off x="762000" y="642610"/>
            <a:ext cx="2667000" cy="523220"/>
          </a:xfrm>
          <a:prstGeom prst="rect">
            <a:avLst/>
          </a:prstGeom>
          <a:noFill/>
        </p:spPr>
        <p:txBody>
          <a:bodyPr wrap="square" rtlCol="0">
            <a:spAutoFit/>
          </a:bodyPr>
          <a:lstStyle/>
          <a:p>
            <a:r>
              <a:rPr lang="en-US" sz="2800" b="1" dirty="0"/>
              <a:t>v</a:t>
            </a:r>
            <a:r>
              <a:rPr lang="en-US" sz="2800" b="1" dirty="0" smtClean="0"/>
              <a:t>ignettes/</a:t>
            </a:r>
          </a:p>
        </p:txBody>
      </p:sp>
    </p:spTree>
    <p:extLst>
      <p:ext uri="{BB962C8B-B14F-4D97-AF65-F5344CB8AC3E}">
        <p14:creationId xmlns:p14="http://schemas.microsoft.com/office/powerpoint/2010/main" val="24881160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5772</TotalTime>
  <Words>1127</Words>
  <Application>Microsoft Office PowerPoint</Application>
  <PresentationFormat>On-screen Show (4:3)</PresentationFormat>
  <Paragraphs>201</Paragraphs>
  <Slides>16</Slides>
  <Notes>11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Executive</vt:lpstr>
      <vt:lpstr>R package building and  R GUI building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package building and R GUI building</dc:title>
  <dc:creator>Chen Hao (SIgN)</dc:creator>
  <cp:lastModifiedBy>Chen Hao (SIgN)</cp:lastModifiedBy>
  <cp:revision>55</cp:revision>
  <dcterms:created xsi:type="dcterms:W3CDTF">2014-09-29T10:24:17Z</dcterms:created>
  <dcterms:modified xsi:type="dcterms:W3CDTF">2014-10-03T10:37:41Z</dcterms:modified>
</cp:coreProperties>
</file>