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2" r:id="rId3"/>
    <p:sldId id="4998" r:id="rId4"/>
    <p:sldId id="5002" r:id="rId5"/>
    <p:sldId id="427" r:id="rId6"/>
    <p:sldId id="5003" r:id="rId8"/>
    <p:sldId id="5004" r:id="rId9"/>
    <p:sldId id="5005" r:id="rId10"/>
    <p:sldId id="5006" r:id="rId11"/>
    <p:sldId id="501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74" autoAdjust="0"/>
  </p:normalViewPr>
  <p:slideViewPr>
    <p:cSldViewPr snapToGrid="0">
      <p:cViewPr>
        <p:scale>
          <a:sx n="70" d="100"/>
          <a:sy n="70" d="100"/>
        </p:scale>
        <p:origin x="-720"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7583E-3B0A-46A7-97C3-1F3FBCCED6B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9D418-3DF1-4220-9743-0370C1027A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b="0" i="0" u="none" strike="noStrike" kern="1200" dirty="0">
              <a:solidFill>
                <a:srgbClr val="000000"/>
              </a:solidFill>
              <a:effectLst/>
              <a:latin typeface="Lucida Grande" panose="020B0600040502020204" charset="0"/>
              <a:ea typeface="MS PGothic" panose="020B0600070205080204" pitchFamily="34" charset="-128"/>
              <a:cs typeface="Lucida Grande" panose="020B0600040502020204" charset="0"/>
              <a:sym typeface="Lucida Grande" panose="020B0600040502020204" charset="0"/>
            </a:endParaRP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b="0" i="0" u="none" strike="noStrike" kern="1200" dirty="0">
              <a:solidFill>
                <a:srgbClr val="000000"/>
              </a:solidFill>
              <a:effectLst/>
              <a:latin typeface="Lucida Grande" panose="020B0600040502020204" charset="0"/>
              <a:ea typeface="MS PGothic" panose="020B0600070205080204" pitchFamily="34" charset="-128"/>
              <a:cs typeface="Lucida Grande" panose="020B0600040502020204" charset="0"/>
              <a:sym typeface="Lucida Grande" panose="020B0600040502020204" charset="0"/>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b="0" i="0" u="none" strike="noStrike" kern="1200" dirty="0">
              <a:solidFill>
                <a:srgbClr val="000000"/>
              </a:solidFill>
              <a:effectLst/>
              <a:latin typeface="Lucida Grande" panose="020B0600040502020204" charset="0"/>
              <a:ea typeface="MS PGothic" panose="020B0600070205080204" pitchFamily="34" charset="-128"/>
              <a:cs typeface="Lucida Grande" panose="020B0600040502020204" charset="0"/>
              <a:sym typeface="Lucida Grande" panose="020B0600040502020204" charset="0"/>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b="0" i="0" u="none" strike="noStrike" kern="1200" dirty="0">
              <a:solidFill>
                <a:srgbClr val="000000"/>
              </a:solidFill>
              <a:effectLst/>
              <a:latin typeface="Lucida Grande" panose="020B0600040502020204" charset="0"/>
              <a:ea typeface="MS PGothic" panose="020B0600070205080204" pitchFamily="34" charset="-128"/>
              <a:cs typeface="Lucida Grande" panose="020B0600040502020204" charset="0"/>
              <a:sym typeface="Lucida Grande" panose="020B0600040502020204" charset="0"/>
            </a:endParaRPr>
          </a:p>
          <a:p>
            <a:r>
              <a:rPr lang="zh-CN" altLang="zh-CN" sz="1200" kern="1200" dirty="0" smtClean="0">
                <a:solidFill>
                  <a:schemeClr val="tx1"/>
                </a:solidFill>
                <a:latin typeface="+mn-lt"/>
                <a:ea typeface="+mn-ea"/>
                <a:cs typeface="+mn-cs"/>
              </a:rPr>
              <a:t>处置方案及建议经组内协商后反馈现场值班组，由值班组上报领导决策组进行决策后，交由监测处置组进行后续处理。</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b="0" i="0" u="none" strike="noStrike" kern="1200" dirty="0">
              <a:solidFill>
                <a:srgbClr val="000000"/>
              </a:solidFill>
              <a:effectLst/>
              <a:latin typeface="Lucida Grande" panose="020B0600040502020204" charset="0"/>
              <a:ea typeface="MS PGothic" panose="020B0600070205080204" pitchFamily="34" charset="-128"/>
              <a:cs typeface="Lucida Grande" panose="020B0600040502020204" charset="0"/>
              <a:sym typeface="Lucida Grande" panose="020B0600040502020204" charset="0"/>
            </a:endParaRP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9D418-3DF1-4220-9743-0370C1027A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b="21390"/>
          <a:stretch>
            <a:fillRect/>
          </a:stretch>
        </p:blipFill>
        <p:spPr>
          <a:xfrm>
            <a:off x="0" y="874110"/>
            <a:ext cx="12192000" cy="5983890"/>
          </a:xfrm>
          <a:prstGeom prst="rect">
            <a:avLst/>
          </a:prstGeom>
        </p:spPr>
      </p:pic>
      <p:pic>
        <p:nvPicPr>
          <p:cNvPr id="5" name="图片 4"/>
          <p:cNvPicPr>
            <a:picLocks noChangeAspect="1"/>
          </p:cNvPicPr>
          <p:nvPr userDrawn="1"/>
        </p:nvPicPr>
        <p:blipFill>
          <a:blip r:embed="rId3" cstate="print"/>
          <a:stretch>
            <a:fillRect/>
          </a:stretch>
        </p:blipFill>
        <p:spPr>
          <a:xfrm>
            <a:off x="295153" y="1209873"/>
            <a:ext cx="11601694" cy="2036240"/>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7911" y="86437"/>
            <a:ext cx="1694089" cy="1087605"/>
          </a:xfrm>
          <a:prstGeom prst="rect">
            <a:avLst/>
          </a:prstGeom>
        </p:spPr>
      </p:pic>
      <p:sp>
        <p:nvSpPr>
          <p:cNvPr id="13" name="矩形 12"/>
          <p:cNvSpPr/>
          <p:nvPr userDrawn="1"/>
        </p:nvSpPr>
        <p:spPr>
          <a:xfrm>
            <a:off x="3439236" y="6399653"/>
            <a:ext cx="8752764" cy="450000"/>
          </a:xfrm>
          <a:prstGeom prst="rect">
            <a:avLst/>
          </a:prstGeom>
          <a:solidFill>
            <a:schemeClr val="accent2">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dirty="0">
                <a:latin typeface="+mn-ea"/>
              </a:rPr>
              <a:t>    担当是责任  进取是要求  团结是基石  开放是动力</a:t>
            </a:r>
            <a:endParaRPr lang="zh-CN" altLang="en-US" sz="2000" dirty="0">
              <a:latin typeface="+mn-ea"/>
            </a:endParaRPr>
          </a:p>
        </p:txBody>
      </p:sp>
      <p:pic>
        <p:nvPicPr>
          <p:cNvPr id="15" name="图片 14"/>
          <p:cNvPicPr>
            <a:picLocks noChangeAspect="1"/>
          </p:cNvPicPr>
          <p:nvPr userDrawn="1"/>
        </p:nvPicPr>
        <p:blipFill rotWithShape="1">
          <a:blip r:embed="rId5" cstate="print">
            <a:extLst>
              <a:ext uri="{28A0092B-C50C-407E-A947-70E740481C1C}">
                <a14:useLocalDpi xmlns:a14="http://schemas.microsoft.com/office/drawing/2010/main" val="0"/>
              </a:ext>
            </a:extLst>
          </a:blip>
          <a:srcRect b="28571"/>
          <a:stretch>
            <a:fillRect/>
          </a:stretch>
        </p:blipFill>
        <p:spPr>
          <a:xfrm>
            <a:off x="554460" y="341090"/>
            <a:ext cx="1975687" cy="578297"/>
          </a:xfrm>
          <a:prstGeom prst="rect">
            <a:avLst/>
          </a:prstGeom>
        </p:spPr>
      </p:pic>
      <p:grpSp>
        <p:nvGrpSpPr>
          <p:cNvPr id="7" name="组合 6"/>
          <p:cNvGrpSpPr/>
          <p:nvPr userDrawn="1"/>
        </p:nvGrpSpPr>
        <p:grpSpPr>
          <a:xfrm>
            <a:off x="0" y="6399652"/>
            <a:ext cx="4230825" cy="449034"/>
            <a:chOff x="0" y="6399652"/>
            <a:chExt cx="4230825" cy="449034"/>
          </a:xfrm>
          <a:effectLst>
            <a:outerShdw blurRad="50800" dist="38100" dir="2700000" algn="tl" rotWithShape="0">
              <a:prstClr val="black">
                <a:alpha val="40000"/>
              </a:prstClr>
            </a:outerShdw>
          </a:effectLst>
        </p:grpSpPr>
        <p:sp>
          <p:nvSpPr>
            <p:cNvPr id="10" name="流程图: 手动输入 9"/>
            <p:cNvSpPr/>
            <p:nvPr userDrawn="1"/>
          </p:nvSpPr>
          <p:spPr>
            <a:xfrm rot="5400000" flipH="1">
              <a:off x="2634704" y="5252566"/>
              <a:ext cx="449033" cy="2743208"/>
            </a:xfrm>
            <a:prstGeom prst="flowChartManualInput">
              <a:avLst/>
            </a:prstGeom>
            <a:solidFill>
              <a:srgbClr val="4472C4"/>
            </a:solidFill>
            <a:ln>
              <a:solidFill>
                <a:srgbClr val="4472C4"/>
              </a:solidFill>
            </a:ln>
            <a:effectLst/>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zh-CN" altLang="en-US" b="1">
                <a:solidFill>
                  <a:srgbClr val="FFFF00"/>
                </a:solidFill>
                <a:latin typeface="+mn-ea"/>
              </a:endParaRPr>
            </a:p>
          </p:txBody>
        </p:sp>
        <p:sp>
          <p:nvSpPr>
            <p:cNvPr id="14" name="流程图: 手动输入 13"/>
            <p:cNvSpPr/>
            <p:nvPr userDrawn="1"/>
          </p:nvSpPr>
          <p:spPr>
            <a:xfrm rot="5400000" flipH="1">
              <a:off x="1440510" y="4959142"/>
              <a:ext cx="449033" cy="3330054"/>
            </a:xfrm>
            <a:prstGeom prst="flowChartManualInput">
              <a:avLst/>
            </a:prstGeom>
            <a:solidFill>
              <a:srgbClr val="4472C4"/>
            </a:solidFill>
            <a:ln>
              <a:solidFill>
                <a:srgbClr val="4472C4"/>
              </a:solidFill>
            </a:ln>
            <a:effectLst/>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zh-CN" altLang="en-US" b="1" dirty="0">
                <a:solidFill>
                  <a:srgbClr val="FFFF00"/>
                </a:solidFill>
                <a:latin typeface="+mn-ea"/>
              </a:endParaRPr>
            </a:p>
          </p:txBody>
        </p:sp>
      </p:grpSp>
      <p:sp>
        <p:nvSpPr>
          <p:cNvPr id="2" name="矩形 1"/>
          <p:cNvSpPr/>
          <p:nvPr userDrawn="1"/>
        </p:nvSpPr>
        <p:spPr>
          <a:xfrm>
            <a:off x="300815" y="6424115"/>
            <a:ext cx="3510898" cy="400110"/>
          </a:xfrm>
          <a:prstGeom prst="rect">
            <a:avLst/>
          </a:prstGeom>
        </p:spPr>
        <p:txBody>
          <a:bodyPr wrap="none">
            <a:spAutoFit/>
          </a:bodyPr>
          <a:lstStyle/>
          <a:p>
            <a:r>
              <a:rPr lang="zh-CN" altLang="en-US" b="1" dirty="0">
                <a:solidFill>
                  <a:srgbClr val="FFFF00"/>
                </a:solidFill>
                <a:latin typeface="+mn-ea"/>
              </a:rPr>
              <a:t>云网运营部（大数据和</a:t>
            </a:r>
            <a:r>
              <a:rPr lang="en-US" altLang="zh-CN" b="1" dirty="0">
                <a:solidFill>
                  <a:srgbClr val="FFFF00"/>
                </a:solidFill>
                <a:latin typeface="+mn-ea"/>
              </a:rPr>
              <a:t>AI</a:t>
            </a:r>
            <a:r>
              <a:rPr lang="zh-CN" altLang="en-US" b="1" dirty="0">
                <a:solidFill>
                  <a:srgbClr val="FFFF00"/>
                </a:solidFill>
                <a:latin typeface="+mn-ea"/>
              </a:rPr>
              <a:t>中心）</a:t>
            </a:r>
            <a:r>
              <a:rPr lang="zh-CN" altLang="en-US" sz="2000" dirty="0">
                <a:latin typeface="+mn-ea"/>
              </a:rPr>
              <a:t> </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4" name="矩形: 圆角 3"/>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b="21390"/>
          <a:stretch>
            <a:fillRect/>
          </a:stretch>
        </p:blipFill>
        <p:spPr>
          <a:xfrm>
            <a:off x="0" y="874110"/>
            <a:ext cx="12192000" cy="5983890"/>
          </a:xfrm>
          <a:prstGeom prst="rect">
            <a:avLst/>
          </a:prstGeom>
        </p:spPr>
      </p:pic>
      <p:pic>
        <p:nvPicPr>
          <p:cNvPr id="5" name="图片 4"/>
          <p:cNvPicPr>
            <a:picLocks noChangeAspect="1"/>
          </p:cNvPicPr>
          <p:nvPr userDrawn="1"/>
        </p:nvPicPr>
        <p:blipFill>
          <a:blip r:embed="rId3" cstate="print"/>
          <a:stretch>
            <a:fillRect/>
          </a:stretch>
        </p:blipFill>
        <p:spPr>
          <a:xfrm>
            <a:off x="295153" y="1209873"/>
            <a:ext cx="11601694" cy="2036240"/>
          </a:xfrm>
          <a:prstGeom prst="rect">
            <a:avLst/>
          </a:prstGeom>
        </p:spPr>
      </p:pic>
      <p:sp>
        <p:nvSpPr>
          <p:cNvPr id="4" name="矩形 3"/>
          <p:cNvSpPr/>
          <p:nvPr userDrawn="1"/>
        </p:nvSpPr>
        <p:spPr>
          <a:xfrm>
            <a:off x="0" y="764538"/>
            <a:ext cx="12192000" cy="109572"/>
          </a:xfrm>
          <a:prstGeom prst="rect">
            <a:avLst/>
          </a:prstGeom>
          <a:gradFill flip="none" rotWithShape="1">
            <a:gsLst>
              <a:gs pos="0">
                <a:schemeClr val="accent1">
                  <a:lumMod val="50000"/>
                </a:schemeClr>
              </a:gs>
              <a:gs pos="91000">
                <a:srgbClr val="C00000">
                  <a:tint val="44500"/>
                  <a:satMod val="160000"/>
                </a:srgbClr>
              </a:gs>
              <a:gs pos="100000">
                <a:srgbClr val="C0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01111" y="-160429"/>
            <a:ext cx="1694089" cy="1087605"/>
          </a:xfrm>
          <a:prstGeom prst="rect">
            <a:avLst/>
          </a:prstGeom>
        </p:spPr>
      </p:pic>
      <p:sp>
        <p:nvSpPr>
          <p:cNvPr id="13" name="矩形 12"/>
          <p:cNvSpPr/>
          <p:nvPr userDrawn="1"/>
        </p:nvSpPr>
        <p:spPr>
          <a:xfrm>
            <a:off x="2119086" y="6399653"/>
            <a:ext cx="10072914" cy="450000"/>
          </a:xfrm>
          <a:prstGeom prst="rect">
            <a:avLst/>
          </a:prstGeom>
          <a:solidFill>
            <a:schemeClr val="accent2">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rgbClr val="FFFF00"/>
                </a:solidFill>
                <a:latin typeface="+mn-ea"/>
              </a:rPr>
              <a:t>      云网运营部（大数据和</a:t>
            </a:r>
            <a:r>
              <a:rPr lang="en-US" altLang="zh-CN" b="1" dirty="0">
                <a:solidFill>
                  <a:srgbClr val="FFFF00"/>
                </a:solidFill>
                <a:latin typeface="+mn-ea"/>
              </a:rPr>
              <a:t>AI</a:t>
            </a:r>
            <a:r>
              <a:rPr lang="zh-CN" altLang="en-US" b="1" dirty="0">
                <a:solidFill>
                  <a:srgbClr val="FFFF00"/>
                </a:solidFill>
                <a:latin typeface="+mn-ea"/>
              </a:rPr>
              <a:t>中心）</a:t>
            </a:r>
            <a:r>
              <a:rPr lang="zh-CN" altLang="en-US" sz="2000" dirty="0">
                <a:latin typeface="+mn-ea"/>
              </a:rPr>
              <a:t> 担当是责任  进取是要求  团结是基石  开放是动力</a:t>
            </a:r>
            <a:endParaRPr lang="zh-CN" altLang="en-US" sz="2000" dirty="0">
              <a:latin typeface="+mn-ea"/>
            </a:endParaRPr>
          </a:p>
        </p:txBody>
      </p:sp>
      <p:sp>
        <p:nvSpPr>
          <p:cNvPr id="14" name="流程图: 手动输入 13"/>
          <p:cNvSpPr/>
          <p:nvPr userDrawn="1"/>
        </p:nvSpPr>
        <p:spPr>
          <a:xfrm rot="5400000" flipH="1">
            <a:off x="1147088" y="5252566"/>
            <a:ext cx="449033" cy="2743208"/>
          </a:xfrm>
          <a:prstGeom prst="flowChartManualInput">
            <a:avLst/>
          </a:prstGeom>
          <a:solidFill>
            <a:srgbClr val="4472C4"/>
          </a:solidFill>
          <a:ln>
            <a:solidFill>
              <a:srgbClr val="4472C4"/>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zh-CN" altLang="en-US" b="1">
              <a:solidFill>
                <a:srgbClr val="FFFF00"/>
              </a:solidFill>
              <a:latin typeface="+mn-ea"/>
            </a:endParaRPr>
          </a:p>
        </p:txBody>
      </p:sp>
      <p:pic>
        <p:nvPicPr>
          <p:cNvPr id="15" name="图片 14"/>
          <p:cNvPicPr>
            <a:picLocks noChangeAspect="1"/>
          </p:cNvPicPr>
          <p:nvPr userDrawn="1"/>
        </p:nvPicPr>
        <p:blipFill rotWithShape="1">
          <a:blip r:embed="rId5" cstate="print">
            <a:biLevel thresh="25000"/>
            <a:extLst>
              <a:ext uri="{28A0092B-C50C-407E-A947-70E740481C1C}">
                <a14:useLocalDpi xmlns:a14="http://schemas.microsoft.com/office/drawing/2010/main" val="0"/>
              </a:ext>
            </a:extLst>
          </a:blip>
          <a:srcRect b="28571"/>
          <a:stretch>
            <a:fillRect/>
          </a:stretch>
        </p:blipFill>
        <p:spPr>
          <a:xfrm>
            <a:off x="667979" y="6491432"/>
            <a:ext cx="1114425" cy="326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2119086" y="6399653"/>
            <a:ext cx="10072914" cy="450000"/>
          </a:xfrm>
          <a:prstGeom prst="rect">
            <a:avLst/>
          </a:prstGeom>
          <a:solidFill>
            <a:schemeClr val="accent2">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rgbClr val="FFFF00"/>
                </a:solidFill>
                <a:latin typeface="+mn-ea"/>
              </a:rPr>
              <a:t>      云网运营部（大数据和</a:t>
            </a:r>
            <a:r>
              <a:rPr lang="en-US" altLang="zh-CN" b="1" dirty="0">
                <a:solidFill>
                  <a:srgbClr val="FFFF00"/>
                </a:solidFill>
                <a:latin typeface="+mn-ea"/>
              </a:rPr>
              <a:t>AI</a:t>
            </a:r>
            <a:r>
              <a:rPr lang="zh-CN" altLang="en-US" b="1" dirty="0">
                <a:solidFill>
                  <a:srgbClr val="FFFF00"/>
                </a:solidFill>
                <a:latin typeface="+mn-ea"/>
              </a:rPr>
              <a:t>中心）</a:t>
            </a:r>
            <a:r>
              <a:rPr lang="zh-CN" altLang="en-US" sz="2000" dirty="0">
                <a:latin typeface="+mn-ea"/>
              </a:rPr>
              <a:t> 担当是责任  进取是要求  团结是基石  开放是动力</a:t>
            </a:r>
            <a:endParaRPr lang="zh-CN" altLang="en-US" sz="2000" dirty="0">
              <a:latin typeface="+mn-ea"/>
            </a:endParaRPr>
          </a:p>
        </p:txBody>
      </p:sp>
      <p:sp>
        <p:nvSpPr>
          <p:cNvPr id="7" name="流程图: 手动输入 6"/>
          <p:cNvSpPr/>
          <p:nvPr userDrawn="1"/>
        </p:nvSpPr>
        <p:spPr>
          <a:xfrm rot="5400000" flipH="1">
            <a:off x="1147088" y="5252566"/>
            <a:ext cx="449033" cy="2743208"/>
          </a:xfrm>
          <a:prstGeom prst="flowChartManualInput">
            <a:avLst/>
          </a:prstGeom>
          <a:solidFill>
            <a:srgbClr val="4472C4"/>
          </a:solidFill>
          <a:ln>
            <a:solidFill>
              <a:srgbClr val="4472C4"/>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zh-CN" altLang="en-US" b="1">
              <a:solidFill>
                <a:srgbClr val="FFFF00"/>
              </a:solidFill>
              <a:latin typeface="+mn-ea"/>
            </a:endParaRPr>
          </a:p>
        </p:txBody>
      </p:sp>
      <p:sp>
        <p:nvSpPr>
          <p:cNvPr id="8" name="矩形 7"/>
          <p:cNvSpPr/>
          <p:nvPr userDrawn="1"/>
        </p:nvSpPr>
        <p:spPr>
          <a:xfrm>
            <a:off x="0" y="764538"/>
            <a:ext cx="12192000" cy="109572"/>
          </a:xfrm>
          <a:prstGeom prst="rect">
            <a:avLst/>
          </a:prstGeom>
          <a:gradFill flip="none" rotWithShape="1">
            <a:gsLst>
              <a:gs pos="0">
                <a:schemeClr val="accent1">
                  <a:lumMod val="50000"/>
                </a:schemeClr>
              </a:gs>
              <a:gs pos="91000">
                <a:srgbClr val="C00000">
                  <a:tint val="44500"/>
                  <a:satMod val="160000"/>
                </a:srgbClr>
              </a:gs>
              <a:gs pos="100000">
                <a:srgbClr val="C0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b="28571"/>
          <a:stretch>
            <a:fillRect/>
          </a:stretch>
        </p:blipFill>
        <p:spPr>
          <a:xfrm>
            <a:off x="667979" y="6491432"/>
            <a:ext cx="1114425" cy="326200"/>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01111" y="-160429"/>
            <a:ext cx="1694089" cy="1087605"/>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一般内容模板">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48593" name="矩形 1"/>
          <p:cNvSpPr/>
          <p:nvPr userDrawn="1"/>
        </p:nvSpPr>
        <p:spPr>
          <a:xfrm>
            <a:off x="5253862" y="6274557"/>
            <a:ext cx="1645029" cy="4002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a:srgbClr val="000000"/>
          </a:fontRef>
        </p:style>
        <p:txBody>
          <a:bodyPr rot="0" spcFirstLastPara="1" vertOverflow="overflow" horzOverflow="overflow" vert="horz" wrap="square" lIns="49108" tIns="49108" rIns="49108" bIns="49108" numCol="1" spcCol="38771" rtlCol="0" anchor="ctr">
            <a:spAutoFit/>
          </a:bodyPr>
          <a:lstStyle/>
          <a:p>
            <a:pPr marL="0" marR="0" indent="0" algn="l" defTabSz="981710" rtl="0" fontAlgn="auto" latinLnBrk="0" hangingPunct="0">
              <a:lnSpc>
                <a:spcPct val="100000"/>
              </a:lnSpc>
              <a:spcBef>
                <a:spcPts val="0"/>
              </a:spcBef>
              <a:spcAft>
                <a:spcPts val="0"/>
              </a:spcAft>
              <a:buClrTx/>
              <a:buSzTx/>
              <a:buFontTx/>
              <a:buNone/>
            </a:pPr>
            <a:endParaRPr kumimoji="0" lang="zh-CN" altLang="en-US" sz="1900" b="0" i="0" u="none" strike="noStrike" cap="none" spc="0" normalizeH="0" baseline="0" dirty="0">
              <a:ln>
                <a:noFill/>
              </a:ln>
              <a:solidFill>
                <a:srgbClr val="000000"/>
              </a:solidFill>
              <a:effectLst/>
              <a:latin typeface="+mn-lt"/>
              <a:ea typeface="+mn-ea"/>
              <a:cs typeface="+mn-cs"/>
              <a:sym typeface="Calibri"/>
            </a:endParaRPr>
          </a:p>
        </p:txBody>
      </p:sp>
      <p:pic>
        <p:nvPicPr>
          <p:cNvPr id="2097156" name="图片 3"/>
          <p:cNvPicPr>
            <a:picLocks noChangeAspect="1"/>
          </p:cNvPicPr>
          <p:nvPr userDrawn="1"/>
        </p:nvPicPr>
        <p:blipFill>
          <a:blip r:embed="rId3" cstate="print"/>
          <a:stretch>
            <a:fillRect/>
          </a:stretch>
        </p:blipFill>
        <p:spPr>
          <a:xfrm>
            <a:off x="11046640" y="257229"/>
            <a:ext cx="787932" cy="482589"/>
          </a:xfrm>
          <a:prstGeom prst="rect">
            <a:avLst/>
          </a:prstGeom>
        </p:spPr>
      </p:pic>
      <p:pic>
        <p:nvPicPr>
          <p:cNvPr id="2097157" name="图片 9"/>
          <p:cNvPicPr>
            <a:picLocks noChangeAspect="1"/>
          </p:cNvPicPr>
          <p:nvPr userDrawn="1"/>
        </p:nvPicPr>
        <p:blipFill>
          <a:blip r:embed="rId4" cstate="print"/>
          <a:stretch>
            <a:fillRect/>
          </a:stretch>
        </p:blipFill>
        <p:spPr>
          <a:xfrm>
            <a:off x="5393090" y="6271450"/>
            <a:ext cx="1750590" cy="446371"/>
          </a:xfrm>
          <a:prstGeom prst="rect">
            <a:avLst/>
          </a:prstGeom>
        </p:spPr>
      </p:pic>
      <p:sp>
        <p:nvSpPr>
          <p:cNvPr id="1048594" name="标题 2"/>
          <p:cNvSpPr>
            <a:spLocks noGrp="1"/>
          </p:cNvSpPr>
          <p:nvPr>
            <p:ph type="title"/>
          </p:nvPr>
        </p:nvSpPr>
        <p:spPr>
          <a:xfrm>
            <a:off x="238621" y="204360"/>
            <a:ext cx="10658091" cy="444993"/>
          </a:xfrm>
          <a:prstGeom prst="rect">
            <a:avLst/>
          </a:prstGeom>
        </p:spPr>
        <p:txBody>
          <a:bodyPr lIns="93049" tIns="46525" rIns="93049" bIns="46525">
            <a:noAutofit/>
          </a:bodyPr>
          <a:lstStyle>
            <a:lvl1pPr>
              <a:defRPr sz="2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1048595" name="内容占位符 7"/>
          <p:cNvSpPr>
            <a:spLocks noGrp="1"/>
          </p:cNvSpPr>
          <p:nvPr>
            <p:ph sz="quarter" idx="10"/>
          </p:nvPr>
        </p:nvSpPr>
        <p:spPr>
          <a:xfrm>
            <a:off x="237877" y="1171383"/>
            <a:ext cx="11597308" cy="4991108"/>
          </a:xfrm>
        </p:spPr>
        <p:txBody>
          <a:bodyPr>
            <a:normAutofit/>
          </a:bodyPr>
          <a:lstStyle>
            <a:lvl1pPr marL="226695" indent="-226695">
              <a:lnSpc>
                <a:spcPct val="150000"/>
              </a:lnSpc>
              <a:buFont typeface="Wingdings" panose="05000000000000000000" pitchFamily="2" charset="2"/>
              <a:buChar char="n"/>
              <a:defRPr sz="1800">
                <a:latin typeface="微软雅黑" panose="020B0503020204020204" pitchFamily="34" charset="-122"/>
                <a:ea typeface="微软雅黑" panose="020B0503020204020204" pitchFamily="34" charset="-122"/>
              </a:defRPr>
            </a:lvl1pPr>
            <a:lvl2pPr marL="680085" indent="-226695">
              <a:lnSpc>
                <a:spcPct val="150000"/>
              </a:lnSpc>
              <a:buFont typeface="微软雅黑" panose="020B0503020204020204" pitchFamily="34" charset="-122"/>
              <a:buChar char="-"/>
              <a:defRPr sz="1600">
                <a:latin typeface="微软雅黑" panose="020B0503020204020204" pitchFamily="34" charset="-122"/>
                <a:ea typeface="微软雅黑" panose="020B0503020204020204" pitchFamily="34" charset="-122"/>
              </a:defRPr>
            </a:lvl2pPr>
            <a:lvl3pPr>
              <a:lnSpc>
                <a:spcPct val="150000"/>
              </a:lnSpc>
              <a:defRPr sz="1400">
                <a:latin typeface="微软雅黑" panose="020B0503020204020204" pitchFamily="34" charset="-122"/>
                <a:ea typeface="微软雅黑" panose="020B0503020204020204" pitchFamily="34" charset="-122"/>
              </a:defRPr>
            </a:lvl3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1048596" name="幻灯片编号占位符 5"/>
          <p:cNvSpPr txBox="1"/>
          <p:nvPr userDrawn="1"/>
        </p:nvSpPr>
        <p:spPr>
          <a:xfrm>
            <a:off x="11525376" y="6326047"/>
            <a:ext cx="373610" cy="365125"/>
          </a:xfrm>
          <a:prstGeom prst="rect">
            <a:avLst/>
          </a:prstGeom>
        </p:spPr>
        <p:txBody>
          <a:bodyPr vert="horz" lIns="93049" tIns="46525" rIns="93049" bIns="46525" rtlCol="0" anchor="ctr"/>
          <a:lstStyle>
            <a:defPPr>
              <a:defRPr lang="en-US"/>
            </a:defPPr>
            <a:lvl1pPr algn="r" defTabSz="596900" rtl="0" fontAlgn="base">
              <a:spcBef>
                <a:spcPct val="0"/>
              </a:spcBef>
              <a:spcAft>
                <a:spcPct val="0"/>
              </a:spcAft>
              <a:defRPr sz="1170" kern="1200">
                <a:solidFill>
                  <a:schemeClr val="tx1">
                    <a:tint val="75000"/>
                  </a:schemeClr>
                </a:solidFill>
                <a:latin typeface="Arial" panose="020B0604020202090204" pitchFamily="34" charset="0"/>
                <a:ea typeface="宋体" pitchFamily="2" charset="-122"/>
                <a:cs typeface="+mn-cs"/>
              </a:defRPr>
            </a:lvl1pPr>
            <a:lvl2pPr marL="596900" indent="1905" algn="l" defTabSz="596900" rtl="0" fontAlgn="base">
              <a:spcBef>
                <a:spcPct val="0"/>
              </a:spcBef>
              <a:spcAft>
                <a:spcPct val="0"/>
              </a:spcAft>
              <a:defRPr kern="1200">
                <a:solidFill>
                  <a:schemeClr val="tx1"/>
                </a:solidFill>
                <a:latin typeface="Arial" panose="020B0604020202090204" pitchFamily="34" charset="0"/>
                <a:ea typeface="宋体" pitchFamily="2" charset="-122"/>
                <a:cs typeface="+mn-cs"/>
              </a:defRPr>
            </a:lvl2pPr>
            <a:lvl3pPr marL="1195705" indent="1905" algn="l" defTabSz="596900" rtl="0" fontAlgn="base">
              <a:spcBef>
                <a:spcPct val="0"/>
              </a:spcBef>
              <a:spcAft>
                <a:spcPct val="0"/>
              </a:spcAft>
              <a:defRPr kern="1200">
                <a:solidFill>
                  <a:schemeClr val="tx1"/>
                </a:solidFill>
                <a:latin typeface="Arial" panose="020B0604020202090204" pitchFamily="34" charset="0"/>
                <a:ea typeface="宋体" pitchFamily="2" charset="-122"/>
                <a:cs typeface="+mn-cs"/>
              </a:defRPr>
            </a:lvl3pPr>
            <a:lvl4pPr marL="1795145" indent="1905" algn="l" defTabSz="596900" rtl="0" fontAlgn="base">
              <a:spcBef>
                <a:spcPct val="0"/>
              </a:spcBef>
              <a:spcAft>
                <a:spcPct val="0"/>
              </a:spcAft>
              <a:defRPr kern="1200">
                <a:solidFill>
                  <a:schemeClr val="tx1"/>
                </a:solidFill>
                <a:latin typeface="Arial" panose="020B0604020202090204" pitchFamily="34" charset="0"/>
                <a:ea typeface="宋体" pitchFamily="2" charset="-122"/>
                <a:cs typeface="+mn-cs"/>
              </a:defRPr>
            </a:lvl4pPr>
            <a:lvl5pPr marL="2393950" indent="1905" algn="l" defTabSz="596900" rtl="0" fontAlgn="base">
              <a:spcBef>
                <a:spcPct val="0"/>
              </a:spcBef>
              <a:spcAft>
                <a:spcPct val="0"/>
              </a:spcAft>
              <a:defRPr kern="1200">
                <a:solidFill>
                  <a:schemeClr val="tx1"/>
                </a:solidFill>
                <a:latin typeface="Arial" panose="020B0604020202090204" pitchFamily="34" charset="0"/>
                <a:ea typeface="宋体" pitchFamily="2" charset="-122"/>
                <a:cs typeface="+mn-cs"/>
              </a:defRPr>
            </a:lvl5pPr>
            <a:lvl6pPr marL="2995295" algn="l" defTabSz="1197610" rtl="0" eaLnBrk="1" latinLnBrk="0" hangingPunct="1">
              <a:defRPr kern="1200">
                <a:solidFill>
                  <a:schemeClr val="tx1"/>
                </a:solidFill>
                <a:latin typeface="Arial" panose="020B0604020202090204" pitchFamily="34" charset="0"/>
                <a:ea typeface="宋体" pitchFamily="2" charset="-122"/>
                <a:cs typeface="+mn-cs"/>
              </a:defRPr>
            </a:lvl6pPr>
            <a:lvl7pPr marL="3594100" algn="l" defTabSz="1197610" rtl="0" eaLnBrk="1" latinLnBrk="0" hangingPunct="1">
              <a:defRPr kern="1200">
                <a:solidFill>
                  <a:schemeClr val="tx1"/>
                </a:solidFill>
                <a:latin typeface="Arial" panose="020B0604020202090204" pitchFamily="34" charset="0"/>
                <a:ea typeface="宋体" pitchFamily="2" charset="-122"/>
                <a:cs typeface="+mn-cs"/>
              </a:defRPr>
            </a:lvl7pPr>
            <a:lvl8pPr marL="4192905" algn="l" defTabSz="1197610" rtl="0" eaLnBrk="1" latinLnBrk="0" hangingPunct="1">
              <a:defRPr kern="1200">
                <a:solidFill>
                  <a:schemeClr val="tx1"/>
                </a:solidFill>
                <a:latin typeface="Arial" panose="020B0604020202090204" pitchFamily="34" charset="0"/>
                <a:ea typeface="宋体" pitchFamily="2" charset="-122"/>
                <a:cs typeface="+mn-cs"/>
              </a:defRPr>
            </a:lvl8pPr>
            <a:lvl9pPr marL="4792345" algn="l" defTabSz="1197610" rtl="0" eaLnBrk="1" latinLnBrk="0" hangingPunct="1">
              <a:defRPr kern="1200">
                <a:solidFill>
                  <a:schemeClr val="tx1"/>
                </a:solidFill>
                <a:latin typeface="Arial" panose="020B0604020202090204" pitchFamily="34" charset="0"/>
                <a:ea typeface="宋体" pitchFamily="2" charset="-122"/>
                <a:cs typeface="+mn-cs"/>
              </a:defRPr>
            </a:lvl9pPr>
          </a:lstStyle>
          <a:p>
            <a:fld id="{96A66F8F-EE58-2048-9F3A-55182B83D0DC}" type="slidenum">
              <a:rPr kumimoji="1" lang="zh-CN" altLang="en-US" sz="1000" smtClean="0"/>
            </a:fld>
            <a:endParaRPr kumimoji="1" lang="zh-CN" altLang="en-US" sz="1000"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ck">
    <p:spTree>
      <p:nvGrpSpPr>
        <p:cNvPr id="1" name=""/>
        <p:cNvGrpSpPr/>
        <p:nvPr/>
      </p:nvGrpSpPr>
      <p:grpSpPr>
        <a:xfrm>
          <a:off x="0" y="0"/>
          <a:ext cx="0" cy="0"/>
          <a:chOff x="0" y="0"/>
          <a:chExt cx="0" cy="0"/>
        </a:xfrm>
      </p:grpSpPr>
      <p:sp>
        <p:nvSpPr>
          <p:cNvPr id="7" name="矩形 6"/>
          <p:cNvSpPr/>
          <p:nvPr userDrawn="1"/>
        </p:nvSpPr>
        <p:spPr>
          <a:xfrm>
            <a:off x="0" y="617131"/>
            <a:ext cx="12192000" cy="5815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灯片编号占位符 5"/>
          <p:cNvSpPr>
            <a:spLocks noGrp="1"/>
          </p:cNvSpPr>
          <p:nvPr>
            <p:ph type="sldNum" sz="quarter" idx="12"/>
          </p:nvPr>
        </p:nvSpPr>
        <p:spPr>
          <a:xfrm>
            <a:off x="9203861" y="6453336"/>
            <a:ext cx="2844800" cy="365125"/>
          </a:xfrm>
          <a:prstGeom prst="rect">
            <a:avLst/>
          </a:prstGeom>
        </p:spPr>
        <p:txBody>
          <a:bodyPr anchor="ctr" anchorCtr="0"/>
          <a:lstStyle>
            <a:lvl1pPr algn="r">
              <a:defRPr sz="1335">
                <a:solidFill>
                  <a:schemeClr val="bg1"/>
                </a:solidFill>
                <a:latin typeface="微软雅黑" panose="020B0503020204020204" pitchFamily="34" charset="-122"/>
                <a:ea typeface="微软雅黑" panose="020B0503020204020204" pitchFamily="34" charset="-122"/>
              </a:defRPr>
            </a:lvl1pPr>
          </a:lstStyle>
          <a:p>
            <a:r>
              <a:rPr lang="zh-CN" altLang="en-US"/>
              <a:t>第</a:t>
            </a:r>
            <a:fld id="{0C913308-F349-4B6D-A68A-DD1791B4A57B}" type="slidenum">
              <a:rPr lang="zh-CN" altLang="en-US" smtClean="0"/>
            </a:fld>
            <a:r>
              <a:rPr lang="zh-CN" altLang="en-US"/>
              <a:t>页</a:t>
            </a:r>
            <a:endParaRPr lang="zh-CN" altLang="en-US" dirty="0"/>
          </a:p>
        </p:txBody>
      </p:sp>
      <p:sp>
        <p:nvSpPr>
          <p:cNvPr id="14" name="文本占位符 2"/>
          <p:cNvSpPr>
            <a:spLocks noGrp="1"/>
          </p:cNvSpPr>
          <p:nvPr>
            <p:ph type="body" idx="1"/>
          </p:nvPr>
        </p:nvSpPr>
        <p:spPr>
          <a:xfrm>
            <a:off x="85673" y="20883"/>
            <a:ext cx="10363200" cy="617415"/>
          </a:xfrm>
          <a:prstGeom prst="rect">
            <a:avLst/>
          </a:prstGeom>
        </p:spPr>
        <p:txBody>
          <a:bodyPr anchor="ctr" anchorCtr="0"/>
          <a:lstStyle>
            <a:lvl1pPr marL="457200" indent="-457200" algn="l">
              <a:buFont typeface="Wingdings" panose="05000000000000000000" pitchFamily="2" charset="2"/>
              <a:buChar char="l"/>
              <a:defRPr sz="2135" b="1" spc="667" baseline="0">
                <a:solidFill>
                  <a:schemeClr val="bg1"/>
                </a:solidFill>
                <a:latin typeface="微软雅黑" panose="020B0503020204020204" pitchFamily="34" charset="-122"/>
                <a:ea typeface="微软雅黑" panose="020B0503020204020204" pitchFamily="34" charset="-122"/>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dirty="0"/>
              <a:t>单击此处编辑母版文本样式</a:t>
            </a:r>
            <a:endParaRPr lang="zh-CN" altLang="en-US" dirty="0"/>
          </a:p>
        </p:txBody>
      </p:sp>
      <p:sp>
        <p:nvSpPr>
          <p:cNvPr id="8" name="矩形 7"/>
          <p:cNvSpPr/>
          <p:nvPr userDrawn="1"/>
        </p:nvSpPr>
        <p:spPr>
          <a:xfrm>
            <a:off x="85675" y="6488167"/>
            <a:ext cx="9178679" cy="297454"/>
          </a:xfrm>
          <a:prstGeom prst="rect">
            <a:avLst/>
          </a:prstGeom>
        </p:spPr>
        <p:txBody>
          <a:bodyPr wrap="square">
            <a:spAutoFit/>
          </a:bodyPr>
          <a:lstStyle/>
          <a:p>
            <a:pPr lvl="0" algn="l"/>
            <a:r>
              <a:rPr lang="zh-CN" altLang="en-US" sz="1335" b="0" dirty="0">
                <a:solidFill>
                  <a:schemeClr val="bg1"/>
                </a:solidFill>
                <a:latin typeface="微软雅黑" panose="020B0503020204020204" pitchFamily="34" charset="-122"/>
                <a:ea typeface="微软雅黑" panose="020B0503020204020204" pitchFamily="34" charset="-122"/>
                <a:cs typeface="Ebrima" panose="02000000000000000000" pitchFamily="2" charset="0"/>
                <a:sym typeface="Agency FB" panose="020B0503020202020204" pitchFamily="34" charset="0"/>
              </a:rPr>
              <a:t>版权所有</a:t>
            </a:r>
            <a:r>
              <a:rPr lang="en-US" altLang="zh-CN" sz="1335" b="0" dirty="0">
                <a:solidFill>
                  <a:schemeClr val="bg1"/>
                </a:solidFill>
                <a:latin typeface="Ebrima" panose="02000000000000000000" pitchFamily="2" charset="0"/>
                <a:ea typeface="Ebrima" panose="02000000000000000000" pitchFamily="2" charset="0"/>
                <a:cs typeface="Ebrima" panose="02000000000000000000" pitchFamily="2" charset="0"/>
                <a:sym typeface="Agency FB" panose="020B0503020202020204" pitchFamily="34" charset="0"/>
              </a:rPr>
              <a:t>©2017 </a:t>
            </a:r>
            <a:r>
              <a:rPr lang="en-US" altLang="zh-CN" sz="1335" b="0" dirty="0" err="1">
                <a:solidFill>
                  <a:schemeClr val="bg1"/>
                </a:solidFill>
                <a:latin typeface="Ebrima" panose="02000000000000000000" pitchFamily="2" charset="0"/>
                <a:ea typeface="Ebrima" panose="02000000000000000000" pitchFamily="2" charset="0"/>
                <a:cs typeface="Ebrima" panose="02000000000000000000" pitchFamily="2" charset="0"/>
              </a:rPr>
              <a:t>Chinatelecom</a:t>
            </a:r>
            <a:r>
              <a:rPr lang="en-US" altLang="zh-CN" sz="1335" b="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335" b="0" dirty="0" err="1">
                <a:solidFill>
                  <a:schemeClr val="bg1"/>
                </a:solidFill>
                <a:latin typeface="Ebrima" panose="02000000000000000000" pitchFamily="2" charset="0"/>
                <a:ea typeface="Ebrima" panose="02000000000000000000" pitchFamily="2" charset="0"/>
                <a:cs typeface="Ebrima" panose="02000000000000000000" pitchFamily="2" charset="0"/>
              </a:rPr>
              <a:t>Fufu</a:t>
            </a:r>
            <a:r>
              <a:rPr lang="en-US" altLang="zh-CN" sz="1335" b="0" dirty="0">
                <a:solidFill>
                  <a:schemeClr val="bg1"/>
                </a:solidFill>
                <a:latin typeface="Ebrima" panose="02000000000000000000" pitchFamily="2" charset="0"/>
                <a:ea typeface="Ebrima" panose="02000000000000000000" pitchFamily="2" charset="0"/>
                <a:cs typeface="Ebrima" panose="02000000000000000000" pitchFamily="2" charset="0"/>
              </a:rPr>
              <a:t> Information Technology CO.,LTD</a:t>
            </a:r>
            <a:r>
              <a:rPr lang="en-US" altLang="zh-CN" sz="1335" b="0" dirty="0">
                <a:solidFill>
                  <a:schemeClr val="bg1"/>
                </a:solidFill>
                <a:latin typeface="Ebrima" panose="02000000000000000000" pitchFamily="2" charset="0"/>
                <a:ea typeface="Ebrima" panose="02000000000000000000" pitchFamily="2" charset="0"/>
                <a:cs typeface="Ebrima" panose="02000000000000000000" pitchFamily="2" charset="0"/>
                <a:sym typeface="Agency FB" panose="020B0503020202020204" pitchFamily="34" charset="0"/>
              </a:rPr>
              <a:t>.(CTFF)</a:t>
            </a:r>
            <a:endParaRPr lang="en-US" altLang="zh-CN" sz="1335" b="0" dirty="0">
              <a:solidFill>
                <a:schemeClr val="bg1"/>
              </a:solidFill>
              <a:latin typeface="Ebrima" panose="02000000000000000000" pitchFamily="2" charset="0"/>
              <a:ea typeface="Ebrima" panose="02000000000000000000" pitchFamily="2" charset="0"/>
              <a:cs typeface="Ebrima" panose="02000000000000000000" pitchFamily="2" charset="0"/>
              <a:sym typeface="Agency FB" panose="020B05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5253860" y="6352401"/>
            <a:ext cx="1645029" cy="40780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528" tIns="49528" rIns="49528" bIns="49528" numCol="1" spcCol="38099" rtlCol="0" anchor="ctr">
            <a:spAutoFit/>
          </a:bodyPr>
          <a:lstStyle/>
          <a:p>
            <a:pPr marL="0" marR="0" indent="0" algn="l" defTabSz="98933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a:ln>
                <a:noFill/>
              </a:ln>
              <a:solidFill>
                <a:srgbClr val="000000"/>
              </a:solidFill>
              <a:effectLst/>
              <a:uFillTx/>
              <a:latin typeface="+mn-lt"/>
              <a:ea typeface="+mn-ea"/>
              <a:cs typeface="+mn-cs"/>
              <a:sym typeface="Calibri"/>
            </a:endParaRPr>
          </a:p>
        </p:txBody>
      </p:sp>
      <p:pic>
        <p:nvPicPr>
          <p:cNvPr id="8" name="图片 7" descr="图片包含 物体&#10;&#10;&#10;&#10;自动生成的说明"/>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43820" y="5689612"/>
            <a:ext cx="2710459" cy="1625893"/>
          </a:xfrm>
          <a:prstGeom prst="rect">
            <a:avLst/>
          </a:prstGeom>
        </p:spPr>
      </p:pic>
      <p:sp>
        <p:nvSpPr>
          <p:cNvPr id="6" name="标题 1"/>
          <p:cNvSpPr>
            <a:spLocks noGrp="1"/>
          </p:cNvSpPr>
          <p:nvPr>
            <p:ph type="title"/>
          </p:nvPr>
        </p:nvSpPr>
        <p:spPr>
          <a:xfrm>
            <a:off x="335361" y="122216"/>
            <a:ext cx="10314711" cy="658085"/>
          </a:xfrm>
        </p:spPr>
        <p:txBody>
          <a:bodyPr>
            <a:noAutofit/>
          </a:bodyPr>
          <a:lstStyle>
            <a:lvl1pPr algn="l" defTabSz="1217930" rtl="0" eaLnBrk="1" latinLnBrk="0" hangingPunct="1">
              <a:spcBef>
                <a:spcPct val="0"/>
              </a:spcBef>
              <a:buNone/>
              <a:defRPr lang="zh-CN" altLang="en-US" sz="2800" b="1" kern="1200" dirty="0">
                <a:solidFill>
                  <a:srgbClr val="C00000"/>
                </a:solidFill>
                <a:latin typeface="华文细黑" panose="02010600040101010101" pitchFamily="2" charset="-122"/>
                <a:ea typeface="华文细黑" panose="02010600040101010101" pitchFamily="2" charset="-122"/>
                <a:cs typeface="+mj-cs"/>
              </a:defRPr>
            </a:lvl1pPr>
          </a:lstStyle>
          <a:p>
            <a:r>
              <a:rPr lang="zh-CN" altLang="en-US" dirty="0"/>
              <a:t>单击此处编辑母版标题样式</a:t>
            </a:r>
            <a:endParaRPr lang="zh-CN" altLang="en-US" dirty="0"/>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51777" y="75715"/>
            <a:ext cx="1160449" cy="745008"/>
          </a:xfrm>
          <a:prstGeom prst="rect">
            <a:avLst/>
          </a:prstGeom>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1DCEF515-E4AB-44D6-B181-9D3694FE8C8E}" type="datetimeFigureOut">
              <a:rPr lang="zh-CN" altLang="en-US" smtClean="0"/>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CD29A179-DE38-434F-90AA-B9B887624BC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showMasterSp="0">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1DCEF515-E4AB-44D6-B181-9D3694FE8C8E}" type="datetimeFigureOut">
              <a:rPr lang="zh-CN" altLang="en-US" smtClean="0"/>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CD29A179-DE38-434F-90AA-B9B887624BC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90204"/>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90204"/>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D27AFF9-3362-44AE-9784-143DD0033CC7}" type="slidenum">
              <a:rPr kumimoji="0" lang="zh-CN" altLang="en-US" sz="1200" b="0" i="0" u="none" strike="noStrike" kern="1200" cap="none" spc="0" normalizeH="0" baseline="0" noProof="0">
                <a:ln>
                  <a:noFill/>
                </a:ln>
                <a:solidFill>
                  <a:srgbClr val="898989"/>
                </a:solidFill>
                <a:effectLst/>
                <a:uLnTx/>
                <a:uFillTx/>
                <a:latin typeface="Arial" panose="020B0604020202090204" pitchFamily="34" charset="0"/>
                <a:ea typeface="微软雅黑" panose="020B0503020204020204" pitchFamily="34"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9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9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0.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cNvSpPr txBox="1">
            <a:spLocks noChangeArrowheads="1"/>
          </p:cNvSpPr>
          <p:nvPr/>
        </p:nvSpPr>
        <p:spPr bwMode="auto">
          <a:xfrm>
            <a:off x="3873521" y="4098571"/>
            <a:ext cx="5151967" cy="557614"/>
          </a:xfrm>
          <a:prstGeom prst="rect">
            <a:avLst/>
          </a:prstGeom>
          <a:noFill/>
          <a:ln w="9525">
            <a:noFill/>
            <a:prstDash val="dash"/>
            <a:miter lim="800000"/>
          </a:ln>
        </p:spPr>
        <p:txBody>
          <a:bodyPr lIns="109161" tIns="54580" rIns="109161" bIns="54580" anchor="ctr"/>
          <a:lstStyle/>
          <a:p>
            <a:pPr algn="ctr" defTabSz="1092835">
              <a:spcBef>
                <a:spcPct val="30000"/>
              </a:spcBef>
              <a:spcAft>
                <a:spcPct val="10000"/>
              </a:spcAft>
              <a:defRPr/>
            </a:pPr>
            <a:r>
              <a:rPr kumimoji="1" lang="zh-CN" altLang="en-US" sz="2000" b="1" dirty="0">
                <a:latin typeface="微软雅黑" panose="020B0503020204020204" pitchFamily="34" charset="-122"/>
                <a:ea typeface="微软雅黑" panose="020B0503020204020204" pitchFamily="34" charset="-122"/>
              </a:rPr>
              <a:t>云网运营</a:t>
            </a:r>
            <a:r>
              <a:rPr kumimoji="1" lang="zh-CN" altLang="en-US" sz="2000" b="1" dirty="0" smtClean="0">
                <a:latin typeface="微软雅黑" panose="020B0503020204020204" pitchFamily="34" charset="-122"/>
                <a:ea typeface="微软雅黑" panose="020B0503020204020204" pitchFamily="34" charset="-122"/>
              </a:rPr>
              <a:t>部</a:t>
            </a:r>
            <a:r>
              <a:rPr kumimoji="1" lang="en-US" altLang="zh-CN" sz="2000" b="1" dirty="0" smtClean="0">
                <a:latin typeface="微软雅黑" panose="020B0503020204020204" pitchFamily="34" charset="-122"/>
                <a:ea typeface="微软雅黑" panose="020B0503020204020204" pitchFamily="34" charset="-122"/>
              </a:rPr>
              <a:t>IT</a:t>
            </a:r>
            <a:r>
              <a:rPr kumimoji="1" lang="zh-CN" altLang="en-US" sz="2000" b="1" dirty="0" smtClean="0">
                <a:latin typeface="微软雅黑" panose="020B0503020204020204" pitchFamily="34" charset="-122"/>
                <a:ea typeface="微软雅黑" panose="020B0503020204020204" pitchFamily="34" charset="-122"/>
              </a:rPr>
              <a:t>运营中心北京分部</a:t>
            </a:r>
            <a:endParaRPr kumimoji="1" lang="en-US" altLang="zh-CN" sz="2000" b="1" dirty="0">
              <a:latin typeface="微软雅黑" panose="020B0503020204020204" pitchFamily="34" charset="-122"/>
              <a:ea typeface="微软雅黑" panose="020B0503020204020204" pitchFamily="34" charset="-122"/>
            </a:endParaRPr>
          </a:p>
          <a:p>
            <a:pPr algn="ctr" defTabSz="1092835">
              <a:spcBef>
                <a:spcPct val="30000"/>
              </a:spcBef>
              <a:spcAft>
                <a:spcPct val="10000"/>
              </a:spcAft>
              <a:defRPr/>
            </a:pPr>
            <a:r>
              <a:rPr kumimoji="1" lang="en-US" altLang="zh-CN" sz="2000" b="1" dirty="0">
                <a:latin typeface="微软雅黑" panose="020B0503020204020204" pitchFamily="34" charset="-122"/>
                <a:ea typeface="微软雅黑" panose="020B0503020204020204" pitchFamily="34" charset="-122"/>
              </a:rPr>
              <a:t>2020</a:t>
            </a:r>
            <a:r>
              <a:rPr kumimoji="1" lang="zh-CN" altLang="en-US" sz="2000" b="1" dirty="0" smtClean="0">
                <a:latin typeface="微软雅黑" panose="020B0503020204020204" pitchFamily="34" charset="-122"/>
                <a:ea typeface="微软雅黑" panose="020B0503020204020204" pitchFamily="34" charset="-122"/>
              </a:rPr>
              <a:t>年</a:t>
            </a:r>
            <a:r>
              <a:rPr kumimoji="1" lang="en-US" altLang="zh-CN" sz="2000" b="1" dirty="0" smtClean="0">
                <a:latin typeface="微软雅黑" panose="020B0503020204020204" pitchFamily="34" charset="-122"/>
                <a:ea typeface="微软雅黑" panose="020B0503020204020204" pitchFamily="34" charset="-122"/>
              </a:rPr>
              <a:t>8</a:t>
            </a:r>
            <a:r>
              <a:rPr kumimoji="1" lang="zh-CN" altLang="en-US" sz="2000" b="1" dirty="0" smtClean="0">
                <a:latin typeface="微软雅黑" panose="020B0503020204020204" pitchFamily="34" charset="-122"/>
                <a:ea typeface="微软雅黑" panose="020B0503020204020204" pitchFamily="34" charset="-122"/>
              </a:rPr>
              <a:t>月</a:t>
            </a:r>
            <a:endParaRPr kumimoji="1" lang="en-US" altLang="zh-CN" sz="2000" b="1" dirty="0">
              <a:latin typeface="微软雅黑" panose="020B0503020204020204" pitchFamily="34" charset="-122"/>
              <a:ea typeface="微软雅黑" panose="020B0503020204020204" pitchFamily="34" charset="-122"/>
            </a:endParaRPr>
          </a:p>
        </p:txBody>
      </p:sp>
      <p:sp>
        <p:nvSpPr>
          <p:cNvPr id="3" name="filename"/>
          <p:cNvSpPr>
            <a:spLocks noChangeArrowheads="1"/>
          </p:cNvSpPr>
          <p:nvPr/>
        </p:nvSpPr>
        <p:spPr bwMode="auto">
          <a:xfrm>
            <a:off x="2227895" y="2170064"/>
            <a:ext cx="8443217" cy="1928507"/>
          </a:xfrm>
          <a:prstGeom prst="rect">
            <a:avLst/>
          </a:prstGeom>
          <a:noFill/>
          <a:ln w="9525">
            <a:noFill/>
            <a:prstDash val="dash"/>
            <a:miter lim="800000"/>
          </a:ln>
        </p:spPr>
        <p:txBody>
          <a:bodyPr lIns="81935" tIns="40967" rIns="81935" bIns="40967" anchor="ctr"/>
          <a:lstStyle/>
          <a:p>
            <a:pPr algn="ctr">
              <a:lnSpc>
                <a:spcPct val="150000"/>
              </a:lnSpc>
            </a:pPr>
            <a:r>
              <a:rPr lang="en-US" altLang="zh-CN" sz="3600" b="1" dirty="0" smtClean="0">
                <a:solidFill>
                  <a:srgbClr val="C00000"/>
                </a:solidFill>
                <a:latin typeface="微软雅黑" panose="020B0503020204020204" pitchFamily="34" charset="-122"/>
                <a:ea typeface="微软雅黑" panose="020B0503020204020204" pitchFamily="34" charset="-122"/>
              </a:rPr>
              <a:t>HW2020</a:t>
            </a:r>
            <a:r>
              <a:rPr lang="zh-CN" altLang="en-US" sz="3600" b="1" dirty="0" smtClean="0">
                <a:solidFill>
                  <a:srgbClr val="C00000"/>
                </a:solidFill>
                <a:latin typeface="微软雅黑" panose="020B0503020204020204" pitchFamily="34" charset="-122"/>
                <a:ea typeface="微软雅黑" panose="020B0503020204020204" pitchFamily="34" charset="-122"/>
              </a:rPr>
              <a:t>防护方案</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1344613" y="3725543"/>
            <a:ext cx="965517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79860" y="2364765"/>
            <a:ext cx="6301890" cy="727075"/>
            <a:chOff x="2868613" y="3748017"/>
            <a:chExt cx="6301890" cy="727075"/>
          </a:xfrm>
        </p:grpSpPr>
        <p:sp>
          <p:nvSpPr>
            <p:cNvPr id="4"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组织结构及职责</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二</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2679860" y="1479722"/>
            <a:ext cx="6311416" cy="771525"/>
            <a:chOff x="2859088" y="1252467"/>
            <a:chExt cx="6311416" cy="771525"/>
          </a:xfrm>
        </p:grpSpPr>
        <p:sp>
          <p:nvSpPr>
            <p:cNvPr id="7" name="任意多边形 9"/>
            <p:cNvSpPr/>
            <p:nvPr/>
          </p:nvSpPr>
          <p:spPr>
            <a:xfrm>
              <a:off x="4206876" y="1252467"/>
              <a:ext cx="4963628" cy="757238"/>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solidFill>
              <a:srgbClr val="EF3E36"/>
            </a:solidFill>
            <a:ln>
              <a:solidFill>
                <a:srgbClr val="EF3E36"/>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b="1" dirty="0" smtClean="0">
                  <a:solidFill>
                    <a:prstClr val="white">
                      <a:hueOff val="0"/>
                      <a:satOff val="0"/>
                      <a:lumOff val="0"/>
                      <a:alphaOff val="0"/>
                    </a:prstClr>
                  </a:solidFill>
                  <a:latin typeface="微软雅黑" panose="020B0503020204020204" pitchFamily="34" charset="-122"/>
                  <a:ea typeface="微软雅黑" panose="020B0503020204020204" pitchFamily="34" charset="-122"/>
                  <a:cs typeface="+mn-ea"/>
                  <a:sym typeface="+mn-lt"/>
                </a:rPr>
                <a:t>行动背景和目的</a:t>
              </a:r>
              <a:endParaRPr lang="zh-CN" altLang="en-US" sz="2800" b="1" dirty="0">
                <a:solidFill>
                  <a:prstClr val="white">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2859088" y="1252467"/>
              <a:ext cx="1196975" cy="771525"/>
            </a:xfrm>
            <a:prstGeom prst="rect">
              <a:avLst/>
            </a:prstGeom>
            <a:solidFill>
              <a:srgbClr val="EF3E36"/>
            </a:solidFill>
            <a:ln w="6350">
              <a:solidFill>
                <a:srgbClr val="FF0000"/>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b="1" dirty="0">
                  <a:latin typeface="微软雅黑" panose="020B0503020204020204" pitchFamily="34" charset="-122"/>
                  <a:ea typeface="微软雅黑" panose="020B0503020204020204" pitchFamily="34" charset="-122"/>
                  <a:cs typeface="+mn-ea"/>
                  <a:sym typeface="+mn-lt"/>
                </a:rPr>
                <a:t>一</a:t>
              </a:r>
              <a:endParaRPr lang="zh-CN" altLang="en-US" sz="2800" b="1" dirty="0">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p:nvGrpSpPr>
        <p:grpSpPr>
          <a:xfrm>
            <a:off x="2675738" y="3192349"/>
            <a:ext cx="6301890" cy="727075"/>
            <a:chOff x="2868613" y="3748017"/>
            <a:chExt cx="6301890" cy="727075"/>
          </a:xfrm>
        </p:grpSpPr>
        <p:sp>
          <p:nvSpPr>
            <p:cNvPr id="10"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工作流程</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三</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2" name="组合 11"/>
          <p:cNvGrpSpPr/>
          <p:nvPr/>
        </p:nvGrpSpPr>
        <p:grpSpPr>
          <a:xfrm>
            <a:off x="2679860" y="4006285"/>
            <a:ext cx="6301890" cy="727075"/>
            <a:chOff x="2868613" y="3748017"/>
            <a:chExt cx="6301890" cy="727075"/>
          </a:xfrm>
        </p:grpSpPr>
        <p:sp>
          <p:nvSpPr>
            <p:cNvPr id="13"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协作工具及手段</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四</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5" name="组合 14"/>
          <p:cNvGrpSpPr/>
          <p:nvPr/>
        </p:nvGrpSpPr>
        <p:grpSpPr>
          <a:xfrm>
            <a:off x="2682132" y="4813789"/>
            <a:ext cx="6301890" cy="727075"/>
            <a:chOff x="2868613" y="3748017"/>
            <a:chExt cx="6301890" cy="727075"/>
          </a:xfrm>
        </p:grpSpPr>
        <p:sp>
          <p:nvSpPr>
            <p:cNvPr id="16"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注意事项</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五</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679860" y="1423053"/>
            <a:ext cx="6301890" cy="727075"/>
            <a:chOff x="2868613" y="3748017"/>
            <a:chExt cx="6301890" cy="727075"/>
          </a:xfrm>
        </p:grpSpPr>
        <p:sp>
          <p:nvSpPr>
            <p:cNvPr id="4"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行动背景及目的</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一</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 name="组合 5"/>
          <p:cNvGrpSpPr/>
          <p:nvPr/>
        </p:nvGrpSpPr>
        <p:grpSpPr>
          <a:xfrm>
            <a:off x="2679853" y="2271292"/>
            <a:ext cx="6311416" cy="771525"/>
            <a:chOff x="2859088" y="1252467"/>
            <a:chExt cx="6311416" cy="771525"/>
          </a:xfrm>
        </p:grpSpPr>
        <p:sp>
          <p:nvSpPr>
            <p:cNvPr id="7" name="任意多边形 9"/>
            <p:cNvSpPr/>
            <p:nvPr/>
          </p:nvSpPr>
          <p:spPr>
            <a:xfrm>
              <a:off x="4206876" y="1252467"/>
              <a:ext cx="4963628" cy="757238"/>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solidFill>
              <a:srgbClr val="EF3E36"/>
            </a:solidFill>
            <a:ln>
              <a:solidFill>
                <a:srgbClr val="EF3E36"/>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b="1" dirty="0" smtClean="0">
                  <a:solidFill>
                    <a:prstClr val="white">
                      <a:hueOff val="0"/>
                      <a:satOff val="0"/>
                      <a:lumOff val="0"/>
                      <a:alphaOff val="0"/>
                    </a:prstClr>
                  </a:solidFill>
                  <a:latin typeface="微软雅黑" panose="020B0503020204020204" pitchFamily="34" charset="-122"/>
                  <a:ea typeface="微软雅黑" panose="020B0503020204020204" pitchFamily="34" charset="-122"/>
                  <a:cs typeface="+mn-ea"/>
                  <a:sym typeface="+mn-lt"/>
                </a:rPr>
                <a:t>组织结构及职责</a:t>
              </a:r>
              <a:endParaRPr lang="zh-CN" altLang="en-US" sz="2800" b="1" dirty="0">
                <a:solidFill>
                  <a:prstClr val="white">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2859088" y="1252467"/>
              <a:ext cx="1196975" cy="771525"/>
            </a:xfrm>
            <a:prstGeom prst="rect">
              <a:avLst/>
            </a:prstGeom>
            <a:solidFill>
              <a:srgbClr val="EF3E36"/>
            </a:solidFill>
            <a:ln w="6350">
              <a:solidFill>
                <a:srgbClr val="FF0000"/>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b="1" dirty="0">
                  <a:latin typeface="微软雅黑" panose="020B0503020204020204" pitchFamily="34" charset="-122"/>
                  <a:ea typeface="微软雅黑" panose="020B0503020204020204" pitchFamily="34" charset="-122"/>
                  <a:cs typeface="+mn-ea"/>
                  <a:sym typeface="+mn-lt"/>
                </a:rPr>
                <a:t>二</a:t>
              </a:r>
              <a:endParaRPr lang="zh-CN" altLang="en-US" sz="2800" b="1" dirty="0">
                <a:latin typeface="微软雅黑" panose="020B0503020204020204" pitchFamily="34" charset="-122"/>
                <a:ea typeface="微软雅黑" panose="020B0503020204020204" pitchFamily="34" charset="-122"/>
                <a:cs typeface="+mn-ea"/>
                <a:sym typeface="+mn-lt"/>
              </a:endParaRPr>
            </a:p>
          </p:txBody>
        </p:sp>
      </p:grpSp>
      <p:grpSp>
        <p:nvGrpSpPr>
          <p:cNvPr id="6" name="组合 8"/>
          <p:cNvGrpSpPr/>
          <p:nvPr/>
        </p:nvGrpSpPr>
        <p:grpSpPr>
          <a:xfrm>
            <a:off x="2675738" y="3192349"/>
            <a:ext cx="6301890" cy="727075"/>
            <a:chOff x="2868613" y="3748017"/>
            <a:chExt cx="6301890" cy="727075"/>
          </a:xfrm>
        </p:grpSpPr>
        <p:sp>
          <p:nvSpPr>
            <p:cNvPr id="10"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工作流程</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三</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9" name="组合 11"/>
          <p:cNvGrpSpPr/>
          <p:nvPr/>
        </p:nvGrpSpPr>
        <p:grpSpPr>
          <a:xfrm>
            <a:off x="2679860" y="4006285"/>
            <a:ext cx="6301890" cy="727075"/>
            <a:chOff x="2868613" y="3748017"/>
            <a:chExt cx="6301890" cy="727075"/>
          </a:xfrm>
        </p:grpSpPr>
        <p:sp>
          <p:nvSpPr>
            <p:cNvPr id="13"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协作工具及手段</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四</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2" name="组合 14"/>
          <p:cNvGrpSpPr/>
          <p:nvPr/>
        </p:nvGrpSpPr>
        <p:grpSpPr>
          <a:xfrm>
            <a:off x="2682132" y="4813789"/>
            <a:ext cx="6301890" cy="727075"/>
            <a:chOff x="2868613" y="3748017"/>
            <a:chExt cx="6301890" cy="727075"/>
          </a:xfrm>
        </p:grpSpPr>
        <p:sp>
          <p:nvSpPr>
            <p:cNvPr id="16" name="任意多边形 13"/>
            <p:cNvSpPr/>
            <p:nvPr/>
          </p:nvSpPr>
          <p:spPr>
            <a:xfrm>
              <a:off x="4176712" y="3748017"/>
              <a:ext cx="4993791" cy="727075"/>
            </a:xfrm>
            <a:custGeom>
              <a:avLst/>
              <a:gdLst>
                <a:gd name="connsiteX0" fmla="*/ 0 w 4465319"/>
                <a:gd name="connsiteY0" fmla="*/ 0 h 1395412"/>
                <a:gd name="connsiteX1" fmla="*/ 4465319 w 4465319"/>
                <a:gd name="connsiteY1" fmla="*/ 0 h 1395412"/>
                <a:gd name="connsiteX2" fmla="*/ 4465319 w 4465319"/>
                <a:gd name="connsiteY2" fmla="*/ 1395412 h 1395412"/>
                <a:gd name="connsiteX3" fmla="*/ 0 w 4465319"/>
                <a:gd name="connsiteY3" fmla="*/ 1395412 h 1395412"/>
                <a:gd name="connsiteX4" fmla="*/ 0 w 4465319"/>
                <a:gd name="connsiteY4" fmla="*/ 0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19" h="1395412">
                  <a:moveTo>
                    <a:pt x="0" y="0"/>
                  </a:moveTo>
                  <a:lnTo>
                    <a:pt x="4465319" y="0"/>
                  </a:lnTo>
                  <a:lnTo>
                    <a:pt x="4465319" y="1395412"/>
                  </a:lnTo>
                  <a:lnTo>
                    <a:pt x="0" y="1395412"/>
                  </a:lnTo>
                  <a:lnTo>
                    <a:pt x="0" y="0"/>
                  </a:lnTo>
                  <a:close/>
                </a:path>
              </a:pathLst>
            </a:custGeom>
            <a:noFill/>
            <a:ln>
              <a:solidFill>
                <a:schemeClr val="bg1">
                  <a:lumMod val="5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lIns="360000" tIns="314960" rIns="314960" bIns="314960" spcCol="1270" anchor="ctr"/>
            <a:lstStyle/>
            <a:p>
              <a:pPr algn="ctr" defTabSz="3674110" eaLnBrk="1" fontAlgn="auto" hangingPunct="1">
                <a:lnSpc>
                  <a:spcPct val="90000"/>
                </a:lnSpc>
                <a:spcBef>
                  <a:spcPts val="0"/>
                </a:spcBef>
                <a:spcAft>
                  <a:spcPts val="0"/>
                </a:spcAft>
                <a:defRPr/>
              </a:pPr>
              <a:r>
                <a:rPr lang="zh-CN" altLang="en-US" sz="28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rPr>
                <a:t>注意事项</a:t>
              </a:r>
              <a:endParaRPr lang="zh-CN" altLang="en-US" sz="28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a:xfrm>
              <a:off x="2868613" y="3748017"/>
              <a:ext cx="1196975" cy="727075"/>
            </a:xfrm>
            <a:prstGeom prst="rect">
              <a:avLst/>
            </a:prstGeom>
            <a:solidFill>
              <a:schemeClr val="bg1">
                <a:lumMod val="50000"/>
              </a:schemeClr>
            </a:solidFill>
            <a:ln w="6350">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eaLnBrk="1" fontAlgn="auto" hangingPunct="1">
                <a:spcBef>
                  <a:spcPts val="0"/>
                </a:spcBef>
                <a:spcAft>
                  <a:spcPts val="0"/>
                </a:spcAft>
                <a:defRPr/>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五</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1596788" y="1733266"/>
            <a:ext cx="8898340" cy="46129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文本占位符 1"/>
          <p:cNvSpPr>
            <a:spLocks noGrp="1"/>
          </p:cNvSpPr>
          <p:nvPr/>
        </p:nvSpPr>
        <p:spPr>
          <a:xfrm>
            <a:off x="118942" y="160420"/>
            <a:ext cx="11040533" cy="576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algn="l">
              <a:buClrTx/>
              <a:buSzTx/>
              <a:buFont typeface="Arial" panose="020B0604020202090204" pitchFamily="34" charset="0"/>
              <a:buNone/>
            </a:pPr>
            <a:r>
              <a:rPr lang="zh-CN" altLang="en-US" dirty="0" smtClean="0">
                <a:latin typeface="Microsoft YaHei UI" panose="020B0503020204020204" charset="-122"/>
                <a:ea typeface="Microsoft YaHei UI" panose="020B0503020204020204" charset="-122"/>
                <a:sym typeface="Arial" panose="020B0604020202090204" pitchFamily="34" charset="0"/>
              </a:rPr>
              <a:t>组织结构和职责</a:t>
            </a:r>
            <a:endParaRPr lang="zh-CN" altLang="en-US" dirty="0">
              <a:latin typeface="Microsoft YaHei UI" panose="020B0503020204020204" charset="-122"/>
              <a:ea typeface="Microsoft YaHei UI" panose="020B0503020204020204" charset="-122"/>
              <a:sym typeface="Arial" panose="020B0604020202090204" pitchFamily="34" charset="0"/>
            </a:endParaRPr>
          </a:p>
          <a:p>
            <a:pPr marL="0" algn="l">
              <a:buClrTx/>
              <a:buSzTx/>
              <a:buFont typeface="Arial" panose="020B0604020202090204" pitchFamily="34" charset="0"/>
              <a:buNone/>
            </a:pPr>
            <a:endParaRPr lang="zh-CN" altLang="en-US" dirty="0">
              <a:latin typeface="Microsoft YaHei UI" panose="020B0503020204020204" charset="-122"/>
              <a:ea typeface="Microsoft YaHei UI" panose="020B0503020204020204" charset="-122"/>
              <a:sym typeface="Arial" panose="020B0604020202090204" pitchFamily="34" charset="0"/>
            </a:endParaRPr>
          </a:p>
        </p:txBody>
      </p:sp>
      <p:sp>
        <p:nvSpPr>
          <p:cNvPr id="77" name="圆角矩形 37"/>
          <p:cNvSpPr>
            <a:spLocks noChangeArrowheads="1"/>
          </p:cNvSpPr>
          <p:nvPr/>
        </p:nvSpPr>
        <p:spPr bwMode="auto">
          <a:xfrm>
            <a:off x="4560794" y="2280760"/>
            <a:ext cx="2533650" cy="958850"/>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4773519" y="2460148"/>
            <a:ext cx="2566987" cy="882650"/>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79" name="TextBox 39"/>
          <p:cNvSpPr txBox="1">
            <a:spLocks noChangeArrowheads="1"/>
          </p:cNvSpPr>
          <p:nvPr/>
        </p:nvSpPr>
        <p:spPr bwMode="auto">
          <a:xfrm>
            <a:off x="4992308" y="2575042"/>
            <a:ext cx="227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en-US" altLang="zh-CN" sz="1700" b="1" dirty="0">
                <a:solidFill>
                  <a:srgbClr val="000000"/>
                </a:solidFill>
                <a:latin typeface="微软雅黑" panose="020B0503020204020204" pitchFamily="34" charset="-122"/>
                <a:ea typeface="微软雅黑" panose="020B0503020204020204" pitchFamily="34" charset="-122"/>
                <a:sym typeface="Calibri" pitchFamily="34" charset="0"/>
              </a:rPr>
              <a:t>      </a:t>
            </a: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领导决策组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82" name="圆角矩形 56"/>
          <p:cNvSpPr>
            <a:spLocks noChangeArrowheads="1"/>
          </p:cNvSpPr>
          <p:nvPr/>
        </p:nvSpPr>
        <p:spPr bwMode="auto">
          <a:xfrm>
            <a:off x="2102515" y="3940291"/>
            <a:ext cx="1962150" cy="1218569"/>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83" name="圆角矩形 82"/>
          <p:cNvSpPr/>
          <p:nvPr/>
        </p:nvSpPr>
        <p:spPr bwMode="auto">
          <a:xfrm>
            <a:off x="2315240" y="4119679"/>
            <a:ext cx="1963737" cy="1257545"/>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84" name="TextBox 58"/>
          <p:cNvSpPr txBox="1">
            <a:spLocks noChangeArrowheads="1"/>
          </p:cNvSpPr>
          <p:nvPr/>
        </p:nvSpPr>
        <p:spPr bwMode="auto">
          <a:xfrm>
            <a:off x="2661315" y="4097455"/>
            <a:ext cx="227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现场值班组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85" name="TextBox 59"/>
          <p:cNvSpPr txBox="1">
            <a:spLocks noChangeArrowheads="1"/>
          </p:cNvSpPr>
          <p:nvPr/>
        </p:nvSpPr>
        <p:spPr bwMode="auto">
          <a:xfrm>
            <a:off x="2374710" y="4429881"/>
            <a:ext cx="186332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三中心局方现场</a:t>
            </a:r>
            <a:endParaRPr kumimoji="1" lang="en-US" altLang="zh-CN" sz="1600" dirty="0" smtClean="0">
              <a:solidFill>
                <a:srgbClr val="000000"/>
              </a:solidFill>
              <a:latin typeface="微软雅黑" panose="020B0503020204020204" pitchFamily="34" charset="-122"/>
              <a:ea typeface="微软雅黑" panose="020B0503020204020204" pitchFamily="34" charset="-122"/>
              <a:sym typeface="Calibri" pitchFamily="34" charset="0"/>
            </a:endParaRPr>
          </a:p>
          <a:p>
            <a:pPr algn="ct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值班人员</a:t>
            </a:r>
            <a:endParaRPr kumimoji="1" lang="en-US" altLang="zh-CN" sz="1600" dirty="0" smtClean="0">
              <a:solidFill>
                <a:srgbClr val="000000"/>
              </a:solidFill>
              <a:latin typeface="微软雅黑" panose="020B0503020204020204" pitchFamily="34" charset="-122"/>
              <a:ea typeface="微软雅黑" panose="020B0503020204020204" pitchFamily="34" charset="-122"/>
              <a:sym typeface="Calibri" pitchFamily="34" charset="0"/>
            </a:endParaRPr>
          </a:p>
          <a:p>
            <a:pPr algn="ct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a:t>
            </a:r>
            <a:r>
              <a:rPr kumimoji="1" lang="en-US" altLang="zh-CN" sz="1600" dirty="0" smtClean="0">
                <a:solidFill>
                  <a:srgbClr val="000000"/>
                </a:solidFill>
                <a:latin typeface="微软雅黑" panose="020B0503020204020204" pitchFamily="34" charset="-122"/>
                <a:ea typeface="微软雅黑" panose="020B0503020204020204" pitchFamily="34" charset="-122"/>
                <a:sym typeface="Calibri" pitchFamily="34" charset="0"/>
              </a:rPr>
              <a:t>3</a:t>
            </a: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人）</a:t>
            </a:r>
            <a:endParaRPr kumimoji="1" lang="zh-CN" altLang="en-US" sz="1600"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87" name="圆角矩形 75"/>
          <p:cNvSpPr>
            <a:spLocks noChangeArrowheads="1"/>
          </p:cNvSpPr>
          <p:nvPr/>
        </p:nvSpPr>
        <p:spPr bwMode="auto">
          <a:xfrm>
            <a:off x="4947315" y="3940292"/>
            <a:ext cx="1962150" cy="1123036"/>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88" name="圆角矩形 87"/>
          <p:cNvSpPr/>
          <p:nvPr/>
        </p:nvSpPr>
        <p:spPr bwMode="auto">
          <a:xfrm>
            <a:off x="5160040" y="4132380"/>
            <a:ext cx="1977739" cy="1203902"/>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89" name="TextBox 77"/>
          <p:cNvSpPr txBox="1">
            <a:spLocks noChangeArrowheads="1"/>
          </p:cNvSpPr>
          <p:nvPr/>
        </p:nvSpPr>
        <p:spPr bwMode="auto">
          <a:xfrm>
            <a:off x="5328691" y="4122215"/>
            <a:ext cx="22780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安全监测处置组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90" name="TextBox 78"/>
          <p:cNvSpPr txBox="1">
            <a:spLocks noChangeArrowheads="1"/>
          </p:cNvSpPr>
          <p:nvPr/>
        </p:nvSpPr>
        <p:spPr bwMode="auto">
          <a:xfrm>
            <a:off x="5008725" y="4415286"/>
            <a:ext cx="238835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spcBef>
                <a:spcPct val="20000"/>
              </a:spcBef>
            </a:pPr>
            <a:r>
              <a:rPr lang="zh-CN" altLang="zh-CN" sz="1600" dirty="0" smtClean="0">
                <a:latin typeface="+mj-ea"/>
                <a:ea typeface="+mj-ea"/>
              </a:rPr>
              <a:t>安全团队，外协团</a:t>
            </a:r>
            <a:r>
              <a:rPr lang="zh-CN" altLang="en-US" sz="1600" dirty="0" smtClean="0">
                <a:latin typeface="+mj-ea"/>
                <a:ea typeface="+mj-ea"/>
              </a:rPr>
              <a:t>队，</a:t>
            </a:r>
            <a:r>
              <a:rPr lang="zh-CN" altLang="zh-CN" sz="1600" dirty="0" smtClean="0">
                <a:latin typeface="+mj-ea"/>
                <a:ea typeface="+mj-ea"/>
              </a:rPr>
              <a:t>数据库、应用值班人员</a:t>
            </a:r>
            <a:endParaRPr lang="en-US" altLang="zh-CN" sz="1600" dirty="0" smtClean="0">
              <a:latin typeface="+mj-ea"/>
              <a:ea typeface="+mj-ea"/>
            </a:endParaRPr>
          </a:p>
          <a:p>
            <a:pPr algn="ctr">
              <a:spcBef>
                <a:spcPct val="20000"/>
              </a:spcBef>
            </a:pPr>
            <a:r>
              <a:rPr kumimoji="1" lang="zh-CN" altLang="en-US" sz="1600" dirty="0" smtClean="0">
                <a:solidFill>
                  <a:srgbClr val="000000"/>
                </a:solidFill>
                <a:latin typeface="+mj-ea"/>
                <a:ea typeface="+mj-ea"/>
                <a:sym typeface="Calibri" pitchFamily="34" charset="0"/>
              </a:rPr>
              <a:t>（</a:t>
            </a:r>
            <a:r>
              <a:rPr kumimoji="1" lang="en-US" altLang="zh-CN" sz="1600" dirty="0" smtClean="0">
                <a:solidFill>
                  <a:srgbClr val="000000"/>
                </a:solidFill>
                <a:latin typeface="+mj-ea"/>
                <a:ea typeface="+mj-ea"/>
                <a:sym typeface="Calibri" pitchFamily="34" charset="0"/>
              </a:rPr>
              <a:t>1+5+n</a:t>
            </a:r>
            <a:r>
              <a:rPr kumimoji="1" lang="zh-CN" altLang="en-US" sz="1600" dirty="0" smtClean="0">
                <a:solidFill>
                  <a:srgbClr val="000000"/>
                </a:solidFill>
                <a:latin typeface="+mj-ea"/>
                <a:ea typeface="+mj-ea"/>
                <a:sym typeface="Calibri" pitchFamily="34" charset="0"/>
              </a:rPr>
              <a:t>人）</a:t>
            </a:r>
            <a:endParaRPr kumimoji="1" lang="zh-CN" altLang="en-US" sz="1600" dirty="0">
              <a:solidFill>
                <a:srgbClr val="000000"/>
              </a:solidFill>
              <a:latin typeface="+mj-ea"/>
              <a:ea typeface="+mj-ea"/>
              <a:sym typeface="Calibri" pitchFamily="34" charset="0"/>
            </a:endParaRPr>
          </a:p>
        </p:txBody>
      </p:sp>
      <p:sp>
        <p:nvSpPr>
          <p:cNvPr id="94" name="圆角矩形 96"/>
          <p:cNvSpPr>
            <a:spLocks noChangeArrowheads="1"/>
          </p:cNvSpPr>
          <p:nvPr/>
        </p:nvSpPr>
        <p:spPr bwMode="auto">
          <a:xfrm>
            <a:off x="7703499" y="3949762"/>
            <a:ext cx="2085975" cy="958850"/>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95" name="圆角矩形 94"/>
          <p:cNvSpPr/>
          <p:nvPr/>
        </p:nvSpPr>
        <p:spPr bwMode="auto">
          <a:xfrm>
            <a:off x="7916224" y="4115502"/>
            <a:ext cx="2169472" cy="1343610"/>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06" name="TextBox 135"/>
          <p:cNvSpPr txBox="1">
            <a:spLocks noChangeArrowheads="1"/>
          </p:cNvSpPr>
          <p:nvPr/>
        </p:nvSpPr>
        <p:spPr bwMode="auto">
          <a:xfrm>
            <a:off x="7835261" y="4100597"/>
            <a:ext cx="22780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spcBef>
                <a:spcPct val="20000"/>
              </a:spcBef>
            </a:pP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溯源支撑组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cxnSp>
        <p:nvCxnSpPr>
          <p:cNvPr id="109" name="肘形连接符 108"/>
          <p:cNvCxnSpPr>
            <a:stCxn id="78" idx="2"/>
            <a:endCxn id="94" idx="0"/>
          </p:cNvCxnSpPr>
          <p:nvPr/>
        </p:nvCxnSpPr>
        <p:spPr>
          <a:xfrm rot="16200000" flipH="1">
            <a:off x="7098268" y="2301543"/>
            <a:ext cx="606964" cy="2689474"/>
          </a:xfrm>
          <a:prstGeom prst="bentConnector3">
            <a:avLst>
              <a:gd name="adj1" fmla="val 43254"/>
            </a:avLst>
          </a:prstGeom>
        </p:spPr>
        <p:style>
          <a:lnRef idx="3">
            <a:schemeClr val="dk1"/>
          </a:lnRef>
          <a:fillRef idx="0">
            <a:schemeClr val="dk1"/>
          </a:fillRef>
          <a:effectRef idx="2">
            <a:schemeClr val="dk1"/>
          </a:effectRef>
          <a:fontRef idx="minor">
            <a:schemeClr val="tx1"/>
          </a:fontRef>
        </p:style>
      </p:cxnSp>
      <p:sp>
        <p:nvSpPr>
          <p:cNvPr id="110" name="圆角矩形 109"/>
          <p:cNvSpPr/>
          <p:nvPr/>
        </p:nvSpPr>
        <p:spPr>
          <a:xfrm>
            <a:off x="1596789" y="1064525"/>
            <a:ext cx="8911988" cy="655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HW2020</a:t>
            </a:r>
            <a:r>
              <a:rPr lang="zh-CN" altLang="zh-CN" b="1" dirty="0" smtClean="0"/>
              <a:t>专项行动工作组</a:t>
            </a:r>
            <a:endParaRPr lang="zh-CN" altLang="en-US" b="1" dirty="0"/>
          </a:p>
        </p:txBody>
      </p:sp>
      <p:cxnSp>
        <p:nvCxnSpPr>
          <p:cNvPr id="120" name="肘形连接符 119"/>
          <p:cNvCxnSpPr>
            <a:endCxn id="87" idx="0"/>
          </p:cNvCxnSpPr>
          <p:nvPr/>
        </p:nvCxnSpPr>
        <p:spPr>
          <a:xfrm rot="5400000">
            <a:off x="5832186" y="3712865"/>
            <a:ext cx="323631" cy="13122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22" name="形状 121"/>
          <p:cNvCxnSpPr>
            <a:endCxn id="82" idx="0"/>
          </p:cNvCxnSpPr>
          <p:nvPr/>
        </p:nvCxnSpPr>
        <p:spPr>
          <a:xfrm rot="10800000" flipV="1">
            <a:off x="3083590" y="3603011"/>
            <a:ext cx="2989664" cy="337280"/>
          </a:xfrm>
          <a:prstGeom prst="bentConnector2">
            <a:avLst/>
          </a:prstGeom>
        </p:spPr>
        <p:style>
          <a:lnRef idx="3">
            <a:schemeClr val="dk1"/>
          </a:lnRef>
          <a:fillRef idx="0">
            <a:schemeClr val="dk1"/>
          </a:fillRef>
          <a:effectRef idx="2">
            <a:schemeClr val="dk1"/>
          </a:effectRef>
          <a:fontRef idx="minor">
            <a:schemeClr val="tx1"/>
          </a:fontRef>
        </p:style>
      </p:cxnSp>
      <p:sp>
        <p:nvSpPr>
          <p:cNvPr id="125" name="TextBox 59"/>
          <p:cNvSpPr txBox="1">
            <a:spLocks noChangeArrowheads="1"/>
          </p:cNvSpPr>
          <p:nvPr/>
        </p:nvSpPr>
        <p:spPr bwMode="auto">
          <a:xfrm>
            <a:off x="5133123" y="2889960"/>
            <a:ext cx="18367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中心主任、室主任</a:t>
            </a:r>
            <a:endParaRPr kumimoji="1" lang="zh-CN" altLang="en-US" sz="1600"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127" name="TextBox 59"/>
          <p:cNvSpPr txBox="1">
            <a:spLocks noChangeArrowheads="1"/>
          </p:cNvSpPr>
          <p:nvPr/>
        </p:nvSpPr>
        <p:spPr bwMode="auto">
          <a:xfrm>
            <a:off x="7902054" y="4404859"/>
            <a:ext cx="2279176"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spcBef>
                <a:spcPct val="20000"/>
              </a:spcBef>
            </a:pPr>
            <a:r>
              <a:rPr lang="zh-CN" altLang="zh-CN" sz="1600" dirty="0" smtClean="0">
                <a:latin typeface="+mn-ea"/>
                <a:ea typeface="+mn-ea"/>
              </a:rPr>
              <a:t>云网安全管理平台、流量分析平台、日志平台、数据库组、应用系统、端到端</a:t>
            </a:r>
            <a:r>
              <a:rPr lang="zh-CN" altLang="en-US" sz="1600" dirty="0" smtClean="0">
                <a:latin typeface="+mn-ea"/>
                <a:ea typeface="+mn-ea"/>
              </a:rPr>
              <a:t>值班人员</a:t>
            </a:r>
            <a:endParaRPr kumimoji="1" lang="zh-CN" altLang="en-US" sz="1600" dirty="0">
              <a:solidFill>
                <a:srgbClr val="000000"/>
              </a:solidFill>
              <a:latin typeface="+mn-ea"/>
              <a:ea typeface="+mn-ea"/>
              <a:sym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105469" y="1719614"/>
            <a:ext cx="9758149" cy="44491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占位符 1"/>
          <p:cNvSpPr>
            <a:spLocks noGrp="1"/>
          </p:cNvSpPr>
          <p:nvPr/>
        </p:nvSpPr>
        <p:spPr>
          <a:xfrm>
            <a:off x="118942" y="160420"/>
            <a:ext cx="11040533" cy="576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algn="l">
              <a:buClrTx/>
              <a:buSzTx/>
              <a:buFont typeface="Arial" panose="020B0604020202090204" pitchFamily="34" charset="0"/>
              <a:buNone/>
            </a:pPr>
            <a:r>
              <a:rPr lang="zh-CN" altLang="en-US" dirty="0" smtClean="0">
                <a:latin typeface="Microsoft YaHei UI" panose="020B0503020204020204" charset="-122"/>
                <a:ea typeface="Microsoft YaHei UI" panose="020B0503020204020204" charset="-122"/>
                <a:sym typeface="Arial" panose="020B0604020202090204" pitchFamily="34" charset="0"/>
              </a:rPr>
              <a:t>组织结构和职责</a:t>
            </a:r>
            <a:endParaRPr lang="zh-CN" altLang="en-US" dirty="0">
              <a:latin typeface="Microsoft YaHei UI" panose="020B0503020204020204" charset="-122"/>
              <a:ea typeface="Microsoft YaHei UI" panose="020B0503020204020204" charset="-122"/>
              <a:sym typeface="Arial" panose="020B0604020202090204" pitchFamily="34" charset="0"/>
            </a:endParaRPr>
          </a:p>
          <a:p>
            <a:pPr marL="0" algn="l">
              <a:buClrTx/>
              <a:buSzTx/>
              <a:buFont typeface="Arial" panose="020B0604020202090204" pitchFamily="34" charset="0"/>
              <a:buNone/>
            </a:pPr>
            <a:endParaRPr lang="zh-CN" altLang="en-US" dirty="0">
              <a:latin typeface="Microsoft YaHei UI" panose="020B0503020204020204" charset="-122"/>
              <a:ea typeface="Microsoft YaHei UI" panose="020B0503020204020204" charset="-122"/>
              <a:sym typeface="Arial" panose="020B0604020202090204" pitchFamily="34" charset="0"/>
            </a:endParaRPr>
          </a:p>
        </p:txBody>
      </p:sp>
      <p:sp>
        <p:nvSpPr>
          <p:cNvPr id="77" name="圆角矩形 37"/>
          <p:cNvSpPr>
            <a:spLocks noChangeArrowheads="1"/>
          </p:cNvSpPr>
          <p:nvPr/>
        </p:nvSpPr>
        <p:spPr bwMode="auto">
          <a:xfrm>
            <a:off x="753002" y="1202567"/>
            <a:ext cx="2533650" cy="1011603"/>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965727" y="1381955"/>
            <a:ext cx="2566987" cy="931211"/>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79" name="TextBox 39"/>
          <p:cNvSpPr txBox="1">
            <a:spLocks noChangeArrowheads="1"/>
          </p:cNvSpPr>
          <p:nvPr/>
        </p:nvSpPr>
        <p:spPr bwMode="auto">
          <a:xfrm>
            <a:off x="1184516" y="1496849"/>
            <a:ext cx="2278062" cy="3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en-US" altLang="zh-CN" sz="1700" b="1" dirty="0">
                <a:solidFill>
                  <a:srgbClr val="000000"/>
                </a:solidFill>
                <a:latin typeface="微软雅黑" panose="020B0503020204020204" pitchFamily="34" charset="-122"/>
                <a:ea typeface="微软雅黑" panose="020B0503020204020204" pitchFamily="34" charset="-122"/>
                <a:sym typeface="Calibri" pitchFamily="34" charset="0"/>
              </a:rPr>
              <a:t>      </a:t>
            </a: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领导决策组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125" name="TextBox 59"/>
          <p:cNvSpPr txBox="1">
            <a:spLocks noChangeArrowheads="1"/>
          </p:cNvSpPr>
          <p:nvPr/>
        </p:nvSpPr>
        <p:spPr bwMode="auto">
          <a:xfrm>
            <a:off x="1325331" y="1811768"/>
            <a:ext cx="1836737" cy="51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中心主任、室主任</a:t>
            </a:r>
            <a:endParaRPr kumimoji="1" lang="zh-CN" altLang="en-US" sz="1600"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28" name="AutoShape 5"/>
          <p:cNvSpPr/>
          <p:nvPr/>
        </p:nvSpPr>
        <p:spPr bwMode="auto">
          <a:xfrm>
            <a:off x="1986934" y="2530209"/>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29" name="AutoShape 6"/>
          <p:cNvSpPr/>
          <p:nvPr/>
        </p:nvSpPr>
        <p:spPr bwMode="auto">
          <a:xfrm>
            <a:off x="1986934" y="2538989"/>
            <a:ext cx="445156" cy="3693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a:solidFill>
                  <a:schemeClr val="bg1"/>
                </a:solidFill>
                <a:latin typeface="Arial" panose="020B0604020202090204" pitchFamily="34" charset="0"/>
                <a:ea typeface="微软雅黑" panose="020B0503020204020204" pitchFamily="34" charset="-122"/>
                <a:sym typeface="Arial" panose="020B0604020202090204" pitchFamily="34" charset="0"/>
              </a:rPr>
              <a:t>01</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0" name="AutoShape 7"/>
          <p:cNvSpPr/>
          <p:nvPr/>
        </p:nvSpPr>
        <p:spPr bwMode="auto">
          <a:xfrm>
            <a:off x="2497396" y="2562274"/>
            <a:ext cx="1333088"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人员组成</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1" name="AutoShape 9"/>
          <p:cNvSpPr/>
          <p:nvPr/>
        </p:nvSpPr>
        <p:spPr bwMode="auto">
          <a:xfrm>
            <a:off x="2433492" y="3119629"/>
            <a:ext cx="7379251" cy="2769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171450" indent="-171450" eaLnBrk="1" fontAlgn="base">
              <a:spcBef>
                <a:spcPts val="635"/>
              </a:spcBef>
              <a:spcAft>
                <a:spcPct val="0"/>
              </a:spcAft>
            </a:pPr>
            <a:r>
              <a:rPr lang="zh-CN" altLang="en-US" sz="1800" b="0" dirty="0" smtClean="0">
                <a:solidFill>
                  <a:schemeClr val="tx1"/>
                </a:solidFill>
                <a:latin typeface="+mj-ea"/>
                <a:ea typeface="+mj-ea"/>
                <a:sym typeface="Arial" panose="020B0604020202090204" pitchFamily="34" charset="0"/>
              </a:rPr>
              <a:t>由</a:t>
            </a:r>
            <a:r>
              <a:rPr lang="zh-CN" altLang="en-US" sz="1800" b="0" dirty="0" smtClean="0">
                <a:solidFill>
                  <a:srgbClr val="FF0000"/>
                </a:solidFill>
                <a:latin typeface="+mj-ea"/>
                <a:ea typeface="+mj-ea"/>
                <a:sym typeface="Arial" panose="020B0604020202090204" pitchFamily="34" charset="0"/>
              </a:rPr>
              <a:t>北京中心、江苏中心、广东中心领导</a:t>
            </a:r>
            <a:r>
              <a:rPr lang="zh-CN" altLang="en-US" sz="1800" b="0" dirty="0" smtClean="0">
                <a:solidFill>
                  <a:schemeClr val="tx1"/>
                </a:solidFill>
                <a:latin typeface="+mj-ea"/>
                <a:ea typeface="+mj-ea"/>
                <a:sym typeface="Arial" panose="020B0604020202090204" pitchFamily="34" charset="0"/>
              </a:rPr>
              <a:t>组成</a:t>
            </a:r>
            <a:endParaRPr lang="es-ES" altLang="zh-CN" sz="1800" b="0" dirty="0">
              <a:solidFill>
                <a:schemeClr val="tx1"/>
              </a:solidFill>
              <a:latin typeface="+mj-ea"/>
              <a:ea typeface="+mj-ea"/>
              <a:sym typeface="Arial" panose="020B0604020202090204" pitchFamily="34" charset="0"/>
            </a:endParaRPr>
          </a:p>
        </p:txBody>
      </p:sp>
      <p:sp>
        <p:nvSpPr>
          <p:cNvPr id="33" name="AutoShape 5"/>
          <p:cNvSpPr/>
          <p:nvPr/>
        </p:nvSpPr>
        <p:spPr bwMode="auto">
          <a:xfrm>
            <a:off x="1945714" y="3785829"/>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34" name="AutoShape 6"/>
          <p:cNvSpPr/>
          <p:nvPr/>
        </p:nvSpPr>
        <p:spPr bwMode="auto">
          <a:xfrm>
            <a:off x="1945714" y="3817436"/>
            <a:ext cx="445156" cy="323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smtClean="0">
                <a:solidFill>
                  <a:schemeClr val="bg1"/>
                </a:solidFill>
                <a:latin typeface="Arial" panose="020B0604020202090204" pitchFamily="34" charset="0"/>
                <a:ea typeface="微软雅黑" panose="020B0503020204020204" pitchFamily="34" charset="-122"/>
                <a:sym typeface="Arial" panose="020B0604020202090204" pitchFamily="34" charset="0"/>
              </a:rPr>
              <a:t>02</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5" name="AutoShape 7"/>
          <p:cNvSpPr/>
          <p:nvPr/>
        </p:nvSpPr>
        <p:spPr bwMode="auto">
          <a:xfrm>
            <a:off x="2524415" y="3831542"/>
            <a:ext cx="2270397"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组织职责</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6" name="AutoShape 9"/>
          <p:cNvSpPr/>
          <p:nvPr/>
        </p:nvSpPr>
        <p:spPr bwMode="auto">
          <a:xfrm>
            <a:off x="2169993" y="4238769"/>
            <a:ext cx="8065827" cy="18004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indent="457200">
              <a:lnSpc>
                <a:spcPct val="150000"/>
              </a:lnSpc>
            </a:pPr>
            <a:r>
              <a:rPr lang="zh-CN" altLang="en-US" sz="1800" b="0" dirty="0" smtClean="0">
                <a:solidFill>
                  <a:schemeClr val="tx1"/>
                </a:solidFill>
                <a:latin typeface="+mj-ea"/>
                <a:ea typeface="+mj-ea"/>
                <a:sym typeface="Arial" panose="020B0604020202090204" pitchFamily="34" charset="0"/>
              </a:rPr>
              <a:t>负责统一协调及指挥调度工作；对各中心负责范围内的系统所出现的风险、威胁的应对方式进行决策；对应急响应事件进行总体指挥和协调调度；对三中心自行发现的风险、威胁判定是否上报总指挥部。</a:t>
            </a:r>
            <a:endParaRPr lang="zh-CN" altLang="en-US" sz="1800" b="0" dirty="0" smtClean="0">
              <a:solidFill>
                <a:schemeClr val="tx1"/>
              </a:solidFill>
              <a:latin typeface="+mj-ea"/>
              <a:ea typeface="+mj-ea"/>
              <a:sym typeface="Arial" panose="020B0604020202090204" pitchFamily="34" charset="0"/>
            </a:endParaRPr>
          </a:p>
          <a:p>
            <a:endParaRPr lang="zh-CN" altLang="en-US" sz="1800" b="0" dirty="0" smtClean="0">
              <a:solidFill>
                <a:schemeClr val="tx1"/>
              </a:solidFill>
              <a:latin typeface="+mj-ea"/>
              <a:ea typeface="+mj-ea"/>
              <a:sym typeface="Arial" panose="020B0604020202090204" pitchFamily="34" charset="0"/>
            </a:endParaRPr>
          </a:p>
          <a:p>
            <a:endParaRPr lang="en-US" altLang="zh-CN" sz="1800" b="0" dirty="0" smtClean="0">
              <a:solidFill>
                <a:schemeClr val="tx1"/>
              </a:solidFill>
              <a:latin typeface="+mj-ea"/>
              <a:ea typeface="+mj-ea"/>
              <a:sym typeface="Arial" panose="020B060402020209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105469" y="1719614"/>
            <a:ext cx="9758149" cy="44491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占位符 1"/>
          <p:cNvSpPr>
            <a:spLocks noGrp="1"/>
          </p:cNvSpPr>
          <p:nvPr/>
        </p:nvSpPr>
        <p:spPr>
          <a:xfrm>
            <a:off x="118942" y="160420"/>
            <a:ext cx="11040533" cy="576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algn="l">
              <a:buClrTx/>
              <a:buSzTx/>
              <a:buFont typeface="Arial" panose="020B0604020202090204" pitchFamily="34" charset="0"/>
              <a:buNone/>
            </a:pPr>
            <a:r>
              <a:rPr lang="zh-CN" altLang="en-US" dirty="0" smtClean="0">
                <a:latin typeface="Microsoft YaHei UI" panose="020B0503020204020204" charset="-122"/>
                <a:ea typeface="Microsoft YaHei UI" panose="020B0503020204020204" charset="-122"/>
                <a:sym typeface="Arial" panose="020B0604020202090204" pitchFamily="34" charset="0"/>
              </a:rPr>
              <a:t>组织结构和职责</a:t>
            </a:r>
            <a:endParaRPr lang="zh-CN" altLang="en-US" dirty="0">
              <a:latin typeface="Microsoft YaHei UI" panose="020B0503020204020204" charset="-122"/>
              <a:ea typeface="Microsoft YaHei UI" panose="020B0503020204020204" charset="-122"/>
              <a:sym typeface="Arial" panose="020B0604020202090204" pitchFamily="34" charset="0"/>
            </a:endParaRPr>
          </a:p>
          <a:p>
            <a:pPr marL="0" algn="l">
              <a:buClrTx/>
              <a:buSzTx/>
              <a:buFont typeface="Arial" panose="020B0604020202090204" pitchFamily="34" charset="0"/>
              <a:buNone/>
            </a:pPr>
            <a:endParaRPr lang="zh-CN" altLang="en-US" dirty="0">
              <a:latin typeface="Microsoft YaHei UI" panose="020B0503020204020204" charset="-122"/>
              <a:ea typeface="Microsoft YaHei UI" panose="020B0503020204020204" charset="-122"/>
              <a:sym typeface="Arial" panose="020B0604020202090204" pitchFamily="34" charset="0"/>
            </a:endParaRPr>
          </a:p>
        </p:txBody>
      </p:sp>
      <p:sp>
        <p:nvSpPr>
          <p:cNvPr id="77" name="圆角矩形 37"/>
          <p:cNvSpPr>
            <a:spLocks noChangeArrowheads="1"/>
          </p:cNvSpPr>
          <p:nvPr/>
        </p:nvSpPr>
        <p:spPr bwMode="auto">
          <a:xfrm>
            <a:off x="753002" y="1202567"/>
            <a:ext cx="2533650" cy="1011603"/>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965727" y="1381955"/>
            <a:ext cx="2566987" cy="931211"/>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79" name="TextBox 39"/>
          <p:cNvSpPr txBox="1">
            <a:spLocks noChangeArrowheads="1"/>
          </p:cNvSpPr>
          <p:nvPr/>
        </p:nvSpPr>
        <p:spPr bwMode="auto">
          <a:xfrm>
            <a:off x="1184516" y="1455905"/>
            <a:ext cx="2278062" cy="3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en-US" altLang="zh-CN" sz="1700" b="1" dirty="0">
                <a:solidFill>
                  <a:srgbClr val="000000"/>
                </a:solidFill>
                <a:latin typeface="微软雅黑" panose="020B0503020204020204" pitchFamily="34" charset="-122"/>
                <a:ea typeface="微软雅黑" panose="020B0503020204020204" pitchFamily="34" charset="-122"/>
                <a:sym typeface="Calibri" pitchFamily="34" charset="0"/>
              </a:rPr>
              <a:t>      </a:t>
            </a: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现场值班组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125" name="TextBox 59"/>
          <p:cNvSpPr txBox="1">
            <a:spLocks noChangeArrowheads="1"/>
          </p:cNvSpPr>
          <p:nvPr/>
        </p:nvSpPr>
        <p:spPr bwMode="auto">
          <a:xfrm>
            <a:off x="1325331" y="1729880"/>
            <a:ext cx="1836737" cy="51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三中心局方现场</a:t>
            </a:r>
            <a:endParaRPr kumimoji="1" lang="en-US" altLang="zh-CN" sz="1600" dirty="0" smtClean="0">
              <a:solidFill>
                <a:srgbClr val="000000"/>
              </a:solidFill>
              <a:latin typeface="微软雅黑" panose="020B0503020204020204" pitchFamily="34" charset="-122"/>
              <a:ea typeface="微软雅黑" panose="020B0503020204020204" pitchFamily="34" charset="-122"/>
              <a:sym typeface="Calibri" pitchFamily="34" charset="0"/>
            </a:endParaRPr>
          </a:p>
          <a:p>
            <a:pPr algn="ct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值班人员</a:t>
            </a:r>
            <a:endParaRPr kumimoji="1" lang="en-US" altLang="zh-CN" sz="1600" dirty="0" smtClean="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28" name="AutoShape 5"/>
          <p:cNvSpPr/>
          <p:nvPr/>
        </p:nvSpPr>
        <p:spPr bwMode="auto">
          <a:xfrm>
            <a:off x="1986934" y="2530209"/>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29" name="AutoShape 6"/>
          <p:cNvSpPr/>
          <p:nvPr/>
        </p:nvSpPr>
        <p:spPr bwMode="auto">
          <a:xfrm>
            <a:off x="1986934" y="2538989"/>
            <a:ext cx="445156" cy="3693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a:solidFill>
                  <a:schemeClr val="bg1"/>
                </a:solidFill>
                <a:latin typeface="Arial" panose="020B0604020202090204" pitchFamily="34" charset="0"/>
                <a:ea typeface="微软雅黑" panose="020B0503020204020204" pitchFamily="34" charset="-122"/>
                <a:sym typeface="Arial" panose="020B0604020202090204" pitchFamily="34" charset="0"/>
              </a:rPr>
              <a:t>01</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0" name="AutoShape 7"/>
          <p:cNvSpPr/>
          <p:nvPr/>
        </p:nvSpPr>
        <p:spPr bwMode="auto">
          <a:xfrm>
            <a:off x="2497396" y="2562274"/>
            <a:ext cx="1333088"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人员组成</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1" name="AutoShape 9"/>
          <p:cNvSpPr/>
          <p:nvPr/>
        </p:nvSpPr>
        <p:spPr bwMode="auto">
          <a:xfrm>
            <a:off x="2101756" y="3119629"/>
            <a:ext cx="8297838" cy="5539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171450" indent="171450" eaLnBrk="1" fontAlgn="base">
              <a:spcBef>
                <a:spcPts val="635"/>
              </a:spcBef>
              <a:spcAft>
                <a:spcPct val="0"/>
              </a:spcAft>
            </a:pPr>
            <a:r>
              <a:rPr lang="zh-CN" altLang="en-US" sz="1800" b="0" dirty="0" smtClean="0">
                <a:solidFill>
                  <a:schemeClr val="tx1"/>
                </a:solidFill>
                <a:latin typeface="+mj-ea"/>
                <a:ea typeface="+mj-ea"/>
                <a:sym typeface="Arial" panose="020B0604020202090204" pitchFamily="34" charset="0"/>
              </a:rPr>
              <a:t>该组人员共</a:t>
            </a:r>
            <a:r>
              <a:rPr lang="en-US" altLang="zh-CN" sz="1800" b="0" dirty="0" smtClean="0">
                <a:solidFill>
                  <a:schemeClr val="tx1"/>
                </a:solidFill>
                <a:latin typeface="+mj-ea"/>
                <a:ea typeface="+mj-ea"/>
                <a:sym typeface="Arial" panose="020B0604020202090204" pitchFamily="34" charset="0"/>
              </a:rPr>
              <a:t>3</a:t>
            </a:r>
            <a:r>
              <a:rPr lang="zh-CN" altLang="en-US" sz="1800" b="0" dirty="0" smtClean="0">
                <a:solidFill>
                  <a:schemeClr val="tx1"/>
                </a:solidFill>
                <a:latin typeface="+mj-ea"/>
                <a:ea typeface="+mj-ea"/>
                <a:sym typeface="Arial" panose="020B0604020202090204" pitchFamily="34" charset="0"/>
              </a:rPr>
              <a:t>人，由北京中心、江苏中心、广东中心</a:t>
            </a:r>
            <a:r>
              <a:rPr lang="zh-CN" altLang="en-US" sz="1800" b="0" dirty="0" smtClean="0">
                <a:solidFill>
                  <a:srgbClr val="FF0000"/>
                </a:solidFill>
                <a:latin typeface="+mj-ea"/>
                <a:ea typeface="+mj-ea"/>
                <a:sym typeface="Arial" panose="020B0604020202090204" pitchFamily="34" charset="0"/>
              </a:rPr>
              <a:t>局方人员</a:t>
            </a:r>
            <a:r>
              <a:rPr lang="zh-CN" altLang="en-US" sz="1800" b="0" dirty="0" smtClean="0">
                <a:solidFill>
                  <a:schemeClr val="tx1"/>
                </a:solidFill>
                <a:latin typeface="+mj-ea"/>
                <a:ea typeface="+mj-ea"/>
                <a:sym typeface="Arial" panose="020B0604020202090204" pitchFamily="34" charset="0"/>
              </a:rPr>
              <a:t>组成，以</a:t>
            </a:r>
            <a:r>
              <a:rPr lang="en-US" altLang="zh-CN" sz="1800" b="0" dirty="0" smtClean="0">
                <a:solidFill>
                  <a:srgbClr val="FF0000"/>
                </a:solidFill>
                <a:latin typeface="+mj-ea"/>
                <a:ea typeface="+mj-ea"/>
                <a:sym typeface="Arial" panose="020B0604020202090204" pitchFamily="34" charset="0"/>
              </a:rPr>
              <a:t>7*24</a:t>
            </a:r>
            <a:r>
              <a:rPr lang="zh-CN" altLang="en-US" sz="1800" b="0" dirty="0" smtClean="0">
                <a:solidFill>
                  <a:schemeClr val="tx1"/>
                </a:solidFill>
                <a:latin typeface="+mj-ea"/>
                <a:ea typeface="+mj-ea"/>
                <a:sym typeface="Arial" panose="020B0604020202090204" pitchFamily="34" charset="0"/>
              </a:rPr>
              <a:t>现场值守形式进行值班。</a:t>
            </a:r>
            <a:endParaRPr lang="es-ES" altLang="zh-CN" sz="1800" b="0" dirty="0">
              <a:solidFill>
                <a:schemeClr val="tx1"/>
              </a:solidFill>
              <a:latin typeface="+mj-ea"/>
              <a:ea typeface="+mj-ea"/>
              <a:sym typeface="Arial" panose="020B0604020202090204" pitchFamily="34" charset="0"/>
            </a:endParaRPr>
          </a:p>
        </p:txBody>
      </p:sp>
      <p:sp>
        <p:nvSpPr>
          <p:cNvPr id="33" name="AutoShape 5"/>
          <p:cNvSpPr/>
          <p:nvPr/>
        </p:nvSpPr>
        <p:spPr bwMode="auto">
          <a:xfrm>
            <a:off x="1945714" y="3785829"/>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34" name="AutoShape 6"/>
          <p:cNvSpPr/>
          <p:nvPr/>
        </p:nvSpPr>
        <p:spPr bwMode="auto">
          <a:xfrm>
            <a:off x="1945714" y="3817436"/>
            <a:ext cx="445156" cy="323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smtClean="0">
                <a:solidFill>
                  <a:schemeClr val="bg1"/>
                </a:solidFill>
                <a:latin typeface="Arial" panose="020B0604020202090204" pitchFamily="34" charset="0"/>
                <a:ea typeface="微软雅黑" panose="020B0503020204020204" pitchFamily="34" charset="-122"/>
                <a:sym typeface="Arial" panose="020B0604020202090204" pitchFamily="34" charset="0"/>
              </a:rPr>
              <a:t>02</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5" name="AutoShape 7"/>
          <p:cNvSpPr/>
          <p:nvPr/>
        </p:nvSpPr>
        <p:spPr bwMode="auto">
          <a:xfrm>
            <a:off x="2524415" y="3831542"/>
            <a:ext cx="2270397"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组织职责</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6" name="AutoShape 9"/>
          <p:cNvSpPr/>
          <p:nvPr/>
        </p:nvSpPr>
        <p:spPr bwMode="auto">
          <a:xfrm>
            <a:off x="2169993" y="4238769"/>
            <a:ext cx="8065827" cy="193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indent="457200">
              <a:lnSpc>
                <a:spcPct val="150000"/>
              </a:lnSpc>
            </a:pPr>
            <a:r>
              <a:rPr lang="zh-CN" altLang="en-US" sz="1800" b="0" dirty="0" smtClean="0">
                <a:solidFill>
                  <a:schemeClr val="tx1"/>
                </a:solidFill>
                <a:latin typeface="+mj-ea"/>
                <a:ea typeface="+mj-ea"/>
                <a:sym typeface="Arial" panose="020B0604020202090204" pitchFamily="34" charset="0"/>
              </a:rPr>
              <a:t>主要负责对总指挥下发的风险、威胁进行归属确认，通知领导决策组知悉，并派发对应系统进行处置；对中心自行发现的风险进行汇总整理，交由领导决策组判定后上报总指挥部；负责针对现场环境进行监测（如可疑人员、可疑</a:t>
            </a:r>
            <a:r>
              <a:rPr lang="en-US" altLang="zh-CN" sz="1800" b="0" dirty="0" smtClean="0">
                <a:solidFill>
                  <a:schemeClr val="tx1"/>
                </a:solidFill>
                <a:latin typeface="+mj-ea"/>
                <a:ea typeface="+mj-ea"/>
                <a:sym typeface="Arial" panose="020B0604020202090204" pitchFamily="34" charset="0"/>
              </a:rPr>
              <a:t>WIFI</a:t>
            </a:r>
            <a:r>
              <a:rPr lang="zh-CN" altLang="en-US" sz="1800" b="0" dirty="0" smtClean="0">
                <a:solidFill>
                  <a:schemeClr val="tx1"/>
                </a:solidFill>
                <a:latin typeface="+mj-ea"/>
                <a:ea typeface="+mj-ea"/>
                <a:sym typeface="Arial" panose="020B0604020202090204" pitchFamily="34" charset="0"/>
              </a:rPr>
              <a:t>等）；并负责按照模板整理日报，按要求进行相关报送工作。</a:t>
            </a:r>
            <a:endParaRPr lang="zh-CN" altLang="en-US" sz="1800" b="0" dirty="0" smtClean="0">
              <a:solidFill>
                <a:schemeClr val="tx1"/>
              </a:solidFill>
              <a:latin typeface="+mj-ea"/>
              <a:ea typeface="+mj-ea"/>
              <a:sym typeface="Arial" panose="020B0604020202090204" pitchFamily="34" charset="0"/>
            </a:endParaRPr>
          </a:p>
          <a:p>
            <a:endParaRPr lang="en-US" altLang="zh-CN" sz="1800" b="0" dirty="0" smtClean="0">
              <a:solidFill>
                <a:schemeClr val="tx1"/>
              </a:solidFill>
              <a:latin typeface="+mj-ea"/>
              <a:ea typeface="+mj-ea"/>
              <a:sym typeface="Arial" panose="020B060402020209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105469" y="1719614"/>
            <a:ext cx="9758149" cy="44491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占位符 1"/>
          <p:cNvSpPr>
            <a:spLocks noGrp="1"/>
          </p:cNvSpPr>
          <p:nvPr/>
        </p:nvSpPr>
        <p:spPr>
          <a:xfrm>
            <a:off x="118942" y="160420"/>
            <a:ext cx="11040533" cy="576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algn="l">
              <a:buClrTx/>
              <a:buSzTx/>
              <a:buFont typeface="Arial" panose="020B0604020202090204" pitchFamily="34" charset="0"/>
              <a:buNone/>
            </a:pPr>
            <a:r>
              <a:rPr lang="zh-CN" altLang="en-US" dirty="0" smtClean="0">
                <a:latin typeface="Microsoft YaHei UI" panose="020B0503020204020204" charset="-122"/>
                <a:ea typeface="Microsoft YaHei UI" panose="020B0503020204020204" charset="-122"/>
                <a:sym typeface="Arial" panose="020B0604020202090204" pitchFamily="34" charset="0"/>
              </a:rPr>
              <a:t>组织结构和职责</a:t>
            </a:r>
            <a:endParaRPr lang="zh-CN" altLang="en-US" dirty="0">
              <a:latin typeface="Microsoft YaHei UI" panose="020B0503020204020204" charset="-122"/>
              <a:ea typeface="Microsoft YaHei UI" panose="020B0503020204020204" charset="-122"/>
              <a:sym typeface="Arial" panose="020B0604020202090204" pitchFamily="34" charset="0"/>
            </a:endParaRPr>
          </a:p>
          <a:p>
            <a:pPr marL="0" algn="l">
              <a:buClrTx/>
              <a:buSzTx/>
              <a:buFont typeface="Arial" panose="020B0604020202090204" pitchFamily="34" charset="0"/>
              <a:buNone/>
            </a:pPr>
            <a:endParaRPr lang="zh-CN" altLang="en-US" dirty="0">
              <a:latin typeface="Microsoft YaHei UI" panose="020B0503020204020204" charset="-122"/>
              <a:ea typeface="Microsoft YaHei UI" panose="020B0503020204020204" charset="-122"/>
              <a:sym typeface="Arial" panose="020B0604020202090204" pitchFamily="34" charset="0"/>
            </a:endParaRPr>
          </a:p>
        </p:txBody>
      </p:sp>
      <p:sp>
        <p:nvSpPr>
          <p:cNvPr id="77" name="圆角矩形 37"/>
          <p:cNvSpPr>
            <a:spLocks noChangeArrowheads="1"/>
          </p:cNvSpPr>
          <p:nvPr/>
        </p:nvSpPr>
        <p:spPr bwMode="auto">
          <a:xfrm>
            <a:off x="753002" y="1202567"/>
            <a:ext cx="2533650" cy="1011603"/>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965727" y="1381955"/>
            <a:ext cx="2566987" cy="931211"/>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79" name="TextBox 39"/>
          <p:cNvSpPr txBox="1">
            <a:spLocks noChangeArrowheads="1"/>
          </p:cNvSpPr>
          <p:nvPr/>
        </p:nvSpPr>
        <p:spPr bwMode="auto">
          <a:xfrm>
            <a:off x="1102628" y="1496849"/>
            <a:ext cx="2278062" cy="3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en-US" altLang="zh-CN" sz="1700" b="1" dirty="0">
                <a:solidFill>
                  <a:srgbClr val="000000"/>
                </a:solidFill>
                <a:latin typeface="微软雅黑" panose="020B0503020204020204" pitchFamily="34" charset="-122"/>
                <a:ea typeface="微软雅黑" panose="020B0503020204020204" pitchFamily="34" charset="-122"/>
                <a:sym typeface="Calibri" pitchFamily="34" charset="0"/>
              </a:rPr>
              <a:t>      </a:t>
            </a: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安全监测处置组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125" name="TextBox 59"/>
          <p:cNvSpPr txBox="1">
            <a:spLocks noChangeArrowheads="1"/>
          </p:cNvSpPr>
          <p:nvPr/>
        </p:nvSpPr>
        <p:spPr bwMode="auto">
          <a:xfrm>
            <a:off x="1241948" y="1784472"/>
            <a:ext cx="2388359" cy="51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安全团队，外协团队，数据库、应用值班人员</a:t>
            </a:r>
            <a:endPar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28" name="AutoShape 5"/>
          <p:cNvSpPr/>
          <p:nvPr/>
        </p:nvSpPr>
        <p:spPr bwMode="auto">
          <a:xfrm>
            <a:off x="1986934" y="2530209"/>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29" name="AutoShape 6"/>
          <p:cNvSpPr/>
          <p:nvPr/>
        </p:nvSpPr>
        <p:spPr bwMode="auto">
          <a:xfrm>
            <a:off x="1986934" y="2538989"/>
            <a:ext cx="445156" cy="3693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a:solidFill>
                  <a:schemeClr val="bg1"/>
                </a:solidFill>
                <a:latin typeface="Arial" panose="020B0604020202090204" pitchFamily="34" charset="0"/>
                <a:ea typeface="微软雅黑" panose="020B0503020204020204" pitchFamily="34" charset="-122"/>
                <a:sym typeface="Arial" panose="020B0604020202090204" pitchFamily="34" charset="0"/>
              </a:rPr>
              <a:t>01</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0" name="AutoShape 7"/>
          <p:cNvSpPr/>
          <p:nvPr/>
        </p:nvSpPr>
        <p:spPr bwMode="auto">
          <a:xfrm>
            <a:off x="2497396" y="2562274"/>
            <a:ext cx="1333088"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人员组成</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1" name="AutoShape 9"/>
          <p:cNvSpPr/>
          <p:nvPr/>
        </p:nvSpPr>
        <p:spPr bwMode="auto">
          <a:xfrm>
            <a:off x="2088107" y="3010445"/>
            <a:ext cx="8147713" cy="830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171450" indent="171450" eaLnBrk="1" fontAlgn="base">
              <a:spcBef>
                <a:spcPts val="635"/>
              </a:spcBef>
              <a:spcAft>
                <a:spcPct val="0"/>
              </a:spcAft>
            </a:pPr>
            <a:r>
              <a:rPr lang="zh-CN" altLang="en-US" sz="1800" b="0" dirty="0" smtClean="0">
                <a:solidFill>
                  <a:schemeClr val="tx1"/>
                </a:solidFill>
                <a:latin typeface="+mj-ea"/>
                <a:ea typeface="+mj-ea"/>
                <a:sym typeface="Arial" panose="020B0604020202090204" pitchFamily="34" charset="0"/>
              </a:rPr>
              <a:t>   该组人员由</a:t>
            </a:r>
            <a:r>
              <a:rPr lang="zh-CN" altLang="en-US" sz="1800" b="0" dirty="0" smtClean="0">
                <a:solidFill>
                  <a:srgbClr val="FF0000"/>
                </a:solidFill>
                <a:latin typeface="+mj-ea"/>
                <a:ea typeface="+mj-ea"/>
                <a:sym typeface="Arial" panose="020B0604020202090204" pitchFamily="34" charset="0"/>
              </a:rPr>
              <a:t>安全团队</a:t>
            </a:r>
            <a:r>
              <a:rPr lang="zh-CN" altLang="en-US" sz="1800" b="0" dirty="0" smtClean="0">
                <a:solidFill>
                  <a:schemeClr val="tx1"/>
                </a:solidFill>
                <a:latin typeface="+mj-ea"/>
                <a:ea typeface="+mj-ea"/>
                <a:sym typeface="Arial" panose="020B0604020202090204" pitchFamily="34" charset="0"/>
              </a:rPr>
              <a:t>值班人员</a:t>
            </a:r>
            <a:r>
              <a:rPr lang="en-US" altLang="zh-CN" sz="1800" b="0" dirty="0" smtClean="0">
                <a:solidFill>
                  <a:schemeClr val="tx1"/>
                </a:solidFill>
                <a:latin typeface="+mj-ea"/>
                <a:ea typeface="+mj-ea"/>
                <a:sym typeface="Arial" panose="020B0604020202090204" pitchFamily="34" charset="0"/>
              </a:rPr>
              <a:t>1</a:t>
            </a:r>
            <a:r>
              <a:rPr lang="zh-CN" altLang="en-US" sz="1800" b="0" dirty="0" smtClean="0">
                <a:solidFill>
                  <a:schemeClr val="tx1"/>
                </a:solidFill>
                <a:latin typeface="+mj-ea"/>
                <a:ea typeface="+mj-ea"/>
                <a:sym typeface="Arial" panose="020B0604020202090204" pitchFamily="34" charset="0"/>
              </a:rPr>
              <a:t>人（</a:t>
            </a:r>
            <a:r>
              <a:rPr lang="en-US" altLang="zh-CN" sz="1800" b="0" dirty="0" smtClean="0">
                <a:solidFill>
                  <a:schemeClr val="tx1"/>
                </a:solidFill>
                <a:latin typeface="+mj-ea"/>
                <a:ea typeface="+mj-ea"/>
                <a:sym typeface="Arial" panose="020B0604020202090204" pitchFamily="34" charset="0"/>
              </a:rPr>
              <a:t>7*24</a:t>
            </a:r>
            <a:r>
              <a:rPr lang="zh-CN" altLang="en-US" sz="1800" b="0" dirty="0" smtClean="0">
                <a:solidFill>
                  <a:schemeClr val="tx1"/>
                </a:solidFill>
                <a:latin typeface="+mj-ea"/>
                <a:ea typeface="+mj-ea"/>
                <a:sym typeface="Arial" panose="020B0604020202090204" pitchFamily="34" charset="0"/>
              </a:rPr>
              <a:t>），</a:t>
            </a:r>
            <a:r>
              <a:rPr lang="zh-CN" altLang="en-US" sz="1800" b="0" dirty="0" smtClean="0">
                <a:solidFill>
                  <a:srgbClr val="FF0000"/>
                </a:solidFill>
                <a:latin typeface="+mj-ea"/>
                <a:ea typeface="+mj-ea"/>
                <a:sym typeface="Arial" panose="020B0604020202090204" pitchFamily="34" charset="0"/>
              </a:rPr>
              <a:t>外协团队</a:t>
            </a:r>
            <a:r>
              <a:rPr lang="zh-CN" altLang="en-US" sz="1800" b="0" dirty="0" smtClean="0">
                <a:solidFill>
                  <a:schemeClr val="tx1"/>
                </a:solidFill>
                <a:latin typeface="+mj-ea"/>
                <a:ea typeface="+mj-ea"/>
                <a:sym typeface="Arial" panose="020B0604020202090204" pitchFamily="34" charset="0"/>
              </a:rPr>
              <a:t>（电信集成）现场监测人员</a:t>
            </a:r>
            <a:r>
              <a:rPr lang="en-US" altLang="zh-CN" sz="1800" b="0" dirty="0" smtClean="0">
                <a:solidFill>
                  <a:schemeClr val="tx1"/>
                </a:solidFill>
                <a:latin typeface="+mj-ea"/>
                <a:ea typeface="+mj-ea"/>
                <a:sym typeface="Arial" panose="020B0604020202090204" pitchFamily="34" charset="0"/>
              </a:rPr>
              <a:t>2</a:t>
            </a:r>
            <a:r>
              <a:rPr lang="zh-CN" altLang="en-US" sz="1800" b="0" dirty="0" smtClean="0">
                <a:solidFill>
                  <a:schemeClr val="tx1"/>
                </a:solidFill>
                <a:latin typeface="+mj-ea"/>
                <a:ea typeface="+mj-ea"/>
                <a:sym typeface="Arial" panose="020B0604020202090204" pitchFamily="34" charset="0"/>
              </a:rPr>
              <a:t>人（</a:t>
            </a:r>
            <a:r>
              <a:rPr lang="en-US" altLang="zh-CN" sz="1800" b="0" dirty="0" smtClean="0">
                <a:solidFill>
                  <a:schemeClr val="tx1"/>
                </a:solidFill>
                <a:latin typeface="+mj-ea"/>
                <a:ea typeface="+mj-ea"/>
                <a:sym typeface="Arial" panose="020B0604020202090204" pitchFamily="34" charset="0"/>
              </a:rPr>
              <a:t>7*12</a:t>
            </a:r>
            <a:r>
              <a:rPr lang="zh-CN" altLang="en-US" sz="1800" b="0" dirty="0" smtClean="0">
                <a:solidFill>
                  <a:schemeClr val="tx1"/>
                </a:solidFill>
                <a:latin typeface="+mj-ea"/>
                <a:ea typeface="+mj-ea"/>
                <a:sym typeface="Arial" panose="020B0604020202090204" pitchFamily="34" charset="0"/>
              </a:rPr>
              <a:t>），</a:t>
            </a:r>
            <a:r>
              <a:rPr lang="zh-CN" altLang="en-US" sz="1800" b="0" dirty="0" smtClean="0">
                <a:solidFill>
                  <a:srgbClr val="FF0000"/>
                </a:solidFill>
                <a:latin typeface="+mj-ea"/>
                <a:ea typeface="+mj-ea"/>
                <a:sym typeface="Arial" panose="020B0604020202090204" pitchFamily="34" charset="0"/>
              </a:rPr>
              <a:t>外协团队</a:t>
            </a:r>
            <a:r>
              <a:rPr lang="zh-CN" altLang="en-US" sz="1800" b="0" dirty="0" smtClean="0">
                <a:solidFill>
                  <a:schemeClr val="tx1"/>
                </a:solidFill>
                <a:latin typeface="+mj-ea"/>
                <a:ea typeface="+mj-ea"/>
                <a:sym typeface="Arial" panose="020B0604020202090204" pitchFamily="34" charset="0"/>
              </a:rPr>
              <a:t>（电信集成）远程重保人员</a:t>
            </a:r>
            <a:r>
              <a:rPr lang="en-US" altLang="zh-CN" sz="1800" b="0" dirty="0" smtClean="0">
                <a:solidFill>
                  <a:schemeClr val="tx1"/>
                </a:solidFill>
                <a:latin typeface="+mj-ea"/>
                <a:ea typeface="+mj-ea"/>
                <a:sym typeface="Arial" panose="020B0604020202090204" pitchFamily="34" charset="0"/>
              </a:rPr>
              <a:t>3</a:t>
            </a:r>
            <a:r>
              <a:rPr lang="zh-CN" altLang="en-US" sz="1800" b="0" dirty="0" smtClean="0">
                <a:solidFill>
                  <a:schemeClr val="tx1"/>
                </a:solidFill>
                <a:latin typeface="+mj-ea"/>
                <a:ea typeface="+mj-ea"/>
                <a:sym typeface="Arial" panose="020B0604020202090204" pitchFamily="34" charset="0"/>
              </a:rPr>
              <a:t>人（</a:t>
            </a:r>
            <a:r>
              <a:rPr lang="en-US" altLang="zh-CN" sz="1800" b="0" dirty="0" smtClean="0">
                <a:solidFill>
                  <a:schemeClr val="tx1"/>
                </a:solidFill>
                <a:latin typeface="+mj-ea"/>
                <a:ea typeface="+mj-ea"/>
                <a:sym typeface="Arial" panose="020B0604020202090204" pitchFamily="34" charset="0"/>
              </a:rPr>
              <a:t>7*24</a:t>
            </a:r>
            <a:r>
              <a:rPr lang="zh-CN" altLang="en-US" sz="1800" b="0" dirty="0" smtClean="0">
                <a:solidFill>
                  <a:schemeClr val="tx1"/>
                </a:solidFill>
                <a:latin typeface="+mj-ea"/>
                <a:ea typeface="+mj-ea"/>
                <a:sym typeface="Arial" panose="020B0604020202090204" pitchFamily="34" charset="0"/>
              </a:rPr>
              <a:t>）及</a:t>
            </a:r>
            <a:r>
              <a:rPr lang="zh-CN" altLang="en-US" sz="1800" b="0" dirty="0" smtClean="0">
                <a:solidFill>
                  <a:srgbClr val="FF0000"/>
                </a:solidFill>
                <a:latin typeface="+mj-ea"/>
                <a:ea typeface="+mj-ea"/>
                <a:sym typeface="Arial" panose="020B0604020202090204" pitchFamily="34" charset="0"/>
              </a:rPr>
              <a:t>各系统数据库、应用</a:t>
            </a:r>
            <a:r>
              <a:rPr lang="zh-CN" altLang="en-US" sz="1800" b="0" dirty="0" smtClean="0">
                <a:solidFill>
                  <a:schemeClr val="tx1"/>
                </a:solidFill>
                <a:latin typeface="+mj-ea"/>
                <a:ea typeface="+mj-ea"/>
                <a:sym typeface="Arial" panose="020B0604020202090204" pitchFamily="34" charset="0"/>
              </a:rPr>
              <a:t>值班人员组成。</a:t>
            </a:r>
            <a:endParaRPr lang="es-ES" altLang="zh-CN" sz="1800" b="0" dirty="0">
              <a:solidFill>
                <a:schemeClr val="tx1"/>
              </a:solidFill>
              <a:latin typeface="+mj-ea"/>
              <a:ea typeface="+mj-ea"/>
              <a:sym typeface="Arial" panose="020B0604020202090204" pitchFamily="34" charset="0"/>
            </a:endParaRPr>
          </a:p>
        </p:txBody>
      </p:sp>
      <p:sp>
        <p:nvSpPr>
          <p:cNvPr id="33" name="AutoShape 5"/>
          <p:cNvSpPr/>
          <p:nvPr/>
        </p:nvSpPr>
        <p:spPr bwMode="auto">
          <a:xfrm>
            <a:off x="1945714" y="3785829"/>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34" name="AutoShape 6"/>
          <p:cNvSpPr/>
          <p:nvPr/>
        </p:nvSpPr>
        <p:spPr bwMode="auto">
          <a:xfrm>
            <a:off x="1945714" y="3817436"/>
            <a:ext cx="445156" cy="323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smtClean="0">
                <a:solidFill>
                  <a:schemeClr val="bg1"/>
                </a:solidFill>
                <a:latin typeface="Arial" panose="020B0604020202090204" pitchFamily="34" charset="0"/>
                <a:ea typeface="微软雅黑" panose="020B0503020204020204" pitchFamily="34" charset="-122"/>
                <a:sym typeface="Arial" panose="020B0604020202090204" pitchFamily="34" charset="0"/>
              </a:rPr>
              <a:t>02</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5" name="AutoShape 7"/>
          <p:cNvSpPr/>
          <p:nvPr/>
        </p:nvSpPr>
        <p:spPr bwMode="auto">
          <a:xfrm>
            <a:off x="2524415" y="3831542"/>
            <a:ext cx="2270397"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组织职责</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6" name="AutoShape 9"/>
          <p:cNvSpPr/>
          <p:nvPr/>
        </p:nvSpPr>
        <p:spPr bwMode="auto">
          <a:xfrm>
            <a:off x="2169993" y="4184177"/>
            <a:ext cx="8065827" cy="23544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indent="457200">
              <a:lnSpc>
                <a:spcPct val="150000"/>
              </a:lnSpc>
            </a:pPr>
            <a:r>
              <a:rPr lang="zh-CN" altLang="zh-CN" sz="1800" b="0" dirty="0" smtClean="0">
                <a:solidFill>
                  <a:schemeClr val="tx1"/>
                </a:solidFill>
                <a:latin typeface="+mj-ea"/>
                <a:ea typeface="+mj-ea"/>
              </a:rPr>
              <a:t>负责通过已有安全监测手段（风控平台、流量分析、日志平台、端到端、数据库日志、系统日志等）、网络安全设备、应用系统运行情况、审计日志等进行实时监测，及时发现网络攻击行为；负责对异常事件进行研判，对发现的安全问题和威胁事件提供整改加固建议并及时处置，及时对攻击威胁进行阻断，并针对问题进行溯源。</a:t>
            </a:r>
            <a:endParaRPr lang="zh-CN" altLang="en-US" sz="1800" b="0" dirty="0" smtClean="0">
              <a:solidFill>
                <a:schemeClr val="tx1"/>
              </a:solidFill>
              <a:latin typeface="+mj-ea"/>
              <a:ea typeface="+mj-ea"/>
              <a:sym typeface="Arial" panose="020B0604020202090204" pitchFamily="34" charset="0"/>
            </a:endParaRPr>
          </a:p>
          <a:p>
            <a:endParaRPr lang="en-US" altLang="zh-CN" sz="1800" b="0" dirty="0" smtClean="0">
              <a:solidFill>
                <a:schemeClr val="tx1"/>
              </a:solidFill>
              <a:latin typeface="+mj-ea"/>
              <a:ea typeface="+mj-ea"/>
              <a:sym typeface="Arial" panose="020B060402020209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105469" y="1719614"/>
            <a:ext cx="9758149" cy="44491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占位符 1"/>
          <p:cNvSpPr>
            <a:spLocks noGrp="1"/>
          </p:cNvSpPr>
          <p:nvPr/>
        </p:nvSpPr>
        <p:spPr>
          <a:xfrm>
            <a:off x="118942" y="160420"/>
            <a:ext cx="11040533" cy="576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algn="l">
              <a:buClrTx/>
              <a:buSzTx/>
              <a:buFont typeface="Arial" panose="020B0604020202090204" pitchFamily="34" charset="0"/>
              <a:buNone/>
            </a:pPr>
            <a:r>
              <a:rPr lang="zh-CN" altLang="en-US" dirty="0" smtClean="0">
                <a:latin typeface="Microsoft YaHei UI" panose="020B0503020204020204" charset="-122"/>
                <a:ea typeface="Microsoft YaHei UI" panose="020B0503020204020204" charset="-122"/>
                <a:sym typeface="Arial" panose="020B0604020202090204" pitchFamily="34" charset="0"/>
              </a:rPr>
              <a:t>组织结构和职责</a:t>
            </a:r>
            <a:endParaRPr lang="zh-CN" altLang="en-US" dirty="0">
              <a:latin typeface="Microsoft YaHei UI" panose="020B0503020204020204" charset="-122"/>
              <a:ea typeface="Microsoft YaHei UI" panose="020B0503020204020204" charset="-122"/>
              <a:sym typeface="Arial" panose="020B0604020202090204" pitchFamily="34" charset="0"/>
            </a:endParaRPr>
          </a:p>
          <a:p>
            <a:pPr marL="0" algn="l">
              <a:buClrTx/>
              <a:buSzTx/>
              <a:buFont typeface="Arial" panose="020B0604020202090204" pitchFamily="34" charset="0"/>
              <a:buNone/>
            </a:pPr>
            <a:endParaRPr lang="zh-CN" altLang="en-US" dirty="0">
              <a:latin typeface="Microsoft YaHei UI" panose="020B0503020204020204" charset="-122"/>
              <a:ea typeface="Microsoft YaHei UI" panose="020B0503020204020204" charset="-122"/>
              <a:sym typeface="Arial" panose="020B0604020202090204" pitchFamily="34" charset="0"/>
            </a:endParaRPr>
          </a:p>
        </p:txBody>
      </p:sp>
      <p:sp>
        <p:nvSpPr>
          <p:cNvPr id="77" name="圆角矩形 37"/>
          <p:cNvSpPr>
            <a:spLocks noChangeArrowheads="1"/>
          </p:cNvSpPr>
          <p:nvPr/>
        </p:nvSpPr>
        <p:spPr bwMode="auto">
          <a:xfrm>
            <a:off x="753002" y="1202567"/>
            <a:ext cx="2533650" cy="1011603"/>
          </a:xfrm>
          <a:prstGeom prst="roundRect">
            <a:avLst>
              <a:gd name="adj" fmla="val 16667"/>
            </a:avLst>
          </a:prstGeom>
          <a:solidFill>
            <a:schemeClr val="accent1">
              <a:alpha val="70195"/>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965727" y="1381955"/>
            <a:ext cx="2566987" cy="931211"/>
          </a:xfrm>
          <a:prstGeom prst="roundRect">
            <a:avLst/>
          </a:prstGeom>
          <a:solidFill>
            <a:schemeClr val="bg1"/>
          </a:solidFill>
          <a:ln w="25400" algn="ctr">
            <a:solidFill>
              <a:schemeClr val="accent1">
                <a:alpha val="70000"/>
              </a:schemeClr>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79" name="TextBox 39"/>
          <p:cNvSpPr txBox="1">
            <a:spLocks noChangeArrowheads="1"/>
          </p:cNvSpPr>
          <p:nvPr/>
        </p:nvSpPr>
        <p:spPr bwMode="auto">
          <a:xfrm>
            <a:off x="1184516" y="1360369"/>
            <a:ext cx="2278062" cy="3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spcBef>
                <a:spcPct val="20000"/>
              </a:spcBef>
            </a:pPr>
            <a:r>
              <a:rPr kumimoji="1" lang="en-US" altLang="zh-CN" sz="1700" b="1" dirty="0">
                <a:solidFill>
                  <a:srgbClr val="000000"/>
                </a:solidFill>
                <a:latin typeface="微软雅黑" panose="020B0503020204020204" pitchFamily="34" charset="-122"/>
                <a:ea typeface="微软雅黑" panose="020B0503020204020204" pitchFamily="34" charset="-122"/>
                <a:sym typeface="Calibri" pitchFamily="34" charset="0"/>
              </a:rPr>
              <a:t>      </a:t>
            </a:r>
            <a:r>
              <a:rPr kumimoji="1" lang="zh-CN" altLang="en-US" sz="1700" b="1" dirty="0" smtClean="0">
                <a:solidFill>
                  <a:srgbClr val="000000"/>
                </a:solidFill>
                <a:latin typeface="微软雅黑" panose="020B0503020204020204" pitchFamily="34" charset="-122"/>
                <a:ea typeface="微软雅黑" panose="020B0503020204020204" pitchFamily="34" charset="-122"/>
                <a:sym typeface="Calibri" pitchFamily="34" charset="0"/>
              </a:rPr>
              <a:t>溯源支撑组</a:t>
            </a:r>
            <a:endParaRPr kumimoji="1" lang="zh-CN" altLang="en-US" sz="1700" b="1" dirty="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125" name="TextBox 59"/>
          <p:cNvSpPr txBox="1">
            <a:spLocks noChangeArrowheads="1"/>
          </p:cNvSpPr>
          <p:nvPr/>
        </p:nvSpPr>
        <p:spPr bwMode="auto">
          <a:xfrm>
            <a:off x="900753" y="1607048"/>
            <a:ext cx="2729552" cy="51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spcBef>
                <a:spcPct val="20000"/>
              </a:spcBef>
            </a:pPr>
            <a:r>
              <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rPr>
              <a:t>云网安全管理平台、流量分析平台、日志平台、数据库组、应用系统值班人员</a:t>
            </a:r>
            <a:endParaRPr kumimoji="1" lang="zh-CN" altLang="en-US" sz="1600" dirty="0" smtClean="0">
              <a:solidFill>
                <a:srgbClr val="000000"/>
              </a:solidFill>
              <a:latin typeface="微软雅黑" panose="020B0503020204020204" pitchFamily="34" charset="-122"/>
              <a:ea typeface="微软雅黑" panose="020B0503020204020204" pitchFamily="34" charset="-122"/>
              <a:sym typeface="Calibri" pitchFamily="34" charset="0"/>
            </a:endParaRPr>
          </a:p>
        </p:txBody>
      </p:sp>
      <p:sp>
        <p:nvSpPr>
          <p:cNvPr id="28" name="AutoShape 5"/>
          <p:cNvSpPr/>
          <p:nvPr/>
        </p:nvSpPr>
        <p:spPr bwMode="auto">
          <a:xfrm>
            <a:off x="1986934" y="2530209"/>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29" name="AutoShape 6"/>
          <p:cNvSpPr/>
          <p:nvPr/>
        </p:nvSpPr>
        <p:spPr bwMode="auto">
          <a:xfrm>
            <a:off x="1986934" y="2538989"/>
            <a:ext cx="445156" cy="3693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a:solidFill>
                  <a:schemeClr val="bg1"/>
                </a:solidFill>
                <a:latin typeface="Arial" panose="020B0604020202090204" pitchFamily="34" charset="0"/>
                <a:ea typeface="微软雅黑" panose="020B0503020204020204" pitchFamily="34" charset="-122"/>
                <a:sym typeface="Arial" panose="020B0604020202090204" pitchFamily="34" charset="0"/>
              </a:rPr>
              <a:t>01</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0" name="AutoShape 7"/>
          <p:cNvSpPr/>
          <p:nvPr/>
        </p:nvSpPr>
        <p:spPr bwMode="auto">
          <a:xfrm>
            <a:off x="2497396" y="2562274"/>
            <a:ext cx="1333088"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人员组成</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1" name="AutoShape 9"/>
          <p:cNvSpPr/>
          <p:nvPr/>
        </p:nvSpPr>
        <p:spPr bwMode="auto">
          <a:xfrm>
            <a:off x="2060812" y="3092333"/>
            <a:ext cx="8256895" cy="830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171450" indent="171450" eaLnBrk="1" fontAlgn="base">
              <a:spcBef>
                <a:spcPts val="635"/>
              </a:spcBef>
              <a:spcAft>
                <a:spcPct val="0"/>
              </a:spcAft>
            </a:pPr>
            <a:r>
              <a:rPr lang="zh-CN" altLang="en-US" sz="1800" b="0" dirty="0" smtClean="0">
                <a:solidFill>
                  <a:schemeClr val="tx1"/>
                </a:solidFill>
                <a:latin typeface="+mj-ea"/>
                <a:ea typeface="+mj-ea"/>
                <a:sym typeface="Arial" panose="020B0604020202090204" pitchFamily="34" charset="0"/>
              </a:rPr>
              <a:t>    该组人员由云网安全管理平台、流量分析平台、日志平台、数据库组、应用系统、端到端等值班人员（均为</a:t>
            </a:r>
            <a:r>
              <a:rPr lang="en-US" altLang="zh-CN" sz="1800" b="0" dirty="0" smtClean="0">
                <a:solidFill>
                  <a:schemeClr val="tx1"/>
                </a:solidFill>
                <a:latin typeface="+mj-ea"/>
                <a:ea typeface="+mj-ea"/>
                <a:sym typeface="Arial" panose="020B0604020202090204" pitchFamily="34" charset="0"/>
              </a:rPr>
              <a:t>7*24</a:t>
            </a:r>
            <a:r>
              <a:rPr lang="zh-CN" altLang="en-US" sz="1800" b="0" dirty="0" smtClean="0">
                <a:solidFill>
                  <a:schemeClr val="tx1"/>
                </a:solidFill>
                <a:latin typeface="+mj-ea"/>
                <a:ea typeface="+mj-ea"/>
                <a:sym typeface="Arial" panose="020B0604020202090204" pitchFamily="34" charset="0"/>
              </a:rPr>
              <a:t>）组成，</a:t>
            </a:r>
            <a:r>
              <a:rPr lang="zh-CN" altLang="en-US" sz="1800" b="0" dirty="0" smtClean="0">
                <a:solidFill>
                  <a:srgbClr val="FF0000"/>
                </a:solidFill>
                <a:latin typeface="+mj-ea"/>
                <a:ea typeface="+mj-ea"/>
                <a:sym typeface="Arial" panose="020B0604020202090204" pitchFamily="34" charset="0"/>
              </a:rPr>
              <a:t>可复用</a:t>
            </a:r>
            <a:r>
              <a:rPr lang="zh-CN" altLang="en-US" sz="1800" b="0" dirty="0" smtClean="0">
                <a:solidFill>
                  <a:schemeClr val="tx1"/>
                </a:solidFill>
                <a:latin typeface="+mj-ea"/>
                <a:ea typeface="+mj-ea"/>
                <a:sym typeface="Arial" panose="020B0604020202090204" pitchFamily="34" charset="0"/>
              </a:rPr>
              <a:t>对应系统安全监测组值班人员，也可单独设置。</a:t>
            </a:r>
            <a:endParaRPr lang="es-ES" altLang="zh-CN" sz="1800" b="0" dirty="0">
              <a:solidFill>
                <a:schemeClr val="tx1"/>
              </a:solidFill>
              <a:latin typeface="+mj-ea"/>
              <a:ea typeface="+mj-ea"/>
              <a:sym typeface="Arial" panose="020B0604020202090204" pitchFamily="34" charset="0"/>
            </a:endParaRPr>
          </a:p>
        </p:txBody>
      </p:sp>
      <p:sp>
        <p:nvSpPr>
          <p:cNvPr id="33" name="AutoShape 5"/>
          <p:cNvSpPr/>
          <p:nvPr/>
        </p:nvSpPr>
        <p:spPr bwMode="auto">
          <a:xfrm>
            <a:off x="1945714" y="4208917"/>
            <a:ext cx="445156" cy="445156"/>
          </a:xfrm>
          <a:prstGeom prst="roundRect">
            <a:avLst>
              <a:gd name="adj" fmla="val 20315"/>
            </a:avLst>
          </a:prstGeom>
          <a:extLst>
            <a:ext uri="{91240B29-F687-4F45-9708-019B960494DF}">
              <a14:hiddenLine xmlns:a14="http://schemas.microsoft.com/office/drawing/2010/main" w="9525">
                <a:solidFill>
                  <a:srgbClr val="000000"/>
                </a:solidFill>
                <a:round/>
              </a14:hiddenLine>
            </a:ext>
          </a:extLst>
        </p:spPr>
        <p:style>
          <a:lnRef idx="1">
            <a:schemeClr val="accent1"/>
          </a:lnRef>
          <a:fillRef idx="3">
            <a:schemeClr val="accent1"/>
          </a:fillRef>
          <a:effectRef idx="2">
            <a:schemeClr val="accent1"/>
          </a:effectRef>
          <a:fontRef idx="minor">
            <a:schemeClr val="lt1"/>
          </a:fontRef>
        </p:style>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0" marR="0" lvl="0" indent="0" defTabSz="58420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0" cap="none" spc="0" normalizeH="0" baseline="0" noProof="0">
              <a:ln>
                <a:noFill/>
              </a:ln>
              <a:solidFill>
                <a:schemeClr val="tx1"/>
              </a:solidFill>
              <a:effectLst/>
              <a:uLnTx/>
              <a:uFillTx/>
              <a:latin typeface="Arial" panose="020B0604020202090204" pitchFamily="34" charset="0"/>
              <a:ea typeface="微软雅黑" panose="020B0503020204020204" pitchFamily="34" charset="-122"/>
              <a:sym typeface="Arial" panose="020B0604020202090204" pitchFamily="34" charset="0"/>
            </a:endParaRPr>
          </a:p>
        </p:txBody>
      </p:sp>
      <p:sp>
        <p:nvSpPr>
          <p:cNvPr id="34" name="AutoShape 6"/>
          <p:cNvSpPr/>
          <p:nvPr/>
        </p:nvSpPr>
        <p:spPr bwMode="auto">
          <a:xfrm>
            <a:off x="1945714" y="4240524"/>
            <a:ext cx="445156" cy="323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fontAlgn="base">
              <a:lnSpc>
                <a:spcPct val="150000"/>
              </a:lnSpc>
              <a:spcBef>
                <a:spcPct val="0"/>
              </a:spcBef>
              <a:spcAft>
                <a:spcPct val="0"/>
              </a:spcAft>
              <a:buFont typeface="Arial" panose="020B0604020202090204" pitchFamily="34" charset="0"/>
              <a:buNone/>
            </a:pPr>
            <a:r>
              <a:rPr lang="es-ES" altLang="zh-CN" sz="1600" b="0" dirty="0" smtClean="0">
                <a:solidFill>
                  <a:schemeClr val="bg1"/>
                </a:solidFill>
                <a:latin typeface="Arial" panose="020B0604020202090204" pitchFamily="34" charset="0"/>
                <a:ea typeface="微软雅黑" panose="020B0503020204020204" pitchFamily="34" charset="-122"/>
                <a:sym typeface="Arial" panose="020B0604020202090204" pitchFamily="34" charset="0"/>
              </a:rPr>
              <a:t>02</a:t>
            </a:r>
            <a:endParaRPr lang="es-ES" altLang="zh-CN" sz="1000"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35" name="AutoShape 7"/>
          <p:cNvSpPr/>
          <p:nvPr/>
        </p:nvSpPr>
        <p:spPr bwMode="auto">
          <a:xfrm>
            <a:off x="2524415" y="4254630"/>
            <a:ext cx="2270397" cy="337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base">
              <a:lnSpc>
                <a:spcPct val="120000"/>
              </a:lnSpc>
              <a:spcBef>
                <a:spcPts val="635"/>
              </a:spcBef>
              <a:spcAft>
                <a:spcPct val="0"/>
              </a:spcAft>
              <a:buFont typeface="Arial" panose="020B0604020202090204" pitchFamily="34" charset="0"/>
              <a:buNone/>
            </a:pPr>
            <a:r>
              <a:rPr lang="zh-CN" altLang="en-US" sz="2000" dirty="0" smtClean="0">
                <a:solidFill>
                  <a:schemeClr val="tx1"/>
                </a:solidFill>
                <a:latin typeface="Arial" panose="020B0604020202090204" pitchFamily="34" charset="0"/>
                <a:ea typeface="微软雅黑" panose="020B0503020204020204" pitchFamily="34" charset="-122"/>
                <a:sym typeface="Arial" panose="020B0604020202090204" pitchFamily="34" charset="0"/>
              </a:rPr>
              <a:t>组织职责</a:t>
            </a:r>
            <a:endParaRPr lang="es-ES" altLang="zh-CN" sz="2000" dirty="0">
              <a:solidFill>
                <a:schemeClr val="tx1"/>
              </a:solidFill>
              <a:latin typeface="Arial" panose="020B0604020202090204" pitchFamily="34" charset="0"/>
              <a:ea typeface="微软雅黑" panose="020B0503020204020204" pitchFamily="34" charset="-122"/>
              <a:sym typeface="Arial" panose="020B0604020202090204" pitchFamily="34" charset="0"/>
            </a:endParaRPr>
          </a:p>
        </p:txBody>
      </p:sp>
      <p:sp>
        <p:nvSpPr>
          <p:cNvPr id="36" name="AutoShape 9"/>
          <p:cNvSpPr/>
          <p:nvPr/>
        </p:nvSpPr>
        <p:spPr bwMode="auto">
          <a:xfrm>
            <a:off x="2169993" y="4661857"/>
            <a:ext cx="8065827" cy="15234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indent="457200">
              <a:lnSpc>
                <a:spcPct val="150000"/>
              </a:lnSpc>
            </a:pPr>
            <a:r>
              <a:rPr lang="zh-CN" altLang="en-US" sz="1800" b="0" dirty="0" smtClean="0">
                <a:solidFill>
                  <a:schemeClr val="tx1"/>
                </a:solidFill>
                <a:latin typeface="+mj-ea"/>
                <a:ea typeface="+mj-ea"/>
                <a:sym typeface="Arial" panose="020B0604020202090204" pitchFamily="34" charset="0"/>
              </a:rPr>
              <a:t>负责对安全监测处置组针对安全问题和威胁事件的溯源分析动作提供协助支撑。根据监测处置组要求，提供对应日志、数据、告警等的查询结果，并根据需要提供数据。用于溯源及事后总结形成防守方加分项。</a:t>
            </a:r>
            <a:endParaRPr lang="zh-CN" altLang="en-US" sz="1800" b="0" dirty="0" smtClean="0">
              <a:solidFill>
                <a:schemeClr val="tx1"/>
              </a:solidFill>
              <a:latin typeface="+mj-ea"/>
              <a:ea typeface="+mj-ea"/>
              <a:sym typeface="Arial" panose="020B0604020202090204" pitchFamily="34" charset="0"/>
            </a:endParaRPr>
          </a:p>
          <a:p>
            <a:endParaRPr lang="en-US" altLang="zh-CN" sz="1800" b="0" dirty="0" smtClean="0">
              <a:solidFill>
                <a:schemeClr val="tx1"/>
              </a:solidFill>
              <a:latin typeface="+mj-ea"/>
              <a:ea typeface="+mj-ea"/>
              <a:sym typeface="Arial" panose="020B060402020209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a:spLocks noGrp="1"/>
          </p:cNvSpPr>
          <p:nvPr/>
        </p:nvSpPr>
        <p:spPr>
          <a:xfrm>
            <a:off x="118942" y="160420"/>
            <a:ext cx="11040533" cy="576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algn="l">
              <a:buClrTx/>
              <a:buSzTx/>
              <a:buFont typeface="Arial" panose="020B0604020202090204" pitchFamily="34" charset="0"/>
              <a:buNone/>
            </a:pPr>
            <a:r>
              <a:rPr lang="zh-CN" altLang="en-US" dirty="0" smtClean="0">
                <a:latin typeface="Microsoft YaHei UI" panose="020B0503020204020204" charset="-122"/>
                <a:ea typeface="Microsoft YaHei UI" panose="020B0503020204020204" charset="-122"/>
                <a:sym typeface="Arial" panose="020B0604020202090204" pitchFamily="34" charset="0"/>
              </a:rPr>
              <a:t>工作流程</a:t>
            </a:r>
            <a:r>
              <a:rPr lang="en-US" altLang="zh-CN" dirty="0" smtClean="0">
                <a:latin typeface="Microsoft YaHei UI" panose="020B0503020204020204" charset="-122"/>
                <a:ea typeface="Microsoft YaHei UI" panose="020B0503020204020204" charset="-122"/>
                <a:sym typeface="Arial" panose="020B0604020202090204" pitchFamily="34" charset="0"/>
              </a:rPr>
              <a:t>-</a:t>
            </a:r>
            <a:r>
              <a:rPr lang="zh-CN" altLang="en-US" dirty="0" smtClean="0">
                <a:latin typeface="Microsoft YaHei UI" panose="020B0503020204020204" charset="-122"/>
                <a:ea typeface="Microsoft YaHei UI" panose="020B0503020204020204" charset="-122"/>
                <a:sym typeface="Arial" panose="020B0604020202090204" pitchFamily="34" charset="0"/>
              </a:rPr>
              <a:t>安全事件处置流程</a:t>
            </a:r>
            <a:endParaRPr lang="zh-CN" altLang="en-US" dirty="0">
              <a:latin typeface="Microsoft YaHei UI" panose="020B0503020204020204" charset="-122"/>
              <a:ea typeface="Microsoft YaHei UI" panose="020B0503020204020204" charset="-122"/>
              <a:sym typeface="Arial" panose="020B0604020202090204" pitchFamily="34" charset="0"/>
            </a:endParaRPr>
          </a:p>
        </p:txBody>
      </p:sp>
      <p:sp>
        <p:nvSpPr>
          <p:cNvPr id="4" name="Rectangle 2"/>
          <p:cNvSpPr>
            <a:spLocks noChangeArrowheads="1"/>
          </p:cNvSpPr>
          <p:nvPr/>
        </p:nvSpPr>
        <p:spPr bwMode="auto">
          <a:xfrm>
            <a:off x="118941" y="948578"/>
            <a:ext cx="7212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3725400" y="928914"/>
            <a:ext cx="5398935" cy="54117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10" name="矩形 9"/>
          <p:cNvSpPr/>
          <p:nvPr/>
        </p:nvSpPr>
        <p:spPr>
          <a:xfrm>
            <a:off x="9265494" y="2664542"/>
            <a:ext cx="2699467" cy="367613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p:cNvSpPr txBox="1"/>
          <p:nvPr/>
        </p:nvSpPr>
        <p:spPr>
          <a:xfrm>
            <a:off x="9265494" y="2664542"/>
            <a:ext cx="2706687" cy="3566546"/>
          </a:xfrm>
          <a:prstGeom prst="rect">
            <a:avLst/>
          </a:prstGeom>
          <a:noFill/>
          <a:ln>
            <a:noFill/>
          </a:ln>
        </p:spPr>
        <p:txBody>
          <a:bodyPr wrap="none" rtlCol="0">
            <a:noAutofit/>
          </a:bodyPr>
          <a:lstStyle/>
          <a:p>
            <a:pPr lvl="0" algn="ctr"/>
            <a:r>
              <a:rPr lang="zh-CN" altLang="en-US" sz="2400" b="1" dirty="0" smtClean="0">
                <a:solidFill>
                  <a:prstClr val="black"/>
                </a:solidFill>
              </a:rPr>
              <a:t>相关人员</a:t>
            </a:r>
            <a:endParaRPr lang="en-US" altLang="zh-CN" sz="2400" b="1" dirty="0" smtClean="0">
              <a:solidFill>
                <a:prstClr val="black"/>
              </a:solidFill>
            </a:endParaRPr>
          </a:p>
          <a:p>
            <a:pPr lvl="0"/>
            <a:endParaRPr lang="en-US" altLang="zh-CN" sz="2400" dirty="0" smtClean="0">
              <a:solidFill>
                <a:prstClr val="black"/>
              </a:solidFill>
            </a:endParaRPr>
          </a:p>
          <a:p>
            <a:pPr lvl="0"/>
            <a:r>
              <a:rPr lang="en-US" altLang="zh-CN" sz="2400" dirty="0" smtClean="0">
                <a:solidFill>
                  <a:prstClr val="black"/>
                </a:solidFill>
              </a:rPr>
              <a:t>· </a:t>
            </a:r>
            <a:r>
              <a:rPr lang="zh-CN" altLang="zh-CN" sz="2400" dirty="0" smtClean="0">
                <a:solidFill>
                  <a:prstClr val="black"/>
                </a:solidFill>
              </a:rPr>
              <a:t>安全</a:t>
            </a:r>
            <a:r>
              <a:rPr lang="zh-CN" altLang="zh-CN" sz="2400" dirty="0">
                <a:solidFill>
                  <a:prstClr val="black"/>
                </a:solidFill>
              </a:rPr>
              <a:t>监测处置组</a:t>
            </a:r>
            <a:endParaRPr lang="en-US" altLang="zh-CN" sz="2400" dirty="0">
              <a:solidFill>
                <a:prstClr val="black"/>
              </a:solidFill>
            </a:endParaRPr>
          </a:p>
          <a:p>
            <a:pPr lvl="0"/>
            <a:r>
              <a:rPr lang="en-US" altLang="zh-CN" sz="2400" dirty="0" smtClean="0">
                <a:solidFill>
                  <a:prstClr val="black"/>
                </a:solidFill>
              </a:rPr>
              <a:t>· </a:t>
            </a:r>
            <a:r>
              <a:rPr lang="zh-CN" altLang="zh-CN" sz="2400" dirty="0" smtClean="0">
                <a:solidFill>
                  <a:prstClr val="black"/>
                </a:solidFill>
              </a:rPr>
              <a:t>现场</a:t>
            </a:r>
            <a:r>
              <a:rPr lang="zh-CN" altLang="zh-CN" sz="2400" dirty="0">
                <a:solidFill>
                  <a:prstClr val="black"/>
                </a:solidFill>
              </a:rPr>
              <a:t>值班</a:t>
            </a:r>
            <a:r>
              <a:rPr lang="zh-CN" altLang="zh-CN" sz="2400" dirty="0" smtClean="0">
                <a:solidFill>
                  <a:prstClr val="black"/>
                </a:solidFill>
              </a:rPr>
              <a:t>组</a:t>
            </a:r>
            <a:endParaRPr lang="en-US" altLang="zh-CN" sz="2400" dirty="0">
              <a:solidFill>
                <a:prstClr val="black"/>
              </a:solidFill>
            </a:endParaRPr>
          </a:p>
        </p:txBody>
      </p:sp>
      <p:sp>
        <p:nvSpPr>
          <p:cNvPr id="14" name="AutoShape 9"/>
          <p:cNvSpPr/>
          <p:nvPr/>
        </p:nvSpPr>
        <p:spPr bwMode="auto">
          <a:xfrm>
            <a:off x="3998793" y="1063251"/>
            <a:ext cx="4948561" cy="45704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indent="457200">
              <a:lnSpc>
                <a:spcPct val="150000"/>
              </a:lnSpc>
            </a:pPr>
            <a:r>
              <a:rPr lang="zh-CN" altLang="en-US" sz="1800" b="0" dirty="0" smtClean="0">
                <a:solidFill>
                  <a:schemeClr val="tx1"/>
                </a:solidFill>
                <a:latin typeface="+mj-ea"/>
                <a:ea typeface="+mj-ea"/>
                <a:sym typeface="Arial" panose="020B0604020202090204" pitchFamily="34" charset="0"/>
              </a:rPr>
              <a:t>解决方案在</a:t>
            </a:r>
            <a:r>
              <a:rPr lang="zh-CN" altLang="en-US" sz="1800" b="0" dirty="0">
                <a:solidFill>
                  <a:schemeClr val="tx1"/>
                </a:solidFill>
                <a:latin typeface="+mj-ea"/>
                <a:ea typeface="+mj-ea"/>
                <a:sym typeface="Arial" panose="020B0604020202090204" pitchFamily="34" charset="0"/>
              </a:rPr>
              <a:t>安全事件发现流程中由安全监测处置组提供，处置动作由安全监测处置组执行，如漏洞修复、配置变更、一键封堵等。漏洞修复、配置变更等由数据库、应用系统值班人员处理，一键封堵动作由安全团队值班人员具体操作。处理完成后将处理情况及结果反馈至现场值班组汇总。</a:t>
            </a:r>
            <a:endParaRPr lang="zh-CN" altLang="en-US" sz="1800" b="0" dirty="0">
              <a:solidFill>
                <a:schemeClr val="tx1"/>
              </a:solidFill>
              <a:latin typeface="+mj-ea"/>
              <a:ea typeface="+mj-ea"/>
              <a:sym typeface="Arial" panose="020B0604020202090204" pitchFamily="34" charset="0"/>
            </a:endParaRPr>
          </a:p>
          <a:p>
            <a:pPr indent="457200">
              <a:lnSpc>
                <a:spcPct val="150000"/>
              </a:lnSpc>
            </a:pPr>
            <a:r>
              <a:rPr lang="zh-CN" altLang="en-US" sz="1800" b="0" dirty="0">
                <a:solidFill>
                  <a:schemeClr val="tx1"/>
                </a:solidFill>
                <a:latin typeface="+mj-ea"/>
                <a:ea typeface="+mj-ea"/>
                <a:sym typeface="Arial" panose="020B0604020202090204" pitchFamily="34" charset="0"/>
              </a:rPr>
              <a:t>此流程中的封堵仅指</a:t>
            </a:r>
            <a:r>
              <a:rPr lang="en-US" altLang="zh-CN" sz="1800" b="0" dirty="0">
                <a:solidFill>
                  <a:schemeClr val="tx1"/>
                </a:solidFill>
                <a:latin typeface="+mj-ea"/>
                <a:ea typeface="+mj-ea"/>
                <a:sym typeface="Arial" panose="020B0604020202090204" pitchFamily="34" charset="0"/>
              </a:rPr>
              <a:t>MSS</a:t>
            </a:r>
            <a:r>
              <a:rPr lang="zh-CN" altLang="en-US" sz="1800" b="0" dirty="0">
                <a:solidFill>
                  <a:schemeClr val="tx1"/>
                </a:solidFill>
                <a:latin typeface="+mj-ea"/>
                <a:ea typeface="+mj-ea"/>
                <a:sym typeface="Arial" panose="020B0604020202090204" pitchFamily="34" charset="0"/>
              </a:rPr>
              <a:t>应用一键封堵功能，如需</a:t>
            </a:r>
            <a:r>
              <a:rPr lang="en-US" altLang="zh-CN" sz="1800" b="0" dirty="0">
                <a:solidFill>
                  <a:schemeClr val="tx1"/>
                </a:solidFill>
                <a:latin typeface="+mj-ea"/>
                <a:ea typeface="+mj-ea"/>
                <a:sym typeface="Arial" panose="020B0604020202090204" pitchFamily="34" charset="0"/>
              </a:rPr>
              <a:t>NOC</a:t>
            </a:r>
            <a:r>
              <a:rPr lang="zh-CN" altLang="en-US" sz="1800" b="0" dirty="0">
                <a:solidFill>
                  <a:schemeClr val="tx1"/>
                </a:solidFill>
                <a:latin typeface="+mj-ea"/>
                <a:ea typeface="+mj-ea"/>
                <a:sym typeface="Arial" panose="020B0604020202090204" pitchFamily="34" charset="0"/>
              </a:rPr>
              <a:t>、</a:t>
            </a:r>
            <a:r>
              <a:rPr lang="en-US" altLang="zh-CN" sz="1800" b="0" dirty="0">
                <a:solidFill>
                  <a:schemeClr val="tx1"/>
                </a:solidFill>
                <a:latin typeface="+mj-ea"/>
                <a:ea typeface="+mj-ea"/>
                <a:sym typeface="Arial" panose="020B0604020202090204" pitchFamily="34" charset="0"/>
              </a:rPr>
              <a:t>SOC</a:t>
            </a:r>
            <a:r>
              <a:rPr lang="zh-CN" altLang="en-US" sz="1800" b="0" dirty="0">
                <a:solidFill>
                  <a:schemeClr val="tx1"/>
                </a:solidFill>
                <a:latin typeface="+mj-ea"/>
                <a:ea typeface="+mj-ea"/>
                <a:sym typeface="Arial" panose="020B0604020202090204" pitchFamily="34" charset="0"/>
              </a:rPr>
              <a:t>配合从防火墙或</a:t>
            </a:r>
            <a:r>
              <a:rPr lang="en-US" altLang="zh-CN" sz="1800" b="0" dirty="0">
                <a:solidFill>
                  <a:schemeClr val="tx1"/>
                </a:solidFill>
                <a:latin typeface="+mj-ea"/>
                <a:ea typeface="+mj-ea"/>
                <a:sym typeface="Arial" panose="020B0604020202090204" pitchFamily="34" charset="0"/>
              </a:rPr>
              <a:t>IPS</a:t>
            </a:r>
            <a:r>
              <a:rPr lang="zh-CN" altLang="en-US" sz="1800" b="0" dirty="0">
                <a:solidFill>
                  <a:schemeClr val="tx1"/>
                </a:solidFill>
                <a:latin typeface="+mj-ea"/>
                <a:ea typeface="+mj-ea"/>
                <a:sym typeface="Arial" panose="020B0604020202090204" pitchFamily="34" charset="0"/>
              </a:rPr>
              <a:t>、</a:t>
            </a:r>
            <a:r>
              <a:rPr lang="en-US" altLang="zh-CN" sz="1800" b="0" dirty="0">
                <a:solidFill>
                  <a:schemeClr val="tx1"/>
                </a:solidFill>
                <a:latin typeface="+mj-ea"/>
                <a:ea typeface="+mj-ea"/>
                <a:sym typeface="Arial" panose="020B0604020202090204" pitchFamily="34" charset="0"/>
              </a:rPr>
              <a:t>WAF</a:t>
            </a:r>
            <a:r>
              <a:rPr lang="zh-CN" altLang="en-US" sz="1800" b="0" dirty="0">
                <a:solidFill>
                  <a:schemeClr val="tx1"/>
                </a:solidFill>
                <a:latin typeface="+mj-ea"/>
                <a:ea typeface="+mj-ea"/>
                <a:sym typeface="Arial" panose="020B0604020202090204" pitchFamily="34" charset="0"/>
              </a:rPr>
              <a:t>进行的封堵，或需其他处室进行的配合处置动作，由现场值班组在上报流程中上报总指挥部协调处理。</a:t>
            </a:r>
            <a:endParaRPr lang="zh-CN" altLang="en-US" sz="1800" b="0" dirty="0">
              <a:solidFill>
                <a:schemeClr val="tx1"/>
              </a:solidFill>
              <a:latin typeface="+mj-ea"/>
              <a:ea typeface="+mj-ea"/>
              <a:sym typeface="Arial" panose="020B0604020202090204" pitchFamily="34" charset="0"/>
            </a:endParaRPr>
          </a:p>
        </p:txBody>
      </p:sp>
      <p:grpSp>
        <p:nvGrpSpPr>
          <p:cNvPr id="5" name="组合 12"/>
          <p:cNvGrpSpPr/>
          <p:nvPr/>
        </p:nvGrpSpPr>
        <p:grpSpPr>
          <a:xfrm>
            <a:off x="9265494" y="930943"/>
            <a:ext cx="2706687" cy="1624012"/>
            <a:chOff x="4179683" y="0"/>
            <a:chExt cx="2706687" cy="1624012"/>
          </a:xfrm>
        </p:grpSpPr>
        <p:sp>
          <p:nvSpPr>
            <p:cNvPr id="15" name="矩形 14"/>
            <p:cNvSpPr/>
            <p:nvPr/>
          </p:nvSpPr>
          <p:spPr>
            <a:xfrm>
              <a:off x="4179683" y="0"/>
              <a:ext cx="2706687" cy="1624012"/>
            </a:xfrm>
            <a:prstGeom prst="rect">
              <a:avLst/>
            </a:prstGeom>
          </p:spPr>
          <p:style>
            <a:lnRef idx="2">
              <a:schemeClr val="accent6">
                <a:shade val="50000"/>
              </a:schemeClr>
            </a:lnRef>
            <a:fillRef idx="1">
              <a:schemeClr val="accent6"/>
            </a:fillRef>
            <a:effectRef idx="0">
              <a:schemeClr val="accent6"/>
            </a:effectRef>
            <a:fontRef idx="minor">
              <a:schemeClr val="lt1"/>
            </a:fontRef>
          </p:style>
        </p:sp>
        <p:sp>
          <p:nvSpPr>
            <p:cNvPr id="16" name="矩形 15"/>
            <p:cNvSpPr/>
            <p:nvPr/>
          </p:nvSpPr>
          <p:spPr>
            <a:xfrm>
              <a:off x="4179683" y="0"/>
              <a:ext cx="2706687" cy="1624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sz="2400" kern="1200" dirty="0" smtClean="0"/>
                <a:t>安全事件处置流程</a:t>
              </a:r>
              <a:endParaRPr lang="zh-CN" altLang="en-US" sz="2400" kern="1200" dirty="0"/>
            </a:p>
          </p:txBody>
        </p:sp>
      </p:grpSp>
      <p:sp>
        <p:nvSpPr>
          <p:cNvPr id="2" name="Rectangle 2"/>
          <p:cNvSpPr>
            <a:spLocks noChangeArrowheads="1"/>
          </p:cNvSpPr>
          <p:nvPr/>
        </p:nvSpPr>
        <p:spPr bwMode="auto">
          <a:xfrm>
            <a:off x="118941" y="928914"/>
            <a:ext cx="111183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363003" y="928914"/>
          <a:ext cx="3118335" cy="5411761"/>
        </p:xfrm>
        <a:graphic>
          <a:graphicData uri="http://schemas.openxmlformats.org/presentationml/2006/ole">
            <mc:AlternateContent xmlns:mc="http://schemas.openxmlformats.org/markup-compatibility/2006">
              <mc:Choice xmlns:v="urn:schemas-microsoft-com:vml" Requires="v">
                <p:oleObj spid="_x0000_s2049" name="Visio" r:id="rId1" imgW="2516505" imgH="4366895" progId="Visio.Drawing.11">
                  <p:embed/>
                </p:oleObj>
              </mc:Choice>
              <mc:Fallback>
                <p:oleObj name="Visio" r:id="rId1" imgW="2516505" imgH="4366895" progId="Visio.Drawing.11">
                  <p:embed/>
                  <p:pic>
                    <p:nvPicPr>
                      <p:cNvPr id="0" name="图片 2048"/>
                      <p:cNvPicPr>
                        <a:picLocks noChangeAspect="1"/>
                      </p:cNvPicPr>
                      <p:nvPr/>
                    </p:nvPicPr>
                    <p:blipFill>
                      <a:blip r:embed="rId2"/>
                      <a:stretch>
                        <a:fillRect/>
                      </a:stretch>
                    </p:blipFill>
                    <p:spPr>
                      <a:xfrm>
                        <a:off x="363003" y="928914"/>
                        <a:ext cx="3118335" cy="5411761"/>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DIAGRAM" val="#23476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smojv4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tx1"/>
          </a:solidFill>
        </a:ln>
      </a:spPr>
      <a:bodyPr wrap="square" rtlCol="0">
        <a:noAutofit/>
      </a:bodyPr>
      <a:lstStyle>
        <a:defPPr marL="285750" indent="-285750" algn="l">
          <a:spcBef>
            <a:spcPts val="600"/>
          </a:spcBef>
          <a:buFont typeface="Arial" panose="020B0604020202090204" pitchFamily="34" charset="0"/>
          <a:buChar char="•"/>
          <a:defRPr sz="1600"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1385</Words>
  <Application>WPS 文字</Application>
  <PresentationFormat>自定义</PresentationFormat>
  <Paragraphs>163</Paragraphs>
  <Slides>9</Slides>
  <Notes>17</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37" baseType="lpstr">
      <vt:lpstr>Arial</vt:lpstr>
      <vt:lpstr>方正书宋_GBK</vt:lpstr>
      <vt:lpstr>Wingdings</vt:lpstr>
      <vt:lpstr>微软雅黑</vt:lpstr>
      <vt:lpstr>汉仪旗黑</vt:lpstr>
      <vt:lpstr>Arial</vt:lpstr>
      <vt:lpstr>微软雅黑</vt:lpstr>
      <vt:lpstr>Calibri</vt:lpstr>
      <vt:lpstr>宋体</vt:lpstr>
      <vt:lpstr>汉仪书宋二KW</vt:lpstr>
      <vt:lpstr>Ebrima</vt:lpstr>
      <vt:lpstr>Agency FB</vt:lpstr>
      <vt:lpstr>华文细黑</vt:lpstr>
      <vt:lpstr>黑体-简</vt:lpstr>
      <vt:lpstr>Lato</vt:lpstr>
      <vt:lpstr>MS PGothic</vt:lpstr>
      <vt:lpstr>Microsoft YaHei UI</vt:lpstr>
      <vt:lpstr>苹方-简</vt:lpstr>
      <vt:lpstr>Calibri</vt:lpstr>
      <vt:lpstr>Lucida Grande</vt:lpstr>
      <vt:lpstr>宋体</vt:lpstr>
      <vt:lpstr>Arial Unicode MS</vt:lpstr>
      <vt:lpstr>等线</vt:lpstr>
      <vt:lpstr>汉仪中等线KW</vt:lpstr>
      <vt:lpstr>Helvetica Neue</vt:lpstr>
      <vt:lpstr>冬青黑体简体中文</vt:lpstr>
      <vt:lpstr>1_Office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企业要求（1/5）：2020年集团工作的要求</dc:title>
  <dc:creator>a</dc:creator>
  <cp:lastModifiedBy>chf</cp:lastModifiedBy>
  <cp:revision>409</cp:revision>
  <dcterms:created xsi:type="dcterms:W3CDTF">2020-11-09T08:59:24Z</dcterms:created>
  <dcterms:modified xsi:type="dcterms:W3CDTF">2020-11-09T08:59:24Z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