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/>
    <p:restoredTop sz="94694"/>
  </p:normalViewPr>
  <p:slideViewPr>
    <p:cSldViewPr snapToGrid="0">
      <p:cViewPr varScale="1">
        <p:scale>
          <a:sx n="121" d="100"/>
          <a:sy n="121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AFF74-4E32-FA78-9DD9-7CBC214F7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356416-4A75-963D-7C5A-DABD82EE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668CA8-55DD-D697-097B-3BC569B6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7D4-A91C-7A49-A8BE-B289535E0B5A}" type="datetimeFigureOut">
              <a:rPr kumimoji="1" lang="zh-SG" altLang="en-US" smtClean="0"/>
              <a:t>08/05/25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671B7-61A7-B645-0B2F-BFE3E969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A675E-8849-CB5E-2982-410C3B76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887C-7BE3-8840-A2A4-4F7349EE6E2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90159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BC383-7C2A-9B87-40D1-EC934843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DB31C8-327C-6739-1510-7B93C30FA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B98385-4714-3C42-3F26-FDD0FA367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7D4-A91C-7A49-A8BE-B289535E0B5A}" type="datetimeFigureOut">
              <a:rPr kumimoji="1" lang="zh-SG" altLang="en-US" smtClean="0"/>
              <a:t>08/05/25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9CA23-E64C-A093-27AC-8A58BA57D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707E8-8CDC-0074-5840-4A16E36B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887C-7BE3-8840-A2A4-4F7349EE6E2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64488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1C2152-F2FB-AEA9-29CA-74B2E4C9E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2465A6-20F9-25BF-C04B-E3D3FF96D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04A422-590D-292B-691B-BC3FB173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7D4-A91C-7A49-A8BE-B289535E0B5A}" type="datetimeFigureOut">
              <a:rPr kumimoji="1" lang="zh-SG" altLang="en-US" smtClean="0"/>
              <a:t>08/05/25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5B8C1-9AC1-18B7-C01E-9AC78368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C084C-6B32-7864-FE78-C1C6B184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887C-7BE3-8840-A2A4-4F7349EE6E2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04075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8B57C-7003-9B6D-DEC3-85D9115D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66FDA-9256-0F79-33E2-3408F24D9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39CC9-BEB1-D0F4-6A63-43791C81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7D4-A91C-7A49-A8BE-B289535E0B5A}" type="datetimeFigureOut">
              <a:rPr kumimoji="1" lang="zh-SG" altLang="en-US" smtClean="0"/>
              <a:t>08/05/25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C2A8E-91C1-AE53-8907-B0E2777E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F9F9E-EC43-F097-1B41-48706EEB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887C-7BE3-8840-A2A4-4F7349EE6E2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90361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0DE8C-326F-67D2-E294-BBF8FB5A7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4755EF-6142-7317-7266-105C5F5A5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D02EA6-6AAC-B2AF-199C-0E1A50BD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7D4-A91C-7A49-A8BE-B289535E0B5A}" type="datetimeFigureOut">
              <a:rPr kumimoji="1" lang="zh-SG" altLang="en-US" smtClean="0"/>
              <a:t>08/05/25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484E63-1F52-F44D-9CD5-2E245BD3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001207-FB0D-8C52-7F22-98700A56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887C-7BE3-8840-A2A4-4F7349EE6E2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05247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34BFB-3ED2-7623-2CB1-042D6919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ADC3B-7F6B-93BA-BABA-1B06DBC4E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A8C342-3DB5-B9BD-EA54-B62596C63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2084C-66B5-EC5F-ECDE-048E9EF31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7D4-A91C-7A49-A8BE-B289535E0B5A}" type="datetimeFigureOut">
              <a:rPr kumimoji="1" lang="zh-SG" altLang="en-US" smtClean="0"/>
              <a:t>08/05/25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5F4D80-6432-07B8-863D-11D60A27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9EAC68-0631-F651-2D58-4FFF7180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887C-7BE3-8840-A2A4-4F7349EE6E2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24607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071CE-26E2-C5BC-856F-86D33052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9311CA-1895-568F-2626-934056F2F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AB2C79-7343-CC08-BC3B-39D8F3BAE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829A77-45E0-705B-3F7B-40FF530CB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B87A9D-A2BA-0D5C-7FD3-645FA943E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A1B2A7-1818-4FAC-EF1C-CCC5D4F0B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7D4-A91C-7A49-A8BE-B289535E0B5A}" type="datetimeFigureOut">
              <a:rPr kumimoji="1" lang="zh-SG" altLang="en-US" smtClean="0"/>
              <a:t>08/05/25</a:t>
            </a:fld>
            <a:endParaRPr kumimoji="1" lang="zh-SG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8E13B9-E145-1903-61EC-EE57C0EE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541DAD-1757-77C9-6D49-4180EE92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887C-7BE3-8840-A2A4-4F7349EE6E2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25335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03534-5447-F61A-0205-B289C26A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2ABEBB-F131-73EA-D7CE-BD4EC4A2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7D4-A91C-7A49-A8BE-B289535E0B5A}" type="datetimeFigureOut">
              <a:rPr kumimoji="1" lang="zh-SG" altLang="en-US" smtClean="0"/>
              <a:t>08/05/25</a:t>
            </a:fld>
            <a:endParaRPr kumimoji="1" lang="zh-SG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41B3A3-1EDB-5847-1F66-17AB00C35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75B51C-2B82-D3BD-B7F8-04BD090A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887C-7BE3-8840-A2A4-4F7349EE6E2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34108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16CD18-9F3D-2AE4-8075-B60340907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7D4-A91C-7A49-A8BE-B289535E0B5A}" type="datetimeFigureOut">
              <a:rPr kumimoji="1" lang="zh-SG" altLang="en-US" smtClean="0"/>
              <a:t>08/05/25</a:t>
            </a:fld>
            <a:endParaRPr kumimoji="1" lang="zh-SG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EC9A72-7110-869E-947A-9EB9E1131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4F7C78-A82D-EE9C-D52D-5451C6BF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887C-7BE3-8840-A2A4-4F7349EE6E2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421572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30DFB-11CA-8F36-89D1-3D5489CA9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3E91E-E66E-E3C5-4B14-04404F43C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F3077D-54EF-2F63-F0B8-BC6115ECA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819734-72E6-AE65-0973-C59B92DE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7D4-A91C-7A49-A8BE-B289535E0B5A}" type="datetimeFigureOut">
              <a:rPr kumimoji="1" lang="zh-SG" altLang="en-US" smtClean="0"/>
              <a:t>08/05/25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EC9948-83C3-D109-93C3-CD27FE95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1DAC97-E93F-2934-DF33-E3893E10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887C-7BE3-8840-A2A4-4F7349EE6E2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39924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A90A1-6F17-2E9D-8DF8-7DAF8332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C7C294-0D10-A2FE-FD51-8071A456A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1C8F32-9249-F14D-84EE-12D3471B0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900D67-EAAB-A5B3-9886-0E458029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7D4-A91C-7A49-A8BE-B289535E0B5A}" type="datetimeFigureOut">
              <a:rPr kumimoji="1" lang="zh-SG" altLang="en-US" smtClean="0"/>
              <a:t>08/05/25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208A2-4030-B9F5-4909-987EC6EB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C5DFBB-6EA1-8572-4E3A-7213AEAA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887C-7BE3-8840-A2A4-4F7349EE6E2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05305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E1DCC904-FB15-A3EE-60A9-6A72C75167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93940411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14" imgW="7772400" imgH="10058400" progId="TCLayout.ActiveDocument.1">
                  <p:embed/>
                </p:oleObj>
              </mc:Choice>
              <mc:Fallback>
                <p:oleObj name="think-cell 幻灯片" r:id="rId1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9FB8D5-9C37-F61E-3738-E9B07B2F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F97C4E-4164-6C9E-96FE-7E2F83BB5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F81727-EC12-3204-3C62-18A97ADB9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EF37D4-A91C-7A49-A8BE-B289535E0B5A}" type="datetimeFigureOut">
              <a:rPr kumimoji="1" lang="zh-SG" altLang="en-US" smtClean="0"/>
              <a:t>08/05/25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AFE5E-ECF6-C0EC-DE30-2D0EEF2FD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A5AD5-75DC-EDF2-911E-AA5E73CCC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82887C-7BE3-8840-A2A4-4F7349EE6E2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46951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B048592-97A2-DDD8-54CF-0E4CCECB1B0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029102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id="{29D893C8-39C1-BA2E-E6E7-D439F6B809B4}"/>
              </a:ext>
            </a:extLst>
          </p:cNvPr>
          <p:cNvGrpSpPr/>
          <p:nvPr/>
        </p:nvGrpSpPr>
        <p:grpSpPr>
          <a:xfrm>
            <a:off x="8634628" y="3545137"/>
            <a:ext cx="2977484" cy="3086123"/>
            <a:chOff x="1828801" y="1438382"/>
            <a:chExt cx="2938408" cy="2946156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AF9CC5BD-DC45-307A-E3BA-65923EAABA7E}"/>
                </a:ext>
              </a:extLst>
            </p:cNvPr>
            <p:cNvSpPr/>
            <p:nvPr/>
          </p:nvSpPr>
          <p:spPr>
            <a:xfrm>
              <a:off x="1828801" y="1438382"/>
              <a:ext cx="2938408" cy="2946156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335895F-1F3D-CE0D-598F-4493BBE58BF3}"/>
                </a:ext>
              </a:extLst>
            </p:cNvPr>
            <p:cNvSpPr txBox="1"/>
            <p:nvPr/>
          </p:nvSpPr>
          <p:spPr>
            <a:xfrm>
              <a:off x="2513175" y="1521582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SG" altLang="en-US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网络暴力模块</a:t>
              </a: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7B3FD46-35C4-5745-7F26-486A3116C8D9}"/>
                </a:ext>
              </a:extLst>
            </p:cNvPr>
            <p:cNvGrpSpPr/>
            <p:nvPr/>
          </p:nvGrpSpPr>
          <p:grpSpPr>
            <a:xfrm>
              <a:off x="2098568" y="1967857"/>
              <a:ext cx="1137444" cy="2199076"/>
              <a:chOff x="2098568" y="1967857"/>
              <a:chExt cx="1137444" cy="2199076"/>
            </a:xfrm>
          </p:grpSpPr>
          <p:sp>
            <p:nvSpPr>
              <p:cNvPr id="7" name="圆角矩形 6">
                <a:extLst>
                  <a:ext uri="{FF2B5EF4-FFF2-40B4-BE49-F238E27FC236}">
                    <a16:creationId xmlns:a16="http://schemas.microsoft.com/office/drawing/2014/main" id="{A35754F3-8F50-1897-4E7E-BA3607A3D824}"/>
                  </a:ext>
                </a:extLst>
              </p:cNvPr>
              <p:cNvSpPr/>
              <p:nvPr/>
            </p:nvSpPr>
            <p:spPr>
              <a:xfrm>
                <a:off x="2115110" y="1967857"/>
                <a:ext cx="1120902" cy="2199076"/>
              </a:xfrm>
              <a:prstGeom prst="roundRect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SG" altLang="en-US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FF4BDA1-F22D-3BA9-957F-DEDA17695D27}"/>
                  </a:ext>
                </a:extLst>
              </p:cNvPr>
              <p:cNvSpPr txBox="1"/>
              <p:nvPr/>
            </p:nvSpPr>
            <p:spPr>
              <a:xfrm>
                <a:off x="2098568" y="2042626"/>
                <a:ext cx="1090996" cy="499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SG" altLang="en-US" sz="14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正反馈调节</a:t>
                </a:r>
                <a:endParaRPr kumimoji="1" lang="en-US" altLang="zh-SG" sz="1400" b="1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endParaRPr kumimoji="1" lang="en-US" altLang="zh-SG" sz="14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57B4597-7578-2165-7585-72A68C66502C}"/>
                  </a:ext>
                </a:extLst>
              </p:cNvPr>
              <p:cNvSpPr txBox="1"/>
              <p:nvPr/>
            </p:nvSpPr>
            <p:spPr>
              <a:xfrm>
                <a:off x="2110600" y="2391609"/>
                <a:ext cx="992740" cy="9695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kumimoji="1" lang="zh-SG" altLang="en-US" sz="12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网暴感染机制</a:t>
                </a:r>
                <a:r>
                  <a:rPr kumimoji="1" lang="en-US" altLang="zh-SG" sz="12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(</a:t>
                </a:r>
                <a:r>
                  <a:rPr kumimoji="1" lang="zh-SG" altLang="en-US" sz="12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被网暴者有小概率变成施暴者</a:t>
                </a:r>
                <a:r>
                  <a:rPr kumimoji="1" lang="en-US" altLang="zh-SG" sz="12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)</a:t>
                </a: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C2987B0-AA15-931C-021C-50610281C09E}"/>
                </a:ext>
              </a:extLst>
            </p:cNvPr>
            <p:cNvGrpSpPr/>
            <p:nvPr/>
          </p:nvGrpSpPr>
          <p:grpSpPr>
            <a:xfrm>
              <a:off x="3348838" y="1949558"/>
              <a:ext cx="1182879" cy="2217375"/>
              <a:chOff x="2029591" y="1949558"/>
              <a:chExt cx="1182879" cy="2217375"/>
            </a:xfrm>
          </p:grpSpPr>
          <p:sp>
            <p:nvSpPr>
              <p:cNvPr id="13" name="圆角矩形 12">
                <a:extLst>
                  <a:ext uri="{FF2B5EF4-FFF2-40B4-BE49-F238E27FC236}">
                    <a16:creationId xmlns:a16="http://schemas.microsoft.com/office/drawing/2014/main" id="{C94DFFBE-E939-E659-8781-891C225D10FB}"/>
                  </a:ext>
                </a:extLst>
              </p:cNvPr>
              <p:cNvSpPr/>
              <p:nvPr/>
            </p:nvSpPr>
            <p:spPr>
              <a:xfrm>
                <a:off x="2069605" y="1949558"/>
                <a:ext cx="1120902" cy="2217375"/>
              </a:xfrm>
              <a:prstGeom prst="roundRect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SG" altLang="en-US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25C0384-E9B1-B051-D37E-5C472D536EFE}"/>
                  </a:ext>
                </a:extLst>
              </p:cNvPr>
              <p:cNvSpPr txBox="1"/>
              <p:nvPr/>
            </p:nvSpPr>
            <p:spPr>
              <a:xfrm>
                <a:off x="2029591" y="2040655"/>
                <a:ext cx="117125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SG" altLang="en-US" sz="14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负反馈调节</a:t>
                </a:r>
                <a:endParaRPr kumimoji="1" lang="en-US" altLang="zh-SG" sz="1400" b="1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endParaRPr kumimoji="1" lang="en-US" altLang="zh-SG" sz="14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A9072E1-291F-F53E-4C6E-2177A6FCBEAC}"/>
                  </a:ext>
                </a:extLst>
              </p:cNvPr>
              <p:cNvSpPr txBox="1"/>
              <p:nvPr/>
            </p:nvSpPr>
            <p:spPr>
              <a:xfrm>
                <a:off x="2041623" y="2401794"/>
                <a:ext cx="1170847" cy="1498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kumimoji="1" lang="zh-SG" altLang="en-US" sz="12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监管者定期巡视</a:t>
                </a:r>
                <a:endParaRPr kumimoji="1" lang="en-US" altLang="zh-SG" sz="12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marL="171450" indent="-171450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kumimoji="1" lang="zh-SG" altLang="en-US" sz="12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投资者可举报他人网暴行为</a:t>
                </a:r>
                <a:endParaRPr kumimoji="1" lang="en-US" altLang="zh-SG" sz="12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marL="171450" indent="-171450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kumimoji="1" lang="zh-SG" altLang="en-US" sz="12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投资者心理抗压能力提升</a:t>
                </a:r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A09AB11-2B2C-EEBF-4DE3-015BC7639B67}"/>
              </a:ext>
            </a:extLst>
          </p:cNvPr>
          <p:cNvGrpSpPr/>
          <p:nvPr/>
        </p:nvGrpSpPr>
        <p:grpSpPr>
          <a:xfrm>
            <a:off x="8673704" y="142916"/>
            <a:ext cx="2938408" cy="3113070"/>
            <a:chOff x="1828801" y="1438382"/>
            <a:chExt cx="2938408" cy="3113070"/>
          </a:xfrm>
        </p:grpSpPr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34F539A6-F65A-51A7-FA8C-EC45CBF3CE4D}"/>
                </a:ext>
              </a:extLst>
            </p:cNvPr>
            <p:cNvSpPr/>
            <p:nvPr/>
          </p:nvSpPr>
          <p:spPr>
            <a:xfrm>
              <a:off x="1828801" y="1438382"/>
              <a:ext cx="2938408" cy="3113070"/>
            </a:xfrm>
            <a:prstGeom prst="roundRect">
              <a:avLst/>
            </a:prstGeom>
            <a:noFill/>
            <a:ln>
              <a:solidFill>
                <a:schemeClr val="accent1">
                  <a:shade val="15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BFDC637-112B-862F-2DAF-FE89E7E61A2F}"/>
                </a:ext>
              </a:extLst>
            </p:cNvPr>
            <p:cNvSpPr txBox="1"/>
            <p:nvPr/>
          </p:nvSpPr>
          <p:spPr>
            <a:xfrm>
              <a:off x="2446724" y="1511931"/>
              <a:ext cx="1834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SG" altLang="en-US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投资者决策模块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444C9D1-B5B9-158B-74E3-6639AB9326A5}"/>
                </a:ext>
              </a:extLst>
            </p:cNvPr>
            <p:cNvGrpSpPr/>
            <p:nvPr/>
          </p:nvGrpSpPr>
          <p:grpSpPr>
            <a:xfrm>
              <a:off x="2044556" y="1974114"/>
              <a:ext cx="1171255" cy="2330758"/>
              <a:chOff x="2044556" y="1974114"/>
              <a:chExt cx="1171255" cy="2330758"/>
            </a:xfrm>
          </p:grpSpPr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7DE6C66B-4065-880E-F4AB-32F7DA4C42E2}"/>
                  </a:ext>
                </a:extLst>
              </p:cNvPr>
              <p:cNvSpPr/>
              <p:nvPr/>
            </p:nvSpPr>
            <p:spPr>
              <a:xfrm>
                <a:off x="2044556" y="1974114"/>
                <a:ext cx="1171255" cy="2330758"/>
              </a:xfrm>
              <a:prstGeom prst="roundRect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SG" altLang="en-US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8BD8852-EFC5-ED31-67D3-602D0485CA89}"/>
                  </a:ext>
                </a:extLst>
              </p:cNvPr>
              <p:cNvSpPr txBox="1"/>
              <p:nvPr/>
            </p:nvSpPr>
            <p:spPr>
              <a:xfrm>
                <a:off x="2044556" y="2213365"/>
                <a:ext cx="11712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SG" altLang="en-US" sz="14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散户投资者</a:t>
                </a:r>
                <a:endParaRPr kumimoji="1" lang="en-US" altLang="zh-SG" sz="14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6C57F20-BFA8-34E5-27CB-A6728B4EC9B4}"/>
                  </a:ext>
                </a:extLst>
              </p:cNvPr>
              <p:cNvSpPr txBox="1"/>
              <p:nvPr/>
            </p:nvSpPr>
            <p:spPr>
              <a:xfrm>
                <a:off x="2044556" y="2627669"/>
                <a:ext cx="117125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kumimoji="1" lang="zh-SG" altLang="en-US" sz="12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数量多</a:t>
                </a:r>
                <a:r>
                  <a:rPr kumimoji="1" lang="en-US" altLang="zh-SG" sz="12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,</a:t>
                </a:r>
                <a:r>
                  <a:rPr kumimoji="1" lang="zh-SG" altLang="en-US" sz="12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资金少</a:t>
                </a:r>
                <a:endParaRPr kumimoji="1" lang="en-US" altLang="zh-SG" sz="12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marL="171450" indent="-171450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kumimoji="1" lang="zh-SG" altLang="en-US" sz="12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基本面分析和技术分析权重相当</a:t>
                </a:r>
                <a:endParaRPr kumimoji="1" lang="en-US" altLang="zh-SG" sz="12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marL="171450" indent="-171450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kumimoji="1" lang="zh-SG" altLang="en-US" sz="12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噪声较大</a:t>
                </a:r>
                <a:endParaRPr kumimoji="1" lang="en-US" altLang="zh-SG" sz="12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marL="171450" indent="-171450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kumimoji="1" lang="zh-SG" altLang="en-US" sz="12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有情绪面指标</a:t>
                </a:r>
                <a:endParaRPr kumimoji="1" lang="en-US" altLang="zh-SG" sz="12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4C4B601-4D55-7CCE-7684-F3866B4567B7}"/>
                </a:ext>
              </a:extLst>
            </p:cNvPr>
            <p:cNvGrpSpPr/>
            <p:nvPr/>
          </p:nvGrpSpPr>
          <p:grpSpPr>
            <a:xfrm>
              <a:off x="3363802" y="1974114"/>
              <a:ext cx="1171256" cy="2330758"/>
              <a:chOff x="2044555" y="1974114"/>
              <a:chExt cx="1171256" cy="2330758"/>
            </a:xfrm>
          </p:grpSpPr>
          <p:sp>
            <p:nvSpPr>
              <p:cNvPr id="23" name="圆角矩形 22">
                <a:extLst>
                  <a:ext uri="{FF2B5EF4-FFF2-40B4-BE49-F238E27FC236}">
                    <a16:creationId xmlns:a16="http://schemas.microsoft.com/office/drawing/2014/main" id="{9DEAB85D-D017-E766-936B-D20BAEC67629}"/>
                  </a:ext>
                </a:extLst>
              </p:cNvPr>
              <p:cNvSpPr/>
              <p:nvPr/>
            </p:nvSpPr>
            <p:spPr>
              <a:xfrm>
                <a:off x="2044556" y="1974114"/>
                <a:ext cx="1171255" cy="2330758"/>
              </a:xfrm>
              <a:prstGeom prst="roundRect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SG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0D279DA-74EE-FA50-C51C-BD96BE91158A}"/>
                  </a:ext>
                </a:extLst>
              </p:cNvPr>
              <p:cNvSpPr txBox="1"/>
              <p:nvPr/>
            </p:nvSpPr>
            <p:spPr>
              <a:xfrm>
                <a:off x="2044556" y="2213365"/>
                <a:ext cx="11712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SG" altLang="en-US" sz="14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机构投资者</a:t>
                </a:r>
                <a:endParaRPr kumimoji="1" lang="en-US" altLang="zh-SG" sz="14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13932D2-98B1-4764-884C-441BE13B71FE}"/>
                  </a:ext>
                </a:extLst>
              </p:cNvPr>
              <p:cNvSpPr txBox="1"/>
              <p:nvPr/>
            </p:nvSpPr>
            <p:spPr>
              <a:xfrm>
                <a:off x="2044555" y="2625986"/>
                <a:ext cx="117125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kumimoji="1" lang="zh-SG" altLang="en-US" sz="12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数量少</a:t>
                </a:r>
                <a:r>
                  <a:rPr kumimoji="1" lang="en-US" altLang="zh-SG" sz="12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,</a:t>
                </a:r>
                <a:r>
                  <a:rPr kumimoji="1" lang="zh-SG" altLang="en-US" sz="12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资金多</a:t>
                </a:r>
                <a:endParaRPr kumimoji="1" lang="en-US" altLang="zh-SG" sz="12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marL="171450" indent="-171450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kumimoji="1" lang="zh-SG" altLang="en-US" sz="12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重基本面</a:t>
                </a:r>
                <a:r>
                  <a:rPr kumimoji="1" lang="en-US" altLang="zh-SG" sz="12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,</a:t>
                </a:r>
                <a:r>
                  <a:rPr kumimoji="1" lang="zh-SG" altLang="en-US" sz="12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轻技术面</a:t>
                </a:r>
                <a:endParaRPr kumimoji="1" lang="en-US" altLang="zh-SG" sz="12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>
                  <a:buClr>
                    <a:schemeClr val="accent5"/>
                  </a:buClr>
                </a:pPr>
                <a:endParaRPr kumimoji="1" lang="en-US" altLang="zh-SG" sz="12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marL="171450" indent="-171450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kumimoji="1" lang="zh-SG" altLang="en-US" sz="12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噪声较小</a:t>
                </a:r>
                <a:endParaRPr kumimoji="1" lang="en-US" altLang="zh-SG" sz="12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marL="171450" indent="-171450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kumimoji="1" lang="zh-SG" altLang="en-US" sz="12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无情绪面指标</a:t>
                </a:r>
              </a:p>
            </p:txBody>
          </p:sp>
        </p:grpSp>
      </p:grp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18A9FE63-46E9-59ED-47EA-D7628F0F26A3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4575386" y="1172283"/>
            <a:ext cx="4098317" cy="1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5C00ECA0-C8C0-94AC-2AC9-577C7FA89A04}"/>
              </a:ext>
            </a:extLst>
          </p:cNvPr>
          <p:cNvSpPr txBox="1"/>
          <p:nvPr/>
        </p:nvSpPr>
        <p:spPr>
          <a:xfrm>
            <a:off x="5947015" y="718344"/>
            <a:ext cx="1351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SG" altLang="en-US" sz="1400" dirty="0">
                <a:latin typeface="KaiTi" panose="02010609060101010101" pitchFamily="49" charset="-122"/>
                <a:ea typeface="KaiTi" panose="02010609060101010101" pitchFamily="49" charset="-122"/>
              </a:rPr>
              <a:t>决策</a:t>
            </a:r>
            <a:r>
              <a:rPr kumimoji="1" lang="en-US" altLang="zh-SG" sz="1400" dirty="0">
                <a:latin typeface="KaiTi" panose="02010609060101010101" pitchFamily="49" charset="-122"/>
                <a:ea typeface="KaiTi" panose="02010609060101010101" pitchFamily="49" charset="-122"/>
              </a:rPr>
              <a:t>,</a:t>
            </a:r>
            <a:r>
              <a:rPr kumimoji="1" lang="zh-SG" altLang="en-US" sz="1400" dirty="0">
                <a:latin typeface="KaiTi" panose="02010609060101010101" pitchFamily="49" charset="-122"/>
                <a:ea typeface="KaiTi" panose="02010609060101010101" pitchFamily="49" charset="-122"/>
              </a:rPr>
              <a:t>生成订单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39AC7D82-C4BB-1444-9C7F-1A5482C74B59}"/>
              </a:ext>
            </a:extLst>
          </p:cNvPr>
          <p:cNvGrpSpPr/>
          <p:nvPr/>
        </p:nvGrpSpPr>
        <p:grpSpPr>
          <a:xfrm>
            <a:off x="1880130" y="197206"/>
            <a:ext cx="2938408" cy="3113070"/>
            <a:chOff x="740052" y="2016332"/>
            <a:chExt cx="2938408" cy="3113070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1D9B84A5-19DA-0A4D-5C69-5F528601BE09}"/>
                </a:ext>
              </a:extLst>
            </p:cNvPr>
            <p:cNvGrpSpPr/>
            <p:nvPr/>
          </p:nvGrpSpPr>
          <p:grpSpPr>
            <a:xfrm>
              <a:off x="740052" y="2016332"/>
              <a:ext cx="2938408" cy="3113070"/>
              <a:chOff x="3652772" y="3645975"/>
              <a:chExt cx="2938408" cy="3113070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6851EC19-27DE-1661-7F35-EE1BEB965AE4}"/>
                  </a:ext>
                </a:extLst>
              </p:cNvPr>
              <p:cNvGrpSpPr/>
              <p:nvPr/>
            </p:nvGrpSpPr>
            <p:grpSpPr>
              <a:xfrm>
                <a:off x="3652772" y="3645975"/>
                <a:ext cx="2938408" cy="3113070"/>
                <a:chOff x="1828801" y="1438382"/>
                <a:chExt cx="2938408" cy="3113070"/>
              </a:xfrm>
            </p:grpSpPr>
            <p:sp>
              <p:nvSpPr>
                <p:cNvPr id="30" name="圆角矩形 29">
                  <a:extLst>
                    <a:ext uri="{FF2B5EF4-FFF2-40B4-BE49-F238E27FC236}">
                      <a16:creationId xmlns:a16="http://schemas.microsoft.com/office/drawing/2014/main" id="{F26CAC8E-6A5D-B192-08D3-3CFE89A5F346}"/>
                    </a:ext>
                  </a:extLst>
                </p:cNvPr>
                <p:cNvSpPr/>
                <p:nvPr/>
              </p:nvSpPr>
              <p:spPr>
                <a:xfrm>
                  <a:off x="1828801" y="1438382"/>
                  <a:ext cx="2938408" cy="3113070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SG" altLang="en-US"/>
                </a:p>
              </p:txBody>
            </p:sp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2FCF0208-924D-EE68-334C-E7B306DEE8A8}"/>
                    </a:ext>
                  </a:extLst>
                </p:cNvPr>
                <p:cNvSpPr txBox="1"/>
                <p:nvPr/>
              </p:nvSpPr>
              <p:spPr>
                <a:xfrm>
                  <a:off x="2513175" y="1521582"/>
                  <a:ext cx="15985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SG" altLang="en-US" b="1" dirty="0">
                      <a:latin typeface="SimHei" panose="02010609060101010101" pitchFamily="49" charset="-122"/>
                      <a:ea typeface="SimHei" panose="02010609060101010101" pitchFamily="49" charset="-122"/>
                    </a:rPr>
                    <a:t>市场结构模块</a:t>
                  </a:r>
                </a:p>
              </p:txBody>
            </p:sp>
            <p:grpSp>
              <p:nvGrpSpPr>
                <p:cNvPr id="32" name="组合 31">
                  <a:extLst>
                    <a:ext uri="{FF2B5EF4-FFF2-40B4-BE49-F238E27FC236}">
                      <a16:creationId xmlns:a16="http://schemas.microsoft.com/office/drawing/2014/main" id="{4CBB6CCD-5D3D-3E9E-4256-DAC31A480B5D}"/>
                    </a:ext>
                  </a:extLst>
                </p:cNvPr>
                <p:cNvGrpSpPr/>
                <p:nvPr/>
              </p:nvGrpSpPr>
              <p:grpSpPr>
                <a:xfrm>
                  <a:off x="1927547" y="1974114"/>
                  <a:ext cx="2596510" cy="878691"/>
                  <a:chOff x="1927547" y="1974114"/>
                  <a:chExt cx="2596510" cy="878691"/>
                </a:xfrm>
              </p:grpSpPr>
              <p:sp>
                <p:nvSpPr>
                  <p:cNvPr id="37" name="圆角矩形 36">
                    <a:extLst>
                      <a:ext uri="{FF2B5EF4-FFF2-40B4-BE49-F238E27FC236}">
                        <a16:creationId xmlns:a16="http://schemas.microsoft.com/office/drawing/2014/main" id="{3723E621-FFD9-949D-E232-ED29C8F54261}"/>
                      </a:ext>
                    </a:extLst>
                  </p:cNvPr>
                  <p:cNvSpPr/>
                  <p:nvPr/>
                </p:nvSpPr>
                <p:spPr>
                  <a:xfrm>
                    <a:off x="2044556" y="1974114"/>
                    <a:ext cx="2479501" cy="878691"/>
                  </a:xfrm>
                  <a:prstGeom prst="roundRect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SG" altLang="en-US"/>
                  </a:p>
                </p:txBody>
              </p:sp>
              <p:sp>
                <p:nvSpPr>
                  <p:cNvPr id="38" name="文本框 37">
                    <a:extLst>
                      <a:ext uri="{FF2B5EF4-FFF2-40B4-BE49-F238E27FC236}">
                        <a16:creationId xmlns:a16="http://schemas.microsoft.com/office/drawing/2014/main" id="{9DB76BBA-257E-1E7D-7925-523249DBF1E7}"/>
                      </a:ext>
                    </a:extLst>
                  </p:cNvPr>
                  <p:cNvSpPr txBox="1"/>
                  <p:nvPr/>
                </p:nvSpPr>
                <p:spPr>
                  <a:xfrm>
                    <a:off x="1927547" y="2259569"/>
                    <a:ext cx="117125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zh-SG" altLang="en-US" sz="1400" b="1" dirty="0">
                        <a:latin typeface="KaiTi" panose="02010609060101010101" pitchFamily="49" charset="-122"/>
                        <a:ea typeface="KaiTi" panose="02010609060101010101" pitchFamily="49" charset="-122"/>
                      </a:rPr>
                      <a:t>订单簿</a:t>
                    </a:r>
                    <a:endParaRPr kumimoji="1" lang="en-US" altLang="zh-SG" sz="1400" dirty="0">
                      <a:latin typeface="KaiTi" panose="02010609060101010101" pitchFamily="49" charset="-122"/>
                      <a:ea typeface="KaiTi" panose="02010609060101010101" pitchFamily="49" charset="-122"/>
                    </a:endParaRPr>
                  </a:p>
                </p:txBody>
              </p:sp>
              <p:sp>
                <p:nvSpPr>
                  <p:cNvPr id="39" name="文本框 38">
                    <a:extLst>
                      <a:ext uri="{FF2B5EF4-FFF2-40B4-BE49-F238E27FC236}">
                        <a16:creationId xmlns:a16="http://schemas.microsoft.com/office/drawing/2014/main" id="{612FAEA0-55AC-4FDD-E76E-319BA40C3F17}"/>
                      </a:ext>
                    </a:extLst>
                  </p:cNvPr>
                  <p:cNvSpPr txBox="1"/>
                  <p:nvPr/>
                </p:nvSpPr>
                <p:spPr>
                  <a:xfrm>
                    <a:off x="2913204" y="2182626"/>
                    <a:ext cx="151632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171450" indent="-171450">
                      <a:buClr>
                        <a:schemeClr val="accent5"/>
                      </a:buClr>
                      <a:buFont typeface="Arial" panose="020B0604020202020204" pitchFamily="34" charset="0"/>
                      <a:buChar char="•"/>
                    </a:pPr>
                    <a:r>
                      <a:rPr kumimoji="1" lang="zh-SG" altLang="en-US" sz="1200" dirty="0">
                        <a:latin typeface="KaiTi" panose="02010609060101010101" pitchFamily="49" charset="-122"/>
                        <a:ea typeface="KaiTi" panose="02010609060101010101" pitchFamily="49" charset="-122"/>
                      </a:rPr>
                      <a:t>管理订单</a:t>
                    </a:r>
                    <a:endParaRPr kumimoji="1" lang="en-US" altLang="zh-SG" sz="1200" dirty="0">
                      <a:latin typeface="KaiTi" panose="02010609060101010101" pitchFamily="49" charset="-122"/>
                      <a:ea typeface="KaiTi" panose="02010609060101010101" pitchFamily="49" charset="-122"/>
                    </a:endParaRPr>
                  </a:p>
                  <a:p>
                    <a:pPr marL="171450" indent="-171450">
                      <a:buClr>
                        <a:schemeClr val="accent5"/>
                      </a:buClr>
                      <a:buFont typeface="Arial" panose="020B0604020202020204" pitchFamily="34" charset="0"/>
                      <a:buChar char="•"/>
                    </a:pPr>
                    <a:r>
                      <a:rPr kumimoji="1" lang="zh-SG" altLang="en-US" sz="1200" dirty="0">
                        <a:latin typeface="KaiTi" panose="02010609060101010101" pitchFamily="49" charset="-122"/>
                        <a:ea typeface="KaiTi" panose="02010609060101010101" pitchFamily="49" charset="-122"/>
                      </a:rPr>
                      <a:t>处理新订单</a:t>
                    </a:r>
                    <a:endParaRPr kumimoji="1" lang="en-US" altLang="zh-SG" sz="1200" dirty="0">
                      <a:latin typeface="KaiTi" panose="02010609060101010101" pitchFamily="49" charset="-122"/>
                      <a:ea typeface="KaiTi" panose="02010609060101010101" pitchFamily="49" charset="-122"/>
                    </a:endParaRPr>
                  </a:p>
                </p:txBody>
              </p:sp>
            </p:grpSp>
          </p:grpSp>
          <p:sp>
            <p:nvSpPr>
              <p:cNvPr id="41" name="圆角矩形 40">
                <a:extLst>
                  <a:ext uri="{FF2B5EF4-FFF2-40B4-BE49-F238E27FC236}">
                    <a16:creationId xmlns:a16="http://schemas.microsoft.com/office/drawing/2014/main" id="{FD78F452-035F-C43B-603E-56C73B9D9AE2}"/>
                  </a:ext>
                </a:extLst>
              </p:cNvPr>
              <p:cNvSpPr/>
              <p:nvPr/>
            </p:nvSpPr>
            <p:spPr>
              <a:xfrm>
                <a:off x="3882225" y="5545266"/>
                <a:ext cx="2479501" cy="878691"/>
              </a:xfrm>
              <a:prstGeom prst="roundRect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SG" altLang="en-US"/>
              </a:p>
            </p:txBody>
          </p:sp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CAE760E-29CE-5844-8B36-898558C1931C}"/>
                  </a:ext>
                </a:extLst>
              </p:cNvPr>
              <p:cNvSpPr txBox="1"/>
              <p:nvPr/>
            </p:nvSpPr>
            <p:spPr>
              <a:xfrm>
                <a:off x="3751518" y="5830722"/>
                <a:ext cx="11712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SG" altLang="en-US" sz="14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价格生成</a:t>
                </a:r>
                <a:endParaRPr kumimoji="1" lang="en-US" altLang="zh-SG" sz="14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</p:txBody>
          </p:sp>
          <p:cxnSp>
            <p:nvCxnSpPr>
              <p:cNvPr id="46" name="直线箭头连接符 45">
                <a:extLst>
                  <a:ext uri="{FF2B5EF4-FFF2-40B4-BE49-F238E27FC236}">
                    <a16:creationId xmlns:a16="http://schemas.microsoft.com/office/drawing/2014/main" id="{D4DA9DD3-E207-ED1E-A036-FC1D4F435F17}"/>
                  </a:ext>
                </a:extLst>
              </p:cNvPr>
              <p:cNvCxnSpPr>
                <a:stCxn id="39" idx="2"/>
              </p:cNvCxnSpPr>
              <p:nvPr/>
            </p:nvCxnSpPr>
            <p:spPr>
              <a:xfrm flipH="1">
                <a:off x="5495335" y="4851884"/>
                <a:ext cx="1" cy="866164"/>
              </a:xfrm>
              <a:prstGeom prst="straightConnector1">
                <a:avLst/>
              </a:prstGeom>
              <a:ln w="38100">
                <a:solidFill>
                  <a:schemeClr val="tx2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47C0F23-B670-9B31-BC8C-EDECD0354B2E}"/>
                  </a:ext>
                </a:extLst>
              </p:cNvPr>
              <p:cNvSpPr txBox="1"/>
              <p:nvPr/>
            </p:nvSpPr>
            <p:spPr>
              <a:xfrm>
                <a:off x="4233451" y="5159156"/>
                <a:ext cx="12618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SG" altLang="en-US" sz="14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更新市场状态</a:t>
                </a:r>
              </a:p>
            </p:txBody>
          </p:sp>
        </p:grp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65652E9-2E45-DA49-171E-EBE50A88FFCB}"/>
                </a:ext>
              </a:extLst>
            </p:cNvPr>
            <p:cNvSpPr txBox="1"/>
            <p:nvPr/>
          </p:nvSpPr>
          <p:spPr>
            <a:xfrm>
              <a:off x="1823780" y="4109609"/>
              <a:ext cx="1608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accent5"/>
                </a:buClr>
                <a:buFont typeface="Arial" panose="020B0604020202020204" pitchFamily="34" charset="0"/>
                <a:buChar char="•"/>
              </a:pPr>
              <a:r>
                <a:rPr kumimoji="1" lang="zh-SG" altLang="en-US" sz="1200" dirty="0">
                  <a:latin typeface="KaiTi" panose="02010609060101010101" pitchFamily="49" charset="-122"/>
                  <a:ea typeface="KaiTi" panose="02010609060101010101" pitchFamily="49" charset="-122"/>
                </a:rPr>
                <a:t>更新当前市场价格</a:t>
              </a:r>
              <a:endParaRPr kumimoji="1" lang="en-US" altLang="zh-SG" sz="1200" dirty="0">
                <a:latin typeface="KaiTi" panose="02010609060101010101" pitchFamily="49" charset="-122"/>
                <a:ea typeface="KaiTi" panose="02010609060101010101" pitchFamily="49" charset="-122"/>
              </a:endParaRPr>
            </a:p>
            <a:p>
              <a:pPr marL="171450" indent="-171450">
                <a:buClr>
                  <a:schemeClr val="accent5"/>
                </a:buClr>
                <a:buFont typeface="Arial" panose="020B0604020202020204" pitchFamily="34" charset="0"/>
                <a:buChar char="•"/>
              </a:pPr>
              <a:r>
                <a:rPr kumimoji="1" lang="zh-SG" altLang="en-US" sz="1200" dirty="0">
                  <a:latin typeface="KaiTi" panose="02010609060101010101" pitchFamily="49" charset="-122"/>
                  <a:ea typeface="KaiTi" panose="02010609060101010101" pitchFamily="49" charset="-122"/>
                </a:rPr>
                <a:t>股票基本价值保持几何布朗运动</a:t>
              </a:r>
              <a:endParaRPr kumimoji="1" lang="en-US" altLang="zh-SG" sz="1200" dirty="0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</p:grp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4375AEBC-C51E-C0CF-F46E-9595BCB6935B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4571980" y="2613649"/>
            <a:ext cx="4101723" cy="4874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D976FFDE-138A-3638-F279-AB5C671E7608}"/>
              </a:ext>
            </a:extLst>
          </p:cNvPr>
          <p:cNvSpPr txBox="1"/>
          <p:nvPr/>
        </p:nvSpPr>
        <p:spPr>
          <a:xfrm>
            <a:off x="5881114" y="2805856"/>
            <a:ext cx="1356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SG" altLang="en-US" sz="1400" dirty="0">
                <a:latin typeface="KaiTi" panose="02010609060101010101" pitchFamily="49" charset="-122"/>
                <a:ea typeface="KaiTi" panose="02010609060101010101" pitchFamily="49" charset="-122"/>
              </a:rPr>
              <a:t>反馈给投资者当前市场状态</a:t>
            </a: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94BDB8FA-4108-33C8-38CF-DDBB18B858C5}"/>
              </a:ext>
            </a:extLst>
          </p:cNvPr>
          <p:cNvSpPr/>
          <p:nvPr/>
        </p:nvSpPr>
        <p:spPr>
          <a:xfrm>
            <a:off x="9149474" y="2473197"/>
            <a:ext cx="775835" cy="473008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cxnSp>
        <p:nvCxnSpPr>
          <p:cNvPr id="67" name="肘形连接符 66">
            <a:extLst>
              <a:ext uri="{FF2B5EF4-FFF2-40B4-BE49-F238E27FC236}">
                <a16:creationId xmlns:a16="http://schemas.microsoft.com/office/drawing/2014/main" id="{2AB59BEF-602F-04A5-4592-43A863956698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V="1">
            <a:off x="9587529" y="3009295"/>
            <a:ext cx="848186" cy="223497"/>
          </a:xfrm>
          <a:prstGeom prst="bentConnector3">
            <a:avLst>
              <a:gd name="adj1" fmla="val 100310"/>
            </a:avLst>
          </a:prstGeom>
          <a:ln w="317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6615493F-8C0E-A0A4-CA1E-2DAEC58CD083}"/>
              </a:ext>
            </a:extLst>
          </p:cNvPr>
          <p:cNvGrpSpPr/>
          <p:nvPr/>
        </p:nvGrpSpPr>
        <p:grpSpPr>
          <a:xfrm>
            <a:off x="1879319" y="3588726"/>
            <a:ext cx="2938408" cy="3113070"/>
            <a:chOff x="740052" y="2016332"/>
            <a:chExt cx="2938408" cy="3113070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D989070D-A67C-4C53-87DB-3ADC9C53B8FE}"/>
                </a:ext>
              </a:extLst>
            </p:cNvPr>
            <p:cNvGrpSpPr/>
            <p:nvPr/>
          </p:nvGrpSpPr>
          <p:grpSpPr>
            <a:xfrm>
              <a:off x="740052" y="2016332"/>
              <a:ext cx="2938408" cy="3113070"/>
              <a:chOff x="3652772" y="3645975"/>
              <a:chExt cx="2938408" cy="3113070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68719D5C-7B2E-2904-4511-EA7D1EA301F1}"/>
                  </a:ext>
                </a:extLst>
              </p:cNvPr>
              <p:cNvGrpSpPr/>
              <p:nvPr/>
            </p:nvGrpSpPr>
            <p:grpSpPr>
              <a:xfrm>
                <a:off x="3652772" y="3645975"/>
                <a:ext cx="2938408" cy="3113070"/>
                <a:chOff x="1828801" y="1438382"/>
                <a:chExt cx="2938408" cy="3113070"/>
              </a:xfrm>
            </p:grpSpPr>
            <p:sp>
              <p:nvSpPr>
                <p:cNvPr id="77" name="圆角矩形 76">
                  <a:extLst>
                    <a:ext uri="{FF2B5EF4-FFF2-40B4-BE49-F238E27FC236}">
                      <a16:creationId xmlns:a16="http://schemas.microsoft.com/office/drawing/2014/main" id="{10E80A4B-D206-428F-9860-2A1FC88504AD}"/>
                    </a:ext>
                  </a:extLst>
                </p:cNvPr>
                <p:cNvSpPr/>
                <p:nvPr/>
              </p:nvSpPr>
              <p:spPr>
                <a:xfrm>
                  <a:off x="1828801" y="1438382"/>
                  <a:ext cx="2938408" cy="3113070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SG" altLang="en-US"/>
                </a:p>
              </p:txBody>
            </p:sp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41890D87-F2C1-03BE-4E79-A05E28800EA1}"/>
                    </a:ext>
                  </a:extLst>
                </p:cNvPr>
                <p:cNvSpPr txBox="1"/>
                <p:nvPr/>
              </p:nvSpPr>
              <p:spPr>
                <a:xfrm>
                  <a:off x="2513175" y="1521582"/>
                  <a:ext cx="15985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SG" altLang="en-US" b="1" dirty="0">
                      <a:latin typeface="SimHei" panose="02010609060101010101" pitchFamily="49" charset="-122"/>
                      <a:ea typeface="SimHei" panose="02010609060101010101" pitchFamily="49" charset="-122"/>
                    </a:rPr>
                    <a:t>实验分析模块</a:t>
                  </a:r>
                </a:p>
              </p:txBody>
            </p:sp>
            <p:grpSp>
              <p:nvGrpSpPr>
                <p:cNvPr id="79" name="组合 78">
                  <a:extLst>
                    <a:ext uri="{FF2B5EF4-FFF2-40B4-BE49-F238E27FC236}">
                      <a16:creationId xmlns:a16="http://schemas.microsoft.com/office/drawing/2014/main" id="{0B5C0B00-65BD-8793-2269-45EFAD97A84D}"/>
                    </a:ext>
                  </a:extLst>
                </p:cNvPr>
                <p:cNvGrpSpPr/>
                <p:nvPr/>
              </p:nvGrpSpPr>
              <p:grpSpPr>
                <a:xfrm>
                  <a:off x="2003084" y="1974114"/>
                  <a:ext cx="2520973" cy="878691"/>
                  <a:chOff x="2003084" y="1974114"/>
                  <a:chExt cx="2520973" cy="878691"/>
                </a:xfrm>
              </p:grpSpPr>
              <p:sp>
                <p:nvSpPr>
                  <p:cNvPr id="80" name="圆角矩形 79">
                    <a:extLst>
                      <a:ext uri="{FF2B5EF4-FFF2-40B4-BE49-F238E27FC236}">
                        <a16:creationId xmlns:a16="http://schemas.microsoft.com/office/drawing/2014/main" id="{D501B2AF-3F3E-2101-ABEB-28C530037414}"/>
                      </a:ext>
                    </a:extLst>
                  </p:cNvPr>
                  <p:cNvSpPr/>
                  <p:nvPr/>
                </p:nvSpPr>
                <p:spPr>
                  <a:xfrm>
                    <a:off x="2044556" y="1974114"/>
                    <a:ext cx="2479501" cy="878691"/>
                  </a:xfrm>
                  <a:prstGeom prst="roundRect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SG" altLang="en-US"/>
                  </a:p>
                </p:txBody>
              </p:sp>
              <p:sp>
                <p:nvSpPr>
                  <p:cNvPr id="81" name="文本框 80">
                    <a:extLst>
                      <a:ext uri="{FF2B5EF4-FFF2-40B4-BE49-F238E27FC236}">
                        <a16:creationId xmlns:a16="http://schemas.microsoft.com/office/drawing/2014/main" id="{24614FAD-1A27-C972-6550-98224C17F265}"/>
                      </a:ext>
                    </a:extLst>
                  </p:cNvPr>
                  <p:cNvSpPr txBox="1"/>
                  <p:nvPr/>
                </p:nvSpPr>
                <p:spPr>
                  <a:xfrm>
                    <a:off x="2003084" y="2198288"/>
                    <a:ext cx="1043183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zh-SG" altLang="en-US" sz="1400" b="1" dirty="0">
                        <a:latin typeface="KaiTi" panose="02010609060101010101" pitchFamily="49" charset="-122"/>
                        <a:ea typeface="KaiTi" panose="02010609060101010101" pitchFamily="49" charset="-122"/>
                      </a:rPr>
                      <a:t>财富状态分析</a:t>
                    </a:r>
                    <a:endParaRPr kumimoji="1" lang="en-US" altLang="zh-SG" sz="1400" dirty="0">
                      <a:latin typeface="KaiTi" panose="02010609060101010101" pitchFamily="49" charset="-122"/>
                      <a:ea typeface="KaiTi" panose="02010609060101010101" pitchFamily="49" charset="-122"/>
                    </a:endParaRPr>
                  </a:p>
                </p:txBody>
              </p:sp>
              <p:sp>
                <p:nvSpPr>
                  <p:cNvPr id="82" name="文本框 81">
                    <a:extLst>
                      <a:ext uri="{FF2B5EF4-FFF2-40B4-BE49-F238E27FC236}">
                        <a16:creationId xmlns:a16="http://schemas.microsoft.com/office/drawing/2014/main" id="{B8396B25-EA81-A1C7-6222-83626F4B4E3D}"/>
                      </a:ext>
                    </a:extLst>
                  </p:cNvPr>
                  <p:cNvSpPr txBox="1"/>
                  <p:nvPr/>
                </p:nvSpPr>
                <p:spPr>
                  <a:xfrm>
                    <a:off x="2852037" y="2134235"/>
                    <a:ext cx="1654887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171450" indent="-171450">
                      <a:buClr>
                        <a:schemeClr val="accent5"/>
                      </a:buClr>
                      <a:buFont typeface="Arial" panose="020B0604020202020204" pitchFamily="34" charset="0"/>
                      <a:buChar char="•"/>
                    </a:pPr>
                    <a:r>
                      <a:rPr kumimoji="1" lang="zh-SG" altLang="en-US" sz="1200" dirty="0">
                        <a:latin typeface="KaiTi" panose="02010609060101010101" pitchFamily="49" charset="-122"/>
                        <a:ea typeface="KaiTi" panose="02010609060101010101" pitchFamily="49" charset="-122"/>
                      </a:rPr>
                      <a:t>分析两类投资者财富变化情况</a:t>
                    </a:r>
                    <a:endParaRPr kumimoji="1" lang="en-US" altLang="zh-SG" sz="1200" dirty="0">
                      <a:latin typeface="KaiTi" panose="02010609060101010101" pitchFamily="49" charset="-122"/>
                      <a:ea typeface="KaiTi" panose="02010609060101010101" pitchFamily="49" charset="-122"/>
                    </a:endParaRPr>
                  </a:p>
                  <a:p>
                    <a:pPr marL="171450" indent="-171450">
                      <a:buClr>
                        <a:schemeClr val="accent5"/>
                      </a:buClr>
                      <a:buFont typeface="Arial" panose="020B0604020202020204" pitchFamily="34" charset="0"/>
                      <a:buChar char="•"/>
                    </a:pPr>
                    <a:r>
                      <a:rPr kumimoji="1" lang="zh-SG" altLang="en-US" sz="1200" dirty="0">
                        <a:latin typeface="KaiTi" panose="02010609060101010101" pitchFamily="49" charset="-122"/>
                        <a:ea typeface="KaiTi" panose="02010609060101010101" pitchFamily="49" charset="-122"/>
                      </a:rPr>
                      <a:t>分析财富不均情况</a:t>
                    </a:r>
                    <a:endParaRPr kumimoji="1" lang="en-US" altLang="zh-SG" sz="1200" dirty="0">
                      <a:latin typeface="KaiTi" panose="02010609060101010101" pitchFamily="49" charset="-122"/>
                      <a:ea typeface="KaiTi" panose="02010609060101010101" pitchFamily="49" charset="-122"/>
                    </a:endParaRPr>
                  </a:p>
                </p:txBody>
              </p:sp>
            </p:grpSp>
          </p:grpSp>
          <p:sp>
            <p:nvSpPr>
              <p:cNvPr id="73" name="圆角矩形 72">
                <a:extLst>
                  <a:ext uri="{FF2B5EF4-FFF2-40B4-BE49-F238E27FC236}">
                    <a16:creationId xmlns:a16="http://schemas.microsoft.com/office/drawing/2014/main" id="{C217CF04-C5F3-CFDD-41FE-48C7FCF52E6C}"/>
                  </a:ext>
                </a:extLst>
              </p:cNvPr>
              <p:cNvSpPr/>
              <p:nvPr/>
            </p:nvSpPr>
            <p:spPr>
              <a:xfrm>
                <a:off x="3882225" y="5545266"/>
                <a:ext cx="2479501" cy="878691"/>
              </a:xfrm>
              <a:prstGeom prst="roundRect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SG" altLang="en-US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2C58393E-7A14-83F6-F15D-52600D23EB6A}"/>
                  </a:ext>
                </a:extLst>
              </p:cNvPr>
              <p:cNvSpPr txBox="1"/>
              <p:nvPr/>
            </p:nvSpPr>
            <p:spPr>
              <a:xfrm>
                <a:off x="3815554" y="5768297"/>
                <a:ext cx="10431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SG" altLang="en-US" sz="14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市场状态分析</a:t>
                </a:r>
                <a:endParaRPr kumimoji="1" lang="en-US" altLang="zh-SG" sz="14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</p:txBody>
          </p:sp>
        </p:grp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F8E6FB8E-623A-8A72-ABD1-BEAF5C56F7EB}"/>
                </a:ext>
              </a:extLst>
            </p:cNvPr>
            <p:cNvSpPr txBox="1"/>
            <p:nvPr/>
          </p:nvSpPr>
          <p:spPr>
            <a:xfrm>
              <a:off x="1823780" y="4109609"/>
              <a:ext cx="16081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accent5"/>
                </a:buClr>
                <a:buFont typeface="Arial" panose="020B0604020202020204" pitchFamily="34" charset="0"/>
                <a:buChar char="•"/>
              </a:pPr>
              <a:r>
                <a:rPr kumimoji="1" lang="zh-SG" altLang="en-US" sz="1200" dirty="0">
                  <a:latin typeface="KaiTi" panose="02010609060101010101" pitchFamily="49" charset="-122"/>
                  <a:ea typeface="KaiTi" panose="02010609060101010101" pitchFamily="49" charset="-122"/>
                </a:rPr>
                <a:t>分析价格</a:t>
              </a:r>
              <a:r>
                <a:rPr kumimoji="1" lang="en-US" altLang="zh-SG" sz="1200" dirty="0">
                  <a:latin typeface="KaiTi" panose="02010609060101010101" pitchFamily="49" charset="-122"/>
                  <a:ea typeface="KaiTi" panose="02010609060101010101" pitchFamily="49" charset="-122"/>
                </a:rPr>
                <a:t>,</a:t>
              </a:r>
              <a:r>
                <a:rPr kumimoji="1" lang="zh-SG" altLang="en-US" sz="1200" dirty="0">
                  <a:latin typeface="KaiTi" panose="02010609060101010101" pitchFamily="49" charset="-122"/>
                  <a:ea typeface="KaiTi" panose="02010609060101010101" pitchFamily="49" charset="-122"/>
                </a:rPr>
                <a:t>波动率等基本指标</a:t>
              </a:r>
              <a:endParaRPr kumimoji="1" lang="en-US" altLang="zh-SG" sz="1200" dirty="0">
                <a:latin typeface="KaiTi" panose="02010609060101010101" pitchFamily="49" charset="-122"/>
                <a:ea typeface="KaiTi" panose="02010609060101010101" pitchFamily="49" charset="-122"/>
              </a:endParaRPr>
            </a:p>
            <a:p>
              <a:pPr marL="171450" indent="-171450">
                <a:buClr>
                  <a:schemeClr val="accent5"/>
                </a:buClr>
                <a:buFont typeface="Arial" panose="020B0604020202020204" pitchFamily="34" charset="0"/>
                <a:buChar char="•"/>
              </a:pPr>
              <a:r>
                <a:rPr kumimoji="1" lang="zh-SG" altLang="en-US" sz="1200" dirty="0">
                  <a:latin typeface="KaiTi" panose="02010609060101010101" pitchFamily="49" charset="-122"/>
                  <a:ea typeface="KaiTi" panose="02010609060101010101" pitchFamily="49" charset="-122"/>
                </a:rPr>
                <a:t>分析流动性指标</a:t>
              </a:r>
              <a:endParaRPr kumimoji="1" lang="en-US" altLang="zh-SG" sz="1200" dirty="0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B6AB07E5-FAE1-6CBB-0BB7-E41D83BB5866}"/>
              </a:ext>
            </a:extLst>
          </p:cNvPr>
          <p:cNvSpPr txBox="1"/>
          <p:nvPr/>
        </p:nvSpPr>
        <p:spPr>
          <a:xfrm>
            <a:off x="10150495" y="3216070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SG" altLang="en-US" sz="1400" dirty="0">
                <a:latin typeface="KaiTi" panose="02010609060101010101" pitchFamily="49" charset="-122"/>
                <a:ea typeface="KaiTi" panose="02010609060101010101" pitchFamily="49" charset="-122"/>
              </a:rPr>
              <a:t>作用于</a:t>
            </a:r>
          </a:p>
        </p:txBody>
      </p:sp>
      <p:cxnSp>
        <p:nvCxnSpPr>
          <p:cNvPr id="96" name="肘形连接符 95">
            <a:extLst>
              <a:ext uri="{FF2B5EF4-FFF2-40B4-BE49-F238E27FC236}">
                <a16:creationId xmlns:a16="http://schemas.microsoft.com/office/drawing/2014/main" id="{A1F6113F-0A89-51A3-72A6-5B8F8EC2CE44}"/>
              </a:ext>
            </a:extLst>
          </p:cNvPr>
          <p:cNvCxnSpPr>
            <a:cxnSpLocks/>
            <a:stCxn id="30" idx="1"/>
            <a:endCxn id="77" idx="1"/>
          </p:cNvCxnSpPr>
          <p:nvPr/>
        </p:nvCxnSpPr>
        <p:spPr>
          <a:xfrm rot="10800000" flipV="1">
            <a:off x="1879320" y="1753741"/>
            <a:ext cx="811" cy="3391520"/>
          </a:xfrm>
          <a:prstGeom prst="bentConnector3">
            <a:avLst>
              <a:gd name="adj1" fmla="val 55502836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7BCF1255-E81A-35CE-7834-0AA5AD127CB8}"/>
              </a:ext>
            </a:extLst>
          </p:cNvPr>
          <p:cNvSpPr txBox="1"/>
          <p:nvPr/>
        </p:nvSpPr>
        <p:spPr>
          <a:xfrm>
            <a:off x="230729" y="3549138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SG" altLang="en-US" sz="1400" dirty="0">
                <a:latin typeface="KaiTi" panose="02010609060101010101" pitchFamily="49" charset="-122"/>
                <a:ea typeface="KaiTi" panose="02010609060101010101" pitchFamily="49" charset="-122"/>
              </a:rPr>
              <a:t>提交市场数据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0A35819D-36B2-1F48-3627-CFEE71C32D72}"/>
              </a:ext>
            </a:extLst>
          </p:cNvPr>
          <p:cNvGrpSpPr/>
          <p:nvPr/>
        </p:nvGrpSpPr>
        <p:grpSpPr>
          <a:xfrm>
            <a:off x="6029772" y="1050531"/>
            <a:ext cx="1082348" cy="1714424"/>
            <a:chOff x="6352578" y="3095952"/>
            <a:chExt cx="1082348" cy="1714424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8FE43051-D056-D0AC-B0EA-6DCD9DA5673F}"/>
                </a:ext>
              </a:extLst>
            </p:cNvPr>
            <p:cNvGrpSpPr/>
            <p:nvPr/>
          </p:nvGrpSpPr>
          <p:grpSpPr>
            <a:xfrm>
              <a:off x="6352578" y="3698769"/>
              <a:ext cx="1082348" cy="479207"/>
              <a:chOff x="6266547" y="3671559"/>
              <a:chExt cx="1082348" cy="479207"/>
            </a:xfrm>
          </p:grpSpPr>
          <p:sp>
            <p:nvSpPr>
              <p:cNvPr id="104" name="圆角矩形 103">
                <a:extLst>
                  <a:ext uri="{FF2B5EF4-FFF2-40B4-BE49-F238E27FC236}">
                    <a16:creationId xmlns:a16="http://schemas.microsoft.com/office/drawing/2014/main" id="{D1058B07-25D4-4775-C2E7-3BEF50007914}"/>
                  </a:ext>
                </a:extLst>
              </p:cNvPr>
              <p:cNvSpPr/>
              <p:nvPr/>
            </p:nvSpPr>
            <p:spPr>
              <a:xfrm>
                <a:off x="6299223" y="3671559"/>
                <a:ext cx="993881" cy="47920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SG" altLang="en-US"/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30514ED7-4583-38E1-DDAD-FEF8AF763CD7}"/>
                  </a:ext>
                </a:extLst>
              </p:cNvPr>
              <p:cNvSpPr txBox="1"/>
              <p:nvPr/>
            </p:nvSpPr>
            <p:spPr>
              <a:xfrm>
                <a:off x="6266547" y="3759518"/>
                <a:ext cx="1082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SG" altLang="en-US" sz="14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时间步循环</a:t>
                </a:r>
              </a:p>
            </p:txBody>
          </p:sp>
        </p:grpSp>
        <p:sp>
          <p:nvSpPr>
            <p:cNvPr id="107" name="上箭头 106">
              <a:extLst>
                <a:ext uri="{FF2B5EF4-FFF2-40B4-BE49-F238E27FC236}">
                  <a16:creationId xmlns:a16="http://schemas.microsoft.com/office/drawing/2014/main" id="{20C8FA0B-E687-36DC-29B1-E45DF1F85AB4}"/>
                </a:ext>
              </a:extLst>
            </p:cNvPr>
            <p:cNvSpPr/>
            <p:nvPr/>
          </p:nvSpPr>
          <p:spPr>
            <a:xfrm>
              <a:off x="6822572" y="3095952"/>
              <a:ext cx="133117" cy="526221"/>
            </a:xfrm>
            <a:prstGeom prst="upArrow">
              <a:avLst/>
            </a:prstGeom>
            <a:solidFill>
              <a:schemeClr val="tx2">
                <a:lumMod val="50000"/>
                <a:lumOff val="50000"/>
                <a:alpha val="7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/>
            </a:p>
          </p:txBody>
        </p:sp>
        <p:sp>
          <p:nvSpPr>
            <p:cNvPr id="108" name="下箭头 107">
              <a:extLst>
                <a:ext uri="{FF2B5EF4-FFF2-40B4-BE49-F238E27FC236}">
                  <a16:creationId xmlns:a16="http://schemas.microsoft.com/office/drawing/2014/main" id="{D4C8CA67-A447-6BC7-98EC-228D23CE59EA}"/>
                </a:ext>
              </a:extLst>
            </p:cNvPr>
            <p:cNvSpPr/>
            <p:nvPr/>
          </p:nvSpPr>
          <p:spPr>
            <a:xfrm>
              <a:off x="6812530" y="4276956"/>
              <a:ext cx="123077" cy="533420"/>
            </a:xfrm>
            <a:prstGeom prst="downArrow">
              <a:avLst/>
            </a:prstGeom>
            <a:solidFill>
              <a:schemeClr val="tx2">
                <a:lumMod val="50000"/>
                <a:lumOff val="50000"/>
                <a:alpha val="7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 dirty="0"/>
            </a:p>
          </p:txBody>
        </p:sp>
      </p:grpSp>
      <p:sp>
        <p:nvSpPr>
          <p:cNvPr id="10" name="右弧形箭头 9">
            <a:extLst>
              <a:ext uri="{FF2B5EF4-FFF2-40B4-BE49-F238E27FC236}">
                <a16:creationId xmlns:a16="http://schemas.microsoft.com/office/drawing/2014/main" id="{191BE5C5-F1C5-03F3-9946-6912059BBC01}"/>
              </a:ext>
            </a:extLst>
          </p:cNvPr>
          <p:cNvSpPr/>
          <p:nvPr/>
        </p:nvSpPr>
        <p:spPr>
          <a:xfrm>
            <a:off x="5350699" y="1576752"/>
            <a:ext cx="318047" cy="782847"/>
          </a:xfrm>
          <a:prstGeom prst="curvedRightArrow">
            <a:avLst/>
          </a:prstGeom>
          <a:solidFill>
            <a:schemeClr val="tx2">
              <a:lumMod val="50000"/>
              <a:lumOff val="50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  <p:sp>
        <p:nvSpPr>
          <p:cNvPr id="33" name="右弧形箭头 32">
            <a:extLst>
              <a:ext uri="{FF2B5EF4-FFF2-40B4-BE49-F238E27FC236}">
                <a16:creationId xmlns:a16="http://schemas.microsoft.com/office/drawing/2014/main" id="{74E22A9E-B265-98A7-344E-E3CD8E953FFB}"/>
              </a:ext>
            </a:extLst>
          </p:cNvPr>
          <p:cNvSpPr/>
          <p:nvPr/>
        </p:nvSpPr>
        <p:spPr>
          <a:xfrm rot="10800000">
            <a:off x="7505822" y="1584762"/>
            <a:ext cx="318047" cy="782847"/>
          </a:xfrm>
          <a:prstGeom prst="curvedRightArrow">
            <a:avLst/>
          </a:prstGeom>
          <a:solidFill>
            <a:schemeClr val="tx2">
              <a:lumMod val="50000"/>
              <a:lumOff val="50000"/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7877457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158</Words>
  <Application>Microsoft Macintosh PowerPoint</Application>
  <PresentationFormat>宽屏</PresentationFormat>
  <Paragraphs>39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SimHei</vt:lpstr>
      <vt:lpstr>KaiTi</vt:lpstr>
      <vt:lpstr>Aptos</vt:lpstr>
      <vt:lpstr>Aptos Display</vt:lpstr>
      <vt:lpstr>Arial</vt:lpstr>
      <vt:lpstr>Office 主题​​</vt:lpstr>
      <vt:lpstr>think-cell 幻灯片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harvey xin</dc:creator>
  <cp:lastModifiedBy>harvey xin</cp:lastModifiedBy>
  <cp:revision>7</cp:revision>
  <dcterms:created xsi:type="dcterms:W3CDTF">2025-05-08T02:08:26Z</dcterms:created>
  <dcterms:modified xsi:type="dcterms:W3CDTF">2025-05-08T05:53:19Z</dcterms:modified>
</cp:coreProperties>
</file>