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694"/>
  </p:normalViewPr>
  <p:slideViewPr>
    <p:cSldViewPr snapToGrid="0">
      <p:cViewPr varScale="1">
        <p:scale>
          <a:sx n="86" d="100"/>
          <a:sy n="86" d="100"/>
        </p:scale>
        <p:origin x="7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AFF74-4E32-FA78-9DD9-7CBC214F7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356416-4A75-963D-7C5A-DABD82EE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668CA8-55DD-D697-097B-3BC569B6A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0671B7-61A7-B645-0B2F-BFE3E9695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AA675E-8849-CB5E-2982-410C3B76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901596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BC383-7C2A-9B87-40D1-EC934843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B31C8-327C-6739-1510-7B93C30FA9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B98385-4714-3C42-3F26-FDD0FA367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9CA23-E64C-A093-27AC-8A58BA57D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2707E8-8CDC-0074-5840-4A16E36BF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64488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1C2152-F2FB-AEA9-29CA-74B2E4C9E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2465A6-20F9-25BF-C04B-E3D3FF96D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04A422-590D-292B-691B-BC3FB1731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5B8C1-9AC1-18B7-C01E-9AC78368B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C084C-6B32-7864-FE78-C1C6B184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40753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78B57C-7003-9B6D-DEC3-85D9115D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466FDA-9256-0F79-33E2-3408F24D9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A39CC9-BEB1-D0F4-6A63-43791C818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C2A8E-91C1-AE53-8907-B0E2777E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1F9F9E-EC43-F097-1B41-48706EEB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9036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DE8C-326F-67D2-E294-BBF8FB5A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755EF-6142-7317-7266-105C5F5A5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02EA6-6AAC-B2AF-199C-0E1A50BD4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484E63-1F52-F44D-9CD5-2E245BD32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001207-FB0D-8C52-7F22-98700A561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205247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34BFB-3ED2-7623-2CB1-042D6919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9ADC3B-7F6B-93BA-BABA-1B06DBC4E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A8C342-3DB5-B9BD-EA54-B62596C63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12084C-66B5-EC5F-ECDE-048E9EF3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5F4D80-6432-07B8-863D-11D60A27C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9EAC68-0631-F651-2D58-4FFF7180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246075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071CE-26E2-C5BC-856F-86D33052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9311CA-1895-568F-2626-934056F2F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AB2C79-7343-CC08-BC3B-39D8F3BAE8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829A77-45E0-705B-3F7B-40FF530CB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B87A9D-A2BA-0D5C-7FD3-645FA943E2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A1B2A7-1818-4FAC-EF1C-CCC5D4F0B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58E13B9-E145-1903-61EC-EE57C0EE7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E541DAD-1757-77C9-6D49-4180EE92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253351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603534-5447-F61A-0205-B289C26AA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2ABEBB-F131-73EA-D7CE-BD4EC4A29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41B3A3-1EDB-5847-1F66-17AB00C3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75B51C-2B82-D3BD-B7F8-04BD090A6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410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916CD18-9F3D-2AE4-8075-B60340907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EC9A72-7110-869E-947A-9EB9E1131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F7C78-A82D-EE9C-D52D-5451C6BF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421572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30DFB-11CA-8F36-89D1-3D5489CA9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63E91E-E66E-E3C5-4B14-04404F43C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5F3077D-54EF-2F63-F0B8-BC6115ECA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19734-72E6-AE65-0973-C59B92DE5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1EC9948-83C3-D109-93C3-CD27FE95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1DAC97-E93F-2934-DF33-E3893E10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39924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CA90A1-6F17-2E9D-8DF8-7DAF8332A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CC7C294-0D10-A2FE-FD51-8071A456A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SG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1C8F32-9249-F14D-84EE-12D3471B0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900D67-EAAB-A5B3-9886-0E458029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6208A2-4030-B9F5-4909-987EC6EB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SG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C5DFBB-6EA1-8572-4E3A-7213AEAA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1053051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1DCC904-FB15-A3EE-60A9-6A72C75167D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940411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14" imgW="7772400" imgH="10058400" progId="TCLayout.ActiveDocument.1">
                  <p:embed/>
                </p:oleObj>
              </mc:Choice>
              <mc:Fallback>
                <p:oleObj name="think-cell 幻灯片" r:id="rId14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B9FB8D5-9C37-F61E-3738-E9B07B2F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SG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F97C4E-4164-6C9E-96FE-7E2F83BB54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  <a:endParaRPr kumimoji="1" lang="zh-SG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1727-EC12-3204-3C62-18A97ADB9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F37D4-A91C-7A49-A8BE-B289535E0B5A}" type="datetimeFigureOut">
              <a:rPr kumimoji="1" lang="zh-SG" altLang="en-US" smtClean="0"/>
              <a:t>20/5/2025</a:t>
            </a:fld>
            <a:endParaRPr kumimoji="1" lang="zh-SG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8AFE5E-ECF6-C0EC-DE30-2D0EEF2FD0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SG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2A5AD5-75DC-EDF2-911E-AA5E73CCC6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82887C-7BE3-8840-A2A4-4F7349EE6E2D}" type="slidenum">
              <a:rPr kumimoji="1" lang="zh-SG" altLang="en-US" smtClean="0"/>
              <a:t>‹#›</a:t>
            </a:fld>
            <a:endParaRPr kumimoji="1" lang="zh-SG" altLang="en-US"/>
          </a:p>
        </p:txBody>
      </p:sp>
    </p:spTree>
    <p:extLst>
      <p:ext uri="{BB962C8B-B14F-4D97-AF65-F5344CB8AC3E}">
        <p14:creationId xmlns:p14="http://schemas.microsoft.com/office/powerpoint/2010/main" val="3469518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F544B-9221-6FDC-3FE2-48935371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98E134F-4286-9F2E-99BB-72E242A1A32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幻灯片" r:id="rId3" imgW="7772400" imgH="10058400" progId="TCLayout.ActiveDocument.1">
                  <p:embed/>
                </p:oleObj>
              </mc:Choice>
              <mc:Fallback>
                <p:oleObj name="think-cell 幻灯片" r:id="rId3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B048592-97A2-DDD8-54CF-0E4CCECB1B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2A979033-8BCE-9869-3FCB-799F2851A3EB}"/>
              </a:ext>
            </a:extLst>
          </p:cNvPr>
          <p:cNvGrpSpPr/>
          <p:nvPr/>
        </p:nvGrpSpPr>
        <p:grpSpPr>
          <a:xfrm>
            <a:off x="6830421" y="4019044"/>
            <a:ext cx="4306094" cy="2625772"/>
            <a:chOff x="1828801" y="1298442"/>
            <a:chExt cx="2938408" cy="3323626"/>
          </a:xfrm>
        </p:grpSpPr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AFBDE36F-EF53-D11D-5B34-1E6DF5ABACEA}"/>
                </a:ext>
              </a:extLst>
            </p:cNvPr>
            <p:cNvSpPr/>
            <p:nvPr/>
          </p:nvSpPr>
          <p:spPr>
            <a:xfrm>
              <a:off x="1828801" y="1298442"/>
              <a:ext cx="2938408" cy="3323626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40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7D69F0B-CBE5-EB10-3B6D-DB578B7E7FD6}"/>
                </a:ext>
              </a:extLst>
            </p:cNvPr>
            <p:cNvSpPr txBox="1"/>
            <p:nvPr/>
          </p:nvSpPr>
          <p:spPr>
            <a:xfrm>
              <a:off x="2676771" y="1365976"/>
              <a:ext cx="1319875" cy="5368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SG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网络暴力模块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C1BC834-F3C5-1500-9FAC-9A7793E8BB32}"/>
                </a:ext>
              </a:extLst>
            </p:cNvPr>
            <p:cNvGrpSpPr/>
            <p:nvPr/>
          </p:nvGrpSpPr>
          <p:grpSpPr>
            <a:xfrm>
              <a:off x="1957062" y="2040655"/>
              <a:ext cx="1256133" cy="2126278"/>
              <a:chOff x="1957062" y="2040655"/>
              <a:chExt cx="1256133" cy="2126278"/>
            </a:xfrm>
          </p:grpSpPr>
          <p:sp>
            <p:nvSpPr>
              <p:cNvPr id="7" name="圆角矩形 6">
                <a:extLst>
                  <a:ext uri="{FF2B5EF4-FFF2-40B4-BE49-F238E27FC236}">
                    <a16:creationId xmlns:a16="http://schemas.microsoft.com/office/drawing/2014/main" id="{8FC7D0C1-6930-B108-7F9F-28234EDEAD92}"/>
                  </a:ext>
                </a:extLst>
              </p:cNvPr>
              <p:cNvSpPr/>
              <p:nvPr/>
            </p:nvSpPr>
            <p:spPr>
              <a:xfrm>
                <a:off x="1965627" y="2040655"/>
                <a:ext cx="1247568" cy="2126278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 sz="240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561D601-1904-0610-FEF9-68F198EC7454}"/>
                  </a:ext>
                </a:extLst>
              </p:cNvPr>
              <p:cNvSpPr txBox="1"/>
              <p:nvPr/>
            </p:nvSpPr>
            <p:spPr>
              <a:xfrm>
                <a:off x="2005635" y="2134484"/>
                <a:ext cx="1090996" cy="78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6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正反馈调节</a:t>
                </a:r>
                <a:endParaRPr kumimoji="1" lang="en-US" altLang="zh-SG" sz="1600" b="1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87F823A-7DC9-91CF-1E4E-494ABF92501D}"/>
                  </a:ext>
                </a:extLst>
              </p:cNvPr>
              <p:cNvSpPr txBox="1"/>
              <p:nvPr/>
            </p:nvSpPr>
            <p:spPr>
              <a:xfrm>
                <a:off x="1957062" y="2597173"/>
                <a:ext cx="1219257" cy="105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网暴感染机制</a:t>
                </a:r>
                <a:r>
                  <a:rPr kumimoji="1" lang="en-US" altLang="zh-SG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(</a:t>
                </a: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被网暴者有小概率变成施暴者</a:t>
                </a:r>
                <a:r>
                  <a:rPr kumimoji="1" lang="en-US" altLang="zh-SG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)</a:t>
                </a: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745AAA3-FAE2-720A-63DC-6420FC434043}"/>
                </a:ext>
              </a:extLst>
            </p:cNvPr>
            <p:cNvGrpSpPr/>
            <p:nvPr/>
          </p:nvGrpSpPr>
          <p:grpSpPr>
            <a:xfrm>
              <a:off x="3360871" y="2030741"/>
              <a:ext cx="1406338" cy="2136192"/>
              <a:chOff x="2041624" y="2030741"/>
              <a:chExt cx="1406338" cy="2136192"/>
            </a:xfrm>
          </p:grpSpPr>
          <p:sp>
            <p:nvSpPr>
              <p:cNvPr id="13" name="圆角矩形 12">
                <a:extLst>
                  <a:ext uri="{FF2B5EF4-FFF2-40B4-BE49-F238E27FC236}">
                    <a16:creationId xmlns:a16="http://schemas.microsoft.com/office/drawing/2014/main" id="{FB0C0917-BAB9-2EF1-C0FA-AFAECB843181}"/>
                  </a:ext>
                </a:extLst>
              </p:cNvPr>
              <p:cNvSpPr/>
              <p:nvPr/>
            </p:nvSpPr>
            <p:spPr>
              <a:xfrm>
                <a:off x="2044556" y="2040655"/>
                <a:ext cx="1295797" cy="2126278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 sz="2400"/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D91D76-407A-82AD-DC59-74D66E5AEA64}"/>
                  </a:ext>
                </a:extLst>
              </p:cNvPr>
              <p:cNvSpPr txBox="1"/>
              <p:nvPr/>
            </p:nvSpPr>
            <p:spPr>
              <a:xfrm>
                <a:off x="2129031" y="2030741"/>
                <a:ext cx="1171255" cy="78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6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负反馈调节</a:t>
                </a:r>
                <a:endParaRPr kumimoji="1" lang="en-US" altLang="zh-SG" sz="1600" b="1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BE8E36-6BE7-3736-FDC2-DBE08C5A0EE6}"/>
                  </a:ext>
                </a:extLst>
              </p:cNvPr>
              <p:cNvSpPr txBox="1"/>
              <p:nvPr/>
            </p:nvSpPr>
            <p:spPr>
              <a:xfrm>
                <a:off x="2041624" y="2381439"/>
                <a:ext cx="1406338" cy="17755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监管者定期巡视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投资者可举报他人网暴行为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投资者心理抗压能力提升</a:t>
                </a:r>
              </a:p>
            </p:txBody>
          </p:sp>
        </p:grp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0F61EC0-F403-F645-4574-4D17F704BE22}"/>
              </a:ext>
            </a:extLst>
          </p:cNvPr>
          <p:cNvGrpSpPr/>
          <p:nvPr/>
        </p:nvGrpSpPr>
        <p:grpSpPr>
          <a:xfrm>
            <a:off x="7565041" y="491544"/>
            <a:ext cx="4306094" cy="2811856"/>
            <a:chOff x="1828801" y="1438383"/>
            <a:chExt cx="2938408" cy="2096507"/>
          </a:xfrm>
        </p:grpSpPr>
        <p:sp>
          <p:nvSpPr>
            <p:cNvPr id="19" name="圆角矩形 18">
              <a:extLst>
                <a:ext uri="{FF2B5EF4-FFF2-40B4-BE49-F238E27FC236}">
                  <a16:creationId xmlns:a16="http://schemas.microsoft.com/office/drawing/2014/main" id="{97F9C039-2EB2-877D-0D85-D14BBCB67744}"/>
                </a:ext>
              </a:extLst>
            </p:cNvPr>
            <p:cNvSpPr/>
            <p:nvPr/>
          </p:nvSpPr>
          <p:spPr>
            <a:xfrm>
              <a:off x="1828801" y="1438383"/>
              <a:ext cx="2938408" cy="2096507"/>
            </a:xfrm>
            <a:prstGeom prst="roundRect">
              <a:avLst/>
            </a:prstGeom>
            <a:noFill/>
            <a:ln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00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5841BE-6824-56CD-9484-3C559C58F795}"/>
                </a:ext>
              </a:extLst>
            </p:cNvPr>
            <p:cNvSpPr txBox="1"/>
            <p:nvPr/>
          </p:nvSpPr>
          <p:spPr>
            <a:xfrm>
              <a:off x="2542114" y="1485380"/>
              <a:ext cx="1615816" cy="298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SG" altLang="en-US" sz="20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投资者决策模块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1EDB89A9-3340-49CD-11DB-97A03AC95ABB}"/>
                </a:ext>
              </a:extLst>
            </p:cNvPr>
            <p:cNvGrpSpPr/>
            <p:nvPr/>
          </p:nvGrpSpPr>
          <p:grpSpPr>
            <a:xfrm>
              <a:off x="1946665" y="1851737"/>
              <a:ext cx="1343885" cy="1506911"/>
              <a:chOff x="1946665" y="1851737"/>
              <a:chExt cx="1343885" cy="1506911"/>
            </a:xfrm>
          </p:grpSpPr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FBD68BDE-0E26-BA6E-D2DE-5A0E64A5B817}"/>
                  </a:ext>
                </a:extLst>
              </p:cNvPr>
              <p:cNvSpPr/>
              <p:nvPr/>
            </p:nvSpPr>
            <p:spPr>
              <a:xfrm>
                <a:off x="1946665" y="1851737"/>
                <a:ext cx="1276016" cy="147485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 sz="2000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7EF4856-8587-CA05-077C-A4CB0FD91859}"/>
                  </a:ext>
                </a:extLst>
              </p:cNvPr>
              <p:cNvSpPr txBox="1"/>
              <p:nvPr/>
            </p:nvSpPr>
            <p:spPr>
              <a:xfrm>
                <a:off x="1946665" y="1893867"/>
                <a:ext cx="1171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6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散户投资者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DEF49FC8-DF01-AD86-6E0A-4C892C29FA38}"/>
                  </a:ext>
                </a:extLst>
              </p:cNvPr>
              <p:cNvSpPr txBox="1"/>
              <p:nvPr/>
            </p:nvSpPr>
            <p:spPr>
              <a:xfrm>
                <a:off x="1994753" y="2129522"/>
                <a:ext cx="1295797" cy="12291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数量多</a:t>
                </a:r>
                <a:r>
                  <a:rPr kumimoji="1" lang="en-US" altLang="zh-SG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资金少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基本面分析和技术分析权重相当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噪声较大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有情绪面指标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B9507056-1D5E-225E-197A-F152C41B793F}"/>
                </a:ext>
              </a:extLst>
            </p:cNvPr>
            <p:cNvGrpSpPr/>
            <p:nvPr/>
          </p:nvGrpSpPr>
          <p:grpSpPr>
            <a:xfrm>
              <a:off x="3350022" y="1830697"/>
              <a:ext cx="1338481" cy="1495891"/>
              <a:chOff x="2030775" y="1830697"/>
              <a:chExt cx="1338481" cy="1495891"/>
            </a:xfrm>
          </p:grpSpPr>
          <p:sp>
            <p:nvSpPr>
              <p:cNvPr id="23" name="圆角矩形 22">
                <a:extLst>
                  <a:ext uri="{FF2B5EF4-FFF2-40B4-BE49-F238E27FC236}">
                    <a16:creationId xmlns:a16="http://schemas.microsoft.com/office/drawing/2014/main" id="{78980DE3-6C8A-AFA8-3C24-F886DD6A0304}"/>
                  </a:ext>
                </a:extLst>
              </p:cNvPr>
              <p:cNvSpPr/>
              <p:nvPr/>
            </p:nvSpPr>
            <p:spPr>
              <a:xfrm>
                <a:off x="2030775" y="1830697"/>
                <a:ext cx="1291969" cy="149589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 sz="2000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2292A2A-1279-3F3C-D8AB-BF100EDC6513}"/>
                  </a:ext>
                </a:extLst>
              </p:cNvPr>
              <p:cNvSpPr txBox="1"/>
              <p:nvPr/>
            </p:nvSpPr>
            <p:spPr>
              <a:xfrm>
                <a:off x="2091673" y="1906461"/>
                <a:ext cx="11712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6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机构投资者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15699B75-1435-3C66-0999-DD8C3D3C2EC6}"/>
                  </a:ext>
                </a:extLst>
              </p:cNvPr>
              <p:cNvSpPr txBox="1"/>
              <p:nvPr/>
            </p:nvSpPr>
            <p:spPr>
              <a:xfrm>
                <a:off x="2050009" y="2156253"/>
                <a:ext cx="1319247" cy="950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数量少</a:t>
                </a:r>
                <a:r>
                  <a:rPr kumimoji="1" lang="en-US" altLang="zh-SG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资金多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重基本面</a:t>
                </a:r>
                <a:r>
                  <a:rPr kumimoji="1" lang="en-US" altLang="zh-SG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,</a:t>
                </a: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轻</a:t>
                </a:r>
                <a:r>
                  <a:rPr kumimoji="1" lang="zh-SG" altLang="en-US" sz="1600">
                    <a:latin typeface="KaiTi" panose="02010609060101010101" pitchFamily="49" charset="-122"/>
                    <a:ea typeface="KaiTi" panose="02010609060101010101" pitchFamily="49" charset="-122"/>
                  </a:rPr>
                  <a:t>技术面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噪声较小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  <a:p>
                <a:pPr marL="171450" indent="-171450">
                  <a:buClr>
                    <a:schemeClr val="accent5"/>
                  </a:buClr>
                  <a:buFont typeface="Arial" panose="020B0604020202020204" pitchFamily="34" charset="0"/>
                  <a:buChar char="•"/>
                </a:pPr>
                <a:r>
                  <a:rPr kumimoji="1" lang="zh-SG" altLang="en-US" sz="1600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无情绪面指标</a:t>
                </a:r>
              </a:p>
            </p:txBody>
          </p:sp>
        </p:grpSp>
      </p:grp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06CB0347-4577-1581-25B1-E352279A3F88}"/>
              </a:ext>
            </a:extLst>
          </p:cNvPr>
          <p:cNvCxnSpPr>
            <a:cxnSpLocks/>
          </p:cNvCxnSpPr>
          <p:nvPr/>
        </p:nvCxnSpPr>
        <p:spPr>
          <a:xfrm flipH="1">
            <a:off x="3784321" y="1174554"/>
            <a:ext cx="350651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AA1C38F-A8FE-A23A-46F0-FF6AF9CFBDC3}"/>
              </a:ext>
            </a:extLst>
          </p:cNvPr>
          <p:cNvSpPr txBox="1"/>
          <p:nvPr/>
        </p:nvSpPr>
        <p:spPr>
          <a:xfrm>
            <a:off x="4704032" y="660442"/>
            <a:ext cx="15183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决策</a:t>
            </a:r>
            <a:r>
              <a: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生成订单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554DADA-ABC5-71C6-0ADF-F74FC7890411}"/>
              </a:ext>
            </a:extLst>
          </p:cNvPr>
          <p:cNvSpPr txBox="1"/>
          <p:nvPr/>
        </p:nvSpPr>
        <p:spPr>
          <a:xfrm>
            <a:off x="5053839" y="7576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2400" b="1">
                <a:latin typeface="SimHei" panose="02010609060101010101" pitchFamily="49" charset="-122"/>
                <a:ea typeface="SimHei" panose="02010609060101010101" pitchFamily="49" charset="-122"/>
              </a:rPr>
              <a:t>市场</a:t>
            </a:r>
            <a:endParaRPr kumimoji="1" lang="zh-SG" altLang="en-US" sz="2400" b="1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637ED4A-2815-95C6-67A5-956A305D9DA0}"/>
              </a:ext>
            </a:extLst>
          </p:cNvPr>
          <p:cNvGrpSpPr/>
          <p:nvPr/>
        </p:nvGrpSpPr>
        <p:grpSpPr>
          <a:xfrm>
            <a:off x="329013" y="605763"/>
            <a:ext cx="3128467" cy="1139998"/>
            <a:chOff x="1927547" y="1974114"/>
            <a:chExt cx="2596510" cy="878691"/>
          </a:xfrm>
        </p:grpSpPr>
        <p:sp>
          <p:nvSpPr>
            <p:cNvPr id="37" name="圆角矩形 36">
              <a:extLst>
                <a:ext uri="{FF2B5EF4-FFF2-40B4-BE49-F238E27FC236}">
                  <a16:creationId xmlns:a16="http://schemas.microsoft.com/office/drawing/2014/main" id="{3C1B5AA7-7301-3EBD-5045-F5D6F166E97A}"/>
                </a:ext>
              </a:extLst>
            </p:cNvPr>
            <p:cNvSpPr/>
            <p:nvPr/>
          </p:nvSpPr>
          <p:spPr>
            <a:xfrm>
              <a:off x="2044556" y="1974114"/>
              <a:ext cx="2479501" cy="878691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00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A22EF734-D435-AAA2-2E22-FEB3C67005FB}"/>
                </a:ext>
              </a:extLst>
            </p:cNvPr>
            <p:cNvSpPr txBox="1"/>
            <p:nvPr/>
          </p:nvSpPr>
          <p:spPr>
            <a:xfrm>
              <a:off x="1927547" y="2259569"/>
              <a:ext cx="1171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SG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订单簿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A51C9504-FC15-44B7-151D-DF9DAFBC49EC}"/>
                </a:ext>
              </a:extLst>
            </p:cNvPr>
            <p:cNvSpPr txBox="1"/>
            <p:nvPr/>
          </p:nvSpPr>
          <p:spPr>
            <a:xfrm>
              <a:off x="2866797" y="2177561"/>
              <a:ext cx="151632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管理订单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处理新订单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443A398F-9F2F-C56B-AEC1-C373C87AEAD9}"/>
              </a:ext>
            </a:extLst>
          </p:cNvPr>
          <p:cNvCxnSpPr>
            <a:cxnSpLocks/>
            <a:stCxn id="37" idx="2"/>
            <a:endCxn id="41" idx="0"/>
          </p:cNvCxnSpPr>
          <p:nvPr/>
        </p:nvCxnSpPr>
        <p:spPr>
          <a:xfrm>
            <a:off x="1963737" y="1745761"/>
            <a:ext cx="4032" cy="625778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377C1F01-6F5F-9AF0-E4DE-CF1CAAA8A958}"/>
              </a:ext>
            </a:extLst>
          </p:cNvPr>
          <p:cNvSpPr txBox="1"/>
          <p:nvPr/>
        </p:nvSpPr>
        <p:spPr>
          <a:xfrm>
            <a:off x="458785" y="1866536"/>
            <a:ext cx="1446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更新市场状态</a:t>
            </a: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FD4834B7-1628-AF71-4376-7D9E279B4E8A}"/>
              </a:ext>
            </a:extLst>
          </p:cNvPr>
          <p:cNvGrpSpPr/>
          <p:nvPr/>
        </p:nvGrpSpPr>
        <p:grpSpPr>
          <a:xfrm>
            <a:off x="458786" y="2371539"/>
            <a:ext cx="2999378" cy="1137418"/>
            <a:chOff x="901196" y="2149943"/>
            <a:chExt cx="3145845" cy="1273159"/>
          </a:xfrm>
        </p:grpSpPr>
        <p:sp>
          <p:nvSpPr>
            <p:cNvPr id="41" name="圆角矩形 40">
              <a:extLst>
                <a:ext uri="{FF2B5EF4-FFF2-40B4-BE49-F238E27FC236}">
                  <a16:creationId xmlns:a16="http://schemas.microsoft.com/office/drawing/2014/main" id="{F7A8930F-B228-D0BE-7BB4-ABDE3C79533F}"/>
                </a:ext>
              </a:extLst>
            </p:cNvPr>
            <p:cNvSpPr/>
            <p:nvPr/>
          </p:nvSpPr>
          <p:spPr>
            <a:xfrm>
              <a:off x="920691" y="2149943"/>
              <a:ext cx="3126350" cy="1273159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00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5388FA62-01A1-FA51-DEE9-65FF6DD46DFD}"/>
                </a:ext>
              </a:extLst>
            </p:cNvPr>
            <p:cNvSpPr txBox="1"/>
            <p:nvPr/>
          </p:nvSpPr>
          <p:spPr>
            <a:xfrm>
              <a:off x="901196" y="2550036"/>
              <a:ext cx="1144421" cy="378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SG" altLang="en-US" sz="1600" b="1" dirty="0">
                  <a:latin typeface="KaiTi" panose="02010609060101010101" pitchFamily="49" charset="-122"/>
                  <a:ea typeface="KaiTi" panose="02010609060101010101" pitchFamily="49" charset="-122"/>
                </a:rPr>
                <a:t>价格生成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0895B15-F240-A12D-115F-657840332DB0}"/>
                </a:ext>
              </a:extLst>
            </p:cNvPr>
            <p:cNvSpPr txBox="1"/>
            <p:nvPr/>
          </p:nvSpPr>
          <p:spPr>
            <a:xfrm>
              <a:off x="1869278" y="2416397"/>
              <a:ext cx="21173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更新当前市场价格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股票基本价值保持几何布朗运动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6C93113-B50B-6CD1-8807-66DAB504FE77}"/>
              </a:ext>
            </a:extLst>
          </p:cNvPr>
          <p:cNvCxnSpPr>
            <a:cxnSpLocks/>
          </p:cNvCxnSpPr>
          <p:nvPr/>
        </p:nvCxnSpPr>
        <p:spPr>
          <a:xfrm>
            <a:off x="3798124" y="2897044"/>
            <a:ext cx="3508549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27149932-A093-2A98-A78E-2A961B3E2C00}"/>
              </a:ext>
            </a:extLst>
          </p:cNvPr>
          <p:cNvSpPr txBox="1"/>
          <p:nvPr/>
        </p:nvSpPr>
        <p:spPr>
          <a:xfrm>
            <a:off x="4537958" y="3115641"/>
            <a:ext cx="14770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反馈给投资者当前市场状态</a:t>
            </a:r>
          </a:p>
        </p:txBody>
      </p:sp>
      <p:sp>
        <p:nvSpPr>
          <p:cNvPr id="62" name="圆角矩形 61">
            <a:extLst>
              <a:ext uri="{FF2B5EF4-FFF2-40B4-BE49-F238E27FC236}">
                <a16:creationId xmlns:a16="http://schemas.microsoft.com/office/drawing/2014/main" id="{FC89A534-AF2D-90A4-ECBC-BDEB08E99E5B}"/>
              </a:ext>
            </a:extLst>
          </p:cNvPr>
          <p:cNvSpPr/>
          <p:nvPr/>
        </p:nvSpPr>
        <p:spPr>
          <a:xfrm>
            <a:off x="7820429" y="2452134"/>
            <a:ext cx="1551087" cy="2844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SG" altLang="en-US" sz="2000"/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EF2F1037-E1D6-9AFF-1AA5-EED67BCE6101}"/>
              </a:ext>
            </a:extLst>
          </p:cNvPr>
          <p:cNvGrpSpPr/>
          <p:nvPr/>
        </p:nvGrpSpPr>
        <p:grpSpPr>
          <a:xfrm>
            <a:off x="1565331" y="4019045"/>
            <a:ext cx="3966577" cy="2625772"/>
            <a:chOff x="740052" y="2000017"/>
            <a:chExt cx="2996082" cy="2625772"/>
          </a:xfrm>
        </p:grpSpPr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8B6E970C-B9E0-2953-7940-9209120D42A5}"/>
                </a:ext>
              </a:extLst>
            </p:cNvPr>
            <p:cNvGrpSpPr/>
            <p:nvPr/>
          </p:nvGrpSpPr>
          <p:grpSpPr>
            <a:xfrm>
              <a:off x="740052" y="2000017"/>
              <a:ext cx="2996082" cy="2625772"/>
              <a:chOff x="3652772" y="3629660"/>
              <a:chExt cx="2996082" cy="2625772"/>
            </a:xfrm>
          </p:grpSpPr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67853E3D-E4FA-90D5-C55C-60A35540543D}"/>
                  </a:ext>
                </a:extLst>
              </p:cNvPr>
              <p:cNvGrpSpPr/>
              <p:nvPr/>
            </p:nvGrpSpPr>
            <p:grpSpPr>
              <a:xfrm>
                <a:off x="3652772" y="3629660"/>
                <a:ext cx="2996082" cy="2625772"/>
                <a:chOff x="1828801" y="1422067"/>
                <a:chExt cx="2996082" cy="2625772"/>
              </a:xfrm>
            </p:grpSpPr>
            <p:sp>
              <p:nvSpPr>
                <p:cNvPr id="77" name="圆角矩形 76">
                  <a:extLst>
                    <a:ext uri="{FF2B5EF4-FFF2-40B4-BE49-F238E27FC236}">
                      <a16:creationId xmlns:a16="http://schemas.microsoft.com/office/drawing/2014/main" id="{ECCFDE3D-78A3-AA2B-95FF-2ECF5E179021}"/>
                    </a:ext>
                  </a:extLst>
                </p:cNvPr>
                <p:cNvSpPr/>
                <p:nvPr/>
              </p:nvSpPr>
              <p:spPr>
                <a:xfrm>
                  <a:off x="1828801" y="1438382"/>
                  <a:ext cx="2938408" cy="2609457"/>
                </a:xfrm>
                <a:prstGeom prst="round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SG" altLang="en-US"/>
                </a:p>
              </p:txBody>
            </p:sp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23BE6AE4-7A25-C802-A76D-DA0AF9D51ADF}"/>
                    </a:ext>
                  </a:extLst>
                </p:cNvPr>
                <p:cNvSpPr txBox="1"/>
                <p:nvPr/>
              </p:nvSpPr>
              <p:spPr>
                <a:xfrm>
                  <a:off x="2634796" y="1422067"/>
                  <a:ext cx="173316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zh-SG" altLang="en-US" sz="2000" b="1" dirty="0">
                      <a:latin typeface="SimHei" panose="02010609060101010101" pitchFamily="49" charset="-122"/>
                      <a:ea typeface="SimHei" panose="02010609060101010101" pitchFamily="49" charset="-122"/>
                    </a:rPr>
                    <a:t>实验分析模块</a:t>
                  </a:r>
                </a:p>
              </p:txBody>
            </p:sp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CAF4D7DE-608D-3862-9D95-DDB549B342BD}"/>
                    </a:ext>
                  </a:extLst>
                </p:cNvPr>
                <p:cNvGrpSpPr/>
                <p:nvPr/>
              </p:nvGrpSpPr>
              <p:grpSpPr>
                <a:xfrm>
                  <a:off x="1960906" y="1886623"/>
                  <a:ext cx="2863977" cy="1141665"/>
                  <a:chOff x="1960906" y="1886623"/>
                  <a:chExt cx="2863977" cy="1141665"/>
                </a:xfrm>
              </p:grpSpPr>
              <p:sp>
                <p:nvSpPr>
                  <p:cNvPr id="80" name="圆角矩形 79">
                    <a:extLst>
                      <a:ext uri="{FF2B5EF4-FFF2-40B4-BE49-F238E27FC236}">
                        <a16:creationId xmlns:a16="http://schemas.microsoft.com/office/drawing/2014/main" id="{325F4EE0-0889-FF52-5B93-084AD967578D}"/>
                      </a:ext>
                    </a:extLst>
                  </p:cNvPr>
                  <p:cNvSpPr/>
                  <p:nvPr/>
                </p:nvSpPr>
                <p:spPr>
                  <a:xfrm>
                    <a:off x="1960906" y="1886623"/>
                    <a:ext cx="2688785" cy="878691"/>
                  </a:xfrm>
                  <a:prstGeom prst="roundRect">
                    <a:avLst/>
                  </a:prstGeom>
                  <a:noFill/>
                  <a:ln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zh-SG" altLang="en-US"/>
                  </a:p>
                </p:txBody>
              </p:sp>
              <p:sp>
                <p:nvSpPr>
                  <p:cNvPr id="81" name="文本框 80">
                    <a:extLst>
                      <a:ext uri="{FF2B5EF4-FFF2-40B4-BE49-F238E27FC236}">
                        <a16:creationId xmlns:a16="http://schemas.microsoft.com/office/drawing/2014/main" id="{58EEB0D5-738E-9FC1-76B0-8E258FC444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264" y="2154518"/>
                    <a:ext cx="112665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zh-SG" altLang="en-US" sz="1600" b="1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财富状态分析</a:t>
                    </a:r>
                    <a:endParaRPr kumimoji="1" lang="en-US" altLang="zh-SG" sz="16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  <p:sp>
                <p:nvSpPr>
                  <p:cNvPr id="82" name="文本框 81">
                    <a:extLst>
                      <a:ext uri="{FF2B5EF4-FFF2-40B4-BE49-F238E27FC236}">
                        <a16:creationId xmlns:a16="http://schemas.microsoft.com/office/drawing/2014/main" id="{DB6B9F82-B209-346B-E203-25112EDB548E}"/>
                      </a:ext>
                    </a:extLst>
                  </p:cNvPr>
                  <p:cNvSpPr txBox="1"/>
                  <p:nvPr/>
                </p:nvSpPr>
                <p:spPr>
                  <a:xfrm>
                    <a:off x="3037107" y="1951070"/>
                    <a:ext cx="1787776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6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分析两类投资者财富变化情况</a:t>
                    </a:r>
                    <a:endParaRPr kumimoji="1" lang="en-US" altLang="zh-SG" sz="16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  <a:p>
                    <a:pPr marL="171450" indent="-171450">
                      <a:buClr>
                        <a:schemeClr val="accent5"/>
                      </a:buClr>
                      <a:buFont typeface="Arial" panose="020B0604020202020204" pitchFamily="34" charset="0"/>
                      <a:buChar char="•"/>
                    </a:pPr>
                    <a:r>
                      <a:rPr kumimoji="1" lang="zh-SG" altLang="en-US" sz="1600" dirty="0">
                        <a:latin typeface="KaiTi" panose="02010609060101010101" pitchFamily="49" charset="-122"/>
                        <a:ea typeface="KaiTi" panose="02010609060101010101" pitchFamily="49" charset="-122"/>
                      </a:rPr>
                      <a:t>分析财富不均情况</a:t>
                    </a:r>
                    <a:endParaRPr kumimoji="1" lang="en-US" altLang="zh-SG" sz="1600" dirty="0">
                      <a:latin typeface="KaiTi" panose="02010609060101010101" pitchFamily="49" charset="-122"/>
                      <a:ea typeface="KaiTi" panose="02010609060101010101" pitchFamily="49" charset="-122"/>
                    </a:endParaRPr>
                  </a:p>
                </p:txBody>
              </p:sp>
            </p:grpSp>
          </p:grpSp>
          <p:sp>
            <p:nvSpPr>
              <p:cNvPr id="73" name="圆角矩形 72">
                <a:extLst>
                  <a:ext uri="{FF2B5EF4-FFF2-40B4-BE49-F238E27FC236}">
                    <a16:creationId xmlns:a16="http://schemas.microsoft.com/office/drawing/2014/main" id="{1E836AC4-CA86-2A5D-57FD-BC83E5FD69CB}"/>
                  </a:ext>
                </a:extLst>
              </p:cNvPr>
              <p:cNvSpPr/>
              <p:nvPr/>
            </p:nvSpPr>
            <p:spPr>
              <a:xfrm>
                <a:off x="3784877" y="5220369"/>
                <a:ext cx="2688785" cy="878691"/>
              </a:xfrm>
              <a:prstGeom prst="roundRect">
                <a:avLst/>
              </a:prstGeom>
              <a:noFill/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/>
              </a:p>
            </p:txBody>
          </p:sp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6CDE73F1-F6E9-AC65-9098-93B28678F4D5}"/>
                  </a:ext>
                </a:extLst>
              </p:cNvPr>
              <p:cNvSpPr txBox="1"/>
              <p:nvPr/>
            </p:nvSpPr>
            <p:spPr>
              <a:xfrm>
                <a:off x="3827057" y="5490438"/>
                <a:ext cx="11266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SG" altLang="en-US" sz="1600" b="1" dirty="0">
                    <a:latin typeface="KaiTi" panose="02010609060101010101" pitchFamily="49" charset="-122"/>
                    <a:ea typeface="KaiTi" panose="02010609060101010101" pitchFamily="49" charset="-122"/>
                  </a:rPr>
                  <a:t>市场状态分析</a:t>
                </a:r>
                <a:endPara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endParaRPr>
              </a:p>
            </p:txBody>
          </p:sp>
        </p:grp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2DD27FD1-24C4-BA6B-8EAC-4733B09EBD11}"/>
                </a:ext>
              </a:extLst>
            </p:cNvPr>
            <p:cNvSpPr txBox="1"/>
            <p:nvPr/>
          </p:nvSpPr>
          <p:spPr>
            <a:xfrm>
              <a:off x="1952820" y="3638420"/>
              <a:ext cx="16081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分析价格</a:t>
              </a:r>
              <a:r>
                <a:rPr kumimoji="1" lang="en-US" altLang="zh-SG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,</a:t>
              </a: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波动率等基本指标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  <a:p>
              <a:pPr marL="171450" indent="-171450">
                <a:buClr>
                  <a:schemeClr val="accent5"/>
                </a:buClr>
                <a:buFont typeface="Arial" panose="020B0604020202020204" pitchFamily="34" charset="0"/>
                <a:buChar char="•"/>
              </a:pPr>
              <a:r>
                <a:rPr kumimoji="1" lang="zh-SG" altLang="en-US" sz="1600" dirty="0">
                  <a:latin typeface="KaiTi" panose="02010609060101010101" pitchFamily="49" charset="-122"/>
                  <a:ea typeface="KaiTi" panose="02010609060101010101" pitchFamily="49" charset="-122"/>
                </a:rPr>
                <a:t>分析流动性指标</a:t>
              </a:r>
              <a:endParaRPr kumimoji="1" lang="en-US" altLang="zh-SG" sz="1600" dirty="0">
                <a:latin typeface="KaiTi" panose="02010609060101010101" pitchFamily="49" charset="-122"/>
                <a:ea typeface="KaiTi" panose="02010609060101010101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B2EB95E8-A792-EEE1-3745-E0B943ADB57F}"/>
              </a:ext>
            </a:extLst>
          </p:cNvPr>
          <p:cNvSpPr txBox="1"/>
          <p:nvPr/>
        </p:nvSpPr>
        <p:spPr>
          <a:xfrm>
            <a:off x="8132235" y="3432560"/>
            <a:ext cx="8512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作用于</a:t>
            </a:r>
          </a:p>
        </p:txBody>
      </p:sp>
      <p:cxnSp>
        <p:nvCxnSpPr>
          <p:cNvPr id="96" name="肘形连接符 95">
            <a:extLst>
              <a:ext uri="{FF2B5EF4-FFF2-40B4-BE49-F238E27FC236}">
                <a16:creationId xmlns:a16="http://schemas.microsoft.com/office/drawing/2014/main" id="{86203DC5-5FC1-0E59-47AE-D9ADDA986990}"/>
              </a:ext>
            </a:extLst>
          </p:cNvPr>
          <p:cNvCxnSpPr>
            <a:cxnSpLocks/>
            <a:stCxn id="42" idx="2"/>
            <a:endCxn id="77" idx="1"/>
          </p:cNvCxnSpPr>
          <p:nvPr/>
        </p:nvCxnSpPr>
        <p:spPr>
          <a:xfrm rot="16200000" flipH="1">
            <a:off x="148563" y="3923321"/>
            <a:ext cx="2272560" cy="560976"/>
          </a:xfrm>
          <a:prstGeom prst="bentConnector2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99">
            <a:extLst>
              <a:ext uri="{FF2B5EF4-FFF2-40B4-BE49-F238E27FC236}">
                <a16:creationId xmlns:a16="http://schemas.microsoft.com/office/drawing/2014/main" id="{237FB392-E820-E14B-1620-82B0B1900B42}"/>
              </a:ext>
            </a:extLst>
          </p:cNvPr>
          <p:cNvSpPr txBox="1"/>
          <p:nvPr/>
        </p:nvSpPr>
        <p:spPr>
          <a:xfrm>
            <a:off x="1032342" y="3592900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SG" altLang="en-US" sz="1600" dirty="0">
                <a:latin typeface="KaiTi" panose="02010609060101010101" pitchFamily="49" charset="-122"/>
                <a:ea typeface="KaiTi" panose="02010609060101010101" pitchFamily="49" charset="-122"/>
              </a:rPr>
              <a:t>提交市场数据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B3C30ACA-FE48-4CBF-C345-BBA5E50805A8}"/>
              </a:ext>
            </a:extLst>
          </p:cNvPr>
          <p:cNvGrpSpPr/>
          <p:nvPr/>
        </p:nvGrpSpPr>
        <p:grpSpPr>
          <a:xfrm>
            <a:off x="4827755" y="1015312"/>
            <a:ext cx="1210588" cy="2066900"/>
            <a:chOff x="6340083" y="2938802"/>
            <a:chExt cx="1210588" cy="1844667"/>
          </a:xfrm>
        </p:grpSpPr>
        <p:grpSp>
          <p:nvGrpSpPr>
            <p:cNvPr id="106" name="组合 105">
              <a:extLst>
                <a:ext uri="{FF2B5EF4-FFF2-40B4-BE49-F238E27FC236}">
                  <a16:creationId xmlns:a16="http://schemas.microsoft.com/office/drawing/2014/main" id="{B1006F3C-A978-86FF-7CED-466E5206F1EB}"/>
                </a:ext>
              </a:extLst>
            </p:cNvPr>
            <p:cNvGrpSpPr/>
            <p:nvPr/>
          </p:nvGrpSpPr>
          <p:grpSpPr>
            <a:xfrm>
              <a:off x="6340083" y="3643681"/>
              <a:ext cx="1210588" cy="452716"/>
              <a:chOff x="6254052" y="3616471"/>
              <a:chExt cx="1210588" cy="452716"/>
            </a:xfrm>
          </p:grpSpPr>
          <p:sp>
            <p:nvSpPr>
              <p:cNvPr id="104" name="圆角矩形 103">
                <a:extLst>
                  <a:ext uri="{FF2B5EF4-FFF2-40B4-BE49-F238E27FC236}">
                    <a16:creationId xmlns:a16="http://schemas.microsoft.com/office/drawing/2014/main" id="{22236595-03BF-47EA-B7D1-61F6AB8743BF}"/>
                  </a:ext>
                </a:extLst>
              </p:cNvPr>
              <p:cNvSpPr/>
              <p:nvPr/>
            </p:nvSpPr>
            <p:spPr>
              <a:xfrm>
                <a:off x="6299478" y="3616471"/>
                <a:ext cx="1129415" cy="452716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SG" altLang="en-US" sz="2000"/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C8AA6219-BC77-F037-75BD-F109341DCDFE}"/>
                  </a:ext>
                </a:extLst>
              </p:cNvPr>
              <p:cNvSpPr txBox="1"/>
              <p:nvPr/>
            </p:nvSpPr>
            <p:spPr>
              <a:xfrm>
                <a:off x="6254052" y="3678355"/>
                <a:ext cx="12105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SG" altLang="en-US" sz="1600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时间步循环</a:t>
                </a:r>
              </a:p>
            </p:txBody>
          </p:sp>
        </p:grpSp>
        <p:sp>
          <p:nvSpPr>
            <p:cNvPr id="107" name="上箭头 106">
              <a:extLst>
                <a:ext uri="{FF2B5EF4-FFF2-40B4-BE49-F238E27FC236}">
                  <a16:creationId xmlns:a16="http://schemas.microsoft.com/office/drawing/2014/main" id="{BFA13D13-4C84-BC43-7B43-557EB6D562E1}"/>
                </a:ext>
              </a:extLst>
            </p:cNvPr>
            <p:cNvSpPr/>
            <p:nvPr/>
          </p:nvSpPr>
          <p:spPr>
            <a:xfrm>
              <a:off x="6878821" y="2938802"/>
              <a:ext cx="151476" cy="650834"/>
            </a:xfrm>
            <a:prstGeom prst="upArrow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000"/>
            </a:p>
          </p:txBody>
        </p:sp>
        <p:sp>
          <p:nvSpPr>
            <p:cNvPr id="108" name="下箭头 107">
              <a:extLst>
                <a:ext uri="{FF2B5EF4-FFF2-40B4-BE49-F238E27FC236}">
                  <a16:creationId xmlns:a16="http://schemas.microsoft.com/office/drawing/2014/main" id="{002CB5E0-1B73-5F55-9D4F-4B8206550CC4}"/>
                </a:ext>
              </a:extLst>
            </p:cNvPr>
            <p:cNvSpPr/>
            <p:nvPr/>
          </p:nvSpPr>
          <p:spPr>
            <a:xfrm>
              <a:off x="6883839" y="4184924"/>
              <a:ext cx="146458" cy="598545"/>
            </a:xfrm>
            <a:prstGeom prst="downArrow">
              <a:avLst/>
            </a:prstGeom>
            <a:solidFill>
              <a:schemeClr val="tx2">
                <a:lumMod val="50000"/>
                <a:lumOff val="50000"/>
                <a:alpha val="7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SG" altLang="en-US" sz="2000" dirty="0"/>
            </a:p>
          </p:txBody>
        </p:sp>
      </p:grpSp>
      <p:sp>
        <p:nvSpPr>
          <p:cNvPr id="117" name="任意多边形: 形状 116">
            <a:extLst>
              <a:ext uri="{FF2B5EF4-FFF2-40B4-BE49-F238E27FC236}">
                <a16:creationId xmlns:a16="http://schemas.microsoft.com/office/drawing/2014/main" id="{6485EAC2-DCE4-2F44-B626-D15AC4BABEA7}"/>
              </a:ext>
            </a:extLst>
          </p:cNvPr>
          <p:cNvSpPr/>
          <p:nvPr/>
        </p:nvSpPr>
        <p:spPr>
          <a:xfrm rot="15952866">
            <a:off x="5918859" y="1654419"/>
            <a:ext cx="1122882" cy="822240"/>
          </a:xfrm>
          <a:custGeom>
            <a:avLst/>
            <a:gdLst>
              <a:gd name="connsiteX0" fmla="*/ 0 w 1145500"/>
              <a:gd name="connsiteY0" fmla="*/ 232554 h 731612"/>
              <a:gd name="connsiteX1" fmla="*/ 85055 w 1145500"/>
              <a:gd name="connsiteY1" fmla="*/ 0 h 731612"/>
              <a:gd name="connsiteX2" fmla="*/ 170110 w 1145500"/>
              <a:gd name="connsiteY2" fmla="*/ 232554 h 731612"/>
              <a:gd name="connsiteX3" fmla="*/ 124038 w 1145500"/>
              <a:gd name="connsiteY3" fmla="*/ 232554 h 731612"/>
              <a:gd name="connsiteX4" fmla="*/ 132448 w 1145500"/>
              <a:gd name="connsiteY4" fmla="*/ 253827 h 731612"/>
              <a:gd name="connsiteX5" fmla="*/ 571448 w 1145500"/>
              <a:gd name="connsiteY5" fmla="*/ 552007 h 731612"/>
              <a:gd name="connsiteX6" fmla="*/ 1141082 w 1145500"/>
              <a:gd name="connsiteY6" fmla="*/ 178658 h 731612"/>
              <a:gd name="connsiteX7" fmla="*/ 1144645 w 1145500"/>
              <a:gd name="connsiteY7" fmla="*/ 160686 h 731612"/>
              <a:gd name="connsiteX8" fmla="*/ 1145500 w 1145500"/>
              <a:gd name="connsiteY8" fmla="*/ 250121 h 731612"/>
              <a:gd name="connsiteX9" fmla="*/ 554907 w 1145500"/>
              <a:gd name="connsiteY9" fmla="*/ 729171 h 731612"/>
              <a:gd name="connsiteX10" fmla="*/ 64230 w 1145500"/>
              <a:gd name="connsiteY10" fmla="*/ 256828 h 731612"/>
              <a:gd name="connsiteX11" fmla="*/ 63999 w 1145500"/>
              <a:gd name="connsiteY11" fmla="*/ 232554 h 73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5500" h="731612">
                <a:moveTo>
                  <a:pt x="0" y="232554"/>
                </a:moveTo>
                <a:lnTo>
                  <a:pt x="85055" y="0"/>
                </a:lnTo>
                <a:lnTo>
                  <a:pt x="170110" y="232554"/>
                </a:lnTo>
                <a:lnTo>
                  <a:pt x="124038" y="232554"/>
                </a:lnTo>
                <a:lnTo>
                  <a:pt x="132448" y="253827"/>
                </a:lnTo>
                <a:cubicBezTo>
                  <a:pt x="213087" y="415549"/>
                  <a:pt x="375316" y="533695"/>
                  <a:pt x="571448" y="552007"/>
                </a:cubicBezTo>
                <a:cubicBezTo>
                  <a:pt x="832958" y="576422"/>
                  <a:pt x="1068091" y="415264"/>
                  <a:pt x="1141082" y="178658"/>
                </a:cubicBezTo>
                <a:lnTo>
                  <a:pt x="1144645" y="160686"/>
                </a:lnTo>
                <a:lnTo>
                  <a:pt x="1145500" y="250121"/>
                </a:lnTo>
                <a:cubicBezTo>
                  <a:pt x="1118193" y="542597"/>
                  <a:pt x="853775" y="757075"/>
                  <a:pt x="554907" y="729171"/>
                </a:cubicBezTo>
                <a:cubicBezTo>
                  <a:pt x="293398" y="704756"/>
                  <a:pt x="92160" y="502856"/>
                  <a:pt x="64230" y="256828"/>
                </a:cubicBezTo>
                <a:lnTo>
                  <a:pt x="63999" y="232554"/>
                </a:lnTo>
                <a:close/>
              </a:path>
            </a:pathLst>
          </a:custGeom>
          <a:gradFill>
            <a:gsLst>
              <a:gs pos="96000">
                <a:schemeClr val="bg1"/>
              </a:gs>
              <a:gs pos="30000">
                <a:schemeClr val="tx2">
                  <a:lumMod val="50000"/>
                  <a:lumOff val="50000"/>
                </a:schemeClr>
              </a:gs>
            </a:gsLst>
            <a:lin ang="3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8" name="任意多边形: 形状 117">
            <a:extLst>
              <a:ext uri="{FF2B5EF4-FFF2-40B4-BE49-F238E27FC236}">
                <a16:creationId xmlns:a16="http://schemas.microsoft.com/office/drawing/2014/main" id="{CD1CB830-C9BC-E179-14E8-F9F086DE6C3F}"/>
              </a:ext>
            </a:extLst>
          </p:cNvPr>
          <p:cNvSpPr/>
          <p:nvPr/>
        </p:nvSpPr>
        <p:spPr>
          <a:xfrm rot="5166662">
            <a:off x="3712147" y="1687023"/>
            <a:ext cx="1122882" cy="822240"/>
          </a:xfrm>
          <a:custGeom>
            <a:avLst/>
            <a:gdLst>
              <a:gd name="connsiteX0" fmla="*/ 0 w 1145500"/>
              <a:gd name="connsiteY0" fmla="*/ 232554 h 731612"/>
              <a:gd name="connsiteX1" fmla="*/ 85055 w 1145500"/>
              <a:gd name="connsiteY1" fmla="*/ 0 h 731612"/>
              <a:gd name="connsiteX2" fmla="*/ 170110 w 1145500"/>
              <a:gd name="connsiteY2" fmla="*/ 232554 h 731612"/>
              <a:gd name="connsiteX3" fmla="*/ 124038 w 1145500"/>
              <a:gd name="connsiteY3" fmla="*/ 232554 h 731612"/>
              <a:gd name="connsiteX4" fmla="*/ 132448 w 1145500"/>
              <a:gd name="connsiteY4" fmla="*/ 253827 h 731612"/>
              <a:gd name="connsiteX5" fmla="*/ 571448 w 1145500"/>
              <a:gd name="connsiteY5" fmla="*/ 552007 h 731612"/>
              <a:gd name="connsiteX6" fmla="*/ 1141082 w 1145500"/>
              <a:gd name="connsiteY6" fmla="*/ 178658 h 731612"/>
              <a:gd name="connsiteX7" fmla="*/ 1144645 w 1145500"/>
              <a:gd name="connsiteY7" fmla="*/ 160686 h 731612"/>
              <a:gd name="connsiteX8" fmla="*/ 1145500 w 1145500"/>
              <a:gd name="connsiteY8" fmla="*/ 250121 h 731612"/>
              <a:gd name="connsiteX9" fmla="*/ 554907 w 1145500"/>
              <a:gd name="connsiteY9" fmla="*/ 729171 h 731612"/>
              <a:gd name="connsiteX10" fmla="*/ 64230 w 1145500"/>
              <a:gd name="connsiteY10" fmla="*/ 256828 h 731612"/>
              <a:gd name="connsiteX11" fmla="*/ 63999 w 1145500"/>
              <a:gd name="connsiteY11" fmla="*/ 232554 h 73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45500" h="731612">
                <a:moveTo>
                  <a:pt x="0" y="232554"/>
                </a:moveTo>
                <a:lnTo>
                  <a:pt x="85055" y="0"/>
                </a:lnTo>
                <a:lnTo>
                  <a:pt x="170110" y="232554"/>
                </a:lnTo>
                <a:lnTo>
                  <a:pt x="124038" y="232554"/>
                </a:lnTo>
                <a:lnTo>
                  <a:pt x="132448" y="253827"/>
                </a:lnTo>
                <a:cubicBezTo>
                  <a:pt x="213087" y="415549"/>
                  <a:pt x="375316" y="533695"/>
                  <a:pt x="571448" y="552007"/>
                </a:cubicBezTo>
                <a:cubicBezTo>
                  <a:pt x="832958" y="576422"/>
                  <a:pt x="1068091" y="415264"/>
                  <a:pt x="1141082" y="178658"/>
                </a:cubicBezTo>
                <a:lnTo>
                  <a:pt x="1144645" y="160686"/>
                </a:lnTo>
                <a:lnTo>
                  <a:pt x="1145500" y="250121"/>
                </a:lnTo>
                <a:cubicBezTo>
                  <a:pt x="1118193" y="542597"/>
                  <a:pt x="853775" y="757075"/>
                  <a:pt x="554907" y="729171"/>
                </a:cubicBezTo>
                <a:cubicBezTo>
                  <a:pt x="293398" y="704756"/>
                  <a:pt x="92160" y="502856"/>
                  <a:pt x="64230" y="256828"/>
                </a:cubicBezTo>
                <a:lnTo>
                  <a:pt x="63999" y="232554"/>
                </a:lnTo>
                <a:close/>
              </a:path>
            </a:pathLst>
          </a:custGeom>
          <a:gradFill>
            <a:gsLst>
              <a:gs pos="96000">
                <a:schemeClr val="bg1"/>
              </a:gs>
              <a:gs pos="30000">
                <a:schemeClr val="tx2">
                  <a:lumMod val="50000"/>
                  <a:lumOff val="50000"/>
                </a:schemeClr>
              </a:gs>
            </a:gsLst>
            <a:lin ang="3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3" name="连接符: 肘形 2">
            <a:extLst>
              <a:ext uri="{FF2B5EF4-FFF2-40B4-BE49-F238E27FC236}">
                <a16:creationId xmlns:a16="http://schemas.microsoft.com/office/drawing/2014/main" id="{81D24498-3009-D7C8-0769-E99A9A8CEBF2}"/>
              </a:ext>
            </a:extLst>
          </p:cNvPr>
          <p:cNvCxnSpPr>
            <a:cxnSpLocks/>
            <a:stCxn id="5" idx="0"/>
            <a:endCxn id="62" idx="2"/>
          </p:cNvCxnSpPr>
          <p:nvPr/>
        </p:nvCxnSpPr>
        <p:spPr>
          <a:xfrm rot="16200000" flipV="1">
            <a:off x="8148492" y="3184067"/>
            <a:ext cx="1282459" cy="387495"/>
          </a:xfrm>
          <a:prstGeom prst="bentConnector3">
            <a:avLst/>
          </a:prstGeom>
          <a:ln w="3175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72D24556-C88A-58D1-4A6E-D2CBD9501B6D}"/>
              </a:ext>
            </a:extLst>
          </p:cNvPr>
          <p:cNvSpPr/>
          <p:nvPr/>
        </p:nvSpPr>
        <p:spPr>
          <a:xfrm>
            <a:off x="73982" y="67679"/>
            <a:ext cx="12044038" cy="6722642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317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156</Words>
  <Application>Microsoft Office PowerPoint</Application>
  <PresentationFormat>宽屏</PresentationFormat>
  <Paragraphs>38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SimHei</vt:lpstr>
      <vt:lpstr>KaiTi</vt:lpstr>
      <vt:lpstr>Aptos</vt:lpstr>
      <vt:lpstr>Aptos Display</vt:lpstr>
      <vt:lpstr>Arial</vt:lpstr>
      <vt:lpstr>Office 主题​​</vt:lpstr>
      <vt:lpstr>think-cell 幻灯片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harvey xin</dc:creator>
  <cp:lastModifiedBy>昊飞 辛</cp:lastModifiedBy>
  <cp:revision>13</cp:revision>
  <dcterms:created xsi:type="dcterms:W3CDTF">2025-05-08T02:08:26Z</dcterms:created>
  <dcterms:modified xsi:type="dcterms:W3CDTF">2025-05-20T04:46:26Z</dcterms:modified>
</cp:coreProperties>
</file>