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本周" id="{9FF3EA30-D52A-4752-8741-8AFA0BA36A30}">
          <p14:sldIdLst>
            <p14:sldId id="256"/>
          </p14:sldIdLst>
        </p14:section>
        <p14:section name="未命名的章節" id="{C53B3CFA-FEC5-4C89-9EFA-4B5E849738EE}">
          <p14:sldIdLst>
            <p14:sldId id="259"/>
            <p14:sldId id="258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1"/>
            <p14:sldId id="271"/>
            <p14:sldId id="272"/>
            <p14:sldId id="280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477" autoAdjust="0"/>
  </p:normalViewPr>
  <p:slideViewPr>
    <p:cSldViewPr>
      <p:cViewPr varScale="1">
        <p:scale>
          <a:sx n="90" d="100"/>
          <a:sy n="90" d="100"/>
        </p:scale>
        <p:origin x="10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DC8F602-C439-4350-AAE2-3B7BF2409B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8346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FAB4C5F-3A85-4F9D-A2E1-897E7E4DF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2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FB2C0C-A2AD-4484-BB2B-538D9FE8E7ED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舊版是在</a:t>
            </a:r>
            <a:r>
              <a:rPr lang="en-US" altLang="zh-TW" dirty="0" smtClean="0"/>
              <a:t>RGB</a:t>
            </a:r>
            <a:r>
              <a:rPr lang="zh-TW" altLang="en-US" dirty="0" smtClean="0"/>
              <a:t>色域空間進行相機校正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B4C5F-3A85-4F9D-A2E1-897E7E4DF12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18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自己看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B4C5F-3A85-4F9D-A2E1-897E7E4DF12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48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新版是在</a:t>
            </a:r>
            <a:r>
              <a:rPr lang="en-US" altLang="zh-TW" dirty="0" smtClean="0"/>
              <a:t>XYZ</a:t>
            </a:r>
            <a:r>
              <a:rPr lang="zh-TW" altLang="en-US" dirty="0" smtClean="0"/>
              <a:t>色域空間進行相機校正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B4C5F-3A85-4F9D-A2E1-897E7E4DF12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472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B4C5F-3A85-4F9D-A2E1-897E7E4DF12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76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7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7"/>
          <a:stretch>
            <a:fillRect/>
          </a:stretch>
        </p:blipFill>
        <p:spPr bwMode="auto">
          <a:xfrm>
            <a:off x="2801" y="6145339"/>
            <a:ext cx="3417071" cy="72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12684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 smtClean="0"/>
              <a:t>智能化光機電元件整合實驗室</a:t>
            </a:r>
            <a:br>
              <a:rPr lang="zh-TW" altLang="en-US" noProof="0" dirty="0" smtClean="0"/>
            </a:br>
            <a:r>
              <a:rPr lang="zh-TW" altLang="en-US" noProof="0" dirty="0" smtClean="0"/>
              <a:t>週報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3350" y="3357563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noProof="0" dirty="0" smtClean="0"/>
              <a:t>撰寫學生：</a:t>
            </a:r>
            <a:r>
              <a:rPr lang="en-US" altLang="zh-TW" noProof="0" dirty="0" smtClean="0"/>
              <a:t>XXX</a:t>
            </a:r>
            <a:endParaRPr lang="zh-TW" altLang="en-US" noProof="0" dirty="0" smtClean="0"/>
          </a:p>
          <a:p>
            <a:pPr lvl="0"/>
            <a:r>
              <a:rPr lang="zh-TW" altLang="en-US" noProof="0" dirty="0" smtClean="0"/>
              <a:t>指導教授：王祥辰 老師</a:t>
            </a:r>
          </a:p>
          <a:p>
            <a:pPr lvl="0"/>
            <a:r>
              <a:rPr lang="zh-TW" altLang="en-US" noProof="0" dirty="0" smtClean="0"/>
              <a:t>中華民國：</a:t>
            </a:r>
            <a:r>
              <a:rPr lang="en-US" altLang="zh-TW" noProof="0" dirty="0" smtClean="0"/>
              <a:t>XXX</a:t>
            </a:r>
            <a:r>
              <a:rPr lang="zh-TW" altLang="en-US" noProof="0" dirty="0" smtClean="0"/>
              <a:t>年</a:t>
            </a:r>
            <a:r>
              <a:rPr lang="en-US" altLang="zh-TW" noProof="0" dirty="0" smtClean="0"/>
              <a:t>X</a:t>
            </a:r>
            <a:r>
              <a:rPr lang="zh-TW" altLang="en-US" noProof="0" dirty="0" smtClean="0"/>
              <a:t>月</a:t>
            </a:r>
            <a:r>
              <a:rPr lang="en-US" altLang="zh-TW" noProof="0" dirty="0" smtClean="0"/>
              <a:t>X</a:t>
            </a:r>
            <a:r>
              <a:rPr lang="zh-TW" altLang="en-US" noProof="0" dirty="0" smtClean="0"/>
              <a:t>日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069053"/>
            <a:ext cx="4427983" cy="7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0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7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3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64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351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7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6068336"/>
            <a:ext cx="4427983" cy="7896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智能化光機電元件整合實驗室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0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C00000"/>
                </a:solidFill>
              </a:rPr>
              <a:t>超頻譜影像</a:t>
            </a:r>
            <a:r>
              <a:rPr lang="zh-TW" altLang="en-US" dirty="0">
                <a:solidFill>
                  <a:srgbClr val="C00000"/>
                </a:solidFill>
              </a:rPr>
              <a:t>技術</a:t>
            </a:r>
            <a:endParaRPr lang="zh-TW" alt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撰寫學生：吳遠</a:t>
            </a:r>
            <a:r>
              <a:rPr lang="zh-TW" altLang="en-US" dirty="0"/>
              <a:t>松</a:t>
            </a:r>
            <a:r>
              <a:rPr lang="en-US" altLang="zh-TW" dirty="0" smtClean="0"/>
              <a:t>	</a:t>
            </a:r>
          </a:p>
          <a:p>
            <a:pPr eaLnBrk="1" hangingPunct="1"/>
            <a:r>
              <a:rPr lang="zh-TW" altLang="en-US" dirty="0" smtClean="0"/>
              <a:t>指導教授：王祥辰 老師</a:t>
            </a:r>
          </a:p>
          <a:p>
            <a:pPr eaLnBrk="1" hangingPunct="1"/>
            <a:r>
              <a:rPr lang="zh-TW" altLang="en-US" dirty="0" smtClean="0"/>
              <a:t>中華民國：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 年 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 </a:t>
            </a:r>
            <a:r>
              <a:rPr lang="en-US" altLang="zh-TW" dirty="0"/>
              <a:t>1</a:t>
            </a:r>
            <a:r>
              <a:rPr lang="zh-TW" altLang="en-US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/>
              <a:t>相機校正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相機拍攝的</a:t>
            </a:r>
            <a:r>
              <a:rPr lang="en-US" altLang="zh-TW" b="1" dirty="0" smtClean="0"/>
              <a:t>24</a:t>
            </a:r>
            <a:r>
              <a:rPr lang="zh-TW" altLang="en-US" b="1" dirty="0" smtClean="0"/>
              <a:t>色塊</a:t>
            </a:r>
            <a:r>
              <a:rPr lang="en-US" altLang="zh-TW" b="1" dirty="0" smtClean="0"/>
              <a:t>RGB</a:t>
            </a:r>
            <a:r>
              <a:rPr lang="zh-TW" altLang="en-US" b="1" dirty="0" smtClean="0"/>
              <a:t>值</a:t>
            </a:r>
            <a:endParaRPr lang="en-US" altLang="zh-TW" b="1" dirty="0"/>
          </a:p>
          <a:p>
            <a:pPr lvl="1"/>
            <a:r>
              <a:rPr lang="en-US" altLang="zh-TW" sz="2400" dirty="0" smtClean="0">
                <a:latin typeface="+mn-ea"/>
                <a:ea typeface="+mn-ea"/>
              </a:rPr>
              <a:t>RGB</a:t>
            </a:r>
            <a:r>
              <a:rPr lang="zh-TW" altLang="en-US" sz="2400" dirty="0" smtClean="0">
                <a:latin typeface="+mn-ea"/>
                <a:ea typeface="+mn-ea"/>
              </a:rPr>
              <a:t>轉</a:t>
            </a:r>
            <a:r>
              <a:rPr lang="en-US" altLang="zh-TW" sz="2400" dirty="0" smtClean="0">
                <a:latin typeface="+mn-ea"/>
                <a:ea typeface="+mn-ea"/>
              </a:rPr>
              <a:t>XYZ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頻譜儀量測的</a:t>
            </a:r>
            <a:r>
              <a:rPr lang="en-US" altLang="zh-TW" b="1" dirty="0" smtClean="0"/>
              <a:t>24</a:t>
            </a:r>
            <a:r>
              <a:rPr lang="zh-TW" altLang="en-US" b="1" dirty="0" smtClean="0"/>
              <a:t>色塊頻譜數據</a:t>
            </a:r>
            <a:endParaRPr lang="en-US" altLang="zh-TW" b="1" dirty="0" smtClean="0"/>
          </a:p>
          <a:p>
            <a:pPr lvl="1"/>
            <a:r>
              <a:rPr lang="zh-TW" altLang="en-US" sz="2400" dirty="0" smtClean="0">
                <a:latin typeface="+mn-ea"/>
                <a:ea typeface="+mn-ea"/>
              </a:rPr>
              <a:t>頻譜數據轉</a:t>
            </a:r>
            <a:r>
              <a:rPr lang="en-US" altLang="zh-TW" sz="2400" dirty="0" smtClean="0">
                <a:latin typeface="+mn-ea"/>
                <a:ea typeface="+mn-ea"/>
              </a:rPr>
              <a:t>XYZ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+mn-ea"/>
              </a:rPr>
              <a:t>色</a:t>
            </a:r>
            <a:r>
              <a:rPr lang="zh-TW" altLang="en-US" b="1" dirty="0" smtClean="0">
                <a:latin typeface="+mn-ea"/>
              </a:rPr>
              <a:t>適應轉換</a:t>
            </a:r>
            <a:endParaRPr lang="en-US" altLang="zh-TW" b="1" dirty="0" smtClean="0">
              <a:latin typeface="+mn-ea"/>
            </a:endParaRPr>
          </a:p>
          <a:p>
            <a:pPr marL="857250" lvl="1" indent="-457200"/>
            <a:r>
              <a:rPr lang="zh-TW" altLang="en-US" sz="2400" dirty="0" smtClean="0">
                <a:latin typeface="+mn-ea"/>
                <a:ea typeface="+mn-ea"/>
              </a:rPr>
              <a:t>相機之白點</a:t>
            </a:r>
            <a:r>
              <a:rPr lang="en-US" altLang="zh-TW" sz="2400" dirty="0" smtClean="0">
                <a:latin typeface="+mn-ea"/>
                <a:ea typeface="+mn-ea"/>
              </a:rPr>
              <a:t>(D65)</a:t>
            </a:r>
            <a:r>
              <a:rPr lang="zh-TW" altLang="en-US" sz="2400" dirty="0" smtClean="0">
                <a:latin typeface="+mn-ea"/>
                <a:ea typeface="+mn-ea"/>
              </a:rPr>
              <a:t>；頻譜數據之白點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光源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latin typeface="+mn-ea"/>
              </a:rPr>
              <a:t>校正矩陣</a:t>
            </a:r>
            <a:endParaRPr lang="en-US" altLang="zh-TW" b="1" dirty="0" smtClean="0">
              <a:latin typeface="+mn-ea"/>
            </a:endParaRPr>
          </a:p>
          <a:p>
            <a:pPr marL="857250" lvl="1" indent="-457200"/>
            <a:r>
              <a:rPr lang="zh-TW" altLang="en-US" sz="2400" dirty="0" smtClean="0">
                <a:latin typeface="+mn-ea"/>
                <a:ea typeface="+mn-ea"/>
              </a:rPr>
              <a:t>線性回歸</a:t>
            </a:r>
            <a:endParaRPr lang="en-US" altLang="zh-TW" sz="2400" dirty="0" smtClean="0">
              <a:latin typeface="+mn-ea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633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RGB</a:t>
            </a:r>
            <a:r>
              <a:rPr lang="zh-TW" altLang="en-US" dirty="0" smtClean="0"/>
              <a:t>轉</a:t>
            </a:r>
            <a:r>
              <a:rPr lang="en-US" altLang="zh-TW" dirty="0" smtClean="0"/>
              <a:t>XYZ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966" y="3937918"/>
            <a:ext cx="8229600" cy="19442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rgbClr val="C00000"/>
                </a:solidFill>
              </a:rPr>
              <a:t>Matlab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(rgb2xyz)</a:t>
            </a:r>
          </a:p>
          <a:p>
            <a:pPr marL="0" indent="0">
              <a:buNone/>
            </a:pPr>
            <a:r>
              <a:rPr lang="en-US" altLang="zh-TW" sz="1600" dirty="0" err="1" smtClean="0"/>
              <a:t>new_sRGB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sRGB</a:t>
            </a:r>
            <a:r>
              <a:rPr lang="en-US" altLang="zh-TW" sz="1600" dirty="0"/>
              <a:t>./255;  %</a:t>
            </a:r>
            <a:r>
              <a:rPr lang="zh-TW" altLang="en-US" sz="1600" dirty="0"/>
              <a:t>為</a:t>
            </a:r>
            <a:r>
              <a:rPr lang="en-US" altLang="zh-TW" sz="1600" dirty="0"/>
              <a:t>3*N</a:t>
            </a:r>
            <a:r>
              <a:rPr lang="zh-TW" altLang="en-US" sz="1600" dirty="0" smtClean="0"/>
              <a:t>矩陣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RGB = </a:t>
            </a:r>
            <a:r>
              <a:rPr lang="en-US" altLang="zh-TW" sz="1600" dirty="0" err="1" smtClean="0"/>
              <a:t>new_sRGB</a:t>
            </a:r>
            <a:r>
              <a:rPr lang="en-US" altLang="zh-TW" sz="1600" dirty="0"/>
              <a:t>;</a:t>
            </a:r>
            <a:endParaRPr lang="zh-TW" altLang="en-US" sz="1600" dirty="0"/>
          </a:p>
          <a:p>
            <a:pPr marL="0" indent="0">
              <a:buNone/>
            </a:pPr>
            <a:r>
              <a:rPr lang="en-US" altLang="zh-TW" sz="1600" dirty="0" smtClean="0"/>
              <a:t>RGB(</a:t>
            </a:r>
            <a:r>
              <a:rPr lang="en-US" altLang="zh-TW" sz="1600" dirty="0" err="1" smtClean="0"/>
              <a:t>new_sRGB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&lt;= 0.04045</a:t>
            </a:r>
            <a:r>
              <a:rPr lang="en-US" altLang="zh-TW" sz="1600" dirty="0" smtClean="0"/>
              <a:t>)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new_sRGB</a:t>
            </a:r>
            <a:r>
              <a:rPr lang="en-US" altLang="zh-TW" sz="1600" dirty="0"/>
              <a:t> (</a:t>
            </a:r>
            <a:r>
              <a:rPr lang="en-US" altLang="zh-TW" sz="1600" dirty="0" err="1" smtClean="0"/>
              <a:t>new_sRGB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&lt;= 0.04045)./12.92;</a:t>
            </a:r>
          </a:p>
          <a:p>
            <a:pPr marL="0" indent="0">
              <a:buNone/>
            </a:pPr>
            <a:r>
              <a:rPr lang="en-US" altLang="zh-TW" sz="1600" dirty="0" smtClean="0"/>
              <a:t>RGB(</a:t>
            </a:r>
            <a:r>
              <a:rPr lang="en-US" altLang="zh-TW" sz="1600" dirty="0" err="1"/>
              <a:t>new_sRGB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&gt; 0.04045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((</a:t>
            </a:r>
            <a:r>
              <a:rPr lang="en-US" altLang="zh-TW" sz="1600" dirty="0" err="1"/>
              <a:t>new_sRGB</a:t>
            </a:r>
            <a:r>
              <a:rPr lang="en-US" altLang="zh-TW" sz="1600" dirty="0"/>
              <a:t>(</a:t>
            </a:r>
            <a:r>
              <a:rPr lang="en-US" altLang="zh-TW" sz="1600" dirty="0" err="1"/>
              <a:t>new_sRGB</a:t>
            </a:r>
            <a:r>
              <a:rPr lang="en-US" altLang="zh-TW" sz="1600" dirty="0"/>
              <a:t> &gt; 0.04045)+0.055)./(1.055)).^2.4;</a:t>
            </a:r>
          </a:p>
          <a:p>
            <a:pPr marL="0" indent="0">
              <a:buNone/>
            </a:pPr>
            <a:r>
              <a:rPr lang="en-US" altLang="zh-TW" sz="1400" dirty="0" err="1" smtClean="0"/>
              <a:t>Camera_XYZ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[</a:t>
            </a:r>
            <a:r>
              <a:rPr lang="en-US" altLang="zh-TW" sz="1400" dirty="0"/>
              <a:t>0.4124,0.3576,0.1805 ; 0.2126,0.7152,0.0722 ; 0.0193,0.1192,0.9505]*</a:t>
            </a:r>
            <a:r>
              <a:rPr lang="en-US" altLang="zh-TW" sz="1400" dirty="0" smtClean="0"/>
              <a:t>RGB.</a:t>
            </a:r>
            <a:r>
              <a:rPr lang="zh-TW" altLang="en-US" sz="1400" dirty="0" smtClean="0"/>
              <a:t>*</a:t>
            </a:r>
            <a:r>
              <a:rPr lang="en-US" altLang="zh-TW" sz="1400" dirty="0" smtClean="0"/>
              <a:t>100;</a:t>
            </a:r>
            <a:endParaRPr lang="en-US" altLang="zh-TW" sz="1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8" y="1417638"/>
            <a:ext cx="8067675" cy="2438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0072" y="2924944"/>
            <a:ext cx="3318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7030A0"/>
                </a:solidFill>
              </a:rPr>
              <a:t>https://en.wikipedia.org/wiki/SRGB</a:t>
            </a:r>
          </a:p>
        </p:txBody>
      </p:sp>
    </p:spTree>
    <p:extLst>
      <p:ext uri="{BB962C8B-B14F-4D97-AF65-F5344CB8AC3E}">
        <p14:creationId xmlns:p14="http://schemas.microsoft.com/office/powerpoint/2010/main" val="33468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頻</a:t>
            </a:r>
            <a:r>
              <a:rPr lang="zh-TW" altLang="en-US" dirty="0" smtClean="0"/>
              <a:t>譜</a:t>
            </a:r>
            <a:r>
              <a:rPr lang="zh-TW" altLang="en-US" dirty="0"/>
              <a:t>數據</a:t>
            </a:r>
            <a:r>
              <a:rPr lang="zh-TW" altLang="en-US" dirty="0" smtClean="0"/>
              <a:t>轉</a:t>
            </a:r>
            <a:r>
              <a:rPr lang="en-US" altLang="zh-TW" dirty="0" smtClean="0"/>
              <a:t>XYZ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88" y="1340768"/>
            <a:ext cx="7931224" cy="2789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21088"/>
                <a:ext cx="8229600" cy="18002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zh-TW" altLang="en-US" sz="1800" dirty="0" smtClean="0">
                    <a:solidFill>
                      <a:schemeClr val="tx1"/>
                    </a:solidFill>
                  </a:rPr>
                  <a:t>為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Colour matching </a:t>
                </a:r>
                <a:r>
                  <a:rPr lang="en-US" altLang="zh-TW" sz="1800" dirty="0" smtClean="0">
                    <a:solidFill>
                      <a:schemeClr val="tx1"/>
                    </a:solidFill>
                  </a:rPr>
                  <a:t>function(CMF)</a:t>
                </a:r>
              </a:p>
              <a:p>
                <a:pPr marL="0" indent="0">
                  <a:buNone/>
                </a:pPr>
                <a:r>
                  <a:rPr lang="en-US" altLang="zh-TW" sz="1800" dirty="0" smtClean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1800" dirty="0" smtClean="0">
                    <a:solidFill>
                      <a:schemeClr val="tx1"/>
                    </a:solidFill>
                  </a:rPr>
                  <a:t>為</a:t>
                </a:r>
                <a:r>
                  <a:rPr lang="en-US" altLang="zh-TW" sz="1800" dirty="0" smtClean="0">
                    <a:solidFill>
                      <a:schemeClr val="tx1"/>
                    </a:solidFill>
                  </a:rPr>
                  <a:t>100</a:t>
                </a:r>
                <a:r>
                  <a:rPr lang="zh-TW" altLang="en-US" sz="1800" dirty="0" smtClean="0">
                    <a:solidFill>
                      <a:schemeClr val="tx1"/>
                    </a:solidFill>
                  </a:rPr>
                  <a:t>；</a:t>
                </a:r>
                <a:r>
                  <a:rPr lang="en-US" altLang="zh-TW" sz="1800" dirty="0" smtClean="0">
                    <a:solidFill>
                      <a:schemeClr val="tx1"/>
                    </a:solidFill>
                  </a:rPr>
                  <a:t>K/N</a:t>
                </a:r>
                <a:r>
                  <a:rPr lang="zh-TW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dirty="0" err="1" smtClean="0">
                    <a:solidFill>
                      <a:schemeClr val="tx1"/>
                    </a:solidFill>
                  </a:rPr>
                  <a:t>light_k</a:t>
                </a:r>
                <a:endParaRPr lang="en-US" altLang="zh-TW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 err="1" smtClean="0">
                    <a:solidFill>
                      <a:srgbClr val="C00000"/>
                    </a:solidFill>
                  </a:rPr>
                  <a:t>Matlab</a:t>
                </a:r>
                <a:r>
                  <a:rPr lang="en-US" altLang="zh-TW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TW" sz="1600" dirty="0" err="1" smtClean="0"/>
                  <a:t>light_k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= 100/sum(CMF(:,2).*light(:,1));</a:t>
                </a:r>
              </a:p>
              <a:p>
                <a:pPr marL="0" indent="0">
                  <a:buNone/>
                </a:pPr>
                <a:r>
                  <a:rPr lang="en-US" altLang="zh-TW" sz="1600" dirty="0" err="1"/>
                  <a:t>spectrumXYZ</a:t>
                </a:r>
                <a:r>
                  <a:rPr lang="en-US" altLang="zh-TW" sz="1600" dirty="0"/>
                  <a:t> = </a:t>
                </a:r>
                <a:r>
                  <a:rPr lang="en-US" altLang="zh-TW" sz="1600" dirty="0" err="1"/>
                  <a:t>light_k</a:t>
                </a:r>
                <a:r>
                  <a:rPr lang="en-US" altLang="zh-TW" sz="1600" dirty="0"/>
                  <a:t>.*((</a:t>
                </a:r>
                <a:r>
                  <a:rPr lang="en-US" altLang="zh-TW" sz="1600" dirty="0" err="1"/>
                  <a:t>color_Rspectrum</a:t>
                </a:r>
                <a:r>
                  <a:rPr lang="en-US" altLang="zh-TW" sz="1600" dirty="0"/>
                  <a:t>.*(</a:t>
                </a:r>
                <a:r>
                  <a:rPr lang="en-US" altLang="zh-TW" sz="1600" dirty="0" err="1"/>
                  <a:t>repmat</a:t>
                </a:r>
                <a:r>
                  <a:rPr lang="en-US" altLang="zh-TW" sz="1600" dirty="0"/>
                  <a:t>(light,1,24)))'*CMF)';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21088"/>
                <a:ext cx="8229600" cy="1800200"/>
              </a:xfrm>
              <a:blipFill>
                <a:blip r:embed="rId3"/>
                <a:stretch>
                  <a:fillRect l="-960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upload.wikimedia.org/wikipedia/commons/thumb/8/8f/CIE_1931_XYZ_Color_Matching_Functions.svg/325px-CIE_1931_XYZ_Color_Matching_Function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40247"/>
            <a:ext cx="2258186" cy="13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86107" y="2473801"/>
            <a:ext cx="242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https://en.wikipedia.org/wiki/CIE_1931_color_space</a:t>
            </a:r>
          </a:p>
        </p:txBody>
      </p:sp>
    </p:spTree>
    <p:extLst>
      <p:ext uri="{BB962C8B-B14F-4D97-AF65-F5344CB8AC3E}">
        <p14:creationId xmlns:p14="http://schemas.microsoft.com/office/powerpoint/2010/main" val="163467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Chromatic Adaptation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653" y="1417638"/>
            <a:ext cx="6796694" cy="45259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59832" y="544522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http://</a:t>
            </a:r>
            <a:r>
              <a:rPr lang="en-US" altLang="zh-TW" dirty="0" smtClean="0">
                <a:solidFill>
                  <a:srgbClr val="7030A0"/>
                </a:solidFill>
              </a:rPr>
              <a:t>www.brucelindbloom.com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https://en.wikipedia.org/wiki/Chromatic_adaptation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0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Chromatic Adaptation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0698" y="1652935"/>
            <a:ext cx="6779096" cy="1828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相機的白點：</a:t>
            </a:r>
            <a:r>
              <a:rPr lang="en-US" altLang="zh-TW" sz="2800" dirty="0" smtClean="0"/>
              <a:t>D65</a:t>
            </a:r>
          </a:p>
          <a:p>
            <a:pPr marL="0" indent="0">
              <a:buNone/>
            </a:pPr>
            <a:r>
              <a:rPr lang="zh-TW" altLang="en-US" sz="2800" dirty="0" smtClean="0"/>
              <a:t>頻譜數據的白點：光源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把相機的</a:t>
            </a:r>
            <a:r>
              <a:rPr lang="en-US" altLang="zh-TW" sz="2800" dirty="0" smtClean="0"/>
              <a:t>XYZ</a:t>
            </a:r>
            <a:r>
              <a:rPr lang="zh-TW" altLang="en-US" sz="2800" dirty="0" smtClean="0"/>
              <a:t>從</a:t>
            </a:r>
            <a:r>
              <a:rPr lang="en-US" altLang="zh-TW" sz="2800" dirty="0" smtClean="0"/>
              <a:t>D65</a:t>
            </a:r>
            <a:r>
              <a:rPr lang="zh-TW" altLang="en-US" sz="2800" dirty="0" smtClean="0"/>
              <a:t>轉到光源白點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10698" y="3717032"/>
            <a:ext cx="77226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C00000"/>
                </a:solidFill>
              </a:rPr>
              <a:t>Matlab</a:t>
            </a:r>
            <a:endParaRPr lang="en-US" altLang="zh-TW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Camera_White</a:t>
            </a:r>
            <a:r>
              <a:rPr lang="en-US" altLang="zh-TW" dirty="0"/>
              <a:t> = [0.95047; 1.00000; 1.08883];</a:t>
            </a:r>
          </a:p>
          <a:p>
            <a:pPr marL="0" indent="0">
              <a:buNone/>
            </a:pPr>
            <a:r>
              <a:rPr lang="en-US" altLang="zh-TW" dirty="0" err="1"/>
              <a:t>Spectrum_White</a:t>
            </a:r>
            <a:r>
              <a:rPr lang="en-US" altLang="zh-TW" dirty="0"/>
              <a:t> = </a:t>
            </a:r>
            <a:r>
              <a:rPr lang="en-US" altLang="zh-TW" dirty="0" err="1"/>
              <a:t>light_k</a:t>
            </a:r>
            <a:r>
              <a:rPr lang="en-US" altLang="zh-TW" dirty="0"/>
              <a:t>.*(light'*CMF)'./100; </a:t>
            </a:r>
          </a:p>
          <a:p>
            <a:pPr marL="0" indent="0">
              <a:buNone/>
            </a:pPr>
            <a:r>
              <a:rPr lang="en-US" altLang="zh-TW" dirty="0" err="1"/>
              <a:t>New_CameraXYZ</a:t>
            </a:r>
            <a:r>
              <a:rPr lang="en-US" altLang="zh-TW" dirty="0"/>
              <a:t> = </a:t>
            </a:r>
            <a:r>
              <a:rPr lang="en-US" altLang="zh-TW" dirty="0" err="1"/>
              <a:t>diag</a:t>
            </a:r>
            <a:r>
              <a:rPr lang="en-US" altLang="zh-TW" dirty="0"/>
              <a:t>(</a:t>
            </a:r>
            <a:r>
              <a:rPr lang="en-US" altLang="zh-TW" dirty="0" err="1"/>
              <a:t>Spectrum_White</a:t>
            </a:r>
            <a:r>
              <a:rPr lang="en-US" altLang="zh-TW" dirty="0"/>
              <a:t>./</a:t>
            </a:r>
            <a:r>
              <a:rPr lang="en-US" altLang="zh-TW" dirty="0" err="1"/>
              <a:t>Camera_White</a:t>
            </a:r>
            <a:r>
              <a:rPr lang="en-US" altLang="zh-TW" dirty="0"/>
              <a:t>)*</a:t>
            </a:r>
            <a:r>
              <a:rPr lang="en-US" altLang="zh-TW" dirty="0" err="1"/>
              <a:t>CameraXYZ</a:t>
            </a:r>
            <a:r>
              <a:rPr lang="en-US" altLang="zh-TW" dirty="0"/>
              <a:t>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26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校正</a:t>
            </a:r>
            <a:r>
              <a:rPr lang="zh-TW" altLang="en-US" dirty="0" smtClean="0">
                <a:latin typeface="+mn-ea"/>
              </a:rPr>
              <a:t>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180728"/>
          </a:xfrm>
        </p:spPr>
        <p:txBody>
          <a:bodyPr/>
          <a:lstStyle/>
          <a:p>
            <a:r>
              <a:rPr lang="en-US" altLang="zh-TW" dirty="0" smtClean="0"/>
              <a:t>X, Y, Z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1, X, Y, Z, XY, YZ, XZ, XYZ, XY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YZ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XZ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Y, Y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Z</a:t>
            </a:r>
            <a:r>
              <a:rPr lang="en-US" altLang="zh-TW" dirty="0" smtClean="0"/>
              <a:t>, X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Z</a:t>
            </a:r>
            <a:r>
              <a:rPr lang="en-US" altLang="zh-TW" dirty="0" smtClean="0"/>
              <a:t>, X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, </a:t>
            </a:r>
            <a:r>
              <a:rPr lang="en-US" altLang="zh-TW" dirty="0"/>
              <a:t>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, Z</a:t>
            </a:r>
            <a:r>
              <a:rPr lang="en-US" altLang="zh-TW" baseline="30000" dirty="0" smtClean="0"/>
              <a:t>3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2732658"/>
            <a:ext cx="7344816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Matlab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%</a:t>
            </a:r>
            <a:r>
              <a:rPr lang="zh-TW" altLang="en-US" sz="1400" dirty="0"/>
              <a:t>求校正矩陣</a:t>
            </a:r>
            <a:r>
              <a:rPr lang="en-US" altLang="zh-TW" sz="1400" dirty="0"/>
              <a:t>C</a:t>
            </a:r>
          </a:p>
          <a:p>
            <a:r>
              <a:rPr lang="en-US" altLang="zh-TW" sz="1400" dirty="0"/>
              <a:t>extend = [ones(1,24);... %</a:t>
            </a:r>
            <a:r>
              <a:rPr lang="zh-TW" altLang="en-US" sz="1400" dirty="0"/>
              <a:t>常數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;... %</a:t>
            </a:r>
            <a:r>
              <a:rPr lang="zh-TW" altLang="en-US" sz="1400" dirty="0"/>
              <a:t>一階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(3,:); CameraXYZ.^2;... %</a:t>
            </a:r>
            <a:r>
              <a:rPr lang="zh-TW" altLang="en-US" sz="1400" dirty="0"/>
              <a:t>二階 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(3,:); CameraXYZ.^3;... %</a:t>
            </a:r>
            <a:r>
              <a:rPr lang="zh-TW" altLang="en-US" sz="1400" dirty="0"/>
              <a:t>三階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(1,:).^2.*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(2,:).^2.*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(1,:).^2.*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(3,:);... %</a:t>
            </a:r>
            <a:r>
              <a:rPr lang="zh-TW" altLang="en-US" sz="1400" dirty="0"/>
              <a:t>三階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(2,:).^2;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(2,:).*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(3,:).^2; 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(1,:).*</a:t>
            </a:r>
            <a:r>
              <a:rPr lang="en-US" altLang="zh-TW" sz="1400" dirty="0" err="1"/>
              <a:t>CameraXYZ</a:t>
            </a:r>
            <a:r>
              <a:rPr lang="en-US" altLang="zh-TW" sz="1400" dirty="0"/>
              <a:t>(3,:).^2]; %</a:t>
            </a:r>
            <a:r>
              <a:rPr lang="zh-TW" altLang="en-US" sz="1400" dirty="0"/>
              <a:t>三階</a:t>
            </a:r>
          </a:p>
          <a:p>
            <a:endParaRPr lang="zh-TW" altLang="en-US" sz="1400" dirty="0"/>
          </a:p>
          <a:p>
            <a:r>
              <a:rPr lang="en-US" altLang="zh-TW" sz="1400" dirty="0"/>
              <a:t>C = (</a:t>
            </a:r>
            <a:r>
              <a:rPr lang="en-US" altLang="zh-TW" sz="1400" dirty="0" err="1"/>
              <a:t>spectrumXYZ</a:t>
            </a:r>
            <a:r>
              <a:rPr lang="en-US" altLang="zh-TW" sz="1400" dirty="0"/>
              <a:t>)*</a:t>
            </a:r>
            <a:r>
              <a:rPr lang="en-US" altLang="zh-TW" sz="1400" dirty="0" err="1"/>
              <a:t>pinv</a:t>
            </a:r>
            <a:r>
              <a:rPr lang="en-US" altLang="zh-TW" sz="1400" dirty="0"/>
              <a:t>(extend</a:t>
            </a:r>
            <a:r>
              <a:rPr lang="en-US" altLang="zh-TW" sz="1400" dirty="0" smtClean="0"/>
              <a:t>);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%</a:t>
            </a:r>
            <a:r>
              <a:rPr lang="zh-TW" altLang="en-US" sz="1400" dirty="0" smtClean="0"/>
              <a:t>校正結果</a:t>
            </a:r>
            <a:endParaRPr lang="zh-TW" altLang="en-US" sz="1400" dirty="0"/>
          </a:p>
          <a:p>
            <a:r>
              <a:rPr lang="en-US" altLang="zh-TW" sz="1400" dirty="0" err="1"/>
              <a:t>CorrectXYZ</a:t>
            </a:r>
            <a:r>
              <a:rPr lang="en-US" altLang="zh-TW" sz="1400" dirty="0"/>
              <a:t> = C*extend;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6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校正矩陣</a:t>
            </a:r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求</a:t>
                </a:r>
                <a:r>
                  <a:rPr lang="zh-TW" altLang="en-US" dirty="0" smtClean="0">
                    <a:solidFill>
                      <a:srgbClr val="002060"/>
                    </a:solidFill>
                  </a:rPr>
                  <a:t>校正矩陣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C</a:t>
                </a:r>
                <a:r>
                  <a:rPr lang="zh-TW" alt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dirty="0" smtClean="0"/>
                  <a:t>(3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i="0">
                                      <a:latin typeface="Cambria Math"/>
                                    </a:rPr>
                                    <m:t>QE</m:t>
                                  </m:r>
                                  <m:r>
                                    <a:rPr lang="en-US" altLang="zh-TW" sz="2200" i="0">
                                      <a:latin typeface="Cambria Math"/>
                                    </a:rPr>
                                    <m:t>65000</m:t>
                                  </m:r>
                                </m:e>
                                <m:e>
                                  <m:r>
                                    <a:rPr lang="zh-TW" altLang="en-US" sz="2200" i="0">
                                      <a:latin typeface="Cambria Math"/>
                                    </a:rPr>
                                    <m:t>在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200" i="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altLang="zh-TW" sz="2200" i="0">
                                      <a:latin typeface="Cambria Math"/>
                                    </a:rPr>
                                    <m:t>65</m:t>
                                  </m:r>
                                  <m:r>
                                    <a:rPr lang="zh-TW" altLang="en-US" sz="2200" i="0">
                                      <a:latin typeface="Cambria Math"/>
                                    </a:rPr>
                                    <m:t>下的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 i="0">
                                      <a:latin typeface="Cambria Math"/>
                                    </a:rPr>
                                    <m:t>RGB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altLang="zh-TW" sz="2200" b="0" i="0" smtClean="0">
                              <a:latin typeface="Cambria Math"/>
                            </a:rPr>
                            <m:t>(3×24)</m:t>
                          </m:r>
                        </m:sub>
                      </m:sSub>
                      <m:r>
                        <a:rPr lang="en-US" altLang="zh-TW" sz="22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>
                                  <a:latin typeface="Cambria Math"/>
                                </a:rPr>
                                <m:t>校正矩陣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200">
                                  <a:latin typeface="Cambria Math"/>
                                </a:rPr>
                                <m:t>C</m:t>
                              </m:r>
                            </m:e>
                          </m:d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(3×20)</m:t>
                          </m:r>
                        </m:sub>
                      </m:sSub>
                      <m:r>
                        <a:rPr lang="en-US" altLang="zh-TW" sz="2200" b="0" i="0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200">
                                      <a:latin typeface="Cambria Math"/>
                                    </a:rPr>
                                    <m:t>Camera</m:t>
                                  </m:r>
                                </m:e>
                                <m:e>
                                  <m:r>
                                    <a:rPr lang="zh-TW" altLang="en-US" sz="2200">
                                      <a:latin typeface="Cambria Math"/>
                                    </a:rPr>
                                    <m:t>在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20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a:rPr lang="en-US" altLang="zh-TW" sz="2200">
                                      <a:latin typeface="Cambria Math"/>
                                    </a:rPr>
                                    <m:t>65</m:t>
                                  </m:r>
                                  <m:r>
                                    <a:rPr lang="en-US" altLang="zh-TW" sz="2200">
                                      <a:latin typeface="Cambria Math"/>
                                    </a:rPr>
                                    <m:t>下的</m:t>
                                  </m:r>
                                </m:e>
                                <m:e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擴展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200">
                                      <a:latin typeface="Cambria Math"/>
                                    </a:rPr>
                                    <m:t>RGB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(20×24)</m:t>
                          </m:r>
                        </m:sub>
                      </m:sSub>
                    </m:oMath>
                  </m:oMathPara>
                </a14:m>
                <a:endParaRPr lang="en-US" altLang="zh-TW" sz="2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TW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rgbClr val="0070C0"/>
                    </a:solidFill>
                    <a:latin typeface="+mn-ea"/>
                  </a:rPr>
                  <a:t>在</a:t>
                </a:r>
                <a:r>
                  <a:rPr lang="en-US" altLang="zh-TW" sz="2800" dirty="0" err="1">
                    <a:solidFill>
                      <a:srgbClr val="0070C0"/>
                    </a:solidFill>
                    <a:latin typeface="+mn-ea"/>
                  </a:rPr>
                  <a:t>matlab</a:t>
                </a:r>
                <a:r>
                  <a:rPr lang="zh-TW" altLang="en-US" sz="2800" dirty="0">
                    <a:solidFill>
                      <a:srgbClr val="0070C0"/>
                    </a:solidFill>
                    <a:latin typeface="+mn-ea"/>
                  </a:rPr>
                  <a:t>下的指令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+mn-ea"/>
                  </a:rPr>
                  <a:t>為：</a:t>
                </a:r>
                <a:endParaRPr lang="en-US" altLang="zh-TW" sz="280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rgbClr val="0070C0"/>
                    </a:solidFill>
                    <a:latin typeface="Cambria Math"/>
                  </a:rPr>
                  <a:t>C=QE65000*</a:t>
                </a:r>
                <a:r>
                  <a:rPr lang="en-US" altLang="zh-TW" sz="2800" dirty="0" err="1" smtClean="0">
                    <a:solidFill>
                      <a:srgbClr val="0070C0"/>
                    </a:solidFill>
                    <a:latin typeface="Cambria Math"/>
                  </a:rPr>
                  <a:t>pinv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Cambria Math"/>
                  </a:rPr>
                  <a:t>(Camera)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C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(3</m:t>
                          </m:r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×20</m:t>
                          </m:r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QE</m:t>
                              </m:r>
                              <m:r>
                                <a:rPr lang="en-US" altLang="zh-TW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65000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(3</m:t>
                          </m:r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×24</m:t>
                          </m:r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pinv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Camera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(20×24)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 smtClean="0"/>
              <a:t>找尋相機與頻譜儀的關係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相機</a:t>
            </a:r>
            <a:endParaRPr lang="en-US" altLang="zh-TW" b="1" dirty="0" smtClean="0"/>
          </a:p>
          <a:p>
            <a:pPr marL="857250" lvl="1" indent="-457200"/>
            <a:r>
              <a:rPr lang="zh-TW" altLang="en-US" dirty="0" smtClean="0">
                <a:latin typeface="+mn-ea"/>
                <a:ea typeface="+mn-ea"/>
              </a:rPr>
              <a:t>校正後的</a:t>
            </a:r>
            <a:r>
              <a:rPr lang="en-US" altLang="zh-TW" dirty="0" smtClean="0">
                <a:latin typeface="+mn-ea"/>
                <a:ea typeface="+mn-ea"/>
              </a:rPr>
              <a:t>24</a:t>
            </a:r>
            <a:r>
              <a:rPr lang="zh-TW" altLang="en-US" dirty="0" smtClean="0">
                <a:latin typeface="+mn-ea"/>
                <a:ea typeface="+mn-ea"/>
              </a:rPr>
              <a:t>色塊</a:t>
            </a:r>
            <a:r>
              <a:rPr lang="en-US" altLang="zh-TW" dirty="0" smtClean="0">
                <a:latin typeface="+mn-ea"/>
                <a:ea typeface="+mn-ea"/>
              </a:rPr>
              <a:t>XYZ</a:t>
            </a:r>
            <a:r>
              <a:rPr lang="zh-TW" altLang="en-US" dirty="0" smtClean="0">
                <a:latin typeface="+mn-ea"/>
                <a:ea typeface="+mn-ea"/>
              </a:rPr>
              <a:t>值</a:t>
            </a:r>
            <a:endParaRPr lang="en-US" altLang="zh-TW" dirty="0" smtClean="0">
              <a:latin typeface="+mn-ea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頻譜儀</a:t>
            </a:r>
            <a:endParaRPr lang="en-US" altLang="zh-TW" b="1" dirty="0" smtClean="0"/>
          </a:p>
          <a:p>
            <a:pPr marL="857250" lvl="1" indent="-457200"/>
            <a:r>
              <a:rPr lang="en-US" altLang="zh-TW" dirty="0" smtClean="0">
                <a:latin typeface="+mn-ea"/>
                <a:ea typeface="+mn-ea"/>
              </a:rPr>
              <a:t>24</a:t>
            </a:r>
            <a:r>
              <a:rPr lang="zh-TW" altLang="en-US" dirty="0" smtClean="0">
                <a:latin typeface="+mn-ea"/>
                <a:ea typeface="+mn-ea"/>
              </a:rPr>
              <a:t>色塊的頻譜數據</a:t>
            </a:r>
            <a:endParaRPr lang="en-US" altLang="zh-TW" dirty="0" smtClean="0">
              <a:latin typeface="+mn-ea"/>
              <a:ea typeface="+mn-ea"/>
            </a:endParaRPr>
          </a:p>
          <a:p>
            <a:pPr marL="857250" lvl="1" indent="-457200"/>
            <a:r>
              <a:rPr lang="zh-TW" altLang="en-US" dirty="0">
                <a:latin typeface="+mn-ea"/>
                <a:ea typeface="+mn-ea"/>
              </a:rPr>
              <a:t>主</a:t>
            </a:r>
            <a:r>
              <a:rPr lang="zh-TW" altLang="en-US" dirty="0" smtClean="0">
                <a:latin typeface="+mn-ea"/>
                <a:ea typeface="+mn-ea"/>
              </a:rPr>
              <a:t>成分分析</a:t>
            </a:r>
            <a:r>
              <a:rPr lang="en-US" altLang="zh-TW" dirty="0" smtClean="0">
                <a:latin typeface="+mn-ea"/>
                <a:ea typeface="+mn-ea"/>
              </a:rPr>
              <a:t>(</a:t>
            </a:r>
            <a:r>
              <a:rPr lang="zh-TW" altLang="en-US" dirty="0" smtClean="0">
                <a:latin typeface="+mn-ea"/>
                <a:ea typeface="+mn-ea"/>
              </a:rPr>
              <a:t>降維</a:t>
            </a:r>
            <a:r>
              <a:rPr lang="en-US" altLang="zh-TW" dirty="0" smtClean="0">
                <a:latin typeface="+mn-ea"/>
                <a:ea typeface="+mn-ea"/>
              </a:rPr>
              <a:t>)</a:t>
            </a:r>
            <a:endParaRPr lang="en-US" altLang="zh-TW" dirty="0">
              <a:latin typeface="+mn-ea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轉換矩陣</a:t>
            </a:r>
            <a:endParaRPr lang="en-US" altLang="zh-TW" b="1" dirty="0" smtClean="0"/>
          </a:p>
          <a:p>
            <a:pPr marL="857250" lvl="1" indent="-457200"/>
            <a:r>
              <a:rPr lang="zh-TW" altLang="en-US" dirty="0" smtClean="0">
                <a:latin typeface="+mn-ea"/>
                <a:ea typeface="+mn-ea"/>
              </a:rPr>
              <a:t>線性回歸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45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主成分分析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10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rgbClr val="C00000"/>
                </a:solidFill>
              </a:rPr>
              <a:t>matlab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1200" dirty="0" err="1" smtClean="0"/>
              <a:t>SpeSquare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cov</a:t>
            </a:r>
            <a:r>
              <a:rPr lang="en-US" altLang="zh-TW" sz="1200" dirty="0" smtClean="0"/>
              <a:t>(spectrum‘);  %spectrum</a:t>
            </a:r>
            <a:r>
              <a:rPr lang="zh-TW" altLang="en-US" sz="1200" dirty="0" smtClean="0"/>
              <a:t>為</a:t>
            </a:r>
            <a:r>
              <a:rPr lang="en-US" altLang="zh-TW" sz="1200" dirty="0"/>
              <a:t>401*24</a:t>
            </a:r>
            <a:r>
              <a:rPr lang="zh-TW" altLang="en-US" sz="1200" dirty="0" smtClean="0"/>
              <a:t>矩陣</a:t>
            </a:r>
            <a:r>
              <a:rPr lang="en-US" altLang="zh-TW" sz="1200" dirty="0" smtClean="0"/>
              <a:t>(24</a:t>
            </a:r>
            <a:r>
              <a:rPr lang="zh-TW" altLang="en-US" sz="1200" dirty="0" smtClean="0"/>
              <a:t>色塊反射頻譜</a:t>
            </a:r>
            <a:r>
              <a:rPr lang="en-US" altLang="zh-TW" sz="1200" dirty="0" smtClean="0"/>
              <a:t>)</a:t>
            </a:r>
            <a:endParaRPr lang="zh-TW" altLang="en-US" sz="1200" dirty="0"/>
          </a:p>
          <a:p>
            <a:pPr marL="0" indent="0">
              <a:buNone/>
            </a:pPr>
            <a:r>
              <a:rPr lang="en-US" altLang="zh-TW" sz="1200" dirty="0"/>
              <a:t>[V,D]=</a:t>
            </a:r>
            <a:r>
              <a:rPr lang="en-US" altLang="zh-TW" sz="1200" dirty="0" err="1"/>
              <a:t>eig</a:t>
            </a:r>
            <a:r>
              <a:rPr lang="en-US" altLang="zh-TW" sz="1200" dirty="0"/>
              <a:t>(</a:t>
            </a:r>
            <a:r>
              <a:rPr lang="en-US" altLang="zh-TW" sz="1200" dirty="0" err="1"/>
              <a:t>SpeSquare</a:t>
            </a:r>
            <a:r>
              <a:rPr lang="en-US" altLang="zh-TW" sz="1200" dirty="0"/>
              <a:t>);  %</a:t>
            </a:r>
            <a:r>
              <a:rPr lang="zh-TW" altLang="en-US" sz="1200" dirty="0"/>
              <a:t>特徵矩陣值</a:t>
            </a:r>
            <a:r>
              <a:rPr lang="en-US" altLang="zh-TW" sz="1200" dirty="0"/>
              <a:t>D</a:t>
            </a:r>
            <a:r>
              <a:rPr lang="zh-TW" altLang="en-US" sz="1200" dirty="0"/>
              <a:t>與特徵向量</a:t>
            </a:r>
            <a:r>
              <a:rPr lang="en-US" altLang="zh-TW" sz="1200" dirty="0"/>
              <a:t>V</a:t>
            </a:r>
          </a:p>
          <a:p>
            <a:pPr marL="0" indent="0">
              <a:buNone/>
            </a:pPr>
            <a:r>
              <a:rPr lang="en-US" altLang="zh-TW" sz="1200" dirty="0"/>
              <a:t>V=V';</a:t>
            </a:r>
          </a:p>
          <a:p>
            <a:pPr marL="0" indent="0">
              <a:buNone/>
            </a:pPr>
            <a:r>
              <a:rPr lang="en-US" altLang="zh-TW" sz="1200" dirty="0"/>
              <a:t>EV=[];</a:t>
            </a:r>
          </a:p>
          <a:p>
            <a:pPr marL="0" indent="0">
              <a:buNone/>
            </a:pPr>
            <a:r>
              <a:rPr lang="en-US" altLang="zh-TW" sz="1200" dirty="0"/>
              <a:t>EV=[V(396,:);V(397,:);V(398,:);V(399,:);V(400,:);V(401,:)]; %</a:t>
            </a:r>
            <a:r>
              <a:rPr lang="zh-TW" altLang="en-US" sz="1200" dirty="0"/>
              <a:t>取影響最大的六組</a:t>
            </a:r>
          </a:p>
          <a:p>
            <a:pPr marL="0" indent="0">
              <a:buNone/>
            </a:pPr>
            <a:r>
              <a:rPr lang="en-US" altLang="zh-TW" sz="1200" dirty="0"/>
              <a:t>EV=EV'; %EV</a:t>
            </a:r>
            <a:r>
              <a:rPr lang="zh-TW" altLang="en-US" sz="1200" dirty="0"/>
              <a:t>為</a:t>
            </a:r>
            <a:r>
              <a:rPr lang="en-US" altLang="zh-TW" sz="1200" dirty="0"/>
              <a:t>401*6</a:t>
            </a:r>
          </a:p>
          <a:p>
            <a:pPr marL="0" indent="0">
              <a:buNone/>
            </a:pPr>
            <a:r>
              <a:rPr lang="en-US" altLang="zh-TW" sz="1200" dirty="0" smtClean="0"/>
              <a:t>alpha=spectrum'*</a:t>
            </a:r>
            <a:r>
              <a:rPr lang="en-US" altLang="zh-TW" sz="1200" dirty="0" err="1"/>
              <a:t>pinv</a:t>
            </a:r>
            <a:r>
              <a:rPr lang="en-US" altLang="zh-TW" sz="1200" dirty="0"/>
              <a:t>(EV'); %alpha=24*6</a:t>
            </a:r>
          </a:p>
          <a:p>
            <a:pPr marL="0" indent="0">
              <a:buNone/>
            </a:pPr>
            <a:r>
              <a:rPr lang="en-US" altLang="zh-TW" sz="1200" dirty="0"/>
              <a:t>alpha=alpha' ;</a:t>
            </a:r>
            <a:r>
              <a:rPr lang="zh-TW" altLang="en-US" sz="1200" dirty="0"/>
              <a:t> </a:t>
            </a:r>
            <a:r>
              <a:rPr lang="en-US" altLang="zh-TW" sz="1200" dirty="0"/>
              <a:t>%alpha=6</a:t>
            </a:r>
            <a:r>
              <a:rPr lang="zh-TW" altLang="en-US" sz="1200" dirty="0"/>
              <a:t>*</a:t>
            </a:r>
            <a:r>
              <a:rPr lang="en-US" altLang="zh-TW" sz="1200" dirty="0" smtClean="0"/>
              <a:t>24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smtClean="0"/>
              <a:t>============== or ==============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zh-TW" altLang="en-US" sz="1200" dirty="0" smtClean="0"/>
              <a:t> </a:t>
            </a:r>
            <a:r>
              <a:rPr lang="en-US" altLang="zh-TW" sz="1200" dirty="0" smtClean="0"/>
              <a:t>[</a:t>
            </a:r>
            <a:r>
              <a:rPr lang="en-US" altLang="zh-TW" sz="1200" dirty="0"/>
              <a:t>COEFF, SCORE, LATENT, TSQUARED, EXPLAINED, MU]  = </a:t>
            </a:r>
            <a:r>
              <a:rPr lang="en-US" altLang="zh-TW" sz="1200" dirty="0" err="1"/>
              <a:t>pca</a:t>
            </a:r>
            <a:r>
              <a:rPr lang="en-US" altLang="zh-TW" sz="1200" dirty="0"/>
              <a:t>(color_</a:t>
            </a:r>
            <a:r>
              <a:rPr lang="en-US" altLang="zh-TW" sz="1200" dirty="0" err="1"/>
              <a:t>Rspectrum</a:t>
            </a:r>
            <a:r>
              <a:rPr lang="en-US" altLang="zh-TW" sz="1200" dirty="0"/>
              <a:t>','Algorithm','</a:t>
            </a:r>
            <a:r>
              <a:rPr lang="en-US" altLang="zh-TW" sz="1200" dirty="0" err="1"/>
              <a:t>eig</a:t>
            </a:r>
            <a:r>
              <a:rPr lang="en-US" altLang="zh-TW" sz="1200" dirty="0"/>
              <a:t>','</a:t>
            </a:r>
            <a:r>
              <a:rPr lang="en-US" altLang="zh-TW" sz="1200" dirty="0" err="1"/>
              <a:t>Centered',false</a:t>
            </a:r>
            <a:r>
              <a:rPr lang="en-US" altLang="zh-TW" sz="1200" dirty="0"/>
              <a:t>);</a:t>
            </a:r>
          </a:p>
          <a:p>
            <a:pPr marL="0" indent="0">
              <a:buNone/>
            </a:pPr>
            <a:r>
              <a:rPr lang="en-US" altLang="zh-TW" sz="1200" dirty="0"/>
              <a:t>EV = COEFF(:,1:6);</a:t>
            </a:r>
          </a:p>
          <a:p>
            <a:pPr marL="0" indent="0">
              <a:buNone/>
            </a:pPr>
            <a:r>
              <a:rPr lang="en-US" altLang="zh-TW" sz="1200" dirty="0"/>
              <a:t>alpha = SCORE(:,1:6)';</a:t>
            </a:r>
            <a:endParaRPr lang="zh-TW" altLang="en-US" sz="1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26876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https://</a:t>
            </a:r>
            <a:r>
              <a:rPr lang="en-US" altLang="zh-TW" dirty="0" smtClean="0"/>
              <a:t>zh.wikipedia.org/wiki/</a:t>
            </a:r>
            <a:r>
              <a:rPr lang="zh-TW" altLang="en-US" dirty="0" smtClean="0"/>
              <a:t>主成分分析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95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Carmera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7.</a:t>
                </a:r>
                <a:r>
                  <a:rPr lang="zh-TW" altLang="en-US" dirty="0"/>
                  <a:t>相機色彩</a:t>
                </a:r>
                <a:r>
                  <a:rPr lang="zh-TW" altLang="en-US" dirty="0" smtClean="0"/>
                  <a:t>校正</a:t>
                </a:r>
                <a:r>
                  <a:rPr lang="zh-TW" altLang="en-US" dirty="0"/>
                  <a:t>在鹵素燈下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XYZ</a:t>
                </a:r>
                <a:r>
                  <a:rPr lang="zh-TW" altLang="en-US" dirty="0" smtClean="0"/>
                  <a:t>進行</a:t>
                </a:r>
                <a:r>
                  <a:rPr lang="zh-TW" altLang="en-US" dirty="0" smtClean="0">
                    <a:solidFill>
                      <a:srgbClr val="002060"/>
                    </a:solidFill>
                  </a:rPr>
                  <a:t>擴充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zh-TW" sz="240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zh-TW" sz="240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TW" sz="240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(3</m:t>
                        </m:r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×24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zh-TW" altLang="en-US" sz="24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𝑋𝑌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𝑌𝑍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𝑍𝑋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(6</m:t>
                        </m:r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×24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超頻譜影像技術建立流程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712" y="1872456"/>
            <a:ext cx="7648575" cy="3981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4293096"/>
            <a:ext cx="6995120" cy="1560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2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轉換矩陣</a:t>
            </a:r>
            <a:r>
              <a:rPr lang="en-US" altLang="zh-TW" dirty="0">
                <a:solidFill>
                  <a:srgbClr val="00B050"/>
                </a:solidFill>
              </a:rPr>
              <a:t>M</a:t>
            </a:r>
            <a:endParaRPr lang="zh-TW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QE65000</a:t>
                </a:r>
                <a:r>
                  <a:rPr lang="zh-TW" altLang="en-US" dirty="0" smtClean="0"/>
                  <a:t>與</a:t>
                </a:r>
                <a:r>
                  <a:rPr lang="zh-TW" altLang="en-US" dirty="0"/>
                  <a:t>相機之間的關係： 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𝑎𝑙𝑝h𝑎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(6</m:t>
                          </m:r>
                          <m:r>
                            <a:rPr lang="en-US" altLang="zh-TW" sz="2800" i="1">
                              <a:latin typeface="Cambria Math"/>
                              <a:ea typeface="Cambria Math"/>
                            </a:rPr>
                            <m:t>×24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𝑀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(6</m:t>
                          </m:r>
                          <m:r>
                            <a:rPr lang="en-US" altLang="zh-TW" sz="2800" i="1">
                              <a:latin typeface="Cambria Math"/>
                              <a:ea typeface="Cambria Math"/>
                            </a:rPr>
                            <m:t>×6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zh-TW" altLang="en-US" sz="2800" i="1">
                                      <a:latin typeface="Cambria Math"/>
                                      <a:ea typeface="Cambria Math"/>
                                    </a:rPr>
                                    <m:t>相機</m:t>
                                  </m:r>
                                </m:e>
                                <m:e>
                                  <m:r>
                                    <a:rPr lang="zh-TW" altLang="en-US" sz="2800" i="1" smtClean="0">
                                      <a:latin typeface="Cambria Math"/>
                                      <a:ea typeface="Cambria Math"/>
                                    </a:rPr>
                                    <m:t>色彩校正後的</m:t>
                                  </m:r>
                                </m:e>
                                <m:e>
                                  <m:r>
                                    <a:rPr lang="zh-TW" altLang="en-US" sz="2800" i="1">
                                      <a:latin typeface="Cambria Math"/>
                                      <a:ea typeface="Cambria Math"/>
                                    </a:rPr>
                                    <m:t>擴展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XYZ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(6×24)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TW" sz="2800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zh-TW" altLang="en-US" sz="2800" dirty="0" smtClean="0">
                    <a:solidFill>
                      <a:srgbClr val="0070C0"/>
                    </a:solidFill>
                  </a:rPr>
                  <a:t>指令：</a:t>
                </a:r>
                <a:endParaRPr lang="en-US" altLang="zh-TW" sz="2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M=alpha*</a:t>
                </a:r>
                <a:r>
                  <a:rPr lang="en-US" altLang="zh-TW" sz="2400" dirty="0" err="1" smtClean="0">
                    <a:solidFill>
                      <a:srgbClr val="0070C0"/>
                    </a:solidFill>
                  </a:rPr>
                  <a:t>pinv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TW" altLang="en-US" sz="2400" dirty="0" smtClean="0">
                    <a:solidFill>
                      <a:srgbClr val="0070C0"/>
                    </a:solidFill>
                  </a:rPr>
                  <a:t>相機色彩校正擴展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XYZ-</a:t>
                </a:r>
                <a:r>
                  <a:rPr lang="zh-TW" altLang="en-US" sz="2400" dirty="0" smtClean="0">
                    <a:solidFill>
                      <a:srgbClr val="0070C0"/>
                    </a:solidFill>
                  </a:rPr>
                  <a:t>鹵素燈</a:t>
                </a:r>
                <a:r>
                  <a:rPr lang="en-US" altLang="zh-TW" sz="2400" dirty="0" smtClean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3347864" y="4077072"/>
            <a:ext cx="914400" cy="612648"/>
          </a:xfrm>
          <a:prstGeom prst="wedgeRoundRectCallout">
            <a:avLst>
              <a:gd name="adj1" fmla="val 1555"/>
              <a:gd name="adj2" fmla="val -109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未知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19672" y="2204864"/>
            <a:ext cx="144016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805064" y="2204864"/>
            <a:ext cx="1054968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 descr="C:\Documents and Settings\Yi-Hao Wang\桌面\2012-02-23_115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17324" cy="59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1124744"/>
            <a:ext cx="410445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b="1" dirty="0" smtClean="0"/>
              <a:t>相機校正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24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利用軟體</a:t>
            </a:r>
            <a:r>
              <a:rPr lang="en-US" altLang="zh-TW" dirty="0" smtClean="0"/>
              <a:t>-Origin</a:t>
            </a:r>
            <a:r>
              <a:rPr lang="zh-TW" altLang="en-US" dirty="0" smtClean="0"/>
              <a:t>劃出頻譜圖，如下圖執行主程式</a:t>
            </a:r>
            <a:endParaRPr lang="zh-TW" altLang="en-US" dirty="0"/>
          </a:p>
        </p:txBody>
      </p:sp>
      <p:pic>
        <p:nvPicPr>
          <p:cNvPr id="26626" name="Picture 2" descr="C:\Documents and Settings\Yi-Hao Wang\桌面\2012-02-23_1703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92" y="2630544"/>
            <a:ext cx="5416195" cy="40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如果要增加行數，在空白地方點右鍵，選取「</a:t>
            </a:r>
            <a:r>
              <a:rPr lang="en-US" altLang="zh-TW" dirty="0" smtClean="0"/>
              <a:t>Add New Column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pic>
        <p:nvPicPr>
          <p:cNvPr id="27650" name="Picture 2" descr="C:\Documents and Settings\Yi-Hao Wang\桌面\2012-02-23_1708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23381"/>
            <a:ext cx="5688632" cy="398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輸入繪圖所需的資訊</a:t>
            </a:r>
            <a:endParaRPr lang="zh-TW" altLang="en-US" dirty="0"/>
          </a:p>
        </p:txBody>
      </p:sp>
      <p:pic>
        <p:nvPicPr>
          <p:cNvPr id="29698" name="Picture 2" descr="C:\Documents and Settings\Yi-Hao Wang\桌面\2012-02-24_1102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174357"/>
            <a:ext cx="6480720" cy="45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繪圖：全選後按右鍵→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→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→</a:t>
            </a:r>
            <a:r>
              <a:rPr lang="en-US" altLang="zh-TW" dirty="0" smtClean="0"/>
              <a:t>Line</a:t>
            </a:r>
            <a:endParaRPr lang="zh-TW" altLang="en-US" dirty="0"/>
          </a:p>
        </p:txBody>
      </p:sp>
      <p:pic>
        <p:nvPicPr>
          <p:cNvPr id="30722" name="Picture 2" descr="C:\Documents and Settings\Yi-Hao Wang\桌面\2012-02-24_1115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9645"/>
            <a:ext cx="6169894" cy="44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 descr="C:\Documents and Settings\Yi-Hao Wang\桌面\2012-02-24_1156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35" y="1828738"/>
            <a:ext cx="6771757" cy="47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endParaRPr lang="zh-TW" altLang="en-US" dirty="0"/>
          </a:p>
        </p:txBody>
      </p:sp>
      <p:pic>
        <p:nvPicPr>
          <p:cNvPr id="31748" name="Picture 4" descr="C:\Documents and Settings\Yi-Hao Wang\桌面\2012-02-24_115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75" y="1196752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5114979" y="1898830"/>
            <a:ext cx="853306" cy="3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765" y="1257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步驟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5496" y="1420404"/>
            <a:ext cx="1440160" cy="64807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Camera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35496" y="4132160"/>
            <a:ext cx="1440160" cy="6480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QE65000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49652" y="2530956"/>
            <a:ext cx="101184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24</a:t>
            </a:r>
            <a:r>
              <a:rPr lang="zh-TW" altLang="en-US" dirty="0" smtClean="0">
                <a:solidFill>
                  <a:schemeClr val="tx1"/>
                </a:solidFill>
              </a:rPr>
              <a:t>色塊相片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49653" y="5153405"/>
            <a:ext cx="101184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24</a:t>
            </a:r>
            <a:r>
              <a:rPr lang="zh-TW" altLang="en-US" dirty="0" smtClean="0">
                <a:solidFill>
                  <a:schemeClr val="tx1"/>
                </a:solidFill>
              </a:rPr>
              <a:t>色塊頻譜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8" idx="0"/>
          </p:cNvCxnSpPr>
          <p:nvPr/>
        </p:nvCxnSpPr>
        <p:spPr>
          <a:xfrm>
            <a:off x="755576" y="2068476"/>
            <a:ext cx="0" cy="4624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755576" y="4780232"/>
            <a:ext cx="1" cy="3731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16" idx="0"/>
          </p:cNvCxnSpPr>
          <p:nvPr/>
        </p:nvCxnSpPr>
        <p:spPr>
          <a:xfrm>
            <a:off x="755576" y="3107020"/>
            <a:ext cx="3084" cy="217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10588" y="3324076"/>
            <a:ext cx="1296144" cy="5591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1.RGB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3×24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9" idx="2"/>
            <a:endCxn id="27" idx="0"/>
          </p:cNvCxnSpPr>
          <p:nvPr/>
        </p:nvCxnSpPr>
        <p:spPr>
          <a:xfrm>
            <a:off x="755577" y="5729469"/>
            <a:ext cx="3083" cy="2565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1" idx="1"/>
          </p:cNvCxnSpPr>
          <p:nvPr/>
        </p:nvCxnSpPr>
        <p:spPr>
          <a:xfrm>
            <a:off x="1406732" y="3603633"/>
            <a:ext cx="2578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664554" y="3324076"/>
            <a:ext cx="1296144" cy="5591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2.XYZ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3×24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63951" y="5985983"/>
            <a:ext cx="13894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頻譜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401×24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664554" y="5862167"/>
            <a:ext cx="1389417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zh-TW" altLang="en-US" dirty="0" smtClean="0">
                <a:solidFill>
                  <a:schemeClr val="tx1"/>
                </a:solidFill>
              </a:rPr>
              <a:t>頻譜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401×24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(Normalize)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/>
          <p:cNvCxnSpPr>
            <a:stCxn id="27" idx="3"/>
            <a:endCxn id="31" idx="1"/>
          </p:cNvCxnSpPr>
          <p:nvPr/>
        </p:nvCxnSpPr>
        <p:spPr>
          <a:xfrm>
            <a:off x="1453368" y="6274015"/>
            <a:ext cx="211186" cy="2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286421" y="6014658"/>
            <a:ext cx="1296144" cy="5591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.XYZ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3×24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1" idx="3"/>
            <a:endCxn id="37" idx="1"/>
          </p:cNvCxnSpPr>
          <p:nvPr/>
        </p:nvCxnSpPr>
        <p:spPr>
          <a:xfrm>
            <a:off x="3053971" y="6294215"/>
            <a:ext cx="232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305776" y="5862167"/>
            <a:ext cx="129614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5.XYZ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3×24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(Y</a:t>
            </a:r>
            <a:r>
              <a:rPr lang="zh-TW" altLang="en-US" sz="1600" dirty="0" smtClean="0">
                <a:solidFill>
                  <a:schemeClr val="tx1"/>
                </a:solidFill>
              </a:rPr>
              <a:t>校正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43" idx="3"/>
            <a:endCxn id="41" idx="1"/>
          </p:cNvCxnSpPr>
          <p:nvPr/>
        </p:nvCxnSpPr>
        <p:spPr>
          <a:xfrm flipV="1">
            <a:off x="6104632" y="6294215"/>
            <a:ext cx="201144" cy="9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4787953" y="5862167"/>
            <a:ext cx="1316679" cy="882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4.XYZ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3×24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</a:rPr>
              <a:t>鹵素燈轉</a:t>
            </a:r>
            <a:r>
              <a:rPr lang="en-US" altLang="zh-TW" sz="1600" dirty="0" smtClean="0">
                <a:solidFill>
                  <a:schemeClr val="tx1"/>
                </a:solidFill>
              </a:rPr>
              <a:t>D65)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37" idx="3"/>
            <a:endCxn id="43" idx="1"/>
          </p:cNvCxnSpPr>
          <p:nvPr/>
        </p:nvCxnSpPr>
        <p:spPr>
          <a:xfrm>
            <a:off x="4582565" y="6294215"/>
            <a:ext cx="205388" cy="9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802388" y="6003402"/>
            <a:ext cx="1247019" cy="59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smtClean="0">
                <a:solidFill>
                  <a:srgbClr val="C00000"/>
                </a:solidFill>
              </a:rPr>
              <a:t>RGB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3×24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cxnSp>
        <p:nvCxnSpPr>
          <p:cNvPr id="54" name="直線單箭頭接點 53"/>
          <p:cNvCxnSpPr>
            <a:stCxn id="41" idx="3"/>
            <a:endCxn id="53" idx="1"/>
          </p:cNvCxnSpPr>
          <p:nvPr/>
        </p:nvCxnSpPr>
        <p:spPr>
          <a:xfrm>
            <a:off x="7601920" y="6294215"/>
            <a:ext cx="200468" cy="51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3170196" y="3169143"/>
            <a:ext cx="129614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en-US" altLang="zh-TW" dirty="0" smtClean="0">
                <a:solidFill>
                  <a:srgbClr val="C00000"/>
                </a:solidFill>
              </a:rPr>
              <a:t>RGB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20×24</a:t>
            </a:r>
            <a:br>
              <a:rPr lang="en-US" altLang="zh-TW" baseline="-25000" dirty="0" smtClean="0">
                <a:solidFill>
                  <a:srgbClr val="C00000"/>
                </a:solidFill>
              </a:rPr>
            </a:b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擴展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cxnSp>
        <p:nvCxnSpPr>
          <p:cNvPr id="66" name="肘形接點 65"/>
          <p:cNvCxnSpPr>
            <a:stCxn id="58" idx="3"/>
            <a:endCxn id="53" idx="0"/>
          </p:cNvCxnSpPr>
          <p:nvPr/>
        </p:nvCxnSpPr>
        <p:spPr>
          <a:xfrm>
            <a:off x="4466340" y="3601191"/>
            <a:ext cx="3959558" cy="2402211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7463106" y="3171585"/>
            <a:ext cx="1417570" cy="8640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AFA00"/>
                </a:solidFill>
              </a:rPr>
              <a:t>校正矩陣</a:t>
            </a:r>
            <a:r>
              <a:rPr lang="en-US" altLang="zh-TW" dirty="0" smtClean="0">
                <a:solidFill>
                  <a:srgbClr val="FAFA00"/>
                </a:solidFill>
              </a:rPr>
              <a:t>C</a:t>
            </a:r>
            <a:r>
              <a:rPr lang="en-US" altLang="zh-TW" baseline="-25000" dirty="0" smtClean="0">
                <a:solidFill>
                  <a:srgbClr val="FAFA00"/>
                </a:solidFill>
              </a:rPr>
              <a:t>3×20</a:t>
            </a:r>
            <a:endParaRPr lang="zh-TW" altLang="en-US" sz="1600" dirty="0">
              <a:solidFill>
                <a:srgbClr val="FAFA00"/>
              </a:solidFill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1567769" y="4793249"/>
            <a:ext cx="1575230" cy="815296"/>
          </a:xfrm>
          <a:prstGeom prst="roundRect">
            <a:avLst/>
          </a:prstGeom>
          <a:solidFill>
            <a:schemeClr val="accent2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7.</a:t>
            </a:r>
            <a:r>
              <a:rPr lang="zh-TW" altLang="en-US" dirty="0" smtClean="0">
                <a:solidFill>
                  <a:srgbClr val="00B050"/>
                </a:solidFill>
              </a:rPr>
              <a:t>特徵值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6×24</a:t>
            </a:r>
          </a:p>
          <a:p>
            <a:pPr algn="ctr"/>
            <a:r>
              <a:rPr lang="zh-TW" altLang="en-US" dirty="0" smtClean="0">
                <a:solidFill>
                  <a:srgbClr val="FAFA00"/>
                </a:solidFill>
              </a:rPr>
              <a:t>特徵向量</a:t>
            </a:r>
            <a:r>
              <a:rPr lang="en-US" altLang="zh-TW" baseline="-25000" dirty="0" smtClean="0">
                <a:solidFill>
                  <a:srgbClr val="FAFA00"/>
                </a:solidFill>
              </a:rPr>
              <a:t>401×6</a:t>
            </a:r>
            <a:endParaRPr lang="zh-TW" altLang="en-US" baseline="-25000" dirty="0">
              <a:solidFill>
                <a:srgbClr val="FAFA00"/>
              </a:solidFill>
            </a:endParaRPr>
          </a:p>
        </p:txBody>
      </p:sp>
      <p:cxnSp>
        <p:nvCxnSpPr>
          <p:cNvPr id="119" name="直線單箭頭接點 118"/>
          <p:cNvCxnSpPr>
            <a:stCxn id="31" idx="0"/>
            <a:endCxn id="118" idx="2"/>
          </p:cNvCxnSpPr>
          <p:nvPr/>
        </p:nvCxnSpPr>
        <p:spPr>
          <a:xfrm flipH="1" flipV="1">
            <a:off x="2355384" y="5608545"/>
            <a:ext cx="3879" cy="253622"/>
          </a:xfrm>
          <a:prstGeom prst="straightConnector1">
            <a:avLst/>
          </a:prstGeom>
          <a:ln w="28575">
            <a:solidFill>
              <a:srgbClr val="80808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2917364" y="2161064"/>
            <a:ext cx="1801808" cy="815296"/>
          </a:xfrm>
          <a:prstGeom prst="roundRect">
            <a:avLst/>
          </a:prstGeom>
          <a:solidFill>
            <a:schemeClr val="bg1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4.RGB</a:t>
            </a:r>
            <a:r>
              <a:rPr lang="en-US" altLang="zh-TW" baseline="-25000" dirty="0" smtClean="0">
                <a:solidFill>
                  <a:schemeClr val="bg2">
                    <a:lumMod val="75000"/>
                  </a:schemeClr>
                </a:solidFill>
              </a:rPr>
              <a:t>3×24</a:t>
            </a:r>
          </a:p>
          <a:p>
            <a:pPr algn="ctr"/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zh-TW" altLang="en-US" sz="1600" dirty="0" smtClean="0">
                <a:solidFill>
                  <a:schemeClr val="bg2">
                    <a:lumMod val="75000"/>
                  </a:schemeClr>
                </a:solidFill>
              </a:rPr>
              <a:t>相機色彩校正後</a:t>
            </a:r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zh-TW" altLang="en-US" sz="1600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0" name="直線單箭頭接點 129"/>
          <p:cNvCxnSpPr>
            <a:stCxn id="58" idx="0"/>
            <a:endCxn id="129" idx="2"/>
          </p:cNvCxnSpPr>
          <p:nvPr/>
        </p:nvCxnSpPr>
        <p:spPr>
          <a:xfrm flipV="1">
            <a:off x="3818268" y="2976360"/>
            <a:ext cx="0" cy="192783"/>
          </a:xfrm>
          <a:prstGeom prst="straightConnector1">
            <a:avLst/>
          </a:prstGeom>
          <a:ln w="28575">
            <a:solidFill>
              <a:srgbClr val="80808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5163985" y="2413302"/>
            <a:ext cx="129614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7.</a:t>
            </a:r>
            <a:r>
              <a:rPr lang="en-US" altLang="zh-TW" dirty="0" smtClean="0">
                <a:solidFill>
                  <a:srgbClr val="00B050"/>
                </a:solidFill>
              </a:rPr>
              <a:t>XYZ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6×24</a:t>
            </a:r>
            <a:r>
              <a:rPr lang="en-US" altLang="zh-TW" baseline="-25000" dirty="0">
                <a:solidFill>
                  <a:srgbClr val="00B050"/>
                </a:solidFill>
              </a:rPr>
              <a:t/>
            </a:r>
            <a:br>
              <a:rPr lang="en-US" altLang="zh-TW" baseline="-25000" dirty="0">
                <a:solidFill>
                  <a:srgbClr val="00B050"/>
                </a:solidFill>
              </a:rPr>
            </a:br>
            <a:r>
              <a:rPr lang="en-US" altLang="zh-TW" sz="1600" dirty="0">
                <a:solidFill>
                  <a:srgbClr val="00B050"/>
                </a:solidFill>
              </a:rPr>
              <a:t>(</a:t>
            </a:r>
            <a:r>
              <a:rPr lang="zh-TW" altLang="en-US" sz="1600" dirty="0">
                <a:solidFill>
                  <a:srgbClr val="00B050"/>
                </a:solidFill>
              </a:rPr>
              <a:t>擴展</a:t>
            </a:r>
            <a:r>
              <a:rPr lang="en-US" altLang="zh-TW" sz="1600" dirty="0" smtClean="0">
                <a:solidFill>
                  <a:srgbClr val="00B050"/>
                </a:solidFill>
              </a:rPr>
              <a:t>)</a:t>
            </a:r>
            <a:endParaRPr lang="zh-TW" alt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146" name="直線單箭頭接點 145"/>
          <p:cNvCxnSpPr>
            <a:stCxn id="149" idx="2"/>
            <a:endCxn id="145" idx="0"/>
          </p:cNvCxnSpPr>
          <p:nvPr/>
        </p:nvCxnSpPr>
        <p:spPr>
          <a:xfrm>
            <a:off x="5789285" y="2036127"/>
            <a:ext cx="22772" cy="377175"/>
          </a:xfrm>
          <a:prstGeom prst="straightConnector1">
            <a:avLst/>
          </a:prstGeom>
          <a:ln w="28575">
            <a:solidFill>
              <a:srgbClr val="80808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圓角矩形 146"/>
          <p:cNvSpPr/>
          <p:nvPr/>
        </p:nvSpPr>
        <p:spPr>
          <a:xfrm>
            <a:off x="3164258" y="1401008"/>
            <a:ext cx="1296144" cy="574880"/>
          </a:xfrm>
          <a:prstGeom prst="roundRect">
            <a:avLst/>
          </a:prstGeom>
          <a:solidFill>
            <a:schemeClr val="bg1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5.XYZ</a:t>
            </a:r>
            <a:r>
              <a:rPr lang="en-US" altLang="zh-TW" baseline="-25000" dirty="0" smtClean="0">
                <a:solidFill>
                  <a:schemeClr val="bg2">
                    <a:lumMod val="75000"/>
                  </a:schemeClr>
                </a:solidFill>
              </a:rPr>
              <a:t>3×24</a:t>
            </a:r>
          </a:p>
        </p:txBody>
      </p:sp>
      <p:cxnSp>
        <p:nvCxnSpPr>
          <p:cNvPr id="148" name="直線單箭頭接點 147"/>
          <p:cNvCxnSpPr>
            <a:stCxn id="129" idx="0"/>
            <a:endCxn id="147" idx="2"/>
          </p:cNvCxnSpPr>
          <p:nvPr/>
        </p:nvCxnSpPr>
        <p:spPr>
          <a:xfrm flipH="1" flipV="1">
            <a:off x="3812330" y="1975888"/>
            <a:ext cx="5938" cy="185176"/>
          </a:xfrm>
          <a:prstGeom prst="straightConnector1">
            <a:avLst/>
          </a:prstGeom>
          <a:ln w="28575">
            <a:solidFill>
              <a:srgbClr val="80808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圓角矩形 148"/>
          <p:cNvSpPr/>
          <p:nvPr/>
        </p:nvSpPr>
        <p:spPr>
          <a:xfrm>
            <a:off x="4989785" y="1340768"/>
            <a:ext cx="1598999" cy="695359"/>
          </a:xfrm>
          <a:prstGeom prst="roundRect">
            <a:avLst/>
          </a:prstGeom>
          <a:solidFill>
            <a:schemeClr val="bg1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6.XYZ</a:t>
            </a:r>
            <a:r>
              <a:rPr lang="en-US" altLang="zh-TW" baseline="-25000" dirty="0" smtClean="0">
                <a:solidFill>
                  <a:schemeClr val="bg2">
                    <a:lumMod val="75000"/>
                  </a:schemeClr>
                </a:solidFill>
              </a:rPr>
              <a:t>3×24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  <a:t>D65</a:t>
            </a:r>
            <a:r>
              <a:rPr lang="zh-TW" altLang="en-US" sz="1600" dirty="0" smtClean="0">
                <a:solidFill>
                  <a:schemeClr val="bg2">
                    <a:lumMod val="75000"/>
                  </a:schemeClr>
                </a:solidFill>
              </a:rPr>
              <a:t>轉鹵素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燈</a:t>
            </a:r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0" name="直線單箭頭接點 149"/>
          <p:cNvCxnSpPr>
            <a:stCxn id="147" idx="3"/>
            <a:endCxn id="149" idx="1"/>
          </p:cNvCxnSpPr>
          <p:nvPr/>
        </p:nvCxnSpPr>
        <p:spPr>
          <a:xfrm>
            <a:off x="4460402" y="1688448"/>
            <a:ext cx="529383" cy="0"/>
          </a:xfrm>
          <a:prstGeom prst="straightConnector1">
            <a:avLst/>
          </a:prstGeom>
          <a:ln w="28575">
            <a:solidFill>
              <a:srgbClr val="80808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endCxn id="145" idx="2"/>
          </p:cNvCxnSpPr>
          <p:nvPr/>
        </p:nvCxnSpPr>
        <p:spPr>
          <a:xfrm flipV="1">
            <a:off x="2963917" y="3277398"/>
            <a:ext cx="2848140" cy="1788492"/>
          </a:xfrm>
          <a:prstGeom prst="bentConnector2">
            <a:avLst/>
          </a:prstGeom>
          <a:ln w="28575">
            <a:solidFill>
              <a:srgbClr val="00B050"/>
            </a:solidFill>
            <a:prstDash val="lg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圓角矩形 192"/>
          <p:cNvSpPr/>
          <p:nvPr/>
        </p:nvSpPr>
        <p:spPr>
          <a:xfrm>
            <a:off x="4989785" y="4477120"/>
            <a:ext cx="1417570" cy="86409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AFA00"/>
                </a:solidFill>
              </a:rPr>
              <a:t>轉換矩陣</a:t>
            </a:r>
            <a:r>
              <a:rPr lang="en-US" altLang="zh-TW" dirty="0" smtClean="0">
                <a:solidFill>
                  <a:srgbClr val="FAFA00"/>
                </a:solidFill>
              </a:rPr>
              <a:t>M</a:t>
            </a:r>
            <a:r>
              <a:rPr lang="en-US" altLang="zh-TW" baseline="-25000" dirty="0" smtClean="0">
                <a:solidFill>
                  <a:srgbClr val="FAFA00"/>
                </a:solidFill>
              </a:rPr>
              <a:t>6×6</a:t>
            </a:r>
            <a:endParaRPr lang="zh-TW" altLang="en-US" sz="1600" dirty="0">
              <a:solidFill>
                <a:srgbClr val="FA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超頻譜影像技術建立流程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43471"/>
            <a:ext cx="8229600" cy="4439421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57200" y="2996952"/>
            <a:ext cx="5050904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相機拍攝</a:t>
            </a:r>
            <a:r>
              <a:rPr lang="en-US" altLang="zh-TW" dirty="0" smtClean="0"/>
              <a:t>24</a:t>
            </a:r>
            <a:r>
              <a:rPr lang="zh-TW" altLang="en-US" dirty="0" smtClean="0"/>
              <a:t>色塊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1" y="2060848"/>
            <a:ext cx="3715308" cy="2476872"/>
          </a:xfr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930578"/>
            <a:ext cx="3744416" cy="288142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971600" y="13714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C00000"/>
                </a:solidFill>
              </a:rPr>
              <a:t>單眼相機拍攝大色塊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91326" y="13735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</a:rPr>
              <a:t>OM</a:t>
            </a:r>
            <a:r>
              <a:rPr lang="zh-TW" altLang="en-US" sz="2400" dirty="0" smtClean="0">
                <a:solidFill>
                  <a:srgbClr val="C00000"/>
                </a:solidFill>
              </a:rPr>
              <a:t>拍攝小色塊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30220" y="4991253"/>
            <a:ext cx="2329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區域的平均</a:t>
            </a:r>
            <a:r>
              <a:rPr lang="en-US" altLang="zh-TW" dirty="0" smtClean="0"/>
              <a:t>RGB</a:t>
            </a:r>
            <a:r>
              <a:rPr lang="zh-TW" altLang="en-US" dirty="0" smtClean="0"/>
              <a:t>值當作該色塊的</a:t>
            </a:r>
            <a:r>
              <a:rPr lang="en-US" altLang="zh-TW" dirty="0" smtClean="0"/>
              <a:t>RGB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94815" y="5949280"/>
            <a:ext cx="2104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https://en.wikipedia.org/wiki/ColorChecker</a:t>
            </a:r>
          </a:p>
        </p:txBody>
      </p:sp>
      <p:sp>
        <p:nvSpPr>
          <p:cNvPr id="22" name="矩形 21"/>
          <p:cNvSpPr/>
          <p:nvPr/>
        </p:nvSpPr>
        <p:spPr>
          <a:xfrm>
            <a:off x="971600" y="2406369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079612" y="2514381"/>
            <a:ext cx="972108" cy="2297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666451" y="5001780"/>
            <a:ext cx="39875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小色塊在</a:t>
            </a:r>
            <a:r>
              <a:rPr lang="en-US" altLang="zh-TW" dirty="0" smtClean="0"/>
              <a:t>OM</a:t>
            </a:r>
            <a:r>
              <a:rPr lang="zh-TW" altLang="en-US" dirty="0" smtClean="0"/>
              <a:t>下，顏色並不太均勻，因此不建議用平均值，應使用中位數。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156176" y="4149080"/>
            <a:ext cx="349066" cy="38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6330709" y="4401908"/>
            <a:ext cx="174533" cy="553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13037" y="5749225"/>
            <a:ext cx="2034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solidFill>
                  <a:srgbClr val="7030A0"/>
                </a:solidFill>
              </a:rPr>
              <a:t>Matlab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zh-TW" altLang="en-US" dirty="0" smtClean="0"/>
              <a:t>平均：</a:t>
            </a:r>
            <a:r>
              <a:rPr lang="en-US" altLang="zh-TW" dirty="0" smtClean="0"/>
              <a:t>mean</a:t>
            </a:r>
          </a:p>
          <a:p>
            <a:pPr algn="ctr"/>
            <a:r>
              <a:rPr lang="zh-TW" altLang="en-US" dirty="0" smtClean="0"/>
              <a:t>中位數：</a:t>
            </a:r>
            <a:r>
              <a:rPr lang="en-US" altLang="zh-TW" dirty="0" smtClean="0"/>
              <a:t>median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3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頻譜儀量測</a:t>
            </a:r>
            <a:r>
              <a:rPr lang="en-US" altLang="zh-TW" dirty="0" smtClean="0"/>
              <a:t>24</a:t>
            </a:r>
            <a:r>
              <a:rPr lang="zh-TW" altLang="en-US" dirty="0" smtClean="0"/>
              <a:t>色塊頻譜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1557"/>
              </p:ext>
            </p:extLst>
          </p:nvPr>
        </p:nvGraphicFramePr>
        <p:xfrm>
          <a:off x="3221822" y="1124744"/>
          <a:ext cx="4446522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Graph" r:id="rId3" imgW="4032360" imgH="2938320" progId="Origin50.Graph">
                  <p:embed/>
                </p:oleObj>
              </mc:Choice>
              <mc:Fallback>
                <p:oleObj name="Graph" r:id="rId3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1822" y="1124744"/>
                        <a:ext cx="4446522" cy="32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5678" y="4365104"/>
            <a:ext cx="69847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這是其中一個色塊的頻譜數據，該數據為</a:t>
            </a:r>
            <a:r>
              <a:rPr lang="en-US" altLang="zh-TW" dirty="0" smtClean="0"/>
              <a:t>200 nm ~ 1000 nm</a:t>
            </a:r>
            <a:r>
              <a:rPr lang="zh-TW" altLang="en-US" dirty="0" smtClean="0"/>
              <a:t>波長範圍，間距為</a:t>
            </a:r>
            <a:r>
              <a:rPr lang="en-US" altLang="zh-TW" dirty="0" smtClean="0"/>
              <a:t>0.7X</a:t>
            </a:r>
            <a:r>
              <a:rPr lang="zh-TW" altLang="en-US" dirty="0" smtClean="0"/>
              <a:t> </a:t>
            </a:r>
            <a:r>
              <a:rPr lang="en-US" altLang="zh-TW" dirty="0" smtClean="0"/>
              <a:t>nm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我們需要的數據為</a:t>
            </a:r>
            <a:r>
              <a:rPr lang="en-US" altLang="zh-TW" dirty="0" smtClean="0"/>
              <a:t>380</a:t>
            </a:r>
            <a:r>
              <a:rPr lang="zh-TW" altLang="en-US" dirty="0" smtClean="0"/>
              <a:t> </a:t>
            </a:r>
            <a:r>
              <a:rPr lang="en-US" altLang="zh-TW" dirty="0" smtClean="0"/>
              <a:t>nm ~ 780 nm</a:t>
            </a:r>
            <a:r>
              <a:rPr lang="zh-TW" altLang="en-US" dirty="0" smtClean="0"/>
              <a:t>波長範圍，間距為</a:t>
            </a:r>
            <a:r>
              <a:rPr lang="en-US" altLang="zh-TW" dirty="0" smtClean="0"/>
              <a:t>1 nm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Matlab</a:t>
            </a:r>
            <a:r>
              <a:rPr lang="en-US" altLang="zh-TW" dirty="0" smtClean="0">
                <a:solidFill>
                  <a:srgbClr val="C00000"/>
                </a:solidFill>
              </a:rPr>
              <a:t> (</a:t>
            </a:r>
            <a:r>
              <a:rPr lang="zh-TW" altLang="en-US" dirty="0" smtClean="0">
                <a:solidFill>
                  <a:srgbClr val="C00000"/>
                </a:solidFill>
              </a:rPr>
              <a:t>內插法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TW" dirty="0"/>
              <a:t>New_spectrum = interp1(spectrum(:,1),spectrum(:,2),380:780)';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661982" y="1412776"/>
            <a:ext cx="1512168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70" y="1196752"/>
            <a:ext cx="1359313" cy="51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24</a:t>
            </a:r>
            <a:r>
              <a:rPr lang="zh-TW" altLang="en-US" dirty="0" smtClean="0"/>
              <a:t>色塊之反射頻</a:t>
            </a:r>
            <a:r>
              <a:rPr lang="zh-TW" altLang="en-US" dirty="0"/>
              <a:t>譜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66406"/>
              </p:ext>
            </p:extLst>
          </p:nvPr>
        </p:nvGraphicFramePr>
        <p:xfrm>
          <a:off x="343926" y="1628800"/>
          <a:ext cx="40322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Graph" r:id="rId3" imgW="4032360" imgH="2938320" progId="Origin50.Graph">
                  <p:embed/>
                </p:oleObj>
              </mc:Choice>
              <mc:Fallback>
                <p:oleObj name="Graph" r:id="rId3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26" y="1628800"/>
                        <a:ext cx="4032250" cy="293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96054" y="1628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24</a:t>
            </a:r>
            <a:r>
              <a:rPr lang="zh-TW" altLang="en-US" dirty="0" smtClean="0">
                <a:solidFill>
                  <a:srgbClr val="C00000"/>
                </a:solidFill>
              </a:rPr>
              <a:t>色塊之頻譜數據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80230" y="2276872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517929" y="2146067"/>
            <a:ext cx="791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第</a:t>
            </a:r>
            <a:r>
              <a:rPr lang="en-US" altLang="zh-TW" sz="1100" dirty="0" smtClean="0"/>
              <a:t>19</a:t>
            </a:r>
            <a:r>
              <a:rPr lang="zh-TW" altLang="en-US" sz="1100" dirty="0" smtClean="0"/>
              <a:t>色塊</a:t>
            </a:r>
            <a:endParaRPr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87624" y="4594853"/>
            <a:ext cx="67687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將第</a:t>
            </a:r>
            <a:r>
              <a:rPr lang="en-US" altLang="zh-TW" dirty="0" smtClean="0"/>
              <a:t>19</a:t>
            </a:r>
            <a:r>
              <a:rPr lang="zh-TW" altLang="en-US" dirty="0" smtClean="0"/>
              <a:t>色塊為當作光源頻譜，或是自己想辦法量出光源頻譜，再將光源頻譜除以</a:t>
            </a:r>
            <a:r>
              <a:rPr lang="en-US" altLang="zh-TW" dirty="0" smtClean="0"/>
              <a:t>24</a:t>
            </a:r>
            <a:r>
              <a:rPr lang="zh-TW" altLang="en-US" dirty="0" smtClean="0"/>
              <a:t>色塊頻譜數據，來得到</a:t>
            </a:r>
            <a:r>
              <a:rPr lang="en-US" altLang="zh-TW" dirty="0"/>
              <a:t>24</a:t>
            </a:r>
            <a:r>
              <a:rPr lang="zh-TW" altLang="en-US" dirty="0"/>
              <a:t>色</a:t>
            </a:r>
            <a:r>
              <a:rPr lang="zh-TW" altLang="en-US" dirty="0" smtClean="0"/>
              <a:t>塊反射</a:t>
            </a:r>
            <a:r>
              <a:rPr lang="zh-TW" altLang="en-US" dirty="0"/>
              <a:t>頻</a:t>
            </a:r>
            <a:r>
              <a:rPr lang="zh-TW" altLang="en-US" dirty="0" smtClean="0"/>
              <a:t>譜。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Matlab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err="1" smtClean="0"/>
              <a:t>Reflectance_spectrum</a:t>
            </a:r>
            <a:r>
              <a:rPr lang="en-US" altLang="zh-TW" dirty="0" smtClean="0"/>
              <a:t> = </a:t>
            </a:r>
            <a:r>
              <a:rPr lang="en-US" altLang="zh-TW" dirty="0"/>
              <a:t>s</a:t>
            </a:r>
            <a:r>
              <a:rPr lang="en-US" altLang="zh-TW" dirty="0" smtClean="0"/>
              <a:t>pectrum./</a:t>
            </a:r>
            <a:r>
              <a:rPr lang="en-US" altLang="zh-TW" dirty="0" err="1" smtClean="0"/>
              <a:t>repmat</a:t>
            </a:r>
            <a:r>
              <a:rPr lang="en-US" altLang="zh-TW" dirty="0" smtClean="0"/>
              <a:t>(spectrum(:,</a:t>
            </a:r>
            <a:r>
              <a:rPr lang="en-US" altLang="zh-TW" dirty="0"/>
              <a:t>19),1,24);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076429" y="2707396"/>
            <a:ext cx="94664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13851"/>
              </p:ext>
            </p:extLst>
          </p:nvPr>
        </p:nvGraphicFramePr>
        <p:xfrm>
          <a:off x="5015399" y="1665670"/>
          <a:ext cx="40322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Graph" r:id="rId5" imgW="4032360" imgH="2938320" progId="Origin50.Graph">
                  <p:embed/>
                </p:oleObj>
              </mc:Choice>
              <mc:Fallback>
                <p:oleObj name="Graph" r:id="rId5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5399" y="1665670"/>
                        <a:ext cx="4032250" cy="293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723004" y="1628800"/>
            <a:ext cx="26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24</a:t>
            </a:r>
            <a:r>
              <a:rPr lang="zh-TW" altLang="en-US" dirty="0" smtClean="0">
                <a:solidFill>
                  <a:srgbClr val="C00000"/>
                </a:solidFill>
              </a:rPr>
              <a:t>色塊之反射頻譜數據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2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光源頻譜與理想反射頻</a:t>
            </a:r>
            <a:r>
              <a:rPr lang="zh-TW" altLang="en-US" dirty="0"/>
              <a:t>譜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81440"/>
              </p:ext>
            </p:extLst>
          </p:nvPr>
        </p:nvGraphicFramePr>
        <p:xfrm>
          <a:off x="4139952" y="1648363"/>
          <a:ext cx="494058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Graph" r:id="rId3" imgW="4032360" imgH="2938320" progId="Origin50.Graph">
                  <p:embed/>
                </p:oleObj>
              </mc:Choice>
              <mc:Fallback>
                <p:oleObj name="Graph" r:id="rId3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1648363"/>
                        <a:ext cx="4940580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86106" y="16701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理想</a:t>
            </a:r>
            <a:r>
              <a:rPr lang="en-US" altLang="zh-TW" dirty="0" smtClean="0">
                <a:solidFill>
                  <a:srgbClr val="C00000"/>
                </a:solidFill>
              </a:rPr>
              <a:t>24</a:t>
            </a:r>
            <a:r>
              <a:rPr lang="zh-TW" altLang="en-US" dirty="0" smtClean="0">
                <a:solidFill>
                  <a:srgbClr val="C00000"/>
                </a:solidFill>
              </a:rPr>
              <a:t>色塊反射頻</a:t>
            </a:r>
            <a:r>
              <a:rPr lang="zh-TW" altLang="en-US" dirty="0">
                <a:solidFill>
                  <a:srgbClr val="C00000"/>
                </a:solidFill>
              </a:rPr>
              <a:t>譜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6285"/>
              </p:ext>
            </p:extLst>
          </p:nvPr>
        </p:nvGraphicFramePr>
        <p:xfrm>
          <a:off x="730581" y="1440288"/>
          <a:ext cx="3168352" cy="230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Graph" r:id="rId5" imgW="4032360" imgH="2938320" progId="Origin50.Graph">
                  <p:embed/>
                </p:oleObj>
              </mc:Choice>
              <mc:Fallback>
                <p:oleObj name="Graph" r:id="rId5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581" y="1440288"/>
                        <a:ext cx="3168352" cy="2308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18613" y="131549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r>
              <a:rPr lang="zh-TW" altLang="en-US" dirty="0" smtClean="0">
                <a:solidFill>
                  <a:srgbClr val="C00000"/>
                </a:solidFill>
              </a:rPr>
              <a:t>色塊頻譜當光源頻譜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91328"/>
              </p:ext>
            </p:extLst>
          </p:nvPr>
        </p:nvGraphicFramePr>
        <p:xfrm>
          <a:off x="730581" y="3932862"/>
          <a:ext cx="3168352" cy="230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Graph" r:id="rId7" imgW="4032360" imgH="2938320" progId="Origin50.Graph">
                  <p:embed/>
                </p:oleObj>
              </mc:Choice>
              <mc:Fallback>
                <p:oleObj name="Graph" r:id="rId7" imgW="4032360" imgH="29383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581" y="3932862"/>
                        <a:ext cx="3168352" cy="2308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38693" y="37481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Normalize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6147" y="5248763"/>
            <a:ext cx="4628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Normalize (</a:t>
            </a:r>
            <a:r>
              <a:rPr lang="en-US" altLang="zh-TW" dirty="0" err="1" smtClean="0">
                <a:solidFill>
                  <a:srgbClr val="C00000"/>
                </a:solidFill>
              </a:rPr>
              <a:t>Matlab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 smtClean="0"/>
              <a:t>light </a:t>
            </a:r>
            <a:r>
              <a:rPr lang="zh-TW" altLang="en-US" dirty="0"/>
              <a:t>= </a:t>
            </a:r>
            <a:r>
              <a:rPr lang="en-US" altLang="zh-TW" dirty="0" smtClean="0"/>
              <a:t>spectrum</a:t>
            </a:r>
            <a:r>
              <a:rPr lang="zh-TW" altLang="en-US" dirty="0" smtClean="0"/>
              <a:t>(</a:t>
            </a:r>
            <a:r>
              <a:rPr lang="zh-TW" altLang="en-US" dirty="0"/>
              <a:t>:,19)./max</a:t>
            </a:r>
            <a:r>
              <a:rPr lang="zh-TW" altLang="en-US" dirty="0" smtClean="0"/>
              <a:t>(</a:t>
            </a:r>
            <a:r>
              <a:rPr lang="en-US" altLang="zh-TW" dirty="0" smtClean="0"/>
              <a:t>spectrum</a:t>
            </a:r>
            <a:r>
              <a:rPr lang="zh-TW" altLang="en-US" dirty="0" smtClean="0"/>
              <a:t>(</a:t>
            </a:r>
            <a:r>
              <a:rPr lang="zh-TW" altLang="en-US" dirty="0"/>
              <a:t>:,19));</a:t>
            </a:r>
          </a:p>
        </p:txBody>
      </p:sp>
    </p:spTree>
    <p:extLst>
      <p:ext uri="{BB962C8B-B14F-4D97-AF65-F5344CB8AC3E}">
        <p14:creationId xmlns:p14="http://schemas.microsoft.com/office/powerpoint/2010/main" val="28184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 smtClean="0"/>
              <a:t>24</a:t>
            </a:r>
            <a:r>
              <a:rPr lang="zh-TW" altLang="en-US" sz="4800" b="1" dirty="0" smtClean="0"/>
              <a:t>色塊數據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 smtClean="0">
                <a:solidFill>
                  <a:srgbClr val="C00000"/>
                </a:solidFill>
              </a:rPr>
              <a:t>相機</a:t>
            </a:r>
            <a:endParaRPr lang="en-US" altLang="zh-TW" sz="36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n-ea"/>
                <a:ea typeface="+mn-ea"/>
              </a:rPr>
              <a:t>24</a:t>
            </a:r>
            <a:r>
              <a:rPr lang="zh-TW" altLang="en-US" dirty="0" smtClean="0">
                <a:latin typeface="+mn-ea"/>
                <a:ea typeface="+mn-ea"/>
              </a:rPr>
              <a:t>色塊</a:t>
            </a:r>
            <a:r>
              <a:rPr lang="en-US" altLang="zh-TW" dirty="0" smtClean="0">
                <a:latin typeface="+mn-ea"/>
                <a:ea typeface="+mn-ea"/>
              </a:rPr>
              <a:t>RGB</a:t>
            </a:r>
            <a:r>
              <a:rPr lang="zh-TW" altLang="en-US" dirty="0" smtClean="0">
                <a:latin typeface="+mn-ea"/>
                <a:ea typeface="+mn-ea"/>
              </a:rPr>
              <a:t>值</a:t>
            </a:r>
            <a:endParaRPr lang="en-US" altLang="zh-TW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C00000"/>
                </a:solidFill>
              </a:rPr>
              <a:t>頻譜儀</a:t>
            </a:r>
            <a:endParaRPr lang="en-US" altLang="zh-TW" sz="36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n-ea"/>
                <a:ea typeface="+mn-ea"/>
              </a:rPr>
              <a:t>24</a:t>
            </a:r>
            <a:r>
              <a:rPr lang="zh-TW" altLang="en-US" dirty="0" smtClean="0">
                <a:latin typeface="+mn-ea"/>
                <a:ea typeface="+mn-ea"/>
              </a:rPr>
              <a:t>色塊反射頻譜</a:t>
            </a:r>
            <a:endParaRPr lang="en-US" altLang="zh-TW" dirty="0" smtClean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n-ea"/>
                <a:ea typeface="+mn-ea"/>
              </a:rPr>
              <a:t>光源頻譜</a:t>
            </a:r>
            <a:r>
              <a:rPr lang="en-US" altLang="zh-TW" sz="2000" dirty="0" smtClean="0">
                <a:latin typeface="+mn-ea"/>
                <a:ea typeface="+mn-ea"/>
              </a:rPr>
              <a:t>(Normalize data)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171833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2">
  <a:themeElements>
    <a:clrScheme name="簡報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簡報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簡報2</Template>
  <TotalTime>11656</TotalTime>
  <Words>995</Words>
  <Application>Microsoft Office PowerPoint</Application>
  <PresentationFormat>如螢幕大小 (4:3)</PresentationFormat>
  <Paragraphs>180</Paragraphs>
  <Slides>26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標楷體</vt:lpstr>
      <vt:lpstr>Arial</vt:lpstr>
      <vt:lpstr>Cambria Math</vt:lpstr>
      <vt:lpstr>Times New Roman</vt:lpstr>
      <vt:lpstr>Wingdings</vt:lpstr>
      <vt:lpstr>簡報2</vt:lpstr>
      <vt:lpstr>Graph</vt:lpstr>
      <vt:lpstr>智能化光機電元件整合實驗室   超頻譜影像技術</vt:lpstr>
      <vt:lpstr>超頻譜影像技術建立流程 (舊)</vt:lpstr>
      <vt:lpstr>步驟 (舊)</vt:lpstr>
      <vt:lpstr>超頻譜影像技術建立流程</vt:lpstr>
      <vt:lpstr>相機拍攝24色塊</vt:lpstr>
      <vt:lpstr>頻譜儀量測24色塊頻譜</vt:lpstr>
      <vt:lpstr>計算24色塊之反射頻譜</vt:lpstr>
      <vt:lpstr>光源頻譜與理想反射頻譜</vt:lpstr>
      <vt:lpstr>24色塊數據</vt:lpstr>
      <vt:lpstr>相機校正</vt:lpstr>
      <vt:lpstr>RGB轉XYZ</vt:lpstr>
      <vt:lpstr>頻譜數據轉XYZ</vt:lpstr>
      <vt:lpstr>Chromatic Adaptation</vt:lpstr>
      <vt:lpstr>Chromatic Adaptation</vt:lpstr>
      <vt:lpstr>校正矩陣</vt:lpstr>
      <vt:lpstr>校正矩陣C</vt:lpstr>
      <vt:lpstr>找尋相機與頻譜儀的關係</vt:lpstr>
      <vt:lpstr>主成分分析</vt:lpstr>
      <vt:lpstr>Carmera</vt:lpstr>
      <vt:lpstr>轉換矩陣M</vt:lpstr>
      <vt:lpstr>PowerPoint 簡報</vt:lpstr>
      <vt:lpstr>頻譜圖</vt:lpstr>
      <vt:lpstr>頻譜圖</vt:lpstr>
      <vt:lpstr>頻譜圖</vt:lpstr>
      <vt:lpstr>頻譜圖</vt:lpstr>
      <vt:lpstr>頻譜圖</vt:lpstr>
    </vt:vector>
  </TitlesOfParts>
  <Company>mychat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固態照明顯示與雷射光譜實驗室 週報</dc:title>
  <dc:creator>misterya</dc:creator>
  <cp:lastModifiedBy>USER</cp:lastModifiedBy>
  <cp:revision>140</cp:revision>
  <dcterms:created xsi:type="dcterms:W3CDTF">2009-12-16T03:45:54Z</dcterms:created>
  <dcterms:modified xsi:type="dcterms:W3CDTF">2018-09-18T13:03:36Z</dcterms:modified>
</cp:coreProperties>
</file>