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8" r:id="rId1"/>
  </p:sldMasterIdLst>
  <p:notesMasterIdLst>
    <p:notesMasterId r:id="rId20"/>
  </p:notesMasterIdLst>
  <p:sldIdLst>
    <p:sldId id="256" r:id="rId2"/>
    <p:sldId id="266" r:id="rId3"/>
    <p:sldId id="257" r:id="rId4"/>
    <p:sldId id="259" r:id="rId5"/>
    <p:sldId id="267" r:id="rId6"/>
    <p:sldId id="270" r:id="rId7"/>
    <p:sldId id="269" r:id="rId8"/>
    <p:sldId id="260" r:id="rId9"/>
    <p:sldId id="258" r:id="rId10"/>
    <p:sldId id="261" r:id="rId11"/>
    <p:sldId id="275" r:id="rId12"/>
    <p:sldId id="274" r:id="rId13"/>
    <p:sldId id="273" r:id="rId14"/>
    <p:sldId id="262" r:id="rId15"/>
    <p:sldId id="264" r:id="rId16"/>
    <p:sldId id="272" r:id="rId17"/>
    <p:sldId id="265"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68"/>
    <p:restoredTop sz="73764"/>
  </p:normalViewPr>
  <p:slideViewPr>
    <p:cSldViewPr snapToGrid="0" snapToObjects="1">
      <p:cViewPr varScale="1">
        <p:scale>
          <a:sx n="92" d="100"/>
          <a:sy n="92" d="100"/>
        </p:scale>
        <p:origin x="3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3D914-0C00-164F-85F4-E4B249605753}" type="datetimeFigureOut">
              <a:rPr lang="en-US" smtClean="0"/>
              <a:t>6/13/19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E75F9-C106-B249-94AF-F6BF17F92F72}" type="slidenum">
              <a:rPr lang="en-US" smtClean="0"/>
              <a:t>‹#›</a:t>
            </a:fld>
            <a:endParaRPr lang="en-US"/>
          </a:p>
        </p:txBody>
      </p:sp>
    </p:spTree>
    <p:extLst>
      <p:ext uri="{BB962C8B-B14F-4D97-AF65-F5344CB8AC3E}">
        <p14:creationId xmlns:p14="http://schemas.microsoft.com/office/powerpoint/2010/main" val="232123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CE75F9-C106-B249-94AF-F6BF17F92F72}" type="slidenum">
              <a:rPr lang="en-US" smtClean="0"/>
              <a:t>1</a:t>
            </a:fld>
            <a:endParaRPr lang="en-US"/>
          </a:p>
        </p:txBody>
      </p:sp>
    </p:spTree>
    <p:extLst>
      <p:ext uri="{BB962C8B-B14F-4D97-AF65-F5344CB8AC3E}">
        <p14:creationId xmlns:p14="http://schemas.microsoft.com/office/powerpoint/2010/main" val="516420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a class, the roll call button and the take photo button will be created.</a:t>
            </a:r>
          </a:p>
        </p:txBody>
      </p:sp>
      <p:sp>
        <p:nvSpPr>
          <p:cNvPr id="4" name="Slide Number Placeholder 3"/>
          <p:cNvSpPr>
            <a:spLocks noGrp="1"/>
          </p:cNvSpPr>
          <p:nvPr>
            <p:ph type="sldNum" sz="quarter" idx="10"/>
          </p:nvPr>
        </p:nvSpPr>
        <p:spPr/>
        <p:txBody>
          <a:bodyPr/>
          <a:lstStyle/>
          <a:p>
            <a:fld id="{BFCE75F9-C106-B249-94AF-F6BF17F92F72}" type="slidenum">
              <a:rPr lang="en-US" smtClean="0"/>
              <a:t>13</a:t>
            </a:fld>
            <a:endParaRPr lang="en-US"/>
          </a:p>
        </p:txBody>
      </p:sp>
    </p:spTree>
    <p:extLst>
      <p:ext uri="{BB962C8B-B14F-4D97-AF65-F5344CB8AC3E}">
        <p14:creationId xmlns:p14="http://schemas.microsoft.com/office/powerpoint/2010/main" val="2725427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types of data request, synchronous data request and asynchronous data request. </a:t>
            </a:r>
          </a:p>
          <a:p>
            <a:r>
              <a:rPr lang="en-US" dirty="0"/>
              <a:t>Means the thread will stuck and wait the server to reply. During this process, the application will be stuck. So users may think the application is malfunctional.</a:t>
            </a:r>
          </a:p>
          <a:p>
            <a:r>
              <a:rPr lang="en-US" dirty="0"/>
              <a:t>When </a:t>
            </a:r>
          </a:p>
          <a:p>
            <a:endParaRPr lang="en-US" dirty="0"/>
          </a:p>
        </p:txBody>
      </p:sp>
      <p:sp>
        <p:nvSpPr>
          <p:cNvPr id="4" name="Slide Number Placeholder 3"/>
          <p:cNvSpPr>
            <a:spLocks noGrp="1"/>
          </p:cNvSpPr>
          <p:nvPr>
            <p:ph type="sldNum" sz="quarter" idx="10"/>
          </p:nvPr>
        </p:nvSpPr>
        <p:spPr/>
        <p:txBody>
          <a:bodyPr/>
          <a:lstStyle/>
          <a:p>
            <a:fld id="{BFCE75F9-C106-B249-94AF-F6BF17F92F72}" type="slidenum">
              <a:rPr lang="en-US" smtClean="0"/>
              <a:t>14</a:t>
            </a:fld>
            <a:endParaRPr lang="en-US"/>
          </a:p>
        </p:txBody>
      </p:sp>
    </p:spTree>
    <p:extLst>
      <p:ext uri="{BB962C8B-B14F-4D97-AF65-F5344CB8AC3E}">
        <p14:creationId xmlns:p14="http://schemas.microsoft.com/office/powerpoint/2010/main" val="2132388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a:t>
            </a:r>
            <a:r>
              <a:rPr lang="zh-CN" altLang="en-US" dirty="0"/>
              <a:t> </a:t>
            </a:r>
            <a:r>
              <a:rPr lang="en-US" altLang="zh-CN" dirty="0"/>
              <a:t>can choose a photo from album or take  a photo using camera. The chosen photo will be shown.</a:t>
            </a:r>
            <a:endParaRPr lang="en-US" dirty="0"/>
          </a:p>
        </p:txBody>
      </p:sp>
      <p:sp>
        <p:nvSpPr>
          <p:cNvPr id="4" name="Slide Number Placeholder 3"/>
          <p:cNvSpPr>
            <a:spLocks noGrp="1"/>
          </p:cNvSpPr>
          <p:nvPr>
            <p:ph type="sldNum" sz="quarter" idx="10"/>
          </p:nvPr>
        </p:nvSpPr>
        <p:spPr/>
        <p:txBody>
          <a:bodyPr/>
          <a:lstStyle/>
          <a:p>
            <a:fld id="{BFCE75F9-C106-B249-94AF-F6BF17F92F72}" type="slidenum">
              <a:rPr lang="en-US" smtClean="0"/>
              <a:t>15</a:t>
            </a:fld>
            <a:endParaRPr lang="en-US"/>
          </a:p>
        </p:txBody>
      </p:sp>
    </p:spTree>
    <p:extLst>
      <p:ext uri="{BB962C8B-B14F-4D97-AF65-F5344CB8AC3E}">
        <p14:creationId xmlns:p14="http://schemas.microsoft.com/office/powerpoint/2010/main" val="4008532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 method of getting the embedding is </a:t>
            </a:r>
            <a:r>
              <a:rPr lang="en-US" dirty="0" err="1"/>
              <a:t>usuallly</a:t>
            </a:r>
            <a:r>
              <a:rPr lang="en-US" dirty="0"/>
              <a:t> get one middle layer from a classification deep architecture. With triple loss, the embedding can be trained directly.</a:t>
            </a:r>
          </a:p>
        </p:txBody>
      </p:sp>
      <p:sp>
        <p:nvSpPr>
          <p:cNvPr id="4" name="Slide Number Placeholder 3"/>
          <p:cNvSpPr>
            <a:spLocks noGrp="1"/>
          </p:cNvSpPr>
          <p:nvPr>
            <p:ph type="sldNum" sz="quarter" idx="10"/>
          </p:nvPr>
        </p:nvSpPr>
        <p:spPr/>
        <p:txBody>
          <a:bodyPr/>
          <a:lstStyle/>
          <a:p>
            <a:fld id="{BFCE75F9-C106-B249-94AF-F6BF17F92F72}" type="slidenum">
              <a:rPr lang="en-US" smtClean="0"/>
              <a:t>17</a:t>
            </a:fld>
            <a:endParaRPr lang="en-US"/>
          </a:p>
        </p:txBody>
      </p:sp>
    </p:spTree>
    <p:extLst>
      <p:ext uri="{BB962C8B-B14F-4D97-AF65-F5344CB8AC3E}">
        <p14:creationId xmlns:p14="http://schemas.microsoft.com/office/powerpoint/2010/main" val="1921565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presentation will be divided into five parts. They are subject introduce requirement analyze, system implement, system design and conclusion</a:t>
            </a:r>
          </a:p>
        </p:txBody>
      </p:sp>
      <p:sp>
        <p:nvSpPr>
          <p:cNvPr id="4" name="Slide Number Placeholder 3"/>
          <p:cNvSpPr>
            <a:spLocks noGrp="1"/>
          </p:cNvSpPr>
          <p:nvPr>
            <p:ph type="sldNum" sz="quarter" idx="10"/>
          </p:nvPr>
        </p:nvSpPr>
        <p:spPr/>
        <p:txBody>
          <a:bodyPr/>
          <a:lstStyle/>
          <a:p>
            <a:fld id="{BFCE75F9-C106-B249-94AF-F6BF17F92F72}" type="slidenum">
              <a:rPr lang="en-US" smtClean="0"/>
              <a:t>2</a:t>
            </a:fld>
            <a:endParaRPr lang="en-US"/>
          </a:p>
        </p:txBody>
      </p:sp>
    </p:spTree>
    <p:extLst>
      <p:ext uri="{BB962C8B-B14F-4D97-AF65-F5344CB8AC3E}">
        <p14:creationId xmlns:p14="http://schemas.microsoft.com/office/powerpoint/2010/main" val="2455605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Roll call is an important process in education. It is widely used in universities and education organization. But the roll call process spends a long time, the time spent will growth linearly as the student number growth. The traditional roll call result is not directly perceived. People need to integrate all roll call record to get what they want. This system is designed to solve this problem.</a:t>
            </a:r>
          </a:p>
        </p:txBody>
      </p:sp>
      <p:sp>
        <p:nvSpPr>
          <p:cNvPr id="4" name="Slide Number Placeholder 3"/>
          <p:cNvSpPr>
            <a:spLocks noGrp="1"/>
          </p:cNvSpPr>
          <p:nvPr>
            <p:ph type="sldNum" sz="quarter" idx="10"/>
          </p:nvPr>
        </p:nvSpPr>
        <p:spPr/>
        <p:txBody>
          <a:bodyPr/>
          <a:lstStyle/>
          <a:p>
            <a:fld id="{BFCE75F9-C106-B249-94AF-F6BF17F92F72}" type="slidenum">
              <a:rPr lang="en-US" smtClean="0"/>
              <a:t>3</a:t>
            </a:fld>
            <a:endParaRPr lang="en-US"/>
          </a:p>
        </p:txBody>
      </p:sp>
    </p:spTree>
    <p:extLst>
      <p:ext uri="{BB962C8B-B14F-4D97-AF65-F5344CB8AC3E}">
        <p14:creationId xmlns:p14="http://schemas.microsoft.com/office/powerpoint/2010/main" val="3264006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CE75F9-C106-B249-94AF-F6BF17F92F72}" type="slidenum">
              <a:rPr lang="en-US" smtClean="0"/>
              <a:t>4</a:t>
            </a:fld>
            <a:endParaRPr lang="en-US"/>
          </a:p>
        </p:txBody>
      </p:sp>
    </p:spTree>
    <p:extLst>
      <p:ext uri="{BB962C8B-B14F-4D97-AF65-F5344CB8AC3E}">
        <p14:creationId xmlns:p14="http://schemas.microsoft.com/office/powerpoint/2010/main" val="606226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 need to consider the non-functional requirement of the system</a:t>
            </a:r>
          </a:p>
        </p:txBody>
      </p:sp>
      <p:sp>
        <p:nvSpPr>
          <p:cNvPr id="4" name="Slide Number Placeholder 3"/>
          <p:cNvSpPr>
            <a:spLocks noGrp="1"/>
          </p:cNvSpPr>
          <p:nvPr>
            <p:ph type="sldNum" sz="quarter" idx="10"/>
          </p:nvPr>
        </p:nvSpPr>
        <p:spPr/>
        <p:txBody>
          <a:bodyPr/>
          <a:lstStyle/>
          <a:p>
            <a:fld id="{BFCE75F9-C106-B249-94AF-F6BF17F92F72}" type="slidenum">
              <a:rPr lang="en-US" smtClean="0"/>
              <a:t>5</a:t>
            </a:fld>
            <a:endParaRPr lang="en-US"/>
          </a:p>
        </p:txBody>
      </p:sp>
    </p:spTree>
    <p:extLst>
      <p:ext uri="{BB962C8B-B14F-4D97-AF65-F5344CB8AC3E}">
        <p14:creationId xmlns:p14="http://schemas.microsoft.com/office/powerpoint/2010/main" val="3212918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 need to consider the non-functional requirement of the system</a:t>
            </a:r>
          </a:p>
        </p:txBody>
      </p:sp>
      <p:sp>
        <p:nvSpPr>
          <p:cNvPr id="4" name="Slide Number Placeholder 3"/>
          <p:cNvSpPr>
            <a:spLocks noGrp="1"/>
          </p:cNvSpPr>
          <p:nvPr>
            <p:ph type="sldNum" sz="quarter" idx="10"/>
          </p:nvPr>
        </p:nvSpPr>
        <p:spPr/>
        <p:txBody>
          <a:bodyPr/>
          <a:lstStyle/>
          <a:p>
            <a:fld id="{BFCE75F9-C106-B249-94AF-F6BF17F92F72}" type="slidenum">
              <a:rPr lang="en-US" smtClean="0"/>
              <a:t>6</a:t>
            </a:fld>
            <a:endParaRPr lang="en-US"/>
          </a:p>
        </p:txBody>
      </p:sp>
    </p:spTree>
    <p:extLst>
      <p:ext uri="{BB962C8B-B14F-4D97-AF65-F5344CB8AC3E}">
        <p14:creationId xmlns:p14="http://schemas.microsoft.com/office/powerpoint/2010/main" val="3244170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WeChat mini program is concise in interface. It has only two interfaces. The first is used to login student number, the second is used to upload personal photo.</a:t>
            </a:r>
          </a:p>
        </p:txBody>
      </p:sp>
      <p:sp>
        <p:nvSpPr>
          <p:cNvPr id="4" name="Slide Number Placeholder 3"/>
          <p:cNvSpPr>
            <a:spLocks noGrp="1"/>
          </p:cNvSpPr>
          <p:nvPr>
            <p:ph type="sldNum" sz="quarter" idx="10"/>
          </p:nvPr>
        </p:nvSpPr>
        <p:spPr/>
        <p:txBody>
          <a:bodyPr/>
          <a:lstStyle/>
          <a:p>
            <a:fld id="{BFCE75F9-C106-B249-94AF-F6BF17F92F72}" type="slidenum">
              <a:rPr lang="en-US" smtClean="0"/>
              <a:t>9</a:t>
            </a:fld>
            <a:endParaRPr lang="en-US"/>
          </a:p>
        </p:txBody>
      </p:sp>
    </p:spTree>
    <p:extLst>
      <p:ext uri="{BB962C8B-B14F-4D97-AF65-F5344CB8AC3E}">
        <p14:creationId xmlns:p14="http://schemas.microsoft.com/office/powerpoint/2010/main" val="4243996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system provides convenience for teachers instead of students.</a:t>
            </a:r>
          </a:p>
        </p:txBody>
      </p:sp>
      <p:sp>
        <p:nvSpPr>
          <p:cNvPr id="4" name="Slide Number Placeholder 3"/>
          <p:cNvSpPr>
            <a:spLocks noGrp="1"/>
          </p:cNvSpPr>
          <p:nvPr>
            <p:ph type="sldNum" sz="quarter" idx="10"/>
          </p:nvPr>
        </p:nvSpPr>
        <p:spPr/>
        <p:txBody>
          <a:bodyPr/>
          <a:lstStyle/>
          <a:p>
            <a:fld id="{BFCE75F9-C106-B249-94AF-F6BF17F92F72}" type="slidenum">
              <a:rPr lang="en-US" smtClean="0"/>
              <a:t>10</a:t>
            </a:fld>
            <a:endParaRPr lang="en-US"/>
          </a:p>
        </p:txBody>
      </p:sp>
    </p:spTree>
    <p:extLst>
      <p:ext uri="{BB962C8B-B14F-4D97-AF65-F5344CB8AC3E}">
        <p14:creationId xmlns:p14="http://schemas.microsoft.com/office/powerpoint/2010/main" val="4258550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student upload the image, the system will verify whether the photo is qualified. Exactly one face means </a:t>
            </a:r>
          </a:p>
        </p:txBody>
      </p:sp>
      <p:sp>
        <p:nvSpPr>
          <p:cNvPr id="4" name="Slide Number Placeholder 3"/>
          <p:cNvSpPr>
            <a:spLocks noGrp="1"/>
          </p:cNvSpPr>
          <p:nvPr>
            <p:ph type="sldNum" sz="quarter" idx="10"/>
          </p:nvPr>
        </p:nvSpPr>
        <p:spPr/>
        <p:txBody>
          <a:bodyPr/>
          <a:lstStyle/>
          <a:p>
            <a:fld id="{BFCE75F9-C106-B249-94AF-F6BF17F92F72}" type="slidenum">
              <a:rPr lang="en-US" smtClean="0"/>
              <a:t>11</a:t>
            </a:fld>
            <a:endParaRPr lang="en-US"/>
          </a:p>
        </p:txBody>
      </p:sp>
    </p:spTree>
    <p:extLst>
      <p:ext uri="{BB962C8B-B14F-4D97-AF65-F5344CB8AC3E}">
        <p14:creationId xmlns:p14="http://schemas.microsoft.com/office/powerpoint/2010/main" val="3988240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0875-3062-D940-A9B8-D20524B3871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269D831B-2A96-6C44-B067-BF1124E184B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526950D-EE31-1048-AE08-A6FCC267C901}"/>
              </a:ext>
            </a:extLst>
          </p:cNvPr>
          <p:cNvSpPr>
            <a:spLocks noGrp="1"/>
          </p:cNvSpPr>
          <p:nvPr>
            <p:ph type="dt" sz="half" idx="10"/>
          </p:nvPr>
        </p:nvSpPr>
        <p:spPr/>
        <p:txBody>
          <a:bodyPr/>
          <a:lstStyle/>
          <a:p>
            <a:fld id="{2D44BC5F-983D-5B4D-81CF-D78DFC763BC3}" type="datetimeFigureOut">
              <a:rPr lang="en-US" smtClean="0"/>
              <a:t>6/13/19</a:t>
            </a:fld>
            <a:endParaRPr lang="en-US"/>
          </a:p>
        </p:txBody>
      </p:sp>
      <p:sp>
        <p:nvSpPr>
          <p:cNvPr id="5" name="Footer Placeholder 4">
            <a:extLst>
              <a:ext uri="{FF2B5EF4-FFF2-40B4-BE49-F238E27FC236}">
                <a16:creationId xmlns:a16="http://schemas.microsoft.com/office/drawing/2014/main" id="{C7DEE030-74F7-754E-8A52-782B29409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EEA85-BCFD-7E40-BA2B-5C8579F20D0F}"/>
              </a:ext>
            </a:extLst>
          </p:cNvPr>
          <p:cNvSpPr>
            <a:spLocks noGrp="1"/>
          </p:cNvSpPr>
          <p:nvPr>
            <p:ph type="sldNum" sz="quarter" idx="12"/>
          </p:nvPr>
        </p:nvSpPr>
        <p:spPr/>
        <p:txBody>
          <a:bodyPr/>
          <a:lstStyle/>
          <a:p>
            <a:fld id="{5EEE2B5D-07BC-CA47-AE24-9448B6DF8CF6}" type="slidenum">
              <a:rPr lang="en-US" smtClean="0"/>
              <a:t>‹#›</a:t>
            </a:fld>
            <a:endParaRPr lang="en-US"/>
          </a:p>
        </p:txBody>
      </p:sp>
    </p:spTree>
    <p:extLst>
      <p:ext uri="{BB962C8B-B14F-4D97-AF65-F5344CB8AC3E}">
        <p14:creationId xmlns:p14="http://schemas.microsoft.com/office/powerpoint/2010/main" val="47181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381C9-6919-B547-9EEB-CB4A762D7E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0F9D0C-A4E5-074F-B765-D8231BEBFCC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9F0100-CAFC-6F4B-AE1F-07DD7511A443}"/>
              </a:ext>
            </a:extLst>
          </p:cNvPr>
          <p:cNvSpPr>
            <a:spLocks noGrp="1"/>
          </p:cNvSpPr>
          <p:nvPr>
            <p:ph type="dt" sz="half" idx="10"/>
          </p:nvPr>
        </p:nvSpPr>
        <p:spPr/>
        <p:txBody>
          <a:bodyPr/>
          <a:lstStyle/>
          <a:p>
            <a:fld id="{2D44BC5F-983D-5B4D-81CF-D78DFC763BC3}" type="datetimeFigureOut">
              <a:rPr lang="en-US" smtClean="0"/>
              <a:t>6/13/19</a:t>
            </a:fld>
            <a:endParaRPr lang="en-US"/>
          </a:p>
        </p:txBody>
      </p:sp>
      <p:sp>
        <p:nvSpPr>
          <p:cNvPr id="5" name="Footer Placeholder 4">
            <a:extLst>
              <a:ext uri="{FF2B5EF4-FFF2-40B4-BE49-F238E27FC236}">
                <a16:creationId xmlns:a16="http://schemas.microsoft.com/office/drawing/2014/main" id="{F9CC7737-9F27-454D-AE40-4565C6D32E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10B37-5C8B-074A-A24A-757B7F2D45A9}"/>
              </a:ext>
            </a:extLst>
          </p:cNvPr>
          <p:cNvSpPr>
            <a:spLocks noGrp="1"/>
          </p:cNvSpPr>
          <p:nvPr>
            <p:ph type="sldNum" sz="quarter" idx="12"/>
          </p:nvPr>
        </p:nvSpPr>
        <p:spPr/>
        <p:txBody>
          <a:bodyPr/>
          <a:lstStyle/>
          <a:p>
            <a:fld id="{5EEE2B5D-07BC-CA47-AE24-9448B6DF8CF6}" type="slidenum">
              <a:rPr lang="en-US" smtClean="0"/>
              <a:t>‹#›</a:t>
            </a:fld>
            <a:endParaRPr lang="en-US"/>
          </a:p>
        </p:txBody>
      </p:sp>
    </p:spTree>
    <p:extLst>
      <p:ext uri="{BB962C8B-B14F-4D97-AF65-F5344CB8AC3E}">
        <p14:creationId xmlns:p14="http://schemas.microsoft.com/office/powerpoint/2010/main" val="1928121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63490A-3118-AD48-B804-B633BF343E19}"/>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2694AF-DFAB-ED46-8ACF-1CBFC34D91D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77D281-1673-344C-80D5-75D784096FD6}"/>
              </a:ext>
            </a:extLst>
          </p:cNvPr>
          <p:cNvSpPr>
            <a:spLocks noGrp="1"/>
          </p:cNvSpPr>
          <p:nvPr>
            <p:ph type="dt" sz="half" idx="10"/>
          </p:nvPr>
        </p:nvSpPr>
        <p:spPr/>
        <p:txBody>
          <a:bodyPr/>
          <a:lstStyle/>
          <a:p>
            <a:fld id="{2D44BC5F-983D-5B4D-81CF-D78DFC763BC3}" type="datetimeFigureOut">
              <a:rPr lang="en-US" smtClean="0"/>
              <a:t>6/13/19</a:t>
            </a:fld>
            <a:endParaRPr lang="en-US"/>
          </a:p>
        </p:txBody>
      </p:sp>
      <p:sp>
        <p:nvSpPr>
          <p:cNvPr id="5" name="Footer Placeholder 4">
            <a:extLst>
              <a:ext uri="{FF2B5EF4-FFF2-40B4-BE49-F238E27FC236}">
                <a16:creationId xmlns:a16="http://schemas.microsoft.com/office/drawing/2014/main" id="{5C514D29-9C0F-2444-BD31-2DE9948ED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D7570-4A01-8A42-9C77-691F3E956300}"/>
              </a:ext>
            </a:extLst>
          </p:cNvPr>
          <p:cNvSpPr>
            <a:spLocks noGrp="1"/>
          </p:cNvSpPr>
          <p:nvPr>
            <p:ph type="sldNum" sz="quarter" idx="12"/>
          </p:nvPr>
        </p:nvSpPr>
        <p:spPr/>
        <p:txBody>
          <a:bodyPr/>
          <a:lstStyle/>
          <a:p>
            <a:fld id="{5EEE2B5D-07BC-CA47-AE24-9448B6DF8CF6}" type="slidenum">
              <a:rPr lang="en-US" smtClean="0"/>
              <a:t>‹#›</a:t>
            </a:fld>
            <a:endParaRPr lang="en-US"/>
          </a:p>
        </p:txBody>
      </p:sp>
    </p:spTree>
    <p:extLst>
      <p:ext uri="{BB962C8B-B14F-4D97-AF65-F5344CB8AC3E}">
        <p14:creationId xmlns:p14="http://schemas.microsoft.com/office/powerpoint/2010/main" val="67985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5E63C-840B-B345-8CBE-703DF09EF8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6C9588-7DE4-6B48-B3FD-DAA150A4CD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0D5A47-240D-8D4F-80F8-D57D8D0C45FE}"/>
              </a:ext>
            </a:extLst>
          </p:cNvPr>
          <p:cNvSpPr>
            <a:spLocks noGrp="1"/>
          </p:cNvSpPr>
          <p:nvPr>
            <p:ph type="dt" sz="half" idx="10"/>
          </p:nvPr>
        </p:nvSpPr>
        <p:spPr/>
        <p:txBody>
          <a:bodyPr/>
          <a:lstStyle/>
          <a:p>
            <a:fld id="{2D44BC5F-983D-5B4D-81CF-D78DFC763BC3}" type="datetimeFigureOut">
              <a:rPr lang="en-US" smtClean="0"/>
              <a:t>6/13/19</a:t>
            </a:fld>
            <a:endParaRPr lang="en-US"/>
          </a:p>
        </p:txBody>
      </p:sp>
      <p:sp>
        <p:nvSpPr>
          <p:cNvPr id="5" name="Footer Placeholder 4">
            <a:extLst>
              <a:ext uri="{FF2B5EF4-FFF2-40B4-BE49-F238E27FC236}">
                <a16:creationId xmlns:a16="http://schemas.microsoft.com/office/drawing/2014/main" id="{9A6AE0FE-915C-5742-9847-110EFE384C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91924-EB78-EC48-9AE5-304C02264DC6}"/>
              </a:ext>
            </a:extLst>
          </p:cNvPr>
          <p:cNvSpPr>
            <a:spLocks noGrp="1"/>
          </p:cNvSpPr>
          <p:nvPr>
            <p:ph type="sldNum" sz="quarter" idx="12"/>
          </p:nvPr>
        </p:nvSpPr>
        <p:spPr/>
        <p:txBody>
          <a:bodyPr/>
          <a:lstStyle/>
          <a:p>
            <a:fld id="{5EEE2B5D-07BC-CA47-AE24-9448B6DF8CF6}" type="slidenum">
              <a:rPr lang="en-US" smtClean="0"/>
              <a:t>‹#›</a:t>
            </a:fld>
            <a:endParaRPr lang="en-US"/>
          </a:p>
        </p:txBody>
      </p:sp>
    </p:spTree>
    <p:extLst>
      <p:ext uri="{BB962C8B-B14F-4D97-AF65-F5344CB8AC3E}">
        <p14:creationId xmlns:p14="http://schemas.microsoft.com/office/powerpoint/2010/main" val="347826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65F4-2363-0043-B6D9-03B5B2FCDDC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67D6B74-FA6B-6547-8D80-65E2E93834D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B29ABFC-7C8B-B547-806A-D69F4E3264BD}"/>
              </a:ext>
            </a:extLst>
          </p:cNvPr>
          <p:cNvSpPr>
            <a:spLocks noGrp="1"/>
          </p:cNvSpPr>
          <p:nvPr>
            <p:ph type="dt" sz="half" idx="10"/>
          </p:nvPr>
        </p:nvSpPr>
        <p:spPr/>
        <p:txBody>
          <a:bodyPr/>
          <a:lstStyle/>
          <a:p>
            <a:fld id="{2D44BC5F-983D-5B4D-81CF-D78DFC763BC3}" type="datetimeFigureOut">
              <a:rPr lang="en-US" smtClean="0"/>
              <a:t>6/13/19</a:t>
            </a:fld>
            <a:endParaRPr lang="en-US"/>
          </a:p>
        </p:txBody>
      </p:sp>
      <p:sp>
        <p:nvSpPr>
          <p:cNvPr id="5" name="Footer Placeholder 4">
            <a:extLst>
              <a:ext uri="{FF2B5EF4-FFF2-40B4-BE49-F238E27FC236}">
                <a16:creationId xmlns:a16="http://schemas.microsoft.com/office/drawing/2014/main" id="{D2481086-EFAC-B24B-B290-AD3160C86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EB548E-8DEA-6A41-9E90-A90A26784199}"/>
              </a:ext>
            </a:extLst>
          </p:cNvPr>
          <p:cNvSpPr>
            <a:spLocks noGrp="1"/>
          </p:cNvSpPr>
          <p:nvPr>
            <p:ph type="sldNum" sz="quarter" idx="12"/>
          </p:nvPr>
        </p:nvSpPr>
        <p:spPr/>
        <p:txBody>
          <a:bodyPr/>
          <a:lstStyle/>
          <a:p>
            <a:fld id="{5EEE2B5D-07BC-CA47-AE24-9448B6DF8CF6}" type="slidenum">
              <a:rPr lang="en-US" smtClean="0"/>
              <a:t>‹#›</a:t>
            </a:fld>
            <a:endParaRPr lang="en-US"/>
          </a:p>
        </p:txBody>
      </p:sp>
    </p:spTree>
    <p:extLst>
      <p:ext uri="{BB962C8B-B14F-4D97-AF65-F5344CB8AC3E}">
        <p14:creationId xmlns:p14="http://schemas.microsoft.com/office/powerpoint/2010/main" val="321049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F8D92-9825-D441-A9D1-E07652C224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A69369-F098-084A-B863-4A65039AFFCA}"/>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0865AA-91BA-3A49-A344-2D539F023865}"/>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798FE3-3E4B-CA4D-ABC8-10477B2AF899}"/>
              </a:ext>
            </a:extLst>
          </p:cNvPr>
          <p:cNvSpPr>
            <a:spLocks noGrp="1"/>
          </p:cNvSpPr>
          <p:nvPr>
            <p:ph type="dt" sz="half" idx="10"/>
          </p:nvPr>
        </p:nvSpPr>
        <p:spPr/>
        <p:txBody>
          <a:bodyPr/>
          <a:lstStyle/>
          <a:p>
            <a:fld id="{2D44BC5F-983D-5B4D-81CF-D78DFC763BC3}" type="datetimeFigureOut">
              <a:rPr lang="en-US" smtClean="0"/>
              <a:t>6/13/19</a:t>
            </a:fld>
            <a:endParaRPr lang="en-US"/>
          </a:p>
        </p:txBody>
      </p:sp>
      <p:sp>
        <p:nvSpPr>
          <p:cNvPr id="6" name="Footer Placeholder 5">
            <a:extLst>
              <a:ext uri="{FF2B5EF4-FFF2-40B4-BE49-F238E27FC236}">
                <a16:creationId xmlns:a16="http://schemas.microsoft.com/office/drawing/2014/main" id="{19B4E648-E54D-7D4D-8E90-401F0F81E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B0EA91-9D9E-8F4D-AC7A-FCCF4B2703F4}"/>
              </a:ext>
            </a:extLst>
          </p:cNvPr>
          <p:cNvSpPr>
            <a:spLocks noGrp="1"/>
          </p:cNvSpPr>
          <p:nvPr>
            <p:ph type="sldNum" sz="quarter" idx="12"/>
          </p:nvPr>
        </p:nvSpPr>
        <p:spPr/>
        <p:txBody>
          <a:bodyPr/>
          <a:lstStyle/>
          <a:p>
            <a:fld id="{5EEE2B5D-07BC-CA47-AE24-9448B6DF8CF6}" type="slidenum">
              <a:rPr lang="en-US" smtClean="0"/>
              <a:t>‹#›</a:t>
            </a:fld>
            <a:endParaRPr lang="en-US"/>
          </a:p>
        </p:txBody>
      </p:sp>
    </p:spTree>
    <p:extLst>
      <p:ext uri="{BB962C8B-B14F-4D97-AF65-F5344CB8AC3E}">
        <p14:creationId xmlns:p14="http://schemas.microsoft.com/office/powerpoint/2010/main" val="7573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C965-B7E4-6348-9F77-0837CF0DBBB1}"/>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37FE83-AA0A-0B49-B502-8C69C3E3262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53804C18-ED8B-324A-8293-29832801D8CB}"/>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86205F-1FE6-FB46-AE84-F09F70C21DE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4083199E-60C6-574B-A57F-5E56FF7E8BDD}"/>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BC0978-A3E5-3449-B195-55E95238C871}"/>
              </a:ext>
            </a:extLst>
          </p:cNvPr>
          <p:cNvSpPr>
            <a:spLocks noGrp="1"/>
          </p:cNvSpPr>
          <p:nvPr>
            <p:ph type="dt" sz="half" idx="10"/>
          </p:nvPr>
        </p:nvSpPr>
        <p:spPr/>
        <p:txBody>
          <a:bodyPr/>
          <a:lstStyle/>
          <a:p>
            <a:fld id="{2D44BC5F-983D-5B4D-81CF-D78DFC763BC3}" type="datetimeFigureOut">
              <a:rPr lang="en-US" smtClean="0"/>
              <a:t>6/13/19</a:t>
            </a:fld>
            <a:endParaRPr lang="en-US"/>
          </a:p>
        </p:txBody>
      </p:sp>
      <p:sp>
        <p:nvSpPr>
          <p:cNvPr id="8" name="Footer Placeholder 7">
            <a:extLst>
              <a:ext uri="{FF2B5EF4-FFF2-40B4-BE49-F238E27FC236}">
                <a16:creationId xmlns:a16="http://schemas.microsoft.com/office/drawing/2014/main" id="{55C7F6ED-0D05-3448-A1B8-D55DC0E70C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A84226-A3D1-C94E-AEC3-E2E21DD0F1D3}"/>
              </a:ext>
            </a:extLst>
          </p:cNvPr>
          <p:cNvSpPr>
            <a:spLocks noGrp="1"/>
          </p:cNvSpPr>
          <p:nvPr>
            <p:ph type="sldNum" sz="quarter" idx="12"/>
          </p:nvPr>
        </p:nvSpPr>
        <p:spPr/>
        <p:txBody>
          <a:bodyPr/>
          <a:lstStyle/>
          <a:p>
            <a:fld id="{5EEE2B5D-07BC-CA47-AE24-9448B6DF8CF6}" type="slidenum">
              <a:rPr lang="en-US" smtClean="0"/>
              <a:t>‹#›</a:t>
            </a:fld>
            <a:endParaRPr lang="en-US"/>
          </a:p>
        </p:txBody>
      </p:sp>
    </p:spTree>
    <p:extLst>
      <p:ext uri="{BB962C8B-B14F-4D97-AF65-F5344CB8AC3E}">
        <p14:creationId xmlns:p14="http://schemas.microsoft.com/office/powerpoint/2010/main" val="357418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FF3FA-1322-244A-B1F5-F38CFC83C3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89503D-7091-7C43-9517-8FFA68B53428}"/>
              </a:ext>
            </a:extLst>
          </p:cNvPr>
          <p:cNvSpPr>
            <a:spLocks noGrp="1"/>
          </p:cNvSpPr>
          <p:nvPr>
            <p:ph type="dt" sz="half" idx="10"/>
          </p:nvPr>
        </p:nvSpPr>
        <p:spPr/>
        <p:txBody>
          <a:bodyPr/>
          <a:lstStyle/>
          <a:p>
            <a:fld id="{2D44BC5F-983D-5B4D-81CF-D78DFC763BC3}" type="datetimeFigureOut">
              <a:rPr lang="en-US" smtClean="0"/>
              <a:t>6/13/19</a:t>
            </a:fld>
            <a:endParaRPr lang="en-US"/>
          </a:p>
        </p:txBody>
      </p:sp>
      <p:sp>
        <p:nvSpPr>
          <p:cNvPr id="4" name="Footer Placeholder 3">
            <a:extLst>
              <a:ext uri="{FF2B5EF4-FFF2-40B4-BE49-F238E27FC236}">
                <a16:creationId xmlns:a16="http://schemas.microsoft.com/office/drawing/2014/main" id="{4E74FFAE-B3CD-504F-ADC0-D1D27CC655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18F1BB-BFF6-9343-83BF-2D398C050855}"/>
              </a:ext>
            </a:extLst>
          </p:cNvPr>
          <p:cNvSpPr>
            <a:spLocks noGrp="1"/>
          </p:cNvSpPr>
          <p:nvPr>
            <p:ph type="sldNum" sz="quarter" idx="12"/>
          </p:nvPr>
        </p:nvSpPr>
        <p:spPr/>
        <p:txBody>
          <a:bodyPr/>
          <a:lstStyle/>
          <a:p>
            <a:fld id="{5EEE2B5D-07BC-CA47-AE24-9448B6DF8CF6}" type="slidenum">
              <a:rPr lang="en-US" smtClean="0"/>
              <a:t>‹#›</a:t>
            </a:fld>
            <a:endParaRPr lang="en-US"/>
          </a:p>
        </p:txBody>
      </p:sp>
    </p:spTree>
    <p:extLst>
      <p:ext uri="{BB962C8B-B14F-4D97-AF65-F5344CB8AC3E}">
        <p14:creationId xmlns:p14="http://schemas.microsoft.com/office/powerpoint/2010/main" val="1201832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AA369B-4187-304D-AE9A-45CDC8CF341E}"/>
              </a:ext>
            </a:extLst>
          </p:cNvPr>
          <p:cNvSpPr>
            <a:spLocks noGrp="1"/>
          </p:cNvSpPr>
          <p:nvPr>
            <p:ph type="dt" sz="half" idx="10"/>
          </p:nvPr>
        </p:nvSpPr>
        <p:spPr/>
        <p:txBody>
          <a:bodyPr/>
          <a:lstStyle/>
          <a:p>
            <a:fld id="{2D44BC5F-983D-5B4D-81CF-D78DFC763BC3}" type="datetimeFigureOut">
              <a:rPr lang="en-US" smtClean="0"/>
              <a:t>6/13/19</a:t>
            </a:fld>
            <a:endParaRPr lang="en-US"/>
          </a:p>
        </p:txBody>
      </p:sp>
      <p:sp>
        <p:nvSpPr>
          <p:cNvPr id="3" name="Footer Placeholder 2">
            <a:extLst>
              <a:ext uri="{FF2B5EF4-FFF2-40B4-BE49-F238E27FC236}">
                <a16:creationId xmlns:a16="http://schemas.microsoft.com/office/drawing/2014/main" id="{1413EE2A-20A1-9A40-A879-235B90DC46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6296B2-4AAC-4649-BF15-0DB07FE46ED9}"/>
              </a:ext>
            </a:extLst>
          </p:cNvPr>
          <p:cNvSpPr>
            <a:spLocks noGrp="1"/>
          </p:cNvSpPr>
          <p:nvPr>
            <p:ph type="sldNum" sz="quarter" idx="12"/>
          </p:nvPr>
        </p:nvSpPr>
        <p:spPr/>
        <p:txBody>
          <a:bodyPr/>
          <a:lstStyle/>
          <a:p>
            <a:fld id="{5EEE2B5D-07BC-CA47-AE24-9448B6DF8CF6}" type="slidenum">
              <a:rPr lang="en-US" smtClean="0"/>
              <a:t>‹#›</a:t>
            </a:fld>
            <a:endParaRPr lang="en-US"/>
          </a:p>
        </p:txBody>
      </p:sp>
    </p:spTree>
    <p:extLst>
      <p:ext uri="{BB962C8B-B14F-4D97-AF65-F5344CB8AC3E}">
        <p14:creationId xmlns:p14="http://schemas.microsoft.com/office/powerpoint/2010/main" val="3204462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5E25C-8563-2F4F-8C56-9B083E1A837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EC93FBE-65C9-254B-B21D-26F6B7BE441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59DD4B-0058-AC40-8E5D-EF9F96A7FF9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94E5D3AA-CFE1-EE4B-95A6-6B587F209DD6}"/>
              </a:ext>
            </a:extLst>
          </p:cNvPr>
          <p:cNvSpPr>
            <a:spLocks noGrp="1"/>
          </p:cNvSpPr>
          <p:nvPr>
            <p:ph type="dt" sz="half" idx="10"/>
          </p:nvPr>
        </p:nvSpPr>
        <p:spPr/>
        <p:txBody>
          <a:bodyPr/>
          <a:lstStyle/>
          <a:p>
            <a:fld id="{2D44BC5F-983D-5B4D-81CF-D78DFC763BC3}" type="datetimeFigureOut">
              <a:rPr lang="en-US" smtClean="0"/>
              <a:t>6/13/19</a:t>
            </a:fld>
            <a:endParaRPr lang="en-US"/>
          </a:p>
        </p:txBody>
      </p:sp>
      <p:sp>
        <p:nvSpPr>
          <p:cNvPr id="6" name="Footer Placeholder 5">
            <a:extLst>
              <a:ext uri="{FF2B5EF4-FFF2-40B4-BE49-F238E27FC236}">
                <a16:creationId xmlns:a16="http://schemas.microsoft.com/office/drawing/2014/main" id="{8440F623-045F-4F47-A2F5-E198D3A50C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70FF8-4D58-EB47-B473-8FA22DC9AAB5}"/>
              </a:ext>
            </a:extLst>
          </p:cNvPr>
          <p:cNvSpPr>
            <a:spLocks noGrp="1"/>
          </p:cNvSpPr>
          <p:nvPr>
            <p:ph type="sldNum" sz="quarter" idx="12"/>
          </p:nvPr>
        </p:nvSpPr>
        <p:spPr/>
        <p:txBody>
          <a:bodyPr/>
          <a:lstStyle/>
          <a:p>
            <a:fld id="{5EEE2B5D-07BC-CA47-AE24-9448B6DF8CF6}" type="slidenum">
              <a:rPr lang="en-US" smtClean="0"/>
              <a:t>‹#›</a:t>
            </a:fld>
            <a:endParaRPr lang="en-US"/>
          </a:p>
        </p:txBody>
      </p:sp>
    </p:spTree>
    <p:extLst>
      <p:ext uri="{BB962C8B-B14F-4D97-AF65-F5344CB8AC3E}">
        <p14:creationId xmlns:p14="http://schemas.microsoft.com/office/powerpoint/2010/main" val="1900581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B842-92B1-7845-976E-0862E8405B5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FD1B7C6-906C-664F-8690-490352348B4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B9DFE53-6D59-B544-B628-A3D1302DBEF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DE70C5DC-07E6-2649-B32D-DDE70DEE9C16}"/>
              </a:ext>
            </a:extLst>
          </p:cNvPr>
          <p:cNvSpPr>
            <a:spLocks noGrp="1"/>
          </p:cNvSpPr>
          <p:nvPr>
            <p:ph type="dt" sz="half" idx="10"/>
          </p:nvPr>
        </p:nvSpPr>
        <p:spPr/>
        <p:txBody>
          <a:bodyPr/>
          <a:lstStyle/>
          <a:p>
            <a:fld id="{2D44BC5F-983D-5B4D-81CF-D78DFC763BC3}" type="datetimeFigureOut">
              <a:rPr lang="en-US" smtClean="0"/>
              <a:t>6/13/19</a:t>
            </a:fld>
            <a:endParaRPr lang="en-US"/>
          </a:p>
        </p:txBody>
      </p:sp>
      <p:sp>
        <p:nvSpPr>
          <p:cNvPr id="6" name="Footer Placeholder 5">
            <a:extLst>
              <a:ext uri="{FF2B5EF4-FFF2-40B4-BE49-F238E27FC236}">
                <a16:creationId xmlns:a16="http://schemas.microsoft.com/office/drawing/2014/main" id="{F92009EB-A253-614D-8721-CA0F741262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023D26-5BB7-4A46-A27F-C634A3720E4A}"/>
              </a:ext>
            </a:extLst>
          </p:cNvPr>
          <p:cNvSpPr>
            <a:spLocks noGrp="1"/>
          </p:cNvSpPr>
          <p:nvPr>
            <p:ph type="sldNum" sz="quarter" idx="12"/>
          </p:nvPr>
        </p:nvSpPr>
        <p:spPr/>
        <p:txBody>
          <a:bodyPr/>
          <a:lstStyle/>
          <a:p>
            <a:fld id="{5EEE2B5D-07BC-CA47-AE24-9448B6DF8CF6}" type="slidenum">
              <a:rPr lang="en-US" smtClean="0"/>
              <a:t>‹#›</a:t>
            </a:fld>
            <a:endParaRPr lang="en-US"/>
          </a:p>
        </p:txBody>
      </p:sp>
    </p:spTree>
    <p:extLst>
      <p:ext uri="{BB962C8B-B14F-4D97-AF65-F5344CB8AC3E}">
        <p14:creationId xmlns:p14="http://schemas.microsoft.com/office/powerpoint/2010/main" val="3080166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29DF65-CF76-AD45-AEA2-32B30AC2C6F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FC92D6-2295-7747-8930-E14B3307060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8536C8-E7CE-DC45-B79B-0AD9E876B85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D44BC5F-983D-5B4D-81CF-D78DFC763BC3}" type="datetimeFigureOut">
              <a:rPr lang="en-US" smtClean="0"/>
              <a:t>6/13/19</a:t>
            </a:fld>
            <a:endParaRPr lang="en-US"/>
          </a:p>
        </p:txBody>
      </p:sp>
      <p:sp>
        <p:nvSpPr>
          <p:cNvPr id="5" name="Footer Placeholder 4">
            <a:extLst>
              <a:ext uri="{FF2B5EF4-FFF2-40B4-BE49-F238E27FC236}">
                <a16:creationId xmlns:a16="http://schemas.microsoft.com/office/drawing/2014/main" id="{F6F0DB54-1519-8B47-80B9-136190C1869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5DFEC4-261E-2A4E-98D5-373ABA9698E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EE2B5D-07BC-CA47-AE24-9448B6DF8CF6}" type="slidenum">
              <a:rPr lang="en-US" smtClean="0"/>
              <a:t>‹#›</a:t>
            </a:fld>
            <a:endParaRPr lang="en-US"/>
          </a:p>
        </p:txBody>
      </p:sp>
    </p:spTree>
    <p:extLst>
      <p:ext uri="{BB962C8B-B14F-4D97-AF65-F5344CB8AC3E}">
        <p14:creationId xmlns:p14="http://schemas.microsoft.com/office/powerpoint/2010/main" val="158042162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D8161-9C07-7D42-89C1-6DEF5745F806}"/>
              </a:ext>
            </a:extLst>
          </p:cNvPr>
          <p:cNvSpPr>
            <a:spLocks noGrp="1"/>
          </p:cNvSpPr>
          <p:nvPr>
            <p:ph type="ctrTitle"/>
          </p:nvPr>
        </p:nvSpPr>
        <p:spPr>
          <a:xfrm>
            <a:off x="1215483" y="1126272"/>
            <a:ext cx="7164658" cy="1748071"/>
          </a:xfrm>
        </p:spPr>
        <p:txBody>
          <a:bodyPr>
            <a:normAutofit/>
          </a:bodyPr>
          <a:lstStyle/>
          <a:p>
            <a:r>
              <a:rPr lang="en-US" sz="2800" b="1" dirty="0">
                <a:solidFill>
                  <a:schemeClr val="bg2">
                    <a:lumMod val="25000"/>
                  </a:schemeClr>
                </a:solidFill>
              </a:rPr>
              <a:t>Design and Implementation of Smart Roll-Call System based on Face Recognition</a:t>
            </a:r>
            <a:br>
              <a:rPr lang="en-US" sz="2800" b="1" dirty="0"/>
            </a:br>
            <a:endParaRPr lang="en-US" sz="2800" dirty="0"/>
          </a:p>
        </p:txBody>
      </p:sp>
      <p:sp>
        <p:nvSpPr>
          <p:cNvPr id="3" name="Subtitle 2">
            <a:extLst>
              <a:ext uri="{FF2B5EF4-FFF2-40B4-BE49-F238E27FC236}">
                <a16:creationId xmlns:a16="http://schemas.microsoft.com/office/drawing/2014/main" id="{E1152712-247E-2246-8A0E-C557762966F5}"/>
              </a:ext>
            </a:extLst>
          </p:cNvPr>
          <p:cNvSpPr>
            <a:spLocks noGrp="1"/>
          </p:cNvSpPr>
          <p:nvPr>
            <p:ph type="subTitle" idx="1"/>
          </p:nvPr>
        </p:nvSpPr>
        <p:spPr>
          <a:xfrm>
            <a:off x="975731" y="4639102"/>
            <a:ext cx="6858000" cy="1655762"/>
          </a:xfrm>
        </p:spPr>
        <p:txBody>
          <a:bodyPr>
            <a:normAutofit/>
          </a:bodyPr>
          <a:lstStyle/>
          <a:p>
            <a:r>
              <a:rPr lang="zh-CN" altLang="en-US" sz="1600" dirty="0">
                <a:solidFill>
                  <a:schemeClr val="tx1">
                    <a:lumMod val="75000"/>
                    <a:lumOff val="25000"/>
                  </a:schemeClr>
                </a:solidFill>
              </a:rPr>
              <a:t>软英</a:t>
            </a:r>
            <a:r>
              <a:rPr lang="en-US" altLang="zh-CN" sz="1600" dirty="0">
                <a:solidFill>
                  <a:schemeClr val="tx1">
                    <a:lumMod val="75000"/>
                    <a:lumOff val="25000"/>
                  </a:schemeClr>
                </a:solidFill>
              </a:rPr>
              <a:t>1501</a:t>
            </a:r>
            <a:r>
              <a:rPr lang="zh-CN" altLang="en-US" sz="1600" dirty="0">
                <a:solidFill>
                  <a:schemeClr val="tx1">
                    <a:lumMod val="75000"/>
                    <a:lumOff val="25000"/>
                  </a:schemeClr>
                </a:solidFill>
              </a:rPr>
              <a:t>   郝国尧   </a:t>
            </a:r>
            <a:r>
              <a:rPr lang="en-US" altLang="zh-CN" sz="1600" dirty="0">
                <a:solidFill>
                  <a:schemeClr val="tx1">
                    <a:lumMod val="75000"/>
                    <a:lumOff val="25000"/>
                  </a:schemeClr>
                </a:solidFill>
              </a:rPr>
              <a:t>20154840</a:t>
            </a:r>
          </a:p>
          <a:p>
            <a:r>
              <a:rPr lang="zh-CN" altLang="en-US" sz="1600" dirty="0">
                <a:solidFill>
                  <a:schemeClr val="tx1">
                    <a:lumMod val="75000"/>
                    <a:lumOff val="25000"/>
                  </a:schemeClr>
                </a:solidFill>
              </a:rPr>
              <a:t>指导教师： 宋杰      齐乃龙</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3760964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0672-ABBD-7345-AE4B-A3AA00453B5A}"/>
              </a:ext>
            </a:extLst>
          </p:cNvPr>
          <p:cNvSpPr>
            <a:spLocks noGrp="1"/>
          </p:cNvSpPr>
          <p:nvPr>
            <p:ph type="title"/>
          </p:nvPr>
        </p:nvSpPr>
        <p:spPr/>
        <p:txBody>
          <a:bodyPr/>
          <a:lstStyle/>
          <a:p>
            <a:r>
              <a:rPr lang="en-US" dirty="0"/>
              <a:t>Student login</a:t>
            </a:r>
          </a:p>
        </p:txBody>
      </p:sp>
      <p:sp>
        <p:nvSpPr>
          <p:cNvPr id="3" name="Content Placeholder 2">
            <a:extLst>
              <a:ext uri="{FF2B5EF4-FFF2-40B4-BE49-F238E27FC236}">
                <a16:creationId xmlns:a16="http://schemas.microsoft.com/office/drawing/2014/main" id="{62DCA61E-0A34-DD49-A775-639598A610F7}"/>
              </a:ext>
            </a:extLst>
          </p:cNvPr>
          <p:cNvSpPr>
            <a:spLocks noGrp="1"/>
          </p:cNvSpPr>
          <p:nvPr>
            <p:ph idx="1"/>
          </p:nvPr>
        </p:nvSpPr>
        <p:spPr>
          <a:xfrm>
            <a:off x="628650" y="1562389"/>
            <a:ext cx="5619750" cy="3716193"/>
          </a:xfrm>
        </p:spPr>
        <p:txBody>
          <a:bodyPr/>
          <a:lstStyle/>
          <a:p>
            <a:r>
              <a:rPr lang="en-US" dirty="0"/>
              <a:t>Automate login is provided.</a:t>
            </a:r>
          </a:p>
          <a:p>
            <a:endParaRPr lang="en-US" dirty="0"/>
          </a:p>
          <a:p>
            <a:r>
              <a:rPr lang="en-US" dirty="0" err="1"/>
              <a:t>Page.onLoad</a:t>
            </a:r>
            <a:r>
              <a:rPr lang="en-US" dirty="0"/>
              <a:t>(){ }</a:t>
            </a:r>
          </a:p>
        </p:txBody>
      </p:sp>
    </p:spTree>
    <p:extLst>
      <p:ext uri="{BB962C8B-B14F-4D97-AF65-F5344CB8AC3E}">
        <p14:creationId xmlns:p14="http://schemas.microsoft.com/office/powerpoint/2010/main" val="1238742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0672-ABBD-7345-AE4B-A3AA00453B5A}"/>
              </a:ext>
            </a:extLst>
          </p:cNvPr>
          <p:cNvSpPr>
            <a:spLocks noGrp="1"/>
          </p:cNvSpPr>
          <p:nvPr>
            <p:ph type="title"/>
          </p:nvPr>
        </p:nvSpPr>
        <p:spPr/>
        <p:txBody>
          <a:bodyPr/>
          <a:lstStyle/>
          <a:p>
            <a:r>
              <a:rPr lang="en-US" dirty="0"/>
              <a:t>Student Upload Personal Picture</a:t>
            </a:r>
          </a:p>
        </p:txBody>
      </p:sp>
      <p:pic>
        <p:nvPicPr>
          <p:cNvPr id="6" name="Content Placeholder 5">
            <a:extLst>
              <a:ext uri="{FF2B5EF4-FFF2-40B4-BE49-F238E27FC236}">
                <a16:creationId xmlns:a16="http://schemas.microsoft.com/office/drawing/2014/main" id="{F7F257F5-5C74-3442-B48E-B03E3B0277D9}"/>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413510" y="1690689"/>
            <a:ext cx="2324100" cy="4152900"/>
          </a:xfrm>
          <a:prstGeom prst="rect">
            <a:avLst/>
          </a:prstGeom>
          <a:noFill/>
          <a:ln>
            <a:noFill/>
          </a:ln>
        </p:spPr>
      </p:pic>
      <p:pic>
        <p:nvPicPr>
          <p:cNvPr id="7" name="Picture 6">
            <a:extLst>
              <a:ext uri="{FF2B5EF4-FFF2-40B4-BE49-F238E27FC236}">
                <a16:creationId xmlns:a16="http://schemas.microsoft.com/office/drawing/2014/main" id="{DAC9D3D6-05D1-7349-B2B6-6B85D1B363A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64430" y="1690689"/>
            <a:ext cx="2324100" cy="4140200"/>
          </a:xfrm>
          <a:prstGeom prst="rect">
            <a:avLst/>
          </a:prstGeom>
          <a:noFill/>
          <a:ln>
            <a:noFill/>
          </a:ln>
        </p:spPr>
      </p:pic>
    </p:spTree>
    <p:extLst>
      <p:ext uri="{BB962C8B-B14F-4D97-AF65-F5344CB8AC3E}">
        <p14:creationId xmlns:p14="http://schemas.microsoft.com/office/powerpoint/2010/main" val="734212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0672-ABBD-7345-AE4B-A3AA00453B5A}"/>
              </a:ext>
            </a:extLst>
          </p:cNvPr>
          <p:cNvSpPr>
            <a:spLocks noGrp="1"/>
          </p:cNvSpPr>
          <p:nvPr>
            <p:ph type="title"/>
          </p:nvPr>
        </p:nvSpPr>
        <p:spPr/>
        <p:txBody>
          <a:bodyPr/>
          <a:lstStyle/>
          <a:p>
            <a:r>
              <a:rPr lang="en-US" dirty="0"/>
              <a:t>Android Application</a:t>
            </a:r>
          </a:p>
        </p:txBody>
      </p:sp>
      <p:pic>
        <p:nvPicPr>
          <p:cNvPr id="4" name="Content Placeholder 3">
            <a:extLst>
              <a:ext uri="{FF2B5EF4-FFF2-40B4-BE49-F238E27FC236}">
                <a16:creationId xmlns:a16="http://schemas.microsoft.com/office/drawing/2014/main" id="{079A48D8-DEF7-2D48-AA88-AD873CBA934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6870" y="1690689"/>
            <a:ext cx="2298700" cy="4089400"/>
          </a:xfrm>
          <a:prstGeom prst="rect">
            <a:avLst/>
          </a:prstGeom>
          <a:noFill/>
          <a:ln>
            <a:noFill/>
          </a:ln>
        </p:spPr>
      </p:pic>
    </p:spTree>
    <p:extLst>
      <p:ext uri="{BB962C8B-B14F-4D97-AF65-F5344CB8AC3E}">
        <p14:creationId xmlns:p14="http://schemas.microsoft.com/office/powerpoint/2010/main" val="2116819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0672-ABBD-7345-AE4B-A3AA00453B5A}"/>
              </a:ext>
            </a:extLst>
          </p:cNvPr>
          <p:cNvSpPr>
            <a:spLocks noGrp="1"/>
          </p:cNvSpPr>
          <p:nvPr>
            <p:ph type="title"/>
          </p:nvPr>
        </p:nvSpPr>
        <p:spPr/>
        <p:txBody>
          <a:bodyPr/>
          <a:lstStyle/>
          <a:p>
            <a:r>
              <a:rPr lang="en-US" dirty="0"/>
              <a:t>Change class status(begin and finish roll call)</a:t>
            </a:r>
          </a:p>
        </p:txBody>
      </p:sp>
      <p:pic>
        <p:nvPicPr>
          <p:cNvPr id="6" name="Content Placeholder 5">
            <a:extLst>
              <a:ext uri="{FF2B5EF4-FFF2-40B4-BE49-F238E27FC236}">
                <a16:creationId xmlns:a16="http://schemas.microsoft.com/office/drawing/2014/main" id="{66F0C871-9E19-024A-8B25-25814F095001}"/>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74279" y="1690689"/>
            <a:ext cx="2260600" cy="4013200"/>
          </a:xfrm>
          <a:prstGeom prst="rect">
            <a:avLst/>
          </a:prstGeom>
          <a:noFill/>
          <a:ln>
            <a:noFill/>
          </a:ln>
        </p:spPr>
      </p:pic>
      <p:pic>
        <p:nvPicPr>
          <p:cNvPr id="7" name="Picture 6">
            <a:extLst>
              <a:ext uri="{FF2B5EF4-FFF2-40B4-BE49-F238E27FC236}">
                <a16:creationId xmlns:a16="http://schemas.microsoft.com/office/drawing/2014/main" id="{F9DB86BC-23E2-7747-96BE-EEE52906A95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80507" y="1688784"/>
            <a:ext cx="2258695" cy="4017010"/>
          </a:xfrm>
          <a:prstGeom prst="rect">
            <a:avLst/>
          </a:prstGeom>
          <a:noFill/>
          <a:ln>
            <a:noFill/>
          </a:ln>
        </p:spPr>
      </p:pic>
    </p:spTree>
    <p:extLst>
      <p:ext uri="{BB962C8B-B14F-4D97-AF65-F5344CB8AC3E}">
        <p14:creationId xmlns:p14="http://schemas.microsoft.com/office/powerpoint/2010/main" val="2089385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0672-ABBD-7345-AE4B-A3AA00453B5A}"/>
              </a:ext>
            </a:extLst>
          </p:cNvPr>
          <p:cNvSpPr>
            <a:spLocks noGrp="1"/>
          </p:cNvSpPr>
          <p:nvPr>
            <p:ph type="title"/>
          </p:nvPr>
        </p:nvSpPr>
        <p:spPr/>
        <p:txBody>
          <a:bodyPr/>
          <a:lstStyle/>
          <a:p>
            <a:r>
              <a:rPr lang="en-US" dirty="0"/>
              <a:t>Asynchronous data request</a:t>
            </a:r>
          </a:p>
        </p:txBody>
      </p:sp>
      <p:sp>
        <p:nvSpPr>
          <p:cNvPr id="3" name="Content Placeholder 2">
            <a:extLst>
              <a:ext uri="{FF2B5EF4-FFF2-40B4-BE49-F238E27FC236}">
                <a16:creationId xmlns:a16="http://schemas.microsoft.com/office/drawing/2014/main" id="{62DCA61E-0A34-DD49-A775-639598A610F7}"/>
              </a:ext>
            </a:extLst>
          </p:cNvPr>
          <p:cNvSpPr>
            <a:spLocks noGrp="1"/>
          </p:cNvSpPr>
          <p:nvPr>
            <p:ph idx="1"/>
          </p:nvPr>
        </p:nvSpPr>
        <p:spPr>
          <a:xfrm>
            <a:off x="628650" y="1825625"/>
            <a:ext cx="6492586" cy="4242666"/>
          </a:xfrm>
        </p:spPr>
        <p:txBody>
          <a:bodyPr/>
          <a:lstStyle/>
          <a:p>
            <a:r>
              <a:rPr lang="en-US" dirty="0"/>
              <a:t>Asynchronous means more user-friendly</a:t>
            </a:r>
          </a:p>
          <a:p>
            <a:pPr marL="0" indent="0">
              <a:buNone/>
            </a:pPr>
            <a:endParaRPr lang="en-US" dirty="0"/>
          </a:p>
          <a:p>
            <a:r>
              <a:rPr lang="en-US" dirty="0"/>
              <a:t>User Class handler to implement </a:t>
            </a:r>
          </a:p>
        </p:txBody>
      </p:sp>
      <p:pic>
        <p:nvPicPr>
          <p:cNvPr id="7" name="Picture 6">
            <a:extLst>
              <a:ext uri="{FF2B5EF4-FFF2-40B4-BE49-F238E27FC236}">
                <a16:creationId xmlns:a16="http://schemas.microsoft.com/office/drawing/2014/main" id="{9A76B611-B590-A54D-9DAB-389147B38DF8}"/>
              </a:ext>
            </a:extLst>
          </p:cNvPr>
          <p:cNvPicPr>
            <a:picLocks noChangeAspect="1"/>
          </p:cNvPicPr>
          <p:nvPr/>
        </p:nvPicPr>
        <p:blipFill>
          <a:blip r:embed="rId3"/>
          <a:stretch>
            <a:fillRect/>
          </a:stretch>
        </p:blipFill>
        <p:spPr>
          <a:xfrm>
            <a:off x="4823460" y="2203387"/>
            <a:ext cx="4320540" cy="3999840"/>
          </a:xfrm>
          <a:prstGeom prst="rect">
            <a:avLst/>
          </a:prstGeom>
        </p:spPr>
      </p:pic>
    </p:spTree>
    <p:extLst>
      <p:ext uri="{BB962C8B-B14F-4D97-AF65-F5344CB8AC3E}">
        <p14:creationId xmlns:p14="http://schemas.microsoft.com/office/powerpoint/2010/main" val="1280897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0672-ABBD-7345-AE4B-A3AA00453B5A}"/>
              </a:ext>
            </a:extLst>
          </p:cNvPr>
          <p:cNvSpPr>
            <a:spLocks noGrp="1"/>
          </p:cNvSpPr>
          <p:nvPr>
            <p:ph type="title"/>
          </p:nvPr>
        </p:nvSpPr>
        <p:spPr/>
        <p:txBody>
          <a:bodyPr/>
          <a:lstStyle/>
          <a:p>
            <a:r>
              <a:rPr lang="en-US" dirty="0"/>
              <a:t>Auto Roll Call</a:t>
            </a:r>
          </a:p>
        </p:txBody>
      </p:sp>
      <p:pic>
        <p:nvPicPr>
          <p:cNvPr id="6" name="Content Placeholder 5">
            <a:extLst>
              <a:ext uri="{FF2B5EF4-FFF2-40B4-BE49-F238E27FC236}">
                <a16:creationId xmlns:a16="http://schemas.microsoft.com/office/drawing/2014/main" id="{03048D55-F735-204B-A6B0-50D29A1AD6F1}"/>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76129" y="1690689"/>
            <a:ext cx="2443069" cy="4351338"/>
          </a:xfrm>
          <a:prstGeom prst="rect">
            <a:avLst/>
          </a:prstGeom>
          <a:noFill/>
          <a:ln>
            <a:noFill/>
          </a:ln>
        </p:spPr>
      </p:pic>
      <p:pic>
        <p:nvPicPr>
          <p:cNvPr id="7" name="Picture 6">
            <a:extLst>
              <a:ext uri="{FF2B5EF4-FFF2-40B4-BE49-F238E27FC236}">
                <a16:creationId xmlns:a16="http://schemas.microsoft.com/office/drawing/2014/main" id="{4AE544E7-805A-6D40-A4B8-41E4D4D7891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166677" y="1690689"/>
            <a:ext cx="2453299" cy="4351338"/>
          </a:xfrm>
          <a:prstGeom prst="rect">
            <a:avLst/>
          </a:prstGeom>
          <a:noFill/>
          <a:ln>
            <a:noFill/>
          </a:ln>
        </p:spPr>
      </p:pic>
    </p:spTree>
    <p:extLst>
      <p:ext uri="{BB962C8B-B14F-4D97-AF65-F5344CB8AC3E}">
        <p14:creationId xmlns:p14="http://schemas.microsoft.com/office/powerpoint/2010/main" val="3246263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0672-ABBD-7345-AE4B-A3AA00453B5A}"/>
              </a:ext>
            </a:extLst>
          </p:cNvPr>
          <p:cNvSpPr>
            <a:spLocks noGrp="1"/>
          </p:cNvSpPr>
          <p:nvPr>
            <p:ph type="title"/>
          </p:nvPr>
        </p:nvSpPr>
        <p:spPr/>
        <p:txBody>
          <a:bodyPr/>
          <a:lstStyle/>
          <a:p>
            <a:r>
              <a:rPr lang="en-US" dirty="0"/>
              <a:t>Auto Roll Call</a:t>
            </a:r>
          </a:p>
        </p:txBody>
      </p:sp>
      <p:sp>
        <p:nvSpPr>
          <p:cNvPr id="3" name="Content Placeholder 2">
            <a:extLst>
              <a:ext uri="{FF2B5EF4-FFF2-40B4-BE49-F238E27FC236}">
                <a16:creationId xmlns:a16="http://schemas.microsoft.com/office/drawing/2014/main" id="{62DCA61E-0A34-DD49-A775-639598A610F7}"/>
              </a:ext>
            </a:extLst>
          </p:cNvPr>
          <p:cNvSpPr>
            <a:spLocks noGrp="1"/>
          </p:cNvSpPr>
          <p:nvPr>
            <p:ph idx="1"/>
          </p:nvPr>
        </p:nvSpPr>
        <p:spPr/>
        <p:txBody>
          <a:bodyPr/>
          <a:lstStyle/>
          <a:p>
            <a:r>
              <a:rPr lang="en-US" dirty="0"/>
              <a:t>Two steps:</a:t>
            </a:r>
          </a:p>
          <a:p>
            <a:endParaRPr lang="en-US" dirty="0"/>
          </a:p>
          <a:p>
            <a:r>
              <a:rPr lang="en-US" dirty="0"/>
              <a:t>Face detection and segmentation</a:t>
            </a:r>
          </a:p>
          <a:p>
            <a:r>
              <a:rPr lang="en-US" dirty="0"/>
              <a:t>Face recognition</a:t>
            </a:r>
          </a:p>
        </p:txBody>
      </p:sp>
    </p:spTree>
    <p:extLst>
      <p:ext uri="{BB962C8B-B14F-4D97-AF65-F5344CB8AC3E}">
        <p14:creationId xmlns:p14="http://schemas.microsoft.com/office/powerpoint/2010/main" val="380527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0672-ABBD-7345-AE4B-A3AA00453B5A}"/>
              </a:ext>
            </a:extLst>
          </p:cNvPr>
          <p:cNvSpPr>
            <a:spLocks noGrp="1"/>
          </p:cNvSpPr>
          <p:nvPr>
            <p:ph type="title"/>
          </p:nvPr>
        </p:nvSpPr>
        <p:spPr/>
        <p:txBody>
          <a:bodyPr/>
          <a:lstStyle/>
          <a:p>
            <a:r>
              <a:rPr lang="en-US" dirty="0"/>
              <a:t>Face recognition</a:t>
            </a:r>
          </a:p>
        </p:txBody>
      </p:sp>
      <p:sp>
        <p:nvSpPr>
          <p:cNvPr id="3" name="Content Placeholder 2">
            <a:extLst>
              <a:ext uri="{FF2B5EF4-FFF2-40B4-BE49-F238E27FC236}">
                <a16:creationId xmlns:a16="http://schemas.microsoft.com/office/drawing/2014/main" id="{62DCA61E-0A34-DD49-A775-639598A610F7}"/>
              </a:ext>
            </a:extLst>
          </p:cNvPr>
          <p:cNvSpPr>
            <a:spLocks noGrp="1"/>
          </p:cNvSpPr>
          <p:nvPr>
            <p:ph idx="1"/>
          </p:nvPr>
        </p:nvSpPr>
        <p:spPr/>
        <p:txBody>
          <a:bodyPr/>
          <a:lstStyle/>
          <a:p>
            <a:r>
              <a:rPr lang="en-US" dirty="0"/>
              <a:t>Using </a:t>
            </a:r>
            <a:r>
              <a:rPr lang="en-US" dirty="0" err="1"/>
              <a:t>FaceNet</a:t>
            </a:r>
            <a:endParaRPr lang="en-US" dirty="0"/>
          </a:p>
          <a:p>
            <a:pPr marL="0" indent="0">
              <a:buNone/>
            </a:pPr>
            <a:endParaRPr lang="en-US" dirty="0"/>
          </a:p>
          <a:p>
            <a:r>
              <a:rPr lang="en-US" dirty="0"/>
              <a:t>Triple loss</a:t>
            </a:r>
          </a:p>
        </p:txBody>
      </p:sp>
      <p:pic>
        <p:nvPicPr>
          <p:cNvPr id="4" name="Picture 3">
            <a:extLst>
              <a:ext uri="{FF2B5EF4-FFF2-40B4-BE49-F238E27FC236}">
                <a16:creationId xmlns:a16="http://schemas.microsoft.com/office/drawing/2014/main" id="{4695927F-57E5-9B4C-A3A2-641637DADAB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2255" y="1825625"/>
            <a:ext cx="2026804" cy="3587893"/>
          </a:xfrm>
          <a:prstGeom prst="rect">
            <a:avLst/>
          </a:prstGeom>
          <a:noFill/>
          <a:ln>
            <a:noFill/>
          </a:ln>
        </p:spPr>
      </p:pic>
      <p:pic>
        <p:nvPicPr>
          <p:cNvPr id="5" name="Picture 4">
            <a:extLst>
              <a:ext uri="{FF2B5EF4-FFF2-40B4-BE49-F238E27FC236}">
                <a16:creationId xmlns:a16="http://schemas.microsoft.com/office/drawing/2014/main" id="{C45C9C93-797A-D142-A709-C6F7D122B2DC}"/>
              </a:ext>
            </a:extLst>
          </p:cNvPr>
          <p:cNvPicPr/>
          <p:nvPr/>
        </p:nvPicPr>
        <p:blipFill>
          <a:blip r:embed="rId4">
            <a:extLst>
              <a:ext uri="{28A0092B-C50C-407E-A947-70E740481C1C}">
                <a14:useLocalDpi xmlns:a14="http://schemas.microsoft.com/office/drawing/2010/main" val="0"/>
              </a:ext>
            </a:extLst>
          </a:blip>
          <a:stretch>
            <a:fillRect/>
          </a:stretch>
        </p:blipFill>
        <p:spPr>
          <a:xfrm>
            <a:off x="850323" y="4001294"/>
            <a:ext cx="4400550" cy="1204336"/>
          </a:xfrm>
          <a:prstGeom prst="rect">
            <a:avLst/>
          </a:prstGeom>
        </p:spPr>
      </p:pic>
    </p:spTree>
    <p:extLst>
      <p:ext uri="{BB962C8B-B14F-4D97-AF65-F5344CB8AC3E}">
        <p14:creationId xmlns:p14="http://schemas.microsoft.com/office/powerpoint/2010/main" val="1330885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0672-ABBD-7345-AE4B-A3AA00453B5A}"/>
              </a:ext>
            </a:extLst>
          </p:cNvPr>
          <p:cNvSpPr>
            <a:spLocks noGrp="1"/>
          </p:cNvSpPr>
          <p:nvPr>
            <p:ph type="title"/>
          </p:nvPr>
        </p:nvSpPr>
        <p:spPr/>
        <p:txBody>
          <a:bodyPr/>
          <a:lstStyle/>
          <a:p>
            <a:r>
              <a:rPr lang="en-US" dirty="0"/>
              <a:t>Server Implement</a:t>
            </a:r>
          </a:p>
        </p:txBody>
      </p:sp>
      <p:sp>
        <p:nvSpPr>
          <p:cNvPr id="3" name="Content Placeholder 2">
            <a:extLst>
              <a:ext uri="{FF2B5EF4-FFF2-40B4-BE49-F238E27FC236}">
                <a16:creationId xmlns:a16="http://schemas.microsoft.com/office/drawing/2014/main" id="{62DCA61E-0A34-DD49-A775-639598A610F7}"/>
              </a:ext>
            </a:extLst>
          </p:cNvPr>
          <p:cNvSpPr>
            <a:spLocks noGrp="1"/>
          </p:cNvSpPr>
          <p:nvPr>
            <p:ph idx="1"/>
          </p:nvPr>
        </p:nvSpPr>
        <p:spPr/>
        <p:txBody>
          <a:bodyPr/>
          <a:lstStyle/>
          <a:p>
            <a:r>
              <a:rPr lang="en-US" dirty="0"/>
              <a:t>PCMBER architecture</a:t>
            </a:r>
          </a:p>
          <a:p>
            <a:r>
              <a:rPr lang="en-US" dirty="0"/>
              <a:t>(presentation - controller  - mediator - bean - mediator - resource )</a:t>
            </a:r>
          </a:p>
          <a:p>
            <a:endParaRPr lang="en-US" dirty="0"/>
          </a:p>
        </p:txBody>
      </p:sp>
      <p:pic>
        <p:nvPicPr>
          <p:cNvPr id="4" name="Picture 3">
            <a:extLst>
              <a:ext uri="{FF2B5EF4-FFF2-40B4-BE49-F238E27FC236}">
                <a16:creationId xmlns:a16="http://schemas.microsoft.com/office/drawing/2014/main" id="{3F12FCB7-B070-0A47-AE37-27FDCF2FCB9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572000" y="3095828"/>
            <a:ext cx="4252595" cy="2942590"/>
          </a:xfrm>
          <a:prstGeom prst="rect">
            <a:avLst/>
          </a:prstGeom>
        </p:spPr>
      </p:pic>
    </p:spTree>
    <p:extLst>
      <p:ext uri="{BB962C8B-B14F-4D97-AF65-F5344CB8AC3E}">
        <p14:creationId xmlns:p14="http://schemas.microsoft.com/office/powerpoint/2010/main" val="374894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0672-ABBD-7345-AE4B-A3AA00453B5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62DCA61E-0A34-DD49-A775-639598A610F7}"/>
              </a:ext>
            </a:extLst>
          </p:cNvPr>
          <p:cNvSpPr>
            <a:spLocks noGrp="1"/>
          </p:cNvSpPr>
          <p:nvPr>
            <p:ph idx="1"/>
          </p:nvPr>
        </p:nvSpPr>
        <p:spPr>
          <a:xfrm>
            <a:off x="1881071" y="2346619"/>
            <a:ext cx="5381857" cy="3303937"/>
          </a:xfrm>
        </p:spPr>
        <p:txBody>
          <a:bodyPr>
            <a:normAutofit/>
          </a:bodyPr>
          <a:lstStyle/>
          <a:p>
            <a:r>
              <a:rPr lang="en-US" dirty="0"/>
              <a:t>Subject introduce</a:t>
            </a:r>
          </a:p>
          <a:p>
            <a:r>
              <a:rPr lang="en-US" dirty="0"/>
              <a:t>Requirement</a:t>
            </a:r>
            <a:r>
              <a:rPr lang="zh-CN" altLang="en-US" dirty="0"/>
              <a:t> </a:t>
            </a:r>
            <a:r>
              <a:rPr lang="en-US" altLang="zh-CN" dirty="0"/>
              <a:t>Analyze</a:t>
            </a:r>
          </a:p>
          <a:p>
            <a:r>
              <a:rPr lang="en-US" altLang="zh-CN" dirty="0"/>
              <a:t>System implement and design</a:t>
            </a:r>
          </a:p>
          <a:p>
            <a:r>
              <a:rPr lang="en-US" altLang="zh-CN" dirty="0"/>
              <a:t>Conclusion and future work</a:t>
            </a:r>
          </a:p>
          <a:p>
            <a:endParaRPr lang="en-US" dirty="0"/>
          </a:p>
        </p:txBody>
      </p:sp>
    </p:spTree>
    <p:extLst>
      <p:ext uri="{BB962C8B-B14F-4D97-AF65-F5344CB8AC3E}">
        <p14:creationId xmlns:p14="http://schemas.microsoft.com/office/powerpoint/2010/main" val="182650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4BCAA-C247-4C45-9357-CBC4A5392D60}"/>
              </a:ext>
            </a:extLst>
          </p:cNvPr>
          <p:cNvSpPr>
            <a:spLocks noGrp="1"/>
          </p:cNvSpPr>
          <p:nvPr>
            <p:ph type="title"/>
          </p:nvPr>
        </p:nvSpPr>
        <p:spPr/>
        <p:txBody>
          <a:bodyPr/>
          <a:lstStyle/>
          <a:p>
            <a:r>
              <a:rPr lang="en-US" dirty="0"/>
              <a:t>Subject</a:t>
            </a:r>
            <a:r>
              <a:rPr lang="zh-CN" altLang="en-US" dirty="0"/>
              <a:t> </a:t>
            </a:r>
            <a:r>
              <a:rPr lang="en-US" altLang="zh-CN" dirty="0"/>
              <a:t>source</a:t>
            </a:r>
            <a:endParaRPr lang="en-US" dirty="0"/>
          </a:p>
        </p:txBody>
      </p:sp>
      <p:sp>
        <p:nvSpPr>
          <p:cNvPr id="3" name="Content Placeholder 2">
            <a:extLst>
              <a:ext uri="{FF2B5EF4-FFF2-40B4-BE49-F238E27FC236}">
                <a16:creationId xmlns:a16="http://schemas.microsoft.com/office/drawing/2014/main" id="{46DAF453-4960-0B4D-9D10-031641459E09}"/>
              </a:ext>
            </a:extLst>
          </p:cNvPr>
          <p:cNvSpPr>
            <a:spLocks noGrp="1"/>
          </p:cNvSpPr>
          <p:nvPr>
            <p:ph idx="1"/>
          </p:nvPr>
        </p:nvSpPr>
        <p:spPr>
          <a:xfrm>
            <a:off x="628650" y="1825625"/>
            <a:ext cx="7323859" cy="3397539"/>
          </a:xfrm>
        </p:spPr>
        <p:txBody>
          <a:bodyPr/>
          <a:lstStyle/>
          <a:p>
            <a:r>
              <a:rPr lang="en-US" dirty="0"/>
              <a:t>Traditional</a:t>
            </a:r>
            <a:r>
              <a:rPr lang="zh-CN" altLang="en-US" dirty="0"/>
              <a:t> </a:t>
            </a:r>
            <a:r>
              <a:rPr lang="en-US" altLang="zh-CN" dirty="0"/>
              <a:t>roll call disadvantage</a:t>
            </a:r>
            <a:endParaRPr lang="en-US" dirty="0"/>
          </a:p>
          <a:p>
            <a:endParaRPr lang="en-US" dirty="0"/>
          </a:p>
          <a:p>
            <a:r>
              <a:rPr lang="en-US" dirty="0"/>
              <a:t>Improve the roll call process</a:t>
            </a:r>
          </a:p>
          <a:p>
            <a:r>
              <a:rPr lang="en-US" dirty="0"/>
              <a:t>1.  Roll call spends a long time</a:t>
            </a:r>
          </a:p>
          <a:p>
            <a:r>
              <a:rPr lang="en-US" dirty="0"/>
              <a:t>2.  The result of roll call is not directly perceived</a:t>
            </a:r>
          </a:p>
        </p:txBody>
      </p:sp>
    </p:spTree>
    <p:extLst>
      <p:ext uri="{BB962C8B-B14F-4D97-AF65-F5344CB8AC3E}">
        <p14:creationId xmlns:p14="http://schemas.microsoft.com/office/powerpoint/2010/main" val="342849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0672-ABBD-7345-AE4B-A3AA00453B5A}"/>
              </a:ext>
            </a:extLst>
          </p:cNvPr>
          <p:cNvSpPr>
            <a:spLocks noGrp="1"/>
          </p:cNvSpPr>
          <p:nvPr>
            <p:ph type="title"/>
          </p:nvPr>
        </p:nvSpPr>
        <p:spPr/>
        <p:txBody>
          <a:bodyPr/>
          <a:lstStyle/>
          <a:p>
            <a:r>
              <a:rPr lang="en-US" dirty="0"/>
              <a:t>Requirement Analyze</a:t>
            </a:r>
          </a:p>
        </p:txBody>
      </p:sp>
      <p:sp>
        <p:nvSpPr>
          <p:cNvPr id="3" name="Content Placeholder 2">
            <a:extLst>
              <a:ext uri="{FF2B5EF4-FFF2-40B4-BE49-F238E27FC236}">
                <a16:creationId xmlns:a16="http://schemas.microsoft.com/office/drawing/2014/main" id="{62DCA61E-0A34-DD49-A775-639598A610F7}"/>
              </a:ext>
            </a:extLst>
          </p:cNvPr>
          <p:cNvSpPr>
            <a:spLocks noGrp="1"/>
          </p:cNvSpPr>
          <p:nvPr>
            <p:ph idx="1"/>
          </p:nvPr>
        </p:nvSpPr>
        <p:spPr>
          <a:xfrm>
            <a:off x="4895849" y="2543470"/>
            <a:ext cx="3319895" cy="1790411"/>
          </a:xfrm>
        </p:spPr>
        <p:txBody>
          <a:bodyPr/>
          <a:lstStyle/>
          <a:p>
            <a:r>
              <a:rPr lang="en-US" dirty="0"/>
              <a:t>Three</a:t>
            </a:r>
            <a:r>
              <a:rPr lang="zh-CN" altLang="en-US" dirty="0"/>
              <a:t> </a:t>
            </a:r>
            <a:r>
              <a:rPr lang="en-US" altLang="zh-CN" dirty="0"/>
              <a:t>groups</a:t>
            </a:r>
            <a:r>
              <a:rPr lang="zh-CN" altLang="en-US" dirty="0"/>
              <a:t> </a:t>
            </a:r>
            <a:r>
              <a:rPr lang="en-US" altLang="zh-CN" dirty="0"/>
              <a:t>of</a:t>
            </a:r>
            <a:r>
              <a:rPr lang="zh-CN" altLang="en-US" dirty="0"/>
              <a:t> </a:t>
            </a:r>
            <a:r>
              <a:rPr lang="en-US" altLang="zh-CN" dirty="0"/>
              <a:t>users:</a:t>
            </a:r>
          </a:p>
          <a:p>
            <a:r>
              <a:rPr lang="en-US" dirty="0"/>
              <a:t>Teachers</a:t>
            </a:r>
            <a:endParaRPr lang="en-US" altLang="zh-CN" dirty="0"/>
          </a:p>
          <a:p>
            <a:r>
              <a:rPr lang="en-US" dirty="0"/>
              <a:t>Students</a:t>
            </a:r>
          </a:p>
          <a:p>
            <a:r>
              <a:rPr lang="en-US" dirty="0"/>
              <a:t>Administrators</a:t>
            </a:r>
          </a:p>
        </p:txBody>
      </p:sp>
      <p:sp>
        <p:nvSpPr>
          <p:cNvPr id="5" name="TextBox 4">
            <a:extLst>
              <a:ext uri="{FF2B5EF4-FFF2-40B4-BE49-F238E27FC236}">
                <a16:creationId xmlns:a16="http://schemas.microsoft.com/office/drawing/2014/main" id="{B060CC18-DE1B-D547-B87F-5ED407F4DF17}"/>
              </a:ext>
            </a:extLst>
          </p:cNvPr>
          <p:cNvSpPr txBox="1"/>
          <p:nvPr/>
        </p:nvSpPr>
        <p:spPr>
          <a:xfrm>
            <a:off x="628650" y="2543470"/>
            <a:ext cx="3908314" cy="1338828"/>
          </a:xfrm>
          <a:prstGeom prst="rect">
            <a:avLst/>
          </a:prstGeom>
          <a:noFill/>
        </p:spPr>
        <p:txBody>
          <a:bodyPr wrap="none" rtlCol="0">
            <a:spAutoFit/>
          </a:bodyPr>
          <a:lstStyle/>
          <a:p>
            <a:r>
              <a:rPr lang="en-US" sz="2100" dirty="0"/>
              <a:t>Business requirement</a:t>
            </a:r>
          </a:p>
          <a:p>
            <a:pPr marL="342900" indent="-342900">
              <a:buAutoNum type="arabicPeriod"/>
            </a:pPr>
            <a:r>
              <a:rPr lang="en-US" altLang="zh-CN" sz="2100" dirty="0"/>
              <a:t>Fast up the roll call process</a:t>
            </a:r>
          </a:p>
          <a:p>
            <a:pPr marL="342900" indent="-342900">
              <a:buAutoNum type="arabicPeriod"/>
            </a:pPr>
            <a:r>
              <a:rPr lang="en-US" altLang="zh-CN" sz="2100" dirty="0"/>
              <a:t>Provide</a:t>
            </a:r>
            <a:r>
              <a:rPr lang="zh-CN" altLang="en-US" sz="2100" dirty="0"/>
              <a:t> </a:t>
            </a:r>
            <a:r>
              <a:rPr lang="en-US" altLang="zh-CN" sz="2100" dirty="0"/>
              <a:t>concrete roll call result</a:t>
            </a:r>
          </a:p>
          <a:p>
            <a:endParaRPr lang="en-US" altLang="zh-CN" dirty="0"/>
          </a:p>
        </p:txBody>
      </p:sp>
    </p:spTree>
    <p:extLst>
      <p:ext uri="{BB962C8B-B14F-4D97-AF65-F5344CB8AC3E}">
        <p14:creationId xmlns:p14="http://schemas.microsoft.com/office/powerpoint/2010/main" val="1430691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9B6F-7C3C-2946-BC51-7C1BE6E4CA88}"/>
              </a:ext>
            </a:extLst>
          </p:cNvPr>
          <p:cNvSpPr>
            <a:spLocks noGrp="1"/>
          </p:cNvSpPr>
          <p:nvPr>
            <p:ph type="title"/>
          </p:nvPr>
        </p:nvSpPr>
        <p:spPr/>
        <p:txBody>
          <a:bodyPr/>
          <a:lstStyle/>
          <a:p>
            <a:r>
              <a:rPr lang="en-US" dirty="0"/>
              <a:t>Teachers requirement</a:t>
            </a:r>
          </a:p>
        </p:txBody>
      </p:sp>
      <p:sp>
        <p:nvSpPr>
          <p:cNvPr id="3" name="Content Placeholder 2">
            <a:extLst>
              <a:ext uri="{FF2B5EF4-FFF2-40B4-BE49-F238E27FC236}">
                <a16:creationId xmlns:a16="http://schemas.microsoft.com/office/drawing/2014/main" id="{0478378D-2BB9-8F4C-A925-BEF21B4F1A35}"/>
              </a:ext>
            </a:extLst>
          </p:cNvPr>
          <p:cNvSpPr>
            <a:spLocks noGrp="1"/>
          </p:cNvSpPr>
          <p:nvPr>
            <p:ph idx="1"/>
          </p:nvPr>
        </p:nvSpPr>
        <p:spPr>
          <a:xfrm>
            <a:off x="628651" y="1690689"/>
            <a:ext cx="3730698" cy="1211999"/>
          </a:xfrm>
        </p:spPr>
        <p:txBody>
          <a:bodyPr>
            <a:normAutofit/>
          </a:bodyPr>
          <a:lstStyle/>
          <a:p>
            <a:r>
              <a:rPr lang="en-US" sz="2000" dirty="0"/>
              <a:t>Functional requirement</a:t>
            </a:r>
          </a:p>
          <a:p>
            <a:r>
              <a:rPr lang="en-US" sz="2000" dirty="0"/>
              <a:t>1. Roll call in light workload</a:t>
            </a:r>
          </a:p>
          <a:p>
            <a:r>
              <a:rPr lang="en-US" sz="2000" dirty="0"/>
              <a:t>2. Retrieve information</a:t>
            </a:r>
          </a:p>
        </p:txBody>
      </p:sp>
      <p:sp>
        <p:nvSpPr>
          <p:cNvPr id="4" name="Content Placeholder 2">
            <a:extLst>
              <a:ext uri="{FF2B5EF4-FFF2-40B4-BE49-F238E27FC236}">
                <a16:creationId xmlns:a16="http://schemas.microsoft.com/office/drawing/2014/main" id="{07DB564F-2F6D-1044-9DCB-C3A01FEB1DE1}"/>
              </a:ext>
            </a:extLst>
          </p:cNvPr>
          <p:cNvSpPr txBox="1">
            <a:spLocks/>
          </p:cNvSpPr>
          <p:nvPr/>
        </p:nvSpPr>
        <p:spPr>
          <a:xfrm>
            <a:off x="613143" y="3242930"/>
            <a:ext cx="3746206" cy="30864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Non-functional requirement</a:t>
            </a:r>
          </a:p>
        </p:txBody>
      </p:sp>
      <p:pic>
        <p:nvPicPr>
          <p:cNvPr id="6" name="Picture 5">
            <a:extLst>
              <a:ext uri="{FF2B5EF4-FFF2-40B4-BE49-F238E27FC236}">
                <a16:creationId xmlns:a16="http://schemas.microsoft.com/office/drawing/2014/main" id="{8C4F6A3B-3589-D94C-A4B2-ABB1D0EA3D1A}"/>
              </a:ext>
            </a:extLst>
          </p:cNvPr>
          <p:cNvPicPr>
            <a:picLocks noChangeAspect="1"/>
          </p:cNvPicPr>
          <p:nvPr/>
        </p:nvPicPr>
        <p:blipFill>
          <a:blip r:embed="rId3"/>
          <a:stretch>
            <a:fillRect/>
          </a:stretch>
        </p:blipFill>
        <p:spPr>
          <a:xfrm>
            <a:off x="4160519" y="1800463"/>
            <a:ext cx="4984709" cy="4005976"/>
          </a:xfrm>
          <a:prstGeom prst="rect">
            <a:avLst/>
          </a:prstGeom>
        </p:spPr>
      </p:pic>
    </p:spTree>
    <p:extLst>
      <p:ext uri="{BB962C8B-B14F-4D97-AF65-F5344CB8AC3E}">
        <p14:creationId xmlns:p14="http://schemas.microsoft.com/office/powerpoint/2010/main" val="2969267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5B5460E-813B-2940-AA93-27CD113BFFF9}"/>
              </a:ext>
            </a:extLst>
          </p:cNvPr>
          <p:cNvSpPr>
            <a:spLocks noGrp="1"/>
          </p:cNvSpPr>
          <p:nvPr>
            <p:ph type="title"/>
          </p:nvPr>
        </p:nvSpPr>
        <p:spPr/>
        <p:txBody>
          <a:bodyPr/>
          <a:lstStyle/>
          <a:p>
            <a:r>
              <a:rPr lang="en-US" dirty="0"/>
              <a:t>Users requirement</a:t>
            </a:r>
          </a:p>
        </p:txBody>
      </p:sp>
      <p:sp>
        <p:nvSpPr>
          <p:cNvPr id="11" name="Content Placeholder 2">
            <a:extLst>
              <a:ext uri="{FF2B5EF4-FFF2-40B4-BE49-F238E27FC236}">
                <a16:creationId xmlns:a16="http://schemas.microsoft.com/office/drawing/2014/main" id="{BA7DAB81-3F8B-D74F-B88C-7F697B1E18FD}"/>
              </a:ext>
            </a:extLst>
          </p:cNvPr>
          <p:cNvSpPr>
            <a:spLocks noGrp="1"/>
          </p:cNvSpPr>
          <p:nvPr>
            <p:ph idx="1"/>
          </p:nvPr>
        </p:nvSpPr>
        <p:spPr>
          <a:xfrm>
            <a:off x="5488360" y="1851533"/>
            <a:ext cx="3655640" cy="3954907"/>
          </a:xfrm>
        </p:spPr>
        <p:txBody>
          <a:bodyPr anchor="ctr">
            <a:normAutofit/>
          </a:bodyPr>
          <a:lstStyle/>
          <a:p>
            <a:r>
              <a:rPr lang="en-US" dirty="0"/>
              <a:t>Features:</a:t>
            </a:r>
          </a:p>
          <a:p>
            <a:endParaRPr lang="en-US" dirty="0"/>
          </a:p>
          <a:p>
            <a:r>
              <a:rPr lang="en-US" dirty="0"/>
              <a:t>Only use the system for once or several times at most </a:t>
            </a:r>
          </a:p>
          <a:p>
            <a:r>
              <a:rPr lang="en-US" dirty="0"/>
              <a:t>Doesn’t provide students </a:t>
            </a:r>
            <a:r>
              <a:rPr lang="en-US" dirty="0" err="1"/>
              <a:t>convinence</a:t>
            </a:r>
            <a:r>
              <a:rPr lang="en-US" dirty="0"/>
              <a:t> directly</a:t>
            </a:r>
          </a:p>
        </p:txBody>
      </p:sp>
      <p:pic>
        <p:nvPicPr>
          <p:cNvPr id="12" name="Picture 11">
            <a:extLst>
              <a:ext uri="{FF2B5EF4-FFF2-40B4-BE49-F238E27FC236}">
                <a16:creationId xmlns:a16="http://schemas.microsoft.com/office/drawing/2014/main" id="{AEA48641-BC6C-8D4A-BB06-14A82CAD6FC4}"/>
              </a:ext>
            </a:extLst>
          </p:cNvPr>
          <p:cNvPicPr>
            <a:picLocks noChangeAspect="1"/>
          </p:cNvPicPr>
          <p:nvPr/>
        </p:nvPicPr>
        <p:blipFill>
          <a:blip r:embed="rId3"/>
          <a:stretch>
            <a:fillRect/>
          </a:stretch>
        </p:blipFill>
        <p:spPr>
          <a:xfrm>
            <a:off x="983319" y="2590367"/>
            <a:ext cx="3802037" cy="1977059"/>
          </a:xfrm>
          <a:prstGeom prst="rect">
            <a:avLst/>
          </a:prstGeom>
        </p:spPr>
      </p:pic>
    </p:spTree>
    <p:extLst>
      <p:ext uri="{BB962C8B-B14F-4D97-AF65-F5344CB8AC3E}">
        <p14:creationId xmlns:p14="http://schemas.microsoft.com/office/powerpoint/2010/main" val="1238109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9B6F-7C3C-2946-BC51-7C1BE6E4CA88}"/>
              </a:ext>
            </a:extLst>
          </p:cNvPr>
          <p:cNvSpPr>
            <a:spLocks noGrp="1"/>
          </p:cNvSpPr>
          <p:nvPr>
            <p:ph type="title"/>
          </p:nvPr>
        </p:nvSpPr>
        <p:spPr/>
        <p:txBody>
          <a:bodyPr/>
          <a:lstStyle/>
          <a:p>
            <a:r>
              <a:rPr lang="en-US" dirty="0"/>
              <a:t>Administrators requirement</a:t>
            </a:r>
          </a:p>
        </p:txBody>
      </p:sp>
      <p:pic>
        <p:nvPicPr>
          <p:cNvPr id="5" name="Content Placeholder 4">
            <a:extLst>
              <a:ext uri="{FF2B5EF4-FFF2-40B4-BE49-F238E27FC236}">
                <a16:creationId xmlns:a16="http://schemas.microsoft.com/office/drawing/2014/main" id="{3480FA97-E589-C44B-B201-C4297F377620}"/>
              </a:ext>
            </a:extLst>
          </p:cNvPr>
          <p:cNvPicPr>
            <a:picLocks noGrp="1" noChangeAspect="1"/>
          </p:cNvPicPr>
          <p:nvPr>
            <p:ph idx="1"/>
          </p:nvPr>
        </p:nvPicPr>
        <p:blipFill>
          <a:blip r:embed="rId2"/>
          <a:stretch>
            <a:fillRect/>
          </a:stretch>
        </p:blipFill>
        <p:spPr>
          <a:xfrm>
            <a:off x="2381250" y="3137694"/>
            <a:ext cx="4381500" cy="1727200"/>
          </a:xfrm>
        </p:spPr>
      </p:pic>
      <p:sp>
        <p:nvSpPr>
          <p:cNvPr id="6" name="TextBox 5">
            <a:extLst>
              <a:ext uri="{FF2B5EF4-FFF2-40B4-BE49-F238E27FC236}">
                <a16:creationId xmlns:a16="http://schemas.microsoft.com/office/drawing/2014/main" id="{3E4AECD7-78B6-0E4D-A333-FCF2B3F70C2A}"/>
              </a:ext>
            </a:extLst>
          </p:cNvPr>
          <p:cNvSpPr txBox="1"/>
          <p:nvPr/>
        </p:nvSpPr>
        <p:spPr>
          <a:xfrm>
            <a:off x="628650" y="1506023"/>
            <a:ext cx="5153398" cy="646331"/>
          </a:xfrm>
          <a:prstGeom prst="rect">
            <a:avLst/>
          </a:prstGeom>
          <a:noFill/>
        </p:spPr>
        <p:txBody>
          <a:bodyPr wrap="none" rtlCol="0">
            <a:spAutoFit/>
          </a:bodyPr>
          <a:lstStyle/>
          <a:p>
            <a:r>
              <a:rPr lang="en-US" dirty="0"/>
              <a:t>Importance of administrators:</a:t>
            </a:r>
          </a:p>
          <a:p>
            <a:r>
              <a:rPr lang="en-US" dirty="0"/>
              <a:t>Manage all information of teachers, students, classes</a:t>
            </a:r>
          </a:p>
        </p:txBody>
      </p:sp>
    </p:spTree>
    <p:extLst>
      <p:ext uri="{BB962C8B-B14F-4D97-AF65-F5344CB8AC3E}">
        <p14:creationId xmlns:p14="http://schemas.microsoft.com/office/powerpoint/2010/main" val="2314582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0672-ABBD-7345-AE4B-A3AA00453B5A}"/>
              </a:ext>
            </a:extLst>
          </p:cNvPr>
          <p:cNvSpPr>
            <a:spLocks noGrp="1"/>
          </p:cNvSpPr>
          <p:nvPr>
            <p:ph type="title"/>
          </p:nvPr>
        </p:nvSpPr>
        <p:spPr/>
        <p:txBody>
          <a:bodyPr/>
          <a:lstStyle/>
          <a:p>
            <a:r>
              <a:rPr lang="en-US" dirty="0"/>
              <a:t>System Analyze and Implement</a:t>
            </a:r>
          </a:p>
        </p:txBody>
      </p:sp>
      <p:sp>
        <p:nvSpPr>
          <p:cNvPr id="3" name="Content Placeholder 2">
            <a:extLst>
              <a:ext uri="{FF2B5EF4-FFF2-40B4-BE49-F238E27FC236}">
                <a16:creationId xmlns:a16="http://schemas.microsoft.com/office/drawing/2014/main" id="{62DCA61E-0A34-DD49-A775-639598A610F7}"/>
              </a:ext>
            </a:extLst>
          </p:cNvPr>
          <p:cNvSpPr>
            <a:spLocks noGrp="1"/>
          </p:cNvSpPr>
          <p:nvPr>
            <p:ph idx="1"/>
          </p:nvPr>
        </p:nvSpPr>
        <p:spPr>
          <a:xfrm>
            <a:off x="434686" y="1520825"/>
            <a:ext cx="7886700" cy="4351338"/>
          </a:xfrm>
        </p:spPr>
        <p:txBody>
          <a:bodyPr/>
          <a:lstStyle/>
          <a:p>
            <a:r>
              <a:rPr lang="en-US" dirty="0"/>
              <a:t>1. WeChat mini program</a:t>
            </a:r>
          </a:p>
          <a:p>
            <a:r>
              <a:rPr lang="en-US" dirty="0"/>
              <a:t>2. Android application</a:t>
            </a:r>
          </a:p>
          <a:p>
            <a:r>
              <a:rPr lang="en-US" dirty="0"/>
              <a:t>3. Server and administrator program</a:t>
            </a:r>
          </a:p>
        </p:txBody>
      </p:sp>
      <p:pic>
        <p:nvPicPr>
          <p:cNvPr id="4" name="Picture 3">
            <a:extLst>
              <a:ext uri="{FF2B5EF4-FFF2-40B4-BE49-F238E27FC236}">
                <a16:creationId xmlns:a16="http://schemas.microsoft.com/office/drawing/2014/main" id="{98EE1ACC-A833-224B-9848-D23AFCE0DA8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189980" y="2846388"/>
            <a:ext cx="5645785" cy="3623945"/>
          </a:xfrm>
          <a:prstGeom prst="rect">
            <a:avLst/>
          </a:prstGeom>
        </p:spPr>
      </p:pic>
    </p:spTree>
    <p:extLst>
      <p:ext uri="{BB962C8B-B14F-4D97-AF65-F5344CB8AC3E}">
        <p14:creationId xmlns:p14="http://schemas.microsoft.com/office/powerpoint/2010/main" val="2986175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9B6F-7C3C-2946-BC51-7C1BE6E4CA88}"/>
              </a:ext>
            </a:extLst>
          </p:cNvPr>
          <p:cNvSpPr>
            <a:spLocks noGrp="1"/>
          </p:cNvSpPr>
          <p:nvPr>
            <p:ph type="title"/>
          </p:nvPr>
        </p:nvSpPr>
        <p:spPr/>
        <p:txBody>
          <a:bodyPr/>
          <a:lstStyle/>
          <a:p>
            <a:r>
              <a:rPr lang="en-US" dirty="0"/>
              <a:t>WeChat</a:t>
            </a:r>
            <a:r>
              <a:rPr lang="zh-CN" altLang="en-US" dirty="0"/>
              <a:t> </a:t>
            </a:r>
            <a:r>
              <a:rPr lang="en-US" altLang="zh-CN" dirty="0"/>
              <a:t>Mini</a:t>
            </a:r>
            <a:r>
              <a:rPr lang="zh-CN" altLang="en-US" dirty="0"/>
              <a:t> </a:t>
            </a:r>
            <a:r>
              <a:rPr lang="en-US" altLang="zh-CN" dirty="0"/>
              <a:t>Program</a:t>
            </a:r>
            <a:endParaRPr lang="en-US" dirty="0"/>
          </a:p>
        </p:txBody>
      </p:sp>
      <p:pic>
        <p:nvPicPr>
          <p:cNvPr id="4" name="Content Placeholder 3">
            <a:extLst>
              <a:ext uri="{FF2B5EF4-FFF2-40B4-BE49-F238E27FC236}">
                <a16:creationId xmlns:a16="http://schemas.microsoft.com/office/drawing/2014/main" id="{9820ECD0-0E7C-C14F-BBFC-6E954141F812}"/>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00179" y="1647870"/>
            <a:ext cx="2224616" cy="3956974"/>
          </a:xfrm>
          <a:prstGeom prst="rect">
            <a:avLst/>
          </a:prstGeom>
          <a:noFill/>
          <a:ln>
            <a:noFill/>
          </a:ln>
        </p:spPr>
      </p:pic>
      <p:pic>
        <p:nvPicPr>
          <p:cNvPr id="5" name="Picture 4">
            <a:extLst>
              <a:ext uri="{FF2B5EF4-FFF2-40B4-BE49-F238E27FC236}">
                <a16:creationId xmlns:a16="http://schemas.microsoft.com/office/drawing/2014/main" id="{5645C960-43FE-3248-87F8-1EB578DCD56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2162" y="1647870"/>
            <a:ext cx="2415821" cy="3956974"/>
          </a:xfrm>
          <a:prstGeom prst="rect">
            <a:avLst/>
          </a:prstGeom>
          <a:noFill/>
          <a:ln>
            <a:noFill/>
          </a:ln>
        </p:spPr>
      </p:pic>
    </p:spTree>
    <p:extLst>
      <p:ext uri="{BB962C8B-B14F-4D97-AF65-F5344CB8AC3E}">
        <p14:creationId xmlns:p14="http://schemas.microsoft.com/office/powerpoint/2010/main" val="2216650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TotalTime>
  <Words>553</Words>
  <Application>Microsoft Macintosh PowerPoint</Application>
  <PresentationFormat>On-screen Show (4:3)</PresentationFormat>
  <Paragraphs>90</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等线</vt:lpstr>
      <vt:lpstr>等线 Light</vt:lpstr>
      <vt:lpstr>Arial</vt:lpstr>
      <vt:lpstr>Calibri</vt:lpstr>
      <vt:lpstr>Calibri Light</vt:lpstr>
      <vt:lpstr>Office Theme</vt:lpstr>
      <vt:lpstr>Design and Implementation of Smart Roll-Call System based on Face Recognition </vt:lpstr>
      <vt:lpstr>Outline</vt:lpstr>
      <vt:lpstr>Subject source</vt:lpstr>
      <vt:lpstr>Requirement Analyze</vt:lpstr>
      <vt:lpstr>Teachers requirement</vt:lpstr>
      <vt:lpstr>Users requirement</vt:lpstr>
      <vt:lpstr>Administrators requirement</vt:lpstr>
      <vt:lpstr>System Analyze and Implement</vt:lpstr>
      <vt:lpstr>WeChat Mini Program</vt:lpstr>
      <vt:lpstr>Student login</vt:lpstr>
      <vt:lpstr>Student Upload Personal Picture</vt:lpstr>
      <vt:lpstr>Android Application</vt:lpstr>
      <vt:lpstr>Change class status(begin and finish roll call)</vt:lpstr>
      <vt:lpstr>Asynchronous data request</vt:lpstr>
      <vt:lpstr>Auto Roll Call</vt:lpstr>
      <vt:lpstr>Auto Roll Call</vt:lpstr>
      <vt:lpstr>Face recognition</vt:lpstr>
      <vt:lpstr>Server Implement</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Smart Roll-Call System based on Face Recognition </dc:title>
  <dc:creator>Happy</dc:creator>
  <cp:lastModifiedBy>Happy</cp:lastModifiedBy>
  <cp:revision>32</cp:revision>
  <dcterms:created xsi:type="dcterms:W3CDTF">2019-06-12T14:34:34Z</dcterms:created>
  <dcterms:modified xsi:type="dcterms:W3CDTF">2019-06-13T10:08:18Z</dcterms:modified>
</cp:coreProperties>
</file>