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  <a:srgbClr val="C7A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EE749-BE68-4460-AA4E-EDDC965D6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4E8B81-47F6-44D0-84AE-4EE361EAD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1563A-A1AA-49FA-9B96-B100661D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C3FD-3FDD-4E2F-9D6F-59B1B9571A6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FD1CD-6876-41B0-A3C6-2A7F950B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BCFE3-70DB-48EF-ADC0-724F3640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E1EE-515F-4722-B258-85AA70DBA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5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A91A9-3443-4EED-9B8F-82BCBF62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80824C-A67F-4D7D-B5D7-5574ACD2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10A8B-32C4-4764-BCDF-46B96DFF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C3FD-3FDD-4E2F-9D6F-59B1B9571A6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9E145-9929-4346-915C-61823BA9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10186-CA3F-4189-8DE9-6018D7E5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E1EE-515F-4722-B258-85AA70DBA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3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F76F39-04E0-4059-B860-F3450294B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EF0F90-CDA3-4833-B56D-5FBADDFDD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1FD60-5122-4816-B628-62FBDA17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C3FD-3FDD-4E2F-9D6F-59B1B9571A6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35A2F-F752-4B9C-A603-527EACC1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A2BC3-4C8A-4DD1-9632-0278F770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E1EE-515F-4722-B258-85AA70DBA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67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5C56F-CA03-45C9-9266-857384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A01B8-DAA0-47C6-B334-1757C1E6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33C35-80E4-4582-A8BE-A1183186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C3FD-3FDD-4E2F-9D6F-59B1B9571A6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3166F-114A-4FC8-A6F0-9CDF228C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7A598-5190-4699-B7CE-8A3B0DF4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E1EE-515F-4722-B258-85AA70DBA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9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44F54-4BA8-475B-B3DC-747D9265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24EA1D-FDA5-4A43-99B2-83FF9416C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58E69-21F4-4FA6-9D5A-087837DA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C3FD-3FDD-4E2F-9D6F-59B1B9571A6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48087-95E9-413B-9CAA-16B6F67F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6F826-BF61-461A-81F8-C193DDF7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E1EE-515F-4722-B258-85AA70DBA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97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11DAD-9ECF-49C0-9E6E-897037C3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4C2F3-113D-45E5-952F-7A41E9B1A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52DE5-6D85-4B0E-925A-0045FA01F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96867-788B-4D65-A93D-042CAEE4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C3FD-3FDD-4E2F-9D6F-59B1B9571A6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68FDD-524F-4811-9608-EAE12E68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ACBEFE-3719-4E7F-828B-223FBE0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E1EE-515F-4722-B258-85AA70DBA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96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F0CFC-3ED4-4508-B7E4-3F61BAF9C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9A9170-CB1F-4DB8-BCB6-025E8236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BB7B0C-CBDD-467F-B22B-54ED75F93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75B4DA-538A-481C-8333-D3A21A2A1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A135F7-E8A8-4067-83DA-6E802CADA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4C6B3B-5803-4B56-8F98-E3974915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C3FD-3FDD-4E2F-9D6F-59B1B9571A6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D2EE5B-C567-41C1-8E63-11DFEF9D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5CD406-8681-40DF-BB60-867F3E5F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E1EE-515F-4722-B258-85AA70DBA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0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AB29C-9618-48BB-A88D-D22E7175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10E0B7-6214-4C8D-BDCA-0292D834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C3FD-3FDD-4E2F-9D6F-59B1B9571A6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642654-765E-4137-9684-AF972C7C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544FEF-B84E-48DF-B152-8F2DF4F6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E1EE-515F-4722-B258-85AA70DBA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2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96B51F-B689-4313-9CE6-E591BAC7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C3FD-3FDD-4E2F-9D6F-59B1B9571A6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81729-2613-4658-B8DA-F7FB86D2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D305EA-2E73-4F6B-8181-95058A15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E1EE-515F-4722-B258-85AA70DBA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9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FC419-B442-449B-85EB-CB89AC5C5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2BB79-4BF4-4DE6-B09F-93E391972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1D430-3486-4484-A9A6-55AAC37BE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70F3D3-BB97-489F-ABC1-D6C9C292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C3FD-3FDD-4E2F-9D6F-59B1B9571A6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583370-9C0B-468C-9D24-0BFE154C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A6B2E8-5B12-4AA5-8096-158723C2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E1EE-515F-4722-B258-85AA70DBA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7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83BB4-B3D5-42CE-AD10-57CB7B5BE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27687C-E267-4D35-97F9-785514238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588CD7-2B50-4A4F-BAD6-AE1081F52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4B86DD-FF71-4B54-84C2-B0A816E9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C3FD-3FDD-4E2F-9D6F-59B1B9571A6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75BB2D-2812-42E2-893A-E1956702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3AACC-85CF-4040-A38A-3672881A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E1EE-515F-4722-B258-85AA70DBA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6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F215D1-8654-4B17-8272-86C7F62D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B00EA1-B5D5-43FE-81A5-8977A24F0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034DB-51DC-4DC9-AA12-4DBCFBA2F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C3FD-3FDD-4E2F-9D6F-59B1B9571A6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A2ADA-F9CF-4D28-A442-F50775D17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90D71-5411-45AE-956F-0E1383261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E1EE-515F-4722-B258-85AA70DBA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69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9t/nsmc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ountains, Panorama, Forest, Mountain, Nature">
            <a:extLst>
              <a:ext uri="{FF2B5EF4-FFF2-40B4-BE49-F238E27FC236}">
                <a16:creationId xmlns:a16="http://schemas.microsoft.com/office/drawing/2014/main" id="{F4C0C630-12B2-4CC8-9E89-42E54E3F8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39" r="367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73D79D5-B34B-4980-8E2B-2D7406193067}"/>
              </a:ext>
            </a:extLst>
          </p:cNvPr>
          <p:cNvSpPr/>
          <p:nvPr/>
        </p:nvSpPr>
        <p:spPr>
          <a:xfrm>
            <a:off x="0" y="0"/>
            <a:ext cx="12191980" cy="685799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30DB1-227E-483A-AD82-050DD3DE05AF}"/>
              </a:ext>
            </a:extLst>
          </p:cNvPr>
          <p:cNvSpPr txBox="1"/>
          <p:nvPr/>
        </p:nvSpPr>
        <p:spPr>
          <a:xfrm>
            <a:off x="1" y="2459504"/>
            <a:ext cx="121919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How to </a:t>
            </a:r>
            <a:r>
              <a:rPr lang="en-US" altLang="ko-KR" sz="11500" dirty="0">
                <a:solidFill>
                  <a:srgbClr val="C7A57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</a:t>
            </a:r>
            <a:endParaRPr lang="ko-KR" altLang="en-US" sz="11500" dirty="0">
              <a:solidFill>
                <a:srgbClr val="C7A57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95432E-53A3-484D-84B6-46E694F1418F}"/>
              </a:ext>
            </a:extLst>
          </p:cNvPr>
          <p:cNvSpPr/>
          <p:nvPr/>
        </p:nvSpPr>
        <p:spPr>
          <a:xfrm>
            <a:off x="4915362" y="4687746"/>
            <a:ext cx="2361236" cy="324091"/>
          </a:xfrm>
          <a:prstGeom prst="roundRect">
            <a:avLst>
              <a:gd name="adj" fmla="val 50000"/>
            </a:avLst>
          </a:prstGeom>
          <a:solidFill>
            <a:srgbClr val="C7A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CLICK        &gt;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" name="그래픽 7" descr="채우기 없는 웃는 얼굴">
            <a:extLst>
              <a:ext uri="{FF2B5EF4-FFF2-40B4-BE49-F238E27FC236}">
                <a16:creationId xmlns:a16="http://schemas.microsoft.com/office/drawing/2014/main" id="{D1DE5D40-46F3-466F-B00E-F5C35D60D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8558" y="1857150"/>
            <a:ext cx="367600" cy="367600"/>
          </a:xfrm>
          <a:prstGeom prst="rect">
            <a:avLst/>
          </a:prstGeom>
        </p:spPr>
      </p:pic>
      <p:pic>
        <p:nvPicPr>
          <p:cNvPr id="9" name="그래픽 8" descr="채우기 없는 슬픈 얼굴">
            <a:extLst>
              <a:ext uri="{FF2B5EF4-FFF2-40B4-BE49-F238E27FC236}">
                <a16:creationId xmlns:a16="http://schemas.microsoft.com/office/drawing/2014/main" id="{1A12C7AB-04AF-4306-A7EC-40BD3C876C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7653" y="1857150"/>
            <a:ext cx="367600" cy="367600"/>
          </a:xfrm>
          <a:prstGeom prst="rect">
            <a:avLst/>
          </a:prstGeom>
        </p:spPr>
      </p:pic>
      <p:pic>
        <p:nvPicPr>
          <p:cNvPr id="10" name="그래픽 9" descr="채우기 없는 웃고 있는 얼굴">
            <a:extLst>
              <a:ext uri="{FF2B5EF4-FFF2-40B4-BE49-F238E27FC236}">
                <a16:creationId xmlns:a16="http://schemas.microsoft.com/office/drawing/2014/main" id="{FEB237D8-D3CA-4214-A65E-31E0F524CE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96748" y="1860932"/>
            <a:ext cx="367600" cy="367600"/>
          </a:xfrm>
          <a:prstGeom prst="rect">
            <a:avLst/>
          </a:prstGeom>
        </p:spPr>
      </p:pic>
      <p:pic>
        <p:nvPicPr>
          <p:cNvPr id="11" name="그래픽 10" descr="채우기 없는 보통 얼굴">
            <a:extLst>
              <a:ext uri="{FF2B5EF4-FFF2-40B4-BE49-F238E27FC236}">
                <a16:creationId xmlns:a16="http://schemas.microsoft.com/office/drawing/2014/main" id="{79E29FCC-52B3-465C-B93A-1FE8970988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65843" y="1848320"/>
            <a:ext cx="367600" cy="3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ountains, Panorama, Forest, Mountain, Nature">
            <a:extLst>
              <a:ext uri="{FF2B5EF4-FFF2-40B4-BE49-F238E27FC236}">
                <a16:creationId xmlns:a16="http://schemas.microsoft.com/office/drawing/2014/main" id="{CADABF6B-32D9-4F86-A3E4-21C6CC351A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39" t="37959" r="3673" b="30204"/>
          <a:stretch/>
        </p:blipFill>
        <p:spPr bwMode="auto">
          <a:xfrm>
            <a:off x="20" y="0"/>
            <a:ext cx="12191980" cy="5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5F1FF2-4C29-4BE7-9DE1-1B75EC47FFC3}"/>
              </a:ext>
            </a:extLst>
          </p:cNvPr>
          <p:cNvSpPr/>
          <p:nvPr/>
        </p:nvSpPr>
        <p:spPr>
          <a:xfrm>
            <a:off x="0" y="0"/>
            <a:ext cx="12191980" cy="55050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07E0D-F7E4-4D1A-AAFE-19D8DAA0357A}"/>
              </a:ext>
            </a:extLst>
          </p:cNvPr>
          <p:cNvSpPr txBox="1"/>
          <p:nvPr/>
        </p:nvSpPr>
        <p:spPr>
          <a:xfrm>
            <a:off x="274563" y="0"/>
            <a:ext cx="2393992" cy="4669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M2SNET</a:t>
            </a:r>
            <a:endParaRPr lang="ko-KR" altLang="en-US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F61B1-A6E3-47E1-9F8F-18905FF19CC3}"/>
              </a:ext>
            </a:extLst>
          </p:cNvPr>
          <p:cNvSpPr txBox="1"/>
          <p:nvPr/>
        </p:nvSpPr>
        <p:spPr>
          <a:xfrm>
            <a:off x="628940" y="860658"/>
            <a:ext cx="427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Predict</a:t>
            </a:r>
            <a:endParaRPr lang="ko-KR" altLang="en-US" sz="2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E541D7-5BF3-4439-89B1-FD335CBEC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76" y="1991217"/>
            <a:ext cx="6175507" cy="3792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C8431A-4170-49D3-8D36-DFE766CCABF3}"/>
              </a:ext>
            </a:extLst>
          </p:cNvPr>
          <p:cNvSpPr txBox="1"/>
          <p:nvPr/>
        </p:nvSpPr>
        <p:spPr>
          <a:xfrm>
            <a:off x="7268547" y="1923684"/>
            <a:ext cx="4823928" cy="264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들어오는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Text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대하여 어떤 감정 범주를 가질 지 확률 값을 도출합니다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Text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입력하면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Main Sentiment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각 감정 범주에 대한 확률 값을 출력하고 이를 시각화 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접목시키기 위해선 코드 수준 수정이 필요합니다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390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ountains, Panorama, Forest, Mountain, Nature">
            <a:extLst>
              <a:ext uri="{FF2B5EF4-FFF2-40B4-BE49-F238E27FC236}">
                <a16:creationId xmlns:a16="http://schemas.microsoft.com/office/drawing/2014/main" id="{3E330921-5524-4D0D-9588-445BC8C0B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39" t="37959" r="3673" b="30204"/>
          <a:stretch/>
        </p:blipFill>
        <p:spPr bwMode="auto">
          <a:xfrm>
            <a:off x="20" y="0"/>
            <a:ext cx="12191980" cy="5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09E072E-1B08-40BA-98A9-614118BF178A}"/>
              </a:ext>
            </a:extLst>
          </p:cNvPr>
          <p:cNvSpPr/>
          <p:nvPr/>
        </p:nvSpPr>
        <p:spPr>
          <a:xfrm>
            <a:off x="0" y="0"/>
            <a:ext cx="12191980" cy="55050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92922-242F-4F76-A76F-57283A71419D}"/>
              </a:ext>
            </a:extLst>
          </p:cNvPr>
          <p:cNvSpPr txBox="1"/>
          <p:nvPr/>
        </p:nvSpPr>
        <p:spPr>
          <a:xfrm>
            <a:off x="274563" y="0"/>
            <a:ext cx="2393992" cy="4669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M2SNET</a:t>
            </a:r>
            <a:endParaRPr lang="ko-KR" altLang="en-US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94FF3-31C7-4BB4-A845-84F87BBE3CFD}"/>
              </a:ext>
            </a:extLst>
          </p:cNvPr>
          <p:cNvSpPr txBox="1"/>
          <p:nvPr/>
        </p:nvSpPr>
        <p:spPr>
          <a:xfrm>
            <a:off x="628940" y="860658"/>
            <a:ext cx="427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Predict</a:t>
            </a:r>
            <a:endParaRPr lang="ko-KR" altLang="en-US" sz="2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5BE1A2-7C36-45F1-A4E6-0B7BB190F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40" y="1508157"/>
            <a:ext cx="9144000" cy="49053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C55D857-EB06-4901-91B7-ED4585C85051}"/>
              </a:ext>
            </a:extLst>
          </p:cNvPr>
          <p:cNvSpPr/>
          <p:nvPr/>
        </p:nvSpPr>
        <p:spPr>
          <a:xfrm>
            <a:off x="6040696" y="1884784"/>
            <a:ext cx="1675721" cy="205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72251B-E2EC-4B8D-896B-555137835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062" y="840888"/>
            <a:ext cx="3814468" cy="34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1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ountains, Panorama, Forest, Mountain, Nature">
            <a:extLst>
              <a:ext uri="{FF2B5EF4-FFF2-40B4-BE49-F238E27FC236}">
                <a16:creationId xmlns:a16="http://schemas.microsoft.com/office/drawing/2014/main" id="{57230914-47E8-4173-84D3-2EE645090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39" t="37959" r="3673" b="30204"/>
          <a:stretch/>
        </p:blipFill>
        <p:spPr bwMode="auto">
          <a:xfrm>
            <a:off x="20" y="0"/>
            <a:ext cx="12191980" cy="5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82049E-923C-43AE-BED5-14D01B7177AE}"/>
              </a:ext>
            </a:extLst>
          </p:cNvPr>
          <p:cNvSpPr/>
          <p:nvPr/>
        </p:nvSpPr>
        <p:spPr>
          <a:xfrm>
            <a:off x="0" y="0"/>
            <a:ext cx="12191980" cy="55050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17C89-0599-4AD4-8C92-AF6B75762C38}"/>
              </a:ext>
            </a:extLst>
          </p:cNvPr>
          <p:cNvSpPr txBox="1"/>
          <p:nvPr/>
        </p:nvSpPr>
        <p:spPr>
          <a:xfrm>
            <a:off x="274563" y="0"/>
            <a:ext cx="2393992" cy="4669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M2SNET</a:t>
            </a:r>
            <a:endParaRPr lang="ko-KR" altLang="en-US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B13EB7-85F0-45B8-9C8F-83BE97949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40" y="1620902"/>
            <a:ext cx="5876925" cy="391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2639C-0061-4DC3-A3E4-B82289187674}"/>
              </a:ext>
            </a:extLst>
          </p:cNvPr>
          <p:cNvSpPr txBox="1"/>
          <p:nvPr/>
        </p:nvSpPr>
        <p:spPr>
          <a:xfrm>
            <a:off x="7399175" y="1620902"/>
            <a:ext cx="42734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[raw]: </a:t>
            </a:r>
          </a:p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가공되지 않은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Review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적재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[preprocess]: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  <a:p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데이터 적재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[labeling]:</a:t>
            </a:r>
          </a:p>
          <a:p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데이터에 감정 라벨 할당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[model]:</a:t>
            </a:r>
          </a:p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Text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학습시킬 수 있게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Embedding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하고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감정 라벨 기반으로 지도 학습을 수행한 모델 적재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[predict]:</a:t>
            </a:r>
          </a:p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Input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Text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 감정의 확률 값으로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mapping</a:t>
            </a: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4CEBA-3197-4FDC-BD16-C8CE96B14751}"/>
              </a:ext>
            </a:extLst>
          </p:cNvPr>
          <p:cNvSpPr txBox="1"/>
          <p:nvPr/>
        </p:nvSpPr>
        <p:spPr>
          <a:xfrm>
            <a:off x="628940" y="860658"/>
            <a:ext cx="427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Version 0.0</a:t>
            </a:r>
            <a:endParaRPr lang="ko-KR" altLang="en-US" sz="2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A200F8-2FCA-497C-A469-0E894B0222B5}"/>
              </a:ext>
            </a:extLst>
          </p:cNvPr>
          <p:cNvSpPr/>
          <p:nvPr/>
        </p:nvSpPr>
        <p:spPr>
          <a:xfrm>
            <a:off x="628940" y="3163078"/>
            <a:ext cx="1274505" cy="125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Mountains, Panorama, Forest, Mountain, Nature">
            <a:extLst>
              <a:ext uri="{FF2B5EF4-FFF2-40B4-BE49-F238E27FC236}">
                <a16:creationId xmlns:a16="http://schemas.microsoft.com/office/drawing/2014/main" id="{9BDE4638-57CA-419E-85F7-8340E0F33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39" t="37959" r="3673" b="30204"/>
          <a:stretch/>
        </p:blipFill>
        <p:spPr bwMode="auto">
          <a:xfrm>
            <a:off x="20" y="0"/>
            <a:ext cx="12191980" cy="5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093641-C945-4B69-B353-7668147A5321}"/>
              </a:ext>
            </a:extLst>
          </p:cNvPr>
          <p:cNvSpPr/>
          <p:nvPr/>
        </p:nvSpPr>
        <p:spPr>
          <a:xfrm>
            <a:off x="0" y="0"/>
            <a:ext cx="12191980" cy="55050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D50450-5CCE-4F9A-B734-2DF901A9FF9D}"/>
              </a:ext>
            </a:extLst>
          </p:cNvPr>
          <p:cNvSpPr txBox="1"/>
          <p:nvPr/>
        </p:nvSpPr>
        <p:spPr>
          <a:xfrm>
            <a:off x="274563" y="0"/>
            <a:ext cx="2393992" cy="4669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M2SNET</a:t>
            </a:r>
            <a:endParaRPr lang="ko-KR" altLang="en-US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814003-CA83-456D-A192-277C65CC6783}"/>
              </a:ext>
            </a:extLst>
          </p:cNvPr>
          <p:cNvSpPr txBox="1"/>
          <p:nvPr/>
        </p:nvSpPr>
        <p:spPr>
          <a:xfrm>
            <a:off x="628940" y="860658"/>
            <a:ext cx="427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Raw</a:t>
            </a:r>
            <a:endParaRPr lang="ko-KR" altLang="en-US" sz="2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F61F675-9210-464A-8267-4394943F5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76" y="1991218"/>
            <a:ext cx="6175506" cy="37929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D2DC8C-3C7F-4780-BBA7-16FAD0116177}"/>
              </a:ext>
            </a:extLst>
          </p:cNvPr>
          <p:cNvSpPr txBox="1"/>
          <p:nvPr/>
        </p:nvSpPr>
        <p:spPr>
          <a:xfrm>
            <a:off x="7268547" y="1923684"/>
            <a:ext cx="4823928" cy="3010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학습시킬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Raw Text file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적재합니다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Version 0.0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경우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NSMC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만을 그 대상으로 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hlinkClick r:id="rId5"/>
              </a:rPr>
              <a:t>https://github.com/e9t/nsmc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clone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raw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폴더에 데이터를 적재한 후에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preprocess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진행하세요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version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다른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raw data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handling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할 수 있도록 업그레이드할 예정입니다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675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ountains, Panorama, Forest, Mountain, Nature">
            <a:extLst>
              <a:ext uri="{FF2B5EF4-FFF2-40B4-BE49-F238E27FC236}">
                <a16:creationId xmlns:a16="http://schemas.microsoft.com/office/drawing/2014/main" id="{B89E2C1C-B7FF-4653-80DC-EB8CC57553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39" t="37959" r="3673" b="30204"/>
          <a:stretch/>
        </p:blipFill>
        <p:spPr bwMode="auto">
          <a:xfrm>
            <a:off x="20" y="0"/>
            <a:ext cx="12191980" cy="5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3154E6-2F44-413C-9778-CE09CD02D199}"/>
              </a:ext>
            </a:extLst>
          </p:cNvPr>
          <p:cNvSpPr/>
          <p:nvPr/>
        </p:nvSpPr>
        <p:spPr>
          <a:xfrm>
            <a:off x="0" y="0"/>
            <a:ext cx="12191980" cy="55050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CCC4B-C08D-4FBE-8521-8302CD3A6C64}"/>
              </a:ext>
            </a:extLst>
          </p:cNvPr>
          <p:cNvSpPr txBox="1"/>
          <p:nvPr/>
        </p:nvSpPr>
        <p:spPr>
          <a:xfrm>
            <a:off x="274563" y="0"/>
            <a:ext cx="2393992" cy="4669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M2SNET</a:t>
            </a:r>
            <a:endParaRPr lang="ko-KR" altLang="en-US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4FC2B-30CC-404E-98BE-0FA69A27570D}"/>
              </a:ext>
            </a:extLst>
          </p:cNvPr>
          <p:cNvSpPr txBox="1"/>
          <p:nvPr/>
        </p:nvSpPr>
        <p:spPr>
          <a:xfrm>
            <a:off x="628939" y="860658"/>
            <a:ext cx="673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Preprocess</a:t>
            </a:r>
            <a:endParaRPr lang="ko-KR" altLang="en-US" sz="2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416BD-80A5-453A-A42F-C5B6902FDDD5}"/>
              </a:ext>
            </a:extLst>
          </p:cNvPr>
          <p:cNvSpPr txBox="1"/>
          <p:nvPr/>
        </p:nvSpPr>
        <p:spPr>
          <a:xfrm>
            <a:off x="7268547" y="1923684"/>
            <a:ext cx="4823928" cy="3379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Labeling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 띄어 쓰기 전처리를 실시합니다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작업을 수행하면 좌측 그림과 같이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spacing_nsmc_data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생성됩니다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Version 0.0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NSMC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데이터만 다루기 때문에 이렇게 결과가 저장이 되며 추후 업데이트 예정입니다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Labeling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단에서 숫자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외국어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불용어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전처리를 수행 중인데 이는 다음 버전에서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preprocess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단에서 처리될 예정입니다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D43C398-5C64-44C6-BFFB-A49632F8E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76" y="1991217"/>
            <a:ext cx="6175507" cy="3792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194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CFDB017-167E-4FCA-B0A0-F0DC055C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76" y="1991217"/>
            <a:ext cx="6175507" cy="3792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4" descr="Mountains, Panorama, Forest, Mountain, Nature">
            <a:extLst>
              <a:ext uri="{FF2B5EF4-FFF2-40B4-BE49-F238E27FC236}">
                <a16:creationId xmlns:a16="http://schemas.microsoft.com/office/drawing/2014/main" id="{B89E2C1C-B7FF-4653-80DC-EB8CC57553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39" t="37959" r="3673" b="30204"/>
          <a:stretch/>
        </p:blipFill>
        <p:spPr bwMode="auto">
          <a:xfrm>
            <a:off x="20" y="0"/>
            <a:ext cx="12191980" cy="5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3154E6-2F44-413C-9778-CE09CD02D199}"/>
              </a:ext>
            </a:extLst>
          </p:cNvPr>
          <p:cNvSpPr/>
          <p:nvPr/>
        </p:nvSpPr>
        <p:spPr>
          <a:xfrm>
            <a:off x="0" y="0"/>
            <a:ext cx="12191980" cy="55050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CCC4B-C08D-4FBE-8521-8302CD3A6C64}"/>
              </a:ext>
            </a:extLst>
          </p:cNvPr>
          <p:cNvSpPr txBox="1"/>
          <p:nvPr/>
        </p:nvSpPr>
        <p:spPr>
          <a:xfrm>
            <a:off x="274563" y="0"/>
            <a:ext cx="2393992" cy="4669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M2SNET</a:t>
            </a:r>
            <a:endParaRPr lang="ko-KR" altLang="en-US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4FC2B-30CC-404E-98BE-0FA69A27570D}"/>
              </a:ext>
            </a:extLst>
          </p:cNvPr>
          <p:cNvSpPr txBox="1"/>
          <p:nvPr/>
        </p:nvSpPr>
        <p:spPr>
          <a:xfrm>
            <a:off x="628939" y="860658"/>
            <a:ext cx="673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Preprocess</a:t>
            </a:r>
            <a:endParaRPr lang="ko-KR" altLang="en-US" sz="2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416BD-80A5-453A-A42F-C5B6902FDDD5}"/>
              </a:ext>
            </a:extLst>
          </p:cNvPr>
          <p:cNvSpPr txBox="1"/>
          <p:nvPr/>
        </p:nvSpPr>
        <p:spPr>
          <a:xfrm>
            <a:off x="7268547" y="1923684"/>
            <a:ext cx="4823928" cy="3010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Labeling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 띄어 쓰기 전처리를 실시합니다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Window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+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키를 눌러 실행창을 열고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command line interface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동작합니다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m2snet/preprocess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폴더로 이동한 다음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n>
                  <a:solidFill>
                    <a:schemeClr val="accent5"/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python preprocess.py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명령어로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작업을 실시합니다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%</a:t>
            </a:r>
            <a:r>
              <a:rPr lang="ko-KR" altLang="en-US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주의</a:t>
            </a:r>
            <a:r>
              <a:rPr lang="en-US" altLang="ko-KR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70</a:t>
            </a:r>
            <a:r>
              <a:rPr lang="ko-KR" altLang="en-US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 </a:t>
            </a:r>
            <a:r>
              <a:rPr lang="en-US" altLang="ko-KR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Text </a:t>
            </a:r>
            <a:r>
              <a:rPr lang="ko-KR" altLang="en-US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기준 </a:t>
            </a:r>
            <a:r>
              <a:rPr lang="en-US" altLang="ko-KR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 소요</a:t>
            </a:r>
            <a:endParaRPr lang="en-US" altLang="ko-KR" sz="1600" b="1" dirty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E9707C-2CF9-4278-AD20-6C4A82977103}"/>
              </a:ext>
            </a:extLst>
          </p:cNvPr>
          <p:cNvSpPr/>
          <p:nvPr/>
        </p:nvSpPr>
        <p:spPr>
          <a:xfrm>
            <a:off x="859776" y="2388637"/>
            <a:ext cx="5236224" cy="59715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9B49A-4153-4A4D-B62B-4C2EA70A4A0F}"/>
              </a:ext>
            </a:extLst>
          </p:cNvPr>
          <p:cNvSpPr txBox="1"/>
          <p:nvPr/>
        </p:nvSpPr>
        <p:spPr>
          <a:xfrm>
            <a:off x="1010621" y="2393702"/>
            <a:ext cx="49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C:\m2snet\preprocess&gt;python preprocess.py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02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FF728-4F3A-4A67-99DA-1D900FE9B7E7}"/>
              </a:ext>
            </a:extLst>
          </p:cNvPr>
          <p:cNvSpPr txBox="1"/>
          <p:nvPr/>
        </p:nvSpPr>
        <p:spPr>
          <a:xfrm>
            <a:off x="628940" y="860658"/>
            <a:ext cx="427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Labeling</a:t>
            </a:r>
            <a:endParaRPr lang="ko-KR" altLang="en-US" sz="2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5" name="Picture 4" descr="Mountains, Panorama, Forest, Mountain, Nature">
            <a:extLst>
              <a:ext uri="{FF2B5EF4-FFF2-40B4-BE49-F238E27FC236}">
                <a16:creationId xmlns:a16="http://schemas.microsoft.com/office/drawing/2014/main" id="{E7595B41-E86A-448F-9523-3873CA6DC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39" t="37959" r="3673" b="30204"/>
          <a:stretch/>
        </p:blipFill>
        <p:spPr bwMode="auto">
          <a:xfrm>
            <a:off x="20" y="0"/>
            <a:ext cx="12191980" cy="5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99B8EE7-AFDC-4B34-A0C0-01D799A964A8}"/>
              </a:ext>
            </a:extLst>
          </p:cNvPr>
          <p:cNvSpPr/>
          <p:nvPr/>
        </p:nvSpPr>
        <p:spPr>
          <a:xfrm>
            <a:off x="0" y="0"/>
            <a:ext cx="12191980" cy="55050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434EE-B704-41C8-A641-9D7F71C0F8B7}"/>
              </a:ext>
            </a:extLst>
          </p:cNvPr>
          <p:cNvSpPr txBox="1"/>
          <p:nvPr/>
        </p:nvSpPr>
        <p:spPr>
          <a:xfrm>
            <a:off x="274563" y="0"/>
            <a:ext cx="2393992" cy="4669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M2SNET</a:t>
            </a:r>
            <a:endParaRPr lang="ko-KR" altLang="en-US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887A3B-9CF0-4482-BF88-077A34E3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76" y="1991217"/>
            <a:ext cx="6175507" cy="3792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F7D38A-9CEC-41D9-A4F5-B82256560B2A}"/>
              </a:ext>
            </a:extLst>
          </p:cNvPr>
          <p:cNvSpPr txBox="1"/>
          <p:nvPr/>
        </p:nvSpPr>
        <p:spPr>
          <a:xfrm>
            <a:off x="7268547" y="1923684"/>
            <a:ext cx="4823928" cy="2271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학습 데이터 셋에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Sentiment Label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할당합니다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한글 이외의 문자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Stopwords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전처리를 실시한 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JST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감정 매핑을 실시합니다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후 사라질 기능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향후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Gibbs Sampling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AutoEncoder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대체할 예정이며 현재는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CBOW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계산하고 있습니다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497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62A222C-6501-46A8-9B7F-51632DF67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76" y="1991217"/>
            <a:ext cx="6175507" cy="3792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A2C9C1-433C-4E3B-8317-45AE3CC544F2}"/>
              </a:ext>
            </a:extLst>
          </p:cNvPr>
          <p:cNvSpPr/>
          <p:nvPr/>
        </p:nvSpPr>
        <p:spPr>
          <a:xfrm>
            <a:off x="859776" y="2388637"/>
            <a:ext cx="5236224" cy="59715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F728-4F3A-4A67-99DA-1D900FE9B7E7}"/>
              </a:ext>
            </a:extLst>
          </p:cNvPr>
          <p:cNvSpPr txBox="1"/>
          <p:nvPr/>
        </p:nvSpPr>
        <p:spPr>
          <a:xfrm>
            <a:off x="628940" y="860658"/>
            <a:ext cx="427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Labeling</a:t>
            </a:r>
            <a:endParaRPr lang="ko-KR" altLang="en-US" sz="2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5" name="Picture 4" descr="Mountains, Panorama, Forest, Mountain, Nature">
            <a:extLst>
              <a:ext uri="{FF2B5EF4-FFF2-40B4-BE49-F238E27FC236}">
                <a16:creationId xmlns:a16="http://schemas.microsoft.com/office/drawing/2014/main" id="{E7595B41-E86A-448F-9523-3873CA6DC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39" t="37959" r="3673" b="30204"/>
          <a:stretch/>
        </p:blipFill>
        <p:spPr bwMode="auto">
          <a:xfrm>
            <a:off x="20" y="0"/>
            <a:ext cx="12191980" cy="5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99B8EE7-AFDC-4B34-A0C0-01D799A964A8}"/>
              </a:ext>
            </a:extLst>
          </p:cNvPr>
          <p:cNvSpPr/>
          <p:nvPr/>
        </p:nvSpPr>
        <p:spPr>
          <a:xfrm>
            <a:off x="0" y="0"/>
            <a:ext cx="12191980" cy="55050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434EE-B704-41C8-A641-9D7F71C0F8B7}"/>
              </a:ext>
            </a:extLst>
          </p:cNvPr>
          <p:cNvSpPr txBox="1"/>
          <p:nvPr/>
        </p:nvSpPr>
        <p:spPr>
          <a:xfrm>
            <a:off x="274563" y="0"/>
            <a:ext cx="2393992" cy="4669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M2SNET</a:t>
            </a:r>
            <a:endParaRPr lang="ko-KR" altLang="en-US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7D38A-9CEC-41D9-A4F5-B82256560B2A}"/>
              </a:ext>
            </a:extLst>
          </p:cNvPr>
          <p:cNvSpPr txBox="1"/>
          <p:nvPr/>
        </p:nvSpPr>
        <p:spPr>
          <a:xfrm>
            <a:off x="7268547" y="1923684"/>
            <a:ext cx="4823928" cy="3010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학습 데이터 셋에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Sentiment Label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할당합니다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Window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+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키를 눌러 실행창을 열고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command line interface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동작합니다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m2snet/labeling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폴더로 이동한 다음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n>
                  <a:solidFill>
                    <a:schemeClr val="accent5"/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python labeling.py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명령어로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작업을 실시합니다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%</a:t>
            </a:r>
            <a:r>
              <a:rPr lang="ko-KR" altLang="en-US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주의</a:t>
            </a:r>
            <a:r>
              <a:rPr lang="en-US" altLang="ko-KR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70</a:t>
            </a:r>
            <a:r>
              <a:rPr lang="ko-KR" altLang="en-US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 </a:t>
            </a:r>
            <a:r>
              <a:rPr lang="en-US" altLang="ko-KR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Text </a:t>
            </a:r>
            <a:r>
              <a:rPr lang="ko-KR" altLang="en-US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기준 </a:t>
            </a:r>
            <a:r>
              <a:rPr lang="en-US" altLang="ko-KR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7</a:t>
            </a:r>
            <a:r>
              <a:rPr lang="ko-KR" altLang="en-US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 소요</a:t>
            </a:r>
            <a:endParaRPr lang="en-US" altLang="ko-KR" sz="1600" b="1" dirty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30002-5CD1-45C5-AA0E-62E75977AAB5}"/>
              </a:ext>
            </a:extLst>
          </p:cNvPr>
          <p:cNvSpPr txBox="1"/>
          <p:nvPr/>
        </p:nvSpPr>
        <p:spPr>
          <a:xfrm>
            <a:off x="1010621" y="2393702"/>
            <a:ext cx="49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C:\m2snet\labeling&gt;python labeling.py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83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ountains, Panorama, Forest, Mountain, Nature">
            <a:extLst>
              <a:ext uri="{FF2B5EF4-FFF2-40B4-BE49-F238E27FC236}">
                <a16:creationId xmlns:a16="http://schemas.microsoft.com/office/drawing/2014/main" id="{34B82447-01BF-4925-8278-4E25055E0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39" t="37959" r="3673" b="30204"/>
          <a:stretch/>
        </p:blipFill>
        <p:spPr bwMode="auto">
          <a:xfrm>
            <a:off x="20" y="0"/>
            <a:ext cx="12191980" cy="5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C2495DB-2FD5-4B3C-9F33-62E68E3D0A94}"/>
              </a:ext>
            </a:extLst>
          </p:cNvPr>
          <p:cNvSpPr/>
          <p:nvPr/>
        </p:nvSpPr>
        <p:spPr>
          <a:xfrm>
            <a:off x="0" y="0"/>
            <a:ext cx="12191980" cy="55050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8CBC7F-A8BE-4C71-B38A-5A44A9F1932F}"/>
              </a:ext>
            </a:extLst>
          </p:cNvPr>
          <p:cNvSpPr txBox="1"/>
          <p:nvPr/>
        </p:nvSpPr>
        <p:spPr>
          <a:xfrm>
            <a:off x="274563" y="0"/>
            <a:ext cx="2393992" cy="4669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M2SNET</a:t>
            </a:r>
            <a:endParaRPr lang="ko-KR" altLang="en-US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CECE8-5016-4DD1-9920-CA210421B947}"/>
              </a:ext>
            </a:extLst>
          </p:cNvPr>
          <p:cNvSpPr txBox="1"/>
          <p:nvPr/>
        </p:nvSpPr>
        <p:spPr>
          <a:xfrm>
            <a:off x="628940" y="860658"/>
            <a:ext cx="427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Model</a:t>
            </a:r>
            <a:endParaRPr lang="ko-KR" altLang="en-US" sz="2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921D126-5246-4373-ABAC-C9A5ECCF0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76" y="1991217"/>
            <a:ext cx="6175507" cy="3792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90DA5C-6AA5-4426-8E18-BBC22BFB34E0}"/>
              </a:ext>
            </a:extLst>
          </p:cNvPr>
          <p:cNvSpPr txBox="1"/>
          <p:nvPr/>
        </p:nvSpPr>
        <p:spPr>
          <a:xfrm>
            <a:off x="7268547" y="1923684"/>
            <a:ext cx="4823928" cy="374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Labeled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된 데이터를 기반으로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Embedding,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지도 학습을 실시합니다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Embedding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은 성능 관계로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TF-IDF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 지원합니다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Multi Gaussian Naïve Bayes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모델만 사용합니다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Label Language Model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등으로 확장되면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Embedding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Modeling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 변형된 상태로 모듈을 제공할 예정입니다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519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ountains, Panorama, Forest, Mountain, Nature">
            <a:extLst>
              <a:ext uri="{FF2B5EF4-FFF2-40B4-BE49-F238E27FC236}">
                <a16:creationId xmlns:a16="http://schemas.microsoft.com/office/drawing/2014/main" id="{34B82447-01BF-4925-8278-4E25055E0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39" t="37959" r="3673" b="30204"/>
          <a:stretch/>
        </p:blipFill>
        <p:spPr bwMode="auto">
          <a:xfrm>
            <a:off x="20" y="0"/>
            <a:ext cx="12191980" cy="5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C2495DB-2FD5-4B3C-9F33-62E68E3D0A94}"/>
              </a:ext>
            </a:extLst>
          </p:cNvPr>
          <p:cNvSpPr/>
          <p:nvPr/>
        </p:nvSpPr>
        <p:spPr>
          <a:xfrm>
            <a:off x="0" y="0"/>
            <a:ext cx="12191980" cy="55050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8CBC7F-A8BE-4C71-B38A-5A44A9F1932F}"/>
              </a:ext>
            </a:extLst>
          </p:cNvPr>
          <p:cNvSpPr txBox="1"/>
          <p:nvPr/>
        </p:nvSpPr>
        <p:spPr>
          <a:xfrm>
            <a:off x="274563" y="0"/>
            <a:ext cx="2393992" cy="4669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M2SNET</a:t>
            </a:r>
            <a:endParaRPr lang="ko-KR" altLang="en-US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CECE8-5016-4DD1-9920-CA210421B947}"/>
              </a:ext>
            </a:extLst>
          </p:cNvPr>
          <p:cNvSpPr txBox="1"/>
          <p:nvPr/>
        </p:nvSpPr>
        <p:spPr>
          <a:xfrm>
            <a:off x="628940" y="860658"/>
            <a:ext cx="427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Model</a:t>
            </a:r>
            <a:endParaRPr lang="ko-KR" altLang="en-US" sz="2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0DA5C-6AA5-4426-8E18-BBC22BFB34E0}"/>
              </a:ext>
            </a:extLst>
          </p:cNvPr>
          <p:cNvSpPr txBox="1"/>
          <p:nvPr/>
        </p:nvSpPr>
        <p:spPr>
          <a:xfrm>
            <a:off x="7268547" y="1923684"/>
            <a:ext cx="4823928" cy="3379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Labeled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된 데이터를 기반으로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Embedding,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지도 학습을 실시합니다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Window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+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키를 눌러 실행창을 열고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command line interface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동작합니다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m2snet/model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폴더로 이동한 다음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n>
                  <a:solidFill>
                    <a:schemeClr val="accent5"/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python model.py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명령어로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작업을 실시합니다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%</a:t>
            </a:r>
            <a:r>
              <a:rPr lang="ko-KR" altLang="en-US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주의</a:t>
            </a:r>
            <a:r>
              <a:rPr lang="en-US" altLang="ko-KR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70</a:t>
            </a:r>
            <a:r>
              <a:rPr lang="ko-KR" altLang="en-US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 </a:t>
            </a:r>
            <a:r>
              <a:rPr lang="en-US" altLang="ko-KR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Text </a:t>
            </a:r>
            <a:r>
              <a:rPr lang="ko-KR" altLang="en-US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기준 </a:t>
            </a:r>
            <a:r>
              <a:rPr lang="en-US" altLang="ko-KR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</a:t>
            </a:r>
            <a:r>
              <a:rPr lang="ko-KR" altLang="en-US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 소요 </a:t>
            </a:r>
            <a:r>
              <a:rPr lang="en-US" altLang="ko-KR" sz="16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(Embedding)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2091B4-8118-4B6D-876B-96D2C26BF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76" y="1991217"/>
            <a:ext cx="6175507" cy="3792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6267642-1211-4CD1-9FB0-9B9109A5938D}"/>
              </a:ext>
            </a:extLst>
          </p:cNvPr>
          <p:cNvSpPr/>
          <p:nvPr/>
        </p:nvSpPr>
        <p:spPr>
          <a:xfrm>
            <a:off x="859776" y="2388637"/>
            <a:ext cx="5236224" cy="59715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A4C09-7EAE-425F-9C0E-09EE45467FA6}"/>
              </a:ext>
            </a:extLst>
          </p:cNvPr>
          <p:cNvSpPr txBox="1"/>
          <p:nvPr/>
        </p:nvSpPr>
        <p:spPr>
          <a:xfrm>
            <a:off x="1010621" y="2393702"/>
            <a:ext cx="49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C:\m2snet\model&gt;python model.py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18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484</Words>
  <Application>Microsoft Office PowerPoint</Application>
  <PresentationFormat>와이드스크린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D2Coding</vt:lpstr>
      <vt:lpstr>KoPub돋움체 Bold</vt:lpstr>
      <vt:lpstr>KoPub돋움체 Bold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9</cp:revision>
  <dcterms:created xsi:type="dcterms:W3CDTF">2019-11-12T08:33:57Z</dcterms:created>
  <dcterms:modified xsi:type="dcterms:W3CDTF">2019-11-12T10:02:02Z</dcterms:modified>
</cp:coreProperties>
</file>