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handoutMasterIdLst>
    <p:handoutMasterId r:id="rId46"/>
  </p:handoutMasterIdLst>
  <p:sldIdLst>
    <p:sldId id="342" r:id="rId5"/>
    <p:sldId id="359" r:id="rId6"/>
    <p:sldId id="373" r:id="rId7"/>
    <p:sldId id="374" r:id="rId8"/>
    <p:sldId id="375" r:id="rId9"/>
    <p:sldId id="383" r:id="rId10"/>
    <p:sldId id="384" r:id="rId11"/>
    <p:sldId id="385" r:id="rId12"/>
    <p:sldId id="386" r:id="rId13"/>
    <p:sldId id="378" r:id="rId14"/>
    <p:sldId id="377" r:id="rId15"/>
    <p:sldId id="387" r:id="rId16"/>
    <p:sldId id="388" r:id="rId17"/>
    <p:sldId id="380" r:id="rId18"/>
    <p:sldId id="389" r:id="rId19"/>
    <p:sldId id="390" r:id="rId20"/>
    <p:sldId id="391" r:id="rId21"/>
    <p:sldId id="392" r:id="rId22"/>
    <p:sldId id="393" r:id="rId23"/>
    <p:sldId id="394" r:id="rId24"/>
    <p:sldId id="376" r:id="rId25"/>
    <p:sldId id="395" r:id="rId26"/>
    <p:sldId id="396" r:id="rId27"/>
    <p:sldId id="397" r:id="rId28"/>
    <p:sldId id="382" r:id="rId29"/>
    <p:sldId id="398" r:id="rId30"/>
    <p:sldId id="399" r:id="rId31"/>
    <p:sldId id="400" r:id="rId32"/>
    <p:sldId id="401" r:id="rId33"/>
    <p:sldId id="402" r:id="rId34"/>
    <p:sldId id="403" r:id="rId35"/>
    <p:sldId id="404" r:id="rId36"/>
    <p:sldId id="406" r:id="rId37"/>
    <p:sldId id="407" r:id="rId38"/>
    <p:sldId id="408" r:id="rId39"/>
    <p:sldId id="409" r:id="rId40"/>
    <p:sldId id="410" r:id="rId41"/>
    <p:sldId id="411" r:id="rId42"/>
    <p:sldId id="412" r:id="rId43"/>
    <p:sldId id="37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showGuides="1">
      <p:cViewPr varScale="1">
        <p:scale>
          <a:sx n="105" d="100"/>
          <a:sy n="105" d="100"/>
        </p:scale>
        <p:origin x="83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5/6/2024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5/6/2024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2113597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1123367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2451868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78994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2721374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795213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197997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1969238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725328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23</a:t>
            </a:fld>
            <a:endParaRPr lang="en-US" dirty="0"/>
          </a:p>
        </p:txBody>
      </p:sp>
    </p:spTree>
    <p:extLst>
      <p:ext uri="{BB962C8B-B14F-4D97-AF65-F5344CB8AC3E}">
        <p14:creationId xmlns:p14="http://schemas.microsoft.com/office/powerpoint/2010/main" val="26016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24</a:t>
            </a:fld>
            <a:endParaRPr lang="en-US" dirty="0"/>
          </a:p>
        </p:txBody>
      </p:sp>
    </p:spTree>
    <p:extLst>
      <p:ext uri="{BB962C8B-B14F-4D97-AF65-F5344CB8AC3E}">
        <p14:creationId xmlns:p14="http://schemas.microsoft.com/office/powerpoint/2010/main" val="1952494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25</a:t>
            </a:fld>
            <a:endParaRPr lang="en-US" dirty="0"/>
          </a:p>
        </p:txBody>
      </p:sp>
    </p:spTree>
    <p:extLst>
      <p:ext uri="{BB962C8B-B14F-4D97-AF65-F5344CB8AC3E}">
        <p14:creationId xmlns:p14="http://schemas.microsoft.com/office/powerpoint/2010/main" val="2755282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26</a:t>
            </a:fld>
            <a:endParaRPr lang="en-US" dirty="0"/>
          </a:p>
        </p:txBody>
      </p:sp>
    </p:spTree>
    <p:extLst>
      <p:ext uri="{BB962C8B-B14F-4D97-AF65-F5344CB8AC3E}">
        <p14:creationId xmlns:p14="http://schemas.microsoft.com/office/powerpoint/2010/main" val="2175947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27</a:t>
            </a:fld>
            <a:endParaRPr lang="en-US" dirty="0"/>
          </a:p>
        </p:txBody>
      </p:sp>
    </p:spTree>
    <p:extLst>
      <p:ext uri="{BB962C8B-B14F-4D97-AF65-F5344CB8AC3E}">
        <p14:creationId xmlns:p14="http://schemas.microsoft.com/office/powerpoint/2010/main" val="889418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28</a:t>
            </a:fld>
            <a:endParaRPr lang="en-US" dirty="0"/>
          </a:p>
        </p:txBody>
      </p:sp>
    </p:spTree>
    <p:extLst>
      <p:ext uri="{BB962C8B-B14F-4D97-AF65-F5344CB8AC3E}">
        <p14:creationId xmlns:p14="http://schemas.microsoft.com/office/powerpoint/2010/main" val="7281614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29</a:t>
            </a:fld>
            <a:endParaRPr lang="en-US" dirty="0"/>
          </a:p>
        </p:txBody>
      </p:sp>
    </p:spTree>
    <p:extLst>
      <p:ext uri="{BB962C8B-B14F-4D97-AF65-F5344CB8AC3E}">
        <p14:creationId xmlns:p14="http://schemas.microsoft.com/office/powerpoint/2010/main" val="3986303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30</a:t>
            </a:fld>
            <a:endParaRPr lang="en-US" dirty="0"/>
          </a:p>
        </p:txBody>
      </p:sp>
    </p:spTree>
    <p:extLst>
      <p:ext uri="{BB962C8B-B14F-4D97-AF65-F5344CB8AC3E}">
        <p14:creationId xmlns:p14="http://schemas.microsoft.com/office/powerpoint/2010/main" val="3365497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31</a:t>
            </a:fld>
            <a:endParaRPr lang="en-US" dirty="0"/>
          </a:p>
        </p:txBody>
      </p:sp>
    </p:spTree>
    <p:extLst>
      <p:ext uri="{BB962C8B-B14F-4D97-AF65-F5344CB8AC3E}">
        <p14:creationId xmlns:p14="http://schemas.microsoft.com/office/powerpoint/2010/main" val="3613999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32</a:t>
            </a:fld>
            <a:endParaRPr lang="en-US" dirty="0"/>
          </a:p>
        </p:txBody>
      </p:sp>
    </p:spTree>
    <p:extLst>
      <p:ext uri="{BB962C8B-B14F-4D97-AF65-F5344CB8AC3E}">
        <p14:creationId xmlns:p14="http://schemas.microsoft.com/office/powerpoint/2010/main" val="200613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33</a:t>
            </a:fld>
            <a:endParaRPr lang="en-US" dirty="0"/>
          </a:p>
        </p:txBody>
      </p:sp>
    </p:spTree>
    <p:extLst>
      <p:ext uri="{BB962C8B-B14F-4D97-AF65-F5344CB8AC3E}">
        <p14:creationId xmlns:p14="http://schemas.microsoft.com/office/powerpoint/2010/main" val="2317162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34</a:t>
            </a:fld>
            <a:endParaRPr lang="en-US" dirty="0"/>
          </a:p>
        </p:txBody>
      </p:sp>
    </p:spTree>
    <p:extLst>
      <p:ext uri="{BB962C8B-B14F-4D97-AF65-F5344CB8AC3E}">
        <p14:creationId xmlns:p14="http://schemas.microsoft.com/office/powerpoint/2010/main" val="3061156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35</a:t>
            </a:fld>
            <a:endParaRPr lang="en-US" dirty="0"/>
          </a:p>
        </p:txBody>
      </p:sp>
    </p:spTree>
    <p:extLst>
      <p:ext uri="{BB962C8B-B14F-4D97-AF65-F5344CB8AC3E}">
        <p14:creationId xmlns:p14="http://schemas.microsoft.com/office/powerpoint/2010/main" val="19420502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36</a:t>
            </a:fld>
            <a:endParaRPr lang="en-US" dirty="0"/>
          </a:p>
        </p:txBody>
      </p:sp>
    </p:spTree>
    <p:extLst>
      <p:ext uri="{BB962C8B-B14F-4D97-AF65-F5344CB8AC3E}">
        <p14:creationId xmlns:p14="http://schemas.microsoft.com/office/powerpoint/2010/main" val="3734461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37</a:t>
            </a:fld>
            <a:endParaRPr lang="en-US" dirty="0"/>
          </a:p>
        </p:txBody>
      </p:sp>
    </p:spTree>
    <p:extLst>
      <p:ext uri="{BB962C8B-B14F-4D97-AF65-F5344CB8AC3E}">
        <p14:creationId xmlns:p14="http://schemas.microsoft.com/office/powerpoint/2010/main" val="3856303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38</a:t>
            </a:fld>
            <a:endParaRPr lang="en-US" dirty="0"/>
          </a:p>
        </p:txBody>
      </p:sp>
    </p:spTree>
    <p:extLst>
      <p:ext uri="{BB962C8B-B14F-4D97-AF65-F5344CB8AC3E}">
        <p14:creationId xmlns:p14="http://schemas.microsoft.com/office/powerpoint/2010/main" val="34007054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39</a:t>
            </a:fld>
            <a:endParaRPr lang="en-US" dirty="0"/>
          </a:p>
        </p:txBody>
      </p:sp>
    </p:spTree>
    <p:extLst>
      <p:ext uri="{BB962C8B-B14F-4D97-AF65-F5344CB8AC3E}">
        <p14:creationId xmlns:p14="http://schemas.microsoft.com/office/powerpoint/2010/main" val="215592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40</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3122810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299983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1137941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946168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vi-VN"/>
              <a:t>Bấm biểu tượng để thêm hình ảnh</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vi-VN"/>
              <a:t>Bấm biểu tượng để thêm bảng</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vi-VN"/>
              <a:t>Bấm biểu tượng để thêm bảng</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ỉ Tiêu đề">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vi-VN"/>
              <a:t>Bấm để sửa kiểu tiêu đề Bản cái</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vi-VN"/>
              <a:t>Bấm biểu tượng để thêm hình ảnh</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vi-VN"/>
              <a:t>Bấm để sửa kiểu tiêu đề Bản cái</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vi-VN"/>
              <a:t>Bấm để sửa kiểu tiêu đề Bản cái</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a:t>Công nghệ</a:t>
            </a:r>
            <a:endParaRPr lang="en-US" dirty="0"/>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a:t>Phần mềm</a:t>
            </a:r>
            <a:endParaRPr lang="en-US" dirty="0"/>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pPr lvl="0"/>
            <a:r>
              <a:rPr lang="en-US"/>
              <a:t>Thiết kế FOrm </a:t>
            </a:r>
            <a:endParaRPr lang="en-US" noProof="0" dirty="0"/>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889627" y="3104277"/>
            <a:ext cx="4371560" cy="3022201"/>
          </a:xfrm>
        </p:spPr>
        <p:txBody>
          <a:bodyPr/>
          <a:lstStyle/>
          <a:p>
            <a:pPr marL="285750" indent="-285750">
              <a:buFont typeface="Arial" panose="020B0604020202020204" pitchFamily="34" charset="0"/>
              <a:buChar char="•"/>
            </a:pPr>
            <a:r>
              <a:rPr lang="vi-VN"/>
              <a:t>Quy định kích thước Form</a:t>
            </a:r>
          </a:p>
          <a:p>
            <a:pPr lvl="1"/>
            <a:r>
              <a:rPr lang="vi-VN"/>
              <a:t>Luôn cố gắng đảm bảo tỷ lệ 4×3: Form rộng 4 thì cao 3 để đảm bảo cân xứng với màn hình.</a:t>
            </a:r>
          </a:p>
          <a:p>
            <a:pPr marL="285750" indent="-285750">
              <a:buFont typeface="Arial" panose="020B0604020202020204" pitchFamily="34" charset="0"/>
              <a:buChar char="•"/>
            </a:pPr>
            <a:r>
              <a:rPr lang="vi-VN"/>
              <a:t>Quy định kích thước Control</a:t>
            </a:r>
          </a:p>
          <a:p>
            <a:pPr lvl="1"/>
            <a:r>
              <a:rPr lang="vi-VN"/>
              <a:t>Chiều cao: sử dụng chiều cao mặc định sẵn của Control.</a:t>
            </a:r>
          </a:p>
          <a:p>
            <a:endParaRPr lang="en-US" dirty="0"/>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910315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a:t>Thiết kế FOrm (next) (</a:t>
            </a:r>
            <a:r>
              <a:rPr lang="vi-VN"/>
              <a:t>Trường hợp đặc biệt</a:t>
            </a:r>
            <a:r>
              <a:rPr lang="en-US"/>
              <a:t>)</a:t>
            </a:r>
            <a:endParaRPr lang="en-US" dirty="0"/>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4160520" y="1944331"/>
            <a:ext cx="7388352" cy="3723753"/>
          </a:xfrm>
        </p:spPr>
        <p:txBody>
          <a:bodyPr/>
          <a:lstStyle/>
          <a:p>
            <a:pPr marL="285750" indent="-285750">
              <a:buFont typeface="Arial" panose="020B0604020202020204" pitchFamily="34" charset="0"/>
              <a:buChar char="•"/>
            </a:pPr>
            <a:r>
              <a:rPr lang="vi-VN"/>
              <a:t>Độ rộng: tùy độ rộng của text</a:t>
            </a:r>
          </a:p>
          <a:p>
            <a:pPr lvl="2"/>
            <a:r>
              <a:rPr lang="vi-VN"/>
              <a:t>Đảm bảo nguyên tắc các TexBox, Combo trên cùng một Form có độ rộng thống nhất.</a:t>
            </a:r>
          </a:p>
          <a:p>
            <a:pPr lvl="2"/>
            <a:r>
              <a:rPr lang="vi-VN"/>
              <a:t>Đảm bảo nguyên tắc các Button trên tất cả các Form có độ rộng thống nhất, text trên Button không nên vượt quá 2 từ.</a:t>
            </a:r>
          </a:p>
          <a:p>
            <a:pPr lvl="2"/>
            <a:r>
              <a:rPr lang="vi-VN"/>
              <a:t>Nếu text trên Button gồm 2 từ trở xuống: bắt buộc sử dụng độ rộng mặc định (75).</a:t>
            </a:r>
          </a:p>
          <a:p>
            <a:pPr lvl="2"/>
            <a:r>
              <a:rPr lang="vi-VN"/>
              <a:t>Đối với những trường có độ rộng cố định hoặc ít khi thay đổi (ví dụ như trường có kiểu dữ liệu là Date thì độ rộng là cố định là 10 ký tự), tuân thủ theo quy định sau:</a:t>
            </a:r>
          </a:p>
          <a:p>
            <a:pPr lvl="2"/>
            <a:r>
              <a:rPr lang="vi-VN"/>
              <a:t> Độ rộng control được binding với trường này chỉ được phép rộng đủ để hiện thị hết thông tin trong đó.</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
        <p:nvSpPr>
          <p:cNvPr id="6" name="Content Placeholder 3">
            <a:extLst>
              <a:ext uri="{FF2B5EF4-FFF2-40B4-BE49-F238E27FC236}">
                <a16:creationId xmlns:a16="http://schemas.microsoft.com/office/drawing/2014/main" id="{16B9A162-789D-C45D-066B-83B0708A1D69}"/>
              </a:ext>
            </a:extLst>
          </p:cNvPr>
          <p:cNvSpPr txBox="1">
            <a:spLocks/>
          </p:cNvSpPr>
          <p:nvPr/>
        </p:nvSpPr>
        <p:spPr>
          <a:xfrm>
            <a:off x="622808" y="2307043"/>
            <a:ext cx="3647440" cy="372375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vi-VN"/>
              <a:t>TextBox multi-lines: đảm bảo không bị che 1 phần của dòng</a:t>
            </a:r>
          </a:p>
          <a:p>
            <a:pPr marL="285750" indent="-285750">
              <a:buFont typeface="Arial" panose="020B0604020202020204" pitchFamily="34" charset="0"/>
              <a:buChar char="•"/>
            </a:pPr>
            <a:r>
              <a:rPr lang="vi-VN"/>
              <a:t>Button có image: đảm bảo hiển thị vừa đủ image 16×16 pixel</a:t>
            </a:r>
          </a:p>
          <a:p>
            <a:pPr marL="285750" indent="-285750">
              <a:buFont typeface="Arial" panose="020B0604020202020204" pitchFamily="34" charset="0"/>
              <a:buChar char="•"/>
            </a:pPr>
            <a:r>
              <a:rPr lang="vi-VN"/>
              <a:t>Không được để độ rộng control vượt quá độ rộng của trường.</a:t>
            </a:r>
          </a:p>
          <a:p>
            <a:pPr marL="285750" indent="-285750">
              <a:buFont typeface="Arial" panose="020B0604020202020204" pitchFamily="34" charset="0"/>
              <a:buChar char="•"/>
            </a:pPr>
            <a:r>
              <a:rPr lang="vi-VN"/>
              <a:t>Lưu ý: Label đặt AutoSize=FALSE, TextBox đặt AutoSize=TRUE</a:t>
            </a:r>
          </a:p>
          <a:p>
            <a:pPr marL="285750" indent="-285750">
              <a:buFont typeface="Arial" panose="020B0604020202020204" pitchFamily="34" charset="0"/>
              <a:buChar char="•"/>
            </a:pPr>
            <a:endParaRPr lang="vi-VN"/>
          </a:p>
        </p:txBody>
      </p:sp>
    </p:spTree>
    <p:extLst>
      <p:ext uri="{BB962C8B-B14F-4D97-AF65-F5344CB8AC3E}">
        <p14:creationId xmlns:p14="http://schemas.microsoft.com/office/powerpoint/2010/main" val="272805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a:t>Thiết kế FOrm (next) (</a:t>
            </a:r>
            <a:r>
              <a:rPr lang="vi-VN"/>
              <a:t>Trường hợp đặc biệt</a:t>
            </a:r>
            <a:r>
              <a:rPr lang="en-US"/>
              <a:t>)</a:t>
            </a:r>
            <a:endParaRPr lang="en-US" dirty="0"/>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5020056" y="2209507"/>
            <a:ext cx="6537960" cy="3723753"/>
          </a:xfrm>
        </p:spPr>
        <p:txBody>
          <a:bodyPr/>
          <a:lstStyle/>
          <a:p>
            <a:pPr marL="285750" indent="-285750">
              <a:buFont typeface="Arial" panose="020B0604020202020204" pitchFamily="34" charset="0"/>
              <a:buChar char="•"/>
            </a:pPr>
            <a:r>
              <a:rPr lang="vi-VN"/>
              <a:t>Diện mạo Control</a:t>
            </a:r>
          </a:p>
          <a:p>
            <a:pPr lvl="2"/>
            <a:r>
              <a:rPr lang="vi-VN"/>
              <a:t>Font &amp; Color: sử dụng thiết lập mặc định. Chỉ thay đổi khi yêu cầu thiết kế chỉ rõ.</a:t>
            </a:r>
          </a:p>
          <a:p>
            <a:pPr lvl="2"/>
            <a:r>
              <a:rPr lang="vi-VN"/>
              <a:t>Hot track: thiết lập Hot track cho Button, Combo và DropDown.</a:t>
            </a:r>
          </a:p>
          <a:p>
            <a:pPr lvl="2"/>
            <a:r>
              <a:rPr lang="vi-VN"/>
              <a:t>Căn lề Text trên Control:</a:t>
            </a:r>
          </a:p>
          <a:p>
            <a:pPr lvl="3"/>
            <a:r>
              <a:rPr lang="vi-VN"/>
              <a:t>Chiều ngang (HAlign):</a:t>
            </a:r>
          </a:p>
          <a:p>
            <a:pPr lvl="4"/>
            <a:r>
              <a:rPr lang="vi-VN"/>
              <a:t>Chữ căn trái</a:t>
            </a:r>
          </a:p>
          <a:p>
            <a:pPr lvl="4"/>
            <a:r>
              <a:rPr lang="vi-VN"/>
              <a:t>Số căn phải</a:t>
            </a:r>
          </a:p>
          <a:p>
            <a:pPr lvl="4"/>
            <a:r>
              <a:rPr lang="vi-VN"/>
              <a:t>Riêng với Button thì luôn căn giữa.</a:t>
            </a:r>
          </a:p>
          <a:p>
            <a:pPr lvl="4"/>
            <a:r>
              <a:rPr lang="vi-VN"/>
              <a:t>Chiều dọc (VAlign): căn giữa (Middle)</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
        <p:nvSpPr>
          <p:cNvPr id="6" name="Content Placeholder 3">
            <a:extLst>
              <a:ext uri="{FF2B5EF4-FFF2-40B4-BE49-F238E27FC236}">
                <a16:creationId xmlns:a16="http://schemas.microsoft.com/office/drawing/2014/main" id="{5279E57E-6B24-1AC3-17B4-28AB5B9F1D1B}"/>
              </a:ext>
            </a:extLst>
          </p:cNvPr>
          <p:cNvSpPr txBox="1">
            <a:spLocks/>
          </p:cNvSpPr>
          <p:nvPr/>
        </p:nvSpPr>
        <p:spPr>
          <a:xfrm>
            <a:off x="3435115" y="651979"/>
            <a:ext cx="6537960" cy="372375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vi-VN"/>
          </a:p>
        </p:txBody>
      </p:sp>
      <p:sp>
        <p:nvSpPr>
          <p:cNvPr id="7" name="Content Placeholder 3">
            <a:extLst>
              <a:ext uri="{FF2B5EF4-FFF2-40B4-BE49-F238E27FC236}">
                <a16:creationId xmlns:a16="http://schemas.microsoft.com/office/drawing/2014/main" id="{CE3EA4A9-15E0-08E5-DBB7-41671FF01872}"/>
              </a:ext>
            </a:extLst>
          </p:cNvPr>
          <p:cNvSpPr txBox="1">
            <a:spLocks/>
          </p:cNvSpPr>
          <p:nvPr/>
        </p:nvSpPr>
        <p:spPr>
          <a:xfrm>
            <a:off x="805688" y="2513855"/>
            <a:ext cx="4077208" cy="372375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t>Quy định khoảng cách giữa các Control</a:t>
            </a:r>
          </a:p>
          <a:p>
            <a:pPr marL="569214" lvl="1" indent="-285750">
              <a:buFont typeface="Arial" panose="020B0604020202020204" pitchFamily="34" charset="0"/>
              <a:buChar char="•"/>
            </a:pPr>
            <a:r>
              <a:rPr lang="en-US"/>
              <a:t>Các Control cách mép Form 01 ô grid (cả 4 phía).</a:t>
            </a:r>
          </a:p>
          <a:p>
            <a:pPr marL="569214" lvl="1" indent="-285750">
              <a:buFont typeface="Arial" panose="020B0604020202020204" pitchFamily="34" charset="0"/>
              <a:buChar char="•"/>
            </a:pPr>
            <a:r>
              <a:rPr lang="en-US"/>
              <a:t>TextBox, ComboBox cách Label dài nhất 01 ô grid</a:t>
            </a:r>
          </a:p>
          <a:p>
            <a:pPr marL="569214" lvl="1" indent="-285750">
              <a:buFont typeface="Arial" panose="020B0604020202020204" pitchFamily="34" charset="0"/>
              <a:buChar char="•"/>
            </a:pPr>
            <a:r>
              <a:rPr lang="en-US"/>
              <a:t>Các Control cách nhau 01 ô grid cả chiều dọc và ngang.</a:t>
            </a:r>
          </a:p>
          <a:p>
            <a:pPr marL="285750" indent="-285750">
              <a:buFont typeface="Arial" panose="020B0604020202020204" pitchFamily="34" charset="0"/>
              <a:buChar char="•"/>
            </a:pPr>
            <a:endParaRPr lang="vi-VN"/>
          </a:p>
        </p:txBody>
      </p:sp>
    </p:spTree>
    <p:extLst>
      <p:ext uri="{BB962C8B-B14F-4D97-AF65-F5344CB8AC3E}">
        <p14:creationId xmlns:p14="http://schemas.microsoft.com/office/powerpoint/2010/main" val="524576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a:t>Thiết kế FOrm (next) (</a:t>
            </a:r>
            <a:r>
              <a:rPr lang="vi-VN"/>
              <a:t>Trường hợp đặc biệt</a:t>
            </a:r>
            <a:r>
              <a:rPr lang="en-US"/>
              <a:t>)</a:t>
            </a:r>
            <a:endParaRPr lang="en-US" dirty="0"/>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5943600" y="2291803"/>
            <a:ext cx="5623560" cy="3723753"/>
          </a:xfrm>
        </p:spPr>
        <p:txBody>
          <a:bodyPr/>
          <a:lstStyle/>
          <a:p>
            <a:pPr marL="285750" indent="-285750">
              <a:buFont typeface="Arial" panose="020B0604020202020204" pitchFamily="34" charset="0"/>
              <a:buChar char="•"/>
            </a:pPr>
            <a:r>
              <a:rPr lang="vi-VN"/>
              <a:t>Tab Order:</a:t>
            </a:r>
          </a:p>
          <a:p>
            <a:pPr marL="569214" lvl="1"/>
            <a:r>
              <a:rPr lang="vi-VN"/>
              <a:t>Phải thiết lập Tab Order trên mọi giao diện (Form, Control, …) theo nguyên tắc: từ trái sang phải, từ trên xuống dưới.</a:t>
            </a:r>
          </a:p>
          <a:p>
            <a:pPr marL="569214" lvl="1"/>
            <a:r>
              <a:rPr lang="vi-VN"/>
              <a:t>Yêu cầu bắt buộc thiết lập TabOrder theo đúng thứ tự cho mọi Control trên Form, kể cả Control không focus vào được như Label, GroupBox, hay Control invisible. Lưu ý tuân thủ tuyệt đối quy định này vì nó phục vụ nhiều mục đích quan trọng như tạo shortcut key, valid required data, …</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
        <p:nvSpPr>
          <p:cNvPr id="6" name="Content Placeholder 3">
            <a:extLst>
              <a:ext uri="{FF2B5EF4-FFF2-40B4-BE49-F238E27FC236}">
                <a16:creationId xmlns:a16="http://schemas.microsoft.com/office/drawing/2014/main" id="{99F6083F-89D7-6ECA-45D9-740F2DAA5D1C}"/>
              </a:ext>
            </a:extLst>
          </p:cNvPr>
          <p:cNvSpPr txBox="1">
            <a:spLocks/>
          </p:cNvSpPr>
          <p:nvPr/>
        </p:nvSpPr>
        <p:spPr>
          <a:xfrm>
            <a:off x="741680" y="2291803"/>
            <a:ext cx="5311648" cy="372375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t>Dóng Control</a:t>
            </a:r>
          </a:p>
          <a:p>
            <a:pPr marL="576072" lvl="2" indent="0">
              <a:buNone/>
            </a:pPr>
            <a:r>
              <a:rPr lang="en-US"/>
              <a:t>Label: dóng trái</a:t>
            </a:r>
          </a:p>
          <a:p>
            <a:pPr marL="576072" lvl="2" indent="0">
              <a:buNone/>
            </a:pPr>
            <a:r>
              <a:rPr lang="en-US"/>
              <a:t>Textbox, Combo: dóng đều hai bên</a:t>
            </a:r>
          </a:p>
          <a:p>
            <a:pPr marL="285750" indent="-285750">
              <a:buFont typeface="Arial" panose="020B0604020202020204" pitchFamily="34" charset="0"/>
              <a:buChar char="•"/>
            </a:pPr>
            <a:r>
              <a:rPr lang="vi-VN"/>
              <a:t>Anchor &amp; Dock: phải thiết lập Anchor và Dock cho Control trên các Form, Container không cố định kích thước (Sizable).</a:t>
            </a:r>
          </a:p>
          <a:p>
            <a:pPr marL="285750" indent="-285750">
              <a:buFont typeface="Arial" panose="020B0604020202020204" pitchFamily="34" charset="0"/>
              <a:buChar char="•"/>
            </a:pPr>
            <a:r>
              <a:rPr lang="vi-VN"/>
              <a:t>Với thông tin yêu cầu người dùng không dược bỏ trống mà bắt buộc nhập (AllowNull = FALSE) thì Label cho thông tin đó phải sử dụng ký hiệu “(*)” ở cuối và thiết lập shortcut key.</a:t>
            </a:r>
            <a:endParaRPr lang="en-US"/>
          </a:p>
          <a:p>
            <a:pPr marL="285750" indent="-285750">
              <a:buFont typeface="Arial" panose="020B0604020202020204" pitchFamily="34" charset="0"/>
              <a:buChar char="•"/>
            </a:pPr>
            <a:endParaRPr lang="vi-VN"/>
          </a:p>
        </p:txBody>
      </p:sp>
    </p:spTree>
    <p:extLst>
      <p:ext uri="{BB962C8B-B14F-4D97-AF65-F5344CB8AC3E}">
        <p14:creationId xmlns:p14="http://schemas.microsoft.com/office/powerpoint/2010/main" val="208055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a:t>QUY ĐỊNH KHI TẠO MESSAGEBOX</a:t>
            </a:r>
            <a:endParaRPr lang="en-US" dirty="0"/>
          </a:p>
        </p:txBody>
      </p:sp>
      <p:sp>
        <p:nvSpPr>
          <p:cNvPr id="5" name="Content Placeholder 4">
            <a:extLst>
              <a:ext uri="{FF2B5EF4-FFF2-40B4-BE49-F238E27FC236}">
                <a16:creationId xmlns:a16="http://schemas.microsoft.com/office/drawing/2014/main" id="{A33D1544-95D3-8A05-6E1B-C08C307C55D4}"/>
              </a:ext>
            </a:extLst>
          </p:cNvPr>
          <p:cNvSpPr>
            <a:spLocks noGrp="1"/>
          </p:cNvSpPr>
          <p:nvPr>
            <p:ph sz="quarter" idx="37"/>
          </p:nvPr>
        </p:nvSpPr>
        <p:spPr>
          <a:xfrm>
            <a:off x="347472" y="2200212"/>
            <a:ext cx="11029569" cy="3427412"/>
          </a:xfrm>
        </p:spPr>
        <p:txBody>
          <a:bodyPr/>
          <a:lstStyle/>
          <a:p>
            <a:pPr marL="285750" indent="-285750">
              <a:buFont typeface="Arial" panose="020B0604020202020204" pitchFamily="34" charset="0"/>
              <a:buChar char="•"/>
            </a:pPr>
            <a:r>
              <a:rPr lang="vi-VN"/>
              <a:t>Caption: sử dụng Application.ProductName</a:t>
            </a:r>
          </a:p>
          <a:p>
            <a:pPr marL="285750" indent="-285750">
              <a:buFont typeface="Arial" panose="020B0604020202020204" pitchFamily="34" charset="0"/>
              <a:buChar char="•"/>
            </a:pPr>
            <a:r>
              <a:rPr lang="vi-VN"/>
              <a:t>Icon:</a:t>
            </a:r>
          </a:p>
          <a:p>
            <a:pPr marL="742950" lvl="1" indent="-285750">
              <a:buFont typeface="Courier New" panose="02070309020205020404" pitchFamily="49" charset="0"/>
              <a:buChar char="o"/>
            </a:pPr>
            <a:r>
              <a:rPr lang="vi-VN"/>
              <a:t>MessageBoxIcon.Exclamation: dùng cho các trường hợp sau</a:t>
            </a:r>
          </a:p>
          <a:p>
            <a:pPr marL="1200150" lvl="2" indent="-285750">
              <a:buFont typeface="Wingdings" panose="05000000000000000000" pitchFamily="2" charset="2"/>
              <a:buChar char="§"/>
            </a:pPr>
            <a:r>
              <a:rPr lang="vi-VN"/>
              <a:t>Cảnh báo lỗi</a:t>
            </a:r>
          </a:p>
          <a:p>
            <a:pPr marL="1200150" lvl="2" indent="-285750">
              <a:buFont typeface="Wingdings" panose="05000000000000000000" pitchFamily="2" charset="2"/>
              <a:buChar char="§"/>
            </a:pPr>
            <a:r>
              <a:rPr lang="vi-VN"/>
              <a:t>Cảnh báo xóa dữ liệu</a:t>
            </a:r>
          </a:p>
          <a:p>
            <a:pPr marL="1200150" lvl="2" indent="-285750">
              <a:buFont typeface="Wingdings" panose="05000000000000000000" pitchFamily="2" charset="2"/>
              <a:buChar char="§"/>
            </a:pPr>
            <a:r>
              <a:rPr lang="vi-VN"/>
              <a:t>Cảnh báo nhập thiếu, nhập sai dữ liệu</a:t>
            </a:r>
          </a:p>
          <a:p>
            <a:pPr marL="1200150" lvl="2" indent="-285750">
              <a:buFont typeface="Wingdings" panose="05000000000000000000" pitchFamily="2" charset="2"/>
              <a:buChar char="§"/>
            </a:pPr>
            <a:r>
              <a:rPr lang="vi-VN"/>
              <a:t>MessageBoxIcon.Information: dùng cho các thông báo không có tính chất cảnh báo, ví dụ Kết quả Import, Thông tin về CSDL, …</a:t>
            </a:r>
          </a:p>
          <a:p>
            <a:pPr marL="285750" indent="-285750">
              <a:buFont typeface="Arial" panose="020B0604020202020204" pitchFamily="34" charset="0"/>
              <a:buChar char="•"/>
            </a:pPr>
            <a:r>
              <a:rPr lang="en-US"/>
              <a:t>N</a:t>
            </a:r>
            <a:r>
              <a:rPr lang="vi-VN"/>
              <a:t>ội dung Message: không được phép viết trực tiếp nội dung message mà phải dùng Resource (sử sụng hàm String.Format để truyền tham số cho Resource nếu cần).</a:t>
            </a: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Tree>
    <p:extLst>
      <p:ext uri="{BB962C8B-B14F-4D97-AF65-F5344CB8AC3E}">
        <p14:creationId xmlns:p14="http://schemas.microsoft.com/office/powerpoint/2010/main" val="79695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pPr lvl="0"/>
            <a:r>
              <a:rPr lang="en-US"/>
              <a:t>QUY TẮC VIẾT MÔ TẢ (COMMENT) CHO CODE</a:t>
            </a:r>
            <a:endParaRPr lang="en-US" noProof="0" dirty="0"/>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889627" y="3104277"/>
            <a:ext cx="4371560" cy="3022201"/>
          </a:xfrm>
        </p:spPr>
        <p:txBody>
          <a:bodyPr/>
          <a:lstStyle/>
          <a:p>
            <a:r>
              <a:rPr lang="en-US"/>
              <a:t>Sử dụng tiếng Việt có dấu (Unicode) để viết comment.</a:t>
            </a:r>
          </a:p>
          <a:p>
            <a:pPr marL="285750" indent="-285750">
              <a:buFont typeface="Arial" panose="020B0604020202020204" pitchFamily="34" charset="0"/>
              <a:buChar char="•"/>
            </a:pPr>
            <a:r>
              <a:rPr lang="en-US"/>
              <a:t>Comment cho Module, Class</a:t>
            </a:r>
          </a:p>
          <a:p>
            <a:pPr marL="285750" indent="-285750">
              <a:buFont typeface="Arial" panose="020B0604020202020204" pitchFamily="34" charset="0"/>
              <a:buChar char="•"/>
            </a:pPr>
            <a:r>
              <a:rPr lang="en-US"/>
              <a:t>Comment cho Method và Event</a:t>
            </a:r>
          </a:p>
          <a:p>
            <a:pPr marL="285750" indent="-285750">
              <a:buFont typeface="Arial" panose="020B0604020202020204" pitchFamily="34" charset="0"/>
              <a:buChar char="•"/>
            </a:pPr>
            <a:r>
              <a:rPr lang="en-US"/>
              <a:t>Comment cho đoạn Code</a:t>
            </a:r>
            <a:endParaRPr lang="en-US" dirty="0"/>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spTree>
    <p:extLst>
      <p:ext uri="{BB962C8B-B14F-4D97-AF65-F5344CB8AC3E}">
        <p14:creationId xmlns:p14="http://schemas.microsoft.com/office/powerpoint/2010/main" val="3797883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a:t>Comment cho Module, Class</a:t>
            </a:r>
          </a:p>
        </p:txBody>
      </p:sp>
      <p:sp>
        <p:nvSpPr>
          <p:cNvPr id="5" name="Content Placeholder 4">
            <a:extLst>
              <a:ext uri="{FF2B5EF4-FFF2-40B4-BE49-F238E27FC236}">
                <a16:creationId xmlns:a16="http://schemas.microsoft.com/office/drawing/2014/main" id="{A33D1544-95D3-8A05-6E1B-C08C307C55D4}"/>
              </a:ext>
            </a:extLst>
          </p:cNvPr>
          <p:cNvSpPr>
            <a:spLocks noGrp="1"/>
          </p:cNvSpPr>
          <p:nvPr>
            <p:ph sz="quarter" idx="37"/>
          </p:nvPr>
        </p:nvSpPr>
        <p:spPr>
          <a:xfrm>
            <a:off x="347472" y="2456244"/>
            <a:ext cx="11029569" cy="3427412"/>
          </a:xfrm>
        </p:spPr>
        <p:txBody>
          <a:bodyPr/>
          <a:lstStyle/>
          <a:p>
            <a:pPr marL="285750" indent="-285750">
              <a:buFont typeface="Arial" panose="020B0604020202020204" pitchFamily="34" charset="0"/>
              <a:buChar char="•"/>
            </a:pPr>
            <a:r>
              <a:rPr lang="vi-VN"/>
              <a:t>Mỗi Module, Class cần có mô tả ngắn về mục đích của Module hay Class đó. Nội dung gồm:</a:t>
            </a:r>
          </a:p>
          <a:p>
            <a:pPr marL="285750" indent="-285750">
              <a:buFont typeface="Arial" panose="020B0604020202020204" pitchFamily="34" charset="0"/>
              <a:buChar char="•"/>
            </a:pPr>
            <a:r>
              <a:rPr lang="vi-VN"/>
              <a:t>Mục đích: Module hay Class thực hiện những công việc gì.</a:t>
            </a:r>
          </a:p>
          <a:p>
            <a:pPr marL="285750" indent="-285750">
              <a:buFont typeface="Arial" panose="020B0604020202020204" pitchFamily="34" charset="0"/>
              <a:buChar char="•"/>
            </a:pPr>
            <a:r>
              <a:rPr lang="vi-VN"/>
              <a:t>Người lập: Người tạo Module hay Class</a:t>
            </a:r>
          </a:p>
          <a:p>
            <a:pPr marL="285750" indent="-285750">
              <a:buFont typeface="Arial" panose="020B0604020202020204" pitchFamily="34" charset="0"/>
              <a:buChar char="•"/>
            </a:pPr>
            <a:r>
              <a:rPr lang="vi-VN"/>
              <a:t>Những biến/hàm quan trọng (không bắt buộc): Liệt kê tên các biến và hàm quan trọng trong Module/Class</a:t>
            </a: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spTree>
    <p:extLst>
      <p:ext uri="{BB962C8B-B14F-4D97-AF65-F5344CB8AC3E}">
        <p14:creationId xmlns:p14="http://schemas.microsoft.com/office/powerpoint/2010/main" val="905740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a:t>Comment cho Method và Event</a:t>
            </a:r>
          </a:p>
        </p:txBody>
      </p:sp>
      <p:sp>
        <p:nvSpPr>
          <p:cNvPr id="5" name="Content Placeholder 4">
            <a:extLst>
              <a:ext uri="{FF2B5EF4-FFF2-40B4-BE49-F238E27FC236}">
                <a16:creationId xmlns:a16="http://schemas.microsoft.com/office/drawing/2014/main" id="{A33D1544-95D3-8A05-6E1B-C08C307C55D4}"/>
              </a:ext>
            </a:extLst>
          </p:cNvPr>
          <p:cNvSpPr>
            <a:spLocks noGrp="1"/>
          </p:cNvSpPr>
          <p:nvPr>
            <p:ph sz="quarter" idx="37"/>
          </p:nvPr>
        </p:nvSpPr>
        <p:spPr>
          <a:xfrm>
            <a:off x="347472" y="2401380"/>
            <a:ext cx="11029569" cy="3427412"/>
          </a:xfrm>
        </p:spPr>
        <p:txBody>
          <a:bodyPr/>
          <a:lstStyle/>
          <a:p>
            <a:pPr marL="285750" indent="-285750">
              <a:buFont typeface="Arial" panose="020B0604020202020204" pitchFamily="34" charset="0"/>
              <a:buChar char="•"/>
            </a:pPr>
            <a:r>
              <a:rPr lang="vi-VN"/>
              <a:t>Tất cả các Method và Event phải có comment.</a:t>
            </a:r>
          </a:p>
          <a:p>
            <a:pPr marL="285750" indent="-285750">
              <a:buFont typeface="Arial" panose="020B0604020202020204" pitchFamily="34" charset="0"/>
              <a:buChar char="•"/>
            </a:pPr>
            <a:r>
              <a:rPr lang="vi-VN"/>
              <a:t>Comment cho Method/Event gồm hai phần:</a:t>
            </a:r>
          </a:p>
          <a:p>
            <a:pPr marL="285750" indent="-285750">
              <a:buFont typeface="Courier New" panose="02070309020205020404" pitchFamily="49" charset="0"/>
              <a:buChar char="o"/>
            </a:pPr>
            <a:r>
              <a:rPr lang="vi-VN"/>
              <a:t>Phần 1 (không bắt buộc): mô tả mục đích và diễn giải ngắn gọn ý nghĩa các tham số đầu vào, đầu ra.</a:t>
            </a:r>
          </a:p>
          <a:p>
            <a:pPr lvl="1"/>
            <a:r>
              <a:rPr lang="vi-VN"/>
              <a:t>Lưu ý: mô tả Method đó làm gì (What), không mô tả Method đó thực hiện thế nào (How).</a:t>
            </a:r>
          </a:p>
          <a:p>
            <a:pPr lvl="1"/>
            <a:r>
              <a:rPr lang="vi-VN"/>
              <a:t>Từ  VC# 2005 trở đi, Microsoft cung cấp sẵn một macro dành cho việc viết comment mục đích. Sử dụng như sau: gõ liên tiếp 3 dấu nháy đơn (‘) trên đầu mỗi Method.</a:t>
            </a:r>
          </a:p>
          <a:p>
            <a:pPr lvl="1"/>
            <a:r>
              <a:rPr lang="vi-VN"/>
              <a:t>Lập trình viên có thể không cần viết phần mô tả mục đích này với các Method/Event đơn giản, không phức tạp.</a:t>
            </a:r>
          </a:p>
          <a:p>
            <a:pPr marL="285750" indent="-285750">
              <a:buFont typeface="Courier New" panose="02070309020205020404" pitchFamily="49" charset="0"/>
              <a:buChar char="o"/>
            </a:pPr>
            <a:r>
              <a:rPr lang="vi-VN"/>
              <a:t>Phần 2 (bắt buộc): ghi thông tin về history tạo và sửa Method/Event đó (người tạo/ngày tạo, người sửa/ngày sửa). Thông tin này bắt buộc phải có với mọi Method/Event.</a:t>
            </a: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spTree>
    <p:extLst>
      <p:ext uri="{BB962C8B-B14F-4D97-AF65-F5344CB8AC3E}">
        <p14:creationId xmlns:p14="http://schemas.microsoft.com/office/powerpoint/2010/main" val="395824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Mẫu comment cho Method/Event</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2149308" y="2673096"/>
            <a:ext cx="2422692" cy="3047997"/>
          </a:xfrm>
        </p:spPr>
        <p:txBody>
          <a:bodyPr/>
          <a:lstStyle/>
          <a:p>
            <a:r>
              <a:rPr lang="en-US" sz="3200"/>
              <a:t>Đơn giản</a:t>
            </a:r>
            <a:endParaRPr lang="en-US" sz="3200" dirty="0"/>
          </a:p>
        </p:txBody>
      </p:sp>
      <p:sp>
        <p:nvSpPr>
          <p:cNvPr id="10" name="Hộp Văn bản 9">
            <a:extLst>
              <a:ext uri="{FF2B5EF4-FFF2-40B4-BE49-F238E27FC236}">
                <a16:creationId xmlns:a16="http://schemas.microsoft.com/office/drawing/2014/main" id="{D0260886-74B3-D428-558C-DBF6EA3121CD}"/>
              </a:ext>
            </a:extLst>
          </p:cNvPr>
          <p:cNvSpPr txBox="1"/>
          <p:nvPr/>
        </p:nvSpPr>
        <p:spPr>
          <a:xfrm>
            <a:off x="5159502" y="171396"/>
            <a:ext cx="6094476" cy="3139321"/>
          </a:xfrm>
          <a:prstGeom prst="rect">
            <a:avLst/>
          </a:prstGeom>
          <a:noFill/>
        </p:spPr>
        <p:txBody>
          <a:bodyPr wrap="square">
            <a:spAutoFit/>
          </a:bodyPr>
          <a:lstStyle/>
          <a:p>
            <a:pPr algn="just"/>
            <a:r>
              <a:rPr lang="vi-VN">
                <a:solidFill>
                  <a:schemeClr val="bg2"/>
                </a:solidFill>
              </a:rPr>
              <a:t>// Created by (người tạo) – (ngày/tháng/năm tạo): diễn giải ngắn gọn mục đích// Modified by (người sửa 1) – (ngày/tháng/năm sửa 1): diễn giải việc sửa </a:t>
            </a:r>
            <a:endParaRPr lang="en-US">
              <a:solidFill>
                <a:schemeClr val="bg2"/>
              </a:solidFill>
            </a:endParaRPr>
          </a:p>
          <a:p>
            <a:pPr algn="just"/>
            <a:endParaRPr lang="en-US">
              <a:solidFill>
                <a:schemeClr val="bg2"/>
              </a:solidFill>
            </a:endParaRPr>
          </a:p>
          <a:p>
            <a:pPr algn="just"/>
            <a:r>
              <a:rPr lang="vi-VN">
                <a:solidFill>
                  <a:schemeClr val="bg2"/>
                </a:solidFill>
              </a:rPr>
              <a:t>1// Modified by (người sửa 2) – (ngày/tháng/năm sửa 2): diễn giải việc sửa 2</a:t>
            </a:r>
            <a:endParaRPr lang="en-US">
              <a:solidFill>
                <a:schemeClr val="bg2"/>
              </a:solidFill>
            </a:endParaRPr>
          </a:p>
          <a:p>
            <a:pPr algn="just"/>
            <a:endParaRPr lang="vi-VN">
              <a:solidFill>
                <a:schemeClr val="bg2"/>
              </a:solidFill>
            </a:endParaRPr>
          </a:p>
          <a:p>
            <a:pPr algn="just"/>
            <a:r>
              <a:rPr lang="vi-VN">
                <a:solidFill>
                  <a:schemeClr val="bg2"/>
                </a:solidFill>
              </a:rPr>
              <a:t>//…</a:t>
            </a:r>
          </a:p>
          <a:p>
            <a:pPr algn="just"/>
            <a:endParaRPr lang="vi-VN">
              <a:solidFill>
                <a:schemeClr val="bg2"/>
              </a:solidFill>
            </a:endParaRPr>
          </a:p>
          <a:p>
            <a:pPr algn="just"/>
            <a:r>
              <a:rPr lang="vi-VN">
                <a:solidFill>
                  <a:schemeClr val="bg2"/>
                </a:solidFill>
              </a:rPr>
              <a:t>// Modified by (người sửa n) – (ngày/tháng/năm sửa n): diễn giải việc sửa</a:t>
            </a:r>
            <a:r>
              <a:rPr lang="en-US">
                <a:solidFill>
                  <a:schemeClr val="bg2"/>
                </a:solidFill>
              </a:rPr>
              <a:t> n</a:t>
            </a:r>
          </a:p>
        </p:txBody>
      </p:sp>
    </p:spTree>
    <p:extLst>
      <p:ext uri="{BB962C8B-B14F-4D97-AF65-F5344CB8AC3E}">
        <p14:creationId xmlns:p14="http://schemas.microsoft.com/office/powerpoint/2010/main" val="2317827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Mẫu comment cho Method/Event</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2149308" y="2673096"/>
            <a:ext cx="2422692" cy="3047997"/>
          </a:xfrm>
        </p:spPr>
        <p:txBody>
          <a:bodyPr/>
          <a:lstStyle/>
          <a:p>
            <a:r>
              <a:rPr lang="en-US" sz="3200"/>
              <a:t>Phức tạp</a:t>
            </a:r>
            <a:endParaRPr lang="en-US" sz="3200" dirty="0"/>
          </a:p>
        </p:txBody>
      </p:sp>
      <p:sp>
        <p:nvSpPr>
          <p:cNvPr id="10" name="Hộp Văn bản 9">
            <a:extLst>
              <a:ext uri="{FF2B5EF4-FFF2-40B4-BE49-F238E27FC236}">
                <a16:creationId xmlns:a16="http://schemas.microsoft.com/office/drawing/2014/main" id="{D0260886-74B3-D428-558C-DBF6EA3121CD}"/>
              </a:ext>
            </a:extLst>
          </p:cNvPr>
          <p:cNvSpPr txBox="1"/>
          <p:nvPr/>
        </p:nvSpPr>
        <p:spPr>
          <a:xfrm>
            <a:off x="4839462" y="171396"/>
            <a:ext cx="7011162" cy="6463308"/>
          </a:xfrm>
          <a:prstGeom prst="rect">
            <a:avLst/>
          </a:prstGeom>
          <a:noFill/>
        </p:spPr>
        <p:txBody>
          <a:bodyPr wrap="square">
            <a:spAutoFit/>
          </a:bodyPr>
          <a:lstStyle/>
          <a:p>
            <a:pPr algn="just"/>
            <a:r>
              <a:rPr lang="vi-VN">
                <a:solidFill>
                  <a:schemeClr val="bg2"/>
                </a:solidFill>
              </a:rPr>
              <a:t>/// &lt;summary&gt;/// Diễn giải mục đích///&lt;/summary&gt;</a:t>
            </a:r>
          </a:p>
          <a:p>
            <a:pPr algn="just"/>
            <a:r>
              <a:rPr lang="vi-VN">
                <a:solidFill>
                  <a:schemeClr val="bg2"/>
                </a:solidFill>
              </a:rPr>
              <a:t>///&lt;param name=”Tham số 1″&gt;Diễn giải cho Tham số 1&lt;/param&gt;</a:t>
            </a:r>
          </a:p>
          <a:p>
            <a:pPr algn="just"/>
            <a:endParaRPr lang="vi-VN">
              <a:solidFill>
                <a:schemeClr val="bg2"/>
              </a:solidFill>
            </a:endParaRPr>
          </a:p>
          <a:p>
            <a:pPr algn="just"/>
            <a:r>
              <a:rPr lang="vi-VN">
                <a:solidFill>
                  <a:schemeClr val="bg2"/>
                </a:solidFill>
              </a:rPr>
              <a:t>///&lt;param name=”Tham số 2″&gt;Diễn giải cho Tham số 2&lt;/param&gt;</a:t>
            </a:r>
          </a:p>
          <a:p>
            <a:pPr algn="just"/>
            <a:endParaRPr lang="vi-VN">
              <a:solidFill>
                <a:schemeClr val="bg2"/>
              </a:solidFill>
            </a:endParaRPr>
          </a:p>
          <a:p>
            <a:pPr algn="just"/>
            <a:r>
              <a:rPr lang="vi-VN">
                <a:solidFill>
                  <a:schemeClr val="bg2"/>
                </a:solidFill>
              </a:rPr>
              <a:t>/// …</a:t>
            </a:r>
          </a:p>
          <a:p>
            <a:pPr algn="just"/>
            <a:endParaRPr lang="vi-VN">
              <a:solidFill>
                <a:schemeClr val="bg2"/>
              </a:solidFill>
            </a:endParaRPr>
          </a:p>
          <a:p>
            <a:pPr algn="just"/>
            <a:r>
              <a:rPr lang="vi-VN">
                <a:solidFill>
                  <a:schemeClr val="bg2"/>
                </a:solidFill>
              </a:rPr>
              <a:t>/// &lt;param name=”Tham số n”&gt;Diễn giải cho Tham số n&lt;/param&gt;</a:t>
            </a:r>
          </a:p>
          <a:p>
            <a:pPr algn="just"/>
            <a:endParaRPr lang="vi-VN">
              <a:solidFill>
                <a:schemeClr val="bg2"/>
              </a:solidFill>
            </a:endParaRPr>
          </a:p>
          <a:p>
            <a:pPr algn="just"/>
            <a:r>
              <a:rPr lang="vi-VN">
                <a:solidFill>
                  <a:schemeClr val="bg2"/>
                </a:solidFill>
              </a:rPr>
              <a:t>/// &lt;remarks&gt;Nhận xét (nếu có)&lt;/remarks&gt;</a:t>
            </a:r>
          </a:p>
          <a:p>
            <a:pPr algn="just"/>
            <a:endParaRPr lang="vi-VN">
              <a:solidFill>
                <a:schemeClr val="bg2"/>
              </a:solidFill>
            </a:endParaRPr>
          </a:p>
          <a:p>
            <a:pPr algn="just"/>
            <a:r>
              <a:rPr lang="vi-VN">
                <a:solidFill>
                  <a:schemeClr val="bg2"/>
                </a:solidFill>
              </a:rPr>
              <a:t>/// Created by (người tạo) – (ngày/tháng/năm tạo)</a:t>
            </a:r>
          </a:p>
          <a:p>
            <a:pPr algn="just"/>
            <a:endParaRPr lang="vi-VN">
              <a:solidFill>
                <a:schemeClr val="bg2"/>
              </a:solidFill>
            </a:endParaRPr>
          </a:p>
          <a:p>
            <a:pPr algn="just"/>
            <a:r>
              <a:rPr lang="vi-VN">
                <a:solidFill>
                  <a:schemeClr val="bg2"/>
                </a:solidFill>
              </a:rPr>
              <a:t>/// Modified by (người sửa 1) – (ngày/tháng/năm sửa 1): diễn giải việc sửa 1</a:t>
            </a:r>
          </a:p>
          <a:p>
            <a:pPr algn="just"/>
            <a:endParaRPr lang="vi-VN">
              <a:solidFill>
                <a:schemeClr val="bg2"/>
              </a:solidFill>
            </a:endParaRPr>
          </a:p>
          <a:p>
            <a:pPr algn="just"/>
            <a:r>
              <a:rPr lang="vi-VN">
                <a:solidFill>
                  <a:schemeClr val="bg2"/>
                </a:solidFill>
              </a:rPr>
              <a:t>/// Modified by (người sửa 2) – (ngày/tháng/năm sửa 2): diễn giải việc sửa 2</a:t>
            </a:r>
          </a:p>
          <a:p>
            <a:pPr algn="just"/>
            <a:endParaRPr lang="vi-VN">
              <a:solidFill>
                <a:schemeClr val="bg2"/>
              </a:solidFill>
            </a:endParaRPr>
          </a:p>
          <a:p>
            <a:pPr algn="just"/>
            <a:r>
              <a:rPr lang="vi-VN">
                <a:solidFill>
                  <a:schemeClr val="bg2"/>
                </a:solidFill>
              </a:rPr>
              <a:t>/// …</a:t>
            </a:r>
          </a:p>
          <a:p>
            <a:pPr algn="just"/>
            <a:endParaRPr lang="vi-VN">
              <a:solidFill>
                <a:schemeClr val="bg2"/>
              </a:solidFill>
            </a:endParaRPr>
          </a:p>
          <a:p>
            <a:pPr algn="just"/>
            <a:r>
              <a:rPr lang="vi-VN">
                <a:solidFill>
                  <a:schemeClr val="bg2"/>
                </a:solidFill>
              </a:rPr>
              <a:t>/// Modified by (người sửa n) – (ngày/tháng/năm sửa n): diễn giải việc sửa n</a:t>
            </a:r>
            <a:endParaRPr lang="en-US">
              <a:solidFill>
                <a:schemeClr val="bg2"/>
              </a:solidFill>
            </a:endParaRPr>
          </a:p>
        </p:txBody>
      </p:sp>
    </p:spTree>
    <p:extLst>
      <p:ext uri="{BB962C8B-B14F-4D97-AF65-F5344CB8AC3E}">
        <p14:creationId xmlns:p14="http://schemas.microsoft.com/office/powerpoint/2010/main" val="314837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a:t>Thành viên</a:t>
            </a:r>
            <a:endParaRPr lang="en-US" dirty="0"/>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a:t>Nguyễn Khả Hào</a:t>
            </a:r>
          </a:p>
          <a:p>
            <a:r>
              <a:rPr lang="en-US"/>
              <a:t>Trần Phi Hùng</a:t>
            </a:r>
            <a:endParaRPr lang="en-US" dirty="0"/>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a:t>Comment cho đoạn Code</a:t>
            </a:r>
          </a:p>
        </p:txBody>
      </p:sp>
      <p:sp>
        <p:nvSpPr>
          <p:cNvPr id="5" name="Content Placeholder 4">
            <a:extLst>
              <a:ext uri="{FF2B5EF4-FFF2-40B4-BE49-F238E27FC236}">
                <a16:creationId xmlns:a16="http://schemas.microsoft.com/office/drawing/2014/main" id="{A33D1544-95D3-8A05-6E1B-C08C307C55D4}"/>
              </a:ext>
            </a:extLst>
          </p:cNvPr>
          <p:cNvSpPr>
            <a:spLocks noGrp="1"/>
          </p:cNvSpPr>
          <p:nvPr>
            <p:ph sz="quarter" idx="37"/>
          </p:nvPr>
        </p:nvSpPr>
        <p:spPr>
          <a:xfrm>
            <a:off x="347472" y="2401380"/>
            <a:ext cx="11029569" cy="3427412"/>
          </a:xfrm>
        </p:spPr>
        <p:txBody>
          <a:bodyPr/>
          <a:lstStyle/>
          <a:p>
            <a:pPr marL="285750" indent="-285750">
              <a:buFont typeface="Arial" panose="020B0604020202020204" pitchFamily="34" charset="0"/>
              <a:buChar char="•"/>
            </a:pPr>
            <a:r>
              <a:rPr lang="vi-VN"/>
              <a:t>Những đoạn code phức tạp cần có comment gắn liền bên trên để chú giải.</a:t>
            </a:r>
          </a:p>
          <a:p>
            <a:pPr marL="285750" indent="-285750">
              <a:buFont typeface="Arial" panose="020B0604020202020204" pitchFamily="34" charset="0"/>
              <a:buChar char="•"/>
            </a:pPr>
            <a:endParaRPr lang="vi-VN"/>
          </a:p>
          <a:p>
            <a:pPr marL="285750" indent="-285750">
              <a:buFont typeface="Arial" panose="020B0604020202020204" pitchFamily="34" charset="0"/>
              <a:buChar char="•"/>
            </a:pPr>
            <a:r>
              <a:rPr lang="vi-VN"/>
              <a:t>Những đoạn code được sửa đổi (modified), bổ sung (added) hoặc rem (removed) bởi người không phải tác giả cần có comment rõ ngay tại nơi sửa đổi, bổ sung: người sửa, ngày sửa, mục đích.</a:t>
            </a:r>
          </a:p>
          <a:p>
            <a:pPr marL="285750" indent="-285750">
              <a:buFont typeface="Arial" panose="020B0604020202020204" pitchFamily="34" charset="0"/>
              <a:buChar char="•"/>
            </a:pPr>
            <a:endParaRPr lang="vi-VN"/>
          </a:p>
          <a:p>
            <a:pPr marL="285750" indent="-285750">
              <a:buFont typeface="Arial" panose="020B0604020202020204" pitchFamily="34" charset="0"/>
              <a:buChar char="•"/>
            </a:pPr>
            <a:r>
              <a:rPr lang="vi-VN"/>
              <a:t>Comment cho đoạn code áp dụng bắt buộc với các Base Form/Base Class/Base Control.</a:t>
            </a: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20</a:t>
            </a:fld>
            <a:endParaRPr lang="en-US" dirty="0"/>
          </a:p>
        </p:txBody>
      </p:sp>
    </p:spTree>
    <p:extLst>
      <p:ext uri="{BB962C8B-B14F-4D97-AF65-F5344CB8AC3E}">
        <p14:creationId xmlns:p14="http://schemas.microsoft.com/office/powerpoint/2010/main" val="46575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a:t>QUY TẮC PHÂN NHÓM (REGION) KHI CODING</a:t>
            </a:r>
            <a:endParaRPr lang="en-US" dirty="0"/>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199266" y="2200491"/>
            <a:ext cx="9139294" cy="3528397"/>
          </a:xfrm>
        </p:spPr>
        <p:txBody>
          <a:bodyPr/>
          <a:lstStyle/>
          <a:p>
            <a:r>
              <a:rPr lang="vi-VN"/>
              <a:t>Phải sử dụng Region phân nhóm code để tiện cho việc sửa đổi, bảo trì.</a:t>
            </a:r>
          </a:p>
          <a:p>
            <a:r>
              <a:rPr lang="vi-VN"/>
              <a:t>Phân nhóm code theo cấu trúc như sau: (theo thứ tự bắt buộc, nhưng không bắt buộc có đủ tất cả các region)</a:t>
            </a:r>
          </a:p>
          <a:p>
            <a:pPr marL="569214" lvl="1"/>
            <a:r>
              <a:rPr lang="vi-VN"/>
              <a:t>Declaration</a:t>
            </a:r>
          </a:p>
          <a:p>
            <a:pPr marL="569214" lvl="1"/>
            <a:r>
              <a:rPr lang="vi-VN"/>
              <a:t>Constructor</a:t>
            </a:r>
          </a:p>
          <a:p>
            <a:pPr marL="569214" lvl="1"/>
            <a:r>
              <a:rPr lang="vi-VN"/>
              <a:t>Property</a:t>
            </a:r>
          </a:p>
          <a:p>
            <a:pPr marL="569214" lvl="1"/>
            <a:r>
              <a:rPr lang="vi-VN"/>
              <a:t>Method/Function</a:t>
            </a:r>
          </a:p>
          <a:p>
            <a:pPr marL="569214" lvl="1"/>
            <a:r>
              <a:rPr lang="en-US"/>
              <a:t>E</a:t>
            </a:r>
            <a:r>
              <a:rPr lang="vi-VN"/>
              <a:t>vent</a:t>
            </a:r>
          </a:p>
          <a:p>
            <a:r>
              <a:rPr lang="vi-VN"/>
              <a:t>Tùy theo yêu cầu của các form, class và module, lập trình viên có thể chia nhỏ các Region chính trên thành các sub-region.</a:t>
            </a:r>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21</a:t>
            </a:fld>
            <a:endParaRPr lang="en-US" dirty="0"/>
          </a:p>
        </p:txBody>
      </p:sp>
    </p:spTree>
    <p:extLst>
      <p:ext uri="{BB962C8B-B14F-4D97-AF65-F5344CB8AC3E}">
        <p14:creationId xmlns:p14="http://schemas.microsoft.com/office/powerpoint/2010/main" val="1073601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a:t>QUY TẮC PHÂN NHÓM (REGION) KHI CODING (NEXt)</a:t>
            </a:r>
            <a:endParaRPr lang="en-US" dirty="0"/>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199266" y="2090763"/>
            <a:ext cx="9139294" cy="3528397"/>
          </a:xfrm>
        </p:spPr>
        <p:txBody>
          <a:bodyPr/>
          <a:lstStyle/>
          <a:p>
            <a:r>
              <a:rPr lang="vi-VN"/>
              <a:t>VD: region Method/Function có thể chứa các region con sau:</a:t>
            </a:r>
          </a:p>
          <a:p>
            <a:pPr marL="569214" lvl="1"/>
            <a:r>
              <a:rPr lang="vi-VN"/>
              <a:t>Method/Function</a:t>
            </a:r>
          </a:p>
          <a:p>
            <a:pPr marL="569214" lvl="1"/>
            <a:r>
              <a:rPr lang="vi-VN"/>
              <a:t>Public</a:t>
            </a:r>
          </a:p>
          <a:p>
            <a:pPr marL="569214" lvl="1"/>
            <a:r>
              <a:rPr lang="vi-VN"/>
              <a:t>Overridable (trường hợp là base form/class)</a:t>
            </a:r>
          </a:p>
          <a:p>
            <a:pPr marL="569214" lvl="1"/>
            <a:r>
              <a:rPr lang="vi-VN"/>
              <a:t>Override (trường hợp là derive form/class)</a:t>
            </a:r>
          </a:p>
          <a:p>
            <a:pPr marL="569214" lvl="1"/>
            <a:r>
              <a:rPr lang="vi-VN"/>
              <a:t>Private</a:t>
            </a:r>
          </a:p>
          <a:p>
            <a:pPr marL="569214" lvl="1"/>
            <a:r>
              <a:rPr lang="vi-VN"/>
              <a:t>Other</a:t>
            </a:r>
          </a:p>
          <a:p>
            <a:r>
              <a:rPr lang="vi-VN"/>
              <a:t>Trường hợp form hoặc class có sử dụng các component độc lập (Security, Document, MassEmail,…) thì phải tạo các Region riêng cho từng component, chứa toàn bộ code liên quan đến việc tương tác với các component đó.</a:t>
            </a:r>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22</a:t>
            </a:fld>
            <a:endParaRPr lang="en-US" dirty="0"/>
          </a:p>
        </p:txBody>
      </p:sp>
    </p:spTree>
    <p:extLst>
      <p:ext uri="{BB962C8B-B14F-4D97-AF65-F5344CB8AC3E}">
        <p14:creationId xmlns:p14="http://schemas.microsoft.com/office/powerpoint/2010/main" val="3057821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a:t>QUY ĐỊNH BẪY LỖI KHI CODING</a:t>
            </a:r>
            <a:endParaRPr lang="en-US" dirty="0"/>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199266" y="2319363"/>
            <a:ext cx="9139294" cy="3528397"/>
          </a:xfrm>
        </p:spPr>
        <p:txBody>
          <a:bodyPr/>
          <a:lstStyle/>
          <a:p>
            <a:pPr marL="285750" indent="-285750">
              <a:buFont typeface="Arial" panose="020B0604020202020204" pitchFamily="34" charset="0"/>
              <a:buChar char="•"/>
            </a:pPr>
            <a:r>
              <a:rPr lang="en-US"/>
              <a:t>Bắt buộc bẫy lỗi (sử dụng try … catch) trong tất cả các Event của Form và Control trên Form.</a:t>
            </a:r>
          </a:p>
          <a:p>
            <a:pPr marL="285750" indent="-285750">
              <a:buFont typeface="Arial" panose="020B0604020202020204" pitchFamily="34" charset="0"/>
              <a:buChar char="•"/>
            </a:pPr>
            <a:r>
              <a:rPr lang="en-US"/>
              <a:t>Nghiêm cấm sử dụng cú pháp try … catch để che dấu lỗi (không xử lý gì sau từ khóa catch).</a:t>
            </a:r>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23</a:t>
            </a:fld>
            <a:endParaRPr lang="en-US" dirty="0"/>
          </a:p>
        </p:txBody>
      </p:sp>
      <p:pic>
        <p:nvPicPr>
          <p:cNvPr id="6" name="Hình ảnh 5">
            <a:extLst>
              <a:ext uri="{FF2B5EF4-FFF2-40B4-BE49-F238E27FC236}">
                <a16:creationId xmlns:a16="http://schemas.microsoft.com/office/drawing/2014/main" id="{AC413D9C-6931-3BDE-0FC0-E746AF0D12AB}"/>
              </a:ext>
            </a:extLst>
          </p:cNvPr>
          <p:cNvPicPr>
            <a:picLocks noChangeAspect="1"/>
          </p:cNvPicPr>
          <p:nvPr/>
        </p:nvPicPr>
        <p:blipFill>
          <a:blip r:embed="rId3"/>
          <a:stretch>
            <a:fillRect/>
          </a:stretch>
        </p:blipFill>
        <p:spPr>
          <a:xfrm>
            <a:off x="3809553" y="4299273"/>
            <a:ext cx="5572191" cy="903663"/>
          </a:xfrm>
          <a:prstGeom prst="rect">
            <a:avLst/>
          </a:prstGeom>
        </p:spPr>
      </p:pic>
    </p:spTree>
    <p:extLst>
      <p:ext uri="{BB962C8B-B14F-4D97-AF65-F5344CB8AC3E}">
        <p14:creationId xmlns:p14="http://schemas.microsoft.com/office/powerpoint/2010/main" val="539822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a:t>QUY ĐỊNH THIẾT KẾ DATASET</a:t>
            </a:r>
            <a:endParaRPr lang="en-US" dirty="0"/>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199266" y="2301075"/>
            <a:ext cx="9139294" cy="3528397"/>
          </a:xfrm>
        </p:spPr>
        <p:txBody>
          <a:bodyPr/>
          <a:lstStyle/>
          <a:p>
            <a:pPr marL="285750" indent="-285750">
              <a:buFont typeface="Arial" panose="020B0604020202020204" pitchFamily="34" charset="0"/>
              <a:buChar char="•"/>
            </a:pPr>
            <a:r>
              <a:rPr lang="vi-VN"/>
              <a:t>Tên của Dataset khi visual design đặt như sau: “Dataset” + Mục đích. VD: DatasetDictionary, DatasetCAPayment, …</a:t>
            </a:r>
          </a:p>
          <a:p>
            <a:pPr marL="285750" indent="-285750">
              <a:buFont typeface="Arial" panose="020B0604020202020204" pitchFamily="34" charset="0"/>
              <a:buChar char="•"/>
            </a:pPr>
            <a:r>
              <a:rPr lang="vi-VN"/>
              <a:t>Số lượng DataTable trong một Dataset: quy định từ 10 trở xuống. Mỗi Dataset chỉ được phép có tối đa 10 DataTable. Khi thiết kế phải tách Dataset để đảm bảo nguyên tắc này. Nếu một Dataset có nhiều DataTable thì tốc độ load/save dữ liệu sẽ bị ảnh hưởng nghiêm trọng.</a:t>
            </a:r>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24</a:t>
            </a:fld>
            <a:endParaRPr lang="en-US" dirty="0"/>
          </a:p>
        </p:txBody>
      </p:sp>
    </p:spTree>
    <p:extLst>
      <p:ext uri="{BB962C8B-B14F-4D97-AF65-F5344CB8AC3E}">
        <p14:creationId xmlns:p14="http://schemas.microsoft.com/office/powerpoint/2010/main" val="4221174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413308" y="2981695"/>
            <a:ext cx="11562303" cy="2387865"/>
          </a:xfrm>
        </p:spPr>
        <p:txBody>
          <a:bodyPr/>
          <a:lstStyle/>
          <a:p>
            <a:r>
              <a:rPr lang="en-US"/>
              <a:t>UNIT TEST</a:t>
            </a:r>
            <a:endParaRPr lang="en-US" dirty="0"/>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25</a:t>
            </a:fld>
            <a:endParaRPr lang="en-US" dirty="0"/>
          </a:p>
        </p:txBody>
      </p:sp>
    </p:spTree>
    <p:extLst>
      <p:ext uri="{BB962C8B-B14F-4D97-AF65-F5344CB8AC3E}">
        <p14:creationId xmlns:p14="http://schemas.microsoft.com/office/powerpoint/2010/main" val="3385738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Create unit test</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en-US"/>
              <a:t>Create một unit test project</a:t>
            </a:r>
            <a:endParaRPr lang="en-US" dirty="0"/>
          </a:p>
        </p:txBody>
      </p:sp>
      <p:pic>
        <p:nvPicPr>
          <p:cNvPr id="11" name="Hình ảnh 10" descr="Ảnh có chứa văn bản, ảnh chụp màn hình, phần mềm, Trang web&#10;&#10;Mô tả được tạo tự động">
            <a:extLst>
              <a:ext uri="{FF2B5EF4-FFF2-40B4-BE49-F238E27FC236}">
                <a16:creationId xmlns:a16="http://schemas.microsoft.com/office/drawing/2014/main" id="{3A40FF10-0CB1-F99F-3906-A3C36CDF228C}"/>
              </a:ext>
            </a:extLst>
          </p:cNvPr>
          <p:cNvPicPr>
            <a:picLocks noChangeAspect="1"/>
          </p:cNvPicPr>
          <p:nvPr/>
        </p:nvPicPr>
        <p:blipFill>
          <a:blip r:embed="rId3"/>
          <a:stretch>
            <a:fillRect/>
          </a:stretch>
        </p:blipFill>
        <p:spPr>
          <a:xfrm>
            <a:off x="4892039" y="692601"/>
            <a:ext cx="6981263" cy="5433876"/>
          </a:xfrm>
          <a:prstGeom prst="rect">
            <a:avLst/>
          </a:prstGeom>
        </p:spPr>
      </p:pic>
    </p:spTree>
    <p:extLst>
      <p:ext uri="{BB962C8B-B14F-4D97-AF65-F5344CB8AC3E}">
        <p14:creationId xmlns:p14="http://schemas.microsoft.com/office/powerpoint/2010/main" val="3066491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Create unit test (NEXT)</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en-US"/>
              <a:t>Đặt tên cho project test</a:t>
            </a:r>
            <a:endParaRPr lang="en-US" dirty="0"/>
          </a:p>
        </p:txBody>
      </p:sp>
      <p:pic>
        <p:nvPicPr>
          <p:cNvPr id="8" name="Hình ảnh 7" descr="Ảnh có chứa văn bản, ảnh chụp màn hình, màn hình, phần mềm&#10;&#10;Mô tả được tạo tự động">
            <a:extLst>
              <a:ext uri="{FF2B5EF4-FFF2-40B4-BE49-F238E27FC236}">
                <a16:creationId xmlns:a16="http://schemas.microsoft.com/office/drawing/2014/main" id="{FD84B699-2208-843F-E99D-3E552AD92088}"/>
              </a:ext>
            </a:extLst>
          </p:cNvPr>
          <p:cNvPicPr>
            <a:picLocks noChangeAspect="1"/>
          </p:cNvPicPr>
          <p:nvPr/>
        </p:nvPicPr>
        <p:blipFill>
          <a:blip r:embed="rId3"/>
          <a:stretch>
            <a:fillRect/>
          </a:stretch>
        </p:blipFill>
        <p:spPr>
          <a:xfrm>
            <a:off x="4854596" y="574767"/>
            <a:ext cx="7023460" cy="5716302"/>
          </a:xfrm>
          <a:prstGeom prst="rect">
            <a:avLst/>
          </a:prstGeom>
        </p:spPr>
      </p:pic>
    </p:spTree>
    <p:extLst>
      <p:ext uri="{BB962C8B-B14F-4D97-AF65-F5344CB8AC3E}">
        <p14:creationId xmlns:p14="http://schemas.microsoft.com/office/powerpoint/2010/main" val="2492441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Create unit test (NEXT)</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en-US"/>
              <a:t>Trong project unit test, add reference đến project cần test</a:t>
            </a:r>
            <a:endParaRPr lang="en-US" dirty="0"/>
          </a:p>
        </p:txBody>
      </p:sp>
      <p:pic>
        <p:nvPicPr>
          <p:cNvPr id="5" name="Hình ảnh 4" descr="Ảnh có chứa văn bản, ảnh chụp màn hình, phần mềm, Biểu tượng máy tính&#10;&#10;Mô tả được tạo tự động">
            <a:extLst>
              <a:ext uri="{FF2B5EF4-FFF2-40B4-BE49-F238E27FC236}">
                <a16:creationId xmlns:a16="http://schemas.microsoft.com/office/drawing/2014/main" id="{237C8F84-57E8-5522-E95B-8352BCBB16A0}"/>
              </a:ext>
            </a:extLst>
          </p:cNvPr>
          <p:cNvPicPr>
            <a:picLocks noChangeAspect="1"/>
          </p:cNvPicPr>
          <p:nvPr/>
        </p:nvPicPr>
        <p:blipFill>
          <a:blip r:embed="rId3"/>
          <a:stretch>
            <a:fillRect/>
          </a:stretch>
        </p:blipFill>
        <p:spPr>
          <a:xfrm>
            <a:off x="5293158" y="515699"/>
            <a:ext cx="6081978" cy="5715129"/>
          </a:xfrm>
          <a:prstGeom prst="rect">
            <a:avLst/>
          </a:prstGeom>
        </p:spPr>
      </p:pic>
    </p:spTree>
    <p:extLst>
      <p:ext uri="{BB962C8B-B14F-4D97-AF65-F5344CB8AC3E}">
        <p14:creationId xmlns:p14="http://schemas.microsoft.com/office/powerpoint/2010/main" val="1117122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Create unit test (NEXT)</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en-US"/>
              <a:t>Chọn project cần viết unit test</a:t>
            </a:r>
            <a:endParaRPr lang="en-US" dirty="0"/>
          </a:p>
        </p:txBody>
      </p:sp>
      <p:pic>
        <p:nvPicPr>
          <p:cNvPr id="5" name="Hình ảnh 4" descr="Ảnh có chứa văn bản, ảnh chụp màn hình, Phông chữ&#10;&#10;Mô tả được tạo tự động">
            <a:extLst>
              <a:ext uri="{FF2B5EF4-FFF2-40B4-BE49-F238E27FC236}">
                <a16:creationId xmlns:a16="http://schemas.microsoft.com/office/drawing/2014/main" id="{31347418-FF8C-9E4C-FEDA-268212490FCC}"/>
              </a:ext>
            </a:extLst>
          </p:cNvPr>
          <p:cNvPicPr>
            <a:picLocks noChangeAspect="1"/>
          </p:cNvPicPr>
          <p:nvPr/>
        </p:nvPicPr>
        <p:blipFill>
          <a:blip r:embed="rId3"/>
          <a:stretch>
            <a:fillRect/>
          </a:stretch>
        </p:blipFill>
        <p:spPr>
          <a:xfrm>
            <a:off x="5959782" y="2373746"/>
            <a:ext cx="4913907" cy="2177047"/>
          </a:xfrm>
          <a:prstGeom prst="rect">
            <a:avLst/>
          </a:prstGeom>
        </p:spPr>
      </p:pic>
    </p:spTree>
    <p:extLst>
      <p:ext uri="{BB962C8B-B14F-4D97-AF65-F5344CB8AC3E}">
        <p14:creationId xmlns:p14="http://schemas.microsoft.com/office/powerpoint/2010/main" val="10528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413308" y="2981695"/>
            <a:ext cx="11562303" cy="2387865"/>
          </a:xfrm>
        </p:spPr>
        <p:txBody>
          <a:bodyPr/>
          <a:lstStyle/>
          <a:p>
            <a:r>
              <a:rPr lang="en-US"/>
              <a:t>Chuẩn code c#</a:t>
            </a:r>
            <a:endParaRPr lang="en-US" dirty="0"/>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Create unit test (NEXT)</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en-US"/>
              <a:t>Code unit test</a:t>
            </a:r>
            <a:endParaRPr lang="en-US" dirty="0"/>
          </a:p>
        </p:txBody>
      </p:sp>
      <p:pic>
        <p:nvPicPr>
          <p:cNvPr id="5" name="Hình ảnh 4" descr="Ảnh có chứa văn bản, ảnh chụp màn hình, phần mềm, màn hình&#10;&#10;Mô tả được tạo tự động">
            <a:extLst>
              <a:ext uri="{FF2B5EF4-FFF2-40B4-BE49-F238E27FC236}">
                <a16:creationId xmlns:a16="http://schemas.microsoft.com/office/drawing/2014/main" id="{70DFDD1F-5277-BA91-0A32-8CB660DB40D1}"/>
              </a:ext>
            </a:extLst>
          </p:cNvPr>
          <p:cNvPicPr>
            <a:picLocks noChangeAspect="1"/>
          </p:cNvPicPr>
          <p:nvPr/>
        </p:nvPicPr>
        <p:blipFill>
          <a:blip r:embed="rId3"/>
          <a:stretch>
            <a:fillRect/>
          </a:stretch>
        </p:blipFill>
        <p:spPr>
          <a:xfrm>
            <a:off x="5020056" y="626271"/>
            <a:ext cx="6779620" cy="5649684"/>
          </a:xfrm>
          <a:prstGeom prst="rect">
            <a:avLst/>
          </a:prstGeom>
        </p:spPr>
      </p:pic>
    </p:spTree>
    <p:extLst>
      <p:ext uri="{BB962C8B-B14F-4D97-AF65-F5344CB8AC3E}">
        <p14:creationId xmlns:p14="http://schemas.microsoft.com/office/powerpoint/2010/main" val="2745537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Create unit test (NEXT)</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667980" y="3102864"/>
            <a:ext cx="3391956" cy="3047997"/>
          </a:xfrm>
        </p:spPr>
        <p:txBody>
          <a:bodyPr/>
          <a:lstStyle/>
          <a:p>
            <a:pPr marL="285750" indent="-285750">
              <a:buFont typeface="Arial" panose="020B0604020202020204" pitchFamily="34" charset="0"/>
              <a:buChar char="•"/>
            </a:pPr>
            <a:r>
              <a:rPr lang="vi-VN"/>
              <a:t>Thêm Attribute [TestClass] vào trước lớp HomeControllerIndexTests</a:t>
            </a:r>
            <a:endParaRPr lang="en-US"/>
          </a:p>
          <a:p>
            <a:pPr marL="285750" indent="-285750">
              <a:buFont typeface="Arial" panose="020B0604020202020204" pitchFamily="34" charset="0"/>
              <a:buChar char="•"/>
            </a:pPr>
            <a:r>
              <a:rPr lang="en-US"/>
              <a:t>[TestClass] dùng để báo cho Nunit biết đây là lớp unit test.</a:t>
            </a:r>
            <a:endParaRPr lang="en-US" dirty="0"/>
          </a:p>
        </p:txBody>
      </p:sp>
      <p:pic>
        <p:nvPicPr>
          <p:cNvPr id="6" name="Hình ảnh 5">
            <a:extLst>
              <a:ext uri="{FF2B5EF4-FFF2-40B4-BE49-F238E27FC236}">
                <a16:creationId xmlns:a16="http://schemas.microsoft.com/office/drawing/2014/main" id="{5F712C45-2FB4-1C11-7C80-E789D01187BB}"/>
              </a:ext>
            </a:extLst>
          </p:cNvPr>
          <p:cNvPicPr>
            <a:picLocks noChangeAspect="1"/>
          </p:cNvPicPr>
          <p:nvPr/>
        </p:nvPicPr>
        <p:blipFill>
          <a:blip r:embed="rId3"/>
          <a:stretch>
            <a:fillRect/>
          </a:stretch>
        </p:blipFill>
        <p:spPr>
          <a:xfrm>
            <a:off x="5667553" y="2778565"/>
            <a:ext cx="5630061" cy="971686"/>
          </a:xfrm>
          <a:prstGeom prst="rect">
            <a:avLst/>
          </a:prstGeom>
        </p:spPr>
      </p:pic>
    </p:spTree>
    <p:extLst>
      <p:ext uri="{BB962C8B-B14F-4D97-AF65-F5344CB8AC3E}">
        <p14:creationId xmlns:p14="http://schemas.microsoft.com/office/powerpoint/2010/main" val="3321682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Create unit test (NEXT)</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731988" y="3078480"/>
            <a:ext cx="3355380" cy="3047997"/>
          </a:xfrm>
        </p:spPr>
        <p:txBody>
          <a:bodyPr/>
          <a:lstStyle/>
          <a:p>
            <a:pPr marL="285750" indent="-285750">
              <a:buFont typeface="Arial" panose="020B0604020202020204" pitchFamily="34" charset="0"/>
              <a:buChar char="•"/>
            </a:pPr>
            <a:r>
              <a:rPr lang="en-US"/>
              <a:t>Thêm Attribute [TestMethod] vào trước method HomeIndexTests</a:t>
            </a:r>
          </a:p>
          <a:p>
            <a:pPr marL="285750" indent="-285750">
              <a:buFont typeface="Arial" panose="020B0604020202020204" pitchFamily="34" charset="0"/>
              <a:buChar char="•"/>
            </a:pPr>
            <a:r>
              <a:rPr lang="vi-VN"/>
              <a:t>[TestMethod] dùng để báo cho Nunit đưa method này vào test case</a:t>
            </a:r>
            <a:endParaRPr lang="en-US" dirty="0"/>
          </a:p>
        </p:txBody>
      </p:sp>
      <p:pic>
        <p:nvPicPr>
          <p:cNvPr id="6" name="Hình ảnh 5">
            <a:extLst>
              <a:ext uri="{FF2B5EF4-FFF2-40B4-BE49-F238E27FC236}">
                <a16:creationId xmlns:a16="http://schemas.microsoft.com/office/drawing/2014/main" id="{0DCBE1A0-C3FD-C951-41D7-2B4FBE5EC52F}"/>
              </a:ext>
            </a:extLst>
          </p:cNvPr>
          <p:cNvPicPr>
            <a:picLocks noChangeAspect="1"/>
          </p:cNvPicPr>
          <p:nvPr/>
        </p:nvPicPr>
        <p:blipFill>
          <a:blip r:embed="rId3"/>
          <a:stretch>
            <a:fillRect/>
          </a:stretch>
        </p:blipFill>
        <p:spPr>
          <a:xfrm>
            <a:off x="5799568" y="2619262"/>
            <a:ext cx="5658640" cy="1619476"/>
          </a:xfrm>
          <a:prstGeom prst="rect">
            <a:avLst/>
          </a:prstGeom>
        </p:spPr>
      </p:pic>
    </p:spTree>
    <p:extLst>
      <p:ext uri="{BB962C8B-B14F-4D97-AF65-F5344CB8AC3E}">
        <p14:creationId xmlns:p14="http://schemas.microsoft.com/office/powerpoint/2010/main" val="2817437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noProof="0"/>
              <a:t>Create unit test (NEXT)</a:t>
            </a:r>
            <a:endParaRPr lang="en-US" dirty="0"/>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555882" y="2429091"/>
            <a:ext cx="7438510" cy="3528397"/>
          </a:xfrm>
        </p:spPr>
        <p:txBody>
          <a:bodyPr/>
          <a:lstStyle/>
          <a:p>
            <a:r>
              <a:rPr lang="en-US"/>
              <a:t>Hàm Assert.AreEqual ( "Hello, World", result.ViewBag.Message) là của Nunit dùng để kiểm tra result có bằng nhau hay không ? Nếu đúng thì hàm test này sẽ Pass nếu sai sẽ Failed</a:t>
            </a:r>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33</a:t>
            </a:fld>
            <a:endParaRPr lang="en-US" dirty="0"/>
          </a:p>
        </p:txBody>
      </p:sp>
    </p:spTree>
    <p:extLst>
      <p:ext uri="{BB962C8B-B14F-4D97-AF65-F5344CB8AC3E}">
        <p14:creationId xmlns:p14="http://schemas.microsoft.com/office/powerpoint/2010/main" val="457458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Run unit tests</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en-US"/>
              <a:t>Open cửa sổ test explorer</a:t>
            </a:r>
            <a:endParaRPr lang="en-US" dirty="0"/>
          </a:p>
        </p:txBody>
      </p:sp>
      <p:pic>
        <p:nvPicPr>
          <p:cNvPr id="6" name="Hình ảnh 5" descr="Ảnh có chứa văn bản, ảnh chụp màn hình, Phông chữ, số&#10;&#10;Mô tả được tạo tự động">
            <a:extLst>
              <a:ext uri="{FF2B5EF4-FFF2-40B4-BE49-F238E27FC236}">
                <a16:creationId xmlns:a16="http://schemas.microsoft.com/office/drawing/2014/main" id="{88DEA1E5-2D5F-B604-9FBF-3D84A3A39EEA}"/>
              </a:ext>
            </a:extLst>
          </p:cNvPr>
          <p:cNvPicPr>
            <a:picLocks noChangeAspect="1"/>
          </p:cNvPicPr>
          <p:nvPr/>
        </p:nvPicPr>
        <p:blipFill>
          <a:blip r:embed="rId3"/>
          <a:stretch>
            <a:fillRect/>
          </a:stretch>
        </p:blipFill>
        <p:spPr>
          <a:xfrm>
            <a:off x="5156348" y="2024836"/>
            <a:ext cx="6593692" cy="2680311"/>
          </a:xfrm>
          <a:prstGeom prst="rect">
            <a:avLst/>
          </a:prstGeom>
        </p:spPr>
      </p:pic>
    </p:spTree>
    <p:extLst>
      <p:ext uri="{BB962C8B-B14F-4D97-AF65-F5344CB8AC3E}">
        <p14:creationId xmlns:p14="http://schemas.microsoft.com/office/powerpoint/2010/main" val="2422831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Run unit tests (NExt)</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en-US"/>
              <a:t>Run unit tests</a:t>
            </a:r>
            <a:endParaRPr lang="en-US" dirty="0"/>
          </a:p>
        </p:txBody>
      </p:sp>
      <p:pic>
        <p:nvPicPr>
          <p:cNvPr id="5" name="Hình ảnh 4" descr="Ảnh có chứa văn bản, phần mềm, Trang web, Biểu tượng máy tính&#10;&#10;Mô tả được tạo tự động">
            <a:extLst>
              <a:ext uri="{FF2B5EF4-FFF2-40B4-BE49-F238E27FC236}">
                <a16:creationId xmlns:a16="http://schemas.microsoft.com/office/drawing/2014/main" id="{C18D0A32-F72E-8DFB-B33B-6F323EA7624B}"/>
              </a:ext>
            </a:extLst>
          </p:cNvPr>
          <p:cNvPicPr>
            <a:picLocks noChangeAspect="1"/>
          </p:cNvPicPr>
          <p:nvPr/>
        </p:nvPicPr>
        <p:blipFill>
          <a:blip r:embed="rId3"/>
          <a:stretch>
            <a:fillRect/>
          </a:stretch>
        </p:blipFill>
        <p:spPr>
          <a:xfrm>
            <a:off x="5074052" y="1777624"/>
            <a:ext cx="6685132" cy="3302752"/>
          </a:xfrm>
          <a:prstGeom prst="rect">
            <a:avLst/>
          </a:prstGeom>
        </p:spPr>
      </p:pic>
    </p:spTree>
    <p:extLst>
      <p:ext uri="{BB962C8B-B14F-4D97-AF65-F5344CB8AC3E}">
        <p14:creationId xmlns:p14="http://schemas.microsoft.com/office/powerpoint/2010/main" val="1388596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Run unit tests (next)</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en-US"/>
              <a:t>Chúng ta có thể kiểm tra unit tests passed or failed qua màn hình test explorer</a:t>
            </a:r>
            <a:endParaRPr lang="en-US" dirty="0"/>
          </a:p>
        </p:txBody>
      </p:sp>
      <p:pic>
        <p:nvPicPr>
          <p:cNvPr id="7" name="Hình ảnh 6" descr="Ảnh có chứa văn bản, ảnh chụp màn hình, phần mềm, Biểu tượng máy tính&#10;&#10;Mô tả được tạo tự động">
            <a:extLst>
              <a:ext uri="{FF2B5EF4-FFF2-40B4-BE49-F238E27FC236}">
                <a16:creationId xmlns:a16="http://schemas.microsoft.com/office/drawing/2014/main" id="{0F2C9B82-D714-6935-0E21-377E0BDA5973}"/>
              </a:ext>
            </a:extLst>
          </p:cNvPr>
          <p:cNvPicPr>
            <a:picLocks noChangeAspect="1"/>
          </p:cNvPicPr>
          <p:nvPr/>
        </p:nvPicPr>
        <p:blipFill>
          <a:blip r:embed="rId3"/>
          <a:stretch>
            <a:fillRect/>
          </a:stretch>
        </p:blipFill>
        <p:spPr>
          <a:xfrm>
            <a:off x="5066900" y="2263729"/>
            <a:ext cx="6628275" cy="2476846"/>
          </a:xfrm>
          <a:prstGeom prst="rect">
            <a:avLst/>
          </a:prstGeom>
        </p:spPr>
      </p:pic>
    </p:spTree>
    <p:extLst>
      <p:ext uri="{BB962C8B-B14F-4D97-AF65-F5344CB8AC3E}">
        <p14:creationId xmlns:p14="http://schemas.microsoft.com/office/powerpoint/2010/main" val="88451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Configure run tests mỗi khi build project</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en-US"/>
              <a:t>Chỉnh sửa setting build của project để add thêm unit test chạy khi build</a:t>
            </a:r>
            <a:endParaRPr lang="en-US" dirty="0"/>
          </a:p>
        </p:txBody>
      </p:sp>
      <p:pic>
        <p:nvPicPr>
          <p:cNvPr id="5" name="Hình ảnh 4" descr="Ảnh có chứa văn bản, ảnh chụp màn hình, phần mềm, Trang web&#10;&#10;Mô tả được tạo tự động">
            <a:extLst>
              <a:ext uri="{FF2B5EF4-FFF2-40B4-BE49-F238E27FC236}">
                <a16:creationId xmlns:a16="http://schemas.microsoft.com/office/drawing/2014/main" id="{46FFB0D7-D992-BB2B-299C-DFF9B98786F4}"/>
              </a:ext>
            </a:extLst>
          </p:cNvPr>
          <p:cNvPicPr>
            <a:picLocks noChangeAspect="1"/>
          </p:cNvPicPr>
          <p:nvPr/>
        </p:nvPicPr>
        <p:blipFill>
          <a:blip r:embed="rId3"/>
          <a:stretch>
            <a:fillRect/>
          </a:stretch>
        </p:blipFill>
        <p:spPr>
          <a:xfrm>
            <a:off x="6294673" y="1040856"/>
            <a:ext cx="4064926" cy="4776288"/>
          </a:xfrm>
          <a:prstGeom prst="rect">
            <a:avLst/>
          </a:prstGeom>
        </p:spPr>
      </p:pic>
    </p:spTree>
    <p:extLst>
      <p:ext uri="{BB962C8B-B14F-4D97-AF65-F5344CB8AC3E}">
        <p14:creationId xmlns:p14="http://schemas.microsoft.com/office/powerpoint/2010/main" val="1101100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Configure run tests mỗi khi build project (Next)</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vi-VN"/>
              <a:t>Chỉnh sửa input, output và setting môi trường chạy unit test</a:t>
            </a:r>
            <a:endParaRPr lang="en-US" dirty="0"/>
          </a:p>
        </p:txBody>
      </p:sp>
      <p:pic>
        <p:nvPicPr>
          <p:cNvPr id="5" name="Hình ảnh 4" descr="Ảnh có chứa văn bản, ảnh chụp màn hình, Phông chữ, số&#10;&#10;Mô tả được tạo tự động">
            <a:extLst>
              <a:ext uri="{FF2B5EF4-FFF2-40B4-BE49-F238E27FC236}">
                <a16:creationId xmlns:a16="http://schemas.microsoft.com/office/drawing/2014/main" id="{84FB574D-670E-50C8-8AE7-CEC426578225}"/>
              </a:ext>
            </a:extLst>
          </p:cNvPr>
          <p:cNvPicPr>
            <a:picLocks noChangeAspect="1"/>
          </p:cNvPicPr>
          <p:nvPr/>
        </p:nvPicPr>
        <p:blipFill>
          <a:blip r:embed="rId3"/>
          <a:stretch>
            <a:fillRect/>
          </a:stretch>
        </p:blipFill>
        <p:spPr>
          <a:xfrm>
            <a:off x="5229059" y="2014380"/>
            <a:ext cx="6520982" cy="3048695"/>
          </a:xfrm>
          <a:prstGeom prst="rect">
            <a:avLst/>
          </a:prstGeom>
        </p:spPr>
      </p:pic>
    </p:spTree>
    <p:extLst>
      <p:ext uri="{BB962C8B-B14F-4D97-AF65-F5344CB8AC3E}">
        <p14:creationId xmlns:p14="http://schemas.microsoft.com/office/powerpoint/2010/main" val="2477240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Configure run tests mỗi khi build project (Next)</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en-US"/>
              <a:t>Sau đó chúng ta có thể add, remove hoặc edit các test case tại màn hình này</a:t>
            </a:r>
            <a:endParaRPr lang="en-US" dirty="0"/>
          </a:p>
        </p:txBody>
      </p:sp>
      <p:pic>
        <p:nvPicPr>
          <p:cNvPr id="8" name="Hình ảnh 7" descr="Ảnh có chứa văn bản, ảnh chụp màn hình, màn hình, phần mềm&#10;&#10;Mô tả được tạo tự động">
            <a:extLst>
              <a:ext uri="{FF2B5EF4-FFF2-40B4-BE49-F238E27FC236}">
                <a16:creationId xmlns:a16="http://schemas.microsoft.com/office/drawing/2014/main" id="{217E46E5-3EB1-E393-DE91-5DBC73F1D663}"/>
              </a:ext>
            </a:extLst>
          </p:cNvPr>
          <p:cNvPicPr>
            <a:picLocks noChangeAspect="1"/>
          </p:cNvPicPr>
          <p:nvPr/>
        </p:nvPicPr>
        <p:blipFill>
          <a:blip r:embed="rId3"/>
          <a:stretch>
            <a:fillRect/>
          </a:stretch>
        </p:blipFill>
        <p:spPr>
          <a:xfrm>
            <a:off x="5116488" y="1287250"/>
            <a:ext cx="6505536" cy="4649259"/>
          </a:xfrm>
          <a:prstGeom prst="rect">
            <a:avLst/>
          </a:prstGeom>
        </p:spPr>
      </p:pic>
    </p:spTree>
    <p:extLst>
      <p:ext uri="{BB962C8B-B14F-4D97-AF65-F5344CB8AC3E}">
        <p14:creationId xmlns:p14="http://schemas.microsoft.com/office/powerpoint/2010/main" val="355624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336297" y="704839"/>
            <a:ext cx="5424424" cy="2387865"/>
          </a:xfrm>
        </p:spPr>
        <p:txBody>
          <a:bodyPr/>
          <a:lstStyle/>
          <a:p>
            <a:r>
              <a:rPr lang="en-US"/>
              <a:t>Một số định     			nghĩa kiểu</a:t>
            </a:r>
            <a:endParaRPr lang="en-US" dirty="0"/>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
        <p:nvSpPr>
          <p:cNvPr id="2" name="Hộp Văn bản 1">
            <a:extLst>
              <a:ext uri="{FF2B5EF4-FFF2-40B4-BE49-F238E27FC236}">
                <a16:creationId xmlns:a16="http://schemas.microsoft.com/office/drawing/2014/main" id="{DCE7AC3E-9562-F513-0758-6603A94754DC}"/>
              </a:ext>
            </a:extLst>
          </p:cNvPr>
          <p:cNvSpPr txBox="1"/>
          <p:nvPr/>
        </p:nvSpPr>
        <p:spPr>
          <a:xfrm>
            <a:off x="502920" y="2747232"/>
            <a:ext cx="4782312" cy="2246769"/>
          </a:xfrm>
          <a:prstGeom prst="rect">
            <a:avLst/>
          </a:prstGeom>
          <a:noFill/>
        </p:spPr>
        <p:txBody>
          <a:bodyPr wrap="square" rtlCol="0">
            <a:spAutoFit/>
          </a:bodyPr>
          <a:lstStyle/>
          <a:p>
            <a:pPr marL="285750" indent="-285750">
              <a:buFontTx/>
              <a:buChar char="-"/>
            </a:pPr>
            <a:r>
              <a:rPr lang="en-US" sz="2800">
                <a:solidFill>
                  <a:schemeClr val="bg1"/>
                </a:solidFill>
                <a:latin typeface="Times New Roman" panose="02020603050405020304" pitchFamily="18" charset="0"/>
                <a:cs typeface="Times New Roman" panose="02020603050405020304" pitchFamily="18" charset="0"/>
              </a:rPr>
              <a:t>Pascal : BackColor</a:t>
            </a:r>
          </a:p>
          <a:p>
            <a:pPr marL="285750" indent="-285750">
              <a:buFontTx/>
              <a:buChar char="-"/>
            </a:pPr>
            <a:endParaRPr lang="en-US" sz="2800">
              <a:solidFill>
                <a:schemeClr val="bg1"/>
              </a:solidFill>
              <a:latin typeface="Times New Roman" panose="02020603050405020304" pitchFamily="18" charset="0"/>
              <a:cs typeface="Times New Roman" panose="02020603050405020304" pitchFamily="18" charset="0"/>
            </a:endParaRPr>
          </a:p>
          <a:p>
            <a:pPr marL="285750" indent="-285750">
              <a:buFontTx/>
              <a:buChar char="-"/>
            </a:pPr>
            <a:r>
              <a:rPr lang="en-US" sz="2800">
                <a:solidFill>
                  <a:schemeClr val="bg1"/>
                </a:solidFill>
                <a:latin typeface="Times New Roman" panose="02020603050405020304" pitchFamily="18" charset="0"/>
                <a:cs typeface="Times New Roman" panose="02020603050405020304" pitchFamily="18" charset="0"/>
              </a:rPr>
              <a:t>Camel : backColor</a:t>
            </a:r>
          </a:p>
          <a:p>
            <a:pPr marL="285750" indent="-285750">
              <a:buFontTx/>
              <a:buChar char="-"/>
            </a:pPr>
            <a:endParaRPr lang="en-US" sz="2800">
              <a:solidFill>
                <a:schemeClr val="bg1"/>
              </a:solidFill>
              <a:latin typeface="Times New Roman" panose="02020603050405020304" pitchFamily="18" charset="0"/>
              <a:cs typeface="Times New Roman" panose="02020603050405020304" pitchFamily="18" charset="0"/>
            </a:endParaRPr>
          </a:p>
          <a:p>
            <a:pPr marL="285750" indent="-285750">
              <a:buFontTx/>
              <a:buChar char="-"/>
            </a:pPr>
            <a:r>
              <a:rPr lang="en-US" sz="2800">
                <a:solidFill>
                  <a:schemeClr val="bg1"/>
                </a:solidFill>
                <a:latin typeface="Times New Roman" panose="02020603050405020304" pitchFamily="18" charset="0"/>
                <a:cs typeface="Times New Roman" panose="02020603050405020304" pitchFamily="18" charset="0"/>
              </a:rPr>
              <a:t>Uppercase: BACKCOLOR</a:t>
            </a:r>
          </a:p>
        </p:txBody>
      </p:sp>
    </p:spTree>
    <p:extLst>
      <p:ext uri="{BB962C8B-B14F-4D97-AF65-F5344CB8AC3E}">
        <p14:creationId xmlns:p14="http://schemas.microsoft.com/office/powerpoint/2010/main" val="598144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Tree>
    <p:extLst>
      <p:ext uri="{BB962C8B-B14F-4D97-AF65-F5344CB8AC3E}">
        <p14:creationId xmlns:p14="http://schemas.microsoft.com/office/powerpoint/2010/main" val="239546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a:t>Các kiểu đặt tên</a:t>
            </a:r>
            <a:endParaRPr lang="en-US" dirty="0"/>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a:t>Tên biến: kiểu Camel</a:t>
            </a:r>
          </a:p>
          <a:p>
            <a:r>
              <a:rPr lang="en-US"/>
              <a:t>Tên hằng số: kiểu Uppercase + gạch nối giữa các từ</a:t>
            </a:r>
          </a:p>
          <a:p>
            <a:r>
              <a:rPr lang="en-US"/>
              <a:t>Tên kiểu Enum: kiểu pascal + không tiền, hậu tố</a:t>
            </a:r>
          </a:p>
          <a:p>
            <a:r>
              <a:rPr lang="en-US"/>
              <a:t>Tham số: kiểu Camel</a:t>
            </a:r>
          </a:p>
          <a:p>
            <a:r>
              <a:rPr lang="en-US"/>
              <a:t>Tên thuộc tính: kiểu Pascal</a:t>
            </a:r>
          </a:p>
          <a:p>
            <a:r>
              <a:rPr lang="en-US"/>
              <a:t>Tên phương thức: kiểu Pascal</a:t>
            </a:r>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a:t>Các kiểu đặt tên (next)</a:t>
            </a:r>
            <a:endParaRPr lang="en-US" dirty="0"/>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a:t>Sự kiện: Kiểu Pascal + thường có hậu tố: EventHandler</a:t>
            </a:r>
          </a:p>
          <a:p>
            <a:r>
              <a:rPr lang="en-US"/>
              <a:t>Tên lớp: Tên kiểu Pascal + không sử dụng dấu gạch chân</a:t>
            </a:r>
          </a:p>
          <a:p>
            <a:r>
              <a:rPr lang="en-US"/>
              <a:t>Giao diện: Tên kiểu Pascal + bắt đầu từ tiền tố “I”</a:t>
            </a:r>
          </a:p>
          <a:p>
            <a:r>
              <a:rPr lang="en-US"/>
              <a:t>Không gian tên: </a:t>
            </a:r>
          </a:p>
          <a:p>
            <a:pPr marL="457200" lvl="1" indent="0">
              <a:buNone/>
            </a:pPr>
            <a:r>
              <a:rPr lang="vi-VN"/>
              <a:t>Cú pháp: [Tên công ty].[Tên Công nghệ]</a:t>
            </a:r>
            <a:r>
              <a:rPr lang="en-US"/>
              <a:t>.</a:t>
            </a:r>
            <a:r>
              <a:rPr lang="vi-VN"/>
              <a:t>[Đặc trưng]</a:t>
            </a:r>
            <a:r>
              <a:rPr lang="en-US"/>
              <a:t>.</a:t>
            </a:r>
            <a:r>
              <a:rPr lang="vi-VN"/>
              <a:t>[Thiết kế]</a:t>
            </a:r>
            <a:endParaRPr lang="en-US"/>
          </a:p>
          <a:p>
            <a:pPr marL="457200" lvl="1" indent="0">
              <a:buNone/>
            </a:pPr>
            <a:r>
              <a:rPr lang="en-US"/>
              <a:t>Ví dụ: SDGVN.Web.Utility</a:t>
            </a:r>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3859215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Tên tiền tố của các điều kiển </a:t>
            </a:r>
            <a:endParaRPr lang="en-US" noProof="0" dirty="0"/>
          </a:p>
        </p:txBody>
      </p:sp>
      <p:graphicFrame>
        <p:nvGraphicFramePr>
          <p:cNvPr id="5" name="Table Placeholder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2355025660"/>
              </p:ext>
            </p:extLst>
          </p:nvPr>
        </p:nvGraphicFramePr>
        <p:xfrm>
          <a:off x="4802124" y="171397"/>
          <a:ext cx="7231380" cy="6355080"/>
        </p:xfrm>
        <a:graphic>
          <a:graphicData uri="http://schemas.openxmlformats.org/drawingml/2006/table">
            <a:tbl>
              <a:tblPr firstRow="1" bandRow="1">
                <a:tableStyleId>{10A1B5D5-9B99-4C35-A422-299274C87663}</a:tableStyleId>
              </a:tblPr>
              <a:tblGrid>
                <a:gridCol w="2410459">
                  <a:extLst>
                    <a:ext uri="{9D8B030D-6E8A-4147-A177-3AD203B41FA5}">
                      <a16:colId xmlns:a16="http://schemas.microsoft.com/office/drawing/2014/main" val="127040821"/>
                    </a:ext>
                  </a:extLst>
                </a:gridCol>
                <a:gridCol w="2778192">
                  <a:extLst>
                    <a:ext uri="{9D8B030D-6E8A-4147-A177-3AD203B41FA5}">
                      <a16:colId xmlns:a16="http://schemas.microsoft.com/office/drawing/2014/main" val="149845700"/>
                    </a:ext>
                  </a:extLst>
                </a:gridCol>
                <a:gridCol w="2042729">
                  <a:extLst>
                    <a:ext uri="{9D8B030D-6E8A-4147-A177-3AD203B41FA5}">
                      <a16:colId xmlns:a16="http://schemas.microsoft.com/office/drawing/2014/main" val="3119692462"/>
                    </a:ext>
                  </a:extLst>
                </a:gridCol>
              </a:tblGrid>
              <a:tr h="297540">
                <a:tc>
                  <a:txBody>
                    <a:bodyPr/>
                    <a:lstStyle/>
                    <a:p>
                      <a:pPr algn="l" fontAlgn="ctr"/>
                      <a:r>
                        <a:rPr lang="en-US" b="0">
                          <a:effectLst/>
                          <a:latin typeface="inherit"/>
                        </a:rPr>
                        <a:t>Control type</a:t>
                      </a:r>
                    </a:p>
                  </a:txBody>
                  <a:tcPr marL="38100" marR="38100" marT="38100" marB="38100" anchor="ctr"/>
                </a:tc>
                <a:tc>
                  <a:txBody>
                    <a:bodyPr/>
                    <a:lstStyle/>
                    <a:p>
                      <a:pPr algn="l" fontAlgn="ctr"/>
                      <a:r>
                        <a:rPr lang="en-US" b="0">
                          <a:effectLst/>
                          <a:latin typeface="inherit"/>
                        </a:rPr>
                        <a:t>Prefix</a:t>
                      </a:r>
                    </a:p>
                  </a:txBody>
                  <a:tcPr marL="38100" marR="38100" marT="38100" marB="38100" anchor="ctr"/>
                </a:tc>
                <a:tc>
                  <a:txBody>
                    <a:bodyPr/>
                    <a:lstStyle/>
                    <a:p>
                      <a:pPr algn="l" fontAlgn="ctr"/>
                      <a:r>
                        <a:rPr lang="en-US" b="0">
                          <a:effectLst/>
                          <a:latin typeface="inherit"/>
                        </a:rPr>
                        <a:t>Example</a:t>
                      </a:r>
                    </a:p>
                  </a:txBody>
                  <a:tcPr marL="38100" marR="38100" marT="38100" marB="38100" anchor="ctr"/>
                </a:tc>
                <a:extLst>
                  <a:ext uri="{0D108BD9-81ED-4DB2-BD59-A6C34878D82A}">
                    <a16:rowId xmlns:a16="http://schemas.microsoft.com/office/drawing/2014/main" val="3298013591"/>
                  </a:ext>
                </a:extLst>
              </a:tr>
              <a:tr h="297540">
                <a:tc>
                  <a:txBody>
                    <a:bodyPr/>
                    <a:lstStyle/>
                    <a:p>
                      <a:pPr algn="l" fontAlgn="ctr"/>
                      <a:r>
                        <a:rPr lang="en-US" b="0">
                          <a:effectLst/>
                          <a:latin typeface="inherit"/>
                        </a:rPr>
                        <a:t>Panel</a:t>
                      </a:r>
                    </a:p>
                  </a:txBody>
                  <a:tcPr marL="38100" marR="38100" marT="38100" marB="38100" anchor="ctr"/>
                </a:tc>
                <a:tc>
                  <a:txBody>
                    <a:bodyPr/>
                    <a:lstStyle/>
                    <a:p>
                      <a:pPr algn="l" fontAlgn="ctr"/>
                      <a:r>
                        <a:rPr lang="en-US" b="0">
                          <a:effectLst/>
                          <a:latin typeface="inherit"/>
                        </a:rPr>
                        <a:t>pnl</a:t>
                      </a:r>
                    </a:p>
                  </a:txBody>
                  <a:tcPr marL="38100" marR="38100" marT="38100" marB="38100" anchor="ctr"/>
                </a:tc>
                <a:tc>
                  <a:txBody>
                    <a:bodyPr/>
                    <a:lstStyle/>
                    <a:p>
                      <a:pPr algn="l" fontAlgn="ctr"/>
                      <a:r>
                        <a:rPr lang="en-US" b="0">
                          <a:effectLst/>
                          <a:latin typeface="inherit"/>
                        </a:rPr>
                        <a:t>pnlGroup</a:t>
                      </a:r>
                    </a:p>
                  </a:txBody>
                  <a:tcPr marL="38100" marR="38100" marT="38100" marB="38100" anchor="ctr"/>
                </a:tc>
                <a:extLst>
                  <a:ext uri="{0D108BD9-81ED-4DB2-BD59-A6C34878D82A}">
                    <a16:rowId xmlns:a16="http://schemas.microsoft.com/office/drawing/2014/main" val="3873867931"/>
                  </a:ext>
                </a:extLst>
              </a:tr>
              <a:tr h="297540">
                <a:tc>
                  <a:txBody>
                    <a:bodyPr/>
                    <a:lstStyle/>
                    <a:p>
                      <a:pPr algn="l" fontAlgn="ctr"/>
                      <a:r>
                        <a:rPr lang="en-US" b="0">
                          <a:effectLst/>
                          <a:latin typeface="inherit"/>
                        </a:rPr>
                        <a:t>Check box</a:t>
                      </a:r>
                    </a:p>
                  </a:txBody>
                  <a:tcPr marL="38100" marR="38100" marT="38100" marB="38100" anchor="ctr"/>
                </a:tc>
                <a:tc>
                  <a:txBody>
                    <a:bodyPr/>
                    <a:lstStyle/>
                    <a:p>
                      <a:pPr algn="l" fontAlgn="ctr"/>
                      <a:r>
                        <a:rPr lang="en-US" b="0">
                          <a:effectLst/>
                          <a:latin typeface="inherit"/>
                        </a:rPr>
                        <a:t>chk</a:t>
                      </a:r>
                    </a:p>
                  </a:txBody>
                  <a:tcPr marL="38100" marR="38100" marT="38100" marB="38100" anchor="ctr"/>
                </a:tc>
                <a:tc>
                  <a:txBody>
                    <a:bodyPr/>
                    <a:lstStyle/>
                    <a:p>
                      <a:pPr algn="l" fontAlgn="ctr"/>
                      <a:r>
                        <a:rPr lang="en-US" b="0">
                          <a:effectLst/>
                          <a:latin typeface="inherit"/>
                        </a:rPr>
                        <a:t>chkReadOnly</a:t>
                      </a:r>
                    </a:p>
                  </a:txBody>
                  <a:tcPr marL="38100" marR="38100" marT="38100" marB="38100" anchor="ctr"/>
                </a:tc>
                <a:extLst>
                  <a:ext uri="{0D108BD9-81ED-4DB2-BD59-A6C34878D82A}">
                    <a16:rowId xmlns:a16="http://schemas.microsoft.com/office/drawing/2014/main" val="85209771"/>
                  </a:ext>
                </a:extLst>
              </a:tr>
              <a:tr h="530397">
                <a:tc>
                  <a:txBody>
                    <a:bodyPr/>
                    <a:lstStyle/>
                    <a:p>
                      <a:pPr algn="l" fontAlgn="ctr"/>
                      <a:r>
                        <a:rPr lang="en-US" b="0">
                          <a:effectLst/>
                          <a:latin typeface="inherit"/>
                        </a:rPr>
                        <a:t>Combo box, drop-down list box</a:t>
                      </a:r>
                    </a:p>
                  </a:txBody>
                  <a:tcPr marL="38100" marR="38100" marT="38100" marB="38100" anchor="ctr"/>
                </a:tc>
                <a:tc>
                  <a:txBody>
                    <a:bodyPr/>
                    <a:lstStyle/>
                    <a:p>
                      <a:pPr algn="l" fontAlgn="ctr"/>
                      <a:r>
                        <a:rPr lang="en-US" b="0">
                          <a:effectLst/>
                          <a:latin typeface="inherit"/>
                        </a:rPr>
                        <a:t>cbo</a:t>
                      </a:r>
                    </a:p>
                  </a:txBody>
                  <a:tcPr marL="38100" marR="38100" marT="38100" marB="38100" anchor="ctr"/>
                </a:tc>
                <a:tc>
                  <a:txBody>
                    <a:bodyPr/>
                    <a:lstStyle/>
                    <a:p>
                      <a:pPr algn="l" fontAlgn="ctr"/>
                      <a:r>
                        <a:rPr lang="en-US" b="0">
                          <a:effectLst/>
                          <a:latin typeface="inherit"/>
                        </a:rPr>
                        <a:t>cboEnglish</a:t>
                      </a:r>
                    </a:p>
                  </a:txBody>
                  <a:tcPr marL="38100" marR="38100" marT="38100" marB="38100" anchor="ctr"/>
                </a:tc>
                <a:extLst>
                  <a:ext uri="{0D108BD9-81ED-4DB2-BD59-A6C34878D82A}">
                    <a16:rowId xmlns:a16="http://schemas.microsoft.com/office/drawing/2014/main" val="4061031278"/>
                  </a:ext>
                </a:extLst>
              </a:tr>
              <a:tr h="297540">
                <a:tc>
                  <a:txBody>
                    <a:bodyPr/>
                    <a:lstStyle/>
                    <a:p>
                      <a:pPr algn="l" fontAlgn="ctr"/>
                      <a:r>
                        <a:rPr lang="en-US" b="0">
                          <a:effectLst/>
                          <a:latin typeface="inherit"/>
                        </a:rPr>
                        <a:t>Command button</a:t>
                      </a:r>
                    </a:p>
                  </a:txBody>
                  <a:tcPr marL="38100" marR="38100" marT="38100" marB="38100" anchor="ctr"/>
                </a:tc>
                <a:tc>
                  <a:txBody>
                    <a:bodyPr/>
                    <a:lstStyle/>
                    <a:p>
                      <a:pPr algn="l" fontAlgn="ctr"/>
                      <a:r>
                        <a:rPr lang="en-US" b="0">
                          <a:effectLst/>
                          <a:latin typeface="inherit"/>
                        </a:rPr>
                        <a:t>btn</a:t>
                      </a:r>
                    </a:p>
                  </a:txBody>
                  <a:tcPr marL="38100" marR="38100" marT="38100" marB="38100" anchor="ctr"/>
                </a:tc>
                <a:tc>
                  <a:txBody>
                    <a:bodyPr/>
                    <a:lstStyle/>
                    <a:p>
                      <a:pPr algn="l" fontAlgn="ctr"/>
                      <a:r>
                        <a:rPr lang="en-US" b="0">
                          <a:effectLst/>
                          <a:latin typeface="inherit"/>
                        </a:rPr>
                        <a:t>btnExit</a:t>
                      </a:r>
                    </a:p>
                  </a:txBody>
                  <a:tcPr marL="38100" marR="38100" marT="38100" marB="38100" anchor="ctr"/>
                </a:tc>
                <a:extLst>
                  <a:ext uri="{0D108BD9-81ED-4DB2-BD59-A6C34878D82A}">
                    <a16:rowId xmlns:a16="http://schemas.microsoft.com/office/drawing/2014/main" val="3591840781"/>
                  </a:ext>
                </a:extLst>
              </a:tr>
              <a:tr h="297540">
                <a:tc>
                  <a:txBody>
                    <a:bodyPr/>
                    <a:lstStyle/>
                    <a:p>
                      <a:pPr algn="l" fontAlgn="ctr"/>
                      <a:r>
                        <a:rPr lang="en-US" b="0">
                          <a:effectLst/>
                          <a:latin typeface="inherit"/>
                        </a:rPr>
                        <a:t>Common dialog</a:t>
                      </a:r>
                    </a:p>
                  </a:txBody>
                  <a:tcPr marL="38100" marR="38100" marT="38100" marB="38100" anchor="ctr"/>
                </a:tc>
                <a:tc>
                  <a:txBody>
                    <a:bodyPr/>
                    <a:lstStyle/>
                    <a:p>
                      <a:pPr algn="l" fontAlgn="ctr"/>
                      <a:r>
                        <a:rPr lang="en-US" b="0">
                          <a:effectLst/>
                          <a:latin typeface="inherit"/>
                        </a:rPr>
                        <a:t>dlg</a:t>
                      </a:r>
                    </a:p>
                  </a:txBody>
                  <a:tcPr marL="38100" marR="38100" marT="38100" marB="38100" anchor="ctr"/>
                </a:tc>
                <a:tc>
                  <a:txBody>
                    <a:bodyPr/>
                    <a:lstStyle/>
                    <a:p>
                      <a:pPr algn="l" fontAlgn="ctr"/>
                      <a:r>
                        <a:rPr lang="en-US" b="0">
                          <a:effectLst/>
                          <a:latin typeface="inherit"/>
                        </a:rPr>
                        <a:t>dlgFileOpen</a:t>
                      </a:r>
                    </a:p>
                  </a:txBody>
                  <a:tcPr marL="38100" marR="38100" marT="38100" marB="38100" anchor="ctr"/>
                </a:tc>
                <a:extLst>
                  <a:ext uri="{0D108BD9-81ED-4DB2-BD59-A6C34878D82A}">
                    <a16:rowId xmlns:a16="http://schemas.microsoft.com/office/drawing/2014/main" val="335389741"/>
                  </a:ext>
                </a:extLst>
              </a:tr>
              <a:tr h="996112">
                <a:tc>
                  <a:txBody>
                    <a:bodyPr/>
                    <a:lstStyle/>
                    <a:p>
                      <a:pPr algn="l" fontAlgn="ctr"/>
                      <a:r>
                        <a:rPr lang="en-US" b="0">
                          <a:effectLst/>
                          <a:latin typeface="inherit"/>
                        </a:rPr>
                        <a:t>Control (used within procedures when the specific type is unknown)</a:t>
                      </a:r>
                    </a:p>
                  </a:txBody>
                  <a:tcPr marL="38100" marR="38100" marT="38100" marB="38100" anchor="ctr"/>
                </a:tc>
                <a:tc>
                  <a:txBody>
                    <a:bodyPr/>
                    <a:lstStyle/>
                    <a:p>
                      <a:pPr algn="l" fontAlgn="ctr"/>
                      <a:r>
                        <a:rPr lang="en-US" b="0">
                          <a:effectLst/>
                          <a:latin typeface="inherit"/>
                        </a:rPr>
                        <a:t>ctr</a:t>
                      </a:r>
                    </a:p>
                  </a:txBody>
                  <a:tcPr marL="38100" marR="38100" marT="38100" marB="38100" anchor="ctr"/>
                </a:tc>
                <a:tc>
                  <a:txBody>
                    <a:bodyPr/>
                    <a:lstStyle/>
                    <a:p>
                      <a:pPr algn="l" fontAlgn="ctr"/>
                      <a:r>
                        <a:rPr lang="en-US" b="0">
                          <a:effectLst/>
                          <a:latin typeface="inherit"/>
                        </a:rPr>
                        <a:t>ctrCurrent</a:t>
                      </a:r>
                    </a:p>
                  </a:txBody>
                  <a:tcPr marL="38100" marR="38100" marT="38100" marB="38100" anchor="ctr"/>
                </a:tc>
                <a:extLst>
                  <a:ext uri="{0D108BD9-81ED-4DB2-BD59-A6C34878D82A}">
                    <a16:rowId xmlns:a16="http://schemas.microsoft.com/office/drawing/2014/main" val="1568616546"/>
                  </a:ext>
                </a:extLst>
              </a:tr>
              <a:tr h="297540">
                <a:tc>
                  <a:txBody>
                    <a:bodyPr/>
                    <a:lstStyle/>
                    <a:p>
                      <a:pPr algn="l" fontAlgn="ctr"/>
                      <a:r>
                        <a:rPr lang="en-US" b="0">
                          <a:effectLst/>
                          <a:latin typeface="inherit"/>
                        </a:rPr>
                        <a:t>Data</a:t>
                      </a:r>
                    </a:p>
                  </a:txBody>
                  <a:tcPr marL="38100" marR="38100" marT="38100" marB="38100" anchor="ctr"/>
                </a:tc>
                <a:tc>
                  <a:txBody>
                    <a:bodyPr/>
                    <a:lstStyle/>
                    <a:p>
                      <a:pPr algn="l" fontAlgn="ctr"/>
                      <a:r>
                        <a:rPr lang="en-US" b="0">
                          <a:effectLst/>
                          <a:latin typeface="inherit"/>
                        </a:rPr>
                        <a:t>dat</a:t>
                      </a:r>
                    </a:p>
                  </a:txBody>
                  <a:tcPr marL="38100" marR="38100" marT="38100" marB="38100" anchor="ctr"/>
                </a:tc>
                <a:tc>
                  <a:txBody>
                    <a:bodyPr/>
                    <a:lstStyle/>
                    <a:p>
                      <a:pPr algn="l" fontAlgn="ctr"/>
                      <a:r>
                        <a:rPr lang="en-US" b="0">
                          <a:effectLst/>
                          <a:latin typeface="inherit"/>
                        </a:rPr>
                        <a:t>datBiblio</a:t>
                      </a:r>
                    </a:p>
                  </a:txBody>
                  <a:tcPr marL="38100" marR="38100" marT="38100" marB="38100" anchor="ctr"/>
                </a:tc>
                <a:extLst>
                  <a:ext uri="{0D108BD9-81ED-4DB2-BD59-A6C34878D82A}">
                    <a16:rowId xmlns:a16="http://schemas.microsoft.com/office/drawing/2014/main" val="1652945771"/>
                  </a:ext>
                </a:extLst>
              </a:tr>
              <a:tr h="297540">
                <a:tc>
                  <a:txBody>
                    <a:bodyPr/>
                    <a:lstStyle/>
                    <a:p>
                      <a:pPr algn="l" fontAlgn="ctr"/>
                      <a:r>
                        <a:rPr lang="en-US" b="0">
                          <a:effectLst/>
                          <a:latin typeface="inherit"/>
                        </a:rPr>
                        <a:t>Data-bound combo box</a:t>
                      </a:r>
                    </a:p>
                  </a:txBody>
                  <a:tcPr marL="38100" marR="38100" marT="38100" marB="38100" anchor="ctr"/>
                </a:tc>
                <a:tc>
                  <a:txBody>
                    <a:bodyPr/>
                    <a:lstStyle/>
                    <a:p>
                      <a:pPr algn="l" fontAlgn="ctr"/>
                      <a:r>
                        <a:rPr lang="en-US" b="0">
                          <a:effectLst/>
                          <a:latin typeface="inherit"/>
                        </a:rPr>
                        <a:t>cbo</a:t>
                      </a:r>
                    </a:p>
                  </a:txBody>
                  <a:tcPr marL="38100" marR="38100" marT="38100" marB="38100" anchor="ctr"/>
                </a:tc>
                <a:tc>
                  <a:txBody>
                    <a:bodyPr/>
                    <a:lstStyle/>
                    <a:p>
                      <a:pPr algn="l" fontAlgn="ctr"/>
                      <a:r>
                        <a:rPr lang="en-US" b="0">
                          <a:effectLst/>
                          <a:latin typeface="inherit"/>
                        </a:rPr>
                        <a:t>cboLanguage</a:t>
                      </a:r>
                    </a:p>
                  </a:txBody>
                  <a:tcPr marL="38100" marR="38100" marT="38100" marB="38100" anchor="ctr"/>
                </a:tc>
                <a:extLst>
                  <a:ext uri="{0D108BD9-81ED-4DB2-BD59-A6C34878D82A}">
                    <a16:rowId xmlns:a16="http://schemas.microsoft.com/office/drawing/2014/main" val="1855195325"/>
                  </a:ext>
                </a:extLst>
              </a:tr>
              <a:tr h="297540">
                <a:tc>
                  <a:txBody>
                    <a:bodyPr/>
                    <a:lstStyle/>
                    <a:p>
                      <a:pPr algn="l" fontAlgn="ctr"/>
                      <a:r>
                        <a:rPr lang="en-US" b="0">
                          <a:effectLst/>
                          <a:latin typeface="inherit"/>
                        </a:rPr>
                        <a:t>Data-bound grid</a:t>
                      </a:r>
                    </a:p>
                  </a:txBody>
                  <a:tcPr marL="38100" marR="38100" marT="38100" marB="38100" anchor="ctr"/>
                </a:tc>
                <a:tc>
                  <a:txBody>
                    <a:bodyPr/>
                    <a:lstStyle/>
                    <a:p>
                      <a:pPr algn="l" fontAlgn="ctr"/>
                      <a:r>
                        <a:rPr lang="en-US" b="0">
                          <a:effectLst/>
                          <a:latin typeface="inherit"/>
                        </a:rPr>
                        <a:t>grd</a:t>
                      </a:r>
                    </a:p>
                  </a:txBody>
                  <a:tcPr marL="38100" marR="38100" marT="38100" marB="38100" anchor="ctr"/>
                </a:tc>
                <a:tc>
                  <a:txBody>
                    <a:bodyPr/>
                    <a:lstStyle/>
                    <a:p>
                      <a:pPr algn="l" fontAlgn="ctr"/>
                      <a:r>
                        <a:rPr lang="en-US" b="0">
                          <a:effectLst/>
                          <a:latin typeface="inherit"/>
                        </a:rPr>
                        <a:t>grdQueryResult</a:t>
                      </a:r>
                    </a:p>
                  </a:txBody>
                  <a:tcPr marL="38100" marR="38100" marT="38100" marB="38100" anchor="ctr"/>
                </a:tc>
                <a:extLst>
                  <a:ext uri="{0D108BD9-81ED-4DB2-BD59-A6C34878D82A}">
                    <a16:rowId xmlns:a16="http://schemas.microsoft.com/office/drawing/2014/main" val="1631589294"/>
                  </a:ext>
                </a:extLst>
              </a:tr>
              <a:tr h="297540">
                <a:tc>
                  <a:txBody>
                    <a:bodyPr/>
                    <a:lstStyle/>
                    <a:p>
                      <a:pPr algn="l" fontAlgn="ctr"/>
                      <a:r>
                        <a:rPr lang="en-US" b="0">
                          <a:effectLst/>
                          <a:latin typeface="inherit"/>
                        </a:rPr>
                        <a:t>Data-bound list box</a:t>
                      </a:r>
                    </a:p>
                  </a:txBody>
                  <a:tcPr marL="38100" marR="38100" marT="38100" marB="38100" anchor="ctr"/>
                </a:tc>
                <a:tc>
                  <a:txBody>
                    <a:bodyPr/>
                    <a:lstStyle/>
                    <a:p>
                      <a:pPr algn="l" fontAlgn="ctr"/>
                      <a:r>
                        <a:rPr lang="en-US" b="0">
                          <a:effectLst/>
                          <a:latin typeface="inherit"/>
                        </a:rPr>
                        <a:t>lst</a:t>
                      </a:r>
                    </a:p>
                  </a:txBody>
                  <a:tcPr marL="38100" marR="38100" marT="38100" marB="38100" anchor="ctr"/>
                </a:tc>
                <a:tc>
                  <a:txBody>
                    <a:bodyPr/>
                    <a:lstStyle/>
                    <a:p>
                      <a:pPr algn="l" fontAlgn="ctr"/>
                      <a:r>
                        <a:rPr lang="en-US" b="0">
                          <a:effectLst/>
                          <a:latin typeface="inherit"/>
                        </a:rPr>
                        <a:t>lstJobType</a:t>
                      </a:r>
                    </a:p>
                  </a:txBody>
                  <a:tcPr marL="38100" marR="38100" marT="38100" marB="38100" anchor="ctr"/>
                </a:tc>
                <a:extLst>
                  <a:ext uri="{0D108BD9-81ED-4DB2-BD59-A6C34878D82A}">
                    <a16:rowId xmlns:a16="http://schemas.microsoft.com/office/drawing/2014/main" val="3879510938"/>
                  </a:ext>
                </a:extLst>
              </a:tr>
              <a:tr h="297540">
                <a:tc>
                  <a:txBody>
                    <a:bodyPr/>
                    <a:lstStyle/>
                    <a:p>
                      <a:pPr algn="l" fontAlgn="ctr"/>
                      <a:r>
                        <a:rPr lang="en-US" b="0">
                          <a:effectLst/>
                          <a:latin typeface="inherit"/>
                        </a:rPr>
                        <a:t> Repeater</a:t>
                      </a:r>
                    </a:p>
                  </a:txBody>
                  <a:tcPr marL="38100" marR="38100" marT="38100" marB="38100" anchor="ctr"/>
                </a:tc>
                <a:tc>
                  <a:txBody>
                    <a:bodyPr/>
                    <a:lstStyle/>
                    <a:p>
                      <a:pPr algn="l" fontAlgn="ctr"/>
                      <a:r>
                        <a:rPr lang="en-US" b="0">
                          <a:effectLst/>
                          <a:latin typeface="inherit"/>
                        </a:rPr>
                        <a:t>rpt</a:t>
                      </a:r>
                    </a:p>
                  </a:txBody>
                  <a:tcPr marL="38100" marR="38100" marT="38100" marB="38100" anchor="ctr"/>
                </a:tc>
                <a:tc>
                  <a:txBody>
                    <a:bodyPr/>
                    <a:lstStyle/>
                    <a:p>
                      <a:pPr algn="l" fontAlgn="ctr"/>
                      <a:r>
                        <a:rPr lang="en-US" b="0">
                          <a:effectLst/>
                          <a:latin typeface="inherit"/>
                        </a:rPr>
                        <a:t>drpLocation</a:t>
                      </a:r>
                    </a:p>
                  </a:txBody>
                  <a:tcPr marL="38100" marR="38100" marT="38100" marB="38100" anchor="ctr"/>
                </a:tc>
                <a:extLst>
                  <a:ext uri="{0D108BD9-81ED-4DB2-BD59-A6C34878D82A}">
                    <a16:rowId xmlns:a16="http://schemas.microsoft.com/office/drawing/2014/main" val="804165878"/>
                  </a:ext>
                </a:extLst>
              </a:tr>
              <a:tr h="297540">
                <a:tc>
                  <a:txBody>
                    <a:bodyPr/>
                    <a:lstStyle/>
                    <a:p>
                      <a:pPr algn="l" fontAlgn="ctr"/>
                      <a:r>
                        <a:rPr lang="en-US" b="0">
                          <a:effectLst/>
                          <a:latin typeface="inherit"/>
                        </a:rPr>
                        <a:t>Date Time Picker</a:t>
                      </a:r>
                    </a:p>
                  </a:txBody>
                  <a:tcPr marL="38100" marR="38100" marT="38100" marB="38100" anchor="ctr"/>
                </a:tc>
                <a:tc>
                  <a:txBody>
                    <a:bodyPr/>
                    <a:lstStyle/>
                    <a:p>
                      <a:pPr algn="l" fontAlgn="ctr"/>
                      <a:r>
                        <a:rPr lang="en-US" b="0">
                          <a:effectLst/>
                          <a:latin typeface="inherit"/>
                        </a:rPr>
                        <a:t>dtp</a:t>
                      </a:r>
                    </a:p>
                  </a:txBody>
                  <a:tcPr marL="38100" marR="38100" marT="38100" marB="38100" anchor="ctr"/>
                </a:tc>
                <a:tc>
                  <a:txBody>
                    <a:bodyPr/>
                    <a:lstStyle/>
                    <a:p>
                      <a:pPr algn="l" fontAlgn="ctr"/>
                      <a:r>
                        <a:rPr lang="en-US" b="0">
                          <a:effectLst/>
                          <a:latin typeface="inherit"/>
                        </a:rPr>
                        <a:t>dtpPublished</a:t>
                      </a:r>
                    </a:p>
                  </a:txBody>
                  <a:tcPr marL="38100" marR="38100" marT="38100" marB="38100" anchor="ctr"/>
                </a:tc>
                <a:extLst>
                  <a:ext uri="{0D108BD9-81ED-4DB2-BD59-A6C34878D82A}">
                    <a16:rowId xmlns:a16="http://schemas.microsoft.com/office/drawing/2014/main" val="139725945"/>
                  </a:ext>
                </a:extLst>
              </a:tr>
              <a:tr h="297540">
                <a:tc>
                  <a:txBody>
                    <a:bodyPr/>
                    <a:lstStyle/>
                    <a:p>
                      <a:pPr algn="l" fontAlgn="ctr"/>
                      <a:r>
                        <a:rPr lang="en-US" b="0">
                          <a:effectLst/>
                          <a:latin typeface="inherit"/>
                        </a:rPr>
                        <a:t>Form</a:t>
                      </a:r>
                    </a:p>
                  </a:txBody>
                  <a:tcPr marL="38100" marR="38100" marT="38100" marB="38100" anchor="ctr"/>
                </a:tc>
                <a:tc>
                  <a:txBody>
                    <a:bodyPr/>
                    <a:lstStyle/>
                    <a:p>
                      <a:pPr algn="l" fontAlgn="ctr"/>
                      <a:r>
                        <a:rPr lang="en-US" b="0">
                          <a:effectLst/>
                          <a:latin typeface="inherit"/>
                        </a:rPr>
                        <a:t>frm</a:t>
                      </a:r>
                    </a:p>
                  </a:txBody>
                  <a:tcPr marL="38100" marR="38100" marT="38100" marB="38100" anchor="ctr"/>
                </a:tc>
                <a:tc>
                  <a:txBody>
                    <a:bodyPr/>
                    <a:lstStyle/>
                    <a:p>
                      <a:pPr algn="l" fontAlgn="ctr"/>
                      <a:r>
                        <a:rPr lang="en-US" b="0">
                          <a:effectLst/>
                          <a:latin typeface="inherit"/>
                        </a:rPr>
                        <a:t>frmEntry</a:t>
                      </a:r>
                    </a:p>
                  </a:txBody>
                  <a:tcPr marL="38100" marR="38100" marT="38100" marB="38100" anchor="ctr"/>
                </a:tc>
                <a:extLst>
                  <a:ext uri="{0D108BD9-81ED-4DB2-BD59-A6C34878D82A}">
                    <a16:rowId xmlns:a16="http://schemas.microsoft.com/office/drawing/2014/main" val="1282766234"/>
                  </a:ext>
                </a:extLst>
              </a:tr>
              <a:tr h="297540">
                <a:tc>
                  <a:txBody>
                    <a:bodyPr/>
                    <a:lstStyle/>
                    <a:p>
                      <a:pPr algn="l" fontAlgn="ctr"/>
                      <a:r>
                        <a:rPr lang="en-US" b="0">
                          <a:effectLst/>
                          <a:latin typeface="inherit"/>
                        </a:rPr>
                        <a:t>Frame</a:t>
                      </a:r>
                    </a:p>
                  </a:txBody>
                  <a:tcPr marL="38100" marR="38100" marT="38100" marB="38100" anchor="ctr"/>
                </a:tc>
                <a:tc>
                  <a:txBody>
                    <a:bodyPr/>
                    <a:lstStyle/>
                    <a:p>
                      <a:pPr algn="l" fontAlgn="ctr"/>
                      <a:r>
                        <a:rPr lang="en-US" b="0">
                          <a:effectLst/>
                          <a:latin typeface="inherit"/>
                        </a:rPr>
                        <a:t>fra</a:t>
                      </a:r>
                    </a:p>
                  </a:txBody>
                  <a:tcPr marL="38100" marR="38100" marT="38100" marB="38100" anchor="ctr"/>
                </a:tc>
                <a:tc>
                  <a:txBody>
                    <a:bodyPr/>
                    <a:lstStyle/>
                    <a:p>
                      <a:pPr algn="l" fontAlgn="ctr"/>
                      <a:r>
                        <a:rPr lang="en-US" b="0">
                          <a:effectLst/>
                          <a:latin typeface="inherit"/>
                        </a:rPr>
                        <a:t>fraLanguage</a:t>
                      </a:r>
                    </a:p>
                  </a:txBody>
                  <a:tcPr marL="38100" marR="38100" marT="38100" marB="38100" anchor="ctr"/>
                </a:tc>
                <a:extLst>
                  <a:ext uri="{0D108BD9-81ED-4DB2-BD59-A6C34878D82A}">
                    <a16:rowId xmlns:a16="http://schemas.microsoft.com/office/drawing/2014/main" val="4257951625"/>
                  </a:ext>
                </a:extLst>
              </a:tr>
            </a:tbl>
          </a:graphicData>
        </a:graphic>
      </p:graphicFrame>
    </p:spTree>
    <p:extLst>
      <p:ext uri="{BB962C8B-B14F-4D97-AF65-F5344CB8AC3E}">
        <p14:creationId xmlns:p14="http://schemas.microsoft.com/office/powerpoint/2010/main" val="181045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Tên tiền tố của các điều kiển (NEXT)</a:t>
            </a:r>
            <a:endParaRPr lang="en-US" noProof="0" dirty="0"/>
          </a:p>
        </p:txBody>
      </p:sp>
      <p:graphicFrame>
        <p:nvGraphicFramePr>
          <p:cNvPr id="5" name="Table Placeholder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3985995280"/>
              </p:ext>
            </p:extLst>
          </p:nvPr>
        </p:nvGraphicFramePr>
        <p:xfrm>
          <a:off x="4802124" y="171397"/>
          <a:ext cx="7231380" cy="6433789"/>
        </p:xfrm>
        <a:graphic>
          <a:graphicData uri="http://schemas.openxmlformats.org/drawingml/2006/table">
            <a:tbl>
              <a:tblPr firstRow="1" bandRow="1">
                <a:tableStyleId>{10A1B5D5-9B99-4C35-A422-299274C87663}</a:tableStyleId>
              </a:tblPr>
              <a:tblGrid>
                <a:gridCol w="2410459">
                  <a:extLst>
                    <a:ext uri="{9D8B030D-6E8A-4147-A177-3AD203B41FA5}">
                      <a16:colId xmlns:a16="http://schemas.microsoft.com/office/drawing/2014/main" val="127040821"/>
                    </a:ext>
                  </a:extLst>
                </a:gridCol>
                <a:gridCol w="2778192">
                  <a:extLst>
                    <a:ext uri="{9D8B030D-6E8A-4147-A177-3AD203B41FA5}">
                      <a16:colId xmlns:a16="http://schemas.microsoft.com/office/drawing/2014/main" val="149845700"/>
                    </a:ext>
                  </a:extLst>
                </a:gridCol>
                <a:gridCol w="2042729">
                  <a:extLst>
                    <a:ext uri="{9D8B030D-6E8A-4147-A177-3AD203B41FA5}">
                      <a16:colId xmlns:a16="http://schemas.microsoft.com/office/drawing/2014/main" val="3119692462"/>
                    </a:ext>
                  </a:extLst>
                </a:gridCol>
              </a:tblGrid>
              <a:tr h="297540">
                <a:tc>
                  <a:txBody>
                    <a:bodyPr/>
                    <a:lstStyle/>
                    <a:p>
                      <a:pPr algn="l" fontAlgn="ctr"/>
                      <a:r>
                        <a:rPr lang="en-US" b="0">
                          <a:effectLst/>
                          <a:latin typeface="inherit"/>
                        </a:rPr>
                        <a:t>Control type</a:t>
                      </a:r>
                    </a:p>
                  </a:txBody>
                  <a:tcPr marL="38100" marR="38100" marT="38100" marB="38100" anchor="ctr"/>
                </a:tc>
                <a:tc>
                  <a:txBody>
                    <a:bodyPr/>
                    <a:lstStyle/>
                    <a:p>
                      <a:pPr algn="l" fontAlgn="ctr"/>
                      <a:r>
                        <a:rPr lang="en-US" b="0">
                          <a:effectLst/>
                          <a:latin typeface="inherit"/>
                        </a:rPr>
                        <a:t>Prefix</a:t>
                      </a:r>
                    </a:p>
                  </a:txBody>
                  <a:tcPr marL="38100" marR="38100" marT="38100" marB="38100" anchor="ctr"/>
                </a:tc>
                <a:tc>
                  <a:txBody>
                    <a:bodyPr/>
                    <a:lstStyle/>
                    <a:p>
                      <a:pPr algn="l" fontAlgn="ctr"/>
                      <a:r>
                        <a:rPr lang="en-US" b="0">
                          <a:effectLst/>
                          <a:latin typeface="inherit"/>
                        </a:rPr>
                        <a:t>Example</a:t>
                      </a:r>
                    </a:p>
                  </a:txBody>
                  <a:tcPr marL="38100" marR="38100" marT="38100" marB="38100" anchor="ctr"/>
                </a:tc>
                <a:extLst>
                  <a:ext uri="{0D108BD9-81ED-4DB2-BD59-A6C34878D82A}">
                    <a16:rowId xmlns:a16="http://schemas.microsoft.com/office/drawing/2014/main" val="3298013591"/>
                  </a:ext>
                </a:extLst>
              </a:tr>
              <a:tr h="297540">
                <a:tc>
                  <a:txBody>
                    <a:bodyPr/>
                    <a:lstStyle/>
                    <a:p>
                      <a:pPr algn="l" fontAlgn="ctr"/>
                      <a:r>
                        <a:rPr lang="en-US" b="0">
                          <a:effectLst/>
                          <a:latin typeface="inherit"/>
                        </a:rPr>
                        <a:t>DataGridView</a:t>
                      </a:r>
                    </a:p>
                  </a:txBody>
                  <a:tcPr marL="38100" marR="38100" marT="38100" marB="38100" anchor="ctr"/>
                </a:tc>
                <a:tc>
                  <a:txBody>
                    <a:bodyPr/>
                    <a:lstStyle/>
                    <a:p>
                      <a:pPr algn="l" fontAlgn="ctr"/>
                      <a:r>
                        <a:rPr lang="en-US" b="0">
                          <a:effectLst/>
                          <a:latin typeface="inherit"/>
                        </a:rPr>
                        <a:t>dgv</a:t>
                      </a:r>
                    </a:p>
                  </a:txBody>
                  <a:tcPr marL="38100" marR="38100" marT="38100" marB="38100" anchor="ctr"/>
                </a:tc>
                <a:tc>
                  <a:txBody>
                    <a:bodyPr/>
                    <a:lstStyle/>
                    <a:p>
                      <a:pPr algn="l" fontAlgn="ctr"/>
                      <a:r>
                        <a:rPr lang="en-US" b="0">
                          <a:effectLst/>
                          <a:latin typeface="inherit"/>
                        </a:rPr>
                        <a:t>dgvPrices</a:t>
                      </a:r>
                    </a:p>
                  </a:txBody>
                  <a:tcPr marL="38100" marR="38100" marT="38100" marB="38100" anchor="ctr"/>
                </a:tc>
                <a:extLst>
                  <a:ext uri="{0D108BD9-81ED-4DB2-BD59-A6C34878D82A}">
                    <a16:rowId xmlns:a16="http://schemas.microsoft.com/office/drawing/2014/main" val="3873867931"/>
                  </a:ext>
                </a:extLst>
              </a:tr>
              <a:tr h="297540">
                <a:tc>
                  <a:txBody>
                    <a:bodyPr/>
                    <a:lstStyle/>
                    <a:p>
                      <a:pPr algn="l" fontAlgn="ctr"/>
                      <a:r>
                        <a:rPr lang="en-US" b="0">
                          <a:effectLst/>
                          <a:latin typeface="inherit"/>
                        </a:rPr>
                        <a:t>GridView</a:t>
                      </a:r>
                    </a:p>
                  </a:txBody>
                  <a:tcPr marL="38100" marR="38100" marT="38100" marB="38100" anchor="ctr"/>
                </a:tc>
                <a:tc>
                  <a:txBody>
                    <a:bodyPr/>
                    <a:lstStyle/>
                    <a:p>
                      <a:pPr algn="l" fontAlgn="ctr"/>
                      <a:r>
                        <a:rPr lang="en-US" b="0">
                          <a:effectLst/>
                          <a:latin typeface="inherit"/>
                        </a:rPr>
                        <a:t>grd</a:t>
                      </a:r>
                    </a:p>
                  </a:txBody>
                  <a:tcPr marL="38100" marR="38100" marT="38100" marB="38100" anchor="ctr"/>
                </a:tc>
                <a:tc>
                  <a:txBody>
                    <a:bodyPr/>
                    <a:lstStyle/>
                    <a:p>
                      <a:pPr algn="l" fontAlgn="ctr"/>
                      <a:r>
                        <a:rPr lang="en-US" b="0">
                          <a:effectLst/>
                          <a:latin typeface="inherit"/>
                        </a:rPr>
                        <a:t>grdProduct</a:t>
                      </a:r>
                    </a:p>
                  </a:txBody>
                  <a:tcPr marL="38100" marR="38100" marT="38100" marB="38100" anchor="ctr"/>
                </a:tc>
                <a:extLst>
                  <a:ext uri="{0D108BD9-81ED-4DB2-BD59-A6C34878D82A}">
                    <a16:rowId xmlns:a16="http://schemas.microsoft.com/office/drawing/2014/main" val="85209771"/>
                  </a:ext>
                </a:extLst>
              </a:tr>
              <a:tr h="530397">
                <a:tc>
                  <a:txBody>
                    <a:bodyPr/>
                    <a:lstStyle/>
                    <a:p>
                      <a:pPr algn="l" fontAlgn="ctr"/>
                      <a:r>
                        <a:rPr lang="en-US" b="0">
                          <a:effectLst/>
                          <a:latin typeface="inherit"/>
                        </a:rPr>
                        <a:t>DataList</a:t>
                      </a:r>
                    </a:p>
                  </a:txBody>
                  <a:tcPr marL="38100" marR="38100" marT="38100" marB="38100" anchor="ctr"/>
                </a:tc>
                <a:tc>
                  <a:txBody>
                    <a:bodyPr/>
                    <a:lstStyle/>
                    <a:p>
                      <a:pPr algn="l" fontAlgn="ctr"/>
                      <a:r>
                        <a:rPr lang="en-US" b="0">
                          <a:effectLst/>
                          <a:latin typeface="inherit"/>
                        </a:rPr>
                        <a:t>dtl</a:t>
                      </a:r>
                    </a:p>
                  </a:txBody>
                  <a:tcPr marL="38100" marR="38100" marT="38100" marB="38100" anchor="ctr"/>
                </a:tc>
                <a:tc>
                  <a:txBody>
                    <a:bodyPr/>
                    <a:lstStyle/>
                    <a:p>
                      <a:pPr algn="l" fontAlgn="ctr"/>
                      <a:r>
                        <a:rPr lang="en-US" b="0">
                          <a:effectLst/>
                          <a:latin typeface="inherit"/>
                        </a:rPr>
                        <a:t>dtlOrders</a:t>
                      </a:r>
                    </a:p>
                  </a:txBody>
                  <a:tcPr marL="38100" marR="38100" marT="38100" marB="38100" anchor="ctr"/>
                </a:tc>
                <a:extLst>
                  <a:ext uri="{0D108BD9-81ED-4DB2-BD59-A6C34878D82A}">
                    <a16:rowId xmlns:a16="http://schemas.microsoft.com/office/drawing/2014/main" val="4061031278"/>
                  </a:ext>
                </a:extLst>
              </a:tr>
              <a:tr h="297540">
                <a:tc>
                  <a:txBody>
                    <a:bodyPr/>
                    <a:lstStyle/>
                    <a:p>
                      <a:pPr algn="l" fontAlgn="ctr"/>
                      <a:r>
                        <a:rPr lang="en-US" b="0">
                          <a:effectLst/>
                          <a:latin typeface="inherit"/>
                        </a:rPr>
                        <a:t>Horizontal scroll bar</a:t>
                      </a:r>
                    </a:p>
                  </a:txBody>
                  <a:tcPr marL="38100" marR="38100" marT="38100" marB="38100" anchor="ctr"/>
                </a:tc>
                <a:tc>
                  <a:txBody>
                    <a:bodyPr/>
                    <a:lstStyle/>
                    <a:p>
                      <a:pPr algn="l" fontAlgn="ctr"/>
                      <a:r>
                        <a:rPr lang="en-US" b="0">
                          <a:effectLst/>
                          <a:latin typeface="inherit"/>
                        </a:rPr>
                        <a:t>hsb</a:t>
                      </a:r>
                    </a:p>
                  </a:txBody>
                  <a:tcPr marL="38100" marR="38100" marT="38100" marB="38100" anchor="ctr"/>
                </a:tc>
                <a:tc>
                  <a:txBody>
                    <a:bodyPr/>
                    <a:lstStyle/>
                    <a:p>
                      <a:pPr algn="l" fontAlgn="ctr"/>
                      <a:r>
                        <a:rPr lang="en-US" b="0">
                          <a:effectLst/>
                          <a:latin typeface="inherit"/>
                        </a:rPr>
                        <a:t>hsbVolume</a:t>
                      </a:r>
                    </a:p>
                  </a:txBody>
                  <a:tcPr marL="38100" marR="38100" marT="38100" marB="38100" anchor="ctr"/>
                </a:tc>
                <a:extLst>
                  <a:ext uri="{0D108BD9-81ED-4DB2-BD59-A6C34878D82A}">
                    <a16:rowId xmlns:a16="http://schemas.microsoft.com/office/drawing/2014/main" val="3591840781"/>
                  </a:ext>
                </a:extLst>
              </a:tr>
              <a:tr h="297540">
                <a:tc>
                  <a:txBody>
                    <a:bodyPr/>
                    <a:lstStyle/>
                    <a:p>
                      <a:pPr algn="l" fontAlgn="ctr"/>
                      <a:r>
                        <a:rPr lang="en-US" b="0">
                          <a:effectLst/>
                          <a:latin typeface="inherit"/>
                        </a:rPr>
                        <a:t>Image</a:t>
                      </a:r>
                    </a:p>
                  </a:txBody>
                  <a:tcPr marL="38100" marR="38100" marT="38100" marB="38100" anchor="ctr"/>
                </a:tc>
                <a:tc>
                  <a:txBody>
                    <a:bodyPr/>
                    <a:lstStyle/>
                    <a:p>
                      <a:pPr algn="l" fontAlgn="ctr"/>
                      <a:r>
                        <a:rPr lang="en-US" b="0">
                          <a:effectLst/>
                          <a:latin typeface="inherit"/>
                        </a:rPr>
                        <a:t>img</a:t>
                      </a:r>
                    </a:p>
                  </a:txBody>
                  <a:tcPr marL="38100" marR="38100" marT="38100" marB="38100" anchor="ctr"/>
                </a:tc>
                <a:tc>
                  <a:txBody>
                    <a:bodyPr/>
                    <a:lstStyle/>
                    <a:p>
                      <a:pPr algn="l" fontAlgn="ctr"/>
                      <a:r>
                        <a:rPr lang="en-US" b="0">
                          <a:effectLst/>
                          <a:latin typeface="inherit"/>
                        </a:rPr>
                        <a:t>imgIcon</a:t>
                      </a:r>
                    </a:p>
                  </a:txBody>
                  <a:tcPr marL="38100" marR="38100" marT="38100" marB="38100" anchor="ctr"/>
                </a:tc>
                <a:extLst>
                  <a:ext uri="{0D108BD9-81ED-4DB2-BD59-A6C34878D82A}">
                    <a16:rowId xmlns:a16="http://schemas.microsoft.com/office/drawing/2014/main" val="335389741"/>
                  </a:ext>
                </a:extLst>
              </a:tr>
              <a:tr h="996112">
                <a:tc>
                  <a:txBody>
                    <a:bodyPr/>
                    <a:lstStyle/>
                    <a:p>
                      <a:pPr algn="l" fontAlgn="ctr"/>
                      <a:r>
                        <a:rPr lang="en-US" b="0">
                          <a:effectLst/>
                          <a:latin typeface="inherit"/>
                        </a:rPr>
                        <a:t>ImageList</a:t>
                      </a:r>
                    </a:p>
                  </a:txBody>
                  <a:tcPr marL="38100" marR="38100" marT="38100" marB="38100" anchor="ctr"/>
                </a:tc>
                <a:tc>
                  <a:txBody>
                    <a:bodyPr/>
                    <a:lstStyle/>
                    <a:p>
                      <a:pPr algn="l" fontAlgn="ctr"/>
                      <a:r>
                        <a:rPr lang="en-US" b="0">
                          <a:effectLst/>
                          <a:latin typeface="inherit"/>
                        </a:rPr>
                        <a:t>ils</a:t>
                      </a:r>
                    </a:p>
                  </a:txBody>
                  <a:tcPr marL="38100" marR="38100" marT="38100" marB="38100" anchor="ctr"/>
                </a:tc>
                <a:tc>
                  <a:txBody>
                    <a:bodyPr/>
                    <a:lstStyle/>
                    <a:p>
                      <a:pPr algn="l" fontAlgn="ctr"/>
                      <a:r>
                        <a:rPr lang="en-US" b="0">
                          <a:effectLst/>
                          <a:latin typeface="inherit"/>
                        </a:rPr>
                        <a:t>ilsAllIcons</a:t>
                      </a:r>
                    </a:p>
                  </a:txBody>
                  <a:tcPr marL="38100" marR="38100" marT="38100" marB="38100" anchor="ctr"/>
                </a:tc>
                <a:extLst>
                  <a:ext uri="{0D108BD9-81ED-4DB2-BD59-A6C34878D82A}">
                    <a16:rowId xmlns:a16="http://schemas.microsoft.com/office/drawing/2014/main" val="1568616546"/>
                  </a:ext>
                </a:extLst>
              </a:tr>
              <a:tr h="297540">
                <a:tc>
                  <a:txBody>
                    <a:bodyPr/>
                    <a:lstStyle/>
                    <a:p>
                      <a:pPr algn="l" fontAlgn="ctr"/>
                      <a:r>
                        <a:rPr lang="en-US" b="0">
                          <a:effectLst/>
                          <a:latin typeface="inherit"/>
                        </a:rPr>
                        <a:t>ImageButton</a:t>
                      </a:r>
                    </a:p>
                  </a:txBody>
                  <a:tcPr marL="38100" marR="38100" marT="38100" marB="38100" anchor="ctr"/>
                </a:tc>
                <a:tc>
                  <a:txBody>
                    <a:bodyPr/>
                    <a:lstStyle/>
                    <a:p>
                      <a:pPr algn="l" fontAlgn="ctr"/>
                      <a:r>
                        <a:rPr lang="en-US" b="0">
                          <a:effectLst/>
                          <a:latin typeface="inherit"/>
                        </a:rPr>
                        <a:t>ibt</a:t>
                      </a:r>
                    </a:p>
                  </a:txBody>
                  <a:tcPr marL="38100" marR="38100" marT="38100" marB="38100" anchor="ctr"/>
                </a:tc>
                <a:tc>
                  <a:txBody>
                    <a:bodyPr/>
                    <a:lstStyle/>
                    <a:p>
                      <a:pPr algn="l" fontAlgn="ctr"/>
                      <a:r>
                        <a:rPr lang="en-US" b="0">
                          <a:effectLst/>
                          <a:latin typeface="inherit"/>
                        </a:rPr>
                        <a:t>ibtNext</a:t>
                      </a:r>
                    </a:p>
                  </a:txBody>
                  <a:tcPr marL="38100" marR="38100" marT="38100" marB="38100" anchor="ctr"/>
                </a:tc>
                <a:extLst>
                  <a:ext uri="{0D108BD9-81ED-4DB2-BD59-A6C34878D82A}">
                    <a16:rowId xmlns:a16="http://schemas.microsoft.com/office/drawing/2014/main" val="1652945771"/>
                  </a:ext>
                </a:extLst>
              </a:tr>
              <a:tr h="297540">
                <a:tc>
                  <a:txBody>
                    <a:bodyPr/>
                    <a:lstStyle/>
                    <a:p>
                      <a:pPr algn="l" fontAlgn="ctr"/>
                      <a:r>
                        <a:rPr lang="en-US" b="0">
                          <a:effectLst/>
                          <a:latin typeface="inherit"/>
                        </a:rPr>
                        <a:t>HyperLink</a:t>
                      </a:r>
                    </a:p>
                  </a:txBody>
                  <a:tcPr marL="38100" marR="38100" marT="38100" marB="38100" anchor="ctr"/>
                </a:tc>
                <a:tc>
                  <a:txBody>
                    <a:bodyPr/>
                    <a:lstStyle/>
                    <a:p>
                      <a:pPr algn="l" fontAlgn="ctr"/>
                      <a:r>
                        <a:rPr lang="en-US" b="0">
                          <a:effectLst/>
                          <a:latin typeface="inherit"/>
                        </a:rPr>
                        <a:t>hpl</a:t>
                      </a:r>
                    </a:p>
                  </a:txBody>
                  <a:tcPr marL="38100" marR="38100" marT="38100" marB="38100" anchor="ctr"/>
                </a:tc>
                <a:tc>
                  <a:txBody>
                    <a:bodyPr/>
                    <a:lstStyle/>
                    <a:p>
                      <a:pPr algn="l" fontAlgn="ctr"/>
                      <a:r>
                        <a:rPr lang="en-US" b="0">
                          <a:effectLst/>
                          <a:latin typeface="inherit"/>
                        </a:rPr>
                        <a:t>hplHome</a:t>
                      </a:r>
                    </a:p>
                  </a:txBody>
                  <a:tcPr marL="38100" marR="38100" marT="38100" marB="38100" anchor="ctr"/>
                </a:tc>
                <a:extLst>
                  <a:ext uri="{0D108BD9-81ED-4DB2-BD59-A6C34878D82A}">
                    <a16:rowId xmlns:a16="http://schemas.microsoft.com/office/drawing/2014/main" val="1855195325"/>
                  </a:ext>
                </a:extLst>
              </a:tr>
              <a:tr h="297540">
                <a:tc>
                  <a:txBody>
                    <a:bodyPr/>
                    <a:lstStyle/>
                    <a:p>
                      <a:pPr algn="l" fontAlgn="ctr"/>
                      <a:r>
                        <a:rPr lang="en-US" b="0">
                          <a:effectLst/>
                          <a:latin typeface="inherit"/>
                        </a:rPr>
                        <a:t>LinkButton</a:t>
                      </a:r>
                    </a:p>
                  </a:txBody>
                  <a:tcPr marL="38100" marR="38100" marT="38100" marB="38100" anchor="ctr"/>
                </a:tc>
                <a:tc>
                  <a:txBody>
                    <a:bodyPr/>
                    <a:lstStyle/>
                    <a:p>
                      <a:pPr algn="l" fontAlgn="ctr"/>
                      <a:r>
                        <a:rPr lang="en-US" b="0">
                          <a:effectLst/>
                          <a:latin typeface="inherit"/>
                        </a:rPr>
                        <a:t>lbt</a:t>
                      </a:r>
                    </a:p>
                  </a:txBody>
                  <a:tcPr marL="38100" marR="38100" marT="38100" marB="38100" anchor="ctr"/>
                </a:tc>
                <a:tc>
                  <a:txBody>
                    <a:bodyPr/>
                    <a:lstStyle/>
                    <a:p>
                      <a:pPr algn="l" fontAlgn="ctr"/>
                      <a:r>
                        <a:rPr lang="en-US" b="0">
                          <a:effectLst/>
                          <a:latin typeface="inherit"/>
                        </a:rPr>
                        <a:t>lbtClick</a:t>
                      </a:r>
                    </a:p>
                  </a:txBody>
                  <a:tcPr marL="38100" marR="38100" marT="38100" marB="38100" anchor="ctr"/>
                </a:tc>
                <a:extLst>
                  <a:ext uri="{0D108BD9-81ED-4DB2-BD59-A6C34878D82A}">
                    <a16:rowId xmlns:a16="http://schemas.microsoft.com/office/drawing/2014/main" val="1631589294"/>
                  </a:ext>
                </a:extLst>
              </a:tr>
              <a:tr h="297540">
                <a:tc>
                  <a:txBody>
                    <a:bodyPr/>
                    <a:lstStyle/>
                    <a:p>
                      <a:pPr algn="l" fontAlgn="ctr"/>
                      <a:r>
                        <a:rPr lang="en-US" b="0">
                          <a:effectLst/>
                          <a:latin typeface="inherit"/>
                        </a:rPr>
                        <a:t>Label</a:t>
                      </a:r>
                    </a:p>
                  </a:txBody>
                  <a:tcPr marL="38100" marR="38100" marT="38100" marB="38100" anchor="ctr"/>
                </a:tc>
                <a:tc>
                  <a:txBody>
                    <a:bodyPr/>
                    <a:lstStyle/>
                    <a:p>
                      <a:pPr algn="l" fontAlgn="ctr"/>
                      <a:r>
                        <a:rPr lang="en-US" b="0">
                          <a:effectLst/>
                          <a:latin typeface="inherit"/>
                        </a:rPr>
                        <a:t>lbl</a:t>
                      </a:r>
                    </a:p>
                  </a:txBody>
                  <a:tcPr marL="38100" marR="38100" marT="38100" marB="38100" anchor="ctr"/>
                </a:tc>
                <a:tc>
                  <a:txBody>
                    <a:bodyPr/>
                    <a:lstStyle/>
                    <a:p>
                      <a:pPr algn="l" fontAlgn="ctr"/>
                      <a:r>
                        <a:rPr lang="en-US" b="0">
                          <a:effectLst/>
                          <a:latin typeface="inherit"/>
                        </a:rPr>
                        <a:t>lblHelpMessage</a:t>
                      </a:r>
                    </a:p>
                  </a:txBody>
                  <a:tcPr marL="38100" marR="38100" marT="38100" marB="38100" anchor="ctr"/>
                </a:tc>
                <a:extLst>
                  <a:ext uri="{0D108BD9-81ED-4DB2-BD59-A6C34878D82A}">
                    <a16:rowId xmlns:a16="http://schemas.microsoft.com/office/drawing/2014/main" val="3879510938"/>
                  </a:ext>
                </a:extLst>
              </a:tr>
              <a:tr h="297540">
                <a:tc>
                  <a:txBody>
                    <a:bodyPr/>
                    <a:lstStyle/>
                    <a:p>
                      <a:pPr algn="l" fontAlgn="ctr"/>
                      <a:r>
                        <a:rPr lang="en-US" b="0">
                          <a:effectLst/>
                          <a:latin typeface="inherit"/>
                        </a:rPr>
                        <a:t>List box</a:t>
                      </a:r>
                    </a:p>
                  </a:txBody>
                  <a:tcPr marL="38100" marR="38100" marT="38100" marB="38100" anchor="ctr"/>
                </a:tc>
                <a:tc>
                  <a:txBody>
                    <a:bodyPr/>
                    <a:lstStyle/>
                    <a:p>
                      <a:pPr algn="l" fontAlgn="ctr"/>
                      <a:r>
                        <a:rPr lang="en-US" b="0">
                          <a:effectLst/>
                          <a:latin typeface="inherit"/>
                        </a:rPr>
                        <a:t>lst</a:t>
                      </a:r>
                    </a:p>
                  </a:txBody>
                  <a:tcPr marL="38100" marR="38100" marT="38100" marB="38100" anchor="ctr"/>
                </a:tc>
                <a:tc>
                  <a:txBody>
                    <a:bodyPr/>
                    <a:lstStyle/>
                    <a:p>
                      <a:pPr algn="l" fontAlgn="ctr"/>
                      <a:r>
                        <a:rPr lang="en-US" b="0">
                          <a:effectLst/>
                          <a:latin typeface="inherit"/>
                        </a:rPr>
                        <a:t>lstPolicyCodes</a:t>
                      </a:r>
                    </a:p>
                  </a:txBody>
                  <a:tcPr marL="38100" marR="38100" marT="38100" marB="38100" anchor="ctr"/>
                </a:tc>
                <a:extLst>
                  <a:ext uri="{0D108BD9-81ED-4DB2-BD59-A6C34878D82A}">
                    <a16:rowId xmlns:a16="http://schemas.microsoft.com/office/drawing/2014/main" val="804165878"/>
                  </a:ext>
                </a:extLst>
              </a:tr>
              <a:tr h="297540">
                <a:tc>
                  <a:txBody>
                    <a:bodyPr/>
                    <a:lstStyle/>
                    <a:p>
                      <a:pPr algn="l" fontAlgn="ctr"/>
                      <a:r>
                        <a:rPr lang="en-US" b="0">
                          <a:effectLst/>
                          <a:latin typeface="inherit"/>
                        </a:rPr>
                        <a:t>ListView</a:t>
                      </a:r>
                    </a:p>
                  </a:txBody>
                  <a:tcPr marL="38100" marR="38100" marT="38100" marB="38100" anchor="ctr"/>
                </a:tc>
                <a:tc>
                  <a:txBody>
                    <a:bodyPr/>
                    <a:lstStyle/>
                    <a:p>
                      <a:pPr algn="l" fontAlgn="ctr"/>
                      <a:r>
                        <a:rPr lang="en-US" b="0">
                          <a:effectLst/>
                          <a:latin typeface="inherit"/>
                        </a:rPr>
                        <a:t>lvw</a:t>
                      </a:r>
                    </a:p>
                  </a:txBody>
                  <a:tcPr marL="38100" marR="38100" marT="38100" marB="38100" anchor="ctr"/>
                </a:tc>
                <a:tc>
                  <a:txBody>
                    <a:bodyPr/>
                    <a:lstStyle/>
                    <a:p>
                      <a:pPr algn="l" fontAlgn="ctr"/>
                      <a:r>
                        <a:rPr lang="en-US" b="0">
                          <a:effectLst/>
                          <a:latin typeface="inherit"/>
                        </a:rPr>
                        <a:t>lvwHeadings</a:t>
                      </a:r>
                    </a:p>
                  </a:txBody>
                  <a:tcPr marL="38100" marR="38100" marT="38100" marB="38100" anchor="ctr"/>
                </a:tc>
                <a:extLst>
                  <a:ext uri="{0D108BD9-81ED-4DB2-BD59-A6C34878D82A}">
                    <a16:rowId xmlns:a16="http://schemas.microsoft.com/office/drawing/2014/main" val="1575430181"/>
                  </a:ext>
                </a:extLst>
              </a:tr>
              <a:tr h="297540">
                <a:tc>
                  <a:txBody>
                    <a:bodyPr/>
                    <a:lstStyle/>
                    <a:p>
                      <a:pPr algn="l" fontAlgn="ctr"/>
                      <a:r>
                        <a:rPr lang="en-US" b="0">
                          <a:effectLst/>
                          <a:latin typeface="inherit"/>
                        </a:rPr>
                        <a:t>Menu</a:t>
                      </a:r>
                    </a:p>
                  </a:txBody>
                  <a:tcPr marL="38100" marR="38100" marT="38100" marB="38100" anchor="ctr"/>
                </a:tc>
                <a:tc>
                  <a:txBody>
                    <a:bodyPr/>
                    <a:lstStyle/>
                    <a:p>
                      <a:pPr algn="l" fontAlgn="ctr"/>
                      <a:r>
                        <a:rPr lang="en-US" b="0">
                          <a:effectLst/>
                          <a:latin typeface="inherit"/>
                        </a:rPr>
                        <a:t>mnu</a:t>
                      </a:r>
                    </a:p>
                  </a:txBody>
                  <a:tcPr marL="38100" marR="38100" marT="38100" marB="38100" anchor="ctr"/>
                </a:tc>
                <a:tc>
                  <a:txBody>
                    <a:bodyPr/>
                    <a:lstStyle/>
                    <a:p>
                      <a:pPr algn="l" fontAlgn="ctr"/>
                      <a:r>
                        <a:rPr lang="en-US" b="0">
                          <a:effectLst/>
                          <a:latin typeface="inherit"/>
                        </a:rPr>
                        <a:t>mnuFileOpen</a:t>
                      </a:r>
                    </a:p>
                  </a:txBody>
                  <a:tcPr marL="38100" marR="38100" marT="38100" marB="38100" anchor="ctr"/>
                </a:tc>
                <a:extLst>
                  <a:ext uri="{0D108BD9-81ED-4DB2-BD59-A6C34878D82A}">
                    <a16:rowId xmlns:a16="http://schemas.microsoft.com/office/drawing/2014/main" val="139725945"/>
                  </a:ext>
                </a:extLst>
              </a:tr>
              <a:tr h="297540">
                <a:tc>
                  <a:txBody>
                    <a:bodyPr/>
                    <a:lstStyle/>
                    <a:p>
                      <a:pPr algn="l" fontAlgn="ctr"/>
                      <a:r>
                        <a:rPr lang="en-US" b="0">
                          <a:effectLst/>
                          <a:latin typeface="inherit"/>
                        </a:rPr>
                        <a:t>Option button</a:t>
                      </a:r>
                    </a:p>
                  </a:txBody>
                  <a:tcPr marL="38100" marR="38100" marT="38100" marB="38100" anchor="ctr"/>
                </a:tc>
                <a:tc>
                  <a:txBody>
                    <a:bodyPr/>
                    <a:lstStyle/>
                    <a:p>
                      <a:pPr algn="l" fontAlgn="ctr"/>
                      <a:r>
                        <a:rPr lang="en-US" b="0">
                          <a:effectLst/>
                          <a:latin typeface="inherit"/>
                        </a:rPr>
                        <a:t>opt</a:t>
                      </a:r>
                    </a:p>
                  </a:txBody>
                  <a:tcPr marL="38100" marR="38100" marT="38100" marB="38100" anchor="ctr"/>
                </a:tc>
                <a:tc>
                  <a:txBody>
                    <a:bodyPr/>
                    <a:lstStyle/>
                    <a:p>
                      <a:pPr algn="l" fontAlgn="ctr"/>
                      <a:r>
                        <a:rPr lang="en-US" b="0">
                          <a:effectLst/>
                          <a:latin typeface="inherit"/>
                        </a:rPr>
                        <a:t>optGender</a:t>
                      </a:r>
                    </a:p>
                  </a:txBody>
                  <a:tcPr marL="38100" marR="38100" marT="38100" marB="38100" anchor="ctr"/>
                </a:tc>
                <a:extLst>
                  <a:ext uri="{0D108BD9-81ED-4DB2-BD59-A6C34878D82A}">
                    <a16:rowId xmlns:a16="http://schemas.microsoft.com/office/drawing/2014/main" val="1282766234"/>
                  </a:ext>
                </a:extLst>
              </a:tr>
              <a:tr h="297540">
                <a:tc>
                  <a:txBody>
                    <a:bodyPr/>
                    <a:lstStyle/>
                    <a:p>
                      <a:pPr algn="l" fontAlgn="ctr"/>
                      <a:r>
                        <a:rPr lang="en-US" b="0">
                          <a:effectLst/>
                          <a:latin typeface="inherit"/>
                        </a:rPr>
                        <a:t>Picture box</a:t>
                      </a:r>
                    </a:p>
                  </a:txBody>
                  <a:tcPr marL="38100" marR="38100" marT="38100" marB="38100" anchor="ctr"/>
                </a:tc>
                <a:tc>
                  <a:txBody>
                    <a:bodyPr/>
                    <a:lstStyle/>
                    <a:p>
                      <a:pPr algn="l" fontAlgn="ctr"/>
                      <a:r>
                        <a:rPr lang="en-US" b="0">
                          <a:effectLst/>
                          <a:latin typeface="inherit"/>
                        </a:rPr>
                        <a:t>pic</a:t>
                      </a:r>
                    </a:p>
                  </a:txBody>
                  <a:tcPr marL="38100" marR="38100" marT="38100" marB="38100" anchor="ctr"/>
                </a:tc>
                <a:tc>
                  <a:txBody>
                    <a:bodyPr/>
                    <a:lstStyle/>
                    <a:p>
                      <a:pPr algn="l" fontAlgn="ctr"/>
                      <a:r>
                        <a:rPr lang="en-US" b="0">
                          <a:effectLst/>
                          <a:latin typeface="inherit"/>
                        </a:rPr>
                        <a:t>picVGA</a:t>
                      </a:r>
                    </a:p>
                  </a:txBody>
                  <a:tcPr marL="38100" marR="38100" marT="38100" marB="38100" anchor="ctr"/>
                </a:tc>
                <a:extLst>
                  <a:ext uri="{0D108BD9-81ED-4DB2-BD59-A6C34878D82A}">
                    <a16:rowId xmlns:a16="http://schemas.microsoft.com/office/drawing/2014/main" val="4257951625"/>
                  </a:ext>
                </a:extLst>
              </a:tr>
            </a:tbl>
          </a:graphicData>
        </a:graphic>
      </p:graphicFrame>
    </p:spTree>
    <p:extLst>
      <p:ext uri="{BB962C8B-B14F-4D97-AF65-F5344CB8AC3E}">
        <p14:creationId xmlns:p14="http://schemas.microsoft.com/office/powerpoint/2010/main" val="314582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Tên tiền tố của các điều kiển (NEXT)</a:t>
            </a:r>
            <a:endParaRPr lang="en-US" noProof="0" dirty="0"/>
          </a:p>
        </p:txBody>
      </p:sp>
      <p:graphicFrame>
        <p:nvGraphicFramePr>
          <p:cNvPr id="5" name="Table Placeholder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1320646380"/>
              </p:ext>
            </p:extLst>
          </p:nvPr>
        </p:nvGraphicFramePr>
        <p:xfrm>
          <a:off x="4802124" y="372565"/>
          <a:ext cx="7231380" cy="6083269"/>
        </p:xfrm>
        <a:graphic>
          <a:graphicData uri="http://schemas.openxmlformats.org/drawingml/2006/table">
            <a:tbl>
              <a:tblPr firstRow="1" bandRow="1">
                <a:tableStyleId>{10A1B5D5-9B99-4C35-A422-299274C87663}</a:tableStyleId>
              </a:tblPr>
              <a:tblGrid>
                <a:gridCol w="2410459">
                  <a:extLst>
                    <a:ext uri="{9D8B030D-6E8A-4147-A177-3AD203B41FA5}">
                      <a16:colId xmlns:a16="http://schemas.microsoft.com/office/drawing/2014/main" val="127040821"/>
                    </a:ext>
                  </a:extLst>
                </a:gridCol>
                <a:gridCol w="2778192">
                  <a:extLst>
                    <a:ext uri="{9D8B030D-6E8A-4147-A177-3AD203B41FA5}">
                      <a16:colId xmlns:a16="http://schemas.microsoft.com/office/drawing/2014/main" val="149845700"/>
                    </a:ext>
                  </a:extLst>
                </a:gridCol>
                <a:gridCol w="2042729">
                  <a:extLst>
                    <a:ext uri="{9D8B030D-6E8A-4147-A177-3AD203B41FA5}">
                      <a16:colId xmlns:a16="http://schemas.microsoft.com/office/drawing/2014/main" val="3119692462"/>
                    </a:ext>
                  </a:extLst>
                </a:gridCol>
              </a:tblGrid>
              <a:tr h="297540">
                <a:tc>
                  <a:txBody>
                    <a:bodyPr/>
                    <a:lstStyle/>
                    <a:p>
                      <a:pPr algn="l" fontAlgn="ctr"/>
                      <a:r>
                        <a:rPr lang="en-US" b="0">
                          <a:effectLst/>
                          <a:latin typeface="inherit"/>
                        </a:rPr>
                        <a:t>Control type</a:t>
                      </a:r>
                    </a:p>
                  </a:txBody>
                  <a:tcPr marL="38100" marR="38100" marT="38100" marB="38100" anchor="ctr"/>
                </a:tc>
                <a:tc>
                  <a:txBody>
                    <a:bodyPr/>
                    <a:lstStyle/>
                    <a:p>
                      <a:pPr algn="l" fontAlgn="ctr"/>
                      <a:r>
                        <a:rPr lang="en-US" b="0">
                          <a:effectLst/>
                          <a:latin typeface="inherit"/>
                        </a:rPr>
                        <a:t>Prefix</a:t>
                      </a:r>
                    </a:p>
                  </a:txBody>
                  <a:tcPr marL="38100" marR="38100" marT="38100" marB="38100" anchor="ctr"/>
                </a:tc>
                <a:tc>
                  <a:txBody>
                    <a:bodyPr/>
                    <a:lstStyle/>
                    <a:p>
                      <a:pPr algn="l" fontAlgn="ctr"/>
                      <a:r>
                        <a:rPr lang="en-US" b="0">
                          <a:effectLst/>
                          <a:latin typeface="inherit"/>
                        </a:rPr>
                        <a:t>Example</a:t>
                      </a:r>
                    </a:p>
                  </a:txBody>
                  <a:tcPr marL="38100" marR="38100" marT="38100" marB="38100" anchor="ctr"/>
                </a:tc>
                <a:extLst>
                  <a:ext uri="{0D108BD9-81ED-4DB2-BD59-A6C34878D82A}">
                    <a16:rowId xmlns:a16="http://schemas.microsoft.com/office/drawing/2014/main" val="3298013591"/>
                  </a:ext>
                </a:extLst>
              </a:tr>
              <a:tr h="297540">
                <a:tc>
                  <a:txBody>
                    <a:bodyPr/>
                    <a:lstStyle/>
                    <a:p>
                      <a:pPr algn="l" fontAlgn="ctr"/>
                      <a:r>
                        <a:rPr lang="en-US" b="0">
                          <a:effectLst/>
                          <a:latin typeface="inherit"/>
                        </a:rPr>
                        <a:t>Picture clip</a:t>
                      </a:r>
                    </a:p>
                  </a:txBody>
                  <a:tcPr marL="38100" marR="38100" marT="38100" marB="38100" anchor="ctr"/>
                </a:tc>
                <a:tc>
                  <a:txBody>
                    <a:bodyPr/>
                    <a:lstStyle/>
                    <a:p>
                      <a:pPr algn="l" fontAlgn="ctr"/>
                      <a:r>
                        <a:rPr lang="en-US" b="0">
                          <a:effectLst/>
                          <a:latin typeface="inherit"/>
                        </a:rPr>
                        <a:t>clp</a:t>
                      </a:r>
                    </a:p>
                  </a:txBody>
                  <a:tcPr marL="38100" marR="38100" marT="38100" marB="38100" anchor="ctr"/>
                </a:tc>
                <a:tc>
                  <a:txBody>
                    <a:bodyPr/>
                    <a:lstStyle/>
                    <a:p>
                      <a:pPr algn="l" fontAlgn="ctr"/>
                      <a:r>
                        <a:rPr lang="en-US" b="0">
                          <a:effectLst/>
                          <a:latin typeface="inherit"/>
                        </a:rPr>
                        <a:t>clpToolbar</a:t>
                      </a:r>
                    </a:p>
                  </a:txBody>
                  <a:tcPr marL="38100" marR="38100" marT="38100" marB="38100" anchor="ctr"/>
                </a:tc>
                <a:extLst>
                  <a:ext uri="{0D108BD9-81ED-4DB2-BD59-A6C34878D82A}">
                    <a16:rowId xmlns:a16="http://schemas.microsoft.com/office/drawing/2014/main" val="3873867931"/>
                  </a:ext>
                </a:extLst>
              </a:tr>
              <a:tr h="297540">
                <a:tc>
                  <a:txBody>
                    <a:bodyPr/>
                    <a:lstStyle/>
                    <a:p>
                      <a:pPr algn="l" fontAlgn="ctr"/>
                      <a:r>
                        <a:rPr lang="en-US" b="0">
                          <a:effectLst/>
                          <a:latin typeface="inherit"/>
                        </a:rPr>
                        <a:t>ProgressBar</a:t>
                      </a:r>
                    </a:p>
                  </a:txBody>
                  <a:tcPr marL="38100" marR="38100" marT="38100" marB="38100" anchor="ctr"/>
                </a:tc>
                <a:tc>
                  <a:txBody>
                    <a:bodyPr/>
                    <a:lstStyle/>
                    <a:p>
                      <a:pPr algn="l" fontAlgn="ctr"/>
                      <a:r>
                        <a:rPr lang="en-US" b="0">
                          <a:effectLst/>
                          <a:latin typeface="inherit"/>
                        </a:rPr>
                        <a:t>prg</a:t>
                      </a:r>
                    </a:p>
                  </a:txBody>
                  <a:tcPr marL="38100" marR="38100" marT="38100" marB="38100" anchor="ctr"/>
                </a:tc>
                <a:tc>
                  <a:txBody>
                    <a:bodyPr/>
                    <a:lstStyle/>
                    <a:p>
                      <a:pPr algn="l" fontAlgn="ctr"/>
                      <a:r>
                        <a:rPr lang="en-US" b="0">
                          <a:effectLst/>
                          <a:latin typeface="inherit"/>
                        </a:rPr>
                        <a:t>prgLoadFile</a:t>
                      </a:r>
                    </a:p>
                  </a:txBody>
                  <a:tcPr marL="38100" marR="38100" marT="38100" marB="38100" anchor="ctr"/>
                </a:tc>
                <a:extLst>
                  <a:ext uri="{0D108BD9-81ED-4DB2-BD59-A6C34878D82A}">
                    <a16:rowId xmlns:a16="http://schemas.microsoft.com/office/drawing/2014/main" val="85209771"/>
                  </a:ext>
                </a:extLst>
              </a:tr>
              <a:tr h="530397">
                <a:tc>
                  <a:txBody>
                    <a:bodyPr/>
                    <a:lstStyle/>
                    <a:p>
                      <a:pPr algn="l" fontAlgn="ctr"/>
                      <a:r>
                        <a:rPr lang="en-US" b="0">
                          <a:effectLst/>
                          <a:latin typeface="inherit"/>
                        </a:rPr>
                        <a:t>RichTextBox</a:t>
                      </a:r>
                    </a:p>
                  </a:txBody>
                  <a:tcPr marL="38100" marR="38100" marT="38100" marB="38100" anchor="ctr"/>
                </a:tc>
                <a:tc>
                  <a:txBody>
                    <a:bodyPr/>
                    <a:lstStyle/>
                    <a:p>
                      <a:pPr algn="l" fontAlgn="ctr"/>
                      <a:r>
                        <a:rPr lang="en-US" b="0">
                          <a:effectLst/>
                          <a:latin typeface="inherit"/>
                        </a:rPr>
                        <a:t>rtf</a:t>
                      </a:r>
                    </a:p>
                  </a:txBody>
                  <a:tcPr marL="38100" marR="38100" marT="38100" marB="38100" anchor="ctr"/>
                </a:tc>
                <a:tc>
                  <a:txBody>
                    <a:bodyPr/>
                    <a:lstStyle/>
                    <a:p>
                      <a:pPr algn="l" fontAlgn="ctr"/>
                      <a:r>
                        <a:rPr lang="en-US" b="0">
                          <a:effectLst/>
                          <a:latin typeface="inherit"/>
                        </a:rPr>
                        <a:t>rtfReport</a:t>
                      </a:r>
                    </a:p>
                  </a:txBody>
                  <a:tcPr marL="38100" marR="38100" marT="38100" marB="38100" anchor="ctr"/>
                </a:tc>
                <a:extLst>
                  <a:ext uri="{0D108BD9-81ED-4DB2-BD59-A6C34878D82A}">
                    <a16:rowId xmlns:a16="http://schemas.microsoft.com/office/drawing/2014/main" val="4061031278"/>
                  </a:ext>
                </a:extLst>
              </a:tr>
              <a:tr h="297540">
                <a:tc>
                  <a:txBody>
                    <a:bodyPr/>
                    <a:lstStyle/>
                    <a:p>
                      <a:pPr algn="l" fontAlgn="ctr"/>
                      <a:r>
                        <a:rPr lang="en-US" b="0">
                          <a:effectLst/>
                          <a:latin typeface="inherit"/>
                        </a:rPr>
                        <a:t>Slider</a:t>
                      </a:r>
                    </a:p>
                  </a:txBody>
                  <a:tcPr marL="38100" marR="38100" marT="38100" marB="38100" anchor="ctr"/>
                </a:tc>
                <a:tc>
                  <a:txBody>
                    <a:bodyPr/>
                    <a:lstStyle/>
                    <a:p>
                      <a:pPr algn="l" fontAlgn="ctr"/>
                      <a:r>
                        <a:rPr lang="en-US" b="0">
                          <a:effectLst/>
                          <a:latin typeface="inherit"/>
                        </a:rPr>
                        <a:t>sld</a:t>
                      </a:r>
                    </a:p>
                  </a:txBody>
                  <a:tcPr marL="38100" marR="38100" marT="38100" marB="38100" anchor="ctr"/>
                </a:tc>
                <a:tc>
                  <a:txBody>
                    <a:bodyPr/>
                    <a:lstStyle/>
                    <a:p>
                      <a:pPr algn="l" fontAlgn="ctr"/>
                      <a:r>
                        <a:rPr lang="en-US" b="0">
                          <a:effectLst/>
                          <a:latin typeface="inherit"/>
                        </a:rPr>
                        <a:t>sldScale</a:t>
                      </a:r>
                    </a:p>
                  </a:txBody>
                  <a:tcPr marL="38100" marR="38100" marT="38100" marB="38100" anchor="ctr"/>
                </a:tc>
                <a:extLst>
                  <a:ext uri="{0D108BD9-81ED-4DB2-BD59-A6C34878D82A}">
                    <a16:rowId xmlns:a16="http://schemas.microsoft.com/office/drawing/2014/main" val="3591840781"/>
                  </a:ext>
                </a:extLst>
              </a:tr>
              <a:tr h="297540">
                <a:tc>
                  <a:txBody>
                    <a:bodyPr/>
                    <a:lstStyle/>
                    <a:p>
                      <a:pPr algn="l" fontAlgn="ctr"/>
                      <a:r>
                        <a:rPr lang="en-US" b="0">
                          <a:effectLst/>
                          <a:latin typeface="inherit"/>
                        </a:rPr>
                        <a:t>Spin</a:t>
                      </a:r>
                    </a:p>
                  </a:txBody>
                  <a:tcPr marL="38100" marR="38100" marT="38100" marB="38100" anchor="ctr"/>
                </a:tc>
                <a:tc>
                  <a:txBody>
                    <a:bodyPr/>
                    <a:lstStyle/>
                    <a:p>
                      <a:pPr algn="l" fontAlgn="ctr"/>
                      <a:r>
                        <a:rPr lang="en-US" b="0">
                          <a:effectLst/>
                          <a:latin typeface="inherit"/>
                        </a:rPr>
                        <a:t>spn</a:t>
                      </a:r>
                    </a:p>
                  </a:txBody>
                  <a:tcPr marL="38100" marR="38100" marT="38100" marB="38100" anchor="ctr"/>
                </a:tc>
                <a:tc>
                  <a:txBody>
                    <a:bodyPr/>
                    <a:lstStyle/>
                    <a:p>
                      <a:pPr algn="l" fontAlgn="ctr"/>
                      <a:r>
                        <a:rPr lang="en-US" b="0">
                          <a:effectLst/>
                          <a:latin typeface="inherit"/>
                        </a:rPr>
                        <a:t>spnPages</a:t>
                      </a:r>
                    </a:p>
                  </a:txBody>
                  <a:tcPr marL="38100" marR="38100" marT="38100" marB="38100" anchor="ctr"/>
                </a:tc>
                <a:extLst>
                  <a:ext uri="{0D108BD9-81ED-4DB2-BD59-A6C34878D82A}">
                    <a16:rowId xmlns:a16="http://schemas.microsoft.com/office/drawing/2014/main" val="335389741"/>
                  </a:ext>
                </a:extLst>
              </a:tr>
              <a:tr h="996112">
                <a:tc>
                  <a:txBody>
                    <a:bodyPr/>
                    <a:lstStyle/>
                    <a:p>
                      <a:pPr algn="l" fontAlgn="ctr"/>
                      <a:r>
                        <a:rPr lang="en-US" b="0">
                          <a:effectLst/>
                          <a:latin typeface="inherit"/>
                        </a:rPr>
                        <a:t>StatusBar</a:t>
                      </a:r>
                    </a:p>
                  </a:txBody>
                  <a:tcPr marL="38100" marR="38100" marT="38100" marB="38100" anchor="ctr"/>
                </a:tc>
                <a:tc>
                  <a:txBody>
                    <a:bodyPr/>
                    <a:lstStyle/>
                    <a:p>
                      <a:pPr algn="l" fontAlgn="ctr"/>
                      <a:r>
                        <a:rPr lang="en-US" b="0">
                          <a:effectLst/>
                          <a:latin typeface="inherit"/>
                        </a:rPr>
                        <a:t>sta</a:t>
                      </a:r>
                    </a:p>
                  </a:txBody>
                  <a:tcPr marL="38100" marR="38100" marT="38100" marB="38100" anchor="ctr"/>
                </a:tc>
                <a:tc>
                  <a:txBody>
                    <a:bodyPr/>
                    <a:lstStyle/>
                    <a:p>
                      <a:pPr algn="l" fontAlgn="ctr"/>
                      <a:r>
                        <a:rPr lang="en-US" b="0">
                          <a:effectLst/>
                          <a:latin typeface="inherit"/>
                        </a:rPr>
                        <a:t>staDateTime</a:t>
                      </a:r>
                    </a:p>
                  </a:txBody>
                  <a:tcPr marL="38100" marR="38100" marT="38100" marB="38100" anchor="ctr"/>
                </a:tc>
                <a:extLst>
                  <a:ext uri="{0D108BD9-81ED-4DB2-BD59-A6C34878D82A}">
                    <a16:rowId xmlns:a16="http://schemas.microsoft.com/office/drawing/2014/main" val="1568616546"/>
                  </a:ext>
                </a:extLst>
              </a:tr>
              <a:tr h="297540">
                <a:tc>
                  <a:txBody>
                    <a:bodyPr/>
                    <a:lstStyle/>
                    <a:p>
                      <a:pPr algn="l" fontAlgn="ctr"/>
                      <a:r>
                        <a:rPr lang="en-US" b="0">
                          <a:effectLst/>
                          <a:latin typeface="inherit"/>
                        </a:rPr>
                        <a:t>Text Box</a:t>
                      </a:r>
                    </a:p>
                  </a:txBody>
                  <a:tcPr marL="38100" marR="38100" marT="38100" marB="38100" anchor="ctr"/>
                </a:tc>
                <a:tc>
                  <a:txBody>
                    <a:bodyPr/>
                    <a:lstStyle/>
                    <a:p>
                      <a:pPr algn="l" fontAlgn="ctr"/>
                      <a:r>
                        <a:rPr lang="en-US" b="0">
                          <a:effectLst/>
                          <a:latin typeface="inherit"/>
                        </a:rPr>
                        <a:t>txt</a:t>
                      </a:r>
                    </a:p>
                  </a:txBody>
                  <a:tcPr marL="38100" marR="38100" marT="38100" marB="38100" anchor="ctr"/>
                </a:tc>
                <a:tc>
                  <a:txBody>
                    <a:bodyPr/>
                    <a:lstStyle/>
                    <a:p>
                      <a:pPr algn="l" fontAlgn="ctr"/>
                      <a:r>
                        <a:rPr lang="en-US" b="0">
                          <a:effectLst/>
                          <a:latin typeface="inherit"/>
                        </a:rPr>
                        <a:t>txtLastName</a:t>
                      </a:r>
                    </a:p>
                  </a:txBody>
                  <a:tcPr marL="38100" marR="38100" marT="38100" marB="38100" anchor="ctr"/>
                </a:tc>
                <a:extLst>
                  <a:ext uri="{0D108BD9-81ED-4DB2-BD59-A6C34878D82A}">
                    <a16:rowId xmlns:a16="http://schemas.microsoft.com/office/drawing/2014/main" val="1652945771"/>
                  </a:ext>
                </a:extLst>
              </a:tr>
              <a:tr h="297540">
                <a:tc>
                  <a:txBody>
                    <a:bodyPr/>
                    <a:lstStyle/>
                    <a:p>
                      <a:pPr algn="l" fontAlgn="ctr"/>
                      <a:r>
                        <a:rPr lang="en-US" b="0">
                          <a:effectLst/>
                          <a:latin typeface="inherit"/>
                        </a:rPr>
                        <a:t>Timer</a:t>
                      </a:r>
                    </a:p>
                  </a:txBody>
                  <a:tcPr marL="38100" marR="38100" marT="38100" marB="38100" anchor="ctr"/>
                </a:tc>
                <a:tc>
                  <a:txBody>
                    <a:bodyPr/>
                    <a:lstStyle/>
                    <a:p>
                      <a:pPr algn="l" fontAlgn="ctr"/>
                      <a:r>
                        <a:rPr lang="en-US" b="0">
                          <a:effectLst/>
                          <a:latin typeface="inherit"/>
                        </a:rPr>
                        <a:t>tmr</a:t>
                      </a:r>
                    </a:p>
                  </a:txBody>
                  <a:tcPr marL="38100" marR="38100" marT="38100" marB="38100" anchor="ctr"/>
                </a:tc>
                <a:tc>
                  <a:txBody>
                    <a:bodyPr/>
                    <a:lstStyle/>
                    <a:p>
                      <a:pPr algn="l" fontAlgn="ctr"/>
                      <a:r>
                        <a:rPr lang="en-US" b="0">
                          <a:effectLst/>
                          <a:latin typeface="inherit"/>
                        </a:rPr>
                        <a:t>tmrAlarm</a:t>
                      </a:r>
                    </a:p>
                  </a:txBody>
                  <a:tcPr marL="38100" marR="38100" marT="38100" marB="38100" anchor="ctr"/>
                </a:tc>
                <a:extLst>
                  <a:ext uri="{0D108BD9-81ED-4DB2-BD59-A6C34878D82A}">
                    <a16:rowId xmlns:a16="http://schemas.microsoft.com/office/drawing/2014/main" val="1855195325"/>
                  </a:ext>
                </a:extLst>
              </a:tr>
              <a:tr h="297540">
                <a:tc>
                  <a:txBody>
                    <a:bodyPr/>
                    <a:lstStyle/>
                    <a:p>
                      <a:pPr algn="l" fontAlgn="ctr"/>
                      <a:r>
                        <a:rPr lang="en-US" b="0">
                          <a:effectLst/>
                          <a:latin typeface="inherit"/>
                        </a:rPr>
                        <a:t>Toolbar</a:t>
                      </a:r>
                    </a:p>
                  </a:txBody>
                  <a:tcPr marL="38100" marR="38100" marT="38100" marB="38100" anchor="ctr"/>
                </a:tc>
                <a:tc>
                  <a:txBody>
                    <a:bodyPr/>
                    <a:lstStyle/>
                    <a:p>
                      <a:pPr algn="l" fontAlgn="ctr"/>
                      <a:r>
                        <a:rPr lang="en-US" b="0">
                          <a:effectLst/>
                          <a:latin typeface="inherit"/>
                        </a:rPr>
                        <a:t>tlb</a:t>
                      </a:r>
                    </a:p>
                  </a:txBody>
                  <a:tcPr marL="38100" marR="38100" marT="38100" marB="38100" anchor="ctr"/>
                </a:tc>
                <a:tc>
                  <a:txBody>
                    <a:bodyPr/>
                    <a:lstStyle/>
                    <a:p>
                      <a:pPr algn="l" fontAlgn="ctr"/>
                      <a:r>
                        <a:rPr lang="en-US" b="0">
                          <a:effectLst/>
                          <a:latin typeface="inherit"/>
                        </a:rPr>
                        <a:t>tlbActions</a:t>
                      </a:r>
                    </a:p>
                  </a:txBody>
                  <a:tcPr marL="38100" marR="38100" marT="38100" marB="38100" anchor="ctr"/>
                </a:tc>
                <a:extLst>
                  <a:ext uri="{0D108BD9-81ED-4DB2-BD59-A6C34878D82A}">
                    <a16:rowId xmlns:a16="http://schemas.microsoft.com/office/drawing/2014/main" val="1631589294"/>
                  </a:ext>
                </a:extLst>
              </a:tr>
              <a:tr h="297540">
                <a:tc>
                  <a:txBody>
                    <a:bodyPr/>
                    <a:lstStyle/>
                    <a:p>
                      <a:pPr algn="l" fontAlgn="ctr"/>
                      <a:r>
                        <a:rPr lang="en-US" b="0">
                          <a:effectLst/>
                          <a:latin typeface="inherit"/>
                        </a:rPr>
                        <a:t>TreeView</a:t>
                      </a:r>
                    </a:p>
                  </a:txBody>
                  <a:tcPr marL="38100" marR="38100" marT="38100" marB="38100" anchor="ctr"/>
                </a:tc>
                <a:tc>
                  <a:txBody>
                    <a:bodyPr/>
                    <a:lstStyle/>
                    <a:p>
                      <a:pPr algn="l" fontAlgn="ctr"/>
                      <a:r>
                        <a:rPr lang="en-US" b="0">
                          <a:effectLst/>
                          <a:latin typeface="inherit"/>
                        </a:rPr>
                        <a:t>tre</a:t>
                      </a:r>
                    </a:p>
                  </a:txBody>
                  <a:tcPr marL="38100" marR="38100" marT="38100" marB="38100" anchor="ctr"/>
                </a:tc>
                <a:tc>
                  <a:txBody>
                    <a:bodyPr/>
                    <a:lstStyle/>
                    <a:p>
                      <a:pPr algn="l" fontAlgn="ctr"/>
                      <a:r>
                        <a:rPr lang="en-US" b="0">
                          <a:effectLst/>
                          <a:latin typeface="inherit"/>
                        </a:rPr>
                        <a:t>treOrganization</a:t>
                      </a:r>
                    </a:p>
                  </a:txBody>
                  <a:tcPr marL="38100" marR="38100" marT="38100" marB="38100" anchor="ctr"/>
                </a:tc>
                <a:extLst>
                  <a:ext uri="{0D108BD9-81ED-4DB2-BD59-A6C34878D82A}">
                    <a16:rowId xmlns:a16="http://schemas.microsoft.com/office/drawing/2014/main" val="3879510938"/>
                  </a:ext>
                </a:extLst>
              </a:tr>
              <a:tr h="297540">
                <a:tc>
                  <a:txBody>
                    <a:bodyPr/>
                    <a:lstStyle/>
                    <a:p>
                      <a:pPr algn="l" fontAlgn="ctr"/>
                      <a:r>
                        <a:rPr lang="en-US" b="0">
                          <a:effectLst/>
                          <a:latin typeface="inherit"/>
                        </a:rPr>
                        <a:t>UpDown</a:t>
                      </a:r>
                    </a:p>
                  </a:txBody>
                  <a:tcPr marL="38100" marR="38100" marT="38100" marB="38100" anchor="ctr"/>
                </a:tc>
                <a:tc>
                  <a:txBody>
                    <a:bodyPr/>
                    <a:lstStyle/>
                    <a:p>
                      <a:pPr algn="l" fontAlgn="ctr"/>
                      <a:r>
                        <a:rPr lang="en-US" b="0">
                          <a:effectLst/>
                          <a:latin typeface="inherit"/>
                        </a:rPr>
                        <a:t>upd</a:t>
                      </a:r>
                    </a:p>
                  </a:txBody>
                  <a:tcPr marL="38100" marR="38100" marT="38100" marB="38100" anchor="ctr"/>
                </a:tc>
                <a:tc>
                  <a:txBody>
                    <a:bodyPr/>
                    <a:lstStyle/>
                    <a:p>
                      <a:pPr algn="l" fontAlgn="ctr"/>
                      <a:r>
                        <a:rPr lang="en-US" b="0">
                          <a:effectLst/>
                          <a:latin typeface="inherit"/>
                        </a:rPr>
                        <a:t>updDirection</a:t>
                      </a:r>
                    </a:p>
                  </a:txBody>
                  <a:tcPr marL="38100" marR="38100" marT="38100" marB="38100" anchor="ctr"/>
                </a:tc>
                <a:extLst>
                  <a:ext uri="{0D108BD9-81ED-4DB2-BD59-A6C34878D82A}">
                    <a16:rowId xmlns:a16="http://schemas.microsoft.com/office/drawing/2014/main" val="804165878"/>
                  </a:ext>
                </a:extLst>
              </a:tr>
              <a:tr h="297540">
                <a:tc>
                  <a:txBody>
                    <a:bodyPr/>
                    <a:lstStyle/>
                    <a:p>
                      <a:pPr algn="l" fontAlgn="ctr"/>
                      <a:r>
                        <a:rPr lang="en-US" b="0">
                          <a:effectLst/>
                          <a:latin typeface="inherit"/>
                        </a:rPr>
                        <a:t>Vertical scroll bar</a:t>
                      </a:r>
                    </a:p>
                  </a:txBody>
                  <a:tcPr marL="38100" marR="38100" marT="38100" marB="38100" anchor="ctr"/>
                </a:tc>
                <a:tc>
                  <a:txBody>
                    <a:bodyPr/>
                    <a:lstStyle/>
                    <a:p>
                      <a:pPr algn="l" fontAlgn="ctr"/>
                      <a:r>
                        <a:rPr lang="en-US" b="0">
                          <a:effectLst/>
                          <a:latin typeface="inherit"/>
                        </a:rPr>
                        <a:t>vsb</a:t>
                      </a:r>
                    </a:p>
                  </a:txBody>
                  <a:tcPr marL="38100" marR="38100" marT="38100" marB="38100" anchor="ctr"/>
                </a:tc>
                <a:tc>
                  <a:txBody>
                    <a:bodyPr/>
                    <a:lstStyle/>
                    <a:p>
                      <a:pPr algn="l" fontAlgn="ctr"/>
                      <a:r>
                        <a:rPr lang="en-US" b="0">
                          <a:effectLst/>
                          <a:latin typeface="inherit"/>
                        </a:rPr>
                        <a:t>vsbRate</a:t>
                      </a:r>
                    </a:p>
                  </a:txBody>
                  <a:tcPr marL="38100" marR="38100" marT="38100" marB="38100" anchor="ctr"/>
                </a:tc>
                <a:extLst>
                  <a:ext uri="{0D108BD9-81ED-4DB2-BD59-A6C34878D82A}">
                    <a16:rowId xmlns:a16="http://schemas.microsoft.com/office/drawing/2014/main" val="1575430181"/>
                  </a:ext>
                </a:extLst>
              </a:tr>
              <a:tr h="297540">
                <a:tc>
                  <a:txBody>
                    <a:bodyPr/>
                    <a:lstStyle/>
                    <a:p>
                      <a:pPr algn="l" fontAlgn="ctr"/>
                      <a:r>
                        <a:rPr lang="en-US" b="0">
                          <a:effectLst/>
                          <a:latin typeface="inherit"/>
                        </a:rPr>
                        <a:t>SqlDataSource</a:t>
                      </a:r>
                    </a:p>
                  </a:txBody>
                  <a:tcPr marL="38100" marR="38100" marT="38100" marB="38100" anchor="ctr"/>
                </a:tc>
                <a:tc>
                  <a:txBody>
                    <a:bodyPr/>
                    <a:lstStyle/>
                    <a:p>
                      <a:pPr algn="l" fontAlgn="ctr"/>
                      <a:r>
                        <a:rPr lang="en-US" b="0">
                          <a:effectLst/>
                          <a:latin typeface="inherit"/>
                        </a:rPr>
                        <a:t>sql</a:t>
                      </a:r>
                    </a:p>
                  </a:txBody>
                  <a:tcPr marL="38100" marR="38100" marT="38100" marB="38100" anchor="ctr"/>
                </a:tc>
                <a:tc>
                  <a:txBody>
                    <a:bodyPr/>
                    <a:lstStyle/>
                    <a:p>
                      <a:pPr algn="l" fontAlgn="ctr"/>
                      <a:r>
                        <a:rPr lang="en-US" b="0">
                          <a:effectLst/>
                          <a:latin typeface="inherit"/>
                        </a:rPr>
                        <a:t>sqlAccounts</a:t>
                      </a:r>
                    </a:p>
                  </a:txBody>
                  <a:tcPr marL="38100" marR="38100" marT="38100" marB="38100" anchor="ctr"/>
                </a:tc>
                <a:extLst>
                  <a:ext uri="{0D108BD9-81ED-4DB2-BD59-A6C34878D82A}">
                    <a16:rowId xmlns:a16="http://schemas.microsoft.com/office/drawing/2014/main" val="139725945"/>
                  </a:ext>
                </a:extLst>
              </a:tr>
              <a:tr h="297540">
                <a:tc>
                  <a:txBody>
                    <a:bodyPr/>
                    <a:lstStyle/>
                    <a:p>
                      <a:pPr algn="l" fontAlgn="ctr"/>
                      <a:r>
                        <a:rPr lang="en-US" b="0">
                          <a:effectLst/>
                          <a:latin typeface="inherit"/>
                        </a:rPr>
                        <a:t>LinqDataSource</a:t>
                      </a:r>
                    </a:p>
                  </a:txBody>
                  <a:tcPr marL="38100" marR="38100" marT="38100" marB="38100" anchor="ctr"/>
                </a:tc>
                <a:tc>
                  <a:txBody>
                    <a:bodyPr/>
                    <a:lstStyle/>
                    <a:p>
                      <a:pPr algn="l" fontAlgn="ctr"/>
                      <a:r>
                        <a:rPr lang="en-US" b="0">
                          <a:effectLst/>
                          <a:latin typeface="inherit"/>
                        </a:rPr>
                        <a:t>linq</a:t>
                      </a:r>
                    </a:p>
                  </a:txBody>
                  <a:tcPr marL="38100" marR="38100" marT="38100" marB="38100" anchor="ctr"/>
                </a:tc>
                <a:tc>
                  <a:txBody>
                    <a:bodyPr/>
                    <a:lstStyle/>
                    <a:p>
                      <a:pPr algn="l" fontAlgn="ctr"/>
                      <a:r>
                        <a:rPr lang="en-US" b="0">
                          <a:effectLst/>
                          <a:latin typeface="inherit"/>
                        </a:rPr>
                        <a:t>linqCategories</a:t>
                      </a:r>
                    </a:p>
                  </a:txBody>
                  <a:tcPr marL="38100" marR="38100" marT="38100" marB="38100" anchor="ctr"/>
                </a:tc>
                <a:extLst>
                  <a:ext uri="{0D108BD9-81ED-4DB2-BD59-A6C34878D82A}">
                    <a16:rowId xmlns:a16="http://schemas.microsoft.com/office/drawing/2014/main" val="1282766234"/>
                  </a:ext>
                </a:extLst>
              </a:tr>
            </a:tbl>
          </a:graphicData>
        </a:graphic>
      </p:graphicFrame>
    </p:spTree>
    <p:extLst>
      <p:ext uri="{BB962C8B-B14F-4D97-AF65-F5344CB8AC3E}">
        <p14:creationId xmlns:p14="http://schemas.microsoft.com/office/powerpoint/2010/main" val="1490121325"/>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7ded781-2f94-4d69-8848-7c5557f2fdc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BC42CFF30DAD49AD9447EB755AC427" ma:contentTypeVersion="12" ma:contentTypeDescription="Create a new document." ma:contentTypeScope="" ma:versionID="ecb444c318b4e92aeba0ded4a8f661d1">
  <xsd:schema xmlns:xsd="http://www.w3.org/2001/XMLSchema" xmlns:xs="http://www.w3.org/2001/XMLSchema" xmlns:p="http://schemas.microsoft.com/office/2006/metadata/properties" xmlns:ns3="87ded781-2f94-4d69-8848-7c5557f2fdca" xmlns:ns4="202f4e8f-c48c-4b0b-bcd7-92131988e5db" targetNamespace="http://schemas.microsoft.com/office/2006/metadata/properties" ma:root="true" ma:fieldsID="0e698c750a24d217b587ecc6ee61bcd1" ns3:_="" ns4:_="">
    <xsd:import namespace="87ded781-2f94-4d69-8848-7c5557f2fdca"/>
    <xsd:import namespace="202f4e8f-c48c-4b0b-bcd7-92131988e5db"/>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ded781-2f94-4d69-8848-7c5557f2fdca"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f4e8f-c48c-4b0b-bcd7-92131988e5db"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purl.org/dc/terms/"/>
    <ds:schemaRef ds:uri="87ded781-2f94-4d69-8848-7c5557f2fdca"/>
    <ds:schemaRef ds:uri="http://schemas.microsoft.com/office/2006/metadata/properties"/>
    <ds:schemaRef ds:uri="http://www.w3.org/XML/1998/namespace"/>
    <ds:schemaRef ds:uri="http://schemas.microsoft.com/office/infopath/2007/PartnerControls"/>
    <ds:schemaRef ds:uri="http://purl.org/dc/elements/1.1/"/>
    <ds:schemaRef ds:uri="http://schemas.openxmlformats.org/package/2006/metadata/core-properties"/>
    <ds:schemaRef ds:uri="http://schemas.microsoft.com/office/2006/documentManagement/types"/>
    <ds:schemaRef ds:uri="202f4e8f-c48c-4b0b-bcd7-92131988e5db"/>
    <ds:schemaRef ds:uri="http://purl.org/dc/dcmityp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FCDB2E24-4961-4ED8-A6D0-982485672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ded781-2f94-4d69-8848-7c5557f2fdca"/>
    <ds:schemaRef ds:uri="202f4e8f-c48c-4b0b-bcd7-92131988e5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{EEADFA37-735C-4683-A7B3-724C36F61BB3}tf11936837_win32</Template>
  <TotalTime>96</TotalTime>
  <Words>2350</Words>
  <Application>Microsoft Office PowerPoint</Application>
  <PresentationFormat>Màn hình rộng</PresentationFormat>
  <Paragraphs>385</Paragraphs>
  <Slides>40</Slides>
  <Notes>40</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40</vt:i4>
      </vt:variant>
    </vt:vector>
  </HeadingPairs>
  <TitlesOfParts>
    <vt:vector size="49" baseType="lpstr">
      <vt:lpstr>Arial</vt:lpstr>
      <vt:lpstr>Arial Nova</vt:lpstr>
      <vt:lpstr>Biome</vt:lpstr>
      <vt:lpstr>Calibri</vt:lpstr>
      <vt:lpstr>Courier New</vt:lpstr>
      <vt:lpstr>inherit</vt:lpstr>
      <vt:lpstr>Times New Roman</vt:lpstr>
      <vt:lpstr>Wingdings</vt:lpstr>
      <vt:lpstr>Custom</vt:lpstr>
      <vt:lpstr>Công nghệ</vt:lpstr>
      <vt:lpstr>Thành viên</vt:lpstr>
      <vt:lpstr>Bản trình bày PowerPoint</vt:lpstr>
      <vt:lpstr>Bản trình bày PowerPoint</vt:lpstr>
      <vt:lpstr>Các kiểu đặt tên</vt:lpstr>
      <vt:lpstr>Các kiểu đặt tên (next)</vt:lpstr>
      <vt:lpstr>Tên tiền tố của các điều kiển </vt:lpstr>
      <vt:lpstr>Tên tiền tố của các điều kiển (NEXT)</vt:lpstr>
      <vt:lpstr>Tên tiền tố của các điều kiển (NEXT)</vt:lpstr>
      <vt:lpstr>Thiết kế FOrm </vt:lpstr>
      <vt:lpstr>Thiết kế FOrm (next) (Trường hợp đặc biệt)</vt:lpstr>
      <vt:lpstr>Thiết kế FOrm (next) (Trường hợp đặc biệt)</vt:lpstr>
      <vt:lpstr>Thiết kế FOrm (next) (Trường hợp đặc biệt)</vt:lpstr>
      <vt:lpstr>QUY ĐỊNH KHI TẠO MESSAGEBOX</vt:lpstr>
      <vt:lpstr>QUY TẮC VIẾT MÔ TẢ (COMMENT) CHO CODE</vt:lpstr>
      <vt:lpstr>Comment cho Module, Class</vt:lpstr>
      <vt:lpstr>Comment cho Method và Event</vt:lpstr>
      <vt:lpstr>Mẫu comment cho Method/Event</vt:lpstr>
      <vt:lpstr>Mẫu comment cho Method/Event</vt:lpstr>
      <vt:lpstr>Comment cho đoạn Code</vt:lpstr>
      <vt:lpstr>QUY TẮC PHÂN NHÓM (REGION) KHI CODING</vt:lpstr>
      <vt:lpstr>QUY TẮC PHÂN NHÓM (REGION) KHI CODING (NEXt)</vt:lpstr>
      <vt:lpstr>QUY ĐỊNH BẪY LỖI KHI CODING</vt:lpstr>
      <vt:lpstr>QUY ĐỊNH THIẾT KẾ DATASET</vt:lpstr>
      <vt:lpstr>Bản trình bày PowerPoint</vt:lpstr>
      <vt:lpstr>Create unit test</vt:lpstr>
      <vt:lpstr>Create unit test (NEXT)</vt:lpstr>
      <vt:lpstr>Create unit test (NEXT)</vt:lpstr>
      <vt:lpstr>Create unit test (NEXT)</vt:lpstr>
      <vt:lpstr>Create unit test (NEXT)</vt:lpstr>
      <vt:lpstr>Create unit test (NEXT)</vt:lpstr>
      <vt:lpstr>Create unit test (NEXT)</vt:lpstr>
      <vt:lpstr>Create unit test (NEXT)</vt:lpstr>
      <vt:lpstr>Run unit tests</vt:lpstr>
      <vt:lpstr>Run unit tests (NExt)</vt:lpstr>
      <vt:lpstr>Run unit tests (next)</vt:lpstr>
      <vt:lpstr>Configure run tests mỗi khi build project</vt:lpstr>
      <vt:lpstr>Configure run tests mỗi khi build project (Next)</vt:lpstr>
      <vt:lpstr>Configure run tests mỗi khi build project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dc:title>
  <dc:creator>Nguyễn Khả Hào</dc:creator>
  <cp:lastModifiedBy>Nguyễn Khả Hào</cp:lastModifiedBy>
  <cp:revision>4</cp:revision>
  <dcterms:created xsi:type="dcterms:W3CDTF">2024-05-06T13:03:27Z</dcterms:created>
  <dcterms:modified xsi:type="dcterms:W3CDTF">2024-05-06T14:40:13Z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0x01010043BC42CFF30DAD49AD9447EB755AC427</vt:lpwstr>
  </property>
</Properties>
</file>