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355" r:id="rId4"/>
    <p:sldId id="258" r:id="rId5"/>
    <p:sldId id="354" r:id="rId6"/>
    <p:sldId id="360" r:id="rId7"/>
    <p:sldId id="361" r:id="rId8"/>
    <p:sldId id="362" r:id="rId9"/>
    <p:sldId id="259" r:id="rId10"/>
    <p:sldId id="359" r:id="rId11"/>
    <p:sldId id="260" r:id="rId12"/>
    <p:sldId id="262" r:id="rId13"/>
    <p:sldId id="263" r:id="rId14"/>
    <p:sldId id="357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347" r:id="rId23"/>
    <p:sldId id="272" r:id="rId24"/>
    <p:sldId id="273" r:id="rId25"/>
    <p:sldId id="349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90" r:id="rId38"/>
    <p:sldId id="289" r:id="rId39"/>
    <p:sldId id="294" r:id="rId40"/>
    <p:sldId id="298" r:id="rId41"/>
    <p:sldId id="299" r:id="rId42"/>
    <p:sldId id="300" r:id="rId43"/>
    <p:sldId id="352" r:id="rId44"/>
    <p:sldId id="353" r:id="rId45"/>
    <p:sldId id="301" r:id="rId46"/>
    <p:sldId id="302" r:id="rId47"/>
    <p:sldId id="303" r:id="rId48"/>
    <p:sldId id="304" r:id="rId49"/>
    <p:sldId id="305" r:id="rId50"/>
    <p:sldId id="356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3" r:id="rId76"/>
    <p:sldId id="334" r:id="rId77"/>
    <p:sldId id="335" r:id="rId78"/>
    <p:sldId id="336" r:id="rId79"/>
    <p:sldId id="345" r:id="rId80"/>
    <p:sldId id="346" r:id="rId8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l" defTabSz="584200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l" defTabSz="584200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l" defTabSz="584200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l" defTabSz="584200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l" defTabSz="584200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l" defTabSz="584200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l" defTabSz="584200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l" defTabSz="584200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49" userDrawn="1">
          <p15:clr>
            <a:srgbClr val="A4A3A4"/>
          </p15:clr>
        </p15:guide>
        <p15:guide id="2" pos="75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30C"/>
    <a:srgbClr val="00A2FF"/>
    <a:srgbClr val="DFDFDF"/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748" autoAdjust="0"/>
  </p:normalViewPr>
  <p:slideViewPr>
    <p:cSldViewPr snapToGrid="0">
      <p:cViewPr varScale="1">
        <p:scale>
          <a:sx n="68" d="100"/>
          <a:sy n="68" d="100"/>
        </p:scale>
        <p:origin x="2560" y="224"/>
      </p:cViewPr>
      <p:guideLst>
        <p:guide orient="horz" pos="3049"/>
        <p:guide pos="7543"/>
      </p:guideLst>
    </p:cSldViewPr>
  </p:slideViewPr>
  <p:notesTextViewPr>
    <p:cViewPr>
      <p:scale>
        <a:sx n="133" d="100"/>
        <a:sy n="133" d="100"/>
      </p:scale>
      <p:origin x="0" y="0"/>
    </p:cViewPr>
  </p:notesTextViewPr>
  <p:sorterViewPr>
    <p:cViewPr varScale="1">
      <p:scale>
        <a:sx n="100" d="100"/>
        <a:sy n="100" d="100"/>
      </p:scale>
      <p:origin x="0" y="-3136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教学备注</a:t>
            </a:r>
            <a:r>
              <a:rPr lang="en-US" altLang="zh-CN"/>
              <a:t>】</a:t>
            </a:r>
            <a:r>
              <a:rPr lang="zh-CN" altLang="en-US"/>
              <a:t>复习</a:t>
            </a:r>
            <a:r>
              <a:rPr lang="en-US" altLang="zh-CN"/>
              <a:t>break/continue</a:t>
            </a:r>
            <a:r>
              <a:rPr lang="zh-CN" altLang="en-US"/>
              <a:t>差异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650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数组每次调用时会被更新；函数中有状态记录的工具。静态数据对象。</a:t>
            </a:r>
          </a:p>
        </p:txBody>
      </p:sp>
    </p:spTree>
    <p:extLst>
      <p:ext uri="{BB962C8B-B14F-4D97-AF65-F5344CB8AC3E}">
        <p14:creationId xmlns:p14="http://schemas.microsoft.com/office/powerpoint/2010/main" val="99760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ar.jpg" descr="b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82" y="1756551"/>
            <a:ext cx="12458418" cy="17385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387945" y="9176053"/>
            <a:ext cx="478081" cy="460247"/>
          </a:xfrm>
          <a:prstGeom prst="rect">
            <a:avLst/>
          </a:prstGeom>
        </p:spPr>
        <p:txBody>
          <a:bodyPr lIns="65022" tIns="65022" rIns="65022" bIns="65022"/>
          <a:lstStyle>
            <a:lvl1pPr marL="487680" indent="-487680" algn="r" defTabSz="1300480">
              <a:lnSpc>
                <a:spcPct val="100000"/>
              </a:lnSpc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xfrm>
            <a:off x="547201" y="354125"/>
            <a:ext cx="8033048" cy="115204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effectLst>
            <a:outerShdw blurRad="190500" dist="8455" dir="5400000" rotWithShape="0">
              <a:srgbClr val="000000"/>
            </a:outerShdw>
          </a:effectLst>
        </p:spPr>
        <p:txBody>
          <a:bodyPr lIns="65022" tIns="65022" rIns="65022" bIns="65022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CA1311-84B3-44A4-ABAE-FC9E78BF2C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721885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394644" y="9215867"/>
            <a:ext cx="44963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90000"/>
              </a:lnSpc>
              <a:defRPr sz="2200">
                <a:solidFill>
                  <a:schemeClr val="accent6">
                    <a:satOff val="-15808"/>
                    <a:lumOff val="-1755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1pPr>
      <a:lvl2pPr marL="0" marR="0" indent="228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2pPr>
      <a:lvl3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3pPr>
      <a:lvl4pPr marL="0" marR="0" indent="685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4pPr>
      <a:lvl5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5pPr>
      <a:lvl6pPr marL="0" marR="0" indent="1143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6pPr>
      <a:lvl7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7pPr>
      <a:lvl8pPr marL="0" marR="0" indent="1600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8pPr>
      <a:lvl9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enju@tsinghu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38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3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i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tif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0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6.png"/><Relationship Id="rId14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3.tif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63.png"/><Relationship Id="rId15" Type="http://schemas.openxmlformats.org/officeDocument/2006/relationships/image" Target="../media/image54.png"/><Relationship Id="rId10" Type="http://schemas.openxmlformats.org/officeDocument/2006/relationships/image" Target="../media/image46.png"/><Relationship Id="rId19" Type="http://schemas.openxmlformats.org/officeDocument/2006/relationships/image" Target="../media/image58.png"/><Relationship Id="rId4" Type="http://schemas.openxmlformats.org/officeDocument/2006/relationships/image" Target="../media/image62.png"/><Relationship Id="rId9" Type="http://schemas.openxmlformats.org/officeDocument/2006/relationships/image" Target="../media/image49.png"/><Relationship Id="rId1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程序设计基础">
            <a:extLst>
              <a:ext uri="{FF2B5EF4-FFF2-40B4-BE49-F238E27FC236}">
                <a16:creationId xmlns:a16="http://schemas.microsoft.com/office/drawing/2014/main" id="{B527AEDD-546D-2C2F-0708-B0C5C8161AC5}"/>
              </a:ext>
            </a:extLst>
          </p:cNvPr>
          <p:cNvSpPr txBox="1">
            <a:spLocks/>
          </p:cNvSpPr>
          <p:nvPr/>
        </p:nvSpPr>
        <p:spPr>
          <a:xfrm>
            <a:off x="1514968" y="2481064"/>
            <a:ext cx="9974864" cy="1742808"/>
          </a:xfrm>
          <a:prstGeom prst="rect">
            <a:avLst/>
          </a:prstGeom>
          <a:solidFill>
            <a:srgbClr val="00A37A"/>
          </a:solidFill>
          <a:ln w="12700">
            <a:miter lim="400000"/>
          </a:ln>
          <a:effectLst>
            <a:outerShdw blurRad="266700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2" tIns="65022" rIns="65022" bIns="65022" anchor="ctr">
            <a:normAutofit/>
          </a:bodyPr>
          <a:lstStyle>
            <a:lvl1pPr marL="487680" marR="0" indent="-487680" algn="ctr" defTabSz="130048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00" b="0" i="0" u="none" strike="noStrike" cap="none" spc="0" baseline="0">
                <a:solidFill>
                  <a:srgbClr val="FFFFFF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zh-CN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程序设计基础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清华大学计算机科学与技术系…">
            <a:extLst>
              <a:ext uri="{FF2B5EF4-FFF2-40B4-BE49-F238E27FC236}">
                <a16:creationId xmlns:a16="http://schemas.microsoft.com/office/drawing/2014/main" id="{B08A2B18-4263-1107-B206-EBA66880D7E0}"/>
              </a:ext>
            </a:extLst>
          </p:cNvPr>
          <p:cNvSpPr txBox="1">
            <a:spLocks/>
          </p:cNvSpPr>
          <p:nvPr/>
        </p:nvSpPr>
        <p:spPr>
          <a:xfrm>
            <a:off x="1762727" y="5855368"/>
            <a:ext cx="9479346" cy="2832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2" tIns="65022" rIns="65022" bIns="65022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defTabSz="531495" hangingPunct="1">
              <a:spcBef>
                <a:spcPts val="0"/>
              </a:spcBef>
              <a:buSzTx/>
              <a:buFontTx/>
              <a:buNone/>
              <a:defRPr sz="3365"/>
            </a:pPr>
            <a:r>
              <a:rPr lang="zh-CN" altLang="en-US" sz="3365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教学团队：徐明星，兴军亮，任炬</a:t>
            </a:r>
            <a:endParaRPr lang="zh-CN" altLang="en-US" sz="3365" b="1" dirty="0">
              <a:latin typeface="Microsoft YaHei" panose="020B0503020204020204" pitchFamily="34" charset="-122"/>
              <a:ea typeface="Microsoft YaHei" panose="020B0503020204020204" pitchFamily="34" charset="-122"/>
              <a:sym typeface="標楷體"/>
            </a:endParaRPr>
          </a:p>
          <a:p>
            <a:pPr marL="0" indent="0" algn="ctr" defTabSz="531495" hangingPunct="1">
              <a:spcBef>
                <a:spcPts val="0"/>
              </a:spcBef>
              <a:buSzTx/>
              <a:buFontTx/>
              <a:buNone/>
              <a:defRPr sz="3365"/>
            </a:pPr>
            <a:endParaRPr lang="zh-CN" altLang="en-US" sz="3365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 defTabSz="531495" hangingPunct="1">
              <a:spcBef>
                <a:spcPts val="0"/>
              </a:spcBef>
              <a:buSzTx/>
              <a:buFontTx/>
              <a:buNone/>
              <a:defRPr sz="3365"/>
            </a:pPr>
            <a:r>
              <a:rPr lang="en" altLang="zh-CN" sz="3365" b="1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renju</a:t>
            </a:r>
            <a:r>
              <a:rPr lang="en" sz="3365" b="1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@tsinghua.edu.cn</a:t>
            </a:r>
            <a:r>
              <a:rPr lang="en" altLang="zh-CN" sz="3365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0" indent="0" algn="ctr" defTabSz="531495" hangingPunct="1">
              <a:spcBef>
                <a:spcPts val="0"/>
              </a:spcBef>
              <a:buSzTx/>
              <a:buFontTx/>
              <a:buNone/>
              <a:defRPr sz="3365"/>
            </a:pPr>
            <a:endParaRPr lang="en" altLang="zh-CN" sz="3365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 defTabSz="531495" hangingPunct="1">
              <a:spcBef>
                <a:spcPts val="0"/>
              </a:spcBef>
              <a:buSzTx/>
              <a:buFontTx/>
              <a:buNone/>
              <a:defRPr sz="3365"/>
            </a:pPr>
            <a:r>
              <a:rPr lang="en-US" altLang="zh-CN" sz="3365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</a:t>
            </a:r>
            <a:r>
              <a:rPr lang="zh-CN" altLang="en-US" sz="3365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秋，每周一第</a:t>
            </a:r>
            <a:r>
              <a:rPr lang="en-US" altLang="zh-CN" sz="3365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3365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节，三教</a:t>
            </a:r>
            <a:r>
              <a:rPr lang="en-US" altLang="zh-CN" sz="3365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2301</a:t>
            </a:r>
            <a:endParaRPr lang="en" sz="3365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B9A992C2-AF72-9F70-97BE-470BDE5E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1" y="354125"/>
            <a:ext cx="2689613" cy="1152045"/>
          </a:xfrm>
          <a:solidFill>
            <a:srgbClr val="00B050"/>
          </a:solidFill>
        </p:spPr>
        <p:txBody>
          <a:bodyPr/>
          <a:lstStyle/>
          <a:p>
            <a:r>
              <a:rPr lang="zh-CN" altLang="en-US"/>
              <a:t>本讲提纲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4E6923-7CE6-926C-3123-17223ADA8677}"/>
              </a:ext>
            </a:extLst>
          </p:cNvPr>
          <p:cNvSpPr txBox="1"/>
          <p:nvPr/>
        </p:nvSpPr>
        <p:spPr>
          <a:xfrm>
            <a:off x="547201" y="2254121"/>
            <a:ext cx="3544240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10.1 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下楼问题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en-US" altLang="zh-CN" sz="3200" b="0"/>
              <a:t> 10.2 </a:t>
            </a:r>
            <a:r>
              <a:rPr lang="zh-CN" altLang="en-US" sz="3200" b="0"/>
              <a:t>跳马问题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en-US" altLang="zh-CN" sz="3200" b="0"/>
              <a:t> 10.3 </a:t>
            </a:r>
            <a:r>
              <a:rPr lang="zh-CN" altLang="en-US" sz="3200" b="0"/>
              <a:t>分书问题</a:t>
            </a:r>
            <a:endParaRPr lang="en-US" altLang="zh-CN" sz="3200" b="0"/>
          </a:p>
          <a:p>
            <a:pPr marL="342900" marR="0" indent="-342900" algn="l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10</a:t>
            </a:r>
            <a:r>
              <a:rPr lang="en-US" altLang="zh-CN" sz="3200" b="0"/>
              <a:t>.4 </a:t>
            </a:r>
            <a:r>
              <a:rPr lang="zh-CN" altLang="en-US" sz="3200" b="0"/>
              <a:t>八皇后问题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1696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555613" y="9176053"/>
            <a:ext cx="310413" cy="4602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45" name="【任务10.1】下楼"/>
          <p:cNvSpPr>
            <a:spLocks noGrp="1"/>
          </p:cNvSpPr>
          <p:nvPr>
            <p:ph type="title"/>
          </p:nvPr>
        </p:nvSpPr>
        <p:spPr>
          <a:xfrm>
            <a:off x="547202" y="354125"/>
            <a:ext cx="4931106" cy="1152045"/>
          </a:xfrm>
          <a:prstGeom prst="rect">
            <a:avLst/>
          </a:prstGeom>
        </p:spPr>
        <p:txBody>
          <a:bodyPr/>
          <a:lstStyle/>
          <a:p>
            <a:pPr algn="l"/>
            <a:r>
              <a:t>【任务1</a:t>
            </a:r>
            <a:r>
              <a:rPr lang="en-US" altLang="zh-CN"/>
              <a:t>0</a:t>
            </a:r>
            <a:r>
              <a:t>.1】下楼</a:t>
            </a:r>
            <a:r>
              <a:rPr lang="zh-CN" altLang="en-US"/>
              <a:t>问题</a:t>
            </a:r>
            <a:endParaRPr/>
          </a:p>
        </p:txBody>
      </p:sp>
      <p:sp>
        <p:nvSpPr>
          <p:cNvPr id="46" name="从楼上走到楼下共有 h 个台阶，每一步有三种走法…"/>
          <p:cNvSpPr txBox="1"/>
          <p:nvPr/>
        </p:nvSpPr>
        <p:spPr>
          <a:xfrm>
            <a:off x="547201" y="2636413"/>
            <a:ext cx="6237057" cy="6231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200"/>
            </a:pPr>
            <a:r>
              <a:t>从楼上到楼下</a:t>
            </a:r>
            <a:r>
              <a:rPr lang="zh-CN" altLang="en-US"/>
              <a:t>一</a:t>
            </a:r>
            <a:r>
              <a:t>共有 h </a:t>
            </a:r>
            <a:r>
              <a:rPr lang="zh-CN" altLang="en-US"/>
              <a:t>级</a:t>
            </a:r>
            <a:r>
              <a:t>台阶，</a:t>
            </a:r>
            <a:r>
              <a:rPr lang="zh-CN" altLang="en-US"/>
              <a:t>若</a:t>
            </a:r>
            <a:r>
              <a:t>每一步有三种走法</a:t>
            </a:r>
            <a:r>
              <a:rPr lang="zh-CN" altLang="en-US"/>
              <a:t>（步幅）：</a:t>
            </a:r>
            <a:endParaRPr/>
          </a:p>
          <a:p>
            <a:pPr marL="333374" indent="-333374">
              <a:buSzPct val="145000"/>
              <a:buChar char="•"/>
              <a:defRPr sz="3200"/>
            </a:pPr>
            <a:r>
              <a:t>走一</a:t>
            </a:r>
            <a:r>
              <a:rPr lang="zh-CN" altLang="en-US"/>
              <a:t>级</a:t>
            </a:r>
            <a:r>
              <a:t>台阶；</a:t>
            </a:r>
          </a:p>
          <a:p>
            <a:pPr marL="333374" indent="-333374">
              <a:buSzPct val="145000"/>
              <a:buChar char="•"/>
              <a:defRPr sz="3200"/>
            </a:pPr>
            <a:r>
              <a:t>走二</a:t>
            </a:r>
            <a:r>
              <a:rPr lang="zh-CN" altLang="en-US"/>
              <a:t>级</a:t>
            </a:r>
            <a:r>
              <a:t>台阶；</a:t>
            </a:r>
          </a:p>
          <a:p>
            <a:pPr marL="333374" indent="-333374">
              <a:buSzPct val="145000"/>
              <a:buChar char="•"/>
              <a:defRPr sz="3200"/>
            </a:pPr>
            <a:r>
              <a:t>走三</a:t>
            </a:r>
            <a:r>
              <a:rPr lang="zh-CN" altLang="en-US"/>
              <a:t>级</a:t>
            </a:r>
            <a:r>
              <a:t>台阶。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rPr lang="zh-CN" altLang="en-US"/>
              <a:t>请给出所有可能的下楼</a:t>
            </a:r>
            <a:r>
              <a:t>方案</a:t>
            </a:r>
            <a:r>
              <a:rPr lang="zh-CN" altLang="en-US"/>
              <a:t>。每个方案包括：</a:t>
            </a:r>
            <a:r>
              <a:t>共要多少步？每一步走几级台阶？</a:t>
            </a:r>
            <a:r>
              <a:rPr lang="zh-CN" altLang="en-US"/>
              <a:t>请</a:t>
            </a:r>
            <a:r>
              <a:t>用递归算法求解。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6D2DC1-C252-4378-95DE-008A63EDD8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6" t="12846" r="10245"/>
          <a:stretch/>
        </p:blipFill>
        <p:spPr>
          <a:xfrm>
            <a:off x="7486357" y="2867831"/>
            <a:ext cx="4635512" cy="5928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22" y="2005380"/>
            <a:ext cx="10642601" cy="7404101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555613" y="9176053"/>
            <a:ext cx="310413" cy="4602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57" name="圆角矩形" descr="圆角矩形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5" y="3423058"/>
            <a:ext cx="4317989" cy="770973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15149280-9195-4B87-B3EE-21E9DBDCC86E}"/>
              </a:ext>
            </a:extLst>
          </p:cNvPr>
          <p:cNvSpPr/>
          <p:nvPr/>
        </p:nvSpPr>
        <p:spPr>
          <a:xfrm>
            <a:off x="696860" y="2539986"/>
            <a:ext cx="327516" cy="327516"/>
          </a:xfrm>
          <a:prstGeom prst="ellipse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65E21E-3CE2-42A9-B712-793865B7546C}"/>
              </a:ext>
            </a:extLst>
          </p:cNvPr>
          <p:cNvSpPr txBox="1"/>
          <p:nvPr/>
        </p:nvSpPr>
        <p:spPr>
          <a:xfrm>
            <a:off x="1083099" y="2354744"/>
            <a:ext cx="2069056" cy="11367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内的数字表示剩余的台阶数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47EA40-3489-4641-9197-42DB7D71D8EB}"/>
              </a:ext>
            </a:extLst>
          </p:cNvPr>
          <p:cNvSpPr txBox="1"/>
          <p:nvPr/>
        </p:nvSpPr>
        <p:spPr>
          <a:xfrm>
            <a:off x="8797412" y="3427733"/>
            <a:ext cx="2872581" cy="619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/>
              <a:t>数字是选择的台阶数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3DA589C-FBA0-412D-A391-9BB629FB18EC}"/>
              </a:ext>
            </a:extLst>
          </p:cNvPr>
          <p:cNvSpPr/>
          <p:nvPr/>
        </p:nvSpPr>
        <p:spPr>
          <a:xfrm>
            <a:off x="696860" y="4047390"/>
            <a:ext cx="327516" cy="3275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A31E22-5D1F-40A2-BE68-2A4F0EC4AE01}"/>
              </a:ext>
            </a:extLst>
          </p:cNvPr>
          <p:cNvSpPr txBox="1"/>
          <p:nvPr/>
        </p:nvSpPr>
        <p:spPr>
          <a:xfrm>
            <a:off x="1083098" y="3901319"/>
            <a:ext cx="2069056" cy="619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表示已到地面</a:t>
            </a:r>
          </a:p>
        </p:txBody>
      </p:sp>
      <p:sp>
        <p:nvSpPr>
          <p:cNvPr id="14" name="【编程经验】用简单情形寻找解题思路">
            <a:extLst>
              <a:ext uri="{FF2B5EF4-FFF2-40B4-BE49-F238E27FC236}">
                <a16:creationId xmlns:a16="http://schemas.microsoft.com/office/drawing/2014/main" id="{F61EDACF-293B-40CE-AEA3-FD2498F5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1" y="354125"/>
            <a:ext cx="8188090" cy="1152045"/>
          </a:xfrm>
          <a:prstGeom prst="rect">
            <a:avLst/>
          </a:prstGeom>
          <a:solidFill>
            <a:schemeClr val="accent1">
              <a:lumOff val="-13575"/>
            </a:schemeClr>
          </a:solidFill>
        </p:spPr>
        <p:txBody>
          <a:bodyPr/>
          <a:lstStyle>
            <a:lvl1pPr algn="l"/>
          </a:lstStyle>
          <a:p>
            <a:r>
              <a:t>【编程经验】用简单情形寻找解题思路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B4901-30BF-AD56-DDFB-9529F7A89BD2}"/>
              </a:ext>
            </a:extLst>
          </p:cNvPr>
          <p:cNvSpPr txBox="1"/>
          <p:nvPr/>
        </p:nvSpPr>
        <p:spPr>
          <a:xfrm>
            <a:off x="9045877" y="555685"/>
            <a:ext cx="262411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设台阶总数为</a:t>
            </a:r>
            <a:r>
              <a:rPr kumimoji="0" lang="en-US" altLang="zh-CN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555613" y="9176053"/>
            <a:ext cx="310413" cy="4602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62" name="解题思路（伪代码）"/>
          <p:cNvSpPr>
            <a:spLocks noGrp="1"/>
          </p:cNvSpPr>
          <p:nvPr>
            <p:ph type="title"/>
          </p:nvPr>
        </p:nvSpPr>
        <p:spPr>
          <a:xfrm>
            <a:off x="547202" y="354125"/>
            <a:ext cx="3684934" cy="1152045"/>
          </a:xfrm>
          <a:prstGeom prst="rect">
            <a:avLst/>
          </a:prstGeom>
        </p:spPr>
        <p:txBody>
          <a:bodyPr/>
          <a:lstStyle/>
          <a:p>
            <a:r>
              <a:t>解题思路</a:t>
            </a:r>
            <a:r>
              <a:rPr lang="zh-CN" altLang="en-US"/>
              <a:t>要点</a:t>
            </a:r>
            <a:endParaRPr/>
          </a:p>
        </p:txBody>
      </p:sp>
      <p:sp>
        <p:nvSpPr>
          <p:cNvPr id="63" name="根据枚举思想，每一步需要尝试所有不同的步数j。j 或者是为 1，或是为 2，或是为 3。这可用 for 循环结构来实现。…"/>
          <p:cNvSpPr txBox="1"/>
          <p:nvPr/>
        </p:nvSpPr>
        <p:spPr>
          <a:xfrm>
            <a:off x="631246" y="2226813"/>
            <a:ext cx="11498715" cy="6872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95312" indent="-595312" algn="just">
              <a:lnSpc>
                <a:spcPct val="200000"/>
              </a:lnSpc>
              <a:buSzPct val="100000"/>
              <a:buFont typeface="Wingdings" panose="05000000000000000000" pitchFamily="2" charset="2"/>
              <a:buChar char="u"/>
            </a:pPr>
            <a:r>
              <a:rPr sz="2800">
                <a:latin typeface="Consolas" panose="020B0609020204030204" pitchFamily="49" charset="0"/>
                <a:ea typeface="微软雅黑" panose="020B0503020204020204" pitchFamily="34" charset="-122"/>
              </a:rPr>
              <a:t>每一步需要尝试所有不同的步数j。j 或为 1，或为 2，或为 3。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这需要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对各种步幅进行枚举（尝试）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！</a:t>
            </a:r>
            <a:r>
              <a:rPr sz="2800">
                <a:latin typeface="Consolas" panose="020B0609020204030204" pitchFamily="49" charset="0"/>
                <a:ea typeface="微软雅黑" panose="020B0503020204020204" pitchFamily="34" charset="-122"/>
              </a:rPr>
              <a:t>可用for循环结构来实现。</a:t>
            </a:r>
          </a:p>
          <a:p>
            <a:pPr marL="595312" indent="-595312" algn="just">
              <a:lnSpc>
                <a:spcPct val="200000"/>
              </a:lnSpc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尝</a:t>
            </a:r>
            <a:r>
              <a:rPr sz="2800">
                <a:latin typeface="Consolas" panose="020B0609020204030204" pitchFamily="49" charset="0"/>
                <a:ea typeface="微软雅黑" panose="020B0503020204020204" pitchFamily="34" charset="-122"/>
              </a:rPr>
              <a:t>试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从高到低</a:t>
            </a:r>
            <a:r>
              <a:rPr sz="2800">
                <a:latin typeface="Consolas" panose="020B0609020204030204" pitchFamily="49" charset="0"/>
                <a:ea typeface="微软雅黑" panose="020B0503020204020204" pitchFamily="34" charset="-122"/>
              </a:rPr>
              <a:t>一步一步地走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r>
              <a:rPr sz="2800">
                <a:latin typeface="Consolas" panose="020B0609020204030204" pitchFamily="49" charset="0"/>
                <a:ea typeface="微软雅黑" panose="020B0503020204020204" pitchFamily="34" charset="-122"/>
              </a:rPr>
              <a:t>变量</a:t>
            </a:r>
            <a:r>
              <a:rPr 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 i 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表示</a:t>
            </a:r>
            <a:r>
              <a:rPr sz="2800">
                <a:latin typeface="Consolas" panose="020B0609020204030204" pitchFamily="49" charset="0"/>
                <a:ea typeface="微软雅黑" panose="020B0503020204020204" pitchFamily="34" charset="-122"/>
              </a:rPr>
              <a:t>台阶数。从楼上到楼下，每走一步， i 的值会减去每一步所走的台阶数 j。</a:t>
            </a:r>
          </a:p>
          <a:p>
            <a:pPr marL="1092200" lvl="1" indent="-457200" algn="just">
              <a:lnSpc>
                <a:spcPct val="200000"/>
              </a:lnSpc>
              <a:buSzPct val="100000"/>
              <a:buFont typeface="Wingdings" panose="05000000000000000000" pitchFamily="2" charset="2"/>
              <a:buChar char="u"/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rPr sz="2800">
                <a:latin typeface="Consolas" panose="020B0609020204030204" pitchFamily="49" charset="0"/>
                <a:ea typeface="微软雅黑" panose="020B0503020204020204" pitchFamily="34" charset="-122"/>
              </a:rPr>
              <a:t>开始时，i = h（初值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。台阶总数</a:t>
            </a:r>
            <a:r>
              <a:rPr sz="2800"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</a:p>
          <a:p>
            <a:pPr marL="1092200" lvl="1" indent="-457200" algn="just">
              <a:lnSpc>
                <a:spcPct val="200000"/>
              </a:lnSpc>
              <a:buSzPct val="100000"/>
              <a:buFont typeface="Wingdings" panose="05000000000000000000" pitchFamily="2" charset="2"/>
              <a:buChar char="u"/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rPr sz="2800">
                <a:latin typeface="Consolas" panose="020B0609020204030204" pitchFamily="49" charset="0"/>
                <a:ea typeface="微软雅黑" panose="020B0503020204020204" pitchFamily="34" charset="-122"/>
              </a:rPr>
              <a:t>以后  i = i-j，( j=1, 2, 3 )</a:t>
            </a:r>
          </a:p>
          <a:p>
            <a:pPr marL="1092200" lvl="1" indent="-457200" algn="just">
              <a:lnSpc>
                <a:spcPct val="200000"/>
              </a:lnSpc>
              <a:buSzPct val="100000"/>
              <a:buFont typeface="Wingdings" panose="05000000000000000000" pitchFamily="2" charset="2"/>
              <a:buChar char="u"/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rPr sz="2800">
                <a:latin typeface="Consolas" panose="020B0609020204030204" pitchFamily="49" charset="0"/>
                <a:ea typeface="微软雅黑" panose="020B0503020204020204" pitchFamily="34" charset="-122"/>
              </a:rPr>
              <a:t>当 i = 0 时，剩余台阶数为0，这说明已走到楼下</a:t>
            </a:r>
          </a:p>
          <a:p>
            <a:pPr marL="595312" indent="-595312" algn="just">
              <a:lnSpc>
                <a:spcPct val="200000"/>
              </a:lnSpc>
              <a:buSzPct val="100000"/>
              <a:buFont typeface="Wingdings" panose="05000000000000000000" pitchFamily="2" charset="2"/>
              <a:buChar char="u"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2800">
                <a:latin typeface="Consolas" panose="020B0609020204030204" pitchFamily="49" charset="0"/>
                <a:ea typeface="微软雅黑" panose="020B0503020204020204" pitchFamily="34" charset="-122"/>
              </a:rPr>
              <a:t>每一步走法策略都相同，故可以用递归算法。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555613" y="9176053"/>
            <a:ext cx="310413" cy="4602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62" name="解题思路（伪代码）"/>
          <p:cNvSpPr>
            <a:spLocks noGrp="1"/>
          </p:cNvSpPr>
          <p:nvPr>
            <p:ph type="title"/>
          </p:nvPr>
        </p:nvSpPr>
        <p:spPr>
          <a:xfrm>
            <a:off x="547202" y="354125"/>
            <a:ext cx="3684934" cy="1152045"/>
          </a:xfrm>
          <a:prstGeom prst="rect">
            <a:avLst/>
          </a:prstGeom>
        </p:spPr>
        <p:txBody>
          <a:bodyPr/>
          <a:lstStyle/>
          <a:p>
            <a:r>
              <a:t>解题思路</a:t>
            </a:r>
            <a:r>
              <a:rPr lang="zh-CN" altLang="en-US"/>
              <a:t>要点</a:t>
            </a:r>
            <a:endParaRPr/>
          </a:p>
        </p:txBody>
      </p:sp>
      <p:sp>
        <p:nvSpPr>
          <p:cNvPr id="63" name="根据枚举思想，每一步需要尝试所有不同的步数j。j 或者是为 1，或是为 2，或是为 3。这可用 for 循环结构来实现。…"/>
          <p:cNvSpPr txBox="1"/>
          <p:nvPr/>
        </p:nvSpPr>
        <p:spPr>
          <a:xfrm>
            <a:off x="547201" y="2037660"/>
            <a:ext cx="11498715" cy="839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95312" indent="-595312" algn="just">
              <a:lnSpc>
                <a:spcPct val="200000"/>
              </a:lnSpc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定义一个函数来对各种下楼方案进行探索和记录：</a:t>
            </a:r>
            <a:endParaRPr sz="280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" name="void Try(int i, int s) { // 有i级台阶，从第s步开始…">
            <a:extLst>
              <a:ext uri="{FF2B5EF4-FFF2-40B4-BE49-F238E27FC236}">
                <a16:creationId xmlns:a16="http://schemas.microsoft.com/office/drawing/2014/main" id="{1303BCAA-473C-8C0A-5AFB-34F77CA26E48}"/>
              </a:ext>
            </a:extLst>
          </p:cNvPr>
          <p:cNvSpPr txBox="1"/>
          <p:nvPr/>
        </p:nvSpPr>
        <p:spPr>
          <a:xfrm>
            <a:off x="1132414" y="3177588"/>
            <a:ext cx="8758808" cy="2941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b="0">
                <a:solidFill>
                  <a:srgbClr val="0070C0"/>
                </a:solidFill>
                <a:latin typeface="Lucida Console" panose="020B0609040504020204" pitchFamily="49" charset="0"/>
              </a:rPr>
              <a:t>void </a:t>
            </a:r>
            <a:r>
              <a:rPr sz="2400">
                <a:solidFill>
                  <a:srgbClr val="0070C0"/>
                </a:solidFill>
                <a:latin typeface="Lucida Console" panose="020B0609040504020204" pitchFamily="49" charset="0"/>
              </a:rPr>
              <a:t>Try</a:t>
            </a:r>
            <a:r>
              <a:rPr sz="2400" b="0">
                <a:solidFill>
                  <a:srgbClr val="0070C0"/>
                </a:solidFill>
                <a:latin typeface="Lucida Console" panose="020B0609040504020204" pitchFamily="49" charset="0"/>
              </a:rPr>
              <a:t>(int i, int s) { </a:t>
            </a:r>
            <a:r>
              <a:rPr sz="2400" b="0">
                <a:solidFill>
                  <a:srgbClr val="00B050"/>
                </a:solidFill>
                <a:latin typeface="Lucida Console" panose="020B0609040504020204" pitchFamily="49" charset="0"/>
              </a:rPr>
              <a:t>// 有i级台阶，从第s步开始</a:t>
            </a:r>
            <a:endParaRPr sz="2400" b="0">
              <a:solidFill>
                <a:srgbClr val="00B05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 sz="2400" b="0">
                <a:solidFill>
                  <a:srgbClr val="0070C0"/>
                </a:solidFill>
                <a:latin typeface="Lucida Console" panose="020B0609040504020204" pitchFamily="49" charset="0"/>
              </a:rPr>
              <a:t>    for (int j=3; j&gt;0; j--) </a:t>
            </a:r>
            <a:endParaRPr sz="2400" b="0">
              <a:solidFill>
                <a:srgbClr val="0070C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 sz="2400" b="0">
                <a:solidFill>
                  <a:srgbClr val="0070C0"/>
                </a:solidFill>
                <a:latin typeface="Lucida Console" panose="020B0609040504020204" pitchFamily="49" charset="0"/>
              </a:rPr>
              <a:t>    </a:t>
            </a:r>
            <a:r>
              <a:rPr lang="en-US" sz="2400" b="0">
                <a:solidFill>
                  <a:srgbClr val="0070C0"/>
                </a:solidFill>
                <a:latin typeface="Lucida Console" panose="020B0609040504020204" pitchFamily="49" charset="0"/>
              </a:rPr>
              <a:t>{</a:t>
            </a: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 lang="en-US" sz="2400" b="0">
                <a:solidFill>
                  <a:srgbClr val="0070C0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400" b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zh-CN" altLang="en-US" sz="2400" b="0">
                <a:solidFill>
                  <a:srgbClr val="00B050"/>
                </a:solidFill>
                <a:latin typeface="Lucida Console" panose="020B0609040504020204" pitchFamily="49" charset="0"/>
              </a:rPr>
              <a:t>此时下楼步幅为 </a:t>
            </a:r>
            <a:r>
              <a:rPr lang="en-US" altLang="zh-CN" sz="2400" b="0">
                <a:solidFill>
                  <a:srgbClr val="00B050"/>
                </a:solidFill>
                <a:latin typeface="Lucida Console" panose="020B0609040504020204" pitchFamily="49" charset="0"/>
              </a:rPr>
              <a:t>j </a:t>
            </a:r>
            <a:r>
              <a:rPr lang="zh-CN" altLang="en-US" sz="2400" b="0">
                <a:solidFill>
                  <a:srgbClr val="00B050"/>
                </a:solidFill>
                <a:latin typeface="Lucida Console" panose="020B0609040504020204" pitchFamily="49" charset="0"/>
              </a:rPr>
              <a:t>级台阶</a:t>
            </a:r>
            <a:endParaRPr lang="en-US" sz="2400" b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 lang="en-US" sz="2400" b="0">
                <a:solidFill>
                  <a:srgbClr val="0070C0"/>
                </a:solidFill>
                <a:latin typeface="Lucida Console" panose="020B0609040504020204" pitchFamily="49" charset="0"/>
              </a:rPr>
              <a:t>    }</a:t>
            </a: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 sz="2400" b="0">
                <a:solidFill>
                  <a:srgbClr val="0070C0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根据枚举思想，每一步需要尝试所有不同的步数j。j 或者是为 1，或是为 2，或是为 3。这可用 for 循环结构来实现。…">
            <a:extLst>
              <a:ext uri="{FF2B5EF4-FFF2-40B4-BE49-F238E27FC236}">
                <a16:creationId xmlns:a16="http://schemas.microsoft.com/office/drawing/2014/main" id="{BCE033F1-0E75-09AC-830F-5B78FDBFEE6C}"/>
              </a:ext>
            </a:extLst>
          </p:cNvPr>
          <p:cNvSpPr txBox="1"/>
          <p:nvPr/>
        </p:nvSpPr>
        <p:spPr>
          <a:xfrm>
            <a:off x="547201" y="6418988"/>
            <a:ext cx="11498715" cy="839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95312" indent="-595312" algn="just">
              <a:lnSpc>
                <a:spcPct val="200000"/>
              </a:lnSpc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定义一个数组来存储探索得到的各种下楼方案：</a:t>
            </a:r>
            <a:endParaRPr sz="280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void Try(int i, int s) { // 有i级台阶，从第s步开始…">
            <a:extLst>
              <a:ext uri="{FF2B5EF4-FFF2-40B4-BE49-F238E27FC236}">
                <a16:creationId xmlns:a16="http://schemas.microsoft.com/office/drawing/2014/main" id="{06FE4DA8-7318-5F3B-148E-88AC03AB0AEC}"/>
              </a:ext>
            </a:extLst>
          </p:cNvPr>
          <p:cNvSpPr txBox="1"/>
          <p:nvPr/>
        </p:nvSpPr>
        <p:spPr>
          <a:xfrm>
            <a:off x="1132414" y="7258770"/>
            <a:ext cx="7764946" cy="114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39419">
              <a:lnSpc>
                <a:spcPct val="150000"/>
              </a:lnSpc>
              <a:tabLst>
                <a:tab pos="431800" algn="l"/>
              </a:tabLst>
              <a:defRPr sz="2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2400" b="0">
                <a:solidFill>
                  <a:srgbClr val="0070C0"/>
                </a:solidFill>
                <a:latin typeface="Lucida Console" panose="020B0609040504020204" pitchFamily="49" charset="0"/>
              </a:rPr>
              <a:t>int </a:t>
            </a:r>
            <a:r>
              <a:rPr lang="en-US" sz="2400">
                <a:solidFill>
                  <a:srgbClr val="0070C0"/>
                </a:solidFill>
                <a:latin typeface="Lucida Console" panose="020B0609040504020204" pitchFamily="49" charset="0"/>
              </a:rPr>
              <a:t>take</a:t>
            </a:r>
            <a:r>
              <a:rPr lang="en-US" sz="2400" b="0">
                <a:solidFill>
                  <a:srgbClr val="0070C0"/>
                </a:solidFill>
                <a:latin typeface="Lucida Console" panose="020B0609040504020204" pitchFamily="49" charset="0"/>
              </a:rPr>
              <a:t>[100];  </a:t>
            </a:r>
            <a:r>
              <a:rPr lang="en-US" sz="2400" b="0">
                <a:solidFill>
                  <a:srgbClr val="00B050"/>
                </a:solidFill>
                <a:latin typeface="Lucida Console" panose="020B0609040504020204" pitchFamily="49" charset="0"/>
              </a:rPr>
              <a:t>/// </a:t>
            </a:r>
            <a:r>
              <a:rPr lang="zh-CN" altLang="en-US" sz="2400" b="0">
                <a:solidFill>
                  <a:srgbClr val="00B050"/>
                </a:solidFill>
                <a:latin typeface="Lucida Console" panose="020B0609040504020204" pitchFamily="49" charset="0"/>
              </a:rPr>
              <a:t>假定台阶总数最大不超过</a:t>
            </a:r>
            <a:r>
              <a:rPr lang="en-US" altLang="zh-CN" sz="2400" b="0">
                <a:solidFill>
                  <a:srgbClr val="00B050"/>
                </a:solidFill>
                <a:latin typeface="Lucida Console" panose="020B0609040504020204" pitchFamily="49" charset="0"/>
              </a:rPr>
              <a:t>100</a:t>
            </a:r>
          </a:p>
          <a:p>
            <a:pPr defTabSz="439419">
              <a:lnSpc>
                <a:spcPct val="150000"/>
              </a:lnSpc>
              <a:tabLst>
                <a:tab pos="431800" algn="l"/>
              </a:tabLst>
              <a:defRPr sz="2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sz="2400" b="0">
                <a:solidFill>
                  <a:srgbClr val="00B050"/>
                </a:solidFill>
                <a:latin typeface="Lucida Console" panose="020B0609040504020204" pitchFamily="49" charset="0"/>
              </a:rPr>
              <a:t>/// </a:t>
            </a:r>
            <a:r>
              <a:rPr lang="zh-CN" altLang="en-US" sz="2400" b="0">
                <a:solidFill>
                  <a:srgbClr val="00B050"/>
                </a:solidFill>
                <a:latin typeface="Lucida Console" panose="020B0609040504020204" pitchFamily="49" charset="0"/>
              </a:rPr>
              <a:t>数组元素</a:t>
            </a:r>
            <a:r>
              <a:rPr lang="en-US" sz="2400" b="0">
                <a:solidFill>
                  <a:srgbClr val="00B050"/>
                </a:solidFill>
                <a:latin typeface="Lucida Console" panose="020B0609040504020204" pitchFamily="49" charset="0"/>
              </a:rPr>
              <a:t>take[s]</a:t>
            </a:r>
            <a:r>
              <a:rPr lang="zh-CN" altLang="en-US" sz="2400" b="0">
                <a:solidFill>
                  <a:srgbClr val="00B050"/>
                </a:solidFill>
                <a:latin typeface="Lucida Console" panose="020B0609040504020204" pitchFamily="49" charset="0"/>
              </a:rPr>
              <a:t>表示第</a:t>
            </a:r>
            <a:r>
              <a:rPr lang="en-US" altLang="zh-CN" sz="2400" b="0">
                <a:solidFill>
                  <a:srgbClr val="00B050"/>
                </a:solidFill>
                <a:latin typeface="Lucida Console" panose="020B0609040504020204" pitchFamily="49" charset="0"/>
              </a:rPr>
              <a:t>s</a:t>
            </a:r>
            <a:r>
              <a:rPr lang="zh-CN" altLang="en-US" sz="2400" b="0">
                <a:solidFill>
                  <a:srgbClr val="00B050"/>
                </a:solidFill>
                <a:latin typeface="Lucida Console" panose="020B0609040504020204" pitchFamily="49" charset="0"/>
              </a:rPr>
              <a:t>步选择的步幅大小</a:t>
            </a:r>
            <a:endParaRPr sz="2400" b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240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97" y="1910176"/>
            <a:ext cx="7215253" cy="7693186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圆角矩形"/>
          <p:cNvSpPr/>
          <p:nvPr/>
        </p:nvSpPr>
        <p:spPr>
          <a:xfrm>
            <a:off x="768732" y="3827378"/>
            <a:ext cx="4682537" cy="5774751"/>
          </a:xfrm>
          <a:prstGeom prst="roundRect">
            <a:avLst>
              <a:gd name="adj" fmla="val 3302"/>
            </a:avLst>
          </a:prstGeom>
          <a:ln w="38100">
            <a:solidFill>
              <a:schemeClr val="accent1">
                <a:lumOff val="-13575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" name="take[ s ] ：存储第 s 步走过的台阶数"/>
          <p:cNvSpPr txBox="1"/>
          <p:nvPr/>
        </p:nvSpPr>
        <p:spPr>
          <a:xfrm>
            <a:off x="5727688" y="7107296"/>
            <a:ext cx="6282874" cy="562203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1300480">
              <a:lnSpc>
                <a:spcPct val="100000"/>
              </a:lnSpc>
              <a:spcBef>
                <a:spcPts val="1700"/>
              </a:spcBef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>
                <a:latin typeface="等线" panose="02010600030101010101" pitchFamily="2" charset="-122"/>
                <a:ea typeface="等线" panose="02010600030101010101" pitchFamily="2" charset="-122"/>
              </a:rPr>
              <a:t>take[ s ] ：</a:t>
            </a:r>
            <a:r>
              <a:rPr>
                <a:latin typeface="等线" panose="02010600030101010101" pitchFamily="2" charset="-122"/>
                <a:ea typeface="等线" panose="02010600030101010101" pitchFamily="2" charset="-122"/>
                <a:cs typeface="宋体"/>
                <a:sym typeface="宋体"/>
              </a:rPr>
              <a:t>存储第</a:t>
            </a:r>
            <a:r>
              <a:rPr>
                <a:latin typeface="等线" panose="02010600030101010101" pitchFamily="2" charset="-122"/>
                <a:ea typeface="等线" panose="02010600030101010101" pitchFamily="2" charset="-122"/>
              </a:rPr>
              <a:t> s </a:t>
            </a:r>
            <a:r>
              <a:rPr>
                <a:latin typeface="等线" panose="02010600030101010101" pitchFamily="2" charset="-122"/>
                <a:ea typeface="等线" panose="02010600030101010101" pitchFamily="2" charset="-122"/>
                <a:cs typeface="宋体"/>
                <a:sym typeface="宋体"/>
              </a:rPr>
              <a:t>步走过的台阶数</a:t>
            </a:r>
          </a:p>
        </p:txBody>
      </p:sp>
      <p:sp>
        <p:nvSpPr>
          <p:cNvPr id="69" name="站在第 i 级台阶上往下试走第s步"/>
          <p:cNvSpPr txBox="1"/>
          <p:nvPr/>
        </p:nvSpPr>
        <p:spPr>
          <a:xfrm>
            <a:off x="6725446" y="1976051"/>
            <a:ext cx="5376342" cy="485649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1300480">
              <a:lnSpc>
                <a:spcPct val="100000"/>
              </a:lnSpc>
              <a:defRPr sz="2800" b="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rPr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站在第</a:t>
            </a:r>
            <a:r>
              <a:t> i </a:t>
            </a:r>
            <a:r>
              <a:rPr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级台阶上往下试走第</a:t>
            </a:r>
            <a:r>
              <a:t>s</a:t>
            </a:r>
            <a:r>
              <a:rPr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步</a:t>
            </a:r>
          </a:p>
        </p:txBody>
      </p:sp>
      <p:sp>
        <p:nvSpPr>
          <p:cNvPr id="70" name="j: 每一步可以试走的台阶数"/>
          <p:cNvSpPr txBox="1"/>
          <p:nvPr/>
        </p:nvSpPr>
        <p:spPr>
          <a:xfrm>
            <a:off x="744453" y="2485714"/>
            <a:ext cx="4465778" cy="562203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1300480">
              <a:lnSpc>
                <a:spcPct val="100000"/>
              </a:lnSpc>
              <a:spcBef>
                <a:spcPts val="1700"/>
              </a:spcBef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>
                <a:latin typeface="等线" panose="02010600030101010101" pitchFamily="2" charset="-122"/>
                <a:ea typeface="等线" panose="02010600030101010101" pitchFamily="2" charset="-122"/>
              </a:rPr>
              <a:t>j: </a:t>
            </a:r>
            <a:r>
              <a:rPr>
                <a:latin typeface="等线" panose="02010600030101010101" pitchFamily="2" charset="-122"/>
                <a:ea typeface="等线" panose="02010600030101010101" pitchFamily="2" charset="-122"/>
                <a:cs typeface="宋体"/>
                <a:sym typeface="宋体"/>
              </a:rPr>
              <a:t>每一步可以试走的台阶数</a:t>
            </a:r>
          </a:p>
        </p:txBody>
      </p:sp>
      <p:sp>
        <p:nvSpPr>
          <p:cNvPr id="71" name="圆角矩形"/>
          <p:cNvSpPr/>
          <p:nvPr/>
        </p:nvSpPr>
        <p:spPr>
          <a:xfrm>
            <a:off x="5546275" y="3827378"/>
            <a:ext cx="957542" cy="1768141"/>
          </a:xfrm>
          <a:prstGeom prst="roundRect">
            <a:avLst>
              <a:gd name="adj" fmla="val 4944"/>
            </a:avLst>
          </a:prstGeom>
          <a:ln w="38100">
            <a:solidFill>
              <a:schemeClr val="accent6">
                <a:satOff val="-15808"/>
                <a:lumOff val="-17557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" name="圆角矩形"/>
          <p:cNvSpPr/>
          <p:nvPr/>
        </p:nvSpPr>
        <p:spPr>
          <a:xfrm>
            <a:off x="7375176" y="3884681"/>
            <a:ext cx="957542" cy="1768141"/>
          </a:xfrm>
          <a:prstGeom prst="roundRect">
            <a:avLst>
              <a:gd name="adj" fmla="val 4944"/>
            </a:avLst>
          </a:prstGeom>
          <a:ln w="38100">
            <a:solidFill>
              <a:schemeClr val="accent6">
                <a:satOff val="-15808"/>
                <a:lumOff val="-17557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63A8A3-A312-4DAC-A722-1CA1961E474B}"/>
              </a:ext>
            </a:extLst>
          </p:cNvPr>
          <p:cNvSpPr txBox="1"/>
          <p:nvPr/>
        </p:nvSpPr>
        <p:spPr>
          <a:xfrm>
            <a:off x="911922" y="3802033"/>
            <a:ext cx="59471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LP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rgbClr val="00B05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392875-FA73-43E8-A622-0F81374DB9BA}"/>
              </a:ext>
            </a:extLst>
          </p:cNvPr>
          <p:cNvSpPr txBox="1"/>
          <p:nvPr/>
        </p:nvSpPr>
        <p:spPr>
          <a:xfrm>
            <a:off x="5727688" y="4895863"/>
            <a:ext cx="59471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LP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rgbClr val="00B05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8069F3-1159-4358-BEBB-F97E44FCAD5A}"/>
              </a:ext>
            </a:extLst>
          </p:cNvPr>
          <p:cNvSpPr txBox="1"/>
          <p:nvPr/>
        </p:nvSpPr>
        <p:spPr>
          <a:xfrm>
            <a:off x="7569879" y="4895862"/>
            <a:ext cx="59471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LP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rgbClr val="00B05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4E7A14-39F8-4BBC-8C68-972F39F64990}"/>
              </a:ext>
            </a:extLst>
          </p:cNvPr>
          <p:cNvSpPr txBox="1"/>
          <p:nvPr/>
        </p:nvSpPr>
        <p:spPr>
          <a:xfrm>
            <a:off x="8775965" y="4907855"/>
            <a:ext cx="3672480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LP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表示相同的结构块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6A348B-5F01-4FCC-8D7F-DF471139CB5B}"/>
              </a:ext>
            </a:extLst>
          </p:cNvPr>
          <p:cNvSpPr txBox="1"/>
          <p:nvPr/>
        </p:nvSpPr>
        <p:spPr>
          <a:xfrm>
            <a:off x="1124295" y="5422952"/>
            <a:ext cx="1428276" cy="53347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do nothing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解题思路（伪代码）">
            <a:extLst>
              <a:ext uri="{FF2B5EF4-FFF2-40B4-BE49-F238E27FC236}">
                <a16:creationId xmlns:a16="http://schemas.microsoft.com/office/drawing/2014/main" id="{0AD90C4E-E500-DFCC-EA06-3D2DCD93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1" y="354125"/>
            <a:ext cx="4105719" cy="115204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绘制算法与或图</a:t>
            </a:r>
            <a:endParaRPr/>
          </a:p>
        </p:txBody>
      </p:sp>
      <p:sp>
        <p:nvSpPr>
          <p:cNvPr id="7" name="幻灯片编号">
            <a:extLst>
              <a:ext uri="{FF2B5EF4-FFF2-40B4-BE49-F238E27FC236}">
                <a16:creationId xmlns:a16="http://schemas.microsoft.com/office/drawing/2014/main" id="{3CCCC39F-22C1-42A9-F32C-3D5A594D878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555613" y="9176053"/>
            <a:ext cx="310413" cy="4602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77" name="#include &lt;iostream&gt;    // cout…"/>
          <p:cNvSpPr txBox="1"/>
          <p:nvPr/>
        </p:nvSpPr>
        <p:spPr>
          <a:xfrm>
            <a:off x="1865820" y="154939"/>
            <a:ext cx="9273160" cy="9443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8492A"/>
                </a:solidFill>
                <a:latin typeface="Lucida Console" panose="020B0609040504020204" pitchFamily="49" charset="0"/>
              </a:rPr>
              <a:t>#include </a:t>
            </a:r>
            <a:r>
              <a:rPr>
                <a:latin typeface="Lucida Console" panose="020B0609040504020204" pitchFamily="49" charset="0"/>
              </a:rPr>
              <a:t>&lt;iostream&gt;</a:t>
            </a:r>
            <a:r>
              <a:rPr>
                <a:solidFill>
                  <a:srgbClr val="78492A"/>
                </a:solidFill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008400"/>
                </a:solidFill>
                <a:latin typeface="Lucida Console" panose="020B0609040504020204" pitchFamily="49" charset="0"/>
              </a:rPr>
              <a:t>// cout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using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namespace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std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// 方案细节记录在take中，方案数用num累计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take[</a:t>
            </a:r>
            <a:r>
              <a:rPr lang="en-US">
                <a:solidFill>
                  <a:srgbClr val="272AD8"/>
                </a:solidFill>
                <a:latin typeface="Lucida Console" panose="020B0609040504020204" pitchFamily="49" charset="0"/>
              </a:rPr>
              <a:t>100</a:t>
            </a:r>
            <a:r>
              <a:rPr>
                <a:latin typeface="Lucida Console" panose="020B0609040504020204" pitchFamily="49" charset="0"/>
              </a:rPr>
              <a:t>], num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void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Try(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i,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s); </a:t>
            </a:r>
            <a:r>
              <a:rPr>
                <a:latin typeface="Lucida Console" panose="020B0609040504020204" pitchFamily="49" charset="0"/>
              </a:rPr>
              <a:t>// 有i级台阶，从第s步开始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main()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&lt;&lt; </a:t>
            </a:r>
            <a:r>
              <a:rPr>
                <a:latin typeface="Lucida Console" panose="020B0609040504020204" pitchFamily="49" charset="0"/>
              </a:rPr>
              <a:t>"请输入楼梯台阶数</a:t>
            </a:r>
            <a:r>
              <a:rPr lang="en-US">
                <a:highlight>
                  <a:srgbClr val="FFFF00"/>
                </a:highlight>
                <a:latin typeface="Lucida Console" panose="020B0609040504020204" pitchFamily="49" charset="0"/>
              </a:rPr>
              <a:t>h(&lt;100)</a:t>
            </a:r>
            <a:r>
              <a:rPr>
                <a:latin typeface="Lucida Console" panose="020B0609040504020204" pitchFamily="49" charset="0"/>
              </a:rPr>
              <a:t>："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h;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cin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&gt;&gt; h;    </a:t>
            </a:r>
            <a:r>
              <a:rPr lang="en-US" altLang="zh-CN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>
                <a:latin typeface="Lucida Console" panose="020B0609040504020204" pitchFamily="49" charset="0"/>
              </a:rPr>
              <a:t>// 输入楼梯的台阶数</a:t>
            </a: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31595D"/>
                </a:solidFill>
                <a:latin typeface="Lucida Console" panose="020B0609040504020204" pitchFamily="49" charset="0"/>
              </a:rPr>
              <a:t>Try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(h,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);     </a:t>
            </a:r>
            <a:r>
              <a:rPr>
                <a:latin typeface="Lucida Console" panose="020B0609040504020204" pitchFamily="49" charset="0"/>
              </a:rPr>
              <a:t>// 从第h级，开始下第一步</a:t>
            </a: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D12F1B"/>
                </a:solidFill>
                <a:latin typeface="Lucida Console" panose="020B0609040504020204" pitchFamily="49" charset="0"/>
              </a:rPr>
              <a:t>"总方案数："</a:t>
            </a:r>
            <a:r>
              <a:rPr>
                <a:latin typeface="Lucida Console" panose="020B0609040504020204" pitchFamily="49" charset="0"/>
              </a:rPr>
              <a:t> &lt;&lt; num &lt;&lt;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endl</a:t>
            </a:r>
            <a:r>
              <a:rPr>
                <a:latin typeface="Lucida Console" panose="020B0609040504020204" pitchFamily="49" charset="0"/>
              </a:rPr>
              <a:t>;</a:t>
            </a: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80" name="void Try(int i, int s) { // 有i级台阶，从第s步开始…"/>
          <p:cNvSpPr txBox="1"/>
          <p:nvPr/>
        </p:nvSpPr>
        <p:spPr>
          <a:xfrm>
            <a:off x="1063234" y="1049053"/>
            <a:ext cx="10701648" cy="765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void</a:t>
            </a:r>
            <a:r>
              <a:rPr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Try(</a:t>
            </a:r>
            <a:r>
              <a:rPr>
                <a:solidFill>
                  <a:srgbClr val="BA2DA2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int</a:t>
            </a:r>
            <a:r>
              <a:rPr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i, </a:t>
            </a:r>
            <a:r>
              <a:rPr>
                <a:solidFill>
                  <a:srgbClr val="BA2DA2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int</a:t>
            </a:r>
            <a:r>
              <a:rPr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s) { </a:t>
            </a:r>
            <a:r>
              <a:rPr>
                <a:highlight>
                  <a:srgbClr val="FFFF00"/>
                </a:highlight>
                <a:latin typeface="Lucida Console" panose="020B0609040504020204" pitchFamily="49" charset="0"/>
              </a:rPr>
              <a:t>// 有i级台阶，从第s步开始</a:t>
            </a:r>
            <a:endParaRPr>
              <a:solidFill>
                <a:srgbClr val="000000"/>
              </a:solidFill>
              <a:highlight>
                <a:srgbClr val="FFFF00"/>
              </a:highlight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 sz="2400">
                <a:solidFill>
                  <a:srgbClr val="BA2DA2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for</a:t>
            </a:r>
            <a:r>
              <a:rPr sz="2400">
                <a:highlight>
                  <a:srgbClr val="C0C0C0"/>
                </a:highlight>
                <a:latin typeface="Lucida Console" panose="020B0609040504020204" pitchFamily="49" charset="0"/>
              </a:rPr>
              <a:t> (</a:t>
            </a:r>
            <a:r>
              <a:rPr sz="2400">
                <a:solidFill>
                  <a:srgbClr val="BA2DA2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int</a:t>
            </a:r>
            <a:r>
              <a:rPr sz="2400">
                <a:highlight>
                  <a:srgbClr val="C0C0C0"/>
                </a:highlight>
                <a:latin typeface="Lucida Console" panose="020B0609040504020204" pitchFamily="49" charset="0"/>
              </a:rPr>
              <a:t> j=</a:t>
            </a:r>
            <a:r>
              <a:rPr sz="2400">
                <a:solidFill>
                  <a:srgbClr val="272AD8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3</a:t>
            </a:r>
            <a:r>
              <a:rPr sz="2400">
                <a:highlight>
                  <a:srgbClr val="C0C0C0"/>
                </a:highlight>
                <a:latin typeface="Lucida Console" panose="020B0609040504020204" pitchFamily="49" charset="0"/>
              </a:rPr>
              <a:t>; j&gt;</a:t>
            </a:r>
            <a:r>
              <a:rPr sz="2400">
                <a:solidFill>
                  <a:srgbClr val="272AD8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0</a:t>
            </a:r>
            <a:r>
              <a:rPr sz="2400">
                <a:highlight>
                  <a:srgbClr val="C0C0C0"/>
                </a:highlight>
                <a:latin typeface="Lucida Console" panose="020B0609040504020204" pitchFamily="49" charset="0"/>
              </a:rPr>
              <a:t>; j--) {</a:t>
            </a:r>
            <a:endParaRPr sz="2400">
              <a:highlight>
                <a:srgbClr val="C0C0C0"/>
              </a:highlight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latin typeface="Lucida Console" panose="020B0609040504020204" pitchFamily="49" charset="0"/>
              </a:rPr>
              <a:t>        </a:t>
            </a:r>
            <a:r>
              <a:rPr sz="2400"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 sz="2400">
                <a:latin typeface="Lucida Console" panose="020B0609040504020204" pitchFamily="49" charset="0"/>
              </a:rPr>
              <a:t> (i &gt;= j) {</a:t>
            </a:r>
            <a:endParaRPr sz="24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solidFill>
                  <a:srgbClr val="000000"/>
                </a:solidFill>
                <a:latin typeface="Lucida Console" panose="020B0609040504020204" pitchFamily="49" charset="0"/>
              </a:rPr>
              <a:t>            </a:t>
            </a:r>
            <a:r>
              <a:rPr sz="2400">
                <a:solidFill>
                  <a:srgbClr val="4F8187"/>
                </a:solidFill>
                <a:latin typeface="Lucida Console" panose="020B0609040504020204" pitchFamily="49" charset="0"/>
              </a:rPr>
              <a:t>take</a:t>
            </a:r>
            <a:r>
              <a:rPr sz="2400">
                <a:solidFill>
                  <a:srgbClr val="000000"/>
                </a:solidFill>
                <a:latin typeface="Lucida Console" panose="020B0609040504020204" pitchFamily="49" charset="0"/>
              </a:rPr>
              <a:t>[s] = j;    </a:t>
            </a:r>
            <a:r>
              <a:rPr sz="2400">
                <a:latin typeface="Lucida Console" panose="020B0609040504020204" pitchFamily="49" charset="0"/>
              </a:rPr>
              <a:t>// 记录第s步走j个台阶</a:t>
            </a:r>
            <a:endParaRPr sz="2400"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latin typeface="Lucida Console" panose="020B0609040504020204" pitchFamily="49" charset="0"/>
              </a:rPr>
              <a:t>            </a:t>
            </a:r>
            <a:r>
              <a:rPr sz="2400"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 sz="2400">
                <a:latin typeface="Lucida Console" panose="020B0609040504020204" pitchFamily="49" charset="0"/>
              </a:rPr>
              <a:t> (i</a:t>
            </a: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sz="2400">
                <a:latin typeface="Lucida Console" panose="020B0609040504020204" pitchFamily="49" charset="0"/>
              </a:rPr>
              <a:t>==</a:t>
            </a: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sz="2400">
                <a:latin typeface="Lucida Console" panose="020B0609040504020204" pitchFamily="49" charset="0"/>
              </a:rPr>
              <a:t>j) {   </a:t>
            </a:r>
            <a:r>
              <a:rPr sz="2400">
                <a:solidFill>
                  <a:srgbClr val="008400"/>
                </a:solidFill>
                <a:latin typeface="Lucida Console" panose="020B0609040504020204" pitchFamily="49" charset="0"/>
              </a:rPr>
              <a:t>// 如果已经到了楼下</a:t>
            </a:r>
            <a:endParaRPr sz="24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latin typeface="Lucida Console" panose="020B0609040504020204" pitchFamily="49" charset="0"/>
              </a:rPr>
              <a:t>                </a:t>
            </a:r>
            <a:r>
              <a:rPr sz="2400">
                <a:solidFill>
                  <a:srgbClr val="4F8187"/>
                </a:solidFill>
                <a:latin typeface="Lucida Console" panose="020B0609040504020204" pitchFamily="49" charset="0"/>
              </a:rPr>
              <a:t>num</a:t>
            </a:r>
            <a:r>
              <a:rPr sz="2400">
                <a:latin typeface="Lucida Console" panose="020B0609040504020204" pitchFamily="49" charset="0"/>
              </a:rPr>
              <a:t>++;      </a:t>
            </a:r>
            <a:r>
              <a:rPr sz="2400">
                <a:solidFill>
                  <a:srgbClr val="008400"/>
                </a:solidFill>
                <a:latin typeface="Lucida Console" panose="020B0609040504020204" pitchFamily="49" charset="0"/>
              </a:rPr>
              <a:t>// 则方案数加1</a:t>
            </a:r>
            <a:endParaRPr sz="24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latin typeface="Lucida Console" panose="020B0609040504020204" pitchFamily="49" charset="0"/>
              </a:rPr>
              <a:t>                </a:t>
            </a:r>
            <a:r>
              <a:rPr sz="2400"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 sz="2400">
                <a:latin typeface="Lucida Console" panose="020B0609040504020204" pitchFamily="49" charset="0"/>
              </a:rPr>
              <a:t> &lt;&lt; </a:t>
            </a:r>
            <a:r>
              <a:rPr sz="2400">
                <a:solidFill>
                  <a:srgbClr val="D12F1B"/>
                </a:solidFill>
                <a:latin typeface="Lucida Console" panose="020B0609040504020204" pitchFamily="49" charset="0"/>
              </a:rPr>
              <a:t>"方案"</a:t>
            </a:r>
            <a:r>
              <a:rPr sz="2400">
                <a:latin typeface="Lucida Console" panose="020B0609040504020204" pitchFamily="49" charset="0"/>
              </a:rPr>
              <a:t> &lt;&lt; num &lt;&lt; </a:t>
            </a:r>
            <a:r>
              <a:rPr sz="2400">
                <a:solidFill>
                  <a:srgbClr val="D12F1B"/>
                </a:solidFill>
                <a:latin typeface="Lucida Console" panose="020B0609040504020204" pitchFamily="49" charset="0"/>
              </a:rPr>
              <a:t>": "</a:t>
            </a:r>
            <a:r>
              <a:rPr sz="2400">
                <a:latin typeface="Lucida Console" panose="020B0609040504020204" pitchFamily="49" charset="0"/>
              </a:rPr>
              <a:t>;</a:t>
            </a:r>
            <a:endParaRPr sz="24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latin typeface="Lucida Console" panose="020B0609040504020204" pitchFamily="49" charset="0"/>
              </a:rPr>
              <a:t>                </a:t>
            </a:r>
            <a:r>
              <a:rPr sz="2400"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 sz="2400">
                <a:latin typeface="Lucida Console" panose="020B0609040504020204" pitchFamily="49" charset="0"/>
              </a:rPr>
              <a:t> (</a:t>
            </a:r>
            <a:r>
              <a:rPr sz="2400"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 sz="2400">
                <a:latin typeface="Lucida Console" panose="020B0609040504020204" pitchFamily="49" charset="0"/>
              </a:rPr>
              <a:t> k=</a:t>
            </a:r>
            <a:r>
              <a:rPr sz="2400"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 sz="2400">
                <a:latin typeface="Lucida Console" panose="020B0609040504020204" pitchFamily="49" charset="0"/>
              </a:rPr>
              <a:t>; k&lt;=s; k++) </a:t>
            </a:r>
            <a:r>
              <a:rPr sz="2400"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 sz="2400">
                <a:latin typeface="Lucida Console" panose="020B0609040504020204" pitchFamily="49" charset="0"/>
              </a:rPr>
              <a:t> &lt;&lt; </a:t>
            </a:r>
            <a:r>
              <a:rPr sz="2400">
                <a:solidFill>
                  <a:srgbClr val="4F8187"/>
                </a:solidFill>
                <a:latin typeface="Lucida Console" panose="020B0609040504020204" pitchFamily="49" charset="0"/>
              </a:rPr>
              <a:t>take</a:t>
            </a:r>
            <a:r>
              <a:rPr sz="2400">
                <a:latin typeface="Lucida Console" panose="020B0609040504020204" pitchFamily="49" charset="0"/>
              </a:rPr>
              <a:t>[k];</a:t>
            </a:r>
            <a:endParaRPr sz="24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latin typeface="Lucida Console" panose="020B0609040504020204" pitchFamily="49" charset="0"/>
              </a:rPr>
              <a:t>                </a:t>
            </a:r>
            <a:r>
              <a:rPr sz="2400"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 sz="2400">
                <a:latin typeface="Lucida Console" panose="020B0609040504020204" pitchFamily="49" charset="0"/>
              </a:rPr>
              <a:t> &lt;&lt; </a:t>
            </a:r>
            <a:r>
              <a:rPr sz="2400">
                <a:solidFill>
                  <a:srgbClr val="3E1E81"/>
                </a:solidFill>
                <a:latin typeface="Lucida Console" panose="020B0609040504020204" pitchFamily="49" charset="0"/>
              </a:rPr>
              <a:t>endl</a:t>
            </a:r>
            <a:r>
              <a:rPr sz="2400">
                <a:latin typeface="Lucida Console" panose="020B0609040504020204" pitchFamily="49" charset="0"/>
              </a:rPr>
              <a:t>;</a:t>
            </a:r>
            <a:endParaRPr sz="24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latin typeface="Lucida Console" panose="020B0609040504020204" pitchFamily="49" charset="0"/>
              </a:rPr>
              <a:t>            }</a:t>
            </a:r>
            <a:endParaRPr sz="24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latin typeface="Lucida Console" panose="020B0609040504020204" pitchFamily="49" charset="0"/>
              </a:rPr>
              <a:t>            </a:t>
            </a:r>
            <a:r>
              <a:rPr sz="2400">
                <a:solidFill>
                  <a:srgbClr val="BA2DA2"/>
                </a:solidFill>
                <a:latin typeface="Lucida Console" panose="020B0609040504020204" pitchFamily="49" charset="0"/>
              </a:rPr>
              <a:t>else</a:t>
            </a:r>
            <a:r>
              <a:rPr sz="2400">
                <a:latin typeface="Lucida Console" panose="020B0609040504020204" pitchFamily="49" charset="0"/>
              </a:rPr>
              <a:t> </a:t>
            </a:r>
            <a:r>
              <a:rPr lang="en-US" sz="2400">
                <a:latin typeface="Lucida Console" panose="020B0609040504020204" pitchFamily="49" charset="0"/>
              </a:rPr>
              <a:t>              </a:t>
            </a:r>
            <a:r>
              <a:rPr sz="2400">
                <a:solidFill>
                  <a:srgbClr val="008400"/>
                </a:solidFill>
                <a:latin typeface="Lucida Console" panose="020B0609040504020204" pitchFamily="49" charset="0"/>
              </a:rPr>
              <a:t>// 尚未走到楼下</a:t>
            </a:r>
            <a:endParaRPr sz="24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latin typeface="Lucida Console" panose="020B0609040504020204" pitchFamily="49" charset="0"/>
              </a:rPr>
              <a:t>                </a:t>
            </a:r>
            <a:r>
              <a:rPr sz="2400">
                <a:solidFill>
                  <a:srgbClr val="31595D"/>
                </a:solidFill>
                <a:latin typeface="Lucida Console" panose="020B0609040504020204" pitchFamily="49" charset="0"/>
              </a:rPr>
              <a:t>Try</a:t>
            </a:r>
            <a:r>
              <a:rPr sz="2400">
                <a:latin typeface="Lucida Console" panose="020B0609040504020204" pitchFamily="49" charset="0"/>
              </a:rPr>
              <a:t>(i-j, s+</a:t>
            </a:r>
            <a:r>
              <a:rPr sz="2400"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 sz="2400">
                <a:latin typeface="Lucida Console" panose="020B0609040504020204" pitchFamily="49" charset="0"/>
              </a:rPr>
              <a:t>); </a:t>
            </a:r>
            <a:r>
              <a:rPr sz="2400">
                <a:solidFill>
                  <a:srgbClr val="008400"/>
                </a:solidFill>
                <a:latin typeface="Lucida Console" panose="020B0609040504020204" pitchFamily="49" charset="0"/>
              </a:rPr>
              <a:t>// 再试剩下的台阶</a:t>
            </a:r>
            <a:endParaRPr sz="24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solidFill>
                  <a:srgbClr val="000000"/>
                </a:solidFill>
                <a:latin typeface="Lucida Console" panose="020B0609040504020204" pitchFamily="49" charset="0"/>
              </a:rPr>
              <a:t>        } </a:t>
            </a:r>
            <a:r>
              <a:rPr sz="2400">
                <a:latin typeface="Lucida Console" panose="020B0609040504020204" pitchFamily="49" charset="0"/>
              </a:rPr>
              <a:t>// __if(i&gt;=j)__</a:t>
            </a:r>
            <a:endParaRPr sz="2400"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sz="240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} </a:t>
            </a:r>
            <a:r>
              <a:rPr sz="2400">
                <a:highlight>
                  <a:srgbClr val="C0C0C0"/>
                </a:highlight>
                <a:latin typeface="Lucida Console" panose="020B0609040504020204" pitchFamily="49" charset="0"/>
              </a:rPr>
              <a:t>// __FOR_J__</a:t>
            </a:r>
            <a:endParaRPr sz="240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BE22185-0E8B-E6B8-0762-B6E1706055A4}"/>
              </a:ext>
            </a:extLst>
          </p:cNvPr>
          <p:cNvSpPr/>
          <p:nvPr/>
        </p:nvSpPr>
        <p:spPr>
          <a:xfrm>
            <a:off x="3155894" y="2751292"/>
            <a:ext cx="8818619" cy="4337331"/>
          </a:xfrm>
          <a:prstGeom prst="roundRect">
            <a:avLst>
              <a:gd name="adj" fmla="val 2488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83" name="解题思路2：先判断中止，再枚举递归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解题思路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2：先判断中止，再枚举递归</a:t>
            </a:r>
          </a:p>
        </p:txBody>
      </p:sp>
      <p:pic>
        <p:nvPicPr>
          <p:cNvPr id="8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95" y="2649997"/>
            <a:ext cx="12187410" cy="580646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4E457BB-BFEC-4E26-9B43-538D61C4ED7F}"/>
              </a:ext>
            </a:extLst>
          </p:cNvPr>
          <p:cNvSpPr txBox="1"/>
          <p:nvPr/>
        </p:nvSpPr>
        <p:spPr>
          <a:xfrm>
            <a:off x="1910591" y="8067332"/>
            <a:ext cx="360675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FillTx/>
                <a:latin typeface="Helvetica Neue"/>
                <a:ea typeface="Helvetica Neue"/>
                <a:cs typeface="Helvetica Neue"/>
                <a:sym typeface="Helvetica Neue"/>
              </a:rPr>
              <a:t>Lp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FillTx/>
                <a:latin typeface="Helvetica Neue"/>
                <a:ea typeface="Helvetica Neue"/>
                <a:cs typeface="Helvetica Neue"/>
                <a:sym typeface="Helvetica Neue"/>
              </a:rPr>
              <a:t>表示相同的结构块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87" name="#include &lt;iostream&gt;…"/>
          <p:cNvSpPr txBox="1"/>
          <p:nvPr/>
        </p:nvSpPr>
        <p:spPr>
          <a:xfrm>
            <a:off x="1240751" y="574789"/>
            <a:ext cx="11243463" cy="8604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8492A"/>
                </a:solidFill>
                <a:latin typeface="Lucida Console" panose="020B0609040504020204" pitchFamily="49" charset="0"/>
              </a:rPr>
              <a:t>#include </a:t>
            </a:r>
            <a:r>
              <a:rPr>
                <a:latin typeface="Lucida Console" panose="020B0609040504020204" pitchFamily="49" charset="0"/>
              </a:rPr>
              <a:t>&lt;iostream&gt;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using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namespace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std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/// 楼梯高度</a:t>
            </a:r>
            <a:r>
              <a:rPr lang="en-US">
                <a:latin typeface="Lucida Console" panose="020B0609040504020204" pitchFamily="49" charset="0"/>
              </a:rPr>
              <a:t>: </a:t>
            </a:r>
            <a:r>
              <a:rPr lang="zh-CN" altLang="en-US">
                <a:latin typeface="Lucida Console" panose="020B0609040504020204" pitchFamily="49" charset="0"/>
              </a:rPr>
              <a:t>使用“整型常量”存储，既有类型信息，也不可更改（可以防止误操作）。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const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TARGET_H = </a:t>
            </a:r>
            <a:r>
              <a:rPr lang="en-US" altLang="zh-CN"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;</a:t>
            </a:r>
            <a:r>
              <a:rPr lang="en-US">
                <a:latin typeface="Lucida Console" panose="020B0609040504020204" pitchFamily="49" charset="0"/>
              </a:rPr>
              <a:t>  // </a:t>
            </a:r>
            <a:r>
              <a:rPr lang="zh-CN" altLang="en-US">
                <a:latin typeface="Lucida Console" panose="020B0609040504020204" pitchFamily="49" charset="0"/>
              </a:rPr>
              <a:t>固定了楼梯高度 </a:t>
            </a:r>
            <a:r>
              <a:rPr lang="en-US" altLang="zh-CN">
                <a:latin typeface="Lucida Console" panose="020B0609040504020204" pitchFamily="49" charset="0"/>
              </a:rPr>
              <a:t>– </a:t>
            </a:r>
            <a:r>
              <a:rPr lang="zh-CN" altLang="en-US">
                <a:latin typeface="Lucida Console" panose="020B0609040504020204" pitchFamily="49" charset="0"/>
              </a:rPr>
              <a:t>方便算法测试和验证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/// 方案总数、方案内容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num, path[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TARGET_H</a:t>
            </a:r>
            <a:r>
              <a:rPr>
                <a:latin typeface="Lucida Console" panose="020B0609040504020204" pitchFamily="49" charset="0"/>
              </a:rPr>
              <a:t>];</a:t>
            </a:r>
            <a:r>
              <a:rPr lang="en-US" altLang="zh-CN">
                <a:latin typeface="Lucida Console" panose="020B0609040504020204" pitchFamily="49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Lucida Console" panose="020B0609040504020204" pitchFamily="49" charset="0"/>
              </a:rPr>
              <a:t>// </a:t>
            </a:r>
            <a:r>
              <a:rPr lang="zh-CN" altLang="en-US">
                <a:solidFill>
                  <a:srgbClr val="FF0000"/>
                </a:solidFill>
                <a:latin typeface="Lucida Console" panose="020B0609040504020204" pitchFamily="49" charset="0"/>
              </a:rPr>
              <a:t>常量可以用于数组大小的定义</a:t>
            </a:r>
            <a:endParaRPr>
              <a:solidFill>
                <a:srgbClr val="FF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/// 第step步，从高度height开始，继续下楼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void</a:t>
            </a:r>
            <a:r>
              <a:rPr>
                <a:latin typeface="Lucida Console" panose="020B0609040504020204" pitchFamily="49" charset="0"/>
              </a:rPr>
              <a:t> Try(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height,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step);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main()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总方案数初值为0</a:t>
            </a:r>
            <a:r>
              <a:rPr lang="en-US" altLang="zh-CN">
                <a:latin typeface="Lucida Console" panose="020B0609040504020204" pitchFamily="49" charset="0"/>
              </a:rPr>
              <a:t>【</a:t>
            </a:r>
            <a:r>
              <a:rPr lang="zh-CN" altLang="en-US">
                <a:latin typeface="Lucida Console" panose="020B0609040504020204" pitchFamily="49" charset="0"/>
              </a:rPr>
              <a:t>楼梯高度设置成了常量</a:t>
            </a:r>
            <a:r>
              <a:rPr lang="en-US" altLang="zh-CN">
                <a:latin typeface="Lucida Console" panose="020B0609040504020204" pitchFamily="49" charset="0"/>
              </a:rPr>
              <a:t>TARGET_H</a:t>
            </a:r>
            <a:r>
              <a:rPr lang="zh-CN" altLang="en-US">
                <a:latin typeface="Lucida Console" panose="020B0609040504020204" pitchFamily="49" charset="0"/>
              </a:rPr>
              <a:t>，无需用户输入</a:t>
            </a:r>
            <a:r>
              <a:rPr lang="en-US" altLang="zh-CN">
                <a:latin typeface="Lucida Console" panose="020B0609040504020204" pitchFamily="49" charset="0"/>
              </a:rPr>
              <a:t>】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num</a:t>
            </a:r>
            <a:r>
              <a:rPr>
                <a:latin typeface="Lucida Console" panose="020B0609040504020204" pitchFamily="49" charset="0"/>
              </a:rPr>
              <a:t>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第0步，从高度TARGET_H出发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31595D"/>
                </a:solidFill>
                <a:latin typeface="Lucida Console" panose="020B0609040504020204" pitchFamily="49" charset="0"/>
              </a:rPr>
              <a:t>Try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>
                <a:latin typeface="Lucida Console" panose="020B0609040504020204" pitchFamily="49" charset="0"/>
              </a:rPr>
              <a:t>TARGET_H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  <a:r>
              <a:rPr lang="en-US" altLang="zh-CN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// </a:t>
            </a:r>
            <a:r>
              <a:rPr lang="zh-CN" altLang="en-US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函数形参：</a:t>
            </a:r>
            <a:r>
              <a:rPr lang="en-US" altLang="zh-CN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height = TARGET_H, step = 0</a:t>
            </a:r>
            <a:endParaRPr>
              <a:solidFill>
                <a:srgbClr val="000000"/>
              </a:solidFill>
              <a:highlight>
                <a:srgbClr val="FFFF00"/>
              </a:highlight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478478" y="9215867"/>
            <a:ext cx="281968" cy="431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3" name="考核要求"/>
          <p:cNvSpPr txBox="1">
            <a:spLocks noGrp="1"/>
          </p:cNvSpPr>
          <p:nvPr>
            <p:ph type="title" idx="4294967295"/>
          </p:nvPr>
        </p:nvSpPr>
        <p:spPr>
          <a:xfrm>
            <a:off x="1192106" y="3831448"/>
            <a:ext cx="10620588" cy="2090703"/>
          </a:xfrm>
          <a:prstGeom prst="rect">
            <a:avLst/>
          </a:prstGeom>
          <a:solidFill>
            <a:srgbClr val="0433FF"/>
          </a:solidFill>
          <a:effectLst>
            <a:outerShdw blurRad="266700" dir="5400000" rotWithShape="0">
              <a:srgbClr val="000000"/>
            </a:outerShdw>
          </a:effectLst>
        </p:spPr>
        <p:txBody>
          <a:bodyPr lIns="65022" tIns="65022" rIns="65022" bIns="65022"/>
          <a:lstStyle>
            <a:lvl1pPr defTabSz="543305">
              <a:defRPr sz="7440">
                <a:solidFill>
                  <a:srgbClr val="FFFFFF"/>
                </a:solidFill>
              </a:defRPr>
            </a:lvl1pPr>
          </a:lstStyle>
          <a:p>
            <a:r>
              <a:t>上周思考题回顾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90" name="/// 第step步，从高度height开始，继续下楼…"/>
          <p:cNvSpPr txBox="1"/>
          <p:nvPr/>
        </p:nvSpPr>
        <p:spPr>
          <a:xfrm>
            <a:off x="1242000" y="371656"/>
            <a:ext cx="10637527" cy="9010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/// 第step步，从高度height开始，继续下楼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void</a:t>
            </a:r>
            <a:r>
              <a:rPr>
                <a:latin typeface="Lucida Console" panose="020B0609040504020204" pitchFamily="49" charset="0"/>
              </a:rPr>
              <a:t> Try(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height,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step)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递归中止条件：到达楼梯底层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(height ==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 </a:t>
            </a:r>
            <a:r>
              <a:rPr>
                <a:latin typeface="Lucida Console" panose="020B0609040504020204" pitchFamily="49" charset="0"/>
              </a:rPr>
              <a:t>  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num</a:t>
            </a:r>
            <a:r>
              <a:rPr>
                <a:latin typeface="Lucida Console" panose="020B0609040504020204" pitchFamily="49" charset="0"/>
              </a:rPr>
              <a:t> ++;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 </a:t>
            </a:r>
            <a:r>
              <a:rPr>
                <a:latin typeface="Lucida Console" panose="020B0609040504020204" pitchFamily="49" charset="0"/>
              </a:rPr>
              <a:t>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num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D12F1B"/>
                </a:solidFill>
                <a:latin typeface="Lucida Console" panose="020B0609040504020204" pitchFamily="49" charset="0"/>
              </a:rPr>
              <a:t>": "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i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 i &lt; step; i++)</a:t>
            </a:r>
            <a:r>
              <a:rPr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path</a:t>
            </a:r>
            <a:r>
              <a:rPr>
                <a:latin typeface="Lucida Console" panose="020B0609040504020204" pitchFamily="49" charset="0"/>
              </a:rPr>
              <a:t>[i] &lt;&lt;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' '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3E1E81"/>
                </a:solidFill>
                <a:latin typeface="Lucida Console" panose="020B0609040504020204" pitchFamily="49" charset="0"/>
              </a:rPr>
              <a:t>endl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return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}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依次尝试不同的下楼步数(循环变量i是</a:t>
            </a:r>
            <a:r>
              <a:rPr lang="zh-CN" altLang="en-US">
                <a:latin typeface="Lucida Console" panose="020B0609040504020204" pitchFamily="49" charset="0"/>
              </a:rPr>
              <a:t>可能的</a:t>
            </a:r>
            <a:r>
              <a:rPr>
                <a:latin typeface="Lucida Console" panose="020B0609040504020204" pitchFamily="49" charset="0"/>
              </a:rPr>
              <a:t>步数)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i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i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r>
              <a:rPr>
                <a:latin typeface="Lucida Console" panose="020B0609040504020204" pitchFamily="49" charset="0"/>
              </a:rPr>
              <a:t>; i++)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latin typeface="Lucida Console" panose="020B0609040504020204" pitchFamily="49" charset="0"/>
              </a:rPr>
              <a:t>/// 1. 计算新高度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new_height = height - i;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latin typeface="Lucida Console" panose="020B0609040504020204" pitchFamily="49" charset="0"/>
              </a:rPr>
              <a:t>/// 2. 高度是否可行？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(new_height &lt;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) </a:t>
            </a:r>
            <a:r>
              <a:rPr lang="en-US" altLang="zh-CN">
                <a:solidFill>
                  <a:srgbClr val="BA2DA2"/>
                </a:solidFill>
                <a:latin typeface="Lucida Console" panose="020B0609040504020204" pitchFamily="49" charset="0"/>
              </a:rPr>
              <a:t>br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e</a:t>
            </a:r>
            <a:r>
              <a:rPr lang="en-US">
                <a:solidFill>
                  <a:srgbClr val="BA2DA2"/>
                </a:solidFill>
                <a:latin typeface="Lucida Console" panose="020B0609040504020204" pitchFamily="49" charset="0"/>
              </a:rPr>
              <a:t>ak</a:t>
            </a:r>
            <a:r>
              <a:rPr>
                <a:latin typeface="Lucida Console" panose="020B0609040504020204" pitchFamily="49" charset="0"/>
              </a:rPr>
              <a:t>; </a:t>
            </a:r>
            <a:r>
              <a:rPr lang="en-US" altLang="zh-CN">
                <a:highlight>
                  <a:srgbClr val="FFFF00"/>
                </a:highlight>
                <a:latin typeface="Lucida Console" panose="020B0609040504020204" pitchFamily="49" charset="0"/>
              </a:rPr>
              <a:t>/// </a:t>
            </a:r>
            <a:r>
              <a:rPr lang="zh-CN" altLang="en-US">
                <a:highlight>
                  <a:srgbClr val="FFFF00"/>
                </a:highlight>
                <a:latin typeface="Lucida Console" panose="020B0609040504020204" pitchFamily="49" charset="0"/>
              </a:rPr>
              <a:t>这里能用</a:t>
            </a:r>
            <a:r>
              <a:rPr lang="en-US" altLang="zh-CN">
                <a:highlight>
                  <a:srgbClr val="FFFF00"/>
                </a:highlight>
                <a:latin typeface="Lucida Console" panose="020B0609040504020204" pitchFamily="49" charset="0"/>
              </a:rPr>
              <a:t>continue</a:t>
            </a:r>
            <a:r>
              <a:rPr lang="zh-CN" altLang="en-US">
                <a:highlight>
                  <a:srgbClr val="FFFF00"/>
                </a:highlight>
                <a:latin typeface="Lucida Console" panose="020B0609040504020204" pitchFamily="49" charset="0"/>
              </a:rPr>
              <a:t>吗</a:t>
            </a:r>
            <a:r>
              <a:rPr lang="en-US" altLang="zh-CN">
                <a:highlight>
                  <a:srgbClr val="FFFF00"/>
                </a:highlight>
                <a:latin typeface="Lucida Console" panose="020B0609040504020204" pitchFamily="49" charset="0"/>
              </a:rPr>
              <a:t>?</a:t>
            </a:r>
            <a:endParaRPr>
              <a:highlight>
                <a:srgbClr val="FFFF00"/>
              </a:highlight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latin typeface="Lucida Console" panose="020B0609040504020204" pitchFamily="49" charset="0"/>
              </a:rPr>
              <a:t>/// 3. 记录当前步数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path</a:t>
            </a:r>
            <a:r>
              <a:rPr>
                <a:latin typeface="Lucida Console" panose="020B0609040504020204" pitchFamily="49" charset="0"/>
              </a:rPr>
              <a:t>[step] = i;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latin typeface="Lucida Console" panose="020B0609040504020204" pitchFamily="49" charset="0"/>
              </a:rPr>
              <a:t>/// 4. 继续向目标前进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31595D"/>
                </a:solidFill>
                <a:latin typeface="Lucida Console" panose="020B0609040504020204" pitchFamily="49" charset="0"/>
              </a:rPr>
              <a:t>Try</a:t>
            </a:r>
            <a:r>
              <a:rPr>
                <a:latin typeface="Lucida Console" panose="020B0609040504020204" pitchFamily="49" charset="0"/>
              </a:rPr>
              <a:t>(new_height, step+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);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11AE194-224E-B6B8-1D38-374B669EE213}"/>
              </a:ext>
            </a:extLst>
          </p:cNvPr>
          <p:cNvSpPr/>
          <p:nvPr/>
        </p:nvSpPr>
        <p:spPr>
          <a:xfrm>
            <a:off x="1917813" y="1699327"/>
            <a:ext cx="10056700" cy="2799845"/>
          </a:xfrm>
          <a:prstGeom prst="roundRect">
            <a:avLst>
              <a:gd name="adj" fmla="val 2488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3678163-81C3-C6D7-550D-6A62FC047960}"/>
              </a:ext>
            </a:extLst>
          </p:cNvPr>
          <p:cNvSpPr/>
          <p:nvPr/>
        </p:nvSpPr>
        <p:spPr>
          <a:xfrm>
            <a:off x="1917813" y="5316467"/>
            <a:ext cx="10056700" cy="3244906"/>
          </a:xfrm>
          <a:prstGeom prst="roundRect">
            <a:avLst>
              <a:gd name="adj" fmla="val 2488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93" name="【任务10.2】跳马"/>
          <p:cNvSpPr>
            <a:spLocks noGrp="1"/>
          </p:cNvSpPr>
          <p:nvPr>
            <p:ph type="title"/>
          </p:nvPr>
        </p:nvSpPr>
        <p:spPr>
          <a:xfrm>
            <a:off x="547201" y="354125"/>
            <a:ext cx="4914923" cy="1152045"/>
          </a:xfrm>
          <a:prstGeom prst="rect">
            <a:avLst/>
          </a:prstGeom>
        </p:spPr>
        <p:txBody>
          <a:bodyPr/>
          <a:lstStyle/>
          <a:p>
            <a:pPr algn="l"/>
            <a:r>
              <a:t>【任务1</a:t>
            </a:r>
            <a:r>
              <a:rPr lang="en-US" altLang="zh-CN"/>
              <a:t>0</a:t>
            </a:r>
            <a:r>
              <a:t>.2】跳马</a:t>
            </a:r>
            <a:r>
              <a:rPr lang="zh-CN" altLang="en-US"/>
              <a:t>问题</a:t>
            </a:r>
            <a:endParaRPr/>
          </a:p>
        </p:txBody>
      </p:sp>
      <p:sp>
        <p:nvSpPr>
          <p:cNvPr id="94" name="在半张中国象棋的棋盘上，一只马从左下角跳到右上角，只允许往右跳，不允许往左跳，问能有多少种跳步方案。…"/>
          <p:cNvSpPr txBox="1"/>
          <p:nvPr/>
        </p:nvSpPr>
        <p:spPr>
          <a:xfrm>
            <a:off x="570763" y="2071378"/>
            <a:ext cx="11537663" cy="1970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altLang="zh-CN"/>
              <a:t>       </a:t>
            </a:r>
            <a:r>
              <a:t>在半张中国象棋的棋盘上，一只马从左下角跳到右上角，只允许往右跳，不允许往左跳，问能有多少种跳步方案。</a:t>
            </a:r>
          </a:p>
          <a:p>
            <a:r>
              <a:rPr lang="en-US" altLang="zh-CN"/>
              <a:t>       </a:t>
            </a:r>
            <a:r>
              <a:t>要求：输出方案数和各方案的具体跳法。</a:t>
            </a:r>
          </a:p>
        </p:txBody>
      </p:sp>
      <p:grpSp>
        <p:nvGrpSpPr>
          <p:cNvPr id="115" name="成组"/>
          <p:cNvGrpSpPr/>
          <p:nvPr/>
        </p:nvGrpSpPr>
        <p:grpSpPr>
          <a:xfrm>
            <a:off x="1611283" y="4391721"/>
            <a:ext cx="9763614" cy="5253497"/>
            <a:chOff x="0" y="0"/>
            <a:chExt cx="9763612" cy="5253496"/>
          </a:xfrm>
        </p:grpSpPr>
        <p:graphicFrame>
          <p:nvGraphicFramePr>
            <p:cNvPr id="95" name="表格"/>
            <p:cNvGraphicFramePr/>
            <p:nvPr/>
          </p:nvGraphicFramePr>
          <p:xfrm>
            <a:off x="252844" y="215599"/>
            <a:ext cx="9276542" cy="4802899"/>
          </p:xfrm>
          <a:graphic>
            <a:graphicData uri="http://schemas.openxmlformats.org/drawingml/2006/table">
              <a:tbl>
                <a:tblPr bandRow="1">
                  <a:tableStyleId>{C7B018BB-80A7-4F77-B60F-C8B233D01FF8}</a:tableStyleId>
                </a:tblPr>
                <a:tblGrid>
                  <a:gridCol w="11595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956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5956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5956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59568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159568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159568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1159568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</a:tblGrid>
                <a:tr h="1200725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200725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200725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200725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pic>
          <p:nvPicPr>
            <p:cNvPr id="96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7720365">
              <a:off x="-329862" y="3759175"/>
              <a:ext cx="2419067" cy="76201"/>
            </a:xfrm>
            <a:prstGeom prst="rect">
              <a:avLst/>
            </a:prstGeom>
            <a:effectLst/>
          </p:spPr>
        </p:pic>
        <p:sp>
          <p:nvSpPr>
            <p:cNvPr id="98" name="圆形"/>
            <p:cNvSpPr/>
            <p:nvPr/>
          </p:nvSpPr>
          <p:spPr>
            <a:xfrm>
              <a:off x="0" y="4775415"/>
              <a:ext cx="478080" cy="4780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99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00861">
              <a:off x="4767102" y="737145"/>
              <a:ext cx="2547520" cy="76201"/>
            </a:xfrm>
            <a:prstGeom prst="rect">
              <a:avLst/>
            </a:prstGeom>
            <a:effectLst/>
          </p:spPr>
        </p:pic>
        <p:pic>
          <p:nvPicPr>
            <p:cNvPr id="101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1096">
              <a:off x="6510983" y="1336647"/>
              <a:ext cx="2553059" cy="76201"/>
            </a:xfrm>
            <a:prstGeom prst="rect">
              <a:avLst/>
            </a:prstGeom>
            <a:effectLst/>
          </p:spPr>
        </p:pic>
        <p:pic>
          <p:nvPicPr>
            <p:cNvPr id="103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6906077">
              <a:off x="7677398" y="1336647"/>
              <a:ext cx="2557357" cy="76201"/>
            </a:xfrm>
            <a:prstGeom prst="rect">
              <a:avLst/>
            </a:prstGeom>
            <a:effectLst/>
          </p:spPr>
        </p:pic>
        <p:sp>
          <p:nvSpPr>
            <p:cNvPr id="105" name="圆形"/>
            <p:cNvSpPr/>
            <p:nvPr/>
          </p:nvSpPr>
          <p:spPr>
            <a:xfrm>
              <a:off x="6984076" y="0"/>
              <a:ext cx="478080" cy="47808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6" name="圆形"/>
            <p:cNvSpPr/>
            <p:nvPr/>
          </p:nvSpPr>
          <p:spPr>
            <a:xfrm>
              <a:off x="8134804" y="2378009"/>
              <a:ext cx="478080" cy="4780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7" name="圆形"/>
            <p:cNvSpPr/>
            <p:nvPr/>
          </p:nvSpPr>
          <p:spPr>
            <a:xfrm>
              <a:off x="9285531" y="0"/>
              <a:ext cx="478081" cy="47808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108" name="线条" descr="线条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7659764">
              <a:off x="736877" y="1336647"/>
              <a:ext cx="2536798" cy="76201"/>
            </a:xfrm>
            <a:prstGeom prst="rect">
              <a:avLst/>
            </a:prstGeom>
            <a:effectLst/>
          </p:spPr>
        </p:pic>
        <p:pic>
          <p:nvPicPr>
            <p:cNvPr id="110" name="线条" descr="线条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556867">
              <a:off x="2494273" y="737145"/>
              <a:ext cx="2460088" cy="76201"/>
            </a:xfrm>
            <a:prstGeom prst="rect">
              <a:avLst/>
            </a:prstGeom>
            <a:effectLst/>
          </p:spPr>
        </p:pic>
        <p:sp>
          <p:nvSpPr>
            <p:cNvPr id="112" name="圆形"/>
            <p:cNvSpPr/>
            <p:nvPr/>
          </p:nvSpPr>
          <p:spPr>
            <a:xfrm>
              <a:off x="2318111" y="0"/>
              <a:ext cx="478081" cy="47808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" name="圆形"/>
            <p:cNvSpPr/>
            <p:nvPr/>
          </p:nvSpPr>
          <p:spPr>
            <a:xfrm>
              <a:off x="4652076" y="1198017"/>
              <a:ext cx="478081" cy="4780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" name="圆形"/>
            <p:cNvSpPr/>
            <p:nvPr/>
          </p:nvSpPr>
          <p:spPr>
            <a:xfrm>
              <a:off x="1167383" y="2378009"/>
              <a:ext cx="478081" cy="4780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0" name="数字化棋盘，使位置可计算">
            <a:extLst>
              <a:ext uri="{FF2B5EF4-FFF2-40B4-BE49-F238E27FC236}">
                <a16:creationId xmlns:a16="http://schemas.microsoft.com/office/drawing/2014/main" id="{F4781673-D9F2-4B25-9275-E5DCAC9F8E64}"/>
              </a:ext>
            </a:extLst>
          </p:cNvPr>
          <p:cNvSpPr txBox="1">
            <a:spLocks/>
          </p:cNvSpPr>
          <p:nvPr/>
        </p:nvSpPr>
        <p:spPr>
          <a:xfrm>
            <a:off x="2873323" y="7834423"/>
            <a:ext cx="7246630" cy="11520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2" tIns="65022" rIns="65022" bIns="65022" anchor="ctr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algn="r" hangingPunct="1"/>
            <a:r>
              <a:rPr lang="zh-CN" altLang="en-US">
                <a:solidFill>
                  <a:srgbClr val="FFFF00"/>
                </a:solidFill>
              </a:rPr>
              <a:t>从哪里着手？怎么让计算机来算？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18" name="数字化棋盘，使位置可计算"/>
          <p:cNvSpPr>
            <a:spLocks noGrp="1"/>
          </p:cNvSpPr>
          <p:nvPr>
            <p:ph type="title"/>
          </p:nvPr>
        </p:nvSpPr>
        <p:spPr>
          <a:xfrm>
            <a:off x="547200" y="354125"/>
            <a:ext cx="8749901" cy="1152045"/>
          </a:xfrm>
          <a:prstGeom prst="rect">
            <a:avLst/>
          </a:prstGeom>
        </p:spPr>
        <p:txBody>
          <a:bodyPr/>
          <a:lstStyle/>
          <a:p>
            <a:r>
              <a:rPr lang="zh-CN" altLang="en-US" b="1"/>
              <a:t>关键</a:t>
            </a:r>
            <a:r>
              <a:rPr lang="en-US" altLang="zh-CN" b="1"/>
              <a:t>1</a:t>
            </a:r>
            <a:r>
              <a:rPr lang="zh-CN" altLang="en-US" b="1"/>
              <a:t>：</a:t>
            </a:r>
            <a:r>
              <a:t>数字化棋盘，使</a:t>
            </a:r>
            <a:r>
              <a:rPr b="1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位置</a:t>
            </a:r>
            <a:r>
              <a:t>可</a:t>
            </a:r>
            <a:r>
              <a:rPr lang="zh-CN" altLang="en-US"/>
              <a:t>用于</a:t>
            </a:r>
            <a:r>
              <a:t>计算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EB75474-2547-48CF-BFB9-8CA864E892D2}"/>
              </a:ext>
            </a:extLst>
          </p:cNvPr>
          <p:cNvGrpSpPr/>
          <p:nvPr/>
        </p:nvGrpSpPr>
        <p:grpSpPr>
          <a:xfrm>
            <a:off x="658298" y="2180782"/>
            <a:ext cx="11911711" cy="6932855"/>
            <a:chOff x="658298" y="2180782"/>
            <a:chExt cx="11911711" cy="6932855"/>
          </a:xfrm>
        </p:grpSpPr>
        <p:graphicFrame>
          <p:nvGraphicFramePr>
            <p:cNvPr id="119" name="表格"/>
            <p:cNvGraphicFramePr/>
            <p:nvPr>
              <p:extLst>
                <p:ext uri="{D42A27DB-BD31-4B8C-83A1-F6EECF244321}">
                  <p14:modId xmlns:p14="http://schemas.microsoft.com/office/powerpoint/2010/main" val="205794489"/>
                </p:ext>
              </p:extLst>
            </p:nvPr>
          </p:nvGraphicFramePr>
          <p:xfrm>
            <a:off x="1488908" y="2911985"/>
            <a:ext cx="10039048" cy="5198896"/>
          </p:xfrm>
          <a:graphic>
            <a:graphicData uri="http://schemas.openxmlformats.org/drawingml/2006/table">
              <a:tbl>
                <a:tblPr bandRow="1">
                  <a:tableStyleId>{C7B018BB-80A7-4F77-B60F-C8B233D01FF8}</a:tableStyleId>
                </a:tblPr>
                <a:tblGrid>
                  <a:gridCol w="125488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5488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488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254881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254881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254881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254881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1254881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</a:tblGrid>
                <a:tr h="1299724"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299724"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299724"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299724"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100000"/>
                          </a:lnSpc>
                          <a:defRPr>
                            <a:sym typeface="Helvetica Neue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pic>
          <p:nvPicPr>
            <p:cNvPr id="120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7720365">
              <a:off x="860961" y="6753093"/>
              <a:ext cx="2613691" cy="76201"/>
            </a:xfrm>
            <a:prstGeom prst="rect">
              <a:avLst/>
            </a:prstGeom>
          </p:spPr>
        </p:pic>
        <p:sp>
          <p:nvSpPr>
            <p:cNvPr id="122" name="圆形"/>
            <p:cNvSpPr/>
            <p:nvPr/>
          </p:nvSpPr>
          <p:spPr>
            <a:xfrm>
              <a:off x="1215060" y="7850587"/>
              <a:ext cx="517795" cy="517795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123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00861">
              <a:off x="6381332" y="3480021"/>
              <a:ext cx="2752815" cy="76201"/>
            </a:xfrm>
            <a:prstGeom prst="rect">
              <a:avLst/>
            </a:prstGeom>
          </p:spPr>
        </p:pic>
        <p:pic>
          <p:nvPicPr>
            <p:cNvPr id="125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1096">
              <a:off x="8270080" y="4129323"/>
              <a:ext cx="2758813" cy="76201"/>
            </a:xfrm>
            <a:prstGeom prst="rect">
              <a:avLst/>
            </a:prstGeom>
          </p:spPr>
        </p:pic>
        <p:pic>
          <p:nvPicPr>
            <p:cNvPr id="127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6906077">
              <a:off x="9533390" y="4129323"/>
              <a:ext cx="2763467" cy="76201"/>
            </a:xfrm>
            <a:prstGeom prst="rect">
              <a:avLst/>
            </a:prstGeom>
          </p:spPr>
        </p:pic>
        <p:sp>
          <p:nvSpPr>
            <p:cNvPr id="129" name="圆形"/>
            <p:cNvSpPr/>
            <p:nvPr/>
          </p:nvSpPr>
          <p:spPr>
            <a:xfrm>
              <a:off x="8779307" y="2678476"/>
              <a:ext cx="517795" cy="517795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圆形"/>
            <p:cNvSpPr/>
            <p:nvPr/>
          </p:nvSpPr>
          <p:spPr>
            <a:xfrm>
              <a:off x="10025626" y="5254028"/>
              <a:ext cx="517795" cy="517795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1" name="圆形"/>
            <p:cNvSpPr/>
            <p:nvPr/>
          </p:nvSpPr>
          <p:spPr>
            <a:xfrm>
              <a:off x="11271946" y="2678476"/>
              <a:ext cx="517795" cy="517795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132" name="线条" descr="线条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7659764">
              <a:off x="2016315" y="4129323"/>
              <a:ext cx="2741202" cy="76201"/>
            </a:xfrm>
            <a:prstGeom prst="rect">
              <a:avLst/>
            </a:prstGeom>
          </p:spPr>
        </p:pic>
        <p:pic>
          <p:nvPicPr>
            <p:cNvPr id="134" name="线条" descr="线条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556867">
              <a:off x="3919699" y="3480021"/>
              <a:ext cx="2658119" cy="76201"/>
            </a:xfrm>
            <a:prstGeom prst="rect">
              <a:avLst/>
            </a:prstGeom>
          </p:spPr>
        </p:pic>
        <p:sp>
          <p:nvSpPr>
            <p:cNvPr id="136" name="圆形"/>
            <p:cNvSpPr/>
            <p:nvPr/>
          </p:nvSpPr>
          <p:spPr>
            <a:xfrm>
              <a:off x="3725738" y="2678476"/>
              <a:ext cx="517795" cy="517795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7" name="圆形"/>
            <p:cNvSpPr/>
            <p:nvPr/>
          </p:nvSpPr>
          <p:spPr>
            <a:xfrm>
              <a:off x="6253587" y="3976013"/>
              <a:ext cx="517795" cy="517795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8" name="圆形"/>
            <p:cNvSpPr/>
            <p:nvPr/>
          </p:nvSpPr>
          <p:spPr>
            <a:xfrm>
              <a:off x="2479419" y="5254028"/>
              <a:ext cx="517795" cy="517795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" name="0"/>
            <p:cNvSpPr txBox="1"/>
            <p:nvPr/>
          </p:nvSpPr>
          <p:spPr>
            <a:xfrm>
              <a:off x="1272178" y="8553187"/>
              <a:ext cx="326137" cy="5604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40" name="1"/>
            <p:cNvSpPr txBox="1"/>
            <p:nvPr/>
          </p:nvSpPr>
          <p:spPr>
            <a:xfrm>
              <a:off x="2549905" y="8553187"/>
              <a:ext cx="326137" cy="5604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1" name="2"/>
            <p:cNvSpPr txBox="1"/>
            <p:nvPr/>
          </p:nvSpPr>
          <p:spPr>
            <a:xfrm>
              <a:off x="3827633" y="8553187"/>
              <a:ext cx="326137" cy="5604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42" name="3"/>
            <p:cNvSpPr txBox="1"/>
            <p:nvPr/>
          </p:nvSpPr>
          <p:spPr>
            <a:xfrm>
              <a:off x="5105361" y="8553187"/>
              <a:ext cx="326137" cy="5604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43" name="4"/>
            <p:cNvSpPr txBox="1"/>
            <p:nvPr/>
          </p:nvSpPr>
          <p:spPr>
            <a:xfrm>
              <a:off x="6319589" y="8553187"/>
              <a:ext cx="326137" cy="5604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44" name="5"/>
            <p:cNvSpPr txBox="1"/>
            <p:nvPr/>
          </p:nvSpPr>
          <p:spPr>
            <a:xfrm>
              <a:off x="7597316" y="8553187"/>
              <a:ext cx="326137" cy="5604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45" name="6"/>
            <p:cNvSpPr txBox="1"/>
            <p:nvPr/>
          </p:nvSpPr>
          <p:spPr>
            <a:xfrm>
              <a:off x="8875045" y="8553187"/>
              <a:ext cx="326137" cy="5604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46" name="7"/>
            <p:cNvSpPr txBox="1"/>
            <p:nvPr/>
          </p:nvSpPr>
          <p:spPr>
            <a:xfrm>
              <a:off x="10152772" y="8553187"/>
              <a:ext cx="326137" cy="5604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47" name="8"/>
            <p:cNvSpPr txBox="1"/>
            <p:nvPr/>
          </p:nvSpPr>
          <p:spPr>
            <a:xfrm>
              <a:off x="11366999" y="8553187"/>
              <a:ext cx="326137" cy="5604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148" name="0"/>
            <p:cNvSpPr txBox="1"/>
            <p:nvPr/>
          </p:nvSpPr>
          <p:spPr>
            <a:xfrm>
              <a:off x="658298" y="7813201"/>
              <a:ext cx="326137" cy="5604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chemeClr val="accent6">
                      <a:satOff val="-15808"/>
                      <a:lumOff val="-17557"/>
                    </a:schemeClr>
                  </a:solid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49" name="1"/>
            <p:cNvSpPr txBox="1"/>
            <p:nvPr/>
          </p:nvSpPr>
          <p:spPr>
            <a:xfrm>
              <a:off x="658298" y="6489968"/>
              <a:ext cx="326137" cy="5604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chemeClr val="accent6">
                      <a:satOff val="-15808"/>
                      <a:lumOff val="-17557"/>
                    </a:schemeClr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50" name="2"/>
            <p:cNvSpPr txBox="1"/>
            <p:nvPr/>
          </p:nvSpPr>
          <p:spPr>
            <a:xfrm>
              <a:off x="658298" y="5243204"/>
              <a:ext cx="326137" cy="5604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chemeClr val="accent6">
                      <a:satOff val="-15808"/>
                      <a:lumOff val="-17557"/>
                    </a:schemeClr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3"/>
            <p:cNvSpPr txBox="1"/>
            <p:nvPr/>
          </p:nvSpPr>
          <p:spPr>
            <a:xfrm>
              <a:off x="658298" y="3929960"/>
              <a:ext cx="326137" cy="5604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chemeClr val="accent6">
                      <a:satOff val="-15808"/>
                      <a:lumOff val="-17557"/>
                    </a:schemeClr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52" name="4"/>
            <p:cNvSpPr txBox="1"/>
            <p:nvPr/>
          </p:nvSpPr>
          <p:spPr>
            <a:xfrm>
              <a:off x="658298" y="2678476"/>
              <a:ext cx="326137" cy="5604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chemeClr val="accent6">
                      <a:satOff val="-15808"/>
                      <a:lumOff val="-17557"/>
                    </a:schemeClr>
                  </a:solid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3" name="(4, 3)"/>
            <p:cNvSpPr txBox="1"/>
            <p:nvPr/>
          </p:nvSpPr>
          <p:spPr>
            <a:xfrm>
              <a:off x="6612522" y="4329875"/>
              <a:ext cx="975361" cy="5604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>
                <a:def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(</a:t>
              </a:r>
              <a:r>
                <a:t>4</a:t>
              </a:r>
              <a:r>
                <a:rPr>
                  <a:solidFill>
                    <a:srgbClr val="000000"/>
                  </a:solidFill>
                </a:rPr>
                <a:t>,</a:t>
              </a:r>
              <a:r>
                <a:t> </a:t>
              </a:r>
              <a:r>
                <a:rPr>
                  <a:solidFill>
                    <a:schemeClr val="accent6">
                      <a:satOff val="-15808"/>
                      <a:lumOff val="-17557"/>
                    </a:schemeClr>
                  </a:solidFill>
                </a:rPr>
                <a:t>3</a:t>
              </a:r>
              <a:r>
                <a:rPr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54" name="(2, 4)"/>
            <p:cNvSpPr txBox="1"/>
            <p:nvPr/>
          </p:nvSpPr>
          <p:spPr>
            <a:xfrm>
              <a:off x="4076045" y="2180782"/>
              <a:ext cx="975361" cy="5604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>
                <a:def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(</a:t>
              </a:r>
              <a:r>
                <a:t>2</a:t>
              </a:r>
              <a:r>
                <a:rPr>
                  <a:solidFill>
                    <a:srgbClr val="000000"/>
                  </a:solidFill>
                </a:rPr>
                <a:t>,</a:t>
              </a:r>
              <a:r>
                <a:t> </a:t>
              </a:r>
              <a:r>
                <a:rPr>
                  <a:solidFill>
                    <a:schemeClr val="accent6">
                      <a:satOff val="-15808"/>
                      <a:lumOff val="-17557"/>
                    </a:schemeClr>
                  </a:solidFill>
                </a:rPr>
                <a:t>4</a:t>
              </a:r>
              <a:r>
                <a:rPr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55" name="(8, 4)"/>
            <p:cNvSpPr txBox="1"/>
            <p:nvPr/>
          </p:nvSpPr>
          <p:spPr>
            <a:xfrm>
              <a:off x="11594648" y="2180782"/>
              <a:ext cx="975361" cy="5604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>
                <a:def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(</a:t>
              </a:r>
              <a:r>
                <a:t>8</a:t>
              </a:r>
              <a:r>
                <a:rPr>
                  <a:solidFill>
                    <a:srgbClr val="000000"/>
                  </a:solidFill>
                </a:rPr>
                <a:t>,</a:t>
              </a:r>
              <a:r>
                <a:t> </a:t>
              </a:r>
              <a:r>
                <a:rPr>
                  <a:solidFill>
                    <a:schemeClr val="accent6">
                      <a:satOff val="-15808"/>
                      <a:lumOff val="-17557"/>
                    </a:schemeClr>
                  </a:solidFill>
                </a:rPr>
                <a:t>4</a:t>
              </a:r>
              <a:r>
                <a:rPr>
                  <a:solidFill>
                    <a:srgbClr val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837343"/>
      </p:ext>
    </p:extLst>
  </p:cSld>
  <p:clrMapOvr>
    <a:masterClrMapping/>
  </p:clrMapOvr>
  <p:transition spd="med">
    <p:pull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58" name="数字化跳法，使操作可计算"/>
          <p:cNvSpPr>
            <a:spLocks noGrp="1"/>
          </p:cNvSpPr>
          <p:nvPr>
            <p:ph type="title"/>
          </p:nvPr>
        </p:nvSpPr>
        <p:spPr>
          <a:xfrm>
            <a:off x="547201" y="354125"/>
            <a:ext cx="8732530" cy="1152045"/>
          </a:xfrm>
          <a:prstGeom prst="rect">
            <a:avLst/>
          </a:prstGeom>
        </p:spPr>
        <p:txBody>
          <a:bodyPr/>
          <a:lstStyle/>
          <a:p>
            <a:r>
              <a:rPr lang="zh-CN" altLang="en-US" b="1"/>
              <a:t>关键</a:t>
            </a:r>
            <a:r>
              <a:rPr lang="en-US" altLang="zh-CN" b="1"/>
              <a:t>2</a:t>
            </a:r>
            <a:r>
              <a:rPr lang="zh-CN" altLang="en-US" b="1"/>
              <a:t>：</a:t>
            </a:r>
            <a:r>
              <a:t>数字化跳法，使</a:t>
            </a:r>
            <a:r>
              <a:rPr b="1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操作</a:t>
            </a:r>
            <a:r>
              <a:t>可</a:t>
            </a:r>
            <a:r>
              <a:rPr lang="zh-CN" altLang="en-US"/>
              <a:t>用于</a:t>
            </a:r>
            <a:r>
              <a:t>计算</a:t>
            </a:r>
          </a:p>
        </p:txBody>
      </p:sp>
      <p:graphicFrame>
        <p:nvGraphicFramePr>
          <p:cNvPr id="159" name="表格"/>
          <p:cNvGraphicFramePr/>
          <p:nvPr/>
        </p:nvGraphicFramePr>
        <p:xfrm>
          <a:off x="1945459" y="3507469"/>
          <a:ext cx="2624346" cy="4442836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1312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0709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0709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0709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0709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hueOff val="114395"/>
                          <a:lumOff val="-24975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马"/>
          <p:cNvSpPr/>
          <p:nvPr/>
        </p:nvSpPr>
        <p:spPr>
          <a:xfrm>
            <a:off x="1550835" y="5355767"/>
            <a:ext cx="871548" cy="746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3" h="21576" extrusionOk="0">
                <a:moveTo>
                  <a:pt x="18953" y="14"/>
                </a:moveTo>
                <a:cubicBezTo>
                  <a:pt x="18892" y="51"/>
                  <a:pt x="18822" y="169"/>
                  <a:pt x="18765" y="369"/>
                </a:cubicBezTo>
                <a:cubicBezTo>
                  <a:pt x="18651" y="770"/>
                  <a:pt x="18251" y="603"/>
                  <a:pt x="18122" y="1155"/>
                </a:cubicBezTo>
                <a:cubicBezTo>
                  <a:pt x="18122" y="1155"/>
                  <a:pt x="15299" y="-21"/>
                  <a:pt x="12367" y="4614"/>
                </a:cubicBezTo>
                <a:cubicBezTo>
                  <a:pt x="12195" y="4859"/>
                  <a:pt x="11757" y="5217"/>
                  <a:pt x="11434" y="5016"/>
                </a:cubicBezTo>
                <a:cubicBezTo>
                  <a:pt x="11478" y="5231"/>
                  <a:pt x="11626" y="5493"/>
                  <a:pt x="11852" y="5717"/>
                </a:cubicBezTo>
                <a:cubicBezTo>
                  <a:pt x="10711" y="6070"/>
                  <a:pt x="7840" y="6343"/>
                  <a:pt x="6026" y="5900"/>
                </a:cubicBezTo>
                <a:cubicBezTo>
                  <a:pt x="4860" y="5616"/>
                  <a:pt x="3517" y="5988"/>
                  <a:pt x="2662" y="6898"/>
                </a:cubicBezTo>
                <a:cubicBezTo>
                  <a:pt x="1922" y="6943"/>
                  <a:pt x="628" y="7355"/>
                  <a:pt x="628" y="9695"/>
                </a:cubicBezTo>
                <a:cubicBezTo>
                  <a:pt x="628" y="12970"/>
                  <a:pt x="543" y="16681"/>
                  <a:pt x="0" y="17483"/>
                </a:cubicBezTo>
                <a:cubicBezTo>
                  <a:pt x="478" y="17282"/>
                  <a:pt x="890" y="17089"/>
                  <a:pt x="1173" y="16803"/>
                </a:cubicBezTo>
                <a:cubicBezTo>
                  <a:pt x="1125" y="18347"/>
                  <a:pt x="1086" y="20189"/>
                  <a:pt x="1086" y="20189"/>
                </a:cubicBezTo>
                <a:cubicBezTo>
                  <a:pt x="1086" y="20189"/>
                  <a:pt x="1582" y="20322"/>
                  <a:pt x="1470" y="20957"/>
                </a:cubicBezTo>
                <a:cubicBezTo>
                  <a:pt x="1385" y="21375"/>
                  <a:pt x="1657" y="21576"/>
                  <a:pt x="1657" y="21576"/>
                </a:cubicBezTo>
                <a:lnTo>
                  <a:pt x="2686" y="21576"/>
                </a:lnTo>
                <a:lnTo>
                  <a:pt x="2341" y="20674"/>
                </a:lnTo>
                <a:cubicBezTo>
                  <a:pt x="2341" y="20674"/>
                  <a:pt x="1957" y="20374"/>
                  <a:pt x="1942" y="20022"/>
                </a:cubicBezTo>
                <a:cubicBezTo>
                  <a:pt x="1922" y="19571"/>
                  <a:pt x="1770" y="16613"/>
                  <a:pt x="3013" y="15059"/>
                </a:cubicBezTo>
                <a:cubicBezTo>
                  <a:pt x="2956" y="15778"/>
                  <a:pt x="2899" y="16078"/>
                  <a:pt x="2899" y="16078"/>
                </a:cubicBezTo>
                <a:lnTo>
                  <a:pt x="3570" y="20240"/>
                </a:lnTo>
                <a:cubicBezTo>
                  <a:pt x="3570" y="20240"/>
                  <a:pt x="4098" y="20423"/>
                  <a:pt x="4084" y="21042"/>
                </a:cubicBezTo>
                <a:cubicBezTo>
                  <a:pt x="4069" y="21292"/>
                  <a:pt x="4351" y="21576"/>
                  <a:pt x="4351" y="21576"/>
                </a:cubicBezTo>
                <a:lnTo>
                  <a:pt x="5442" y="21576"/>
                </a:lnTo>
                <a:lnTo>
                  <a:pt x="4998" y="20674"/>
                </a:lnTo>
                <a:cubicBezTo>
                  <a:pt x="4998" y="20674"/>
                  <a:pt x="4198" y="20857"/>
                  <a:pt x="4112" y="17013"/>
                </a:cubicBezTo>
                <a:cubicBezTo>
                  <a:pt x="4455" y="16345"/>
                  <a:pt x="4899" y="12536"/>
                  <a:pt x="6341" y="11934"/>
                </a:cubicBezTo>
                <a:cubicBezTo>
                  <a:pt x="6341" y="11934"/>
                  <a:pt x="8049" y="13317"/>
                  <a:pt x="12118" y="13464"/>
                </a:cubicBezTo>
                <a:cubicBezTo>
                  <a:pt x="11951" y="15958"/>
                  <a:pt x="11800" y="16943"/>
                  <a:pt x="11800" y="16943"/>
                </a:cubicBezTo>
                <a:cubicBezTo>
                  <a:pt x="11800" y="16943"/>
                  <a:pt x="11873" y="18929"/>
                  <a:pt x="11566" y="20201"/>
                </a:cubicBezTo>
                <a:cubicBezTo>
                  <a:pt x="11915" y="20672"/>
                  <a:pt x="12256" y="20566"/>
                  <a:pt x="12090" y="21246"/>
                </a:cubicBezTo>
                <a:cubicBezTo>
                  <a:pt x="12037" y="21455"/>
                  <a:pt x="12264" y="21543"/>
                  <a:pt x="12264" y="21543"/>
                </a:cubicBezTo>
                <a:lnTo>
                  <a:pt x="13396" y="21543"/>
                </a:lnTo>
                <a:lnTo>
                  <a:pt x="13052" y="20777"/>
                </a:lnTo>
                <a:cubicBezTo>
                  <a:pt x="13052" y="20777"/>
                  <a:pt x="12251" y="20742"/>
                  <a:pt x="12462" y="18860"/>
                </a:cubicBezTo>
                <a:cubicBezTo>
                  <a:pt x="12674" y="16978"/>
                  <a:pt x="13012" y="17413"/>
                  <a:pt x="13235" y="15827"/>
                </a:cubicBezTo>
                <a:cubicBezTo>
                  <a:pt x="13306" y="15321"/>
                  <a:pt x="13414" y="14808"/>
                  <a:pt x="13528" y="14344"/>
                </a:cubicBezTo>
                <a:cubicBezTo>
                  <a:pt x="13726" y="16218"/>
                  <a:pt x="13748" y="16976"/>
                  <a:pt x="13748" y="16976"/>
                </a:cubicBezTo>
                <a:cubicBezTo>
                  <a:pt x="13748" y="16976"/>
                  <a:pt x="14182" y="18962"/>
                  <a:pt x="14106" y="20234"/>
                </a:cubicBezTo>
                <a:cubicBezTo>
                  <a:pt x="14540" y="20705"/>
                  <a:pt x="14862" y="20600"/>
                  <a:pt x="14819" y="21279"/>
                </a:cubicBezTo>
                <a:cubicBezTo>
                  <a:pt x="14804" y="21489"/>
                  <a:pt x="15047" y="21576"/>
                  <a:pt x="15047" y="21576"/>
                </a:cubicBezTo>
                <a:lnTo>
                  <a:pt x="16179" y="21576"/>
                </a:lnTo>
                <a:lnTo>
                  <a:pt x="15695" y="20810"/>
                </a:lnTo>
                <a:cubicBezTo>
                  <a:pt x="15695" y="20810"/>
                  <a:pt x="14888" y="20775"/>
                  <a:pt x="14759" y="18893"/>
                </a:cubicBezTo>
                <a:cubicBezTo>
                  <a:pt x="14629" y="17011"/>
                  <a:pt x="15047" y="17446"/>
                  <a:pt x="14982" y="15860"/>
                </a:cubicBezTo>
                <a:cubicBezTo>
                  <a:pt x="14934" y="14679"/>
                  <a:pt x="15080" y="13460"/>
                  <a:pt x="15158" y="12914"/>
                </a:cubicBezTo>
                <a:cubicBezTo>
                  <a:pt x="15463" y="12560"/>
                  <a:pt x="16744" y="10940"/>
                  <a:pt x="16328" y="9125"/>
                </a:cubicBezTo>
                <a:cubicBezTo>
                  <a:pt x="16328" y="9125"/>
                  <a:pt x="16854" y="5759"/>
                  <a:pt x="17850" y="5081"/>
                </a:cubicBezTo>
                <a:cubicBezTo>
                  <a:pt x="18250" y="5482"/>
                  <a:pt x="18822" y="5684"/>
                  <a:pt x="19222" y="5484"/>
                </a:cubicBezTo>
                <a:cubicBezTo>
                  <a:pt x="19936" y="5918"/>
                  <a:pt x="20236" y="5984"/>
                  <a:pt x="20365" y="6385"/>
                </a:cubicBezTo>
                <a:cubicBezTo>
                  <a:pt x="20436" y="6586"/>
                  <a:pt x="20978" y="6519"/>
                  <a:pt x="21049" y="6352"/>
                </a:cubicBezTo>
                <a:cubicBezTo>
                  <a:pt x="21235" y="6486"/>
                  <a:pt x="21535" y="6185"/>
                  <a:pt x="21493" y="5884"/>
                </a:cubicBezTo>
                <a:cubicBezTo>
                  <a:pt x="21449" y="5584"/>
                  <a:pt x="21600" y="5534"/>
                  <a:pt x="21496" y="5250"/>
                </a:cubicBezTo>
                <a:cubicBezTo>
                  <a:pt x="21392" y="4966"/>
                  <a:pt x="20007" y="2993"/>
                  <a:pt x="20007" y="2993"/>
                </a:cubicBezTo>
                <a:cubicBezTo>
                  <a:pt x="20007" y="2993"/>
                  <a:pt x="19853" y="1840"/>
                  <a:pt x="19027" y="1359"/>
                </a:cubicBezTo>
                <a:cubicBezTo>
                  <a:pt x="19103" y="1062"/>
                  <a:pt x="19142" y="606"/>
                  <a:pt x="19079" y="135"/>
                </a:cubicBezTo>
                <a:cubicBezTo>
                  <a:pt x="19065" y="18"/>
                  <a:pt x="19014" y="-24"/>
                  <a:pt x="18953" y="14"/>
                </a:cubicBezTo>
                <a:close/>
                <a:moveTo>
                  <a:pt x="1798" y="9298"/>
                </a:moveTo>
                <a:cubicBezTo>
                  <a:pt x="1804" y="9485"/>
                  <a:pt x="1822" y="9677"/>
                  <a:pt x="1856" y="9878"/>
                </a:cubicBezTo>
                <a:cubicBezTo>
                  <a:pt x="2284" y="12396"/>
                  <a:pt x="2093" y="13640"/>
                  <a:pt x="1546" y="14586"/>
                </a:cubicBezTo>
                <a:cubicBezTo>
                  <a:pt x="1492" y="13086"/>
                  <a:pt x="1433" y="10650"/>
                  <a:pt x="1798" y="9298"/>
                </a:cubicBezTo>
                <a:close/>
              </a:path>
            </a:pathLst>
          </a:cu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1" name="马"/>
          <p:cNvSpPr/>
          <p:nvPr/>
        </p:nvSpPr>
        <p:spPr>
          <a:xfrm>
            <a:off x="2821859" y="3210209"/>
            <a:ext cx="871548" cy="746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3" h="21576" extrusionOk="0">
                <a:moveTo>
                  <a:pt x="18953" y="14"/>
                </a:moveTo>
                <a:cubicBezTo>
                  <a:pt x="18892" y="51"/>
                  <a:pt x="18822" y="169"/>
                  <a:pt x="18765" y="369"/>
                </a:cubicBezTo>
                <a:cubicBezTo>
                  <a:pt x="18651" y="770"/>
                  <a:pt x="18251" y="603"/>
                  <a:pt x="18122" y="1155"/>
                </a:cubicBezTo>
                <a:cubicBezTo>
                  <a:pt x="18122" y="1155"/>
                  <a:pt x="15299" y="-21"/>
                  <a:pt x="12367" y="4614"/>
                </a:cubicBezTo>
                <a:cubicBezTo>
                  <a:pt x="12195" y="4859"/>
                  <a:pt x="11757" y="5217"/>
                  <a:pt x="11434" y="5016"/>
                </a:cubicBezTo>
                <a:cubicBezTo>
                  <a:pt x="11478" y="5231"/>
                  <a:pt x="11626" y="5493"/>
                  <a:pt x="11852" y="5717"/>
                </a:cubicBezTo>
                <a:cubicBezTo>
                  <a:pt x="10711" y="6070"/>
                  <a:pt x="7840" y="6343"/>
                  <a:pt x="6026" y="5900"/>
                </a:cubicBezTo>
                <a:cubicBezTo>
                  <a:pt x="4860" y="5616"/>
                  <a:pt x="3517" y="5988"/>
                  <a:pt x="2662" y="6898"/>
                </a:cubicBezTo>
                <a:cubicBezTo>
                  <a:pt x="1922" y="6943"/>
                  <a:pt x="628" y="7355"/>
                  <a:pt x="628" y="9695"/>
                </a:cubicBezTo>
                <a:cubicBezTo>
                  <a:pt x="628" y="12970"/>
                  <a:pt x="543" y="16681"/>
                  <a:pt x="0" y="17483"/>
                </a:cubicBezTo>
                <a:cubicBezTo>
                  <a:pt x="478" y="17282"/>
                  <a:pt x="890" y="17089"/>
                  <a:pt x="1173" y="16803"/>
                </a:cubicBezTo>
                <a:cubicBezTo>
                  <a:pt x="1125" y="18347"/>
                  <a:pt x="1086" y="20189"/>
                  <a:pt x="1086" y="20189"/>
                </a:cubicBezTo>
                <a:cubicBezTo>
                  <a:pt x="1086" y="20189"/>
                  <a:pt x="1582" y="20322"/>
                  <a:pt x="1470" y="20957"/>
                </a:cubicBezTo>
                <a:cubicBezTo>
                  <a:pt x="1385" y="21375"/>
                  <a:pt x="1657" y="21576"/>
                  <a:pt x="1657" y="21576"/>
                </a:cubicBezTo>
                <a:lnTo>
                  <a:pt x="2686" y="21576"/>
                </a:lnTo>
                <a:lnTo>
                  <a:pt x="2341" y="20674"/>
                </a:lnTo>
                <a:cubicBezTo>
                  <a:pt x="2341" y="20674"/>
                  <a:pt x="1957" y="20374"/>
                  <a:pt x="1942" y="20022"/>
                </a:cubicBezTo>
                <a:cubicBezTo>
                  <a:pt x="1922" y="19571"/>
                  <a:pt x="1770" y="16613"/>
                  <a:pt x="3013" y="15059"/>
                </a:cubicBezTo>
                <a:cubicBezTo>
                  <a:pt x="2956" y="15778"/>
                  <a:pt x="2899" y="16078"/>
                  <a:pt x="2899" y="16078"/>
                </a:cubicBezTo>
                <a:lnTo>
                  <a:pt x="3570" y="20240"/>
                </a:lnTo>
                <a:cubicBezTo>
                  <a:pt x="3570" y="20240"/>
                  <a:pt x="4098" y="20423"/>
                  <a:pt x="4084" y="21042"/>
                </a:cubicBezTo>
                <a:cubicBezTo>
                  <a:pt x="4069" y="21292"/>
                  <a:pt x="4351" y="21576"/>
                  <a:pt x="4351" y="21576"/>
                </a:cubicBezTo>
                <a:lnTo>
                  <a:pt x="5442" y="21576"/>
                </a:lnTo>
                <a:lnTo>
                  <a:pt x="4998" y="20674"/>
                </a:lnTo>
                <a:cubicBezTo>
                  <a:pt x="4998" y="20674"/>
                  <a:pt x="4198" y="20857"/>
                  <a:pt x="4112" y="17013"/>
                </a:cubicBezTo>
                <a:cubicBezTo>
                  <a:pt x="4455" y="16345"/>
                  <a:pt x="4899" y="12536"/>
                  <a:pt x="6341" y="11934"/>
                </a:cubicBezTo>
                <a:cubicBezTo>
                  <a:pt x="6341" y="11934"/>
                  <a:pt x="8049" y="13317"/>
                  <a:pt x="12118" y="13464"/>
                </a:cubicBezTo>
                <a:cubicBezTo>
                  <a:pt x="11951" y="15958"/>
                  <a:pt x="11800" y="16943"/>
                  <a:pt x="11800" y="16943"/>
                </a:cubicBezTo>
                <a:cubicBezTo>
                  <a:pt x="11800" y="16943"/>
                  <a:pt x="11873" y="18929"/>
                  <a:pt x="11566" y="20201"/>
                </a:cubicBezTo>
                <a:cubicBezTo>
                  <a:pt x="11915" y="20672"/>
                  <a:pt x="12256" y="20566"/>
                  <a:pt x="12090" y="21246"/>
                </a:cubicBezTo>
                <a:cubicBezTo>
                  <a:pt x="12037" y="21455"/>
                  <a:pt x="12264" y="21543"/>
                  <a:pt x="12264" y="21543"/>
                </a:cubicBezTo>
                <a:lnTo>
                  <a:pt x="13396" y="21543"/>
                </a:lnTo>
                <a:lnTo>
                  <a:pt x="13052" y="20777"/>
                </a:lnTo>
                <a:cubicBezTo>
                  <a:pt x="13052" y="20777"/>
                  <a:pt x="12251" y="20742"/>
                  <a:pt x="12462" y="18860"/>
                </a:cubicBezTo>
                <a:cubicBezTo>
                  <a:pt x="12674" y="16978"/>
                  <a:pt x="13012" y="17413"/>
                  <a:pt x="13235" y="15827"/>
                </a:cubicBezTo>
                <a:cubicBezTo>
                  <a:pt x="13306" y="15321"/>
                  <a:pt x="13414" y="14808"/>
                  <a:pt x="13528" y="14344"/>
                </a:cubicBezTo>
                <a:cubicBezTo>
                  <a:pt x="13726" y="16218"/>
                  <a:pt x="13748" y="16976"/>
                  <a:pt x="13748" y="16976"/>
                </a:cubicBezTo>
                <a:cubicBezTo>
                  <a:pt x="13748" y="16976"/>
                  <a:pt x="14182" y="18962"/>
                  <a:pt x="14106" y="20234"/>
                </a:cubicBezTo>
                <a:cubicBezTo>
                  <a:pt x="14540" y="20705"/>
                  <a:pt x="14862" y="20600"/>
                  <a:pt x="14819" y="21279"/>
                </a:cubicBezTo>
                <a:cubicBezTo>
                  <a:pt x="14804" y="21489"/>
                  <a:pt x="15047" y="21576"/>
                  <a:pt x="15047" y="21576"/>
                </a:cubicBezTo>
                <a:lnTo>
                  <a:pt x="16179" y="21576"/>
                </a:lnTo>
                <a:lnTo>
                  <a:pt x="15695" y="20810"/>
                </a:lnTo>
                <a:cubicBezTo>
                  <a:pt x="15695" y="20810"/>
                  <a:pt x="14888" y="20775"/>
                  <a:pt x="14759" y="18893"/>
                </a:cubicBezTo>
                <a:cubicBezTo>
                  <a:pt x="14629" y="17011"/>
                  <a:pt x="15047" y="17446"/>
                  <a:pt x="14982" y="15860"/>
                </a:cubicBezTo>
                <a:cubicBezTo>
                  <a:pt x="14934" y="14679"/>
                  <a:pt x="15080" y="13460"/>
                  <a:pt x="15158" y="12914"/>
                </a:cubicBezTo>
                <a:cubicBezTo>
                  <a:pt x="15463" y="12560"/>
                  <a:pt x="16744" y="10940"/>
                  <a:pt x="16328" y="9125"/>
                </a:cubicBezTo>
                <a:cubicBezTo>
                  <a:pt x="16328" y="9125"/>
                  <a:pt x="16854" y="5759"/>
                  <a:pt x="17850" y="5081"/>
                </a:cubicBezTo>
                <a:cubicBezTo>
                  <a:pt x="18250" y="5482"/>
                  <a:pt x="18822" y="5684"/>
                  <a:pt x="19222" y="5484"/>
                </a:cubicBezTo>
                <a:cubicBezTo>
                  <a:pt x="19936" y="5918"/>
                  <a:pt x="20236" y="5984"/>
                  <a:pt x="20365" y="6385"/>
                </a:cubicBezTo>
                <a:cubicBezTo>
                  <a:pt x="20436" y="6586"/>
                  <a:pt x="20978" y="6519"/>
                  <a:pt x="21049" y="6352"/>
                </a:cubicBezTo>
                <a:cubicBezTo>
                  <a:pt x="21235" y="6486"/>
                  <a:pt x="21535" y="6185"/>
                  <a:pt x="21493" y="5884"/>
                </a:cubicBezTo>
                <a:cubicBezTo>
                  <a:pt x="21449" y="5584"/>
                  <a:pt x="21600" y="5534"/>
                  <a:pt x="21496" y="5250"/>
                </a:cubicBezTo>
                <a:cubicBezTo>
                  <a:pt x="21392" y="4966"/>
                  <a:pt x="20007" y="2993"/>
                  <a:pt x="20007" y="2993"/>
                </a:cubicBezTo>
                <a:cubicBezTo>
                  <a:pt x="20007" y="2993"/>
                  <a:pt x="19853" y="1840"/>
                  <a:pt x="19027" y="1359"/>
                </a:cubicBezTo>
                <a:cubicBezTo>
                  <a:pt x="19103" y="1062"/>
                  <a:pt x="19142" y="606"/>
                  <a:pt x="19079" y="135"/>
                </a:cubicBezTo>
                <a:cubicBezTo>
                  <a:pt x="19065" y="18"/>
                  <a:pt x="19014" y="-24"/>
                  <a:pt x="18953" y="14"/>
                </a:cubicBezTo>
                <a:close/>
                <a:moveTo>
                  <a:pt x="1798" y="9298"/>
                </a:moveTo>
                <a:cubicBezTo>
                  <a:pt x="1804" y="9485"/>
                  <a:pt x="1822" y="9677"/>
                  <a:pt x="1856" y="9878"/>
                </a:cubicBezTo>
                <a:cubicBezTo>
                  <a:pt x="2284" y="12396"/>
                  <a:pt x="2093" y="13640"/>
                  <a:pt x="1546" y="14586"/>
                </a:cubicBezTo>
                <a:cubicBezTo>
                  <a:pt x="1492" y="13086"/>
                  <a:pt x="1433" y="10650"/>
                  <a:pt x="1798" y="9298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2" name="马"/>
          <p:cNvSpPr/>
          <p:nvPr/>
        </p:nvSpPr>
        <p:spPr>
          <a:xfrm>
            <a:off x="4134542" y="4246232"/>
            <a:ext cx="871548" cy="746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3" h="21576" extrusionOk="0">
                <a:moveTo>
                  <a:pt x="18953" y="14"/>
                </a:moveTo>
                <a:cubicBezTo>
                  <a:pt x="18892" y="51"/>
                  <a:pt x="18822" y="169"/>
                  <a:pt x="18765" y="369"/>
                </a:cubicBezTo>
                <a:cubicBezTo>
                  <a:pt x="18651" y="770"/>
                  <a:pt x="18251" y="603"/>
                  <a:pt x="18122" y="1155"/>
                </a:cubicBezTo>
                <a:cubicBezTo>
                  <a:pt x="18122" y="1155"/>
                  <a:pt x="15299" y="-21"/>
                  <a:pt x="12367" y="4614"/>
                </a:cubicBezTo>
                <a:cubicBezTo>
                  <a:pt x="12195" y="4859"/>
                  <a:pt x="11757" y="5217"/>
                  <a:pt x="11434" y="5016"/>
                </a:cubicBezTo>
                <a:cubicBezTo>
                  <a:pt x="11478" y="5231"/>
                  <a:pt x="11626" y="5493"/>
                  <a:pt x="11852" y="5717"/>
                </a:cubicBezTo>
                <a:cubicBezTo>
                  <a:pt x="10711" y="6070"/>
                  <a:pt x="7840" y="6343"/>
                  <a:pt x="6026" y="5900"/>
                </a:cubicBezTo>
                <a:cubicBezTo>
                  <a:pt x="4860" y="5616"/>
                  <a:pt x="3517" y="5988"/>
                  <a:pt x="2662" y="6898"/>
                </a:cubicBezTo>
                <a:cubicBezTo>
                  <a:pt x="1922" y="6943"/>
                  <a:pt x="628" y="7355"/>
                  <a:pt x="628" y="9695"/>
                </a:cubicBezTo>
                <a:cubicBezTo>
                  <a:pt x="628" y="12970"/>
                  <a:pt x="543" y="16681"/>
                  <a:pt x="0" y="17483"/>
                </a:cubicBezTo>
                <a:cubicBezTo>
                  <a:pt x="478" y="17282"/>
                  <a:pt x="890" y="17089"/>
                  <a:pt x="1173" y="16803"/>
                </a:cubicBezTo>
                <a:cubicBezTo>
                  <a:pt x="1125" y="18347"/>
                  <a:pt x="1086" y="20189"/>
                  <a:pt x="1086" y="20189"/>
                </a:cubicBezTo>
                <a:cubicBezTo>
                  <a:pt x="1086" y="20189"/>
                  <a:pt x="1582" y="20322"/>
                  <a:pt x="1470" y="20957"/>
                </a:cubicBezTo>
                <a:cubicBezTo>
                  <a:pt x="1385" y="21375"/>
                  <a:pt x="1657" y="21576"/>
                  <a:pt x="1657" y="21576"/>
                </a:cubicBezTo>
                <a:lnTo>
                  <a:pt x="2686" y="21576"/>
                </a:lnTo>
                <a:lnTo>
                  <a:pt x="2341" y="20674"/>
                </a:lnTo>
                <a:cubicBezTo>
                  <a:pt x="2341" y="20674"/>
                  <a:pt x="1957" y="20374"/>
                  <a:pt x="1942" y="20022"/>
                </a:cubicBezTo>
                <a:cubicBezTo>
                  <a:pt x="1922" y="19571"/>
                  <a:pt x="1770" y="16613"/>
                  <a:pt x="3013" y="15059"/>
                </a:cubicBezTo>
                <a:cubicBezTo>
                  <a:pt x="2956" y="15778"/>
                  <a:pt x="2899" y="16078"/>
                  <a:pt x="2899" y="16078"/>
                </a:cubicBezTo>
                <a:lnTo>
                  <a:pt x="3570" y="20240"/>
                </a:lnTo>
                <a:cubicBezTo>
                  <a:pt x="3570" y="20240"/>
                  <a:pt x="4098" y="20423"/>
                  <a:pt x="4084" y="21042"/>
                </a:cubicBezTo>
                <a:cubicBezTo>
                  <a:pt x="4069" y="21292"/>
                  <a:pt x="4351" y="21576"/>
                  <a:pt x="4351" y="21576"/>
                </a:cubicBezTo>
                <a:lnTo>
                  <a:pt x="5442" y="21576"/>
                </a:lnTo>
                <a:lnTo>
                  <a:pt x="4998" y="20674"/>
                </a:lnTo>
                <a:cubicBezTo>
                  <a:pt x="4998" y="20674"/>
                  <a:pt x="4198" y="20857"/>
                  <a:pt x="4112" y="17013"/>
                </a:cubicBezTo>
                <a:cubicBezTo>
                  <a:pt x="4455" y="16345"/>
                  <a:pt x="4899" y="12536"/>
                  <a:pt x="6341" y="11934"/>
                </a:cubicBezTo>
                <a:cubicBezTo>
                  <a:pt x="6341" y="11934"/>
                  <a:pt x="8049" y="13317"/>
                  <a:pt x="12118" y="13464"/>
                </a:cubicBezTo>
                <a:cubicBezTo>
                  <a:pt x="11951" y="15958"/>
                  <a:pt x="11800" y="16943"/>
                  <a:pt x="11800" y="16943"/>
                </a:cubicBezTo>
                <a:cubicBezTo>
                  <a:pt x="11800" y="16943"/>
                  <a:pt x="11873" y="18929"/>
                  <a:pt x="11566" y="20201"/>
                </a:cubicBezTo>
                <a:cubicBezTo>
                  <a:pt x="11915" y="20672"/>
                  <a:pt x="12256" y="20566"/>
                  <a:pt x="12090" y="21246"/>
                </a:cubicBezTo>
                <a:cubicBezTo>
                  <a:pt x="12037" y="21455"/>
                  <a:pt x="12264" y="21543"/>
                  <a:pt x="12264" y="21543"/>
                </a:cubicBezTo>
                <a:lnTo>
                  <a:pt x="13396" y="21543"/>
                </a:lnTo>
                <a:lnTo>
                  <a:pt x="13052" y="20777"/>
                </a:lnTo>
                <a:cubicBezTo>
                  <a:pt x="13052" y="20777"/>
                  <a:pt x="12251" y="20742"/>
                  <a:pt x="12462" y="18860"/>
                </a:cubicBezTo>
                <a:cubicBezTo>
                  <a:pt x="12674" y="16978"/>
                  <a:pt x="13012" y="17413"/>
                  <a:pt x="13235" y="15827"/>
                </a:cubicBezTo>
                <a:cubicBezTo>
                  <a:pt x="13306" y="15321"/>
                  <a:pt x="13414" y="14808"/>
                  <a:pt x="13528" y="14344"/>
                </a:cubicBezTo>
                <a:cubicBezTo>
                  <a:pt x="13726" y="16218"/>
                  <a:pt x="13748" y="16976"/>
                  <a:pt x="13748" y="16976"/>
                </a:cubicBezTo>
                <a:cubicBezTo>
                  <a:pt x="13748" y="16976"/>
                  <a:pt x="14182" y="18962"/>
                  <a:pt x="14106" y="20234"/>
                </a:cubicBezTo>
                <a:cubicBezTo>
                  <a:pt x="14540" y="20705"/>
                  <a:pt x="14862" y="20600"/>
                  <a:pt x="14819" y="21279"/>
                </a:cubicBezTo>
                <a:cubicBezTo>
                  <a:pt x="14804" y="21489"/>
                  <a:pt x="15047" y="21576"/>
                  <a:pt x="15047" y="21576"/>
                </a:cubicBezTo>
                <a:lnTo>
                  <a:pt x="16179" y="21576"/>
                </a:lnTo>
                <a:lnTo>
                  <a:pt x="15695" y="20810"/>
                </a:lnTo>
                <a:cubicBezTo>
                  <a:pt x="15695" y="20810"/>
                  <a:pt x="14888" y="20775"/>
                  <a:pt x="14759" y="18893"/>
                </a:cubicBezTo>
                <a:cubicBezTo>
                  <a:pt x="14629" y="17011"/>
                  <a:pt x="15047" y="17446"/>
                  <a:pt x="14982" y="15860"/>
                </a:cubicBezTo>
                <a:cubicBezTo>
                  <a:pt x="14934" y="14679"/>
                  <a:pt x="15080" y="13460"/>
                  <a:pt x="15158" y="12914"/>
                </a:cubicBezTo>
                <a:cubicBezTo>
                  <a:pt x="15463" y="12560"/>
                  <a:pt x="16744" y="10940"/>
                  <a:pt x="16328" y="9125"/>
                </a:cubicBezTo>
                <a:cubicBezTo>
                  <a:pt x="16328" y="9125"/>
                  <a:pt x="16854" y="5759"/>
                  <a:pt x="17850" y="5081"/>
                </a:cubicBezTo>
                <a:cubicBezTo>
                  <a:pt x="18250" y="5482"/>
                  <a:pt x="18822" y="5684"/>
                  <a:pt x="19222" y="5484"/>
                </a:cubicBezTo>
                <a:cubicBezTo>
                  <a:pt x="19936" y="5918"/>
                  <a:pt x="20236" y="5984"/>
                  <a:pt x="20365" y="6385"/>
                </a:cubicBezTo>
                <a:cubicBezTo>
                  <a:pt x="20436" y="6586"/>
                  <a:pt x="20978" y="6519"/>
                  <a:pt x="21049" y="6352"/>
                </a:cubicBezTo>
                <a:cubicBezTo>
                  <a:pt x="21235" y="6486"/>
                  <a:pt x="21535" y="6185"/>
                  <a:pt x="21493" y="5884"/>
                </a:cubicBezTo>
                <a:cubicBezTo>
                  <a:pt x="21449" y="5584"/>
                  <a:pt x="21600" y="5534"/>
                  <a:pt x="21496" y="5250"/>
                </a:cubicBezTo>
                <a:cubicBezTo>
                  <a:pt x="21392" y="4966"/>
                  <a:pt x="20007" y="2993"/>
                  <a:pt x="20007" y="2993"/>
                </a:cubicBezTo>
                <a:cubicBezTo>
                  <a:pt x="20007" y="2993"/>
                  <a:pt x="19853" y="1840"/>
                  <a:pt x="19027" y="1359"/>
                </a:cubicBezTo>
                <a:cubicBezTo>
                  <a:pt x="19103" y="1062"/>
                  <a:pt x="19142" y="606"/>
                  <a:pt x="19079" y="135"/>
                </a:cubicBezTo>
                <a:cubicBezTo>
                  <a:pt x="19065" y="18"/>
                  <a:pt x="19014" y="-24"/>
                  <a:pt x="18953" y="14"/>
                </a:cubicBezTo>
                <a:close/>
                <a:moveTo>
                  <a:pt x="1798" y="9298"/>
                </a:moveTo>
                <a:cubicBezTo>
                  <a:pt x="1804" y="9485"/>
                  <a:pt x="1822" y="9677"/>
                  <a:pt x="1856" y="9878"/>
                </a:cubicBezTo>
                <a:cubicBezTo>
                  <a:pt x="2284" y="12396"/>
                  <a:pt x="2093" y="13640"/>
                  <a:pt x="1546" y="14586"/>
                </a:cubicBezTo>
                <a:cubicBezTo>
                  <a:pt x="1492" y="13086"/>
                  <a:pt x="1433" y="10650"/>
                  <a:pt x="1798" y="9298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3" name="马"/>
          <p:cNvSpPr/>
          <p:nvPr/>
        </p:nvSpPr>
        <p:spPr>
          <a:xfrm>
            <a:off x="4134542" y="6448177"/>
            <a:ext cx="871548" cy="746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3" h="21576" extrusionOk="0">
                <a:moveTo>
                  <a:pt x="18953" y="14"/>
                </a:moveTo>
                <a:cubicBezTo>
                  <a:pt x="18892" y="51"/>
                  <a:pt x="18822" y="169"/>
                  <a:pt x="18765" y="369"/>
                </a:cubicBezTo>
                <a:cubicBezTo>
                  <a:pt x="18651" y="770"/>
                  <a:pt x="18251" y="603"/>
                  <a:pt x="18122" y="1155"/>
                </a:cubicBezTo>
                <a:cubicBezTo>
                  <a:pt x="18122" y="1155"/>
                  <a:pt x="15299" y="-21"/>
                  <a:pt x="12367" y="4614"/>
                </a:cubicBezTo>
                <a:cubicBezTo>
                  <a:pt x="12195" y="4859"/>
                  <a:pt x="11757" y="5217"/>
                  <a:pt x="11434" y="5016"/>
                </a:cubicBezTo>
                <a:cubicBezTo>
                  <a:pt x="11478" y="5231"/>
                  <a:pt x="11626" y="5493"/>
                  <a:pt x="11852" y="5717"/>
                </a:cubicBezTo>
                <a:cubicBezTo>
                  <a:pt x="10711" y="6070"/>
                  <a:pt x="7840" y="6343"/>
                  <a:pt x="6026" y="5900"/>
                </a:cubicBezTo>
                <a:cubicBezTo>
                  <a:pt x="4860" y="5616"/>
                  <a:pt x="3517" y="5988"/>
                  <a:pt x="2662" y="6898"/>
                </a:cubicBezTo>
                <a:cubicBezTo>
                  <a:pt x="1922" y="6943"/>
                  <a:pt x="628" y="7355"/>
                  <a:pt x="628" y="9695"/>
                </a:cubicBezTo>
                <a:cubicBezTo>
                  <a:pt x="628" y="12970"/>
                  <a:pt x="543" y="16681"/>
                  <a:pt x="0" y="17483"/>
                </a:cubicBezTo>
                <a:cubicBezTo>
                  <a:pt x="478" y="17282"/>
                  <a:pt x="890" y="17089"/>
                  <a:pt x="1173" y="16803"/>
                </a:cubicBezTo>
                <a:cubicBezTo>
                  <a:pt x="1125" y="18347"/>
                  <a:pt x="1086" y="20189"/>
                  <a:pt x="1086" y="20189"/>
                </a:cubicBezTo>
                <a:cubicBezTo>
                  <a:pt x="1086" y="20189"/>
                  <a:pt x="1582" y="20322"/>
                  <a:pt x="1470" y="20957"/>
                </a:cubicBezTo>
                <a:cubicBezTo>
                  <a:pt x="1385" y="21375"/>
                  <a:pt x="1657" y="21576"/>
                  <a:pt x="1657" y="21576"/>
                </a:cubicBezTo>
                <a:lnTo>
                  <a:pt x="2686" y="21576"/>
                </a:lnTo>
                <a:lnTo>
                  <a:pt x="2341" y="20674"/>
                </a:lnTo>
                <a:cubicBezTo>
                  <a:pt x="2341" y="20674"/>
                  <a:pt x="1957" y="20374"/>
                  <a:pt x="1942" y="20022"/>
                </a:cubicBezTo>
                <a:cubicBezTo>
                  <a:pt x="1922" y="19571"/>
                  <a:pt x="1770" y="16613"/>
                  <a:pt x="3013" y="15059"/>
                </a:cubicBezTo>
                <a:cubicBezTo>
                  <a:pt x="2956" y="15778"/>
                  <a:pt x="2899" y="16078"/>
                  <a:pt x="2899" y="16078"/>
                </a:cubicBezTo>
                <a:lnTo>
                  <a:pt x="3570" y="20240"/>
                </a:lnTo>
                <a:cubicBezTo>
                  <a:pt x="3570" y="20240"/>
                  <a:pt x="4098" y="20423"/>
                  <a:pt x="4084" y="21042"/>
                </a:cubicBezTo>
                <a:cubicBezTo>
                  <a:pt x="4069" y="21292"/>
                  <a:pt x="4351" y="21576"/>
                  <a:pt x="4351" y="21576"/>
                </a:cubicBezTo>
                <a:lnTo>
                  <a:pt x="5442" y="21576"/>
                </a:lnTo>
                <a:lnTo>
                  <a:pt x="4998" y="20674"/>
                </a:lnTo>
                <a:cubicBezTo>
                  <a:pt x="4998" y="20674"/>
                  <a:pt x="4198" y="20857"/>
                  <a:pt x="4112" y="17013"/>
                </a:cubicBezTo>
                <a:cubicBezTo>
                  <a:pt x="4455" y="16345"/>
                  <a:pt x="4899" y="12536"/>
                  <a:pt x="6341" y="11934"/>
                </a:cubicBezTo>
                <a:cubicBezTo>
                  <a:pt x="6341" y="11934"/>
                  <a:pt x="8049" y="13317"/>
                  <a:pt x="12118" y="13464"/>
                </a:cubicBezTo>
                <a:cubicBezTo>
                  <a:pt x="11951" y="15958"/>
                  <a:pt x="11800" y="16943"/>
                  <a:pt x="11800" y="16943"/>
                </a:cubicBezTo>
                <a:cubicBezTo>
                  <a:pt x="11800" y="16943"/>
                  <a:pt x="11873" y="18929"/>
                  <a:pt x="11566" y="20201"/>
                </a:cubicBezTo>
                <a:cubicBezTo>
                  <a:pt x="11915" y="20672"/>
                  <a:pt x="12256" y="20566"/>
                  <a:pt x="12090" y="21246"/>
                </a:cubicBezTo>
                <a:cubicBezTo>
                  <a:pt x="12037" y="21455"/>
                  <a:pt x="12264" y="21543"/>
                  <a:pt x="12264" y="21543"/>
                </a:cubicBezTo>
                <a:lnTo>
                  <a:pt x="13396" y="21543"/>
                </a:lnTo>
                <a:lnTo>
                  <a:pt x="13052" y="20777"/>
                </a:lnTo>
                <a:cubicBezTo>
                  <a:pt x="13052" y="20777"/>
                  <a:pt x="12251" y="20742"/>
                  <a:pt x="12462" y="18860"/>
                </a:cubicBezTo>
                <a:cubicBezTo>
                  <a:pt x="12674" y="16978"/>
                  <a:pt x="13012" y="17413"/>
                  <a:pt x="13235" y="15827"/>
                </a:cubicBezTo>
                <a:cubicBezTo>
                  <a:pt x="13306" y="15321"/>
                  <a:pt x="13414" y="14808"/>
                  <a:pt x="13528" y="14344"/>
                </a:cubicBezTo>
                <a:cubicBezTo>
                  <a:pt x="13726" y="16218"/>
                  <a:pt x="13748" y="16976"/>
                  <a:pt x="13748" y="16976"/>
                </a:cubicBezTo>
                <a:cubicBezTo>
                  <a:pt x="13748" y="16976"/>
                  <a:pt x="14182" y="18962"/>
                  <a:pt x="14106" y="20234"/>
                </a:cubicBezTo>
                <a:cubicBezTo>
                  <a:pt x="14540" y="20705"/>
                  <a:pt x="14862" y="20600"/>
                  <a:pt x="14819" y="21279"/>
                </a:cubicBezTo>
                <a:cubicBezTo>
                  <a:pt x="14804" y="21489"/>
                  <a:pt x="15047" y="21576"/>
                  <a:pt x="15047" y="21576"/>
                </a:cubicBezTo>
                <a:lnTo>
                  <a:pt x="16179" y="21576"/>
                </a:lnTo>
                <a:lnTo>
                  <a:pt x="15695" y="20810"/>
                </a:lnTo>
                <a:cubicBezTo>
                  <a:pt x="15695" y="20810"/>
                  <a:pt x="14888" y="20775"/>
                  <a:pt x="14759" y="18893"/>
                </a:cubicBezTo>
                <a:cubicBezTo>
                  <a:pt x="14629" y="17011"/>
                  <a:pt x="15047" y="17446"/>
                  <a:pt x="14982" y="15860"/>
                </a:cubicBezTo>
                <a:cubicBezTo>
                  <a:pt x="14934" y="14679"/>
                  <a:pt x="15080" y="13460"/>
                  <a:pt x="15158" y="12914"/>
                </a:cubicBezTo>
                <a:cubicBezTo>
                  <a:pt x="15463" y="12560"/>
                  <a:pt x="16744" y="10940"/>
                  <a:pt x="16328" y="9125"/>
                </a:cubicBezTo>
                <a:cubicBezTo>
                  <a:pt x="16328" y="9125"/>
                  <a:pt x="16854" y="5759"/>
                  <a:pt x="17850" y="5081"/>
                </a:cubicBezTo>
                <a:cubicBezTo>
                  <a:pt x="18250" y="5482"/>
                  <a:pt x="18822" y="5684"/>
                  <a:pt x="19222" y="5484"/>
                </a:cubicBezTo>
                <a:cubicBezTo>
                  <a:pt x="19936" y="5918"/>
                  <a:pt x="20236" y="5984"/>
                  <a:pt x="20365" y="6385"/>
                </a:cubicBezTo>
                <a:cubicBezTo>
                  <a:pt x="20436" y="6586"/>
                  <a:pt x="20978" y="6519"/>
                  <a:pt x="21049" y="6352"/>
                </a:cubicBezTo>
                <a:cubicBezTo>
                  <a:pt x="21235" y="6486"/>
                  <a:pt x="21535" y="6185"/>
                  <a:pt x="21493" y="5884"/>
                </a:cubicBezTo>
                <a:cubicBezTo>
                  <a:pt x="21449" y="5584"/>
                  <a:pt x="21600" y="5534"/>
                  <a:pt x="21496" y="5250"/>
                </a:cubicBezTo>
                <a:cubicBezTo>
                  <a:pt x="21392" y="4966"/>
                  <a:pt x="20007" y="2993"/>
                  <a:pt x="20007" y="2993"/>
                </a:cubicBezTo>
                <a:cubicBezTo>
                  <a:pt x="20007" y="2993"/>
                  <a:pt x="19853" y="1840"/>
                  <a:pt x="19027" y="1359"/>
                </a:cubicBezTo>
                <a:cubicBezTo>
                  <a:pt x="19103" y="1062"/>
                  <a:pt x="19142" y="606"/>
                  <a:pt x="19079" y="135"/>
                </a:cubicBezTo>
                <a:cubicBezTo>
                  <a:pt x="19065" y="18"/>
                  <a:pt x="19014" y="-24"/>
                  <a:pt x="18953" y="14"/>
                </a:cubicBezTo>
                <a:close/>
                <a:moveTo>
                  <a:pt x="1798" y="9298"/>
                </a:moveTo>
                <a:cubicBezTo>
                  <a:pt x="1804" y="9485"/>
                  <a:pt x="1822" y="9677"/>
                  <a:pt x="1856" y="9878"/>
                </a:cubicBezTo>
                <a:cubicBezTo>
                  <a:pt x="2284" y="12396"/>
                  <a:pt x="2093" y="13640"/>
                  <a:pt x="1546" y="14586"/>
                </a:cubicBezTo>
                <a:cubicBezTo>
                  <a:pt x="1492" y="13086"/>
                  <a:pt x="1433" y="10650"/>
                  <a:pt x="1798" y="9298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4" name="马"/>
          <p:cNvSpPr/>
          <p:nvPr/>
        </p:nvSpPr>
        <p:spPr>
          <a:xfrm>
            <a:off x="2821859" y="7523723"/>
            <a:ext cx="871548" cy="746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3" h="21576" extrusionOk="0">
                <a:moveTo>
                  <a:pt x="18953" y="14"/>
                </a:moveTo>
                <a:cubicBezTo>
                  <a:pt x="18892" y="51"/>
                  <a:pt x="18822" y="169"/>
                  <a:pt x="18765" y="369"/>
                </a:cubicBezTo>
                <a:cubicBezTo>
                  <a:pt x="18651" y="770"/>
                  <a:pt x="18251" y="603"/>
                  <a:pt x="18122" y="1155"/>
                </a:cubicBezTo>
                <a:cubicBezTo>
                  <a:pt x="18122" y="1155"/>
                  <a:pt x="15299" y="-21"/>
                  <a:pt x="12367" y="4614"/>
                </a:cubicBezTo>
                <a:cubicBezTo>
                  <a:pt x="12195" y="4859"/>
                  <a:pt x="11757" y="5217"/>
                  <a:pt x="11434" y="5016"/>
                </a:cubicBezTo>
                <a:cubicBezTo>
                  <a:pt x="11478" y="5231"/>
                  <a:pt x="11626" y="5493"/>
                  <a:pt x="11852" y="5717"/>
                </a:cubicBezTo>
                <a:cubicBezTo>
                  <a:pt x="10711" y="6070"/>
                  <a:pt x="7840" y="6343"/>
                  <a:pt x="6026" y="5900"/>
                </a:cubicBezTo>
                <a:cubicBezTo>
                  <a:pt x="4860" y="5616"/>
                  <a:pt x="3517" y="5988"/>
                  <a:pt x="2662" y="6898"/>
                </a:cubicBezTo>
                <a:cubicBezTo>
                  <a:pt x="1922" y="6943"/>
                  <a:pt x="628" y="7355"/>
                  <a:pt x="628" y="9695"/>
                </a:cubicBezTo>
                <a:cubicBezTo>
                  <a:pt x="628" y="12970"/>
                  <a:pt x="543" y="16681"/>
                  <a:pt x="0" y="17483"/>
                </a:cubicBezTo>
                <a:cubicBezTo>
                  <a:pt x="478" y="17282"/>
                  <a:pt x="890" y="17089"/>
                  <a:pt x="1173" y="16803"/>
                </a:cubicBezTo>
                <a:cubicBezTo>
                  <a:pt x="1125" y="18347"/>
                  <a:pt x="1086" y="20189"/>
                  <a:pt x="1086" y="20189"/>
                </a:cubicBezTo>
                <a:cubicBezTo>
                  <a:pt x="1086" y="20189"/>
                  <a:pt x="1582" y="20322"/>
                  <a:pt x="1470" y="20957"/>
                </a:cubicBezTo>
                <a:cubicBezTo>
                  <a:pt x="1385" y="21375"/>
                  <a:pt x="1657" y="21576"/>
                  <a:pt x="1657" y="21576"/>
                </a:cubicBezTo>
                <a:lnTo>
                  <a:pt x="2686" y="21576"/>
                </a:lnTo>
                <a:lnTo>
                  <a:pt x="2341" y="20674"/>
                </a:lnTo>
                <a:cubicBezTo>
                  <a:pt x="2341" y="20674"/>
                  <a:pt x="1957" y="20374"/>
                  <a:pt x="1942" y="20022"/>
                </a:cubicBezTo>
                <a:cubicBezTo>
                  <a:pt x="1922" y="19571"/>
                  <a:pt x="1770" y="16613"/>
                  <a:pt x="3013" y="15059"/>
                </a:cubicBezTo>
                <a:cubicBezTo>
                  <a:pt x="2956" y="15778"/>
                  <a:pt x="2899" y="16078"/>
                  <a:pt x="2899" y="16078"/>
                </a:cubicBezTo>
                <a:lnTo>
                  <a:pt x="3570" y="20240"/>
                </a:lnTo>
                <a:cubicBezTo>
                  <a:pt x="3570" y="20240"/>
                  <a:pt x="4098" y="20423"/>
                  <a:pt x="4084" y="21042"/>
                </a:cubicBezTo>
                <a:cubicBezTo>
                  <a:pt x="4069" y="21292"/>
                  <a:pt x="4351" y="21576"/>
                  <a:pt x="4351" y="21576"/>
                </a:cubicBezTo>
                <a:lnTo>
                  <a:pt x="5442" y="21576"/>
                </a:lnTo>
                <a:lnTo>
                  <a:pt x="4998" y="20674"/>
                </a:lnTo>
                <a:cubicBezTo>
                  <a:pt x="4998" y="20674"/>
                  <a:pt x="4198" y="20857"/>
                  <a:pt x="4112" y="17013"/>
                </a:cubicBezTo>
                <a:cubicBezTo>
                  <a:pt x="4455" y="16345"/>
                  <a:pt x="4899" y="12536"/>
                  <a:pt x="6341" y="11934"/>
                </a:cubicBezTo>
                <a:cubicBezTo>
                  <a:pt x="6341" y="11934"/>
                  <a:pt x="8049" y="13317"/>
                  <a:pt x="12118" y="13464"/>
                </a:cubicBezTo>
                <a:cubicBezTo>
                  <a:pt x="11951" y="15958"/>
                  <a:pt x="11800" y="16943"/>
                  <a:pt x="11800" y="16943"/>
                </a:cubicBezTo>
                <a:cubicBezTo>
                  <a:pt x="11800" y="16943"/>
                  <a:pt x="11873" y="18929"/>
                  <a:pt x="11566" y="20201"/>
                </a:cubicBezTo>
                <a:cubicBezTo>
                  <a:pt x="11915" y="20672"/>
                  <a:pt x="12256" y="20566"/>
                  <a:pt x="12090" y="21246"/>
                </a:cubicBezTo>
                <a:cubicBezTo>
                  <a:pt x="12037" y="21455"/>
                  <a:pt x="12264" y="21543"/>
                  <a:pt x="12264" y="21543"/>
                </a:cubicBezTo>
                <a:lnTo>
                  <a:pt x="13396" y="21543"/>
                </a:lnTo>
                <a:lnTo>
                  <a:pt x="13052" y="20777"/>
                </a:lnTo>
                <a:cubicBezTo>
                  <a:pt x="13052" y="20777"/>
                  <a:pt x="12251" y="20742"/>
                  <a:pt x="12462" y="18860"/>
                </a:cubicBezTo>
                <a:cubicBezTo>
                  <a:pt x="12674" y="16978"/>
                  <a:pt x="13012" y="17413"/>
                  <a:pt x="13235" y="15827"/>
                </a:cubicBezTo>
                <a:cubicBezTo>
                  <a:pt x="13306" y="15321"/>
                  <a:pt x="13414" y="14808"/>
                  <a:pt x="13528" y="14344"/>
                </a:cubicBezTo>
                <a:cubicBezTo>
                  <a:pt x="13726" y="16218"/>
                  <a:pt x="13748" y="16976"/>
                  <a:pt x="13748" y="16976"/>
                </a:cubicBezTo>
                <a:cubicBezTo>
                  <a:pt x="13748" y="16976"/>
                  <a:pt x="14182" y="18962"/>
                  <a:pt x="14106" y="20234"/>
                </a:cubicBezTo>
                <a:cubicBezTo>
                  <a:pt x="14540" y="20705"/>
                  <a:pt x="14862" y="20600"/>
                  <a:pt x="14819" y="21279"/>
                </a:cubicBezTo>
                <a:cubicBezTo>
                  <a:pt x="14804" y="21489"/>
                  <a:pt x="15047" y="21576"/>
                  <a:pt x="15047" y="21576"/>
                </a:cubicBezTo>
                <a:lnTo>
                  <a:pt x="16179" y="21576"/>
                </a:lnTo>
                <a:lnTo>
                  <a:pt x="15695" y="20810"/>
                </a:lnTo>
                <a:cubicBezTo>
                  <a:pt x="15695" y="20810"/>
                  <a:pt x="14888" y="20775"/>
                  <a:pt x="14759" y="18893"/>
                </a:cubicBezTo>
                <a:cubicBezTo>
                  <a:pt x="14629" y="17011"/>
                  <a:pt x="15047" y="17446"/>
                  <a:pt x="14982" y="15860"/>
                </a:cubicBezTo>
                <a:cubicBezTo>
                  <a:pt x="14934" y="14679"/>
                  <a:pt x="15080" y="13460"/>
                  <a:pt x="15158" y="12914"/>
                </a:cubicBezTo>
                <a:cubicBezTo>
                  <a:pt x="15463" y="12560"/>
                  <a:pt x="16744" y="10940"/>
                  <a:pt x="16328" y="9125"/>
                </a:cubicBezTo>
                <a:cubicBezTo>
                  <a:pt x="16328" y="9125"/>
                  <a:pt x="16854" y="5759"/>
                  <a:pt x="17850" y="5081"/>
                </a:cubicBezTo>
                <a:cubicBezTo>
                  <a:pt x="18250" y="5482"/>
                  <a:pt x="18822" y="5684"/>
                  <a:pt x="19222" y="5484"/>
                </a:cubicBezTo>
                <a:cubicBezTo>
                  <a:pt x="19936" y="5918"/>
                  <a:pt x="20236" y="5984"/>
                  <a:pt x="20365" y="6385"/>
                </a:cubicBezTo>
                <a:cubicBezTo>
                  <a:pt x="20436" y="6586"/>
                  <a:pt x="20978" y="6519"/>
                  <a:pt x="21049" y="6352"/>
                </a:cubicBezTo>
                <a:cubicBezTo>
                  <a:pt x="21235" y="6486"/>
                  <a:pt x="21535" y="6185"/>
                  <a:pt x="21493" y="5884"/>
                </a:cubicBezTo>
                <a:cubicBezTo>
                  <a:pt x="21449" y="5584"/>
                  <a:pt x="21600" y="5534"/>
                  <a:pt x="21496" y="5250"/>
                </a:cubicBezTo>
                <a:cubicBezTo>
                  <a:pt x="21392" y="4966"/>
                  <a:pt x="20007" y="2993"/>
                  <a:pt x="20007" y="2993"/>
                </a:cubicBezTo>
                <a:cubicBezTo>
                  <a:pt x="20007" y="2993"/>
                  <a:pt x="19853" y="1840"/>
                  <a:pt x="19027" y="1359"/>
                </a:cubicBezTo>
                <a:cubicBezTo>
                  <a:pt x="19103" y="1062"/>
                  <a:pt x="19142" y="606"/>
                  <a:pt x="19079" y="135"/>
                </a:cubicBezTo>
                <a:cubicBezTo>
                  <a:pt x="19065" y="18"/>
                  <a:pt x="19014" y="-24"/>
                  <a:pt x="18953" y="14"/>
                </a:cubicBezTo>
                <a:close/>
                <a:moveTo>
                  <a:pt x="1798" y="9298"/>
                </a:moveTo>
                <a:cubicBezTo>
                  <a:pt x="1804" y="9485"/>
                  <a:pt x="1822" y="9677"/>
                  <a:pt x="1856" y="9878"/>
                </a:cubicBezTo>
                <a:cubicBezTo>
                  <a:pt x="2284" y="12396"/>
                  <a:pt x="2093" y="13640"/>
                  <a:pt x="1546" y="14586"/>
                </a:cubicBezTo>
                <a:cubicBezTo>
                  <a:pt x="1492" y="13086"/>
                  <a:pt x="1433" y="10650"/>
                  <a:pt x="1798" y="9298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5" name="线条"/>
          <p:cNvSpPr/>
          <p:nvPr/>
        </p:nvSpPr>
        <p:spPr>
          <a:xfrm flipV="1">
            <a:off x="1991167" y="3459162"/>
            <a:ext cx="1260120" cy="2100975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6" name="线条"/>
          <p:cNvSpPr/>
          <p:nvPr/>
        </p:nvSpPr>
        <p:spPr>
          <a:xfrm flipV="1">
            <a:off x="2157689" y="4599688"/>
            <a:ext cx="2521588" cy="1089387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7" name="线条"/>
          <p:cNvSpPr/>
          <p:nvPr/>
        </p:nvSpPr>
        <p:spPr>
          <a:xfrm>
            <a:off x="1972047" y="5775908"/>
            <a:ext cx="2579825" cy="965499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8" name="线条"/>
          <p:cNvSpPr/>
          <p:nvPr/>
        </p:nvSpPr>
        <p:spPr>
          <a:xfrm>
            <a:off x="2049089" y="5816800"/>
            <a:ext cx="1299919" cy="2186396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9" name="(x, y)"/>
          <p:cNvSpPr txBox="1"/>
          <p:nvPr/>
        </p:nvSpPr>
        <p:spPr>
          <a:xfrm>
            <a:off x="527050" y="5459862"/>
            <a:ext cx="95402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(x, y)</a:t>
            </a:r>
          </a:p>
        </p:txBody>
      </p:sp>
      <p:sp>
        <p:nvSpPr>
          <p:cNvPr id="170" name="(x+1, y+2)"/>
          <p:cNvSpPr txBox="1"/>
          <p:nvPr/>
        </p:nvSpPr>
        <p:spPr>
          <a:xfrm>
            <a:off x="2361014" y="2640462"/>
            <a:ext cx="183489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(x+1, y+2)</a:t>
            </a:r>
          </a:p>
        </p:txBody>
      </p:sp>
      <p:sp>
        <p:nvSpPr>
          <p:cNvPr id="171" name="(x+2, y+1)"/>
          <p:cNvSpPr txBox="1"/>
          <p:nvPr/>
        </p:nvSpPr>
        <p:spPr>
          <a:xfrm>
            <a:off x="5075850" y="4342262"/>
            <a:ext cx="183489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(x+2, y+1)</a:t>
            </a:r>
          </a:p>
        </p:txBody>
      </p:sp>
      <p:sp>
        <p:nvSpPr>
          <p:cNvPr id="172" name="(x+2, y-1)"/>
          <p:cNvSpPr txBox="1"/>
          <p:nvPr/>
        </p:nvSpPr>
        <p:spPr>
          <a:xfrm>
            <a:off x="5075850" y="6526662"/>
            <a:ext cx="176136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(x+2, y-1)</a:t>
            </a:r>
          </a:p>
        </p:txBody>
      </p:sp>
      <p:sp>
        <p:nvSpPr>
          <p:cNvPr id="173" name="(x+1, y-2)"/>
          <p:cNvSpPr txBox="1"/>
          <p:nvPr/>
        </p:nvSpPr>
        <p:spPr>
          <a:xfrm>
            <a:off x="2397780" y="8342762"/>
            <a:ext cx="176136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(x+1, y-2)</a:t>
            </a:r>
          </a:p>
        </p:txBody>
      </p:sp>
      <p:sp>
        <p:nvSpPr>
          <p:cNvPr id="174" name="跳马操作，转换成了位置（坐标）的变化"/>
          <p:cNvSpPr txBox="1"/>
          <p:nvPr/>
        </p:nvSpPr>
        <p:spPr>
          <a:xfrm>
            <a:off x="5525398" y="2333761"/>
            <a:ext cx="6972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跳马操作，转换成了位置（坐标）的变化</a:t>
            </a:r>
          </a:p>
        </p:txBody>
      </p:sp>
      <p:sp>
        <p:nvSpPr>
          <p:cNvPr id="175" name="(x, y) -&gt; (x + dx, y + dy)"/>
          <p:cNvSpPr txBox="1"/>
          <p:nvPr/>
        </p:nvSpPr>
        <p:spPr>
          <a:xfrm>
            <a:off x="5982115" y="3063523"/>
            <a:ext cx="6058868" cy="5334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(x, y) -&gt; (x + dx, y + dy)</a:t>
            </a:r>
          </a:p>
        </p:txBody>
      </p:sp>
      <p:graphicFrame>
        <p:nvGraphicFramePr>
          <p:cNvPr id="176" name="表格"/>
          <p:cNvGraphicFramePr/>
          <p:nvPr/>
        </p:nvGraphicFramePr>
        <p:xfrm>
          <a:off x="8115317" y="5019564"/>
          <a:ext cx="2739438" cy="3002970"/>
        </p:xfrm>
        <a:graphic>
          <a:graphicData uri="http://schemas.openxmlformats.org/drawingml/2006/table">
            <a:tbl>
              <a:tblPr firstRow="1" firstCol="1" bandRow="1">
                <a:tableStyleId>{C7B018BB-80A7-4F77-B60F-C8B233D01FF8}</a:tableStyleId>
              </a:tblPr>
              <a:tblGrid>
                <a:gridCol w="913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59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跳法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dx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dy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59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59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59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59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79" name="解题思路：遍历当前所有可能的跳法"/>
          <p:cNvSpPr>
            <a:spLocks noGrp="1"/>
          </p:cNvSpPr>
          <p:nvPr>
            <p:ph type="title"/>
          </p:nvPr>
        </p:nvSpPr>
        <p:spPr>
          <a:xfrm>
            <a:off x="547200" y="354125"/>
            <a:ext cx="7557040" cy="1152045"/>
          </a:xfrm>
          <a:prstGeom prst="rect">
            <a:avLst/>
          </a:prstGeom>
        </p:spPr>
        <p:txBody>
          <a:bodyPr/>
          <a:lstStyle/>
          <a:p>
            <a:r>
              <a:rPr lang="zh-CN" altLang="en-US" b="1"/>
              <a:t>关键</a:t>
            </a:r>
            <a:r>
              <a:rPr lang="en-US" altLang="zh-CN" b="1"/>
              <a:t>3</a:t>
            </a:r>
            <a:r>
              <a:rPr b="1"/>
              <a:t>：</a:t>
            </a:r>
            <a:r>
              <a:rPr b="1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遍历</a:t>
            </a:r>
            <a:r>
              <a:t>当前所有可能的跳法</a:t>
            </a:r>
          </a:p>
        </p:txBody>
      </p:sp>
      <p:sp>
        <p:nvSpPr>
          <p:cNvPr id="180" name="跳马操作，转换成了位置（坐标）的变化"/>
          <p:cNvSpPr txBox="1"/>
          <p:nvPr/>
        </p:nvSpPr>
        <p:spPr>
          <a:xfrm>
            <a:off x="5525398" y="2333761"/>
            <a:ext cx="6972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跳马操作，转换成了位置（坐标）的变化</a:t>
            </a:r>
          </a:p>
        </p:txBody>
      </p:sp>
      <p:sp>
        <p:nvSpPr>
          <p:cNvPr id="181" name="(x, y) -&gt; (x + dx, y + dy)"/>
          <p:cNvSpPr txBox="1"/>
          <p:nvPr/>
        </p:nvSpPr>
        <p:spPr>
          <a:xfrm>
            <a:off x="5982115" y="3063523"/>
            <a:ext cx="6058868" cy="5334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(x, y) -&gt; (x +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dx</a:t>
            </a:r>
            <a:r>
              <a:t>, y +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dy</a:t>
            </a:r>
            <a:r>
              <a:t>)</a:t>
            </a:r>
          </a:p>
        </p:txBody>
      </p:sp>
      <p:graphicFrame>
        <p:nvGraphicFramePr>
          <p:cNvPr id="182" name="表格"/>
          <p:cNvGraphicFramePr/>
          <p:nvPr/>
        </p:nvGraphicFramePr>
        <p:xfrm>
          <a:off x="586365" y="2460020"/>
          <a:ext cx="4645299" cy="5852380"/>
        </p:xfrm>
        <a:graphic>
          <a:graphicData uri="http://schemas.openxmlformats.org/drawingml/2006/table">
            <a:tbl>
              <a:tblPr firstRow="1" firstCol="1" bandRow="1">
                <a:tableStyleId>{C7B018BB-80A7-4F77-B60F-C8B233D01FF8}</a:tableStyleId>
              </a:tblPr>
              <a:tblGrid>
                <a:gridCol w="1548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047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跳法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dx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dy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47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47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47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047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" name="0: (x, y) -&gt; (x + 1, y + 2)"/>
          <p:cNvSpPr txBox="1"/>
          <p:nvPr/>
        </p:nvSpPr>
        <p:spPr>
          <a:xfrm>
            <a:off x="6485116" y="4045636"/>
            <a:ext cx="5052865" cy="4445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0: (x, y) -&gt; (x + 1, y + 2)</a:t>
            </a:r>
          </a:p>
        </p:txBody>
      </p:sp>
      <p:sp>
        <p:nvSpPr>
          <p:cNvPr id="184" name="1: (x, y) -&gt; (x + 2, y + 1)"/>
          <p:cNvSpPr txBox="1"/>
          <p:nvPr/>
        </p:nvSpPr>
        <p:spPr>
          <a:xfrm>
            <a:off x="6485116" y="5211251"/>
            <a:ext cx="5052865" cy="4445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1: (x, y) -&gt; (x + 2, y + 1)</a:t>
            </a:r>
          </a:p>
        </p:txBody>
      </p:sp>
      <p:sp>
        <p:nvSpPr>
          <p:cNvPr id="185" name="2: (x, y) -&gt; (x + 2, y - 1)"/>
          <p:cNvSpPr txBox="1"/>
          <p:nvPr/>
        </p:nvSpPr>
        <p:spPr>
          <a:xfrm>
            <a:off x="6485116" y="6376866"/>
            <a:ext cx="5052865" cy="4445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2: (x, y) -&gt; (x + 2, y - 1)</a:t>
            </a:r>
          </a:p>
        </p:txBody>
      </p:sp>
      <p:sp>
        <p:nvSpPr>
          <p:cNvPr id="186" name="3: (x, y) -&gt; (x + 1, y - 2)"/>
          <p:cNvSpPr txBox="1"/>
          <p:nvPr/>
        </p:nvSpPr>
        <p:spPr>
          <a:xfrm>
            <a:off x="6485116" y="7542482"/>
            <a:ext cx="5052865" cy="4445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3: (x, y) -&gt; (x + 1, y - 2)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2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2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2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1" animBg="1" advAuto="0"/>
      <p:bldP spid="184" grpId="2" animBg="1" advAuto="0"/>
      <p:bldP spid="185" grpId="3" animBg="1" advAuto="0"/>
      <p:bldP spid="186" grpId="4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79" name="解题思路：遍历当前所有可能的跳法"/>
          <p:cNvSpPr>
            <a:spLocks noGrp="1"/>
          </p:cNvSpPr>
          <p:nvPr>
            <p:ph type="title"/>
          </p:nvPr>
        </p:nvSpPr>
        <p:spPr>
          <a:xfrm>
            <a:off x="547200" y="354125"/>
            <a:ext cx="10764813" cy="1152045"/>
          </a:xfrm>
          <a:prstGeom prst="rect">
            <a:avLst/>
          </a:prstGeom>
        </p:spPr>
        <p:txBody>
          <a:bodyPr/>
          <a:lstStyle/>
          <a:p>
            <a:r>
              <a:rPr lang="zh-CN" altLang="en-US" b="1"/>
              <a:t>关键</a:t>
            </a:r>
            <a:r>
              <a:rPr lang="en-US" altLang="zh-CN" b="1"/>
              <a:t>4</a:t>
            </a:r>
            <a:r>
              <a:rPr lang="zh-CN" altLang="en-US" b="1"/>
              <a:t>：</a:t>
            </a:r>
            <a:r>
              <a:rPr lang="zh-CN" altLang="en-US" b="1">
                <a:solidFill>
                  <a:srgbClr val="FFFF00"/>
                </a:solidFill>
              </a:rPr>
              <a:t>递归</a:t>
            </a:r>
            <a:r>
              <a:rPr lang="zh-CN" altLang="en-US"/>
              <a:t>求从新位置到目标点的</a:t>
            </a:r>
            <a:r>
              <a:t>所有可能跳法</a:t>
            </a:r>
          </a:p>
        </p:txBody>
      </p:sp>
      <p:sp>
        <p:nvSpPr>
          <p:cNvPr id="180" name="跳马操作，转换成了位置（坐标）的变化"/>
          <p:cNvSpPr txBox="1"/>
          <p:nvPr/>
        </p:nvSpPr>
        <p:spPr>
          <a:xfrm>
            <a:off x="547201" y="2046755"/>
            <a:ext cx="6258123" cy="678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跳马操作</a:t>
            </a:r>
            <a:r>
              <a:rPr lang="zh-CN" altLang="en-US"/>
              <a:t>使</a:t>
            </a:r>
            <a:r>
              <a:t>位置（坐标）</a:t>
            </a:r>
            <a:r>
              <a:rPr lang="zh-CN" altLang="en-US"/>
              <a:t>发生了</a:t>
            </a:r>
            <a:r>
              <a:t>变化</a:t>
            </a:r>
          </a:p>
        </p:txBody>
      </p:sp>
      <p:sp>
        <p:nvSpPr>
          <p:cNvPr id="181" name="(x, y) -&gt; (x + dx, y + dy)"/>
          <p:cNvSpPr txBox="1"/>
          <p:nvPr/>
        </p:nvSpPr>
        <p:spPr>
          <a:xfrm>
            <a:off x="547200" y="2985143"/>
            <a:ext cx="6058868" cy="5334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(x, y) -&gt; (x +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dx</a:t>
            </a:r>
            <a:r>
              <a:t>, y +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dy</a:t>
            </a:r>
            <a:r>
              <a:t>)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8AC98FE-D53C-4A98-A64D-0C7F76EAFA4C}"/>
              </a:ext>
            </a:extLst>
          </p:cNvPr>
          <p:cNvGrpSpPr/>
          <p:nvPr/>
        </p:nvGrpSpPr>
        <p:grpSpPr>
          <a:xfrm>
            <a:off x="606654" y="4570433"/>
            <a:ext cx="8655332" cy="4829042"/>
            <a:chOff x="606654" y="4072823"/>
            <a:chExt cx="8655332" cy="482904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A517306-2764-47E3-8492-EB8476632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654" y="4072823"/>
              <a:ext cx="8655332" cy="4829042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AFF32D-6245-4715-B5B6-83DD3B1031F1}"/>
                </a:ext>
              </a:extLst>
            </p:cNvPr>
            <p:cNvSpPr/>
            <p:nvPr/>
          </p:nvSpPr>
          <p:spPr>
            <a:xfrm>
              <a:off x="1098756" y="4564626"/>
              <a:ext cx="1135626" cy="378296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5EFA254-8918-4E47-8D97-FCED7E4C47B5}"/>
                </a:ext>
              </a:extLst>
            </p:cNvPr>
            <p:cNvSpPr/>
            <p:nvPr/>
          </p:nvSpPr>
          <p:spPr>
            <a:xfrm>
              <a:off x="2234381" y="4564625"/>
              <a:ext cx="6345868" cy="3782961"/>
            </a:xfrm>
            <a:prstGeom prst="rect">
              <a:avLst/>
            </a:prstGeom>
            <a:noFill/>
            <a:ln w="7620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48" name="跳马操作，转换成了位置（坐标）的变化">
            <a:extLst>
              <a:ext uri="{FF2B5EF4-FFF2-40B4-BE49-F238E27FC236}">
                <a16:creationId xmlns:a16="http://schemas.microsoft.com/office/drawing/2014/main" id="{FE502450-C510-43BD-8200-9845D7CBE8B4}"/>
              </a:ext>
            </a:extLst>
          </p:cNvPr>
          <p:cNvSpPr txBox="1"/>
          <p:nvPr/>
        </p:nvSpPr>
        <p:spPr>
          <a:xfrm>
            <a:off x="7517853" y="2024687"/>
            <a:ext cx="5348173" cy="1970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问题仍然相似，只是起点和规模发生了变化！（离目标点的横向距离更近了）</a:t>
            </a:r>
            <a:endParaRPr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" name="跳马操作，转换成了位置（坐标）的变化">
            <a:extLst>
              <a:ext uri="{FF2B5EF4-FFF2-40B4-BE49-F238E27FC236}">
                <a16:creationId xmlns:a16="http://schemas.microsoft.com/office/drawing/2014/main" id="{F35ED357-CF7E-4E82-93AC-8D788A8FD4CF}"/>
              </a:ext>
            </a:extLst>
          </p:cNvPr>
          <p:cNvSpPr txBox="1"/>
          <p:nvPr/>
        </p:nvSpPr>
        <p:spPr>
          <a:xfrm>
            <a:off x="10005833" y="6520432"/>
            <a:ext cx="2026196" cy="678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/>
              <a:t>递归求解！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871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14" name="马的不同跳法：使用“平行数组” -- 两个数组，成对使用"/>
          <p:cNvSpPr txBox="1"/>
          <p:nvPr/>
        </p:nvSpPr>
        <p:spPr>
          <a:xfrm>
            <a:off x="531298" y="2448760"/>
            <a:ext cx="8160888" cy="678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spcBef>
                <a:spcPts val="1000"/>
              </a:spcBef>
              <a:buSzPct val="100000"/>
            </a:pPr>
            <a:r>
              <a:rPr>
                <a:solidFill>
                  <a:schemeClr val="tx1"/>
                </a:solidFill>
              </a:rPr>
              <a:t>马的不同跳法：</a:t>
            </a:r>
            <a:r>
              <a:rPr lang="zh-CN" altLang="en-US">
                <a:solidFill>
                  <a:schemeClr val="tx1"/>
                </a:solidFill>
              </a:rPr>
              <a:t>两个数组成对使用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  <a:highlight>
                  <a:srgbClr val="FFFF00"/>
                </a:highlight>
              </a:rPr>
              <a:t>平行数组</a:t>
            </a:r>
            <a:r>
              <a:rPr lang="zh-CN" altLang="en-US">
                <a:solidFill>
                  <a:schemeClr val="tx1"/>
                </a:solidFill>
              </a:rPr>
              <a:t>” 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>
              <a:solidFill>
                <a:schemeClr val="tx1"/>
              </a:solidFill>
            </a:endParaRPr>
          </a:p>
        </p:txBody>
      </p:sp>
      <p:graphicFrame>
        <p:nvGraphicFramePr>
          <p:cNvPr id="215" name="表格"/>
          <p:cNvGraphicFramePr/>
          <p:nvPr/>
        </p:nvGraphicFramePr>
        <p:xfrm>
          <a:off x="1147896" y="4227885"/>
          <a:ext cx="4540155" cy="4049980"/>
        </p:xfrm>
        <a:graphic>
          <a:graphicData uri="http://schemas.openxmlformats.org/drawingml/2006/table">
            <a:tbl>
              <a:tblPr firstRow="1" firstCol="1" bandRow="1">
                <a:tableStyleId>{C7B018BB-80A7-4F77-B60F-C8B233D01FF8}</a:tableStyleId>
              </a:tblPr>
              <a:tblGrid>
                <a:gridCol w="1513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999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跳法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dx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dy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99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99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99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999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6" name="矩形" descr="矩形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41" y="4279230"/>
            <a:ext cx="1237067" cy="3947293"/>
          </a:xfrm>
          <a:prstGeom prst="rect">
            <a:avLst/>
          </a:prstGeom>
        </p:spPr>
      </p:pic>
      <p:pic>
        <p:nvPicPr>
          <p:cNvPr id="218" name="矩形" descr="矩形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91730" y="4279230"/>
            <a:ext cx="1237067" cy="3947293"/>
          </a:xfrm>
          <a:prstGeom prst="rect">
            <a:avLst/>
          </a:prstGeom>
        </p:spPr>
      </p:pic>
      <p:sp>
        <p:nvSpPr>
          <p:cNvPr id="220" name="int dx[] = {1, 2, 2, 1}, dy[] = {2, 1, -1, -2};"/>
          <p:cNvSpPr txBox="1"/>
          <p:nvPr/>
        </p:nvSpPr>
        <p:spPr>
          <a:xfrm>
            <a:off x="1248563" y="3439399"/>
            <a:ext cx="90692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1000"/>
              </a:spcBef>
              <a:def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sz="3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int dx[] = {1, 2, 2, 1}, dy[] = {2, 1, -1, -2};</a:t>
            </a:r>
          </a:p>
        </p:txBody>
      </p:sp>
      <p:sp>
        <p:nvSpPr>
          <p:cNvPr id="221" name="0: (x, y) -&gt; (x + dx[0], y + dy[0])"/>
          <p:cNvSpPr txBox="1"/>
          <p:nvPr/>
        </p:nvSpPr>
        <p:spPr>
          <a:xfrm>
            <a:off x="6185611" y="5164836"/>
            <a:ext cx="6516143" cy="4445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0: (x, y) -&gt; (x + dx[0], y + dy[0])</a:t>
            </a:r>
          </a:p>
        </p:txBody>
      </p:sp>
      <p:sp>
        <p:nvSpPr>
          <p:cNvPr id="222" name="1: (x, y) -&gt; (x + dx[1], y + dy[1])"/>
          <p:cNvSpPr txBox="1"/>
          <p:nvPr/>
        </p:nvSpPr>
        <p:spPr>
          <a:xfrm>
            <a:off x="6185611" y="5999420"/>
            <a:ext cx="6516143" cy="4445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1: (x, y) -&gt; (x + dx[1], y + dy[1])</a:t>
            </a:r>
          </a:p>
        </p:txBody>
      </p:sp>
      <p:sp>
        <p:nvSpPr>
          <p:cNvPr id="223" name="2: (x, y) -&gt; (x + dx[2], y + dy[2])"/>
          <p:cNvSpPr txBox="1"/>
          <p:nvPr/>
        </p:nvSpPr>
        <p:spPr>
          <a:xfrm>
            <a:off x="6185611" y="6834005"/>
            <a:ext cx="6516143" cy="4445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2: (x, y) -&gt; (x + dx[2], y + dy[2])</a:t>
            </a:r>
          </a:p>
        </p:txBody>
      </p:sp>
      <p:sp>
        <p:nvSpPr>
          <p:cNvPr id="224" name="3: (x, y) -&gt; (x + dx[3], y + dy[3])"/>
          <p:cNvSpPr txBox="1"/>
          <p:nvPr/>
        </p:nvSpPr>
        <p:spPr>
          <a:xfrm>
            <a:off x="6185611" y="7668589"/>
            <a:ext cx="6516143" cy="4445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3: (x, y) -&gt; (x + dx[3], y + dy[3])</a:t>
            </a:r>
          </a:p>
        </p:txBody>
      </p:sp>
      <p:sp>
        <p:nvSpPr>
          <p:cNvPr id="15" name="设计数据结构">
            <a:extLst>
              <a:ext uri="{FF2B5EF4-FFF2-40B4-BE49-F238E27FC236}">
                <a16:creationId xmlns:a16="http://schemas.microsoft.com/office/drawing/2014/main" id="{19392EC8-0284-4CE7-94C0-AC705974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1" y="354125"/>
            <a:ext cx="5018574" cy="1152045"/>
          </a:xfrm>
          <a:prstGeom prst="rect">
            <a:avLst/>
          </a:prstGeom>
        </p:spPr>
        <p:txBody>
          <a:bodyPr/>
          <a:lstStyle/>
          <a:p>
            <a:r>
              <a:rPr lang="zh-CN" altLang="en-US" b="1"/>
              <a:t>关键</a:t>
            </a:r>
            <a:r>
              <a:rPr lang="en-US" altLang="zh-CN" b="1"/>
              <a:t>5</a:t>
            </a:r>
            <a:r>
              <a:rPr lang="zh-CN" altLang="en-US" b="1"/>
              <a:t>：</a:t>
            </a:r>
            <a:r>
              <a:t>设计数据结构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grpSp>
        <p:nvGrpSpPr>
          <p:cNvPr id="231" name="成组"/>
          <p:cNvGrpSpPr/>
          <p:nvPr/>
        </p:nvGrpSpPr>
        <p:grpSpPr>
          <a:xfrm>
            <a:off x="564487" y="2351855"/>
            <a:ext cx="6516143" cy="3941347"/>
            <a:chOff x="0" y="0"/>
            <a:chExt cx="6516141" cy="3941345"/>
          </a:xfrm>
        </p:grpSpPr>
        <p:sp>
          <p:nvSpPr>
            <p:cNvPr id="227" name="0: (x, y) -&gt; (x + dx[0], y + dy[0])"/>
            <p:cNvSpPr txBox="1"/>
            <p:nvPr/>
          </p:nvSpPr>
          <p:spPr>
            <a:xfrm>
              <a:off x="0" y="0"/>
              <a:ext cx="6516142" cy="444501"/>
            </a:xfrm>
            <a:prstGeom prst="rect">
              <a:avLst/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0: (x, y) -&gt; (x + dx[0], y + dy[0])</a:t>
              </a:r>
            </a:p>
          </p:txBody>
        </p:sp>
        <p:sp>
          <p:nvSpPr>
            <p:cNvPr id="228" name="1: (x, y) -&gt; (x + dx[1], y + dy[1])"/>
            <p:cNvSpPr txBox="1"/>
            <p:nvPr/>
          </p:nvSpPr>
          <p:spPr>
            <a:xfrm>
              <a:off x="0" y="1165615"/>
              <a:ext cx="6516142" cy="444501"/>
            </a:xfrm>
            <a:prstGeom prst="rect">
              <a:avLst/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1: (x, y) -&gt; (x + dx[1], y + dy[1])</a:t>
              </a:r>
            </a:p>
          </p:txBody>
        </p:sp>
        <p:sp>
          <p:nvSpPr>
            <p:cNvPr id="229" name="2: (x, y) -&gt; (x + dx[2], y + dy[2])"/>
            <p:cNvSpPr txBox="1"/>
            <p:nvPr/>
          </p:nvSpPr>
          <p:spPr>
            <a:xfrm>
              <a:off x="0" y="2331230"/>
              <a:ext cx="6516142" cy="444501"/>
            </a:xfrm>
            <a:prstGeom prst="rect">
              <a:avLst/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2: (x, y) -&gt; (x + dx[2], y + dy[2])</a:t>
              </a:r>
            </a:p>
          </p:txBody>
        </p:sp>
        <p:sp>
          <p:nvSpPr>
            <p:cNvPr id="230" name="3: (x, y) -&gt; (x + dx[3], y + dy[3])"/>
            <p:cNvSpPr txBox="1"/>
            <p:nvPr/>
          </p:nvSpPr>
          <p:spPr>
            <a:xfrm>
              <a:off x="0" y="3496845"/>
              <a:ext cx="6516142" cy="444501"/>
            </a:xfrm>
            <a:prstGeom prst="rect">
              <a:avLst/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3: (x, y) -&gt; (x + dx[3], y + dy[3])</a:t>
              </a:r>
            </a:p>
          </p:txBody>
        </p:sp>
      </p:grpSp>
      <p:sp>
        <p:nvSpPr>
          <p:cNvPr id="232" name="箭头"/>
          <p:cNvSpPr/>
          <p:nvPr/>
        </p:nvSpPr>
        <p:spPr>
          <a:xfrm>
            <a:off x="7210941" y="3961972"/>
            <a:ext cx="1270001" cy="831424"/>
          </a:xfrm>
          <a:prstGeom prst="rightArrow">
            <a:avLst>
              <a:gd name="adj1" fmla="val 29643"/>
              <a:gd name="adj2" fmla="val 6125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3" name="for i from 0 to 4 do:…"/>
          <p:cNvSpPr txBox="1"/>
          <p:nvPr/>
        </p:nvSpPr>
        <p:spPr>
          <a:xfrm>
            <a:off x="2497447" y="7515311"/>
            <a:ext cx="8009906" cy="159766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 from 0 to 4 do:</a:t>
            </a:r>
          </a:p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(x, y) -&gt; (x + dx[i], y + dy[i])</a:t>
            </a:r>
          </a:p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......</a:t>
            </a:r>
          </a:p>
        </p:txBody>
      </p:sp>
      <p:sp>
        <p:nvSpPr>
          <p:cNvPr id="235" name="使用循环语句对所有可能的跳法进行枚举，也称“遍历”。"/>
          <p:cNvSpPr txBox="1"/>
          <p:nvPr/>
        </p:nvSpPr>
        <p:spPr>
          <a:xfrm>
            <a:off x="8509465" y="3796761"/>
            <a:ext cx="4117520" cy="108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800"/>
            </a:pPr>
            <a:r>
              <a:rPr sz="2400"/>
              <a:t>用循环语句对所有可能的跳法进行</a:t>
            </a:r>
            <a:r>
              <a:rPr sz="2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枚举</a:t>
            </a:r>
            <a:r>
              <a:rPr lang="zh-CN" altLang="en-US" sz="2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（</a:t>
            </a:r>
            <a:r>
              <a:rPr sz="2400"/>
              <a:t>也称</a:t>
            </a:r>
            <a:r>
              <a:rPr sz="2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“遍历”</a:t>
            </a:r>
            <a:r>
              <a:rPr lang="zh-CN" altLang="en-US" sz="2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）</a:t>
            </a:r>
            <a:r>
              <a:rPr sz="2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DF1AC00-E58E-4E52-AE9E-D2FF6932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1" y="354125"/>
            <a:ext cx="9465932" cy="1152045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zh-CN" altLang="en-US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数组</a:t>
            </a:r>
            <a:r>
              <a:rPr lang="zh-CN" altLang="en-US"/>
              <a:t>存储所有跳法，用</a:t>
            </a:r>
            <a:r>
              <a:rPr lang="zh-CN" altLang="en-US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循环</a:t>
            </a:r>
            <a:r>
              <a:rPr lang="zh-CN" altLang="en-US"/>
              <a:t>枚举实现遍历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38" name="圆形"/>
          <p:cNvSpPr/>
          <p:nvPr/>
        </p:nvSpPr>
        <p:spPr>
          <a:xfrm>
            <a:off x="2326930" y="2182149"/>
            <a:ext cx="662653" cy="66265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9" name="线条"/>
          <p:cNvSpPr/>
          <p:nvPr/>
        </p:nvSpPr>
        <p:spPr>
          <a:xfrm flipV="1">
            <a:off x="1152197" y="2719250"/>
            <a:ext cx="1270001" cy="12700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0" name="线条"/>
          <p:cNvSpPr/>
          <p:nvPr/>
        </p:nvSpPr>
        <p:spPr>
          <a:xfrm flipV="1">
            <a:off x="2139436" y="2846271"/>
            <a:ext cx="454565" cy="11380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1" name="线条"/>
          <p:cNvSpPr/>
          <p:nvPr/>
        </p:nvSpPr>
        <p:spPr>
          <a:xfrm flipH="1" flipV="1">
            <a:off x="2773266" y="2846278"/>
            <a:ext cx="454567" cy="11380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2" name="线条"/>
          <p:cNvSpPr/>
          <p:nvPr/>
        </p:nvSpPr>
        <p:spPr>
          <a:xfrm flipH="1" flipV="1">
            <a:off x="2893013" y="2728167"/>
            <a:ext cx="1252167" cy="12521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9" name="连接线"/>
          <p:cNvSpPr/>
          <p:nvPr/>
        </p:nvSpPr>
        <p:spPr>
          <a:xfrm>
            <a:off x="2243173" y="2896645"/>
            <a:ext cx="859609" cy="210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7" extrusionOk="0">
                <a:moveTo>
                  <a:pt x="21600" y="4638"/>
                </a:moveTo>
                <a:cubicBezTo>
                  <a:pt x="14233" y="21600"/>
                  <a:pt x="7033" y="20054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244" name="i=0"/>
          <p:cNvSpPr txBox="1"/>
          <p:nvPr/>
        </p:nvSpPr>
        <p:spPr>
          <a:xfrm>
            <a:off x="958323" y="3414478"/>
            <a:ext cx="5487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i=0</a:t>
            </a:r>
          </a:p>
        </p:txBody>
      </p:sp>
      <p:sp>
        <p:nvSpPr>
          <p:cNvPr id="245" name="i=1"/>
          <p:cNvSpPr txBox="1"/>
          <p:nvPr/>
        </p:nvSpPr>
        <p:spPr>
          <a:xfrm>
            <a:off x="1742562" y="3414478"/>
            <a:ext cx="5487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i=1</a:t>
            </a:r>
          </a:p>
        </p:txBody>
      </p:sp>
      <p:sp>
        <p:nvSpPr>
          <p:cNvPr id="246" name="i=2"/>
          <p:cNvSpPr txBox="1"/>
          <p:nvPr/>
        </p:nvSpPr>
        <p:spPr>
          <a:xfrm>
            <a:off x="2526372" y="3414478"/>
            <a:ext cx="54871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i=2</a:t>
            </a:r>
          </a:p>
        </p:txBody>
      </p:sp>
      <p:sp>
        <p:nvSpPr>
          <p:cNvPr id="247" name="i=3"/>
          <p:cNvSpPr txBox="1"/>
          <p:nvPr/>
        </p:nvSpPr>
        <p:spPr>
          <a:xfrm>
            <a:off x="3170278" y="3414478"/>
            <a:ext cx="54871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i=3</a:t>
            </a:r>
          </a:p>
        </p:txBody>
      </p:sp>
      <p:sp>
        <p:nvSpPr>
          <p:cNvPr id="248" name="Jump(x, y, step)"/>
          <p:cNvSpPr txBox="1"/>
          <p:nvPr/>
        </p:nvSpPr>
        <p:spPr>
          <a:xfrm>
            <a:off x="3079412" y="2180782"/>
            <a:ext cx="294360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Jump(x, y, step)</a:t>
            </a:r>
          </a:p>
        </p:txBody>
      </p:sp>
      <p:sp>
        <p:nvSpPr>
          <p:cNvPr id="249" name="圆形"/>
          <p:cNvSpPr/>
          <p:nvPr/>
        </p:nvSpPr>
        <p:spPr>
          <a:xfrm>
            <a:off x="745210" y="3998883"/>
            <a:ext cx="662653" cy="662653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0" name="Lp"/>
          <p:cNvSpPr txBox="1"/>
          <p:nvPr/>
        </p:nvSpPr>
        <p:spPr>
          <a:xfrm>
            <a:off x="790024" y="4597942"/>
            <a:ext cx="57302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Lp</a:t>
            </a:r>
          </a:p>
        </p:txBody>
      </p:sp>
      <p:sp>
        <p:nvSpPr>
          <p:cNvPr id="251" name="圆形"/>
          <p:cNvSpPr/>
          <p:nvPr/>
        </p:nvSpPr>
        <p:spPr>
          <a:xfrm>
            <a:off x="1840484" y="3998883"/>
            <a:ext cx="662653" cy="662653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2" name="圆形"/>
          <p:cNvSpPr/>
          <p:nvPr/>
        </p:nvSpPr>
        <p:spPr>
          <a:xfrm>
            <a:off x="2935759" y="3998883"/>
            <a:ext cx="662653" cy="662653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3" name="圆形"/>
          <p:cNvSpPr/>
          <p:nvPr/>
        </p:nvSpPr>
        <p:spPr>
          <a:xfrm>
            <a:off x="3852977" y="3998883"/>
            <a:ext cx="662653" cy="662653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4" name="Lp"/>
          <p:cNvSpPr txBox="1"/>
          <p:nvPr/>
        </p:nvSpPr>
        <p:spPr>
          <a:xfrm>
            <a:off x="1862892" y="4597942"/>
            <a:ext cx="57302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Lp</a:t>
            </a:r>
          </a:p>
        </p:txBody>
      </p:sp>
      <p:sp>
        <p:nvSpPr>
          <p:cNvPr id="255" name="Lp"/>
          <p:cNvSpPr txBox="1"/>
          <p:nvPr/>
        </p:nvSpPr>
        <p:spPr>
          <a:xfrm>
            <a:off x="2986559" y="4597942"/>
            <a:ext cx="57302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Lp</a:t>
            </a:r>
          </a:p>
        </p:txBody>
      </p:sp>
      <p:sp>
        <p:nvSpPr>
          <p:cNvPr id="256" name="Lp"/>
          <p:cNvSpPr txBox="1"/>
          <p:nvPr/>
        </p:nvSpPr>
        <p:spPr>
          <a:xfrm>
            <a:off x="4059427" y="4597942"/>
            <a:ext cx="57302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Lp</a:t>
            </a:r>
          </a:p>
        </p:txBody>
      </p:sp>
      <p:sp>
        <p:nvSpPr>
          <p:cNvPr id="257" name="解题思路1：第step步从(x,y)开始遍历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解题思路</a:t>
            </a:r>
            <a:r>
              <a:rPr lang="en-US" altLang="zh-CN"/>
              <a:t>A</a:t>
            </a:r>
            <a:r>
              <a:t>：第step步从(x,y)开始遍历</a:t>
            </a:r>
          </a:p>
        </p:txBody>
      </p:sp>
      <p:sp>
        <p:nvSpPr>
          <p:cNvPr id="258" name="遍历从当前位置出发的所有可能性，并对各种可能性得到的方案进行记录，累计方案的总数。"/>
          <p:cNvSpPr txBox="1"/>
          <p:nvPr/>
        </p:nvSpPr>
        <p:spPr>
          <a:xfrm>
            <a:off x="5865470" y="2992979"/>
            <a:ext cx="6755462" cy="212852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遍历从当前位置出发的所有可能性，并对各种可能性得到的方案进行记录，累计方案的总数。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线条"/>
          <p:cNvSpPr/>
          <p:nvPr/>
        </p:nvSpPr>
        <p:spPr>
          <a:xfrm flipV="1">
            <a:off x="2840442" y="4361426"/>
            <a:ext cx="1304738" cy="17909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3" name="线条"/>
          <p:cNvSpPr/>
          <p:nvPr/>
        </p:nvSpPr>
        <p:spPr>
          <a:xfrm flipH="1" flipV="1">
            <a:off x="4223426" y="4361426"/>
            <a:ext cx="1108696" cy="18992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62" name="圆形"/>
          <p:cNvSpPr/>
          <p:nvPr/>
        </p:nvSpPr>
        <p:spPr>
          <a:xfrm>
            <a:off x="2326930" y="2182149"/>
            <a:ext cx="662653" cy="66265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3" name="线条"/>
          <p:cNvSpPr/>
          <p:nvPr/>
        </p:nvSpPr>
        <p:spPr>
          <a:xfrm flipV="1">
            <a:off x="1152197" y="2719250"/>
            <a:ext cx="1270001" cy="12700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4" name="线条"/>
          <p:cNvSpPr/>
          <p:nvPr/>
        </p:nvSpPr>
        <p:spPr>
          <a:xfrm flipV="1">
            <a:off x="2139436" y="2846271"/>
            <a:ext cx="454565" cy="11380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5" name="线条"/>
          <p:cNvSpPr/>
          <p:nvPr/>
        </p:nvSpPr>
        <p:spPr>
          <a:xfrm flipH="1" flipV="1">
            <a:off x="2773266" y="2846278"/>
            <a:ext cx="454567" cy="11380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6" name="线条"/>
          <p:cNvSpPr/>
          <p:nvPr/>
        </p:nvSpPr>
        <p:spPr>
          <a:xfrm flipH="1" flipV="1">
            <a:off x="2893013" y="2728167"/>
            <a:ext cx="1252167" cy="12521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0" name="连接线"/>
          <p:cNvSpPr/>
          <p:nvPr/>
        </p:nvSpPr>
        <p:spPr>
          <a:xfrm>
            <a:off x="2243173" y="2896645"/>
            <a:ext cx="859609" cy="210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7" extrusionOk="0">
                <a:moveTo>
                  <a:pt x="21600" y="4638"/>
                </a:moveTo>
                <a:cubicBezTo>
                  <a:pt x="14233" y="21600"/>
                  <a:pt x="7033" y="20054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268" name="i=0"/>
          <p:cNvSpPr txBox="1"/>
          <p:nvPr/>
        </p:nvSpPr>
        <p:spPr>
          <a:xfrm>
            <a:off x="958323" y="3414478"/>
            <a:ext cx="5487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i=0</a:t>
            </a:r>
          </a:p>
        </p:txBody>
      </p:sp>
      <p:sp>
        <p:nvSpPr>
          <p:cNvPr id="269" name="i=1"/>
          <p:cNvSpPr txBox="1"/>
          <p:nvPr/>
        </p:nvSpPr>
        <p:spPr>
          <a:xfrm>
            <a:off x="1742562" y="3414478"/>
            <a:ext cx="5487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i=1</a:t>
            </a:r>
          </a:p>
        </p:txBody>
      </p:sp>
      <p:sp>
        <p:nvSpPr>
          <p:cNvPr id="270" name="i=2"/>
          <p:cNvSpPr txBox="1"/>
          <p:nvPr/>
        </p:nvSpPr>
        <p:spPr>
          <a:xfrm>
            <a:off x="2526372" y="3414478"/>
            <a:ext cx="54871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i=2</a:t>
            </a:r>
          </a:p>
        </p:txBody>
      </p:sp>
      <p:sp>
        <p:nvSpPr>
          <p:cNvPr id="271" name="i=3"/>
          <p:cNvSpPr txBox="1"/>
          <p:nvPr/>
        </p:nvSpPr>
        <p:spPr>
          <a:xfrm>
            <a:off x="3170278" y="3414478"/>
            <a:ext cx="54871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i=3</a:t>
            </a:r>
          </a:p>
        </p:txBody>
      </p:sp>
      <p:sp>
        <p:nvSpPr>
          <p:cNvPr id="272" name="Jump(x, y, step)"/>
          <p:cNvSpPr txBox="1"/>
          <p:nvPr/>
        </p:nvSpPr>
        <p:spPr>
          <a:xfrm>
            <a:off x="3079412" y="2180782"/>
            <a:ext cx="294360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Jump(x, y, step)</a:t>
            </a:r>
          </a:p>
        </p:txBody>
      </p:sp>
      <p:sp>
        <p:nvSpPr>
          <p:cNvPr id="273" name="圆形"/>
          <p:cNvSpPr/>
          <p:nvPr/>
        </p:nvSpPr>
        <p:spPr>
          <a:xfrm>
            <a:off x="745210" y="3998883"/>
            <a:ext cx="662653" cy="662653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4" name="Lp"/>
          <p:cNvSpPr txBox="1"/>
          <p:nvPr/>
        </p:nvSpPr>
        <p:spPr>
          <a:xfrm>
            <a:off x="790024" y="4597942"/>
            <a:ext cx="57302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Lp</a:t>
            </a:r>
          </a:p>
        </p:txBody>
      </p:sp>
      <p:sp>
        <p:nvSpPr>
          <p:cNvPr id="275" name="圆形"/>
          <p:cNvSpPr/>
          <p:nvPr/>
        </p:nvSpPr>
        <p:spPr>
          <a:xfrm>
            <a:off x="1840484" y="3998883"/>
            <a:ext cx="662653" cy="662653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6" name="圆形"/>
          <p:cNvSpPr/>
          <p:nvPr/>
        </p:nvSpPr>
        <p:spPr>
          <a:xfrm>
            <a:off x="2935759" y="3998883"/>
            <a:ext cx="662653" cy="662653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7" name="圆形"/>
          <p:cNvSpPr/>
          <p:nvPr/>
        </p:nvSpPr>
        <p:spPr>
          <a:xfrm>
            <a:off x="3852977" y="3998883"/>
            <a:ext cx="662653" cy="662653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8" name="Lp"/>
          <p:cNvSpPr txBox="1"/>
          <p:nvPr/>
        </p:nvSpPr>
        <p:spPr>
          <a:xfrm>
            <a:off x="1862892" y="4597942"/>
            <a:ext cx="57302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Lp</a:t>
            </a:r>
          </a:p>
        </p:txBody>
      </p:sp>
      <p:sp>
        <p:nvSpPr>
          <p:cNvPr id="279" name="Lp"/>
          <p:cNvSpPr txBox="1"/>
          <p:nvPr/>
        </p:nvSpPr>
        <p:spPr>
          <a:xfrm>
            <a:off x="2986559" y="4597942"/>
            <a:ext cx="57302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Lp</a:t>
            </a:r>
          </a:p>
        </p:txBody>
      </p:sp>
      <p:sp>
        <p:nvSpPr>
          <p:cNvPr id="280" name="Lp"/>
          <p:cNvSpPr txBox="1"/>
          <p:nvPr/>
        </p:nvSpPr>
        <p:spPr>
          <a:xfrm>
            <a:off x="3906626" y="4592816"/>
            <a:ext cx="57302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Lp</a:t>
            </a:r>
          </a:p>
        </p:txBody>
      </p:sp>
      <p:sp>
        <p:nvSpPr>
          <p:cNvPr id="282" name="x' = x + dx[i];…"/>
          <p:cNvSpPr txBox="1"/>
          <p:nvPr/>
        </p:nvSpPr>
        <p:spPr>
          <a:xfrm>
            <a:off x="1413967" y="6636501"/>
            <a:ext cx="3162797" cy="875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10000"/>
              </a:lnSpc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x' = x + dx[i];</a:t>
            </a:r>
          </a:p>
          <a:p>
            <a:pPr>
              <a:lnSpc>
                <a:spcPct val="110000"/>
              </a:lnSpc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y' = y + dy[i];</a:t>
            </a:r>
          </a:p>
        </p:txBody>
      </p:sp>
      <p:sp>
        <p:nvSpPr>
          <p:cNvPr id="284" name="圆形"/>
          <p:cNvSpPr/>
          <p:nvPr/>
        </p:nvSpPr>
        <p:spPr>
          <a:xfrm>
            <a:off x="4993268" y="5919189"/>
            <a:ext cx="662653" cy="662653"/>
          </a:xfrm>
          <a:prstGeom prst="ellipse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5" name="对(x',y')进行判断"/>
          <p:cNvSpPr txBox="1"/>
          <p:nvPr/>
        </p:nvSpPr>
        <p:spPr>
          <a:xfrm>
            <a:off x="5694117" y="5853446"/>
            <a:ext cx="303551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10000"/>
              </a:lnSpc>
              <a:defRPr sz="25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对(x',y')进行判断</a:t>
            </a:r>
          </a:p>
        </p:txBody>
      </p:sp>
      <p:sp>
        <p:nvSpPr>
          <p:cNvPr id="286" name="解题思路1：第step步从(x,y)开始遍历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解题思路</a:t>
            </a:r>
            <a:r>
              <a:rPr lang="en-US"/>
              <a:t>A</a:t>
            </a:r>
            <a:r>
              <a:t>：第step步从(x,y)开始遍历</a:t>
            </a:r>
          </a:p>
        </p:txBody>
      </p:sp>
      <p:sp>
        <p:nvSpPr>
          <p:cNvPr id="287" name="遍历从当前位置出发的所有可能性，并对各种可能性得到的方案进行记录，累计方案的总数。"/>
          <p:cNvSpPr txBox="1"/>
          <p:nvPr/>
        </p:nvSpPr>
        <p:spPr>
          <a:xfrm>
            <a:off x="5865470" y="2992979"/>
            <a:ext cx="6755462" cy="212852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遍历从当前位置出发的所有可能性，并对各种可能性得到的方案进行记录，累计方案的总数。</a:t>
            </a:r>
          </a:p>
        </p:txBody>
      </p:sp>
      <p:sp>
        <p:nvSpPr>
          <p:cNvPr id="291" name="连接线"/>
          <p:cNvSpPr/>
          <p:nvPr/>
        </p:nvSpPr>
        <p:spPr>
          <a:xfrm>
            <a:off x="3714030" y="4980925"/>
            <a:ext cx="859609" cy="210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7" extrusionOk="0">
                <a:moveTo>
                  <a:pt x="21600" y="4638"/>
                </a:moveTo>
                <a:cubicBezTo>
                  <a:pt x="14233" y="21600"/>
                  <a:pt x="7033" y="20054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289" name="圆形"/>
          <p:cNvSpPr/>
          <p:nvPr/>
        </p:nvSpPr>
        <p:spPr>
          <a:xfrm>
            <a:off x="2402412" y="5919189"/>
            <a:ext cx="662653" cy="662653"/>
          </a:xfrm>
          <a:prstGeom prst="ellipse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511" name="思考题"/>
          <p:cNvSpPr>
            <a:spLocks noGrp="1"/>
          </p:cNvSpPr>
          <p:nvPr>
            <p:ph type="title"/>
          </p:nvPr>
        </p:nvSpPr>
        <p:spPr>
          <a:xfrm>
            <a:off x="547201" y="354125"/>
            <a:ext cx="2436119" cy="1152045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</p:spPr>
        <p:txBody>
          <a:bodyPr/>
          <a:lstStyle/>
          <a:p>
            <a:r>
              <a:t>思考题</a:t>
            </a:r>
          </a:p>
        </p:txBody>
      </p:sp>
      <p:sp>
        <p:nvSpPr>
          <p:cNvPr id="512" name="请按照【任务9.3】中的Python程序的算法思路，用C++语言实现对九连环问题的求解。"/>
          <p:cNvSpPr txBox="1"/>
          <p:nvPr/>
        </p:nvSpPr>
        <p:spPr>
          <a:xfrm>
            <a:off x="7012568" y="2365944"/>
            <a:ext cx="5665647" cy="1970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请按照【任务</a:t>
            </a:r>
            <a:r>
              <a:rPr lang="en-US"/>
              <a:t>9</a:t>
            </a:r>
            <a:r>
              <a:t>.</a:t>
            </a:r>
            <a:r>
              <a:rPr lang="en-US" altLang="zh-CN"/>
              <a:t>5</a:t>
            </a:r>
            <a:r>
              <a:t>】中的Python程序的算法思路，用C++语言实现对九连环问题的求解。</a:t>
            </a:r>
          </a:p>
        </p:txBody>
      </p:sp>
      <p:pic>
        <p:nvPicPr>
          <p:cNvPr id="513" name="图像" descr="图像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8791" y="2361329"/>
            <a:ext cx="6112628" cy="6978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线条"/>
          <p:cNvSpPr/>
          <p:nvPr/>
        </p:nvSpPr>
        <p:spPr>
          <a:xfrm flipV="1">
            <a:off x="2817655" y="4363677"/>
            <a:ext cx="1338551" cy="17759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6" name="线条"/>
          <p:cNvSpPr/>
          <p:nvPr/>
        </p:nvSpPr>
        <p:spPr>
          <a:xfrm flipH="1" flipV="1">
            <a:off x="4156206" y="4365522"/>
            <a:ext cx="1175916" cy="18159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314" name="圆形"/>
          <p:cNvSpPr/>
          <p:nvPr/>
        </p:nvSpPr>
        <p:spPr>
          <a:xfrm>
            <a:off x="2402412" y="5919189"/>
            <a:ext cx="662653" cy="662653"/>
          </a:xfrm>
          <a:prstGeom prst="ellipse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5" name="x' = x + dx[i];…"/>
          <p:cNvSpPr txBox="1"/>
          <p:nvPr/>
        </p:nvSpPr>
        <p:spPr>
          <a:xfrm>
            <a:off x="1413967" y="6636501"/>
            <a:ext cx="3162797" cy="875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10000"/>
              </a:lnSpc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x' = x + dx[i];</a:t>
            </a:r>
          </a:p>
          <a:p>
            <a:pPr>
              <a:lnSpc>
                <a:spcPct val="110000"/>
              </a:lnSpc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y' = y + dy[i];</a:t>
            </a:r>
          </a:p>
        </p:txBody>
      </p:sp>
      <p:sp>
        <p:nvSpPr>
          <p:cNvPr id="318" name="线条"/>
          <p:cNvSpPr/>
          <p:nvPr/>
        </p:nvSpPr>
        <p:spPr>
          <a:xfrm flipV="1">
            <a:off x="4156206" y="6303696"/>
            <a:ext cx="1109186" cy="15765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9" name="跳出棋盘"/>
          <p:cNvSpPr txBox="1"/>
          <p:nvPr/>
        </p:nvSpPr>
        <p:spPr>
          <a:xfrm>
            <a:off x="3428715" y="7880219"/>
            <a:ext cx="1384301" cy="5588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10000"/>
              </a:lnSpc>
              <a:defRPr sz="25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跳出棋盘</a:t>
            </a:r>
          </a:p>
        </p:txBody>
      </p:sp>
      <p:sp>
        <p:nvSpPr>
          <p:cNvPr id="320" name="线条"/>
          <p:cNvSpPr/>
          <p:nvPr/>
        </p:nvSpPr>
        <p:spPr>
          <a:xfrm flipH="1" flipV="1">
            <a:off x="5318309" y="6231192"/>
            <a:ext cx="1875285" cy="190431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1" name="到达目标"/>
          <p:cNvSpPr txBox="1"/>
          <p:nvPr/>
        </p:nvSpPr>
        <p:spPr>
          <a:xfrm>
            <a:off x="5051141" y="7880219"/>
            <a:ext cx="1384301" cy="5588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10000"/>
              </a:lnSpc>
              <a:defRPr sz="25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到达目标</a:t>
            </a:r>
          </a:p>
        </p:txBody>
      </p:sp>
      <p:sp>
        <p:nvSpPr>
          <p:cNvPr id="322" name="线条"/>
          <p:cNvSpPr/>
          <p:nvPr/>
        </p:nvSpPr>
        <p:spPr>
          <a:xfrm flipH="1" flipV="1">
            <a:off x="5318310" y="6303696"/>
            <a:ext cx="358851" cy="15765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3" name="圆形"/>
          <p:cNvSpPr/>
          <p:nvPr/>
        </p:nvSpPr>
        <p:spPr>
          <a:xfrm>
            <a:off x="6911692" y="7838348"/>
            <a:ext cx="662653" cy="66265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4" name="记录(x', y')…"/>
          <p:cNvSpPr txBox="1"/>
          <p:nvPr/>
        </p:nvSpPr>
        <p:spPr>
          <a:xfrm>
            <a:off x="7696146" y="7727886"/>
            <a:ext cx="3404778" cy="883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solidFill>
                  <a:schemeClr val="accent1">
                    <a:lumOff val="-13575"/>
                  </a:schemeClr>
                </a:solidFill>
              </a:rPr>
              <a:t>(1) </a:t>
            </a:r>
            <a:r>
              <a:rPr sz="2400">
                <a:solidFill>
                  <a:schemeClr val="accent1">
                    <a:lumOff val="-13575"/>
                  </a:schemeClr>
                </a:solidFill>
              </a:rPr>
              <a:t>记录</a:t>
            </a:r>
            <a:r>
              <a:rPr sz="2400"/>
              <a:t>(x', y')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chemeClr val="accent1">
                    <a:lumOff val="-13575"/>
                  </a:schemeClr>
                </a:solidFill>
              </a:rPr>
              <a:t>(2) </a:t>
            </a:r>
            <a:r>
              <a:rPr sz="2400">
                <a:solidFill>
                  <a:schemeClr val="accent1">
                    <a:lumOff val="-13575"/>
                  </a:schemeClr>
                </a:solidFill>
              </a:rPr>
              <a:t>Jump</a:t>
            </a:r>
            <a:r>
              <a:rPr sz="2400"/>
              <a:t>(x', y', step+1)</a:t>
            </a:r>
          </a:p>
        </p:txBody>
      </p:sp>
      <p:sp>
        <p:nvSpPr>
          <p:cNvPr id="325" name="对(x',y')进行判断：非法、到达、继续"/>
          <p:cNvSpPr txBox="1"/>
          <p:nvPr/>
        </p:nvSpPr>
        <p:spPr>
          <a:xfrm>
            <a:off x="5708838" y="5721025"/>
            <a:ext cx="3372718" cy="938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110000"/>
              </a:lnSpc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对(x',y')进行判断：</a:t>
            </a:r>
            <a:br>
              <a:rPr lang="en-US"/>
            </a:b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非法</a:t>
            </a:r>
            <a:r>
              <a:t>、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到达、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继续</a:t>
            </a:r>
          </a:p>
        </p:txBody>
      </p:sp>
      <p:sp>
        <p:nvSpPr>
          <p:cNvPr id="326" name="输出当前方案…"/>
          <p:cNvSpPr txBox="1"/>
          <p:nvPr/>
        </p:nvSpPr>
        <p:spPr>
          <a:xfrm>
            <a:off x="4799865" y="8482052"/>
            <a:ext cx="1795363" cy="832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10000"/>
              </a:lnSpc>
              <a:defRPr sz="2200" b="0">
                <a:latin typeface="华文楷体"/>
                <a:ea typeface="华文楷体"/>
                <a:cs typeface="华文楷体"/>
                <a:sym typeface="华文楷体"/>
              </a:defRPr>
            </a:pPr>
            <a:r>
              <a:t>输出当前方案</a:t>
            </a:r>
          </a:p>
          <a:p>
            <a:pPr>
              <a:lnSpc>
                <a:spcPct val="110000"/>
              </a:lnSpc>
              <a:defRPr sz="2200" b="0">
                <a:latin typeface="华文楷体"/>
                <a:ea typeface="华文楷体"/>
                <a:cs typeface="华文楷体"/>
                <a:sym typeface="华文楷体"/>
              </a:defRPr>
            </a:pPr>
            <a:r>
              <a:t>方案数量</a:t>
            </a:r>
            <a:r>
              <a:rPr lang="en-US"/>
              <a:t> +1</a:t>
            </a:r>
            <a:endParaRPr/>
          </a:p>
        </p:txBody>
      </p:sp>
      <p:sp>
        <p:nvSpPr>
          <p:cNvPr id="327" name="遍历从当前位置出发的所有可能性，并对各种可能性得到的方案进行记录，累计方案的总数。"/>
          <p:cNvSpPr txBox="1"/>
          <p:nvPr/>
        </p:nvSpPr>
        <p:spPr>
          <a:xfrm>
            <a:off x="5865470" y="2992979"/>
            <a:ext cx="6755462" cy="212852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遍历从当前位置出发的所有可能性，并对各种可能性得到的方案进行记录，累计方案的总数。</a:t>
            </a:r>
          </a:p>
        </p:txBody>
      </p:sp>
      <p:sp>
        <p:nvSpPr>
          <p:cNvPr id="329" name="解题思路1：第step步从(x,y)开始遍历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解题思路</a:t>
            </a:r>
            <a:r>
              <a:rPr lang="en-US"/>
              <a:t>A</a:t>
            </a:r>
            <a:r>
              <a:t>：第step步从(x,y)开始遍历</a:t>
            </a:r>
          </a:p>
        </p:txBody>
      </p:sp>
      <p:sp>
        <p:nvSpPr>
          <p:cNvPr id="317" name="圆形"/>
          <p:cNvSpPr/>
          <p:nvPr/>
        </p:nvSpPr>
        <p:spPr>
          <a:xfrm>
            <a:off x="4993268" y="5919189"/>
            <a:ext cx="662653" cy="662653"/>
          </a:xfrm>
          <a:prstGeom prst="ellipse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" name="圆形">
            <a:extLst>
              <a:ext uri="{FF2B5EF4-FFF2-40B4-BE49-F238E27FC236}">
                <a16:creationId xmlns:a16="http://schemas.microsoft.com/office/drawing/2014/main" id="{0FC7D02D-CF6A-488F-B0AB-F9E29ADE9239}"/>
              </a:ext>
            </a:extLst>
          </p:cNvPr>
          <p:cNvSpPr/>
          <p:nvPr/>
        </p:nvSpPr>
        <p:spPr>
          <a:xfrm>
            <a:off x="2326930" y="2182149"/>
            <a:ext cx="662653" cy="66265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" name="线条">
            <a:extLst>
              <a:ext uri="{FF2B5EF4-FFF2-40B4-BE49-F238E27FC236}">
                <a16:creationId xmlns:a16="http://schemas.microsoft.com/office/drawing/2014/main" id="{787A4D62-A1DB-4090-8537-8F57BA7BFB98}"/>
              </a:ext>
            </a:extLst>
          </p:cNvPr>
          <p:cNvSpPr/>
          <p:nvPr/>
        </p:nvSpPr>
        <p:spPr>
          <a:xfrm flipV="1">
            <a:off x="1152197" y="2719250"/>
            <a:ext cx="1270001" cy="12700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" name="线条">
            <a:extLst>
              <a:ext uri="{FF2B5EF4-FFF2-40B4-BE49-F238E27FC236}">
                <a16:creationId xmlns:a16="http://schemas.microsoft.com/office/drawing/2014/main" id="{13F88853-CCE6-4FE9-908B-C687C57B37D9}"/>
              </a:ext>
            </a:extLst>
          </p:cNvPr>
          <p:cNvSpPr/>
          <p:nvPr/>
        </p:nvSpPr>
        <p:spPr>
          <a:xfrm flipV="1">
            <a:off x="2139436" y="2846271"/>
            <a:ext cx="454565" cy="11380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" name="线条">
            <a:extLst>
              <a:ext uri="{FF2B5EF4-FFF2-40B4-BE49-F238E27FC236}">
                <a16:creationId xmlns:a16="http://schemas.microsoft.com/office/drawing/2014/main" id="{F910CA73-A064-4629-95EF-D70D8797B53F}"/>
              </a:ext>
            </a:extLst>
          </p:cNvPr>
          <p:cNvSpPr/>
          <p:nvPr/>
        </p:nvSpPr>
        <p:spPr>
          <a:xfrm flipH="1" flipV="1">
            <a:off x="2773266" y="2846278"/>
            <a:ext cx="454567" cy="11380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3" name="线条">
            <a:extLst>
              <a:ext uri="{FF2B5EF4-FFF2-40B4-BE49-F238E27FC236}">
                <a16:creationId xmlns:a16="http://schemas.microsoft.com/office/drawing/2014/main" id="{0E8B1B8B-220D-4190-8BB1-7DE5068DC640}"/>
              </a:ext>
            </a:extLst>
          </p:cNvPr>
          <p:cNvSpPr/>
          <p:nvPr/>
        </p:nvSpPr>
        <p:spPr>
          <a:xfrm flipH="1" flipV="1">
            <a:off x="2893013" y="2728167"/>
            <a:ext cx="1252167" cy="12521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4" name="连接线">
            <a:extLst>
              <a:ext uri="{FF2B5EF4-FFF2-40B4-BE49-F238E27FC236}">
                <a16:creationId xmlns:a16="http://schemas.microsoft.com/office/drawing/2014/main" id="{4A69C654-5DFA-4641-9317-1ED475E2A68D}"/>
              </a:ext>
            </a:extLst>
          </p:cNvPr>
          <p:cNvSpPr/>
          <p:nvPr/>
        </p:nvSpPr>
        <p:spPr>
          <a:xfrm>
            <a:off x="2243173" y="2896645"/>
            <a:ext cx="859609" cy="210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7" extrusionOk="0">
                <a:moveTo>
                  <a:pt x="21600" y="4638"/>
                </a:moveTo>
                <a:cubicBezTo>
                  <a:pt x="14233" y="21600"/>
                  <a:pt x="7033" y="20054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5" name="i=0">
            <a:extLst>
              <a:ext uri="{FF2B5EF4-FFF2-40B4-BE49-F238E27FC236}">
                <a16:creationId xmlns:a16="http://schemas.microsoft.com/office/drawing/2014/main" id="{F6A7C905-8E60-4390-BB53-44C896A3AEE2}"/>
              </a:ext>
            </a:extLst>
          </p:cNvPr>
          <p:cNvSpPr txBox="1"/>
          <p:nvPr/>
        </p:nvSpPr>
        <p:spPr>
          <a:xfrm>
            <a:off x="958323" y="3414478"/>
            <a:ext cx="5487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i=0</a:t>
            </a:r>
          </a:p>
        </p:txBody>
      </p:sp>
      <p:sp>
        <p:nvSpPr>
          <p:cNvPr id="46" name="i=1">
            <a:extLst>
              <a:ext uri="{FF2B5EF4-FFF2-40B4-BE49-F238E27FC236}">
                <a16:creationId xmlns:a16="http://schemas.microsoft.com/office/drawing/2014/main" id="{98BADF7B-2887-405F-ACBB-3868BA779019}"/>
              </a:ext>
            </a:extLst>
          </p:cNvPr>
          <p:cNvSpPr txBox="1"/>
          <p:nvPr/>
        </p:nvSpPr>
        <p:spPr>
          <a:xfrm>
            <a:off x="1742562" y="3414478"/>
            <a:ext cx="5487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i=1</a:t>
            </a:r>
          </a:p>
        </p:txBody>
      </p:sp>
      <p:sp>
        <p:nvSpPr>
          <p:cNvPr id="47" name="i=2">
            <a:extLst>
              <a:ext uri="{FF2B5EF4-FFF2-40B4-BE49-F238E27FC236}">
                <a16:creationId xmlns:a16="http://schemas.microsoft.com/office/drawing/2014/main" id="{B8165A6B-F089-4635-A615-A4DBB60EC668}"/>
              </a:ext>
            </a:extLst>
          </p:cNvPr>
          <p:cNvSpPr txBox="1"/>
          <p:nvPr/>
        </p:nvSpPr>
        <p:spPr>
          <a:xfrm>
            <a:off x="2526372" y="3414478"/>
            <a:ext cx="54871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i=2</a:t>
            </a:r>
          </a:p>
        </p:txBody>
      </p:sp>
      <p:sp>
        <p:nvSpPr>
          <p:cNvPr id="48" name="i=3">
            <a:extLst>
              <a:ext uri="{FF2B5EF4-FFF2-40B4-BE49-F238E27FC236}">
                <a16:creationId xmlns:a16="http://schemas.microsoft.com/office/drawing/2014/main" id="{C064C1A6-E49A-43CB-B8C9-03E2D57390EF}"/>
              </a:ext>
            </a:extLst>
          </p:cNvPr>
          <p:cNvSpPr txBox="1"/>
          <p:nvPr/>
        </p:nvSpPr>
        <p:spPr>
          <a:xfrm>
            <a:off x="3170278" y="3414478"/>
            <a:ext cx="54871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i=3</a:t>
            </a:r>
          </a:p>
        </p:txBody>
      </p:sp>
      <p:sp>
        <p:nvSpPr>
          <p:cNvPr id="49" name="Jump(x, y, step)">
            <a:extLst>
              <a:ext uri="{FF2B5EF4-FFF2-40B4-BE49-F238E27FC236}">
                <a16:creationId xmlns:a16="http://schemas.microsoft.com/office/drawing/2014/main" id="{EE1D1991-099F-4A92-8725-F9BB52B6C2C1}"/>
              </a:ext>
            </a:extLst>
          </p:cNvPr>
          <p:cNvSpPr txBox="1"/>
          <p:nvPr/>
        </p:nvSpPr>
        <p:spPr>
          <a:xfrm>
            <a:off x="3079412" y="2180782"/>
            <a:ext cx="294360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Jump(x, y, step)</a:t>
            </a:r>
          </a:p>
        </p:txBody>
      </p:sp>
      <p:sp>
        <p:nvSpPr>
          <p:cNvPr id="50" name="圆形">
            <a:extLst>
              <a:ext uri="{FF2B5EF4-FFF2-40B4-BE49-F238E27FC236}">
                <a16:creationId xmlns:a16="http://schemas.microsoft.com/office/drawing/2014/main" id="{AF192D62-B6D3-4627-947F-62BB1D48F104}"/>
              </a:ext>
            </a:extLst>
          </p:cNvPr>
          <p:cNvSpPr/>
          <p:nvPr/>
        </p:nvSpPr>
        <p:spPr>
          <a:xfrm>
            <a:off x="745210" y="3998883"/>
            <a:ext cx="662653" cy="662653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" name="Lp">
            <a:extLst>
              <a:ext uri="{FF2B5EF4-FFF2-40B4-BE49-F238E27FC236}">
                <a16:creationId xmlns:a16="http://schemas.microsoft.com/office/drawing/2014/main" id="{B17CEBD0-142E-4849-82EF-F2428F37CE42}"/>
              </a:ext>
            </a:extLst>
          </p:cNvPr>
          <p:cNvSpPr txBox="1"/>
          <p:nvPr/>
        </p:nvSpPr>
        <p:spPr>
          <a:xfrm>
            <a:off x="790024" y="4597942"/>
            <a:ext cx="57302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Lp</a:t>
            </a:r>
          </a:p>
        </p:txBody>
      </p:sp>
      <p:sp>
        <p:nvSpPr>
          <p:cNvPr id="52" name="圆形">
            <a:extLst>
              <a:ext uri="{FF2B5EF4-FFF2-40B4-BE49-F238E27FC236}">
                <a16:creationId xmlns:a16="http://schemas.microsoft.com/office/drawing/2014/main" id="{16BBE75C-028B-405C-9243-5DBDB993B7D6}"/>
              </a:ext>
            </a:extLst>
          </p:cNvPr>
          <p:cNvSpPr/>
          <p:nvPr/>
        </p:nvSpPr>
        <p:spPr>
          <a:xfrm>
            <a:off x="1840484" y="3998883"/>
            <a:ext cx="662653" cy="662653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" name="圆形">
            <a:extLst>
              <a:ext uri="{FF2B5EF4-FFF2-40B4-BE49-F238E27FC236}">
                <a16:creationId xmlns:a16="http://schemas.microsoft.com/office/drawing/2014/main" id="{8BE5313F-DDFD-46B4-B90E-0BB9AFA0C3E2}"/>
              </a:ext>
            </a:extLst>
          </p:cNvPr>
          <p:cNvSpPr/>
          <p:nvPr/>
        </p:nvSpPr>
        <p:spPr>
          <a:xfrm>
            <a:off x="2935759" y="3998883"/>
            <a:ext cx="662653" cy="662653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" name="圆形">
            <a:extLst>
              <a:ext uri="{FF2B5EF4-FFF2-40B4-BE49-F238E27FC236}">
                <a16:creationId xmlns:a16="http://schemas.microsoft.com/office/drawing/2014/main" id="{139A050C-611D-40C9-989D-BF4061F13774}"/>
              </a:ext>
            </a:extLst>
          </p:cNvPr>
          <p:cNvSpPr/>
          <p:nvPr/>
        </p:nvSpPr>
        <p:spPr>
          <a:xfrm>
            <a:off x="3852977" y="3998883"/>
            <a:ext cx="662653" cy="662653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Lp">
            <a:extLst>
              <a:ext uri="{FF2B5EF4-FFF2-40B4-BE49-F238E27FC236}">
                <a16:creationId xmlns:a16="http://schemas.microsoft.com/office/drawing/2014/main" id="{498E9E8F-8D55-482D-8498-67EA04F90669}"/>
              </a:ext>
            </a:extLst>
          </p:cNvPr>
          <p:cNvSpPr txBox="1"/>
          <p:nvPr/>
        </p:nvSpPr>
        <p:spPr>
          <a:xfrm>
            <a:off x="1862892" y="4597942"/>
            <a:ext cx="57302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Lp</a:t>
            </a:r>
          </a:p>
        </p:txBody>
      </p:sp>
      <p:sp>
        <p:nvSpPr>
          <p:cNvPr id="56" name="Lp">
            <a:extLst>
              <a:ext uri="{FF2B5EF4-FFF2-40B4-BE49-F238E27FC236}">
                <a16:creationId xmlns:a16="http://schemas.microsoft.com/office/drawing/2014/main" id="{907BA81F-E4A8-4B54-8973-AD44094A39A4}"/>
              </a:ext>
            </a:extLst>
          </p:cNvPr>
          <p:cNvSpPr txBox="1"/>
          <p:nvPr/>
        </p:nvSpPr>
        <p:spPr>
          <a:xfrm>
            <a:off x="2986559" y="4597942"/>
            <a:ext cx="57302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Lp</a:t>
            </a:r>
          </a:p>
        </p:txBody>
      </p:sp>
      <p:sp>
        <p:nvSpPr>
          <p:cNvPr id="57" name="Lp">
            <a:extLst>
              <a:ext uri="{FF2B5EF4-FFF2-40B4-BE49-F238E27FC236}">
                <a16:creationId xmlns:a16="http://schemas.microsoft.com/office/drawing/2014/main" id="{446BFF93-B5D0-4BF9-AC94-EBA2EE194A7C}"/>
              </a:ext>
            </a:extLst>
          </p:cNvPr>
          <p:cNvSpPr txBox="1"/>
          <p:nvPr/>
        </p:nvSpPr>
        <p:spPr>
          <a:xfrm>
            <a:off x="3906626" y="4592816"/>
            <a:ext cx="57302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Lp</a:t>
            </a:r>
          </a:p>
        </p:txBody>
      </p:sp>
      <p:sp>
        <p:nvSpPr>
          <p:cNvPr id="58" name="连接线">
            <a:extLst>
              <a:ext uri="{FF2B5EF4-FFF2-40B4-BE49-F238E27FC236}">
                <a16:creationId xmlns:a16="http://schemas.microsoft.com/office/drawing/2014/main" id="{281ABC02-1769-49A4-967E-D5E161A9DACA}"/>
              </a:ext>
            </a:extLst>
          </p:cNvPr>
          <p:cNvSpPr/>
          <p:nvPr/>
        </p:nvSpPr>
        <p:spPr>
          <a:xfrm>
            <a:off x="3714030" y="4980925"/>
            <a:ext cx="859609" cy="210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7" extrusionOk="0">
                <a:moveTo>
                  <a:pt x="21600" y="4638"/>
                </a:moveTo>
                <a:cubicBezTo>
                  <a:pt x="14233" y="21600"/>
                  <a:pt x="7033" y="20054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334" name="解题思路2：先判断中止，再枚举递归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解题思路</a:t>
            </a:r>
            <a:r>
              <a:rPr lang="en-US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B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：先判断中止，再枚举递归</a:t>
            </a:r>
          </a:p>
        </p:txBody>
      </p:sp>
      <p:pic>
        <p:nvPicPr>
          <p:cNvPr id="33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98" y="2567330"/>
            <a:ext cx="5778702" cy="6433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225" y="2728451"/>
            <a:ext cx="7035801" cy="5991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339" name="设计数据结构"/>
          <p:cNvSpPr>
            <a:spLocks noGrp="1"/>
          </p:cNvSpPr>
          <p:nvPr>
            <p:ph type="title"/>
          </p:nvPr>
        </p:nvSpPr>
        <p:spPr>
          <a:xfrm>
            <a:off x="547201" y="354125"/>
            <a:ext cx="3310424" cy="1152045"/>
          </a:xfrm>
          <a:prstGeom prst="rect">
            <a:avLst/>
          </a:prstGeom>
        </p:spPr>
        <p:txBody>
          <a:bodyPr/>
          <a:lstStyle/>
          <a:p>
            <a:r>
              <a:t>设计数据结构</a:t>
            </a:r>
          </a:p>
        </p:txBody>
      </p:sp>
      <p:sp>
        <p:nvSpPr>
          <p:cNvPr id="340" name="马的不同跳法：使用“平行数组” -- 两个数组，成对使用…"/>
          <p:cNvSpPr txBox="1"/>
          <p:nvPr/>
        </p:nvSpPr>
        <p:spPr>
          <a:xfrm>
            <a:off x="531298" y="2448760"/>
            <a:ext cx="11540019" cy="377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95312" indent="-595312">
              <a:spcBef>
                <a:spcPts val="1000"/>
              </a:spcBef>
              <a:buSzPct val="100000"/>
              <a:buAutoNum type="arabicPeriod"/>
            </a:pPr>
            <a:r>
              <a:t>马的不同跳法：使用“平行数组”</a:t>
            </a:r>
            <a:r>
              <a:rPr lang="zh-CN" altLang="en-US">
                <a:solidFill>
                  <a:srgbClr val="00B050"/>
                </a:solidFill>
              </a:rPr>
              <a:t>（</a:t>
            </a:r>
            <a:r>
              <a:rPr>
                <a:solidFill>
                  <a:srgbClr val="00B050"/>
                </a:solidFill>
              </a:rPr>
              <a:t>两个数组成对使用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>
              <a:solidFill>
                <a:srgbClr val="00B050"/>
              </a:solidFill>
            </a:endParaRPr>
          </a:p>
          <a:p>
            <a:pPr>
              <a:spcBef>
                <a:spcPts val="1000"/>
              </a:spcBef>
            </a:pPr>
            <a:r>
              <a:t>     </a:t>
            </a:r>
            <a:r>
              <a: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int dx[] = {1, 2, 2, 1}, dy[] = {2, 1, -1, -2};</a:t>
            </a:r>
          </a:p>
          <a:p>
            <a:pPr marL="595312" indent="-595312">
              <a:spcBef>
                <a:spcPts val="1000"/>
              </a:spcBef>
              <a:buSzPct val="100000"/>
              <a:buAutoNum type="arabicPeriod" startAt="2"/>
            </a:pPr>
            <a:r>
              <a:t>操作步骤记录：二维数组，一维是跳步的次序，一维是位置坐标</a:t>
            </a:r>
          </a:p>
          <a:p>
            <a:pPr>
              <a:spcBef>
                <a:spcPts val="1000"/>
              </a:spcBef>
            </a:pPr>
            <a:r>
              <a:t>   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int path[100][2];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 // </a:t>
            </a:r>
            <a:r>
              <a:rPr sz="2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总步数取一个较大的值（估计值）</a:t>
            </a:r>
          </a:p>
          <a:p>
            <a:pPr>
              <a:spcBef>
                <a:spcPts val="1000"/>
              </a:spcBef>
            </a:pPr>
            <a:r>
              <a:t>      每一步记录两个值 path[step][0], path[step][1]，分别对应x和y</a:t>
            </a:r>
          </a:p>
        </p:txBody>
      </p:sp>
      <p:sp>
        <p:nvSpPr>
          <p:cNvPr id="341" name="for i from 0 to 4 do:…"/>
          <p:cNvSpPr txBox="1"/>
          <p:nvPr/>
        </p:nvSpPr>
        <p:spPr>
          <a:xfrm>
            <a:off x="1255247" y="6790195"/>
            <a:ext cx="8009906" cy="159766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 from 0 to 4 do:</a:t>
            </a:r>
          </a:p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(x, y) -&gt; (x +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dx[i]</a:t>
            </a:r>
            <a:r>
              <a:t>, y +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dy[i])</a:t>
            </a:r>
          </a:p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......</a:t>
            </a:r>
          </a:p>
        </p:txBody>
      </p:sp>
      <p:grpSp>
        <p:nvGrpSpPr>
          <p:cNvPr id="344" name="成组"/>
          <p:cNvGrpSpPr/>
          <p:nvPr/>
        </p:nvGrpSpPr>
        <p:grpSpPr>
          <a:xfrm>
            <a:off x="2745461" y="7829019"/>
            <a:ext cx="2690280" cy="1529434"/>
            <a:chOff x="0" y="0"/>
            <a:chExt cx="2690279" cy="1529433"/>
          </a:xfrm>
        </p:grpSpPr>
        <p:sp>
          <p:nvSpPr>
            <p:cNvPr id="342" name="线条"/>
            <p:cNvSpPr/>
            <p:nvPr/>
          </p:nvSpPr>
          <p:spPr>
            <a:xfrm flipH="1">
              <a:off x="2275179" y="0"/>
              <a:ext cx="1" cy="1038297"/>
            </a:xfrm>
            <a:prstGeom prst="line">
              <a:avLst/>
            </a:prstGeom>
            <a:noFill/>
            <a:ln w="762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3" name="path[step][0]"/>
            <p:cNvSpPr txBox="1"/>
            <p:nvPr/>
          </p:nvSpPr>
          <p:spPr>
            <a:xfrm>
              <a:off x="0" y="1046833"/>
              <a:ext cx="2690280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path[step][0]</a:t>
              </a:r>
            </a:p>
          </p:txBody>
        </p:sp>
      </p:grpSp>
      <p:grpSp>
        <p:nvGrpSpPr>
          <p:cNvPr id="347" name="成组"/>
          <p:cNvGrpSpPr/>
          <p:nvPr/>
        </p:nvGrpSpPr>
        <p:grpSpPr>
          <a:xfrm>
            <a:off x="7144340" y="7829019"/>
            <a:ext cx="2690280" cy="1529434"/>
            <a:chOff x="0" y="0"/>
            <a:chExt cx="2690279" cy="1529433"/>
          </a:xfrm>
        </p:grpSpPr>
        <p:sp>
          <p:nvSpPr>
            <p:cNvPr id="345" name="线条"/>
            <p:cNvSpPr/>
            <p:nvPr/>
          </p:nvSpPr>
          <p:spPr>
            <a:xfrm flipH="1">
              <a:off x="225939" y="0"/>
              <a:ext cx="1" cy="1038297"/>
            </a:xfrm>
            <a:prstGeom prst="line">
              <a:avLst/>
            </a:prstGeom>
            <a:noFill/>
            <a:ln w="762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6" name="path[step][1]"/>
            <p:cNvSpPr txBox="1"/>
            <p:nvPr/>
          </p:nvSpPr>
          <p:spPr>
            <a:xfrm>
              <a:off x="0" y="1046833"/>
              <a:ext cx="2690280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path[step][1]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1" animBg="1" advAuto="0"/>
      <p:bldP spid="347" grpId="2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350" name="设计数据结构"/>
          <p:cNvSpPr>
            <a:spLocks noGrp="1"/>
          </p:cNvSpPr>
          <p:nvPr>
            <p:ph type="title"/>
          </p:nvPr>
        </p:nvSpPr>
        <p:spPr>
          <a:xfrm>
            <a:off x="547201" y="354125"/>
            <a:ext cx="3326299" cy="1152045"/>
          </a:xfrm>
          <a:prstGeom prst="rect">
            <a:avLst/>
          </a:prstGeom>
        </p:spPr>
        <p:txBody>
          <a:bodyPr/>
          <a:lstStyle/>
          <a:p>
            <a:r>
              <a:t>设计数据结构</a:t>
            </a:r>
          </a:p>
        </p:txBody>
      </p:sp>
      <p:sp>
        <p:nvSpPr>
          <p:cNvPr id="351" name="马的不同跳法：使用“平行数组” -- 两个数组，成对使用…"/>
          <p:cNvSpPr txBox="1"/>
          <p:nvPr/>
        </p:nvSpPr>
        <p:spPr>
          <a:xfrm>
            <a:off x="531298" y="2448760"/>
            <a:ext cx="11540019" cy="5325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95312" indent="-595312">
              <a:spcBef>
                <a:spcPts val="1000"/>
              </a:spcBef>
              <a:buSzPct val="100000"/>
              <a:buFontTx/>
              <a:buAutoNum type="arabicPeriod"/>
            </a:pPr>
            <a:r>
              <a:t>马的不同跳法：使用“平行数组”</a:t>
            </a:r>
            <a:r>
              <a:rPr lang="zh-CN" altLang="en-US">
                <a:solidFill>
                  <a:srgbClr val="00B050"/>
                </a:solidFill>
              </a:rPr>
              <a:t>（两个数组成对使用）</a:t>
            </a:r>
            <a:endParaRPr>
              <a:solidFill>
                <a:schemeClr val="accent3">
                  <a:hueOff val="914337"/>
                  <a:satOff val="31515"/>
                  <a:lumOff val="-30790"/>
                </a:schemeClr>
              </a:solidFill>
            </a:endParaRPr>
          </a:p>
          <a:p>
            <a:pPr>
              <a:spcBef>
                <a:spcPts val="1000"/>
              </a:spcBef>
            </a:pPr>
            <a:r>
              <a:t>     </a:t>
            </a:r>
            <a:r>
              <a: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int dx[] = {1, 2, 2, 1}, dy[] = {2, 1, -1, -2};</a:t>
            </a:r>
          </a:p>
          <a:p>
            <a:pPr marL="595312" indent="-595312">
              <a:spcBef>
                <a:spcPts val="1000"/>
              </a:spcBef>
              <a:buSzPct val="100000"/>
              <a:buAutoNum type="arabicPeriod" startAt="2"/>
            </a:pPr>
            <a:r>
              <a:t>操作步骤记录：二维数组，一维是跳步的次序，一维是位置坐标</a:t>
            </a:r>
          </a:p>
          <a:p>
            <a:pPr>
              <a:spcBef>
                <a:spcPts val="1000"/>
              </a:spcBef>
            </a:pPr>
            <a:r>
              <a:t>   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int path[100][2];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 // </a:t>
            </a:r>
            <a:r>
              <a:rPr sz="26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总步数取一个较大的值（估计值）</a:t>
            </a:r>
          </a:p>
          <a:p>
            <a:pPr>
              <a:spcBef>
                <a:spcPts val="1000"/>
              </a:spcBef>
            </a:pPr>
            <a:r>
              <a:t>      每一步记录两个值 path[step][0], path[step][1]，分别对应x和y</a:t>
            </a:r>
          </a:p>
          <a:p>
            <a:pPr marL="595312" indent="-595312">
              <a:spcBef>
                <a:spcPts val="1000"/>
              </a:spcBef>
              <a:buSzPct val="100000"/>
              <a:buAutoNum type="arabicPeriod" startAt="3"/>
            </a:pPr>
            <a:r>
              <a:t>以上均定义为全局变量</a:t>
            </a:r>
          </a:p>
          <a:p>
            <a:pPr marL="595312" indent="-595312">
              <a:spcBef>
                <a:spcPts val="1000"/>
              </a:spcBef>
              <a:buSzPct val="100000"/>
              <a:buAutoNum type="arabicPeriod" startAt="3"/>
            </a:pPr>
            <a:r>
              <a:t>当前总的方案数也定义一个全局变量num来表示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354" name="#include &lt;iostream&gt;        // cout…"/>
          <p:cNvSpPr txBox="1"/>
          <p:nvPr/>
        </p:nvSpPr>
        <p:spPr>
          <a:xfrm>
            <a:off x="1546200" y="257939"/>
            <a:ext cx="9896940" cy="923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39419">
              <a:lnSpc>
                <a:spcPct val="130000"/>
              </a:lnSpc>
              <a:tabLst>
                <a:tab pos="431800" algn="l"/>
              </a:tabLst>
              <a:defRPr sz="27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8492A"/>
                </a:solidFill>
                <a:latin typeface="Lucida Console" panose="020B0609040504020204" pitchFamily="49" charset="0"/>
              </a:rPr>
              <a:t>#include </a:t>
            </a:r>
            <a:r>
              <a:rPr>
                <a:latin typeface="Lucida Console" panose="020B0609040504020204" pitchFamily="49" charset="0"/>
              </a:rPr>
              <a:t>&lt;iostream&gt;</a:t>
            </a:r>
            <a:r>
              <a:rPr>
                <a:solidFill>
                  <a:srgbClr val="78492A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008400"/>
                </a:solidFill>
                <a:latin typeface="Lucida Console" panose="020B0609040504020204" pitchFamily="49" charset="0"/>
              </a:rPr>
              <a:t>// cout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7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using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namespace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std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7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dx[] =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}, dy[] =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, -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, -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};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num, path[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100</a:t>
            </a:r>
            <a:r>
              <a:rPr>
                <a:latin typeface="Lucida Console" panose="020B0609040504020204" pitchFamily="49" charset="0"/>
              </a:rPr>
              <a:t>][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];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7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void</a:t>
            </a:r>
            <a:r>
              <a:rPr>
                <a:latin typeface="Lucida Console" panose="020B0609040504020204" pitchFamily="49" charset="0"/>
              </a:rPr>
              <a:t> Jump(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x,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y,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step);</a:t>
            </a: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endParaRPr>
              <a:latin typeface="Lucida Console" panose="020B0609040504020204" pitchFamily="49" charset="0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main()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 初始方案数置0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num</a:t>
            </a:r>
            <a:r>
              <a:rPr>
                <a:latin typeface="Lucida Console" panose="020B0609040504020204" pitchFamily="49" charset="0"/>
              </a:rPr>
              <a:t>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 从</a:t>
            </a:r>
            <a:r>
              <a:rPr lang="zh-CN" altLang="en-US">
                <a:latin typeface="Lucida Console" panose="020B0609040504020204" pitchFamily="49" charset="0"/>
              </a:rPr>
              <a:t>位置</a:t>
            </a:r>
            <a:r>
              <a:rPr>
                <a:latin typeface="Lucida Console" panose="020B0609040504020204" pitchFamily="49" charset="0"/>
              </a:rPr>
              <a:t>(0,0)出发</a:t>
            </a:r>
            <a:r>
              <a:rPr lang="zh-CN" altLang="en-US">
                <a:latin typeface="Lucida Console" panose="020B0609040504020204" pitchFamily="49" charset="0"/>
              </a:rPr>
              <a:t>，第</a:t>
            </a:r>
            <a:r>
              <a:rPr lang="en-US" altLang="zh-CN">
                <a:latin typeface="Lucida Console" panose="020B0609040504020204" pitchFamily="49" charset="0"/>
              </a:rPr>
              <a:t>0</a:t>
            </a:r>
            <a:r>
              <a:rPr lang="zh-CN" altLang="en-US">
                <a:latin typeface="Lucida Console" panose="020B0609040504020204" pitchFamily="49" charset="0"/>
              </a:rPr>
              <a:t>步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31595D"/>
                </a:solidFill>
                <a:latin typeface="Lucida Console" panose="020B0609040504020204" pitchFamily="49" charset="0"/>
              </a:rPr>
              <a:t>Jump</a:t>
            </a:r>
            <a:r>
              <a:rPr>
                <a:latin typeface="Lucida Console" panose="020B0609040504020204" pitchFamily="49" charset="0"/>
              </a:rPr>
              <a:t>(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);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7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357" name="void Jump(int x, int y, int step) {…"/>
          <p:cNvSpPr txBox="1"/>
          <p:nvPr/>
        </p:nvSpPr>
        <p:spPr>
          <a:xfrm>
            <a:off x="1210654" y="407211"/>
            <a:ext cx="11490325" cy="8939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void</a:t>
            </a:r>
            <a:r>
              <a:rPr>
                <a:latin typeface="Lucida Console" panose="020B0609040504020204" pitchFamily="49" charset="0"/>
              </a:rPr>
              <a:t> Jump(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x,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y,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step) {</a:t>
            </a:r>
            <a:endParaRPr lang="en-US">
              <a:latin typeface="Lucida Console" panose="020B0609040504020204" pitchFamily="49" charset="0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>
                <a:solidFill>
                  <a:srgbClr val="008400"/>
                </a:solidFill>
                <a:latin typeface="Lucida Console" panose="020B0609040504020204" pitchFamily="49" charset="0"/>
              </a:rPr>
              <a:t>    // </a:t>
            </a:r>
            <a:r>
              <a:rPr lang="zh-CN" altLang="en-US">
                <a:solidFill>
                  <a:srgbClr val="008400"/>
                </a:solidFill>
                <a:latin typeface="Lucida Console" panose="020B0609040504020204" pitchFamily="49" charset="0"/>
              </a:rPr>
              <a:t>是否到达目标？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((x ==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) &amp;&amp; (y ==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)) {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num</a:t>
            </a:r>
            <a:r>
              <a:rPr>
                <a:latin typeface="Lucida Console" panose="020B0609040504020204" pitchFamily="49" charset="0"/>
              </a:rPr>
              <a:t>++;    </a:t>
            </a:r>
            <a:r>
              <a:rPr>
                <a:solidFill>
                  <a:srgbClr val="008400"/>
                </a:solidFill>
                <a:latin typeface="Lucida Console" panose="020B0609040504020204" pitchFamily="49" charset="0"/>
              </a:rPr>
              <a:t>// 方案数加1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num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D12F1B"/>
                </a:solidFill>
                <a:latin typeface="Lucida Console" panose="020B0609040504020204" pitchFamily="49" charset="0"/>
              </a:rPr>
              <a:t>": "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i=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 i&lt;step; i++) </a:t>
            </a:r>
            <a:r>
              <a:rPr>
                <a:solidFill>
                  <a:srgbClr val="008400"/>
                </a:solidFill>
                <a:latin typeface="Lucida Console" panose="020B0609040504020204" pitchFamily="49" charset="0"/>
              </a:rPr>
              <a:t>// 从起点开始输出各步的坐标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D12F1B"/>
                </a:solidFill>
                <a:latin typeface="Lucida Console" panose="020B0609040504020204" pitchFamily="49" charset="0"/>
              </a:rPr>
              <a:t>"("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path</a:t>
            </a:r>
            <a:r>
              <a:rPr>
                <a:latin typeface="Lucida Console" panose="020B0609040504020204" pitchFamily="49" charset="0"/>
              </a:rPr>
              <a:t>[i][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] &lt;&lt; </a:t>
            </a:r>
            <a:r>
              <a:rPr>
                <a:solidFill>
                  <a:srgbClr val="D12F1B"/>
                </a:solidFill>
                <a:latin typeface="Lucida Console" panose="020B0609040504020204" pitchFamily="49" charset="0"/>
              </a:rPr>
              <a:t>", "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path</a:t>
            </a:r>
            <a:r>
              <a:rPr>
                <a:latin typeface="Lucida Console" panose="020B0609040504020204" pitchFamily="49" charset="0"/>
              </a:rPr>
              <a:t>[i][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] &lt;&lt; </a:t>
            </a:r>
            <a:r>
              <a:rPr>
                <a:solidFill>
                  <a:srgbClr val="D12F1B"/>
                </a:solidFill>
                <a:latin typeface="Lucida Console" panose="020B0609040504020204" pitchFamily="49" charset="0"/>
              </a:rPr>
              <a:t>") "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3E1E81"/>
                </a:solidFill>
                <a:latin typeface="Lucida Console" panose="020B0609040504020204" pitchFamily="49" charset="0"/>
              </a:rPr>
              <a:t>endl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return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}</a:t>
            </a: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 遍历四种跳步方向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k=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 k&lt;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; k++)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x1 = x +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dx</a:t>
            </a:r>
            <a:r>
              <a:rPr>
                <a:latin typeface="Lucida Console" panose="020B0609040504020204" pitchFamily="49" charset="0"/>
              </a:rPr>
              <a:t>[k], y1 = y +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dy</a:t>
            </a:r>
            <a:r>
              <a:rPr>
                <a:latin typeface="Lucida Console" panose="020B0609040504020204" pitchFamily="49" charset="0"/>
              </a:rPr>
              <a:t>[k];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latin typeface="Lucida Console" panose="020B0609040504020204" pitchFamily="49" charset="0"/>
              </a:rPr>
              <a:t>// </a:t>
            </a:r>
            <a:r>
              <a:rPr lang="zh-CN" altLang="en-US">
                <a:latin typeface="Lucida Console" panose="020B0609040504020204" pitchFamily="49" charset="0"/>
              </a:rPr>
              <a:t>若</a:t>
            </a:r>
            <a:r>
              <a:rPr>
                <a:latin typeface="Lucida Console" panose="020B0609040504020204" pitchFamily="49" charset="0"/>
              </a:rPr>
              <a:t>(x1, y1)</a:t>
            </a:r>
            <a:r>
              <a:rPr lang="zh-CN" altLang="en-US">
                <a:latin typeface="Lucida Console" panose="020B0609040504020204" pitchFamily="49" charset="0"/>
              </a:rPr>
              <a:t>不</a:t>
            </a:r>
            <a:r>
              <a:rPr>
                <a:latin typeface="Lucida Console" panose="020B0609040504020204" pitchFamily="49" charset="0"/>
              </a:rPr>
              <a:t>可行</a:t>
            </a:r>
            <a:r>
              <a:rPr lang="zh-CN" altLang="en-US">
                <a:latin typeface="Lucida Console" panose="020B0609040504020204" pitchFamily="49" charset="0"/>
              </a:rPr>
              <a:t>，则放弃当前测试，转至下一个跳步方案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((x1 &lt;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) || (x1 &gt;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) || (y1 &lt;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) || (y1 &gt;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))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continue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path</a:t>
            </a:r>
            <a:r>
              <a:rPr>
                <a:latin typeface="Lucida Console" panose="020B0609040504020204" pitchFamily="49" charset="0"/>
              </a:rPr>
              <a:t>[step][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] = x1;</a:t>
            </a:r>
            <a:r>
              <a:rPr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    </a:t>
            </a: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>
                <a:solidFill>
                  <a:srgbClr val="4F8187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path</a:t>
            </a:r>
            <a:r>
              <a:rPr>
                <a:latin typeface="Lucida Console" panose="020B0609040504020204" pitchFamily="49" charset="0"/>
              </a:rPr>
              <a:t>[step][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] = y1;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latin typeface="Lucida Console" panose="020B0609040504020204" pitchFamily="49" charset="0"/>
              </a:rPr>
              <a:t>/// </a:t>
            </a:r>
            <a:r>
              <a:rPr lang="zh-CN" altLang="en-US">
                <a:highlight>
                  <a:srgbClr val="FFFF00"/>
                </a:highlight>
                <a:latin typeface="Lucida Console" panose="020B0609040504020204" pitchFamily="49" charset="0"/>
              </a:rPr>
              <a:t>从</a:t>
            </a:r>
            <a:r>
              <a:rPr lang="en-US" altLang="zh-CN">
                <a:highlight>
                  <a:srgbClr val="FFFF00"/>
                </a:highlight>
                <a:latin typeface="Lucida Console" panose="020B0609040504020204" pitchFamily="49" charset="0"/>
              </a:rPr>
              <a:t>(x1, y1)</a:t>
            </a:r>
            <a:r>
              <a:rPr lang="zh-CN" altLang="en-US">
                <a:highlight>
                  <a:srgbClr val="FFFF00"/>
                </a:highlight>
                <a:latin typeface="Lucida Console" panose="020B0609040504020204" pitchFamily="49" charset="0"/>
              </a:rPr>
              <a:t>出发到目标点</a:t>
            </a:r>
            <a:r>
              <a:rPr lang="zh-CN" altLang="en-US">
                <a:latin typeface="Lucida Console" panose="020B0609040504020204" pitchFamily="49" charset="0"/>
              </a:rPr>
              <a:t>，有多少种跳法？</a:t>
            </a:r>
            <a:r>
              <a:rPr lang="en-US" altLang="zh-CN">
                <a:latin typeface="Lucida Console" panose="020B0609040504020204" pitchFamily="49" charset="0"/>
              </a:rPr>
              <a:t>--- </a:t>
            </a:r>
            <a:r>
              <a:rPr lang="zh-CN" altLang="en-US">
                <a:latin typeface="Lucida Console" panose="020B0609040504020204" pitchFamily="49" charset="0"/>
              </a:rPr>
              <a:t>问题性质相同，规模缩小：递归！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31595D"/>
                </a:solidFill>
                <a:latin typeface="Lucida Console" panose="020B0609040504020204" pitchFamily="49" charset="0"/>
              </a:rPr>
              <a:t>Jump</a:t>
            </a:r>
            <a:r>
              <a:rPr>
                <a:latin typeface="Lucida Console" panose="020B0609040504020204" pitchFamily="49" charset="0"/>
              </a:rPr>
              <a:t>(x1, y1, step+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);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</a:t>
            </a:r>
            <a:r>
              <a:rPr lang="en-US" altLang="zh-CN"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B6599C3-DE85-424A-F065-C9A52578AE8C}"/>
              </a:ext>
            </a:extLst>
          </p:cNvPr>
          <p:cNvSpPr/>
          <p:nvPr/>
        </p:nvSpPr>
        <p:spPr>
          <a:xfrm>
            <a:off x="1810262" y="1300121"/>
            <a:ext cx="10780945" cy="2843002"/>
          </a:xfrm>
          <a:prstGeom prst="roundRect">
            <a:avLst>
              <a:gd name="adj" fmla="val 2488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46369E3-30FE-4256-CBBC-CB86ABC50A30}"/>
              </a:ext>
            </a:extLst>
          </p:cNvPr>
          <p:cNvSpPr/>
          <p:nvPr/>
        </p:nvSpPr>
        <p:spPr>
          <a:xfrm>
            <a:off x="2302528" y="4876800"/>
            <a:ext cx="10288679" cy="3708850"/>
          </a:xfrm>
          <a:prstGeom prst="roundRect">
            <a:avLst>
              <a:gd name="adj" fmla="val 2488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360" name="方案 1: (0, 0) (1, 2) (2, 4) (4, 3) (6, 4) (7, 2) (8, 4)…"/>
          <p:cNvSpPr txBox="1"/>
          <p:nvPr/>
        </p:nvSpPr>
        <p:spPr>
          <a:xfrm>
            <a:off x="2879427" y="651028"/>
            <a:ext cx="7303281" cy="845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1: (0, 0) (1, 2) (2, 4) (4, 3) (6, 4)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2: (0, 0) (1, 2) (2, 4) (4, 3) (5, 1) (6, 3)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3: (0, 0) (1, 2) (2, 4) (4, 3) (5, 1)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4: (0, 0) (1, 2) (2, 4) (3, 2) (4, 4) (6, 3)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5: (0, 0) (1, 2) (2, 4) (3, 2) (4, 4) (5, 2) (6, 4)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6: (0, 0) (1, 2) (2, 4) (3, 2) (4, 4) (5, 2) (6, 0)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7: (0, 0) (1, 2) (2, 4) (3, 2) (5, 3)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8: (0, 0) (1, 2) (2, 4) (3, 2) (5, 1) (6, 3)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9: (0, 0) (1, 2) (2, 4) (3, 2) (5, 1)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10: (0, 0) (1, 2) (2, 4) (3, 2) (4, 0) (5, 2) (6, 4)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11: (0, 0) (1, 2) (2, 4) (3, 2) (4, 0) (5, 2) (6, 0)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12: (0, 0) (1, 2) (3, 3) (5, 2) (6, 4)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13: (0, 0) (1, 2) (3, 3) (5, 2) (6, 0)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14: (0, 0) (1, 2) (3, 3) (4, 1) (5, 3)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15: (0, 0) (1, 2) (3, 3) (4, 1) (6, 0)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16: (0, 0) (1, 2) (3, 1) (4, 3) (6, 4)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17: (0, 0) (1, 2) (3, 1) (4, 3) (5, 1) (6, 3)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18: (0, 0) (1, 2) (3, 1) (4, 3) (5, 1)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19: (0, 0) (1, 2) (3, 1) (5, 2) (6, 4)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20: (0, 0) (1, 2) (3, 1) (5, 2) (6, 0)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21: (0, 0) (1, 2) (2, 0) (3, 2) (4, 4) (6, 3)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22: (0, 0) (1, 2) (2, 0) (3, 2) (4, 4) (5, 2) (6, 4)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23: (0, 0) (1, 2) (2, 0) (3, 2) (4, 4) (5, 2) (6, 0)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24: (0, 0) (1, 2) (2, 0) (3, 2) (5, 3)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25: (0, 0) (1, 2) (2, 0) (3, 2) (5, 1) (6, 3)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26: (0, 0) (1, 2) (2, 0) (3, 2) (5, 1)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27: (0, 0) (1, 2) (2, 0) (3, 2) (4, 0) (5, 2) (6, 4)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28: (0, 0) (1, 2) (2, 0) (3, 2) (4, 0) (5, 2) (6, 0)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29: (0, 0) (1, 2) (2, 0) (4, 1) (5, 3)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30: (0, 0) (1, 2) (2, 0) (4, 1) (6, 0)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31: (0, 0) (2, 1) (3, 3) (5, 2) (6, 4)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32: (0, 0) (2, 1) (3, 3) (5, 2) (6, 0)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33: (0, 0) (2, 1) (3, 3) (4, 1) (5, 3)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34: (0, 0) (2, 1) (3, 3) (4, 1) (6, 0)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35: (0, 0) (2, 1) (4, 2) (6, 3)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36: (0, 0) (2, 1) (4, 0) (5, 2) (6, 4)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方案 37: (0, 0) (2, 1) (4, 0) (5, 2) (6, 0) (7, 2) (8, 4) </a:t>
            </a:r>
            <a:endParaRPr sz="12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总方案数：37</a:t>
            </a:r>
          </a:p>
        </p:txBody>
      </p:sp>
      <p:sp>
        <p:nvSpPr>
          <p:cNvPr id="361" name="运行结果"/>
          <p:cNvSpPr txBox="1"/>
          <p:nvPr/>
        </p:nvSpPr>
        <p:spPr>
          <a:xfrm>
            <a:off x="201706" y="304822"/>
            <a:ext cx="2020000" cy="56425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运行结果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373" name="#include &lt;iostream&gt;        // cout…"/>
          <p:cNvSpPr txBox="1"/>
          <p:nvPr/>
        </p:nvSpPr>
        <p:spPr>
          <a:xfrm>
            <a:off x="1996719" y="2128408"/>
            <a:ext cx="9585958" cy="7160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39419">
              <a:lnSpc>
                <a:spcPct val="120000"/>
              </a:lnSpc>
              <a:tabLst>
                <a:tab pos="431800" algn="l"/>
              </a:tabLst>
              <a:defRPr sz="2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8492A"/>
                </a:solidFill>
                <a:latin typeface="Lucida Console" panose="020B0609040504020204" pitchFamily="49" charset="0"/>
              </a:rPr>
              <a:t>#include </a:t>
            </a:r>
            <a:r>
              <a:rPr>
                <a:latin typeface="Lucida Console" panose="020B0609040504020204" pitchFamily="49" charset="0"/>
              </a:rPr>
              <a:t>&lt;iostream&gt;</a:t>
            </a:r>
            <a:r>
              <a:rPr>
                <a:solidFill>
                  <a:srgbClr val="78492A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008400"/>
                </a:solidFill>
                <a:latin typeface="Lucida Console" panose="020B0609040504020204" pitchFamily="49" charset="0"/>
              </a:rPr>
              <a:t>// cout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using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namespace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std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4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struct</a:t>
            </a:r>
            <a:r>
              <a:rPr>
                <a:latin typeface="Lucida Console" panose="020B0609040504020204" pitchFamily="49" charset="0"/>
              </a:rPr>
              <a:t> position {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x, y; };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position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dxy[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] = {{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},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},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, -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},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, -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}};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position</a:t>
            </a:r>
            <a:r>
              <a:rPr>
                <a:latin typeface="Lucida Console" panose="020B0609040504020204" pitchFamily="49" charset="0"/>
              </a:rPr>
              <a:t> start_pos =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}, goal_pos =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};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position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path[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100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];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num;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4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void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Jump(</a:t>
            </a:r>
            <a:r>
              <a:rPr>
                <a:latin typeface="Lucida Console" panose="020B0609040504020204" pitchFamily="49" charset="0"/>
              </a:rPr>
              <a:t>position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pos,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step);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4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main()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num</a:t>
            </a:r>
            <a:r>
              <a:rPr>
                <a:latin typeface="Lucida Console" panose="020B0609040504020204" pitchFamily="49" charset="0"/>
              </a:rPr>
              <a:t>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                </a:t>
            </a:r>
            <a:r>
              <a:rPr>
                <a:solidFill>
                  <a:srgbClr val="008400"/>
                </a:solidFill>
                <a:latin typeface="Lucida Console" panose="020B0609040504020204" pitchFamily="49" charset="0"/>
              </a:rPr>
              <a:t>// 初始方案数置0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31595D"/>
                </a:solidFill>
                <a:latin typeface="Lucida Console" panose="020B0609040504020204" pitchFamily="49" charset="0"/>
              </a:rPr>
              <a:t>Jump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>
                <a:latin typeface="Lucida Console" panose="020B0609040504020204" pitchFamily="49" charset="0"/>
              </a:rPr>
              <a:t>start_pos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);     </a:t>
            </a:r>
            <a:r>
              <a:rPr>
                <a:solidFill>
                  <a:srgbClr val="008400"/>
                </a:solidFill>
                <a:latin typeface="Lucida Console" panose="020B0609040504020204" pitchFamily="49" charset="0"/>
              </a:rPr>
              <a:t>// 跳第一步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【编程经验】用结构数组代替平行数组">
            <a:extLst>
              <a:ext uri="{FF2B5EF4-FFF2-40B4-BE49-F238E27FC236}">
                <a16:creationId xmlns:a16="http://schemas.microsoft.com/office/drawing/2014/main" id="{4B45FAD5-CAAF-48FB-9AD1-81BF318F9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1" y="354125"/>
            <a:ext cx="8245608" cy="1152045"/>
          </a:xfrm>
          <a:prstGeom prst="rect">
            <a:avLst/>
          </a:prstGeom>
          <a:solidFill>
            <a:schemeClr val="accent1">
              <a:lumOff val="-13575"/>
            </a:schemeClr>
          </a:solidFill>
        </p:spPr>
        <p:txBody>
          <a:bodyPr/>
          <a:lstStyle>
            <a:lvl1pPr algn="l"/>
          </a:lstStyle>
          <a:p>
            <a:r>
              <a:t>【编程经验】用</a:t>
            </a:r>
            <a:r>
              <a:rPr b="1">
                <a:solidFill>
                  <a:srgbClr val="FFFF00"/>
                </a:solidFill>
              </a:rPr>
              <a:t>结构数组</a:t>
            </a:r>
            <a:r>
              <a:t>代替平行数组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368" name="【编程经验】用结构数组代替平行数组"/>
          <p:cNvSpPr>
            <a:spLocks noGrp="1"/>
          </p:cNvSpPr>
          <p:nvPr>
            <p:ph type="title"/>
          </p:nvPr>
        </p:nvSpPr>
        <p:spPr>
          <a:xfrm>
            <a:off x="547201" y="354125"/>
            <a:ext cx="8245608" cy="1152045"/>
          </a:xfrm>
          <a:prstGeom prst="rect">
            <a:avLst/>
          </a:prstGeom>
          <a:solidFill>
            <a:schemeClr val="accent1">
              <a:lumOff val="-13575"/>
            </a:schemeClr>
          </a:solidFill>
        </p:spPr>
        <p:txBody>
          <a:bodyPr/>
          <a:lstStyle>
            <a:lvl1pPr algn="l"/>
          </a:lstStyle>
          <a:p>
            <a:r>
              <a:t>【编程经验】用</a:t>
            </a:r>
            <a:r>
              <a:rPr b="1">
                <a:solidFill>
                  <a:srgbClr val="FFFF00"/>
                </a:solidFill>
              </a:rPr>
              <a:t>结构数组</a:t>
            </a:r>
            <a:r>
              <a:t>代替平行数组</a:t>
            </a:r>
          </a:p>
        </p:txBody>
      </p:sp>
      <p:sp>
        <p:nvSpPr>
          <p:cNvPr id="369" name="void Jump(position pos, int step) {…"/>
          <p:cNvSpPr txBox="1"/>
          <p:nvPr/>
        </p:nvSpPr>
        <p:spPr>
          <a:xfrm>
            <a:off x="2125827" y="2180782"/>
            <a:ext cx="8623164" cy="7452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void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Jump(</a:t>
            </a:r>
            <a:r>
              <a:rPr>
                <a:latin typeface="Lucida Console" panose="020B0609040504020204" pitchFamily="49" charset="0"/>
              </a:rPr>
              <a:t>position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pos,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step) {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 是否到达目标？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((pos.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x</a:t>
            </a:r>
            <a:r>
              <a:rPr>
                <a:latin typeface="Lucida Console" panose="020B0609040504020204" pitchFamily="49" charset="0"/>
              </a:rPr>
              <a:t> ==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) &amp;&amp; (pos.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y</a:t>
            </a:r>
            <a:r>
              <a:rPr>
                <a:latin typeface="Lucida Console" panose="020B0609040504020204" pitchFamily="49" charset="0"/>
              </a:rPr>
              <a:t> ==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))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num</a:t>
            </a:r>
            <a:r>
              <a:rPr>
                <a:latin typeface="Lucida Console" panose="020B0609040504020204" pitchFamily="49" charset="0"/>
              </a:rPr>
              <a:t>++;    </a:t>
            </a:r>
            <a:r>
              <a:rPr>
                <a:solidFill>
                  <a:srgbClr val="008400"/>
                </a:solidFill>
                <a:latin typeface="Lucida Console" panose="020B0609040504020204" pitchFamily="49" charset="0"/>
              </a:rPr>
              <a:t>// 方案数加1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num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D12F1B"/>
                </a:solidFill>
                <a:latin typeface="Lucida Console" panose="020B0609040504020204" pitchFamily="49" charset="0"/>
              </a:rPr>
              <a:t>": "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i=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 i&lt;step; i++) </a:t>
            </a:r>
            <a:r>
              <a:rPr>
                <a:solidFill>
                  <a:srgbClr val="008400"/>
                </a:solidFill>
                <a:latin typeface="Lucida Console" panose="020B0609040504020204" pitchFamily="49" charset="0"/>
              </a:rPr>
              <a:t>// 从起点开始输出各步的坐标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D12F1B"/>
                </a:solidFill>
                <a:latin typeface="Lucida Console" panose="020B0609040504020204" pitchFamily="49" charset="0"/>
              </a:rPr>
              <a:t>"("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path</a:t>
            </a:r>
            <a:r>
              <a:rPr>
                <a:latin typeface="Lucida Console" panose="020B0609040504020204" pitchFamily="49" charset="0"/>
              </a:rPr>
              <a:t>[i].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x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D12F1B"/>
                </a:solidFill>
                <a:latin typeface="Lucida Console" panose="020B0609040504020204" pitchFamily="49" charset="0"/>
              </a:rPr>
              <a:t>", "</a:t>
            </a:r>
            <a:r>
              <a:rPr>
                <a:latin typeface="Lucida Console" panose="020B0609040504020204" pitchFamily="49" charset="0"/>
              </a:rPr>
              <a:t>&lt;&lt;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path</a:t>
            </a:r>
            <a:r>
              <a:rPr>
                <a:latin typeface="Lucida Console" panose="020B0609040504020204" pitchFamily="49" charset="0"/>
              </a:rPr>
              <a:t>[i].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y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D12F1B"/>
                </a:solidFill>
                <a:latin typeface="Lucida Console" panose="020B0609040504020204" pitchFamily="49" charset="0"/>
              </a:rPr>
              <a:t>") "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3E1E81"/>
                </a:solidFill>
                <a:latin typeface="Lucida Console" panose="020B0609040504020204" pitchFamily="49" charset="0"/>
              </a:rPr>
              <a:t>endl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return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 遍历四种跳步方向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k=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 k&lt;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; k++)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4F8187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position</a:t>
            </a:r>
            <a:r>
              <a:rPr>
                <a:highlight>
                  <a:srgbClr val="FFFF00"/>
                </a:highlight>
                <a:latin typeface="Lucida Console" panose="020B0609040504020204" pitchFamily="49" charset="0"/>
              </a:rPr>
              <a:t> next_pos = {pos.</a:t>
            </a:r>
            <a:r>
              <a:rPr>
                <a:solidFill>
                  <a:srgbClr val="4F8187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x</a:t>
            </a:r>
            <a:r>
              <a:rPr>
                <a:highlight>
                  <a:srgbClr val="FFFF00"/>
                </a:highlight>
                <a:latin typeface="Lucida Console" panose="020B0609040504020204" pitchFamily="49" charset="0"/>
              </a:rPr>
              <a:t> + </a:t>
            </a:r>
            <a:r>
              <a:rPr>
                <a:solidFill>
                  <a:srgbClr val="4F8187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dxy</a:t>
            </a:r>
            <a:r>
              <a:rPr>
                <a:highlight>
                  <a:srgbClr val="FFFF00"/>
                </a:highlight>
                <a:latin typeface="Lucida Console" panose="020B0609040504020204" pitchFamily="49" charset="0"/>
              </a:rPr>
              <a:t>[k].</a:t>
            </a:r>
            <a:r>
              <a:rPr>
                <a:solidFill>
                  <a:srgbClr val="4F8187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x</a:t>
            </a:r>
            <a:r>
              <a:rPr>
                <a:highlight>
                  <a:srgbClr val="FFFF00"/>
                </a:highlight>
                <a:latin typeface="Lucida Console" panose="020B0609040504020204" pitchFamily="49" charset="0"/>
              </a:rPr>
              <a:t>, pos.</a:t>
            </a:r>
            <a:r>
              <a:rPr>
                <a:solidFill>
                  <a:srgbClr val="4F8187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y</a:t>
            </a:r>
            <a:r>
              <a:rPr>
                <a:highlight>
                  <a:srgbClr val="FFFF00"/>
                </a:highlight>
                <a:latin typeface="Lucida Console" panose="020B0609040504020204" pitchFamily="49" charset="0"/>
              </a:rPr>
              <a:t> + </a:t>
            </a:r>
            <a:r>
              <a:rPr>
                <a:solidFill>
                  <a:srgbClr val="4F8187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dxy</a:t>
            </a:r>
            <a:r>
              <a:rPr>
                <a:highlight>
                  <a:srgbClr val="FFFF00"/>
                </a:highlight>
                <a:latin typeface="Lucida Console" panose="020B0609040504020204" pitchFamily="49" charset="0"/>
              </a:rPr>
              <a:t>[k].</a:t>
            </a:r>
            <a:r>
              <a:rPr>
                <a:solidFill>
                  <a:srgbClr val="4F8187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y</a:t>
            </a:r>
            <a:r>
              <a:rPr>
                <a:highlight>
                  <a:srgbClr val="FFFF00"/>
                </a:highlight>
                <a:latin typeface="Lucida Console" panose="020B0609040504020204" pitchFamily="49" charset="0"/>
              </a:rPr>
              <a:t>};</a:t>
            </a:r>
            <a:endParaRPr>
              <a:highlight>
                <a:srgbClr val="FFFF00"/>
              </a:highlight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latin typeface="Lucida Console" panose="020B0609040504020204" pitchFamily="49" charset="0"/>
              </a:rPr>
              <a:t>// 检查next_pos是否可行？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((next_pos.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x</a:t>
            </a:r>
            <a:r>
              <a:rPr>
                <a:latin typeface="Lucida Console" panose="020B0609040504020204" pitchFamily="49" charset="0"/>
              </a:rPr>
              <a:t> &lt;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) || (next_pos.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x</a:t>
            </a:r>
            <a:r>
              <a:rPr>
                <a:latin typeface="Lucida Console" panose="020B0609040504020204" pitchFamily="49" charset="0"/>
              </a:rPr>
              <a:t> &gt;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) || </a:t>
            </a: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(next_pos.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y</a:t>
            </a:r>
            <a:r>
              <a:rPr>
                <a:latin typeface="Lucida Console" panose="020B0609040504020204" pitchFamily="49" charset="0"/>
              </a:rPr>
              <a:t> &lt;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) || (next_pos.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y</a:t>
            </a:r>
            <a:r>
              <a:rPr>
                <a:latin typeface="Lucida Console" panose="020B0609040504020204" pitchFamily="49" charset="0"/>
              </a:rPr>
              <a:t> &gt;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))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continue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latin typeface="Lucida Console" panose="020B0609040504020204" pitchFamily="49" charset="0"/>
              </a:rPr>
              <a:t>// 记录方案！结构变量可以直接赋值！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path</a:t>
            </a:r>
            <a:r>
              <a:rPr>
                <a:latin typeface="Lucida Console" panose="020B0609040504020204" pitchFamily="49" charset="0"/>
              </a:rPr>
              <a:t>[step] = next_pos;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008400"/>
                </a:solidFill>
                <a:latin typeface="Lucida Console" panose="020B0609040504020204" pitchFamily="49" charset="0"/>
              </a:rPr>
              <a:t>// </a:t>
            </a:r>
            <a:r>
              <a:rPr lang="zh-CN" altLang="en-US">
                <a:solidFill>
                  <a:srgbClr val="008400"/>
                </a:solidFill>
                <a:latin typeface="Lucida Console" panose="020B0609040504020204" pitchFamily="49" charset="0"/>
              </a:rPr>
              <a:t>从</a:t>
            </a:r>
            <a:r>
              <a:rPr lang="en-US" altLang="zh-CN">
                <a:solidFill>
                  <a:srgbClr val="008400"/>
                </a:solidFill>
                <a:latin typeface="Lucida Console" panose="020B0609040504020204" pitchFamily="49" charset="0"/>
              </a:rPr>
              <a:t>next_pos</a:t>
            </a:r>
            <a:r>
              <a:rPr lang="zh-CN" altLang="en-US">
                <a:solidFill>
                  <a:srgbClr val="008400"/>
                </a:solidFill>
                <a:latin typeface="Lucida Console" panose="020B0609040504020204" pitchFamily="49" charset="0"/>
              </a:rPr>
              <a:t>出发到目标位置，有多少种跳步方案？</a:t>
            </a:r>
            <a:r>
              <a:rPr lang="en-US" altLang="zh-CN">
                <a:solidFill>
                  <a:srgbClr val="008400"/>
                </a:solidFill>
                <a:latin typeface="Lucida Console" panose="020B0609040504020204" pitchFamily="49" charset="0"/>
              </a:rPr>
              <a:t>【</a:t>
            </a:r>
            <a:r>
              <a:rPr lang="zh-CN" altLang="en-US">
                <a:solidFill>
                  <a:srgbClr val="008400"/>
                </a:solidFill>
                <a:latin typeface="Lucida Console" panose="020B0609040504020204" pitchFamily="49" charset="0"/>
              </a:rPr>
              <a:t>递归</a:t>
            </a:r>
            <a:r>
              <a:rPr lang="en-US" altLang="zh-CN">
                <a:solidFill>
                  <a:srgbClr val="008400"/>
                </a:solidFill>
                <a:latin typeface="Lucida Console" panose="020B0609040504020204" pitchFamily="49" charset="0"/>
              </a:rPr>
              <a:t>】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31595D"/>
                </a:solidFill>
                <a:latin typeface="Lucida Console" panose="020B0609040504020204" pitchFamily="49" charset="0"/>
              </a:rPr>
              <a:t>Jump</a:t>
            </a:r>
            <a:r>
              <a:rPr>
                <a:latin typeface="Lucida Console" panose="020B0609040504020204" pitchFamily="49" charset="0"/>
              </a:rPr>
              <a:t>(next_pos, step+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);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标注: 线形(带强调线) 1">
            <a:extLst>
              <a:ext uri="{FF2B5EF4-FFF2-40B4-BE49-F238E27FC236}">
                <a16:creationId xmlns:a16="http://schemas.microsoft.com/office/drawing/2014/main" id="{3D3DDC55-4351-1317-BC21-AF5D0794DCED}"/>
              </a:ext>
            </a:extLst>
          </p:cNvPr>
          <p:cNvSpPr/>
          <p:nvPr/>
        </p:nvSpPr>
        <p:spPr>
          <a:xfrm>
            <a:off x="10458319" y="7034812"/>
            <a:ext cx="2063469" cy="718145"/>
          </a:xfrm>
          <a:prstGeom prst="accentCallout1">
            <a:avLst>
              <a:gd name="adj1" fmla="val 44666"/>
              <a:gd name="adj2" fmla="val -8333"/>
              <a:gd name="adj3" fmla="val -91451"/>
              <a:gd name="adj4" fmla="val -62646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rgbClr val="EE230C"/>
            </a:solidFill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注意结构变量的初始化方法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6B06FDA-2A49-BB90-D415-5857B620214A}"/>
              </a:ext>
            </a:extLst>
          </p:cNvPr>
          <p:cNvSpPr/>
          <p:nvPr/>
        </p:nvSpPr>
        <p:spPr>
          <a:xfrm>
            <a:off x="2639891" y="2934712"/>
            <a:ext cx="10032235" cy="2300835"/>
          </a:xfrm>
          <a:prstGeom prst="roundRect">
            <a:avLst>
              <a:gd name="adj" fmla="val 2488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BB00A23-9198-2C22-B9CD-B4AD61AB6228}"/>
              </a:ext>
            </a:extLst>
          </p:cNvPr>
          <p:cNvSpPr/>
          <p:nvPr/>
        </p:nvSpPr>
        <p:spPr>
          <a:xfrm>
            <a:off x="3137358" y="6050381"/>
            <a:ext cx="9534769" cy="2907503"/>
          </a:xfrm>
          <a:prstGeom prst="roundRect">
            <a:avLst>
              <a:gd name="adj" fmla="val 2488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399" name="对比下楼与跳马的解题思路（与或图）"/>
          <p:cNvSpPr>
            <a:spLocks noGrp="1"/>
          </p:cNvSpPr>
          <p:nvPr>
            <p:ph type="title"/>
          </p:nvPr>
        </p:nvSpPr>
        <p:spPr>
          <a:xfrm>
            <a:off x="3730625" y="354125"/>
            <a:ext cx="8229654" cy="11520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r"/>
            <a:r>
              <a:t>对比</a:t>
            </a:r>
            <a:r>
              <a:rPr b="1">
                <a:solidFill>
                  <a:srgbClr val="FFFF00"/>
                </a:solidFill>
              </a:rPr>
              <a:t>下楼</a:t>
            </a:r>
            <a:r>
              <a:t>与</a:t>
            </a:r>
            <a:r>
              <a:rPr b="1">
                <a:solidFill>
                  <a:srgbClr val="FFFF00"/>
                </a:solidFill>
              </a:rPr>
              <a:t>跳马</a:t>
            </a:r>
            <a:r>
              <a:t>的解题思路（与或图）</a:t>
            </a:r>
          </a:p>
        </p:txBody>
      </p:sp>
      <p:pic>
        <p:nvPicPr>
          <p:cNvPr id="400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64" y="5963461"/>
            <a:ext cx="7442201" cy="364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线条" descr="线条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56730" y="5780244"/>
            <a:ext cx="8109248" cy="76201"/>
          </a:xfrm>
          <a:prstGeom prst="rect">
            <a:avLst/>
          </a:prstGeom>
        </p:spPr>
      </p:pic>
      <p:sp>
        <p:nvSpPr>
          <p:cNvPr id="403" name="这两题的与或图基本相同！这说明：它们在算法上是同一类问题，可以使用基本相同的程序来求解。"/>
          <p:cNvSpPr txBox="1"/>
          <p:nvPr/>
        </p:nvSpPr>
        <p:spPr>
          <a:xfrm>
            <a:off x="9007079" y="4186647"/>
            <a:ext cx="3551817" cy="3263394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这两题的与或图基本相同！这说明：它们</a:t>
            </a:r>
            <a:r>
              <a:rPr>
                <a:solidFill>
                  <a:srgbClr val="00B0F0"/>
                </a:solidFill>
                <a:highlight>
                  <a:srgbClr val="FFFF00"/>
                </a:highlight>
              </a:rPr>
              <a:t>在算法上是同一类问题</a:t>
            </a:r>
            <a:r>
              <a:t>，可以使用基本相同的程序来求解。</a:t>
            </a:r>
          </a:p>
        </p:txBody>
      </p:sp>
      <p:pic>
        <p:nvPicPr>
          <p:cNvPr id="404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11" y="2124481"/>
            <a:ext cx="7650427" cy="364490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【思考题】">
            <a:extLst>
              <a:ext uri="{FF2B5EF4-FFF2-40B4-BE49-F238E27FC236}">
                <a16:creationId xmlns:a16="http://schemas.microsoft.com/office/drawing/2014/main" id="{A7FA7D39-38B8-47B6-8978-2649F488CF65}"/>
              </a:ext>
            </a:extLst>
          </p:cNvPr>
          <p:cNvSpPr txBox="1">
            <a:spLocks/>
          </p:cNvSpPr>
          <p:nvPr/>
        </p:nvSpPr>
        <p:spPr>
          <a:xfrm>
            <a:off x="547201" y="354125"/>
            <a:ext cx="2795369" cy="1152045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2" tIns="65022" rIns="65022" bIns="65022" anchor="ctr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altLang="zh-CN"/>
              <a:t>【</a:t>
            </a:r>
            <a:r>
              <a:rPr lang="zh-CN" altLang="en-US"/>
              <a:t>思考题</a:t>
            </a:r>
            <a:r>
              <a:rPr lang="en-US" altLang="zh-CN"/>
              <a:t>1】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555613" y="9176053"/>
            <a:ext cx="310413" cy="4602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36" name="思考题"/>
          <p:cNvSpPr>
            <a:spLocks noGrp="1"/>
          </p:cNvSpPr>
          <p:nvPr>
            <p:ph type="title"/>
          </p:nvPr>
        </p:nvSpPr>
        <p:spPr>
          <a:xfrm>
            <a:off x="547201" y="354125"/>
            <a:ext cx="2436119" cy="1152045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</p:spPr>
        <p:txBody>
          <a:bodyPr/>
          <a:lstStyle/>
          <a:p>
            <a:r>
              <a:t>思考题</a:t>
            </a:r>
          </a:p>
        </p:txBody>
      </p:sp>
      <p:sp>
        <p:nvSpPr>
          <p:cNvPr id="37" name="请按照【任务9.3】中的Python程序的算法思路，用C++语言实现对九连环问题的求解。"/>
          <p:cNvSpPr txBox="1"/>
          <p:nvPr/>
        </p:nvSpPr>
        <p:spPr>
          <a:xfrm>
            <a:off x="6828504" y="2704872"/>
            <a:ext cx="5427406" cy="13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 algn="just"/>
            <a:r>
              <a:t>请按照Python程序算法思路，用C++实现对九连环问题求解。</a:t>
            </a:r>
          </a:p>
        </p:txBody>
      </p:sp>
      <p:pic>
        <p:nvPicPr>
          <p:cNvPr id="39" name="图像" descr="图像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0685" y="2330331"/>
            <a:ext cx="5574564" cy="684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2BDE035-9D69-4453-8974-ADEC91D52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14" y="2330331"/>
            <a:ext cx="6510305" cy="68457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7E3E55B-7D25-44FF-8202-F8AB7B4953FE}"/>
              </a:ext>
            </a:extLst>
          </p:cNvPr>
          <p:cNvSpPr/>
          <p:nvPr/>
        </p:nvSpPr>
        <p:spPr>
          <a:xfrm>
            <a:off x="2147455" y="2521527"/>
            <a:ext cx="1246909" cy="284018"/>
          </a:xfrm>
          <a:prstGeom prst="rect">
            <a:avLst/>
          </a:prstGeom>
          <a:solidFill>
            <a:srgbClr val="272822"/>
          </a:solidFill>
          <a:ln w="12700" cap="flat">
            <a:solidFill>
              <a:srgbClr val="27282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430" name="【任务10.3】分书"/>
          <p:cNvSpPr>
            <a:spLocks noGrp="1"/>
          </p:cNvSpPr>
          <p:nvPr>
            <p:ph type="title"/>
          </p:nvPr>
        </p:nvSpPr>
        <p:spPr>
          <a:xfrm>
            <a:off x="547202" y="354125"/>
            <a:ext cx="4947290" cy="1152045"/>
          </a:xfrm>
          <a:prstGeom prst="rect">
            <a:avLst/>
          </a:prstGeom>
        </p:spPr>
        <p:txBody>
          <a:bodyPr/>
          <a:lstStyle/>
          <a:p>
            <a:pPr algn="l"/>
            <a:r>
              <a:t>【任务1</a:t>
            </a:r>
            <a:r>
              <a:rPr lang="en-US" altLang="zh-CN"/>
              <a:t>0.</a:t>
            </a:r>
            <a:r>
              <a:t>3】分书</a:t>
            </a:r>
            <a:r>
              <a:rPr lang="zh-CN" altLang="en-US"/>
              <a:t>问题</a:t>
            </a:r>
            <a:endParaRPr/>
          </a:p>
        </p:txBody>
      </p:sp>
      <p:sp>
        <p:nvSpPr>
          <p:cNvPr id="431" name="有编号分别为 0、1、2、3、4 的五本书，准备分给A、B、C、D、E五个人。请你写一个程序，输出所有的分书方案，要求每个分书方案都能让每个人都皆大欢喜（即每人都分到感兴趣的书）。假定这5个人对5本书的阅读兴趣如下表："/>
          <p:cNvSpPr txBox="1"/>
          <p:nvPr/>
        </p:nvSpPr>
        <p:spPr>
          <a:xfrm>
            <a:off x="518611" y="2159103"/>
            <a:ext cx="11643899" cy="261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有编号分别为 0、1、2、3、4 的五本书，准备分给A、B、C、D、E五个人。请你写一个程序，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输出所有的分书方案，要求每个分书方案都能让每个人都皆大欢喜（即每人都分到感兴趣的书）</a:t>
            </a:r>
            <a:r>
              <a:t>。假定这5个人对5本书的阅读兴趣如下表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表示喜欢，</a:t>
            </a:r>
            <a:r>
              <a:rPr lang="en-US" altLang="zh-CN"/>
              <a:t>0</a:t>
            </a:r>
            <a:r>
              <a:rPr lang="zh-CN" altLang="en-US"/>
              <a:t>表示不喜欢）</a:t>
            </a:r>
            <a:r>
              <a:t>：</a:t>
            </a:r>
          </a:p>
        </p:txBody>
      </p:sp>
      <p:graphicFrame>
        <p:nvGraphicFramePr>
          <p:cNvPr id="432" name="Group 4"/>
          <p:cNvGraphicFramePr/>
          <p:nvPr>
            <p:extLst>
              <p:ext uri="{D42A27DB-BD31-4B8C-83A1-F6EECF244321}">
                <p14:modId xmlns:p14="http://schemas.microsoft.com/office/powerpoint/2010/main" val="258171043"/>
              </p:ext>
            </p:extLst>
          </p:nvPr>
        </p:nvGraphicFramePr>
        <p:xfrm>
          <a:off x="2468801" y="5040600"/>
          <a:ext cx="7218255" cy="4275601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89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5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3324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2400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859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853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853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853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859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CB30D9A-47BE-4028-A153-62EBEE41213E}"/>
              </a:ext>
            </a:extLst>
          </p:cNvPr>
          <p:cNvCxnSpPr/>
          <p:nvPr/>
        </p:nvCxnSpPr>
        <p:spPr>
          <a:xfrm flipH="1">
            <a:off x="9557347" y="5376180"/>
            <a:ext cx="700548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E3B1B1D-0E1F-4BA6-8C33-BF6DDA312656}"/>
              </a:ext>
            </a:extLst>
          </p:cNvPr>
          <p:cNvSpPr txBox="1"/>
          <p:nvPr/>
        </p:nvSpPr>
        <p:spPr>
          <a:xfrm>
            <a:off x="10398002" y="5052338"/>
            <a:ext cx="1690762" cy="619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/>
              <a:t>书的编号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435" name="解题思路（数据结构设计）"/>
          <p:cNvSpPr>
            <a:spLocks noGrp="1"/>
          </p:cNvSpPr>
          <p:nvPr>
            <p:ph type="title"/>
          </p:nvPr>
        </p:nvSpPr>
        <p:spPr>
          <a:xfrm>
            <a:off x="547201" y="354125"/>
            <a:ext cx="5846455" cy="1152045"/>
          </a:xfrm>
          <a:prstGeom prst="rect">
            <a:avLst/>
          </a:prstGeom>
        </p:spPr>
        <p:txBody>
          <a:bodyPr/>
          <a:lstStyle/>
          <a:p>
            <a:pPr algn="r"/>
            <a:r>
              <a:t>解题思路（数据结构设计）</a:t>
            </a:r>
          </a:p>
        </p:txBody>
      </p:sp>
      <p:sp>
        <p:nvSpPr>
          <p:cNvPr id="436" name="AutoShape 5"/>
          <p:cNvSpPr/>
          <p:nvPr/>
        </p:nvSpPr>
        <p:spPr>
          <a:xfrm>
            <a:off x="3405460" y="7217078"/>
            <a:ext cx="408660" cy="1545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794"/>
                  <a:pt x="10800" y="19800"/>
                </a:cubicBezTo>
                <a:lnTo>
                  <a:pt x="10800" y="12600"/>
                </a:lnTo>
                <a:cubicBezTo>
                  <a:pt x="10800" y="11606"/>
                  <a:pt x="5965" y="10800"/>
                  <a:pt x="0" y="10800"/>
                </a:cubicBezTo>
                <a:cubicBezTo>
                  <a:pt x="5965" y="10800"/>
                  <a:pt x="10800" y="9994"/>
                  <a:pt x="10800" y="9000"/>
                </a:cubicBezTo>
                <a:lnTo>
                  <a:pt x="10800" y="1800"/>
                </a:lnTo>
                <a:cubicBezTo>
                  <a:pt x="10800" y="806"/>
                  <a:pt x="15635" y="0"/>
                  <a:pt x="21600" y="0"/>
                </a:cubicBezTo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 lIns="65023" tIns="65023" rIns="65023" bIns="65023" anchor="ctr"/>
          <a:lstStyle/>
          <a:p>
            <a:pPr defTabSz="1300480">
              <a:lnSpc>
                <a:spcPct val="100000"/>
              </a:lnSpc>
              <a:defRPr sz="34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7" name="1、阅读兴趣用一个二维数组描述："/>
          <p:cNvSpPr txBox="1"/>
          <p:nvPr/>
        </p:nvSpPr>
        <p:spPr>
          <a:xfrm>
            <a:off x="558499" y="2159247"/>
            <a:ext cx="10318530" cy="67807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tx1"/>
                </a:solidFill>
              </a:rPr>
              <a:t>1、</a:t>
            </a:r>
            <a:r>
              <a:rPr lang="zh-CN" altLang="en-US">
                <a:solidFill>
                  <a:schemeClr val="tx1"/>
                </a:solidFill>
              </a:rPr>
              <a:t>“人对书的</a:t>
            </a:r>
            <a:r>
              <a:rPr>
                <a:solidFill>
                  <a:schemeClr val="tx1"/>
                </a:solidFill>
              </a:rPr>
              <a:t>阅读兴趣</a:t>
            </a:r>
            <a:r>
              <a:rPr lang="zh-CN" altLang="en-US">
                <a:solidFill>
                  <a:schemeClr val="tx1"/>
                </a:solidFill>
              </a:rPr>
              <a:t>”（关系），可以</a:t>
            </a:r>
            <a:r>
              <a:rPr>
                <a:solidFill>
                  <a:schemeClr val="tx1"/>
                </a:solidFill>
              </a:rPr>
              <a:t>用二维数组</a:t>
            </a:r>
            <a:r>
              <a:rPr lang="zh-CN" altLang="en-US">
                <a:solidFill>
                  <a:schemeClr val="tx1"/>
                </a:solidFill>
              </a:rPr>
              <a:t>来</a:t>
            </a:r>
            <a:r>
              <a:rPr>
                <a:solidFill>
                  <a:schemeClr val="tx1"/>
                </a:solidFill>
              </a:rPr>
              <a:t>描述：</a:t>
            </a:r>
          </a:p>
        </p:txBody>
      </p:sp>
      <p:sp>
        <p:nvSpPr>
          <p:cNvPr id="438" name="int like[5][5] = {{0, 0, 1, 1, 0},…"/>
          <p:cNvSpPr txBox="1"/>
          <p:nvPr/>
        </p:nvSpPr>
        <p:spPr>
          <a:xfrm>
            <a:off x="956910" y="3350981"/>
            <a:ext cx="8116603" cy="2951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like[5][5] = {{0, 0, 1, 1, 0},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{1, 1, 0, 0, 1},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{0, 1, 1, 0, 1},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{0, 0, 0, 1, 0},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{0, 1, 0, 0, 1}};</a:t>
            </a:r>
          </a:p>
        </p:txBody>
      </p:sp>
      <p:sp>
        <p:nvSpPr>
          <p:cNvPr id="439" name="like[i][j]"/>
          <p:cNvSpPr txBox="1"/>
          <p:nvPr/>
        </p:nvSpPr>
        <p:spPr>
          <a:xfrm>
            <a:off x="972673" y="7723041"/>
            <a:ext cx="24006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like[i][j]</a:t>
            </a:r>
          </a:p>
        </p:txBody>
      </p:sp>
      <p:sp>
        <p:nvSpPr>
          <p:cNvPr id="440" name="1: 编号 i 的人不喜欢编号 j 的书籍"/>
          <p:cNvSpPr txBox="1"/>
          <p:nvPr/>
        </p:nvSpPr>
        <p:spPr>
          <a:xfrm>
            <a:off x="3984375" y="6992786"/>
            <a:ext cx="541808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1: 编号 i 的人</a:t>
            </a:r>
            <a:r>
              <a:rPr>
                <a:solidFill>
                  <a:srgbClr val="FFFFFF"/>
                </a:solidFill>
              </a:rPr>
              <a:t>不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喜欢</a:t>
            </a:r>
            <a:r>
              <a:t>编号 j 的书籍</a:t>
            </a:r>
          </a:p>
        </p:txBody>
      </p:sp>
      <p:sp>
        <p:nvSpPr>
          <p:cNvPr id="441" name="0: 编号 i 的人不喜欢编号 j 的书籍"/>
          <p:cNvSpPr txBox="1"/>
          <p:nvPr/>
        </p:nvSpPr>
        <p:spPr>
          <a:xfrm>
            <a:off x="3968611" y="8431570"/>
            <a:ext cx="541808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0: 编号 i 的人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不喜欢</a:t>
            </a:r>
            <a:r>
              <a:t>编号 j 的书籍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445" name="解题思路（数据结构设计）"/>
          <p:cNvSpPr>
            <a:spLocks noGrp="1"/>
          </p:cNvSpPr>
          <p:nvPr>
            <p:ph type="title"/>
          </p:nvPr>
        </p:nvSpPr>
        <p:spPr>
          <a:xfrm>
            <a:off x="547201" y="354125"/>
            <a:ext cx="5847249" cy="1152045"/>
          </a:xfrm>
          <a:prstGeom prst="rect">
            <a:avLst/>
          </a:prstGeom>
        </p:spPr>
        <p:txBody>
          <a:bodyPr/>
          <a:lstStyle/>
          <a:p>
            <a:pPr algn="r"/>
            <a:r>
              <a:t>解题思路（数据结构设计）</a:t>
            </a:r>
          </a:p>
        </p:txBody>
      </p:sp>
      <p:sp>
        <p:nvSpPr>
          <p:cNvPr id="446" name="2、书籍状态用一个一维数组描述："/>
          <p:cNvSpPr txBox="1"/>
          <p:nvPr/>
        </p:nvSpPr>
        <p:spPr>
          <a:xfrm>
            <a:off x="558499" y="2159247"/>
            <a:ext cx="10318530" cy="67807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2、书籍状态</a:t>
            </a:r>
            <a:r>
              <a:rPr lang="zh-CN" altLang="en-US"/>
              <a:t>（是否已分配、分配给谁）</a:t>
            </a:r>
            <a:r>
              <a:t>用一维数组</a:t>
            </a:r>
            <a:r>
              <a:rPr lang="zh-CN" altLang="en-US"/>
              <a:t>来</a:t>
            </a:r>
            <a:r>
              <a:t>描述：</a:t>
            </a:r>
          </a:p>
        </p:txBody>
      </p:sp>
      <p:sp>
        <p:nvSpPr>
          <p:cNvPr id="447" name="Text Box 2"/>
          <p:cNvSpPr txBox="1"/>
          <p:nvPr/>
        </p:nvSpPr>
        <p:spPr>
          <a:xfrm>
            <a:off x="1303581" y="2893962"/>
            <a:ext cx="10318531" cy="6567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65023" tIns="65023" rIns="65023" bIns="65023">
            <a:spAutoFit/>
          </a:bodyPr>
          <a:lstStyle/>
          <a:p>
            <a:pPr marL="650240" indent="-650240" defTabSz="1300480">
              <a:lnSpc>
                <a:spcPct val="130000"/>
              </a:lnSpc>
              <a:defRPr sz="2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lang="en-US" b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b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assigned[5];</a:t>
            </a:r>
          </a:p>
          <a:p>
            <a:pPr defTabSz="1300480">
              <a:lnSpc>
                <a:spcPct val="130000"/>
              </a:lnSpc>
              <a:defRPr sz="2700">
                <a:solidFill>
                  <a:srgbClr val="66FF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黑体"/>
                <a:sym typeface="黑体"/>
              </a:rPr>
              <a:t>元素存储分配到下标对应书本的读者编号。若</a:t>
            </a:r>
            <a:r>
              <a:rPr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assigned[</a:t>
            </a:r>
            <a:r>
              <a:rPr sz="2700"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book_id] </a:t>
            </a:r>
            <a:r>
              <a:rPr lang="zh-CN" altLang="en-US" sz="2700"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值为</a:t>
            </a:r>
            <a:r>
              <a:rPr sz="2700"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-1</a:t>
            </a:r>
            <a:r>
              <a:rPr lang="zh-CN" altLang="en-US" sz="2700"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sz="2700"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黑体"/>
              </a:rPr>
              <a:t>则表示</a:t>
            </a:r>
            <a:r>
              <a:rPr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黑体"/>
                <a:sym typeface="黑体"/>
              </a:rPr>
              <a:t>book_id这本书没有分配。</a:t>
            </a:r>
            <a:r>
              <a:rPr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开始时，设置所有书本均未分配出去。</a:t>
            </a:r>
            <a:r>
              <a:rPr lang="zh-CN" altLang="en-US"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可用如下</a:t>
            </a:r>
            <a:r>
              <a:rPr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方法</a:t>
            </a:r>
            <a:r>
              <a:rPr lang="zh-CN" altLang="en-US"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来初始化数组</a:t>
            </a:r>
            <a:r>
              <a:rPr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</a:p>
          <a:p>
            <a:pPr marL="650240" indent="-650240" defTabSz="1300480">
              <a:lnSpc>
                <a:spcPct val="130000"/>
              </a:lnSpc>
              <a:defRPr sz="2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b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assigned[5] = { -1, -1, -1, -1, -1 };</a:t>
            </a:r>
          </a:p>
          <a:p>
            <a:pPr marL="650240" indent="-650240" defTabSz="1300480">
              <a:lnSpc>
                <a:spcPct val="130000"/>
              </a:lnSpc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700"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或者：</a:t>
            </a:r>
          </a:p>
          <a:p>
            <a:pPr marL="650240" indent="-650240" defTabSz="1300480">
              <a:lnSpc>
                <a:spcPct val="130000"/>
              </a:lnSpc>
              <a:defRPr sz="2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b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for (int i=0; i&lt;5; i++) assigned[i] = -1;</a:t>
            </a:r>
            <a:endParaRPr lang="en-US" b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650240" indent="-650240" defTabSz="1300480">
              <a:lnSpc>
                <a:spcPct val="130000"/>
              </a:lnSpc>
              <a:defRPr sz="2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zh-CN" altLang="en-US"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还可以 </a:t>
            </a:r>
          </a:p>
          <a:p>
            <a:pPr marL="650240" indent="-650240" defTabSz="1300480">
              <a:lnSpc>
                <a:spcPct val="130000"/>
              </a:lnSpc>
              <a:defRPr sz="2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altLang="zh-CN"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b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lang="en-US" b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include &lt;memory.h&gt;</a:t>
            </a:r>
          </a:p>
          <a:p>
            <a:pPr marL="650240" indent="-650240" defTabSz="1300480">
              <a:lnSpc>
                <a:spcPct val="130000"/>
              </a:lnSpc>
              <a:defRPr sz="2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b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memset(assigned, </a:t>
            </a:r>
            <a:r>
              <a:rPr lang="en-US">
                <a:solidFill>
                  <a:srgbClr val="EE230C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-1</a:t>
            </a:r>
            <a:r>
              <a:rPr lang="en-US" b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sizeof(</a:t>
            </a:r>
            <a:r>
              <a:rPr lang="en-US" altLang="zh-CN" b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assigned)</a:t>
            </a:r>
            <a:r>
              <a:rPr lang="en-US" b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marL="650240" indent="-650240" defTabSz="1300480">
              <a:lnSpc>
                <a:spcPct val="130000"/>
              </a:lnSpc>
              <a:defRPr sz="2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zh-CN" altLang="en-US"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若改用向量</a:t>
            </a:r>
            <a:r>
              <a:rPr lang="en-US" altLang="zh-CN"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vector&lt;int&gt;</a:t>
            </a:r>
            <a:r>
              <a:rPr lang="zh-CN" altLang="en-US"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来定义书籍状态，则</a:t>
            </a:r>
            <a:endParaRPr lang="en-US" altLang="zh-CN" b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650240" indent="-650240" defTabSz="1300480">
              <a:lnSpc>
                <a:spcPct val="130000"/>
              </a:lnSpc>
              <a:defRPr sz="2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zh-CN" altLang="en-US" b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b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vector&lt;int&gt; assigned(5, -1); // </a:t>
            </a:r>
            <a:r>
              <a:rPr lang="zh-CN" altLang="en-US" b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初始化为 </a:t>
            </a:r>
            <a:r>
              <a:rPr lang="en-US" altLang="zh-CN" b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-1</a:t>
            </a:r>
            <a:endParaRPr lang="en-US" b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" name="标注: 线形(带强调线) 1">
            <a:extLst>
              <a:ext uri="{FF2B5EF4-FFF2-40B4-BE49-F238E27FC236}">
                <a16:creationId xmlns:a16="http://schemas.microsoft.com/office/drawing/2014/main" id="{0AEF5346-5B48-4BF9-598B-8D23C55588C2}"/>
              </a:ext>
            </a:extLst>
          </p:cNvPr>
          <p:cNvSpPr/>
          <p:nvPr/>
        </p:nvSpPr>
        <p:spPr>
          <a:xfrm>
            <a:off x="8054984" y="6888324"/>
            <a:ext cx="2286637" cy="718145"/>
          </a:xfrm>
          <a:prstGeom prst="accentCallout1">
            <a:avLst>
              <a:gd name="adj1" fmla="val 44666"/>
              <a:gd name="adj2" fmla="val -8333"/>
              <a:gd name="adj3" fmla="val 136163"/>
              <a:gd name="adj4" fmla="val -101364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rgbClr val="EE230C"/>
            </a:solidFill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b="0">
                <a:solidFill>
                  <a:srgbClr val="FF0000"/>
                </a:solidFill>
                <a:latin typeface="+mn-lt"/>
                <a:ea typeface="+mn-ea"/>
                <a:cs typeface="+mn-cs"/>
                <a:sym typeface="Helvetica Neue Medium"/>
              </a:rPr>
              <a:t>只能全部设置为</a:t>
            </a:r>
            <a:r>
              <a:rPr lang="en-US" altLang="zh-CN" sz="2000" b="0">
                <a:solidFill>
                  <a:srgbClr val="FF0000"/>
                </a:solidFill>
                <a:latin typeface="+mn-lt"/>
                <a:ea typeface="+mn-ea"/>
                <a:cs typeface="+mn-cs"/>
                <a:sym typeface="Helvetica Neue Medium"/>
              </a:rPr>
              <a:t>0</a:t>
            </a:r>
            <a:r>
              <a:rPr lang="zh-CN" altLang="en-US" sz="2000" b="0">
                <a:solidFill>
                  <a:srgbClr val="FF0000"/>
                </a:solidFill>
                <a:latin typeface="+mn-lt"/>
                <a:ea typeface="+mn-ea"/>
                <a:cs typeface="+mn-cs"/>
                <a:sym typeface="Helvetica Neue Medium"/>
              </a:rPr>
              <a:t>或</a:t>
            </a:r>
            <a:r>
              <a:rPr lang="en-US" altLang="zh-CN" sz="2000" b="0">
                <a:solidFill>
                  <a:srgbClr val="FF0000"/>
                </a:solidFill>
                <a:latin typeface="+mn-lt"/>
                <a:ea typeface="+mn-ea"/>
                <a:cs typeface="+mn-cs"/>
                <a:sym typeface="Helvetica Neue Medium"/>
              </a:rPr>
              <a:t>-1</a:t>
            </a:r>
            <a:r>
              <a:rPr lang="zh-CN" altLang="en-US" sz="2000" b="0">
                <a:solidFill>
                  <a:srgbClr val="FF0000"/>
                </a:solidFill>
                <a:latin typeface="+mn-lt"/>
                <a:ea typeface="+mn-ea"/>
                <a:cs typeface="+mn-cs"/>
                <a:sym typeface="Helvetica Neue Medium"/>
              </a:rPr>
              <a:t>，其它数值不行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445" name="解题思路（数据结构设计）"/>
          <p:cNvSpPr>
            <a:spLocks noGrp="1"/>
          </p:cNvSpPr>
          <p:nvPr>
            <p:ph type="title"/>
          </p:nvPr>
        </p:nvSpPr>
        <p:spPr>
          <a:xfrm>
            <a:off x="547201" y="354125"/>
            <a:ext cx="6303655" cy="1152045"/>
          </a:xfrm>
          <a:prstGeom prst="rect">
            <a:avLst/>
          </a:prstGeom>
        </p:spPr>
        <p:txBody>
          <a:bodyPr/>
          <a:lstStyle/>
          <a:p>
            <a:pPr algn="r"/>
            <a:r>
              <a:t>解题思路</a:t>
            </a:r>
            <a:r>
              <a:rPr lang="zh-CN" altLang="en-US"/>
              <a:t>（研究问题的特点）</a:t>
            </a:r>
            <a:endParaRPr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F7524D78-5DB5-469F-98E0-38C23FB8DB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248874"/>
              </p:ext>
            </p:extLst>
          </p:nvPr>
        </p:nvGraphicFramePr>
        <p:xfrm>
          <a:off x="455254" y="2046187"/>
          <a:ext cx="7218255" cy="4275601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89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5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3324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2400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859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853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853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853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859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A6548849-5ED2-4EE1-90B1-84AEA222167A}"/>
              </a:ext>
            </a:extLst>
          </p:cNvPr>
          <p:cNvSpPr/>
          <p:nvPr/>
        </p:nvSpPr>
        <p:spPr>
          <a:xfrm>
            <a:off x="1327355" y="4109883"/>
            <a:ext cx="6346154" cy="7669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812F63-6C72-427E-B0B0-5D0AA479AB41}"/>
              </a:ext>
            </a:extLst>
          </p:cNvPr>
          <p:cNvSpPr/>
          <p:nvPr/>
        </p:nvSpPr>
        <p:spPr>
          <a:xfrm>
            <a:off x="3886200" y="2654612"/>
            <a:ext cx="1246239" cy="3667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AEEB430-076A-4CA6-AF8B-502CBF3F9FFC}"/>
              </a:ext>
            </a:extLst>
          </p:cNvPr>
          <p:cNvGrpSpPr/>
          <p:nvPr/>
        </p:nvGrpSpPr>
        <p:grpSpPr>
          <a:xfrm>
            <a:off x="8711268" y="6938637"/>
            <a:ext cx="3676677" cy="2237416"/>
            <a:chOff x="8226417" y="6386661"/>
            <a:chExt cx="3676677" cy="223741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21AC473-CE7F-4D21-8CD9-A70C95585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8093" y="6401409"/>
              <a:ext cx="2000265" cy="125730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E9070B9-2F4B-4353-927E-3C858F966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38358" y="6386661"/>
              <a:ext cx="1647837" cy="124778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3B63A9A-F0F7-4ABA-A4DA-98FCA48C7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26417" y="7642407"/>
              <a:ext cx="2019315" cy="98108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B7B6079-0ACF-46FF-B32D-A0F6DA4FF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45732" y="7652520"/>
              <a:ext cx="1657362" cy="971557"/>
            </a:xfrm>
            <a:prstGeom prst="rect">
              <a:avLst/>
            </a:prstGeom>
          </p:spPr>
        </p:pic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8F30B19-2324-454E-AE10-6FB937863798}"/>
                </a:ext>
              </a:extLst>
            </p:cNvPr>
            <p:cNvCxnSpPr/>
            <p:nvPr/>
          </p:nvCxnSpPr>
          <p:spPr>
            <a:xfrm>
              <a:off x="8580249" y="7652520"/>
              <a:ext cx="3305946" cy="0"/>
            </a:xfrm>
            <a:prstGeom prst="line">
              <a:avLst/>
            </a:prstGeom>
            <a:noFill/>
            <a:ln w="25400" cap="flat">
              <a:solidFill>
                <a:srgbClr val="FFC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B3B27D4-B0BB-4450-AA26-50BB64003109}"/>
                </a:ext>
              </a:extLst>
            </p:cNvPr>
            <p:cNvCxnSpPr/>
            <p:nvPr/>
          </p:nvCxnSpPr>
          <p:spPr>
            <a:xfrm>
              <a:off x="10233222" y="6681019"/>
              <a:ext cx="0" cy="1942470"/>
            </a:xfrm>
            <a:prstGeom prst="line">
              <a:avLst/>
            </a:prstGeom>
            <a:noFill/>
            <a:ln w="25400" cap="flat">
              <a:solidFill>
                <a:srgbClr val="FFC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6" name="箭头: 右 15">
            <a:extLst>
              <a:ext uri="{FF2B5EF4-FFF2-40B4-BE49-F238E27FC236}">
                <a16:creationId xmlns:a16="http://schemas.microsoft.com/office/drawing/2014/main" id="{8E346A87-A2FC-4396-B8F3-C78ADD29A633}"/>
              </a:ext>
            </a:extLst>
          </p:cNvPr>
          <p:cNvSpPr/>
          <p:nvPr/>
        </p:nvSpPr>
        <p:spPr>
          <a:xfrm rot="2613785">
            <a:off x="7797189" y="6562227"/>
            <a:ext cx="1083192" cy="553065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4EE9C0-188A-4313-B957-064876846AC9}"/>
              </a:ext>
            </a:extLst>
          </p:cNvPr>
          <p:cNvSpPr txBox="1"/>
          <p:nvPr/>
        </p:nvSpPr>
        <p:spPr>
          <a:xfrm>
            <a:off x="2061183" y="6604418"/>
            <a:ext cx="206787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人分</a:t>
            </a:r>
            <a:r>
              <a:rPr kumimoji="0" lang="en-US" altLang="zh-CN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本书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F349124B-5DEA-46BB-9419-70B8D9FE17D8}"/>
              </a:ext>
            </a:extLst>
          </p:cNvPr>
          <p:cNvSpPr/>
          <p:nvPr/>
        </p:nvSpPr>
        <p:spPr>
          <a:xfrm>
            <a:off x="4387741" y="6767572"/>
            <a:ext cx="464574" cy="449826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94A2B2-03C9-4DB3-8734-94C59F65BAFA}"/>
              </a:ext>
            </a:extLst>
          </p:cNvPr>
          <p:cNvSpPr txBox="1"/>
          <p:nvPr/>
        </p:nvSpPr>
        <p:spPr>
          <a:xfrm>
            <a:off x="5096239" y="6604417"/>
            <a:ext cx="206787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人分</a:t>
            </a:r>
            <a:r>
              <a:rPr kumimoji="0" lang="en-US" altLang="zh-CN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本书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94284D-406B-4B9B-B57F-47AE015E1AA1}"/>
              </a:ext>
            </a:extLst>
          </p:cNvPr>
          <p:cNvSpPr txBox="1"/>
          <p:nvPr/>
        </p:nvSpPr>
        <p:spPr>
          <a:xfrm>
            <a:off x="2806498" y="8626003"/>
            <a:ext cx="3805084" cy="748923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/>
              <a:t>问题相似，</a:t>
            </a: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规模缩小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6D5FD2D-E0D5-41AF-B7F1-6CB01BBBD538}"/>
              </a:ext>
            </a:extLst>
          </p:cNvPr>
          <p:cNvSpPr/>
          <p:nvPr/>
        </p:nvSpPr>
        <p:spPr>
          <a:xfrm>
            <a:off x="501228" y="4109883"/>
            <a:ext cx="780154" cy="766917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64FABB-B3C1-41CF-92A4-8E2DE6D6F4B4}"/>
              </a:ext>
            </a:extLst>
          </p:cNvPr>
          <p:cNvSpPr txBox="1"/>
          <p:nvPr/>
        </p:nvSpPr>
        <p:spPr>
          <a:xfrm>
            <a:off x="8347131" y="6162862"/>
            <a:ext cx="3095399" cy="619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去掉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（已分配书了）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2FE6D4-D542-3AD6-94EB-D95376BDBFDF}"/>
              </a:ext>
            </a:extLst>
          </p:cNvPr>
          <p:cNvSpPr txBox="1"/>
          <p:nvPr/>
        </p:nvSpPr>
        <p:spPr>
          <a:xfrm>
            <a:off x="2704553" y="7353340"/>
            <a:ext cx="4441217" cy="11367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ABCDE</a:t>
            </a:r>
            <a:r>
              <a:rPr kumimoji="0" lang="zh-CN" altLang="en-US" sz="2400" b="1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五人分</a:t>
            </a:r>
            <a:r>
              <a:rPr kumimoji="0" lang="en-US" altLang="zh-CN" sz="2400" b="1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01234</a:t>
            </a:r>
            <a:r>
              <a:rPr kumimoji="0" lang="zh-CN" altLang="en-US" sz="2400" b="1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五本书，变成</a:t>
            </a:r>
            <a:r>
              <a:rPr kumimoji="0" lang="en-US" altLang="zh-CN" sz="2400" b="1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ABDE</a:t>
            </a:r>
            <a:r>
              <a:rPr kumimoji="0" lang="zh-CN" altLang="en-US" sz="2400" b="1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四人分</a:t>
            </a:r>
            <a:r>
              <a:rPr kumimoji="0" lang="en-US" altLang="zh-CN" sz="2400" b="1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0134</a:t>
            </a:r>
            <a:r>
              <a:rPr kumimoji="0" lang="zh-CN" altLang="en-US" sz="2400" b="1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四本书。</a:t>
            </a:r>
          </a:p>
        </p:txBody>
      </p:sp>
    </p:spTree>
    <p:extLst>
      <p:ext uri="{BB962C8B-B14F-4D97-AF65-F5344CB8AC3E}">
        <p14:creationId xmlns:p14="http://schemas.microsoft.com/office/powerpoint/2010/main" val="131991841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445" name="解题思路（数据结构设计）"/>
          <p:cNvSpPr>
            <a:spLocks noGrp="1"/>
          </p:cNvSpPr>
          <p:nvPr>
            <p:ph type="title"/>
          </p:nvPr>
        </p:nvSpPr>
        <p:spPr>
          <a:xfrm>
            <a:off x="547201" y="354125"/>
            <a:ext cx="8753962" cy="115204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/>
              <a:t>解题思路（以读者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en-US" altLang="zh-CN"/>
              <a:t>3</a:t>
            </a:r>
            <a:r>
              <a:rPr lang="zh-CN" altLang="en-US"/>
              <a:t>种分配方案为例）</a:t>
            </a:r>
            <a:endParaRPr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F7524D78-5DB5-469F-98E0-38C23FB8DB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560266"/>
              </p:ext>
            </p:extLst>
          </p:nvPr>
        </p:nvGraphicFramePr>
        <p:xfrm>
          <a:off x="455255" y="2046187"/>
          <a:ext cx="4500202" cy="3580322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557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9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588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2400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872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30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330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330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872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8A4EE9C0-188A-4313-B957-064876846AC9}"/>
              </a:ext>
            </a:extLst>
          </p:cNvPr>
          <p:cNvSpPr txBox="1"/>
          <p:nvPr/>
        </p:nvSpPr>
        <p:spPr>
          <a:xfrm>
            <a:off x="7224494" y="6227120"/>
            <a:ext cx="4400152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方案之间互相是独立的，故都要从初始状态出发。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94284D-406B-4B9B-B57F-47AE015E1AA1}"/>
              </a:ext>
            </a:extLst>
          </p:cNvPr>
          <p:cNvSpPr txBox="1"/>
          <p:nvPr/>
        </p:nvSpPr>
        <p:spPr>
          <a:xfrm>
            <a:off x="7326362" y="7780799"/>
            <a:ext cx="3805084" cy="1395254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/>
              <a:t>每次尝试一个方案</a:t>
            </a:r>
            <a:endParaRPr lang="en-US" altLang="zh-CN"/>
          </a:p>
          <a:p>
            <a:pPr marL="0" marR="0" indent="0" algn="ctr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都要退回初始状态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87D7E9-D1AD-4457-93CA-1900DF1FBE1D}"/>
              </a:ext>
            </a:extLst>
          </p:cNvPr>
          <p:cNvSpPr/>
          <p:nvPr/>
        </p:nvSpPr>
        <p:spPr>
          <a:xfrm>
            <a:off x="1010265" y="3163529"/>
            <a:ext cx="3945192" cy="63418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D84F22-AFC9-4DFC-A504-82CBA82A97C4}"/>
              </a:ext>
            </a:extLst>
          </p:cNvPr>
          <p:cNvSpPr/>
          <p:nvPr/>
        </p:nvSpPr>
        <p:spPr>
          <a:xfrm>
            <a:off x="1010265" y="2551471"/>
            <a:ext cx="811161" cy="30750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24" name="Group 4">
            <a:extLst>
              <a:ext uri="{FF2B5EF4-FFF2-40B4-BE49-F238E27FC236}">
                <a16:creationId xmlns:a16="http://schemas.microsoft.com/office/drawing/2014/main" id="{A3734A72-431D-47E0-9B35-E0C1837413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7513071"/>
              </p:ext>
            </p:extLst>
          </p:nvPr>
        </p:nvGraphicFramePr>
        <p:xfrm>
          <a:off x="6828502" y="2148888"/>
          <a:ext cx="4500202" cy="3580322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557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9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588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2400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872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30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330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330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872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858A11EB-912E-4231-B6F8-A8FCDDBFDDA1}"/>
              </a:ext>
            </a:extLst>
          </p:cNvPr>
          <p:cNvSpPr/>
          <p:nvPr/>
        </p:nvSpPr>
        <p:spPr>
          <a:xfrm>
            <a:off x="7383512" y="3266230"/>
            <a:ext cx="3945192" cy="63418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B8F5EE-CE31-4B13-A8DF-C075784F2CCD}"/>
              </a:ext>
            </a:extLst>
          </p:cNvPr>
          <p:cNvSpPr/>
          <p:nvPr/>
        </p:nvSpPr>
        <p:spPr>
          <a:xfrm>
            <a:off x="8150428" y="2646798"/>
            <a:ext cx="811161" cy="30750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27" name="Group 4">
            <a:extLst>
              <a:ext uri="{FF2B5EF4-FFF2-40B4-BE49-F238E27FC236}">
                <a16:creationId xmlns:a16="http://schemas.microsoft.com/office/drawing/2014/main" id="{2E342930-6110-42DD-B58A-CE9C37904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17499"/>
              </p:ext>
            </p:extLst>
          </p:nvPr>
        </p:nvGraphicFramePr>
        <p:xfrm>
          <a:off x="475783" y="5819153"/>
          <a:ext cx="4500202" cy="3580322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557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9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588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2400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872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30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330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330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872">
                <a:tc>
                  <a:txBody>
                    <a:bodyPr/>
                    <a:lstStyle/>
                    <a:p>
                      <a:pPr defTabSz="65024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chemeClr val="accent5">
                              <a:lumOff val="-29866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lnSpc>
                          <a:spcPct val="10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3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L>
                    <a:lnR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R>
                    <a:lnT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T>
                    <a:lnB w="254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20351AEA-A2E7-4D8B-9921-82EFA1962023}"/>
              </a:ext>
            </a:extLst>
          </p:cNvPr>
          <p:cNvSpPr/>
          <p:nvPr/>
        </p:nvSpPr>
        <p:spPr>
          <a:xfrm>
            <a:off x="1031140" y="6946249"/>
            <a:ext cx="3945192" cy="63418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BCE774E-C424-4E99-8730-C46F42D6975C}"/>
              </a:ext>
            </a:extLst>
          </p:cNvPr>
          <p:cNvSpPr/>
          <p:nvPr/>
        </p:nvSpPr>
        <p:spPr>
          <a:xfrm>
            <a:off x="4165518" y="6318301"/>
            <a:ext cx="811161" cy="30750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1AA8F4-D826-4848-B365-856797CA0B05}"/>
              </a:ext>
            </a:extLst>
          </p:cNvPr>
          <p:cNvSpPr txBox="1"/>
          <p:nvPr/>
        </p:nvSpPr>
        <p:spPr>
          <a:xfrm>
            <a:off x="1257949" y="3102825"/>
            <a:ext cx="31579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D863B9-E68F-4671-9255-5CB83500F67B}"/>
              </a:ext>
            </a:extLst>
          </p:cNvPr>
          <p:cNvSpPr txBox="1"/>
          <p:nvPr/>
        </p:nvSpPr>
        <p:spPr>
          <a:xfrm>
            <a:off x="8398112" y="3208858"/>
            <a:ext cx="31579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7D719A-03A5-4A23-999C-A6AF0C613242}"/>
              </a:ext>
            </a:extLst>
          </p:cNvPr>
          <p:cNvSpPr txBox="1"/>
          <p:nvPr/>
        </p:nvSpPr>
        <p:spPr>
          <a:xfrm>
            <a:off x="4413202" y="6887953"/>
            <a:ext cx="31579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6194928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450" name="解题思路（与或图）"/>
          <p:cNvSpPr>
            <a:spLocks noGrp="1"/>
          </p:cNvSpPr>
          <p:nvPr>
            <p:ph type="title"/>
          </p:nvPr>
        </p:nvSpPr>
        <p:spPr>
          <a:xfrm>
            <a:off x="547202" y="354125"/>
            <a:ext cx="4517718" cy="1152045"/>
          </a:xfrm>
          <a:prstGeom prst="rect">
            <a:avLst/>
          </a:prstGeom>
        </p:spPr>
        <p:txBody>
          <a:bodyPr/>
          <a:lstStyle/>
          <a:p>
            <a:pPr algn="r"/>
            <a:r>
              <a:t>解题思路（与或图）</a:t>
            </a:r>
          </a:p>
        </p:txBody>
      </p:sp>
      <p:pic>
        <p:nvPicPr>
          <p:cNvPr id="45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62" y="3408068"/>
            <a:ext cx="5753101" cy="596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376" y="2180782"/>
            <a:ext cx="7631057" cy="559357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75F559-A88B-4B67-B76B-4223FBB61936}"/>
              </a:ext>
            </a:extLst>
          </p:cNvPr>
          <p:cNvSpPr txBox="1"/>
          <p:nvPr/>
        </p:nvSpPr>
        <p:spPr>
          <a:xfrm>
            <a:off x="9660651" y="7823080"/>
            <a:ext cx="2596687" cy="964367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/>
              <a:t>每次尝试一个方案后</a:t>
            </a:r>
            <a:endParaRPr lang="en-US" altLang="zh-CN" sz="2000"/>
          </a:p>
          <a:p>
            <a:pPr marL="0" marR="0" indent="0" algn="ctr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都需要退回初始状态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455" name="#include &lt;iostream&gt;        // cout…"/>
          <p:cNvSpPr txBox="1"/>
          <p:nvPr/>
        </p:nvSpPr>
        <p:spPr>
          <a:xfrm>
            <a:off x="899960" y="231139"/>
            <a:ext cx="11204880" cy="9291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8492A"/>
                </a:solidFill>
                <a:latin typeface="Lucida Console" panose="020B0609040504020204" pitchFamily="49" charset="0"/>
              </a:rPr>
              <a:t>#include </a:t>
            </a:r>
            <a:r>
              <a:rPr>
                <a:latin typeface="Lucida Console" panose="020B0609040504020204" pitchFamily="49" charset="0"/>
              </a:rPr>
              <a:t>&lt;iostream&gt;</a:t>
            </a:r>
            <a:r>
              <a:rPr>
                <a:solidFill>
                  <a:srgbClr val="78492A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008400"/>
                </a:solidFill>
                <a:latin typeface="Lucida Console" panose="020B0609040504020204" pitchFamily="49" charset="0"/>
              </a:rPr>
              <a:t>// cout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using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namespace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std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/// 读者与书本的编号都是基于0的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like[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][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] = { 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},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},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},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},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}  };</a:t>
            </a: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num; </a:t>
            </a:r>
            <a:r>
              <a:rPr>
                <a:latin typeface="Lucida Console" panose="020B0609040504020204" pitchFamily="49" charset="0"/>
              </a:rPr>
              <a:t>/// 方案数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assigned[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]; </a:t>
            </a:r>
            <a:r>
              <a:rPr>
                <a:latin typeface="Lucida Console" panose="020B0609040504020204" pitchFamily="49" charset="0"/>
              </a:rPr>
              <a:t>/// assigned[</a:t>
            </a:r>
            <a:r>
              <a:rPr>
                <a:solidFill>
                  <a:srgbClr val="FF0000"/>
                </a:solidFill>
                <a:latin typeface="Lucida Console" panose="020B0609040504020204" pitchFamily="49" charset="0"/>
              </a:rPr>
              <a:t>book_id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highlight>
                  <a:srgbClr val="FFFF00"/>
                </a:highlight>
                <a:latin typeface="Lucida Console" panose="020B0609040504020204" pitchFamily="49" charset="0"/>
              </a:rPr>
              <a:t>reader_id</a:t>
            </a:r>
            <a:r>
              <a:rPr>
                <a:latin typeface="Lucida Console" panose="020B0609040504020204" pitchFamily="49" charset="0"/>
              </a:rPr>
              <a:t>，值为-1表示没有被分配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void</a:t>
            </a:r>
            <a:r>
              <a:rPr>
                <a:latin typeface="Lucida Console" panose="020B0609040504020204" pitchFamily="49" charset="0"/>
              </a:rPr>
              <a:t> Try(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reader);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main()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 设置分书方案数初始值为0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num</a:t>
            </a:r>
            <a:r>
              <a:rPr>
                <a:latin typeface="Lucida Console" panose="020B0609040504020204" pitchFamily="49" charset="0"/>
              </a:rPr>
              <a:t>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设置书本初始状态为未分配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book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 book &lt;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; book++)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assigned</a:t>
            </a:r>
            <a:r>
              <a:rPr>
                <a:latin typeface="Lucida Console" panose="020B0609040504020204" pitchFamily="49" charset="0"/>
              </a:rPr>
              <a:t>[book] = -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从第0个读者开始，寻找所有分书方案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31595D"/>
                </a:solidFill>
                <a:latin typeface="Lucida Console" panose="020B0609040504020204" pitchFamily="49" charset="0"/>
              </a:rPr>
              <a:t>Try</a:t>
            </a:r>
            <a:r>
              <a:rPr>
                <a:latin typeface="Lucida Console" panose="020B0609040504020204" pitchFamily="49" charset="0"/>
              </a:rPr>
              <a:t>(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);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5E5F6D-B6A6-4DF1-92EF-F53E2C33A98F}"/>
              </a:ext>
            </a:extLst>
          </p:cNvPr>
          <p:cNvSpPr txBox="1"/>
          <p:nvPr/>
        </p:nvSpPr>
        <p:spPr>
          <a:xfrm>
            <a:off x="8455352" y="4424442"/>
            <a:ext cx="3523400" cy="13952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assigned</a:t>
            </a:r>
            <a:r>
              <a:rPr kumimoji="0" lang="zh-CN" altLang="en-US" sz="2000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数组构建的映射关系</a:t>
            </a:r>
            <a:endParaRPr kumimoji="0" lang="en-US" altLang="zh-CN" sz="2000" i="0" u="none" strike="noStrike" cap="none" spc="0" normalizeH="0" baseline="0">
              <a:ln>
                <a:noFill/>
              </a:ln>
              <a:solidFill>
                <a:srgbClr val="7030A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indent="-457200" algn="ctr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2000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下标：书籍编号</a:t>
            </a:r>
            <a:endParaRPr kumimoji="0" lang="en-US" altLang="zh-CN" sz="2000" i="0" u="none" strike="noStrike" cap="none" spc="0" normalizeH="0" baseline="0">
              <a:ln>
                <a:noFill/>
              </a:ln>
              <a:solidFill>
                <a:srgbClr val="7030A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indent="-457200" algn="ctr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2000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元素：读者编号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458" name="void Try(int reader) {…"/>
          <p:cNvSpPr txBox="1"/>
          <p:nvPr/>
        </p:nvSpPr>
        <p:spPr>
          <a:xfrm>
            <a:off x="350769" y="581947"/>
            <a:ext cx="12303262" cy="8589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void</a:t>
            </a:r>
            <a:r>
              <a:rPr>
                <a:latin typeface="Lucida Console" panose="020B0609040504020204" pitchFamily="49" charset="0"/>
              </a:rPr>
              <a:t> Try(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reader)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递归中止条件：所有读者均已分配合适书籍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(reader ==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 </a:t>
            </a:r>
            <a:r>
              <a:rPr>
                <a:latin typeface="Lucida Console" panose="020B0609040504020204" pitchFamily="49" charset="0"/>
              </a:rPr>
              <a:t>   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num</a:t>
            </a:r>
            <a:r>
              <a:rPr>
                <a:latin typeface="Lucida Console" panose="020B0609040504020204" pitchFamily="49" charset="0"/>
              </a:rPr>
              <a:t>++;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 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&lt;&lt; </a:t>
            </a:r>
            <a:r>
              <a:rPr>
                <a:latin typeface="Lucida Console" panose="020B0609040504020204" pitchFamily="49" charset="0"/>
              </a:rPr>
              <a:t>"第"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num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&lt;&lt; </a:t>
            </a:r>
            <a:r>
              <a:rPr>
                <a:latin typeface="Lucida Console" panose="020B0609040504020204" pitchFamily="49" charset="0"/>
              </a:rPr>
              <a:t>"个方案（5本书的读者编号）: "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i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 i &lt;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; i++)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assigned</a:t>
            </a:r>
            <a:r>
              <a:rPr>
                <a:latin typeface="Lucida Console" panose="020B0609040504020204" pitchFamily="49" charset="0"/>
              </a:rPr>
              <a:t>[i] &lt;&lt;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' '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3E1E81"/>
                </a:solidFill>
                <a:latin typeface="Lucida Console" panose="020B0609040504020204" pitchFamily="49" charset="0"/>
              </a:rPr>
              <a:t>endl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return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逐一为每本书找到合适的读者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book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 book &lt;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; book++)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latin typeface="Lucida Console" panose="020B0609040504020204" pitchFamily="49" charset="0"/>
              </a:rPr>
              <a:t>/// 是否满足分书条件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((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like</a:t>
            </a:r>
            <a:r>
              <a:rPr>
                <a:latin typeface="Lucida Console" panose="020B0609040504020204" pitchFamily="49" charset="0"/>
              </a:rPr>
              <a:t>[reader][book] !=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) ||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assigned</a:t>
            </a:r>
            <a:r>
              <a:rPr>
                <a:latin typeface="Lucida Console" panose="020B0609040504020204" pitchFamily="49" charset="0"/>
              </a:rPr>
              <a:t>[book] != -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)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continue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latin typeface="Lucida Console" panose="020B0609040504020204" pitchFamily="49" charset="0"/>
              </a:rPr>
              <a:t>/// 记录当前这本书的分配情况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assigned</a:t>
            </a:r>
            <a:r>
              <a:rPr>
                <a:latin typeface="Lucida Console" panose="020B0609040504020204" pitchFamily="49" charset="0"/>
              </a:rPr>
              <a:t>[book] = reader;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latin typeface="Lucida Console" panose="020B0609040504020204" pitchFamily="49" charset="0"/>
              </a:rPr>
              <a:t>/// </a:t>
            </a:r>
            <a:r>
              <a:rPr lang="zh-CN" altLang="en-US">
                <a:latin typeface="Lucida Console" panose="020B0609040504020204" pitchFamily="49" charset="0"/>
              </a:rPr>
              <a:t>从</a:t>
            </a:r>
            <a:r>
              <a:rPr>
                <a:latin typeface="Lucida Console" panose="020B0609040504020204" pitchFamily="49" charset="0"/>
              </a:rPr>
              <a:t>下一位读者</a:t>
            </a:r>
            <a:r>
              <a:rPr lang="zh-CN" altLang="en-US">
                <a:latin typeface="Lucida Console" panose="020B0609040504020204" pitchFamily="49" charset="0"/>
              </a:rPr>
              <a:t>开始，</a:t>
            </a:r>
            <a:r>
              <a:rPr>
                <a:latin typeface="Lucida Console" panose="020B0609040504020204" pitchFamily="49" charset="0"/>
              </a:rPr>
              <a:t>分配</a:t>
            </a:r>
            <a:r>
              <a:rPr lang="zh-CN" altLang="en-US">
                <a:latin typeface="Lucida Console" panose="020B0609040504020204" pitchFamily="49" charset="0"/>
              </a:rPr>
              <a:t>剩余</a:t>
            </a:r>
            <a:r>
              <a:rPr>
                <a:latin typeface="Lucida Console" panose="020B0609040504020204" pitchFamily="49" charset="0"/>
              </a:rPr>
              <a:t>书籍</a:t>
            </a:r>
            <a:r>
              <a:rPr lang="zh-CN" altLang="en-US">
                <a:latin typeface="Lucida Console" panose="020B0609040504020204" pitchFamily="49" charset="0"/>
              </a:rPr>
              <a:t>的所有方案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31595D"/>
                </a:solidFill>
                <a:latin typeface="Lucida Console" panose="020B0609040504020204" pitchFamily="49" charset="0"/>
              </a:rPr>
              <a:t>Try</a:t>
            </a:r>
            <a:r>
              <a:rPr>
                <a:latin typeface="Lucida Console" panose="020B0609040504020204" pitchFamily="49" charset="0"/>
              </a:rPr>
              <a:t>(reader+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);   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latin typeface="Lucida Console" panose="020B0609040504020204" pitchFamily="49" charset="0"/>
              </a:rPr>
              <a:t>/// </a:t>
            </a:r>
            <a:r>
              <a:rPr>
                <a:solidFill>
                  <a:srgbClr val="FF0000"/>
                </a:solidFill>
                <a:latin typeface="Lucida Console" panose="020B0609040504020204" pitchFamily="49" charset="0"/>
              </a:rPr>
              <a:t>尝试</a:t>
            </a:r>
            <a:r>
              <a:rPr lang="zh-CN" altLang="en-US">
                <a:solidFill>
                  <a:srgbClr val="FF0000"/>
                </a:solidFill>
                <a:latin typeface="Lucida Console" panose="020B0609040504020204" pitchFamily="49" charset="0"/>
              </a:rPr>
              <a:t>下</a:t>
            </a:r>
            <a:r>
              <a:rPr>
                <a:solidFill>
                  <a:srgbClr val="FF0000"/>
                </a:solidFill>
                <a:latin typeface="Lucida Console" panose="020B0609040504020204" pitchFamily="49" charset="0"/>
              </a:rPr>
              <a:t>一种</a:t>
            </a:r>
            <a:r>
              <a:rPr lang="zh-CN" altLang="en-US">
                <a:solidFill>
                  <a:srgbClr val="FF0000"/>
                </a:solidFill>
                <a:latin typeface="Lucida Console" panose="020B0609040504020204" pitchFamily="49" charset="0"/>
              </a:rPr>
              <a:t>分书</a:t>
            </a:r>
            <a:r>
              <a:rPr>
                <a:solidFill>
                  <a:srgbClr val="FF0000"/>
                </a:solidFill>
                <a:latin typeface="Lucida Console" panose="020B0609040504020204" pitchFamily="49" charset="0"/>
              </a:rPr>
              <a:t>方案</a:t>
            </a:r>
            <a:r>
              <a:rPr lang="zh-CN" altLang="en-US">
                <a:solidFill>
                  <a:srgbClr val="FF0000"/>
                </a:solidFill>
                <a:latin typeface="Lucida Console" panose="020B0609040504020204" pitchFamily="49" charset="0"/>
              </a:rPr>
              <a:t>前，需要将本次分配的书退还（回溯），即恢复“未分配”状态</a:t>
            </a:r>
            <a:endParaRPr>
              <a:solidFill>
                <a:srgbClr val="FF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assigned</a:t>
            </a:r>
            <a:r>
              <a:rPr>
                <a:latin typeface="Lucida Console" panose="020B0609040504020204" pitchFamily="49" charset="0"/>
              </a:rPr>
              <a:t>[book] = </a:t>
            </a:r>
            <a:r>
              <a:rPr>
                <a:solidFill>
                  <a:srgbClr val="FF0000"/>
                </a:solidFill>
                <a:latin typeface="Lucida Console" panose="020B0609040504020204" pitchFamily="49" charset="0"/>
              </a:rPr>
              <a:t>-1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F3FCCBF-C9E1-7C0A-81B3-8505B254F6ED}"/>
              </a:ext>
            </a:extLst>
          </p:cNvPr>
          <p:cNvSpPr/>
          <p:nvPr/>
        </p:nvSpPr>
        <p:spPr>
          <a:xfrm>
            <a:off x="1037668" y="1478146"/>
            <a:ext cx="11616363" cy="2802541"/>
          </a:xfrm>
          <a:prstGeom prst="roundRect">
            <a:avLst>
              <a:gd name="adj" fmla="val 2488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67F1942-B69C-23E9-F415-854A37E9FBE4}"/>
              </a:ext>
            </a:extLst>
          </p:cNvPr>
          <p:cNvSpPr/>
          <p:nvPr/>
        </p:nvSpPr>
        <p:spPr>
          <a:xfrm>
            <a:off x="1643222" y="5077753"/>
            <a:ext cx="11010809" cy="3257043"/>
          </a:xfrm>
          <a:prstGeom prst="roundRect">
            <a:avLst>
              <a:gd name="adj" fmla="val 2488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461" name="回溯法递归解题"/>
          <p:cNvSpPr>
            <a:spLocks noGrp="1"/>
          </p:cNvSpPr>
          <p:nvPr>
            <p:ph type="title"/>
          </p:nvPr>
        </p:nvSpPr>
        <p:spPr>
          <a:xfrm>
            <a:off x="547201" y="354125"/>
            <a:ext cx="4103380" cy="1152045"/>
          </a:xfrm>
          <a:prstGeom prst="rect">
            <a:avLst/>
          </a:prstGeom>
        </p:spPr>
        <p:txBody>
          <a:bodyPr/>
          <a:lstStyle/>
          <a:p>
            <a:r>
              <a:rPr b="1">
                <a:solidFill>
                  <a:srgbClr val="FFFF00"/>
                </a:solidFill>
              </a:rPr>
              <a:t>回溯法</a:t>
            </a:r>
            <a:r>
              <a:t>递归解题</a:t>
            </a:r>
          </a:p>
        </p:txBody>
      </p:sp>
      <p:sp>
        <p:nvSpPr>
          <p:cNvPr id="462" name="Text Box 2"/>
          <p:cNvSpPr txBox="1"/>
          <p:nvPr/>
        </p:nvSpPr>
        <p:spPr>
          <a:xfrm>
            <a:off x="839810" y="2904014"/>
            <a:ext cx="11325179" cy="534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65023" tIns="65023" rIns="65023" bIns="65023">
            <a:spAutoFit/>
          </a:bodyPr>
          <a:lstStyle/>
          <a:p>
            <a:pPr defTabSz="1300480">
              <a:lnSpc>
                <a:spcPct val="150000"/>
              </a:lnSpc>
              <a:spcBef>
                <a:spcPts val="3700"/>
              </a:spcBef>
              <a:defRPr sz="3600" b="0"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       这是一种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试探型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算法，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其策略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“向前走，碰壁回头”的策略。</a:t>
            </a:r>
          </a:p>
          <a:p>
            <a:pPr defTabSz="1300480">
              <a:lnSpc>
                <a:spcPct val="150000"/>
              </a:lnSpc>
              <a:spcBef>
                <a:spcPts val="2700"/>
              </a:spcBef>
              <a:defRPr sz="3600" b="0"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把这个策略与递归结合起来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，就称为“回溯法”递归解题思路。</a:t>
            </a:r>
          </a:p>
          <a:p>
            <a:pPr defTabSz="1300480">
              <a:lnSpc>
                <a:spcPct val="150000"/>
              </a:lnSpc>
              <a:spcBef>
                <a:spcPts val="2700"/>
              </a:spcBef>
              <a:defRPr sz="3600" b="0"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       在“分书”示例的解题过程中，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已“分配”的书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籍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再“退回来”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 的操作，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被称为“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</a:t>
            </a: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465" name="【编程技巧】能否不使用回溯？"/>
          <p:cNvSpPr>
            <a:spLocks noGrp="1"/>
          </p:cNvSpPr>
          <p:nvPr>
            <p:ph type="title"/>
          </p:nvPr>
        </p:nvSpPr>
        <p:spPr>
          <a:xfrm>
            <a:off x="547201" y="354125"/>
            <a:ext cx="7779503" cy="1152045"/>
          </a:xfrm>
          <a:prstGeom prst="rect">
            <a:avLst/>
          </a:prstGeom>
          <a:solidFill>
            <a:srgbClr val="7030A0"/>
          </a:solidFill>
        </p:spPr>
        <p:txBody>
          <a:bodyPr/>
          <a:lstStyle/>
          <a:p>
            <a:pPr algn="l"/>
            <a:r>
              <a:t>【</a:t>
            </a:r>
            <a:r>
              <a:rPr lang="zh-CN" altLang="en-US"/>
              <a:t>重构训练</a:t>
            </a:r>
            <a:r>
              <a:t>】不使用回溯</a:t>
            </a:r>
            <a:r>
              <a:rPr lang="zh-CN" altLang="en-US"/>
              <a:t>的递归实现</a:t>
            </a:r>
            <a:endParaRPr/>
          </a:p>
        </p:txBody>
      </p:sp>
      <p:sp>
        <p:nvSpPr>
          <p:cNvPr id="466" name="#include &lt;iostream&gt;        // cout…"/>
          <p:cNvSpPr txBox="1"/>
          <p:nvPr/>
        </p:nvSpPr>
        <p:spPr>
          <a:xfrm>
            <a:off x="1287115" y="2070894"/>
            <a:ext cx="10413107" cy="746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8492A"/>
                </a:solidFill>
                <a:latin typeface="Lucida Console" panose="020B0609040504020204" pitchFamily="49" charset="0"/>
              </a:rPr>
              <a:t>#include </a:t>
            </a:r>
            <a:r>
              <a:rPr>
                <a:latin typeface="Lucida Console" panose="020B0609040504020204" pitchFamily="49" charset="0"/>
              </a:rPr>
              <a:t>&lt;iostream&gt;</a:t>
            </a:r>
            <a:r>
              <a:rPr>
                <a:solidFill>
                  <a:srgbClr val="78492A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008400"/>
                </a:solidFill>
                <a:latin typeface="Lucida Console" panose="020B0609040504020204" pitchFamily="49" charset="0"/>
              </a:rPr>
              <a:t>// cout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using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namespace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std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like[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][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] = { 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},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},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},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},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}  };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nu</a:t>
            </a:r>
            <a:r>
              <a:rPr lang="en-US">
                <a:latin typeface="Lucida Console" panose="020B0609040504020204" pitchFamily="49" charset="0"/>
              </a:rPr>
              <a:t>m;</a:t>
            </a:r>
            <a:r>
              <a:rPr lang="en-US" sz="2000">
                <a:solidFill>
                  <a:srgbClr val="008400"/>
                </a:solidFill>
                <a:latin typeface="Lucida Console" panose="020B0609040504020204" pitchFamily="49" charset="0"/>
              </a:rPr>
              <a:t> </a:t>
            </a:r>
            <a:r>
              <a:rPr lang="zh-CN" altLang="en-US" sz="2000">
                <a:solidFill>
                  <a:srgbClr val="0084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2000">
                <a:solidFill>
                  <a:srgbClr val="008400"/>
                </a:solidFill>
                <a:latin typeface="Lucida Console" panose="020B0609040504020204" pitchFamily="49" charset="0"/>
              </a:rPr>
              <a:t>/// </a:t>
            </a:r>
            <a:r>
              <a:rPr lang="zh-CN" altLang="en-US" sz="2000">
                <a:solidFill>
                  <a:srgbClr val="008400"/>
                </a:solidFill>
                <a:latin typeface="Lucida Console" panose="020B0609040504020204" pitchFamily="49" charset="0"/>
              </a:rPr>
              <a:t>方案数</a:t>
            </a:r>
            <a:endParaRPr lang="zh-CN" altLang="en-US" sz="2000">
              <a:solidFill>
                <a:srgbClr val="008400"/>
              </a:solidFill>
              <a:latin typeface="Lucida Console" panose="020B0609040504020204" pitchFamily="49" charset="0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/// 分配方案：记录5本书分别分给谁（用户编号)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struct</a:t>
            </a:r>
            <a:r>
              <a:rPr>
                <a:latin typeface="Lucida Console" panose="020B0609040504020204" pitchFamily="49" charset="0"/>
              </a:rPr>
              <a:t> assign_state {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assigned[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]; } state;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void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Try(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reader, </a:t>
            </a:r>
            <a:r>
              <a:rPr>
                <a:latin typeface="Lucida Console" panose="020B0609040504020204" pitchFamily="49" charset="0"/>
              </a:rPr>
              <a:t>assign_state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state);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main()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num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 </a:t>
            </a:r>
            <a:r>
              <a:rPr>
                <a:latin typeface="Lucida Console" panose="020B0609040504020204" pitchFamily="49" charset="0"/>
              </a:rPr>
              <a:t>// 分书方案数初始值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book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 book &lt;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; book++)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state</a:t>
            </a:r>
            <a:r>
              <a:rPr>
                <a:latin typeface="Lucida Console" panose="020B0609040504020204" pitchFamily="49" charset="0"/>
              </a:rPr>
              <a:t>.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assigned</a:t>
            </a:r>
            <a:r>
              <a:rPr>
                <a:latin typeface="Lucida Console" panose="020B0609040504020204" pitchFamily="49" charset="0"/>
              </a:rPr>
              <a:t>[book] = -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31595D"/>
                </a:solidFill>
                <a:latin typeface="Lucida Console" panose="020B0609040504020204" pitchFamily="49" charset="0"/>
              </a:rPr>
              <a:t>Try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state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); </a:t>
            </a:r>
            <a:r>
              <a:rPr>
                <a:latin typeface="Lucida Console" panose="020B0609040504020204" pitchFamily="49" charset="0"/>
              </a:rPr>
              <a:t>// 从第0个人（A）开始分书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2B06087-2823-AD45-257B-9AD96F94608D}"/>
              </a:ext>
            </a:extLst>
          </p:cNvPr>
          <p:cNvSpPr/>
          <p:nvPr/>
        </p:nvSpPr>
        <p:spPr>
          <a:xfrm>
            <a:off x="1027688" y="5680609"/>
            <a:ext cx="7779503" cy="1375646"/>
          </a:xfrm>
          <a:prstGeom prst="roundRect">
            <a:avLst>
              <a:gd name="adj" fmla="val 8432"/>
            </a:avLst>
          </a:prstGeom>
          <a:solidFill>
            <a:schemeClr val="accent3">
              <a:lumMod val="20000"/>
              <a:lumOff val="80000"/>
              <a:alpha val="52941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右中括号 2">
            <a:extLst>
              <a:ext uri="{FF2B5EF4-FFF2-40B4-BE49-F238E27FC236}">
                <a16:creationId xmlns:a16="http://schemas.microsoft.com/office/drawing/2014/main" id="{DC4F6E79-EC9B-82FC-EAC7-DA5D06E72638}"/>
              </a:ext>
            </a:extLst>
          </p:cNvPr>
          <p:cNvSpPr/>
          <p:nvPr/>
        </p:nvSpPr>
        <p:spPr>
          <a:xfrm>
            <a:off x="8957883" y="6222775"/>
            <a:ext cx="108735" cy="760651"/>
          </a:xfrm>
          <a:prstGeom prst="rightBracke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D59F9A-BAAA-7DAD-DF52-532BF07DB3ED}"/>
              </a:ext>
            </a:extLst>
          </p:cNvPr>
          <p:cNvSpPr txBox="1"/>
          <p:nvPr/>
        </p:nvSpPr>
        <p:spPr>
          <a:xfrm>
            <a:off x="9177244" y="6091888"/>
            <a:ext cx="344974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将数组“包”在结构中，可以实现对数组存储数据的“值传递”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1BA988-EEB7-40F1-9404-52047B50E1A3}"/>
              </a:ext>
            </a:extLst>
          </p:cNvPr>
          <p:cNvSpPr/>
          <p:nvPr/>
        </p:nvSpPr>
        <p:spPr>
          <a:xfrm>
            <a:off x="8444344" y="1778138"/>
            <a:ext cx="4269211" cy="6607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latin typeface="Lucida Console" panose="020B0609040504020204" pitchFamily="49" charset="0"/>
              </a:rPr>
              <a:t>1--&gt;0 [0, 1, 1, 1, 1, 1, 1, 1, 1]</a:t>
            </a:r>
          </a:p>
          <a:p>
            <a:pPr algn="ctr"/>
            <a:r>
              <a:rPr lang="zh-CN" altLang="en-US" sz="1600">
                <a:latin typeface="Lucida Console" panose="020B0609040504020204" pitchFamily="49" charset="0"/>
              </a:rPr>
              <a:t>3--&gt;0 [0, 1, 0, 1, 1, 1, 1, 1, 1]</a:t>
            </a:r>
          </a:p>
          <a:p>
            <a:pPr algn="ctr"/>
            <a:r>
              <a:rPr lang="zh-CN" altLang="en-US" sz="1600">
                <a:latin typeface="Lucida Console" panose="020B0609040504020204" pitchFamily="49" charset="0"/>
              </a:rPr>
              <a:t>1--&gt;1 [1, 1, 0, 1, 1, 1, 1, 1, 1]</a:t>
            </a:r>
          </a:p>
          <a:p>
            <a:pPr algn="ctr"/>
            <a:r>
              <a:rPr lang="zh-CN" altLang="en-US" sz="1600">
                <a:latin typeface="Lucida Console" panose="020B0609040504020204" pitchFamily="49" charset="0"/>
              </a:rPr>
              <a:t>2--&gt;0 [1, 0, 0, 1, 1, 1, 1, 1, 1]</a:t>
            </a:r>
          </a:p>
          <a:p>
            <a:pPr algn="ctr"/>
            <a:r>
              <a:rPr lang="zh-CN" altLang="en-US" sz="1600">
                <a:latin typeface="Lucida Console" panose="020B0609040504020204" pitchFamily="49" charset="0"/>
              </a:rPr>
              <a:t>1--&gt;0 [0, 0, 0, 1, 1, 1, 1, 1, 1]</a:t>
            </a:r>
          </a:p>
          <a:p>
            <a:pPr algn="ctr"/>
            <a:r>
              <a:rPr lang="zh-CN" altLang="en-US" sz="1600">
                <a:latin typeface="Lucida Console" panose="020B0609040504020204" pitchFamily="49" charset="0"/>
              </a:rPr>
              <a:t>5--&gt;0 [0, 0, 0, 1, 0, 1, 1, 1, 1]</a:t>
            </a:r>
          </a:p>
          <a:p>
            <a:pPr algn="ctr"/>
            <a:r>
              <a:rPr lang="zh-CN" altLang="en-US" sz="1600">
                <a:latin typeface="Lucida Console" panose="020B0609040504020204" pitchFamily="49" charset="0"/>
              </a:rPr>
              <a:t>1--&gt;1 [1, 0, 0, 1, 0, 1, 1, 1, 1]</a:t>
            </a:r>
          </a:p>
          <a:p>
            <a:pPr algn="ctr"/>
            <a:r>
              <a:rPr lang="zh-CN" altLang="en-US" sz="1600">
                <a:latin typeface="Lucida Console" panose="020B0609040504020204" pitchFamily="49" charset="0"/>
              </a:rPr>
              <a:t>2--&gt;1 [1, 1, 0, 1, 0, 1, 1, 1, 1]</a:t>
            </a:r>
          </a:p>
          <a:p>
            <a:pPr algn="ctr"/>
            <a:r>
              <a:rPr lang="zh-CN" altLang="en-US" sz="1600">
                <a:latin typeface="Lucida Console" panose="020B0609040504020204" pitchFamily="49" charset="0"/>
              </a:rPr>
              <a:t>1--&gt;0 [0, 1, 0, 1, 0, 1, 1, 1, 1]</a:t>
            </a:r>
          </a:p>
          <a:p>
            <a:pPr algn="ctr"/>
            <a:r>
              <a:rPr lang="zh-CN" altLang="en-US" sz="1600">
                <a:latin typeface="Lucida Console" panose="020B0609040504020204" pitchFamily="49" charset="0"/>
              </a:rPr>
              <a:t>3--&gt;1 [0, 1, 1, 1, 0, 1, 1, 1, 1]</a:t>
            </a:r>
          </a:p>
          <a:p>
            <a:pPr algn="ctr"/>
            <a:r>
              <a:rPr lang="zh-CN" altLang="en-US" sz="1600">
                <a:latin typeface="Lucida Console" panose="020B0609040504020204" pitchFamily="49" charset="0"/>
              </a:rPr>
              <a:t>1--&gt;1 [1, 1, 1, 1, 0, 1, 1, 1, 1]</a:t>
            </a:r>
          </a:p>
          <a:p>
            <a:pPr algn="ctr"/>
            <a:r>
              <a:rPr lang="zh-CN" altLang="en-US" sz="1600">
                <a:latin typeface="Lucida Console" panose="020B0609040504020204" pitchFamily="49" charset="0"/>
              </a:rPr>
              <a:t>2--&gt;0 [1, 0, 1, 1, 0, 1, 1, 1, 1]</a:t>
            </a:r>
          </a:p>
          <a:p>
            <a:pPr algn="ctr"/>
            <a:r>
              <a:rPr lang="zh-CN" altLang="en-US" sz="1600">
                <a:latin typeface="Lucida Console" panose="020B0609040504020204" pitchFamily="49" charset="0"/>
              </a:rPr>
              <a:t>1--&gt;0 [0, 0, 1, 1, 0, 1, 1, 1, 1]</a:t>
            </a:r>
          </a:p>
          <a:p>
            <a:pPr algn="ctr"/>
            <a:r>
              <a:rPr lang="zh-CN" altLang="en-US" sz="1600">
                <a:latin typeface="Lucida Console" panose="020B0609040504020204" pitchFamily="49" charset="0"/>
              </a:rPr>
              <a:t>4--&gt;0 [0, 0, 1, 0, 0, 1, 1, 1, 1]</a:t>
            </a:r>
          </a:p>
          <a:p>
            <a:pPr algn="ctr"/>
            <a:r>
              <a:rPr lang="zh-CN" altLang="en-US" sz="1600">
                <a:latin typeface="Lucida Console" panose="020B0609040504020204" pitchFamily="49" charset="0"/>
              </a:rPr>
              <a:t>1--&gt;1 [1, 0, 1, 0, 0, 1, 1, 1, 1]</a:t>
            </a:r>
          </a:p>
          <a:p>
            <a:pPr algn="ctr"/>
            <a:r>
              <a:rPr lang="zh-CN" altLang="en-US" sz="1600">
                <a:latin typeface="Lucida Console" panose="020B0609040504020204" pitchFamily="49" charset="0"/>
              </a:rPr>
              <a:t>2--&gt;1 [1, 1, 1, 0, 0, 1, 1, 1, 1]</a:t>
            </a:r>
          </a:p>
          <a:p>
            <a:pPr algn="ctr"/>
            <a:r>
              <a:rPr lang="zh-CN" altLang="en-US" sz="1600">
                <a:latin typeface="Lucida Console" panose="020B0609040504020204" pitchFamily="49" charset="0"/>
              </a:rPr>
              <a:t>1--&gt;0 [0, 1, 1, 0, 0, 1, 1, 1, 1]</a:t>
            </a:r>
          </a:p>
          <a:p>
            <a:pPr algn="ctr"/>
            <a:r>
              <a:rPr lang="zh-CN" altLang="en-US" sz="1600">
                <a:latin typeface="Lucida Console" panose="020B0609040504020204" pitchFamily="49" charset="0"/>
              </a:rPr>
              <a:t>3--&gt;0 [0, 1, 0, 0, 0, 1, 1, 1, 1]</a:t>
            </a:r>
          </a:p>
          <a:p>
            <a:pPr algn="ctr"/>
            <a:r>
              <a:rPr lang="zh-CN" altLang="en-US" sz="1600">
                <a:latin typeface="Lucida Console" panose="020B0609040504020204" pitchFamily="49" charset="0"/>
              </a:rPr>
              <a:t>1--&gt;1 [1, 1, 0, 0, 0, 1, 1, 1, 1]</a:t>
            </a:r>
            <a:endParaRPr lang="en-US" altLang="zh-CN" sz="1600">
              <a:latin typeface="Lucida Console" panose="020B06090405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770F39-8CC2-4F79-802B-233AB361F023}"/>
              </a:ext>
            </a:extLst>
          </p:cNvPr>
          <p:cNvSpPr/>
          <p:nvPr/>
        </p:nvSpPr>
        <p:spPr>
          <a:xfrm>
            <a:off x="491837" y="1342442"/>
            <a:ext cx="7644177" cy="7478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af-ZA" altLang="zh-CN" sz="1600">
                <a:solidFill>
                  <a:srgbClr val="808080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#include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</a:t>
            </a:r>
            <a:r>
              <a:rPr lang="af-ZA" altLang="zh-CN" sz="1600">
                <a:solidFill>
                  <a:srgbClr val="A31515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&lt;iostream&gt;</a:t>
            </a:r>
            <a:endParaRPr lang="af-ZA" altLang="zh-CN" sz="1600">
              <a:latin typeface="Lucida Console" panose="020B0609040504020204" pitchFamily="49" charset="0"/>
              <a:ea typeface="新宋体" panose="0201060903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af-ZA" altLang="zh-CN" sz="1600">
                <a:solidFill>
                  <a:srgbClr val="0000FF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using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</a:t>
            </a:r>
            <a:r>
              <a:rPr lang="af-ZA" altLang="zh-CN" sz="1600">
                <a:solidFill>
                  <a:srgbClr val="0000FF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namespace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std;</a:t>
            </a:r>
          </a:p>
          <a:p>
            <a:pPr>
              <a:lnSpc>
                <a:spcPct val="100000"/>
              </a:lnSpc>
            </a:pPr>
            <a:endParaRPr lang="en-US" altLang="zh-CN" sz="1600">
              <a:latin typeface="Lucida Console" panose="020B0609040504020204" pitchFamily="49" charset="0"/>
              <a:ea typeface="新宋体" panose="0201060903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600">
                <a:latin typeface="Lucida Console" panose="020B0609040504020204" pitchFamily="49" charset="0"/>
                <a:ea typeface="新宋体" panose="02010609030101010101" pitchFamily="49" charset="-122"/>
              </a:rPr>
              <a:t>设置正的初始状态为“在线上（为</a:t>
            </a:r>
            <a:r>
              <a:rPr lang="en-US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1</a:t>
            </a:r>
            <a:r>
              <a:rPr lang="zh-CN" altLang="en-US" sz="1600">
                <a:latin typeface="Lucida Console" panose="020B0609040504020204" pitchFamily="49" charset="0"/>
                <a:ea typeface="新宋体" panose="02010609030101010101" pitchFamily="49" charset="-122"/>
              </a:rPr>
              <a:t>）”</a:t>
            </a:r>
          </a:p>
          <a:p>
            <a:pPr>
              <a:lnSpc>
                <a:spcPct val="100000"/>
              </a:lnSpc>
            </a:pPr>
            <a:r>
              <a:rPr lang="af-ZA" altLang="zh-CN" sz="1600">
                <a:solidFill>
                  <a:srgbClr val="0000FF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int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ring[10] = { 1,1,1,1,1,1,1,1,1,1 };</a:t>
            </a:r>
          </a:p>
          <a:p>
            <a:pPr>
              <a:lnSpc>
                <a:spcPct val="100000"/>
              </a:lnSpc>
            </a:pPr>
            <a:endParaRPr lang="en-US" altLang="zh-CN" sz="1600">
              <a:latin typeface="Lucida Console" panose="020B0609040504020204" pitchFamily="49" charset="0"/>
              <a:ea typeface="新宋体" panose="0201060903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600">
                <a:latin typeface="Lucida Console" panose="020B0609040504020204" pitchFamily="49" charset="0"/>
                <a:ea typeface="新宋体" panose="02010609030101010101" pitchFamily="49" charset="-122"/>
              </a:rPr>
              <a:t>上或下使用同一个函数（递归实现）</a:t>
            </a:r>
          </a:p>
          <a:p>
            <a:pPr>
              <a:lnSpc>
                <a:spcPct val="100000"/>
              </a:lnSpc>
            </a:pPr>
            <a:r>
              <a:rPr lang="fr-FR" altLang="zh-CN" sz="1600">
                <a:solidFill>
                  <a:srgbClr val="0000FF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void</a:t>
            </a:r>
            <a:r>
              <a:rPr lang="fr-FR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ChangeTo(</a:t>
            </a:r>
            <a:r>
              <a:rPr lang="fr-FR" altLang="zh-CN" sz="1600">
                <a:solidFill>
                  <a:srgbClr val="0000FF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int</a:t>
            </a:r>
            <a:r>
              <a:rPr lang="fr-FR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sz="1600">
                <a:solidFill>
                  <a:srgbClr val="808080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pos</a:t>
            </a:r>
            <a:r>
              <a:rPr lang="fr-FR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sz="1600">
                <a:solidFill>
                  <a:srgbClr val="0000FF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int</a:t>
            </a:r>
            <a:r>
              <a:rPr lang="fr-FR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sz="1600">
                <a:solidFill>
                  <a:srgbClr val="808080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dst</a:t>
            </a:r>
            <a:r>
              <a:rPr lang="fr-FR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(ring[</a:t>
            </a:r>
            <a:r>
              <a:rPr lang="en-US" altLang="zh-CN" sz="1600">
                <a:solidFill>
                  <a:srgbClr val="808080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pos</a:t>
            </a:r>
            <a:r>
              <a:rPr lang="en-US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sz="1600">
                <a:solidFill>
                  <a:srgbClr val="808080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dst</a:t>
            </a:r>
            <a:r>
              <a:rPr lang="en-US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zh-CN" sz="1600">
              <a:latin typeface="Lucida Console" panose="020B0609040504020204" pitchFamily="49" charset="0"/>
              <a:ea typeface="新宋体" panose="0201060903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   //</a:t>
            </a:r>
            <a:r>
              <a:rPr lang="zh-CN" altLang="en-US" sz="1600">
                <a:latin typeface="Lucida Console" panose="020B060904050402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1. </a:t>
            </a:r>
            <a:endParaRPr lang="zh-CN" altLang="en-US" sz="1600">
              <a:latin typeface="Lucida Console" panose="020B0609040504020204" pitchFamily="49" charset="0"/>
              <a:ea typeface="新宋体" panose="0201060903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   ChangeTo(</a:t>
            </a:r>
            <a:r>
              <a:rPr lang="af-ZA" altLang="zh-CN" sz="1600">
                <a:solidFill>
                  <a:srgbClr val="808080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pos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- 1, 1);</a:t>
            </a:r>
          </a:p>
          <a:p>
            <a:pPr>
              <a:lnSpc>
                <a:spcPct val="100000"/>
              </a:lnSpc>
            </a:pPr>
            <a:endParaRPr lang="en-US" altLang="zh-CN" sz="1600">
              <a:latin typeface="Lucida Console" panose="020B0609040504020204" pitchFamily="49" charset="0"/>
              <a:ea typeface="新宋体" panose="0201060903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   // 2.</a:t>
            </a:r>
            <a:endParaRPr lang="zh-CN" altLang="en-US" sz="1600">
              <a:latin typeface="Lucida Console" panose="020B0609040504020204" pitchFamily="49" charset="0"/>
              <a:ea typeface="新宋体" panose="0201060903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af-ZA" altLang="zh-CN" sz="1600">
                <a:solidFill>
                  <a:srgbClr val="0000FF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    for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(</a:t>
            </a:r>
            <a:r>
              <a:rPr lang="af-ZA" altLang="zh-CN" sz="1600">
                <a:solidFill>
                  <a:srgbClr val="0000FF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int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idx = </a:t>
            </a:r>
            <a:r>
              <a:rPr lang="af-ZA" altLang="zh-CN" sz="1600">
                <a:solidFill>
                  <a:srgbClr val="808080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pos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- 2; idx &gt; 0; idx--) ChangeTo(idx, 0);</a:t>
            </a:r>
          </a:p>
          <a:p>
            <a:pPr>
              <a:lnSpc>
                <a:spcPct val="100000"/>
              </a:lnSpc>
            </a:pPr>
            <a:endParaRPr lang="en-US" altLang="zh-CN" sz="1600">
              <a:latin typeface="Lucida Console" panose="020B0609040504020204" pitchFamily="49" charset="0"/>
              <a:ea typeface="新宋体" panose="0201060903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   // 3.</a:t>
            </a:r>
            <a:endParaRPr lang="zh-CN" altLang="en-US" sz="1600">
              <a:latin typeface="Lucida Console" panose="020B0609040504020204" pitchFamily="49" charset="0"/>
              <a:ea typeface="新宋体" panose="0201060903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   ring[</a:t>
            </a:r>
            <a:r>
              <a:rPr lang="af-ZA" altLang="zh-CN" sz="1600">
                <a:solidFill>
                  <a:srgbClr val="808080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pos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] = </a:t>
            </a:r>
            <a:r>
              <a:rPr lang="af-ZA" altLang="zh-CN" sz="1600">
                <a:solidFill>
                  <a:srgbClr val="808080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dst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zh-CN" sz="1600">
              <a:latin typeface="Lucida Console" panose="020B0609040504020204" pitchFamily="49" charset="0"/>
              <a:ea typeface="新宋体" panose="0201060903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   // 4.</a:t>
            </a:r>
            <a:endParaRPr lang="zh-CN" altLang="en-US" sz="1600">
              <a:latin typeface="Lucida Console" panose="020B0609040504020204" pitchFamily="49" charset="0"/>
              <a:ea typeface="新宋体" panose="0201060903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   cout </a:t>
            </a:r>
            <a:r>
              <a:rPr lang="af-ZA" altLang="zh-CN" sz="1600">
                <a:solidFill>
                  <a:srgbClr val="008080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&lt;&lt;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</a:t>
            </a:r>
            <a:r>
              <a:rPr lang="af-ZA" altLang="zh-CN" sz="1600">
                <a:solidFill>
                  <a:srgbClr val="808080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pos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</a:t>
            </a:r>
            <a:r>
              <a:rPr lang="af-ZA" altLang="zh-CN" sz="1600">
                <a:solidFill>
                  <a:srgbClr val="008080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&lt;&lt;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</a:t>
            </a:r>
            <a:r>
              <a:rPr lang="af-ZA" altLang="zh-CN" sz="1600">
                <a:solidFill>
                  <a:srgbClr val="A31515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"--&gt;"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</a:t>
            </a:r>
            <a:r>
              <a:rPr lang="af-ZA" altLang="zh-CN" sz="1600">
                <a:solidFill>
                  <a:srgbClr val="008080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&lt;&lt;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</a:t>
            </a:r>
            <a:r>
              <a:rPr lang="af-ZA" altLang="zh-CN" sz="1600">
                <a:solidFill>
                  <a:srgbClr val="808080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dst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</a:t>
            </a:r>
            <a:r>
              <a:rPr lang="af-ZA" altLang="zh-CN" sz="1600">
                <a:solidFill>
                  <a:srgbClr val="008080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&lt;&lt;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</a:t>
            </a:r>
            <a:r>
              <a:rPr lang="af-ZA" altLang="zh-CN" sz="1600">
                <a:solidFill>
                  <a:srgbClr val="A31515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" ["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nn-NO" altLang="zh-CN" sz="1600">
                <a:solidFill>
                  <a:srgbClr val="0000FF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    for</a:t>
            </a:r>
            <a:r>
              <a:rPr lang="nn-NO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600">
                <a:solidFill>
                  <a:srgbClr val="0000FF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i = 1; i &lt; 9; i++) cout </a:t>
            </a:r>
            <a:r>
              <a:rPr lang="nn-NO" altLang="zh-CN" sz="1600">
                <a:solidFill>
                  <a:srgbClr val="008080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&lt;&lt;</a:t>
            </a:r>
            <a:r>
              <a:rPr lang="nn-NO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ring[i] </a:t>
            </a:r>
            <a:r>
              <a:rPr lang="nn-NO" altLang="zh-CN" sz="1600">
                <a:solidFill>
                  <a:srgbClr val="008080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&lt;&lt;</a:t>
            </a:r>
            <a:r>
              <a:rPr lang="nn-NO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</a:t>
            </a:r>
            <a:r>
              <a:rPr lang="nn-NO" altLang="zh-CN" sz="1600">
                <a:solidFill>
                  <a:srgbClr val="A31515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", "</a:t>
            </a:r>
            <a:r>
              <a:rPr lang="nn-NO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   cout </a:t>
            </a:r>
            <a:r>
              <a:rPr lang="af-ZA" altLang="zh-CN" sz="1600">
                <a:solidFill>
                  <a:srgbClr val="008080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&lt;&lt;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ring[9] </a:t>
            </a:r>
            <a:r>
              <a:rPr lang="af-ZA" altLang="zh-CN" sz="1600">
                <a:solidFill>
                  <a:srgbClr val="008080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&lt;&lt;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</a:t>
            </a:r>
            <a:r>
              <a:rPr lang="af-ZA" altLang="zh-CN" sz="1600">
                <a:solidFill>
                  <a:srgbClr val="A31515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"]\n"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ct val="100000"/>
              </a:lnSpc>
            </a:pPr>
            <a:endParaRPr lang="zh-CN" altLang="en-US" sz="1600">
              <a:latin typeface="Lucida Console" panose="020B0609040504020204" pitchFamily="49" charset="0"/>
              <a:ea typeface="新宋体" panose="0201060903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af-ZA" altLang="zh-CN" sz="1600">
                <a:solidFill>
                  <a:srgbClr val="0000FF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int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main() </a:t>
            </a:r>
            <a:r>
              <a:rPr lang="en-US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   // 0. </a:t>
            </a:r>
            <a:r>
              <a:rPr lang="zh-CN" altLang="en-US" sz="1600">
                <a:latin typeface="Lucida Console" panose="020B0609040504020204" pitchFamily="49" charset="0"/>
                <a:ea typeface="新宋体" panose="02010609030101010101" pitchFamily="49" charset="-122"/>
              </a:rPr>
              <a:t>从</a:t>
            </a:r>
            <a:r>
              <a:rPr lang="en-US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9</a:t>
            </a:r>
            <a:r>
              <a:rPr lang="zh-CN" altLang="en-US" sz="1600">
                <a:latin typeface="Lucida Console" panose="020B0609040504020204" pitchFamily="49" charset="0"/>
                <a:ea typeface="新宋体" panose="02010609030101010101" pitchFamily="49" charset="-122"/>
              </a:rPr>
              <a:t>到</a:t>
            </a:r>
            <a:r>
              <a:rPr lang="en-US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1</a:t>
            </a:r>
            <a:r>
              <a:rPr lang="zh-CN" altLang="en-US" sz="1600">
                <a:latin typeface="Lucida Console" panose="020B0609040504020204" pitchFamily="49" charset="0"/>
                <a:ea typeface="新宋体" panose="02010609030101010101" pitchFamily="49" charset="-122"/>
              </a:rPr>
              <a:t>按顺序将环取下（置为</a:t>
            </a:r>
            <a:r>
              <a:rPr lang="en-US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0</a:t>
            </a:r>
            <a:r>
              <a:rPr lang="zh-CN" altLang="en-US" sz="1600">
                <a:latin typeface="Lucida Console" panose="020B0609040504020204" pitchFamily="49" charset="0"/>
                <a:ea typeface="新宋体" panose="02010609030101010101" pitchFamily="49" charset="-122"/>
              </a:rPr>
              <a:t>）</a:t>
            </a:r>
            <a:endParaRPr lang="en-US" altLang="zh-CN" sz="1600">
              <a:latin typeface="Lucida Console" panose="020B0609040504020204" pitchFamily="49" charset="0"/>
              <a:ea typeface="新宋体" panose="0201060903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nn-NO" altLang="zh-CN" sz="1600">
                <a:solidFill>
                  <a:srgbClr val="0000FF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    for</a:t>
            </a:r>
            <a:r>
              <a:rPr lang="nn-NO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600">
                <a:solidFill>
                  <a:srgbClr val="0000FF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i = 9; i &gt; 0; i--) 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ChangeTo(i, 0);</a:t>
            </a:r>
          </a:p>
          <a:p>
            <a:pPr>
              <a:lnSpc>
                <a:spcPct val="100000"/>
              </a:lnSpc>
            </a:pPr>
            <a:r>
              <a:rPr lang="af-ZA" altLang="zh-CN" sz="1600">
                <a:solidFill>
                  <a:srgbClr val="0000FF"/>
                </a:solidFill>
                <a:latin typeface="Lucida Console" panose="020B0609040504020204" pitchFamily="49" charset="0"/>
                <a:ea typeface="新宋体" panose="02010609030101010101" pitchFamily="49" charset="-122"/>
              </a:rPr>
              <a:t>    return</a:t>
            </a:r>
            <a:r>
              <a:rPr lang="af-ZA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 0;</a:t>
            </a: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Lucida Console" panose="020B0609040504020204" pitchFamily="49" charset="0"/>
                <a:ea typeface="新宋体" panose="02010609030101010101" pitchFamily="49" charset="-122"/>
              </a:rPr>
              <a:t>}</a:t>
            </a:r>
            <a:endParaRPr lang="zh-CN" altLang="en-US" sz="1600">
              <a:latin typeface="Lucida Console" panose="020B0609040504020204" pitchFamily="49" charset="0"/>
            </a:endParaRPr>
          </a:p>
        </p:txBody>
      </p:sp>
      <p:sp>
        <p:nvSpPr>
          <p:cNvPr id="2" name="幻灯片编号">
            <a:extLst>
              <a:ext uri="{FF2B5EF4-FFF2-40B4-BE49-F238E27FC236}">
                <a16:creationId xmlns:a16="http://schemas.microsoft.com/office/drawing/2014/main" id="{3C45F437-F179-2B15-4EA8-83AB696A524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555613" y="9176053"/>
            <a:ext cx="310413" cy="4602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6017477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C3A12E24-25B5-9678-6B04-46BD251D0F5B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621" t="-81" r="-614" b="-913"/>
          <a:stretch/>
        </p:blipFill>
        <p:spPr>
          <a:xfrm>
            <a:off x="643884" y="2019237"/>
            <a:ext cx="8241171" cy="69709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49658C-31D5-2BD9-5C78-433D96DF929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79186" y="1015572"/>
            <a:ext cx="10403840" cy="731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r>
              <a:rPr kumimoji="0" lang="zh-CN" altLang="en-US" sz="2600" b="1" i="0" u="none" strike="noStrike" cap="none" spc="0" normalizeH="0" baseline="0">
                <a:ln>
                  <a:noFill/>
                </a:ln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Helvetica Neue"/>
                <a:sym typeface="Microsoft Yahei" panose="020B0503020204020204" pitchFamily="34" charset="-122"/>
              </a:rPr>
              <a:t>程序运行结果是什么？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D1C956-C3C4-2813-18F8-828E9599227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962672" y="2853716"/>
            <a:ext cx="2011841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r>
              <a:rPr kumimoji="0" lang="en-US" altLang="zh-CN" sz="2600" b="1" i="0" u="none" strike="noStrike" cap="none" spc="0" normalizeH="0" baseline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FOP1</a:t>
            </a:r>
            <a:r>
              <a:rPr lang="en-US" altLang="zh-CN" sz="2600"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,FOP2</a:t>
            </a:r>
            <a:endParaRPr kumimoji="0" lang="zh-CN" altLang="en-US" sz="2600" b="1" i="0" u="none" strike="noStrike" cap="none" spc="0" normalizeH="0" baseline="0">
              <a:ln>
                <a:noFill/>
              </a:ln>
              <a:effectLst/>
              <a:uFillTx/>
              <a:latin typeface="Consolas" panose="020B0609020204030204" pitchFamily="49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E0AD7C-563F-C21F-76BC-567FD54ABCA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962672" y="4072916"/>
            <a:ext cx="2011841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r>
              <a:rPr kumimoji="0" lang="en-US" altLang="zh-CN" sz="2600" b="1" i="0" u="none" strike="noStrike" cap="none" spc="0" normalizeH="0" baseline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FOP0,FOP2</a:t>
            </a:r>
            <a:endParaRPr kumimoji="0" lang="zh-CN" altLang="en-US" sz="2600" b="1" i="0" u="none" strike="noStrike" cap="none" spc="0" normalizeH="0" baseline="0">
              <a:ln>
                <a:noFill/>
              </a:ln>
              <a:effectLst/>
              <a:uFillTx/>
              <a:latin typeface="Consolas" panose="020B0609020204030204" pitchFamily="49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E50596-F0A3-1F38-0235-AF48BFD87BE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962672" y="5292116"/>
            <a:ext cx="2011841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r>
              <a:rPr kumimoji="0" lang="en-US" altLang="zh-CN" sz="2600" b="1" i="0" u="none" strike="noStrike" cap="none" spc="0" normalizeH="0" baseline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FOP1,FOP0</a:t>
            </a:r>
            <a:endParaRPr kumimoji="0" lang="zh-CN" altLang="en-US" sz="2600" b="1" i="0" u="none" strike="noStrike" cap="none" spc="0" normalizeH="0" baseline="0">
              <a:ln>
                <a:noFill/>
              </a:ln>
              <a:effectLst/>
              <a:uFillTx/>
              <a:latin typeface="Consolas" panose="020B0609020204030204" pitchFamily="49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B9C62F-1C97-683C-0735-5D288B724FD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962672" y="6511316"/>
            <a:ext cx="2011841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r>
              <a:rPr kumimoji="0" lang="en-US" altLang="zh-CN" sz="2600" b="1" i="0" u="none" strike="noStrike" cap="none" spc="0" normalizeH="0" baseline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FOP0,FOP0</a:t>
            </a:r>
            <a:endParaRPr kumimoji="0" lang="zh-CN" altLang="en-US" sz="2600" b="1" i="0" u="none" strike="noStrike" cap="none" spc="0" normalizeH="0" baseline="0">
              <a:ln>
                <a:noFill/>
              </a:ln>
              <a:effectLst/>
              <a:uFillTx/>
              <a:latin typeface="Consolas" panose="020B0609020204030204" pitchFamily="49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C03CE0B-E6DD-0F21-D987-CC8A9491276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946672" y="2945156"/>
            <a:ext cx="731520" cy="73152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1">
            <a:noAutofit/>
          </a:bodyPr>
          <a:lstStyle/>
          <a:p>
            <a:pPr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11BA0C1-426C-C2D5-5C9F-07D1E6D0340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8946672" y="4164356"/>
            <a:ext cx="731520" cy="73152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1">
            <a:noAutofit/>
          </a:bodyPr>
          <a:lstStyle/>
          <a:p>
            <a:pPr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28B59D4-0BCD-B47F-C49C-E388DF468B5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8946672" y="5383556"/>
            <a:ext cx="731520" cy="731520"/>
          </a:xfrm>
          <a:prstGeom prst="ellipse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1">
            <a:noAutofit/>
          </a:bodyPr>
          <a:lstStyle/>
          <a:p>
            <a:pPr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FE389BB-892B-6DB3-6E5A-A63CEB5433D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8946672" y="6602756"/>
            <a:ext cx="731520" cy="73152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1">
            <a:noAutofit/>
          </a:bodyPr>
          <a:lstStyle/>
          <a:p>
            <a:pPr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499D65D-9AFE-E532-A740-61632CFF8B6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778240" y="8839200"/>
            <a:ext cx="2194560" cy="585216"/>
          </a:xfrm>
          <a:prstGeom prst="roundRect">
            <a:avLst/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1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41F7EB7-D443-355C-0B24-55A67F4A678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3004800" cy="635000"/>
            <a:chOff x="0" y="0"/>
            <a:chExt cx="130048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F2B03E17-2A30-73B4-BDF8-42474B382EE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3004800" cy="635000"/>
            </a:xfrm>
            <a:prstGeom prst="rect">
              <a:avLst/>
            </a:prstGeom>
            <a:solidFill>
              <a:srgbClr val="F6F7F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B6433D81-9A54-6CF2-C21F-8EA93B30FDC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40AC5304-1F32-E18E-DFEE-A47FC5489B1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 anchorCtr="0">
              <a:noAutofit/>
            </a:bodyPr>
            <a:lstStyle/>
            <a:p>
              <a:r>
                <a:rPr kumimoji="0" lang="zh-CN" altLang="en-US" sz="2600" b="1" i="0" u="none" strike="noStrike" cap="none" spc="0" normalizeH="0" baseline="0">
                  <a:ln>
                    <a:noFill/>
                  </a:ln>
                  <a:effectLst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Helvetica Neue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56BC8759-13CC-11A3-89D2-4E679FD81C2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444625" y="109220"/>
              <a:ext cx="2286000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 anchorCtr="0">
              <a:noAutofit/>
            </a:bodyPr>
            <a:lstStyle/>
            <a:p>
              <a:r>
                <a:rPr kumimoji="0" lang="en-US" altLang="zh-CN" sz="2000" b="1" i="0" u="none" strike="noStrike" cap="none" spc="0" normalizeH="0" baseline="0">
                  <a:ln>
                    <a:noFill/>
                  </a:ln>
                  <a:solidFill>
                    <a:srgbClr val="808080"/>
                  </a:solidFill>
                  <a:effectLst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Helvetica Neue"/>
                  <a:sym typeface="Microsoft Yahei" panose="020B0503020204020204" pitchFamily="34" charset="-122"/>
                </a:rPr>
                <a:t>1</a:t>
              </a:r>
              <a:r>
                <a:rPr kumimoji="0" lang="zh-CN" altLang="en-US" sz="2000" b="1" i="0" u="none" strike="noStrike" cap="none" spc="0" normalizeH="0" baseline="0">
                  <a:ln>
                    <a:noFill/>
                  </a:ln>
                  <a:solidFill>
                    <a:srgbClr val="808080"/>
                  </a:solidFill>
                  <a:effectLst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Helvetica Neue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DE4AF9E-BD7F-92E4-0F65-870B0F8F21F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4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4299014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469" name="void Try(int reader, assign_state state) {…"/>
          <p:cNvSpPr txBox="1"/>
          <p:nvPr/>
        </p:nvSpPr>
        <p:spPr>
          <a:xfrm>
            <a:off x="337535" y="317154"/>
            <a:ext cx="12379992" cy="911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void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Try(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reader, </a:t>
            </a:r>
            <a:r>
              <a:rPr>
                <a:highlight>
                  <a:srgbClr val="FFFF00"/>
                </a:highlight>
                <a:latin typeface="Lucida Console" panose="020B0609040504020204" pitchFamily="49" charset="0"/>
              </a:rPr>
              <a:t>assign_state</a:t>
            </a:r>
            <a:r>
              <a:rPr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state)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{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递归中止条件：所有读者均已分配合适书籍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(reader ==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 </a:t>
            </a:r>
            <a:r>
              <a:rPr>
                <a:latin typeface="Lucida Console" panose="020B0609040504020204" pitchFamily="49" charset="0"/>
              </a:rPr>
              <a:t>   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num</a:t>
            </a:r>
            <a:r>
              <a:rPr>
                <a:latin typeface="Lucida Console" panose="020B0609040504020204" pitchFamily="49" charset="0"/>
              </a:rPr>
              <a:t>++;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 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&lt;&lt; </a:t>
            </a:r>
            <a:r>
              <a:rPr>
                <a:latin typeface="Lucida Console" panose="020B0609040504020204" pitchFamily="49" charset="0"/>
              </a:rPr>
              <a:t>"第"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num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&lt;&lt; </a:t>
            </a:r>
            <a:r>
              <a:rPr>
                <a:latin typeface="Lucida Console" panose="020B0609040504020204" pitchFamily="49" charset="0"/>
              </a:rPr>
              <a:t>"个方案（5本书的读者编号）: "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i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 i &lt;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; i++)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state.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assigned</a:t>
            </a:r>
            <a:r>
              <a:rPr>
                <a:latin typeface="Lucida Console" panose="020B0609040504020204" pitchFamily="49" charset="0"/>
              </a:rPr>
              <a:t>[i] &lt;&lt;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' '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3E1E81"/>
                </a:solidFill>
                <a:latin typeface="Lucida Console" panose="020B0609040504020204" pitchFamily="49" charset="0"/>
              </a:rPr>
              <a:t>endl</a:t>
            </a:r>
            <a:r>
              <a:rPr>
                <a:latin typeface="Lucida Console" panose="020B0609040504020204" pitchFamily="49" charset="0"/>
              </a:rPr>
              <a:t>;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return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逐一为每本书找到合适的读者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book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 book &lt;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; book++)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latin typeface="Lucida Console" panose="020B0609040504020204" pitchFamily="49" charset="0"/>
              </a:rPr>
              <a:t>/// 是否满足分书条件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like</a:t>
            </a:r>
            <a:r>
              <a:rPr>
                <a:latin typeface="Lucida Console" panose="020B0609040504020204" pitchFamily="49" charset="0"/>
              </a:rPr>
              <a:t>[reader][book] !=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 || state.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assigned</a:t>
            </a:r>
            <a:r>
              <a:rPr>
                <a:latin typeface="Lucida Console" panose="020B0609040504020204" pitchFamily="49" charset="0"/>
              </a:rPr>
              <a:t>[book] != -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) </a:t>
            </a: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continue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latin typeface="Lucida Console" panose="020B0609040504020204" pitchFamily="49" charset="0"/>
              </a:rPr>
              <a:t>/// 记录当前这本书的分配情况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assign_state</a:t>
            </a:r>
            <a:r>
              <a:rPr>
                <a:latin typeface="Lucida Console" panose="020B0609040504020204" pitchFamily="49" charset="0"/>
              </a:rPr>
              <a:t> next_state = state; </a:t>
            </a:r>
            <a:r>
              <a:rPr>
                <a:solidFill>
                  <a:srgbClr val="008400"/>
                </a:solidFill>
                <a:latin typeface="Lucida Console" panose="020B0609040504020204" pitchFamily="49" charset="0"/>
              </a:rPr>
              <a:t>/// </a:t>
            </a:r>
            <a:r>
              <a:rPr lang="zh-CN" altLang="en-US">
                <a:solidFill>
                  <a:srgbClr val="008400"/>
                </a:solidFill>
                <a:latin typeface="Lucida Console" panose="020B0609040504020204" pitchFamily="49" charset="0"/>
              </a:rPr>
              <a:t>初始化</a:t>
            </a:r>
            <a:r>
              <a:rPr sz="2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Lucida Console" panose="020B0609040504020204" pitchFamily="49" charset="0"/>
              </a:rPr>
              <a:t>新的</a:t>
            </a:r>
            <a:r>
              <a:rPr sz="2300">
                <a:solidFill>
                  <a:srgbClr val="008400"/>
                </a:solidFill>
                <a:latin typeface="Lucida Console" panose="020B0609040504020204" pitchFamily="49" charset="0"/>
              </a:rPr>
              <a:t>状态变量</a:t>
            </a:r>
            <a:endParaRPr sz="23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 sz="2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Lucida Console" panose="020B0609040504020204" pitchFamily="49" charset="0"/>
              </a:rPr>
              <a:t>next_state</a:t>
            </a:r>
            <a:r>
              <a:rPr sz="2300">
                <a:latin typeface="Lucida Console" panose="020B0609040504020204" pitchFamily="49" charset="0"/>
              </a:rPr>
              <a:t>.</a:t>
            </a:r>
            <a:r>
              <a:rPr sz="2300">
                <a:solidFill>
                  <a:srgbClr val="4F8187"/>
                </a:solidFill>
                <a:latin typeface="Lucida Console" panose="020B0609040504020204" pitchFamily="49" charset="0"/>
              </a:rPr>
              <a:t>assigned</a:t>
            </a:r>
            <a:r>
              <a:rPr>
                <a:latin typeface="Lucida Console" panose="020B0609040504020204" pitchFamily="49" charset="0"/>
              </a:rPr>
              <a:t>[book] = reader;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latin typeface="Lucida Console" panose="020B0609040504020204" pitchFamily="49" charset="0"/>
              </a:rPr>
              <a:t>/// </a:t>
            </a:r>
            <a:r>
              <a:rPr lang="zh-CN" altLang="en-US">
                <a:latin typeface="Lucida Console" panose="020B0609040504020204" pitchFamily="49" charset="0"/>
              </a:rPr>
              <a:t>从</a:t>
            </a:r>
            <a:r>
              <a:rPr>
                <a:latin typeface="Lucida Console" panose="020B0609040504020204" pitchFamily="49" charset="0"/>
              </a:rPr>
              <a:t>下一位读者</a:t>
            </a:r>
            <a:r>
              <a:rPr lang="zh-CN" altLang="en-US">
                <a:latin typeface="Lucida Console" panose="020B0609040504020204" pitchFamily="49" charset="0"/>
              </a:rPr>
              <a:t>开始，求解</a:t>
            </a:r>
            <a:r>
              <a:rPr>
                <a:latin typeface="Lucida Console" panose="020B0609040504020204" pitchFamily="49" charset="0"/>
              </a:rPr>
              <a:t>分配</a:t>
            </a:r>
            <a:r>
              <a:rPr lang="zh-CN" altLang="en-US">
                <a:latin typeface="Lucida Console" panose="020B0609040504020204" pitchFamily="49" charset="0"/>
              </a:rPr>
              <a:t>剩余</a:t>
            </a:r>
            <a:r>
              <a:rPr>
                <a:latin typeface="Lucida Console" panose="020B0609040504020204" pitchFamily="49" charset="0"/>
              </a:rPr>
              <a:t>书籍</a:t>
            </a:r>
            <a:r>
              <a:rPr lang="zh-CN" altLang="en-US">
                <a:latin typeface="Lucida Console" panose="020B0609040504020204" pitchFamily="49" charset="0"/>
              </a:rPr>
              <a:t>的所有方案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31595D"/>
                </a:solidFill>
                <a:latin typeface="Lucida Console" panose="020B0609040504020204" pitchFamily="49" charset="0"/>
              </a:rPr>
              <a:t>Try</a:t>
            </a:r>
            <a:r>
              <a:rPr>
                <a:latin typeface="Lucida Console" panose="020B0609040504020204" pitchFamily="49" charset="0"/>
              </a:rPr>
              <a:t>(reader+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, next_state);</a:t>
            </a:r>
            <a:r>
              <a:rPr lang="en-US" altLang="zh-CN">
                <a:latin typeface="Lucida Console" panose="020B0609040504020204" pitchFamily="49" charset="0"/>
              </a:rPr>
              <a:t>  </a:t>
            </a:r>
            <a:r>
              <a:rPr lang="en-US" altLang="zh-CN" sz="2300">
                <a:solidFill>
                  <a:srgbClr val="00B050"/>
                </a:solidFill>
                <a:latin typeface="Lucida Console" panose="020B0609040504020204" pitchFamily="49" charset="0"/>
              </a:rPr>
              <a:t>/// </a:t>
            </a:r>
            <a:r>
              <a:rPr lang="zh-CN" altLang="en-US" sz="2300">
                <a:solidFill>
                  <a:srgbClr val="FF0000"/>
                </a:solidFill>
                <a:latin typeface="Lucida Console" panose="020B0609040504020204" pitchFamily="49" charset="0"/>
              </a:rPr>
              <a:t>不需要回溯了</a:t>
            </a:r>
            <a:r>
              <a:rPr lang="en-US" altLang="zh-CN" sz="2300">
                <a:solidFill>
                  <a:srgbClr val="FF0000"/>
                </a:solidFill>
                <a:latin typeface="Lucida Console" panose="020B0609040504020204" pitchFamily="49" charset="0"/>
              </a:rPr>
              <a:t>!  </a:t>
            </a:r>
            <a:r>
              <a:rPr lang="zh-CN" altLang="en-US" sz="230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开启平行宇宙！</a:t>
            </a:r>
            <a:endParaRPr sz="230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FC8BBBF-5795-FF6D-5398-023F78575FF9}"/>
              </a:ext>
            </a:extLst>
          </p:cNvPr>
          <p:cNvSpPr/>
          <p:nvPr/>
        </p:nvSpPr>
        <p:spPr>
          <a:xfrm>
            <a:off x="1050902" y="1186832"/>
            <a:ext cx="11491753" cy="2697345"/>
          </a:xfrm>
          <a:prstGeom prst="roundRect">
            <a:avLst>
              <a:gd name="adj" fmla="val 2488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05C67CD-3730-999E-1ABA-925CA1F539DC}"/>
              </a:ext>
            </a:extLst>
          </p:cNvPr>
          <p:cNvSpPr/>
          <p:nvPr/>
        </p:nvSpPr>
        <p:spPr>
          <a:xfrm>
            <a:off x="1745470" y="4753855"/>
            <a:ext cx="10797186" cy="3880347"/>
          </a:xfrm>
          <a:prstGeom prst="roundRect">
            <a:avLst>
              <a:gd name="adj" fmla="val 2488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473" name="【任务10.4】八皇后问题"/>
          <p:cNvSpPr>
            <a:spLocks noGrp="1"/>
          </p:cNvSpPr>
          <p:nvPr>
            <p:ph type="title"/>
          </p:nvPr>
        </p:nvSpPr>
        <p:spPr>
          <a:xfrm>
            <a:off x="547201" y="354125"/>
            <a:ext cx="5410687" cy="1152045"/>
          </a:xfrm>
          <a:prstGeom prst="rect">
            <a:avLst/>
          </a:prstGeom>
        </p:spPr>
        <p:txBody>
          <a:bodyPr/>
          <a:lstStyle/>
          <a:p>
            <a:pPr algn="l"/>
            <a:r>
              <a:t>【任务1</a:t>
            </a:r>
            <a:r>
              <a:rPr lang="en-US"/>
              <a:t>0</a:t>
            </a:r>
            <a:r>
              <a:t>.4】八皇后问题</a:t>
            </a:r>
          </a:p>
        </p:txBody>
      </p:sp>
      <p:pic>
        <p:nvPicPr>
          <p:cNvPr id="474" name="Picture 4" descr="Picture 4"/>
          <p:cNvPicPr>
            <a:picLocks noChangeAspect="1"/>
          </p:cNvPicPr>
          <p:nvPr/>
        </p:nvPicPr>
        <p:blipFill>
          <a:blip r:embed="rId2"/>
          <a:srcRect l="5478" t="6224" r="5478" b="1855"/>
          <a:stretch>
            <a:fillRect/>
          </a:stretch>
        </p:blipFill>
        <p:spPr>
          <a:xfrm>
            <a:off x="927416" y="5708737"/>
            <a:ext cx="3370884" cy="3275072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矩形 4"/>
          <p:cNvSpPr txBox="1"/>
          <p:nvPr/>
        </p:nvSpPr>
        <p:spPr>
          <a:xfrm>
            <a:off x="938547" y="2180782"/>
            <a:ext cx="11127706" cy="2340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algn="just" defTabSz="1300480">
              <a:lnSpc>
                <a:spcPct val="150000"/>
              </a:lnSpc>
              <a:defRPr sz="2600" b="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在国际象棋的棋盘上，放置8个皇后（棋子），使皇后两两之间互不攻击。</a:t>
            </a:r>
          </a:p>
          <a:p>
            <a:pPr algn="just" defTabSz="1300480">
              <a:lnSpc>
                <a:spcPct val="150000"/>
              </a:lnSpc>
              <a:defRPr sz="2600" b="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2400">
                <a:solidFill>
                  <a:srgbClr val="929292"/>
                </a:solidFill>
                <a:latin typeface="华文楷体"/>
                <a:ea typeface="华文楷体"/>
                <a:cs typeface="华文楷体"/>
                <a:sym typeface="华文楷体"/>
              </a:rPr>
              <a:t>八皇后问题的来源：国际西洋棋棋手马克斯·贝瑟尔于1848年提出。八皇后问题的第一个解在1850年由弗朗兹·诺克给出，他也是将问题推广到N皇后摆放的人之一。</a:t>
            </a:r>
          </a:p>
        </p:txBody>
      </p:sp>
      <p:sp>
        <p:nvSpPr>
          <p:cNvPr id="476" name="矩形 1"/>
          <p:cNvSpPr/>
          <p:nvPr/>
        </p:nvSpPr>
        <p:spPr>
          <a:xfrm>
            <a:off x="5279411" y="6150412"/>
            <a:ext cx="6502401" cy="2391665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1300480">
              <a:lnSpc>
                <a:spcPct val="100000"/>
              </a:lnSpc>
              <a:spcBef>
                <a:spcPts val="1500"/>
              </a:spcBef>
              <a:defRPr sz="2400" b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所谓互不攻击，是说任何两个皇后都要满足：</a:t>
            </a:r>
          </a:p>
          <a:p>
            <a:pPr defTabSz="1300480">
              <a:lnSpc>
                <a:spcPct val="100000"/>
              </a:lnSpc>
              <a:spcBef>
                <a:spcPts val="1500"/>
              </a:spcBef>
              <a:defRPr sz="2400" b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    （1）不在棋盘的同一行；</a:t>
            </a:r>
          </a:p>
          <a:p>
            <a:pPr defTabSz="1300480">
              <a:lnSpc>
                <a:spcPct val="100000"/>
              </a:lnSpc>
              <a:spcBef>
                <a:spcPts val="1500"/>
              </a:spcBef>
              <a:defRPr sz="2400" b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    （2）不在棋盘的同一列；</a:t>
            </a:r>
          </a:p>
          <a:p>
            <a:pPr defTabSz="1300480">
              <a:lnSpc>
                <a:spcPct val="100000"/>
              </a:lnSpc>
              <a:spcBef>
                <a:spcPts val="1500"/>
              </a:spcBef>
              <a:defRPr sz="2400" b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    （3）不在棋盘的同一对角线上。</a:t>
            </a:r>
          </a:p>
        </p:txBody>
      </p:sp>
      <p:sp>
        <p:nvSpPr>
          <p:cNvPr id="477" name="Chess composer Max Bezzel published the eight queens puzzle in 1848. Franz Nauck published the first solutions in 1850. Nauck also extended the puzzle to the n queens problem, with n queens on a chessboard of n × n squares."/>
          <p:cNvSpPr txBox="1"/>
          <p:nvPr/>
        </p:nvSpPr>
        <p:spPr>
          <a:xfrm>
            <a:off x="992596" y="4072512"/>
            <a:ext cx="11019608" cy="119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1800">
                <a:solidFill>
                  <a:srgbClr val="929292"/>
                </a:solidFill>
              </a:defRPr>
            </a:pPr>
            <a:r>
              <a:t>Chess composer </a:t>
            </a:r>
            <a:r>
              <a:rPr>
                <a:solidFill>
                  <a:schemeClr val="accent1"/>
                </a:solidFill>
              </a:rPr>
              <a:t>Max Bezzel</a:t>
            </a:r>
            <a:r>
              <a:t> published the eight queens puzzle in 1848. </a:t>
            </a:r>
            <a:r>
              <a:rPr>
                <a:solidFill>
                  <a:schemeClr val="accent1"/>
                </a:solidFill>
              </a:rPr>
              <a:t>Franz Nauck</a:t>
            </a:r>
            <a:r>
              <a:t> published the first solutions in 1850. Nauck also extended the puzzle to the n queens problem, with n queens on a chessboard of n × n squares.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480" name="解题思路1：枚举八个皇后的位置？"/>
          <p:cNvSpPr>
            <a:spLocks noGrp="1"/>
          </p:cNvSpPr>
          <p:nvPr>
            <p:ph type="title"/>
          </p:nvPr>
        </p:nvSpPr>
        <p:spPr>
          <a:xfrm>
            <a:off x="547201" y="354125"/>
            <a:ext cx="7503805" cy="1152045"/>
          </a:xfrm>
          <a:prstGeom prst="rect">
            <a:avLst/>
          </a:prstGeom>
        </p:spPr>
        <p:txBody>
          <a:bodyPr/>
          <a:lstStyle/>
          <a:p>
            <a:pPr algn="r"/>
            <a:r>
              <a:t>解题思路1：枚举八个皇后的位置？</a:t>
            </a:r>
          </a:p>
        </p:txBody>
      </p:sp>
      <p:pic>
        <p:nvPicPr>
          <p:cNvPr id="48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036" y="206622"/>
            <a:ext cx="1435475" cy="1447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图像" descr="图像"/>
          <p:cNvPicPr>
            <a:picLocks noChangeAspect="1"/>
          </p:cNvPicPr>
          <p:nvPr/>
        </p:nvPicPr>
        <p:blipFill>
          <a:blip r:embed="rId2"/>
          <a:srcRect l="6946" t="7399" r="6946" b="7399"/>
          <a:stretch>
            <a:fillRect/>
          </a:stretch>
        </p:blipFill>
        <p:spPr>
          <a:xfrm>
            <a:off x="1342103" y="2905432"/>
            <a:ext cx="5287297" cy="51982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83" name="表格"/>
          <p:cNvGraphicFramePr/>
          <p:nvPr>
            <p:extLst>
              <p:ext uri="{D42A27DB-BD31-4B8C-83A1-F6EECF244321}">
                <p14:modId xmlns:p14="http://schemas.microsoft.com/office/powerpoint/2010/main" val="3550100577"/>
              </p:ext>
            </p:extLst>
          </p:nvPr>
        </p:nvGraphicFramePr>
        <p:xfrm>
          <a:off x="747877" y="8405703"/>
          <a:ext cx="5824467" cy="677643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647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77643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lang="en-US" altLang="zh-CN" sz="2200" b="1">
                          <a:solidFill>
                            <a:schemeClr val="bg1">
                              <a:lumMod val="65000"/>
                            </a:schemeClr>
                          </a:solidFill>
                          <a:sym typeface="Helvetica Neue"/>
                        </a:rPr>
                        <a:t>X</a:t>
                      </a:r>
                      <a:endParaRPr sz="2200" b="1">
                        <a:solidFill>
                          <a:schemeClr val="bg1">
                            <a:lumMod val="65000"/>
                          </a:schemeClr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200" b="1">
                          <a:solidFill>
                            <a:srgbClr val="FF0000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4" name="q"/>
          <p:cNvSpPr txBox="1"/>
          <p:nvPr/>
        </p:nvSpPr>
        <p:spPr>
          <a:xfrm>
            <a:off x="283542" y="8368436"/>
            <a:ext cx="3470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q</a:t>
            </a:r>
          </a:p>
        </p:txBody>
      </p:sp>
      <p:sp>
        <p:nvSpPr>
          <p:cNvPr id="485" name="每列放一个皇后，其位置（行号）用数组q[ ]相应位置（以列号为下标）处的元素来记录。如：…"/>
          <p:cNvSpPr txBox="1"/>
          <p:nvPr/>
        </p:nvSpPr>
        <p:spPr>
          <a:xfrm>
            <a:off x="6954815" y="3783235"/>
            <a:ext cx="5856696" cy="3263394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每列放一个皇后，其位置（行号）用数组q[ ]相应位置（以列号为下标）处的元素来记录。如：</a:t>
            </a:r>
          </a:p>
          <a:p>
            <a:pPr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rPr>
                <a:solidFill>
                  <a:srgbClr val="000000"/>
                </a:solidFill>
              </a:rPr>
              <a:t>若q[4]为2，则表示第4列皇后放在第2行。</a:t>
            </a:r>
            <a: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A52E25-C3DA-494C-BC8D-D14DF0F1B1C9}"/>
              </a:ext>
            </a:extLst>
          </p:cNvPr>
          <p:cNvSpPr/>
          <p:nvPr/>
        </p:nvSpPr>
        <p:spPr>
          <a:xfrm>
            <a:off x="3318387" y="3576484"/>
            <a:ext cx="671052" cy="663677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sp>
        <p:nvSpPr>
          <p:cNvPr id="488" name="解题思路1：枚举八个皇后的位置？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解题思路1：枚举八个皇后的位置？</a:t>
            </a:r>
          </a:p>
        </p:txBody>
      </p:sp>
      <p:sp>
        <p:nvSpPr>
          <p:cNvPr id="489" name="int main() {…"/>
          <p:cNvSpPr txBox="1"/>
          <p:nvPr/>
        </p:nvSpPr>
        <p:spPr>
          <a:xfrm>
            <a:off x="546817" y="1908534"/>
            <a:ext cx="11087972" cy="7910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main()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latin typeface="Lucida Console" panose="020B0609040504020204" pitchFamily="49" charset="0"/>
              </a:rPr>
              <a:t>], num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6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6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6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</a:t>
            </a:r>
            <a:r>
              <a:rPr sz="2400"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 sz="2400">
                <a:latin typeface="Lucida Console" panose="020B0609040504020204" pitchFamily="49" charset="0"/>
              </a:rPr>
              <a:t> (</a:t>
            </a:r>
            <a:r>
              <a:rPr sz="2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Lucida Console" panose="020B0609040504020204" pitchFamily="49" charset="0"/>
              </a:rPr>
              <a:t>IsSafe(q)</a:t>
            </a:r>
            <a:r>
              <a:rPr sz="2400">
                <a:latin typeface="Lucida Console" panose="020B0609040504020204" pitchFamily="49" charset="0"/>
              </a:rPr>
              <a:t>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    num ++;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num &lt;&lt; </a:t>
            </a:r>
            <a:r>
              <a:rPr>
                <a:solidFill>
                  <a:srgbClr val="D12F1B"/>
                </a:solidFill>
                <a:latin typeface="Lucida Console" panose="020B0609040504020204" pitchFamily="49" charset="0"/>
              </a:rPr>
              <a:t>": "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i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i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i++)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q[i] &lt;&lt;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' '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3E1E81"/>
                </a:solidFill>
                <a:latin typeface="Lucida Console" panose="020B0609040504020204" pitchFamily="49" charset="0"/>
              </a:rPr>
              <a:t>endl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  <p:pic>
        <p:nvPicPr>
          <p:cNvPr id="49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036" y="206622"/>
            <a:ext cx="1435475" cy="1447051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每列放一个皇后，其位置（行号）用数组q[ ]相应位置（以列号为下标）处的元素来记录。"/>
          <p:cNvSpPr txBox="1"/>
          <p:nvPr/>
        </p:nvSpPr>
        <p:spPr>
          <a:xfrm>
            <a:off x="4240572" y="7868730"/>
            <a:ext cx="7750819" cy="1392812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lvl1pPr>
          </a:lstStyle>
          <a:p>
            <a:r>
              <a:t>每列放一个皇后，其位置（行号）用数组q[ ]相应位置（以列号为下标）处的元素来记录。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2537461-D5DE-4DBE-90DC-616E5F6CF259}"/>
              </a:ext>
            </a:extLst>
          </p:cNvPr>
          <p:cNvGrpSpPr/>
          <p:nvPr/>
        </p:nvGrpSpPr>
        <p:grpSpPr>
          <a:xfrm>
            <a:off x="1056347" y="4704490"/>
            <a:ext cx="2416419" cy="2318583"/>
            <a:chOff x="1056347" y="4704490"/>
            <a:chExt cx="2416419" cy="2318583"/>
          </a:xfrm>
        </p:grpSpPr>
        <p:sp>
          <p:nvSpPr>
            <p:cNvPr id="490" name="过于暴力了"/>
            <p:cNvSpPr txBox="1"/>
            <p:nvPr/>
          </p:nvSpPr>
          <p:spPr>
            <a:xfrm>
              <a:off x="1056347" y="4704490"/>
              <a:ext cx="515279" cy="2318583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ctr">
                <a:lnSpc>
                  <a:spcPct val="1000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r"/>
              <a:r>
                <a:rPr lang="zh-CN" altLang="en-US"/>
                <a:t>好</a:t>
              </a:r>
              <a:r>
                <a:t>暴力</a:t>
              </a:r>
              <a:r>
                <a:rPr lang="zh-CN" altLang="en-US"/>
                <a:t>啊</a:t>
              </a:r>
              <a:endParaRPr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8C99AA6-A258-4171-AA9A-A726EF021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60" t="5497" r="9098" b="9410"/>
            <a:stretch/>
          </p:blipFill>
          <p:spPr>
            <a:xfrm>
              <a:off x="1614490" y="4704490"/>
              <a:ext cx="1858276" cy="2318583"/>
            </a:xfrm>
            <a:prstGeom prst="rect">
              <a:avLst/>
            </a:prstGeom>
          </p:spPr>
        </p:pic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08D0DC-A60F-48DA-A05D-801758F6AD92}"/>
              </a:ext>
            </a:extLst>
          </p:cNvPr>
          <p:cNvSpPr/>
          <p:nvPr/>
        </p:nvSpPr>
        <p:spPr>
          <a:xfrm rot="1847160">
            <a:off x="624336" y="3518173"/>
            <a:ext cx="4706439" cy="452311"/>
          </a:xfrm>
          <a:prstGeom prst="roundRect">
            <a:avLst/>
          </a:prstGeom>
          <a:noFill/>
          <a:ln w="38100" cap="flat">
            <a:solidFill>
              <a:srgbClr val="FF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495" name="解题思路1：枚举八个皇后的位置？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解题思路1：枚举八个皇后的位置？</a:t>
            </a:r>
          </a:p>
        </p:txBody>
      </p:sp>
      <p:sp>
        <p:nvSpPr>
          <p:cNvPr id="496" name="bool IsSafe(int q[9])…"/>
          <p:cNvSpPr txBox="1"/>
          <p:nvPr/>
        </p:nvSpPr>
        <p:spPr>
          <a:xfrm>
            <a:off x="597319" y="2223583"/>
            <a:ext cx="5392502" cy="2350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39419">
              <a:lnSpc>
                <a:spcPct val="120000"/>
              </a:lnSpc>
              <a:tabLst>
                <a:tab pos="431800" algn="l"/>
              </a:tabLst>
              <a:defRPr sz="3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bool</a:t>
            </a:r>
            <a:r>
              <a:rPr>
                <a:latin typeface="Lucida Console" panose="020B0609040504020204" pitchFamily="49" charset="0"/>
              </a:rPr>
              <a:t> IsSafe(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latin typeface="Lucida Console" panose="020B0609040504020204" pitchFamily="49" charset="0"/>
              </a:rPr>
              <a:t>]) </a:t>
            </a: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3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3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Lucida Console" panose="020B0609040504020204" pitchFamily="49" charset="0"/>
              </a:rPr>
              <a:t>/// ???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3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97" name="若已知8个皇后的位置，如何判断它们是否可以相互攻击？即：…"/>
          <p:cNvSpPr txBox="1"/>
          <p:nvPr/>
        </p:nvSpPr>
        <p:spPr>
          <a:xfrm>
            <a:off x="5471581" y="5133289"/>
            <a:ext cx="7339930" cy="3474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just">
              <a:defRPr sz="3200"/>
            </a:pPr>
            <a:r>
              <a:t>       若已知8个皇后的位置</a:t>
            </a:r>
            <a:r>
              <a:rPr lang="en-US" altLang="zh-CN"/>
              <a:t>q[9]</a:t>
            </a:r>
            <a:r>
              <a:t>，如何判断它们是否可相互攻击？即：</a:t>
            </a:r>
          </a:p>
          <a:p>
            <a:pPr>
              <a:defRPr sz="3200"/>
            </a:pPr>
            <a:r>
              <a:t>       </a:t>
            </a:r>
            <a:r>
              <a:rPr lang="zh-CN" altLang="en-US"/>
              <a:t>在</a:t>
            </a:r>
            <a:r>
              <a:t>这8个皇后中，是否存在两个以上的皇后位于同一行、同一列、同一对角线上？</a:t>
            </a:r>
          </a:p>
        </p:txBody>
      </p:sp>
      <p:sp>
        <p:nvSpPr>
          <p:cNvPr id="498" name="难点在这里"/>
          <p:cNvSpPr txBox="1"/>
          <p:nvPr/>
        </p:nvSpPr>
        <p:spPr>
          <a:xfrm>
            <a:off x="3359083" y="3316564"/>
            <a:ext cx="5668219" cy="6565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/>
              <a:t>别高兴太早，</a:t>
            </a:r>
            <a:r>
              <a:t>难点在这里</a:t>
            </a:r>
            <a:r>
              <a:rPr lang="zh-CN" altLang="en-US"/>
              <a:t>！</a:t>
            </a:r>
            <a:endParaRPr/>
          </a:p>
        </p:txBody>
      </p:sp>
      <p:pic>
        <p:nvPicPr>
          <p:cNvPr id="499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036" y="206622"/>
            <a:ext cx="1435475" cy="1447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图像" descr="图像"/>
          <p:cNvPicPr>
            <a:picLocks noChangeAspect="1"/>
          </p:cNvPicPr>
          <p:nvPr/>
        </p:nvPicPr>
        <p:blipFill>
          <a:blip r:embed="rId2"/>
          <a:srcRect l="6946" t="7399" r="6946" b="7399"/>
          <a:stretch>
            <a:fillRect/>
          </a:stretch>
        </p:blipFill>
        <p:spPr>
          <a:xfrm>
            <a:off x="684709" y="4649752"/>
            <a:ext cx="4602121" cy="4590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u=1030471906,418128489&amp;fm=26&amp;gp=0.jpg" descr="u=1030471906,418128489&amp;fm=26&amp;gp=0.jpg">
            <a:extLst>
              <a:ext uri="{FF2B5EF4-FFF2-40B4-BE49-F238E27FC236}">
                <a16:creationId xmlns:a16="http://schemas.microsoft.com/office/drawing/2014/main" id="{8976D1ED-2BD0-447C-9DEE-B240D8868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651" y="3014960"/>
            <a:ext cx="1897286" cy="1259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503" name="解题思路1A：借鉴“词频统计”的思路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解题思路1A：</a:t>
            </a:r>
            <a:r>
              <a:rPr b="1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借鉴</a:t>
            </a:r>
            <a:r>
              <a:t>“词频统计”的思路</a:t>
            </a:r>
          </a:p>
        </p:txBody>
      </p:sp>
      <p:sp>
        <p:nvSpPr>
          <p:cNvPr id="504" name="以行、列、对角线为枚举对象，计算各方向上的皇后数量（类似于“词频统计”）。"/>
          <p:cNvSpPr txBox="1"/>
          <p:nvPr/>
        </p:nvSpPr>
        <p:spPr>
          <a:xfrm>
            <a:off x="634408" y="2119566"/>
            <a:ext cx="12452941" cy="60138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defRPr sz="2600"/>
            </a:pPr>
            <a:r>
              <a:t>以行、列、对角线为枚举对象，计算各方向上的皇后数量（</a:t>
            </a:r>
            <a:r>
              <a:rPr lang="zh-CN" altLang="en-US"/>
              <a:t>参照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“</a:t>
            </a:r>
            <a:r>
              <a:rPr u="sng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词频统计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示例</a:t>
            </a:r>
            <a:r>
              <a:t>）。</a:t>
            </a:r>
          </a:p>
        </p:txBody>
      </p:sp>
      <p:pic>
        <p:nvPicPr>
          <p:cNvPr id="50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036" y="206622"/>
            <a:ext cx="1435475" cy="1447051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bool IsSafe(int q[9]) {…"/>
          <p:cNvSpPr txBox="1"/>
          <p:nvPr/>
        </p:nvSpPr>
        <p:spPr>
          <a:xfrm>
            <a:off x="611238" y="2911335"/>
            <a:ext cx="10605467" cy="6717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bool</a:t>
            </a:r>
            <a:r>
              <a:rPr>
                <a:latin typeface="Lucida Console" panose="020B0609040504020204" pitchFamily="49" charset="0"/>
              </a:rPr>
              <a:t> IsSafe(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latin typeface="Lucida Console" panose="020B0609040504020204" pitchFamily="49" charset="0"/>
              </a:rPr>
              <a:t>])</a:t>
            </a:r>
            <a:r>
              <a:rPr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</a:t>
            </a:r>
            <a:r>
              <a:rPr>
                <a:latin typeface="Lucida Console" panose="020B0609040504020204" pitchFamily="49" charset="0"/>
              </a:rPr>
              <a:t>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统计各行上的皇后数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cnt[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] =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};  </a:t>
            </a:r>
            <a:r>
              <a:rPr>
                <a:latin typeface="Lucida Console" panose="020B0609040504020204" pitchFamily="49" charset="0"/>
              </a:rPr>
              <a:t>/// 记录各行上的皇后数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col=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col&lt;=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col++)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cnt[</a:t>
            </a:r>
            <a:r>
              <a:rPr>
                <a:solidFill>
                  <a:srgbClr val="7030A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q[col]</a:t>
            </a:r>
            <a:r>
              <a:rPr>
                <a:latin typeface="Lucida Console" panose="020B0609040504020204" pitchFamily="49" charset="0"/>
              </a:rPr>
              <a:t>]++;</a:t>
            </a:r>
            <a:r>
              <a:rPr lang="en-US" altLang="zh-CN">
                <a:latin typeface="Lucida Console" panose="020B0609040504020204" pitchFamily="49" charset="0"/>
              </a:rPr>
              <a:t>  </a:t>
            </a:r>
            <a:r>
              <a:rPr lang="en-US" altLang="zh-CN">
                <a:highlight>
                  <a:srgbClr val="FFFF00"/>
                </a:highlight>
                <a:latin typeface="Lucida Console" panose="020B0609040504020204" pitchFamily="49" charset="0"/>
              </a:rPr>
              <a:t>/// </a:t>
            </a:r>
            <a:r>
              <a:rPr lang="zh-CN" altLang="en-US">
                <a:highlight>
                  <a:srgbClr val="FFFF00"/>
                </a:highlight>
                <a:latin typeface="Lucida Console" panose="020B0609040504020204" pitchFamily="49" charset="0"/>
              </a:rPr>
              <a:t>这个直接统计的技巧（套路）很重要</a:t>
            </a:r>
            <a:r>
              <a:rPr lang="en-US" altLang="zh-CN">
                <a:highlight>
                  <a:srgbClr val="FFFF00"/>
                </a:highlight>
                <a:latin typeface="Lucida Console" panose="020B0609040504020204" pitchFamily="49" charset="0"/>
              </a:rPr>
              <a:t>!</a:t>
            </a:r>
            <a:endParaRPr>
              <a:highlight>
                <a:srgbClr val="FFFF00"/>
              </a:highlight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逐行查看各行上的皇后数</a:t>
            </a:r>
            <a:r>
              <a:rPr sz="2400">
                <a:solidFill>
                  <a:srgbClr val="008400"/>
                </a:solidFill>
                <a:latin typeface="Lucida Console" panose="020B0609040504020204" pitchFamily="49" charset="0"/>
              </a:rPr>
              <a:t>，若大于1，则此方案不安全</a:t>
            </a:r>
            <a:endParaRPr sz="2400">
              <a:solidFill>
                <a:srgbClr val="008400"/>
              </a:solidFill>
              <a:latin typeface="Lucida Console" panose="020B0609040504020204" pitchFamily="49" charset="0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row=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row&lt;=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row++)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(cnt[row] &gt;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)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return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false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查看每条对角线上的皇后数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E230C"/>
                </a:solidFill>
                <a:latin typeface="Lucida Console" panose="020B0609040504020204" pitchFamily="49" charset="0"/>
              </a:rPr>
              <a:t>    /// ???</a:t>
            </a:r>
            <a:endParaRPr>
              <a:solidFill>
                <a:srgbClr val="EE230C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true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07" name="怎么统计对角线上的皇后数量呢？"/>
          <p:cNvSpPr txBox="1"/>
          <p:nvPr/>
        </p:nvSpPr>
        <p:spPr>
          <a:xfrm>
            <a:off x="6352508" y="7826646"/>
            <a:ext cx="3111795" cy="10883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10000"/>
              </a:lnSpc>
              <a:defRPr sz="2600">
                <a:solidFill>
                  <a:srgbClr val="5E5E5E"/>
                </a:solidFill>
              </a:defRPr>
            </a:lvl1pPr>
          </a:lstStyle>
          <a:p>
            <a:r>
              <a:t>怎么统计对角线上的皇后数量呢？</a:t>
            </a:r>
          </a:p>
        </p:txBody>
      </p:sp>
      <p:pic>
        <p:nvPicPr>
          <p:cNvPr id="508" name="u=1030471906,418128489&amp;fm=26&amp;gp=0.jpg" descr="u=1030471906,418128489&amp;fm=26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552" y="7740942"/>
            <a:ext cx="1897286" cy="1259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513" name="解题思路1A：统计对角线上的皇后数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EE230C"/>
          </a:solidFill>
        </p:spPr>
        <p:txBody>
          <a:bodyPr/>
          <a:lstStyle/>
          <a:p>
            <a:r>
              <a:t>解题思路1A：统计对角线上的皇后数</a:t>
            </a:r>
          </a:p>
        </p:txBody>
      </p:sp>
      <p:pic>
        <p:nvPicPr>
          <p:cNvPr id="51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036" y="206622"/>
            <a:ext cx="1435475" cy="1447051"/>
          </a:xfrm>
          <a:prstGeom prst="rect">
            <a:avLst/>
          </a:prstGeom>
          <a:ln w="12700">
            <a:miter lim="400000"/>
          </a:ln>
        </p:spPr>
      </p:pic>
      <p:sp>
        <p:nvSpPr>
          <p:cNvPr id="515" name="为统计对角线上的皇后，要制造专门的“黑板”！"/>
          <p:cNvSpPr txBox="1"/>
          <p:nvPr/>
        </p:nvSpPr>
        <p:spPr>
          <a:xfrm>
            <a:off x="498403" y="2180782"/>
            <a:ext cx="8360720" cy="67807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ctr"/>
          </a:lstStyle>
          <a:p>
            <a:r>
              <a:t>为统计对角线上的皇后，要制造专门的“黑板”！</a:t>
            </a:r>
          </a:p>
        </p:txBody>
      </p:sp>
      <p:graphicFrame>
        <p:nvGraphicFramePr>
          <p:cNvPr id="516" name="表格"/>
          <p:cNvGraphicFramePr/>
          <p:nvPr/>
        </p:nvGraphicFramePr>
        <p:xfrm>
          <a:off x="396603" y="3236212"/>
          <a:ext cx="5886288" cy="5686110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65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3179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b="1">
                          <a:solidFill>
                            <a:srgbClr val="FFFFFF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79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T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79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79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79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79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79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79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179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19" name="图像"/>
          <p:cNvGrpSpPr/>
          <p:nvPr/>
        </p:nvGrpSpPr>
        <p:grpSpPr>
          <a:xfrm>
            <a:off x="1736927" y="5188719"/>
            <a:ext cx="664516" cy="590330"/>
            <a:chOff x="0" y="0"/>
            <a:chExt cx="664514" cy="590329"/>
          </a:xfrm>
        </p:grpSpPr>
        <p:pic>
          <p:nvPicPr>
            <p:cNvPr id="518" name="图像" descr="图像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00" y="25400"/>
              <a:ext cx="613715" cy="53953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17" name="图像" descr="图像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664515" cy="590330"/>
            </a:xfrm>
            <a:prstGeom prst="rect">
              <a:avLst/>
            </a:prstGeom>
            <a:effectLst/>
          </p:spPr>
        </p:pic>
      </p:grpSp>
      <p:pic>
        <p:nvPicPr>
          <p:cNvPr id="520" name="线条" descr="线条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2583499">
            <a:off x="169615" y="6675336"/>
            <a:ext cx="6416468" cy="101601"/>
          </a:xfrm>
          <a:prstGeom prst="rect">
            <a:avLst/>
          </a:prstGeom>
        </p:spPr>
      </p:pic>
      <p:pic>
        <p:nvPicPr>
          <p:cNvPr id="522" name="线条" descr="线条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8100000">
            <a:off x="551948" y="5079925"/>
            <a:ext cx="3775491" cy="101601"/>
          </a:xfrm>
          <a:prstGeom prst="rect">
            <a:avLst/>
          </a:prstGeom>
        </p:spPr>
      </p:pic>
      <p:sp>
        <p:nvSpPr>
          <p:cNvPr id="524" name="对角线上格子的坐标满足如下关系…"/>
          <p:cNvSpPr txBox="1"/>
          <p:nvPr/>
        </p:nvSpPr>
        <p:spPr>
          <a:xfrm>
            <a:off x="7021537" y="3940807"/>
            <a:ext cx="5586660" cy="469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defRPr sz="2800"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rPr sz="2400"/>
              <a:t>对角线上格子的坐标满足如下关系</a:t>
            </a:r>
          </a:p>
          <a:p>
            <a:pPr marL="342900" indent="-342900">
              <a:buFont typeface="Arial" panose="020B0604020202020204" pitchFamily="34" charset="0"/>
              <a:buChar char="•"/>
              <a:defRPr sz="2800">
                <a:solidFill>
                  <a:schemeClr val="accent1"/>
                </a:solidFill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rPr sz="2400"/>
              <a:t>对角线</a:t>
            </a:r>
            <a:r>
              <a:rPr lang="en-US" altLang="zh-CN" sz="2400"/>
              <a:t> </a:t>
            </a:r>
            <a:r>
              <a:rPr sz="2400"/>
              <a:t>/</a:t>
            </a:r>
            <a:r>
              <a:rPr lang="en-US" altLang="zh-CN" sz="2400"/>
              <a:t> </a:t>
            </a:r>
            <a:r>
              <a:rPr sz="2400"/>
              <a:t>满足：x+y = 常量</a:t>
            </a:r>
          </a:p>
          <a:p>
            <a:pPr marL="342900" indent="-342900">
              <a:buFont typeface="Arial" panose="020B0604020202020204" pitchFamily="34" charset="0"/>
              <a:buChar char="•"/>
              <a:defRPr sz="2800">
                <a:solidFill>
                  <a:schemeClr val="accent6"/>
                </a:solidFill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rPr sz="2400"/>
              <a:t>对角线</a:t>
            </a:r>
            <a:r>
              <a:rPr lang="en-US" altLang="zh-CN" sz="2400"/>
              <a:t> </a:t>
            </a:r>
            <a:r>
              <a:rPr sz="2400"/>
              <a:t>\</a:t>
            </a:r>
            <a:r>
              <a:rPr lang="en-US" altLang="zh-CN" sz="2400"/>
              <a:t> </a:t>
            </a:r>
            <a:r>
              <a:rPr sz="2400"/>
              <a:t>满足：x-y = 常量</a:t>
            </a:r>
          </a:p>
          <a:p>
            <a:pPr>
              <a:defRPr sz="2800"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rPr sz="2400"/>
              <a:t>其中，</a:t>
            </a:r>
          </a:p>
          <a:p>
            <a:pPr marL="457200" indent="-457200">
              <a:buFont typeface="Arial" panose="020B0604020202020204" pitchFamily="34" charset="0"/>
              <a:buChar char="•"/>
              <a:defRPr sz="2800"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rPr sz="2400"/>
              <a:t>横坐标x是从左向右增长，</a:t>
            </a:r>
          </a:p>
          <a:p>
            <a:pPr marL="457200" indent="-457200">
              <a:buFont typeface="Arial" panose="020B0604020202020204" pitchFamily="34" charset="0"/>
              <a:buChar char="•"/>
              <a:defRPr sz="2800"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rPr sz="2400"/>
              <a:t>纵坐标y是从上向下增长。</a:t>
            </a:r>
          </a:p>
          <a:p>
            <a:pPr>
              <a:defRPr sz="2800">
                <a:latin typeface="华文细黑"/>
                <a:ea typeface="华文细黑"/>
                <a:cs typeface="华文细黑"/>
                <a:sym typeface="华文细黑"/>
              </a:defRPr>
            </a:pPr>
            <a:endParaRPr sz="2400"/>
          </a:p>
          <a:p>
            <a:pPr>
              <a:defRPr sz="2800"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rPr sz="2400"/>
              <a:t>不同</a:t>
            </a:r>
            <a:r>
              <a:rPr lang="zh-CN" altLang="en-US" sz="2400"/>
              <a:t>的</a:t>
            </a:r>
            <a:r>
              <a:rPr sz="2400"/>
              <a:t>常量值代表不同</a:t>
            </a:r>
            <a:r>
              <a:rPr lang="zh-CN" altLang="en-US" sz="2400"/>
              <a:t>的</a:t>
            </a:r>
            <a:r>
              <a:rPr sz="2400"/>
              <a:t>对角线，可用来代表在“黑板”上记录皇后数位置。 </a:t>
            </a:r>
          </a:p>
        </p:txBody>
      </p:sp>
      <p:sp>
        <p:nvSpPr>
          <p:cNvPr id="525" name="x-y = -1"/>
          <p:cNvSpPr txBox="1"/>
          <p:nvPr/>
        </p:nvSpPr>
        <p:spPr>
          <a:xfrm>
            <a:off x="3712411" y="6454828"/>
            <a:ext cx="1416175" cy="54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/>
                </a:solidFill>
                <a:latin typeface="Oriya MN"/>
                <a:ea typeface="Oriya MN"/>
                <a:cs typeface="Oriya MN"/>
                <a:sym typeface="Oriya MN"/>
              </a:defRPr>
            </a:lvl1pPr>
          </a:lstStyle>
          <a:p>
            <a:r>
              <a:t>x-y = -1</a:t>
            </a:r>
          </a:p>
        </p:txBody>
      </p:sp>
      <p:sp>
        <p:nvSpPr>
          <p:cNvPr id="526" name="x+y = 5"/>
          <p:cNvSpPr txBox="1"/>
          <p:nvPr/>
        </p:nvSpPr>
        <p:spPr>
          <a:xfrm>
            <a:off x="2994441" y="4504780"/>
            <a:ext cx="1383619" cy="54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  <a:latin typeface="Oriya MN"/>
                <a:ea typeface="Oriya MN"/>
                <a:cs typeface="Oriya MN"/>
                <a:sym typeface="Oriya MN"/>
              </a:defRPr>
            </a:lvl1pPr>
          </a:lstStyle>
          <a:p>
            <a:r>
              <a:t>x+y = 5</a:t>
            </a:r>
          </a:p>
        </p:txBody>
      </p:sp>
      <p:sp>
        <p:nvSpPr>
          <p:cNvPr id="527" name="“黑板”是程序中的变量！"/>
          <p:cNvSpPr txBox="1"/>
          <p:nvPr/>
        </p:nvSpPr>
        <p:spPr>
          <a:xfrm>
            <a:off x="7021537" y="3083627"/>
            <a:ext cx="5488682" cy="6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华文细黑"/>
                <a:ea typeface="华文细黑"/>
                <a:cs typeface="华文细黑"/>
                <a:sym typeface="华文细黑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lang="zh-CN" altLang="en-US">
                <a:solidFill>
                  <a:schemeClr val="tx1"/>
                </a:solidFill>
              </a:rPr>
              <a:t>程序中的</a:t>
            </a:r>
            <a:r>
              <a:rPr lang="zh-CN" altLang="en-US">
                <a:solidFill>
                  <a:srgbClr val="FF0000"/>
                </a:solidFill>
              </a:rPr>
              <a:t>数组变量</a:t>
            </a:r>
            <a:r>
              <a:rPr lang="zh-CN" altLang="en-US">
                <a:solidFill>
                  <a:schemeClr val="tx1"/>
                </a:solidFill>
              </a:rPr>
              <a:t>就是</a:t>
            </a:r>
            <a:r>
              <a:rPr>
                <a:solidFill>
                  <a:schemeClr val="tx1"/>
                </a:solidFill>
              </a:rPr>
              <a:t>“黑板”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547" name="解题思路1A：对角线“黑板” － 数组"/>
          <p:cNvSpPr>
            <a:spLocks noGrp="1"/>
          </p:cNvSpPr>
          <p:nvPr>
            <p:ph type="title"/>
          </p:nvPr>
        </p:nvSpPr>
        <p:spPr>
          <a:xfrm>
            <a:off x="547201" y="354125"/>
            <a:ext cx="7732405" cy="1152045"/>
          </a:xfrm>
          <a:prstGeom prst="rect">
            <a:avLst/>
          </a:prstGeom>
        </p:spPr>
        <p:txBody>
          <a:bodyPr/>
          <a:lstStyle/>
          <a:p>
            <a:r>
              <a:t>解题思路1A：对角线“黑板” － 数组</a:t>
            </a:r>
          </a:p>
        </p:txBody>
      </p:sp>
      <p:pic>
        <p:nvPicPr>
          <p:cNvPr id="54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036" y="206622"/>
            <a:ext cx="1435475" cy="14470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9" name="成组"/>
          <p:cNvGrpSpPr/>
          <p:nvPr/>
        </p:nvGrpSpPr>
        <p:grpSpPr>
          <a:xfrm>
            <a:off x="0" y="2249122"/>
            <a:ext cx="7299657" cy="6978064"/>
            <a:chOff x="-385749" y="-1"/>
            <a:chExt cx="7299655" cy="6978062"/>
          </a:xfrm>
        </p:grpSpPr>
        <p:graphicFrame>
          <p:nvGraphicFramePr>
            <p:cNvPr id="549" name="表格"/>
            <p:cNvGraphicFramePr/>
            <p:nvPr/>
          </p:nvGraphicFramePr>
          <p:xfrm>
            <a:off x="12700" y="499046"/>
            <a:ext cx="5886286" cy="5686108"/>
          </p:xfrm>
          <a:graphic>
            <a:graphicData uri="http://schemas.openxmlformats.org/drawingml/2006/table">
              <a:tbl>
                <a:tblPr bandRow="1">
                  <a:tableStyleId>{C7B018BB-80A7-4F77-B60F-C8B233D01FF8}</a:tableStyleId>
                </a:tblPr>
                <a:tblGrid>
                  <a:gridCol w="6540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5403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5403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5403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5403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65403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654032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65403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654032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63179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 b="1">
                            <a:solidFill>
                              <a:srgbClr val="FFFFFF"/>
                            </a:solid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4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6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7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8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3179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T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3179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3179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3179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4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63179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63179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6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63179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7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63179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8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grpSp>
          <p:nvGrpSpPr>
            <p:cNvPr id="552" name="图像"/>
            <p:cNvGrpSpPr/>
            <p:nvPr/>
          </p:nvGrpSpPr>
          <p:grpSpPr>
            <a:xfrm>
              <a:off x="1314924" y="2426152"/>
              <a:ext cx="664516" cy="590330"/>
              <a:chOff x="0" y="0"/>
              <a:chExt cx="664514" cy="590329"/>
            </a:xfrm>
          </p:grpSpPr>
          <p:pic>
            <p:nvPicPr>
              <p:cNvPr id="551" name="图像" descr="图像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00" y="25400"/>
                <a:ext cx="613715" cy="539530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550" name="图像" descr="图像"/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664515" cy="590330"/>
              </a:xfrm>
              <a:prstGeom prst="rect">
                <a:avLst/>
              </a:prstGeom>
              <a:effectLst/>
            </p:spPr>
          </p:pic>
        </p:grpSp>
        <p:pic>
          <p:nvPicPr>
            <p:cNvPr id="553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583499">
              <a:off x="-252388" y="3912769"/>
              <a:ext cx="6416468" cy="101601"/>
            </a:xfrm>
            <a:prstGeom prst="rect">
              <a:avLst/>
            </a:prstGeom>
            <a:effectLst/>
          </p:spPr>
        </p:pic>
        <p:pic>
          <p:nvPicPr>
            <p:cNvPr id="555" name="线条" descr="线条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 rot="8100000">
              <a:off x="378227" y="1761487"/>
              <a:ext cx="1929472" cy="101601"/>
            </a:xfrm>
            <a:prstGeom prst="rect">
              <a:avLst/>
            </a:prstGeom>
            <a:effectLst/>
          </p:spPr>
        </p:pic>
        <p:pic>
          <p:nvPicPr>
            <p:cNvPr id="557" name="线条" descr="线条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8100000">
              <a:off x="485526" y="1381402"/>
              <a:ext cx="1196788" cy="101601"/>
            </a:xfrm>
            <a:prstGeom prst="rect">
              <a:avLst/>
            </a:prstGeom>
            <a:effectLst/>
          </p:spPr>
        </p:pic>
        <p:pic>
          <p:nvPicPr>
            <p:cNvPr id="559" name="线条" descr="线条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 rot="8100000">
              <a:off x="252215" y="2049414"/>
              <a:ext cx="2789932" cy="101601"/>
            </a:xfrm>
            <a:prstGeom prst="rect">
              <a:avLst/>
            </a:prstGeom>
            <a:effectLst/>
          </p:spPr>
        </p:pic>
        <p:pic>
          <p:nvPicPr>
            <p:cNvPr id="561" name="线条" descr="线条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 rot="8100000">
              <a:off x="107884" y="2322976"/>
              <a:ext cx="3775491" cy="101601"/>
            </a:xfrm>
            <a:prstGeom prst="rect">
              <a:avLst/>
            </a:prstGeom>
            <a:effectLst/>
          </p:spPr>
        </p:pic>
        <p:pic>
          <p:nvPicPr>
            <p:cNvPr id="563" name="线条" descr="线条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8100000">
              <a:off x="-40534" y="2667137"/>
              <a:ext cx="4748925" cy="101601"/>
            </a:xfrm>
            <a:prstGeom prst="rect">
              <a:avLst/>
            </a:prstGeom>
            <a:effectLst/>
          </p:spPr>
        </p:pic>
        <p:pic>
          <p:nvPicPr>
            <p:cNvPr id="565" name="线条" descr="线条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8100000">
              <a:off x="-47144" y="3011768"/>
              <a:ext cx="5507844" cy="101601"/>
            </a:xfrm>
            <a:prstGeom prst="rect">
              <a:avLst/>
            </a:prstGeom>
            <a:effectLst/>
          </p:spPr>
        </p:pic>
        <p:pic>
          <p:nvPicPr>
            <p:cNvPr id="567" name="线条" descr="线条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8100000">
              <a:off x="1229911" y="4203892"/>
              <a:ext cx="5454897" cy="101601"/>
            </a:xfrm>
            <a:prstGeom prst="rect">
              <a:avLst/>
            </a:prstGeom>
            <a:effectLst/>
          </p:spPr>
        </p:pic>
        <p:pic>
          <p:nvPicPr>
            <p:cNvPr id="569" name="线条" descr="线条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 rot="8100000">
              <a:off x="2739350" y="4846516"/>
              <a:ext cx="3775491" cy="101601"/>
            </a:xfrm>
            <a:prstGeom prst="rect">
              <a:avLst/>
            </a:prstGeom>
            <a:effectLst/>
          </p:spPr>
        </p:pic>
        <p:pic>
          <p:nvPicPr>
            <p:cNvPr id="571" name="线条" descr="线条"/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8100000">
              <a:off x="473876" y="3913046"/>
              <a:ext cx="6278851" cy="101601"/>
            </a:xfrm>
            <a:prstGeom prst="rect">
              <a:avLst/>
            </a:prstGeom>
            <a:effectLst/>
          </p:spPr>
        </p:pic>
        <p:pic>
          <p:nvPicPr>
            <p:cNvPr id="573" name="线条" descr="线条"/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8100000">
              <a:off x="-385749" y="3651117"/>
              <a:ext cx="7299655" cy="101601"/>
            </a:xfrm>
            <a:prstGeom prst="rect">
              <a:avLst/>
            </a:prstGeom>
            <a:effectLst/>
          </p:spPr>
        </p:pic>
        <p:pic>
          <p:nvPicPr>
            <p:cNvPr id="575" name="线条" descr="线条"/>
            <p:cNvPicPr>
              <a:picLocks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8100000">
              <a:off x="-156752" y="3297653"/>
              <a:ext cx="6199397" cy="101601"/>
            </a:xfrm>
            <a:prstGeom prst="rect">
              <a:avLst/>
            </a:prstGeom>
            <a:effectLst/>
          </p:spPr>
        </p:pic>
        <p:pic>
          <p:nvPicPr>
            <p:cNvPr id="577" name="线条" descr="线条"/>
            <p:cNvPicPr>
              <a:picLocks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8100000">
              <a:off x="1947912" y="4551685"/>
              <a:ext cx="4524138" cy="101601"/>
            </a:xfrm>
            <a:prstGeom prst="rect">
              <a:avLst/>
            </a:prstGeom>
            <a:effectLst/>
          </p:spPr>
        </p:pic>
        <p:pic>
          <p:nvPicPr>
            <p:cNvPr id="579" name="线条" descr="线条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 rot="8100000">
              <a:off x="3518332" y="5178868"/>
              <a:ext cx="2789932" cy="101601"/>
            </a:xfrm>
            <a:prstGeom prst="rect">
              <a:avLst/>
            </a:prstGeom>
            <a:effectLst/>
          </p:spPr>
        </p:pic>
        <p:pic>
          <p:nvPicPr>
            <p:cNvPr id="581" name="线条" descr="线条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 rot="8100000">
              <a:off x="4346647" y="5485323"/>
              <a:ext cx="1929473" cy="101601"/>
            </a:xfrm>
            <a:prstGeom prst="rect">
              <a:avLst/>
            </a:prstGeom>
            <a:effectLst/>
          </p:spPr>
        </p:pic>
        <p:pic>
          <p:nvPicPr>
            <p:cNvPr id="583" name="线条" descr="线条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8100000">
              <a:off x="5058216" y="5780649"/>
              <a:ext cx="1196787" cy="101601"/>
            </a:xfrm>
            <a:prstGeom prst="rect">
              <a:avLst/>
            </a:prstGeom>
            <a:effectLst/>
          </p:spPr>
        </p:pic>
        <p:sp>
          <p:nvSpPr>
            <p:cNvPr id="585" name="x + y = 2, 3, 4, ... , 15, 16"/>
            <p:cNvSpPr txBox="1"/>
            <p:nvPr/>
          </p:nvSpPr>
          <p:spPr>
            <a:xfrm>
              <a:off x="675171" y="-1"/>
              <a:ext cx="4119452" cy="542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Oriya MN"/>
                  <a:ea typeface="Oriya MN"/>
                  <a:cs typeface="Oriya MN"/>
                  <a:sym typeface="Oriya MN"/>
                </a:defRPr>
              </a:lvl1pPr>
            </a:lstStyle>
            <a:p>
              <a:r>
                <a:t>x + y = 2, 3, 4, ... , 15, 16</a:t>
              </a:r>
            </a:p>
          </p:txBody>
        </p:sp>
        <p:pic>
          <p:nvPicPr>
            <p:cNvPr id="586" name="线条" descr="线条"/>
            <p:cNvPicPr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2532387">
              <a:off x="96431" y="4846516"/>
              <a:ext cx="3871458" cy="101601"/>
            </a:xfrm>
            <a:prstGeom prst="rect">
              <a:avLst/>
            </a:prstGeom>
            <a:effectLst/>
          </p:spPr>
        </p:pic>
        <p:pic>
          <p:nvPicPr>
            <p:cNvPr id="588" name="线条" descr="线条"/>
            <p:cNvPicPr>
              <a:picLocks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2700000">
              <a:off x="293882" y="5486218"/>
              <a:ext cx="2098162" cy="101601"/>
            </a:xfrm>
            <a:prstGeom prst="rect">
              <a:avLst/>
            </a:prstGeom>
            <a:effectLst/>
          </p:spPr>
        </p:pic>
        <p:sp>
          <p:nvSpPr>
            <p:cNvPr id="590" name="x - y = -7, -6, -5, ... , 6, 7"/>
            <p:cNvSpPr txBox="1"/>
            <p:nvPr/>
          </p:nvSpPr>
          <p:spPr>
            <a:xfrm>
              <a:off x="634875" y="6435445"/>
              <a:ext cx="3970438" cy="542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6"/>
                  </a:solidFill>
                  <a:latin typeface="Oriya MN"/>
                  <a:ea typeface="Oriya MN"/>
                  <a:cs typeface="Oriya MN"/>
                  <a:sym typeface="Oriya MN"/>
                </a:defRPr>
              </a:lvl1pPr>
            </a:lstStyle>
            <a:p>
              <a:r>
                <a:t>x - y = -7, -6, -5, ... , 6, 7</a:t>
              </a:r>
            </a:p>
          </p:txBody>
        </p:sp>
        <p:pic>
          <p:nvPicPr>
            <p:cNvPr id="591" name="线条" descr="线条"/>
            <p:cNvPicPr>
              <a:picLocks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2700000">
              <a:off x="343003" y="5780649"/>
              <a:ext cx="1166963" cy="101601"/>
            </a:xfrm>
            <a:prstGeom prst="rect">
              <a:avLst/>
            </a:prstGeom>
            <a:effectLst/>
          </p:spPr>
        </p:pic>
        <p:pic>
          <p:nvPicPr>
            <p:cNvPr id="593" name="线条" descr="线条"/>
            <p:cNvPicPr>
              <a:picLocks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2700000">
              <a:off x="5028103" y="1436688"/>
              <a:ext cx="1166963" cy="101601"/>
            </a:xfrm>
            <a:prstGeom prst="rect">
              <a:avLst/>
            </a:prstGeom>
            <a:effectLst/>
          </p:spPr>
        </p:pic>
        <p:pic>
          <p:nvPicPr>
            <p:cNvPr id="595" name="线条" descr="线条"/>
            <p:cNvPicPr>
              <a:picLocks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2700000">
              <a:off x="4156255" y="1761487"/>
              <a:ext cx="2098162" cy="101601"/>
            </a:xfrm>
            <a:prstGeom prst="rect">
              <a:avLst/>
            </a:prstGeom>
            <a:effectLst/>
          </p:spPr>
        </p:pic>
        <p:pic>
          <p:nvPicPr>
            <p:cNvPr id="597" name="线条" descr="线条"/>
            <p:cNvPicPr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2532387">
              <a:off x="2691366" y="2326329"/>
              <a:ext cx="3871459" cy="101601"/>
            </a:xfrm>
            <a:prstGeom prst="rect">
              <a:avLst/>
            </a:prstGeom>
            <a:effectLst/>
          </p:spPr>
        </p:pic>
      </p:grpSp>
      <p:sp>
        <p:nvSpPr>
          <p:cNvPr id="600" name="// 左对角线/的计数器（黑板）…"/>
          <p:cNvSpPr txBox="1"/>
          <p:nvPr/>
        </p:nvSpPr>
        <p:spPr>
          <a:xfrm>
            <a:off x="6774360" y="2748696"/>
            <a:ext cx="5886288" cy="5830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左对角线/的计数器（黑板）</a:t>
            </a: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L_cnt[</a:t>
            </a:r>
            <a:r>
              <a:rPr>
                <a:solidFill>
                  <a:srgbClr val="272AD8"/>
                </a:solidFill>
              </a:rPr>
              <a:t>15</a:t>
            </a:r>
            <a:r>
              <a:rPr>
                <a:solidFill>
                  <a:srgbClr val="000000"/>
                </a:solidFill>
              </a:rPr>
              <a:t>];</a:t>
            </a:r>
            <a:endParaRPr>
              <a:solidFill>
                <a:schemeClr val="accent3">
                  <a:hueOff val="914337"/>
                  <a:satOff val="31515"/>
                  <a:lumOff val="-30790"/>
                </a:schemeClr>
              </a:solidFill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//</a:t>
            </a:r>
            <a:r>
              <a:t> </a:t>
            </a: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右对角线\的计数器（黑板）</a:t>
            </a: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R_cnt[</a:t>
            </a:r>
            <a:r>
              <a:rPr>
                <a:solidFill>
                  <a:srgbClr val="272AD8"/>
                </a:solidFill>
              </a:rPr>
              <a:t>15</a:t>
            </a:r>
            <a:r>
              <a:rPr>
                <a:solidFill>
                  <a:srgbClr val="000000"/>
                </a:solidFill>
              </a:rPr>
              <a:t>];</a:t>
            </a: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两个方向各有15条对角线，因此，数组元素的个数可以设为15。</a:t>
            </a: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/>
              <a:t>注意：</a:t>
            </a:r>
            <a:r>
              <a:t>x+y与x-y值域并不</a:t>
            </a:r>
            <a:r>
              <a:rPr lang="zh-CN" altLang="en-US"/>
              <a:t>是</a:t>
            </a:r>
            <a:r>
              <a:t>[0</a:t>
            </a:r>
            <a:r>
              <a:rPr lang="en-US"/>
              <a:t>, 15)</a:t>
            </a:r>
            <a:r>
              <a:t> ，</a:t>
            </a:r>
            <a:r>
              <a:rPr lang="zh-CN" altLang="en-US"/>
              <a:t>为便于</a:t>
            </a:r>
            <a:r>
              <a:t>存储相应位置皇后数，要</a:t>
            </a:r>
            <a:r>
              <a:rPr lang="zh-CN" altLang="en-US"/>
              <a:t>将值域调整映射到</a:t>
            </a:r>
            <a:r>
              <a:rPr lang="en-US" altLang="zh-CN"/>
              <a:t>[0, 15)</a:t>
            </a:r>
            <a:r>
              <a:t>：</a:t>
            </a:r>
          </a:p>
          <a:p>
            <a:pPr marL="457200" indent="-457200" defTabSz="439419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4318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solidFill>
                  <a:srgbClr val="0070C0"/>
                </a:solidFill>
              </a:rPr>
              <a:t>/</a:t>
            </a:r>
            <a:r>
              <a:rPr lang="en-US" altLang="zh-CN" sz="2400">
                <a:solidFill>
                  <a:srgbClr val="0070C0"/>
                </a:solidFill>
              </a:rPr>
              <a:t> </a:t>
            </a:r>
            <a:r>
              <a:rPr sz="2400">
                <a:solidFill>
                  <a:srgbClr val="0070C0"/>
                </a:solidFill>
              </a:rPr>
              <a:t>对角线：L_cnt[x+y-2]</a:t>
            </a:r>
          </a:p>
          <a:p>
            <a:pPr marL="457200" indent="-457200" defTabSz="439419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4318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solidFill>
                  <a:srgbClr val="0070C0"/>
                </a:solidFill>
              </a:rPr>
              <a:t>\</a:t>
            </a:r>
            <a:r>
              <a:rPr lang="en-US" altLang="zh-CN" sz="2400">
                <a:solidFill>
                  <a:srgbClr val="0070C0"/>
                </a:solidFill>
              </a:rPr>
              <a:t> </a:t>
            </a:r>
            <a:r>
              <a:rPr sz="2400">
                <a:solidFill>
                  <a:srgbClr val="0070C0"/>
                </a:solidFill>
              </a:rPr>
              <a:t>对角线：R_cnt[x-y+7]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2CCC96-841F-E0EB-0E51-69DCDBCE0FE6}"/>
              </a:ext>
            </a:extLst>
          </p:cNvPr>
          <p:cNvSpPr txBox="1"/>
          <p:nvPr/>
        </p:nvSpPr>
        <p:spPr>
          <a:xfrm>
            <a:off x="6774360" y="8563878"/>
            <a:ext cx="5245026" cy="4903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注：以前讲</a:t>
            </a: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IEEE</a:t>
            </a: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浮点格式时也提到过这种映射办法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603" name="解题思路1A：统计和检查对角线"/>
          <p:cNvSpPr>
            <a:spLocks noGrp="1"/>
          </p:cNvSpPr>
          <p:nvPr>
            <p:ph type="title"/>
          </p:nvPr>
        </p:nvSpPr>
        <p:spPr>
          <a:xfrm>
            <a:off x="547201" y="354125"/>
            <a:ext cx="7118043" cy="1152045"/>
          </a:xfrm>
          <a:prstGeom prst="rect">
            <a:avLst/>
          </a:prstGeom>
        </p:spPr>
        <p:txBody>
          <a:bodyPr/>
          <a:lstStyle/>
          <a:p>
            <a:r>
              <a:t>解题思路1A：统计和检查对角线</a:t>
            </a:r>
          </a:p>
        </p:txBody>
      </p:sp>
      <p:pic>
        <p:nvPicPr>
          <p:cNvPr id="60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036" y="206622"/>
            <a:ext cx="1435475" cy="1447051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bool IsSafe(int q[9]) {…"/>
          <p:cNvSpPr txBox="1"/>
          <p:nvPr/>
        </p:nvSpPr>
        <p:spPr>
          <a:xfrm>
            <a:off x="542513" y="2043388"/>
            <a:ext cx="10329751" cy="7604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bool</a:t>
            </a:r>
            <a:r>
              <a:rPr>
                <a:latin typeface="Lucida Console" panose="020B0609040504020204" pitchFamily="49" charset="0"/>
              </a:rPr>
              <a:t> IsSafe(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latin typeface="Lucida Console" panose="020B0609040504020204" pitchFamily="49" charset="0"/>
              </a:rPr>
              <a:t>])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zh-CN" altLang="en-US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Lucida Console" panose="020B0609040504020204" pitchFamily="49" charset="0"/>
                <a:ea typeface="华文细黑"/>
                <a:cs typeface="华文细黑"/>
                <a:sym typeface="华文细黑"/>
              </a:rPr>
              <a:t>此处处理各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Lucida Console" panose="020B0609040504020204" pitchFamily="49" charset="0"/>
                <a:ea typeface="华文细黑"/>
                <a:cs typeface="华文细黑"/>
                <a:sym typeface="华文细黑"/>
              </a:rPr>
              <a:t>行</a:t>
            </a:r>
            <a:r>
              <a:rPr lang="en-US" altLang="zh-CN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Lucida Console" panose="020B0609040504020204" pitchFamily="49" charset="0"/>
                <a:ea typeface="华文细黑"/>
                <a:cs typeface="华文细黑"/>
                <a:sym typeface="华文细黑"/>
              </a:rPr>
              <a:t>...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Lucida Console" panose="020B0609040504020204" pitchFamily="49" charset="0"/>
                <a:ea typeface="华文细黑"/>
                <a:cs typeface="华文细黑"/>
                <a:sym typeface="华文细黑"/>
              </a:rPr>
              <a:t>（略）</a:t>
            </a: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统计每条对角线上的皇后数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L_cnt[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] =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};  </a:t>
            </a:r>
            <a:r>
              <a:rPr>
                <a:latin typeface="Lucida Console" panose="020B0609040504020204" pitchFamily="49" charset="0"/>
              </a:rPr>
              <a:t>// 左对角线</a:t>
            </a:r>
            <a:r>
              <a:rPr lang="en-US" altLang="zh-CN"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/</a:t>
            </a:r>
            <a:r>
              <a:rPr lang="en-US" altLang="zh-CN"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的计数器（黑板）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R_cnt[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] =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};  </a:t>
            </a:r>
            <a:r>
              <a:rPr>
                <a:latin typeface="Lucida Console" panose="020B0609040504020204" pitchFamily="49" charset="0"/>
              </a:rPr>
              <a:t>// 右对角线</a:t>
            </a:r>
            <a:r>
              <a:rPr lang="en-US" altLang="zh-CN"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\</a:t>
            </a:r>
            <a:r>
              <a:rPr lang="en-US" altLang="zh-CN"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的计数器（黑板）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col=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col&lt;=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col++)</a:t>
            </a:r>
            <a:r>
              <a:rPr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</a:t>
            </a:r>
            <a:r>
              <a:rPr>
                <a:latin typeface="Lucida Console" panose="020B0609040504020204" pitchFamily="49" charset="0"/>
              </a:rPr>
              <a:t>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x = col;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y = q[col];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L_cnt[x+y-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]++;</a:t>
            </a:r>
            <a:r>
              <a:rPr lang="en-US" altLang="zh-CN">
                <a:latin typeface="Lucida Console" panose="020B0609040504020204" pitchFamily="49" charset="0"/>
              </a:rPr>
              <a:t> </a:t>
            </a:r>
            <a:r>
              <a:rPr lang="en-US" altLang="zh-CN">
                <a:solidFill>
                  <a:srgbClr val="00B05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// L_cnt[col+q[col]-2]++;</a:t>
            </a:r>
            <a:endParaRPr>
              <a:solidFill>
                <a:srgbClr val="00B050"/>
              </a:solidFill>
              <a:highlight>
                <a:srgbClr val="FFFF00"/>
              </a:highlight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R_cnt[x-y+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]++;</a:t>
            </a:r>
            <a:r>
              <a:rPr lang="en-US" altLang="zh-CN">
                <a:latin typeface="Lucida Console" panose="020B0609040504020204" pitchFamily="49" charset="0"/>
              </a:rPr>
              <a:t> </a:t>
            </a:r>
            <a:r>
              <a:rPr lang="en-US" altLang="zh-CN">
                <a:solidFill>
                  <a:srgbClr val="00B05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// R_cnt[col-q[col]+7]++;</a:t>
            </a:r>
            <a:endParaRPr>
              <a:solidFill>
                <a:srgbClr val="00B050"/>
              </a:solidFill>
              <a:highlight>
                <a:srgbClr val="FFFF00"/>
              </a:highlight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查看每条对角线上的皇后数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i=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 i&lt;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15</a:t>
            </a:r>
            <a:r>
              <a:rPr>
                <a:latin typeface="Lucida Console" panose="020B0609040504020204" pitchFamily="49" charset="0"/>
              </a:rPr>
              <a:t>; i++)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(L_cnt[i] &gt;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 || R_cnt[i] &gt;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)</a:t>
            </a:r>
            <a:r>
              <a:rPr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return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false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true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标注: 线形(带强调线) 1">
            <a:extLst>
              <a:ext uri="{FF2B5EF4-FFF2-40B4-BE49-F238E27FC236}">
                <a16:creationId xmlns:a16="http://schemas.microsoft.com/office/drawing/2014/main" id="{DCE18C5E-E80E-D0DC-CE81-7988A541AB41}"/>
              </a:ext>
            </a:extLst>
          </p:cNvPr>
          <p:cNvSpPr/>
          <p:nvPr/>
        </p:nvSpPr>
        <p:spPr>
          <a:xfrm>
            <a:off x="7665244" y="4840288"/>
            <a:ext cx="2419519" cy="718145"/>
          </a:xfrm>
          <a:prstGeom prst="accentCallout1">
            <a:avLst>
              <a:gd name="adj1" fmla="val 43540"/>
              <a:gd name="adj2" fmla="val -9002"/>
              <a:gd name="adj3" fmla="val 120388"/>
              <a:gd name="adj4" fmla="val -114253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rgbClr val="EE230C"/>
            </a:solidFill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数组元素也是变量，可以使用后缀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++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181165B-14B0-939E-F92B-5CB60F21EACE}"/>
              </a:ext>
            </a:extLst>
          </p:cNvPr>
          <p:cNvSpPr/>
          <p:nvPr/>
        </p:nvSpPr>
        <p:spPr>
          <a:xfrm>
            <a:off x="1966366" y="4766209"/>
            <a:ext cx="2896948" cy="938676"/>
          </a:xfrm>
          <a:prstGeom prst="roundRect">
            <a:avLst/>
          </a:prstGeom>
          <a:noFill/>
          <a:ln w="28575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903C2A-2ECE-1ACC-3EBA-CA597D98AA44}"/>
              </a:ext>
            </a:extLst>
          </p:cNvPr>
          <p:cNvSpPr txBox="1"/>
          <p:nvPr/>
        </p:nvSpPr>
        <p:spPr>
          <a:xfrm>
            <a:off x="542513" y="4740518"/>
            <a:ext cx="1384995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用临时变量</a:t>
            </a:r>
            <a:endParaRPr kumimoji="0" lang="en-US" altLang="zh-CN" sz="2000" b="1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>
                <a:solidFill>
                  <a:srgbClr val="0070C0"/>
                </a:solidFill>
              </a:rPr>
              <a:t>增加可读性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右中括号 4">
            <a:extLst>
              <a:ext uri="{FF2B5EF4-FFF2-40B4-BE49-F238E27FC236}">
                <a16:creationId xmlns:a16="http://schemas.microsoft.com/office/drawing/2014/main" id="{3752DD01-C094-333C-B3C5-ADBB740A2D4E}"/>
              </a:ext>
            </a:extLst>
          </p:cNvPr>
          <p:cNvSpPr/>
          <p:nvPr/>
        </p:nvSpPr>
        <p:spPr>
          <a:xfrm>
            <a:off x="9758995" y="5775667"/>
            <a:ext cx="218485" cy="718145"/>
          </a:xfrm>
          <a:prstGeom prst="rightBracke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72C2DE-75E4-0D41-D497-ED84F28527CA}"/>
              </a:ext>
            </a:extLst>
          </p:cNvPr>
          <p:cNvSpPr txBox="1"/>
          <p:nvPr/>
        </p:nvSpPr>
        <p:spPr>
          <a:xfrm>
            <a:off x="10028383" y="5613467"/>
            <a:ext cx="1291273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这种写法容易出错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3B7F2-217D-A70D-5874-53E5E4DF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1" y="354125"/>
            <a:ext cx="4850187" cy="1152045"/>
          </a:xfrm>
          <a:solidFill>
            <a:srgbClr val="7030A0"/>
          </a:solidFill>
        </p:spPr>
        <p:txBody>
          <a:bodyPr/>
          <a:lstStyle/>
          <a:p>
            <a:r>
              <a:rPr lang="zh-CN" altLang="en-US"/>
              <a:t>归并排序法的“改进”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2D0852-42EA-68B2-7474-7C5CE9FE7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0" y="2290047"/>
            <a:ext cx="7404599" cy="6789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0E00C52C-D0B7-765B-F61B-DAF44B30A2B8}"/>
              </a:ext>
            </a:extLst>
          </p:cNvPr>
          <p:cNvSpPr/>
          <p:nvPr/>
        </p:nvSpPr>
        <p:spPr>
          <a:xfrm>
            <a:off x="2306231" y="7375891"/>
            <a:ext cx="4196170" cy="1282587"/>
          </a:xfrm>
          <a:prstGeom prst="roundRect">
            <a:avLst>
              <a:gd name="adj" fmla="val 6085"/>
            </a:avLst>
          </a:prstGeom>
          <a:solidFill>
            <a:srgbClr val="00A2FF">
              <a:alpha val="34902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标注: 线形(带强调线) 5">
            <a:extLst>
              <a:ext uri="{FF2B5EF4-FFF2-40B4-BE49-F238E27FC236}">
                <a16:creationId xmlns:a16="http://schemas.microsoft.com/office/drawing/2014/main" id="{DBDDAE6B-DA75-B590-84D6-3EEFE6F1151D}"/>
              </a:ext>
            </a:extLst>
          </p:cNvPr>
          <p:cNvSpPr/>
          <p:nvPr/>
        </p:nvSpPr>
        <p:spPr>
          <a:xfrm>
            <a:off x="8003023" y="6361363"/>
            <a:ext cx="3633324" cy="718145"/>
          </a:xfrm>
          <a:prstGeom prst="accentCallout1">
            <a:avLst>
              <a:gd name="adj1" fmla="val 48047"/>
              <a:gd name="adj2" fmla="val -4101"/>
              <a:gd name="adj3" fmla="val 138416"/>
              <a:gd name="adj4" fmla="val -40783"/>
            </a:avLst>
          </a:prstGeom>
          <a:solidFill>
            <a:schemeClr val="accent4">
              <a:lumMod val="20000"/>
              <a:lumOff val="80000"/>
            </a:schemeClr>
          </a:solidFill>
          <a:ln w="28575" cap="flat">
            <a:solidFill>
              <a:srgbClr val="FF0000"/>
            </a:solidFill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EE230C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随着函数调用，动态数组被反复分配和释放，影响运行效率</a:t>
            </a:r>
          </a:p>
        </p:txBody>
      </p:sp>
      <p:sp>
        <p:nvSpPr>
          <p:cNvPr id="7" name="幻灯片编号">
            <a:extLst>
              <a:ext uri="{FF2B5EF4-FFF2-40B4-BE49-F238E27FC236}">
                <a16:creationId xmlns:a16="http://schemas.microsoft.com/office/drawing/2014/main" id="{321483C8-B101-D01D-C7EB-77EC3DC4AA7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555613" y="9176053"/>
            <a:ext cx="310413" cy="4602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941900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608" name="解题思路1A：完整的代码实现"/>
          <p:cNvSpPr>
            <a:spLocks noGrp="1"/>
          </p:cNvSpPr>
          <p:nvPr>
            <p:ph type="title"/>
          </p:nvPr>
        </p:nvSpPr>
        <p:spPr>
          <a:xfrm>
            <a:off x="547201" y="354125"/>
            <a:ext cx="6696562" cy="1152045"/>
          </a:xfrm>
          <a:prstGeom prst="rect">
            <a:avLst/>
          </a:prstGeom>
        </p:spPr>
        <p:txBody>
          <a:bodyPr/>
          <a:lstStyle/>
          <a:p>
            <a:r>
              <a:t>解题思路1A：完整的代码实现</a:t>
            </a:r>
          </a:p>
        </p:txBody>
      </p:sp>
      <p:sp>
        <p:nvSpPr>
          <p:cNvPr id="609" name="#include &lt;iostream&gt;…"/>
          <p:cNvSpPr txBox="1"/>
          <p:nvPr/>
        </p:nvSpPr>
        <p:spPr>
          <a:xfrm>
            <a:off x="308429" y="2529606"/>
            <a:ext cx="5136029" cy="6311901"/>
          </a:xfrm>
          <a:prstGeom prst="rect">
            <a:avLst/>
          </a:prstGeom>
          <a:ln w="127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8492A"/>
                </a:solidFill>
                <a:latin typeface="Lucida Console" panose="020B0609040504020204" pitchFamily="49" charset="0"/>
              </a:rPr>
              <a:t>#include </a:t>
            </a:r>
            <a:r>
              <a:rPr>
                <a:latin typeface="Lucida Console" panose="020B0609040504020204" pitchFamily="49" charset="0"/>
              </a:rPr>
              <a:t>&lt;iostream&gt;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using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namespace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std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bool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highlight>
                  <a:srgbClr val="FFFF00"/>
                </a:highlight>
                <a:latin typeface="Lucida Console" panose="020B0609040504020204" pitchFamily="49" charset="0"/>
              </a:rPr>
              <a:t>IsSafe</a:t>
            </a:r>
            <a:r>
              <a:rPr>
                <a:latin typeface="Lucida Console" panose="020B0609040504020204" pitchFamily="49" charset="0"/>
              </a:rPr>
              <a:t>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latin typeface="Lucida Console" panose="020B0609040504020204" pitchFamily="49" charset="0"/>
              </a:rPr>
              <a:t>])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统计各行上的皇后数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cnt[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] =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};  </a:t>
            </a:r>
            <a:r>
              <a:rPr>
                <a:latin typeface="Lucida Console" panose="020B0609040504020204" pitchFamily="49" charset="0"/>
              </a:rPr>
              <a:t>/// 记录各行上的皇后数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col=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col&lt;=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col++)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cnt[q[col]]++;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逐行查看各行上的皇后数，若大于1，则此方案不安全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row=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row&lt;=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row++)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(cnt[row] &gt;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)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return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false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统计每条对角线上的皇后数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L_cnt[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] =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};  </a:t>
            </a:r>
            <a:r>
              <a:rPr>
                <a:latin typeface="Lucida Console" panose="020B0609040504020204" pitchFamily="49" charset="0"/>
              </a:rPr>
              <a:t>// 左对角线/的计数器（黑板）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R_cnt[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] = {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};  </a:t>
            </a:r>
            <a:r>
              <a:rPr>
                <a:latin typeface="Lucida Console" panose="020B0609040504020204" pitchFamily="49" charset="0"/>
              </a:rPr>
              <a:t>// 右对角线\的计数器（黑板）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col=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col&lt;=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col++)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x = col;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y = q[col];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L_cnt[x+y-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]++;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R_cnt[x-y+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]++;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查看每条对角线上的皇后数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i=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 i&lt;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15</a:t>
            </a:r>
            <a:r>
              <a:rPr>
                <a:latin typeface="Lucida Console" panose="020B0609040504020204" pitchFamily="49" charset="0"/>
              </a:rPr>
              <a:t>; i++)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(L_cnt[i] &gt;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 || R_cnt[i] &gt;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)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return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false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true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10" name="int main() {…"/>
          <p:cNvSpPr txBox="1"/>
          <p:nvPr/>
        </p:nvSpPr>
        <p:spPr>
          <a:xfrm>
            <a:off x="5522981" y="2526038"/>
            <a:ext cx="7070846" cy="630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endParaRPr>
              <a:latin typeface="Lucida Console" panose="020B0609040504020204" pitchFamily="49" charset="0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endParaRPr>
              <a:latin typeface="Lucida Console" panose="020B0609040504020204" pitchFamily="49" charset="0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main()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latin typeface="Lucida Console" panose="020B0609040504020204" pitchFamily="49" charset="0"/>
              </a:rPr>
              <a:t>], num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6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6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6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31595D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IsSafe</a:t>
            </a:r>
            <a:r>
              <a:rPr>
                <a:latin typeface="Lucida Console" panose="020B0609040504020204" pitchFamily="49" charset="0"/>
              </a:rPr>
              <a:t>(q))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    num ++;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num &lt;&lt; </a:t>
            </a:r>
            <a:r>
              <a:rPr>
                <a:solidFill>
                  <a:srgbClr val="D12F1B"/>
                </a:solidFill>
                <a:latin typeface="Lucida Console" panose="020B0609040504020204" pitchFamily="49" charset="0"/>
              </a:rPr>
              <a:t>": "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i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i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i++) </a:t>
            </a: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q[i] &lt;&lt;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' '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3E1E81"/>
                </a:solidFill>
                <a:latin typeface="Lucida Console" panose="020B0609040504020204" pitchFamily="49" charset="0"/>
              </a:rPr>
              <a:t>endl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}</a:t>
            </a: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endParaRPr>
              <a:latin typeface="Lucida Console" panose="020B0609040504020204" pitchFamily="49" charset="0"/>
            </a:endParaRPr>
          </a:p>
        </p:txBody>
      </p:sp>
      <p:sp>
        <p:nvSpPr>
          <p:cNvPr id="611" name="矩形"/>
          <p:cNvSpPr/>
          <p:nvPr/>
        </p:nvSpPr>
        <p:spPr>
          <a:xfrm>
            <a:off x="5505359" y="2527736"/>
            <a:ext cx="6968067" cy="6319799"/>
          </a:xfrm>
          <a:prstGeom prst="rect">
            <a:avLst/>
          </a:prstGeom>
          <a:ln w="127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614" name="解题思路1B：判断皇后之间的攻击性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解题思路1B：判断皇后之间的攻击性</a:t>
            </a:r>
          </a:p>
        </p:txBody>
      </p:sp>
      <p:pic>
        <p:nvPicPr>
          <p:cNvPr id="61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036" y="206622"/>
            <a:ext cx="1435475" cy="1447051"/>
          </a:xfrm>
          <a:prstGeom prst="rect">
            <a:avLst/>
          </a:prstGeom>
          <a:ln w="12700">
            <a:miter lim="400000"/>
          </a:ln>
        </p:spPr>
      </p:pic>
      <p:sp>
        <p:nvSpPr>
          <p:cNvPr id="616" name="以皇后为枚举对象，对皇后两两之间进行攻击性的判断。…"/>
          <p:cNvSpPr txBox="1"/>
          <p:nvPr/>
        </p:nvSpPr>
        <p:spPr>
          <a:xfrm>
            <a:off x="546046" y="2170015"/>
            <a:ext cx="11912708" cy="1721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600"/>
            </a:pPr>
            <a:r>
              <a:t>以皇后为枚举对象，对皇后</a:t>
            </a:r>
            <a:r>
              <a:rPr lang="zh-CN" altLang="en-US"/>
              <a:t>相互之间</a:t>
            </a:r>
            <a:r>
              <a:t>之间攻击性</a:t>
            </a:r>
            <a:r>
              <a:rPr lang="zh-CN" altLang="en-US"/>
              <a:t>进行</a:t>
            </a:r>
            <a:r>
              <a:t>判断。</a:t>
            </a:r>
          </a:p>
          <a:p>
            <a:pPr>
              <a:defRPr sz="2600"/>
            </a:pPr>
            <a:r>
              <a:rPr lang="en-US" altLang="zh-CN">
                <a:sym typeface="Wingdings" panose="05000000000000000000" pitchFamily="2" charset="2"/>
              </a:rPr>
              <a:t> </a:t>
            </a:r>
            <a:r>
              <a:t>借鉴</a:t>
            </a:r>
            <a:r>
              <a:rPr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插入排序</a:t>
            </a:r>
            <a:r>
              <a:t>的思想 ——按行或列的次序，将后面的每一个皇后跟前面所有皇后依次进行攻击判断。</a:t>
            </a:r>
          </a:p>
        </p:txBody>
      </p:sp>
      <p:pic>
        <p:nvPicPr>
          <p:cNvPr id="617" name="图像" descr="图像"/>
          <p:cNvPicPr>
            <a:picLocks noChangeAspect="1"/>
          </p:cNvPicPr>
          <p:nvPr/>
        </p:nvPicPr>
        <p:blipFill>
          <a:blip r:embed="rId2"/>
          <a:srcRect l="6946" t="7399" r="6946" b="7399"/>
          <a:stretch>
            <a:fillRect/>
          </a:stretch>
        </p:blipFill>
        <p:spPr>
          <a:xfrm>
            <a:off x="1384781" y="4131319"/>
            <a:ext cx="4136142" cy="412561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18" name="表格"/>
          <p:cNvGraphicFramePr/>
          <p:nvPr>
            <p:extLst>
              <p:ext uri="{D42A27DB-BD31-4B8C-83A1-F6EECF244321}">
                <p14:modId xmlns:p14="http://schemas.microsoft.com/office/powerpoint/2010/main" val="1756760642"/>
              </p:ext>
            </p:extLst>
          </p:nvPr>
        </p:nvGraphicFramePr>
        <p:xfrm>
          <a:off x="909628" y="8404439"/>
          <a:ext cx="4583682" cy="560448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50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2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2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92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2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6044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bg1">
                              <a:lumMod val="65000"/>
                            </a:schemeClr>
                          </a:solidFill>
                          <a:sym typeface="Helvetica Neue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9" name="q"/>
          <p:cNvSpPr txBox="1"/>
          <p:nvPr/>
        </p:nvSpPr>
        <p:spPr>
          <a:xfrm>
            <a:off x="454546" y="8323011"/>
            <a:ext cx="3470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q</a:t>
            </a:r>
          </a:p>
        </p:txBody>
      </p:sp>
      <p:graphicFrame>
        <p:nvGraphicFramePr>
          <p:cNvPr id="620" name="表格"/>
          <p:cNvGraphicFramePr/>
          <p:nvPr/>
        </p:nvGraphicFramePr>
        <p:xfrm>
          <a:off x="7199351" y="4212746"/>
          <a:ext cx="4583682" cy="560448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50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2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2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92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2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6044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1" name="q"/>
          <p:cNvSpPr txBox="1"/>
          <p:nvPr/>
        </p:nvSpPr>
        <p:spPr>
          <a:xfrm>
            <a:off x="6744269" y="4131319"/>
            <a:ext cx="3470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q</a:t>
            </a:r>
          </a:p>
        </p:txBody>
      </p:sp>
      <p:pic>
        <p:nvPicPr>
          <p:cNvPr id="622" name="矩形" descr="矩形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163232" y="4061894"/>
            <a:ext cx="3690114" cy="862154"/>
          </a:xfrm>
          <a:prstGeom prst="rect">
            <a:avLst/>
          </a:prstGeom>
        </p:spPr>
      </p:pic>
      <p:sp>
        <p:nvSpPr>
          <p:cNvPr id="624" name="线条"/>
          <p:cNvSpPr/>
          <p:nvPr/>
        </p:nvSpPr>
        <p:spPr>
          <a:xfrm>
            <a:off x="8150772" y="3882623"/>
            <a:ext cx="1435475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25" name="bool CanAttack(int q[9], int pos1, int pos2) {…"/>
          <p:cNvSpPr txBox="1"/>
          <p:nvPr/>
        </p:nvSpPr>
        <p:spPr>
          <a:xfrm>
            <a:off x="6408568" y="5131734"/>
            <a:ext cx="6150723" cy="3921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76554">
              <a:lnSpc>
                <a:spcPct val="120000"/>
              </a:lnSpc>
              <a:tabLst>
                <a:tab pos="3683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bool</a:t>
            </a:r>
            <a:r>
              <a:rPr>
                <a:latin typeface="Lucida Console" panose="020B0609040504020204" pitchFamily="49" charset="0"/>
              </a:rPr>
              <a:t> CanAttack(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latin typeface="Lucida Console" panose="020B0609040504020204" pitchFamily="49" charset="0"/>
              </a:rPr>
              <a:t>],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pos1,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pos2)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(q[pos1] == q[pos2])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return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true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3E1E81"/>
                </a:solidFill>
                <a:latin typeface="Lucida Console" panose="020B0609040504020204" pitchFamily="49" charset="0"/>
              </a:rPr>
              <a:t>abs</a:t>
            </a:r>
            <a:r>
              <a:rPr>
                <a:latin typeface="Lucida Console" panose="020B0609040504020204" pitchFamily="49" charset="0"/>
              </a:rPr>
              <a:t>(pos1-pos2) == </a:t>
            </a:r>
            <a:r>
              <a:rPr>
                <a:solidFill>
                  <a:srgbClr val="3E1E81"/>
                </a:solidFill>
                <a:latin typeface="Lucida Console" panose="020B0609040504020204" pitchFamily="49" charset="0"/>
              </a:rPr>
              <a:t>abs</a:t>
            </a:r>
            <a:r>
              <a:rPr>
                <a:latin typeface="Lucida Console" panose="020B0609040504020204" pitchFamily="49" charset="0"/>
              </a:rPr>
              <a:t>(q[pos1]-q[pos2])) </a:t>
            </a: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return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true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false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>
              <a:latin typeface="Lucida Console" panose="020B0609040504020204" pitchFamily="49" charset="0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bool</a:t>
            </a:r>
            <a:r>
              <a:rPr>
                <a:latin typeface="Lucida Console" panose="020B0609040504020204" pitchFamily="49" charset="0"/>
              </a:rPr>
              <a:t> IsSafe(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latin typeface="Lucida Console" panose="020B0609040504020204" pitchFamily="49" charset="0"/>
              </a:rPr>
              <a:t>])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i=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; i&lt;=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i++)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for</a:t>
            </a:r>
            <a:r>
              <a:rPr>
                <a:highlight>
                  <a:srgbClr val="FFFF00"/>
                </a:highlight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int</a:t>
            </a:r>
            <a:r>
              <a:rPr>
                <a:highlight>
                  <a:srgbClr val="FFFF00"/>
                </a:highlight>
                <a:latin typeface="Lucida Console" panose="020B0609040504020204" pitchFamily="49" charset="0"/>
              </a:rPr>
              <a:t> j=</a:t>
            </a:r>
            <a:r>
              <a:rPr>
                <a:solidFill>
                  <a:srgbClr val="272AD8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</a:t>
            </a:r>
            <a:r>
              <a:rPr>
                <a:highlight>
                  <a:srgbClr val="FFFF00"/>
                </a:highlight>
                <a:latin typeface="Lucida Console" panose="020B0609040504020204" pitchFamily="49" charset="0"/>
              </a:rPr>
              <a:t>; j&lt;=i-</a:t>
            </a:r>
            <a:r>
              <a:rPr>
                <a:solidFill>
                  <a:srgbClr val="272AD8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</a:t>
            </a:r>
            <a:r>
              <a:rPr>
                <a:highlight>
                  <a:srgbClr val="FFFF00"/>
                </a:highlight>
                <a:latin typeface="Lucida Console" panose="020B0609040504020204" pitchFamily="49" charset="0"/>
              </a:rPr>
              <a:t>; j++)</a:t>
            </a:r>
            <a:endParaRPr>
              <a:highlight>
                <a:srgbClr val="FFFF00"/>
              </a:highlight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Lucida Console" panose="020B0609040504020204" pitchFamily="49" charset="0"/>
              </a:rPr>
              <a:t>CanAttack</a:t>
            </a:r>
            <a:r>
              <a:rPr>
                <a:latin typeface="Lucida Console" panose="020B0609040504020204" pitchFamily="49" charset="0"/>
              </a:rPr>
              <a:t>(q, i, j))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return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false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true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26" name="矩形"/>
          <p:cNvSpPr/>
          <p:nvPr/>
        </p:nvSpPr>
        <p:spPr>
          <a:xfrm>
            <a:off x="6408568" y="5169639"/>
            <a:ext cx="6174981" cy="180485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62B838-A811-492F-B233-873BC3A47867}"/>
              </a:ext>
            </a:extLst>
          </p:cNvPr>
          <p:cNvSpPr/>
          <p:nvPr/>
        </p:nvSpPr>
        <p:spPr>
          <a:xfrm>
            <a:off x="7739591" y="4153890"/>
            <a:ext cx="1471760" cy="678160"/>
          </a:xfrm>
          <a:prstGeom prst="rect">
            <a:avLst/>
          </a:prstGeom>
          <a:noFill/>
          <a:ln w="28575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线条">
            <a:extLst>
              <a:ext uri="{FF2B5EF4-FFF2-40B4-BE49-F238E27FC236}">
                <a16:creationId xmlns:a16="http://schemas.microsoft.com/office/drawing/2014/main" id="{69791243-2252-47B9-9FC9-AACA3E6CA65C}"/>
              </a:ext>
            </a:extLst>
          </p:cNvPr>
          <p:cNvSpPr/>
          <p:nvPr/>
        </p:nvSpPr>
        <p:spPr>
          <a:xfrm flipH="1" flipV="1">
            <a:off x="8875305" y="5057667"/>
            <a:ext cx="615887" cy="1547"/>
          </a:xfrm>
          <a:prstGeom prst="line">
            <a:avLst/>
          </a:prstGeom>
          <a:ln w="50800">
            <a:solidFill>
              <a:srgbClr val="00B0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CA5F275-92E2-4D4A-99BA-1614BC810EFC}"/>
              </a:ext>
            </a:extLst>
          </p:cNvPr>
          <p:cNvSpPr/>
          <p:nvPr/>
        </p:nvSpPr>
        <p:spPr>
          <a:xfrm>
            <a:off x="9225076" y="4234117"/>
            <a:ext cx="517705" cy="517705"/>
          </a:xfrm>
          <a:prstGeom prst="ellipse">
            <a:avLst/>
          </a:prstGeom>
          <a:noFill/>
          <a:ln w="28575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1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5A07FFC-5389-4C0B-B3A7-96264FBE0B81}"/>
              </a:ext>
            </a:extLst>
          </p:cNvPr>
          <p:cNvSpPr/>
          <p:nvPr/>
        </p:nvSpPr>
        <p:spPr>
          <a:xfrm>
            <a:off x="9165430" y="4993481"/>
            <a:ext cx="3350419" cy="1428750"/>
          </a:xfrm>
          <a:prstGeom prst="roundRect">
            <a:avLst>
              <a:gd name="adj" fmla="val 7093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31" name="int main() {…"/>
          <p:cNvSpPr txBox="1"/>
          <p:nvPr/>
        </p:nvSpPr>
        <p:spPr>
          <a:xfrm>
            <a:off x="5611469" y="2933521"/>
            <a:ext cx="7070846" cy="5504071"/>
          </a:xfrm>
          <a:prstGeom prst="rect">
            <a:avLst/>
          </a:prstGeom>
          <a:ln w="127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main()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latin typeface="Lucida Console" panose="020B0609040504020204" pitchFamily="49" charset="0"/>
              </a:rPr>
              <a:t>], num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6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6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6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31595D"/>
                </a:solidFill>
                <a:latin typeface="Lucida Console" panose="020B0609040504020204" pitchFamily="49" charset="0"/>
              </a:rPr>
              <a:t>IsSafe</a:t>
            </a:r>
            <a:r>
              <a:rPr>
                <a:latin typeface="Lucida Console" panose="020B0609040504020204" pitchFamily="49" charset="0"/>
              </a:rPr>
              <a:t>(q))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    num ++;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num &lt;&lt; </a:t>
            </a:r>
            <a:r>
              <a:rPr>
                <a:solidFill>
                  <a:srgbClr val="D12F1B"/>
                </a:solidFill>
                <a:latin typeface="Lucida Console" panose="020B0609040504020204" pitchFamily="49" charset="0"/>
              </a:rPr>
              <a:t>": "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i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i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i++) </a:t>
            </a: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q[i] &lt;&lt;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' '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3E1E81"/>
                </a:solidFill>
                <a:latin typeface="Lucida Console" panose="020B0609040504020204" pitchFamily="49" charset="0"/>
              </a:rPr>
              <a:t>endl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}</a:t>
            </a: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629" name="解题思路1B：完整的代码实现"/>
          <p:cNvSpPr>
            <a:spLocks noGrp="1"/>
          </p:cNvSpPr>
          <p:nvPr>
            <p:ph type="title"/>
          </p:nvPr>
        </p:nvSpPr>
        <p:spPr>
          <a:xfrm>
            <a:off x="547201" y="354125"/>
            <a:ext cx="6696562" cy="1152045"/>
          </a:xfrm>
          <a:prstGeom prst="rect">
            <a:avLst/>
          </a:prstGeom>
        </p:spPr>
        <p:txBody>
          <a:bodyPr/>
          <a:lstStyle/>
          <a:p>
            <a:r>
              <a:t>解题思路1B：完整的代码实现</a:t>
            </a:r>
          </a:p>
        </p:txBody>
      </p:sp>
      <p:sp>
        <p:nvSpPr>
          <p:cNvPr id="630" name="#include &lt;iostream&gt;…"/>
          <p:cNvSpPr txBox="1"/>
          <p:nvPr/>
        </p:nvSpPr>
        <p:spPr>
          <a:xfrm>
            <a:off x="615757" y="3833768"/>
            <a:ext cx="4869078" cy="3703578"/>
          </a:xfrm>
          <a:prstGeom prst="rect">
            <a:avLst/>
          </a:prstGeom>
          <a:ln w="127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8492A"/>
                </a:solidFill>
                <a:latin typeface="Lucida Console" panose="020B0609040504020204" pitchFamily="49" charset="0"/>
              </a:rPr>
              <a:t>#include </a:t>
            </a:r>
            <a:r>
              <a:rPr>
                <a:latin typeface="Lucida Console" panose="020B0609040504020204" pitchFamily="49" charset="0"/>
              </a:rPr>
              <a:t>&lt;iostream&gt;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using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namespace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std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bool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highlight>
                  <a:srgbClr val="FFFF00"/>
                </a:highlight>
                <a:latin typeface="Lucida Console" panose="020B0609040504020204" pitchFamily="49" charset="0"/>
              </a:rPr>
              <a:t>CanAttack</a:t>
            </a:r>
            <a:r>
              <a:rPr>
                <a:latin typeface="Lucida Console" panose="020B0609040504020204" pitchFamily="49" charset="0"/>
              </a:rPr>
              <a:t>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latin typeface="Lucida Console" panose="020B0609040504020204" pitchFamily="49" charset="0"/>
              </a:rPr>
              <a:t>],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pos1,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pos2)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(q[pos1] == q[pos2]) </a:t>
            </a: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return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true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3E1E81"/>
                </a:solidFill>
                <a:latin typeface="Lucida Console" panose="020B0609040504020204" pitchFamily="49" charset="0"/>
              </a:rPr>
              <a:t>abs</a:t>
            </a:r>
            <a:r>
              <a:rPr>
                <a:latin typeface="Lucida Console" panose="020B0609040504020204" pitchFamily="49" charset="0"/>
              </a:rPr>
              <a:t>(pos1-pos2) == </a:t>
            </a:r>
            <a:r>
              <a:rPr>
                <a:solidFill>
                  <a:srgbClr val="3E1E81"/>
                </a:solidFill>
                <a:latin typeface="Lucida Console" panose="020B0609040504020204" pitchFamily="49" charset="0"/>
              </a:rPr>
              <a:t>abs</a:t>
            </a:r>
            <a:r>
              <a:rPr>
                <a:latin typeface="Lucida Console" panose="020B0609040504020204" pitchFamily="49" charset="0"/>
              </a:rPr>
              <a:t>(q[pos1]-q[pos2])) </a:t>
            </a: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return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true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false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bool</a:t>
            </a:r>
            <a:r>
              <a:rPr>
                <a:latin typeface="Lucida Console" panose="020B0609040504020204" pitchFamily="49" charset="0"/>
              </a:rPr>
              <a:t> IsSafe(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latin typeface="Lucida Console" panose="020B0609040504020204" pitchFamily="49" charset="0"/>
              </a:rPr>
              <a:t>])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i=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; i&lt;=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i++)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j=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j&lt;=i-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j++)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31595D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CanAttack</a:t>
            </a:r>
            <a:r>
              <a:rPr>
                <a:latin typeface="Lucida Console" panose="020B0609040504020204" pitchFamily="49" charset="0"/>
              </a:rPr>
              <a:t>(q, i, j)) </a:t>
            </a: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return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false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true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A52238F-C925-4558-A690-3D16FECDCE52}"/>
              </a:ext>
            </a:extLst>
          </p:cNvPr>
          <p:cNvSpPr/>
          <p:nvPr/>
        </p:nvSpPr>
        <p:spPr>
          <a:xfrm>
            <a:off x="6436518" y="5250656"/>
            <a:ext cx="3350419" cy="1428750"/>
          </a:xfrm>
          <a:prstGeom prst="roundRect">
            <a:avLst>
              <a:gd name="adj" fmla="val 7093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36" name="int main()…"/>
          <p:cNvSpPr txBox="1"/>
          <p:nvPr/>
        </p:nvSpPr>
        <p:spPr>
          <a:xfrm>
            <a:off x="5611469" y="3833770"/>
            <a:ext cx="4445128" cy="3703578"/>
          </a:xfrm>
          <a:prstGeom prst="rect">
            <a:avLst/>
          </a:prstGeom>
          <a:ln w="127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sz="1300">
                <a:solidFill>
                  <a:srgbClr val="BA2DA2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#include &lt;algorithm&gt;</a:t>
            </a: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 sz="1300"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 sz="1300">
                <a:latin typeface="Lucida Console" panose="020B0609040504020204" pitchFamily="49" charset="0"/>
              </a:rPr>
              <a:t> main()</a:t>
            </a:r>
            <a:endParaRPr sz="13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 sz="1300">
                <a:latin typeface="Lucida Console" panose="020B0609040504020204" pitchFamily="49" charset="0"/>
              </a:rPr>
              <a:t>{</a:t>
            </a:r>
            <a:endParaRPr sz="13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 sz="1300">
                <a:latin typeface="Lucida Console" panose="020B0609040504020204" pitchFamily="49" charset="0"/>
              </a:rPr>
              <a:t>    </a:t>
            </a:r>
            <a:r>
              <a:rPr sz="1300"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 sz="1300">
                <a:latin typeface="Lucida Console" panose="020B0609040504020204" pitchFamily="49" charset="0"/>
              </a:rPr>
              <a:t> q[</a:t>
            </a:r>
            <a:r>
              <a:rPr sz="1300"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 sz="1300">
                <a:latin typeface="Lucida Console" panose="020B0609040504020204" pitchFamily="49" charset="0"/>
              </a:rPr>
              <a:t>], num = </a:t>
            </a:r>
            <a:r>
              <a:rPr sz="1300"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 sz="1300">
                <a:latin typeface="Lucida Console" panose="020B0609040504020204" pitchFamily="49" charset="0"/>
              </a:rPr>
              <a:t>;</a:t>
            </a:r>
            <a:endParaRPr sz="13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 sz="1300">
                <a:latin typeface="Lucida Console" panose="020B0609040504020204" pitchFamily="49" charset="0"/>
              </a:rPr>
              <a:t>    </a:t>
            </a:r>
            <a:r>
              <a:rPr sz="13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Lucida Console" panose="020B0609040504020204" pitchFamily="49" charset="0"/>
              </a:rPr>
              <a:t>// int q = {?, 1, 2, 3, 4, 5, 6, 7, 8};</a:t>
            </a:r>
            <a:endParaRPr sz="13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 sz="1300">
                <a:latin typeface="Lucida Console" panose="020B0609040504020204" pitchFamily="49" charset="0"/>
              </a:rPr>
              <a:t>    </a:t>
            </a:r>
            <a:r>
              <a:rPr sz="1300"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 sz="1300">
                <a:latin typeface="Lucida Console" panose="020B0609040504020204" pitchFamily="49" charset="0"/>
              </a:rPr>
              <a:t> (</a:t>
            </a:r>
            <a:r>
              <a:rPr sz="1300"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 sz="1300">
                <a:latin typeface="Lucida Console" panose="020B0609040504020204" pitchFamily="49" charset="0"/>
              </a:rPr>
              <a:t> i=</a:t>
            </a:r>
            <a:r>
              <a:rPr sz="1300"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 sz="1300">
                <a:latin typeface="Lucida Console" panose="020B0609040504020204" pitchFamily="49" charset="0"/>
              </a:rPr>
              <a:t>; i&lt;=</a:t>
            </a:r>
            <a:r>
              <a:rPr sz="1300"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 sz="1300">
                <a:latin typeface="Lucida Console" panose="020B0609040504020204" pitchFamily="49" charset="0"/>
              </a:rPr>
              <a:t>; i++) q[i] = i;</a:t>
            </a:r>
            <a:endParaRPr sz="13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 sz="1300">
                <a:latin typeface="Lucida Console" panose="020B0609040504020204" pitchFamily="49" charset="0"/>
              </a:rPr>
              <a:t>    </a:t>
            </a:r>
            <a:r>
              <a:rPr sz="1300">
                <a:solidFill>
                  <a:srgbClr val="BA2DA2"/>
                </a:solidFill>
                <a:latin typeface="Lucida Console" panose="020B0609040504020204" pitchFamily="49" charset="0"/>
              </a:rPr>
              <a:t>do</a:t>
            </a:r>
            <a:r>
              <a:rPr sz="1300">
                <a:latin typeface="Lucida Console" panose="020B0609040504020204" pitchFamily="49" charset="0"/>
              </a:rPr>
              <a:t> {</a:t>
            </a:r>
            <a:endParaRPr sz="13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 sz="1300">
                <a:latin typeface="Lucida Console" panose="020B0609040504020204" pitchFamily="49" charset="0"/>
              </a:rPr>
              <a:t>        </a:t>
            </a:r>
            <a:r>
              <a:rPr sz="1300"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 sz="1300">
                <a:latin typeface="Lucida Console" panose="020B0609040504020204" pitchFamily="49" charset="0"/>
              </a:rPr>
              <a:t> (</a:t>
            </a:r>
            <a:r>
              <a:rPr sz="1300">
                <a:solidFill>
                  <a:srgbClr val="31595D"/>
                </a:solidFill>
                <a:latin typeface="Lucida Console" panose="020B0609040504020204" pitchFamily="49" charset="0"/>
              </a:rPr>
              <a:t>IsSafe</a:t>
            </a:r>
            <a:r>
              <a:rPr sz="1300">
                <a:latin typeface="Lucida Console" panose="020B0609040504020204" pitchFamily="49" charset="0"/>
              </a:rPr>
              <a:t>(q)) {</a:t>
            </a:r>
            <a:endParaRPr sz="13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 sz="1300">
                <a:latin typeface="Lucida Console" panose="020B0609040504020204" pitchFamily="49" charset="0"/>
              </a:rPr>
              <a:t>            num ++;</a:t>
            </a:r>
            <a:endParaRPr sz="13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 sz="1300">
                <a:latin typeface="Lucida Console" panose="020B0609040504020204" pitchFamily="49" charset="0"/>
              </a:rPr>
              <a:t>            </a:t>
            </a:r>
            <a:r>
              <a:rPr sz="1300"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 sz="1300">
                <a:latin typeface="Lucida Console" panose="020B0609040504020204" pitchFamily="49" charset="0"/>
              </a:rPr>
              <a:t> &lt;&lt; num &lt;&lt; </a:t>
            </a:r>
            <a:r>
              <a:rPr sz="1300">
                <a:solidFill>
                  <a:srgbClr val="D12F1B"/>
                </a:solidFill>
                <a:latin typeface="Lucida Console" panose="020B0609040504020204" pitchFamily="49" charset="0"/>
              </a:rPr>
              <a:t>": "</a:t>
            </a:r>
            <a:r>
              <a:rPr sz="1300">
                <a:latin typeface="Lucida Console" panose="020B0609040504020204" pitchFamily="49" charset="0"/>
              </a:rPr>
              <a:t>;</a:t>
            </a:r>
            <a:endParaRPr sz="13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 sz="1300">
                <a:latin typeface="Lucida Console" panose="020B0609040504020204" pitchFamily="49" charset="0"/>
              </a:rPr>
              <a:t>            </a:t>
            </a:r>
            <a:r>
              <a:rPr sz="1300"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 sz="1300">
                <a:latin typeface="Lucida Console" panose="020B0609040504020204" pitchFamily="49" charset="0"/>
              </a:rPr>
              <a:t> (</a:t>
            </a:r>
            <a:r>
              <a:rPr sz="1300"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 sz="1300">
                <a:latin typeface="Lucida Console" panose="020B0609040504020204" pitchFamily="49" charset="0"/>
              </a:rPr>
              <a:t> i = </a:t>
            </a:r>
            <a:r>
              <a:rPr sz="1300"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 sz="1300">
                <a:latin typeface="Lucida Console" panose="020B0609040504020204" pitchFamily="49" charset="0"/>
              </a:rPr>
              <a:t>; i &lt;= </a:t>
            </a:r>
            <a:r>
              <a:rPr sz="1300"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 sz="1300">
                <a:latin typeface="Lucida Console" panose="020B0609040504020204" pitchFamily="49" charset="0"/>
              </a:rPr>
              <a:t>; i++)</a:t>
            </a:r>
            <a:endParaRPr sz="13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 sz="1300">
                <a:latin typeface="Lucida Console" panose="020B0609040504020204" pitchFamily="49" charset="0"/>
              </a:rPr>
              <a:t>                </a:t>
            </a:r>
            <a:r>
              <a:rPr sz="1300"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 sz="1300">
                <a:latin typeface="Lucida Console" panose="020B0609040504020204" pitchFamily="49" charset="0"/>
              </a:rPr>
              <a:t> &lt;&lt; q[i] &lt;&lt; </a:t>
            </a:r>
            <a:r>
              <a:rPr sz="1300">
                <a:solidFill>
                  <a:srgbClr val="272AD8"/>
                </a:solidFill>
                <a:latin typeface="Lucida Console" panose="020B0609040504020204" pitchFamily="49" charset="0"/>
              </a:rPr>
              <a:t>' '</a:t>
            </a:r>
            <a:r>
              <a:rPr sz="1300">
                <a:latin typeface="Lucida Console" panose="020B0609040504020204" pitchFamily="49" charset="0"/>
              </a:rPr>
              <a:t>;</a:t>
            </a:r>
            <a:endParaRPr sz="13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 sz="1300">
                <a:latin typeface="Lucida Console" panose="020B0609040504020204" pitchFamily="49" charset="0"/>
              </a:rPr>
              <a:t>            </a:t>
            </a:r>
            <a:r>
              <a:rPr sz="1300"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 sz="1300">
                <a:latin typeface="Lucida Console" panose="020B0609040504020204" pitchFamily="49" charset="0"/>
              </a:rPr>
              <a:t> &lt;&lt; </a:t>
            </a:r>
            <a:r>
              <a:rPr sz="1300">
                <a:solidFill>
                  <a:srgbClr val="3E1E81"/>
                </a:solidFill>
                <a:latin typeface="Lucida Console" panose="020B0609040504020204" pitchFamily="49" charset="0"/>
              </a:rPr>
              <a:t>endl</a:t>
            </a:r>
            <a:r>
              <a:rPr sz="1300">
                <a:latin typeface="Lucida Console" panose="020B0609040504020204" pitchFamily="49" charset="0"/>
              </a:rPr>
              <a:t>;</a:t>
            </a:r>
            <a:endParaRPr sz="13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 sz="1300">
                <a:latin typeface="Lucida Console" panose="020B0609040504020204" pitchFamily="49" charset="0"/>
              </a:rPr>
              <a:t>        }</a:t>
            </a:r>
            <a:endParaRPr sz="13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00">
                <a:solidFill>
                  <a:srgbClr val="000000"/>
                </a:solidFill>
                <a:latin typeface="Lucida Console" panose="020B0609040504020204" pitchFamily="49" charset="0"/>
              </a:rPr>
              <a:t>    } </a:t>
            </a:r>
            <a:r>
              <a:rPr sz="1300">
                <a:solidFill>
                  <a:srgbClr val="BA2DA2"/>
                </a:solidFill>
                <a:latin typeface="Lucida Console" panose="020B0609040504020204" pitchFamily="49" charset="0"/>
              </a:rPr>
              <a:t>while</a:t>
            </a:r>
            <a:r>
              <a:rPr sz="130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sz="1300">
                <a:latin typeface="Lucida Console" panose="020B0609040504020204" pitchFamily="49" charset="0"/>
              </a:rPr>
              <a:t>next_permutation</a:t>
            </a:r>
            <a:r>
              <a:rPr sz="1300">
                <a:solidFill>
                  <a:srgbClr val="000000"/>
                </a:solidFill>
                <a:latin typeface="Lucida Console" panose="020B0609040504020204" pitchFamily="49" charset="0"/>
              </a:rPr>
              <a:t>(q+</a:t>
            </a:r>
            <a:r>
              <a:rPr sz="1300"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 sz="1300">
                <a:solidFill>
                  <a:srgbClr val="000000"/>
                </a:solidFill>
                <a:latin typeface="Lucida Console" panose="020B0609040504020204" pitchFamily="49" charset="0"/>
              </a:rPr>
              <a:t>, q+</a:t>
            </a:r>
            <a:r>
              <a:rPr sz="1300"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 sz="1300">
                <a:solidFill>
                  <a:srgbClr val="000000"/>
                </a:solidFill>
                <a:latin typeface="Lucida Console" panose="020B0609040504020204" pitchFamily="49" charset="0"/>
              </a:rPr>
              <a:t>));</a:t>
            </a:r>
            <a:endParaRPr sz="1300"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 sz="1300">
                <a:latin typeface="Lucida Console" panose="020B0609040504020204" pitchFamily="49" charset="0"/>
              </a:rPr>
              <a:t>    </a:t>
            </a:r>
            <a:endParaRPr sz="1300"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0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sz="1300">
                <a:latin typeface="Lucida Console" panose="020B0609040504020204" pitchFamily="49" charset="0"/>
              </a:rPr>
              <a:t>return</a:t>
            </a:r>
            <a:r>
              <a:rPr sz="13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sz="1300"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 sz="130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 sz="1300"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 sz="13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63</a:t>
            </a:fld>
            <a:endParaRPr/>
          </a:p>
        </p:txBody>
      </p:sp>
      <p:sp>
        <p:nvSpPr>
          <p:cNvPr id="634" name="解题思路1C：“聪明”的暴力 － 全排列"/>
          <p:cNvSpPr>
            <a:spLocks noGrp="1"/>
          </p:cNvSpPr>
          <p:nvPr>
            <p:ph type="title"/>
          </p:nvPr>
        </p:nvSpPr>
        <p:spPr>
          <a:xfrm>
            <a:off x="547201" y="354125"/>
            <a:ext cx="8111024" cy="1152045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r>
              <a:t>解题思路1C：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“聪明”的暴力 － 全排列</a:t>
            </a:r>
          </a:p>
        </p:txBody>
      </p:sp>
      <p:sp>
        <p:nvSpPr>
          <p:cNvPr id="637" name="#include &lt;algorithm&gt;…"/>
          <p:cNvSpPr txBox="1"/>
          <p:nvPr/>
        </p:nvSpPr>
        <p:spPr>
          <a:xfrm>
            <a:off x="564707" y="2197250"/>
            <a:ext cx="5727530" cy="1298625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黑体"/>
                <a:ea typeface="黑体"/>
                <a:cs typeface="黑体"/>
                <a:sym typeface="黑体"/>
              </a:defRPr>
            </a:pPr>
            <a:r>
              <a:rPr lang="zh-CN" altLang="en-US"/>
              <a:t>全排列函数在头文件</a:t>
            </a:r>
            <a:r>
              <a:t>algorithm</a:t>
            </a:r>
            <a:r>
              <a:rPr lang="zh-CN" altLang="en-US"/>
              <a:t>中</a:t>
            </a:r>
            <a:endParaRPr/>
          </a:p>
          <a:p>
            <a:pPr>
              <a:defRPr>
                <a:latin typeface="黑体"/>
                <a:ea typeface="黑体"/>
                <a:cs typeface="黑体"/>
                <a:sym typeface="黑体"/>
              </a:defRPr>
            </a:pPr>
            <a:r>
              <a:t>next_permutation(first,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last</a:t>
            </a:r>
            <a:r>
              <a:t>)</a:t>
            </a:r>
          </a:p>
        </p:txBody>
      </p:sp>
      <p:sp>
        <p:nvSpPr>
          <p:cNvPr id="7" name="#include &lt;iostream&gt;…">
            <a:extLst>
              <a:ext uri="{FF2B5EF4-FFF2-40B4-BE49-F238E27FC236}">
                <a16:creationId xmlns:a16="http://schemas.microsoft.com/office/drawing/2014/main" id="{728E88CF-DD90-41B5-8E67-1EA89C2F7092}"/>
              </a:ext>
            </a:extLst>
          </p:cNvPr>
          <p:cNvSpPr txBox="1"/>
          <p:nvPr/>
        </p:nvSpPr>
        <p:spPr>
          <a:xfrm>
            <a:off x="615757" y="3833768"/>
            <a:ext cx="4869078" cy="3703578"/>
          </a:xfrm>
          <a:prstGeom prst="rect">
            <a:avLst/>
          </a:prstGeom>
          <a:ln w="127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8492A"/>
                </a:solidFill>
                <a:latin typeface="Lucida Console" panose="020B0609040504020204" pitchFamily="49" charset="0"/>
              </a:rPr>
              <a:t>#include </a:t>
            </a:r>
            <a:r>
              <a:rPr>
                <a:latin typeface="Lucida Console" panose="020B0609040504020204" pitchFamily="49" charset="0"/>
              </a:rPr>
              <a:t>&lt;iostream&gt;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using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namespace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std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bool</a:t>
            </a:r>
            <a:r>
              <a:rPr>
                <a:latin typeface="Lucida Console" panose="020B0609040504020204" pitchFamily="49" charset="0"/>
              </a:rPr>
              <a:t> CanAttack(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latin typeface="Lucida Console" panose="020B0609040504020204" pitchFamily="49" charset="0"/>
              </a:rPr>
              <a:t>],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pos1,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pos2)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if</a:t>
            </a:r>
            <a:r>
              <a:rPr>
                <a:highlight>
                  <a:srgbClr val="FFFF00"/>
                </a:highlight>
                <a:latin typeface="Lucida Console" panose="020B0609040504020204" pitchFamily="49" charset="0"/>
              </a:rPr>
              <a:t> (q[pos1] == q[pos2]) </a:t>
            </a: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return</a:t>
            </a:r>
            <a:r>
              <a:rPr>
                <a:highlight>
                  <a:srgbClr val="FFFF00"/>
                </a:highlight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BA2DA2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true</a:t>
            </a:r>
            <a:r>
              <a:rPr>
                <a:highlight>
                  <a:srgbClr val="FFFF00"/>
                </a:highlight>
                <a:latin typeface="Lucida Console" panose="020B0609040504020204" pitchFamily="49" charset="0"/>
              </a:rPr>
              <a:t>;</a:t>
            </a:r>
            <a:endParaRPr>
              <a:highlight>
                <a:srgbClr val="FFFF00"/>
              </a:highlight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3E1E81"/>
                </a:solidFill>
                <a:latin typeface="Lucida Console" panose="020B0609040504020204" pitchFamily="49" charset="0"/>
              </a:rPr>
              <a:t>abs</a:t>
            </a:r>
            <a:r>
              <a:rPr>
                <a:latin typeface="Lucida Console" panose="020B0609040504020204" pitchFamily="49" charset="0"/>
              </a:rPr>
              <a:t>(pos1-pos2) == </a:t>
            </a:r>
            <a:r>
              <a:rPr>
                <a:solidFill>
                  <a:srgbClr val="3E1E81"/>
                </a:solidFill>
                <a:latin typeface="Lucida Console" panose="020B0609040504020204" pitchFamily="49" charset="0"/>
              </a:rPr>
              <a:t>abs</a:t>
            </a:r>
            <a:r>
              <a:rPr>
                <a:latin typeface="Lucida Console" panose="020B0609040504020204" pitchFamily="49" charset="0"/>
              </a:rPr>
              <a:t>(q[pos1]-q[pos2])) </a:t>
            </a: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return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true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false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bool</a:t>
            </a:r>
            <a:r>
              <a:rPr>
                <a:latin typeface="Lucida Console" panose="020B0609040504020204" pitchFamily="49" charset="0"/>
              </a:rPr>
              <a:t> IsSafe(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latin typeface="Lucida Console" panose="020B0609040504020204" pitchFamily="49" charset="0"/>
              </a:rPr>
              <a:t>])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i=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; i&lt;=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i++)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j=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j&lt;=i-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j++)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31595D"/>
                </a:solidFill>
                <a:latin typeface="Lucida Console" panose="020B0609040504020204" pitchFamily="49" charset="0"/>
              </a:rPr>
              <a:t>CanAttack</a:t>
            </a:r>
            <a:r>
              <a:rPr>
                <a:latin typeface="Lucida Console" panose="020B0609040504020204" pitchFamily="49" charset="0"/>
              </a:rPr>
              <a:t>(q, i, j)) </a:t>
            </a: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return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false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true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#include &lt;algorithm&gt;…">
            <a:extLst>
              <a:ext uri="{FF2B5EF4-FFF2-40B4-BE49-F238E27FC236}">
                <a16:creationId xmlns:a16="http://schemas.microsoft.com/office/drawing/2014/main" id="{CAA950A9-EAC3-4FDC-BAA1-1551AD94D68D}"/>
              </a:ext>
            </a:extLst>
          </p:cNvPr>
          <p:cNvSpPr txBox="1"/>
          <p:nvPr/>
        </p:nvSpPr>
        <p:spPr>
          <a:xfrm>
            <a:off x="615757" y="7945501"/>
            <a:ext cx="9572116" cy="964367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defRPr>
                <a:latin typeface="黑体"/>
                <a:ea typeface="黑体"/>
                <a:cs typeface="黑体"/>
                <a:sym typeface="黑体"/>
              </a:defRPr>
            </a:pPr>
            <a:r>
              <a:rPr lang="zh-CN" altLang="en-US" sz="2800"/>
              <a:t>全排列时不存在同一行的情形</a:t>
            </a:r>
            <a:endParaRPr lang="en-US" altLang="zh-CN" sz="2800"/>
          </a:p>
          <a:p>
            <a:pPr>
              <a:lnSpc>
                <a:spcPct val="100000"/>
              </a:lnSpc>
              <a:defRPr>
                <a:latin typeface="黑体"/>
                <a:ea typeface="黑体"/>
                <a:cs typeface="黑体"/>
                <a:sym typeface="黑体"/>
              </a:defRPr>
            </a:pPr>
            <a:r>
              <a:rPr lang="zh-CN" altLang="en-US" sz="2800"/>
              <a:t>所以，上面代码中“若是同一行则返回真”的片段可删掉。</a:t>
            </a:r>
            <a:endParaRPr sz="2800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183DDFD8-8432-450A-BFFD-475B0A9C850B}"/>
              </a:ext>
            </a:extLst>
          </p:cNvPr>
          <p:cNvSpPr/>
          <p:nvPr/>
        </p:nvSpPr>
        <p:spPr>
          <a:xfrm rot="12408999">
            <a:off x="776424" y="2464570"/>
            <a:ext cx="2401285" cy="6330461"/>
          </a:xfrm>
          <a:prstGeom prst="arc">
            <a:avLst>
              <a:gd name="adj1" fmla="val 16200000"/>
              <a:gd name="adj2" fmla="val 54821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255659DB-1364-4360-B30A-A5C4565582ED}"/>
              </a:ext>
            </a:extLst>
          </p:cNvPr>
          <p:cNvSpPr/>
          <p:nvPr/>
        </p:nvSpPr>
        <p:spPr>
          <a:xfrm>
            <a:off x="3886199" y="4729161"/>
            <a:ext cx="6086476" cy="3064669"/>
          </a:xfrm>
          <a:prstGeom prst="roundRect">
            <a:avLst>
              <a:gd name="adj" fmla="val 313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3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  <p:sp>
        <p:nvSpPr>
          <p:cNvPr id="640" name="int main()…"/>
          <p:cNvSpPr txBox="1"/>
          <p:nvPr/>
        </p:nvSpPr>
        <p:spPr>
          <a:xfrm>
            <a:off x="2453214" y="2032231"/>
            <a:ext cx="8098371" cy="7604069"/>
          </a:xfrm>
          <a:prstGeom prst="rect">
            <a:avLst/>
          </a:prstGeom>
          <a:ln w="127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main()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latin typeface="Lucida Console" panose="020B0609040504020204" pitchFamily="49" charset="0"/>
              </a:rPr>
              <a:t>], num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Lucida Console" panose="020B0609040504020204" pitchFamily="49" charset="0"/>
              </a:rPr>
              <a:t>// int q = {?, 1, 2, 3, 4, 5, 6, 7, 8};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i=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i&lt;=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i++) q[i] = i;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do</a:t>
            </a:r>
            <a:r>
              <a:rPr>
                <a:latin typeface="Lucida Console" panose="020B0609040504020204" pitchFamily="49" charset="0"/>
              </a:rPr>
              <a:t>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31595D"/>
                </a:solidFill>
                <a:latin typeface="Lucida Console" panose="020B0609040504020204" pitchFamily="49" charset="0"/>
              </a:rPr>
              <a:t>IsSafe</a:t>
            </a:r>
            <a:r>
              <a:rPr>
                <a:latin typeface="Lucida Console" panose="020B0609040504020204" pitchFamily="49" charset="0"/>
              </a:rPr>
              <a:t>(q))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num ++;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num &lt;&lt; </a:t>
            </a:r>
            <a:r>
              <a:rPr>
                <a:solidFill>
                  <a:srgbClr val="D12F1B"/>
                </a:solidFill>
                <a:latin typeface="Lucida Console" panose="020B0609040504020204" pitchFamily="49" charset="0"/>
              </a:rPr>
              <a:t>": "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i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i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i++)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q[i] &lt;&lt;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' '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3E1E81"/>
                </a:solidFill>
                <a:latin typeface="Lucida Console" panose="020B0609040504020204" pitchFamily="49" charset="0"/>
              </a:rPr>
              <a:t>endl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}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while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>
                <a:highlight>
                  <a:srgbClr val="FFFF00"/>
                </a:highlight>
                <a:latin typeface="Lucida Console" panose="020B0609040504020204" pitchFamily="49" charset="0"/>
              </a:rPr>
              <a:t>next_permutation</a:t>
            </a:r>
            <a:r>
              <a:rPr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(q+</a:t>
            </a:r>
            <a:r>
              <a:rPr>
                <a:solidFill>
                  <a:srgbClr val="272AD8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, q+</a:t>
            </a:r>
            <a:r>
              <a:rPr>
                <a:solidFill>
                  <a:srgbClr val="272AD8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9</a:t>
            </a:r>
            <a:r>
              <a:rPr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)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 lang="en-US" altLang="zh-CN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zh-CN" altLang="en-US">
                <a:solidFill>
                  <a:srgbClr val="00B050"/>
                </a:solidFill>
                <a:latin typeface="Lucida Console" panose="020B0609040504020204" pitchFamily="49" charset="0"/>
              </a:rPr>
              <a:t>上面高亮的函数，</a:t>
            </a:r>
            <a:r>
              <a:rPr lang="zh-CN" altLang="en-US">
                <a:solidFill>
                  <a:srgbClr val="FF0000"/>
                </a:solidFill>
                <a:latin typeface="Lucida Console" panose="020B0609040504020204" pitchFamily="49" charset="0"/>
              </a:rPr>
              <a:t>依次生成</a:t>
            </a:r>
            <a:r>
              <a:rPr lang="zh-CN" altLang="en-US">
                <a:solidFill>
                  <a:srgbClr val="00B050"/>
                </a:solidFill>
                <a:latin typeface="Lucida Console" panose="020B0609040504020204" pitchFamily="49" charset="0"/>
              </a:rPr>
              <a:t>全排列的所有排列形式</a:t>
            </a:r>
            <a:endParaRPr>
              <a:solidFill>
                <a:srgbClr val="00B05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41" name="解题思路1C：“聪明”的暴力 － 全排列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r>
              <a:t>解题思路1C：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“聪明”的暴力 － 全排列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C209C7-24E3-461A-94CA-25794BEDAD67}"/>
              </a:ext>
            </a:extLst>
          </p:cNvPr>
          <p:cNvSpPr txBox="1"/>
          <p:nvPr/>
        </p:nvSpPr>
        <p:spPr>
          <a:xfrm>
            <a:off x="10797059" y="6609710"/>
            <a:ext cx="2133597" cy="1783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工作原理 ？</a:t>
            </a:r>
            <a:endParaRPr kumimoji="0" lang="en-US" altLang="zh-CN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每次调用后，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参数被修改！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644" name="1: 1 5 8 6 3 7 2 4…"/>
          <p:cNvSpPr txBox="1"/>
          <p:nvPr/>
        </p:nvSpPr>
        <p:spPr>
          <a:xfrm>
            <a:off x="2864060" y="524010"/>
            <a:ext cx="2447786" cy="8944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1: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6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: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6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endParaRPr lang="en-US" altLang="zh-CN">
              <a:solidFill>
                <a:srgbClr val="272AD8"/>
              </a:solidFill>
              <a:latin typeface="Lucida Console" panose="020B0609040504020204" pitchFamily="49" charset="0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r>
              <a:rPr>
                <a:latin typeface="Lucida Console" panose="020B0609040504020204" pitchFamily="49" charset="0"/>
              </a:rPr>
              <a:t>: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6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: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6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: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6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6</a:t>
            </a:r>
            <a:r>
              <a:rPr>
                <a:latin typeface="Lucida Console" panose="020B0609040504020204" pitchFamily="49" charset="0"/>
              </a:rPr>
              <a:t>: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6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: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6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: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6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latin typeface="Lucida Console" panose="020B0609040504020204" pitchFamily="49" charset="0"/>
              </a:rPr>
              <a:t>: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6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10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11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12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13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14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15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16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17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18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19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20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21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22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23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24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25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26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27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28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29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30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645" name="31: 4 2 5 8 6 1 3 7…"/>
          <p:cNvSpPr txBox="1"/>
          <p:nvPr/>
        </p:nvSpPr>
        <p:spPr>
          <a:xfrm>
            <a:off x="6113218" y="524010"/>
            <a:ext cx="2447786" cy="8944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31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32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33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34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35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36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37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38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39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40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41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42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43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44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45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46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47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48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49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50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51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52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53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54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55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56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57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58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59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60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</a:p>
        </p:txBody>
      </p:sp>
      <p:sp>
        <p:nvSpPr>
          <p:cNvPr id="646" name="61: 5 7 2 6 3 1 8 4…"/>
          <p:cNvSpPr txBox="1"/>
          <p:nvPr/>
        </p:nvSpPr>
        <p:spPr>
          <a:xfrm>
            <a:off x="9362376" y="112109"/>
            <a:ext cx="2447786" cy="953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61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62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63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64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65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66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67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68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69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70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71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72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73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74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75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76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77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78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79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80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81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82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83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84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85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86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87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88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89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90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91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20000"/>
              </a:lnSpc>
              <a:tabLst>
                <a:tab pos="368300" algn="l"/>
              </a:tabLst>
              <a:defRPr sz="1600" b="0">
                <a:solidFill>
                  <a:srgbClr val="272AD8"/>
                </a:solidFill>
                <a:uFill>
                  <a:solidFill>
                    <a:srgbClr val="272AD8"/>
                  </a:solidFill>
                </a:u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92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>
                <a:latin typeface="Lucida Console" panose="020B0609040504020204" pitchFamily="49" charset="0"/>
              </a:rPr>
              <a:t>8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4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2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5B1CEA-EC9A-406F-8420-B68D6CB50B34}"/>
              </a:ext>
            </a:extLst>
          </p:cNvPr>
          <p:cNvSpPr txBox="1"/>
          <p:nvPr/>
        </p:nvSpPr>
        <p:spPr>
          <a:xfrm>
            <a:off x="1270676" y="2249129"/>
            <a:ext cx="792012" cy="49112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dist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八皇后问题的输出结果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  <p:sp>
        <p:nvSpPr>
          <p:cNvPr id="649" name="这样就足够了吗？"/>
          <p:cNvSpPr>
            <a:spLocks noGrp="1"/>
          </p:cNvSpPr>
          <p:nvPr>
            <p:ph type="title"/>
          </p:nvPr>
        </p:nvSpPr>
        <p:spPr>
          <a:xfrm>
            <a:off x="547201" y="354125"/>
            <a:ext cx="4089093" cy="1152045"/>
          </a:xfrm>
          <a:prstGeom prst="rect">
            <a:avLst/>
          </a:prstGeom>
        </p:spPr>
        <p:txBody>
          <a:bodyPr/>
          <a:lstStyle/>
          <a:p>
            <a:pPr algn="r"/>
            <a:r>
              <a:t>这样就足够了吗？</a:t>
            </a:r>
          </a:p>
        </p:txBody>
      </p:sp>
      <p:sp>
        <p:nvSpPr>
          <p:cNvPr id="650" name="#include &lt;iostream&gt;…"/>
          <p:cNvSpPr txBox="1"/>
          <p:nvPr/>
        </p:nvSpPr>
        <p:spPr>
          <a:xfrm>
            <a:off x="561827" y="2131868"/>
            <a:ext cx="8377293" cy="748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8492A"/>
                </a:solidFill>
                <a:latin typeface="Lucida Console" panose="020B0609040504020204" pitchFamily="49" charset="0"/>
              </a:rPr>
              <a:t>#include </a:t>
            </a:r>
            <a:r>
              <a:rPr>
                <a:latin typeface="Lucida Console" panose="020B0609040504020204" pitchFamily="49" charset="0"/>
              </a:rPr>
              <a:t>&lt;iostream&gt;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using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namespace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std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bool</a:t>
            </a:r>
            <a:r>
              <a:rPr>
                <a:latin typeface="Lucida Console" panose="020B0609040504020204" pitchFamily="49" charset="0"/>
              </a:rPr>
              <a:t> CanAttack(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latin typeface="Lucida Console" panose="020B0609040504020204" pitchFamily="49" charset="0"/>
              </a:rPr>
              <a:t>],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pos1,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pos2)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(q[pos1] == q[pos2])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return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true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3E1E81"/>
                </a:solidFill>
                <a:latin typeface="Lucida Console" panose="020B0609040504020204" pitchFamily="49" charset="0"/>
              </a:rPr>
              <a:t>abs</a:t>
            </a:r>
            <a:r>
              <a:rPr>
                <a:latin typeface="Lucida Console" panose="020B0609040504020204" pitchFamily="49" charset="0"/>
              </a:rPr>
              <a:t>(pos1-pos2) == </a:t>
            </a:r>
            <a:r>
              <a:rPr>
                <a:solidFill>
                  <a:srgbClr val="3E1E81"/>
                </a:solidFill>
                <a:latin typeface="Lucida Console" panose="020B0609040504020204" pitchFamily="49" charset="0"/>
              </a:rPr>
              <a:t>abs</a:t>
            </a:r>
            <a:r>
              <a:rPr>
                <a:latin typeface="Lucida Console" panose="020B0609040504020204" pitchFamily="49" charset="0"/>
              </a:rPr>
              <a:t>(q[pos1]-q[pos2]))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return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true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false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bool</a:t>
            </a:r>
            <a:r>
              <a:rPr>
                <a:latin typeface="Lucida Console" panose="020B0609040504020204" pitchFamily="49" charset="0"/>
              </a:rPr>
              <a:t> IsSafe(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latin typeface="Lucida Console" panose="020B0609040504020204" pitchFamily="49" charset="0"/>
              </a:rPr>
              <a:t>])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i=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; i&lt;=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i++)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j=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j&lt;=i-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j++)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31595D"/>
                </a:solidFill>
                <a:latin typeface="Lucida Console" panose="020B0609040504020204" pitchFamily="49" charset="0"/>
              </a:rPr>
              <a:t>CanAttack</a:t>
            </a:r>
            <a:r>
              <a:rPr>
                <a:latin typeface="Lucida Console" panose="020B0609040504020204" pitchFamily="49" charset="0"/>
              </a:rPr>
              <a:t>(q, i, j))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return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false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true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main()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latin typeface="Lucida Console" panose="020B0609040504020204" pitchFamily="49" charset="0"/>
              </a:rPr>
              <a:t>], num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2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3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4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5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6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6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6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7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]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] 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31595D"/>
                </a:solidFill>
                <a:latin typeface="Lucida Console" panose="020B0609040504020204" pitchFamily="49" charset="0"/>
              </a:rPr>
              <a:t>IsSafe</a:t>
            </a:r>
            <a:r>
              <a:rPr>
                <a:latin typeface="Lucida Console" panose="020B0609040504020204" pitchFamily="49" charset="0"/>
              </a:rPr>
              <a:t>(q))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    num ++;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num &lt;&lt; </a:t>
            </a:r>
            <a:r>
              <a:rPr>
                <a:solidFill>
                  <a:srgbClr val="D12F1B"/>
                </a:solidFill>
                <a:latin typeface="Lucida Console" panose="020B0609040504020204" pitchFamily="49" charset="0"/>
              </a:rPr>
              <a:t>": "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i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i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i++)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q[i] &lt;&lt;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' '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3E1E81"/>
                </a:solidFill>
                <a:latin typeface="Lucida Console" panose="020B0609040504020204" pitchFamily="49" charset="0"/>
              </a:rPr>
              <a:t>endl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376554">
              <a:lnSpc>
                <a:spcPct val="100000"/>
              </a:lnSpc>
              <a:tabLst>
                <a:tab pos="368300" algn="l"/>
              </a:tabLst>
              <a:defRPr sz="1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</p:txBody>
      </p:sp>
      <p:pic>
        <p:nvPicPr>
          <p:cNvPr id="651" name="矩形" descr="矩形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2" y="5107437"/>
            <a:ext cx="6596862" cy="1538091"/>
          </a:xfrm>
          <a:prstGeom prst="rect">
            <a:avLst/>
          </a:prstGeom>
        </p:spPr>
      </p:pic>
      <p:sp>
        <p:nvSpPr>
          <p:cNvPr id="653" name="存在大量完全不必要的方案！全排列思路1C要稍好一此。在枚举各列位置（行）时，应该同时考虑其安全性，不留后患！"/>
          <p:cNvSpPr txBox="1"/>
          <p:nvPr/>
        </p:nvSpPr>
        <p:spPr>
          <a:xfrm>
            <a:off x="7356459" y="5107437"/>
            <a:ext cx="5146470" cy="149220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存在大量完全不必要的方案！全排列思路1C要稍好一此。在枚举各列位置（行）时，应该</a:t>
            </a:r>
            <a:r>
              <a:rPr u="sng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同时考虑其安全性，不留</a:t>
            </a:r>
            <a:r>
              <a:rPr u="sng"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rPr>
              <a:t>后患</a:t>
            </a:r>
            <a:r>
              <a:t>！</a:t>
            </a:r>
          </a:p>
        </p:txBody>
      </p:sp>
      <p:sp>
        <p:nvSpPr>
          <p:cNvPr id="654" name="1A，1B：8^8…"/>
          <p:cNvSpPr txBox="1"/>
          <p:nvPr/>
        </p:nvSpPr>
        <p:spPr>
          <a:xfrm>
            <a:off x="9662576" y="148254"/>
            <a:ext cx="3124253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100000"/>
              </a:lnSpc>
              <a:defRPr sz="2000">
                <a:latin typeface="黑体"/>
                <a:ea typeface="黑体"/>
                <a:cs typeface="黑体"/>
                <a:sym typeface="黑体"/>
              </a:defRPr>
            </a:pPr>
            <a:r>
              <a:rPr lang="zh-CN" altLang="en-US" sz="1800"/>
              <a:t>不同算法思路要处理的方案数</a:t>
            </a:r>
            <a:endParaRPr lang="en-US" altLang="zh-CN" sz="1800"/>
          </a:p>
          <a:p>
            <a:pPr algn="r">
              <a:lnSpc>
                <a:spcPct val="100000"/>
              </a:lnSpc>
              <a:defRPr sz="2000">
                <a:latin typeface="黑体"/>
                <a:ea typeface="黑体"/>
                <a:cs typeface="黑体"/>
                <a:sym typeface="黑体"/>
              </a:defRPr>
            </a:pPr>
            <a:r>
              <a:rPr sz="1800"/>
              <a:t>1A，1B：8^8</a:t>
            </a:r>
          </a:p>
          <a:p>
            <a:pPr algn="r">
              <a:lnSpc>
                <a:spcPct val="100000"/>
              </a:lnSpc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sz="1800"/>
              <a:t>1677`7216</a:t>
            </a:r>
          </a:p>
          <a:p>
            <a:pPr algn="r">
              <a:lnSpc>
                <a:spcPct val="100000"/>
              </a:lnSpc>
              <a:defRPr sz="2000">
                <a:latin typeface="黑体"/>
                <a:ea typeface="黑体"/>
                <a:cs typeface="黑体"/>
                <a:sym typeface="黑体"/>
              </a:defRPr>
            </a:pPr>
            <a:r>
              <a:rPr sz="1800"/>
              <a:t>1C: 8!</a:t>
            </a:r>
          </a:p>
          <a:p>
            <a:pPr algn="r">
              <a:lnSpc>
                <a:spcPct val="100000"/>
              </a:lnSpc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sz="1800"/>
              <a:t>   4`0320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5CD21C-F35C-410E-BD19-6B999C2427B9}"/>
              </a:ext>
            </a:extLst>
          </p:cNvPr>
          <p:cNvSpPr txBox="1"/>
          <p:nvPr/>
        </p:nvSpPr>
        <p:spPr>
          <a:xfrm>
            <a:off x="5759264" y="8009996"/>
            <a:ext cx="702756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/>
              <a:t>八个皇后逐一放置、边放边检查安全性！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FEA5F6D-D5F5-4F9C-96D2-7D2294FAFEFD}"/>
              </a:ext>
            </a:extLst>
          </p:cNvPr>
          <p:cNvSpPr/>
          <p:nvPr/>
        </p:nvSpPr>
        <p:spPr>
          <a:xfrm>
            <a:off x="4942148" y="8192730"/>
            <a:ext cx="566375" cy="494071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  <p:sp>
        <p:nvSpPr>
          <p:cNvPr id="657" name="解题思路2：枚举思想+递归算法"/>
          <p:cNvSpPr>
            <a:spLocks noGrp="1"/>
          </p:cNvSpPr>
          <p:nvPr>
            <p:ph type="title"/>
          </p:nvPr>
        </p:nvSpPr>
        <p:spPr>
          <a:xfrm>
            <a:off x="547201" y="354125"/>
            <a:ext cx="7082324" cy="1152045"/>
          </a:xfrm>
          <a:prstGeom prst="rect">
            <a:avLst/>
          </a:prstGeom>
        </p:spPr>
        <p:txBody>
          <a:bodyPr/>
          <a:lstStyle/>
          <a:p>
            <a:r>
              <a:t>解题思路2：枚举思想+递归算法</a:t>
            </a:r>
          </a:p>
        </p:txBody>
      </p:sp>
      <p:sp>
        <p:nvSpPr>
          <p:cNvPr id="658" name="Text Box 2"/>
          <p:cNvSpPr txBox="1"/>
          <p:nvPr/>
        </p:nvSpPr>
        <p:spPr>
          <a:xfrm>
            <a:off x="773922" y="3408425"/>
            <a:ext cx="11456955" cy="3543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65023" tIns="65023" rIns="65023" bIns="65023">
            <a:spAutoFit/>
          </a:bodyPr>
          <a:lstStyle/>
          <a:p>
            <a:pPr indent="898525" algn="just" defTabSz="1300480">
              <a:lnSpc>
                <a:spcPct val="150000"/>
              </a:lnSpc>
              <a:spcBef>
                <a:spcPts val="2000"/>
              </a:spcBef>
              <a:defRPr sz="3400" b="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2800"/>
              <a:t>因为棋盘一共有8列（</a:t>
            </a:r>
            <a:r>
              <a:rPr lang="zh-CN" altLang="en-US" sz="2800"/>
              <a:t>上下垂直</a:t>
            </a:r>
            <a:r>
              <a:rPr sz="2800"/>
              <a:t>方向），每列能有且只能有一个皇后，所以，至多能放8个皇后。因此，这8个皇后“每个应该放在哪一行上（</a:t>
            </a:r>
            <a:r>
              <a:rPr lang="zh-CN" altLang="en-US" sz="2800"/>
              <a:t>左右水平</a:t>
            </a:r>
            <a:r>
              <a:rPr sz="2800"/>
              <a:t>方向）”就是解该题的任务。</a:t>
            </a:r>
            <a:endParaRPr lang="en-US" sz="2800"/>
          </a:p>
          <a:p>
            <a:pPr indent="898525" algn="just" defTabSz="1300480">
              <a:lnSpc>
                <a:spcPct val="150000"/>
              </a:lnSpc>
              <a:spcBef>
                <a:spcPts val="2000"/>
              </a:spcBef>
              <a:defRPr sz="3400" b="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2800"/>
              <a:t>我们还是采用跟【</a:t>
            </a:r>
            <a:r>
              <a:rPr lang="zh-CN" altLang="en-US" sz="2800"/>
              <a:t>分书问题</a:t>
            </a:r>
            <a:r>
              <a:rPr sz="2800"/>
              <a:t>】一样的试探方法，“向前走（放置皇后），碰壁回头（取走皇后）”的策略，即“回溯法”的解题思路。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68</a:t>
            </a:fld>
            <a:endParaRPr/>
          </a:p>
        </p:txBody>
      </p:sp>
      <p:sp>
        <p:nvSpPr>
          <p:cNvPr id="661" name="定义函数Try(i)：将第i个皇后放到棋盘上。由于棋盘的对称性，我们假定是逐列放置皇后。…"/>
          <p:cNvSpPr txBox="1"/>
          <p:nvPr/>
        </p:nvSpPr>
        <p:spPr>
          <a:xfrm>
            <a:off x="849399" y="3152706"/>
            <a:ext cx="11306002" cy="488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4890" indent="-34890" algn="just" defTabSz="1300480">
              <a:lnSpc>
                <a:spcPct val="150000"/>
              </a:lnSpc>
              <a:spcBef>
                <a:spcPts val="1300"/>
              </a:spcBef>
              <a:defRPr sz="3200" b="0">
                <a:latin typeface="DFKai-SB"/>
                <a:ea typeface="DFKai-SB"/>
                <a:cs typeface="DFKai-SB"/>
                <a:sym typeface="DFKai-SB"/>
              </a:defRPr>
            </a:pP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定义函数Try(i)：</a:t>
            </a: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</a:rPr>
              <a:t>将第i个皇后放到棋盘上。由于棋盘的对称性，我们假定是逐列放置皇后。</a:t>
            </a:r>
          </a:p>
          <a:p>
            <a:pPr marL="34890" indent="-34890" algn="just" defTabSz="1300480">
              <a:lnSpc>
                <a:spcPct val="150000"/>
              </a:lnSpc>
              <a:spcBef>
                <a:spcPts val="1300"/>
              </a:spcBef>
              <a:defRPr sz="3200" b="0">
                <a:latin typeface="DFKai-SB"/>
                <a:ea typeface="DFKai-SB"/>
                <a:cs typeface="DFKai-SB"/>
                <a:sym typeface="DFKai-SB"/>
              </a:defRPr>
            </a:pP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</a:rPr>
              <a:t>第i列的皇后放在j行位置上之后（若该位置是安全的话），棋盘各位置的安全性会发生变化，这对未来放置皇后有影响。</a:t>
            </a:r>
          </a:p>
          <a:p>
            <a:pPr marL="34890" indent="-34890" algn="just" defTabSz="1300480">
              <a:lnSpc>
                <a:spcPct val="150000"/>
              </a:lnSpc>
              <a:spcBef>
                <a:spcPts val="1300"/>
              </a:spcBef>
              <a:defRPr sz="3200" b="0">
                <a:latin typeface="DFKai-SB"/>
                <a:ea typeface="DFKai-SB"/>
                <a:cs typeface="DFKai-SB"/>
                <a:sym typeface="DFKai-SB"/>
              </a:defRPr>
            </a:pP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</a:rPr>
              <a:t>在放第i列的皇后时，第i列是空的，没有皇后（因为是按列依次来摆放的），不会在列上遭到其它皇后的攻击，因此只用考虑来自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当前所在行</a:t>
            </a: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两个对角线</a:t>
            </a: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</a:rPr>
              <a:t>上之前已有皇后的攻击。</a:t>
            </a:r>
          </a:p>
        </p:txBody>
      </p:sp>
      <p:sp>
        <p:nvSpPr>
          <p:cNvPr id="662" name="解题思路2：枚举思想+递归算法"/>
          <p:cNvSpPr>
            <a:spLocks noGrp="1"/>
          </p:cNvSpPr>
          <p:nvPr>
            <p:ph type="title"/>
          </p:nvPr>
        </p:nvSpPr>
        <p:spPr>
          <a:xfrm>
            <a:off x="547201" y="354125"/>
            <a:ext cx="7071212" cy="1152045"/>
          </a:xfrm>
          <a:prstGeom prst="rect">
            <a:avLst/>
          </a:prstGeom>
        </p:spPr>
        <p:txBody>
          <a:bodyPr/>
          <a:lstStyle/>
          <a:p>
            <a:r>
              <a:t>解题思路2：枚举思想+递归算法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  <p:sp>
        <p:nvSpPr>
          <p:cNvPr id="665" name="借鉴思路1A1B：按线统计＋攻击检验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借鉴思路1A1B：按线统计＋攻击检验</a:t>
            </a:r>
          </a:p>
        </p:txBody>
      </p:sp>
      <p:graphicFrame>
        <p:nvGraphicFramePr>
          <p:cNvPr id="666" name="表格"/>
          <p:cNvGraphicFramePr/>
          <p:nvPr/>
        </p:nvGraphicFramePr>
        <p:xfrm>
          <a:off x="532805" y="2796235"/>
          <a:ext cx="5886288" cy="5686110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65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3179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b="1">
                          <a:solidFill>
                            <a:srgbClr val="FFFFFF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79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T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79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79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79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79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79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79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179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B w="254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69" name="图像"/>
          <p:cNvGrpSpPr/>
          <p:nvPr/>
        </p:nvGrpSpPr>
        <p:grpSpPr>
          <a:xfrm>
            <a:off x="1835029" y="4723342"/>
            <a:ext cx="664516" cy="590330"/>
            <a:chOff x="0" y="0"/>
            <a:chExt cx="664514" cy="590329"/>
          </a:xfrm>
        </p:grpSpPr>
        <p:pic>
          <p:nvPicPr>
            <p:cNvPr id="668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" y="25400"/>
              <a:ext cx="613715" cy="53953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67" name="图像" descr="图像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64515" cy="590330"/>
            </a:xfrm>
            <a:prstGeom prst="rect">
              <a:avLst/>
            </a:prstGeom>
            <a:effectLst/>
          </p:spPr>
        </p:pic>
      </p:grpSp>
      <p:pic>
        <p:nvPicPr>
          <p:cNvPr id="670" name="线条" descr="线条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91854" y="4302376"/>
            <a:ext cx="5384998" cy="101601"/>
          </a:xfrm>
          <a:prstGeom prst="rect">
            <a:avLst/>
          </a:prstGeom>
        </p:spPr>
      </p:pic>
      <p:pic>
        <p:nvPicPr>
          <p:cNvPr id="672" name="线条" descr="线条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421193" y="5905905"/>
            <a:ext cx="5176960" cy="101601"/>
          </a:xfrm>
          <a:prstGeom prst="rect">
            <a:avLst/>
          </a:prstGeom>
        </p:spPr>
      </p:pic>
      <p:pic>
        <p:nvPicPr>
          <p:cNvPr id="674" name="线条" descr="线条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91854" y="4967707"/>
            <a:ext cx="5384998" cy="101601"/>
          </a:xfrm>
          <a:prstGeom prst="rect">
            <a:avLst/>
          </a:prstGeom>
        </p:spPr>
      </p:pic>
      <p:pic>
        <p:nvPicPr>
          <p:cNvPr id="676" name="线条" descr="线条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91854" y="3701885"/>
            <a:ext cx="5384998" cy="101601"/>
          </a:xfrm>
          <a:prstGeom prst="rect">
            <a:avLst/>
          </a:prstGeom>
        </p:spPr>
      </p:pic>
      <p:pic>
        <p:nvPicPr>
          <p:cNvPr id="678" name="线条" descr="线条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91854" y="5643203"/>
            <a:ext cx="5384998" cy="101601"/>
          </a:xfrm>
          <a:prstGeom prst="rect">
            <a:avLst/>
          </a:prstGeom>
        </p:spPr>
      </p:pic>
      <p:pic>
        <p:nvPicPr>
          <p:cNvPr id="680" name="线条" descr="线条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91854" y="6233528"/>
            <a:ext cx="5384998" cy="101601"/>
          </a:xfrm>
          <a:prstGeom prst="rect">
            <a:avLst/>
          </a:prstGeom>
        </p:spPr>
      </p:pic>
      <p:pic>
        <p:nvPicPr>
          <p:cNvPr id="682" name="线条" descr="线条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91854" y="6872168"/>
            <a:ext cx="5384998" cy="101601"/>
          </a:xfrm>
          <a:prstGeom prst="rect">
            <a:avLst/>
          </a:prstGeom>
        </p:spPr>
      </p:pic>
      <p:pic>
        <p:nvPicPr>
          <p:cNvPr id="684" name="线条" descr="线条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91854" y="7499350"/>
            <a:ext cx="5384998" cy="101601"/>
          </a:xfrm>
          <a:prstGeom prst="rect">
            <a:avLst/>
          </a:prstGeom>
        </p:spPr>
      </p:pic>
      <p:pic>
        <p:nvPicPr>
          <p:cNvPr id="686" name="线条" descr="线条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91854" y="8101132"/>
            <a:ext cx="5384998" cy="101601"/>
          </a:xfrm>
          <a:prstGeom prst="rect">
            <a:avLst/>
          </a:prstGeom>
        </p:spPr>
      </p:pic>
      <p:pic>
        <p:nvPicPr>
          <p:cNvPr id="688" name="线条" descr="线条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1059493" y="5905905"/>
            <a:ext cx="5176959" cy="101601"/>
          </a:xfrm>
          <a:prstGeom prst="rect">
            <a:avLst/>
          </a:prstGeom>
        </p:spPr>
      </p:pic>
      <p:pic>
        <p:nvPicPr>
          <p:cNvPr id="690" name="线条" descr="线条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59889" y="5905905"/>
            <a:ext cx="5176960" cy="101601"/>
          </a:xfrm>
          <a:prstGeom prst="rect">
            <a:avLst/>
          </a:prstGeom>
        </p:spPr>
      </p:pic>
      <p:pic>
        <p:nvPicPr>
          <p:cNvPr id="692" name="线条" descr="线条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93821" y="5905905"/>
            <a:ext cx="5176960" cy="101601"/>
          </a:xfrm>
          <a:prstGeom prst="rect">
            <a:avLst/>
          </a:prstGeom>
        </p:spPr>
      </p:pic>
      <p:pic>
        <p:nvPicPr>
          <p:cNvPr id="694" name="线条" descr="线条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28471" y="5905905"/>
            <a:ext cx="5176960" cy="101601"/>
          </a:xfrm>
          <a:prstGeom prst="rect">
            <a:avLst/>
          </a:prstGeom>
        </p:spPr>
      </p:pic>
      <p:pic>
        <p:nvPicPr>
          <p:cNvPr id="696" name="线条" descr="线条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210273" y="5905905"/>
            <a:ext cx="5176960" cy="101601"/>
          </a:xfrm>
          <a:prstGeom prst="rect">
            <a:avLst/>
          </a:prstGeom>
        </p:spPr>
      </p:pic>
      <p:pic>
        <p:nvPicPr>
          <p:cNvPr id="698" name="线条" descr="线条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844205" y="5905905"/>
            <a:ext cx="5176960" cy="101601"/>
          </a:xfrm>
          <a:prstGeom prst="rect">
            <a:avLst/>
          </a:prstGeom>
        </p:spPr>
      </p:pic>
      <p:pic>
        <p:nvPicPr>
          <p:cNvPr id="700" name="线条" descr="线条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478136" y="5905905"/>
            <a:ext cx="5176960" cy="101601"/>
          </a:xfrm>
          <a:prstGeom prst="rect">
            <a:avLst/>
          </a:prstGeom>
        </p:spPr>
      </p:pic>
      <p:grpSp>
        <p:nvGrpSpPr>
          <p:cNvPr id="752" name="成组"/>
          <p:cNvGrpSpPr/>
          <p:nvPr/>
        </p:nvGrpSpPr>
        <p:grpSpPr>
          <a:xfrm>
            <a:off x="6252017" y="2320482"/>
            <a:ext cx="7299657" cy="6978063"/>
            <a:chOff x="-385749" y="0"/>
            <a:chExt cx="7299655" cy="6978061"/>
          </a:xfrm>
        </p:grpSpPr>
        <p:graphicFrame>
          <p:nvGraphicFramePr>
            <p:cNvPr id="702" name="表格"/>
            <p:cNvGraphicFramePr/>
            <p:nvPr/>
          </p:nvGraphicFramePr>
          <p:xfrm>
            <a:off x="12700" y="499046"/>
            <a:ext cx="5886286" cy="5686108"/>
          </p:xfrm>
          <a:graphic>
            <a:graphicData uri="http://schemas.openxmlformats.org/drawingml/2006/table">
              <a:tbl>
                <a:tblPr bandRow="1">
                  <a:tableStyleId>{C7B018BB-80A7-4F77-B60F-C8B233D01FF8}</a:tableStyleId>
                </a:tblPr>
                <a:tblGrid>
                  <a:gridCol w="6540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5403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5403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5403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5403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65403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654032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65403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654032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63179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 b="1">
                            <a:solidFill>
                              <a:srgbClr val="FFFFFF"/>
                            </a:solid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4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6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7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8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3179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T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3179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3179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3179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4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63179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63179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6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63179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7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63179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1800"/>
                        </a:pPr>
                        <a:r>
                          <a:rPr sz="2200" b="1"/>
                          <a:t>8</a:t>
                        </a: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defRPr sz="22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R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B w="254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grpSp>
          <p:nvGrpSpPr>
            <p:cNvPr id="705" name="图像"/>
            <p:cNvGrpSpPr/>
            <p:nvPr/>
          </p:nvGrpSpPr>
          <p:grpSpPr>
            <a:xfrm>
              <a:off x="1314924" y="2426152"/>
              <a:ext cx="664516" cy="590330"/>
              <a:chOff x="0" y="0"/>
              <a:chExt cx="664514" cy="590329"/>
            </a:xfrm>
          </p:grpSpPr>
          <p:pic>
            <p:nvPicPr>
              <p:cNvPr id="704" name="图像" descr="图像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400" y="25400"/>
                <a:ext cx="613715" cy="539530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703" name="图像" descr="图像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664515" cy="590330"/>
              </a:xfrm>
              <a:prstGeom prst="rect">
                <a:avLst/>
              </a:prstGeom>
              <a:effectLst/>
            </p:spPr>
          </p:pic>
        </p:grpSp>
        <p:pic>
          <p:nvPicPr>
            <p:cNvPr id="706" name="线条" descr="线条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583499">
              <a:off x="-252388" y="3912769"/>
              <a:ext cx="6416468" cy="101601"/>
            </a:xfrm>
            <a:prstGeom prst="rect">
              <a:avLst/>
            </a:prstGeom>
            <a:effectLst/>
          </p:spPr>
        </p:pic>
        <p:pic>
          <p:nvPicPr>
            <p:cNvPr id="708" name="线条" descr="线条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8100000">
              <a:off x="378227" y="1761487"/>
              <a:ext cx="1929472" cy="101601"/>
            </a:xfrm>
            <a:prstGeom prst="rect">
              <a:avLst/>
            </a:prstGeom>
            <a:effectLst/>
          </p:spPr>
        </p:pic>
        <p:pic>
          <p:nvPicPr>
            <p:cNvPr id="710" name="线条" descr="线条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 rot="8100000">
              <a:off x="485526" y="1381402"/>
              <a:ext cx="1196788" cy="101601"/>
            </a:xfrm>
            <a:prstGeom prst="rect">
              <a:avLst/>
            </a:prstGeom>
            <a:effectLst/>
          </p:spPr>
        </p:pic>
        <p:pic>
          <p:nvPicPr>
            <p:cNvPr id="712" name="线条" descr="线条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 rot="8100000">
              <a:off x="252215" y="2049414"/>
              <a:ext cx="2789932" cy="101601"/>
            </a:xfrm>
            <a:prstGeom prst="rect">
              <a:avLst/>
            </a:prstGeom>
            <a:effectLst/>
          </p:spPr>
        </p:pic>
        <p:pic>
          <p:nvPicPr>
            <p:cNvPr id="714" name="线条" descr="线条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8100000">
              <a:off x="107884" y="2322976"/>
              <a:ext cx="3775491" cy="101601"/>
            </a:xfrm>
            <a:prstGeom prst="rect">
              <a:avLst/>
            </a:prstGeom>
            <a:effectLst/>
          </p:spPr>
        </p:pic>
        <p:pic>
          <p:nvPicPr>
            <p:cNvPr id="716" name="线条" descr="线条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8100000">
              <a:off x="-40534" y="2667137"/>
              <a:ext cx="4748925" cy="101601"/>
            </a:xfrm>
            <a:prstGeom prst="rect">
              <a:avLst/>
            </a:prstGeom>
            <a:effectLst/>
          </p:spPr>
        </p:pic>
        <p:pic>
          <p:nvPicPr>
            <p:cNvPr id="718" name="线条" descr="线条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8100000">
              <a:off x="-47144" y="3011768"/>
              <a:ext cx="5507844" cy="101601"/>
            </a:xfrm>
            <a:prstGeom prst="rect">
              <a:avLst/>
            </a:prstGeom>
            <a:effectLst/>
          </p:spPr>
        </p:pic>
        <p:pic>
          <p:nvPicPr>
            <p:cNvPr id="720" name="线条" descr="线条"/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8100000">
              <a:off x="1229911" y="4203892"/>
              <a:ext cx="5454897" cy="101601"/>
            </a:xfrm>
            <a:prstGeom prst="rect">
              <a:avLst/>
            </a:prstGeom>
            <a:effectLst/>
          </p:spPr>
        </p:pic>
        <p:pic>
          <p:nvPicPr>
            <p:cNvPr id="722" name="线条" descr="线条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8100000">
              <a:off x="2739350" y="4846516"/>
              <a:ext cx="3775491" cy="101601"/>
            </a:xfrm>
            <a:prstGeom prst="rect">
              <a:avLst/>
            </a:prstGeom>
            <a:effectLst/>
          </p:spPr>
        </p:pic>
        <p:pic>
          <p:nvPicPr>
            <p:cNvPr id="724" name="线条" descr="线条"/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8100000">
              <a:off x="473876" y="3913046"/>
              <a:ext cx="6278851" cy="101601"/>
            </a:xfrm>
            <a:prstGeom prst="rect">
              <a:avLst/>
            </a:prstGeom>
            <a:effectLst/>
          </p:spPr>
        </p:pic>
        <p:pic>
          <p:nvPicPr>
            <p:cNvPr id="726" name="线条" descr="线条"/>
            <p:cNvPicPr>
              <a:picLocks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8100000">
              <a:off x="-385749" y="3651117"/>
              <a:ext cx="7299655" cy="101601"/>
            </a:xfrm>
            <a:prstGeom prst="rect">
              <a:avLst/>
            </a:prstGeom>
            <a:effectLst/>
          </p:spPr>
        </p:pic>
        <p:pic>
          <p:nvPicPr>
            <p:cNvPr id="728" name="线条" descr="线条"/>
            <p:cNvPicPr>
              <a:picLocks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8100000">
              <a:off x="-156752" y="3297653"/>
              <a:ext cx="6199397" cy="101601"/>
            </a:xfrm>
            <a:prstGeom prst="rect">
              <a:avLst/>
            </a:prstGeom>
            <a:effectLst/>
          </p:spPr>
        </p:pic>
        <p:pic>
          <p:nvPicPr>
            <p:cNvPr id="730" name="线条" descr="线条"/>
            <p:cNvPicPr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8100000">
              <a:off x="1947912" y="4551685"/>
              <a:ext cx="4524138" cy="101601"/>
            </a:xfrm>
            <a:prstGeom prst="rect">
              <a:avLst/>
            </a:prstGeom>
            <a:effectLst/>
          </p:spPr>
        </p:pic>
        <p:pic>
          <p:nvPicPr>
            <p:cNvPr id="732" name="线条" descr="线条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 rot="8100000">
              <a:off x="3518332" y="5178868"/>
              <a:ext cx="2789932" cy="101601"/>
            </a:xfrm>
            <a:prstGeom prst="rect">
              <a:avLst/>
            </a:prstGeom>
            <a:effectLst/>
          </p:spPr>
        </p:pic>
        <p:pic>
          <p:nvPicPr>
            <p:cNvPr id="734" name="线条" descr="线条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8100000">
              <a:off x="4346647" y="5485323"/>
              <a:ext cx="1929473" cy="101601"/>
            </a:xfrm>
            <a:prstGeom prst="rect">
              <a:avLst/>
            </a:prstGeom>
            <a:effectLst/>
          </p:spPr>
        </p:pic>
        <p:pic>
          <p:nvPicPr>
            <p:cNvPr id="736" name="线条" descr="线条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 rot="8100000">
              <a:off x="5058216" y="5780649"/>
              <a:ext cx="1196787" cy="101601"/>
            </a:xfrm>
            <a:prstGeom prst="rect">
              <a:avLst/>
            </a:prstGeom>
            <a:effectLst/>
          </p:spPr>
        </p:pic>
        <p:sp>
          <p:nvSpPr>
            <p:cNvPr id="738" name="x + y = 2, 3, 4, ... , 15, 16"/>
            <p:cNvSpPr txBox="1"/>
            <p:nvPr/>
          </p:nvSpPr>
          <p:spPr>
            <a:xfrm>
              <a:off x="675171" y="0"/>
              <a:ext cx="4119452" cy="5426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Oriya MN"/>
                  <a:ea typeface="Oriya MN"/>
                  <a:cs typeface="Oriya MN"/>
                  <a:sym typeface="Oriya MN"/>
                </a:defRPr>
              </a:lvl1pPr>
            </a:lstStyle>
            <a:p>
              <a:r>
                <a:t>x + y = 2, 3, 4, ... , 15, 16</a:t>
              </a:r>
            </a:p>
          </p:txBody>
        </p:sp>
        <p:pic>
          <p:nvPicPr>
            <p:cNvPr id="739" name="线条" descr="线条"/>
            <p:cNvPicPr>
              <a:picLocks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2532387">
              <a:off x="96431" y="4846516"/>
              <a:ext cx="3871458" cy="101601"/>
            </a:xfrm>
            <a:prstGeom prst="rect">
              <a:avLst/>
            </a:prstGeom>
            <a:effectLst/>
          </p:spPr>
        </p:pic>
        <p:pic>
          <p:nvPicPr>
            <p:cNvPr id="741" name="线条" descr="线条"/>
            <p:cNvPicPr>
              <a:picLocks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2700000">
              <a:off x="293882" y="5486218"/>
              <a:ext cx="2098162" cy="101601"/>
            </a:xfrm>
            <a:prstGeom prst="rect">
              <a:avLst/>
            </a:prstGeom>
            <a:effectLst/>
          </p:spPr>
        </p:pic>
        <p:sp>
          <p:nvSpPr>
            <p:cNvPr id="743" name="x - y = -7, -6, -5, ... , 6, 7"/>
            <p:cNvSpPr txBox="1"/>
            <p:nvPr/>
          </p:nvSpPr>
          <p:spPr>
            <a:xfrm>
              <a:off x="634875" y="6435445"/>
              <a:ext cx="3970438" cy="542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6"/>
                  </a:solidFill>
                  <a:latin typeface="Oriya MN"/>
                  <a:ea typeface="Oriya MN"/>
                  <a:cs typeface="Oriya MN"/>
                  <a:sym typeface="Oriya MN"/>
                </a:defRPr>
              </a:lvl1pPr>
            </a:lstStyle>
            <a:p>
              <a:r>
                <a:t>x - y = -7, -6, -5, ... , 6, 7</a:t>
              </a:r>
            </a:p>
          </p:txBody>
        </p:sp>
        <p:pic>
          <p:nvPicPr>
            <p:cNvPr id="744" name="线条" descr="线条"/>
            <p:cNvPicPr>
              <a:picLocks/>
            </p:cNvPicPr>
            <p:nvPr/>
          </p:nvPicPr>
          <p:blipFill>
            <a:blip r:embed="rId20"/>
            <a:stretch>
              <a:fillRect/>
            </a:stretch>
          </p:blipFill>
          <p:spPr>
            <a:xfrm rot="2700000">
              <a:off x="343003" y="5780649"/>
              <a:ext cx="1166963" cy="101601"/>
            </a:xfrm>
            <a:prstGeom prst="rect">
              <a:avLst/>
            </a:prstGeom>
            <a:effectLst/>
          </p:spPr>
        </p:pic>
        <p:pic>
          <p:nvPicPr>
            <p:cNvPr id="746" name="线条" descr="线条"/>
            <p:cNvPicPr>
              <a:picLocks/>
            </p:cNvPicPr>
            <p:nvPr/>
          </p:nvPicPr>
          <p:blipFill>
            <a:blip r:embed="rId20"/>
            <a:stretch>
              <a:fillRect/>
            </a:stretch>
          </p:blipFill>
          <p:spPr>
            <a:xfrm rot="2700000">
              <a:off x="5028103" y="1436688"/>
              <a:ext cx="1166963" cy="101601"/>
            </a:xfrm>
            <a:prstGeom prst="rect">
              <a:avLst/>
            </a:prstGeom>
            <a:effectLst/>
          </p:spPr>
        </p:pic>
        <p:pic>
          <p:nvPicPr>
            <p:cNvPr id="748" name="线条" descr="线条"/>
            <p:cNvPicPr>
              <a:picLocks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2700000">
              <a:off x="4156255" y="1761487"/>
              <a:ext cx="2098162" cy="101601"/>
            </a:xfrm>
            <a:prstGeom prst="rect">
              <a:avLst/>
            </a:prstGeom>
            <a:effectLst/>
          </p:spPr>
        </p:pic>
        <p:pic>
          <p:nvPicPr>
            <p:cNvPr id="750" name="线条" descr="线条"/>
            <p:cNvPicPr>
              <a:picLocks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2532387">
              <a:off x="2691366" y="2326329"/>
              <a:ext cx="3871459" cy="1016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3B7F2-217D-A70D-5874-53E5E4DF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1" y="354125"/>
            <a:ext cx="4850187" cy="1152045"/>
          </a:xfrm>
          <a:solidFill>
            <a:srgbClr val="7030A0"/>
          </a:solidFill>
        </p:spPr>
        <p:txBody>
          <a:bodyPr/>
          <a:lstStyle/>
          <a:p>
            <a:r>
              <a:rPr lang="zh-CN" altLang="en-US"/>
              <a:t>归并排序法的“改进”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4C1C17-6671-4FD7-163E-D14D1D842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1" y="2384200"/>
            <a:ext cx="11469482" cy="6845342"/>
          </a:xfrm>
          <a:prstGeom prst="rect">
            <a:avLst/>
          </a:prstGeom>
        </p:spPr>
      </p:pic>
      <p:sp>
        <p:nvSpPr>
          <p:cNvPr id="10" name="幻灯片编号">
            <a:extLst>
              <a:ext uri="{FF2B5EF4-FFF2-40B4-BE49-F238E27FC236}">
                <a16:creationId xmlns:a16="http://schemas.microsoft.com/office/drawing/2014/main" id="{17C34137-4DB9-C5B3-C0BD-735BC9E9204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555613" y="9176053"/>
            <a:ext cx="310413" cy="4602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7181409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70</a:t>
            </a:fld>
            <a:endParaRPr/>
          </a:p>
        </p:txBody>
      </p:sp>
      <p:sp>
        <p:nvSpPr>
          <p:cNvPr id="755" name="解题思路2（数据结构设计）"/>
          <p:cNvSpPr>
            <a:spLocks noGrp="1"/>
          </p:cNvSpPr>
          <p:nvPr>
            <p:ph type="title"/>
          </p:nvPr>
        </p:nvSpPr>
        <p:spPr>
          <a:xfrm>
            <a:off x="547202" y="354125"/>
            <a:ext cx="6110774" cy="1152045"/>
          </a:xfrm>
          <a:prstGeom prst="rect">
            <a:avLst/>
          </a:prstGeom>
        </p:spPr>
        <p:txBody>
          <a:bodyPr/>
          <a:lstStyle/>
          <a:p>
            <a:pPr algn="r"/>
            <a:r>
              <a:t>解题思路2（数据结构设计）</a:t>
            </a:r>
          </a:p>
        </p:txBody>
      </p:sp>
      <p:pic>
        <p:nvPicPr>
          <p:cNvPr id="756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22" y="2180782"/>
            <a:ext cx="8230028" cy="4720364"/>
          </a:xfrm>
          <a:prstGeom prst="rect">
            <a:avLst/>
          </a:prstGeom>
          <a:ln w="12700">
            <a:miter lim="400000"/>
          </a:ln>
        </p:spPr>
      </p:pic>
      <p:sp>
        <p:nvSpPr>
          <p:cNvPr id="757" name="int Num; // 方案数…"/>
          <p:cNvSpPr txBox="1"/>
          <p:nvPr/>
        </p:nvSpPr>
        <p:spPr>
          <a:xfrm>
            <a:off x="872600" y="7008623"/>
            <a:ext cx="11541621" cy="2284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39419">
              <a:lnSpc>
                <a:spcPct val="120000"/>
              </a:lnSpc>
              <a:tabLst>
                <a:tab pos="4318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Num; </a:t>
            </a:r>
            <a:r>
              <a:rPr>
                <a:solidFill>
                  <a:srgbClr val="008400"/>
                </a:solidFill>
                <a:latin typeface="Lucida Console" panose="020B0609040504020204" pitchFamily="49" charset="0"/>
              </a:rPr>
              <a:t>// 方案数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4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]; </a:t>
            </a:r>
            <a:r>
              <a:rPr>
                <a:latin typeface="Lucida Console" panose="020B0609040504020204" pitchFamily="49" charset="0"/>
              </a:rPr>
              <a:t>// 8个皇后所占用的行号。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下标是皇后的列号，值是皇后的行号。</a:t>
            </a: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bool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S[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], L[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], R[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]; </a:t>
            </a:r>
            <a:r>
              <a:rPr>
                <a:latin typeface="Lucida Console" panose="020B0609040504020204" pitchFamily="49" charset="0"/>
              </a:rPr>
              <a:t>// 行、(i-j)对角线\、(i+j)对角线/是否安全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const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OFFSET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 </a:t>
            </a:r>
            <a:r>
              <a:rPr>
                <a:latin typeface="Lucida Console" panose="020B0609040504020204" pitchFamily="49" charset="0"/>
              </a:rPr>
              <a:t>// 用来统一数组下标范围为[2,3,...,16]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sp>
        <p:nvSpPr>
          <p:cNvPr id="760" name="解题思路2（与或图）"/>
          <p:cNvSpPr>
            <a:spLocks noGrp="1"/>
          </p:cNvSpPr>
          <p:nvPr>
            <p:ph type="title"/>
          </p:nvPr>
        </p:nvSpPr>
        <p:spPr>
          <a:xfrm>
            <a:off x="547201" y="354125"/>
            <a:ext cx="4732030" cy="1152045"/>
          </a:xfrm>
          <a:prstGeom prst="rect">
            <a:avLst/>
          </a:prstGeom>
        </p:spPr>
        <p:txBody>
          <a:bodyPr/>
          <a:lstStyle/>
          <a:p>
            <a:pPr algn="r"/>
            <a:r>
              <a:t>解题思路2（与或图）</a:t>
            </a:r>
          </a:p>
        </p:txBody>
      </p:sp>
      <p:pic>
        <p:nvPicPr>
          <p:cNvPr id="76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09" y="3307053"/>
            <a:ext cx="7854631" cy="5392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982" y="2180782"/>
            <a:ext cx="5386368" cy="5198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  <p:sp>
        <p:nvSpPr>
          <p:cNvPr id="765" name="#include &lt;iostream&gt;…"/>
          <p:cNvSpPr txBox="1"/>
          <p:nvPr/>
        </p:nvSpPr>
        <p:spPr>
          <a:xfrm>
            <a:off x="1832337" y="381595"/>
            <a:ext cx="10169451" cy="899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39419">
              <a:lnSpc>
                <a:spcPct val="120000"/>
              </a:lnSpc>
              <a:tabLst>
                <a:tab pos="431800" algn="l"/>
              </a:tabLst>
              <a:defRPr sz="23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8492A"/>
                </a:solidFill>
                <a:latin typeface="Lucida Console" panose="020B0609040504020204" pitchFamily="49" charset="0"/>
              </a:rPr>
              <a:t>#include </a:t>
            </a:r>
            <a:r>
              <a:rPr>
                <a:latin typeface="Lucida Console" panose="020B0609040504020204" pitchFamily="49" charset="0"/>
              </a:rPr>
              <a:t>&lt;iostream&gt;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3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using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latin typeface="Lucida Console" panose="020B0609040504020204" pitchFamily="49" charset="0"/>
              </a:rPr>
              <a:t>namespace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std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3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Num;        </a:t>
            </a:r>
            <a:r>
              <a:rPr>
                <a:solidFill>
                  <a:srgbClr val="008400"/>
                </a:solidFill>
                <a:latin typeface="Lucida Console" panose="020B0609040504020204" pitchFamily="49" charset="0"/>
              </a:rPr>
              <a:t>// 方案数</a:t>
            </a: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];       </a:t>
            </a:r>
            <a:r>
              <a:rPr>
                <a:latin typeface="Lucida Console" panose="020B0609040504020204" pitchFamily="49" charset="0"/>
              </a:rPr>
              <a:t>// 8个皇后所占用的行号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bool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S[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];      </a:t>
            </a:r>
            <a:r>
              <a:rPr>
                <a:latin typeface="Lucida Console" panose="020B0609040504020204" pitchFamily="49" charset="0"/>
              </a:rPr>
              <a:t>// S[1]~S[8]，当前行是否安全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bool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L[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];     </a:t>
            </a:r>
            <a:r>
              <a:rPr>
                <a:latin typeface="Lucida Console" panose="020B0609040504020204" pitchFamily="49" charset="0"/>
              </a:rPr>
              <a:t>// L[2]~L[16]，(i-j)对角线是否安全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bool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R[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];     </a:t>
            </a:r>
            <a:r>
              <a:rPr>
                <a:latin typeface="Lucida Console" panose="020B0609040504020204" pitchFamily="49" charset="0"/>
              </a:rPr>
              <a:t>// R[2]~R[16]，(i+j)对角线是否安全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const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OFFSET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    </a:t>
            </a:r>
            <a:r>
              <a:rPr>
                <a:latin typeface="Lucida Console" panose="020B0609040504020204" pitchFamily="49" charset="0"/>
              </a:rPr>
              <a:t>// 用来统一数组下标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范围[2,3,...,16]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3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void</a:t>
            </a:r>
            <a:r>
              <a:rPr>
                <a:latin typeface="Lucida Console" panose="020B0609040504020204" pitchFamily="49" charset="0"/>
              </a:rPr>
              <a:t> Try(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col)；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3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main()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Num</a:t>
            </a:r>
            <a:r>
              <a:rPr>
                <a:latin typeface="Lucida Console" panose="020B0609040504020204" pitchFamily="49" charset="0"/>
              </a:rPr>
              <a:t>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i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 i &lt;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latin typeface="Lucida Console" panose="020B0609040504020204" pitchFamily="49" charset="0"/>
              </a:rPr>
              <a:t>; i++)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S</a:t>
            </a:r>
            <a:r>
              <a:rPr>
                <a:latin typeface="Lucida Console" panose="020B0609040504020204" pitchFamily="49" charset="0"/>
              </a:rPr>
              <a:t>[i] =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true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i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latin typeface="Lucida Console" panose="020B0609040504020204" pitchFamily="49" charset="0"/>
              </a:rPr>
              <a:t>; i &lt;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17</a:t>
            </a:r>
            <a:r>
              <a:rPr>
                <a:latin typeface="Lucida Console" panose="020B0609040504020204" pitchFamily="49" charset="0"/>
              </a:rPr>
              <a:t>; i++)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L</a:t>
            </a:r>
            <a:r>
              <a:rPr>
                <a:latin typeface="Lucida Console" panose="020B0609040504020204" pitchFamily="49" charset="0"/>
              </a:rPr>
              <a:t>[i] =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R</a:t>
            </a:r>
            <a:r>
              <a:rPr>
                <a:latin typeface="Lucida Console" panose="020B0609040504020204" pitchFamily="49" charset="0"/>
              </a:rPr>
              <a:t>[i] =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true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31595D"/>
                </a:solidFill>
                <a:latin typeface="Lucida Console" panose="020B0609040504020204" pitchFamily="49" charset="0"/>
              </a:rPr>
              <a:t>Try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);     </a:t>
            </a:r>
            <a:r>
              <a:rPr>
                <a:latin typeface="Lucida Console" panose="020B0609040504020204" pitchFamily="49" charset="0"/>
              </a:rPr>
              <a:t>/// 从第1列开始放皇后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3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  <p:sp>
        <p:nvSpPr>
          <p:cNvPr id="768" name="void Try(int col) {…"/>
          <p:cNvSpPr txBox="1"/>
          <p:nvPr/>
        </p:nvSpPr>
        <p:spPr>
          <a:xfrm>
            <a:off x="294307" y="882649"/>
            <a:ext cx="12416186" cy="7988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39419">
              <a:lnSpc>
                <a:spcPct val="12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void</a:t>
            </a:r>
            <a:r>
              <a:rPr>
                <a:latin typeface="Lucida Console" panose="020B0609040504020204" pitchFamily="49" charset="0"/>
              </a:rPr>
              <a:t> Try(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col)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递归中止条件：所有列均已放上皇后了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(col ==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latin typeface="Lucida Console" panose="020B0609040504020204" pitchFamily="49" charset="0"/>
              </a:rPr>
              <a:t>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Num</a:t>
            </a:r>
            <a:r>
              <a:rPr>
                <a:latin typeface="Lucida Console" panose="020B0609040504020204" pitchFamily="49" charset="0"/>
              </a:rPr>
              <a:t> ++;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D12F1B"/>
                </a:solidFill>
                <a:latin typeface="Lucida Console" panose="020B0609040504020204" pitchFamily="49" charset="0"/>
              </a:rPr>
              <a:t>"方案"</a:t>
            </a:r>
            <a:r>
              <a:rPr>
                <a:latin typeface="Lucida Console" panose="020B0609040504020204" pitchFamily="49" charset="0"/>
              </a:rPr>
              <a:t> &lt;&lt; Num &lt;&lt; </a:t>
            </a:r>
            <a:r>
              <a:rPr>
                <a:solidFill>
                  <a:srgbClr val="D12F1B"/>
                </a:solidFill>
                <a:latin typeface="Lucida Console" panose="020B0609040504020204" pitchFamily="49" charset="0"/>
              </a:rPr>
              <a:t>"："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k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k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k++)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Q</a:t>
            </a:r>
            <a:r>
              <a:rPr>
                <a:latin typeface="Lucida Console" panose="020B0609040504020204" pitchFamily="49" charset="0"/>
              </a:rPr>
              <a:t>[k] &lt;&lt; </a:t>
            </a:r>
            <a:r>
              <a:rPr>
                <a:solidFill>
                  <a:srgbClr val="D12F1B"/>
                </a:solidFill>
                <a:latin typeface="Lucida Console" panose="020B0609040504020204" pitchFamily="49" charset="0"/>
              </a:rPr>
              <a:t>" "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3E1E81"/>
                </a:solidFill>
                <a:latin typeface="Lucida Console" panose="020B0609040504020204" pitchFamily="49" charset="0"/>
              </a:rPr>
              <a:t>endl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return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依次尝试当前列的 8 行位置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  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【详细代码见后续页】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  <p:sp>
        <p:nvSpPr>
          <p:cNvPr id="771" name="/// 依次尝试当前列的 8 行位置…"/>
          <p:cNvSpPr txBox="1"/>
          <p:nvPr/>
        </p:nvSpPr>
        <p:spPr>
          <a:xfrm>
            <a:off x="2100243" y="182695"/>
            <a:ext cx="8830944" cy="9388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39419">
              <a:lnSpc>
                <a:spcPct val="11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Lucida Console" panose="020B0609040504020204" pitchFamily="49" charset="0"/>
              </a:rPr>
              <a:t>   /// 依次尝试当前列的 8 行位置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row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row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row++)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latin typeface="Lucida Console" panose="020B0609040504020204" pitchFamily="49" charset="0"/>
              </a:rPr>
              <a:t>/// 判断拟放置皇后的位置是否安全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(!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S</a:t>
            </a:r>
            <a:r>
              <a:rPr>
                <a:latin typeface="Lucida Console" panose="020B0609040504020204" pitchFamily="49" charset="0"/>
              </a:rPr>
              <a:t>[row] || !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R</a:t>
            </a:r>
            <a:r>
              <a:rPr>
                <a:latin typeface="Lucida Console" panose="020B0609040504020204" pitchFamily="49" charset="0"/>
              </a:rPr>
              <a:t>[col + row] || </a:t>
            </a: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!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L</a:t>
            </a:r>
            <a:r>
              <a:rPr>
                <a:latin typeface="Lucida Console" panose="020B0609040504020204" pitchFamily="49" charset="0"/>
              </a:rPr>
              <a:t>[col - row +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OFFSET</a:t>
            </a:r>
            <a:r>
              <a:rPr>
                <a:latin typeface="Lucida Console" panose="020B0609040504020204" pitchFamily="49" charset="0"/>
              </a:rPr>
              <a:t>])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continue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Lucida Console" panose="020B0609040504020204" pitchFamily="49" charset="0"/>
              </a:rPr>
              <a:t>        </a:t>
            </a: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Lucida Console" panose="020B0609040504020204" pitchFamily="49" charset="0"/>
              </a:rPr>
              <a:t>        /// </a:t>
            </a:r>
            <a:r>
              <a:rPr lang="zh-CN" altLang="en-US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Lucida Console" panose="020B0609040504020204" pitchFamily="49" charset="0"/>
              </a:rPr>
              <a:t>记录位置信息（行号</a:t>
            </a:r>
            <a:r>
              <a:rPr lang="en-US" altLang="zh-CN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Lucida Console" panose="020B0609040504020204" pitchFamily="49" charset="0"/>
              </a:rPr>
              <a:t>)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Q</a:t>
            </a:r>
            <a:r>
              <a:rPr>
                <a:latin typeface="Lucida Console" panose="020B0609040504020204" pitchFamily="49" charset="0"/>
              </a:rPr>
              <a:t>[col] = row;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latin typeface="Lucida Console" panose="020B0609040504020204" pitchFamily="49" charset="0"/>
              </a:rPr>
              <a:t>/// 修改三个方向的安全性标记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S</a:t>
            </a:r>
            <a:r>
              <a:rPr>
                <a:latin typeface="Lucida Console" panose="020B0609040504020204" pitchFamily="49" charset="0"/>
              </a:rPr>
              <a:t>[row] =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false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L</a:t>
            </a:r>
            <a:r>
              <a:rPr>
                <a:latin typeface="Lucida Console" panose="020B0609040504020204" pitchFamily="49" charset="0"/>
              </a:rPr>
              <a:t>[col - row +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OFFSET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false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R</a:t>
            </a:r>
            <a:r>
              <a:rPr>
                <a:latin typeface="Lucida Console" panose="020B0609040504020204" pitchFamily="49" charset="0"/>
              </a:rPr>
              <a:t>[col + row] =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false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</a:t>
            </a:r>
            <a:r>
              <a:rPr lang="en-US">
                <a:latin typeface="Lucida Console" panose="020B0609040504020204" pitchFamily="49" charset="0"/>
              </a:rPr>
              <a:t>       </a:t>
            </a: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Lucida Console" panose="020B0609040504020204" pitchFamily="49" charset="0"/>
              </a:rPr>
              <a:t>        /// </a:t>
            </a:r>
            <a:r>
              <a:rPr lang="zh-CN" altLang="en-US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Lucida Console" panose="020B0609040504020204" pitchFamily="49" charset="0"/>
              </a:rPr>
              <a:t>递归尝试放下一列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31595D"/>
                </a:solidFill>
                <a:latin typeface="Lucida Console" panose="020B0609040504020204" pitchFamily="49" charset="0"/>
              </a:rPr>
              <a:t>Try</a:t>
            </a:r>
            <a:r>
              <a:rPr>
                <a:latin typeface="Lucida Console" panose="020B0609040504020204" pitchFamily="49" charset="0"/>
              </a:rPr>
              <a:t>(col +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);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/// 回溯：恢复三个方向原有安全性</a:t>
            </a:r>
            <a:endParaRPr>
              <a:solidFill>
                <a:srgbClr val="FF0000"/>
              </a:solidFill>
              <a:highlight>
                <a:srgbClr val="FFFF00"/>
              </a:highlight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S</a:t>
            </a:r>
            <a:r>
              <a:rPr>
                <a:latin typeface="Lucida Console" panose="020B0609040504020204" pitchFamily="49" charset="0"/>
              </a:rPr>
              <a:t>[row] =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true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L</a:t>
            </a:r>
            <a:r>
              <a:rPr>
                <a:latin typeface="Lucida Console" panose="020B0609040504020204" pitchFamily="49" charset="0"/>
              </a:rPr>
              <a:t>[col - row +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OFFSET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true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R</a:t>
            </a:r>
            <a:r>
              <a:rPr>
                <a:latin typeface="Lucida Console" panose="020B0609040504020204" pitchFamily="49" charset="0"/>
              </a:rPr>
              <a:t>[col + row] =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true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1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}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102B517-B3F1-36F3-6E14-04852180BF12}"/>
              </a:ext>
            </a:extLst>
          </p:cNvPr>
          <p:cNvSpPr/>
          <p:nvPr/>
        </p:nvSpPr>
        <p:spPr>
          <a:xfrm>
            <a:off x="3624170" y="1510514"/>
            <a:ext cx="7753232" cy="888737"/>
          </a:xfrm>
          <a:prstGeom prst="roundRect">
            <a:avLst>
              <a:gd name="adj" fmla="val 2488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09A72DE-1320-9E69-1B21-2F4DB4BCEB81}"/>
              </a:ext>
            </a:extLst>
          </p:cNvPr>
          <p:cNvSpPr/>
          <p:nvPr/>
        </p:nvSpPr>
        <p:spPr>
          <a:xfrm>
            <a:off x="3624169" y="3209841"/>
            <a:ext cx="7753232" cy="517229"/>
          </a:xfrm>
          <a:prstGeom prst="roundRect">
            <a:avLst>
              <a:gd name="adj" fmla="val 2488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6896A92-FA86-04AD-1EFF-635E4369F193}"/>
              </a:ext>
            </a:extLst>
          </p:cNvPr>
          <p:cNvSpPr/>
          <p:nvPr/>
        </p:nvSpPr>
        <p:spPr>
          <a:xfrm>
            <a:off x="3624169" y="4505621"/>
            <a:ext cx="7753232" cy="1264329"/>
          </a:xfrm>
          <a:prstGeom prst="roundRect">
            <a:avLst>
              <a:gd name="adj" fmla="val 2488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66EEA6A-FF7C-9519-B0A1-1BEFC63B186D}"/>
              </a:ext>
            </a:extLst>
          </p:cNvPr>
          <p:cNvSpPr/>
          <p:nvPr/>
        </p:nvSpPr>
        <p:spPr>
          <a:xfrm>
            <a:off x="3624169" y="6548502"/>
            <a:ext cx="7753232" cy="523937"/>
          </a:xfrm>
          <a:prstGeom prst="roundRect">
            <a:avLst>
              <a:gd name="adj" fmla="val 2488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79AFE79-6052-982A-DAA0-65392A1325E5}"/>
              </a:ext>
            </a:extLst>
          </p:cNvPr>
          <p:cNvSpPr/>
          <p:nvPr/>
        </p:nvSpPr>
        <p:spPr>
          <a:xfrm>
            <a:off x="3624169" y="7852311"/>
            <a:ext cx="7753232" cy="1235045"/>
          </a:xfrm>
          <a:prstGeom prst="roundRect">
            <a:avLst>
              <a:gd name="adj" fmla="val 2488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sp>
        <p:nvSpPr>
          <p:cNvPr id="778" name="【代码重构】能否不进行“回溯”？"/>
          <p:cNvSpPr>
            <a:spLocks noGrp="1"/>
          </p:cNvSpPr>
          <p:nvPr>
            <p:ph type="title"/>
          </p:nvPr>
        </p:nvSpPr>
        <p:spPr>
          <a:xfrm>
            <a:off x="547201" y="354125"/>
            <a:ext cx="7010887" cy="1152045"/>
          </a:xfrm>
          <a:prstGeom prst="rect">
            <a:avLst/>
          </a:prstGeom>
          <a:solidFill>
            <a:schemeClr val="accent1">
              <a:lumOff val="-13575"/>
            </a:schemeClr>
          </a:solidFill>
        </p:spPr>
        <p:txBody>
          <a:bodyPr/>
          <a:lstStyle/>
          <a:p>
            <a:r>
              <a:t>【代码重构】能否不进行“回溯”？</a:t>
            </a:r>
          </a:p>
        </p:txBody>
      </p:sp>
      <p:sp>
        <p:nvSpPr>
          <p:cNvPr id="779" name="int Num;        // 方案数…"/>
          <p:cNvSpPr txBox="1"/>
          <p:nvPr/>
        </p:nvSpPr>
        <p:spPr>
          <a:xfrm>
            <a:off x="553776" y="2726300"/>
            <a:ext cx="12064200" cy="565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Num;        </a:t>
            </a:r>
            <a:r>
              <a:rPr>
                <a:solidFill>
                  <a:srgbClr val="008400"/>
                </a:solidFill>
                <a:latin typeface="Lucida Console" panose="020B0609040504020204" pitchFamily="49" charset="0"/>
              </a:rPr>
              <a:t>// 方案数</a:t>
            </a: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struct</a:t>
            </a:r>
            <a:r>
              <a:rPr>
                <a:latin typeface="Lucida Console" panose="020B0609040504020204" pitchFamily="49" charset="0"/>
              </a:rPr>
              <a:t> place_state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Q[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latin typeface="Lucida Console" panose="020B0609040504020204" pitchFamily="49" charset="0"/>
              </a:rPr>
              <a:t>];           </a:t>
            </a:r>
            <a:r>
              <a:rPr>
                <a:solidFill>
                  <a:srgbClr val="008400"/>
                </a:solidFill>
                <a:latin typeface="Lucida Console" panose="020B0609040504020204" pitchFamily="49" charset="0"/>
              </a:rPr>
              <a:t>// 8个皇后所占用的行号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bool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S[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];          </a:t>
            </a:r>
            <a:r>
              <a:rPr>
                <a:latin typeface="Lucida Console" panose="020B0609040504020204" pitchFamily="49" charset="0"/>
              </a:rPr>
              <a:t>// S[1]~S[8]，当前行是否安全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bool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L[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];         </a:t>
            </a:r>
            <a:r>
              <a:rPr>
                <a:latin typeface="Lucida Console" panose="020B0609040504020204" pitchFamily="49" charset="0"/>
              </a:rPr>
              <a:t>// L[2]~L[16]，(i-j)对角线是否安全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bool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R[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17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];         </a:t>
            </a:r>
            <a:r>
              <a:rPr>
                <a:latin typeface="Lucida Console" panose="020B0609040504020204" pitchFamily="49" charset="0"/>
              </a:rPr>
              <a:t>// R[2]~R[16]，(i+j)对角线是否安全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};</a:t>
            </a: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30000"/>
              </a:lnSpc>
              <a:tabLst>
                <a:tab pos="431800" algn="l"/>
              </a:tabLst>
              <a:defRPr sz="2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const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OFFSET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;   </a:t>
            </a:r>
            <a:r>
              <a:rPr>
                <a:latin typeface="Lucida Console" panose="020B0609040504020204" pitchFamily="49" charset="0"/>
              </a:rPr>
              <a:t>// 调整一三象限对角线数组的下标范围</a:t>
            </a:r>
          </a:p>
        </p:txBody>
      </p:sp>
      <p:pic>
        <p:nvPicPr>
          <p:cNvPr id="780" name="矩形" descr="矩形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5652" y="3657826"/>
            <a:ext cx="4690503" cy="389606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" grpId="1" animBg="1" advAuto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76</a:t>
            </a:fld>
            <a:endParaRPr/>
          </a:p>
        </p:txBody>
      </p:sp>
      <p:sp>
        <p:nvSpPr>
          <p:cNvPr id="784" name="void Try(int col, place_state state) {…"/>
          <p:cNvSpPr txBox="1"/>
          <p:nvPr/>
        </p:nvSpPr>
        <p:spPr>
          <a:xfrm>
            <a:off x="537459" y="2284207"/>
            <a:ext cx="12245034" cy="709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39419">
              <a:lnSpc>
                <a:spcPct val="120000"/>
              </a:lnSpc>
              <a:tabLst>
                <a:tab pos="431800" algn="l"/>
              </a:tabLst>
              <a:defRPr sz="25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void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Try(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col, </a:t>
            </a:r>
            <a:r>
              <a:rPr>
                <a:latin typeface="Lucida Console" panose="020B0609040504020204" pitchFamily="49" charset="0"/>
              </a:rPr>
              <a:t>place_state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state) {</a:t>
            </a: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5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递归中止条件：所有列均已放上皇后了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(col ==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9</a:t>
            </a:r>
            <a:r>
              <a:rPr>
                <a:latin typeface="Lucida Console" panose="020B0609040504020204" pitchFamily="49" charset="0"/>
              </a:rPr>
              <a:t>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Num</a:t>
            </a:r>
            <a:r>
              <a:rPr>
                <a:latin typeface="Lucida Console" panose="020B0609040504020204" pitchFamily="49" charset="0"/>
              </a:rPr>
              <a:t> ++;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D12F1B"/>
                </a:solidFill>
                <a:latin typeface="Lucida Console" panose="020B0609040504020204" pitchFamily="49" charset="0"/>
              </a:rPr>
              <a:t>"方案"</a:t>
            </a:r>
            <a:r>
              <a:rPr>
                <a:latin typeface="Lucida Console" panose="020B0609040504020204" pitchFamily="49" charset="0"/>
              </a:rPr>
              <a:t> &lt;&lt; Num &lt;&lt; </a:t>
            </a:r>
            <a:r>
              <a:rPr>
                <a:solidFill>
                  <a:srgbClr val="D12F1B"/>
                </a:solidFill>
                <a:latin typeface="Lucida Console" panose="020B0609040504020204" pitchFamily="49" charset="0"/>
              </a:rPr>
              <a:t>"："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k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k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k++)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state.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Q</a:t>
            </a:r>
            <a:r>
              <a:rPr>
                <a:latin typeface="Lucida Console" panose="020B0609040504020204" pitchFamily="49" charset="0"/>
              </a:rPr>
              <a:t>[k] &lt;&lt; </a:t>
            </a:r>
            <a:r>
              <a:rPr>
                <a:solidFill>
                  <a:srgbClr val="D12F1B"/>
                </a:solidFill>
                <a:latin typeface="Lucida Console" panose="020B0609040504020204" pitchFamily="49" charset="0"/>
              </a:rPr>
              <a:t>" "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703DAA"/>
                </a:solidFill>
                <a:latin typeface="Lucida Console" panose="020B0609040504020204" pitchFamily="49" charset="0"/>
              </a:rPr>
              <a:t>cout</a:t>
            </a:r>
            <a:r>
              <a:rPr>
                <a:latin typeface="Lucida Console" panose="020B0609040504020204" pitchFamily="49" charset="0"/>
              </a:rPr>
              <a:t> &lt;&lt; </a:t>
            </a:r>
            <a:r>
              <a:rPr>
                <a:solidFill>
                  <a:srgbClr val="3E1E81"/>
                </a:solidFill>
                <a:latin typeface="Lucida Console" panose="020B0609040504020204" pitchFamily="49" charset="0"/>
              </a:rPr>
              <a:t>endl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return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}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依次尝试当前列的 8 行位置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 </a:t>
            </a:r>
            <a:r>
              <a:rPr lang="en-US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Lucida Console" panose="020B0609040504020204" pitchFamily="49" charset="0"/>
                <a:ea typeface="Helvetica"/>
                <a:cs typeface="Helvetica"/>
                <a:sym typeface="Helvetica"/>
              </a:rPr>
              <a:t>【详细代码见后续页】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}</a:t>
            </a:r>
          </a:p>
        </p:txBody>
      </p:sp>
      <p:pic>
        <p:nvPicPr>
          <p:cNvPr id="785" name="矩形" descr="矩形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61129" y="2284206"/>
            <a:ext cx="3709729" cy="751205"/>
          </a:xfrm>
          <a:prstGeom prst="rect">
            <a:avLst/>
          </a:prstGeom>
        </p:spPr>
      </p:pic>
      <p:sp>
        <p:nvSpPr>
          <p:cNvPr id="4" name="【代码重构】能否不进行“回溯”？">
            <a:extLst>
              <a:ext uri="{FF2B5EF4-FFF2-40B4-BE49-F238E27FC236}">
                <a16:creationId xmlns:a16="http://schemas.microsoft.com/office/drawing/2014/main" id="{5DAC2775-FA11-E6AE-1711-58526691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1" y="354125"/>
            <a:ext cx="7010887" cy="1152045"/>
          </a:xfrm>
          <a:prstGeom prst="rect">
            <a:avLst/>
          </a:prstGeom>
          <a:solidFill>
            <a:schemeClr val="accent1">
              <a:lumOff val="-13575"/>
            </a:schemeClr>
          </a:solidFill>
        </p:spPr>
        <p:txBody>
          <a:bodyPr/>
          <a:lstStyle/>
          <a:p>
            <a:r>
              <a:t>【代码重构】能否不进行“回溯”？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" grpId="1" animBg="1" advAuto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77</a:t>
            </a:fld>
            <a:endParaRPr/>
          </a:p>
        </p:txBody>
      </p:sp>
      <p:sp>
        <p:nvSpPr>
          <p:cNvPr id="790" name="/// 依次尝试当前列的 8 行位置…"/>
          <p:cNvSpPr txBox="1"/>
          <p:nvPr/>
        </p:nvSpPr>
        <p:spPr>
          <a:xfrm>
            <a:off x="237981" y="2117564"/>
            <a:ext cx="12628045" cy="738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>
                <a:latin typeface="Lucida Console" panose="020B0609040504020204" pitchFamily="49" charset="0"/>
              </a:rPr>
              <a:t>/// 依次尝试当前列的 8 行位置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for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int</a:t>
            </a:r>
            <a:r>
              <a:rPr>
                <a:latin typeface="Lucida Console" panose="020B0609040504020204" pitchFamily="49" charset="0"/>
              </a:rPr>
              <a:t> row 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; row &lt;=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8</a:t>
            </a:r>
            <a:r>
              <a:rPr>
                <a:latin typeface="Lucida Console" panose="020B0609040504020204" pitchFamily="49" charset="0"/>
              </a:rPr>
              <a:t>; row++) {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latin typeface="Lucida Console" panose="020B0609040504020204" pitchFamily="49" charset="0"/>
              </a:rPr>
              <a:t>/// 判断拟放置皇后的位置是否安全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if</a:t>
            </a:r>
            <a:r>
              <a:rPr>
                <a:latin typeface="Lucida Console" panose="020B0609040504020204" pitchFamily="49" charset="0"/>
              </a:rPr>
              <a:t> (!state.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S</a:t>
            </a:r>
            <a:r>
              <a:rPr>
                <a:latin typeface="Lucida Console" panose="020B0609040504020204" pitchFamily="49" charset="0"/>
              </a:rPr>
              <a:t>[row] || </a:t>
            </a: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    !state.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R</a:t>
            </a:r>
            <a:r>
              <a:rPr>
                <a:latin typeface="Lucida Console" panose="020B0609040504020204" pitchFamily="49" charset="0"/>
              </a:rPr>
              <a:t>[col + row] || !state.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L</a:t>
            </a:r>
            <a:r>
              <a:rPr>
                <a:latin typeface="Lucida Console" panose="020B0609040504020204" pitchFamily="49" charset="0"/>
              </a:rPr>
              <a:t>[col - row +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OFFSET</a:t>
            </a:r>
            <a:r>
              <a:rPr>
                <a:latin typeface="Lucida Console" panose="020B0609040504020204" pitchFamily="49" charset="0"/>
              </a:rPr>
              <a:t>])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continue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</a:t>
            </a:r>
            <a:r>
              <a:rPr lang="en-US">
                <a:latin typeface="Lucida Console" panose="020B0609040504020204" pitchFamily="49" charset="0"/>
              </a:rPr>
              <a:t>       </a:t>
            </a: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Lucida Console" panose="020B0609040504020204" pitchFamily="49" charset="0"/>
              </a:rPr>
              <a:t>        /// </a:t>
            </a:r>
            <a:r>
              <a:rPr lang="zh-CN" altLang="en-US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Lucida Console" panose="020B0609040504020204" pitchFamily="49" charset="0"/>
              </a:rPr>
              <a:t>记录位置信息（行号）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place_state</a:t>
            </a:r>
            <a:r>
              <a:rPr>
                <a:latin typeface="Lucida Console" panose="020B0609040504020204" pitchFamily="49" charset="0"/>
              </a:rPr>
              <a:t> next_state = state;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next_state.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Q</a:t>
            </a:r>
            <a:r>
              <a:rPr>
                <a:latin typeface="Lucida Console" panose="020B0609040504020204" pitchFamily="49" charset="0"/>
              </a:rPr>
              <a:t>[col] = row;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latin typeface="Lucida Console" panose="020B0609040504020204" pitchFamily="49" charset="0"/>
              </a:rPr>
              <a:t>/// 修改三个方向的安全性标记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next_state.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S</a:t>
            </a:r>
            <a:r>
              <a:rPr>
                <a:latin typeface="Lucida Console" panose="020B0609040504020204" pitchFamily="49" charset="0"/>
              </a:rPr>
              <a:t>[row] =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false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next_state.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L</a:t>
            </a:r>
            <a:r>
              <a:rPr>
                <a:latin typeface="Lucida Console" panose="020B0609040504020204" pitchFamily="49" charset="0"/>
              </a:rPr>
              <a:t>[col - row + 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OFFSET</a:t>
            </a:r>
            <a:r>
              <a:rPr>
                <a:latin typeface="Lucida Console" panose="020B0609040504020204" pitchFamily="49" charset="0"/>
              </a:rPr>
              <a:t>] =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false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next_state.</a:t>
            </a:r>
            <a:r>
              <a:rPr>
                <a:solidFill>
                  <a:srgbClr val="4F8187"/>
                </a:solidFill>
                <a:latin typeface="Lucida Console" panose="020B0609040504020204" pitchFamily="49" charset="0"/>
              </a:rPr>
              <a:t>R</a:t>
            </a:r>
            <a:r>
              <a:rPr>
                <a:latin typeface="Lucida Console" panose="020B0609040504020204" pitchFamily="49" charset="0"/>
              </a:rPr>
              <a:t>[col + row] = </a:t>
            </a:r>
            <a:r>
              <a:rPr>
                <a:solidFill>
                  <a:srgbClr val="BA2DA2"/>
                </a:solidFill>
                <a:latin typeface="Lucida Console" panose="020B0609040504020204" pitchFamily="49" charset="0"/>
              </a:rPr>
              <a:t>false</a:t>
            </a:r>
            <a:r>
              <a:rPr>
                <a:latin typeface="Lucida Console" panose="020B0609040504020204" pitchFamily="49" charset="0"/>
              </a:rPr>
              <a:t>;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endParaRPr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>
                <a:latin typeface="Lucida Console" panose="020B0609040504020204" pitchFamily="49" charset="0"/>
              </a:rPr>
              <a:t>/// </a:t>
            </a:r>
            <a:r>
              <a:rPr lang="zh-CN" altLang="en-US">
                <a:latin typeface="Lucida Console" panose="020B0609040504020204" pitchFamily="49" charset="0"/>
              </a:rPr>
              <a:t>从下一列开始放置剩余皇后：</a:t>
            </a:r>
            <a:r>
              <a:rPr>
                <a:latin typeface="Lucida Console" panose="020B0609040504020204" pitchFamily="49" charset="0"/>
              </a:rPr>
              <a:t>递归</a:t>
            </a:r>
            <a:r>
              <a:rPr lang="en-US" altLang="zh-CN">
                <a:latin typeface="Lucida Console" panose="020B0609040504020204" pitchFamily="49" charset="0"/>
              </a:rPr>
              <a:t>【</a:t>
            </a:r>
            <a:r>
              <a:rPr lang="zh-CN" altLang="en-US">
                <a:latin typeface="Lucida Console" panose="020B0609040504020204" pitchFamily="49" charset="0"/>
              </a:rPr>
              <a:t>同性质问题</a:t>
            </a:r>
            <a:r>
              <a:rPr lang="en-US" altLang="zh-CN">
                <a:latin typeface="Lucida Console" panose="020B0609040504020204" pitchFamily="49" charset="0"/>
              </a:rPr>
              <a:t>】</a:t>
            </a:r>
            <a:endParaRPr>
              <a:solidFill>
                <a:srgbClr val="00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     </a:t>
            </a:r>
            <a:r>
              <a:rPr>
                <a:solidFill>
                  <a:srgbClr val="31595D"/>
                </a:solidFill>
                <a:latin typeface="Lucida Console" panose="020B0609040504020204" pitchFamily="49" charset="0"/>
              </a:rPr>
              <a:t>Try</a:t>
            </a:r>
            <a:r>
              <a:rPr>
                <a:latin typeface="Lucida Console" panose="020B0609040504020204" pitchFamily="49" charset="0"/>
              </a:rPr>
              <a:t>(col + </a:t>
            </a:r>
            <a:r>
              <a:rPr>
                <a:solidFill>
                  <a:srgbClr val="272AD8"/>
                </a:solidFill>
                <a:latin typeface="Lucida Console" panose="020B0609040504020204" pitchFamily="49" charset="0"/>
              </a:rPr>
              <a:t>1</a:t>
            </a:r>
            <a:r>
              <a:rPr>
                <a:latin typeface="Lucida Console" panose="020B0609040504020204" pitchFamily="49" charset="0"/>
              </a:rPr>
              <a:t>, next_state);</a:t>
            </a:r>
            <a:r>
              <a:rPr lang="en-US" altLang="zh-CN">
                <a:latin typeface="Lucida Console" panose="020B0609040504020204" pitchFamily="49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Lucida Console" panose="020B0609040504020204" pitchFamily="49" charset="0"/>
              </a:rPr>
              <a:t>/// next_state</a:t>
            </a:r>
            <a:r>
              <a:rPr lang="zh-CN" altLang="en-US">
                <a:solidFill>
                  <a:srgbClr val="FF0000"/>
                </a:solidFill>
                <a:latin typeface="Lucida Console" panose="020B0609040504020204" pitchFamily="49" charset="0"/>
              </a:rPr>
              <a:t>可视为问题的初始设置</a:t>
            </a:r>
            <a:endParaRPr>
              <a:solidFill>
                <a:srgbClr val="FF0000"/>
              </a:solidFill>
              <a:latin typeface="Lucida Console" panose="020B0609040504020204" pitchFamily="49" charset="0"/>
              <a:ea typeface="Helvetica"/>
              <a:cs typeface="Helvetica"/>
              <a:sym typeface="Helvetica"/>
            </a:endParaRPr>
          </a:p>
          <a:p>
            <a:pPr defTabSz="439419">
              <a:lnSpc>
                <a:spcPct val="120000"/>
              </a:lnSpc>
              <a:tabLst>
                <a:tab pos="4318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Lucida Console" panose="020B0609040504020204" pitchFamily="49" charset="0"/>
              </a:rPr>
              <a:t>   }</a:t>
            </a:r>
          </a:p>
        </p:txBody>
      </p:sp>
      <p:sp>
        <p:nvSpPr>
          <p:cNvPr id="4" name="【代码重构】能否不进行“回溯”？">
            <a:extLst>
              <a:ext uri="{FF2B5EF4-FFF2-40B4-BE49-F238E27FC236}">
                <a16:creationId xmlns:a16="http://schemas.microsoft.com/office/drawing/2014/main" id="{2C08991D-7242-66D2-FDAD-252C3687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1" y="354125"/>
            <a:ext cx="7010887" cy="1152045"/>
          </a:xfrm>
          <a:prstGeom prst="rect">
            <a:avLst/>
          </a:prstGeom>
          <a:solidFill>
            <a:schemeClr val="accent1">
              <a:lumOff val="-13575"/>
            </a:schemeClr>
          </a:solidFill>
        </p:spPr>
        <p:txBody>
          <a:bodyPr/>
          <a:lstStyle/>
          <a:p>
            <a:r>
              <a:t>【代码重构】能否不进行“回溯”？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7114638-0E98-3D3A-9242-662F4262C44A}"/>
              </a:ext>
            </a:extLst>
          </p:cNvPr>
          <p:cNvSpPr/>
          <p:nvPr/>
        </p:nvSpPr>
        <p:spPr>
          <a:xfrm>
            <a:off x="1633528" y="3420233"/>
            <a:ext cx="11232497" cy="868546"/>
          </a:xfrm>
          <a:prstGeom prst="roundRect">
            <a:avLst>
              <a:gd name="adj" fmla="val 2488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9195C30-0902-938F-58D1-02966DB7BEE6}"/>
              </a:ext>
            </a:extLst>
          </p:cNvPr>
          <p:cNvSpPr/>
          <p:nvPr/>
        </p:nvSpPr>
        <p:spPr>
          <a:xfrm>
            <a:off x="1633528" y="5030549"/>
            <a:ext cx="11232497" cy="868546"/>
          </a:xfrm>
          <a:prstGeom prst="roundRect">
            <a:avLst>
              <a:gd name="adj" fmla="val 2488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67BB090-3283-740A-5F9B-E850AF4E06B3}"/>
              </a:ext>
            </a:extLst>
          </p:cNvPr>
          <p:cNvSpPr/>
          <p:nvPr/>
        </p:nvSpPr>
        <p:spPr>
          <a:xfrm>
            <a:off x="1633528" y="6669028"/>
            <a:ext cx="11232496" cy="1188338"/>
          </a:xfrm>
          <a:prstGeom prst="roundRect">
            <a:avLst>
              <a:gd name="adj" fmla="val 2488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AE301B2-F0E4-F93C-FEA0-A8F328EB8B10}"/>
              </a:ext>
            </a:extLst>
          </p:cNvPr>
          <p:cNvSpPr/>
          <p:nvPr/>
        </p:nvSpPr>
        <p:spPr>
          <a:xfrm>
            <a:off x="1633528" y="8627299"/>
            <a:ext cx="11232496" cy="415245"/>
          </a:xfrm>
          <a:prstGeom prst="roundRect">
            <a:avLst>
              <a:gd name="adj" fmla="val 2488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78</a:t>
            </a:fld>
            <a:endParaRPr/>
          </a:p>
        </p:txBody>
      </p:sp>
      <p:pic>
        <p:nvPicPr>
          <p:cNvPr id="794" name="线条" descr="线条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6730" y="5780244"/>
            <a:ext cx="8109248" cy="76201"/>
          </a:xfrm>
          <a:prstGeom prst="rect">
            <a:avLst/>
          </a:prstGeom>
        </p:spPr>
      </p:pic>
      <p:sp>
        <p:nvSpPr>
          <p:cNvPr id="796" name="分书问题（上）和八皇后问题（下）的与或图基本相同，说明它们在算法上是同一类问题，可以使用基本相同的程序来求解。"/>
          <p:cNvSpPr txBox="1"/>
          <p:nvPr/>
        </p:nvSpPr>
        <p:spPr>
          <a:xfrm>
            <a:off x="9007079" y="3825381"/>
            <a:ext cx="3551817" cy="3909725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分书问题（上）和八皇后问题（下）的与或图基本相同，说明它们在算法上是同一类问题，可</a:t>
            </a:r>
            <a:r>
              <a:rPr>
                <a:solidFill>
                  <a:srgbClr val="FF0000"/>
                </a:solidFill>
              </a:rPr>
              <a:t>使用基本相同的程序</a:t>
            </a:r>
            <a:r>
              <a:rPr lang="zh-CN" altLang="en-US"/>
              <a:t>来</a:t>
            </a:r>
            <a:r>
              <a:t>求解。</a:t>
            </a:r>
          </a:p>
        </p:txBody>
      </p:sp>
      <p:pic>
        <p:nvPicPr>
          <p:cNvPr id="797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64" y="2180782"/>
            <a:ext cx="5928322" cy="3472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9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728" y="5983045"/>
            <a:ext cx="6531252" cy="3549827"/>
          </a:xfrm>
          <a:prstGeom prst="rect">
            <a:avLst/>
          </a:prstGeom>
          <a:ln w="12700">
            <a:miter lim="400000"/>
          </a:ln>
        </p:spPr>
      </p:pic>
      <p:sp>
        <p:nvSpPr>
          <p:cNvPr id="799" name="对比分书与八皇后解题思路（与或图）"/>
          <p:cNvSpPr>
            <a:spLocks noGrp="1"/>
          </p:cNvSpPr>
          <p:nvPr>
            <p:ph type="title"/>
          </p:nvPr>
        </p:nvSpPr>
        <p:spPr>
          <a:xfrm>
            <a:off x="3740567" y="354124"/>
            <a:ext cx="8233946" cy="11520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 lIns="65022" tIns="65022" rIns="65022" bIns="65022" anchor="ctr">
            <a:noAutofit/>
          </a:bodyPr>
          <a:lstStyle/>
          <a:p>
            <a:pPr algn="r"/>
            <a:r>
              <a:t>对比</a:t>
            </a:r>
            <a:r>
              <a:rPr b="1">
                <a:solidFill>
                  <a:srgbClr val="FFFF00"/>
                </a:solidFill>
              </a:rPr>
              <a:t>分书</a:t>
            </a:r>
            <a:r>
              <a:t>与</a:t>
            </a:r>
            <a:r>
              <a:rPr b="1">
                <a:solidFill>
                  <a:srgbClr val="FFFF00"/>
                </a:solidFill>
              </a:rPr>
              <a:t>八皇后</a:t>
            </a:r>
            <a:r>
              <a:t>解题思路（与或图）</a:t>
            </a:r>
          </a:p>
        </p:txBody>
      </p:sp>
      <p:sp>
        <p:nvSpPr>
          <p:cNvPr id="8" name="【思考题】">
            <a:extLst>
              <a:ext uri="{FF2B5EF4-FFF2-40B4-BE49-F238E27FC236}">
                <a16:creationId xmlns:a16="http://schemas.microsoft.com/office/drawing/2014/main" id="{CE55EAC1-7DB2-463E-8E90-BD7F1ABA9E81}"/>
              </a:ext>
            </a:extLst>
          </p:cNvPr>
          <p:cNvSpPr txBox="1">
            <a:spLocks/>
          </p:cNvSpPr>
          <p:nvPr/>
        </p:nvSpPr>
        <p:spPr>
          <a:xfrm>
            <a:off x="547201" y="354125"/>
            <a:ext cx="2795369" cy="1152045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2" tIns="65022" rIns="65022" bIns="65022" anchor="ctr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altLang="zh-CN"/>
              <a:t>【</a:t>
            </a:r>
            <a:r>
              <a:rPr lang="zh-CN" altLang="en-US"/>
              <a:t>思考题</a:t>
            </a:r>
            <a:r>
              <a:rPr lang="en-US" altLang="zh-CN"/>
              <a:t>2】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07" y="2319645"/>
            <a:ext cx="6247617" cy="297655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9" y="5989956"/>
            <a:ext cx="6247617" cy="3659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900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724" y="6210605"/>
            <a:ext cx="6531252" cy="3549827"/>
          </a:xfrm>
          <a:prstGeom prst="rect">
            <a:avLst/>
          </a:prstGeom>
          <a:ln w="12700">
            <a:miter lim="400000"/>
          </a:ln>
        </p:spPr>
      </p:pic>
      <p:sp>
        <p:nvSpPr>
          <p:cNvPr id="9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79</a:t>
            </a:fld>
            <a:endParaRPr/>
          </a:p>
        </p:txBody>
      </p:sp>
      <p:pic>
        <p:nvPicPr>
          <p:cNvPr id="903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661" y="2268265"/>
            <a:ext cx="6247617" cy="3059840"/>
          </a:xfrm>
          <a:prstGeom prst="rect">
            <a:avLst/>
          </a:prstGeom>
          <a:ln w="12700">
            <a:miter lim="400000"/>
          </a:ln>
        </p:spPr>
      </p:pic>
      <p:sp>
        <p:nvSpPr>
          <p:cNvPr id="904" name="如何使用统一的算法框架，求解下楼跳马分书八皇后？"/>
          <p:cNvSpPr txBox="1"/>
          <p:nvPr/>
        </p:nvSpPr>
        <p:spPr>
          <a:xfrm>
            <a:off x="1672108" y="5360881"/>
            <a:ext cx="9660584" cy="533479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r"/>
            <a:r>
              <a:t>如何使用统一的算法框架，求解</a:t>
            </a:r>
            <a:r>
              <a:rPr lang="en-US"/>
              <a:t> </a:t>
            </a:r>
            <a:r>
              <a:rPr b="1">
                <a:solidFill>
                  <a:srgbClr val="FFFF00"/>
                </a:solidFill>
              </a:rPr>
              <a:t>下楼</a:t>
            </a:r>
            <a:r>
              <a:rPr lang="en-US" b="1">
                <a:solidFill>
                  <a:srgbClr val="FFFF00"/>
                </a:solidFill>
              </a:rPr>
              <a:t> </a:t>
            </a:r>
            <a:r>
              <a:rPr lang="en-US" altLang="zh-CN" b="1">
                <a:solidFill>
                  <a:srgbClr val="FFFF00"/>
                </a:solidFill>
              </a:rPr>
              <a:t>/ </a:t>
            </a:r>
            <a:r>
              <a:rPr b="1">
                <a:solidFill>
                  <a:srgbClr val="FFFF00"/>
                </a:solidFill>
              </a:rPr>
              <a:t>跳马</a:t>
            </a:r>
            <a:r>
              <a:rPr lang="en-US" altLang="zh-CN" b="1">
                <a:solidFill>
                  <a:srgbClr val="FFFF00"/>
                </a:solidFill>
              </a:rPr>
              <a:t> / </a:t>
            </a:r>
            <a:r>
              <a:rPr b="1">
                <a:solidFill>
                  <a:srgbClr val="FFFF00"/>
                </a:solidFill>
              </a:rPr>
              <a:t>分书</a:t>
            </a:r>
            <a:r>
              <a:rPr lang="en-US" altLang="zh-CN" b="1">
                <a:solidFill>
                  <a:srgbClr val="FFFF00"/>
                </a:solidFill>
              </a:rPr>
              <a:t> / </a:t>
            </a:r>
            <a:r>
              <a:rPr b="1">
                <a:solidFill>
                  <a:srgbClr val="FFFF00"/>
                </a:solidFill>
              </a:rPr>
              <a:t>八皇后</a:t>
            </a:r>
            <a:r>
              <a:t>？</a:t>
            </a:r>
          </a:p>
        </p:txBody>
      </p:sp>
      <p:sp>
        <p:nvSpPr>
          <p:cNvPr id="9" name="对比分书与八皇后解题思路（与或图）">
            <a:extLst>
              <a:ext uri="{FF2B5EF4-FFF2-40B4-BE49-F238E27FC236}">
                <a16:creationId xmlns:a16="http://schemas.microsoft.com/office/drawing/2014/main" id="{49F851B2-D8B8-4946-9411-81EFD1C1E876}"/>
              </a:ext>
            </a:extLst>
          </p:cNvPr>
          <p:cNvSpPr txBox="1">
            <a:spLocks/>
          </p:cNvSpPr>
          <p:nvPr/>
        </p:nvSpPr>
        <p:spPr>
          <a:xfrm>
            <a:off x="3740567" y="354124"/>
            <a:ext cx="8233946" cy="11520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2" tIns="65022" rIns="65022" bIns="65022" anchor="ctr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zh-CN" altLang="en-US"/>
              <a:t>下楼、跳马、分书、八皇后的</a:t>
            </a:r>
            <a:r>
              <a:rPr lang="zh-CN" altLang="en-US" b="1">
                <a:solidFill>
                  <a:srgbClr val="FF0000"/>
                </a:solidFill>
              </a:rPr>
              <a:t>算法框架</a:t>
            </a:r>
          </a:p>
        </p:txBody>
      </p:sp>
      <p:sp>
        <p:nvSpPr>
          <p:cNvPr id="10" name="思考题">
            <a:extLst>
              <a:ext uri="{FF2B5EF4-FFF2-40B4-BE49-F238E27FC236}">
                <a16:creationId xmlns:a16="http://schemas.microsoft.com/office/drawing/2014/main" id="{198AB612-C08A-4A85-9022-44E2CCCD27FB}"/>
              </a:ext>
            </a:extLst>
          </p:cNvPr>
          <p:cNvSpPr txBox="1">
            <a:spLocks/>
          </p:cNvSpPr>
          <p:nvPr/>
        </p:nvSpPr>
        <p:spPr>
          <a:xfrm>
            <a:off x="547201" y="354125"/>
            <a:ext cx="2436119" cy="1152045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2" tIns="65022" rIns="65022" bIns="65022" anchor="ctr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zh-CN" altLang="en-US"/>
              <a:t>思考题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3B7F2-217D-A70D-5874-53E5E4DF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1" y="354125"/>
            <a:ext cx="4850187" cy="1152045"/>
          </a:xfrm>
          <a:solidFill>
            <a:srgbClr val="7030A0"/>
          </a:solidFill>
        </p:spPr>
        <p:txBody>
          <a:bodyPr/>
          <a:lstStyle/>
          <a:p>
            <a:r>
              <a:rPr lang="zh-CN" altLang="en-US"/>
              <a:t>归并排序法的“改进”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C673F0-8EA4-9180-CAF9-40611BE45952}"/>
              </a:ext>
            </a:extLst>
          </p:cNvPr>
          <p:cNvSpPr txBox="1"/>
          <p:nvPr/>
        </p:nvSpPr>
        <p:spPr>
          <a:xfrm>
            <a:off x="547201" y="2180452"/>
            <a:ext cx="5546102" cy="6946004"/>
          </a:xfrm>
          <a:prstGeom prst="rect">
            <a:avLst/>
          </a:prstGeom>
          <a:noFill/>
          <a:ln w="12700" cap="flat">
            <a:solidFill>
              <a:srgbClr val="FFC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void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merge_sort(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A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[], </a:t>
            </a:r>
            <a:r>
              <a:rPr lang="en-US" altLang="zh-CN" sz="200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Iosevka Fixed" panose="02000509030000000004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osevka Fixed" panose="02000509030000000004" pitchFamily="49" charset="0"/>
              </a:rPr>
              <a:t> </a:t>
            </a:r>
            <a:r>
              <a:rPr lang="en-US" altLang="zh-CN" sz="200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Iosevka Fixed" panose="02000509030000000004" pitchFamily="49" charset="0"/>
              </a:rPr>
              <a:t>tmp</a:t>
            </a:r>
            <a:r>
              <a:rPr lang="en-US" altLang="zh-CN" sz="20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osevka Fixed" panose="02000509030000000004" pitchFamily="49" charset="0"/>
              </a:rPr>
              <a:t>[]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start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end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    /// 1.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递归中止条件</a:t>
            </a:r>
            <a:endParaRPr lang="zh-CN" altLang="en-US" sz="2000" b="0">
              <a:solidFill>
                <a:srgbClr val="000000"/>
              </a:solidFill>
              <a:effectLst/>
              <a:latin typeface="Iosevka Fixed" panose="02000509030000000004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(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start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==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end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-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;</a:t>
            </a:r>
          </a:p>
          <a:p>
            <a:b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</a:br>
            <a:r>
              <a:rPr lang="en-US" altLang="zh-CN" sz="20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    /// 2.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对两个子数组分开排序</a:t>
            </a:r>
            <a:endParaRPr lang="zh-CN" altLang="en-US" sz="2000" b="0">
              <a:solidFill>
                <a:srgbClr val="000000"/>
              </a:solidFill>
              <a:effectLst/>
              <a:latin typeface="Iosevka Fixed" panose="02000509030000000004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mid = (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end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+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start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) /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merge_sort(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A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tmp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start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mid);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merge_sort(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A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tmp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mid,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end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);</a:t>
            </a:r>
          </a:p>
          <a:p>
            <a:b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</a:br>
            <a:r>
              <a:rPr lang="en-US" altLang="zh-CN" sz="20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    /// 3.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合并有序子数组中的元素</a:t>
            </a:r>
            <a:endParaRPr lang="zh-CN" altLang="en-US" sz="2000" b="0">
              <a:solidFill>
                <a:srgbClr val="000000"/>
              </a:solidFill>
              <a:effectLst/>
              <a:latin typeface="Iosevka Fixed" panose="02000509030000000004" pitchFamily="49" charset="0"/>
            </a:endParaRPr>
          </a:p>
          <a:p>
            <a:r>
              <a:rPr lang="zh-CN" altLang="en-US" sz="20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    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/// 3.1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依次取出子数组的元素，进行合并</a:t>
            </a:r>
            <a:endParaRPr lang="zh-CN" altLang="en-US" sz="2000" b="0">
              <a:solidFill>
                <a:srgbClr val="000000"/>
              </a:solidFill>
              <a:effectLst/>
              <a:latin typeface="Iosevka Fixed" panose="02000509030000000004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left_idx =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start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</a:t>
            </a:r>
          </a:p>
          <a:p>
            <a:r>
              <a:rPr lang="en-US" altLang="zh-CN" sz="2000" b="0">
                <a:latin typeface="Iosevka Fixed" panose="02000509030000000004" pitchFamily="49" charset="0"/>
              </a:rPr>
              <a:t>        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right_idx = mid, i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2873D9-6174-1784-E827-40074C554998}"/>
              </a:ext>
            </a:extLst>
          </p:cNvPr>
          <p:cNvSpPr txBox="1"/>
          <p:nvPr/>
        </p:nvSpPr>
        <p:spPr>
          <a:xfrm>
            <a:off x="6211627" y="2180452"/>
            <a:ext cx="6638526" cy="6946004"/>
          </a:xfrm>
          <a:prstGeom prst="rect">
            <a:avLst/>
          </a:prstGeom>
          <a:noFill/>
          <a:ln w="12700" cap="flat">
            <a:solidFill>
              <a:srgbClr val="FFC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while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(left_idx &lt; mid &amp;&amp; right_idx &lt;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end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)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(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A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[left_idx] &lt;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A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[right_idx])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       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tmp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[i++] =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A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[left_idx++];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else</a:t>
            </a:r>
            <a:endParaRPr lang="en-US" altLang="zh-CN" sz="2000" b="0">
              <a:solidFill>
                <a:srgbClr val="000000"/>
              </a:solidFill>
              <a:effectLst/>
              <a:latin typeface="Iosevka Fixed" panose="02000509030000000004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       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tmp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[i++] =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A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[right_idx++];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    /// 3.2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如子数组元素未取完，则全部并入临时空间</a:t>
            </a:r>
            <a:endParaRPr lang="zh-CN" altLang="en-US" sz="2000" b="0">
              <a:solidFill>
                <a:srgbClr val="000000"/>
              </a:solidFill>
              <a:effectLst/>
              <a:latin typeface="Iosevka Fixed" panose="02000509030000000004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while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(left_idx &lt; mid)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   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tmp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[i++] =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A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[left_idx++];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 ///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先左</a:t>
            </a:r>
            <a:endParaRPr lang="zh-CN" altLang="en-US" sz="2000" b="0">
              <a:solidFill>
                <a:srgbClr val="000000"/>
              </a:solidFill>
              <a:effectLst/>
              <a:latin typeface="Iosevka Fixed" panose="02000509030000000004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while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(right_idx &lt;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end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   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tmp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[i++] =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A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[right_idx++];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 ///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后右</a:t>
            </a:r>
            <a:endParaRPr lang="zh-CN" altLang="en-US" sz="2000" b="0">
              <a:solidFill>
                <a:srgbClr val="000000"/>
              </a:solidFill>
              <a:effectLst/>
              <a:latin typeface="Iosevka Fixed" panose="02000509030000000004" pitchFamily="49" charset="0"/>
            </a:endParaRPr>
          </a:p>
          <a:p>
            <a:r>
              <a:rPr lang="zh-CN" altLang="en-US" sz="20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    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/// 3.3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从临时空间复制回返回数组中</a:t>
            </a:r>
            <a:endParaRPr lang="zh-CN" altLang="en-US" sz="2000" b="0">
              <a:solidFill>
                <a:srgbClr val="000000"/>
              </a:solidFill>
              <a:effectLst/>
              <a:latin typeface="Iosevka Fixed" panose="02000509030000000004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i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idx =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start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; </a:t>
            </a:r>
          </a:p>
          <a:p>
            <a:r>
              <a:rPr lang="en-US" altLang="zh-CN" sz="2000" b="0">
                <a:latin typeface="Iosevka Fixed" panose="02000509030000000004" pitchFamily="49" charset="0"/>
              </a:rPr>
              <a:t>         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i &lt;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end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-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start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; i++, idx++)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   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A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[idx] = </a:t>
            </a:r>
            <a:r>
              <a:rPr lang="en-US" altLang="zh-CN" sz="20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tmp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[i];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}</a:t>
            </a:r>
          </a:p>
        </p:txBody>
      </p:sp>
      <p:sp>
        <p:nvSpPr>
          <p:cNvPr id="4" name="幻灯片编号">
            <a:extLst>
              <a:ext uri="{FF2B5EF4-FFF2-40B4-BE49-F238E27FC236}">
                <a16:creationId xmlns:a16="http://schemas.microsoft.com/office/drawing/2014/main" id="{6791E654-DEAC-AD12-2014-788D9179C8E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555613" y="9176053"/>
            <a:ext cx="310413" cy="4602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17129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#include &lt;iostream&gt;…"/>
          <p:cNvSpPr txBox="1"/>
          <p:nvPr/>
        </p:nvSpPr>
        <p:spPr>
          <a:xfrm>
            <a:off x="2498467" y="3440177"/>
            <a:ext cx="8007866" cy="2873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marL="487680" indent="-487680" defTabSz="1300480">
              <a:lnSpc>
                <a:spcPct val="100000"/>
              </a:lnSpc>
              <a:defRPr sz="2400" b="0">
                <a:solidFill>
                  <a:srgbClr val="75F84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#include &lt;iostream&gt;</a:t>
            </a:r>
          </a:p>
          <a:p>
            <a:pPr marL="487680" indent="-487680" defTabSz="1300480">
              <a:lnSpc>
                <a:spcPct val="100000"/>
              </a:lnSpc>
              <a:defRPr sz="2400" b="0">
                <a:solidFill>
                  <a:srgbClr val="75F84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using namespace std;</a:t>
            </a:r>
          </a:p>
          <a:p>
            <a:pPr marL="487680" indent="-487680" defTabSz="1300480">
              <a:lnSpc>
                <a:spcPct val="100000"/>
              </a:lnSpc>
              <a:defRPr sz="2400" b="0">
                <a:solidFill>
                  <a:srgbClr val="75F84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487680" indent="-487680" defTabSz="1300480">
              <a:lnSpc>
                <a:spcPct val="100000"/>
              </a:lnSpc>
              <a:defRPr sz="2400" b="0">
                <a:solidFill>
                  <a:srgbClr val="75F84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main()</a:t>
            </a:r>
          </a:p>
          <a:p>
            <a:pPr marL="487680" indent="-487680" defTabSz="1300480">
              <a:lnSpc>
                <a:spcPct val="100000"/>
              </a:lnSpc>
              <a:defRPr sz="2400" b="0">
                <a:solidFill>
                  <a:srgbClr val="75F84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L="487680" indent="-487680" defTabSz="1300480">
              <a:lnSpc>
                <a:spcPct val="100000"/>
              </a:lnSpc>
              <a:defRPr sz="2400" b="0">
                <a:solidFill>
                  <a:srgbClr val="75F84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cout &lt;&lt; </a:t>
            </a:r>
            <a:r>
              <a:rPr>
                <a:solidFill>
                  <a:srgbClr val="FFFFFF"/>
                </a:solidFill>
              </a:rPr>
              <a:t>"</a:t>
            </a:r>
            <a:r>
              <a:rPr b="1">
                <a:solidFill>
                  <a:srgbClr val="FFFFFF"/>
                </a:solidFill>
              </a:rPr>
              <a:t>END. See you later!</a:t>
            </a:r>
            <a:r>
              <a:rPr>
                <a:solidFill>
                  <a:srgbClr val="FFFFFF"/>
                </a:solidFill>
              </a:rPr>
              <a:t>"</a:t>
            </a:r>
            <a:r>
              <a:t> &lt;&lt; endl;</a:t>
            </a:r>
          </a:p>
          <a:p>
            <a:pPr marL="487680" lvl="1" indent="-487680" defTabSz="1300480">
              <a:lnSpc>
                <a:spcPct val="100000"/>
              </a:lnSpc>
              <a:defRPr sz="2400" b="0">
                <a:solidFill>
                  <a:srgbClr val="75F84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0</a:t>
            </a:r>
            <a:r>
              <a:t>;</a:t>
            </a:r>
          </a:p>
          <a:p>
            <a:pPr marL="487680" lvl="1" indent="-487680" defTabSz="1300480">
              <a:lnSpc>
                <a:spcPct val="100000"/>
              </a:lnSpc>
              <a:defRPr sz="2400" b="0">
                <a:solidFill>
                  <a:srgbClr val="75F84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478478" y="9215867"/>
            <a:ext cx="281968" cy="431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2" name="考核要求"/>
          <p:cNvSpPr txBox="1">
            <a:spLocks noGrp="1"/>
          </p:cNvSpPr>
          <p:nvPr>
            <p:ph type="title" idx="4294967295"/>
          </p:nvPr>
        </p:nvSpPr>
        <p:spPr>
          <a:xfrm>
            <a:off x="1192106" y="3831448"/>
            <a:ext cx="10620588" cy="209070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effectLst>
            <a:outerShdw blurRad="266700" dir="5400000" rotWithShape="0">
              <a:srgbClr val="000000"/>
            </a:outerShdw>
          </a:effectLst>
        </p:spPr>
        <p:txBody>
          <a:bodyPr lIns="65022" tIns="65022" rIns="65022" bIns="65022"/>
          <a:lstStyle/>
          <a:p>
            <a:pPr>
              <a:defRPr sz="6000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</a:defRPr>
            </a:pPr>
            <a:r>
              <a:t>第1</a:t>
            </a:r>
            <a:r>
              <a:rPr lang="en-US"/>
              <a:t>0</a:t>
            </a:r>
            <a:r>
              <a:t>讲 </a:t>
            </a:r>
            <a:r>
              <a:rPr>
                <a:solidFill>
                  <a:srgbClr val="FFFFFF"/>
                </a:solidFill>
              </a:rPr>
              <a:t>枚举</a:t>
            </a:r>
            <a:r>
              <a:t>思想与递归算法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3A9552-3708-5B1A-0269-E60806EE897C}"/>
              </a:ext>
            </a:extLst>
          </p:cNvPr>
          <p:cNvSpPr txBox="1"/>
          <p:nvPr/>
        </p:nvSpPr>
        <p:spPr>
          <a:xfrm>
            <a:off x="4191674" y="6195848"/>
            <a:ext cx="7511431" cy="1253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zh-CN" altLang="en-US" sz="1400" b="0" i="0">
                <a:solidFill>
                  <a:schemeClr val="bg1">
                    <a:lumMod val="5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杨子之邻人亡羊，既率其党，又请杨子之竖追之。杨子曰：「嘻！亡一羊何追者之众？」邻人曰：「多歧路。」既反，问：「获羊乎？」曰：「亡之矣。」曰：「奚亡之？」曰：「</a:t>
            </a:r>
            <a:r>
              <a:rPr lang="zh-CN" altLang="en-US" sz="1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歧路之中又有歧焉</a:t>
            </a:r>
            <a:r>
              <a:rPr lang="zh-CN" altLang="en-US" sz="1400" b="0" i="0">
                <a:solidFill>
                  <a:schemeClr val="bg1">
                    <a:lumMod val="5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，吾不知所之，所以反也。」杨子戚然变容，不言者移时，不笑者竟日。</a:t>
            </a:r>
            <a:br>
              <a:rPr lang="en-US" altLang="zh-CN" sz="1400" b="0" i="0">
                <a:solidFill>
                  <a:schemeClr val="bg1">
                    <a:lumMod val="5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400" b="0" i="0">
                <a:solidFill>
                  <a:schemeClr val="bg1">
                    <a:lumMod val="5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----- 《</a:t>
            </a:r>
            <a:r>
              <a:rPr lang="zh-CN" altLang="en-US" sz="1400" b="0" i="0">
                <a:solidFill>
                  <a:schemeClr val="bg1">
                    <a:lumMod val="5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列子集释</a:t>
            </a:r>
            <a:r>
              <a:rPr lang="en-US" altLang="zh-CN" sz="1400" b="0" i="0">
                <a:solidFill>
                  <a:schemeClr val="bg1">
                    <a:lumMod val="5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1400" b="0" i="0">
                <a:solidFill>
                  <a:schemeClr val="bg1">
                    <a:lumMod val="5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卷八</a:t>
            </a:r>
            <a:r>
              <a:rPr lang="en-US" altLang="zh-CN" sz="1400" b="0" i="0">
                <a:solidFill>
                  <a:schemeClr val="bg1">
                    <a:lumMod val="5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〈</a:t>
            </a:r>
            <a:r>
              <a:rPr lang="zh-CN" altLang="en-US" sz="1400" b="0" i="0">
                <a:solidFill>
                  <a:schemeClr val="bg1">
                    <a:lumMod val="5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说符篇</a:t>
            </a:r>
            <a:r>
              <a:rPr lang="en-US" altLang="zh-CN" sz="1400" b="0" i="0">
                <a:solidFill>
                  <a:schemeClr val="bg1">
                    <a:lumMod val="5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〉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19056-CC19-36A6-FCB9-C5188284C3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44"/>
          <a:stretch/>
        </p:blipFill>
        <p:spPr bwMode="auto">
          <a:xfrm>
            <a:off x="1094018" y="6702188"/>
            <a:ext cx="3810000" cy="255905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12000</Words>
  <Application>Microsoft Macintosh PowerPoint</Application>
  <PresentationFormat>自定义</PresentationFormat>
  <Paragraphs>1587</Paragraphs>
  <Slides>80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103" baseType="lpstr">
      <vt:lpstr>等线</vt:lpstr>
      <vt:lpstr>冬青黑体简体中文 W3</vt:lpstr>
      <vt:lpstr>冬青黑体简体中文 W6</vt:lpstr>
      <vt:lpstr>黑体</vt:lpstr>
      <vt:lpstr>华文楷体</vt:lpstr>
      <vt:lpstr>华文细黑</vt:lpstr>
      <vt:lpstr>楷体</vt:lpstr>
      <vt:lpstr>Microsoft Yahei</vt:lpstr>
      <vt:lpstr>Microsoft Yahei</vt:lpstr>
      <vt:lpstr>Microsoft Yahei</vt:lpstr>
      <vt:lpstr>Iosevka Fixed</vt:lpstr>
      <vt:lpstr>Arial</vt:lpstr>
      <vt:lpstr>Consolas</vt:lpstr>
      <vt:lpstr>Courier</vt:lpstr>
      <vt:lpstr>Courier New</vt:lpstr>
      <vt:lpstr>Helvetica Neue</vt:lpstr>
      <vt:lpstr>Helvetica Neue Medium</vt:lpstr>
      <vt:lpstr>Lucida Console</vt:lpstr>
      <vt:lpstr>Menlo</vt:lpstr>
      <vt:lpstr>Oriya MN</vt:lpstr>
      <vt:lpstr>Times New Roman</vt:lpstr>
      <vt:lpstr>Wingdings</vt:lpstr>
      <vt:lpstr>White</vt:lpstr>
      <vt:lpstr>PowerPoint 演示文稿</vt:lpstr>
      <vt:lpstr>上周思考题回顾</vt:lpstr>
      <vt:lpstr>思考题</vt:lpstr>
      <vt:lpstr>思考题</vt:lpstr>
      <vt:lpstr>PowerPoint 演示文稿</vt:lpstr>
      <vt:lpstr>归并排序法的“改进”</vt:lpstr>
      <vt:lpstr>归并排序法的“改进”</vt:lpstr>
      <vt:lpstr>归并排序法的“改进”</vt:lpstr>
      <vt:lpstr>第10讲 枚举思想与递归算法</vt:lpstr>
      <vt:lpstr>本讲提纲</vt:lpstr>
      <vt:lpstr>【任务10.1】下楼问题</vt:lpstr>
      <vt:lpstr>【编程经验】用简单情形寻找解题思路</vt:lpstr>
      <vt:lpstr>解题思路要点</vt:lpstr>
      <vt:lpstr>解题思路要点</vt:lpstr>
      <vt:lpstr>绘制算法与或图</vt:lpstr>
      <vt:lpstr>PowerPoint 演示文稿</vt:lpstr>
      <vt:lpstr>PowerPoint 演示文稿</vt:lpstr>
      <vt:lpstr>解题思路2：先判断中止，再枚举递归</vt:lpstr>
      <vt:lpstr>PowerPoint 演示文稿</vt:lpstr>
      <vt:lpstr>PowerPoint 演示文稿</vt:lpstr>
      <vt:lpstr>【任务10.2】跳马问题</vt:lpstr>
      <vt:lpstr>关键1：数字化棋盘，使位置可用于计算</vt:lpstr>
      <vt:lpstr>关键2：数字化跳法，使操作可用于计算</vt:lpstr>
      <vt:lpstr>关键3：遍历当前所有可能的跳法</vt:lpstr>
      <vt:lpstr>关键4：递归求从新位置到目标点的所有可能跳法</vt:lpstr>
      <vt:lpstr>关键5：设计数据结构</vt:lpstr>
      <vt:lpstr>用数组存储所有跳法，用循环枚举实现遍历</vt:lpstr>
      <vt:lpstr>解题思路A：第step步从(x,y)开始遍历</vt:lpstr>
      <vt:lpstr>解题思路A：第step步从(x,y)开始遍历</vt:lpstr>
      <vt:lpstr>解题思路A：第step步从(x,y)开始遍历</vt:lpstr>
      <vt:lpstr>解题思路B：先判断中止，再枚举递归</vt:lpstr>
      <vt:lpstr>设计数据结构</vt:lpstr>
      <vt:lpstr>设计数据结构</vt:lpstr>
      <vt:lpstr>PowerPoint 演示文稿</vt:lpstr>
      <vt:lpstr>PowerPoint 演示文稿</vt:lpstr>
      <vt:lpstr>PowerPoint 演示文稿</vt:lpstr>
      <vt:lpstr>【编程经验】用结构数组代替平行数组</vt:lpstr>
      <vt:lpstr>【编程经验】用结构数组代替平行数组</vt:lpstr>
      <vt:lpstr>对比下楼与跳马的解题思路（与或图）</vt:lpstr>
      <vt:lpstr>【任务10.3】分书问题</vt:lpstr>
      <vt:lpstr>解题思路（数据结构设计）</vt:lpstr>
      <vt:lpstr>解题思路（数据结构设计）</vt:lpstr>
      <vt:lpstr>解题思路（研究问题的特点）</vt:lpstr>
      <vt:lpstr>解题思路（以读者B的3种分配方案为例）</vt:lpstr>
      <vt:lpstr>解题思路（与或图）</vt:lpstr>
      <vt:lpstr>PowerPoint 演示文稿</vt:lpstr>
      <vt:lpstr>PowerPoint 演示文稿</vt:lpstr>
      <vt:lpstr>回溯法递归解题</vt:lpstr>
      <vt:lpstr>【重构训练】不使用回溯的递归实现</vt:lpstr>
      <vt:lpstr>PowerPoint 演示文稿</vt:lpstr>
      <vt:lpstr>PowerPoint 演示文稿</vt:lpstr>
      <vt:lpstr>【任务10.4】八皇后问题</vt:lpstr>
      <vt:lpstr>解题思路1：枚举八个皇后的位置？</vt:lpstr>
      <vt:lpstr>解题思路1：枚举八个皇后的位置？</vt:lpstr>
      <vt:lpstr>解题思路1：枚举八个皇后的位置？</vt:lpstr>
      <vt:lpstr>解题思路1A：借鉴“词频统计”的思路</vt:lpstr>
      <vt:lpstr>解题思路1A：统计对角线上的皇后数</vt:lpstr>
      <vt:lpstr>解题思路1A：对角线“黑板” － 数组</vt:lpstr>
      <vt:lpstr>解题思路1A：统计和检查对角线</vt:lpstr>
      <vt:lpstr>解题思路1A：完整的代码实现</vt:lpstr>
      <vt:lpstr>解题思路1B：判断皇后之间的攻击性</vt:lpstr>
      <vt:lpstr>解题思路1B：完整的代码实现</vt:lpstr>
      <vt:lpstr>解题思路1C：“聪明”的暴力 － 全排列</vt:lpstr>
      <vt:lpstr>解题思路1C：“聪明”的暴力 － 全排列</vt:lpstr>
      <vt:lpstr>PowerPoint 演示文稿</vt:lpstr>
      <vt:lpstr>这样就足够了吗？</vt:lpstr>
      <vt:lpstr>解题思路2：枚举思想+递归算法</vt:lpstr>
      <vt:lpstr>解题思路2：枚举思想+递归算法</vt:lpstr>
      <vt:lpstr>借鉴思路1A1B：按线统计＋攻击检验</vt:lpstr>
      <vt:lpstr>解题思路2（数据结构设计）</vt:lpstr>
      <vt:lpstr>解题思路2（与或图）</vt:lpstr>
      <vt:lpstr>PowerPoint 演示文稿</vt:lpstr>
      <vt:lpstr>PowerPoint 演示文稿</vt:lpstr>
      <vt:lpstr>PowerPoint 演示文稿</vt:lpstr>
      <vt:lpstr>【代码重构】能否不进行“回溯”？</vt:lpstr>
      <vt:lpstr>【代码重构】能否不进行“回溯”？</vt:lpstr>
      <vt:lpstr>【代码重构】能否不进行“回溯”？</vt:lpstr>
      <vt:lpstr>对比分书与八皇后解题思路（与或图）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程序设计基础</dc:title>
  <dc:creator>xumx</dc:creator>
  <cp:lastModifiedBy>Ren Ju</cp:lastModifiedBy>
  <cp:revision>372</cp:revision>
  <dcterms:modified xsi:type="dcterms:W3CDTF">2024-11-03T07:25:59Z</dcterms:modified>
</cp:coreProperties>
</file>