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256" r:id="rId2"/>
    <p:sldId id="343" r:id="rId3"/>
    <p:sldId id="344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2" r:id="rId25"/>
    <p:sldId id="278" r:id="rId26"/>
    <p:sldId id="279" r:id="rId27"/>
    <p:sldId id="280" r:id="rId28"/>
    <p:sldId id="281" r:id="rId29"/>
    <p:sldId id="283" r:id="rId30"/>
    <p:sldId id="325" r:id="rId31"/>
    <p:sldId id="284" r:id="rId32"/>
    <p:sldId id="285" r:id="rId33"/>
    <p:sldId id="286" r:id="rId34"/>
    <p:sldId id="326" r:id="rId35"/>
    <p:sldId id="287" r:id="rId36"/>
    <p:sldId id="289" r:id="rId37"/>
    <p:sldId id="290" r:id="rId38"/>
    <p:sldId id="333" r:id="rId39"/>
    <p:sldId id="334" r:id="rId40"/>
    <p:sldId id="335" r:id="rId41"/>
    <p:sldId id="291" r:id="rId42"/>
    <p:sldId id="328" r:id="rId43"/>
    <p:sldId id="329" r:id="rId44"/>
    <p:sldId id="299" r:id="rId45"/>
    <p:sldId id="300" r:id="rId46"/>
    <p:sldId id="301" r:id="rId47"/>
    <p:sldId id="302" r:id="rId48"/>
    <p:sldId id="304" r:id="rId49"/>
    <p:sldId id="305" r:id="rId50"/>
    <p:sldId id="306" r:id="rId51"/>
    <p:sldId id="307" r:id="rId52"/>
    <p:sldId id="308" r:id="rId53"/>
    <p:sldId id="310" r:id="rId54"/>
    <p:sldId id="312" r:id="rId55"/>
    <p:sldId id="314" r:id="rId56"/>
    <p:sldId id="316" r:id="rId57"/>
    <p:sldId id="318" r:id="rId58"/>
    <p:sldId id="340" r:id="rId59"/>
    <p:sldId id="320" r:id="rId60"/>
    <p:sldId id="321" r:id="rId61"/>
    <p:sldId id="322" r:id="rId62"/>
    <p:sldId id="292" r:id="rId63"/>
    <p:sldId id="293" r:id="rId64"/>
    <p:sldId id="330" r:id="rId65"/>
    <p:sldId id="296" r:id="rId66"/>
    <p:sldId id="294" r:id="rId67"/>
    <p:sldId id="295" r:id="rId68"/>
    <p:sldId id="327" r:id="rId69"/>
    <p:sldId id="339" r:id="rId70"/>
    <p:sldId id="297" r:id="rId71"/>
    <p:sldId id="342" r:id="rId72"/>
    <p:sldId id="298" r:id="rId73"/>
    <p:sldId id="341" r:id="rId74"/>
    <p:sldId id="323" r:id="rId7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5521" userDrawn="1">
          <p15:clr>
            <a:srgbClr val="A4A3A4"/>
          </p15:clr>
        </p15:guide>
        <p15:guide id="2" pos="45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6" autoAdjust="0"/>
    <p:restoredTop sz="69320" autoAdjust="0"/>
  </p:normalViewPr>
  <p:slideViewPr>
    <p:cSldViewPr snapToGrid="0">
      <p:cViewPr varScale="1">
        <p:scale>
          <a:sx n="57" d="100"/>
          <a:sy n="57" d="100"/>
        </p:scale>
        <p:origin x="2888" y="192"/>
      </p:cViewPr>
      <p:guideLst>
        <p:guide orient="horz" pos="5521"/>
        <p:guide pos="455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  <a:defRPr sz="1600"/>
            </a:lvl1pPr>
          </a:lstStyle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z="1800"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if (i == j)</a:t>
            </a:r>
          </a:p>
          <a:p>
            <a:pPr lvl="0"/>
            <a:r>
              <a:rPr lang="en-US" altLang="zh-CN" sz="1800"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cout &lt;&lt; 'A' &lt;&lt; i;</a:t>
            </a:r>
          </a:p>
          <a:p>
            <a:pPr lvl="0"/>
            <a:r>
              <a:rPr lang="en-US" altLang="zh-CN" sz="1800"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else {</a:t>
            </a:r>
          </a:p>
          <a:p>
            <a:pPr lvl="0"/>
            <a:r>
              <a:rPr lang="en-US" altLang="zh-CN" sz="1800"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</a:t>
            </a:r>
            <a:r>
              <a:rPr lang="en-US" altLang="zh-CN" sz="1800">
                <a:highlight>
                  <a:srgbClr val="FFFF00"/>
                </a:highlight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if (i &gt; 1 || j &lt; 6) </a:t>
            </a:r>
            <a:r>
              <a:rPr lang="en-US" altLang="zh-CN" sz="1800"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cout &lt;&lt; '(';</a:t>
            </a:r>
          </a:p>
          <a:p>
            <a:pPr lvl="0"/>
            <a:r>
              <a:rPr lang="en-US" altLang="zh-CN" sz="1800"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print_optimal_parens(i, s[i][j]);</a:t>
            </a:r>
          </a:p>
          <a:p>
            <a:pPr lvl="0"/>
            <a:r>
              <a:rPr lang="en-US" altLang="zh-CN" sz="1800"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print_optimal_parens(s[i][j]+1, j);</a:t>
            </a:r>
          </a:p>
          <a:p>
            <a:pPr lvl="0"/>
            <a:r>
              <a:rPr lang="en-US" altLang="zh-CN" sz="1800"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</a:t>
            </a:r>
            <a:r>
              <a:rPr lang="en-US" altLang="zh-CN" sz="1800">
                <a:highlight>
                  <a:srgbClr val="FFFF00"/>
                </a:highlight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if (i &gt; 1 || j &lt; 6) </a:t>
            </a:r>
            <a:r>
              <a:rPr lang="en-US" altLang="zh-CN" sz="1800"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cout &lt;&lt; ')';</a:t>
            </a:r>
          </a:p>
          <a:p>
            <a:pPr lvl="0"/>
            <a:r>
              <a:rPr lang="en-US" altLang="zh-CN" sz="1800">
                <a:latin typeface="Consolas" panose="020B0609020204030204" pitchFamily="49" charset="0"/>
                <a:ea typeface="Microsoft Yahei" panose="020B0503020204020204" pitchFamily="34" charset="-122"/>
                <a:sym typeface="Microsoft Yahei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32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ar.jpg" descr="ba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82" y="1756551"/>
            <a:ext cx="12458418" cy="17385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387945" y="9176053"/>
            <a:ext cx="478081" cy="460247"/>
          </a:xfrm>
          <a:prstGeom prst="rect">
            <a:avLst/>
          </a:prstGeom>
        </p:spPr>
        <p:txBody>
          <a:bodyPr lIns="65022" tIns="65022" rIns="65022" bIns="65022"/>
          <a:lstStyle>
            <a:lvl1pPr marL="487680" indent="-487680" algn="r" defTabSz="1300480">
              <a:lnSpc>
                <a:spcPct val="100000"/>
              </a:lnSpc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xfrm>
            <a:off x="547201" y="354125"/>
            <a:ext cx="8033048" cy="1152045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effectLst>
            <a:outerShdw blurRad="190500" dist="8455" dir="5400000" rotWithShape="0">
              <a:srgbClr val="000000"/>
            </a:outerShdw>
          </a:effectLst>
        </p:spPr>
        <p:txBody>
          <a:bodyPr lIns="65022" tIns="65022" rIns="65022" bIns="65022">
            <a:noAutofit/>
          </a:bodyPr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bg>
      <p:bgPr>
        <a:gradFill flip="none" rotWithShape="1">
          <a:gsLst>
            <a:gs pos="0">
              <a:srgbClr val="0066FF"/>
            </a:gs>
            <a:gs pos="100000">
              <a:srgbClr val="00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文本"/>
          <p:cNvSpPr txBox="1">
            <a:spLocks noGrp="1"/>
          </p:cNvSpPr>
          <p:nvPr>
            <p:ph type="title"/>
          </p:nvPr>
        </p:nvSpPr>
        <p:spPr>
          <a:xfrm>
            <a:off x="975359" y="325119"/>
            <a:ext cx="11054082" cy="1733975"/>
          </a:xfrm>
          <a:prstGeom prst="rect">
            <a:avLst/>
          </a:prstGeom>
        </p:spPr>
        <p:txBody>
          <a:bodyPr lIns="65476" tIns="65476" rIns="65476" bIns="65476"/>
          <a:lstStyle>
            <a:lvl1pPr defTabSz="1300480">
              <a:defRPr sz="6200">
                <a:solidFill>
                  <a:srgbClr val="FFFF00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标题文本</a:t>
            </a:r>
          </a:p>
        </p:txBody>
      </p:sp>
      <p:sp>
        <p:nvSpPr>
          <p:cNvPr id="28" name="正文级别 1…"/>
          <p:cNvSpPr txBox="1">
            <a:spLocks noGrp="1"/>
          </p:cNvSpPr>
          <p:nvPr>
            <p:ph type="body" idx="1"/>
          </p:nvPr>
        </p:nvSpPr>
        <p:spPr>
          <a:xfrm>
            <a:off x="975359" y="2334542"/>
            <a:ext cx="11054082" cy="6335325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71487" indent="-471487" defTabSz="1300480">
              <a:spcBef>
                <a:spcPts val="1000"/>
              </a:spcBef>
              <a:buClr>
                <a:srgbClr val="FFFF00"/>
              </a:buClr>
              <a:buSzPct val="75000"/>
              <a:buChar char="■"/>
              <a:defRPr sz="44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06235" indent="-449035" defTabSz="1300480">
              <a:spcBef>
                <a:spcPts val="1000"/>
              </a:spcBef>
              <a:buClr>
                <a:srgbClr val="FFFF00"/>
              </a:buClr>
              <a:buSzPct val="100000"/>
              <a:buChar char="–"/>
              <a:defRPr sz="44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419100" defTabSz="1300480">
              <a:spcBef>
                <a:spcPts val="1000"/>
              </a:spcBef>
              <a:buClr>
                <a:srgbClr val="FFFF00"/>
              </a:buClr>
              <a:buSzPct val="100000"/>
              <a:buChar char="»"/>
              <a:defRPr sz="44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74520" indent="-502920" defTabSz="1300480">
              <a:spcBef>
                <a:spcPts val="1000"/>
              </a:spcBef>
              <a:buClr>
                <a:srgbClr val="FFFF00"/>
              </a:buClr>
              <a:buSzPct val="75000"/>
              <a:buChar char="■"/>
              <a:defRPr sz="44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331720" indent="-502920" defTabSz="1300480">
              <a:spcBef>
                <a:spcPts val="1000"/>
              </a:spcBef>
              <a:buClr>
                <a:srgbClr val="FFFF00"/>
              </a:buClr>
              <a:buSzPct val="100000"/>
              <a:buChar char="–"/>
              <a:defRPr sz="4400">
                <a:solidFill>
                  <a:srgbClr val="FFFFFF"/>
                </a:solidFill>
                <a:effectLst>
                  <a:outerShdw blurRad="38100" dist="38100" dir="2700000" rotWithShape="0">
                    <a:srgbClr val="000000"/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349536" y="8769208"/>
            <a:ext cx="447549" cy="498349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1300480">
              <a:lnSpc>
                <a:spcPct val="100000"/>
              </a:lnSpc>
              <a:spcBef>
                <a:spcPts val="1500"/>
              </a:spcBef>
              <a:defRPr sz="2400" b="0">
                <a:solidFill>
                  <a:srgbClr val="66FF33"/>
                </a:solidFill>
                <a:latin typeface="Wide Latin"/>
                <a:ea typeface="Wide Latin"/>
                <a:cs typeface="Wide Latin"/>
                <a:sym typeface="Wide Lat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gradFill flip="none" rotWithShape="1">
          <a:gsLst>
            <a:gs pos="0">
              <a:srgbClr val="0066FF"/>
            </a:gs>
            <a:gs pos="100000">
              <a:srgbClr val="00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658092" y="8886613"/>
            <a:ext cx="371349" cy="387038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1300480">
              <a:lnSpc>
                <a:spcPct val="100000"/>
              </a:lnSpc>
              <a:spcBef>
                <a:spcPts val="1100"/>
              </a:spcBef>
              <a:defRPr sz="1800"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>
            <a:spLocks noGrp="1"/>
          </p:cNvSpPr>
          <p:nvPr>
            <p:ph type="title"/>
          </p:nvPr>
        </p:nvSpPr>
        <p:spPr>
          <a:xfrm>
            <a:off x="894079" y="519290"/>
            <a:ext cx="11216641" cy="1885246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75360">
              <a:lnSpc>
                <a:spcPct val="90000"/>
              </a:lnSpc>
              <a:defRPr sz="46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1"/>
          </p:nvPr>
        </p:nvSpPr>
        <p:spPr>
          <a:xfrm>
            <a:off x="894079" y="2596444"/>
            <a:ext cx="11216641" cy="6188570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228600" indent="-2286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609600" indent="-266700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005839" indent="-320039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3979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1740876" indent="-369276" defTabSz="975360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815572" y="9142751"/>
            <a:ext cx="295149" cy="314075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1300480">
              <a:lnSpc>
                <a:spcPct val="100000"/>
              </a:lnSpc>
              <a:defRPr sz="1200" b="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4E3994-CA44-45D4-9F78-8E9F2E5CE7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108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394644" y="9215867"/>
            <a:ext cx="449636" cy="4318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90000"/>
              </a:lnSpc>
              <a:defRPr sz="2200">
                <a:solidFill>
                  <a:schemeClr val="accent6">
                    <a:satOff val="-15808"/>
                    <a:lumOff val="-17557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1pPr>
      <a:lvl2pPr marL="0" marR="0" indent="228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2pPr>
      <a:lvl3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3pPr>
      <a:lvl4pPr marL="0" marR="0" indent="685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4pPr>
      <a:lvl5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5pPr>
      <a:lvl6pPr marL="0" marR="0" indent="1143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6pPr>
      <a:lvl7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7pPr>
      <a:lvl8pPr marL="0" marR="0" indent="1600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8pPr>
      <a:lvl9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urie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enju@tsinghua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1" Type="http://schemas.openxmlformats.org/officeDocument/2006/relationships/image" Target="../media/image25.tmp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2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程序设计基础">
            <a:extLst>
              <a:ext uri="{FF2B5EF4-FFF2-40B4-BE49-F238E27FC236}">
                <a16:creationId xmlns:a16="http://schemas.microsoft.com/office/drawing/2014/main" id="{6CE51104-3F34-8D6E-7338-C244761B3E99}"/>
              </a:ext>
            </a:extLst>
          </p:cNvPr>
          <p:cNvSpPr txBox="1">
            <a:spLocks/>
          </p:cNvSpPr>
          <p:nvPr/>
        </p:nvSpPr>
        <p:spPr>
          <a:xfrm>
            <a:off x="1514968" y="2481064"/>
            <a:ext cx="9974864" cy="1742808"/>
          </a:xfrm>
          <a:prstGeom prst="rect">
            <a:avLst/>
          </a:prstGeom>
          <a:solidFill>
            <a:srgbClr val="00A37A"/>
          </a:solidFill>
          <a:ln w="12700">
            <a:miter lim="400000"/>
          </a:ln>
          <a:effectLst>
            <a:outerShdw blurRad="266700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>
            <a:lvl1pPr marL="487680" marR="0" indent="-487680" algn="ctr" defTabSz="130048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00" b="0" i="0" u="none" strike="noStrike" cap="none" spc="0" baseline="0">
                <a:solidFill>
                  <a:srgbClr val="FFFFFF"/>
                </a:solidFill>
                <a:uFillTx/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/>
            <a:r>
              <a:rPr lang="zh-CN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程序设计基础</a:t>
            </a:r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清华大学计算机科学与技术系…">
            <a:extLst>
              <a:ext uri="{FF2B5EF4-FFF2-40B4-BE49-F238E27FC236}">
                <a16:creationId xmlns:a16="http://schemas.microsoft.com/office/drawing/2014/main" id="{EDF5BAB3-F1B6-2CFA-F898-88AFAD53A91C}"/>
              </a:ext>
            </a:extLst>
          </p:cNvPr>
          <p:cNvSpPr txBox="1">
            <a:spLocks/>
          </p:cNvSpPr>
          <p:nvPr/>
        </p:nvSpPr>
        <p:spPr>
          <a:xfrm>
            <a:off x="1762727" y="5855368"/>
            <a:ext cx="9479346" cy="2832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5022" tIns="65022" rIns="65022" bIns="65022"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defTabSz="531495" hangingPunct="1">
              <a:spcBef>
                <a:spcPts val="0"/>
              </a:spcBef>
              <a:buSzTx/>
              <a:buFontTx/>
              <a:buNone/>
              <a:defRPr sz="3365"/>
            </a:pPr>
            <a:r>
              <a:rPr lang="zh-CN" altLang="en-US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教学团队：徐明星，兴军亮，任炬</a:t>
            </a:r>
            <a:endParaRPr lang="zh-CN" altLang="en-US" sz="3365" b="1" dirty="0">
              <a:latin typeface="Microsoft YaHei" panose="020B0503020204020204" pitchFamily="34" charset="-122"/>
              <a:ea typeface="Microsoft YaHei" panose="020B0503020204020204" pitchFamily="34" charset="-122"/>
              <a:sym typeface="標楷體"/>
            </a:endParaRPr>
          </a:p>
          <a:p>
            <a:pPr marL="0" indent="0" algn="ctr" defTabSz="531495" hangingPunct="1">
              <a:spcBef>
                <a:spcPts val="0"/>
              </a:spcBef>
              <a:buSzTx/>
              <a:buFontTx/>
              <a:buNone/>
              <a:defRPr sz="3365"/>
            </a:pPr>
            <a:endParaRPr lang="zh-CN" altLang="en-US" sz="3365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 defTabSz="531495" hangingPunct="1">
              <a:spcBef>
                <a:spcPts val="0"/>
              </a:spcBef>
              <a:buSzTx/>
              <a:buFontTx/>
              <a:buNone/>
              <a:defRPr sz="3365"/>
            </a:pPr>
            <a:r>
              <a:rPr lang="en" altLang="zh-CN" sz="3365" b="1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renju</a:t>
            </a:r>
            <a:r>
              <a:rPr lang="en" sz="3365" b="1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@tsinghua.edu.cn</a:t>
            </a:r>
            <a:r>
              <a:rPr lang="en" altLang="zh-CN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0" indent="0" algn="ctr" defTabSz="531495" hangingPunct="1">
              <a:spcBef>
                <a:spcPts val="0"/>
              </a:spcBef>
              <a:buSzTx/>
              <a:buFontTx/>
              <a:buNone/>
              <a:defRPr sz="3365"/>
            </a:pPr>
            <a:endParaRPr lang="en" altLang="zh-CN" sz="3365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 defTabSz="531495" hangingPunct="1">
              <a:spcBef>
                <a:spcPts val="0"/>
              </a:spcBef>
              <a:buSzTx/>
              <a:buFontTx/>
              <a:buNone/>
              <a:defRPr sz="3365"/>
            </a:pPr>
            <a:r>
              <a:rPr lang="en-US" altLang="zh-CN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</a:t>
            </a:r>
            <a:r>
              <a:rPr lang="zh-CN" altLang="en-US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秋，每周一第</a:t>
            </a:r>
            <a:r>
              <a:rPr lang="en-US" altLang="zh-CN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节，三教</a:t>
            </a:r>
            <a:r>
              <a:rPr lang="en-US" altLang="zh-CN" sz="3365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2301</a:t>
            </a:r>
            <a:endParaRPr lang="en" sz="3365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34" name="插入第1个乘号后（从左往右的第1个）。例如："/>
          <p:cNvSpPr txBox="1"/>
          <p:nvPr/>
        </p:nvSpPr>
        <p:spPr>
          <a:xfrm>
            <a:off x="547201" y="3948176"/>
            <a:ext cx="8223405" cy="678071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3000"/>
            </a:pPr>
            <a:r>
              <a:t>插入</a:t>
            </a:r>
            <a:r>
              <a: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第1个</a:t>
            </a:r>
            <a:r>
              <a:t>乘号后（</a:t>
            </a:r>
            <a:r>
              <a:rPr>
                <a:solidFill>
                  <a:srgbClr val="FF0000"/>
                </a:solidFill>
              </a:rPr>
              <a:t>从左往右</a:t>
            </a:r>
            <a:r>
              <a:t>的第1个）</a:t>
            </a:r>
            <a:r>
              <a:rPr lang="zh-CN" altLang="en-US"/>
              <a:t>，</a:t>
            </a:r>
            <a:r>
              <a:t>例如：</a:t>
            </a:r>
          </a:p>
        </p:txBody>
      </p:sp>
      <p:sp>
        <p:nvSpPr>
          <p:cNvPr id="135" name="解题思路：枚举的细节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解题思路：枚举的细节</a:t>
            </a:r>
          </a:p>
        </p:txBody>
      </p:sp>
      <p:grpSp>
        <p:nvGrpSpPr>
          <p:cNvPr id="138" name="成组"/>
          <p:cNvGrpSpPr/>
          <p:nvPr/>
        </p:nvGrpSpPr>
        <p:grpSpPr>
          <a:xfrm>
            <a:off x="1394009" y="5032308"/>
            <a:ext cx="5622379" cy="1625367"/>
            <a:chOff x="0" y="-62343"/>
            <a:chExt cx="5622378" cy="1625366"/>
          </a:xfrm>
        </p:grpSpPr>
        <p:graphicFrame>
          <p:nvGraphicFramePr>
            <p:cNvPr id="136" name="表格"/>
            <p:cNvGraphicFramePr/>
            <p:nvPr/>
          </p:nvGraphicFramePr>
          <p:xfrm>
            <a:off x="0" y="609606"/>
            <a:ext cx="5622378" cy="953417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80319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0319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80319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80319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80319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80319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803197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953418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7" name="线条"/>
            <p:cNvSpPr/>
            <p:nvPr/>
          </p:nvSpPr>
          <p:spPr>
            <a:xfrm>
              <a:off x="1604537" y="-62343"/>
              <a:ext cx="1" cy="668240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aphicFrame>
        <p:nvGraphicFramePr>
          <p:cNvPr id="139" name="表格"/>
          <p:cNvGraphicFramePr/>
          <p:nvPr>
            <p:extLst>
              <p:ext uri="{D42A27DB-BD31-4B8C-83A1-F6EECF244321}">
                <p14:modId xmlns:p14="http://schemas.microsoft.com/office/powerpoint/2010/main" val="1676461955"/>
              </p:ext>
            </p:extLst>
          </p:nvPr>
        </p:nvGraphicFramePr>
        <p:xfrm>
          <a:off x="1412348" y="7734509"/>
          <a:ext cx="1604350" cy="953418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80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341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" name="X"/>
          <p:cNvSpPr txBox="1"/>
          <p:nvPr/>
        </p:nvSpPr>
        <p:spPr>
          <a:xfrm>
            <a:off x="3221164" y="7930994"/>
            <a:ext cx="36842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grpSp>
        <p:nvGrpSpPr>
          <p:cNvPr id="146" name="成组"/>
          <p:cNvGrpSpPr/>
          <p:nvPr/>
        </p:nvGrpSpPr>
        <p:grpSpPr>
          <a:xfrm>
            <a:off x="3844857" y="7086802"/>
            <a:ext cx="4062860" cy="1601125"/>
            <a:chOff x="38100" y="0"/>
            <a:chExt cx="4062859" cy="1601123"/>
          </a:xfrm>
        </p:grpSpPr>
        <p:graphicFrame>
          <p:nvGraphicFramePr>
            <p:cNvPr id="141" name="表格"/>
            <p:cNvGraphicFramePr/>
            <p:nvPr/>
          </p:nvGraphicFramePr>
          <p:xfrm>
            <a:off x="38100" y="647706"/>
            <a:ext cx="4062859" cy="953417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8125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1257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8125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81257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812572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953418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42" name="线条"/>
            <p:cNvSpPr/>
            <p:nvPr/>
          </p:nvSpPr>
          <p:spPr>
            <a:xfrm flipH="1">
              <a:off x="841547" y="0"/>
              <a:ext cx="1" cy="668240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3" name="线条"/>
            <p:cNvSpPr/>
            <p:nvPr/>
          </p:nvSpPr>
          <p:spPr>
            <a:xfrm>
              <a:off x="1654556" y="0"/>
              <a:ext cx="1" cy="668240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4" name="线条"/>
            <p:cNvSpPr/>
            <p:nvPr/>
          </p:nvSpPr>
          <p:spPr>
            <a:xfrm>
              <a:off x="2467566" y="0"/>
              <a:ext cx="1" cy="668240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45" name="线条"/>
            <p:cNvSpPr/>
            <p:nvPr/>
          </p:nvSpPr>
          <p:spPr>
            <a:xfrm>
              <a:off x="3280576" y="0"/>
              <a:ext cx="1" cy="668240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pic>
        <p:nvPicPr>
          <p:cNvPr id="147" name="圆角矩形 圆角矩形" descr="圆角矩形 圆角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22" y="7262491"/>
            <a:ext cx="4533731" cy="1897457"/>
          </a:xfrm>
          <a:prstGeom prst="rect">
            <a:avLst/>
          </a:prstGeom>
        </p:spPr>
      </p:pic>
      <p:sp>
        <p:nvSpPr>
          <p:cNvPr id="149" name="任务：给定的数字串中插入 K 个乘号，使总的乘积最大"/>
          <p:cNvSpPr txBox="1"/>
          <p:nvPr/>
        </p:nvSpPr>
        <p:spPr>
          <a:xfrm>
            <a:off x="547201" y="2518804"/>
            <a:ext cx="9364219" cy="65024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3000"/>
            </a:pPr>
            <a:r>
              <a:t>任务：</a:t>
            </a:r>
            <a:r>
              <a: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给定的数字串</a:t>
            </a:r>
            <a:r>
              <a:t>中插入 K 个乘号，使总的乘积最大</a:t>
            </a:r>
          </a:p>
        </p:txBody>
      </p:sp>
      <p:sp>
        <p:nvSpPr>
          <p:cNvPr id="153" name="箭头"/>
          <p:cNvSpPr/>
          <p:nvPr/>
        </p:nvSpPr>
        <p:spPr>
          <a:xfrm>
            <a:off x="7733743" y="5839791"/>
            <a:ext cx="1270001" cy="668241"/>
          </a:xfrm>
          <a:prstGeom prst="rightArrow">
            <a:avLst>
              <a:gd name="adj1" fmla="val 38455"/>
              <a:gd name="adj2" fmla="val 7973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03F94A-82C2-43D2-A6C7-3B51302C86DA}"/>
              </a:ext>
            </a:extLst>
          </p:cNvPr>
          <p:cNvSpPr txBox="1"/>
          <p:nvPr/>
        </p:nvSpPr>
        <p:spPr>
          <a:xfrm>
            <a:off x="8248466" y="7421258"/>
            <a:ext cx="4307147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lang="zh-CN" altLang="en-US"/>
              <a:t>在后面两个乘号选择插入位置时，</a:t>
            </a:r>
            <a:r>
              <a:rPr lang="zh-CN" altLang="en-US">
                <a:solidFill>
                  <a:srgbClr val="FF0000"/>
                </a:solidFill>
              </a:rPr>
              <a:t>“</a:t>
            </a:r>
            <a:r>
              <a:rPr lang="en-US" altLang="zh-CN">
                <a:solidFill>
                  <a:srgbClr val="FF0000"/>
                </a:solidFill>
              </a:rPr>
              <a:t>32</a:t>
            </a:r>
            <a:r>
              <a:rPr lang="zh-CN" altLang="en-US">
                <a:solidFill>
                  <a:srgbClr val="FF0000"/>
                </a:solidFill>
              </a:rPr>
              <a:t>”是固定不变的！</a:t>
            </a:r>
            <a:r>
              <a:rPr lang="zh-CN" altLang="en-US"/>
              <a:t>这是从它后面是“第一个”乘号这一事实推导出的必然结论！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3" presetClass="entr" presetSubtype="3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2" animBg="1" advAuto="0"/>
      <p:bldP spid="140" grpId="3" animBg="1" advAuto="0"/>
      <p:bldP spid="146" grpId="4" animBg="1" advAuto="0"/>
      <p:bldP spid="147" grpId="5" animBg="1" advAuto="0"/>
      <p:bldP spid="149" grpId="6" animBg="1" advAuto="0"/>
      <p:bldP spid="153" grpId="1" animBg="1" advAuto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56" name="解题思路：规模变小的同一问题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解题思路：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规模变小</a:t>
            </a:r>
            <a:r>
              <a:t>的同一问题</a:t>
            </a:r>
          </a:p>
        </p:txBody>
      </p:sp>
      <p:sp>
        <p:nvSpPr>
          <p:cNvPr id="157" name="在3215125中插入3个乘号，使乘积最大"/>
          <p:cNvSpPr txBox="1"/>
          <p:nvPr/>
        </p:nvSpPr>
        <p:spPr>
          <a:xfrm>
            <a:off x="536096" y="2602832"/>
            <a:ext cx="5432451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在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3215125</a:t>
            </a:r>
            <a:r>
              <a:t>中插入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</a:t>
            </a:r>
            <a:r>
              <a:t>个乘号，使乘积最大</a:t>
            </a:r>
          </a:p>
        </p:txBody>
      </p:sp>
      <p:sp>
        <p:nvSpPr>
          <p:cNvPr id="158" name="箭头"/>
          <p:cNvSpPr/>
          <p:nvPr/>
        </p:nvSpPr>
        <p:spPr>
          <a:xfrm>
            <a:off x="6147823" y="2529063"/>
            <a:ext cx="1270001" cy="668240"/>
          </a:xfrm>
          <a:prstGeom prst="rightArrow">
            <a:avLst>
              <a:gd name="adj1" fmla="val 38455"/>
              <a:gd name="adj2" fmla="val 79735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在15125中插入2个乘号，使乘积最大"/>
          <p:cNvSpPr txBox="1"/>
          <p:nvPr/>
        </p:nvSpPr>
        <p:spPr>
          <a:xfrm>
            <a:off x="7597099" y="2602832"/>
            <a:ext cx="5093514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在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15125</a:t>
            </a:r>
            <a:r>
              <a:t>中插入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</a:t>
            </a:r>
            <a:r>
              <a:t>个乘号，使乘积最大</a:t>
            </a:r>
          </a:p>
        </p:txBody>
      </p:sp>
      <p:graphicFrame>
        <p:nvGraphicFramePr>
          <p:cNvPr id="160" name="表格"/>
          <p:cNvGraphicFramePr/>
          <p:nvPr>
            <p:extLst>
              <p:ext uri="{D42A27DB-BD31-4B8C-83A1-F6EECF244321}">
                <p14:modId xmlns:p14="http://schemas.microsoft.com/office/powerpoint/2010/main" val="3893684493"/>
              </p:ext>
            </p:extLst>
          </p:nvPr>
        </p:nvGraphicFramePr>
        <p:xfrm>
          <a:off x="1896074" y="4187854"/>
          <a:ext cx="7566489" cy="1493458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080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57543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1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1" name="表格"/>
          <p:cNvGraphicFramePr/>
          <p:nvPr>
            <p:extLst>
              <p:ext uri="{D42A27DB-BD31-4B8C-83A1-F6EECF244321}">
                <p14:modId xmlns:p14="http://schemas.microsoft.com/office/powerpoint/2010/main" val="4031931856"/>
              </p:ext>
            </p:extLst>
          </p:nvPr>
        </p:nvGraphicFramePr>
        <p:xfrm>
          <a:off x="1896074" y="7101609"/>
          <a:ext cx="7566489" cy="1493458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080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57543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-274225"/>
                        <a:satOff val="26768"/>
                        <a:lumOff val="1136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91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2" name="从下标0到6的数字串，插入3个乘号，使乘积最大"/>
          <p:cNvSpPr txBox="1"/>
          <p:nvPr/>
        </p:nvSpPr>
        <p:spPr>
          <a:xfrm>
            <a:off x="2319966" y="5907094"/>
            <a:ext cx="6718707" cy="5207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从下标0到6的数字串，插入3个乘号，使乘积最大</a:t>
            </a:r>
          </a:p>
        </p:txBody>
      </p:sp>
      <p:sp>
        <p:nvSpPr>
          <p:cNvPr id="163" name="从下标2到6的数字串，插入2个乘号，使乘积最大"/>
          <p:cNvSpPr txBox="1"/>
          <p:nvPr/>
        </p:nvSpPr>
        <p:spPr>
          <a:xfrm>
            <a:off x="2319966" y="8747878"/>
            <a:ext cx="6718707" cy="5207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从下标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</a:t>
            </a:r>
            <a:r>
              <a:t>到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6</a:t>
            </a:r>
            <a:r>
              <a:t>的数字串，插入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2</a:t>
            </a:r>
            <a:r>
              <a:t>个乘号，使乘积最大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E0F4A4-AFE6-47E9-BA5D-C2990C6D58EF}"/>
              </a:ext>
            </a:extLst>
          </p:cNvPr>
          <p:cNvSpPr txBox="1"/>
          <p:nvPr/>
        </p:nvSpPr>
        <p:spPr>
          <a:xfrm>
            <a:off x="5491604" y="2085017"/>
            <a:ext cx="258243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在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第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个数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</a:rPr>
              <a:t>32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被固定后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Neue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D587673-7C6E-4484-9CA9-3ABAB2D8FEFC}"/>
              </a:ext>
            </a:extLst>
          </p:cNvPr>
          <p:cNvSpPr txBox="1"/>
          <p:nvPr/>
        </p:nvSpPr>
        <p:spPr>
          <a:xfrm>
            <a:off x="7597099" y="3058776"/>
            <a:ext cx="512919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则这个“最大数”乘上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32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后，必定是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所有以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32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为被乘数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的乘法式子中</a:t>
            </a:r>
            <a:r>
              <a:rPr lang="zh-CN" altLang="en-US" sz="2000">
                <a:solidFill>
                  <a:schemeClr val="bg1">
                    <a:lumMod val="50000"/>
                  </a:schemeClr>
                </a:solidFill>
              </a:rPr>
              <a:t>乘积最大的！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Helvetica Neue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085A6F-6BA8-4CB5-85E5-7623E947E82F}"/>
              </a:ext>
            </a:extLst>
          </p:cNvPr>
          <p:cNvSpPr txBox="1"/>
          <p:nvPr/>
        </p:nvSpPr>
        <p:spPr>
          <a:xfrm>
            <a:off x="701900" y="5931482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原问题：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A9D395-664E-41C6-A804-3EECD5A3A416}"/>
              </a:ext>
            </a:extLst>
          </p:cNvPr>
          <p:cNvSpPr txBox="1"/>
          <p:nvPr/>
        </p:nvSpPr>
        <p:spPr>
          <a:xfrm>
            <a:off x="701900" y="8755699"/>
            <a:ext cx="133369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新问题：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BD2576C6-CC75-4C21-BB99-B3754429C26C}"/>
              </a:ext>
            </a:extLst>
          </p:cNvPr>
          <p:cNvSpPr/>
          <p:nvPr/>
        </p:nvSpPr>
        <p:spPr>
          <a:xfrm>
            <a:off x="9630371" y="4546098"/>
            <a:ext cx="553791" cy="4681525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8C4FB99-8EA5-4092-81C7-123C86AA7C36}"/>
              </a:ext>
            </a:extLst>
          </p:cNvPr>
          <p:cNvSpPr txBox="1"/>
          <p:nvPr/>
        </p:nvSpPr>
        <p:spPr>
          <a:xfrm>
            <a:off x="10273532" y="6466231"/>
            <a:ext cx="151591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定义递归函数求解</a:t>
            </a:r>
          </a:p>
        </p:txBody>
      </p:sp>
      <p:sp>
        <p:nvSpPr>
          <p:cNvPr id="17" name="箭头">
            <a:extLst>
              <a:ext uri="{FF2B5EF4-FFF2-40B4-BE49-F238E27FC236}">
                <a16:creationId xmlns:a16="http://schemas.microsoft.com/office/drawing/2014/main" id="{72E02B39-C338-4CC0-91AE-4120DA69D54A}"/>
              </a:ext>
            </a:extLst>
          </p:cNvPr>
          <p:cNvSpPr/>
          <p:nvPr/>
        </p:nvSpPr>
        <p:spPr>
          <a:xfrm>
            <a:off x="11878813" y="6692445"/>
            <a:ext cx="540887" cy="388829"/>
          </a:xfrm>
          <a:prstGeom prst="rightArrow">
            <a:avLst>
              <a:gd name="adj1" fmla="val 38455"/>
              <a:gd name="adj2" fmla="val 79735"/>
            </a:avLst>
          </a:prstGeom>
          <a:solidFill>
            <a:srgbClr val="9292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68" name="解题思路：规模变小的同一问题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解题思路：</a:t>
            </a:r>
            <a:r>
              <a:rPr lang="zh-CN" altLang="en-US"/>
              <a:t>递归求解</a:t>
            </a:r>
            <a:endParaRPr/>
          </a:p>
        </p:txBody>
      </p:sp>
      <p:graphicFrame>
        <p:nvGraphicFramePr>
          <p:cNvPr id="169" name="表格"/>
          <p:cNvGraphicFramePr/>
          <p:nvPr/>
        </p:nvGraphicFramePr>
        <p:xfrm>
          <a:off x="614397" y="3851392"/>
          <a:ext cx="7188874" cy="169795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026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6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69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865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29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0" name="P(0, 6, 3) = max { ... };"/>
          <p:cNvSpPr txBox="1"/>
          <p:nvPr/>
        </p:nvSpPr>
        <p:spPr>
          <a:xfrm>
            <a:off x="570785" y="6200365"/>
            <a:ext cx="6672963" cy="1487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lang="zh-CN" altLang="en-US"/>
              <a:t>原任务变为：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</a:t>
            </a:r>
            <a:r>
              <a:t>P(0, 6, 3) = </a:t>
            </a:r>
            <a:r>
              <a:rPr>
                <a:solidFill>
                  <a:srgbClr val="FF0000"/>
                </a:solidFill>
              </a:rPr>
              <a:t>max</a:t>
            </a:r>
            <a:r>
              <a:t> { ... };</a:t>
            </a:r>
          </a:p>
        </p:txBody>
      </p:sp>
      <p:sp>
        <p:nvSpPr>
          <p:cNvPr id="171" name="int P(int left, int right,int k);"/>
          <p:cNvSpPr txBox="1"/>
          <p:nvPr/>
        </p:nvSpPr>
        <p:spPr>
          <a:xfrm>
            <a:off x="570785" y="2189523"/>
            <a:ext cx="7610259" cy="533479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sz="2800"/>
              <a:t>int P(int left, int right,</a:t>
            </a:r>
            <a:r>
              <a:rPr lang="en-US" altLang="zh-CN" sz="2800"/>
              <a:t> </a:t>
            </a:r>
            <a:r>
              <a:rPr sz="2800"/>
              <a:t>int k);</a:t>
            </a:r>
          </a:p>
        </p:txBody>
      </p:sp>
      <p:sp>
        <p:nvSpPr>
          <p:cNvPr id="172" name="从left到right，插入k个乘号，结果最大"/>
          <p:cNvSpPr txBox="1"/>
          <p:nvPr/>
        </p:nvSpPr>
        <p:spPr>
          <a:xfrm>
            <a:off x="594370" y="2728451"/>
            <a:ext cx="631504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/>
          </a:lstStyle>
          <a:p>
            <a:pPr algn="l"/>
            <a:r>
              <a:rPr lang="zh-CN" altLang="en-US"/>
              <a:t>功能：</a:t>
            </a:r>
            <a:r>
              <a:t>从left到right，插入k个乘号，结果最大</a:t>
            </a:r>
          </a:p>
        </p:txBody>
      </p:sp>
      <p:grpSp>
        <p:nvGrpSpPr>
          <p:cNvPr id="191" name="成组"/>
          <p:cNvGrpSpPr/>
          <p:nvPr/>
        </p:nvGrpSpPr>
        <p:grpSpPr>
          <a:xfrm>
            <a:off x="8377518" y="2180782"/>
            <a:ext cx="3976321" cy="7208769"/>
            <a:chOff x="-1189" y="0"/>
            <a:chExt cx="3976319" cy="7208767"/>
          </a:xfrm>
        </p:grpSpPr>
        <p:grpSp>
          <p:nvGrpSpPr>
            <p:cNvPr id="175" name="成组"/>
            <p:cNvGrpSpPr/>
            <p:nvPr/>
          </p:nvGrpSpPr>
          <p:grpSpPr>
            <a:xfrm>
              <a:off x="-1189" y="0"/>
              <a:ext cx="3938219" cy="1019593"/>
              <a:chOff x="0" y="0"/>
              <a:chExt cx="3938218" cy="1019592"/>
            </a:xfrm>
          </p:grpSpPr>
          <p:graphicFrame>
            <p:nvGraphicFramePr>
              <p:cNvPr id="173" name="表格"/>
              <p:cNvGraphicFramePr/>
              <p:nvPr/>
            </p:nvGraphicFramePr>
            <p:xfrm>
              <a:off x="0" y="398507"/>
              <a:ext cx="3938218" cy="621085"/>
            </p:xfrm>
            <a:graphic>
              <a:graphicData uri="http://schemas.openxmlformats.org/drawingml/2006/table">
                <a:tbl>
                  <a:tblPr bandRow="1">
                    <a:tableStyleId>{C7B018BB-80A7-4F77-B60F-C8B233D01FF8}</a:tableStyleId>
                  </a:tblPr>
                  <a:tblGrid>
                    <a:gridCol w="5626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21086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74" name="线条"/>
              <p:cNvSpPr/>
              <p:nvPr/>
            </p:nvSpPr>
            <p:spPr>
              <a:xfrm flipH="1">
                <a:off x="612984" y="0"/>
                <a:ext cx="1" cy="444256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78" name="成组"/>
            <p:cNvGrpSpPr/>
            <p:nvPr/>
          </p:nvGrpSpPr>
          <p:grpSpPr>
            <a:xfrm>
              <a:off x="-1189" y="1227320"/>
              <a:ext cx="3938219" cy="1003712"/>
              <a:chOff x="0" y="0"/>
              <a:chExt cx="3938218" cy="1003710"/>
            </a:xfrm>
          </p:grpSpPr>
          <p:graphicFrame>
            <p:nvGraphicFramePr>
              <p:cNvPr id="176" name="表格"/>
              <p:cNvGraphicFramePr/>
              <p:nvPr/>
            </p:nvGraphicFramePr>
            <p:xfrm>
              <a:off x="0" y="392505"/>
              <a:ext cx="3938218" cy="611205"/>
            </p:xfrm>
            <a:graphic>
              <a:graphicData uri="http://schemas.openxmlformats.org/drawingml/2006/table">
                <a:tbl>
                  <a:tblPr bandRow="1">
                    <a:tableStyleId>{C7B018BB-80A7-4F77-B60F-C8B233D01FF8}</a:tableStyleId>
                  </a:tblPr>
                  <a:tblGrid>
                    <a:gridCol w="5626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11206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77" name="线条"/>
              <p:cNvSpPr/>
              <p:nvPr/>
            </p:nvSpPr>
            <p:spPr>
              <a:xfrm>
                <a:off x="1169521" y="0"/>
                <a:ext cx="1" cy="444256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81" name="成组"/>
            <p:cNvGrpSpPr/>
            <p:nvPr/>
          </p:nvGrpSpPr>
          <p:grpSpPr>
            <a:xfrm>
              <a:off x="-1189" y="2435428"/>
              <a:ext cx="3938219" cy="1036135"/>
              <a:chOff x="0" y="0"/>
              <a:chExt cx="3938218" cy="1036133"/>
            </a:xfrm>
          </p:grpSpPr>
          <p:graphicFrame>
            <p:nvGraphicFramePr>
              <p:cNvPr id="179" name="表格"/>
              <p:cNvGraphicFramePr/>
              <p:nvPr/>
            </p:nvGraphicFramePr>
            <p:xfrm>
              <a:off x="0" y="424928"/>
              <a:ext cx="3938218" cy="611205"/>
            </p:xfrm>
            <a:graphic>
              <a:graphicData uri="http://schemas.openxmlformats.org/drawingml/2006/table">
                <a:tbl>
                  <a:tblPr bandRow="1">
                    <a:tableStyleId>{C7B018BB-80A7-4F77-B60F-C8B233D01FF8}</a:tableStyleId>
                  </a:tblPr>
                  <a:tblGrid>
                    <a:gridCol w="5626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11206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80" name="线条"/>
              <p:cNvSpPr/>
              <p:nvPr/>
            </p:nvSpPr>
            <p:spPr>
              <a:xfrm>
                <a:off x="1739741" y="0"/>
                <a:ext cx="1" cy="444256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84" name="成组"/>
            <p:cNvGrpSpPr/>
            <p:nvPr/>
          </p:nvGrpSpPr>
          <p:grpSpPr>
            <a:xfrm>
              <a:off x="-1189" y="3659748"/>
              <a:ext cx="3938219" cy="1046014"/>
              <a:chOff x="0" y="0"/>
              <a:chExt cx="3938218" cy="1046013"/>
            </a:xfrm>
          </p:grpSpPr>
          <p:graphicFrame>
            <p:nvGraphicFramePr>
              <p:cNvPr id="182" name="表格"/>
              <p:cNvGraphicFramePr/>
              <p:nvPr/>
            </p:nvGraphicFramePr>
            <p:xfrm>
              <a:off x="0" y="424928"/>
              <a:ext cx="3938218" cy="621085"/>
            </p:xfrm>
            <a:graphic>
              <a:graphicData uri="http://schemas.openxmlformats.org/drawingml/2006/table">
                <a:tbl>
                  <a:tblPr bandRow="1">
                    <a:tableStyleId>{C7B018BB-80A7-4F77-B60F-C8B233D01FF8}</a:tableStyleId>
                  </a:tblPr>
                  <a:tblGrid>
                    <a:gridCol w="5626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21086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83" name="线条"/>
              <p:cNvSpPr/>
              <p:nvPr/>
            </p:nvSpPr>
            <p:spPr>
              <a:xfrm>
                <a:off x="2294951" y="0"/>
                <a:ext cx="1" cy="444256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87" name="成组"/>
            <p:cNvGrpSpPr/>
            <p:nvPr/>
          </p:nvGrpSpPr>
          <p:grpSpPr>
            <a:xfrm>
              <a:off x="-1189" y="4883149"/>
              <a:ext cx="3938219" cy="1047852"/>
              <a:chOff x="0" y="0"/>
              <a:chExt cx="3938218" cy="1047851"/>
            </a:xfrm>
          </p:grpSpPr>
          <p:graphicFrame>
            <p:nvGraphicFramePr>
              <p:cNvPr id="185" name="表格"/>
              <p:cNvGraphicFramePr/>
              <p:nvPr/>
            </p:nvGraphicFramePr>
            <p:xfrm>
              <a:off x="0" y="426766"/>
              <a:ext cx="3938218" cy="621085"/>
            </p:xfrm>
            <a:graphic>
              <a:graphicData uri="http://schemas.openxmlformats.org/drawingml/2006/table">
                <a:tbl>
                  <a:tblPr bandRow="1">
                    <a:tableStyleId>{C7B018BB-80A7-4F77-B60F-C8B233D01FF8}</a:tableStyleId>
                  </a:tblPr>
                  <a:tblGrid>
                    <a:gridCol w="5626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21086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86" name="线条"/>
              <p:cNvSpPr/>
              <p:nvPr/>
            </p:nvSpPr>
            <p:spPr>
              <a:xfrm>
                <a:off x="2855624" y="0"/>
                <a:ext cx="1" cy="444256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190" name="成组"/>
            <p:cNvGrpSpPr/>
            <p:nvPr/>
          </p:nvGrpSpPr>
          <p:grpSpPr>
            <a:xfrm>
              <a:off x="36911" y="6102003"/>
              <a:ext cx="3938219" cy="1106764"/>
              <a:chOff x="36911" y="0"/>
              <a:chExt cx="3938217" cy="1106762"/>
            </a:xfrm>
          </p:grpSpPr>
          <p:graphicFrame>
            <p:nvGraphicFramePr>
              <p:cNvPr id="188" name="表格"/>
              <p:cNvGraphicFramePr/>
              <p:nvPr/>
            </p:nvGraphicFramePr>
            <p:xfrm>
              <a:off x="36911" y="475796"/>
              <a:ext cx="3938217" cy="630966"/>
            </p:xfrm>
            <a:graphic>
              <a:graphicData uri="http://schemas.openxmlformats.org/drawingml/2006/table">
                <a:tbl>
                  <a:tblPr bandRow="1">
                    <a:tableStyleId>{C7B018BB-80A7-4F77-B60F-C8B233D01FF8}</a:tableStyleId>
                  </a:tblPr>
                  <a:tblGrid>
                    <a:gridCol w="5626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30967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89" name="线条"/>
              <p:cNvSpPr/>
              <p:nvPr/>
            </p:nvSpPr>
            <p:spPr>
              <a:xfrm>
                <a:off x="3416487" y="0"/>
                <a:ext cx="1" cy="444256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D09702E-B3C9-CF0C-8CC5-82C81F524E4A}"/>
              </a:ext>
            </a:extLst>
          </p:cNvPr>
          <p:cNvSpPr txBox="1"/>
          <p:nvPr/>
        </p:nvSpPr>
        <p:spPr>
          <a:xfrm>
            <a:off x="4208834" y="7611445"/>
            <a:ext cx="26417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枚举所有可能，找最大值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94" name="解题思路：规模变小的同一问题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解题思路：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规模变小</a:t>
            </a:r>
            <a:r>
              <a:t>的同一问题</a:t>
            </a:r>
          </a:p>
        </p:txBody>
      </p:sp>
      <p:grpSp>
        <p:nvGrpSpPr>
          <p:cNvPr id="199" name="成组"/>
          <p:cNvGrpSpPr/>
          <p:nvPr/>
        </p:nvGrpSpPr>
        <p:grpSpPr>
          <a:xfrm>
            <a:off x="3711847" y="2500135"/>
            <a:ext cx="3795646" cy="4174300"/>
            <a:chOff x="0" y="0"/>
            <a:chExt cx="3795644" cy="4174298"/>
          </a:xfrm>
        </p:grpSpPr>
        <p:sp>
          <p:nvSpPr>
            <p:cNvPr id="195" name="3 * P(1, 6, 2)"/>
            <p:cNvSpPr txBox="1"/>
            <p:nvPr/>
          </p:nvSpPr>
          <p:spPr>
            <a:xfrm>
              <a:off x="0" y="0"/>
              <a:ext cx="3795645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3 * P(1, 6, 2)</a:t>
              </a:r>
            </a:p>
          </p:txBody>
        </p:sp>
        <p:sp>
          <p:nvSpPr>
            <p:cNvPr id="196" name="32 * P(2, 6, 2)"/>
            <p:cNvSpPr txBox="1"/>
            <p:nvPr/>
          </p:nvSpPr>
          <p:spPr>
            <a:xfrm>
              <a:off x="0" y="1162832"/>
              <a:ext cx="379564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32 * P(2, 6, 2)</a:t>
              </a:r>
            </a:p>
          </p:txBody>
        </p:sp>
        <p:sp>
          <p:nvSpPr>
            <p:cNvPr id="197" name="321 * P(3, 6, 2)"/>
            <p:cNvSpPr txBox="1"/>
            <p:nvPr/>
          </p:nvSpPr>
          <p:spPr>
            <a:xfrm>
              <a:off x="0" y="2439965"/>
              <a:ext cx="379564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321 * P(3, 6, 2)</a:t>
              </a:r>
            </a:p>
          </p:txBody>
        </p:sp>
        <p:sp>
          <p:nvSpPr>
            <p:cNvPr id="198" name="3215 * P(4, 6, 2)"/>
            <p:cNvSpPr txBox="1"/>
            <p:nvPr/>
          </p:nvSpPr>
          <p:spPr>
            <a:xfrm>
              <a:off x="0" y="3666298"/>
              <a:ext cx="379564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3215 * P(4, 6, 2)</a:t>
              </a:r>
            </a:p>
          </p:txBody>
        </p:sp>
      </p:grpSp>
      <p:grpSp>
        <p:nvGrpSpPr>
          <p:cNvPr id="218" name="成组"/>
          <p:cNvGrpSpPr/>
          <p:nvPr/>
        </p:nvGrpSpPr>
        <p:grpSpPr>
          <a:xfrm>
            <a:off x="7666108" y="2042452"/>
            <a:ext cx="3976321" cy="7208769"/>
            <a:chOff x="-1189" y="0"/>
            <a:chExt cx="3976319" cy="7208767"/>
          </a:xfrm>
        </p:grpSpPr>
        <p:grpSp>
          <p:nvGrpSpPr>
            <p:cNvPr id="202" name="成组"/>
            <p:cNvGrpSpPr/>
            <p:nvPr/>
          </p:nvGrpSpPr>
          <p:grpSpPr>
            <a:xfrm>
              <a:off x="-1189" y="0"/>
              <a:ext cx="3938219" cy="1019593"/>
              <a:chOff x="0" y="0"/>
              <a:chExt cx="3938218" cy="1019592"/>
            </a:xfrm>
          </p:grpSpPr>
          <p:graphicFrame>
            <p:nvGraphicFramePr>
              <p:cNvPr id="200" name="表格"/>
              <p:cNvGraphicFramePr/>
              <p:nvPr/>
            </p:nvGraphicFramePr>
            <p:xfrm>
              <a:off x="0" y="398507"/>
              <a:ext cx="3938218" cy="621085"/>
            </p:xfrm>
            <a:graphic>
              <a:graphicData uri="http://schemas.openxmlformats.org/drawingml/2006/table">
                <a:tbl>
                  <a:tblPr bandRow="1">
                    <a:tableStyleId>{C7B018BB-80A7-4F77-B60F-C8B233D01FF8}</a:tableStyleId>
                  </a:tblPr>
                  <a:tblGrid>
                    <a:gridCol w="5626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21086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01" name="线条"/>
              <p:cNvSpPr/>
              <p:nvPr/>
            </p:nvSpPr>
            <p:spPr>
              <a:xfrm flipH="1">
                <a:off x="612984" y="0"/>
                <a:ext cx="1" cy="444256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05" name="成组"/>
            <p:cNvGrpSpPr/>
            <p:nvPr/>
          </p:nvGrpSpPr>
          <p:grpSpPr>
            <a:xfrm>
              <a:off x="-1189" y="1227320"/>
              <a:ext cx="3938219" cy="1003712"/>
              <a:chOff x="0" y="0"/>
              <a:chExt cx="3938218" cy="1003710"/>
            </a:xfrm>
          </p:grpSpPr>
          <p:graphicFrame>
            <p:nvGraphicFramePr>
              <p:cNvPr id="203" name="表格"/>
              <p:cNvGraphicFramePr/>
              <p:nvPr/>
            </p:nvGraphicFramePr>
            <p:xfrm>
              <a:off x="0" y="392505"/>
              <a:ext cx="3938218" cy="611205"/>
            </p:xfrm>
            <a:graphic>
              <a:graphicData uri="http://schemas.openxmlformats.org/drawingml/2006/table">
                <a:tbl>
                  <a:tblPr bandRow="1">
                    <a:tableStyleId>{C7B018BB-80A7-4F77-B60F-C8B233D01FF8}</a:tableStyleId>
                  </a:tblPr>
                  <a:tblGrid>
                    <a:gridCol w="5626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11206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04" name="线条"/>
              <p:cNvSpPr/>
              <p:nvPr/>
            </p:nvSpPr>
            <p:spPr>
              <a:xfrm>
                <a:off x="1169521" y="0"/>
                <a:ext cx="1" cy="444256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08" name="成组"/>
            <p:cNvGrpSpPr/>
            <p:nvPr/>
          </p:nvGrpSpPr>
          <p:grpSpPr>
            <a:xfrm>
              <a:off x="-1189" y="2435428"/>
              <a:ext cx="3938219" cy="1036135"/>
              <a:chOff x="0" y="0"/>
              <a:chExt cx="3938218" cy="1036133"/>
            </a:xfrm>
          </p:grpSpPr>
          <p:graphicFrame>
            <p:nvGraphicFramePr>
              <p:cNvPr id="206" name="表格"/>
              <p:cNvGraphicFramePr/>
              <p:nvPr/>
            </p:nvGraphicFramePr>
            <p:xfrm>
              <a:off x="0" y="424928"/>
              <a:ext cx="3938218" cy="611205"/>
            </p:xfrm>
            <a:graphic>
              <a:graphicData uri="http://schemas.openxmlformats.org/drawingml/2006/table">
                <a:tbl>
                  <a:tblPr bandRow="1">
                    <a:tableStyleId>{C7B018BB-80A7-4F77-B60F-C8B233D01FF8}</a:tableStyleId>
                  </a:tblPr>
                  <a:tblGrid>
                    <a:gridCol w="5626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11206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07" name="线条"/>
              <p:cNvSpPr/>
              <p:nvPr/>
            </p:nvSpPr>
            <p:spPr>
              <a:xfrm>
                <a:off x="1739741" y="0"/>
                <a:ext cx="1" cy="444256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11" name="成组"/>
            <p:cNvGrpSpPr/>
            <p:nvPr/>
          </p:nvGrpSpPr>
          <p:grpSpPr>
            <a:xfrm>
              <a:off x="-1189" y="3659748"/>
              <a:ext cx="3938219" cy="1046014"/>
              <a:chOff x="0" y="0"/>
              <a:chExt cx="3938218" cy="1046013"/>
            </a:xfrm>
          </p:grpSpPr>
          <p:graphicFrame>
            <p:nvGraphicFramePr>
              <p:cNvPr id="209" name="表格"/>
              <p:cNvGraphicFramePr/>
              <p:nvPr/>
            </p:nvGraphicFramePr>
            <p:xfrm>
              <a:off x="0" y="424928"/>
              <a:ext cx="3938218" cy="621085"/>
            </p:xfrm>
            <a:graphic>
              <a:graphicData uri="http://schemas.openxmlformats.org/drawingml/2006/table">
                <a:tbl>
                  <a:tblPr bandRow="1">
                    <a:tableStyleId>{C7B018BB-80A7-4F77-B60F-C8B233D01FF8}</a:tableStyleId>
                  </a:tblPr>
                  <a:tblGrid>
                    <a:gridCol w="5626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21086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10" name="线条"/>
              <p:cNvSpPr/>
              <p:nvPr/>
            </p:nvSpPr>
            <p:spPr>
              <a:xfrm>
                <a:off x="2294951" y="0"/>
                <a:ext cx="1" cy="444256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14" name="成组"/>
            <p:cNvGrpSpPr/>
            <p:nvPr/>
          </p:nvGrpSpPr>
          <p:grpSpPr>
            <a:xfrm>
              <a:off x="-1189" y="4883149"/>
              <a:ext cx="3938219" cy="1047852"/>
              <a:chOff x="0" y="0"/>
              <a:chExt cx="3938218" cy="1047851"/>
            </a:xfrm>
          </p:grpSpPr>
          <p:graphicFrame>
            <p:nvGraphicFramePr>
              <p:cNvPr id="212" name="表格"/>
              <p:cNvGraphicFramePr/>
              <p:nvPr/>
            </p:nvGraphicFramePr>
            <p:xfrm>
              <a:off x="0" y="426766"/>
              <a:ext cx="3938218" cy="621085"/>
            </p:xfrm>
            <a:graphic>
              <a:graphicData uri="http://schemas.openxmlformats.org/drawingml/2006/table">
                <a:tbl>
                  <a:tblPr bandRow="1">
                    <a:tableStyleId>{C7B018BB-80A7-4F77-B60F-C8B233D01FF8}</a:tableStyleId>
                  </a:tblPr>
                  <a:tblGrid>
                    <a:gridCol w="5626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21086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13" name="线条"/>
              <p:cNvSpPr/>
              <p:nvPr/>
            </p:nvSpPr>
            <p:spPr>
              <a:xfrm>
                <a:off x="2855624" y="0"/>
                <a:ext cx="1" cy="444256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  <p:grpSp>
          <p:nvGrpSpPr>
            <p:cNvPr id="217" name="成组"/>
            <p:cNvGrpSpPr/>
            <p:nvPr/>
          </p:nvGrpSpPr>
          <p:grpSpPr>
            <a:xfrm>
              <a:off x="36911" y="6102003"/>
              <a:ext cx="3938219" cy="1106764"/>
              <a:chOff x="36911" y="0"/>
              <a:chExt cx="3938217" cy="1106762"/>
            </a:xfrm>
          </p:grpSpPr>
          <p:graphicFrame>
            <p:nvGraphicFramePr>
              <p:cNvPr id="215" name="表格"/>
              <p:cNvGraphicFramePr/>
              <p:nvPr/>
            </p:nvGraphicFramePr>
            <p:xfrm>
              <a:off x="36911" y="475796"/>
              <a:ext cx="3938217" cy="630966"/>
            </p:xfrm>
            <a:graphic>
              <a:graphicData uri="http://schemas.openxmlformats.org/drawingml/2006/table">
                <a:tbl>
                  <a:tblPr bandRow="1">
                    <a:tableStyleId>{C7B018BB-80A7-4F77-B60F-C8B233D01FF8}</a:tableStyleId>
                  </a:tblPr>
                  <a:tblGrid>
                    <a:gridCol w="5626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260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30967"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3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1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2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defRPr sz="1800"/>
                          </a:pPr>
                          <a:r>
                            <a:rPr sz="3000" b="1"/>
                            <a:t>5</a:t>
                          </a:r>
                        </a:p>
                      </a:txBody>
                      <a:tcPr marL="50800" marR="50800" marT="50800" marB="50800" anchor="ctr" horzOverflow="overflow">
                        <a:lnL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L>
                        <a:lnR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R>
                        <a:lnT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T>
                        <a:lnB w="508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miter lim="400000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16" name="线条"/>
              <p:cNvSpPr/>
              <p:nvPr/>
            </p:nvSpPr>
            <p:spPr>
              <a:xfrm>
                <a:off x="3416487" y="0"/>
                <a:ext cx="1" cy="444256"/>
              </a:xfrm>
              <a:prstGeom prst="line">
                <a:avLst/>
              </a:prstGeom>
              <a:noFill/>
              <a:ln w="38100" cap="flat">
                <a:solidFill>
                  <a:schemeClr val="accent1">
                    <a:lumOff val="-13575"/>
                  </a:schemeClr>
                </a:solidFill>
                <a:prstDash val="solid"/>
                <a:miter lim="400000"/>
                <a:tailEnd type="stealth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6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</p:grpSp>
      </p:grpSp>
      <p:sp>
        <p:nvSpPr>
          <p:cNvPr id="219" name="X"/>
          <p:cNvSpPr txBox="1"/>
          <p:nvPr/>
        </p:nvSpPr>
        <p:spPr>
          <a:xfrm>
            <a:off x="12108386" y="7360796"/>
            <a:ext cx="41925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220" name="X"/>
          <p:cNvSpPr txBox="1"/>
          <p:nvPr/>
        </p:nvSpPr>
        <p:spPr>
          <a:xfrm>
            <a:off x="12108386" y="8633226"/>
            <a:ext cx="419253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pic>
        <p:nvPicPr>
          <p:cNvPr id="221" name="圆角矩形 圆角矩形" descr="圆角矩形 圆角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14514" y="7088861"/>
            <a:ext cx="4529091" cy="2421556"/>
          </a:xfrm>
          <a:prstGeom prst="rect">
            <a:avLst/>
          </a:prstGeom>
        </p:spPr>
      </p:pic>
      <p:sp>
        <p:nvSpPr>
          <p:cNvPr id="223" name="P(0, 6, 3)"/>
          <p:cNvSpPr txBox="1"/>
          <p:nvPr/>
        </p:nvSpPr>
        <p:spPr>
          <a:xfrm>
            <a:off x="547979" y="2500135"/>
            <a:ext cx="3162797" cy="7112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P(0, 6, 3)</a:t>
            </a:r>
          </a:p>
        </p:txBody>
      </p:sp>
      <p:sp>
        <p:nvSpPr>
          <p:cNvPr id="224" name="箭头"/>
          <p:cNvSpPr/>
          <p:nvPr/>
        </p:nvSpPr>
        <p:spPr>
          <a:xfrm rot="5400000">
            <a:off x="4974669" y="706767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P(0, 6, 3) = max { ... };"/>
          <p:cNvSpPr txBox="1"/>
          <p:nvPr/>
        </p:nvSpPr>
        <p:spPr>
          <a:xfrm>
            <a:off x="807922" y="8553067"/>
            <a:ext cx="6216333" cy="5588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P(0, 6, 3) = max { ... };</a:t>
            </a:r>
          </a:p>
        </p:txBody>
      </p:sp>
      <p:sp>
        <p:nvSpPr>
          <p:cNvPr id="226" name="矩形"/>
          <p:cNvSpPr/>
          <p:nvPr/>
        </p:nvSpPr>
        <p:spPr>
          <a:xfrm>
            <a:off x="5393127" y="3036355"/>
            <a:ext cx="1992912" cy="17385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58C3E6-07AC-4329-8EAD-6038FE6D8567}"/>
              </a:ext>
            </a:extLst>
          </p:cNvPr>
          <p:cNvSpPr/>
          <p:nvPr/>
        </p:nvSpPr>
        <p:spPr>
          <a:xfrm>
            <a:off x="4974669" y="8415717"/>
            <a:ext cx="1175278" cy="835504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95968F7-22A1-491F-845B-2D81B6E43E8D}"/>
              </a:ext>
            </a:extLst>
          </p:cNvPr>
          <p:cNvSpPr/>
          <p:nvPr/>
        </p:nvSpPr>
        <p:spPr>
          <a:xfrm>
            <a:off x="3857223" y="2440960"/>
            <a:ext cx="3650270" cy="4406942"/>
          </a:xfrm>
          <a:prstGeom prst="roundRect">
            <a:avLst>
              <a:gd name="adj" fmla="val 5143"/>
            </a:avLst>
          </a:prstGeom>
          <a:noFill/>
          <a:ln w="19050" cap="flat">
            <a:solidFill>
              <a:schemeClr val="tx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229" name="解题思路：规模变小的同一问题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解题思路：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规模变小</a:t>
            </a:r>
            <a:r>
              <a:t>的同一问题</a:t>
            </a:r>
          </a:p>
        </p:txBody>
      </p:sp>
      <p:grpSp>
        <p:nvGrpSpPr>
          <p:cNvPr id="234" name="成组"/>
          <p:cNvGrpSpPr/>
          <p:nvPr/>
        </p:nvGrpSpPr>
        <p:grpSpPr>
          <a:xfrm>
            <a:off x="3711847" y="2500135"/>
            <a:ext cx="3795646" cy="4174300"/>
            <a:chOff x="0" y="0"/>
            <a:chExt cx="3795644" cy="4174298"/>
          </a:xfrm>
        </p:grpSpPr>
        <p:sp>
          <p:nvSpPr>
            <p:cNvPr id="230" name="2 * P(2, 6, 1)"/>
            <p:cNvSpPr txBox="1"/>
            <p:nvPr/>
          </p:nvSpPr>
          <p:spPr>
            <a:xfrm>
              <a:off x="0" y="0"/>
              <a:ext cx="3795645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2 * P(2, 6, 1)</a:t>
              </a:r>
            </a:p>
          </p:txBody>
        </p:sp>
        <p:sp>
          <p:nvSpPr>
            <p:cNvPr id="231" name="21 * P(3, 6, 1)"/>
            <p:cNvSpPr txBox="1"/>
            <p:nvPr/>
          </p:nvSpPr>
          <p:spPr>
            <a:xfrm>
              <a:off x="0" y="1162832"/>
              <a:ext cx="379564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 21 * P(3, 6, 1)</a:t>
              </a:r>
            </a:p>
          </p:txBody>
        </p:sp>
        <p:sp>
          <p:nvSpPr>
            <p:cNvPr id="232" name="215 * P(4, 6, 1)"/>
            <p:cNvSpPr txBox="1"/>
            <p:nvPr/>
          </p:nvSpPr>
          <p:spPr>
            <a:xfrm>
              <a:off x="0" y="2439965"/>
              <a:ext cx="379564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215 * P(4, 6, 1)</a:t>
              </a:r>
            </a:p>
          </p:txBody>
        </p:sp>
        <p:sp>
          <p:nvSpPr>
            <p:cNvPr id="233" name="2151 * P(5, 6, 1)"/>
            <p:cNvSpPr txBox="1"/>
            <p:nvPr/>
          </p:nvSpPr>
          <p:spPr>
            <a:xfrm>
              <a:off x="0" y="3666298"/>
              <a:ext cx="379564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2151 * P(5, 6, 1)</a:t>
              </a:r>
            </a:p>
          </p:txBody>
        </p:sp>
      </p:grpSp>
      <p:grpSp>
        <p:nvGrpSpPr>
          <p:cNvPr id="237" name="成组"/>
          <p:cNvGrpSpPr/>
          <p:nvPr/>
        </p:nvGrpSpPr>
        <p:grpSpPr>
          <a:xfrm>
            <a:off x="7704209" y="2042453"/>
            <a:ext cx="3938221" cy="1057693"/>
            <a:chOff x="38100" y="0"/>
            <a:chExt cx="3938219" cy="1057692"/>
          </a:xfrm>
        </p:grpSpPr>
        <p:graphicFrame>
          <p:nvGraphicFramePr>
            <p:cNvPr id="235" name="表格"/>
            <p:cNvGraphicFramePr/>
            <p:nvPr/>
          </p:nvGraphicFramePr>
          <p:xfrm>
            <a:off x="38100" y="436607"/>
            <a:ext cx="3938219" cy="621085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5626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21086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B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36" name="线条"/>
            <p:cNvSpPr/>
            <p:nvPr/>
          </p:nvSpPr>
          <p:spPr>
            <a:xfrm flipH="1">
              <a:off x="612984" y="0"/>
              <a:ext cx="1" cy="4442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38" name="线条"/>
          <p:cNvSpPr/>
          <p:nvPr/>
        </p:nvSpPr>
        <p:spPr>
          <a:xfrm>
            <a:off x="8835631" y="2042453"/>
            <a:ext cx="1" cy="444256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9" name="P(1, 6, 2)"/>
          <p:cNvSpPr txBox="1"/>
          <p:nvPr/>
        </p:nvSpPr>
        <p:spPr>
          <a:xfrm>
            <a:off x="547979" y="2500135"/>
            <a:ext cx="3162797" cy="7112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P(1, 6, 2)</a:t>
            </a:r>
          </a:p>
        </p:txBody>
      </p:sp>
      <p:sp>
        <p:nvSpPr>
          <p:cNvPr id="240" name="箭头"/>
          <p:cNvSpPr/>
          <p:nvPr/>
        </p:nvSpPr>
        <p:spPr>
          <a:xfrm rot="5400000">
            <a:off x="4974669" y="706767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1" name="P(1, 6, 2) = max { ... };"/>
          <p:cNvSpPr txBox="1"/>
          <p:nvPr/>
        </p:nvSpPr>
        <p:spPr>
          <a:xfrm>
            <a:off x="807922" y="8553067"/>
            <a:ext cx="6195551" cy="5588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P(1, 6, 2) = max { ... };</a:t>
            </a:r>
          </a:p>
        </p:txBody>
      </p:sp>
      <p:grpSp>
        <p:nvGrpSpPr>
          <p:cNvPr id="244" name="成组"/>
          <p:cNvGrpSpPr/>
          <p:nvPr/>
        </p:nvGrpSpPr>
        <p:grpSpPr>
          <a:xfrm>
            <a:off x="7704209" y="3251513"/>
            <a:ext cx="3938221" cy="1057693"/>
            <a:chOff x="38100" y="0"/>
            <a:chExt cx="3938219" cy="1057692"/>
          </a:xfrm>
        </p:grpSpPr>
        <p:graphicFrame>
          <p:nvGraphicFramePr>
            <p:cNvPr id="242" name="表格"/>
            <p:cNvGraphicFramePr/>
            <p:nvPr/>
          </p:nvGraphicFramePr>
          <p:xfrm>
            <a:off x="38100" y="436607"/>
            <a:ext cx="3938219" cy="621085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5626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21086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B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43" name="线条"/>
            <p:cNvSpPr/>
            <p:nvPr/>
          </p:nvSpPr>
          <p:spPr>
            <a:xfrm flipH="1">
              <a:off x="612984" y="0"/>
              <a:ext cx="1" cy="4442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45" name="线条"/>
          <p:cNvSpPr/>
          <p:nvPr/>
        </p:nvSpPr>
        <p:spPr>
          <a:xfrm>
            <a:off x="9397381" y="3251512"/>
            <a:ext cx="1" cy="444257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48" name="成组"/>
          <p:cNvGrpSpPr/>
          <p:nvPr/>
        </p:nvGrpSpPr>
        <p:grpSpPr>
          <a:xfrm>
            <a:off x="7704209" y="4460573"/>
            <a:ext cx="3938221" cy="1057693"/>
            <a:chOff x="38100" y="0"/>
            <a:chExt cx="3938219" cy="1057692"/>
          </a:xfrm>
        </p:grpSpPr>
        <p:graphicFrame>
          <p:nvGraphicFramePr>
            <p:cNvPr id="246" name="表格"/>
            <p:cNvGraphicFramePr/>
            <p:nvPr/>
          </p:nvGraphicFramePr>
          <p:xfrm>
            <a:off x="38100" y="436607"/>
            <a:ext cx="3938219" cy="621085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5626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21086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B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47" name="线条"/>
            <p:cNvSpPr/>
            <p:nvPr/>
          </p:nvSpPr>
          <p:spPr>
            <a:xfrm flipH="1">
              <a:off x="612984" y="0"/>
              <a:ext cx="1" cy="4442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49" name="线条"/>
          <p:cNvSpPr/>
          <p:nvPr/>
        </p:nvSpPr>
        <p:spPr>
          <a:xfrm>
            <a:off x="9930939" y="4460573"/>
            <a:ext cx="1" cy="444256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52" name="成组"/>
          <p:cNvGrpSpPr/>
          <p:nvPr/>
        </p:nvGrpSpPr>
        <p:grpSpPr>
          <a:xfrm>
            <a:off x="7704209" y="5669633"/>
            <a:ext cx="3938221" cy="1057693"/>
            <a:chOff x="38100" y="0"/>
            <a:chExt cx="3938219" cy="1057692"/>
          </a:xfrm>
        </p:grpSpPr>
        <p:graphicFrame>
          <p:nvGraphicFramePr>
            <p:cNvPr id="250" name="表格"/>
            <p:cNvGraphicFramePr/>
            <p:nvPr/>
          </p:nvGraphicFramePr>
          <p:xfrm>
            <a:off x="38100" y="436607"/>
            <a:ext cx="3938219" cy="621085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5626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21086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B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51" name="线条"/>
            <p:cNvSpPr/>
            <p:nvPr/>
          </p:nvSpPr>
          <p:spPr>
            <a:xfrm flipH="1">
              <a:off x="612984" y="0"/>
              <a:ext cx="1" cy="4442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53" name="线条"/>
          <p:cNvSpPr/>
          <p:nvPr/>
        </p:nvSpPr>
        <p:spPr>
          <a:xfrm>
            <a:off x="10504018" y="5669632"/>
            <a:ext cx="1" cy="444257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pSp>
        <p:nvGrpSpPr>
          <p:cNvPr id="256" name="成组"/>
          <p:cNvGrpSpPr/>
          <p:nvPr/>
        </p:nvGrpSpPr>
        <p:grpSpPr>
          <a:xfrm>
            <a:off x="7704209" y="6878692"/>
            <a:ext cx="3938221" cy="1057694"/>
            <a:chOff x="38100" y="0"/>
            <a:chExt cx="3938219" cy="1057692"/>
          </a:xfrm>
        </p:grpSpPr>
        <p:graphicFrame>
          <p:nvGraphicFramePr>
            <p:cNvPr id="254" name="表格"/>
            <p:cNvGraphicFramePr/>
            <p:nvPr/>
          </p:nvGraphicFramePr>
          <p:xfrm>
            <a:off x="38100" y="436607"/>
            <a:ext cx="3938219" cy="621085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5626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2603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21086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B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3">
                            <a:hueOff val="362282"/>
                            <a:satOff val="31803"/>
                            <a:lumOff val="-18242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55" name="线条"/>
            <p:cNvSpPr/>
            <p:nvPr/>
          </p:nvSpPr>
          <p:spPr>
            <a:xfrm flipH="1">
              <a:off x="612984" y="0"/>
              <a:ext cx="1" cy="444256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257" name="线条"/>
          <p:cNvSpPr/>
          <p:nvPr/>
        </p:nvSpPr>
        <p:spPr>
          <a:xfrm>
            <a:off x="11077099" y="6889650"/>
            <a:ext cx="1" cy="444257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8" name="X"/>
          <p:cNvSpPr txBox="1"/>
          <p:nvPr/>
        </p:nvSpPr>
        <p:spPr>
          <a:xfrm>
            <a:off x="12088624" y="7290208"/>
            <a:ext cx="419254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pic>
        <p:nvPicPr>
          <p:cNvPr id="259" name="圆角矩形 圆角矩形" descr="圆角矩形 圆角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414514" y="7012661"/>
            <a:ext cx="4529091" cy="1202233"/>
          </a:xfrm>
          <a:prstGeom prst="rect">
            <a:avLst/>
          </a:prstGeom>
        </p:spPr>
      </p:pic>
      <p:sp>
        <p:nvSpPr>
          <p:cNvPr id="261" name="矩形"/>
          <p:cNvSpPr/>
          <p:nvPr/>
        </p:nvSpPr>
        <p:spPr>
          <a:xfrm>
            <a:off x="5393127" y="3036355"/>
            <a:ext cx="1992912" cy="173851"/>
          </a:xfrm>
          <a:prstGeom prst="rect">
            <a:avLst/>
          </a:prstGeom>
          <a:solidFill>
            <a:srgbClr val="00B05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28FF477-A777-4918-92E5-5CBB2AD571E4}"/>
              </a:ext>
            </a:extLst>
          </p:cNvPr>
          <p:cNvSpPr/>
          <p:nvPr/>
        </p:nvSpPr>
        <p:spPr>
          <a:xfrm>
            <a:off x="4974669" y="8415717"/>
            <a:ext cx="1175278" cy="835504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6733927-040E-4CD4-8EC5-2D5DB15F7AE2}"/>
              </a:ext>
            </a:extLst>
          </p:cNvPr>
          <p:cNvSpPr/>
          <p:nvPr/>
        </p:nvSpPr>
        <p:spPr>
          <a:xfrm>
            <a:off x="3857223" y="2440960"/>
            <a:ext cx="3650270" cy="4406942"/>
          </a:xfrm>
          <a:prstGeom prst="roundRect">
            <a:avLst>
              <a:gd name="adj" fmla="val 5143"/>
            </a:avLst>
          </a:prstGeom>
          <a:noFill/>
          <a:ln w="19050" cap="flat">
            <a:solidFill>
              <a:srgbClr val="00B05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264" name="解题思路：规模变小的同一问题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解题思路：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规模变小</a:t>
            </a:r>
            <a:r>
              <a:t>的同一问题</a:t>
            </a:r>
          </a:p>
        </p:txBody>
      </p:sp>
      <p:grpSp>
        <p:nvGrpSpPr>
          <p:cNvPr id="269" name="成组"/>
          <p:cNvGrpSpPr/>
          <p:nvPr/>
        </p:nvGrpSpPr>
        <p:grpSpPr>
          <a:xfrm>
            <a:off x="3711847" y="2500135"/>
            <a:ext cx="3795646" cy="4174300"/>
            <a:chOff x="0" y="0"/>
            <a:chExt cx="3795644" cy="4174298"/>
          </a:xfrm>
        </p:grpSpPr>
        <p:sp>
          <p:nvSpPr>
            <p:cNvPr id="265" name="1 * P(3, 6, 0)"/>
            <p:cNvSpPr txBox="1"/>
            <p:nvPr/>
          </p:nvSpPr>
          <p:spPr>
            <a:xfrm>
              <a:off x="0" y="0"/>
              <a:ext cx="3795645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1 * P(3, 6, 0)</a:t>
              </a:r>
            </a:p>
          </p:txBody>
        </p:sp>
        <p:sp>
          <p:nvSpPr>
            <p:cNvPr id="266" name="15 * P(4, 6, 0)"/>
            <p:cNvSpPr txBox="1"/>
            <p:nvPr/>
          </p:nvSpPr>
          <p:spPr>
            <a:xfrm>
              <a:off x="0" y="1162832"/>
              <a:ext cx="379564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 15 * P(4, 6, 0)</a:t>
              </a:r>
            </a:p>
          </p:txBody>
        </p:sp>
        <p:sp>
          <p:nvSpPr>
            <p:cNvPr id="267" name="151 * P(5, 6, 0)"/>
            <p:cNvSpPr txBox="1"/>
            <p:nvPr/>
          </p:nvSpPr>
          <p:spPr>
            <a:xfrm>
              <a:off x="0" y="2439965"/>
              <a:ext cx="379564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151 * P(5, 6, 0)</a:t>
              </a:r>
            </a:p>
          </p:txBody>
        </p:sp>
        <p:sp>
          <p:nvSpPr>
            <p:cNvPr id="268" name="1512 * P(6, 6, 0)"/>
            <p:cNvSpPr txBox="1"/>
            <p:nvPr/>
          </p:nvSpPr>
          <p:spPr>
            <a:xfrm>
              <a:off x="0" y="3666298"/>
              <a:ext cx="3795645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1512 * P(6, 6, 0)</a:t>
              </a:r>
            </a:p>
          </p:txBody>
        </p:sp>
      </p:grpSp>
      <p:graphicFrame>
        <p:nvGraphicFramePr>
          <p:cNvPr id="270" name="表格"/>
          <p:cNvGraphicFramePr/>
          <p:nvPr/>
        </p:nvGraphicFramePr>
        <p:xfrm>
          <a:off x="7704209" y="2479060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1" name="线条"/>
          <p:cNvSpPr/>
          <p:nvPr/>
        </p:nvSpPr>
        <p:spPr>
          <a:xfrm>
            <a:off x="8279094" y="2042453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2" name="线条"/>
          <p:cNvSpPr/>
          <p:nvPr/>
        </p:nvSpPr>
        <p:spPr>
          <a:xfrm>
            <a:off x="8835631" y="2042453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3" name="P(2, 6, 1)"/>
          <p:cNvSpPr txBox="1"/>
          <p:nvPr/>
        </p:nvSpPr>
        <p:spPr>
          <a:xfrm>
            <a:off x="547979" y="2500135"/>
            <a:ext cx="3162797" cy="7112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P(2, 6, 1)</a:t>
            </a:r>
          </a:p>
        </p:txBody>
      </p:sp>
      <p:sp>
        <p:nvSpPr>
          <p:cNvPr id="274" name="箭头"/>
          <p:cNvSpPr/>
          <p:nvPr/>
        </p:nvSpPr>
        <p:spPr>
          <a:xfrm rot="5400000">
            <a:off x="4974669" y="706767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5" name="P(2, 6, 1) = max { ... };"/>
          <p:cNvSpPr txBox="1"/>
          <p:nvPr/>
        </p:nvSpPr>
        <p:spPr>
          <a:xfrm>
            <a:off x="807922" y="8553067"/>
            <a:ext cx="6098569" cy="5588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P(2, 6, 1) = max { ... };</a:t>
            </a:r>
          </a:p>
        </p:txBody>
      </p:sp>
      <p:sp>
        <p:nvSpPr>
          <p:cNvPr id="276" name="线条"/>
          <p:cNvSpPr/>
          <p:nvPr/>
        </p:nvSpPr>
        <p:spPr>
          <a:xfrm>
            <a:off x="9392168" y="2042453"/>
            <a:ext cx="1" cy="444256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277" name="表格"/>
          <p:cNvGraphicFramePr/>
          <p:nvPr/>
        </p:nvGraphicFramePr>
        <p:xfrm>
          <a:off x="7704209" y="3688120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8" name="线条"/>
          <p:cNvSpPr/>
          <p:nvPr/>
        </p:nvSpPr>
        <p:spPr>
          <a:xfrm>
            <a:off x="8279094" y="3251512"/>
            <a:ext cx="1" cy="4442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79" name="线条"/>
          <p:cNvSpPr/>
          <p:nvPr/>
        </p:nvSpPr>
        <p:spPr>
          <a:xfrm>
            <a:off x="8835631" y="3251512"/>
            <a:ext cx="1" cy="4442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0" name="线条"/>
          <p:cNvSpPr/>
          <p:nvPr/>
        </p:nvSpPr>
        <p:spPr>
          <a:xfrm>
            <a:off x="9925726" y="3251512"/>
            <a:ext cx="1" cy="444257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281" name="表格"/>
          <p:cNvGraphicFramePr/>
          <p:nvPr/>
        </p:nvGraphicFramePr>
        <p:xfrm>
          <a:off x="7704209" y="4964164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2" name="线条"/>
          <p:cNvSpPr/>
          <p:nvPr/>
        </p:nvSpPr>
        <p:spPr>
          <a:xfrm>
            <a:off x="8279094" y="4527557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3" name="线条"/>
          <p:cNvSpPr/>
          <p:nvPr/>
        </p:nvSpPr>
        <p:spPr>
          <a:xfrm>
            <a:off x="8835631" y="4527557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4" name="线条"/>
          <p:cNvSpPr/>
          <p:nvPr/>
        </p:nvSpPr>
        <p:spPr>
          <a:xfrm>
            <a:off x="10498805" y="4527557"/>
            <a:ext cx="1" cy="444256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285" name="表格"/>
          <p:cNvGraphicFramePr/>
          <p:nvPr/>
        </p:nvGraphicFramePr>
        <p:xfrm>
          <a:off x="7704209" y="6145211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" name="线条"/>
          <p:cNvSpPr/>
          <p:nvPr/>
        </p:nvSpPr>
        <p:spPr>
          <a:xfrm>
            <a:off x="8279094" y="5708603"/>
            <a:ext cx="1" cy="4442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7" name="线条"/>
          <p:cNvSpPr/>
          <p:nvPr/>
        </p:nvSpPr>
        <p:spPr>
          <a:xfrm>
            <a:off x="8835631" y="5708603"/>
            <a:ext cx="1" cy="4442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8" name="线条"/>
          <p:cNvSpPr/>
          <p:nvPr/>
        </p:nvSpPr>
        <p:spPr>
          <a:xfrm>
            <a:off x="11077099" y="5708603"/>
            <a:ext cx="1" cy="444257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6072F54-719D-4642-BC8F-153B2AE2B9FB}"/>
              </a:ext>
            </a:extLst>
          </p:cNvPr>
          <p:cNvSpPr/>
          <p:nvPr/>
        </p:nvSpPr>
        <p:spPr>
          <a:xfrm>
            <a:off x="4974669" y="8415717"/>
            <a:ext cx="1175278" cy="835504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334D681-B110-43EF-A5CE-B7D73205ED75}"/>
              </a:ext>
            </a:extLst>
          </p:cNvPr>
          <p:cNvSpPr/>
          <p:nvPr/>
        </p:nvSpPr>
        <p:spPr>
          <a:xfrm>
            <a:off x="3857223" y="2440960"/>
            <a:ext cx="3650270" cy="4406942"/>
          </a:xfrm>
          <a:prstGeom prst="roundRect">
            <a:avLst>
              <a:gd name="adj" fmla="val 5143"/>
            </a:avLst>
          </a:prstGeom>
          <a:noFill/>
          <a:ln w="19050" cap="flat">
            <a:solidFill>
              <a:srgbClr val="FFC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291" name="解题思路：规模变小的同一问题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解题思路：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规模变小</a:t>
            </a:r>
            <a:r>
              <a:t>的同一问题</a:t>
            </a:r>
          </a:p>
        </p:txBody>
      </p:sp>
      <p:grpSp>
        <p:nvGrpSpPr>
          <p:cNvPr id="296" name="成组"/>
          <p:cNvGrpSpPr/>
          <p:nvPr/>
        </p:nvGrpSpPr>
        <p:grpSpPr>
          <a:xfrm>
            <a:off x="3595945" y="2500135"/>
            <a:ext cx="3795647" cy="4246715"/>
            <a:chOff x="-115902" y="0"/>
            <a:chExt cx="3795645" cy="4246713"/>
          </a:xfrm>
        </p:grpSpPr>
        <p:sp>
          <p:nvSpPr>
            <p:cNvPr id="292" name="1 * 5125"/>
            <p:cNvSpPr txBox="1"/>
            <p:nvPr/>
          </p:nvSpPr>
          <p:spPr>
            <a:xfrm>
              <a:off x="-115902" y="0"/>
              <a:ext cx="3795645" cy="580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1 * </a:t>
              </a:r>
              <a:r>
                <a:rPr>
                  <a:highlight>
                    <a:srgbClr val="FFFF00"/>
                  </a:highlight>
                </a:rPr>
                <a:t>5125</a:t>
              </a:r>
            </a:p>
          </p:txBody>
        </p:sp>
        <p:sp>
          <p:nvSpPr>
            <p:cNvPr id="293" name="15 * 125"/>
            <p:cNvSpPr txBox="1"/>
            <p:nvPr/>
          </p:nvSpPr>
          <p:spPr>
            <a:xfrm>
              <a:off x="-115902" y="1162832"/>
              <a:ext cx="3795645" cy="580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 15 * </a:t>
              </a:r>
              <a:r>
                <a:rPr>
                  <a:highlight>
                    <a:srgbClr val="FFFF00"/>
                  </a:highlight>
                </a:rPr>
                <a:t>125</a:t>
              </a:r>
            </a:p>
          </p:txBody>
        </p:sp>
        <p:sp>
          <p:nvSpPr>
            <p:cNvPr id="294" name="151 * 25"/>
            <p:cNvSpPr txBox="1"/>
            <p:nvPr/>
          </p:nvSpPr>
          <p:spPr>
            <a:xfrm>
              <a:off x="-115902" y="2439965"/>
              <a:ext cx="3795645" cy="5804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151 * </a:t>
              </a:r>
              <a:r>
                <a:rPr>
                  <a:highlight>
                    <a:srgbClr val="FFFF00"/>
                  </a:highlight>
                </a:rPr>
                <a:t>25</a:t>
              </a:r>
            </a:p>
          </p:txBody>
        </p:sp>
        <p:sp>
          <p:nvSpPr>
            <p:cNvPr id="295" name="1512 * 5"/>
            <p:cNvSpPr txBox="1"/>
            <p:nvPr/>
          </p:nvSpPr>
          <p:spPr>
            <a:xfrm>
              <a:off x="1787439" y="3666298"/>
              <a:ext cx="1892304" cy="580415"/>
            </a:xfrm>
            <a:prstGeom prst="rect">
              <a:avLst/>
            </a:prstGeom>
            <a:noFill/>
            <a:ln w="127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1512 * </a:t>
              </a:r>
              <a:r>
                <a:rPr>
                  <a:highlight>
                    <a:srgbClr val="FFFF00"/>
                  </a:highlight>
                </a:rPr>
                <a:t>5</a:t>
              </a:r>
            </a:p>
          </p:txBody>
        </p:sp>
      </p:grpSp>
      <p:graphicFrame>
        <p:nvGraphicFramePr>
          <p:cNvPr id="297" name="表格"/>
          <p:cNvGraphicFramePr/>
          <p:nvPr/>
        </p:nvGraphicFramePr>
        <p:xfrm>
          <a:off x="7704209" y="2479060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8" name="线条"/>
          <p:cNvSpPr/>
          <p:nvPr/>
        </p:nvSpPr>
        <p:spPr>
          <a:xfrm>
            <a:off x="8279094" y="2042453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99" name="线条"/>
          <p:cNvSpPr/>
          <p:nvPr/>
        </p:nvSpPr>
        <p:spPr>
          <a:xfrm>
            <a:off x="8835631" y="2042453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0" name="P(2, 6, 1)"/>
          <p:cNvSpPr txBox="1"/>
          <p:nvPr/>
        </p:nvSpPr>
        <p:spPr>
          <a:xfrm>
            <a:off x="547979" y="2500135"/>
            <a:ext cx="3162797" cy="7112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P(2, 6, 1)</a:t>
            </a:r>
          </a:p>
        </p:txBody>
      </p:sp>
      <p:sp>
        <p:nvSpPr>
          <p:cNvPr id="301" name="箭头"/>
          <p:cNvSpPr/>
          <p:nvPr/>
        </p:nvSpPr>
        <p:spPr>
          <a:xfrm rot="5400000">
            <a:off x="4974669" y="706767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FFC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2" name="P(2, 6, 1) = max { ... } = 7560;"/>
          <p:cNvSpPr txBox="1"/>
          <p:nvPr/>
        </p:nvSpPr>
        <p:spPr>
          <a:xfrm>
            <a:off x="807922" y="8553067"/>
            <a:ext cx="7812532" cy="5588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P(2, 6, 1) = max { ... } = 7560;</a:t>
            </a:r>
          </a:p>
        </p:txBody>
      </p:sp>
      <p:sp>
        <p:nvSpPr>
          <p:cNvPr id="303" name="线条"/>
          <p:cNvSpPr/>
          <p:nvPr/>
        </p:nvSpPr>
        <p:spPr>
          <a:xfrm>
            <a:off x="9392168" y="2042453"/>
            <a:ext cx="1" cy="444256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304" name="表格"/>
          <p:cNvGraphicFramePr/>
          <p:nvPr/>
        </p:nvGraphicFramePr>
        <p:xfrm>
          <a:off x="7704209" y="3688120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5" name="线条"/>
          <p:cNvSpPr/>
          <p:nvPr/>
        </p:nvSpPr>
        <p:spPr>
          <a:xfrm>
            <a:off x="8279094" y="3251512"/>
            <a:ext cx="1" cy="4442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6" name="线条"/>
          <p:cNvSpPr/>
          <p:nvPr/>
        </p:nvSpPr>
        <p:spPr>
          <a:xfrm>
            <a:off x="8835631" y="3251512"/>
            <a:ext cx="1" cy="4442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07" name="线条"/>
          <p:cNvSpPr/>
          <p:nvPr/>
        </p:nvSpPr>
        <p:spPr>
          <a:xfrm>
            <a:off x="9925726" y="3251512"/>
            <a:ext cx="1" cy="444257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308" name="表格"/>
          <p:cNvGraphicFramePr/>
          <p:nvPr/>
        </p:nvGraphicFramePr>
        <p:xfrm>
          <a:off x="7704209" y="4964164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" name="线条"/>
          <p:cNvSpPr/>
          <p:nvPr/>
        </p:nvSpPr>
        <p:spPr>
          <a:xfrm>
            <a:off x="8279094" y="4527557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0" name="线条"/>
          <p:cNvSpPr/>
          <p:nvPr/>
        </p:nvSpPr>
        <p:spPr>
          <a:xfrm>
            <a:off x="8835631" y="4527557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1" name="线条"/>
          <p:cNvSpPr/>
          <p:nvPr/>
        </p:nvSpPr>
        <p:spPr>
          <a:xfrm>
            <a:off x="10498805" y="4527557"/>
            <a:ext cx="1" cy="444256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312" name="表格"/>
          <p:cNvGraphicFramePr/>
          <p:nvPr/>
        </p:nvGraphicFramePr>
        <p:xfrm>
          <a:off x="7704209" y="6145211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" name="线条"/>
          <p:cNvSpPr/>
          <p:nvPr/>
        </p:nvSpPr>
        <p:spPr>
          <a:xfrm>
            <a:off x="8279094" y="5708603"/>
            <a:ext cx="1" cy="4442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4" name="线条"/>
          <p:cNvSpPr/>
          <p:nvPr/>
        </p:nvSpPr>
        <p:spPr>
          <a:xfrm>
            <a:off x="8835631" y="5708603"/>
            <a:ext cx="1" cy="4442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15" name="线条"/>
          <p:cNvSpPr/>
          <p:nvPr/>
        </p:nvSpPr>
        <p:spPr>
          <a:xfrm>
            <a:off x="11077099" y="5708603"/>
            <a:ext cx="1" cy="444257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2A28439-64D4-447E-89B6-BF1649DC3153}"/>
              </a:ext>
            </a:extLst>
          </p:cNvPr>
          <p:cNvSpPr/>
          <p:nvPr/>
        </p:nvSpPr>
        <p:spPr>
          <a:xfrm>
            <a:off x="4974669" y="8415717"/>
            <a:ext cx="1175278" cy="835504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48B7085-379D-4B9B-BE3B-61A9C4600C9A}"/>
              </a:ext>
            </a:extLst>
          </p:cNvPr>
          <p:cNvSpPr/>
          <p:nvPr/>
        </p:nvSpPr>
        <p:spPr>
          <a:xfrm>
            <a:off x="3857223" y="2440960"/>
            <a:ext cx="3650270" cy="4406942"/>
          </a:xfrm>
          <a:prstGeom prst="roundRect">
            <a:avLst>
              <a:gd name="adj" fmla="val 5143"/>
            </a:avLst>
          </a:prstGeom>
          <a:noFill/>
          <a:ln w="19050" cap="flat">
            <a:solidFill>
              <a:srgbClr val="FFC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318" name="解题思路：规模变小的同一问题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解题思路：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规模变小</a:t>
            </a:r>
            <a:r>
              <a:t>的同一问题</a:t>
            </a:r>
          </a:p>
        </p:txBody>
      </p:sp>
      <p:grpSp>
        <p:nvGrpSpPr>
          <p:cNvPr id="322" name="成组"/>
          <p:cNvGrpSpPr/>
          <p:nvPr/>
        </p:nvGrpSpPr>
        <p:grpSpPr>
          <a:xfrm>
            <a:off x="3711847" y="2500135"/>
            <a:ext cx="3795646" cy="2439966"/>
            <a:chOff x="0" y="0"/>
            <a:chExt cx="3795644" cy="2439965"/>
          </a:xfrm>
        </p:grpSpPr>
        <p:sp>
          <p:nvSpPr>
            <p:cNvPr id="319" name="5 * P(4, 6, 0)"/>
            <p:cNvSpPr/>
            <p:nvPr/>
          </p:nvSpPr>
          <p:spPr>
            <a:xfrm>
              <a:off x="0" y="0"/>
              <a:ext cx="379564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5 * P(4, 6, 0)</a:t>
              </a:r>
            </a:p>
          </p:txBody>
        </p:sp>
        <p:sp>
          <p:nvSpPr>
            <p:cNvPr id="320" name="51 * P(5, 6, 0)"/>
            <p:cNvSpPr/>
            <p:nvPr/>
          </p:nvSpPr>
          <p:spPr>
            <a:xfrm>
              <a:off x="0" y="1162832"/>
              <a:ext cx="379564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 51 * P(5, 6, 0)</a:t>
              </a:r>
            </a:p>
          </p:txBody>
        </p:sp>
        <p:sp>
          <p:nvSpPr>
            <p:cNvPr id="321" name="512 * P(6, 6, 0)"/>
            <p:cNvSpPr/>
            <p:nvPr/>
          </p:nvSpPr>
          <p:spPr>
            <a:xfrm>
              <a:off x="0" y="2439965"/>
              <a:ext cx="379564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 algn="r">
                <a:lnSpc>
                  <a:spcPct val="120000"/>
                </a:lnSpc>
                <a:defRPr sz="2700">
                  <a:solidFill>
                    <a:srgbClr val="5E5E5E"/>
                  </a:solidFill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512 * P(6, 6, 0)</a:t>
              </a:r>
            </a:p>
          </p:txBody>
        </p:sp>
      </p:grpSp>
      <p:graphicFrame>
        <p:nvGraphicFramePr>
          <p:cNvPr id="323" name="表格"/>
          <p:cNvGraphicFramePr/>
          <p:nvPr/>
        </p:nvGraphicFramePr>
        <p:xfrm>
          <a:off x="7704209" y="2479060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4" name="线条"/>
          <p:cNvSpPr/>
          <p:nvPr/>
        </p:nvSpPr>
        <p:spPr>
          <a:xfrm>
            <a:off x="8279094" y="2042453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5" name="线条"/>
          <p:cNvSpPr/>
          <p:nvPr/>
        </p:nvSpPr>
        <p:spPr>
          <a:xfrm>
            <a:off x="9388950" y="2042453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6" name="P(3, 6, 1)"/>
          <p:cNvSpPr txBox="1"/>
          <p:nvPr/>
        </p:nvSpPr>
        <p:spPr>
          <a:xfrm>
            <a:off x="547979" y="2500135"/>
            <a:ext cx="3162797" cy="7112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P(3, 6, 1)</a:t>
            </a:r>
          </a:p>
        </p:txBody>
      </p:sp>
      <p:sp>
        <p:nvSpPr>
          <p:cNvPr id="327" name="箭头"/>
          <p:cNvSpPr/>
          <p:nvPr/>
        </p:nvSpPr>
        <p:spPr>
          <a:xfrm rot="5400000">
            <a:off x="4974669" y="706767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8" name="P(3, 6, 1) = max { ... };"/>
          <p:cNvSpPr txBox="1"/>
          <p:nvPr/>
        </p:nvSpPr>
        <p:spPr>
          <a:xfrm>
            <a:off x="807922" y="8553067"/>
            <a:ext cx="6147060" cy="5588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00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P(3, 6, 1) = max { ... };</a:t>
            </a:r>
          </a:p>
        </p:txBody>
      </p:sp>
      <p:sp>
        <p:nvSpPr>
          <p:cNvPr id="329" name="线条"/>
          <p:cNvSpPr/>
          <p:nvPr/>
        </p:nvSpPr>
        <p:spPr>
          <a:xfrm>
            <a:off x="9925726" y="2042453"/>
            <a:ext cx="1" cy="444256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330" name="表格"/>
          <p:cNvGraphicFramePr/>
          <p:nvPr/>
        </p:nvGraphicFramePr>
        <p:xfrm>
          <a:off x="7704209" y="3688120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1" name="线条"/>
          <p:cNvSpPr/>
          <p:nvPr/>
        </p:nvSpPr>
        <p:spPr>
          <a:xfrm>
            <a:off x="8279094" y="3251512"/>
            <a:ext cx="1" cy="4442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2" name="线条"/>
          <p:cNvSpPr/>
          <p:nvPr/>
        </p:nvSpPr>
        <p:spPr>
          <a:xfrm>
            <a:off x="9388950" y="3251512"/>
            <a:ext cx="1" cy="4442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3" name="线条"/>
          <p:cNvSpPr/>
          <p:nvPr/>
        </p:nvSpPr>
        <p:spPr>
          <a:xfrm>
            <a:off x="10498805" y="3251512"/>
            <a:ext cx="1" cy="444257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334" name="表格"/>
          <p:cNvGraphicFramePr/>
          <p:nvPr/>
        </p:nvGraphicFramePr>
        <p:xfrm>
          <a:off x="7704209" y="4964164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5" name="线条"/>
          <p:cNvSpPr/>
          <p:nvPr/>
        </p:nvSpPr>
        <p:spPr>
          <a:xfrm>
            <a:off x="8279094" y="4527557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6" name="线条"/>
          <p:cNvSpPr/>
          <p:nvPr/>
        </p:nvSpPr>
        <p:spPr>
          <a:xfrm>
            <a:off x="9388950" y="4527557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7" name="线条"/>
          <p:cNvSpPr/>
          <p:nvPr/>
        </p:nvSpPr>
        <p:spPr>
          <a:xfrm>
            <a:off x="11052124" y="4527557"/>
            <a:ext cx="1" cy="444256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BCEF9C-57CF-43C4-BBBF-9D55AAC4884A}"/>
              </a:ext>
            </a:extLst>
          </p:cNvPr>
          <p:cNvSpPr/>
          <p:nvPr/>
        </p:nvSpPr>
        <p:spPr>
          <a:xfrm>
            <a:off x="4974669" y="8415717"/>
            <a:ext cx="1175278" cy="835504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9F8EB51-050E-4069-911D-29138EB2268B}"/>
              </a:ext>
            </a:extLst>
          </p:cNvPr>
          <p:cNvSpPr/>
          <p:nvPr/>
        </p:nvSpPr>
        <p:spPr>
          <a:xfrm>
            <a:off x="3857223" y="2440960"/>
            <a:ext cx="3650270" cy="4406942"/>
          </a:xfrm>
          <a:prstGeom prst="roundRect">
            <a:avLst>
              <a:gd name="adj" fmla="val 5143"/>
            </a:avLst>
          </a:prstGeom>
          <a:noFill/>
          <a:ln w="19050" cap="flat">
            <a:solidFill>
              <a:srgbClr val="FFC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340" name="解题思路：规模变小的同一问题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解题思路：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规模变小</a:t>
            </a:r>
            <a:r>
              <a:t>的同一问题</a:t>
            </a:r>
          </a:p>
        </p:txBody>
      </p:sp>
      <p:sp>
        <p:nvSpPr>
          <p:cNvPr id="341" name="5 * 125"/>
          <p:cNvSpPr/>
          <p:nvPr/>
        </p:nvSpPr>
        <p:spPr>
          <a:xfrm>
            <a:off x="3711847" y="2500135"/>
            <a:ext cx="3795647" cy="580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r">
              <a:lnSpc>
                <a:spcPct val="120000"/>
              </a:lnSpc>
              <a:defRPr sz="2700">
                <a:solidFill>
                  <a:srgbClr val="5E5E5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5 * </a:t>
            </a:r>
            <a:r>
              <a:rPr>
                <a:highlight>
                  <a:srgbClr val="FFFF00"/>
                </a:highlight>
              </a:rPr>
              <a:t>125</a:t>
            </a:r>
          </a:p>
        </p:txBody>
      </p:sp>
      <p:sp>
        <p:nvSpPr>
          <p:cNvPr id="342" name="51 * 25"/>
          <p:cNvSpPr/>
          <p:nvPr/>
        </p:nvSpPr>
        <p:spPr>
          <a:xfrm>
            <a:off x="3711847" y="3662967"/>
            <a:ext cx="3795647" cy="580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r">
              <a:lnSpc>
                <a:spcPct val="120000"/>
              </a:lnSpc>
              <a:defRPr sz="2700">
                <a:solidFill>
                  <a:srgbClr val="5E5E5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51 * </a:t>
            </a:r>
            <a:r>
              <a:rPr>
                <a:highlight>
                  <a:srgbClr val="FFFF00"/>
                </a:highlight>
              </a:rPr>
              <a:t>25</a:t>
            </a:r>
          </a:p>
        </p:txBody>
      </p:sp>
      <p:sp>
        <p:nvSpPr>
          <p:cNvPr id="343" name="512 * 5"/>
          <p:cNvSpPr/>
          <p:nvPr/>
        </p:nvSpPr>
        <p:spPr>
          <a:xfrm>
            <a:off x="3710776" y="5042988"/>
            <a:ext cx="3795647" cy="580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solidFill>
              <a:schemeClr val="accent5">
                <a:hueOff val="-82419"/>
                <a:satOff val="-9513"/>
                <a:lumOff val="-16343"/>
              </a:schemeClr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r">
              <a:lnSpc>
                <a:spcPct val="120000"/>
              </a:lnSpc>
              <a:defRPr sz="2700">
                <a:solidFill>
                  <a:srgbClr val="5E5E5E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512 * </a:t>
            </a:r>
            <a:r>
              <a:rPr>
                <a:highlight>
                  <a:srgbClr val="FFFF00"/>
                </a:highlight>
              </a:rPr>
              <a:t>5</a:t>
            </a:r>
          </a:p>
        </p:txBody>
      </p:sp>
      <p:graphicFrame>
        <p:nvGraphicFramePr>
          <p:cNvPr id="345" name="表格"/>
          <p:cNvGraphicFramePr/>
          <p:nvPr/>
        </p:nvGraphicFramePr>
        <p:xfrm>
          <a:off x="7704209" y="2479060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6" name="线条"/>
          <p:cNvSpPr/>
          <p:nvPr/>
        </p:nvSpPr>
        <p:spPr>
          <a:xfrm>
            <a:off x="8279094" y="2042453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7" name="线条"/>
          <p:cNvSpPr/>
          <p:nvPr/>
        </p:nvSpPr>
        <p:spPr>
          <a:xfrm>
            <a:off x="9388950" y="2042453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48" name="P(3, 6, 1)"/>
          <p:cNvSpPr txBox="1"/>
          <p:nvPr/>
        </p:nvSpPr>
        <p:spPr>
          <a:xfrm>
            <a:off x="547979" y="2500135"/>
            <a:ext cx="3162797" cy="7112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P(3, 6, 1)</a:t>
            </a:r>
          </a:p>
        </p:txBody>
      </p:sp>
      <p:sp>
        <p:nvSpPr>
          <p:cNvPr id="349" name="箭头"/>
          <p:cNvSpPr/>
          <p:nvPr/>
        </p:nvSpPr>
        <p:spPr>
          <a:xfrm rot="5400000">
            <a:off x="4974669" y="7067677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0" name="P(3, 6, 1) = max { ... } = 2560;"/>
          <p:cNvSpPr txBox="1"/>
          <p:nvPr/>
        </p:nvSpPr>
        <p:spPr>
          <a:xfrm>
            <a:off x="807922" y="8553067"/>
            <a:ext cx="7793210" cy="5588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P(3, 6, 1) = max { ... } = 2560;</a:t>
            </a:r>
          </a:p>
        </p:txBody>
      </p:sp>
      <p:sp>
        <p:nvSpPr>
          <p:cNvPr id="351" name="线条"/>
          <p:cNvSpPr/>
          <p:nvPr/>
        </p:nvSpPr>
        <p:spPr>
          <a:xfrm>
            <a:off x="9925726" y="2042453"/>
            <a:ext cx="1" cy="444256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352" name="表格"/>
          <p:cNvGraphicFramePr/>
          <p:nvPr/>
        </p:nvGraphicFramePr>
        <p:xfrm>
          <a:off x="7704209" y="3688120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3" name="线条"/>
          <p:cNvSpPr/>
          <p:nvPr/>
        </p:nvSpPr>
        <p:spPr>
          <a:xfrm>
            <a:off x="8279094" y="3251512"/>
            <a:ext cx="1" cy="4442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4" name="线条"/>
          <p:cNvSpPr/>
          <p:nvPr/>
        </p:nvSpPr>
        <p:spPr>
          <a:xfrm>
            <a:off x="9388950" y="3251512"/>
            <a:ext cx="1" cy="444257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5" name="线条"/>
          <p:cNvSpPr/>
          <p:nvPr/>
        </p:nvSpPr>
        <p:spPr>
          <a:xfrm>
            <a:off x="10498805" y="3251512"/>
            <a:ext cx="1" cy="444257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graphicFrame>
        <p:nvGraphicFramePr>
          <p:cNvPr id="356" name="表格"/>
          <p:cNvGraphicFramePr/>
          <p:nvPr/>
        </p:nvGraphicFramePr>
        <p:xfrm>
          <a:off x="7704209" y="4964164"/>
          <a:ext cx="3938221" cy="6210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62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108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T>
                    <a:lnB w="50800">
                      <a:solidFill>
                        <a:schemeClr val="accent3">
                          <a:hueOff val="362282"/>
                          <a:satOff val="31803"/>
                          <a:lumOff val="-18242"/>
                        </a:schemeClr>
                      </a:solidFill>
                      <a:miter lim="400000"/>
                    </a:lnB>
                    <a:solidFill>
                      <a:schemeClr val="accent3">
                        <a:hueOff val="362282"/>
                        <a:satOff val="31803"/>
                        <a:lumOff val="-182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R>
                    <a:lnT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T>
                    <a:lnB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B>
                    <a:solidFill>
                      <a:schemeClr val="accent4">
                        <a:hueOff val="-1081314"/>
                        <a:satOff val="4338"/>
                        <a:lumOff val="-893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4">
                          <a:hueOff val="-1081314"/>
                          <a:satOff val="4338"/>
                          <a:lumOff val="-8931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7" name="线条"/>
          <p:cNvSpPr/>
          <p:nvPr/>
        </p:nvSpPr>
        <p:spPr>
          <a:xfrm>
            <a:off x="8279094" y="4527557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8" name="线条"/>
          <p:cNvSpPr/>
          <p:nvPr/>
        </p:nvSpPr>
        <p:spPr>
          <a:xfrm>
            <a:off x="9388950" y="4527557"/>
            <a:ext cx="1" cy="444256"/>
          </a:xfrm>
          <a:prstGeom prst="line">
            <a:avLst/>
          </a:prstGeom>
          <a:ln w="381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59" name="线条"/>
          <p:cNvSpPr/>
          <p:nvPr/>
        </p:nvSpPr>
        <p:spPr>
          <a:xfrm>
            <a:off x="11052124" y="4527557"/>
            <a:ext cx="1" cy="444256"/>
          </a:xfrm>
          <a:prstGeom prst="line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1041ABF-F01B-4BF2-B3B9-01A6ACFDB6FA}"/>
              </a:ext>
            </a:extLst>
          </p:cNvPr>
          <p:cNvCxnSpPr/>
          <p:nvPr/>
        </p:nvCxnSpPr>
        <p:spPr>
          <a:xfrm>
            <a:off x="3593990" y="5042988"/>
            <a:ext cx="3912433" cy="0"/>
          </a:xfrm>
          <a:prstGeom prst="line">
            <a:avLst/>
          </a:prstGeom>
          <a:noFill/>
          <a:ln w="2540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D30D51F-B526-44EE-9598-BD8CF025C6AE}"/>
              </a:ext>
            </a:extLst>
          </p:cNvPr>
          <p:cNvSpPr/>
          <p:nvPr/>
        </p:nvSpPr>
        <p:spPr>
          <a:xfrm>
            <a:off x="4974669" y="8415717"/>
            <a:ext cx="1175278" cy="835504"/>
          </a:xfrm>
          <a:prstGeom prst="rect">
            <a:avLst/>
          </a:prstGeom>
          <a:noFill/>
          <a:ln w="28575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5EA8D81-972F-49B5-9117-04300A457BA3}"/>
              </a:ext>
            </a:extLst>
          </p:cNvPr>
          <p:cNvSpPr/>
          <p:nvPr/>
        </p:nvSpPr>
        <p:spPr>
          <a:xfrm>
            <a:off x="3857223" y="2440960"/>
            <a:ext cx="3650270" cy="4406942"/>
          </a:xfrm>
          <a:prstGeom prst="roundRect">
            <a:avLst>
              <a:gd name="adj" fmla="val 5143"/>
            </a:avLst>
          </a:prstGeom>
          <a:noFill/>
          <a:ln w="19050" cap="flat">
            <a:solidFill>
              <a:srgbClr val="FFC00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362" name="解题思路：规模变小的同一问题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解题思路：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规模变小</a:t>
            </a:r>
            <a:r>
              <a:t>的同一问题</a:t>
            </a:r>
          </a:p>
        </p:txBody>
      </p:sp>
      <p:pic>
        <p:nvPicPr>
          <p:cNvPr id="36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14" y="1863395"/>
            <a:ext cx="11396821" cy="7917621"/>
          </a:xfrm>
          <a:prstGeom prst="rect">
            <a:avLst/>
          </a:prstGeom>
          <a:ln w="12700">
            <a:miter lim="400000"/>
          </a:ln>
        </p:spPr>
      </p:pic>
      <p:sp>
        <p:nvSpPr>
          <p:cNvPr id="364" name="放一个星号"/>
          <p:cNvSpPr txBox="1"/>
          <p:nvPr/>
        </p:nvSpPr>
        <p:spPr>
          <a:xfrm>
            <a:off x="7424939" y="3514439"/>
            <a:ext cx="1949252" cy="471924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放</a:t>
            </a:r>
            <a:r>
              <a:rPr lang="zh-CN" altLang="en-US"/>
              <a:t>第</a:t>
            </a:r>
            <a:r>
              <a:t>一个星号</a:t>
            </a:r>
          </a:p>
        </p:txBody>
      </p:sp>
      <p:sp>
        <p:nvSpPr>
          <p:cNvPr id="365" name="放两个星号"/>
          <p:cNvSpPr txBox="1"/>
          <p:nvPr/>
        </p:nvSpPr>
        <p:spPr>
          <a:xfrm>
            <a:off x="5180574" y="5586243"/>
            <a:ext cx="1949252" cy="471924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放</a:t>
            </a:r>
            <a:r>
              <a:rPr lang="zh-CN" altLang="en-US"/>
              <a:t>第二</a:t>
            </a:r>
            <a:r>
              <a:t>个星号</a:t>
            </a:r>
          </a:p>
        </p:txBody>
      </p:sp>
      <p:sp>
        <p:nvSpPr>
          <p:cNvPr id="366" name="放三个星号"/>
          <p:cNvSpPr txBox="1"/>
          <p:nvPr/>
        </p:nvSpPr>
        <p:spPr>
          <a:xfrm>
            <a:off x="3252391" y="7234869"/>
            <a:ext cx="1949252" cy="471924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放</a:t>
            </a:r>
            <a:r>
              <a:rPr lang="zh-CN" altLang="en-US"/>
              <a:t>第</a:t>
            </a:r>
            <a:r>
              <a:t>三个星号</a:t>
            </a:r>
          </a:p>
        </p:txBody>
      </p:sp>
      <p:sp>
        <p:nvSpPr>
          <p:cNvPr id="367" name="分成多阶段来完成（一个阶段放置一个星号）"/>
          <p:cNvSpPr txBox="1"/>
          <p:nvPr/>
        </p:nvSpPr>
        <p:spPr>
          <a:xfrm>
            <a:off x="547201" y="2296250"/>
            <a:ext cx="3140173" cy="119380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lnSpc>
                <a:spcPct val="150000"/>
              </a:lnSpc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分成多阶段来完成</a:t>
            </a:r>
            <a:r>
              <a:rPr sz="1900"/>
              <a:t>（一个阶段放置一个星号）</a:t>
            </a:r>
          </a:p>
        </p:txBody>
      </p:sp>
      <p:pic>
        <p:nvPicPr>
          <p:cNvPr id="368" name="线条 线条" descr="线条 线条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1016860" y="3382524"/>
            <a:ext cx="2289664" cy="500488"/>
          </a:xfrm>
          <a:prstGeom prst="rect">
            <a:avLst/>
          </a:prstGeom>
        </p:spPr>
      </p:pic>
      <p:pic>
        <p:nvPicPr>
          <p:cNvPr id="370" name="线条 线条" descr="线条 线条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203901" y="5384919"/>
            <a:ext cx="1915583" cy="500487"/>
          </a:xfrm>
          <a:prstGeom prst="rect">
            <a:avLst/>
          </a:prstGeom>
        </p:spPr>
      </p:pic>
      <p:pic>
        <p:nvPicPr>
          <p:cNvPr id="372" name="线条 线条" descr="线条 线条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1287052" y="7117967"/>
            <a:ext cx="1749281" cy="500488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A08752-ECBA-46E3-AD1D-CD351D347359}"/>
              </a:ext>
            </a:extLst>
          </p:cNvPr>
          <p:cNvCxnSpPr>
            <a:cxnSpLocks/>
          </p:cNvCxnSpPr>
          <p:nvPr/>
        </p:nvCxnSpPr>
        <p:spPr>
          <a:xfrm>
            <a:off x="1550504" y="4757722"/>
            <a:ext cx="11315522" cy="0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3D3CCE4-3E19-4F58-942E-760540152283}"/>
              </a:ext>
            </a:extLst>
          </p:cNvPr>
          <p:cNvCxnSpPr>
            <a:cxnSpLocks/>
          </p:cNvCxnSpPr>
          <p:nvPr/>
        </p:nvCxnSpPr>
        <p:spPr>
          <a:xfrm>
            <a:off x="1550504" y="6540139"/>
            <a:ext cx="11315522" cy="0"/>
          </a:xfrm>
          <a:prstGeom prst="line">
            <a:avLst/>
          </a:prstGeom>
          <a:noFill/>
          <a:ln w="25400" cap="flat">
            <a:solidFill>
              <a:srgbClr val="00B0F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BF463FE-1CE6-4BF1-A212-43336FBEA870}"/>
              </a:ext>
            </a:extLst>
          </p:cNvPr>
          <p:cNvCxnSpPr>
            <a:cxnSpLocks/>
          </p:cNvCxnSpPr>
          <p:nvPr/>
        </p:nvCxnSpPr>
        <p:spPr>
          <a:xfrm>
            <a:off x="1550504" y="8176782"/>
            <a:ext cx="11315522" cy="0"/>
          </a:xfrm>
          <a:prstGeom prst="line">
            <a:avLst/>
          </a:prstGeom>
          <a:noFill/>
          <a:ln w="25400" cap="flat">
            <a:solidFill>
              <a:srgbClr val="00B05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EE2EA55-9EB0-4E77-BAC1-86553560BBD3}"/>
              </a:ext>
            </a:extLst>
          </p:cNvPr>
          <p:cNvSpPr txBox="1"/>
          <p:nvPr/>
        </p:nvSpPr>
        <p:spPr>
          <a:xfrm>
            <a:off x="11753676" y="3286527"/>
            <a:ext cx="315541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A68A1C9-2B6A-4E27-A11C-20BFE7C7617C}"/>
              </a:ext>
            </a:extLst>
          </p:cNvPr>
          <p:cNvSpPr txBox="1"/>
          <p:nvPr/>
        </p:nvSpPr>
        <p:spPr>
          <a:xfrm>
            <a:off x="11471086" y="5272273"/>
            <a:ext cx="69060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400" b="1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kumimoji="0" lang="en-US" altLang="zh-CN" sz="5400" b="1" i="0" u="none" strike="noStrike" cap="none" spc="0" normalizeH="0" baseline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kumimoji="0" lang="zh-CN" altLang="en-US" sz="5400" b="1" i="0" u="none" strike="noStrike" cap="none" spc="0" normalizeH="0" baseline="0">
              <a:ln>
                <a:noFill/>
              </a:ln>
              <a:solidFill>
                <a:srgbClr val="00B0F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90DE58-E666-4D80-94F8-8DF462B95C9E}"/>
              </a:ext>
            </a:extLst>
          </p:cNvPr>
          <p:cNvSpPr txBox="1"/>
          <p:nvPr/>
        </p:nvSpPr>
        <p:spPr>
          <a:xfrm>
            <a:off x="11249305" y="7046195"/>
            <a:ext cx="1106556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5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r>
              <a:rPr kumimoji="0" lang="en-US" altLang="zh-CN" sz="5400" b="1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**</a:t>
            </a:r>
            <a:endParaRPr kumimoji="0" lang="zh-CN" altLang="en-US" sz="5400" b="1" i="0" u="none" strike="noStrike" cap="none" spc="0" normalizeH="0" baseline="0">
              <a:ln>
                <a:noFill/>
              </a:ln>
              <a:solidFill>
                <a:srgbClr val="00B05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2" animBg="1" advAuto="0"/>
      <p:bldP spid="365" grpId="3" animBg="1" advAuto="0"/>
      <p:bldP spid="366" grpId="4" animBg="1" advAuto="0"/>
      <p:bldP spid="367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E193E7C-1650-64C9-2C7A-7804A377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04" y="1429554"/>
            <a:ext cx="8755586" cy="6593983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39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5508A72-03A2-4012-9A57-AFC7BD940088}"/>
              </a:ext>
            </a:extLst>
          </p:cNvPr>
          <p:cNvSpPr/>
          <p:nvPr/>
        </p:nvSpPr>
        <p:spPr>
          <a:xfrm>
            <a:off x="8518712" y="5325974"/>
            <a:ext cx="2237655" cy="1238288"/>
          </a:xfrm>
          <a:prstGeom prst="round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75" name="圆角矩形"/>
          <p:cNvSpPr/>
          <p:nvPr/>
        </p:nvSpPr>
        <p:spPr>
          <a:xfrm>
            <a:off x="1974408" y="5325974"/>
            <a:ext cx="6384261" cy="1258499"/>
          </a:xfrm>
          <a:prstGeom prst="roundRect">
            <a:avLst>
              <a:gd name="adj" fmla="val 17794"/>
            </a:avLst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377" name="实例求解中发现的问题性质（1）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通过</a:t>
            </a:r>
            <a:r>
              <a:t>实例发现</a:t>
            </a:r>
            <a:r>
              <a:rPr lang="zh-CN" altLang="en-US"/>
              <a:t>算法思路的特点</a:t>
            </a:r>
            <a:endParaRPr/>
          </a:p>
        </p:txBody>
      </p:sp>
      <p:pic>
        <p:nvPicPr>
          <p:cNvPr id="37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433" y="2180782"/>
            <a:ext cx="8507934" cy="4383480"/>
          </a:xfrm>
          <a:prstGeom prst="rect">
            <a:avLst/>
          </a:prstGeom>
          <a:ln w="12700">
            <a:miter lim="400000"/>
          </a:ln>
        </p:spPr>
      </p:pic>
      <p:sp>
        <p:nvSpPr>
          <p:cNvPr id="379" name="1、决策问题分成多阶段来完成（一个阶段放置一个星号）…"/>
          <p:cNvSpPr txBox="1"/>
          <p:nvPr/>
        </p:nvSpPr>
        <p:spPr>
          <a:xfrm>
            <a:off x="1358701" y="7137775"/>
            <a:ext cx="10287398" cy="1964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2800"/>
            </a:pPr>
            <a:r>
              <a:t>1、问题</a:t>
            </a:r>
            <a:r>
              <a:rPr lang="zh-CN" altLang="en-US"/>
              <a:t>可以</a:t>
            </a:r>
            <a:r>
              <a:t>分成多</a:t>
            </a:r>
            <a:r>
              <a:rPr lang="zh-CN" altLang="en-US"/>
              <a:t>个</a:t>
            </a:r>
            <a:r>
              <a:t>阶段来完成（</a:t>
            </a:r>
            <a:r>
              <a:rPr lang="zh-CN" altLang="en-US">
                <a:solidFill>
                  <a:schemeClr val="accent1">
                    <a:lumOff val="-13575"/>
                  </a:schemeClr>
                </a:solidFill>
              </a:rPr>
              <a:t>每一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个阶段放置一个星号</a:t>
            </a:r>
            <a:r>
              <a:t>）</a:t>
            </a:r>
          </a:p>
          <a:p>
            <a:pPr>
              <a:lnSpc>
                <a:spcPct val="150000"/>
              </a:lnSpc>
              <a:defRPr sz="2800"/>
            </a:pPr>
            <a:r>
              <a:t>2、在各阶段，问题的最优解由子问题的最优解</a:t>
            </a:r>
            <a:r>
              <a:rPr>
                <a:highlight>
                  <a:srgbClr val="FFFF00"/>
                </a:highlight>
              </a:rPr>
              <a:t>组合而成</a:t>
            </a:r>
            <a:r>
              <a:t>（</a:t>
            </a:r>
            <a:r>
              <a:rPr sz="2700">
                <a:solidFill>
                  <a:schemeClr val="accent5">
                    <a:lumOff val="-29866"/>
                  </a:schemeClr>
                </a:solidFill>
              </a:rPr>
              <a:t>max</a:t>
            </a:r>
            <a:r>
              <a:t>）</a:t>
            </a:r>
          </a:p>
          <a:p>
            <a:pPr>
              <a:lnSpc>
                <a:spcPct val="150000"/>
              </a:lnSpc>
              <a:defRPr sz="2800"/>
            </a:pPr>
            <a:r>
              <a:t>3、这些子问题可以独立求解（相互之间不依赖不影响）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382" name="实例求解中发现的问题性质（2）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通过实例发现算法思路的特点（续）</a:t>
            </a:r>
            <a:endParaRPr/>
          </a:p>
        </p:txBody>
      </p:sp>
      <p:pic>
        <p:nvPicPr>
          <p:cNvPr id="385" name="圆角矩形 圆角矩形" descr="圆角矩形 圆角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59006" y="4408049"/>
            <a:ext cx="5731489" cy="113604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E9D309F-143F-9FA1-6294-028BA97C5662}"/>
              </a:ext>
            </a:extLst>
          </p:cNvPr>
          <p:cNvGrpSpPr/>
          <p:nvPr/>
        </p:nvGrpSpPr>
        <p:grpSpPr>
          <a:xfrm>
            <a:off x="547201" y="1970587"/>
            <a:ext cx="11340687" cy="7617813"/>
            <a:chOff x="547201" y="1970587"/>
            <a:chExt cx="11340687" cy="761781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967C79E-E401-3DCE-C6A3-4EF9D82269A5}"/>
                </a:ext>
              </a:extLst>
            </p:cNvPr>
            <p:cNvGrpSpPr/>
            <p:nvPr/>
          </p:nvGrpSpPr>
          <p:grpSpPr>
            <a:xfrm>
              <a:off x="547201" y="1970587"/>
              <a:ext cx="11340687" cy="7617813"/>
              <a:chOff x="547201" y="1970587"/>
              <a:chExt cx="11340687" cy="7617813"/>
            </a:xfrm>
          </p:grpSpPr>
          <p:pic>
            <p:nvPicPr>
              <p:cNvPr id="383" name="图像" descr="图像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201" y="1970587"/>
                <a:ext cx="11340687" cy="7617813"/>
              </a:xfrm>
              <a:prstGeom prst="rect">
                <a:avLst/>
              </a:prstGeom>
              <a:ln w="12700">
                <a:miter lim="400000"/>
              </a:ln>
            </p:spPr>
          </p:pic>
          <p:sp>
            <p:nvSpPr>
              <p:cNvPr id="384" name="4、子问题重叠（重复出现）"/>
              <p:cNvSpPr txBox="1"/>
              <p:nvPr/>
            </p:nvSpPr>
            <p:spPr>
              <a:xfrm>
                <a:off x="6205304" y="7538588"/>
                <a:ext cx="4749890" cy="114467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50800" tIns="50800" rIns="50800" bIns="50800" anchor="ctr">
                <a:spAutoFit/>
              </a:bodyPr>
              <a:lstStyle>
                <a:lvl1pPr algn="ctr">
                  <a:lnSpc>
                    <a:spcPct val="150000"/>
                  </a:lnSpc>
                  <a:defRPr sz="2800"/>
                </a:lvl1pPr>
              </a:lstStyle>
              <a:p>
                <a:r>
                  <a:rPr sz="2400"/>
                  <a:t>4、子问题重复出现</a:t>
                </a:r>
                <a:br>
                  <a:rPr lang="en-US" sz="2400"/>
                </a:br>
                <a:r>
                  <a:rPr lang="zh-CN" altLang="en-US" sz="2400"/>
                  <a:t>（也被称为“重叠” </a:t>
                </a:r>
                <a:r>
                  <a:rPr sz="2400"/>
                  <a:t>）</a:t>
                </a:r>
              </a:p>
            </p:txBody>
          </p:sp>
        </p:grp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D77DD619-1005-4AEB-953C-618230323983}"/>
                </a:ext>
              </a:extLst>
            </p:cNvPr>
            <p:cNvSpPr/>
            <p:nvPr/>
          </p:nvSpPr>
          <p:spPr>
            <a:xfrm rot="5550635">
              <a:off x="6698979" y="6278645"/>
              <a:ext cx="806392" cy="2014917"/>
            </a:xfrm>
            <a:prstGeom prst="arc">
              <a:avLst>
                <a:gd name="adj1" fmla="val 16176816"/>
                <a:gd name="adj2" fmla="val 5287306"/>
              </a:avLst>
            </a:prstGeom>
            <a:noFill/>
            <a:ln w="25400" cap="flat">
              <a:solidFill>
                <a:schemeClr val="accent3">
                  <a:lumMod val="75000"/>
                </a:schemeClr>
              </a:solidFill>
              <a:prstDash val="dash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389" name="动态规划算法"/>
          <p:cNvSpPr>
            <a:spLocks noGrp="1"/>
          </p:cNvSpPr>
          <p:nvPr>
            <p:ph type="title"/>
          </p:nvPr>
        </p:nvSpPr>
        <p:spPr>
          <a:xfrm>
            <a:off x="547201" y="354125"/>
            <a:ext cx="3361537" cy="1152045"/>
          </a:xfrm>
          <a:prstGeom prst="rect">
            <a:avLst/>
          </a:prstGeom>
        </p:spPr>
        <p:txBody>
          <a:bodyPr/>
          <a:lstStyle/>
          <a:p>
            <a:r>
              <a:t>动态规划算法</a:t>
            </a:r>
          </a:p>
        </p:txBody>
      </p:sp>
      <p:sp>
        <p:nvSpPr>
          <p:cNvPr id="390" name="如果问题有如下性质：…"/>
          <p:cNvSpPr txBox="1"/>
          <p:nvPr/>
        </p:nvSpPr>
        <p:spPr>
          <a:xfrm>
            <a:off x="564777" y="2611231"/>
            <a:ext cx="10287399" cy="3903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2800"/>
            </a:pPr>
            <a:r>
              <a:rPr lang="zh-CN" altLang="en-US"/>
              <a:t>如果</a:t>
            </a:r>
            <a:r>
              <a:t>问题</a:t>
            </a:r>
            <a:r>
              <a:rPr lang="zh-CN" altLang="en-US"/>
              <a:t>求解的算法具有</a:t>
            </a:r>
            <a:r>
              <a:t>如下性质：</a:t>
            </a:r>
          </a:p>
          <a:p>
            <a:pPr lvl="3">
              <a:lnSpc>
                <a:spcPct val="150000"/>
              </a:lnSpc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1、问题</a:t>
            </a:r>
            <a:r>
              <a:rPr lang="zh-CN" altLang="en-US"/>
              <a:t>被</a:t>
            </a:r>
            <a:r>
              <a:t>分成</a:t>
            </a:r>
            <a:r>
              <a:rPr>
                <a:highlight>
                  <a:srgbClr val="FFFF00"/>
                </a:highlight>
              </a:rPr>
              <a:t>多</a:t>
            </a:r>
            <a:r>
              <a:rPr lang="zh-CN" altLang="en-US">
                <a:highlight>
                  <a:srgbClr val="FFFF00"/>
                </a:highlight>
              </a:rPr>
              <a:t>个</a:t>
            </a:r>
            <a:r>
              <a:rPr>
                <a:highlight>
                  <a:srgbClr val="FFFF00"/>
                </a:highlight>
              </a:rPr>
              <a:t>阶段</a:t>
            </a:r>
            <a:r>
              <a:t>来完成</a:t>
            </a:r>
          </a:p>
          <a:p>
            <a:pPr lvl="3">
              <a:lnSpc>
                <a:spcPct val="150000"/>
              </a:lnSpc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2、在各阶段，问题的最优解由子问题的最优解</a:t>
            </a:r>
            <a:r>
              <a:rPr>
                <a:solidFill>
                  <a:srgbClr val="FF0000"/>
                </a:solidFill>
                <a:highlight>
                  <a:srgbClr val="FFFF00"/>
                </a:highlight>
              </a:rPr>
              <a:t>组合</a:t>
            </a:r>
            <a:r>
              <a:t>而成</a:t>
            </a:r>
          </a:p>
          <a:p>
            <a:pPr lvl="3">
              <a:lnSpc>
                <a:spcPct val="150000"/>
              </a:lnSpc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3、这些子问题可以</a:t>
            </a:r>
            <a:r>
              <a:rPr>
                <a:highlight>
                  <a:srgbClr val="FFFF00"/>
                </a:highlight>
              </a:rPr>
              <a:t>独立</a:t>
            </a:r>
            <a:r>
              <a:t>求解（相互之间不依赖不影响）</a:t>
            </a:r>
          </a:p>
          <a:p>
            <a:pPr lvl="3">
              <a:lnSpc>
                <a:spcPct val="150000"/>
              </a:lnSpc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4、存在子问题</a:t>
            </a:r>
            <a:r>
              <a:rPr>
                <a:highlight>
                  <a:srgbClr val="FFFF00"/>
                </a:highlight>
              </a:rPr>
              <a:t>重叠</a:t>
            </a:r>
            <a:r>
              <a:rPr lang="zh-CN" altLang="en-US"/>
              <a:t>（重复出现）</a:t>
            </a:r>
            <a:endParaRPr/>
          </a:p>
          <a:p>
            <a:pPr>
              <a:lnSpc>
                <a:spcPct val="150000"/>
              </a:lnSpc>
              <a:defRPr sz="2800"/>
            </a:pPr>
            <a:r>
              <a:t>则</a:t>
            </a:r>
            <a:r>
              <a:rPr lang="zh-CN" altLang="en-US"/>
              <a:t>称之为 </a:t>
            </a:r>
            <a:r>
              <a:t>“动态规划”</a:t>
            </a:r>
            <a:r>
              <a:rPr lang="en-US" altLang="zh-CN"/>
              <a:t> </a:t>
            </a:r>
            <a:r>
              <a:rPr lang="zh-CN" altLang="en-US"/>
              <a:t>算法</a:t>
            </a:r>
            <a:r>
              <a:rPr lang="en-US" altLang="zh-CN"/>
              <a:t> </a:t>
            </a:r>
            <a:r>
              <a:t>！</a:t>
            </a:r>
          </a:p>
        </p:txBody>
      </p:sp>
      <p:sp>
        <p:nvSpPr>
          <p:cNvPr id="391" name="动态规划（Dynamic Programming）是解决多阶段决策问题常用的最优化理论，由美国数学家Bellman等人在1957年提出，用于研究多阶段决策过程的优化问题。"/>
          <p:cNvSpPr txBox="1"/>
          <p:nvPr/>
        </p:nvSpPr>
        <p:spPr>
          <a:xfrm>
            <a:off x="564777" y="7276276"/>
            <a:ext cx="9018144" cy="1597104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ffectLst>
            <a:outerShdw blurRad="190500" dist="8455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ctr">
              <a:lnSpc>
                <a:spcPct val="140000"/>
              </a:lnSpc>
            </a:lvl1pPr>
          </a:lstStyle>
          <a:p>
            <a:pPr algn="l"/>
            <a:r>
              <a:t>动态规划（Dynamic Programming）是解决多阶段决策问题常用的最优化理论，</a:t>
            </a:r>
            <a:r>
              <a:rPr lang="zh-CN" altLang="en-US"/>
              <a:t>是</a:t>
            </a:r>
            <a:r>
              <a:t>数学家</a:t>
            </a:r>
            <a:r>
              <a:rPr>
                <a:solidFill>
                  <a:srgbClr val="FF0000"/>
                </a:solidFill>
              </a:rPr>
              <a:t>Bellman</a:t>
            </a:r>
            <a:r>
              <a:t>等人在1957年提出</a:t>
            </a:r>
            <a:r>
              <a:rPr lang="zh-CN" altLang="en-US"/>
              <a:t>的</a:t>
            </a:r>
            <a:r>
              <a:t>，用于研究多阶段决策过程的优化问题。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275505-FC47-4C68-A0C7-1589BD92E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0"/>
          <a:stretch/>
        </p:blipFill>
        <p:spPr>
          <a:xfrm>
            <a:off x="10204983" y="7213123"/>
            <a:ext cx="1294385" cy="17234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01600"/>
          </a:effectLst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394" name="解题思路：与或图"/>
          <p:cNvSpPr>
            <a:spLocks noGrp="1"/>
          </p:cNvSpPr>
          <p:nvPr>
            <p:ph type="title"/>
          </p:nvPr>
        </p:nvSpPr>
        <p:spPr>
          <a:xfrm>
            <a:off x="547201" y="354125"/>
            <a:ext cx="4327453" cy="1152045"/>
          </a:xfrm>
          <a:prstGeom prst="rect">
            <a:avLst/>
          </a:prstGeom>
        </p:spPr>
        <p:txBody>
          <a:bodyPr/>
          <a:lstStyle/>
          <a:p>
            <a:r>
              <a:t>解题思路：与或图</a:t>
            </a:r>
          </a:p>
        </p:txBody>
      </p:sp>
      <p:pic>
        <p:nvPicPr>
          <p:cNvPr id="39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1" y="2271307"/>
            <a:ext cx="9367438" cy="6904746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矩形"/>
          <p:cNvSpPr/>
          <p:nvPr/>
        </p:nvSpPr>
        <p:spPr>
          <a:xfrm>
            <a:off x="671550" y="6036081"/>
            <a:ext cx="1902751" cy="605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97" name="D(left, right)：用left到right位置的数字组成数"/>
          <p:cNvSpPr txBox="1"/>
          <p:nvPr/>
        </p:nvSpPr>
        <p:spPr>
          <a:xfrm>
            <a:off x="5996198" y="2156648"/>
            <a:ext cx="6764529" cy="471924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rPr lang="zh-CN" altLang="en-US"/>
              <a:t>设 </a:t>
            </a:r>
            <a:r>
              <a:t>D(left, right)：用left到right位置的数字组成数</a:t>
            </a:r>
          </a:p>
        </p:txBody>
      </p:sp>
      <p:sp>
        <p:nvSpPr>
          <p:cNvPr id="398" name="max:…"/>
          <p:cNvSpPr txBox="1"/>
          <p:nvPr/>
        </p:nvSpPr>
        <p:spPr>
          <a:xfrm>
            <a:off x="6278779" y="3022695"/>
            <a:ext cx="6481948" cy="1991507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rPr sz="2000">
                <a:latin typeface="Consolas" panose="020B0609020204030204" pitchFamily="49" charset="0"/>
              </a:rPr>
              <a:t>max: </a:t>
            </a:r>
          </a:p>
          <a:p>
            <a:pPr lvl="3">
              <a:lnSpc>
                <a:spcPct val="120000"/>
              </a:lnSpc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rPr sz="2000">
                <a:solidFill>
                  <a:srgbClr val="FF0000"/>
                </a:solidFill>
                <a:latin typeface="Consolas" panose="020B0609020204030204" pitchFamily="49" charset="0"/>
              </a:rPr>
              <a:t>D(left, left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sz="2000">
                <a:solidFill>
                  <a:srgbClr val="FF0000"/>
                </a:solidFill>
                <a:latin typeface="Consolas" panose="020B0609020204030204" pitchFamily="49" charset="0"/>
              </a:rPr>
              <a:t>) </a:t>
            </a:r>
            <a:r>
              <a:rPr sz="2000">
                <a:latin typeface="Consolas" panose="020B0609020204030204" pitchFamily="49" charset="0"/>
              </a:rPr>
              <a:t>* P(left+1, right, k-1)</a:t>
            </a:r>
          </a:p>
          <a:p>
            <a:pPr lvl="3">
              <a:lnSpc>
                <a:spcPct val="120000"/>
              </a:lnSpc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rPr sz="2000">
                <a:solidFill>
                  <a:srgbClr val="FF0000"/>
                </a:solidFill>
                <a:latin typeface="Consolas" panose="020B0609020204030204" pitchFamily="49" charset="0"/>
              </a:rPr>
              <a:t>D(left, lef</a:t>
            </a:r>
            <a:r>
              <a:rPr lang="en-US" altLang="zh-CN" sz="200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sz="2000">
                <a:solidFill>
                  <a:srgbClr val="FF0000"/>
                </a:solidFill>
                <a:latin typeface="Consolas" panose="020B0609020204030204" pitchFamily="49" charset="0"/>
              </a:rPr>
              <a:t>+1) </a:t>
            </a:r>
            <a:r>
              <a:rPr sz="2000">
                <a:latin typeface="Consolas" panose="020B0609020204030204" pitchFamily="49" charset="0"/>
              </a:rPr>
              <a:t>* P(left+2, right, k-1)</a:t>
            </a:r>
          </a:p>
          <a:p>
            <a:pPr lvl="3">
              <a:lnSpc>
                <a:spcPct val="120000"/>
              </a:lnSpc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rPr sz="2000">
                <a:solidFill>
                  <a:srgbClr val="FF0000"/>
                </a:solidFill>
                <a:latin typeface="Consolas" panose="020B0609020204030204" pitchFamily="49" charset="0"/>
              </a:rPr>
              <a:t>D(left, lef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sz="2000">
                <a:solidFill>
                  <a:srgbClr val="FF0000"/>
                </a:solidFill>
                <a:latin typeface="Consolas" panose="020B0609020204030204" pitchFamily="49" charset="0"/>
              </a:rPr>
              <a:t>+2) </a:t>
            </a:r>
            <a:r>
              <a:rPr sz="2000">
                <a:latin typeface="Consolas" panose="020B0609020204030204" pitchFamily="49" charset="0"/>
              </a:rPr>
              <a:t>* P(left+3, right, k-1)</a:t>
            </a:r>
          </a:p>
          <a:p>
            <a:pPr lvl="3">
              <a:lnSpc>
                <a:spcPct val="120000"/>
              </a:lnSpc>
              <a:defRPr>
                <a:solidFill>
                  <a:schemeClr val="accent5">
                    <a:lumOff val="-29866"/>
                  </a:schemeClr>
                </a:solidFill>
              </a:defRPr>
            </a:pPr>
            <a:r>
              <a:rPr sz="200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282F21E7-F4FA-4E35-B052-BC6E55A2F39A}"/>
              </a:ext>
            </a:extLst>
          </p:cNvPr>
          <p:cNvSpPr/>
          <p:nvPr/>
        </p:nvSpPr>
        <p:spPr>
          <a:xfrm>
            <a:off x="6502400" y="3560618"/>
            <a:ext cx="237836" cy="1316182"/>
          </a:xfrm>
          <a:prstGeom prst="leftBrace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3EA9D2-30F2-4ABD-9878-74ACA2870974}"/>
              </a:ext>
            </a:extLst>
          </p:cNvPr>
          <p:cNvSpPr txBox="1"/>
          <p:nvPr/>
        </p:nvSpPr>
        <p:spPr>
          <a:xfrm>
            <a:off x="8940013" y="5014202"/>
            <a:ext cx="194925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i="0" u="none" strike="noStrike" cap="none" spc="0" normalizeH="0" baseline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最优解的组合</a:t>
            </a:r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5383373E-AD26-43EA-A51E-D973A5E5B0DD}"/>
              </a:ext>
            </a:extLst>
          </p:cNvPr>
          <p:cNvSpPr/>
          <p:nvPr/>
        </p:nvSpPr>
        <p:spPr>
          <a:xfrm rot="1516582">
            <a:off x="9157386" y="4902387"/>
            <a:ext cx="997527" cy="3914257"/>
          </a:xfrm>
          <a:prstGeom prst="arc">
            <a:avLst>
              <a:gd name="adj1" fmla="val 16914840"/>
              <a:gd name="adj2" fmla="val 4562853"/>
            </a:avLst>
          </a:prstGeom>
          <a:noFill/>
          <a:ln w="25400" cap="flat">
            <a:solidFill>
              <a:srgbClr val="00B050"/>
            </a:solidFill>
            <a:prstDash val="dashDot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矩形">
            <a:extLst>
              <a:ext uri="{FF2B5EF4-FFF2-40B4-BE49-F238E27FC236}">
                <a16:creationId xmlns:a16="http://schemas.microsoft.com/office/drawing/2014/main" id="{8343748F-0779-4878-8E28-32D02D9BC203}"/>
              </a:ext>
            </a:extLst>
          </p:cNvPr>
          <p:cNvSpPr/>
          <p:nvPr/>
        </p:nvSpPr>
        <p:spPr>
          <a:xfrm>
            <a:off x="8277695" y="9130334"/>
            <a:ext cx="1510541" cy="45719"/>
          </a:xfrm>
          <a:prstGeom prst="rect">
            <a:avLst/>
          </a:prstGeom>
          <a:solidFill>
            <a:srgbClr val="00B050"/>
          </a:solidFill>
          <a:ln w="12700">
            <a:solidFill>
              <a:srgbClr val="00B05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445" name="递归函数 int P(int left, int right, int k)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递归函数 </a:t>
            </a:r>
            <a:r>
              <a:rPr>
                <a:solidFill>
                  <a:srgbClr val="FFFF00"/>
                </a:solidFill>
              </a:rPr>
              <a:t>int P(int left, int right, int k)</a:t>
            </a:r>
          </a:p>
        </p:txBody>
      </p:sp>
      <p:sp>
        <p:nvSpPr>
          <p:cNvPr id="446" name="int P(int left, int right, int k) {…"/>
          <p:cNvSpPr txBox="1"/>
          <p:nvPr/>
        </p:nvSpPr>
        <p:spPr>
          <a:xfrm>
            <a:off x="1257709" y="2624254"/>
            <a:ext cx="9566721" cy="607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07669">
              <a:lnSpc>
                <a:spcPct val="140000"/>
              </a:lnSpc>
              <a:tabLst>
                <a:tab pos="4064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P(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left,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right,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k)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40000"/>
              </a:lnSpc>
              <a:tabLst>
                <a:tab pos="4064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>
                <a:latin typeface="Consolas" panose="020B0609020204030204" pitchFamily="49" charset="0"/>
              </a:rPr>
              <a:t> (k==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)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return</a:t>
            </a:r>
            <a:r>
              <a:rPr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</a:t>
            </a:r>
            <a:r>
              <a:rPr>
                <a:highlight>
                  <a:srgbClr val="FFFF00"/>
                </a:highlight>
                <a:latin typeface="Consolas" panose="020B0609020204030204" pitchFamily="49" charset="0"/>
              </a:rPr>
              <a:t>[left][right]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40000"/>
              </a:lnSpc>
              <a:tabLst>
                <a:tab pos="406400" algn="l"/>
              </a:tabLst>
              <a:defRPr sz="28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40000"/>
              </a:lnSpc>
              <a:tabLst>
                <a:tab pos="4064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max =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40000"/>
              </a:lnSpc>
              <a:tabLst>
                <a:tab pos="4064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i=left; i&lt;=right-k; i++)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40000"/>
              </a:lnSpc>
              <a:tabLst>
                <a:tab pos="4064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x = 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</a:t>
            </a:r>
            <a:r>
              <a:rPr>
                <a:highlight>
                  <a:srgbClr val="FFFF00"/>
                </a:highlight>
                <a:latin typeface="Consolas" panose="020B0609020204030204" pitchFamily="49" charset="0"/>
              </a:rPr>
              <a:t>[left][i]</a:t>
            </a:r>
            <a:r>
              <a:rPr>
                <a:latin typeface="Consolas" panose="020B0609020204030204" pitchFamily="49" charset="0"/>
              </a:rPr>
              <a:t> * </a:t>
            </a:r>
            <a:r>
              <a:rPr>
                <a:solidFill>
                  <a:srgbClr val="31595D"/>
                </a:solidFill>
                <a:latin typeface="Consolas" panose="020B0609020204030204" pitchFamily="49" charset="0"/>
              </a:rPr>
              <a:t>P</a:t>
            </a:r>
            <a:r>
              <a:rPr>
                <a:latin typeface="Consolas" panose="020B0609020204030204" pitchFamily="49" charset="0"/>
              </a:rPr>
              <a:t>(i+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, right, k-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);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40000"/>
              </a:lnSpc>
              <a:tabLst>
                <a:tab pos="4064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>
                <a:latin typeface="Consolas" panose="020B0609020204030204" pitchFamily="49" charset="0"/>
              </a:rPr>
              <a:t> (x &gt; max) max = x;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40000"/>
              </a:lnSpc>
              <a:tabLst>
                <a:tab pos="4064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}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40000"/>
              </a:lnSpc>
              <a:tabLst>
                <a:tab pos="406400" algn="l"/>
              </a:tabLst>
              <a:defRPr sz="28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>
                <a:latin typeface="Consolas" panose="020B060902020403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max;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40000"/>
              </a:lnSpc>
              <a:tabLst>
                <a:tab pos="406400" algn="l"/>
              </a:tabLst>
              <a:defRPr sz="28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FC937943-3D22-44DC-B5C6-6ADDAD3A6FE7}"/>
              </a:ext>
            </a:extLst>
          </p:cNvPr>
          <p:cNvSpPr/>
          <p:nvPr/>
        </p:nvSpPr>
        <p:spPr>
          <a:xfrm>
            <a:off x="8742089" y="3439116"/>
            <a:ext cx="531383" cy="47743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880821-4B73-4526-BF13-186D5019AB0C}"/>
              </a:ext>
            </a:extLst>
          </p:cNvPr>
          <p:cNvSpPr txBox="1"/>
          <p:nvPr/>
        </p:nvSpPr>
        <p:spPr>
          <a:xfrm>
            <a:off x="9451497" y="3439116"/>
            <a:ext cx="15068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Next page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sp>
        <p:nvSpPr>
          <p:cNvPr id="401" name="D(left, right)：计算数字片段的值"/>
          <p:cNvSpPr>
            <a:spLocks noGrp="1"/>
          </p:cNvSpPr>
          <p:nvPr>
            <p:ph type="title"/>
          </p:nvPr>
        </p:nvSpPr>
        <p:spPr>
          <a:xfrm>
            <a:off x="547199" y="354125"/>
            <a:ext cx="11146817" cy="115204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用函数</a:t>
            </a:r>
            <a:r>
              <a:t>D(left, right)</a:t>
            </a:r>
            <a:r>
              <a:rPr lang="zh-CN" altLang="en-US"/>
              <a:t>计算指定</a:t>
            </a:r>
            <a:r>
              <a:t>数字片段的值</a:t>
            </a:r>
            <a:r>
              <a:rPr lang="en-US"/>
              <a:t> – </a:t>
            </a:r>
            <a:r>
              <a:rPr lang="zh-CN" altLang="en-US" b="1">
                <a:solidFill>
                  <a:schemeClr val="accent4"/>
                </a:solidFill>
              </a:rPr>
              <a:t>观察规律</a:t>
            </a:r>
            <a:endParaRPr b="1">
              <a:solidFill>
                <a:schemeClr val="accent4"/>
              </a:solidFill>
            </a:endParaRPr>
          </a:p>
        </p:txBody>
      </p:sp>
      <p:graphicFrame>
        <p:nvGraphicFramePr>
          <p:cNvPr id="402" name="表格"/>
          <p:cNvGraphicFramePr/>
          <p:nvPr/>
        </p:nvGraphicFramePr>
        <p:xfrm>
          <a:off x="574874" y="2487856"/>
          <a:ext cx="10303216" cy="169795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47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1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1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1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8865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29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3" name="D(0, 6) = 3215125…"/>
          <p:cNvSpPr txBox="1"/>
          <p:nvPr/>
        </p:nvSpPr>
        <p:spPr>
          <a:xfrm>
            <a:off x="9409327" y="4362165"/>
            <a:ext cx="2652371" cy="3102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120000"/>
              </a:lnSpc>
            </a:pPr>
            <a:r>
              <a:t>D(0, 6) = 3215125</a:t>
            </a:r>
          </a:p>
          <a:p>
            <a:pPr>
              <a:lnSpc>
                <a:spcPct val="120000"/>
              </a:lnSpc>
            </a:pPr>
            <a:r>
              <a:t>D(1, 6) =   215125</a:t>
            </a:r>
          </a:p>
          <a:p>
            <a:pPr>
              <a:lnSpc>
                <a:spcPct val="120000"/>
              </a:lnSpc>
            </a:pPr>
            <a:r>
              <a:t>D(2, 6) =     15125</a:t>
            </a:r>
          </a:p>
          <a:p>
            <a:pPr>
              <a:lnSpc>
                <a:spcPct val="120000"/>
              </a:lnSpc>
            </a:pPr>
            <a:r>
              <a:t>D(3, 6) =       5125</a:t>
            </a:r>
          </a:p>
          <a:p>
            <a:pPr>
              <a:lnSpc>
                <a:spcPct val="120000"/>
              </a:lnSpc>
            </a:pPr>
            <a:r>
              <a:t>D(4, 6) =         125</a:t>
            </a:r>
          </a:p>
          <a:p>
            <a:pPr>
              <a:lnSpc>
                <a:spcPct val="120000"/>
              </a:lnSpc>
            </a:pPr>
            <a:r>
              <a:t>D(5, 6) =           25</a:t>
            </a:r>
          </a:p>
          <a:p>
            <a:pPr>
              <a:lnSpc>
                <a:spcPct val="120000"/>
              </a:lnSpc>
            </a:pPr>
            <a:r>
              <a:t>D(6, 6) =             5</a:t>
            </a:r>
          </a:p>
        </p:txBody>
      </p:sp>
      <p:sp>
        <p:nvSpPr>
          <p:cNvPr id="404" name="D(0, 3) = 3215…"/>
          <p:cNvSpPr txBox="1"/>
          <p:nvPr/>
        </p:nvSpPr>
        <p:spPr>
          <a:xfrm>
            <a:off x="4987033" y="4362165"/>
            <a:ext cx="2143964" cy="1781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>
              <a:lnSpc>
                <a:spcPct val="120000"/>
              </a:lnSpc>
            </a:pPr>
            <a:r>
              <a:t>D(0, 3) = 3215</a:t>
            </a:r>
          </a:p>
          <a:p>
            <a:pPr>
              <a:lnSpc>
                <a:spcPct val="120000"/>
              </a:lnSpc>
            </a:pPr>
            <a:r>
              <a:t>D(1, 3) =   215</a:t>
            </a:r>
          </a:p>
          <a:p>
            <a:pPr>
              <a:lnSpc>
                <a:spcPct val="120000"/>
              </a:lnSpc>
            </a:pPr>
            <a:r>
              <a:t>D(2, 3) =     15</a:t>
            </a:r>
          </a:p>
          <a:p>
            <a:pPr>
              <a:lnSpc>
                <a:spcPct val="120000"/>
              </a:lnSpc>
            </a:pPr>
            <a:r>
              <a:t>D(3, 3) =       5</a:t>
            </a:r>
          </a:p>
        </p:txBody>
      </p:sp>
      <p:sp>
        <p:nvSpPr>
          <p:cNvPr id="405" name="D(0, 0) = 3"/>
          <p:cNvSpPr txBox="1"/>
          <p:nvPr/>
        </p:nvSpPr>
        <p:spPr>
          <a:xfrm>
            <a:off x="553152" y="4362165"/>
            <a:ext cx="155082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>
              <a:lnSpc>
                <a:spcPct val="120000"/>
              </a:lnSpc>
            </a:lvl1pPr>
          </a:lstStyle>
          <a:p>
            <a:r>
              <a:t>D(0, 0) = 3</a:t>
            </a:r>
          </a:p>
        </p:txBody>
      </p:sp>
      <p:sp>
        <p:nvSpPr>
          <p:cNvPr id="406" name="......"/>
          <p:cNvSpPr txBox="1"/>
          <p:nvPr/>
        </p:nvSpPr>
        <p:spPr>
          <a:xfrm>
            <a:off x="8154334" y="4386652"/>
            <a:ext cx="6227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......</a:t>
            </a:r>
          </a:p>
        </p:txBody>
      </p:sp>
      <p:sp>
        <p:nvSpPr>
          <p:cNvPr id="407" name="......"/>
          <p:cNvSpPr txBox="1"/>
          <p:nvPr/>
        </p:nvSpPr>
        <p:spPr>
          <a:xfrm>
            <a:off x="3034538" y="4386652"/>
            <a:ext cx="62270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......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48C7EBC-91A8-4624-9BD0-764D6BAC78C4}"/>
              </a:ext>
            </a:extLst>
          </p:cNvPr>
          <p:cNvCxnSpPr/>
          <p:nvPr/>
        </p:nvCxnSpPr>
        <p:spPr>
          <a:xfrm>
            <a:off x="570941" y="3644348"/>
            <a:ext cx="0" cy="4452731"/>
          </a:xfrm>
          <a:prstGeom prst="line">
            <a:avLst/>
          </a:prstGeom>
          <a:noFill/>
          <a:ln w="12700" cap="flat">
            <a:solidFill>
              <a:srgbClr val="00B05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C879ADF-A0CF-4BD0-944F-B33ADF9CFC62}"/>
              </a:ext>
            </a:extLst>
          </p:cNvPr>
          <p:cNvCxnSpPr/>
          <p:nvPr/>
        </p:nvCxnSpPr>
        <p:spPr>
          <a:xfrm>
            <a:off x="4987033" y="3644348"/>
            <a:ext cx="0" cy="4452731"/>
          </a:xfrm>
          <a:prstGeom prst="line">
            <a:avLst/>
          </a:prstGeom>
          <a:noFill/>
          <a:ln w="12700" cap="flat">
            <a:solidFill>
              <a:srgbClr val="00B05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E9C7D01-DF79-4A89-A0A0-63FF01DFBA6B}"/>
              </a:ext>
            </a:extLst>
          </p:cNvPr>
          <p:cNvCxnSpPr/>
          <p:nvPr/>
        </p:nvCxnSpPr>
        <p:spPr>
          <a:xfrm>
            <a:off x="9413259" y="3644348"/>
            <a:ext cx="0" cy="4452731"/>
          </a:xfrm>
          <a:prstGeom prst="line">
            <a:avLst/>
          </a:prstGeom>
          <a:noFill/>
          <a:ln w="12700" cap="flat">
            <a:solidFill>
              <a:srgbClr val="00B05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graphicFrame>
        <p:nvGraphicFramePr>
          <p:cNvPr id="411" name="表格"/>
          <p:cNvGraphicFramePr/>
          <p:nvPr/>
        </p:nvGraphicFramePr>
        <p:xfrm>
          <a:off x="574874" y="2487856"/>
          <a:ext cx="6436395" cy="1119431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91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2551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0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2" name="表格"/>
          <p:cNvGraphicFramePr/>
          <p:nvPr>
            <p:extLst>
              <p:ext uri="{D42A27DB-BD31-4B8C-83A1-F6EECF244321}">
                <p14:modId xmlns:p14="http://schemas.microsoft.com/office/powerpoint/2010/main" val="2063309549"/>
              </p:ext>
            </p:extLst>
          </p:nvPr>
        </p:nvGraphicFramePr>
        <p:xfrm>
          <a:off x="584926" y="3784128"/>
          <a:ext cx="11834944" cy="5701312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47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sym typeface="Helvetica Neue"/>
                        </a:rPr>
                        <a:t>D[i][j]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32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321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3215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32151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321512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Helvetica Neue"/>
                        </a:rPr>
                        <a:t>3215125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21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215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2151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21512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215125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151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1512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15125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51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512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5125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125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13" name="D(left, right) &lt;--- D[left][right]"/>
          <p:cNvSpPr txBox="1"/>
          <p:nvPr/>
        </p:nvSpPr>
        <p:spPr>
          <a:xfrm>
            <a:off x="7531149" y="2609029"/>
            <a:ext cx="4898777" cy="410369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000">
                <a:latin typeface="Consolas" panose="020B0609020204030204" pitchFamily="49" charset="0"/>
              </a:rPr>
              <a:t>D(left, right) &lt;--- D[left][right]</a:t>
            </a:r>
          </a:p>
        </p:txBody>
      </p:sp>
      <p:sp>
        <p:nvSpPr>
          <p:cNvPr id="414" name="低位逐步删掉 D[i][j] = D[i][j+1] / 10"/>
          <p:cNvSpPr txBox="1"/>
          <p:nvPr/>
        </p:nvSpPr>
        <p:spPr>
          <a:xfrm>
            <a:off x="2091492" y="7476400"/>
            <a:ext cx="6078587" cy="410369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sz="2000">
                <a:latin typeface="Consolas" panose="020B0609020204030204" pitchFamily="49" charset="0"/>
              </a:rPr>
              <a:t>逐步删掉</a:t>
            </a:r>
            <a:r>
              <a:rPr lang="zh-CN" altLang="en-US" sz="2000">
                <a:latin typeface="Consolas" panose="020B0609020204030204" pitchFamily="49" charset="0"/>
              </a:rPr>
              <a:t>低位的办法</a:t>
            </a:r>
            <a:r>
              <a:rPr lang="en-US" altLang="zh-CN" sz="2000">
                <a:latin typeface="Consolas" panose="020B0609020204030204" pitchFamily="49" charset="0"/>
              </a:rPr>
              <a:t>:</a:t>
            </a:r>
            <a:r>
              <a:rPr sz="2000">
                <a:latin typeface="Consolas" panose="020B0609020204030204" pitchFamily="49" charset="0"/>
              </a:rPr>
              <a:t> D[i][j] = D[i][j+1] / 10</a:t>
            </a:r>
          </a:p>
        </p:txBody>
      </p:sp>
      <p:grpSp>
        <p:nvGrpSpPr>
          <p:cNvPr id="421" name="成组"/>
          <p:cNvGrpSpPr/>
          <p:nvPr/>
        </p:nvGrpSpPr>
        <p:grpSpPr>
          <a:xfrm>
            <a:off x="3532768" y="5214827"/>
            <a:ext cx="8109691" cy="3553993"/>
            <a:chOff x="0" y="0"/>
            <a:chExt cx="8109689" cy="3553992"/>
          </a:xfrm>
        </p:grpSpPr>
        <p:sp>
          <p:nvSpPr>
            <p:cNvPr id="415" name="线条"/>
            <p:cNvSpPr/>
            <p:nvPr/>
          </p:nvSpPr>
          <p:spPr>
            <a:xfrm flipH="1" flipV="1">
              <a:off x="0" y="0"/>
              <a:ext cx="8109690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6" name="线条"/>
            <p:cNvSpPr/>
            <p:nvPr/>
          </p:nvSpPr>
          <p:spPr>
            <a:xfrm flipH="1" flipV="1">
              <a:off x="1480357" y="705718"/>
              <a:ext cx="6629333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7" name="线条"/>
            <p:cNvSpPr/>
            <p:nvPr/>
          </p:nvSpPr>
          <p:spPr>
            <a:xfrm flipH="1" flipV="1">
              <a:off x="2956313" y="1424137"/>
              <a:ext cx="5153377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8" name="线条"/>
            <p:cNvSpPr/>
            <p:nvPr/>
          </p:nvSpPr>
          <p:spPr>
            <a:xfrm flipH="1" flipV="1">
              <a:off x="4446789" y="2129855"/>
              <a:ext cx="366290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19" name="线条"/>
            <p:cNvSpPr/>
            <p:nvPr/>
          </p:nvSpPr>
          <p:spPr>
            <a:xfrm flipH="1" flipV="1">
              <a:off x="5927359" y="2848274"/>
              <a:ext cx="2182331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420" name="线条"/>
            <p:cNvSpPr/>
            <p:nvPr/>
          </p:nvSpPr>
          <p:spPr>
            <a:xfrm flipH="1">
              <a:off x="7406366" y="3553992"/>
              <a:ext cx="703324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4" name="D(left, right)：计算数字片段的值">
            <a:extLst>
              <a:ext uri="{FF2B5EF4-FFF2-40B4-BE49-F238E27FC236}">
                <a16:creationId xmlns:a16="http://schemas.microsoft.com/office/drawing/2014/main" id="{5FE56D82-6122-2D81-5B8E-A03B66CA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99" y="354125"/>
            <a:ext cx="11146817" cy="115204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用函数</a:t>
            </a:r>
            <a:r>
              <a:t>D(left, right)</a:t>
            </a:r>
            <a:r>
              <a:rPr lang="zh-CN" altLang="en-US"/>
              <a:t>计算指定</a:t>
            </a:r>
            <a:r>
              <a:t>数字片段的值</a:t>
            </a:r>
            <a:r>
              <a:rPr lang="en-US"/>
              <a:t> – </a:t>
            </a:r>
            <a:r>
              <a:rPr lang="zh-CN" altLang="en-US" b="1">
                <a:solidFill>
                  <a:schemeClr val="accent4"/>
                </a:solidFill>
              </a:rPr>
              <a:t>观察规律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8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" grpId="2" animBg="1" advAuto="0"/>
      <p:bldP spid="421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graphicFrame>
        <p:nvGraphicFramePr>
          <p:cNvPr id="425" name="表格"/>
          <p:cNvGraphicFramePr/>
          <p:nvPr/>
        </p:nvGraphicFramePr>
        <p:xfrm>
          <a:off x="574874" y="2487856"/>
          <a:ext cx="6436395" cy="1119431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91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2551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0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6" name="表格"/>
          <p:cNvGraphicFramePr/>
          <p:nvPr/>
        </p:nvGraphicFramePr>
        <p:xfrm>
          <a:off x="584926" y="3784128"/>
          <a:ext cx="11834944" cy="5701312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47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D[i][j]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Helvetica Neue"/>
                        </a:rPr>
                        <a:t>3215125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215125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15125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5125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125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8" name="线条"/>
          <p:cNvSpPr/>
          <p:nvPr/>
        </p:nvSpPr>
        <p:spPr>
          <a:xfrm flipH="1">
            <a:off x="10939012" y="4866372"/>
            <a:ext cx="1" cy="434307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29" name="高位逐步删掉"/>
          <p:cNvSpPr txBox="1"/>
          <p:nvPr/>
        </p:nvSpPr>
        <p:spPr>
          <a:xfrm>
            <a:off x="10428506" y="5878616"/>
            <a:ext cx="478080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逐步删掉</a:t>
            </a:r>
            <a:r>
              <a:rPr lang="zh-CN" altLang="en-US"/>
              <a:t>高位</a:t>
            </a:r>
            <a:endParaRPr/>
          </a:p>
        </p:txBody>
      </p:sp>
      <p:sp>
        <p:nvSpPr>
          <p:cNvPr id="430" name="D[1][6] = D[0][6] % 1000000"/>
          <p:cNvSpPr txBox="1"/>
          <p:nvPr/>
        </p:nvSpPr>
        <p:spPr>
          <a:xfrm>
            <a:off x="5786508" y="5320382"/>
            <a:ext cx="4690387" cy="471924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sz="2400">
                <a:latin typeface="Consolas" panose="020B0609020204030204" pitchFamily="49" charset="0"/>
              </a:rPr>
              <a:t>D[1][6] = D[0][6] % 1000000</a:t>
            </a:r>
          </a:p>
        </p:txBody>
      </p:sp>
      <p:sp>
        <p:nvSpPr>
          <p:cNvPr id="431" name="D[2][6] = D[1][6] % 100000"/>
          <p:cNvSpPr txBox="1"/>
          <p:nvPr/>
        </p:nvSpPr>
        <p:spPr>
          <a:xfrm>
            <a:off x="5786508" y="6020746"/>
            <a:ext cx="4520468" cy="471924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sz="2400">
                <a:latin typeface="Consolas" panose="020B0609020204030204" pitchFamily="49" charset="0"/>
              </a:rPr>
              <a:t>D[2][6] = D[1][6] % 100000</a:t>
            </a:r>
          </a:p>
        </p:txBody>
      </p:sp>
      <p:sp>
        <p:nvSpPr>
          <p:cNvPr id="432" name="D[3][6] = D[2][6] % 10000"/>
          <p:cNvSpPr txBox="1"/>
          <p:nvPr/>
        </p:nvSpPr>
        <p:spPr>
          <a:xfrm>
            <a:off x="5786508" y="6721111"/>
            <a:ext cx="4350550" cy="471924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sz="2400">
                <a:latin typeface="Consolas" panose="020B0609020204030204" pitchFamily="49" charset="0"/>
              </a:rPr>
              <a:t>D[3][6] = D[2][6] % 10000</a:t>
            </a:r>
          </a:p>
        </p:txBody>
      </p:sp>
      <p:sp>
        <p:nvSpPr>
          <p:cNvPr id="433" name="D[4][6] = D[3][6] % 1000"/>
          <p:cNvSpPr txBox="1"/>
          <p:nvPr/>
        </p:nvSpPr>
        <p:spPr>
          <a:xfrm>
            <a:off x="5786508" y="7421476"/>
            <a:ext cx="4180632" cy="471924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sz="2400">
                <a:latin typeface="Consolas" panose="020B0609020204030204" pitchFamily="49" charset="0"/>
              </a:rPr>
              <a:t>D[4][6] = D[3][6] % 1000</a:t>
            </a:r>
          </a:p>
        </p:txBody>
      </p:sp>
      <p:sp>
        <p:nvSpPr>
          <p:cNvPr id="434" name="D[5][6] = D[4][6] % 100"/>
          <p:cNvSpPr txBox="1"/>
          <p:nvPr/>
        </p:nvSpPr>
        <p:spPr>
          <a:xfrm>
            <a:off x="5786508" y="8121841"/>
            <a:ext cx="4010713" cy="471924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sz="2400">
                <a:latin typeface="Consolas" panose="020B0609020204030204" pitchFamily="49" charset="0"/>
              </a:rPr>
              <a:t>D[5][6] = D[4][6] % 100</a:t>
            </a:r>
          </a:p>
        </p:txBody>
      </p:sp>
      <p:sp>
        <p:nvSpPr>
          <p:cNvPr id="435" name="D[6][6] = D[5][6] % 10"/>
          <p:cNvSpPr txBox="1"/>
          <p:nvPr/>
        </p:nvSpPr>
        <p:spPr>
          <a:xfrm>
            <a:off x="5786508" y="8873006"/>
            <a:ext cx="3840795" cy="471924"/>
          </a:xfrm>
          <a:prstGeom prst="rect">
            <a:avLst/>
          </a:prstGeom>
          <a:solidFill>
            <a:schemeClr val="accent3">
              <a:hueOff val="-274225"/>
              <a:satOff val="26768"/>
              <a:lumOff val="11368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 sz="2400">
                <a:latin typeface="Consolas" panose="020B0609020204030204" pitchFamily="49" charset="0"/>
              </a:rPr>
              <a:t>D[6][6] = D[5][6] % 10</a:t>
            </a:r>
          </a:p>
        </p:txBody>
      </p:sp>
      <p:sp>
        <p:nvSpPr>
          <p:cNvPr id="15" name="D(left, right) &lt;--- D[left][right]">
            <a:extLst>
              <a:ext uri="{FF2B5EF4-FFF2-40B4-BE49-F238E27FC236}">
                <a16:creationId xmlns:a16="http://schemas.microsoft.com/office/drawing/2014/main" id="{80922635-20CD-4ABF-8839-07FBB4B962ED}"/>
              </a:ext>
            </a:extLst>
          </p:cNvPr>
          <p:cNvSpPr txBox="1"/>
          <p:nvPr/>
        </p:nvSpPr>
        <p:spPr>
          <a:xfrm>
            <a:off x="7531149" y="2609029"/>
            <a:ext cx="4898777" cy="410369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000">
                <a:latin typeface="Consolas" panose="020B0609020204030204" pitchFamily="49" charset="0"/>
              </a:rPr>
              <a:t>D(left, right) &lt;--- D[left][right]</a:t>
            </a:r>
          </a:p>
        </p:txBody>
      </p:sp>
      <p:sp>
        <p:nvSpPr>
          <p:cNvPr id="4" name="D(left, right)：计算数字片段的值">
            <a:extLst>
              <a:ext uri="{FF2B5EF4-FFF2-40B4-BE49-F238E27FC236}">
                <a16:creationId xmlns:a16="http://schemas.microsoft.com/office/drawing/2014/main" id="{904F2639-C5B6-D55C-0DCF-92915B25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99" y="354125"/>
            <a:ext cx="11146817" cy="115204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用函数</a:t>
            </a:r>
            <a:r>
              <a:t>D(left, right)</a:t>
            </a:r>
            <a:r>
              <a:rPr lang="zh-CN" altLang="en-US"/>
              <a:t>计算指定</a:t>
            </a:r>
            <a:r>
              <a:t>数字片段的值</a:t>
            </a:r>
            <a:r>
              <a:rPr lang="en-US"/>
              <a:t> – </a:t>
            </a:r>
            <a:r>
              <a:rPr lang="zh-CN" altLang="en-US" b="1">
                <a:solidFill>
                  <a:schemeClr val="accent4"/>
                </a:solidFill>
              </a:rPr>
              <a:t>计算技巧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50"/>
                            </p:stCondLst>
                            <p:childTnLst>
                              <p:par>
                                <p:cTn id="30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" grpId="1" animBg="1" advAuto="0"/>
      <p:bldP spid="431" grpId="2" animBg="1" advAuto="0"/>
      <p:bldP spid="432" grpId="3" animBg="1" advAuto="0"/>
      <p:bldP spid="433" grpId="4" animBg="1" advAuto="0"/>
      <p:bldP spid="434" grpId="5" animBg="1" advAuto="0"/>
      <p:bldP spid="435" grpId="6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graphicFrame>
        <p:nvGraphicFramePr>
          <p:cNvPr id="439" name="表格"/>
          <p:cNvGraphicFramePr/>
          <p:nvPr/>
        </p:nvGraphicFramePr>
        <p:xfrm>
          <a:off x="574874" y="2487856"/>
          <a:ext cx="6436395" cy="1119431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91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9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2551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00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40" name="表格"/>
          <p:cNvGraphicFramePr/>
          <p:nvPr/>
        </p:nvGraphicFramePr>
        <p:xfrm>
          <a:off x="584926" y="3784128"/>
          <a:ext cx="11834944" cy="5701312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47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793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D[i][j]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Helvetica Neue"/>
                        </a:rPr>
                        <a:t>3215125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2664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defRPr b="1">
                          <a:solidFill>
                            <a:schemeClr val="accent1">
                              <a:hueOff val="114395"/>
                              <a:lumOff val="-24975"/>
                            </a:schemeClr>
                          </a:solidFill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2" name="D[0][6] = 3215125;…"/>
          <p:cNvSpPr txBox="1"/>
          <p:nvPr/>
        </p:nvSpPr>
        <p:spPr>
          <a:xfrm>
            <a:off x="2090833" y="4361700"/>
            <a:ext cx="8823135" cy="52597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D</a:t>
            </a:r>
            <a:r>
              <a:rPr>
                <a:latin typeface="Consolas" panose="020B0609020204030204" pitchFamily="49" charset="0"/>
              </a:rPr>
              <a:t>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6</a:t>
            </a:r>
            <a:r>
              <a:rPr>
                <a:latin typeface="Consolas" panose="020B0609020204030204" pitchFamily="49" charset="0"/>
              </a:rPr>
              <a:t>] =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3215125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solidFill>
                  <a:srgbClr val="272AD8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s1 = </a:t>
            </a:r>
            <a:r>
              <a:rPr>
                <a:latin typeface="Consolas" panose="020B0609020204030204" pitchFamily="49" charset="0"/>
              </a:rPr>
              <a:t>1000000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; i&lt;=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6</a:t>
            </a:r>
            <a:r>
              <a:rPr>
                <a:latin typeface="Consolas" panose="020B0609020204030204" pitchFamily="49" charset="0"/>
              </a:rPr>
              <a:t>; i++)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D</a:t>
            </a:r>
            <a:r>
              <a:rPr>
                <a:latin typeface="Consolas" panose="020B0609020204030204" pitchFamily="49" charset="0"/>
              </a:rPr>
              <a:t>[i][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6</a:t>
            </a:r>
            <a:r>
              <a:rPr>
                <a:latin typeface="Consolas" panose="020B0609020204030204" pitchFamily="49" charset="0"/>
              </a:rPr>
              <a:t>] =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D</a:t>
            </a:r>
            <a:r>
              <a:rPr>
                <a:latin typeface="Consolas" panose="020B0609020204030204" pitchFamily="49" charset="0"/>
              </a:rPr>
              <a:t>[i-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6</a:t>
            </a:r>
            <a:r>
              <a:rPr>
                <a:latin typeface="Consolas" panose="020B0609020204030204" pitchFamily="49" charset="0"/>
              </a:rPr>
              <a:t>] % s1;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s1 = s1 /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10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}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; i&lt;=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6</a:t>
            </a:r>
            <a:r>
              <a:rPr>
                <a:latin typeface="Consolas" panose="020B0609020204030204" pitchFamily="49" charset="0"/>
              </a:rPr>
              <a:t>; i++)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j=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5</a:t>
            </a:r>
            <a:r>
              <a:rPr>
                <a:latin typeface="Consolas" panose="020B0609020204030204" pitchFamily="49" charset="0"/>
              </a:rPr>
              <a:t>; j&gt;=i; j--)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D</a:t>
            </a:r>
            <a:r>
              <a:rPr>
                <a:latin typeface="Consolas" panose="020B0609020204030204" pitchFamily="49" charset="0"/>
              </a:rPr>
              <a:t>[i][j] =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D</a:t>
            </a:r>
            <a:r>
              <a:rPr>
                <a:latin typeface="Consolas" panose="020B0609020204030204" pitchFamily="49" charset="0"/>
              </a:rPr>
              <a:t>[i][j+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] /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10</a:t>
            </a:r>
            <a:r>
              <a:rPr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D(left, right) &lt;--- D[left][right]">
            <a:extLst>
              <a:ext uri="{FF2B5EF4-FFF2-40B4-BE49-F238E27FC236}">
                <a16:creationId xmlns:a16="http://schemas.microsoft.com/office/drawing/2014/main" id="{D5ED7FFD-23A8-4474-9015-15E9E837ACAD}"/>
              </a:ext>
            </a:extLst>
          </p:cNvPr>
          <p:cNvSpPr txBox="1"/>
          <p:nvPr/>
        </p:nvSpPr>
        <p:spPr>
          <a:xfrm>
            <a:off x="7531149" y="2609029"/>
            <a:ext cx="4898777" cy="410369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000">
                <a:latin typeface="Consolas" panose="020B0609020204030204" pitchFamily="49" charset="0"/>
              </a:rPr>
              <a:t>D(left, right) &lt;--- D[left][right]</a:t>
            </a:r>
          </a:p>
        </p:txBody>
      </p:sp>
      <p:sp>
        <p:nvSpPr>
          <p:cNvPr id="6" name="D(left, right)：计算数字片段的值">
            <a:extLst>
              <a:ext uri="{FF2B5EF4-FFF2-40B4-BE49-F238E27FC236}">
                <a16:creationId xmlns:a16="http://schemas.microsoft.com/office/drawing/2014/main" id="{D96CB35B-0575-A35D-64C3-52B7D68F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99" y="354125"/>
            <a:ext cx="11146817" cy="115204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用函数</a:t>
            </a:r>
            <a:r>
              <a:t>D(left, right)</a:t>
            </a:r>
            <a:r>
              <a:rPr lang="zh-CN" altLang="en-US"/>
              <a:t>计算指定</a:t>
            </a:r>
            <a:r>
              <a:t>数字片段的值</a:t>
            </a:r>
            <a:r>
              <a:rPr lang="en-US"/>
              <a:t> – </a:t>
            </a:r>
            <a:r>
              <a:rPr lang="zh-CN" altLang="en-US" b="1">
                <a:solidFill>
                  <a:schemeClr val="accent4"/>
                </a:solidFill>
              </a:rPr>
              <a:t>代码实现</a:t>
            </a:r>
            <a:endParaRPr b="1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29</a:t>
            </a:fld>
            <a:endParaRPr/>
          </a:p>
        </p:txBody>
      </p:sp>
      <p:sp>
        <p:nvSpPr>
          <p:cNvPr id="449" name="#include &lt;iostream&gt;…"/>
          <p:cNvSpPr txBox="1"/>
          <p:nvPr/>
        </p:nvSpPr>
        <p:spPr>
          <a:xfrm>
            <a:off x="1331760" y="175449"/>
            <a:ext cx="9502601" cy="94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Consolas" panose="020B0609020204030204" pitchFamily="49" charset="0"/>
              </a:rPr>
              <a:t>#include </a:t>
            </a:r>
            <a:r>
              <a:rPr>
                <a:latin typeface="Consolas" panose="020B0609020204030204" pitchFamily="49" charset="0"/>
              </a:rPr>
              <a:t>&lt;iostream&gt;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solidFill>
                  <a:srgbClr val="78492A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#include </a:t>
            </a:r>
            <a:r>
              <a:rPr>
                <a:solidFill>
                  <a:srgbClr val="D12F1B"/>
                </a:solidFill>
                <a:latin typeface="Consolas" panose="020B0609020204030204" pitchFamily="49" charset="0"/>
              </a:rPr>
              <a:t>&lt;iomanip&gt;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>
                <a:latin typeface="Consolas" panose="020B060902020403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Consolas" panose="020B060902020403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const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3215125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>
                <a:latin typeface="Consolas" panose="020B0609020204030204" pitchFamily="49" charset="0"/>
              </a:rPr>
              <a:t>/// 示例数据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D[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>
                <a:latin typeface="Consolas" panose="020B0609020204030204" pitchFamily="49" charset="0"/>
              </a:rPr>
              <a:t>/// 大小与示例数据有关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void</a:t>
            </a:r>
            <a:r>
              <a:rPr>
                <a:latin typeface="Consolas" panose="020B0609020204030204" pitchFamily="49" charset="0"/>
              </a:rPr>
              <a:t> InitD()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D</a:t>
            </a:r>
            <a:r>
              <a:rPr>
                <a:latin typeface="Consolas" panose="020B0609020204030204" pitchFamily="49" charset="0"/>
              </a:rPr>
              <a:t>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6</a:t>
            </a:r>
            <a:r>
              <a:rPr>
                <a:latin typeface="Consolas" panose="020B0609020204030204" pitchFamily="49" charset="0"/>
              </a:rPr>
              <a:t>] =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s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  <a:ea typeface="Helvetica"/>
                <a:cs typeface="Helvetica"/>
                <a:sym typeface="Helvetica"/>
              </a:rPr>
              <a:t>   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Helvetica"/>
                <a:cs typeface="Helvetica"/>
                <a:sym typeface="Helvetica"/>
              </a:rPr>
              <a:t>..(略)..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}</a:t>
            </a: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latin typeface="Menlo"/>
                <a:ea typeface="Menlo"/>
                <a:cs typeface="Menlo"/>
                <a:sym typeface="Menlo"/>
              </a:defRPr>
            </a:pP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P(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left,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right,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k) {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</a:rPr>
              <a:t> ..(略).. </a:t>
            </a:r>
            <a:r>
              <a:rPr>
                <a:latin typeface="Consolas" panose="020B0609020204030204" pitchFamily="49" charset="0"/>
              </a:rPr>
              <a:t>}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latin typeface="Menlo"/>
                <a:ea typeface="Menlo"/>
                <a:cs typeface="Menlo"/>
                <a:sym typeface="Menlo"/>
              </a:defRPr>
            </a:pP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main()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>
                <a:latin typeface="Consolas" panose="020B0609020204030204" pitchFamily="49" charset="0"/>
              </a:rPr>
              <a:t>InitD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>
                <a:latin typeface="Consolas" panose="020B0609020204030204" pitchFamily="49" charset="0"/>
              </a:rPr>
              <a:t> &lt;&lt; </a:t>
            </a:r>
            <a:r>
              <a:rPr>
                <a:solidFill>
                  <a:srgbClr val="31595D"/>
                </a:solidFill>
                <a:latin typeface="Consolas" panose="020B0609020204030204" pitchFamily="49" charset="0"/>
              </a:rPr>
              <a:t>P</a:t>
            </a:r>
            <a:r>
              <a:rPr>
                <a:latin typeface="Consolas" panose="020B0609020204030204" pitchFamily="49" charset="0"/>
              </a:rPr>
              <a:t>(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6</a:t>
            </a:r>
            <a:r>
              <a:rPr>
                <a:latin typeface="Consolas" panose="020B060902020403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>
                <a:latin typeface="Consolas" panose="020B0609020204030204" pitchFamily="49" charset="0"/>
              </a:rPr>
              <a:t>) &lt;&lt; </a:t>
            </a:r>
            <a:r>
              <a:rPr>
                <a:solidFill>
                  <a:srgbClr val="3E1E81"/>
                </a:solidFill>
                <a:latin typeface="Consolas" panose="020B0609020204030204" pitchFamily="49" charset="0"/>
              </a:rPr>
              <a:t>endl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>
                <a:latin typeface="Consolas" panose="020B060902020403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10000"/>
              </a:lnSpc>
              <a:tabLst>
                <a:tab pos="406400" algn="l"/>
              </a:tabLst>
              <a:defRPr sz="29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像" descr="图像">
            <a:extLst>
              <a:ext uri="{FF2B5EF4-FFF2-40B4-BE49-F238E27FC236}">
                <a16:creationId xmlns:a16="http://schemas.microsoft.com/office/drawing/2014/main" id="{5205556C-4E31-16A4-4479-DFA035FAE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5" y="1574863"/>
            <a:ext cx="12150329" cy="66038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6297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07B13-87B0-4535-86FC-51CA305B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子问题重叠导致算法存在</a:t>
            </a:r>
            <a:r>
              <a:rPr lang="zh-CN" altLang="en-US" b="1">
                <a:solidFill>
                  <a:srgbClr val="FFFF00"/>
                </a:solidFill>
              </a:rPr>
              <a:t>重复计算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9267BB3-A8B8-4B6F-B676-B1DF28CA78E3}"/>
              </a:ext>
            </a:extLst>
          </p:cNvPr>
          <p:cNvSpPr/>
          <p:nvPr/>
        </p:nvSpPr>
        <p:spPr>
          <a:xfrm>
            <a:off x="11272234" y="5646849"/>
            <a:ext cx="907472" cy="602672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8E1CC7-8FDA-7349-C7E6-D494AA828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1" y="2245588"/>
            <a:ext cx="10370240" cy="69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7827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sp>
        <p:nvSpPr>
          <p:cNvPr id="452" name="【编程技巧】避免重复的一点小改进"/>
          <p:cNvSpPr>
            <a:spLocks noGrp="1"/>
          </p:cNvSpPr>
          <p:nvPr>
            <p:ph type="title"/>
          </p:nvPr>
        </p:nvSpPr>
        <p:spPr>
          <a:xfrm>
            <a:off x="547201" y="354125"/>
            <a:ext cx="7689123" cy="1152045"/>
          </a:xfrm>
          <a:prstGeom prst="rect">
            <a:avLst/>
          </a:prstGeom>
          <a:solidFill>
            <a:schemeClr val="accent1">
              <a:lumOff val="-13575"/>
            </a:schemeClr>
          </a:solidFill>
        </p:spPr>
        <p:txBody>
          <a:bodyPr/>
          <a:lstStyle/>
          <a:p>
            <a:pPr algn="l"/>
            <a:r>
              <a:t>【编程技巧】</a:t>
            </a:r>
            <a:r>
              <a:rPr lang="zh-CN" altLang="en-US"/>
              <a:t>备忘录：</a:t>
            </a:r>
            <a:r>
              <a:t>避免重复</a:t>
            </a:r>
            <a:r>
              <a:rPr lang="zh-CN" altLang="en-US"/>
              <a:t>计算</a:t>
            </a:r>
            <a:endParaRPr/>
          </a:p>
        </p:txBody>
      </p:sp>
      <p:sp>
        <p:nvSpPr>
          <p:cNvPr id="453" name="int Q[7][7][3] = {0}; /// 大小与示例数据有关…"/>
          <p:cNvSpPr txBox="1"/>
          <p:nvPr/>
        </p:nvSpPr>
        <p:spPr>
          <a:xfrm>
            <a:off x="644566" y="2415411"/>
            <a:ext cx="9605194" cy="6820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Q[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>
                <a:latin typeface="Consolas" panose="020B0609020204030204" pitchFamily="49" charset="0"/>
              </a:rPr>
              <a:t>/// 大小与示例数据有关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P(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left,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right,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k)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>
                <a:latin typeface="Consolas" panose="020B0609020204030204" pitchFamily="49" charset="0"/>
              </a:rPr>
              <a:t> (k==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)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return</a:t>
            </a:r>
            <a:r>
              <a:rPr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D</a:t>
            </a:r>
            <a:r>
              <a:rPr>
                <a:latin typeface="Consolas" panose="020B0609020204030204" pitchFamily="49" charset="0"/>
              </a:rPr>
              <a:t>[left][right];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Q</a:t>
            </a:r>
            <a:r>
              <a:rPr>
                <a:latin typeface="Consolas" panose="020B0609020204030204" pitchFamily="49" charset="0"/>
              </a:rPr>
              <a:t>[left][right][k] ==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rgbClr val="BA2DA2"/>
                </a:solidFill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i=left; i&lt;=right-k; i++)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x =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D</a:t>
            </a:r>
            <a:r>
              <a:rPr>
                <a:latin typeface="Consolas" panose="020B0609020204030204" pitchFamily="49" charset="0"/>
              </a:rPr>
              <a:t>[left][i] * </a:t>
            </a:r>
            <a:r>
              <a:rPr>
                <a:solidFill>
                  <a:srgbClr val="31595D"/>
                </a:solidFill>
                <a:latin typeface="Consolas" panose="020B0609020204030204" pitchFamily="49" charset="0"/>
              </a:rPr>
              <a:t>P</a:t>
            </a:r>
            <a:r>
              <a:rPr>
                <a:latin typeface="Consolas" panose="020B0609020204030204" pitchFamily="49" charset="0"/>
              </a:rPr>
              <a:t>(i+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, right, k-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);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>
                <a:latin typeface="Consolas" panose="020B0609020204030204" pitchFamily="49" charset="0"/>
              </a:rPr>
              <a:t> (x &gt; </a:t>
            </a:r>
            <a:r>
              <a:rPr lang="en-US" altLang="zh-CN">
                <a:solidFill>
                  <a:srgbClr val="4F8187"/>
                </a:solidFill>
                <a:latin typeface="Consolas" panose="020B0609020204030204" pitchFamily="49" charset="0"/>
              </a:rPr>
              <a:t>Q</a:t>
            </a:r>
            <a:r>
              <a:rPr lang="en-US" altLang="zh-CN">
                <a:latin typeface="Consolas" panose="020B0609020204030204" pitchFamily="49" charset="0"/>
              </a:rPr>
              <a:t>[left][right][k]</a:t>
            </a:r>
            <a:r>
              <a:rPr>
                <a:latin typeface="Consolas" panose="020B0609020204030204" pitchFamily="49" charset="0"/>
              </a:rPr>
              <a:t>) max = x;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}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4F8187"/>
                </a:solidFill>
                <a:latin typeface="Consolas" panose="020B0609020204030204" pitchFamily="49" charset="0"/>
              </a:rPr>
              <a:t>Q</a:t>
            </a:r>
            <a:r>
              <a:rPr lang="en-US">
                <a:latin typeface="Consolas" panose="020B0609020204030204" pitchFamily="49" charset="0"/>
              </a:rPr>
              <a:t>[left][right][k] = max;</a:t>
            </a:r>
            <a:endParaRPr lang="en-US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 lang="en-US">
                <a:latin typeface="Consolas" panose="020B0609020204030204" pitchFamily="49" charset="0"/>
              </a:rPr>
              <a:t>    }</a:t>
            </a:r>
            <a:endParaRPr lang="en-US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return</a:t>
            </a:r>
            <a:r>
              <a:rPr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Q</a:t>
            </a:r>
            <a:r>
              <a:rPr>
                <a:latin typeface="Consolas" panose="020B0609020204030204" pitchFamily="49" charset="0"/>
              </a:rPr>
              <a:t>[left][right][k];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26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54" name="圆角矩形 圆角矩形" descr="圆角矩形 圆角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48070" y="7128865"/>
            <a:ext cx="4768873" cy="610292"/>
          </a:xfrm>
          <a:prstGeom prst="rect">
            <a:avLst/>
          </a:prstGeom>
        </p:spPr>
      </p:pic>
      <p:pic>
        <p:nvPicPr>
          <p:cNvPr id="456" name="圆角矩形 圆角矩形" descr="圆角矩形 圆角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86" y="8146963"/>
            <a:ext cx="4895950" cy="610293"/>
          </a:xfrm>
          <a:prstGeom prst="rect">
            <a:avLst/>
          </a:prstGeom>
        </p:spPr>
      </p:pic>
      <p:pic>
        <p:nvPicPr>
          <p:cNvPr id="458" name="圆角矩形 圆角矩形" descr="圆角矩形 圆角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86" y="4535773"/>
            <a:ext cx="5516891" cy="610292"/>
          </a:xfrm>
          <a:prstGeom prst="rect">
            <a:avLst/>
          </a:prstGeom>
        </p:spPr>
      </p:pic>
      <p:pic>
        <p:nvPicPr>
          <p:cNvPr id="460" name="圆角矩形 圆角矩形" descr="圆角矩形 圆角矩形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40575" y="2486052"/>
            <a:ext cx="4050705" cy="61029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9E71E71-EB4C-A918-6167-315D10246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632" y="2087333"/>
            <a:ext cx="4551394" cy="3058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3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3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" grpId="3" animBg="1" advAuto="0"/>
      <p:bldP spid="456" grpId="4" animBg="1" advAuto="0"/>
      <p:bldP spid="458" grpId="2" animBg="1" advAuto="0"/>
      <p:bldP spid="460" grpId="1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32</a:t>
            </a:fld>
            <a:endParaRPr/>
          </a:p>
        </p:txBody>
      </p:sp>
      <p:sp>
        <p:nvSpPr>
          <p:cNvPr id="464" name="【任务14.2】钢条切割问题"/>
          <p:cNvSpPr>
            <a:spLocks noGrp="1"/>
          </p:cNvSpPr>
          <p:nvPr>
            <p:ph type="title"/>
          </p:nvPr>
        </p:nvSpPr>
        <p:spPr>
          <a:xfrm>
            <a:off x="547201" y="354125"/>
            <a:ext cx="5866478" cy="1152045"/>
          </a:xfrm>
          <a:prstGeom prst="rect">
            <a:avLst/>
          </a:prstGeom>
        </p:spPr>
        <p:txBody>
          <a:bodyPr/>
          <a:lstStyle/>
          <a:p>
            <a:pPr algn="l"/>
            <a:r>
              <a:t>【任务1</a:t>
            </a:r>
            <a:r>
              <a:rPr lang="en-US"/>
              <a:t>1</a:t>
            </a:r>
            <a:r>
              <a:t>.</a:t>
            </a:r>
            <a:r>
              <a:rPr lang="en-US" altLang="zh-CN"/>
              <a:t>2</a:t>
            </a:r>
            <a:r>
              <a:t>】钢条切割问题</a:t>
            </a:r>
          </a:p>
        </p:txBody>
      </p:sp>
      <p:sp>
        <p:nvSpPr>
          <p:cNvPr id="465" name="某公司购买长钢条，切割为短钢条后出售。假定切割工序是没有成本支出的。公司管理层希望知道最佳的切割方案。下表是该公司的价格表样例。"/>
          <p:cNvSpPr txBox="1"/>
          <p:nvPr/>
        </p:nvSpPr>
        <p:spPr>
          <a:xfrm>
            <a:off x="619161" y="2313647"/>
            <a:ext cx="11766478" cy="1091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30000"/>
              </a:lnSpc>
              <a:defRPr sz="2600"/>
            </a:lvl1pPr>
          </a:lstStyle>
          <a:p>
            <a:r>
              <a:t>某公司购买长钢条，</a:t>
            </a:r>
            <a:r>
              <a:rPr lang="zh-CN" altLang="en-US"/>
              <a:t>将它</a:t>
            </a:r>
            <a:r>
              <a:t>切割为</a:t>
            </a:r>
            <a:r>
              <a:rPr lang="zh-CN" altLang="en-US"/>
              <a:t>若干</a:t>
            </a:r>
            <a:r>
              <a:t>短钢条后</a:t>
            </a:r>
            <a:r>
              <a:rPr lang="zh-CN" altLang="en-US"/>
              <a:t>再</a:t>
            </a:r>
            <a:r>
              <a:t>出售。</a:t>
            </a:r>
            <a:r>
              <a:rPr lang="zh-CN" altLang="en-US"/>
              <a:t>下表是公司制定的不同长度钢条价格表。</a:t>
            </a:r>
            <a:r>
              <a:t>假定切割工序是没有成本支出的</a:t>
            </a:r>
            <a:r>
              <a:rPr lang="zh-CN" altLang="en-US"/>
              <a:t>，</a:t>
            </a:r>
            <a:r>
              <a:t>希望</a:t>
            </a:r>
            <a:r>
              <a:rPr lang="zh-CN" altLang="en-US"/>
              <a:t>给出</a:t>
            </a:r>
            <a:r>
              <a:t>最佳的切割方案。</a:t>
            </a:r>
          </a:p>
        </p:txBody>
      </p:sp>
      <p:graphicFrame>
        <p:nvGraphicFramePr>
          <p:cNvPr id="466" name="表格"/>
          <p:cNvGraphicFramePr/>
          <p:nvPr>
            <p:extLst>
              <p:ext uri="{D42A27DB-BD31-4B8C-83A1-F6EECF244321}">
                <p14:modId xmlns:p14="http://schemas.microsoft.com/office/powerpoint/2010/main" val="2369579614"/>
              </p:ext>
            </p:extLst>
          </p:nvPr>
        </p:nvGraphicFramePr>
        <p:xfrm>
          <a:off x="1056564" y="3744280"/>
          <a:ext cx="10891672" cy="1812395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99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1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0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01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1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01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886862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长度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533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 b="1">
                          <a:sym typeface="Helvetica Neue"/>
                        </a:rPr>
                        <a:t>价格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olidFill>
                            <a:srgbClr val="0070C0"/>
                          </a:solidFill>
                          <a:latin typeface="Lucida Handwriting" panose="03010101010101010101" pitchFamily="66" charset="0"/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olidFill>
                            <a:srgbClr val="0070C0"/>
                          </a:solidFill>
                          <a:latin typeface="Lucida Handwriting" panose="03010101010101010101" pitchFamily="66" charset="0"/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olidFill>
                            <a:srgbClr val="0070C0"/>
                          </a:solidFill>
                          <a:latin typeface="Lucida Handwriting" panose="03010101010101010101" pitchFamily="66" charset="0"/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olidFill>
                            <a:srgbClr val="0070C0"/>
                          </a:solidFill>
                          <a:latin typeface="Lucida Handwriting" panose="03010101010101010101" pitchFamily="66" charset="0"/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olidFill>
                            <a:srgbClr val="0070C0"/>
                          </a:solidFill>
                          <a:latin typeface="Lucida Handwriting" panose="03010101010101010101" pitchFamily="66" charset="0"/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olidFill>
                            <a:srgbClr val="0070C0"/>
                          </a:solidFill>
                          <a:latin typeface="Lucida Handwriting" panose="03010101010101010101" pitchFamily="66" charset="0"/>
                          <a:sym typeface="Helvetica Neue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olidFill>
                            <a:srgbClr val="0070C0"/>
                          </a:solidFill>
                          <a:latin typeface="Lucida Handwriting" panose="03010101010101010101" pitchFamily="66" charset="0"/>
                          <a:sym typeface="Helvetica Neue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olidFill>
                            <a:srgbClr val="0070C0"/>
                          </a:solidFill>
                          <a:latin typeface="Lucida Handwriting" panose="03010101010101010101" pitchFamily="66" charset="0"/>
                          <a:sym typeface="Helvetica Neue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olidFill>
                            <a:srgbClr val="0070C0"/>
                          </a:solidFill>
                          <a:latin typeface="Lucida Handwriting" panose="03010101010101010101" pitchFamily="66" charset="0"/>
                          <a:sym typeface="Helvetica Neue"/>
                        </a:rPr>
                        <a:t>24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olidFill>
                            <a:srgbClr val="0070C0"/>
                          </a:solidFill>
                          <a:latin typeface="Lucida Handwriting" panose="03010101010101010101" pitchFamily="66" charset="0"/>
                          <a:sym typeface="Helvetica Neue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7" name="给定一段长为n的钢条和一个价格表 p(i), i = 1, 2, 3, ..., n，求切割钢条方案，使得销售收益r(n)最大。…"/>
          <p:cNvSpPr txBox="1"/>
          <p:nvPr/>
        </p:nvSpPr>
        <p:spPr>
          <a:xfrm>
            <a:off x="1020330" y="5895791"/>
            <a:ext cx="11116539" cy="3692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2600"/>
            </a:pPr>
            <a:r>
              <a:rPr lang="zh-CN" altLang="en-US">
                <a:solidFill>
                  <a:srgbClr val="0070C0"/>
                </a:solidFill>
              </a:rPr>
              <a:t>问题的另一种描述：</a:t>
            </a:r>
            <a:endParaRPr lang="en-US" altLang="zh-CN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defRPr sz="2600"/>
            </a:pPr>
            <a:r>
              <a:rPr lang="en-US">
                <a:solidFill>
                  <a:srgbClr val="0070C0"/>
                </a:solidFill>
              </a:rPr>
              <a:t>        </a:t>
            </a:r>
            <a:r>
              <a:rPr>
                <a:solidFill>
                  <a:srgbClr val="0070C0"/>
                </a:solidFill>
              </a:rPr>
              <a:t>给定一段长为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n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的钢条和一个价格表 p(i), i = 1, 2, 3, ..., n，</a:t>
            </a:r>
            <a:endParaRPr lang="en-US" altLang="zh-CN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defRPr sz="2600"/>
            </a:pPr>
            <a:r>
              <a:rPr lang="en-US">
                <a:solidFill>
                  <a:srgbClr val="0070C0"/>
                </a:solidFill>
              </a:rPr>
              <a:t>        </a:t>
            </a:r>
            <a:r>
              <a:rPr>
                <a:solidFill>
                  <a:srgbClr val="0070C0"/>
                </a:solidFill>
              </a:rPr>
              <a:t>求切割钢条</a:t>
            </a:r>
            <a:r>
              <a:rPr lang="zh-CN" altLang="en-US">
                <a:solidFill>
                  <a:srgbClr val="0070C0"/>
                </a:solidFill>
              </a:rPr>
              <a:t>的最佳</a:t>
            </a:r>
            <a:r>
              <a:rPr>
                <a:solidFill>
                  <a:srgbClr val="0070C0"/>
                </a:solidFill>
              </a:rPr>
              <a:t>方案，使得销售收益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r(n)</a:t>
            </a:r>
            <a:r>
              <a:rPr lang="en-US" altLang="zh-CN">
                <a:solidFill>
                  <a:srgbClr val="0070C0"/>
                </a:solidFill>
              </a:rPr>
              <a:t> </a:t>
            </a:r>
            <a:r>
              <a:rPr>
                <a:solidFill>
                  <a:srgbClr val="0070C0"/>
                </a:solidFill>
              </a:rPr>
              <a:t>最大。</a:t>
            </a:r>
          </a:p>
          <a:p>
            <a:pPr>
              <a:lnSpc>
                <a:spcPct val="130000"/>
              </a:lnSpc>
              <a:defRPr sz="2600"/>
            </a:pPr>
            <a:endParaRPr/>
          </a:p>
          <a:p>
            <a:pPr>
              <a:lnSpc>
                <a:spcPct val="130000"/>
              </a:lnSpc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注意：</a:t>
            </a:r>
          </a:p>
          <a:p>
            <a:pPr>
              <a:lnSpc>
                <a:spcPct val="130000"/>
              </a:lnSpc>
              <a:defRPr sz="2600"/>
            </a:pPr>
            <a:r>
              <a:rPr lang="zh-CN" altLang="en-US"/>
              <a:t>显然，对于</a:t>
            </a:r>
            <a:r>
              <a:t>长度为n的钢条</a:t>
            </a:r>
            <a:r>
              <a:rPr lang="zh-CN" altLang="en-US"/>
              <a:t>，如果</a:t>
            </a:r>
            <a:r>
              <a:t>价格p(n)足够大，</a:t>
            </a:r>
            <a:r>
              <a:rPr lang="zh-CN" altLang="en-US"/>
              <a:t>则</a:t>
            </a:r>
            <a:r>
              <a:t>最佳切割方案可能就是完全不切割。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sp>
        <p:nvSpPr>
          <p:cNvPr id="470" name="解题思路1：与或图"/>
          <p:cNvSpPr>
            <a:spLocks noGrp="1"/>
          </p:cNvSpPr>
          <p:nvPr>
            <p:ph type="title"/>
          </p:nvPr>
        </p:nvSpPr>
        <p:spPr>
          <a:xfrm>
            <a:off x="547201" y="354125"/>
            <a:ext cx="6542619" cy="1152045"/>
          </a:xfrm>
          <a:prstGeom prst="rect">
            <a:avLst/>
          </a:prstGeom>
        </p:spPr>
        <p:txBody>
          <a:bodyPr/>
          <a:lstStyle/>
          <a:p>
            <a:pPr algn="r"/>
            <a:r>
              <a:t>解题思路</a:t>
            </a:r>
            <a:r>
              <a:rPr lang="en-US" altLang="zh-CN"/>
              <a:t>1</a:t>
            </a:r>
            <a:r>
              <a:t>：</a:t>
            </a:r>
            <a:r>
              <a:rPr lang="zh-CN" altLang="en-US" b="1">
                <a:solidFill>
                  <a:srgbClr val="FFFF00"/>
                </a:solidFill>
              </a:rPr>
              <a:t>第一刀</a:t>
            </a:r>
            <a:r>
              <a:rPr lang="zh-CN" altLang="en-US"/>
              <a:t>割在哪里？</a:t>
            </a:r>
            <a:endParaRPr/>
          </a:p>
        </p:txBody>
      </p:sp>
      <p:sp>
        <p:nvSpPr>
          <p:cNvPr id="473" name="思路：将钢条从左边切割下长度为i的一段，只对右边剩下的长度为n-i的一段继续进行切割（递归求解），对左边的一段不再进行切割，则有如下与或图："/>
          <p:cNvSpPr txBox="1"/>
          <p:nvPr/>
        </p:nvSpPr>
        <p:spPr>
          <a:xfrm>
            <a:off x="547201" y="2277501"/>
            <a:ext cx="11840744" cy="2230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just">
              <a:lnSpc>
                <a:spcPct val="150000"/>
              </a:lnSpc>
              <a:defRPr sz="2600"/>
            </a:pPr>
            <a:r>
              <a:rPr sz="3200">
                <a:solidFill>
                  <a:schemeClr val="tx1"/>
                </a:solidFill>
              </a:rPr>
              <a:t>思路：</a:t>
            </a:r>
            <a:endParaRPr lang="en-US" altLang="zh-CN" sz="320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defRPr sz="2600"/>
            </a:pPr>
            <a:r>
              <a:rPr sz="3200">
                <a:solidFill>
                  <a:schemeClr val="tx1"/>
                </a:solidFill>
              </a:rPr>
              <a:t>将钢条从左边切割下长度为i的一段，</a:t>
            </a:r>
            <a:r>
              <a:rPr sz="3200">
                <a:solidFill>
                  <a:schemeClr val="tx1"/>
                </a:solidFill>
                <a:highlight>
                  <a:srgbClr val="FFFF00"/>
                </a:highlight>
              </a:rPr>
              <a:t>只对</a:t>
            </a:r>
            <a:r>
              <a:rPr sz="3200">
                <a:solidFill>
                  <a:schemeClr val="tx1"/>
                </a:solidFill>
              </a:rPr>
              <a:t>右边剩下的长度为n-i的一段继续进行切割（递归求解），对左边的一段</a:t>
            </a:r>
            <a:r>
              <a:rPr sz="3200">
                <a:solidFill>
                  <a:schemeClr val="tx1"/>
                </a:solidFill>
                <a:highlight>
                  <a:srgbClr val="FFFF00"/>
                </a:highlight>
              </a:rPr>
              <a:t>不再</a:t>
            </a:r>
            <a:r>
              <a:rPr sz="3200">
                <a:solidFill>
                  <a:schemeClr val="tx1"/>
                </a:solidFill>
              </a:rPr>
              <a:t>进行切割</a:t>
            </a:r>
            <a:r>
              <a:rPr lang="zh-CN" altLang="en-US" sz="3200">
                <a:solidFill>
                  <a:schemeClr val="tx1"/>
                </a:solidFill>
              </a:rPr>
              <a:t>。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147E74-72F5-43D5-82A2-A6D1384BF6DB}"/>
              </a:ext>
            </a:extLst>
          </p:cNvPr>
          <p:cNvSpPr/>
          <p:nvPr/>
        </p:nvSpPr>
        <p:spPr>
          <a:xfrm>
            <a:off x="2208177" y="5178848"/>
            <a:ext cx="1352145" cy="6614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>
            <a:solidFill>
              <a:srgbClr val="00206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3600" b="0">
                <a:solidFill>
                  <a:schemeClr val="tx1"/>
                </a:solidFill>
                <a:latin typeface="Arial Rounded MT Bold" panose="020F0704030504030204" pitchFamily="34" charset="0"/>
                <a:ea typeface="+mn-ea"/>
                <a:cs typeface="+mn-cs"/>
                <a:sym typeface="Helvetica Neue Medium"/>
              </a:rPr>
              <a:t>i</a:t>
            </a: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Arial Rounded MT Bold" panose="020F0704030504030204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4793AC-3C99-4767-A71A-18B7DE0593A4}"/>
              </a:ext>
            </a:extLst>
          </p:cNvPr>
          <p:cNvSpPr/>
          <p:nvPr/>
        </p:nvSpPr>
        <p:spPr>
          <a:xfrm>
            <a:off x="3677054" y="5178848"/>
            <a:ext cx="7402749" cy="6614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rgbClr val="00206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600" b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  <a:sym typeface="Helvetica Neue Medium"/>
              </a:rPr>
              <a:t>n – i </a:t>
            </a:r>
            <a:endParaRPr lang="zh-CN" altLang="en-US" sz="3600" b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9A22-E227-47A6-8D72-6D1E4FC27865}"/>
              </a:ext>
            </a:extLst>
          </p:cNvPr>
          <p:cNvSpPr txBox="1"/>
          <p:nvPr/>
        </p:nvSpPr>
        <p:spPr>
          <a:xfrm>
            <a:off x="678327" y="6857470"/>
            <a:ext cx="12633267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>
                <a:latin typeface="Arial Rounded MT Bold" panose="020F0704030504030204" pitchFamily="34" charset="0"/>
              </a:rPr>
              <a:t>因为最左段不再被切割，所以其收益恒定为 </a:t>
            </a:r>
            <a:r>
              <a:rPr lang="en-US" altLang="zh-CN" sz="2800">
                <a:latin typeface="Consolas" panose="020B0609020204030204" pitchFamily="49" charset="0"/>
              </a:rPr>
              <a:t>p[i] </a:t>
            </a:r>
            <a:r>
              <a:rPr lang="zh-CN" altLang="en-US" sz="3200">
                <a:latin typeface="Arial Rounded MT Bold" panose="020F0704030504030204" pitchFamily="34" charset="0"/>
              </a:rPr>
              <a:t>。</a:t>
            </a:r>
            <a:endParaRPr lang="en-US" altLang="zh-CN" sz="3200">
              <a:latin typeface="Arial Rounded MT Bold" panose="020F0704030504030204" pitchFamily="34" charset="0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3200">
                <a:highlight>
                  <a:srgbClr val="FFFF00"/>
                </a:highlight>
                <a:latin typeface="Arial Rounded MT Bold" panose="020F0704030504030204" pitchFamily="34" charset="0"/>
              </a:rPr>
              <a:t>这种情况下（左段长</a:t>
            </a:r>
            <a:r>
              <a:rPr lang="en-US" altLang="zh-CN" sz="3200">
                <a:highlight>
                  <a:srgbClr val="FFFF00"/>
                </a:highlight>
                <a:latin typeface="Arial Rounded MT Bold" panose="020F0704030504030204" pitchFamily="34" charset="0"/>
              </a:rPr>
              <a:t>i</a:t>
            </a:r>
            <a:r>
              <a:rPr lang="zh-CN" altLang="en-US" sz="3200">
                <a:highlight>
                  <a:srgbClr val="FFFF00"/>
                </a:highlight>
                <a:latin typeface="Arial Rounded MT Bold" panose="020F0704030504030204" pitchFamily="34" charset="0"/>
              </a:rPr>
              <a:t>）</a:t>
            </a:r>
            <a:r>
              <a:rPr lang="zh-CN" altLang="en-US" sz="3200">
                <a:latin typeface="Arial Rounded MT Bold" panose="020F0704030504030204" pitchFamily="34" charset="0"/>
              </a:rPr>
              <a:t>，最大销售收益 </a:t>
            </a:r>
            <a:r>
              <a:rPr kumimoji="0" lang="en-US" altLang="zh-CN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cut(n) = p[i] + cut(n-i) </a:t>
            </a: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 Rounded MT Bold" panose="020F0704030504030204" pitchFamily="34" charset="0"/>
                <a:sym typeface="Helvetica Neue"/>
              </a:rPr>
              <a:t>。</a:t>
            </a:r>
            <a:endParaRPr kumimoji="0" lang="en-US" altLang="zh-CN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 Rounded MT Bold" panose="020F0704030504030204" pitchFamily="34" charset="0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Rounded MT Bold" panose="020F0704030504030204" pitchFamily="34" charset="0"/>
                <a:sym typeface="Helvetica Neue"/>
              </a:rPr>
              <a:t>枚举所有的可能性 </a:t>
            </a:r>
            <a:r>
              <a:rPr lang="en-US" altLang="zh-CN" sz="3200">
                <a:solidFill>
                  <a:srgbClr val="FF0000"/>
                </a:solidFill>
                <a:latin typeface="Arial Rounded MT Bold" panose="020F0704030504030204" pitchFamily="34" charset="0"/>
              </a:rPr>
              <a:t>—— </a:t>
            </a:r>
            <a:r>
              <a:rPr lang="zh-CN" altLang="en-US" sz="3200">
                <a:solidFill>
                  <a:srgbClr val="FF0000"/>
                </a:solidFill>
                <a:latin typeface="Arial Rounded MT Bold" panose="020F0704030504030204" pitchFamily="34" charset="0"/>
              </a:rPr>
              <a:t>不同的长度 </a:t>
            </a:r>
            <a:r>
              <a:rPr lang="en-US" altLang="zh-CN" sz="3200">
                <a:solidFill>
                  <a:srgbClr val="FF0000"/>
                </a:solidFill>
                <a:latin typeface="Arial Rounded MT Bold" panose="020F0704030504030204" pitchFamily="34" charset="0"/>
              </a:rPr>
              <a:t>i </a:t>
            </a:r>
            <a:r>
              <a:rPr lang="zh-CN" altLang="en-US" sz="3200">
                <a:solidFill>
                  <a:srgbClr val="FF0000"/>
                </a:solidFill>
                <a:latin typeface="Arial Rounded MT Bold" panose="020F0704030504030204" pitchFamily="34" charset="0"/>
              </a:rPr>
              <a:t>，从中找出最大值。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Arial Rounded MT Bold" panose="020F0704030504030204" pitchFamily="34" charset="0"/>
              <a:sym typeface="Helvetica Neue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89F55C-F632-4984-9FEF-ECD084C5D61B}"/>
              </a:ext>
            </a:extLst>
          </p:cNvPr>
          <p:cNvSpPr txBox="1"/>
          <p:nvPr/>
        </p:nvSpPr>
        <p:spPr>
          <a:xfrm>
            <a:off x="2502734" y="6010988"/>
            <a:ext cx="100668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p[i]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1F53E7D-1729-40D8-A204-86C62495FA55}"/>
              </a:ext>
            </a:extLst>
          </p:cNvPr>
          <p:cNvSpPr txBox="1"/>
          <p:nvPr/>
        </p:nvSpPr>
        <p:spPr>
          <a:xfrm>
            <a:off x="6613795" y="6010987"/>
            <a:ext cx="191077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spc="0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cut(n-i)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FillTx/>
              <a:latin typeface="Consolas" panose="020B0609020204030204" pitchFamily="49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12" y="2180782"/>
            <a:ext cx="10420176" cy="6775351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  <p:sp>
        <p:nvSpPr>
          <p:cNvPr id="470" name="解题思路1：与或图"/>
          <p:cNvSpPr>
            <a:spLocks noGrp="1"/>
          </p:cNvSpPr>
          <p:nvPr>
            <p:ph type="title"/>
          </p:nvPr>
        </p:nvSpPr>
        <p:spPr>
          <a:xfrm>
            <a:off x="547201" y="354125"/>
            <a:ext cx="7759672" cy="1152045"/>
          </a:xfrm>
          <a:prstGeom prst="rect">
            <a:avLst/>
          </a:prstGeom>
        </p:spPr>
        <p:txBody>
          <a:bodyPr/>
          <a:lstStyle/>
          <a:p>
            <a:r>
              <a:t>解题思路</a:t>
            </a:r>
            <a:r>
              <a:rPr lang="en-US" altLang="zh-CN"/>
              <a:t>1</a:t>
            </a:r>
            <a:r>
              <a:rPr lang="zh-CN" altLang="en-US"/>
              <a:t>（与或图）：枚举 </a:t>
            </a:r>
            <a:r>
              <a:rPr lang="en-US" altLang="zh-CN"/>
              <a:t>+ </a:t>
            </a:r>
            <a:r>
              <a:rPr lang="zh-CN" altLang="en-US"/>
              <a:t>递归</a:t>
            </a:r>
            <a:endParaRPr/>
          </a:p>
        </p:txBody>
      </p:sp>
      <p:sp>
        <p:nvSpPr>
          <p:cNvPr id="472" name="数组 int p[N] 是价格表"/>
          <p:cNvSpPr txBox="1"/>
          <p:nvPr/>
        </p:nvSpPr>
        <p:spPr>
          <a:xfrm>
            <a:off x="8030429" y="9050136"/>
            <a:ext cx="3194785" cy="471924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sz="2400"/>
              <a:t>数组 int p[N] 是价格表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E8EFBC-B3C0-4BF5-8350-B07DB0971CAA}"/>
              </a:ext>
            </a:extLst>
          </p:cNvPr>
          <p:cNvSpPr txBox="1"/>
          <p:nvPr/>
        </p:nvSpPr>
        <p:spPr>
          <a:xfrm>
            <a:off x="8030429" y="5507069"/>
            <a:ext cx="321232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第一刀在哪里？要通过枚举（比较）</a:t>
            </a:r>
            <a:r>
              <a:rPr lang="zh-CN" altLang="en-US"/>
              <a:t>来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产生</a:t>
            </a:r>
            <a:r>
              <a:rPr lang="en-US" altLang="zh-CN"/>
              <a:t>!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弧形 6">
            <a:extLst>
              <a:ext uri="{FF2B5EF4-FFF2-40B4-BE49-F238E27FC236}">
                <a16:creationId xmlns:a16="http://schemas.microsoft.com/office/drawing/2014/main" id="{1DE3FAA1-B152-443E-9C5C-78ED5358D80C}"/>
              </a:ext>
            </a:extLst>
          </p:cNvPr>
          <p:cNvSpPr/>
          <p:nvPr/>
        </p:nvSpPr>
        <p:spPr>
          <a:xfrm rot="1516582">
            <a:off x="9138529" y="5760317"/>
            <a:ext cx="982895" cy="2038850"/>
          </a:xfrm>
          <a:prstGeom prst="arc">
            <a:avLst>
              <a:gd name="adj1" fmla="val 18298555"/>
              <a:gd name="adj2" fmla="val 4562853"/>
            </a:avLst>
          </a:prstGeom>
          <a:noFill/>
          <a:ln w="25400" cap="flat">
            <a:solidFill>
              <a:srgbClr val="00B050"/>
            </a:solidFill>
            <a:prstDash val="dashDot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4328144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圆角矩形 圆角矩形" descr="圆角矩形 圆角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4" y="2962410"/>
            <a:ext cx="6174648" cy="4365979"/>
          </a:xfrm>
          <a:prstGeom prst="rect">
            <a:avLst/>
          </a:prstGeom>
        </p:spPr>
      </p:pic>
      <p:sp>
        <p:nvSpPr>
          <p:cNvPr id="4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476" name="#include &lt;iostream&gt;…"/>
          <p:cNvSpPr txBox="1"/>
          <p:nvPr/>
        </p:nvSpPr>
        <p:spPr>
          <a:xfrm>
            <a:off x="845247" y="44612"/>
            <a:ext cx="9618018" cy="966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78492A"/>
                </a:solidFill>
                <a:latin typeface="Consolas" panose="020B0609020204030204" pitchFamily="49" charset="0"/>
              </a:rPr>
              <a:t>#include </a:t>
            </a:r>
            <a:r>
              <a:rPr dirty="0">
                <a:latin typeface="Consolas" panose="020B0609020204030204" pitchFamily="49" charset="0"/>
              </a:rPr>
              <a:t>&lt;iostream&gt;</a:t>
            </a:r>
            <a:endParaRPr dirty="0"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using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namespace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703DAA"/>
                </a:solidFill>
                <a:latin typeface="Consolas" panose="020B0609020204030204" pitchFamily="49" charset="0"/>
              </a:rPr>
              <a:t>std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dirty="0"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/// </a:t>
            </a:r>
            <a:r>
              <a:rPr dirty="0" err="1">
                <a:latin typeface="Consolas" panose="020B0609020204030204" pitchFamily="49" charset="0"/>
              </a:rPr>
              <a:t>价格表示例</a:t>
            </a:r>
            <a:endParaRPr dirty="0"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BA2DA2"/>
                </a:solidFill>
                <a:latin typeface="Consolas" panose="020B0609020204030204" pitchFamily="49" charset="0"/>
              </a:rPr>
              <a:t>const 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latin typeface="Consolas" panose="020B0609020204030204" pitchFamily="49" charset="0"/>
              </a:rPr>
              <a:t> p[] = {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5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8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9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10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17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17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20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24</a:t>
            </a:r>
            <a:r>
              <a:rPr dirty="0"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30</a:t>
            </a:r>
            <a:r>
              <a:rPr dirty="0">
                <a:latin typeface="Consolas" panose="020B0609020204030204" pitchFamily="49" charset="0"/>
              </a:rPr>
              <a:t>};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latin typeface="Consolas" panose="020B0609020204030204" pitchFamily="49" charset="0"/>
              </a:rPr>
              <a:t> cut(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latin typeface="Consolas" panose="020B0609020204030204" pitchFamily="49" charset="0"/>
              </a:rPr>
              <a:t> n) {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    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 dirty="0">
                <a:latin typeface="Consolas" panose="020B0609020204030204" pitchFamily="49" charset="0"/>
              </a:rPr>
              <a:t> (n ==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 dirty="0">
                <a:latin typeface="Consolas" panose="020B0609020204030204" pitchFamily="49" charset="0"/>
              </a:rPr>
              <a:t>) 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return</a:t>
            </a:r>
            <a:r>
              <a:rPr dirty="0"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 dirty="0">
                <a:latin typeface="Consolas" panose="020B0609020204030204" pitchFamily="49" charset="0"/>
              </a:rPr>
              <a:t>;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    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latin typeface="Consolas" panose="020B0609020204030204" pitchFamily="49" charset="0"/>
              </a:rPr>
              <a:t> max =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 dirty="0">
                <a:latin typeface="Consolas" panose="020B0609020204030204" pitchFamily="49" charset="0"/>
              </a:rPr>
              <a:t>;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    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 dirty="0">
                <a:latin typeface="Consolas" panose="020B0609020204030204" pitchFamily="49" charset="0"/>
              </a:rPr>
              <a:t> (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latin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</a:rPr>
              <a:t>i</a:t>
            </a:r>
            <a:r>
              <a:rPr dirty="0">
                <a:latin typeface="Consolas" panose="020B0609020204030204" pitchFamily="49" charset="0"/>
              </a:rPr>
              <a:t>=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 dirty="0">
                <a:latin typeface="Consolas" panose="020B0609020204030204" pitchFamily="49" charset="0"/>
              </a:rPr>
              <a:t>; </a:t>
            </a:r>
            <a:r>
              <a:rPr dirty="0" err="1">
                <a:latin typeface="Consolas" panose="020B0609020204030204" pitchFamily="49" charset="0"/>
              </a:rPr>
              <a:t>i</a:t>
            </a:r>
            <a:r>
              <a:rPr dirty="0">
                <a:latin typeface="Consolas" panose="020B0609020204030204" pitchFamily="49" charset="0"/>
              </a:rPr>
              <a:t>&lt;=n; </a:t>
            </a:r>
            <a:r>
              <a:rPr dirty="0" err="1">
                <a:latin typeface="Consolas" panose="020B0609020204030204" pitchFamily="49" charset="0"/>
              </a:rPr>
              <a:t>i</a:t>
            </a:r>
            <a:r>
              <a:rPr dirty="0">
                <a:latin typeface="Consolas" panose="020B0609020204030204" pitchFamily="49" charset="0"/>
              </a:rPr>
              <a:t>++) {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        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latin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</a:rPr>
              <a:t>val</a:t>
            </a:r>
            <a:r>
              <a:rPr dirty="0">
                <a:latin typeface="Consolas" panose="020B0609020204030204" pitchFamily="49" charset="0"/>
              </a:rPr>
              <a:t> = </a:t>
            </a:r>
            <a:r>
              <a:rPr dirty="0">
                <a:solidFill>
                  <a:srgbClr val="4F8187"/>
                </a:solidFill>
                <a:latin typeface="Consolas" panose="020B0609020204030204" pitchFamily="49" charset="0"/>
              </a:rPr>
              <a:t>p</a:t>
            </a:r>
            <a:r>
              <a:rPr dirty="0">
                <a:latin typeface="Consolas" panose="020B0609020204030204" pitchFamily="49" charset="0"/>
              </a:rPr>
              <a:t>[</a:t>
            </a:r>
            <a:r>
              <a:rPr dirty="0" err="1">
                <a:latin typeface="Consolas" panose="020B0609020204030204" pitchFamily="49" charset="0"/>
              </a:rPr>
              <a:t>i</a:t>
            </a:r>
            <a:r>
              <a:rPr dirty="0">
                <a:latin typeface="Consolas" panose="020B0609020204030204" pitchFamily="49" charset="0"/>
              </a:rPr>
              <a:t>] + </a:t>
            </a:r>
            <a:r>
              <a:rPr dirty="0">
                <a:solidFill>
                  <a:srgbClr val="31595D"/>
                </a:solidFill>
                <a:latin typeface="Consolas" panose="020B0609020204030204" pitchFamily="49" charset="0"/>
              </a:rPr>
              <a:t>cut</a:t>
            </a:r>
            <a:r>
              <a:rPr dirty="0">
                <a:latin typeface="Consolas" panose="020B0609020204030204" pitchFamily="49" charset="0"/>
              </a:rPr>
              <a:t>(n-</a:t>
            </a:r>
            <a:r>
              <a:rPr dirty="0" err="1">
                <a:latin typeface="Consolas" panose="020B0609020204030204" pitchFamily="49" charset="0"/>
              </a:rPr>
              <a:t>i</a:t>
            </a:r>
            <a:r>
              <a:rPr dirty="0">
                <a:latin typeface="Consolas" panose="020B0609020204030204" pitchFamily="49" charset="0"/>
              </a:rPr>
              <a:t>);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        </a:t>
            </a:r>
            <a:r>
              <a:rPr dirty="0">
                <a:solidFill>
                  <a:srgbClr val="BA2DA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dirty="0"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dirty="0" err="1">
                <a:highlight>
                  <a:srgbClr val="FFFF00"/>
                </a:highlight>
                <a:latin typeface="Consolas" panose="020B0609020204030204" pitchFamily="49" charset="0"/>
              </a:rPr>
              <a:t>val</a:t>
            </a:r>
            <a:r>
              <a:rPr dirty="0">
                <a:highlight>
                  <a:srgbClr val="FFFF00"/>
                </a:highlight>
                <a:latin typeface="Consolas" panose="020B0609020204030204" pitchFamily="49" charset="0"/>
              </a:rPr>
              <a:t> &gt; max) max = </a:t>
            </a:r>
            <a:r>
              <a:rPr dirty="0" err="1">
                <a:highlight>
                  <a:srgbClr val="FFFF00"/>
                </a:highlight>
                <a:latin typeface="Consolas" panose="020B0609020204030204" pitchFamily="49" charset="0"/>
              </a:rPr>
              <a:t>val</a:t>
            </a:r>
            <a:r>
              <a:rPr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dirty="0">
              <a:highlight>
                <a:srgbClr val="FFFF00"/>
              </a:highlight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    }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dirty="0">
                <a:latin typeface="Consolas" panose="020B0609020204030204" pitchFamily="49" charset="0"/>
              </a:rPr>
              <a:t>return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max;</a:t>
            </a:r>
            <a:endParaRPr dirty="0"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}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latin typeface="Consolas" panose="020B0609020204030204" pitchFamily="49" charset="0"/>
              </a:rPr>
              <a:t> main() {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dirty="0" err="1"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dirty="0">
                <a:solidFill>
                  <a:srgbClr val="31595D"/>
                </a:solidFill>
                <a:latin typeface="Consolas" panose="020B0609020204030204" pitchFamily="49" charset="0"/>
              </a:rPr>
              <a:t>cut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7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dirty="0" err="1">
                <a:solidFill>
                  <a:srgbClr val="3E1E81"/>
                </a:solidFill>
                <a:latin typeface="Consolas" panose="020B0609020204030204" pitchFamily="49" charset="0"/>
              </a:rPr>
              <a:t>endl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dirty="0">
                <a:latin typeface="Consolas" panose="020B0609020204030204" pitchFamily="49" charset="0"/>
              </a:rPr>
              <a:t>/// 7为测试示例长度</a:t>
            </a:r>
            <a:endParaRPr dirty="0"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dirty="0">
                <a:latin typeface="Consolas" panose="020B0609020204030204" pitchFamily="49" charset="0"/>
              </a:rPr>
              <a:t>return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dirty="0"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77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361" y="3402303"/>
            <a:ext cx="5357316" cy="34834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1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sp>
        <p:nvSpPr>
          <p:cNvPr id="486" name="优化/改进：带备忘机制的递归算法"/>
          <p:cNvSpPr>
            <a:spLocks noGrp="1"/>
          </p:cNvSpPr>
          <p:nvPr>
            <p:ph type="title"/>
          </p:nvPr>
        </p:nvSpPr>
        <p:spPr>
          <a:xfrm>
            <a:off x="547201" y="354125"/>
            <a:ext cx="7025576" cy="1152045"/>
          </a:xfrm>
          <a:prstGeom prst="rect">
            <a:avLst/>
          </a:prstGeom>
        </p:spPr>
        <p:txBody>
          <a:bodyPr/>
          <a:lstStyle/>
          <a:p>
            <a:r>
              <a:t>优化/改进：</a:t>
            </a:r>
            <a:r>
              <a:rPr lang="zh-CN" altLang="en-US"/>
              <a:t>带</a:t>
            </a:r>
            <a:r>
              <a:rPr b="1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备忘</a:t>
            </a:r>
            <a:r>
              <a:rPr lang="zh-CN" altLang="en-US" b="1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录</a:t>
            </a:r>
            <a:r>
              <a:t>的递归算法</a:t>
            </a:r>
          </a:p>
        </p:txBody>
      </p:sp>
      <p:sp>
        <p:nvSpPr>
          <p:cNvPr id="487" name="#include &lt;iostream&gt;…"/>
          <p:cNvSpPr txBox="1"/>
          <p:nvPr/>
        </p:nvSpPr>
        <p:spPr>
          <a:xfrm>
            <a:off x="1646101" y="2057916"/>
            <a:ext cx="10464403" cy="7462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78492A"/>
                </a:solidFill>
                <a:latin typeface="Consolas" panose="020B0609020204030204" pitchFamily="49" charset="0"/>
              </a:rPr>
              <a:t>#include </a:t>
            </a:r>
            <a:r>
              <a:rPr dirty="0">
                <a:latin typeface="Consolas" panose="020B0609020204030204" pitchFamily="49" charset="0"/>
              </a:rPr>
              <a:t>&lt;iostream&gt;</a:t>
            </a:r>
            <a:endParaRPr dirty="0"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using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latin typeface="Consolas" panose="020B0609020204030204" pitchFamily="49" charset="0"/>
              </a:rPr>
              <a:t>namespace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703DAA"/>
                </a:solidFill>
                <a:latin typeface="Consolas" panose="020B0609020204030204" pitchFamily="49" charset="0"/>
              </a:rPr>
              <a:t>std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BA2DA2"/>
                </a:solidFill>
                <a:latin typeface="Consolas" panose="020B0609020204030204" pitchFamily="49" charset="0"/>
              </a:rPr>
              <a:t>const i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nt</a:t>
            </a:r>
            <a:r>
              <a:rPr dirty="0">
                <a:latin typeface="Consolas" panose="020B0609020204030204" pitchFamily="49" charset="0"/>
              </a:rPr>
              <a:t> p[] = {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5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8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9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10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17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17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20</a:t>
            </a:r>
            <a:r>
              <a:rPr dirty="0">
                <a:latin typeface="Consolas" panose="020B0609020204030204" pitchFamily="49" charset="0"/>
              </a:rPr>
              <a:t>,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24</a:t>
            </a:r>
            <a:r>
              <a:rPr dirty="0">
                <a:latin typeface="Consolas" panose="020B0609020204030204" pitchFamily="49" charset="0"/>
              </a:rPr>
              <a:t>,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30</a:t>
            </a:r>
            <a:r>
              <a:rPr dirty="0">
                <a:latin typeface="Consolas" panose="020B0609020204030204" pitchFamily="49" charset="0"/>
              </a:rPr>
              <a:t>}; </a:t>
            </a:r>
            <a:r>
              <a:rPr dirty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</a:rPr>
              <a:t>/// </a:t>
            </a:r>
            <a:r>
              <a:rPr dirty="0" err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</a:rPr>
              <a:t>价格表示例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r[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11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] = {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  <a:r>
              <a:rPr dirty="0">
                <a:latin typeface="Consolas" panose="020B0609020204030204" pitchFamily="49" charset="0"/>
              </a:rPr>
              <a:t>/// 示例数据最长为10</a:t>
            </a:r>
            <a:endParaRPr dirty="0"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latin typeface="Consolas" panose="020B0609020204030204" pitchFamily="49" charset="0"/>
              </a:rPr>
              <a:t> cut(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latin typeface="Consolas" panose="020B0609020204030204" pitchFamily="49" charset="0"/>
              </a:rPr>
              <a:t> n) {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    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 dirty="0">
                <a:latin typeface="Consolas" panose="020B0609020204030204" pitchFamily="49" charset="0"/>
              </a:rPr>
              <a:t> (n ==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 dirty="0">
                <a:latin typeface="Consolas" panose="020B0609020204030204" pitchFamily="49" charset="0"/>
              </a:rPr>
              <a:t>) 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return</a:t>
            </a:r>
            <a:r>
              <a:rPr dirty="0"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 dirty="0">
                <a:latin typeface="Consolas" panose="020B0609020204030204" pitchFamily="49" charset="0"/>
              </a:rPr>
              <a:t>;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    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 dirty="0">
                <a:latin typeface="Consolas" panose="020B0609020204030204" pitchFamily="49" charset="0"/>
              </a:rPr>
              <a:t> (</a:t>
            </a:r>
            <a:r>
              <a:rPr dirty="0">
                <a:solidFill>
                  <a:srgbClr val="4F8187"/>
                </a:solidFill>
                <a:latin typeface="Consolas" panose="020B0609020204030204" pitchFamily="49" charset="0"/>
              </a:rPr>
              <a:t>r</a:t>
            </a:r>
            <a:r>
              <a:rPr dirty="0">
                <a:latin typeface="Consolas" panose="020B0609020204030204" pitchFamily="49" charset="0"/>
              </a:rPr>
              <a:t>[n]) { </a:t>
            </a:r>
            <a:r>
              <a:rPr dirty="0" err="1"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 dirty="0">
                <a:latin typeface="Consolas" panose="020B0609020204030204" pitchFamily="49" charset="0"/>
              </a:rPr>
              <a:t> &lt;&lt; </a:t>
            </a:r>
            <a:r>
              <a:rPr dirty="0">
                <a:solidFill>
                  <a:srgbClr val="D12F1B"/>
                </a:solidFill>
                <a:latin typeface="Consolas" panose="020B0609020204030204" pitchFamily="49" charset="0"/>
              </a:rPr>
              <a:t>"*"</a:t>
            </a:r>
            <a:r>
              <a:rPr dirty="0">
                <a:latin typeface="Consolas" panose="020B0609020204030204" pitchFamily="49" charset="0"/>
              </a:rPr>
              <a:t>; 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return</a:t>
            </a:r>
            <a:r>
              <a:rPr dirty="0"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4F8187"/>
                </a:solidFill>
                <a:latin typeface="Consolas" panose="020B0609020204030204" pitchFamily="49" charset="0"/>
              </a:rPr>
              <a:t>r</a:t>
            </a:r>
            <a:r>
              <a:rPr dirty="0">
                <a:latin typeface="Consolas" panose="020B0609020204030204" pitchFamily="49" charset="0"/>
              </a:rPr>
              <a:t>[n]; }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B0F0"/>
                </a:solidFill>
                <a:latin typeface="Consolas" panose="020B0609020204030204" pitchFamily="49" charset="0"/>
              </a:rPr>
              <a:t>输出*的数量，代表减少的计算量</a:t>
            </a:r>
            <a:endParaRPr dirty="0">
              <a:solidFill>
                <a:srgbClr val="00B0F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lang="nn-NO" dirty="0">
                <a:latin typeface="Consolas" panose="020B0609020204030204" pitchFamily="49" charset="0"/>
              </a:rPr>
              <a:t>    </a:t>
            </a:r>
            <a:r>
              <a:rPr lang="nn-NO" dirty="0" err="1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latin typeface="Consolas" panose="020B0609020204030204" pitchFamily="49" charset="0"/>
              </a:rPr>
              <a:t> </a:t>
            </a:r>
            <a:r>
              <a:rPr lang="nn-NO" dirty="0" err="1">
                <a:latin typeface="Consolas" panose="020B0609020204030204" pitchFamily="49" charset="0"/>
              </a:rPr>
              <a:t>max</a:t>
            </a:r>
            <a:r>
              <a:rPr lang="nn-NO" dirty="0">
                <a:latin typeface="Consolas" panose="020B0609020204030204" pitchFamily="49" charset="0"/>
              </a:rPr>
              <a:t> = </a:t>
            </a:r>
            <a:r>
              <a:rPr lang="nn-NO" dirty="0"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 lang="nn-NO" dirty="0">
                <a:latin typeface="Consolas" panose="020B0609020204030204" pitchFamily="49" charset="0"/>
              </a:rPr>
              <a:t>;</a:t>
            </a:r>
            <a:endParaRPr lang="nn-NO"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lang="nn-NO" dirty="0"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latin typeface="Consolas" panose="020B0609020204030204" pitchFamily="49" charset="0"/>
              </a:rPr>
              <a:t> (</a:t>
            </a:r>
            <a:r>
              <a:rPr lang="nn-NO" dirty="0" err="1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latin typeface="Consolas" panose="020B0609020204030204" pitchFamily="49" charset="0"/>
              </a:rPr>
              <a:t> i=</a:t>
            </a:r>
            <a:r>
              <a:rPr lang="nn-NO" dirty="0"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 lang="nn-NO" dirty="0">
                <a:latin typeface="Consolas" panose="020B0609020204030204" pitchFamily="49" charset="0"/>
              </a:rPr>
              <a:t>; i&lt;=n; i++) {</a:t>
            </a:r>
            <a:endParaRPr lang="nn-NO"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        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latin typeface="Consolas" panose="020B0609020204030204" pitchFamily="49" charset="0"/>
              </a:rPr>
              <a:t> </a:t>
            </a:r>
            <a:r>
              <a:rPr dirty="0" err="1">
                <a:latin typeface="Consolas" panose="020B0609020204030204" pitchFamily="49" charset="0"/>
              </a:rPr>
              <a:t>val</a:t>
            </a:r>
            <a:r>
              <a:rPr dirty="0">
                <a:latin typeface="Consolas" panose="020B0609020204030204" pitchFamily="49" charset="0"/>
              </a:rPr>
              <a:t> = </a:t>
            </a:r>
            <a:r>
              <a:rPr dirty="0">
                <a:solidFill>
                  <a:srgbClr val="4F8187"/>
                </a:solidFill>
                <a:latin typeface="Consolas" panose="020B0609020204030204" pitchFamily="49" charset="0"/>
              </a:rPr>
              <a:t>p</a:t>
            </a:r>
            <a:r>
              <a:rPr dirty="0">
                <a:latin typeface="Consolas" panose="020B0609020204030204" pitchFamily="49" charset="0"/>
              </a:rPr>
              <a:t>[</a:t>
            </a:r>
            <a:r>
              <a:rPr dirty="0" err="1">
                <a:latin typeface="Consolas" panose="020B0609020204030204" pitchFamily="49" charset="0"/>
              </a:rPr>
              <a:t>i</a:t>
            </a:r>
            <a:r>
              <a:rPr dirty="0">
                <a:latin typeface="Consolas" panose="020B0609020204030204" pitchFamily="49" charset="0"/>
              </a:rPr>
              <a:t>] + </a:t>
            </a:r>
            <a:r>
              <a:rPr dirty="0">
                <a:solidFill>
                  <a:srgbClr val="31595D"/>
                </a:solidFill>
                <a:latin typeface="Consolas" panose="020B0609020204030204" pitchFamily="49" charset="0"/>
              </a:rPr>
              <a:t>cut</a:t>
            </a:r>
            <a:r>
              <a:rPr dirty="0">
                <a:latin typeface="Consolas" panose="020B0609020204030204" pitchFamily="49" charset="0"/>
              </a:rPr>
              <a:t>(n-</a:t>
            </a:r>
            <a:r>
              <a:rPr dirty="0" err="1">
                <a:latin typeface="Consolas" panose="020B0609020204030204" pitchFamily="49" charset="0"/>
              </a:rPr>
              <a:t>i</a:t>
            </a:r>
            <a:r>
              <a:rPr dirty="0">
                <a:latin typeface="Consolas" panose="020B0609020204030204" pitchFamily="49" charset="0"/>
              </a:rPr>
              <a:t>);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        </a:t>
            </a: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 dirty="0">
                <a:latin typeface="Consolas" panose="020B0609020204030204" pitchFamily="49" charset="0"/>
              </a:rPr>
              <a:t> (</a:t>
            </a:r>
            <a:r>
              <a:rPr dirty="0" err="1">
                <a:latin typeface="Consolas" panose="020B0609020204030204" pitchFamily="49" charset="0"/>
              </a:rPr>
              <a:t>val</a:t>
            </a:r>
            <a:r>
              <a:rPr dirty="0">
                <a:latin typeface="Consolas" panose="020B0609020204030204" pitchFamily="49" charset="0"/>
              </a:rPr>
              <a:t> &gt; max) max = </a:t>
            </a:r>
            <a:r>
              <a:rPr dirty="0" err="1">
                <a:latin typeface="Consolas" panose="020B0609020204030204" pitchFamily="49" charset="0"/>
              </a:rPr>
              <a:t>val</a:t>
            </a:r>
            <a:r>
              <a:rPr dirty="0">
                <a:latin typeface="Consolas" panose="020B0609020204030204" pitchFamily="49" charset="0"/>
              </a:rPr>
              <a:t>;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    }</a:t>
            </a:r>
            <a:endParaRPr lang="zh-CN" altLang="en-US"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4F8187"/>
                </a:solidFill>
                <a:latin typeface="Consolas" panose="020B0609020204030204" pitchFamily="49" charset="0"/>
              </a:rPr>
              <a:t>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 max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}</a:t>
            </a: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dirty="0">
                <a:latin typeface="Consolas" panose="020B0609020204030204" pitchFamily="49" charset="0"/>
              </a:rPr>
              <a:t> main() {</a:t>
            </a:r>
            <a:endParaRPr dirty="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dirty="0" err="1"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dirty="0">
                <a:solidFill>
                  <a:srgbClr val="31595D"/>
                </a:solidFill>
                <a:latin typeface="Consolas" panose="020B0609020204030204" pitchFamily="49" charset="0"/>
              </a:rPr>
              <a:t>cut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7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dirty="0" err="1">
                <a:solidFill>
                  <a:srgbClr val="3E1E81"/>
                </a:solidFill>
                <a:latin typeface="Consolas" panose="020B0609020204030204" pitchFamily="49" charset="0"/>
              </a:rPr>
              <a:t>endl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dirty="0">
                <a:latin typeface="Consolas" panose="020B0609020204030204" pitchFamily="49" charset="0"/>
              </a:rPr>
              <a:t>/// 7为测试示例长度</a:t>
            </a:r>
            <a:endParaRPr dirty="0"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dirty="0">
                <a:latin typeface="Consolas" panose="020B0609020204030204" pitchFamily="49" charset="0"/>
              </a:rPr>
              <a:t>return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dirty="0"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dirty="0"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90" name="图像"/>
          <p:cNvGrpSpPr/>
          <p:nvPr/>
        </p:nvGrpSpPr>
        <p:grpSpPr>
          <a:xfrm>
            <a:off x="6734672" y="7088830"/>
            <a:ext cx="6033558" cy="901447"/>
            <a:chOff x="0" y="0"/>
            <a:chExt cx="6033556" cy="901445"/>
          </a:xfrm>
        </p:grpSpPr>
        <p:pic>
          <p:nvPicPr>
            <p:cNvPr id="489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0" y="19050"/>
              <a:ext cx="5995457" cy="86334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488" name="图像" descr="图像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033557" cy="901446"/>
            </a:xfrm>
            <a:prstGeom prst="rect">
              <a:avLst/>
            </a:prstGeom>
            <a:effectLst/>
          </p:spPr>
        </p:pic>
      </p:grpSp>
      <p:sp>
        <p:nvSpPr>
          <p:cNvPr id="491" name="运行结果"/>
          <p:cNvSpPr txBox="1"/>
          <p:nvPr/>
        </p:nvSpPr>
        <p:spPr>
          <a:xfrm>
            <a:off x="5811864" y="7118925"/>
            <a:ext cx="897601" cy="841256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 err="1"/>
              <a:t>运</a:t>
            </a:r>
            <a:r>
              <a:rPr lang="zh-CN" altLang="en-US" dirty="0"/>
              <a:t>行</a:t>
            </a:r>
            <a:r>
              <a:rPr dirty="0" err="1"/>
              <a:t>结果</a:t>
            </a:r>
            <a:endParaRPr dirty="0"/>
          </a:p>
        </p:txBody>
      </p:sp>
      <p:sp>
        <p:nvSpPr>
          <p:cNvPr id="492" name="矩形"/>
          <p:cNvSpPr/>
          <p:nvPr/>
        </p:nvSpPr>
        <p:spPr>
          <a:xfrm>
            <a:off x="3887857" y="5432458"/>
            <a:ext cx="1766635" cy="662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493" name="矩形"/>
          <p:cNvSpPr/>
          <p:nvPr/>
        </p:nvSpPr>
        <p:spPr>
          <a:xfrm>
            <a:off x="6780121" y="7468312"/>
            <a:ext cx="2785701" cy="6628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/>
          </a:p>
        </p:txBody>
      </p:sp>
      <p:sp>
        <p:nvSpPr>
          <p:cNvPr id="496" name="解题思路2：与或图"/>
          <p:cNvSpPr>
            <a:spLocks noGrp="1"/>
          </p:cNvSpPr>
          <p:nvPr>
            <p:ph type="title"/>
          </p:nvPr>
        </p:nvSpPr>
        <p:spPr>
          <a:xfrm>
            <a:off x="547201" y="354125"/>
            <a:ext cx="6954743" cy="1152045"/>
          </a:xfrm>
          <a:prstGeom prst="rect">
            <a:avLst/>
          </a:prstGeom>
        </p:spPr>
        <p:txBody>
          <a:bodyPr/>
          <a:lstStyle/>
          <a:p>
            <a:r>
              <a:t>解题思路2：</a:t>
            </a:r>
            <a:r>
              <a:rPr lang="zh-CN" altLang="en-US"/>
              <a:t>枚举 </a:t>
            </a:r>
            <a:r>
              <a:rPr lang="en-US" altLang="zh-CN"/>
              <a:t>+ </a:t>
            </a:r>
            <a:r>
              <a:rPr lang="zh-CN" altLang="en-US"/>
              <a:t>分治 </a:t>
            </a:r>
            <a:r>
              <a:rPr lang="en-US" altLang="zh-CN"/>
              <a:t>+ </a:t>
            </a:r>
            <a:r>
              <a:rPr lang="zh-CN" altLang="en-US"/>
              <a:t>递归</a:t>
            </a:r>
            <a:endParaRPr/>
          </a:p>
        </p:txBody>
      </p:sp>
      <p:pic>
        <p:nvPicPr>
          <p:cNvPr id="49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11" y="2049321"/>
            <a:ext cx="12185977" cy="743793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0833E33-C786-40C0-AFDD-3EB149688608}"/>
              </a:ext>
            </a:extLst>
          </p:cNvPr>
          <p:cNvSpPr/>
          <p:nvPr/>
        </p:nvSpPr>
        <p:spPr>
          <a:xfrm>
            <a:off x="6167336" y="2049321"/>
            <a:ext cx="6698690" cy="22424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（1）对某个长度i </a:t>
            </a:r>
            <a:r>
              <a:rPr lang="en-US" altLang="zh-CN"/>
              <a:t>(</a:t>
            </a:r>
            <a:r>
              <a:rPr lang="zh-CN" altLang="en-US"/>
              <a:t>可能为</a:t>
            </a:r>
            <a:r>
              <a:rPr lang="en-US" altLang="zh-CN"/>
              <a:t>0)</a:t>
            </a:r>
            <a:r>
              <a:rPr lang="zh-CN" altLang="en-US"/>
              <a:t>，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从该长度处将钢条一分为二</a:t>
            </a:r>
            <a:r>
              <a:rPr lang="zh-CN" altLang="en-US"/>
              <a:t>，左边长度为</a:t>
            </a:r>
            <a:r>
              <a:rPr lang="en-US" altLang="zh-CN"/>
              <a:t>i</a:t>
            </a:r>
            <a:r>
              <a:rPr lang="zh-CN" altLang="en-US"/>
              <a:t>，右边长度为n-i。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（2）分别求最佳切割收益r(i)和r(n-i)。</a:t>
            </a:r>
          </a:p>
          <a:p>
            <a:pPr>
              <a:lnSpc>
                <a:spcPct val="150000"/>
              </a:lnSpc>
            </a:pPr>
            <a:r>
              <a:rPr lang="zh-CN" altLang="en-US"/>
              <a:t>（3）考察所有可能的长度i，选取收益最大者。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像" descr="图像">
            <a:extLst>
              <a:ext uri="{FF2B5EF4-FFF2-40B4-BE49-F238E27FC236}">
                <a16:creationId xmlns:a16="http://schemas.microsoft.com/office/drawing/2014/main" id="{0E698D09-DEA1-4B09-B394-D6B07A2F2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701" y="3242242"/>
            <a:ext cx="5822640" cy="355395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2ED1F7-82C7-9D2F-4383-830E3E2A6017}"/>
              </a:ext>
            </a:extLst>
          </p:cNvPr>
          <p:cNvSpPr txBox="1"/>
          <p:nvPr/>
        </p:nvSpPr>
        <p:spPr>
          <a:xfrm>
            <a:off x="869324" y="609157"/>
            <a:ext cx="9974687" cy="85352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#include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2000" b="0" dirty="0">
                <a:solidFill>
                  <a:srgbClr val="E21F1F"/>
                </a:solidFill>
                <a:effectLst/>
                <a:latin typeface="Iosevka Fixed" panose="02000509030000000004" pitchFamily="49" charset="0"/>
              </a:rPr>
              <a:t>&lt;</a:t>
            </a:r>
            <a:r>
              <a:rPr lang="en-US" altLang="zh-CN" sz="2000" b="0" dirty="0">
                <a:solidFill>
                  <a:srgbClr val="A31515"/>
                </a:solidFill>
                <a:effectLst/>
                <a:latin typeface="Iosevka Fixed" panose="02000509030000000004" pitchFamily="49" charset="0"/>
              </a:rPr>
              <a:t>iostream</a:t>
            </a:r>
            <a:r>
              <a:rPr lang="en-US" altLang="zh-CN" sz="2000" b="0" dirty="0">
                <a:solidFill>
                  <a:srgbClr val="E21F1F"/>
                </a:solidFill>
                <a:effectLst/>
                <a:latin typeface="Iosevka Fixed" panose="02000509030000000004" pitchFamily="49" charset="0"/>
              </a:rPr>
              <a:t>&gt;</a:t>
            </a:r>
            <a:endParaRPr lang="en-US" altLang="zh-CN" sz="2000" b="0" dirty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using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namespace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std;</a:t>
            </a:r>
          </a:p>
          <a:p>
            <a:pPr>
              <a:lnSpc>
                <a:spcPct val="130000"/>
              </a:lnSpc>
            </a:pPr>
            <a:b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</a:br>
            <a:r>
              <a:rPr lang="en-US" altLang="zh-CN" sz="2000" b="0" dirty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///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价格表示例</a:t>
            </a:r>
            <a:endParaRPr lang="zh-CN" altLang="en-US" sz="2000" b="0" dirty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const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p[] = {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 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 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5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 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8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 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9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17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17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20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24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30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}; </a:t>
            </a:r>
          </a:p>
          <a:p>
            <a:pPr>
              <a:lnSpc>
                <a:spcPct val="130000"/>
              </a:lnSpc>
            </a:pPr>
            <a:b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</a:br>
            <a:r>
              <a:rPr lang="en-US" altLang="zh-CN" sz="2000" b="0" dirty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2000" b="0" dirty="0">
                <a:solidFill>
                  <a:srgbClr val="74531F"/>
                </a:solidFill>
                <a:effectLst/>
                <a:latin typeface="Iosevka Fixed" panose="02000509030000000004" pitchFamily="49" charset="0"/>
              </a:rPr>
              <a:t>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2000" b="0" dirty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 {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 dirty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(n ==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 </a:t>
            </a:r>
            <a:r>
              <a:rPr lang="en-US" altLang="zh-CN" sz="2000" b="0" dirty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b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</a:b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max = </a:t>
            </a:r>
            <a:r>
              <a:rPr lang="en-US" altLang="zh-CN" sz="2000" b="0" dirty="0">
                <a:solidFill>
                  <a:srgbClr val="1F377F"/>
                </a:solidFill>
                <a:effectLst/>
                <a:latin typeface="Iosevka Fixed" panose="02000509030000000004" pitchFamily="49" charset="0"/>
              </a:rPr>
              <a:t>p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[n];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 dirty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&lt;=n-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++) {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val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= </a:t>
            </a:r>
            <a:r>
              <a:rPr lang="en-US" altLang="zh-CN" sz="2000" b="0" dirty="0">
                <a:solidFill>
                  <a:srgbClr val="74531F"/>
                </a:solidFill>
                <a:effectLst/>
                <a:latin typeface="Iosevka Fixed" panose="02000509030000000004" pitchFamily="49" charset="0"/>
              </a:rPr>
              <a:t>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 + </a:t>
            </a:r>
            <a:r>
              <a:rPr lang="en-US" altLang="zh-CN" sz="2000" b="0" dirty="0">
                <a:solidFill>
                  <a:srgbClr val="74531F"/>
                </a:solidFill>
                <a:effectLst/>
                <a:latin typeface="Iosevka Fixed" panose="02000509030000000004" pitchFamily="49" charset="0"/>
              </a:rPr>
              <a:t>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(n-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</a:t>
            </a:r>
            <a:r>
              <a:rPr lang="en-US" altLang="zh-CN" sz="2000" b="0" dirty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if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val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&gt; max) max 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val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}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 dirty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max;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}</a:t>
            </a:r>
          </a:p>
          <a:p>
            <a:pPr>
              <a:lnSpc>
                <a:spcPct val="130000"/>
              </a:lnSpc>
            </a:pPr>
            <a:b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</a:br>
            <a:r>
              <a:rPr lang="en-US" altLang="zh-CN" sz="2000" b="0" dirty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2000" b="0" dirty="0">
                <a:solidFill>
                  <a:srgbClr val="74531F"/>
                </a:solidFill>
                <a:effectLst/>
                <a:latin typeface="Iosevka Fixed" panose="02000509030000000004" pitchFamily="49" charset="0"/>
              </a:rPr>
              <a:t>main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cout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&lt;&lt; </a:t>
            </a:r>
            <a:r>
              <a:rPr lang="en-US" altLang="zh-CN" sz="2000" b="0" dirty="0">
                <a:solidFill>
                  <a:srgbClr val="74531F"/>
                </a:solidFill>
                <a:effectLst/>
                <a:latin typeface="Iosevka Fixed" panose="02000509030000000004" pitchFamily="49" charset="0"/>
              </a:rPr>
              <a:t>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(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7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 &lt;&lt;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endl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 /// 7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为测试示例长度</a:t>
            </a:r>
            <a:endParaRPr lang="zh-CN" altLang="en-US" sz="2000" b="0" dirty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2000" b="0" dirty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return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5105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sp>
        <p:nvSpPr>
          <p:cNvPr id="486" name="优化/改进：带备忘机制的递归算法"/>
          <p:cNvSpPr>
            <a:spLocks noGrp="1"/>
          </p:cNvSpPr>
          <p:nvPr>
            <p:ph type="title"/>
          </p:nvPr>
        </p:nvSpPr>
        <p:spPr>
          <a:xfrm>
            <a:off x="547201" y="354125"/>
            <a:ext cx="7102850" cy="1152045"/>
          </a:xfrm>
          <a:prstGeom prst="rect">
            <a:avLst/>
          </a:prstGeom>
        </p:spPr>
        <p:txBody>
          <a:bodyPr/>
          <a:lstStyle/>
          <a:p>
            <a:r>
              <a:t>优化/改进：</a:t>
            </a:r>
            <a:r>
              <a:rPr lang="zh-CN" altLang="en-US"/>
              <a:t>带</a:t>
            </a:r>
            <a:r>
              <a:rPr b="1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备忘</a:t>
            </a:r>
            <a:r>
              <a:rPr lang="zh-CN" altLang="en-US" b="1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录</a:t>
            </a:r>
            <a:r>
              <a:t>的递归算法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5E08CF-E222-766A-780A-F0B02635624E}"/>
              </a:ext>
            </a:extLst>
          </p:cNvPr>
          <p:cNvSpPr txBox="1"/>
          <p:nvPr/>
        </p:nvSpPr>
        <p:spPr>
          <a:xfrm>
            <a:off x="547202" y="2260227"/>
            <a:ext cx="9266500" cy="7294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#include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1800" b="0">
                <a:solidFill>
                  <a:srgbClr val="E21F1F"/>
                </a:solidFill>
                <a:effectLst/>
                <a:latin typeface="Iosevka Fixed" panose="02000509030000000004" pitchFamily="49" charset="0"/>
              </a:rPr>
              <a:t>&lt;</a:t>
            </a:r>
            <a:r>
              <a:rPr lang="en-US" altLang="zh-CN" sz="1800" b="0">
                <a:solidFill>
                  <a:srgbClr val="A31515"/>
                </a:solidFill>
                <a:effectLst/>
                <a:latin typeface="Iosevka Fixed" panose="02000509030000000004" pitchFamily="49" charset="0"/>
              </a:rPr>
              <a:t>iostream</a:t>
            </a:r>
            <a:r>
              <a:rPr lang="en-US" altLang="zh-CN" sz="1800" b="0">
                <a:solidFill>
                  <a:srgbClr val="E21F1F"/>
                </a:solidFill>
                <a:effectLst/>
                <a:latin typeface="Iosevka Fixed" panose="02000509030000000004" pitchFamily="49" charset="0"/>
              </a:rPr>
              <a:t>&gt;</a:t>
            </a:r>
            <a:endParaRPr lang="en-US" altLang="zh-CN" sz="18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r>
              <a:rPr lang="en-US" altLang="zh-CN" sz="18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using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18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namespace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std;</a:t>
            </a:r>
          </a:p>
          <a:p>
            <a:b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</a:br>
            <a:r>
              <a:rPr lang="en-US" altLang="zh-CN" sz="18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const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18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p[] = {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0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5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8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9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10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17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17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20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24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,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30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};</a:t>
            </a:r>
            <a:r>
              <a:rPr lang="en-US" altLang="zh-CN" sz="18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 /// </a:t>
            </a:r>
            <a:r>
              <a:rPr lang="zh-CN" altLang="en-US" sz="18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价格表示例</a:t>
            </a:r>
            <a:endParaRPr lang="zh-CN" altLang="en-US" sz="18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r>
              <a:rPr lang="en-US" altLang="zh-CN" sz="18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1800" b="0">
                <a:solidFill>
                  <a:srgbClr val="1F377F"/>
                </a:solidFill>
                <a:effectLst/>
                <a:latin typeface="Iosevka Fixed" panose="02000509030000000004" pitchFamily="49" charset="0"/>
              </a:rPr>
              <a:t>memo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11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] = {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0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};</a:t>
            </a:r>
            <a:r>
              <a:rPr lang="en-US" altLang="zh-CN" sz="18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  /// </a:t>
            </a:r>
            <a:r>
              <a:rPr lang="zh-CN" altLang="en-US" sz="18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示例数据最长为</a:t>
            </a:r>
            <a:r>
              <a:rPr lang="en-US" altLang="zh-CN" sz="18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10</a:t>
            </a:r>
            <a:endParaRPr lang="zh-CN" altLang="en-US" sz="18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br>
              <a:rPr lang="zh-CN" altLang="en-US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</a:br>
            <a:r>
              <a:rPr lang="en-US" altLang="zh-CN" sz="18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1800" b="0">
                <a:solidFill>
                  <a:srgbClr val="74531F"/>
                </a:solidFill>
                <a:effectLst/>
                <a:latin typeface="Iosevka Fixed" panose="02000509030000000004" pitchFamily="49" charset="0"/>
              </a:rPr>
              <a:t>r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(</a:t>
            </a:r>
            <a:r>
              <a:rPr lang="en-US" altLang="zh-CN" sz="18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1800" b="0">
                <a:solidFill>
                  <a:srgbClr val="808080"/>
                </a:solidFill>
                <a:effectLst/>
                <a:latin typeface="Iosevka Fixed" panose="02000509030000000004" pitchFamily="49" charset="0"/>
              </a:rPr>
              <a:t>n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 {</a:t>
            </a:r>
          </a:p>
          <a:p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1800" b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if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(n ==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0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 </a:t>
            </a:r>
            <a:r>
              <a:rPr lang="en-US" altLang="zh-CN" sz="1800" b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return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0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</a:t>
            </a:r>
          </a:p>
          <a:p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1800" b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if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(</a:t>
            </a:r>
            <a:r>
              <a:rPr lang="en-US" altLang="zh-CN" sz="1800" b="0">
                <a:solidFill>
                  <a:srgbClr val="1F377F"/>
                </a:solidFill>
                <a:effectLst/>
                <a:latin typeface="Iosevka Fixed" panose="02000509030000000004" pitchFamily="49" charset="0"/>
              </a:rPr>
              <a:t>memo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[n]) {</a:t>
            </a:r>
          </a:p>
          <a:p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cout &lt;&lt; </a:t>
            </a:r>
            <a:r>
              <a:rPr lang="en-US" altLang="zh-CN" sz="1800" b="0">
                <a:solidFill>
                  <a:srgbClr val="E21F1F"/>
                </a:solidFill>
                <a:effectLst/>
                <a:latin typeface="Iosevka Fixed" panose="02000509030000000004" pitchFamily="49" charset="0"/>
              </a:rPr>
              <a:t>"</a:t>
            </a:r>
            <a:r>
              <a:rPr lang="en-US" altLang="zh-CN" sz="1800" b="0">
                <a:solidFill>
                  <a:srgbClr val="A31515"/>
                </a:solidFill>
                <a:effectLst/>
                <a:latin typeface="Iosevka Fixed" panose="02000509030000000004" pitchFamily="49" charset="0"/>
              </a:rPr>
              <a:t>*</a:t>
            </a:r>
            <a:r>
              <a:rPr lang="en-US" altLang="zh-CN" sz="1800" b="0">
                <a:solidFill>
                  <a:srgbClr val="E21F1F"/>
                </a:solidFill>
                <a:effectLst/>
                <a:latin typeface="Iosevka Fixed" panose="02000509030000000004" pitchFamily="49" charset="0"/>
              </a:rPr>
              <a:t>"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    </a:t>
            </a:r>
            <a:r>
              <a:rPr lang="en-US" altLang="zh-CN" sz="1800" b="0">
                <a:solidFill>
                  <a:srgbClr val="008000"/>
                </a:solidFill>
                <a:latin typeface="Iosevka Fixed" panose="02000509030000000004" pitchFamily="49" charset="0"/>
              </a:rPr>
              <a:t> // </a:t>
            </a:r>
            <a:r>
              <a:rPr lang="zh-CN" altLang="en-US" sz="1800" b="0">
                <a:solidFill>
                  <a:srgbClr val="008000"/>
                </a:solidFill>
                <a:latin typeface="Iosevka Fixed" panose="02000509030000000004" pitchFamily="49" charset="0"/>
              </a:rPr>
              <a:t>输出*的数量，代表减少的计算量</a:t>
            </a:r>
            <a:endParaRPr lang="en-US" altLang="zh-CN" sz="18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</a:t>
            </a:r>
            <a:r>
              <a:rPr lang="en-US" altLang="zh-CN" sz="1800" b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return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1800" b="0">
                <a:solidFill>
                  <a:srgbClr val="1F377F"/>
                </a:solidFill>
                <a:effectLst/>
                <a:latin typeface="Iosevka Fixed" panose="02000509030000000004" pitchFamily="49" charset="0"/>
              </a:rPr>
              <a:t>memo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[n];</a:t>
            </a:r>
          </a:p>
          <a:p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}</a:t>
            </a:r>
            <a:endParaRPr lang="zh-CN" altLang="en-US" sz="18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br>
              <a:rPr lang="zh-CN" altLang="en-US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</a:br>
            <a:r>
              <a:rPr lang="zh-CN" altLang="en-US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18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max = </a:t>
            </a:r>
            <a:r>
              <a:rPr lang="en-US" altLang="zh-CN" sz="1800" b="0">
                <a:solidFill>
                  <a:srgbClr val="1F377F"/>
                </a:solidFill>
                <a:effectLst/>
                <a:latin typeface="Iosevka Fixed" panose="02000509030000000004" pitchFamily="49" charset="0"/>
              </a:rPr>
              <a:t>p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[n];</a:t>
            </a:r>
          </a:p>
          <a:p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1800" b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for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(</a:t>
            </a:r>
            <a:r>
              <a:rPr lang="en-US" altLang="zh-CN" sz="18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i =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 i &lt;= n -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1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 i++) {</a:t>
            </a:r>
          </a:p>
          <a:p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</a:t>
            </a:r>
            <a:r>
              <a:rPr lang="en-US" altLang="zh-CN" sz="18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val = </a:t>
            </a:r>
            <a:r>
              <a:rPr lang="en-US" altLang="zh-CN" sz="1800" b="0">
                <a:solidFill>
                  <a:srgbClr val="74531F"/>
                </a:solidFill>
                <a:effectLst/>
                <a:latin typeface="Iosevka Fixed" panose="02000509030000000004" pitchFamily="49" charset="0"/>
              </a:rPr>
              <a:t>r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(i) + </a:t>
            </a:r>
            <a:r>
              <a:rPr lang="en-US" altLang="zh-CN" sz="1800" b="0">
                <a:solidFill>
                  <a:srgbClr val="74531F"/>
                </a:solidFill>
                <a:effectLst/>
                <a:latin typeface="Iosevka Fixed" panose="02000509030000000004" pitchFamily="49" charset="0"/>
              </a:rPr>
              <a:t>r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(n - i);</a:t>
            </a:r>
          </a:p>
          <a:p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    </a:t>
            </a:r>
            <a:r>
              <a:rPr lang="en-US" altLang="zh-CN" sz="1800" b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if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(val &gt; max) max = val;</a:t>
            </a:r>
          </a:p>
          <a:p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}</a:t>
            </a:r>
          </a:p>
          <a:p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1800" b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return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1800" b="0">
                <a:solidFill>
                  <a:srgbClr val="1F377F"/>
                </a:solidFill>
                <a:effectLst/>
                <a:latin typeface="Iosevka Fixed" panose="02000509030000000004" pitchFamily="49" charset="0"/>
              </a:rPr>
              <a:t>memo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[n] = max;</a:t>
            </a:r>
          </a:p>
          <a:p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}</a:t>
            </a:r>
          </a:p>
          <a:p>
            <a:b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</a:br>
            <a:r>
              <a:rPr lang="en-US" altLang="zh-CN" sz="1800" b="0">
                <a:solidFill>
                  <a:srgbClr val="0000FF"/>
                </a:solidFill>
                <a:effectLst/>
                <a:latin typeface="Iosevka Fixed" panose="02000509030000000004" pitchFamily="49" charset="0"/>
              </a:rPr>
              <a:t>int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1800" b="0">
                <a:solidFill>
                  <a:srgbClr val="74531F"/>
                </a:solidFill>
                <a:effectLst/>
                <a:latin typeface="Iosevka Fixed" panose="02000509030000000004" pitchFamily="49" charset="0"/>
              </a:rPr>
              <a:t>main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() {</a:t>
            </a:r>
          </a:p>
          <a:p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cout &lt;&lt; </a:t>
            </a:r>
            <a:r>
              <a:rPr lang="en-US" altLang="zh-CN" sz="1800" b="0">
                <a:solidFill>
                  <a:srgbClr val="74531F"/>
                </a:solidFill>
                <a:effectLst/>
                <a:latin typeface="Iosevka Fixed" panose="02000509030000000004" pitchFamily="49" charset="0"/>
              </a:rPr>
              <a:t>r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(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7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) &lt;&lt; endl;</a:t>
            </a:r>
            <a:r>
              <a:rPr lang="en-US" altLang="zh-CN" sz="18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 /// 7</a:t>
            </a:r>
            <a:r>
              <a:rPr lang="zh-CN" altLang="en-US" sz="1800" b="0">
                <a:solidFill>
                  <a:srgbClr val="008000"/>
                </a:solidFill>
                <a:effectLst/>
                <a:latin typeface="Iosevka Fixed" panose="02000509030000000004" pitchFamily="49" charset="0"/>
              </a:rPr>
              <a:t>为测试示例长度</a:t>
            </a:r>
            <a:endParaRPr lang="zh-CN" altLang="en-US" sz="1800" b="0">
              <a:solidFill>
                <a:srgbClr val="000000"/>
              </a:solidFill>
              <a:effectLst/>
              <a:latin typeface="Iosevka Fixed" panose="02000509030000000004" pitchFamily="49" charset="0"/>
            </a:endParaRPr>
          </a:p>
          <a:p>
            <a:r>
              <a:rPr lang="zh-CN" altLang="en-US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    </a:t>
            </a:r>
            <a:r>
              <a:rPr lang="en-US" altLang="zh-CN" sz="1800" b="0">
                <a:solidFill>
                  <a:srgbClr val="8F08C4"/>
                </a:solidFill>
                <a:effectLst/>
                <a:latin typeface="Iosevka Fixed" panose="02000509030000000004" pitchFamily="49" charset="0"/>
              </a:rPr>
              <a:t>return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 </a:t>
            </a:r>
            <a:r>
              <a:rPr lang="en-US" altLang="zh-CN" sz="1800" b="0">
                <a:solidFill>
                  <a:srgbClr val="098658"/>
                </a:solidFill>
                <a:effectLst/>
                <a:latin typeface="Iosevka Fixed" panose="02000509030000000004" pitchFamily="49" charset="0"/>
              </a:rPr>
              <a:t>0</a:t>
            </a:r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;</a:t>
            </a:r>
          </a:p>
          <a:p>
            <a:r>
              <a:rPr lang="en-US" altLang="zh-CN" sz="1800" b="0">
                <a:solidFill>
                  <a:srgbClr val="000000"/>
                </a:solidFill>
                <a:effectLst/>
                <a:latin typeface="Iosevka Fixed" panose="0200050903000000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02234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478478" y="9215867"/>
            <a:ext cx="281968" cy="431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58" name="考核要求"/>
          <p:cNvSpPr txBox="1">
            <a:spLocks noGrp="1"/>
          </p:cNvSpPr>
          <p:nvPr>
            <p:ph type="title" idx="4294967295"/>
          </p:nvPr>
        </p:nvSpPr>
        <p:spPr>
          <a:xfrm>
            <a:off x="1192106" y="3831448"/>
            <a:ext cx="10620588" cy="2090703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effectLst>
            <a:outerShdw blurRad="266700" dir="5400000" rotWithShape="0">
              <a:srgbClr val="000000"/>
            </a:outerShdw>
          </a:effectLst>
        </p:spPr>
        <p:txBody>
          <a:bodyPr lIns="65022" tIns="65022" rIns="65022" bIns="65022"/>
          <a:lstStyle>
            <a:lvl1pPr>
              <a:defRPr sz="60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  <a:effectLst>
                  <a:outerShdw blurRad="12700" dist="63500" dir="18900000" rotWithShape="0">
                    <a:srgbClr val="000000"/>
                  </a:outerShdw>
                </a:effectLst>
              </a:defRPr>
            </a:lvl1pPr>
          </a:lstStyle>
          <a:p>
            <a:r>
              <a:t>第1</a:t>
            </a:r>
            <a:r>
              <a:rPr lang="en-US"/>
              <a:t>1</a:t>
            </a:r>
            <a:r>
              <a:t>讲 动态规划</a:t>
            </a:r>
            <a:r>
              <a:rPr lang="zh-CN" altLang="en-US"/>
              <a:t>与递归算法</a:t>
            </a:r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4FDE58-417D-4876-907F-223EF3ED19E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300480" y="1104900"/>
            <a:ext cx="10403840" cy="13006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思路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1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与思路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2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在使用备忘录后，均减少了重复计算。请问：两个程序的输出结果中，谁输出的 * 更多？即避免的重复计算更多？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55169D-9006-431C-974C-6A85039D723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60625" y="3593051"/>
            <a:ext cx="910336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r>
              <a:rPr kumimoji="0" lang="zh-CN" altLang="en-US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一样多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A527B9-A3F2-479D-970C-5F5B8328A97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60625" y="4812251"/>
            <a:ext cx="910336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r>
              <a:rPr kumimoji="0" lang="zh-CN" altLang="en-US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思路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1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的多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2B7486-099C-4F58-84DD-446DFD7C1C6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60625" y="6031451"/>
            <a:ext cx="910336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r>
              <a:rPr kumimoji="0" lang="zh-CN" altLang="en-US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思路</a:t>
            </a:r>
            <a:r>
              <a:rPr kumimoji="0" lang="en-US" altLang="zh-CN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2</a:t>
            </a:r>
            <a:r>
              <a:rPr kumimoji="0" lang="zh-CN" altLang="en-US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的多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06D9AB-E5F2-4A04-8851-6B8F4B0B2E2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60625" y="7250651"/>
            <a:ext cx="9103360" cy="9144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r>
              <a:rPr kumimoji="0" lang="zh-CN" altLang="en-US" sz="2600" b="1" i="0" u="none" strike="noStrike" cap="none" spc="0" normalizeH="0" baseline="0">
                <a:ln>
                  <a:noFill/>
                </a:ln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Helvetica Neue"/>
                <a:sym typeface="Microsoft Yahei" panose="020B0503020204020204" pitchFamily="34" charset="-122"/>
              </a:rPr>
              <a:t>不清楚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69AF476-315A-4EB4-82A6-F36A4FB19244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444625" y="3684491"/>
            <a:ext cx="731520" cy="73152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1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A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C8A0DE3-7E46-4FB8-B8C6-EDA49D6DF19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444625" y="4903691"/>
            <a:ext cx="731520" cy="73152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1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B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77CB829-388E-446F-8FB4-031F9F9D37B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444625" y="6122891"/>
            <a:ext cx="731520" cy="73152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1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C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4C7072A-0E49-4DDA-AF96-CD9F982B1C1D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444625" y="7342091"/>
            <a:ext cx="731520" cy="73152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1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D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22FE07D-BC25-487A-90A5-30268AE360A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778240" y="8839200"/>
            <a:ext cx="2194560" cy="585216"/>
          </a:xfrm>
          <a:prstGeom prst="roundRect">
            <a:avLst/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1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1" name="图像" descr="图像">
            <a:extLst>
              <a:ext uri="{FF2B5EF4-FFF2-40B4-BE49-F238E27FC236}">
                <a16:creationId xmlns:a16="http://schemas.microsoft.com/office/drawing/2014/main" id="{5073B29C-1C24-4F98-BD8B-1CB207DE929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58333" y="2821523"/>
            <a:ext cx="3989039" cy="25937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像" descr="图像">
            <a:extLst>
              <a:ext uri="{FF2B5EF4-FFF2-40B4-BE49-F238E27FC236}">
                <a16:creationId xmlns:a16="http://schemas.microsoft.com/office/drawing/2014/main" id="{D62F830B-25E2-4834-90A0-99FDA49BC6C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153238" y="5635211"/>
            <a:ext cx="4303941" cy="262698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702E25C-B59B-4E06-A5EF-BEBDAC87E1D0}"/>
              </a:ext>
            </a:extLst>
          </p:cNvPr>
          <p:cNvSpPr txBox="1"/>
          <p:nvPr/>
        </p:nvSpPr>
        <p:spPr>
          <a:xfrm>
            <a:off x="7241188" y="3669058"/>
            <a:ext cx="21881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思路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的与或图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02442FC-A00A-4DE1-B6F3-D440E71C454D}"/>
              </a:ext>
            </a:extLst>
          </p:cNvPr>
          <p:cNvSpPr txBox="1"/>
          <p:nvPr/>
        </p:nvSpPr>
        <p:spPr>
          <a:xfrm>
            <a:off x="9429288" y="6362775"/>
            <a:ext cx="218810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思路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的与或图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4D5D3F6-3553-4754-BCB6-BF5A9B28FBB9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3004800" cy="635000"/>
            <a:chOff x="0" y="0"/>
            <a:chExt cx="130048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5EF328BB-CA03-430C-94DB-47784E379D6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3004800" cy="635000"/>
            </a:xfrm>
            <a:prstGeom prst="rect">
              <a:avLst/>
            </a:prstGeom>
            <a:solidFill>
              <a:srgbClr val="F6F7F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FD8F91F7-AAC3-4530-8D1A-C8348E3A8CC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5B05C967-4588-47D9-A165-A1680A09198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 anchorCtr="0">
              <a:noAutofit/>
            </a:bodyPr>
            <a:lstStyle/>
            <a:p>
              <a:r>
                <a:rPr kumimoji="0" lang="zh-CN" altLang="en-US" sz="2600" b="1" i="0" u="none" strike="noStrike" cap="none" spc="0" normalizeH="0" baseline="0">
                  <a:ln>
                    <a:noFill/>
                  </a:ln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Helvetica Neue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7840FD28-61BE-4C70-B71C-E6EE69ADF7DF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444625" y="109220"/>
              <a:ext cx="2286000" cy="508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 anchorCtr="0">
              <a:noAutofit/>
            </a:bodyPr>
            <a:lstStyle/>
            <a:p>
              <a:r>
                <a:rPr kumimoji="0" lang="en-US" altLang="zh-CN" sz="2000" b="1" i="0" u="none" strike="noStrike" cap="none" spc="0" normalizeH="0" baseline="0">
                  <a:ln>
                    <a:noFill/>
                  </a:ln>
                  <a:solidFill>
                    <a:srgbClr val="808080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Helvetica Neue"/>
                  <a:sym typeface="Microsoft Yahei" panose="020B0503020204020204" pitchFamily="34" charset="-122"/>
                </a:rPr>
                <a:t>1</a:t>
              </a:r>
              <a:r>
                <a:rPr kumimoji="0" lang="zh-CN" altLang="en-US" sz="2000" b="1" i="0" u="none" strike="noStrike" cap="none" spc="0" normalizeH="0" baseline="0">
                  <a:ln>
                    <a:noFill/>
                  </a:ln>
                  <a:solidFill>
                    <a:srgbClr val="808080"/>
                  </a:solidFill>
                  <a:effectLst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Helvetica Neue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0B71E8E-95F4-4FB0-9228-8A729744193B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4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498587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sp>
        <p:nvSpPr>
          <p:cNvPr id="501" name="解题思路3：基于递推的动态规划"/>
          <p:cNvSpPr>
            <a:spLocks noGrp="1"/>
          </p:cNvSpPr>
          <p:nvPr>
            <p:ph type="title"/>
          </p:nvPr>
        </p:nvSpPr>
        <p:spPr>
          <a:xfrm>
            <a:off x="547201" y="354125"/>
            <a:ext cx="5499430" cy="1152045"/>
          </a:xfrm>
          <a:prstGeom prst="rect">
            <a:avLst/>
          </a:prstGeom>
        </p:spPr>
        <p:txBody>
          <a:bodyPr/>
          <a:lstStyle/>
          <a:p>
            <a:r>
              <a:t>解题思路3：</a:t>
            </a:r>
            <a:r>
              <a:rPr lang="zh-CN" altLang="en-US"/>
              <a:t>枚举 </a:t>
            </a:r>
            <a:r>
              <a:rPr lang="en-US" altLang="zh-CN"/>
              <a:t>+ </a:t>
            </a:r>
            <a:r>
              <a:rPr>
                <a:solidFill>
                  <a:schemeClr val="bg1"/>
                </a:solidFill>
              </a:rPr>
              <a:t>递</a:t>
            </a:r>
            <a:r>
              <a:rPr b="1">
                <a:solidFill>
                  <a:srgbClr val="FFFF00"/>
                </a:solidFill>
              </a:rPr>
              <a:t>推</a:t>
            </a:r>
          </a:p>
        </p:txBody>
      </p:sp>
      <p:sp>
        <p:nvSpPr>
          <p:cNvPr id="506" name="新思路（递推算法）：长度为n的钢条，是从更短的钢条逐步拼接而成的！因为有多种拼接方案，因此需要从中挑选收益最大的方案。"/>
          <p:cNvSpPr txBox="1"/>
          <p:nvPr/>
        </p:nvSpPr>
        <p:spPr>
          <a:xfrm>
            <a:off x="547201" y="1857170"/>
            <a:ext cx="11912493" cy="2611805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新思路（递推算法）：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长度为n的钢条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视为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更短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钢条拼接而成的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，所以可以使用递推算法来</a:t>
            </a:r>
            <a:r>
              <a:rPr lang="zh-CN" altLang="en-US" sz="2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从已知 （更短钢条）推导（拼接）出未知（更长钢条）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sz="280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zh-CN" altLang="en-US" sz="280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sz="280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多种拼接方案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所以在递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过程中，需要使用枚举算法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所有方案</a:t>
            </a:r>
            <a:r>
              <a:rPr sz="2800">
                <a:latin typeface="微软雅黑" panose="020B0503020204020204" pitchFamily="34" charset="-122"/>
                <a:ea typeface="微软雅黑" panose="020B0503020204020204" pitchFamily="34" charset="-122"/>
              </a:rPr>
              <a:t>中挑选收益最大的方案。</a:t>
            </a:r>
          </a:p>
        </p:txBody>
      </p:sp>
      <p:sp>
        <p:nvSpPr>
          <p:cNvPr id="507" name="#include &lt;iostream&gt;…"/>
          <p:cNvSpPr txBox="1"/>
          <p:nvPr/>
        </p:nvSpPr>
        <p:spPr>
          <a:xfrm>
            <a:off x="7493684" y="5361419"/>
            <a:ext cx="5127799" cy="3814634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cut(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n)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j=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; j&lt;=n; j++)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max =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; i&lt;=j; i++)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</a:t>
            </a:r>
            <a:r>
              <a:rPr>
                <a:highlight>
                  <a:srgbClr val="FFFF00"/>
                </a:highlight>
                <a:latin typeface="Consolas" panose="020B0609020204030204" pitchFamily="49" charset="0"/>
              </a:rPr>
              <a:t>val = </a:t>
            </a:r>
            <a:r>
              <a:rPr lang="en-US" altLang="zh-CN">
                <a:solidFill>
                  <a:srgbClr val="4F81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</a:t>
            </a:r>
            <a:r>
              <a:rPr lang="en-US" altLang="zh-CN">
                <a:highlight>
                  <a:srgbClr val="FFFF00"/>
                </a:highlight>
                <a:latin typeface="Consolas" panose="020B0609020204030204" pitchFamily="49" charset="0"/>
              </a:rPr>
              <a:t>[j-i] + 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>
                <a:highlight>
                  <a:srgbClr val="FFFF00"/>
                </a:highlight>
                <a:latin typeface="Consolas" panose="020B0609020204030204" pitchFamily="49" charset="0"/>
              </a:rPr>
              <a:t>[i];</a:t>
            </a:r>
            <a:endParaRPr>
              <a:highlight>
                <a:srgbClr val="FFFF00"/>
              </a:highlight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>
                <a:latin typeface="Consolas" panose="020B0609020204030204" pitchFamily="49" charset="0"/>
              </a:rPr>
              <a:t> (val &gt; max) max = val;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}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r</a:t>
            </a:r>
            <a:r>
              <a:rPr>
                <a:latin typeface="Consolas" panose="020B0609020204030204" pitchFamily="49" charset="0"/>
              </a:rPr>
              <a:t>[j] = max</a:t>
            </a:r>
            <a:r>
              <a:rPr lang="en-US" altLang="zh-CN">
                <a:latin typeface="Consolas" panose="020B0609020204030204" pitchFamily="49" charset="0"/>
              </a:rPr>
              <a:t>;</a:t>
            </a:r>
            <a:r>
              <a:rPr lang="zh-CN" altLang="en-US">
                <a:latin typeface="Consolas" panose="020B0609020204030204" pitchFamily="49" charset="0"/>
              </a:rPr>
              <a:t>　</a:t>
            </a:r>
            <a:r>
              <a:rPr lang="en-US" altLang="zh-CN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长度</a:t>
            </a:r>
            <a:r>
              <a:rPr lang="en-US" altLang="zh-CN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zh-CN" altLang="en-US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的最佳方案</a:t>
            </a:r>
            <a:endParaRPr>
              <a:solidFill>
                <a:srgbClr val="00B050"/>
              </a:solidFill>
              <a:highlight>
                <a:srgbClr val="FFFF00"/>
              </a:highlight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}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>
                <a:latin typeface="Consolas" panose="020B060902020403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r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700">
                <a:solidFill>
                  <a:srgbClr val="008400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sz="1700">
                <a:solidFill>
                  <a:srgbClr val="008400"/>
                </a:solidFill>
                <a:latin typeface="Consolas" panose="020B0609020204030204" pitchFamily="49" charset="0"/>
              </a:rPr>
              <a:t>从</a:t>
            </a:r>
            <a:r>
              <a:rPr lang="en-US" altLang="zh-CN" sz="1700">
                <a:solidFill>
                  <a:srgbClr val="0084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700">
                <a:solidFill>
                  <a:srgbClr val="008400"/>
                </a:solidFill>
                <a:latin typeface="Consolas" panose="020B0609020204030204" pitchFamily="49" charset="0"/>
              </a:rPr>
              <a:t>递推到</a:t>
            </a:r>
            <a:r>
              <a:rPr lang="en-US" altLang="zh-CN" sz="1700">
                <a:solidFill>
                  <a:srgbClr val="008400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700">
                <a:solidFill>
                  <a:srgbClr val="008400"/>
                </a:solidFill>
                <a:latin typeface="Consolas" panose="020B0609020204030204" pitchFamily="49" charset="0"/>
              </a:rPr>
              <a:t>求出的结果</a:t>
            </a:r>
            <a:endParaRPr sz="1700">
              <a:solidFill>
                <a:srgbClr val="008400"/>
              </a:solidFill>
              <a:latin typeface="Consolas" panose="020B0609020204030204" pitchFamily="49" charset="0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}</a:t>
            </a:r>
            <a:endParaRPr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#include &lt;iostream&gt;…">
            <a:extLst>
              <a:ext uri="{FF2B5EF4-FFF2-40B4-BE49-F238E27FC236}">
                <a16:creationId xmlns:a16="http://schemas.microsoft.com/office/drawing/2014/main" id="{82427E46-5836-46D9-9AE6-505A48BF3E57}"/>
              </a:ext>
            </a:extLst>
          </p:cNvPr>
          <p:cNvSpPr txBox="1"/>
          <p:nvPr/>
        </p:nvSpPr>
        <p:spPr>
          <a:xfrm>
            <a:off x="350829" y="5372578"/>
            <a:ext cx="6898131" cy="3814634"/>
          </a:xfrm>
          <a:prstGeom prst="rect">
            <a:avLst/>
          </a:prstGeom>
          <a:ln w="25400">
            <a:solidFill>
              <a:schemeClr val="bg1">
                <a:lumMod val="65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rgbClr val="78492A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>
                <a:latin typeface="Consolas" panose="020B0609020204030204" pitchFamily="49" charset="0"/>
              </a:rPr>
              <a:t>&lt;iostream&gt;</a:t>
            </a:r>
            <a:endParaRPr lang="en-US" altLang="zh-CN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latin typeface="Consolas" panose="020B0609020204030204" pitchFamily="49" charset="0"/>
              </a:rPr>
              <a:t>using namespace </a:t>
            </a:r>
            <a:r>
              <a:rPr lang="en-US" altLang="zh-CN">
                <a:solidFill>
                  <a:srgbClr val="703DAA"/>
                </a:solidFill>
                <a:latin typeface="Consolas" panose="020B0609020204030204" pitchFamily="49" charset="0"/>
              </a:rPr>
              <a:t>std</a:t>
            </a:r>
            <a:r>
              <a:rPr lang="en-US" altLang="zh-CN">
                <a:latin typeface="Consolas" panose="020B0609020204030204" pitchFamily="49" charset="0"/>
              </a:rPr>
              <a:t>;</a:t>
            </a: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endParaRPr lang="en-US" altLang="zh-CN">
              <a:latin typeface="Consolas" panose="020B0609020204030204" pitchFamily="49" charset="0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rgbClr val="BA2DA2"/>
                </a:solidFill>
                <a:latin typeface="Consolas" panose="020B0609020204030204" pitchFamily="49" charset="0"/>
              </a:rPr>
              <a:t>const int</a:t>
            </a:r>
            <a:r>
              <a:rPr lang="en-US" altLang="zh-CN">
                <a:latin typeface="Consolas" panose="020B0609020204030204" pitchFamily="49" charset="0"/>
              </a:rPr>
              <a:t> p[] = {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5</a:t>
            </a:r>
            <a:r>
              <a:rPr lang="en-US" altLang="zh-CN"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8</a:t>
            </a:r>
            <a:r>
              <a:rPr lang="en-US" altLang="zh-CN"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9</a:t>
            </a:r>
            <a:r>
              <a:rPr lang="en-US" altLang="zh-CN"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10</a:t>
            </a:r>
            <a:r>
              <a:rPr lang="en-US" altLang="zh-CN">
                <a:latin typeface="Consolas" panose="020B0609020204030204" pitchFamily="49" charset="0"/>
              </a:rPr>
              <a:t>,  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17</a:t>
            </a:r>
            <a:r>
              <a:rPr lang="en-US" altLang="zh-CN"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20</a:t>
            </a:r>
            <a:r>
              <a:rPr lang="en-US" altLang="zh-CN">
                <a:latin typeface="Consolas" panose="020B0609020204030204" pitchFamily="49" charset="0"/>
              </a:rPr>
              <a:t>, 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24</a:t>
            </a:r>
            <a:r>
              <a:rPr lang="en-US" altLang="zh-CN">
                <a:latin typeface="Consolas" panose="020B0609020204030204" pitchFamily="49" charset="0"/>
              </a:rPr>
              <a:t>,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30</a:t>
            </a:r>
            <a:r>
              <a:rPr lang="en-US" altLang="zh-CN">
                <a:latin typeface="Consolas" panose="020B0609020204030204" pitchFamily="49" charset="0"/>
              </a:rPr>
              <a:t>};</a:t>
            </a:r>
            <a:endParaRPr lang="en-US" altLang="zh-CN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latin typeface="Consolas" panose="020B0609020204030204" pitchFamily="49" charset="0"/>
              </a:rPr>
              <a:t> r[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11</a:t>
            </a:r>
            <a:r>
              <a:rPr lang="en-US" altLang="zh-CN">
                <a:latin typeface="Consolas" panose="020B0609020204030204" pitchFamily="49" charset="0"/>
              </a:rPr>
              <a:t>] = {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 lang="en-US" altLang="zh-CN">
                <a:latin typeface="Consolas" panose="020B0609020204030204" pitchFamily="49" charset="0"/>
              </a:rPr>
              <a:t>}; /// </a:t>
            </a:r>
            <a:r>
              <a:rPr lang="zh-CN" altLang="en-US">
                <a:latin typeface="Consolas" panose="020B0609020204030204" pitchFamily="49" charset="0"/>
              </a:rPr>
              <a:t>示例数据最长为</a:t>
            </a:r>
            <a:r>
              <a:rPr lang="en-US" altLang="zh-CN">
                <a:latin typeface="Consolas" panose="020B0609020204030204" pitchFamily="49" charset="0"/>
              </a:rPr>
              <a:t>10</a:t>
            </a:r>
            <a:endParaRPr lang="zh-CN" altLang="en-US">
              <a:latin typeface="Consolas" panose="020B0609020204030204" pitchFamily="49" charset="0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latin typeface="Consolas" panose="020B0609020204030204" pitchFamily="49" charset="0"/>
              </a:rPr>
              <a:t> cut(</a:t>
            </a:r>
            <a:r>
              <a:rPr lang="en-US" altLang="zh-CN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latin typeface="Consolas" panose="020B0609020204030204" pitchFamily="49" charset="0"/>
              </a:rPr>
              <a:t> n);  </a:t>
            </a:r>
            <a:r>
              <a:rPr lang="en-US" altLang="zh-CN" sz="1700">
                <a:solidFill>
                  <a:srgbClr val="008400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sz="1700">
                <a:solidFill>
                  <a:srgbClr val="008400"/>
                </a:solidFill>
                <a:latin typeface="Consolas" panose="020B0609020204030204" pitchFamily="49" charset="0"/>
              </a:rPr>
              <a:t>函数原型说明。先说明，后定义。</a:t>
            </a:r>
            <a:endParaRPr lang="en-US" altLang="zh-CN" sz="1700">
              <a:solidFill>
                <a:srgbClr val="0084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br>
              <a:rPr lang="en-US">
                <a:solidFill>
                  <a:srgbClr val="BA2DA2"/>
                </a:solidFill>
                <a:latin typeface="Consolas" panose="020B0609020204030204" pitchFamily="49" charset="0"/>
              </a:rPr>
            </a:b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main()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>
                <a:solidFill>
                  <a:srgbClr val="31595D"/>
                </a:solidFill>
                <a:latin typeface="Consolas" panose="020B0609020204030204" pitchFamily="49" charset="0"/>
              </a:rPr>
              <a:t>cut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7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>
                <a:solidFill>
                  <a:srgbClr val="3E1E81"/>
                </a:solidFill>
                <a:latin typeface="Consolas" panose="020B0609020204030204" pitchFamily="49" charset="0"/>
              </a:rPr>
              <a:t>endl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>
                <a:latin typeface="Consolas" panose="020B060902020403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#include &lt;iostream&gt;…">
            <a:extLst>
              <a:ext uri="{FF2B5EF4-FFF2-40B4-BE49-F238E27FC236}">
                <a16:creationId xmlns:a16="http://schemas.microsoft.com/office/drawing/2014/main" id="{D51BD1C2-77F2-4974-9952-F25E2294BEE9}"/>
              </a:ext>
            </a:extLst>
          </p:cNvPr>
          <p:cNvSpPr txBox="1"/>
          <p:nvPr/>
        </p:nvSpPr>
        <p:spPr>
          <a:xfrm>
            <a:off x="2410307" y="4642985"/>
            <a:ext cx="8184186" cy="467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bg1">
                <a:lumMod val="6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 defTabSz="407669">
              <a:lnSpc>
                <a:spcPct val="13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sz="2000">
                <a:solidFill>
                  <a:srgbClr val="4F8187"/>
                </a:solidFill>
                <a:latin typeface="Consolas" panose="020B0609020204030204" pitchFamily="49" charset="0"/>
              </a:rPr>
              <a:t>递推公式：</a:t>
            </a:r>
            <a:r>
              <a:rPr sz="2000">
                <a:solidFill>
                  <a:srgbClr val="4F8187"/>
                </a:solidFill>
                <a:latin typeface="Consolas" panose="020B0609020204030204" pitchFamily="49" charset="0"/>
              </a:rPr>
              <a:t>r</a:t>
            </a:r>
            <a:r>
              <a:rPr sz="2000">
                <a:latin typeface="Consolas" panose="020B0609020204030204" pitchFamily="49" charset="0"/>
              </a:rPr>
              <a:t>[</a:t>
            </a:r>
            <a:r>
              <a:rPr lang="en-US" sz="2000">
                <a:latin typeface="Consolas" panose="020B0609020204030204" pitchFamily="49" charset="0"/>
              </a:rPr>
              <a:t>j</a:t>
            </a:r>
            <a:r>
              <a:rPr sz="2000">
                <a:latin typeface="Consolas" panose="020B0609020204030204" pitchFamily="49" charset="0"/>
              </a:rPr>
              <a:t>] = max</a:t>
            </a:r>
            <a:r>
              <a:rPr lang="en-US" altLang="zh-CN" sz="2000">
                <a:latin typeface="Consolas" panose="020B0609020204030204" pitchFamily="49" charset="0"/>
              </a:rPr>
              <a:t> { r[j-i] + p[i], i = 1..j }, j = 1..n</a:t>
            </a:r>
            <a:endParaRPr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6EE80C88-6674-4413-AD7D-51D8F448533C}"/>
              </a:ext>
            </a:extLst>
          </p:cNvPr>
          <p:cNvSpPr/>
          <p:nvPr/>
        </p:nvSpPr>
        <p:spPr>
          <a:xfrm rot="17460997" flipH="1">
            <a:off x="7310198" y="3348523"/>
            <a:ext cx="3124665" cy="4547944"/>
          </a:xfrm>
          <a:prstGeom prst="arc">
            <a:avLst>
              <a:gd name="adj1" fmla="val 16834108"/>
              <a:gd name="adj2" fmla="val 1245399"/>
            </a:avLst>
          </a:prstGeom>
          <a:noFill/>
          <a:ln w="38100" cap="flat">
            <a:solidFill>
              <a:schemeClr val="bg1">
                <a:lumMod val="50000"/>
              </a:schemeClr>
            </a:solidFill>
            <a:prstDash val="dash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sp>
        <p:nvSpPr>
          <p:cNvPr id="389" name="动态规划算法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小结：</a:t>
            </a:r>
            <a:r>
              <a:t>动态规划</a:t>
            </a:r>
            <a:r>
              <a:rPr lang="zh-CN" altLang="en-US"/>
              <a:t>算法求解问题的特点</a:t>
            </a:r>
            <a:endParaRPr/>
          </a:p>
        </p:txBody>
      </p:sp>
      <p:sp>
        <p:nvSpPr>
          <p:cNvPr id="390" name="如果问题有如下性质：…"/>
          <p:cNvSpPr txBox="1"/>
          <p:nvPr/>
        </p:nvSpPr>
        <p:spPr>
          <a:xfrm>
            <a:off x="547201" y="2451103"/>
            <a:ext cx="10100921" cy="6004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200000"/>
              </a:lnSpc>
              <a:defRPr sz="2800"/>
            </a:pPr>
            <a:r>
              <a:rPr lang="zh-CN" altLang="en-US"/>
              <a:t>何时（哪些问题）应该使用动态规划算法？</a:t>
            </a:r>
            <a:endParaRPr/>
          </a:p>
          <a:p>
            <a:pPr marL="1258888" lvl="3" indent="-573088">
              <a:lnSpc>
                <a:spcPct val="200000"/>
              </a:lnSpc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1、问题</a:t>
            </a:r>
            <a:r>
              <a:rPr lang="zh-CN" altLang="en-US"/>
              <a:t>需要</a:t>
            </a:r>
            <a:r>
              <a:t>分成</a:t>
            </a:r>
            <a:r>
              <a:rPr>
                <a:highlight>
                  <a:srgbClr val="FFFF00"/>
                </a:highlight>
              </a:rPr>
              <a:t>多</a:t>
            </a:r>
            <a:r>
              <a:rPr lang="zh-CN" altLang="en-US">
                <a:highlight>
                  <a:srgbClr val="FFFF00"/>
                </a:highlight>
              </a:rPr>
              <a:t>个</a:t>
            </a:r>
            <a:r>
              <a:rPr>
                <a:highlight>
                  <a:srgbClr val="FFFF00"/>
                </a:highlight>
              </a:rPr>
              <a:t>阶段</a:t>
            </a:r>
            <a:r>
              <a:rPr lang="zh-CN" altLang="en-US"/>
              <a:t>才能</a:t>
            </a:r>
            <a:r>
              <a:t>完成</a:t>
            </a:r>
          </a:p>
          <a:p>
            <a:pPr marL="1258888" lvl="3" indent="-573088">
              <a:lnSpc>
                <a:spcPct val="200000"/>
              </a:lnSpc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2、</a:t>
            </a:r>
            <a:r>
              <a:rPr lang="zh-CN" altLang="en-US"/>
              <a:t>每个</a:t>
            </a:r>
            <a:r>
              <a:t>阶段</a:t>
            </a:r>
            <a:r>
              <a:rPr lang="zh-CN" altLang="en-US"/>
              <a:t>对应一个子</a:t>
            </a:r>
            <a:r>
              <a:t>问题</a:t>
            </a:r>
            <a:r>
              <a:rPr lang="zh-CN" altLang="en-US"/>
              <a:t>，其</a:t>
            </a:r>
            <a:r>
              <a:t>最优解</a:t>
            </a:r>
            <a:r>
              <a:rPr lang="zh-CN" altLang="en-US"/>
              <a:t>是</a:t>
            </a:r>
            <a:r>
              <a:t>由</a:t>
            </a:r>
            <a:r>
              <a:rPr lang="zh-CN" altLang="en-US"/>
              <a:t>更小</a:t>
            </a:r>
            <a:r>
              <a:t>子问题的最优解</a:t>
            </a:r>
            <a:r>
              <a:rPr>
                <a:highlight>
                  <a:srgbClr val="FFFF00"/>
                </a:highlight>
              </a:rPr>
              <a:t>组合</a:t>
            </a:r>
            <a:r>
              <a:t>而成</a:t>
            </a:r>
            <a:r>
              <a:rPr lang="zh-CN" altLang="en-US"/>
              <a:t>（这说明可以使用递归或递推算法）</a:t>
            </a:r>
            <a:endParaRPr/>
          </a:p>
          <a:p>
            <a:pPr marL="1258888" lvl="3" indent="-573088">
              <a:lnSpc>
                <a:spcPct val="200000"/>
              </a:lnSpc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3、</a:t>
            </a:r>
            <a:r>
              <a:rPr lang="zh-CN" altLang="en-US"/>
              <a:t>所有</a:t>
            </a:r>
            <a:r>
              <a:t>子问题</a:t>
            </a:r>
            <a:r>
              <a:rPr lang="zh-CN" altLang="en-US"/>
              <a:t>都是</a:t>
            </a:r>
            <a:r>
              <a:rPr>
                <a:highlight>
                  <a:srgbClr val="FFFF00"/>
                </a:highlight>
              </a:rPr>
              <a:t>独立</a:t>
            </a:r>
            <a:r>
              <a:rPr lang="zh-CN" altLang="en-US">
                <a:highlight>
                  <a:srgbClr val="FFFF00"/>
                </a:highlight>
              </a:rPr>
              <a:t>求解</a:t>
            </a:r>
            <a:r>
              <a:rPr lang="zh-CN" altLang="en-US"/>
              <a:t>，互</a:t>
            </a:r>
            <a:r>
              <a:t>不影响</a:t>
            </a:r>
          </a:p>
          <a:p>
            <a:pPr marL="1258888" lvl="3" indent="-573088">
              <a:lnSpc>
                <a:spcPct val="200000"/>
              </a:lnSpc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4、</a:t>
            </a:r>
            <a:r>
              <a:rPr lang="zh-CN" altLang="en-US"/>
              <a:t>问题的求解过程</a:t>
            </a:r>
            <a:r>
              <a:t>存在子问题</a:t>
            </a:r>
            <a:r>
              <a:rPr>
                <a:highlight>
                  <a:srgbClr val="FFFF00"/>
                </a:highlight>
              </a:rPr>
              <a:t>重叠</a:t>
            </a:r>
            <a:r>
              <a:rPr lang="zh-CN" altLang="en-US"/>
              <a:t>现象</a:t>
            </a:r>
            <a:endParaRPr/>
          </a:p>
          <a:p>
            <a:pPr>
              <a:lnSpc>
                <a:spcPct val="200000"/>
              </a:lnSpc>
              <a:defRPr sz="2800"/>
            </a:pPr>
            <a:r>
              <a:rPr lang="zh-CN" altLang="en-US"/>
              <a:t>若问题有以上特点，则应使用 </a:t>
            </a:r>
            <a:r>
              <a:t>“动态规划”</a:t>
            </a:r>
            <a:r>
              <a:rPr lang="en-US" altLang="zh-CN"/>
              <a:t> </a:t>
            </a:r>
            <a:r>
              <a:rPr lang="zh-CN" altLang="en-US"/>
              <a:t>算法</a:t>
            </a:r>
            <a:r>
              <a:rPr lang="en-US" altLang="zh-CN"/>
              <a:t> </a:t>
            </a:r>
            <a: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68638496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43</a:t>
            </a:fld>
            <a:endParaRPr/>
          </a:p>
        </p:txBody>
      </p:sp>
      <p:sp>
        <p:nvSpPr>
          <p:cNvPr id="389" name="动态规划算法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小结：</a:t>
            </a:r>
            <a:r>
              <a:t>动态规划</a:t>
            </a:r>
            <a:r>
              <a:rPr lang="zh-CN" altLang="en-US"/>
              <a:t>算法的两种实现方式</a:t>
            </a:r>
            <a:endParaRPr/>
          </a:p>
        </p:txBody>
      </p:sp>
      <p:sp>
        <p:nvSpPr>
          <p:cNvPr id="390" name="如果问题有如下性质：…"/>
          <p:cNvSpPr txBox="1"/>
          <p:nvPr/>
        </p:nvSpPr>
        <p:spPr>
          <a:xfrm>
            <a:off x="582028" y="2495663"/>
            <a:ext cx="11840744" cy="6004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36575" lvl="3" indent="-536575">
              <a:lnSpc>
                <a:spcPct val="200000"/>
              </a:lnSpc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rPr>
                <a:solidFill>
                  <a:srgbClr val="FF0000"/>
                </a:solidFill>
              </a:rPr>
              <a:t>1、</a:t>
            </a:r>
            <a:r>
              <a:rPr lang="zh-CN" altLang="en-US">
                <a:solidFill>
                  <a:srgbClr val="FF0000"/>
                </a:solidFill>
              </a:rPr>
              <a:t>自顶向下的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递归</a:t>
            </a:r>
            <a:r>
              <a:rPr lang="zh-CN" altLang="en-US">
                <a:solidFill>
                  <a:srgbClr val="FF0000"/>
                </a:solidFill>
              </a:rPr>
              <a:t>实现。</a:t>
            </a:r>
            <a:r>
              <a:rPr lang="zh-CN" altLang="en-US">
                <a:solidFill>
                  <a:schemeClr val="tx1"/>
                </a:solidFill>
              </a:rPr>
              <a:t>这种实现方式的优点是比较直观，与问题描述有很好的对应。但也增加了函数递归调用的运行开销。注意，为了避免因“子问题重叠”导致的重复计算，通常在递归实现时，要使用“备忘录”法来提高计算效率。</a:t>
            </a:r>
            <a:endParaRPr lang="en-US" altLang="zh-CN">
              <a:solidFill>
                <a:schemeClr val="tx1"/>
              </a:solidFill>
            </a:endParaRPr>
          </a:p>
          <a:p>
            <a:pPr marL="536575" lvl="3" indent="-536575">
              <a:lnSpc>
                <a:spcPct val="200000"/>
              </a:lnSpc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、自底向上的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递推</a:t>
            </a:r>
            <a:r>
              <a:rPr lang="zh-CN" altLang="en-US">
                <a:solidFill>
                  <a:srgbClr val="FF0000"/>
                </a:solidFill>
              </a:rPr>
              <a:t>实现。</a:t>
            </a:r>
            <a:r>
              <a:rPr lang="zh-CN" altLang="en-US">
                <a:solidFill>
                  <a:schemeClr val="tx1"/>
                </a:solidFill>
              </a:rPr>
              <a:t>这种实现方式的优点是循环迭代的计算过程 没有函数递归调用开销，不存在因“子问题重叠”带来的重复计算。但也存在一些“不必要”的基础计算（求解了一些在后面没有用上的子问题）。</a:t>
            </a:r>
            <a:endParaRPr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00990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44</a:t>
            </a:fld>
            <a:endParaRPr/>
          </a:p>
        </p:txBody>
      </p:sp>
      <p:sp>
        <p:nvSpPr>
          <p:cNvPr id="561" name="【任务14.4】地图导航"/>
          <p:cNvSpPr>
            <a:spLocks noGrp="1"/>
          </p:cNvSpPr>
          <p:nvPr>
            <p:ph type="title"/>
          </p:nvPr>
        </p:nvSpPr>
        <p:spPr>
          <a:xfrm>
            <a:off x="547201" y="354125"/>
            <a:ext cx="4900562" cy="1152045"/>
          </a:xfrm>
          <a:prstGeom prst="rect">
            <a:avLst/>
          </a:prstGeom>
        </p:spPr>
        <p:txBody>
          <a:bodyPr/>
          <a:lstStyle/>
          <a:p>
            <a:pPr algn="l"/>
            <a:r>
              <a:t>【任务1</a:t>
            </a:r>
            <a:r>
              <a:rPr lang="en-US"/>
              <a:t>1</a:t>
            </a:r>
            <a:r>
              <a:t>.</a:t>
            </a:r>
            <a:r>
              <a:rPr lang="en-US" altLang="zh-CN"/>
              <a:t>3</a:t>
            </a:r>
            <a:r>
              <a:t>】地图导航</a:t>
            </a:r>
          </a:p>
        </p:txBody>
      </p:sp>
      <p:pic>
        <p:nvPicPr>
          <p:cNvPr id="56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47" y="2473507"/>
            <a:ext cx="10723106" cy="6538807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下箭头 4"/>
          <p:cNvSpPr/>
          <p:nvPr/>
        </p:nvSpPr>
        <p:spPr>
          <a:xfrm rot="10800000">
            <a:off x="9038626" y="8666757"/>
            <a:ext cx="512516" cy="783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535"/>
                </a:moveTo>
                <a:lnTo>
                  <a:pt x="5400" y="14535"/>
                </a:lnTo>
                <a:lnTo>
                  <a:pt x="5400" y="0"/>
                </a:lnTo>
                <a:lnTo>
                  <a:pt x="16200" y="0"/>
                </a:lnTo>
                <a:lnTo>
                  <a:pt x="16200" y="14535"/>
                </a:lnTo>
                <a:lnTo>
                  <a:pt x="21600" y="14535"/>
                </a:lnTo>
                <a:lnTo>
                  <a:pt x="10800" y="2160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65023" tIns="65023" rIns="65023" bIns="65023"/>
          <a:lstStyle/>
          <a:p>
            <a:pPr marL="487680" indent="-487680" algn="ctr" defTabSz="1300480">
              <a:spcBef>
                <a:spcPts val="2000"/>
              </a:spcBef>
              <a:defRPr sz="3400" b="0">
                <a:solidFill>
                  <a:srgbClr val="FFFF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64" name="直接连接符 3"/>
          <p:cNvSpPr/>
          <p:nvPr/>
        </p:nvSpPr>
        <p:spPr>
          <a:xfrm flipH="1" flipV="1">
            <a:off x="4257427" y="5030110"/>
            <a:ext cx="5036328" cy="3181254"/>
          </a:xfrm>
          <a:prstGeom prst="line">
            <a:avLst/>
          </a:prstGeom>
          <a:ln w="101600" cap="sq">
            <a:solidFill>
              <a:srgbClr val="FF0000"/>
            </a:solidFill>
            <a:prstDash val="sysDash"/>
          </a:ln>
        </p:spPr>
        <p:txBody>
          <a:bodyPr lIns="65023" tIns="65023" rIns="65023" bIns="65023"/>
          <a:lstStyle/>
          <a:p>
            <a:pPr defTabSz="1300480">
              <a:defRPr sz="3400" b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45</a:t>
            </a:fld>
            <a:endParaRPr/>
          </a:p>
        </p:txBody>
      </p:sp>
      <p:sp>
        <p:nvSpPr>
          <p:cNvPr id="567" name="【任务14.4】地图导航"/>
          <p:cNvSpPr>
            <a:spLocks noGrp="1"/>
          </p:cNvSpPr>
          <p:nvPr>
            <p:ph type="title"/>
          </p:nvPr>
        </p:nvSpPr>
        <p:spPr>
          <a:xfrm>
            <a:off x="547201" y="354125"/>
            <a:ext cx="4919881" cy="1152045"/>
          </a:xfrm>
          <a:prstGeom prst="rect">
            <a:avLst/>
          </a:prstGeom>
        </p:spPr>
        <p:txBody>
          <a:bodyPr/>
          <a:lstStyle/>
          <a:p>
            <a:pPr algn="l"/>
            <a:r>
              <a:t>【任务1</a:t>
            </a:r>
            <a:r>
              <a:rPr lang="en-US"/>
              <a:t>1</a:t>
            </a:r>
            <a:r>
              <a:t>.</a:t>
            </a:r>
            <a:r>
              <a:rPr lang="en-US" altLang="zh-CN"/>
              <a:t>3</a:t>
            </a:r>
            <a:r>
              <a:t>】地图导航</a:t>
            </a:r>
          </a:p>
        </p:txBody>
      </p:sp>
      <p:sp>
        <p:nvSpPr>
          <p:cNvPr id="568" name="P是出发点，从P到A，求最短路径。要求：只能向上或向右前进。"/>
          <p:cNvSpPr txBox="1"/>
          <p:nvPr/>
        </p:nvSpPr>
        <p:spPr>
          <a:xfrm>
            <a:off x="546280" y="2171095"/>
            <a:ext cx="1053493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P是出发点，从P到A，求最短路径。要求：</a:t>
            </a:r>
            <a:r>
              <a:rPr>
                <a:highlight>
                  <a:srgbClr val="FFFF00"/>
                </a:highlight>
              </a:rPr>
              <a:t>只能向上或向右前进</a:t>
            </a:r>
            <a:r>
              <a:t>。</a:t>
            </a:r>
          </a:p>
        </p:txBody>
      </p:sp>
      <p:pic>
        <p:nvPicPr>
          <p:cNvPr id="569" name="图像" descr="图像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35748" y="2945268"/>
            <a:ext cx="10733304" cy="6344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46</a:t>
            </a:fld>
            <a:endParaRPr/>
          </a:p>
        </p:txBody>
      </p:sp>
      <p:sp>
        <p:nvSpPr>
          <p:cNvPr id="572" name="解题思路"/>
          <p:cNvSpPr>
            <a:spLocks noGrp="1"/>
          </p:cNvSpPr>
          <p:nvPr>
            <p:ph type="title"/>
          </p:nvPr>
        </p:nvSpPr>
        <p:spPr>
          <a:xfrm>
            <a:off x="547200" y="354125"/>
            <a:ext cx="2462699" cy="1152045"/>
          </a:xfrm>
          <a:prstGeom prst="rect">
            <a:avLst/>
          </a:prstGeom>
        </p:spPr>
        <p:txBody>
          <a:bodyPr/>
          <a:lstStyle/>
          <a:p>
            <a:r>
              <a:t>解题思路</a:t>
            </a:r>
          </a:p>
        </p:txBody>
      </p:sp>
      <p:sp>
        <p:nvSpPr>
          <p:cNvPr id="573" name="因为只能向上向右，故可分成5个阶段"/>
          <p:cNvSpPr txBox="1"/>
          <p:nvPr/>
        </p:nvSpPr>
        <p:spPr>
          <a:xfrm>
            <a:off x="588106" y="2174393"/>
            <a:ext cx="911948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t>因为只能向上向右，故</a:t>
            </a:r>
            <a:r>
              <a:rPr lang="zh-CN" altLang="en-US"/>
              <a:t>中间过程</a:t>
            </a:r>
            <a:r>
              <a:t>可</a:t>
            </a:r>
            <a:r>
              <a:rPr lang="zh-CN" altLang="en-US"/>
              <a:t>以</a:t>
            </a:r>
            <a:r>
              <a:t>分成</a:t>
            </a:r>
            <a:r>
              <a:rPr lang="en-US" altLang="zh-CN"/>
              <a:t> </a:t>
            </a:r>
            <a:r>
              <a:t>5</a:t>
            </a:r>
            <a:r>
              <a:rPr lang="en-US" altLang="zh-CN"/>
              <a:t> </a:t>
            </a:r>
            <a:r>
              <a:t>个阶段</a:t>
            </a:r>
            <a:r>
              <a:rPr lang="zh-CN" altLang="en-US"/>
              <a:t>（步）</a:t>
            </a:r>
            <a:endParaRPr/>
          </a:p>
        </p:txBody>
      </p:sp>
      <p:pic>
        <p:nvPicPr>
          <p:cNvPr id="574" name="图像" descr="图像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35752" y="2951864"/>
            <a:ext cx="9398924" cy="5627752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线条"/>
          <p:cNvSpPr/>
          <p:nvPr/>
        </p:nvSpPr>
        <p:spPr>
          <a:xfrm>
            <a:off x="1575985" y="6062371"/>
            <a:ext cx="4524515" cy="2361234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prstDash val="dash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6" name="阶段1"/>
          <p:cNvSpPr txBox="1"/>
          <p:nvPr/>
        </p:nvSpPr>
        <p:spPr>
          <a:xfrm>
            <a:off x="5268154" y="8357437"/>
            <a:ext cx="8933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阶段1</a:t>
            </a:r>
          </a:p>
        </p:txBody>
      </p:sp>
      <p:sp>
        <p:nvSpPr>
          <p:cNvPr id="577" name="线条"/>
          <p:cNvSpPr/>
          <p:nvPr/>
        </p:nvSpPr>
        <p:spPr>
          <a:xfrm>
            <a:off x="1590179" y="4730001"/>
            <a:ext cx="7117763" cy="3682738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prstDash val="dash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78" name="阶段2"/>
          <p:cNvSpPr txBox="1"/>
          <p:nvPr/>
        </p:nvSpPr>
        <p:spPr>
          <a:xfrm>
            <a:off x="7875596" y="8319265"/>
            <a:ext cx="8933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阶段2</a:t>
            </a:r>
          </a:p>
        </p:txBody>
      </p:sp>
      <p:sp>
        <p:nvSpPr>
          <p:cNvPr id="579" name="线条"/>
          <p:cNvSpPr/>
          <p:nvPr/>
        </p:nvSpPr>
        <p:spPr>
          <a:xfrm>
            <a:off x="1651203" y="3431225"/>
            <a:ext cx="9759451" cy="4997938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prstDash val="dash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80" name="阶段3"/>
          <p:cNvSpPr txBox="1"/>
          <p:nvPr/>
        </p:nvSpPr>
        <p:spPr>
          <a:xfrm>
            <a:off x="10535446" y="8319774"/>
            <a:ext cx="8933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阶段3</a:t>
            </a:r>
          </a:p>
        </p:txBody>
      </p:sp>
      <p:sp>
        <p:nvSpPr>
          <p:cNvPr id="581" name="线条"/>
          <p:cNvSpPr/>
          <p:nvPr/>
        </p:nvSpPr>
        <p:spPr>
          <a:xfrm>
            <a:off x="3910616" y="3255837"/>
            <a:ext cx="7500032" cy="3844164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prstDash val="dash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82" name="阶段4"/>
          <p:cNvSpPr txBox="1"/>
          <p:nvPr/>
        </p:nvSpPr>
        <p:spPr>
          <a:xfrm>
            <a:off x="10522045" y="7021570"/>
            <a:ext cx="893369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阶段4</a:t>
            </a:r>
          </a:p>
        </p:txBody>
      </p:sp>
      <p:sp>
        <p:nvSpPr>
          <p:cNvPr id="583" name="线条"/>
          <p:cNvSpPr/>
          <p:nvPr/>
        </p:nvSpPr>
        <p:spPr>
          <a:xfrm>
            <a:off x="6739005" y="3344764"/>
            <a:ext cx="4671367" cy="2491463"/>
          </a:xfrm>
          <a:prstGeom prst="line">
            <a:avLst/>
          </a:prstGeom>
          <a:ln w="38100">
            <a:solidFill>
              <a:schemeClr val="accent4">
                <a:hueOff val="-1081314"/>
                <a:satOff val="4338"/>
                <a:lumOff val="-8931"/>
              </a:schemeClr>
            </a:solidFill>
            <a:prstDash val="dash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84" name="阶段5"/>
          <p:cNvSpPr txBox="1"/>
          <p:nvPr/>
        </p:nvSpPr>
        <p:spPr>
          <a:xfrm>
            <a:off x="10517140" y="5751264"/>
            <a:ext cx="893370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阶段5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47</a:t>
            </a:fld>
            <a:endParaRPr/>
          </a:p>
        </p:txBody>
      </p:sp>
      <p:sp>
        <p:nvSpPr>
          <p:cNvPr id="587" name="解题思路"/>
          <p:cNvSpPr>
            <a:spLocks noGrp="1"/>
          </p:cNvSpPr>
          <p:nvPr>
            <p:ph type="title"/>
          </p:nvPr>
        </p:nvSpPr>
        <p:spPr>
          <a:xfrm>
            <a:off x="547200" y="354125"/>
            <a:ext cx="2462699" cy="1152045"/>
          </a:xfrm>
          <a:prstGeom prst="rect">
            <a:avLst/>
          </a:prstGeom>
        </p:spPr>
        <p:txBody>
          <a:bodyPr/>
          <a:lstStyle/>
          <a:p>
            <a:r>
              <a:t>解题思路</a:t>
            </a:r>
          </a:p>
        </p:txBody>
      </p:sp>
      <p:sp>
        <p:nvSpPr>
          <p:cNvPr id="588" name="先看第5阶段，到达A点有两条路…"/>
          <p:cNvSpPr txBox="1"/>
          <p:nvPr/>
        </p:nvSpPr>
        <p:spPr>
          <a:xfrm>
            <a:off x="693117" y="1957525"/>
            <a:ext cx="6014467" cy="75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20000"/>
              </a:lnSpc>
              <a:defRPr sz="2900"/>
            </a:pPr>
            <a:r>
              <a:t>先看第5阶段，到达A点有两条路</a:t>
            </a:r>
          </a:p>
          <a:p>
            <a:pPr>
              <a:lnSpc>
                <a:spcPct val="120000"/>
              </a:lnSpc>
              <a:defRPr sz="2900"/>
            </a:pPr>
            <a:r>
              <a:t>B 到 A，需要2km</a:t>
            </a:r>
          </a:p>
          <a:p>
            <a:pPr>
              <a:lnSpc>
                <a:spcPct val="120000"/>
              </a:lnSpc>
              <a:defRPr sz="2900"/>
            </a:pPr>
            <a:r>
              <a:t>C 到 A，需要3km                  </a:t>
            </a:r>
          </a:p>
          <a:p>
            <a:pPr>
              <a:lnSpc>
                <a:spcPct val="120000"/>
              </a:lnSpc>
              <a:defRPr sz="2900"/>
            </a:pPr>
            <a:r>
              <a:t>令                             </a:t>
            </a:r>
          </a:p>
          <a:p>
            <a:pPr>
              <a:lnSpc>
                <a:spcPct val="120000"/>
              </a:lnSpc>
              <a:defRPr sz="2900"/>
            </a:pPr>
            <a:r>
              <a:rPr lang="en-US" altLang="zh-CN"/>
              <a:t>   </a:t>
            </a:r>
            <a:r>
              <a:t>P 到</a:t>
            </a:r>
            <a:r>
              <a:rPr lang="en-US" altLang="zh-CN"/>
              <a:t> </a:t>
            </a:r>
            <a:r>
              <a:t>A</a:t>
            </a:r>
            <a:r>
              <a:rPr lang="en-US" altLang="zh-CN"/>
              <a:t> </a:t>
            </a:r>
            <a:r>
              <a:t>的最短路径为</a:t>
            </a:r>
            <a:r>
              <a:rPr lang="en-US" altLang="zh-CN"/>
              <a:t> </a:t>
            </a:r>
            <a:r>
              <a:t>P(A)；  </a:t>
            </a:r>
          </a:p>
          <a:p>
            <a:pPr>
              <a:lnSpc>
                <a:spcPct val="120000"/>
              </a:lnSpc>
              <a:defRPr sz="2900"/>
            </a:pPr>
            <a:r>
              <a:rPr lang="en-US" altLang="zh-CN"/>
              <a:t>   </a:t>
            </a:r>
            <a:r>
              <a:t>P 到</a:t>
            </a:r>
            <a:r>
              <a:rPr lang="en-US" altLang="zh-CN"/>
              <a:t> </a:t>
            </a:r>
            <a:r>
              <a:t>B</a:t>
            </a:r>
            <a:r>
              <a:rPr lang="en-US" altLang="zh-CN"/>
              <a:t> </a:t>
            </a:r>
            <a:r>
              <a:t>的最短路径为</a:t>
            </a:r>
            <a:r>
              <a:rPr lang="en-US" altLang="zh-CN"/>
              <a:t> </a:t>
            </a:r>
            <a:r>
              <a:t>P(B)；  </a:t>
            </a:r>
          </a:p>
          <a:p>
            <a:pPr>
              <a:lnSpc>
                <a:spcPct val="120000"/>
              </a:lnSpc>
              <a:defRPr sz="2900"/>
            </a:pPr>
            <a:r>
              <a:rPr lang="en-US" altLang="zh-CN"/>
              <a:t>   </a:t>
            </a:r>
            <a:r>
              <a:t>P 到</a:t>
            </a:r>
            <a:r>
              <a:rPr lang="en-US" altLang="zh-CN"/>
              <a:t> </a:t>
            </a:r>
            <a:r>
              <a:t>C</a:t>
            </a:r>
            <a:r>
              <a:rPr lang="en-US" altLang="zh-CN"/>
              <a:t> </a:t>
            </a:r>
            <a:r>
              <a:t>的最短路径为</a:t>
            </a:r>
            <a:r>
              <a:rPr lang="en-US" altLang="zh-CN"/>
              <a:t> </a:t>
            </a:r>
            <a:r>
              <a:t>P(C)；</a:t>
            </a:r>
            <a:endParaRPr lang="en-US" altLang="zh-CN"/>
          </a:p>
          <a:p>
            <a:pPr>
              <a:lnSpc>
                <a:spcPct val="120000"/>
              </a:lnSpc>
              <a:defRPr sz="2900"/>
            </a:pPr>
            <a:r>
              <a:rPr lang="zh-CN" altLang="en-US"/>
              <a:t>则</a:t>
            </a:r>
            <a:endParaRPr/>
          </a:p>
          <a:p>
            <a:pPr>
              <a:lnSpc>
                <a:spcPct val="120000"/>
              </a:lnSpc>
              <a:defRPr sz="2900"/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P(A) = min{P(B)+2, P(C)+3}；</a:t>
            </a:r>
          </a:p>
          <a:p>
            <a:pPr>
              <a:lnSpc>
                <a:spcPct val="120000"/>
              </a:lnSpc>
              <a:defRPr sz="2900"/>
            </a:pPr>
            <a:endParaRPr lang="en-US" altLang="zh-CN"/>
          </a:p>
          <a:p>
            <a:pPr>
              <a:lnSpc>
                <a:spcPct val="120000"/>
              </a:lnSpc>
              <a:defRPr sz="2900"/>
            </a:pPr>
            <a:r>
              <a:rPr lang="zh-CN" altLang="en-US">
                <a:highlight>
                  <a:srgbClr val="FFFF00"/>
                </a:highlight>
              </a:rPr>
              <a:t>依此类推：</a:t>
            </a:r>
            <a:endParaRPr lang="en-US" altLang="zh-CN">
              <a:highlight>
                <a:srgbClr val="FFFF00"/>
              </a:highlight>
            </a:endParaRPr>
          </a:p>
          <a:p>
            <a:pPr>
              <a:lnSpc>
                <a:spcPct val="120000"/>
              </a:lnSpc>
              <a:defRPr sz="2900"/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0070C0"/>
                </a:solidFill>
                <a:latin typeface="Consolas" panose="020B0609020204030204" pitchFamily="49" charset="0"/>
              </a:rPr>
              <a:t>P(B) = min{P(D)+1, P(E)+2}；</a:t>
            </a:r>
          </a:p>
          <a:p>
            <a:pPr>
              <a:lnSpc>
                <a:spcPct val="120000"/>
              </a:lnSpc>
              <a:defRPr sz="2900"/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0070C0"/>
                </a:solidFill>
                <a:latin typeface="Consolas" panose="020B0609020204030204" pitchFamily="49" charset="0"/>
              </a:rPr>
              <a:t>P(C) = min{P(E)+5, P(F)+4}；</a:t>
            </a:r>
            <a:endParaRPr lang="en-US" altLang="zh-CN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defRPr sz="2900"/>
            </a:pPr>
            <a:r>
              <a:rPr lang="en-US" altLang="zh-CN"/>
              <a:t>  ……</a:t>
            </a:r>
            <a:endParaRPr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589" name="图像" descr="图像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118595" y="2601829"/>
            <a:ext cx="5193088" cy="38652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48</a:t>
            </a:fld>
            <a:endParaRPr/>
          </a:p>
        </p:txBody>
      </p:sp>
      <p:sp>
        <p:nvSpPr>
          <p:cNvPr id="597" name="解题思路"/>
          <p:cNvSpPr>
            <a:spLocks noGrp="1"/>
          </p:cNvSpPr>
          <p:nvPr>
            <p:ph type="title"/>
          </p:nvPr>
        </p:nvSpPr>
        <p:spPr>
          <a:xfrm>
            <a:off x="547201" y="354125"/>
            <a:ext cx="2462699" cy="1152045"/>
          </a:xfrm>
          <a:prstGeom prst="rect">
            <a:avLst/>
          </a:prstGeom>
        </p:spPr>
        <p:txBody>
          <a:bodyPr/>
          <a:lstStyle/>
          <a:p>
            <a:r>
              <a:t>解题思路</a:t>
            </a:r>
          </a:p>
        </p:txBody>
      </p:sp>
      <p:sp>
        <p:nvSpPr>
          <p:cNvPr id="598" name=".....…"/>
          <p:cNvSpPr txBox="1"/>
          <p:nvPr/>
        </p:nvSpPr>
        <p:spPr>
          <a:xfrm>
            <a:off x="1056070" y="2473079"/>
            <a:ext cx="10892659" cy="599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defRPr sz="2800"/>
            </a:pPr>
            <a:r>
              <a:rPr dirty="0"/>
              <a:t>	..... 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 sz="2800"/>
            </a:pPr>
            <a:r>
              <a:rPr dirty="0"/>
              <a:t>      P(N) = 2;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 sz="2800"/>
            </a:pPr>
            <a:r>
              <a:rPr dirty="0"/>
              <a:t>      P(O) = 3;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 sz="2800"/>
            </a:pPr>
            <a:r>
              <a:rPr dirty="0"/>
              <a:t>     </a:t>
            </a:r>
            <a:r>
              <a:rPr dirty="0" err="1"/>
              <a:t>上述递推公式告诉我们，要求P</a:t>
            </a:r>
            <a:r>
              <a:rPr dirty="0"/>
              <a:t>(A)需要先求出阶段5中的P(B)</a:t>
            </a:r>
            <a:r>
              <a:rPr dirty="0" err="1"/>
              <a:t>和P</a:t>
            </a:r>
            <a:r>
              <a:rPr dirty="0"/>
              <a:t>(C)；</a:t>
            </a:r>
            <a:r>
              <a:rPr dirty="0" err="1"/>
              <a:t>要求</a:t>
            </a:r>
            <a:r>
              <a:rPr dirty="0"/>
              <a:t> P(B) (</a:t>
            </a:r>
            <a:r>
              <a:rPr dirty="0" err="1"/>
              <a:t>或者P</a:t>
            </a:r>
            <a:r>
              <a:rPr dirty="0"/>
              <a:t>(C)</a:t>
            </a:r>
            <a:r>
              <a:rPr lang="en-US" altLang="zh-CN" dirty="0"/>
              <a:t>)</a:t>
            </a:r>
            <a:r>
              <a:rPr dirty="0"/>
              <a:t>，又要先求出阶段4中的 P(D) </a:t>
            </a:r>
            <a:r>
              <a:rPr dirty="0" err="1"/>
              <a:t>和</a:t>
            </a:r>
            <a:r>
              <a:rPr dirty="0"/>
              <a:t> P(E) (</a:t>
            </a:r>
            <a:r>
              <a:rPr dirty="0" err="1"/>
              <a:t>或P</a:t>
            </a:r>
            <a:r>
              <a:rPr dirty="0"/>
              <a:t>(F)</a:t>
            </a:r>
            <a:r>
              <a:rPr dirty="0" err="1"/>
              <a:t>和P</a:t>
            </a:r>
            <a:r>
              <a:rPr dirty="0"/>
              <a:t>(E))……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 sz="2800"/>
            </a:pPr>
            <a:r>
              <a:rPr dirty="0"/>
              <a:t>	 </a:t>
            </a:r>
            <a:r>
              <a:rPr dirty="0" err="1"/>
              <a:t>显然，若想照上述递推过程求解，需要倒过来：从P</a:t>
            </a:r>
            <a:r>
              <a:rPr dirty="0"/>
              <a:t>(P)</a:t>
            </a:r>
            <a:r>
              <a:rPr dirty="0" err="1"/>
              <a:t>出发，先求出第一阶段的P</a:t>
            </a:r>
            <a:r>
              <a:rPr dirty="0"/>
              <a:t>(O)</a:t>
            </a:r>
            <a:r>
              <a:rPr dirty="0" err="1"/>
              <a:t>和P</a:t>
            </a:r>
            <a:r>
              <a:rPr dirty="0"/>
              <a:t>(N)，</a:t>
            </a:r>
            <a:r>
              <a:rPr dirty="0" err="1"/>
              <a:t>再求第二阶段的P</a:t>
            </a:r>
            <a:r>
              <a:rPr dirty="0"/>
              <a:t>(K)，P(L)，P(M)；……，</a:t>
            </a:r>
            <a:r>
              <a:rPr dirty="0" err="1"/>
              <a:t>最后得到P</a:t>
            </a:r>
            <a:r>
              <a:rPr dirty="0"/>
              <a:t>(A)。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49</a:t>
            </a:fld>
            <a:endParaRPr/>
          </a:p>
        </p:txBody>
      </p:sp>
      <p:sp>
        <p:nvSpPr>
          <p:cNvPr id="601" name="设计数据结构"/>
          <p:cNvSpPr>
            <a:spLocks noGrp="1"/>
          </p:cNvSpPr>
          <p:nvPr>
            <p:ph type="title"/>
          </p:nvPr>
        </p:nvSpPr>
        <p:spPr>
          <a:xfrm>
            <a:off x="547201" y="354125"/>
            <a:ext cx="3245627" cy="1152045"/>
          </a:xfrm>
          <a:prstGeom prst="rect">
            <a:avLst/>
          </a:prstGeom>
        </p:spPr>
        <p:txBody>
          <a:bodyPr/>
          <a:lstStyle/>
          <a:p>
            <a:r>
              <a:t>设计数据结构</a:t>
            </a:r>
          </a:p>
        </p:txBody>
      </p:sp>
      <p:sp>
        <p:nvSpPr>
          <p:cNvPr id="602" name="东西方向上的道路长度存在两维数组h[4][3]中，规定数组的第一维为行号，第二维为列号。…"/>
          <p:cNvSpPr txBox="1"/>
          <p:nvPr/>
        </p:nvSpPr>
        <p:spPr>
          <a:xfrm>
            <a:off x="547201" y="2428875"/>
            <a:ext cx="11551133" cy="196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3000"/>
            </a:pPr>
            <a:r>
              <a:rPr lang="zh-CN" altLang="en-US"/>
              <a:t>水平</a:t>
            </a:r>
            <a:r>
              <a:t>方向上的道路长度存在两维数组h[4][3]中，规定数组的第一维为行号，第二维为列号。</a:t>
            </a:r>
          </a:p>
          <a:p>
            <a:pPr>
              <a:lnSpc>
                <a:spcPct val="140000"/>
              </a:lnSpc>
              <a:defRPr sz="3000"/>
            </a:pPr>
            <a:r>
              <a:rPr lang="en-US">
                <a:solidFill>
                  <a:srgbClr val="0070C0"/>
                </a:solidFill>
              </a:rPr>
              <a:t>const int </a:t>
            </a:r>
            <a:r>
              <a:rPr>
                <a:solidFill>
                  <a:srgbClr val="0070C0"/>
                </a:solidFill>
              </a:rPr>
              <a:t>h[4][3] = { {3,2,3}, {2,1,4}, {3,4,5}, {3,1,2} };</a:t>
            </a:r>
          </a:p>
        </p:txBody>
      </p:sp>
      <p:graphicFrame>
        <p:nvGraphicFramePr>
          <p:cNvPr id="603" name="表格"/>
          <p:cNvGraphicFramePr/>
          <p:nvPr/>
        </p:nvGraphicFramePr>
        <p:xfrm>
          <a:off x="3007790" y="5090302"/>
          <a:ext cx="6989218" cy="4120417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674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4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661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661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61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61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4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63" name="【任务14.1】数字串中插入乘号"/>
          <p:cNvSpPr>
            <a:spLocks noGrp="1"/>
          </p:cNvSpPr>
          <p:nvPr>
            <p:ph type="title"/>
          </p:nvPr>
        </p:nvSpPr>
        <p:spPr>
          <a:xfrm>
            <a:off x="547201" y="354125"/>
            <a:ext cx="6748681" cy="1152045"/>
          </a:xfrm>
          <a:prstGeom prst="rect">
            <a:avLst/>
          </a:prstGeom>
        </p:spPr>
        <p:txBody>
          <a:bodyPr/>
          <a:lstStyle/>
          <a:p>
            <a:pPr algn="l"/>
            <a:r>
              <a:t>【任务1</a:t>
            </a:r>
            <a:r>
              <a:rPr lang="en-US"/>
              <a:t>1</a:t>
            </a:r>
            <a:r>
              <a:t>.</a:t>
            </a:r>
            <a:r>
              <a:rPr lang="en-US" altLang="zh-CN"/>
              <a:t>1</a:t>
            </a:r>
            <a:r>
              <a:t>】数字串中插入乘号</a:t>
            </a:r>
          </a:p>
        </p:txBody>
      </p:sp>
      <p:sp>
        <p:nvSpPr>
          <p:cNvPr id="64" name="编写一个程序，在一个给定的数字串中插入 K 个乘号，使总的乘积最大。"/>
          <p:cNvSpPr txBox="1"/>
          <p:nvPr/>
        </p:nvSpPr>
        <p:spPr>
          <a:xfrm>
            <a:off x="559575" y="2523877"/>
            <a:ext cx="1241221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000"/>
            </a:lvl1pPr>
          </a:lstStyle>
          <a:p>
            <a:r>
              <a:t>编写一个程序，在一个给定的数字串中插入 K 个乘号，使总的乘积最大。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50</a:t>
            </a:fld>
            <a:endParaRPr/>
          </a:p>
        </p:txBody>
      </p:sp>
      <p:sp>
        <p:nvSpPr>
          <p:cNvPr id="606" name="设计数据结构"/>
          <p:cNvSpPr>
            <a:spLocks noGrp="1"/>
          </p:cNvSpPr>
          <p:nvPr>
            <p:ph type="title"/>
          </p:nvPr>
        </p:nvSpPr>
        <p:spPr>
          <a:xfrm>
            <a:off x="547201" y="354125"/>
            <a:ext cx="3254862" cy="1152045"/>
          </a:xfrm>
          <a:prstGeom prst="rect">
            <a:avLst/>
          </a:prstGeom>
        </p:spPr>
        <p:txBody>
          <a:bodyPr/>
          <a:lstStyle/>
          <a:p>
            <a:r>
              <a:t>设计数据结构</a:t>
            </a:r>
          </a:p>
        </p:txBody>
      </p:sp>
      <p:sp>
        <p:nvSpPr>
          <p:cNvPr id="607" name="南北方向上道路长度存至数组v[3][4]中，也规定第一维为行号，第二维为列号。…"/>
          <p:cNvSpPr txBox="1"/>
          <p:nvPr/>
        </p:nvSpPr>
        <p:spPr>
          <a:xfrm>
            <a:off x="547201" y="2428875"/>
            <a:ext cx="10871273" cy="196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3000"/>
            </a:pPr>
            <a:r>
              <a:rPr lang="zh-CN" altLang="en-US"/>
              <a:t>垂直</a:t>
            </a:r>
            <a:r>
              <a:t>方向上道路长度存至数组v[3][4]中，也规定第一维为行号，第二维为列号。</a:t>
            </a:r>
          </a:p>
          <a:p>
            <a:pPr>
              <a:lnSpc>
                <a:spcPct val="140000"/>
              </a:lnSpc>
              <a:defRPr sz="3000"/>
            </a:pPr>
            <a:r>
              <a:rPr lang="en-US">
                <a:solidFill>
                  <a:srgbClr val="0070C0"/>
                </a:solidFill>
              </a:rPr>
              <a:t>const int </a:t>
            </a:r>
            <a:r>
              <a:rPr>
                <a:solidFill>
                  <a:srgbClr val="0070C0"/>
                </a:solidFill>
              </a:rPr>
              <a:t>v[3][4] = {{2, 2, 3, 4}, {4, 1, 2, 4}, {1, 2, 2, 3}};</a:t>
            </a:r>
          </a:p>
        </p:txBody>
      </p:sp>
      <p:graphicFrame>
        <p:nvGraphicFramePr>
          <p:cNvPr id="608" name="表格"/>
          <p:cNvGraphicFramePr/>
          <p:nvPr>
            <p:extLst>
              <p:ext uri="{D42A27DB-BD31-4B8C-83A1-F6EECF244321}">
                <p14:modId xmlns:p14="http://schemas.microsoft.com/office/powerpoint/2010/main" val="3433571982"/>
              </p:ext>
            </p:extLst>
          </p:nvPr>
        </p:nvGraphicFramePr>
        <p:xfrm>
          <a:off x="3116193" y="5056188"/>
          <a:ext cx="6885563" cy="4343286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539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1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2629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2629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2629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399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51</a:t>
            </a:fld>
            <a:endParaRPr/>
          </a:p>
        </p:txBody>
      </p:sp>
      <p:pic>
        <p:nvPicPr>
          <p:cNvPr id="61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1" y="2478552"/>
            <a:ext cx="10927875" cy="6564587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用二维数组存储地图中的距离"/>
          <p:cNvSpPr>
            <a:spLocks noGrp="1"/>
          </p:cNvSpPr>
          <p:nvPr>
            <p:ph type="title"/>
          </p:nvPr>
        </p:nvSpPr>
        <p:spPr>
          <a:xfrm>
            <a:off x="547201" y="354125"/>
            <a:ext cx="9541935" cy="1152045"/>
          </a:xfrm>
          <a:prstGeom prst="rect">
            <a:avLst/>
          </a:prstGeom>
        </p:spPr>
        <p:txBody>
          <a:bodyPr/>
          <a:lstStyle/>
          <a:p>
            <a:pPr algn="r"/>
            <a:r>
              <a:t>地图中的距离</a:t>
            </a:r>
            <a:r>
              <a:rPr lang="zh-CN" altLang="en-US"/>
              <a:t>与对应的变量（二维数组元素）</a:t>
            </a:r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52</a:t>
            </a:fld>
            <a:endParaRPr/>
          </a:p>
        </p:txBody>
      </p:sp>
      <p:sp>
        <p:nvSpPr>
          <p:cNvPr id="615" name="解题思路"/>
          <p:cNvSpPr>
            <a:spLocks noGrp="1"/>
          </p:cNvSpPr>
          <p:nvPr>
            <p:ph type="title"/>
          </p:nvPr>
        </p:nvSpPr>
        <p:spPr>
          <a:xfrm>
            <a:off x="547201" y="354125"/>
            <a:ext cx="2462699" cy="1152045"/>
          </a:xfrm>
          <a:prstGeom prst="rect">
            <a:avLst/>
          </a:prstGeom>
        </p:spPr>
        <p:txBody>
          <a:bodyPr/>
          <a:lstStyle/>
          <a:p>
            <a:r>
              <a:t>解题思路</a:t>
            </a:r>
          </a:p>
        </p:txBody>
      </p:sp>
      <p:sp>
        <p:nvSpPr>
          <p:cNvPr id="616" name="求解过程为从(0, 0)到(3, 3)求最短路径问题。…"/>
          <p:cNvSpPr txBox="1"/>
          <p:nvPr/>
        </p:nvSpPr>
        <p:spPr>
          <a:xfrm>
            <a:off x="547201" y="2754418"/>
            <a:ext cx="10970952" cy="6051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sz="3000"/>
            </a:pPr>
            <a:r>
              <a:rPr>
                <a:latin typeface="Consolas" panose="020B0609020204030204" pitchFamily="49" charset="0"/>
              </a:rPr>
              <a:t>求解过程为从(0, 0)到(3, 3)求最短路径问题。</a:t>
            </a:r>
            <a:endParaRPr lang="en-US"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defRPr sz="3000"/>
            </a:pPr>
            <a:endParaRPr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defRPr sz="3000"/>
            </a:pPr>
            <a:r>
              <a:rPr>
                <a:latin typeface="Consolas" panose="020B0609020204030204" pitchFamily="49" charset="0"/>
              </a:rPr>
              <a:t>定义二维数组，</a:t>
            </a:r>
            <a:r>
              <a:rPr lang="zh-CN" altLang="en-US">
                <a:latin typeface="Consolas" panose="020B0609020204030204" pitchFamily="49" charset="0"/>
              </a:rPr>
              <a:t>第一维为行，第二维为列：</a:t>
            </a: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defRPr sz="3000"/>
            </a:pPr>
            <a:r>
              <a:rPr>
                <a:solidFill>
                  <a:srgbClr val="0070C0"/>
                </a:solidFill>
                <a:latin typeface="Consolas" panose="020B0609020204030204" pitchFamily="49" charset="0"/>
              </a:rPr>
              <a:t>P[4][4]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0070C0"/>
                </a:solidFill>
                <a:latin typeface="Consolas" panose="020B0609020204030204" pitchFamily="49" charset="0"/>
              </a:rPr>
              <a:t>{{0,0,0,0},</a:t>
            </a:r>
            <a:endParaRPr lang="en-US" altLang="zh-CN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defRPr sz="3000"/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           </a:t>
            </a:r>
            <a:r>
              <a:rPr>
                <a:solidFill>
                  <a:srgbClr val="0070C0"/>
                </a:solidFill>
                <a:latin typeface="Consolas" panose="020B0609020204030204" pitchFamily="49" charset="0"/>
              </a:rPr>
              <a:t>{0,0,0,0},</a:t>
            </a:r>
            <a:endParaRPr lang="en-US" altLang="zh-CN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defRPr sz="3000"/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           </a:t>
            </a:r>
            <a:r>
              <a:rPr>
                <a:solidFill>
                  <a:srgbClr val="0070C0"/>
                </a:solidFill>
                <a:latin typeface="Consolas" panose="020B0609020204030204" pitchFamily="49" charset="0"/>
              </a:rPr>
              <a:t>{0,0,0,0},</a:t>
            </a:r>
            <a:endParaRPr lang="en-US" altLang="zh-CN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defRPr sz="3000"/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           </a:t>
            </a:r>
            <a:r>
              <a:rPr>
                <a:solidFill>
                  <a:srgbClr val="0070C0"/>
                </a:solidFill>
                <a:latin typeface="Consolas" panose="020B0609020204030204" pitchFamily="49" charset="0"/>
              </a:rPr>
              <a:t>{0,0,0,0}}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defRPr sz="3000"/>
            </a:pPr>
            <a:r>
              <a:rPr>
                <a:latin typeface="Consolas" panose="020B0609020204030204" pitchFamily="49" charset="0"/>
              </a:rPr>
              <a:t>这时</a:t>
            </a:r>
            <a:r>
              <a:rPr lang="zh-CN" altLang="en-US">
                <a:latin typeface="Consolas" panose="020B0609020204030204" pitchFamily="49" charset="0"/>
              </a:rPr>
              <a:t>，</a:t>
            </a:r>
            <a:r>
              <a:rPr>
                <a:latin typeface="Consolas" panose="020B0609020204030204" pitchFamily="49" charset="0"/>
              </a:rPr>
              <a:t>P(O)为P[0][1]；P(N)为P[1][0]；…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>
                <a:latin typeface="Consolas" panose="020B0609020204030204" pitchFamily="49" charset="0"/>
              </a:rPr>
              <a:t>P(A)为P[3][3]。</a:t>
            </a:r>
          </a:p>
          <a:p>
            <a:pPr>
              <a:lnSpc>
                <a:spcPct val="130000"/>
              </a:lnSpc>
              <a:defRPr sz="3000"/>
            </a:pPr>
            <a:endParaRPr lang="en-US" altLang="zh-CN">
              <a:latin typeface="Consolas" panose="020B0609020204030204" pitchFamily="49" charset="0"/>
            </a:endParaRPr>
          </a:p>
          <a:p>
            <a:pPr>
              <a:lnSpc>
                <a:spcPct val="130000"/>
              </a:lnSpc>
              <a:defRPr sz="3000"/>
            </a:pPr>
            <a:r>
              <a:rPr>
                <a:latin typeface="Consolas" panose="020B0609020204030204" pitchFamily="49" charset="0"/>
              </a:rPr>
              <a:t>以下为分阶段递推求解过程。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53</a:t>
            </a:fld>
            <a:endParaRPr/>
          </a:p>
        </p:txBody>
      </p:sp>
      <p:sp>
        <p:nvSpPr>
          <p:cNvPr id="643" name="阶段1"/>
          <p:cNvSpPr>
            <a:spLocks noGrp="1"/>
          </p:cNvSpPr>
          <p:nvPr>
            <p:ph type="title"/>
          </p:nvPr>
        </p:nvSpPr>
        <p:spPr>
          <a:xfrm>
            <a:off x="547201" y="354125"/>
            <a:ext cx="2462699" cy="1152045"/>
          </a:xfrm>
          <a:prstGeom prst="rect">
            <a:avLst/>
          </a:prstGeom>
        </p:spPr>
        <p:txBody>
          <a:bodyPr/>
          <a:lstStyle/>
          <a:p>
            <a:r>
              <a:t>阶段1</a:t>
            </a:r>
          </a:p>
        </p:txBody>
      </p:sp>
      <p:sp>
        <p:nvSpPr>
          <p:cNvPr id="644" name="起点：P[0][0] = 0;…"/>
          <p:cNvSpPr txBox="1"/>
          <p:nvPr/>
        </p:nvSpPr>
        <p:spPr>
          <a:xfrm>
            <a:off x="547201" y="2013640"/>
            <a:ext cx="9259677" cy="353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起点：P[0][0] = 0;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对于阶段1:</a:t>
            </a:r>
          </a:p>
          <a:p>
            <a:pPr lvl="3"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P[0][1] = P[0][0]+h[0][0] = 0+3 = 3;</a:t>
            </a:r>
          </a:p>
          <a:p>
            <a:pPr lvl="3"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P[1][0] = P[0][0]+v[0][0] = 0+2 = 2;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220296-B207-40F5-A68E-77E9B78932A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00" y="6137275"/>
            <a:ext cx="5220000" cy="342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54</a:t>
            </a:fld>
            <a:endParaRPr/>
          </a:p>
        </p:txBody>
      </p:sp>
      <p:sp>
        <p:nvSpPr>
          <p:cNvPr id="671" name="阶段2"/>
          <p:cNvSpPr>
            <a:spLocks noGrp="1"/>
          </p:cNvSpPr>
          <p:nvPr>
            <p:ph type="title"/>
          </p:nvPr>
        </p:nvSpPr>
        <p:spPr>
          <a:xfrm>
            <a:off x="547201" y="354125"/>
            <a:ext cx="2462699" cy="1152045"/>
          </a:xfrm>
          <a:prstGeom prst="rect">
            <a:avLst/>
          </a:prstGeom>
        </p:spPr>
        <p:txBody>
          <a:bodyPr/>
          <a:lstStyle/>
          <a:p>
            <a:r>
              <a:t>阶段2</a:t>
            </a:r>
          </a:p>
        </p:txBody>
      </p:sp>
      <p:sp>
        <p:nvSpPr>
          <p:cNvPr id="672" name="P[1][1] = min{P[0][1]+v[0][1], P[1][0]+h[1][0]}…"/>
          <p:cNvSpPr txBox="1"/>
          <p:nvPr/>
        </p:nvSpPr>
        <p:spPr>
          <a:xfrm>
            <a:off x="547201" y="2049669"/>
            <a:ext cx="11088886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P[1][1] = min{P[0][1]+v[0][1], P[1][0]+h[1][0]}</a:t>
            </a:r>
          </a:p>
          <a:p>
            <a:pPr>
              <a:lnSpc>
                <a:spcPct val="14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= min{3+1, 2+2} = 4</a:t>
            </a:r>
          </a:p>
          <a:p>
            <a:pPr>
              <a:lnSpc>
                <a:spcPct val="14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lnSpc>
                <a:spcPct val="14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P[0][2] = P[0][1]+h[1][0] = 3+2 = 5</a:t>
            </a:r>
          </a:p>
          <a:p>
            <a:pPr>
              <a:lnSpc>
                <a:spcPct val="14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lnSpc>
                <a:spcPct val="14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P[2][0] = P[1][0]+v[1][0] = 2+4 = 6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A298B59-1D83-4DD9-94C2-147EDAD08F1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00" y="6137275"/>
            <a:ext cx="5220000" cy="342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55</a:t>
            </a:fld>
            <a:endParaRPr/>
          </a:p>
        </p:txBody>
      </p:sp>
      <p:sp>
        <p:nvSpPr>
          <p:cNvPr id="699" name="阶段3"/>
          <p:cNvSpPr>
            <a:spLocks noGrp="1"/>
          </p:cNvSpPr>
          <p:nvPr>
            <p:ph type="title"/>
          </p:nvPr>
        </p:nvSpPr>
        <p:spPr>
          <a:xfrm>
            <a:off x="547201" y="354125"/>
            <a:ext cx="2462699" cy="1152045"/>
          </a:xfrm>
          <a:prstGeom prst="rect">
            <a:avLst/>
          </a:prstGeom>
        </p:spPr>
        <p:txBody>
          <a:bodyPr/>
          <a:lstStyle/>
          <a:p>
            <a:r>
              <a:t>阶段3</a:t>
            </a:r>
          </a:p>
        </p:txBody>
      </p:sp>
      <p:sp>
        <p:nvSpPr>
          <p:cNvPr id="700" name="P[1][2] = min{P[0][2]+v[0][2], P[1][1]+h[1][1]}…"/>
          <p:cNvSpPr txBox="1"/>
          <p:nvPr/>
        </p:nvSpPr>
        <p:spPr>
          <a:xfrm>
            <a:off x="547201" y="1861200"/>
            <a:ext cx="10951716" cy="4199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P[1][2] = min{P[0][2]+v[0][2], P[1][1]+h[1][1]}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= min{5+3, 4+1} = 5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P[0][3] = P[0][2]+h[0][2] = 5+3 = 8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P[2][1] = min{P[1][1]+v[1][1], P[2][0]+h[2][0]}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= min{4+1, 6+1} = 5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P[3][0] = P[2][0]+v[2][0] = 6+1 = 7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02BA99-9B8A-4371-8146-F01FE30830C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00" y="6127329"/>
            <a:ext cx="5220000" cy="342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56</a:t>
            </a:fld>
            <a:endParaRPr/>
          </a:p>
        </p:txBody>
      </p:sp>
      <p:sp>
        <p:nvSpPr>
          <p:cNvPr id="728" name="阶段4"/>
          <p:cNvSpPr>
            <a:spLocks noGrp="1"/>
          </p:cNvSpPr>
          <p:nvPr>
            <p:ph type="title"/>
          </p:nvPr>
        </p:nvSpPr>
        <p:spPr>
          <a:xfrm>
            <a:off x="547201" y="354125"/>
            <a:ext cx="2462699" cy="1152045"/>
          </a:xfrm>
          <a:prstGeom prst="rect">
            <a:avLst/>
          </a:prstGeom>
        </p:spPr>
        <p:txBody>
          <a:bodyPr/>
          <a:lstStyle/>
          <a:p>
            <a:r>
              <a:t>阶段4</a:t>
            </a:r>
          </a:p>
        </p:txBody>
      </p:sp>
      <p:sp>
        <p:nvSpPr>
          <p:cNvPr id="729" name="P[1][3] = min{P[0][3]+v[0][3], P[1][2]+h[1][2]}…"/>
          <p:cNvSpPr txBox="1"/>
          <p:nvPr/>
        </p:nvSpPr>
        <p:spPr>
          <a:xfrm>
            <a:off x="547201" y="1900797"/>
            <a:ext cx="10951716" cy="4199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P[1][3] = min{P[0][3]+v[0][3], P[1][2]+h[1][2]}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= min{8+4, 5+4} = 9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P[2][2] = min{P[1][2]+v[1][2], P[2][1]+h[2][1]}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= min{5+2, 5+4} = 7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P[3][1] = min{P[2][1]+v[2][1], P[3][0]+h[3][0]}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= min{5+2, 7+3} = 7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20FFD3-FCED-49F5-944C-B9348DB6724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92400" y="6142803"/>
            <a:ext cx="5220000" cy="342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57</a:t>
            </a:fld>
            <a:endParaRPr/>
          </a:p>
        </p:txBody>
      </p:sp>
      <p:sp>
        <p:nvSpPr>
          <p:cNvPr id="758" name="阶段5"/>
          <p:cNvSpPr>
            <a:spLocks noGrp="1"/>
          </p:cNvSpPr>
          <p:nvPr>
            <p:ph type="title"/>
          </p:nvPr>
        </p:nvSpPr>
        <p:spPr>
          <a:xfrm>
            <a:off x="547201" y="354125"/>
            <a:ext cx="2462699" cy="1152045"/>
          </a:xfrm>
          <a:prstGeom prst="rect">
            <a:avLst/>
          </a:prstGeom>
        </p:spPr>
        <p:txBody>
          <a:bodyPr/>
          <a:lstStyle/>
          <a:p>
            <a:r>
              <a:t>阶段5</a:t>
            </a:r>
          </a:p>
        </p:txBody>
      </p:sp>
      <p:sp>
        <p:nvSpPr>
          <p:cNvPr id="759" name="P[2][3] = min{P[1][3]+v[1][3], P[2][2]+h[2][2]}…"/>
          <p:cNvSpPr txBox="1"/>
          <p:nvPr/>
        </p:nvSpPr>
        <p:spPr>
          <a:xfrm>
            <a:off x="547200" y="2164719"/>
            <a:ext cx="10951716" cy="2814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P[2][3] = min{P[1][3]+v[1][3], P[2][2]+h[2][2]}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= min{9+4, 7+5} = 12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P[3][2] = min{P[2][2]+v[2][2], P[3][1]+h[3][1]}</a:t>
            </a:r>
          </a:p>
          <a:p>
            <a:pPr>
              <a:lnSpc>
                <a:spcPct val="15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= min{7+2, 7+1} = 8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4B3520-5C8F-48C3-B6E5-9921CBF0DA6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6137275"/>
            <a:ext cx="5220000" cy="3420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58</a:t>
            </a:fld>
            <a:endParaRPr/>
          </a:p>
        </p:txBody>
      </p:sp>
      <p:sp>
        <p:nvSpPr>
          <p:cNvPr id="758" name="阶段5"/>
          <p:cNvSpPr>
            <a:spLocks noGrp="1"/>
          </p:cNvSpPr>
          <p:nvPr>
            <p:ph type="title"/>
          </p:nvPr>
        </p:nvSpPr>
        <p:spPr>
          <a:xfrm>
            <a:off x="547201" y="354125"/>
            <a:ext cx="2462699" cy="1152045"/>
          </a:xfrm>
          <a:prstGeom prst="rect">
            <a:avLst/>
          </a:prstGeom>
        </p:spPr>
        <p:txBody>
          <a:bodyPr/>
          <a:lstStyle/>
          <a:p>
            <a:r>
              <a:t>阶段</a:t>
            </a:r>
            <a:r>
              <a:rPr lang="en-US" altLang="zh-CN"/>
              <a:t>6</a:t>
            </a:r>
            <a:endParaRPr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0CC52E-100E-45A1-836E-71F377DC5B6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6137275"/>
            <a:ext cx="5220000" cy="3420000"/>
          </a:xfrm>
          <a:prstGeom prst="rect">
            <a:avLst/>
          </a:prstGeom>
        </p:spPr>
      </p:pic>
      <p:sp>
        <p:nvSpPr>
          <p:cNvPr id="7" name="P[2][3] = min{P[1][3]+v[1][3], P[2][2]+h[2][2]}…">
            <a:extLst>
              <a:ext uri="{FF2B5EF4-FFF2-40B4-BE49-F238E27FC236}">
                <a16:creationId xmlns:a16="http://schemas.microsoft.com/office/drawing/2014/main" id="{82ECBCDF-9A60-4CD8-930D-488D1D61879C}"/>
              </a:ext>
            </a:extLst>
          </p:cNvPr>
          <p:cNvSpPr txBox="1"/>
          <p:nvPr/>
        </p:nvSpPr>
        <p:spPr>
          <a:xfrm>
            <a:off x="547201" y="2237779"/>
            <a:ext cx="10951716" cy="21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最后：</a:t>
            </a:r>
          </a:p>
          <a:p>
            <a:pPr>
              <a:lnSpc>
                <a:spcPct val="150000"/>
              </a:lnSpc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P[3][3] = min{P[2][3]+v[2][3], P[3][2]+h[3][2]}</a:t>
            </a:r>
          </a:p>
          <a:p>
            <a:pPr>
              <a:lnSpc>
                <a:spcPct val="150000"/>
              </a:lnSpc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= min{12+3, 8+2} = 10</a:t>
            </a:r>
          </a:p>
        </p:txBody>
      </p:sp>
    </p:spTree>
    <p:extLst>
      <p:ext uri="{BB962C8B-B14F-4D97-AF65-F5344CB8AC3E}">
        <p14:creationId xmlns:p14="http://schemas.microsoft.com/office/powerpoint/2010/main" val="3220969709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59</a:t>
            </a:fld>
            <a:endParaRPr/>
          </a:p>
        </p:txBody>
      </p:sp>
      <p:sp>
        <p:nvSpPr>
          <p:cNvPr id="786" name="数组P的通项"/>
          <p:cNvSpPr>
            <a:spLocks noGrp="1"/>
          </p:cNvSpPr>
          <p:nvPr>
            <p:ph type="title"/>
          </p:nvPr>
        </p:nvSpPr>
        <p:spPr>
          <a:xfrm>
            <a:off x="547201" y="354125"/>
            <a:ext cx="6883909" cy="115204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二维</a:t>
            </a:r>
            <a:r>
              <a:t>数组P</a:t>
            </a:r>
            <a:r>
              <a:rPr lang="zh-CN" altLang="en-US"/>
              <a:t>中元素的</a:t>
            </a:r>
            <a:r>
              <a:t>通项</a:t>
            </a:r>
            <a:r>
              <a:rPr lang="zh-CN" altLang="en-US"/>
              <a:t>计算式</a:t>
            </a:r>
            <a:endParaRPr/>
          </a:p>
        </p:txBody>
      </p:sp>
      <p:sp>
        <p:nvSpPr>
          <p:cNvPr id="787" name="P[i][j] = min((p[i-1][j] + v[i-1][j]),…"/>
          <p:cNvSpPr txBox="1"/>
          <p:nvPr/>
        </p:nvSpPr>
        <p:spPr>
          <a:xfrm>
            <a:off x="547201" y="2444089"/>
            <a:ext cx="10933208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P[i][j] = min((p[i-1][j] + v[i-1][j]),</a:t>
            </a:r>
          </a:p>
          <a:p>
            <a:pPr>
              <a:lnSpc>
                <a:spcPct val="14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              (p[i][j-1] + h[i][j-1])) (i, j&gt;0)</a:t>
            </a:r>
          </a:p>
          <a:p>
            <a:pPr>
              <a:lnSpc>
                <a:spcPct val="14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lnSpc>
                <a:spcPct val="14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P[0][j] = P[0][j-1] + h[0][j-1]	(i=0, j&gt;0)</a:t>
            </a:r>
          </a:p>
          <a:p>
            <a:pPr>
              <a:lnSpc>
                <a:spcPct val="14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>
              <a:lnSpc>
                <a:spcPct val="140000"/>
              </a:lnSpc>
              <a:defRPr sz="3000">
                <a:latin typeface="Courier"/>
                <a:ea typeface="Courier"/>
                <a:cs typeface="Courier"/>
                <a:sym typeface="Courier"/>
              </a:defRPr>
            </a:pPr>
            <a:r>
              <a:t>P[i][0] = P[i-1][0] + v[i-1][0]	(i&gt;0, j=0)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72" name="解题思路：用实例来分析"/>
          <p:cNvSpPr>
            <a:spLocks noGrp="1"/>
          </p:cNvSpPr>
          <p:nvPr>
            <p:ph type="title"/>
          </p:nvPr>
        </p:nvSpPr>
        <p:spPr>
          <a:xfrm>
            <a:off x="547200" y="354125"/>
            <a:ext cx="10940755" cy="1152045"/>
          </a:xfrm>
          <a:prstGeom prst="rect">
            <a:avLst/>
          </a:prstGeom>
          <a:solidFill>
            <a:srgbClr val="0070C0"/>
          </a:solidFill>
        </p:spPr>
        <p:txBody>
          <a:bodyPr/>
          <a:lstStyle/>
          <a:p>
            <a:pPr algn="l"/>
            <a:r>
              <a:rPr lang="en-US" altLang="zh-CN"/>
              <a:t>【</a:t>
            </a:r>
            <a:r>
              <a:rPr lang="zh-CN" altLang="en-US"/>
              <a:t>编程经验</a:t>
            </a:r>
            <a:r>
              <a:rPr lang="en-US" altLang="zh-CN"/>
              <a:t>】</a:t>
            </a:r>
            <a:r>
              <a:t>思路</a:t>
            </a:r>
            <a:r>
              <a:rPr lang="zh-CN" altLang="en-US"/>
              <a:t>不清无从下手时，就</a:t>
            </a:r>
            <a:r>
              <a:t>用实例来分析</a:t>
            </a:r>
          </a:p>
        </p:txBody>
      </p:sp>
      <p:sp>
        <p:nvSpPr>
          <p:cNvPr id="73" name="编写一个程序，在一个给定的数字串中插入 K 个乘号，使总的乘积最大。"/>
          <p:cNvSpPr txBox="1"/>
          <p:nvPr/>
        </p:nvSpPr>
        <p:spPr>
          <a:xfrm>
            <a:off x="559575" y="2523877"/>
            <a:ext cx="1241221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000"/>
            </a:lvl1pPr>
          </a:lstStyle>
          <a:p>
            <a:r>
              <a:t>编写一个程序，在一个给定的数字串中插入 K 个乘号，使总的乘积最大。</a:t>
            </a:r>
          </a:p>
        </p:txBody>
      </p:sp>
      <p:graphicFrame>
        <p:nvGraphicFramePr>
          <p:cNvPr id="74" name="表格"/>
          <p:cNvGraphicFramePr/>
          <p:nvPr/>
        </p:nvGraphicFramePr>
        <p:xfrm>
          <a:off x="2347092" y="4970983"/>
          <a:ext cx="7566489" cy="995265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080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526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K=3: 插入3个乘号使乘积最大。"/>
          <p:cNvSpPr txBox="1"/>
          <p:nvPr/>
        </p:nvSpPr>
        <p:spPr>
          <a:xfrm>
            <a:off x="2220482" y="6496626"/>
            <a:ext cx="579983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4200"/>
              </a:spcBef>
              <a:buClr>
                <a:srgbClr val="FFFF00"/>
              </a:buClr>
              <a:buFont typeface="Wingdings"/>
              <a:defRPr sz="3200">
                <a:solidFill>
                  <a:schemeClr val="accent1">
                    <a:lumOff val="-13575"/>
                  </a:schemeClr>
                </a:solidFill>
              </a:defRPr>
            </a:pPr>
            <a:r>
              <a:t>K=3: 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插入</a:t>
            </a:r>
            <a:r>
              <a:t>3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个乘号使乘积最大。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60</a:t>
            </a:fld>
            <a:endParaRPr/>
          </a:p>
        </p:txBody>
      </p:sp>
      <p:sp>
        <p:nvSpPr>
          <p:cNvPr id="790" name="数组P的数值"/>
          <p:cNvSpPr>
            <a:spLocks noGrp="1"/>
          </p:cNvSpPr>
          <p:nvPr>
            <p:ph type="title"/>
          </p:nvPr>
        </p:nvSpPr>
        <p:spPr>
          <a:xfrm>
            <a:off x="547201" y="354125"/>
            <a:ext cx="8466170" cy="115204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最终得到的二维</a:t>
            </a:r>
            <a:r>
              <a:t>数组P</a:t>
            </a:r>
            <a:r>
              <a:rPr lang="zh-CN" altLang="en-US"/>
              <a:t>中各元素</a:t>
            </a:r>
            <a:r>
              <a:t>的数值</a:t>
            </a:r>
          </a:p>
        </p:txBody>
      </p:sp>
      <p:graphicFrame>
        <p:nvGraphicFramePr>
          <p:cNvPr id="791" name="表格"/>
          <p:cNvGraphicFramePr/>
          <p:nvPr>
            <p:extLst>
              <p:ext uri="{D42A27DB-BD31-4B8C-83A1-F6EECF244321}">
                <p14:modId xmlns:p14="http://schemas.microsoft.com/office/powerpoint/2010/main" val="174706812"/>
              </p:ext>
            </p:extLst>
          </p:nvPr>
        </p:nvGraphicFramePr>
        <p:xfrm>
          <a:off x="1452675" y="2894581"/>
          <a:ext cx="9173518" cy="6048147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68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7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72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4545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highlight>
                            <a:srgbClr val="FFFF00"/>
                          </a:highlight>
                          <a:sym typeface="Helvetica Neue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45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12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545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5456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100" b="1">
                          <a:sym typeface="Helvetica Neue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5E5E5E"/>
                      </a:solidFill>
                      <a:miter lim="400000"/>
                    </a:lnL>
                    <a:lnR w="12700">
                      <a:solidFill>
                        <a:srgbClr val="5E5E5E"/>
                      </a:solidFill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12700">
                      <a:solidFill>
                        <a:srgbClr val="5E5E5E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323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>
                          <a:sym typeface="Helvetica Neue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200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E5E5E"/>
                      </a:solidFill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61</a:t>
            </a:fld>
            <a:endParaRPr/>
          </a:p>
        </p:txBody>
      </p:sp>
      <p:sp>
        <p:nvSpPr>
          <p:cNvPr id="794" name="#include &lt;iostream&gt;…"/>
          <p:cNvSpPr txBox="1"/>
          <p:nvPr/>
        </p:nvSpPr>
        <p:spPr>
          <a:xfrm>
            <a:off x="2213957" y="284709"/>
            <a:ext cx="10097316" cy="9184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Consolas" panose="020B0609020204030204" pitchFamily="49" charset="0"/>
              </a:rPr>
              <a:t>#include </a:t>
            </a:r>
            <a:r>
              <a:rPr>
                <a:latin typeface="Consolas" panose="020B0609020204030204" pitchFamily="49" charset="0"/>
              </a:rPr>
              <a:t>&lt;iostream&gt;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>
                <a:latin typeface="Consolas" panose="020B060902020403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Consolas" panose="020B060902020403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min(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a,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b)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>
                <a:latin typeface="Consolas" panose="020B0609020204030204" pitchFamily="49" charset="0"/>
              </a:rPr>
              <a:t> (a &lt;= b)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return</a:t>
            </a:r>
            <a:r>
              <a:rPr>
                <a:latin typeface="Consolas" panose="020B0609020204030204" pitchFamily="49" charset="0"/>
              </a:rPr>
              <a:t> a;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>
                <a:latin typeface="Consolas" panose="020B0609020204030204" pitchFamily="49" charset="0"/>
              </a:rPr>
              <a:t>else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>
                <a:latin typeface="Consolas" panose="020B060902020403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}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 main()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BA2DA2"/>
                </a:solidFill>
                <a:latin typeface="Consolas" panose="020B0609020204030204" pitchFamily="49" charset="0"/>
              </a:rPr>
              <a:t>const i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nt</a:t>
            </a:r>
            <a:r>
              <a:rPr>
                <a:latin typeface="Consolas" panose="020B0609020204030204" pitchFamily="49" charset="0"/>
              </a:rPr>
              <a:t> h[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4</a:t>
            </a:r>
            <a:r>
              <a:rPr>
                <a:latin typeface="Consolas" panose="020B060902020403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>
                <a:latin typeface="Consolas" panose="020B0609020204030204" pitchFamily="49" charset="0"/>
              </a:rPr>
              <a:t>] = {{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>
                <a:latin typeface="Consolas" panose="020B0609020204030204" pitchFamily="49" charset="0"/>
              </a:rPr>
              <a:t>,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2</a:t>
            </a:r>
            <a:r>
              <a:rPr>
                <a:latin typeface="Consolas" panose="020B0609020204030204" pitchFamily="49" charset="0"/>
              </a:rPr>
              <a:t>,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>
                <a:latin typeface="Consolas" panose="020B0609020204030204" pitchFamily="49" charset="0"/>
              </a:rPr>
              <a:t>}, {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2</a:t>
            </a:r>
            <a:r>
              <a:rPr>
                <a:latin typeface="Consolas" panose="020B0609020204030204" pitchFamily="49" charset="0"/>
              </a:rPr>
              <a:t>,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,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4</a:t>
            </a:r>
            <a:r>
              <a:rPr>
                <a:latin typeface="Consolas" panose="020B0609020204030204" pitchFamily="49" charset="0"/>
              </a:rPr>
              <a:t>}, {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>
                <a:latin typeface="Consolas" panose="020B0609020204030204" pitchFamily="49" charset="0"/>
              </a:rPr>
              <a:t>,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4</a:t>
            </a:r>
            <a:r>
              <a:rPr>
                <a:latin typeface="Consolas" panose="020B0609020204030204" pitchFamily="49" charset="0"/>
              </a:rPr>
              <a:t>,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5</a:t>
            </a:r>
            <a:r>
              <a:rPr>
                <a:latin typeface="Consolas" panose="020B0609020204030204" pitchFamily="49" charset="0"/>
              </a:rPr>
              <a:t>}, {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>
                <a:latin typeface="Consolas" panose="020B0609020204030204" pitchFamily="49" charset="0"/>
              </a:rPr>
              <a:t>,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,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2</a:t>
            </a:r>
            <a:r>
              <a:rPr>
                <a:latin typeface="Consolas" panose="020B0609020204030204" pitchFamily="49" charset="0"/>
              </a:rPr>
              <a:t>}}; </a:t>
            </a:r>
            <a:r>
              <a:rPr>
                <a:solidFill>
                  <a:srgbClr val="0084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>
                <a:solidFill>
                  <a:srgbClr val="008400"/>
                </a:solidFill>
                <a:latin typeface="Consolas" panose="020B0609020204030204" pitchFamily="49" charset="0"/>
              </a:rPr>
              <a:t> </a:t>
            </a:r>
            <a:r>
              <a:rPr lang="zh-CN" altLang="en-US">
                <a:solidFill>
                  <a:srgbClr val="008400"/>
                </a:solidFill>
                <a:latin typeface="Consolas" panose="020B0609020204030204" pitchFamily="49" charset="0"/>
              </a:rPr>
              <a:t>水平方向上的道路距离</a:t>
            </a:r>
            <a:endParaRPr lang="zh-CN" altLang="en-US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BA2DA2"/>
                </a:solidFill>
                <a:latin typeface="Consolas" panose="020B0609020204030204" pitchFamily="49" charset="0"/>
              </a:rPr>
              <a:t>const int</a:t>
            </a:r>
            <a:r>
              <a:rPr lang="en-US">
                <a:latin typeface="Consolas" panose="020B0609020204030204" pitchFamily="49" charset="0"/>
              </a:rPr>
              <a:t> v[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][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] = {{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}, {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latin typeface="Consolas" panose="020B0609020204030204" pitchFamily="49" charset="0"/>
              </a:rPr>
              <a:t>}, {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,</a:t>
            </a:r>
            <a:r>
              <a:rPr lang="en-US"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latin typeface="Consolas" panose="020B0609020204030204" pitchFamily="49" charset="0"/>
              </a:rPr>
              <a:t>}};    </a:t>
            </a:r>
            <a:r>
              <a:rPr lang="en-US">
                <a:solidFill>
                  <a:srgbClr val="0084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>
                <a:solidFill>
                  <a:srgbClr val="008400"/>
                </a:solidFill>
                <a:latin typeface="Consolas" panose="020B0609020204030204" pitchFamily="49" charset="0"/>
              </a:rPr>
              <a:t>垂直方向上的道路距离</a:t>
            </a:r>
            <a:endParaRPr lang="zh-CN" altLang="en-US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p[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4</a:t>
            </a:r>
            <a:r>
              <a:rPr>
                <a:latin typeface="Consolas" panose="020B060902020403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4</a:t>
            </a:r>
            <a:r>
              <a:rPr>
                <a:latin typeface="Consolas" panose="020B0609020204030204" pitchFamily="49" charset="0"/>
              </a:rPr>
              <a:t>] = {{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}};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j=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; j&lt;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4</a:t>
            </a:r>
            <a:r>
              <a:rPr>
                <a:latin typeface="Consolas" panose="020B0609020204030204" pitchFamily="49" charset="0"/>
              </a:rPr>
              <a:t>; j++) </a:t>
            </a:r>
            <a:r>
              <a:rPr>
                <a:solidFill>
                  <a:srgbClr val="0084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>
                <a:solidFill>
                  <a:srgbClr val="008400"/>
                </a:solidFill>
                <a:latin typeface="Consolas" panose="020B0609020204030204" pitchFamily="49" charset="0"/>
              </a:rPr>
              <a:t> </a:t>
            </a:r>
            <a:r>
              <a:rPr lang="zh-CN" altLang="en-US">
                <a:solidFill>
                  <a:srgbClr val="008400"/>
                </a:solidFill>
                <a:latin typeface="Consolas" panose="020B0609020204030204" pitchFamily="49" charset="0"/>
              </a:rPr>
              <a:t>纵轴</a:t>
            </a:r>
            <a:r>
              <a:rPr>
                <a:solidFill>
                  <a:srgbClr val="008400"/>
                </a:solidFill>
                <a:latin typeface="Consolas" panose="020B0609020204030204" pitchFamily="49" charset="0"/>
              </a:rPr>
              <a:t>上的点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p[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][j] = p[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][j-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] + h[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][j-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];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; i&lt;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4</a:t>
            </a:r>
            <a:r>
              <a:rPr>
                <a:latin typeface="Consolas" panose="020B0609020204030204" pitchFamily="49" charset="0"/>
              </a:rPr>
              <a:t>; i++) </a:t>
            </a:r>
            <a:r>
              <a:rPr>
                <a:solidFill>
                  <a:srgbClr val="0084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>
                <a:solidFill>
                  <a:srgbClr val="008400"/>
                </a:solidFill>
                <a:latin typeface="Consolas" panose="020B0609020204030204" pitchFamily="49" charset="0"/>
              </a:rPr>
              <a:t> </a:t>
            </a:r>
            <a:r>
              <a:rPr lang="zh-CN" altLang="en-US">
                <a:solidFill>
                  <a:srgbClr val="008400"/>
                </a:solidFill>
                <a:latin typeface="Consolas" panose="020B0609020204030204" pitchFamily="49" charset="0"/>
              </a:rPr>
              <a:t>横</a:t>
            </a:r>
            <a:r>
              <a:rPr>
                <a:solidFill>
                  <a:srgbClr val="008400"/>
                </a:solidFill>
                <a:latin typeface="Consolas" panose="020B0609020204030204" pitchFamily="49" charset="0"/>
              </a:rPr>
              <a:t>轴上的点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p[i][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] = p[i-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] + v[i-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];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; i&lt;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4</a:t>
            </a:r>
            <a:r>
              <a:rPr>
                <a:latin typeface="Consolas" panose="020B0609020204030204" pitchFamily="49" charset="0"/>
              </a:rPr>
              <a:t>; i++) </a:t>
            </a:r>
            <a:r>
              <a:rPr>
                <a:solidFill>
                  <a:srgbClr val="0084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>
                <a:solidFill>
                  <a:srgbClr val="00840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008400"/>
                </a:solidFill>
                <a:latin typeface="Consolas" panose="020B0609020204030204" pitchFamily="49" charset="0"/>
              </a:rPr>
              <a:t>内部的点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j=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; j&lt;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4</a:t>
            </a:r>
            <a:r>
              <a:rPr>
                <a:latin typeface="Consolas" panose="020B0609020204030204" pitchFamily="49" charset="0"/>
              </a:rPr>
              <a:t>; j++)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p[i][j] = </a:t>
            </a:r>
            <a:r>
              <a:rPr>
                <a:solidFill>
                  <a:srgbClr val="31595D"/>
                </a:solidFill>
                <a:latin typeface="Consolas" panose="020B0609020204030204" pitchFamily="49" charset="0"/>
              </a:rPr>
              <a:t>min</a:t>
            </a:r>
            <a:r>
              <a:rPr>
                <a:latin typeface="Consolas" panose="020B0609020204030204" pitchFamily="49" charset="0"/>
              </a:rPr>
              <a:t>((p[i-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][j] + v[i-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][j]) ,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              (p[i][j-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] + h[i][j-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]));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>
                <a:latin typeface="Consolas" panose="020B0609020204030204" pitchFamily="49" charset="0"/>
              </a:rPr>
              <a:t>"from P to A is "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&lt;&lt; p[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>
                <a:solidFill>
                  <a:srgbClr val="3E1E81"/>
                </a:solidFill>
                <a:latin typeface="Consolas" panose="020B0609020204030204" pitchFamily="49" charset="0"/>
              </a:rPr>
              <a:t>endl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>
                <a:latin typeface="Consolas" panose="020B0609020204030204" pitchFamily="49" charset="0"/>
              </a:rPr>
              <a:t>// 输出每个路口对P点的最小距离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>
                <a:latin typeface="Consolas" panose="020B0609020204030204" pitchFamily="49" charset="0"/>
              </a:rPr>
              <a:t>; i&gt;=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; i--)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j=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; j&lt;=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</a:t>
            </a:r>
            <a:r>
              <a:rPr>
                <a:latin typeface="Consolas" panose="020B0609020204030204" pitchFamily="49" charset="0"/>
              </a:rPr>
              <a:t>; j++) </a:t>
            </a:r>
            <a:r>
              <a:rPr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>
                <a:latin typeface="Consolas" panose="020B0609020204030204" pitchFamily="49" charset="0"/>
              </a:rPr>
              <a:t> &lt;&lt; p[i][j] &lt;&lt;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' '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>
                <a:latin typeface="Consolas" panose="020B060902020403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Consolas" panose="020B0609020204030204" pitchFamily="49" charset="0"/>
              </a:rPr>
              <a:t>endl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}    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>
                <a:latin typeface="Consolas" panose="020B060902020403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17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62</a:t>
            </a:fld>
            <a:endParaRPr/>
          </a:p>
        </p:txBody>
      </p:sp>
      <p:sp>
        <p:nvSpPr>
          <p:cNvPr id="510" name="【任务14.3】矩阵链的标量乘法量"/>
          <p:cNvSpPr>
            <a:spLocks noGrp="1"/>
          </p:cNvSpPr>
          <p:nvPr>
            <p:ph type="title"/>
          </p:nvPr>
        </p:nvSpPr>
        <p:spPr>
          <a:xfrm>
            <a:off x="547201" y="354125"/>
            <a:ext cx="7643762" cy="1152045"/>
          </a:xfrm>
          <a:prstGeom prst="rect">
            <a:avLst/>
          </a:prstGeom>
        </p:spPr>
        <p:txBody>
          <a:bodyPr/>
          <a:lstStyle/>
          <a:p>
            <a:pPr algn="l"/>
            <a:r>
              <a:t>【任务1</a:t>
            </a:r>
            <a:r>
              <a:rPr lang="en-US"/>
              <a:t>1</a:t>
            </a:r>
            <a:r>
              <a:t>.</a:t>
            </a:r>
            <a:r>
              <a:rPr lang="en-US" altLang="zh-CN"/>
              <a:t>4</a:t>
            </a:r>
            <a:r>
              <a:t>】矩阵链的</a:t>
            </a:r>
            <a:r>
              <a:rPr b="1">
                <a:solidFill>
                  <a:srgbClr val="FFFF00"/>
                </a:solidFill>
              </a:rPr>
              <a:t>标量乘法</a:t>
            </a:r>
            <a:r>
              <a:rPr lang="zh-CN" altLang="en-US"/>
              <a:t>次数</a:t>
            </a:r>
            <a:endParaRPr/>
          </a:p>
        </p:txBody>
      </p:sp>
      <p:sp>
        <p:nvSpPr>
          <p:cNvPr id="511" name="给定n个矩阵的序列（矩阵链）A1, A2, ..., An，假定矩阵Ai的规模为Pi-1 X Pi，在计算它们的乘积A1A2...An时，可以用括号来明确计算次序。因为矩阵运算是满足结合律的，所以任何一种加括号的方法都能得到相同的计算结果。然而，不同的加括号方法，会对乘积运算的代价（标量乘法的次数）产生不同的影响。【想想为什么？】…"/>
          <p:cNvSpPr txBox="1"/>
          <p:nvPr/>
        </p:nvSpPr>
        <p:spPr>
          <a:xfrm>
            <a:off x="584878" y="2588289"/>
            <a:ext cx="11868992" cy="598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just">
              <a:lnSpc>
                <a:spcPct val="130000"/>
              </a:lnSpc>
              <a:defRPr sz="2700"/>
            </a:pPr>
            <a:r>
              <a:rPr dirty="0"/>
              <a:t>给定n个矩阵的序列（矩阵链）A</a:t>
            </a:r>
            <a:r>
              <a:rPr baseline="-5999" dirty="0"/>
              <a:t>1</a:t>
            </a:r>
            <a:r>
              <a:rPr dirty="0"/>
              <a:t>, A</a:t>
            </a:r>
            <a:r>
              <a:rPr baseline="-5999" dirty="0"/>
              <a:t>2</a:t>
            </a:r>
            <a:r>
              <a:rPr dirty="0"/>
              <a:t>, ..., A</a:t>
            </a:r>
            <a:r>
              <a:rPr baseline="-5999" dirty="0"/>
              <a:t>n</a:t>
            </a:r>
            <a:r>
              <a:rPr dirty="0"/>
              <a:t>，</a:t>
            </a:r>
            <a:r>
              <a:rPr lang="zh-CN" altLang="en-US" dirty="0"/>
              <a:t>其中</a:t>
            </a:r>
            <a:r>
              <a:rPr dirty="0" err="1"/>
              <a:t>矩阵A</a:t>
            </a:r>
            <a:r>
              <a:rPr baseline="-5999" dirty="0" err="1"/>
              <a:t>i</a:t>
            </a:r>
            <a:r>
              <a:rPr dirty="0" err="1"/>
              <a:t>的</a:t>
            </a:r>
            <a:r>
              <a:rPr lang="zh-CN" altLang="en-US" dirty="0"/>
              <a:t>大小</a:t>
            </a:r>
            <a:r>
              <a:rPr dirty="0"/>
              <a:t>为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</a:t>
            </a:r>
            <a:r>
              <a:rPr baseline="-5999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i-1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 b="0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X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P</a:t>
            </a:r>
            <a:r>
              <a:rPr baseline="-5999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</a:t>
            </a:r>
            <a:r>
              <a:rPr dirty="0"/>
              <a:t>，</a:t>
            </a:r>
            <a:endParaRPr lang="en-US" altLang="zh-CN" dirty="0"/>
          </a:p>
          <a:p>
            <a:pPr algn="just">
              <a:lnSpc>
                <a:spcPct val="130000"/>
              </a:lnSpc>
              <a:defRPr sz="2700"/>
            </a:pPr>
            <a:endParaRPr lang="en-US" altLang="zh-CN" dirty="0"/>
          </a:p>
          <a:p>
            <a:pPr algn="just">
              <a:lnSpc>
                <a:spcPct val="130000"/>
              </a:lnSpc>
              <a:defRPr sz="2700"/>
            </a:pPr>
            <a:r>
              <a:rPr dirty="0"/>
              <a:t>在计算它们的乘积</a:t>
            </a:r>
            <a:r>
              <a:rPr dirty="0">
                <a:solidFill>
                  <a:schemeClr val="accent1">
                    <a:lumOff val="-13575"/>
                  </a:schemeClr>
                </a:solidFill>
              </a:rPr>
              <a:t>A</a:t>
            </a:r>
            <a:r>
              <a:rPr baseline="-5999" dirty="0">
                <a:solidFill>
                  <a:schemeClr val="accent1">
                    <a:lumOff val="-13575"/>
                  </a:schemeClr>
                </a:solidFill>
              </a:rPr>
              <a:t>1</a:t>
            </a:r>
            <a:r>
              <a:rPr dirty="0">
                <a:solidFill>
                  <a:schemeClr val="accent1">
                    <a:lumOff val="-13575"/>
                  </a:schemeClr>
                </a:solidFill>
              </a:rPr>
              <a:t>A</a:t>
            </a:r>
            <a:r>
              <a:rPr baseline="-5999" dirty="0">
                <a:solidFill>
                  <a:schemeClr val="accent1">
                    <a:lumOff val="-13575"/>
                  </a:schemeClr>
                </a:solidFill>
              </a:rPr>
              <a:t>2</a:t>
            </a:r>
            <a:r>
              <a:rPr dirty="0">
                <a:solidFill>
                  <a:schemeClr val="accent1">
                    <a:lumOff val="-13575"/>
                  </a:schemeClr>
                </a:solidFill>
              </a:rPr>
              <a:t>...A</a:t>
            </a:r>
            <a:r>
              <a:rPr baseline="-5999" dirty="0">
                <a:solidFill>
                  <a:schemeClr val="accent1">
                    <a:lumOff val="-13575"/>
                  </a:schemeClr>
                </a:solidFill>
              </a:rPr>
              <a:t>n</a:t>
            </a:r>
            <a:r>
              <a:rPr dirty="0"/>
              <a:t>时，可以用括号来明确计算次序。</a:t>
            </a:r>
            <a:r>
              <a:rPr dirty="0">
                <a:highlight>
                  <a:srgbClr val="FFFF00"/>
                </a:highlight>
              </a:rPr>
              <a:t>因为矩阵运算满足结合律，所以任何一种加括号的方法都能得到</a:t>
            </a:r>
            <a:r>
              <a:rPr dirty="0">
                <a:solidFill>
                  <a:srgbClr val="FF0000"/>
                </a:solidFill>
                <a:highlight>
                  <a:srgbClr val="FFFF00"/>
                </a:highlight>
              </a:rPr>
              <a:t>相同的计算结果</a:t>
            </a:r>
            <a:r>
              <a:rPr dirty="0">
                <a:highlight>
                  <a:srgbClr val="FFFF00"/>
                </a:highlight>
              </a:rPr>
              <a:t>。</a:t>
            </a:r>
            <a:r>
              <a:rPr dirty="0"/>
              <a:t>然而，不同的加括号方法，对乘积运算的代价（</a:t>
            </a:r>
            <a:r>
              <a:rPr dirty="0">
                <a:solidFill>
                  <a:srgbClr val="FF0000"/>
                </a:solidFill>
              </a:rPr>
              <a:t>标量乘法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dirty="0" err="1">
                <a:solidFill>
                  <a:srgbClr val="FF0000"/>
                </a:solidFill>
              </a:rPr>
              <a:t>次数</a:t>
            </a:r>
            <a:r>
              <a:rPr lang="zh-CN" altLang="en-US" dirty="0"/>
              <a:t>）所</a:t>
            </a:r>
            <a:r>
              <a:rPr dirty="0" err="1"/>
              <a:t>产生的影响</a:t>
            </a:r>
            <a:r>
              <a:rPr lang="zh-CN" altLang="en-US" dirty="0"/>
              <a:t>却是不同的</a:t>
            </a:r>
            <a:r>
              <a:rPr dirty="0"/>
              <a:t>。</a:t>
            </a:r>
            <a:r>
              <a:rPr dirty="0">
                <a:solidFill>
                  <a:srgbClr val="00B0F0"/>
                </a:solidFill>
              </a:rPr>
              <a:t>【</a:t>
            </a:r>
            <a:r>
              <a:rPr dirty="0" err="1">
                <a:solidFill>
                  <a:srgbClr val="00B0F0"/>
                </a:solidFill>
              </a:rPr>
              <a:t>想想为什么</a:t>
            </a:r>
            <a:r>
              <a:rPr dirty="0">
                <a:solidFill>
                  <a:srgbClr val="00B0F0"/>
                </a:solidFill>
              </a:rPr>
              <a:t>？】</a:t>
            </a:r>
          </a:p>
          <a:p>
            <a:pPr algn="just">
              <a:lnSpc>
                <a:spcPct val="130000"/>
              </a:lnSpc>
              <a:defRPr sz="2700"/>
            </a:pPr>
            <a:endParaRPr dirty="0"/>
          </a:p>
          <a:p>
            <a:pPr algn="just">
              <a:lnSpc>
                <a:spcPct val="130000"/>
              </a:lnSpc>
              <a:defRPr sz="2700"/>
            </a:pPr>
            <a:r>
              <a:rPr dirty="0" err="1"/>
              <a:t>请编程求解最优的加括号方案</a:t>
            </a:r>
            <a:r>
              <a:rPr dirty="0"/>
              <a:t>，</a:t>
            </a:r>
            <a:r>
              <a:rPr lang="zh-CN" altLang="en-US" dirty="0"/>
              <a:t>使得通过</a:t>
            </a:r>
            <a:r>
              <a:rPr dirty="0" err="1"/>
              <a:t>添加括号</a:t>
            </a:r>
            <a:r>
              <a:rPr lang="zh-CN" altLang="en-US" dirty="0"/>
              <a:t>明确计算次序</a:t>
            </a:r>
            <a:r>
              <a:rPr dirty="0" err="1"/>
              <a:t>后，矩阵链乘法所需的标量乘法次数最少</a:t>
            </a:r>
            <a:r>
              <a:rPr dirty="0"/>
              <a:t>。</a:t>
            </a:r>
            <a:endParaRPr lang="en-US" dirty="0"/>
          </a:p>
          <a:p>
            <a:pPr algn="just">
              <a:lnSpc>
                <a:spcPct val="130000"/>
              </a:lnSpc>
              <a:defRPr sz="2700"/>
            </a:pPr>
            <a:endParaRPr lang="en-US" dirty="0"/>
          </a:p>
          <a:p>
            <a:pPr algn="just">
              <a:lnSpc>
                <a:spcPct val="130000"/>
              </a:lnSpc>
              <a:defRPr sz="2700"/>
            </a:pPr>
            <a:r>
              <a:rPr lang="zh-CN" altLang="en-US" dirty="0"/>
              <a:t>注意：因为要求有明确的计算次序，所以各个矩阵乘法运算都要求有括号。</a:t>
            </a:r>
            <a:endParaRPr dirty="0"/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63</a:t>
            </a:fld>
            <a:endParaRPr/>
          </a:p>
        </p:txBody>
      </p:sp>
      <p:sp>
        <p:nvSpPr>
          <p:cNvPr id="514" name="矩阵A和B相乘的标量乘法次数"/>
          <p:cNvSpPr>
            <a:spLocks noGrp="1"/>
          </p:cNvSpPr>
          <p:nvPr>
            <p:ph type="title"/>
          </p:nvPr>
        </p:nvSpPr>
        <p:spPr>
          <a:xfrm>
            <a:off x="547202" y="354125"/>
            <a:ext cx="6675924" cy="1152045"/>
          </a:xfrm>
          <a:prstGeom prst="rect">
            <a:avLst/>
          </a:prstGeom>
        </p:spPr>
        <p:txBody>
          <a:bodyPr/>
          <a:lstStyle/>
          <a:p>
            <a:r>
              <a:t>矩阵A和B相乘的标量乘法次数</a:t>
            </a:r>
          </a:p>
        </p:txBody>
      </p:sp>
      <p:sp>
        <p:nvSpPr>
          <p:cNvPr id="515" name="如果A是pXq的矩阵，B是qXr的矩阵，则C=AB是pXr的矩阵，计算C所需的标量乘法次数为 pqr"/>
          <p:cNvSpPr txBox="1"/>
          <p:nvPr/>
        </p:nvSpPr>
        <p:spPr>
          <a:xfrm>
            <a:off x="547201" y="2676194"/>
            <a:ext cx="11699782" cy="1162819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r>
              <a:t>如果A是</a:t>
            </a:r>
            <a:r>
              <a:rPr lang="en-US"/>
              <a:t>p</a:t>
            </a:r>
            <a:r>
              <a:t>X</a:t>
            </a:r>
            <a:r>
              <a:rPr lang="en-US"/>
              <a:t>q</a:t>
            </a:r>
            <a:r>
              <a:t>的矩阵，B是</a:t>
            </a:r>
            <a:r>
              <a:rPr lang="en-US"/>
              <a:t>q</a:t>
            </a:r>
            <a:r>
              <a:t>X</a:t>
            </a:r>
            <a:r>
              <a:rPr lang="en-US"/>
              <a:t>r</a:t>
            </a:r>
            <a:r>
              <a:t>的矩阵，则C=AB是pXr的矩阵，计算C所需的标量乘法次数为 p</a:t>
            </a:r>
            <a:r>
              <a:rPr lang="en-US"/>
              <a:t>r</a:t>
            </a:r>
            <a:r>
              <a:t>q</a:t>
            </a:r>
          </a:p>
        </p:txBody>
      </p:sp>
      <p:sp>
        <p:nvSpPr>
          <p:cNvPr id="516" name="A"/>
          <p:cNvSpPr/>
          <p:nvPr/>
        </p:nvSpPr>
        <p:spPr>
          <a:xfrm>
            <a:off x="1995713" y="4930597"/>
            <a:ext cx="2353993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</a:t>
            </a:r>
          </a:p>
        </p:txBody>
      </p:sp>
      <p:sp>
        <p:nvSpPr>
          <p:cNvPr id="517" name="B"/>
          <p:cNvSpPr/>
          <p:nvPr/>
        </p:nvSpPr>
        <p:spPr>
          <a:xfrm>
            <a:off x="5602581" y="4941981"/>
            <a:ext cx="1800001" cy="2333771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</a:t>
            </a:r>
          </a:p>
        </p:txBody>
      </p:sp>
      <p:sp>
        <p:nvSpPr>
          <p:cNvPr id="518" name="矩形"/>
          <p:cNvSpPr/>
          <p:nvPr/>
        </p:nvSpPr>
        <p:spPr>
          <a:xfrm>
            <a:off x="7953564" y="5377018"/>
            <a:ext cx="946161" cy="1738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19" name="矩形"/>
          <p:cNvSpPr/>
          <p:nvPr/>
        </p:nvSpPr>
        <p:spPr>
          <a:xfrm>
            <a:off x="7953564" y="5755056"/>
            <a:ext cx="946161" cy="17385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20" name="X"/>
          <p:cNvSpPr txBox="1"/>
          <p:nvPr/>
        </p:nvSpPr>
        <p:spPr>
          <a:xfrm>
            <a:off x="4635603" y="5055948"/>
            <a:ext cx="6225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X</a:t>
            </a:r>
          </a:p>
        </p:txBody>
      </p:sp>
      <p:sp>
        <p:nvSpPr>
          <p:cNvPr id="521" name="p"/>
          <p:cNvSpPr txBox="1"/>
          <p:nvPr/>
        </p:nvSpPr>
        <p:spPr>
          <a:xfrm>
            <a:off x="1639664" y="5335067"/>
            <a:ext cx="30053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</a:t>
            </a:r>
          </a:p>
        </p:txBody>
      </p:sp>
      <p:sp>
        <p:nvSpPr>
          <p:cNvPr id="522" name="q"/>
          <p:cNvSpPr txBox="1"/>
          <p:nvPr/>
        </p:nvSpPr>
        <p:spPr>
          <a:xfrm>
            <a:off x="3022443" y="6150208"/>
            <a:ext cx="30053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q</a:t>
            </a:r>
          </a:p>
        </p:txBody>
      </p:sp>
      <p:sp>
        <p:nvSpPr>
          <p:cNvPr id="523" name="q"/>
          <p:cNvSpPr txBox="1"/>
          <p:nvPr/>
        </p:nvSpPr>
        <p:spPr>
          <a:xfrm>
            <a:off x="5213865" y="5878336"/>
            <a:ext cx="30053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q</a:t>
            </a:r>
          </a:p>
        </p:txBody>
      </p:sp>
      <p:sp>
        <p:nvSpPr>
          <p:cNvPr id="524" name="r"/>
          <p:cNvSpPr txBox="1"/>
          <p:nvPr/>
        </p:nvSpPr>
        <p:spPr>
          <a:xfrm>
            <a:off x="6386148" y="7272964"/>
            <a:ext cx="2328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</a:t>
            </a:r>
          </a:p>
        </p:txBody>
      </p:sp>
      <p:sp>
        <p:nvSpPr>
          <p:cNvPr id="525" name="C"/>
          <p:cNvSpPr/>
          <p:nvPr/>
        </p:nvSpPr>
        <p:spPr>
          <a:xfrm>
            <a:off x="9565136" y="4930597"/>
            <a:ext cx="1800001" cy="1270001"/>
          </a:xfrm>
          <a:prstGeom prst="rect">
            <a:avLst/>
          </a:prstGeom>
          <a:solidFill>
            <a:srgbClr val="5E5E5E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</a:t>
            </a:r>
          </a:p>
        </p:txBody>
      </p:sp>
      <p:sp>
        <p:nvSpPr>
          <p:cNvPr id="526" name="p"/>
          <p:cNvSpPr txBox="1"/>
          <p:nvPr/>
        </p:nvSpPr>
        <p:spPr>
          <a:xfrm>
            <a:off x="9209449" y="5335067"/>
            <a:ext cx="30053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</a:t>
            </a:r>
          </a:p>
        </p:txBody>
      </p:sp>
      <p:sp>
        <p:nvSpPr>
          <p:cNvPr id="527" name="r"/>
          <p:cNvSpPr txBox="1"/>
          <p:nvPr/>
        </p:nvSpPr>
        <p:spPr>
          <a:xfrm>
            <a:off x="10348702" y="6150208"/>
            <a:ext cx="2328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C276E6-E356-435B-8325-1A0031A5CDCB}"/>
              </a:ext>
            </a:extLst>
          </p:cNvPr>
          <p:cNvSpPr txBox="1"/>
          <p:nvPr/>
        </p:nvSpPr>
        <p:spPr>
          <a:xfrm>
            <a:off x="547201" y="8362721"/>
            <a:ext cx="1128193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证明：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有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个元素，每个元素需要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q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次标量乘法，所以总的标量乘法次数为 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prq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64</a:t>
            </a:fld>
            <a:endParaRPr/>
          </a:p>
        </p:txBody>
      </p:sp>
      <p:sp>
        <p:nvSpPr>
          <p:cNvPr id="514" name="矩阵A和B相乘的标量乘法次数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矩阵A和B相乘的标量乘法次数</a:t>
            </a:r>
          </a:p>
        </p:txBody>
      </p:sp>
      <p:sp>
        <p:nvSpPr>
          <p:cNvPr id="515" name="如果A是pXq的矩阵，B是qXr的矩阵，则C=AB是pXr的矩阵，计算C所需的标量乘法次数为 pqr"/>
          <p:cNvSpPr txBox="1"/>
          <p:nvPr/>
        </p:nvSpPr>
        <p:spPr>
          <a:xfrm>
            <a:off x="574680" y="5915355"/>
            <a:ext cx="11699782" cy="170399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3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0070C0"/>
                </a:solidFill>
                <a:latin typeface="Consolas" panose="020B0609020204030204" pitchFamily="49" charset="0"/>
              </a:rPr>
              <a:t>若 </a:t>
            </a:r>
            <a:r>
              <a:rPr sz="240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2400">
                <a:solidFill>
                  <a:srgbClr val="0070C0"/>
                </a:solidFill>
                <a:latin typeface="Consolas" panose="020B0609020204030204" pitchFamily="49" charset="0"/>
              </a:rPr>
              <a:t> = 10, q = 100, r = 5, s = 50</a:t>
            </a:r>
            <a:r>
              <a:rPr lang="zh-CN" altLang="en-US" sz="2400">
                <a:solidFill>
                  <a:srgbClr val="0070C0"/>
                </a:solidFill>
                <a:latin typeface="Consolas" panose="020B0609020204030204" pitchFamily="49" charset="0"/>
              </a:rPr>
              <a:t>，则：</a:t>
            </a:r>
            <a:endParaRPr lang="en-US" altLang="zh-CN" sz="240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70C0"/>
                </a:solidFill>
                <a:latin typeface="Consolas" panose="020B0609020204030204" pitchFamily="49" charset="0"/>
              </a:rPr>
              <a:t>(AB)C </a:t>
            </a:r>
            <a:r>
              <a:rPr lang="zh-CN" altLang="en-US" sz="2400">
                <a:solidFill>
                  <a:srgbClr val="0070C0"/>
                </a:solidFill>
                <a:latin typeface="Consolas" panose="020B0609020204030204" pitchFamily="49" charset="0"/>
              </a:rPr>
              <a:t>的乘法次数为 </a:t>
            </a:r>
            <a:r>
              <a:rPr lang="en-US" altLang="zh-CN" sz="2400">
                <a:solidFill>
                  <a:srgbClr val="0070C0"/>
                </a:solidFill>
                <a:latin typeface="Consolas" panose="020B0609020204030204" pitchFamily="49" charset="0"/>
              </a:rPr>
              <a:t>pqr + prs = 5000  + 2500  = 7500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70C0"/>
                </a:solidFill>
                <a:latin typeface="Consolas" panose="020B0609020204030204" pitchFamily="49" charset="0"/>
              </a:rPr>
              <a:t>A(BC)</a:t>
            </a:r>
            <a:r>
              <a:rPr lang="zh-CN" altLang="en-US" sz="2400">
                <a:solidFill>
                  <a:srgbClr val="0070C0"/>
                </a:solidFill>
                <a:latin typeface="Consolas" panose="020B0609020204030204" pitchFamily="49" charset="0"/>
              </a:rPr>
              <a:t> 的乘法次数为 </a:t>
            </a:r>
            <a:r>
              <a:rPr lang="en-US" altLang="zh-CN" sz="2400">
                <a:solidFill>
                  <a:srgbClr val="0070C0"/>
                </a:solidFill>
                <a:latin typeface="Consolas" panose="020B0609020204030204" pitchFamily="49" charset="0"/>
              </a:rPr>
              <a:t>pqs + qrs = 50000 + 25000 = 75000</a:t>
            </a:r>
          </a:p>
        </p:txBody>
      </p:sp>
      <p:sp>
        <p:nvSpPr>
          <p:cNvPr id="516" name="A"/>
          <p:cNvSpPr/>
          <p:nvPr/>
        </p:nvSpPr>
        <p:spPr>
          <a:xfrm>
            <a:off x="1017702" y="2664474"/>
            <a:ext cx="2353993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</a:t>
            </a:r>
          </a:p>
        </p:txBody>
      </p:sp>
      <p:sp>
        <p:nvSpPr>
          <p:cNvPr id="517" name="B"/>
          <p:cNvSpPr/>
          <p:nvPr/>
        </p:nvSpPr>
        <p:spPr>
          <a:xfrm>
            <a:off x="4624570" y="2675858"/>
            <a:ext cx="1800001" cy="2333771"/>
          </a:xfrm>
          <a:prstGeom prst="rect">
            <a:avLst/>
          </a:prstGeom>
          <a:solidFill>
            <a:schemeClr val="accent3">
              <a:hueOff val="914337"/>
              <a:satOff val="31515"/>
              <a:lumOff val="-3079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</a:t>
            </a:r>
          </a:p>
        </p:txBody>
      </p:sp>
      <p:sp>
        <p:nvSpPr>
          <p:cNvPr id="520" name="X"/>
          <p:cNvSpPr txBox="1"/>
          <p:nvPr/>
        </p:nvSpPr>
        <p:spPr>
          <a:xfrm>
            <a:off x="3657592" y="2789825"/>
            <a:ext cx="6225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X</a:t>
            </a:r>
          </a:p>
        </p:txBody>
      </p:sp>
      <p:sp>
        <p:nvSpPr>
          <p:cNvPr id="521" name="p"/>
          <p:cNvSpPr txBox="1"/>
          <p:nvPr/>
        </p:nvSpPr>
        <p:spPr>
          <a:xfrm>
            <a:off x="661653" y="3068944"/>
            <a:ext cx="30053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</a:t>
            </a:r>
          </a:p>
        </p:txBody>
      </p:sp>
      <p:sp>
        <p:nvSpPr>
          <p:cNvPr id="522" name="q"/>
          <p:cNvSpPr txBox="1"/>
          <p:nvPr/>
        </p:nvSpPr>
        <p:spPr>
          <a:xfrm>
            <a:off x="2044432" y="3884085"/>
            <a:ext cx="30053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q</a:t>
            </a:r>
          </a:p>
        </p:txBody>
      </p:sp>
      <p:sp>
        <p:nvSpPr>
          <p:cNvPr id="523" name="q"/>
          <p:cNvSpPr txBox="1"/>
          <p:nvPr/>
        </p:nvSpPr>
        <p:spPr>
          <a:xfrm>
            <a:off x="4235854" y="3612213"/>
            <a:ext cx="30053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q</a:t>
            </a:r>
          </a:p>
        </p:txBody>
      </p:sp>
      <p:sp>
        <p:nvSpPr>
          <p:cNvPr id="524" name="r"/>
          <p:cNvSpPr txBox="1"/>
          <p:nvPr/>
        </p:nvSpPr>
        <p:spPr>
          <a:xfrm>
            <a:off x="5408137" y="5006841"/>
            <a:ext cx="23286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</a:t>
            </a:r>
          </a:p>
        </p:txBody>
      </p:sp>
      <p:sp>
        <p:nvSpPr>
          <p:cNvPr id="525" name="C"/>
          <p:cNvSpPr/>
          <p:nvPr/>
        </p:nvSpPr>
        <p:spPr>
          <a:xfrm>
            <a:off x="8091659" y="2663271"/>
            <a:ext cx="1800001" cy="15417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</a:t>
            </a:r>
          </a:p>
        </p:txBody>
      </p:sp>
      <p:sp>
        <p:nvSpPr>
          <p:cNvPr id="526" name="p"/>
          <p:cNvSpPr txBox="1"/>
          <p:nvPr/>
        </p:nvSpPr>
        <p:spPr>
          <a:xfrm>
            <a:off x="7735972" y="3062309"/>
            <a:ext cx="22281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r</a:t>
            </a:r>
            <a:endParaRPr/>
          </a:p>
        </p:txBody>
      </p:sp>
      <p:sp>
        <p:nvSpPr>
          <p:cNvPr id="527" name="r"/>
          <p:cNvSpPr txBox="1"/>
          <p:nvPr/>
        </p:nvSpPr>
        <p:spPr>
          <a:xfrm>
            <a:off x="8854602" y="4205036"/>
            <a:ext cx="27411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/>
              <a:t>s</a:t>
            </a: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C276E6-E356-435B-8325-1A0031A5CDCB}"/>
              </a:ext>
            </a:extLst>
          </p:cNvPr>
          <p:cNvSpPr txBox="1"/>
          <p:nvPr/>
        </p:nvSpPr>
        <p:spPr>
          <a:xfrm>
            <a:off x="547201" y="8010267"/>
            <a:ext cx="1169871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可见，</a:t>
            </a:r>
            <a:r>
              <a:rPr lang="en-US" altLang="zh-CN"/>
              <a:t>(AB)C</a:t>
            </a:r>
            <a:r>
              <a:rPr lang="zh-CN" altLang="en-US"/>
              <a:t>和</a:t>
            </a:r>
            <a:r>
              <a:rPr lang="en-US" altLang="zh-CN"/>
              <a:t>A(BC)</a:t>
            </a:r>
            <a:r>
              <a:rPr lang="zh-CN" altLang="en-US"/>
              <a:t>虽然结果相同，但不同的乘积顺序，乘法的次数相差却很悬殊。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X">
            <a:extLst>
              <a:ext uri="{FF2B5EF4-FFF2-40B4-BE49-F238E27FC236}">
                <a16:creationId xmlns:a16="http://schemas.microsoft.com/office/drawing/2014/main" id="{BED1F4B8-3C10-47E0-AE32-DF85911A1EDA}"/>
              </a:ext>
            </a:extLst>
          </p:cNvPr>
          <p:cNvSpPr txBox="1"/>
          <p:nvPr/>
        </p:nvSpPr>
        <p:spPr>
          <a:xfrm>
            <a:off x="6768994" y="2757310"/>
            <a:ext cx="6225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13253887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" name="表格"/>
          <p:cNvGraphicFramePr/>
          <p:nvPr>
            <p:extLst>
              <p:ext uri="{D42A27DB-BD31-4B8C-83A1-F6EECF244321}">
                <p14:modId xmlns:p14="http://schemas.microsoft.com/office/powerpoint/2010/main" val="731705540"/>
              </p:ext>
            </p:extLst>
          </p:nvPr>
        </p:nvGraphicFramePr>
        <p:xfrm>
          <a:off x="958849" y="2853291"/>
          <a:ext cx="11087097" cy="2100378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583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8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3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3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3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50189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矩阵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A1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A2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A3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A4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A5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A6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189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规模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30 X 35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35 X 15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15 X 5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5 X 10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10 X 20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2600" b="1">
                          <a:sym typeface="Helvetica Neue"/>
                        </a:rPr>
                        <a:t>20 X 25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65</a:t>
            </a:fld>
            <a:endParaRPr/>
          </a:p>
        </p:txBody>
      </p:sp>
      <p:sp>
        <p:nvSpPr>
          <p:cNvPr id="545" name="测试样例"/>
          <p:cNvSpPr>
            <a:spLocks noGrp="1"/>
          </p:cNvSpPr>
          <p:nvPr>
            <p:ph type="title"/>
          </p:nvPr>
        </p:nvSpPr>
        <p:spPr>
          <a:xfrm>
            <a:off x="547201" y="354125"/>
            <a:ext cx="4898755" cy="115204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输入</a:t>
            </a:r>
            <a:r>
              <a:t>样例</a:t>
            </a:r>
            <a:r>
              <a:rPr lang="zh-CN" altLang="en-US"/>
              <a:t>与输出格式</a:t>
            </a:r>
            <a:endParaRPr/>
          </a:p>
        </p:txBody>
      </p:sp>
      <p:sp>
        <p:nvSpPr>
          <p:cNvPr id="547" name="输出最小计算代价括号方案的格式：…"/>
          <p:cNvSpPr txBox="1"/>
          <p:nvPr/>
        </p:nvSpPr>
        <p:spPr>
          <a:xfrm>
            <a:off x="958849" y="7300542"/>
            <a:ext cx="7875554" cy="1854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376554">
              <a:lnSpc>
                <a:spcPct val="140000"/>
              </a:lnSpc>
              <a:tabLst>
                <a:tab pos="368300" algn="l"/>
              </a:tabLst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chemeClr val="tx1"/>
                </a:solidFill>
              </a:rPr>
              <a:t>输出最小计算代价括号方案的格式：</a:t>
            </a:r>
          </a:p>
          <a:p>
            <a:pPr defTabSz="376554">
              <a:lnSpc>
                <a:spcPct val="140000"/>
              </a:lnSpc>
              <a:tabLst>
                <a:tab pos="368300" algn="l"/>
              </a:tabLst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chemeClr val="tx1"/>
                </a:solidFill>
              </a:rPr>
              <a:t>((A1(A2A3))((A4A5)A6))</a:t>
            </a:r>
            <a:endParaRPr lang="en-US" altLang="zh-CN">
              <a:solidFill>
                <a:schemeClr val="tx1"/>
              </a:solidFill>
            </a:endParaRPr>
          </a:p>
          <a:p>
            <a:pPr defTabSz="376554">
              <a:lnSpc>
                <a:spcPct val="140000"/>
              </a:lnSpc>
              <a:tabLst>
                <a:tab pos="368300" algn="l"/>
              </a:tabLst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>
                <a:solidFill>
                  <a:schemeClr val="tx1"/>
                </a:solidFill>
              </a:rPr>
              <a:t>即，矩阵运算都用括号括起来，如 </a:t>
            </a:r>
            <a:r>
              <a:rPr lang="en-US" altLang="zh-CN">
                <a:solidFill>
                  <a:schemeClr val="tx1"/>
                </a:solidFill>
              </a:rPr>
              <a:t>AB </a:t>
            </a:r>
            <a:r>
              <a:rPr lang="zh-CN" altLang="en-US">
                <a:solidFill>
                  <a:schemeClr val="tx1"/>
                </a:solidFill>
              </a:rPr>
              <a:t>输出为 </a:t>
            </a:r>
            <a:r>
              <a:rPr lang="en-US" altLang="zh-CN">
                <a:solidFill>
                  <a:schemeClr val="tx1"/>
                </a:solidFill>
              </a:rPr>
              <a:t>(AB)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B6AE48-4390-44ED-8FF9-800364995028}"/>
              </a:ext>
            </a:extLst>
          </p:cNvPr>
          <p:cNvSpPr/>
          <p:nvPr/>
        </p:nvSpPr>
        <p:spPr>
          <a:xfrm>
            <a:off x="4118776" y="5200164"/>
            <a:ext cx="3196424" cy="78953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602F67-6525-4EAD-A3EC-84CC5EC2268E}"/>
              </a:ext>
            </a:extLst>
          </p:cNvPr>
          <p:cNvSpPr/>
          <p:nvPr/>
        </p:nvSpPr>
        <p:spPr>
          <a:xfrm>
            <a:off x="7315200" y="5200164"/>
            <a:ext cx="3196424" cy="7895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E14F8B-713D-415A-A5F3-412B145B0DE6}"/>
              </a:ext>
            </a:extLst>
          </p:cNvPr>
          <p:cNvSpPr/>
          <p:nvPr/>
        </p:nvSpPr>
        <p:spPr>
          <a:xfrm>
            <a:off x="7315200" y="5879994"/>
            <a:ext cx="4730746" cy="7895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1566C2-8447-4E8C-ABD5-B3C0802CD08E}"/>
              </a:ext>
            </a:extLst>
          </p:cNvPr>
          <p:cNvSpPr/>
          <p:nvPr/>
        </p:nvSpPr>
        <p:spPr>
          <a:xfrm>
            <a:off x="2584454" y="5879993"/>
            <a:ext cx="4730746" cy="789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D0F540-82CA-467B-8F62-6228D471FD8E}"/>
              </a:ext>
            </a:extLst>
          </p:cNvPr>
          <p:cNvSpPr/>
          <p:nvPr/>
        </p:nvSpPr>
        <p:spPr>
          <a:xfrm>
            <a:off x="2584454" y="6638777"/>
            <a:ext cx="9461492" cy="789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7114C6-E05E-46F7-82A3-24095718570F}"/>
              </a:ext>
            </a:extLst>
          </p:cNvPr>
          <p:cNvSpPr txBox="1"/>
          <p:nvPr/>
        </p:nvSpPr>
        <p:spPr>
          <a:xfrm>
            <a:off x="5144494" y="5333937"/>
            <a:ext cx="9922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35 X 5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B4CF03-095C-42D6-B12F-B2322B53D798}"/>
              </a:ext>
            </a:extLst>
          </p:cNvPr>
          <p:cNvSpPr txBox="1"/>
          <p:nvPr/>
        </p:nvSpPr>
        <p:spPr>
          <a:xfrm>
            <a:off x="8334292" y="5333937"/>
            <a:ext cx="9922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 X 20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1C89FFA-45EC-4326-A4AE-CFB079F15B96}"/>
              </a:ext>
            </a:extLst>
          </p:cNvPr>
          <p:cNvSpPr txBox="1"/>
          <p:nvPr/>
        </p:nvSpPr>
        <p:spPr>
          <a:xfrm>
            <a:off x="4453697" y="6032838"/>
            <a:ext cx="9922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30 X 5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91F8482-63AE-4E5D-8798-7E65085EDFD1}"/>
              </a:ext>
            </a:extLst>
          </p:cNvPr>
          <p:cNvSpPr txBox="1"/>
          <p:nvPr/>
        </p:nvSpPr>
        <p:spPr>
          <a:xfrm>
            <a:off x="9184443" y="6032838"/>
            <a:ext cx="99225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 X 25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46073B-8ADF-460E-86A6-845AA199ED56}"/>
              </a:ext>
            </a:extLst>
          </p:cNvPr>
          <p:cNvSpPr txBox="1"/>
          <p:nvPr/>
        </p:nvSpPr>
        <p:spPr>
          <a:xfrm>
            <a:off x="6819070" y="6828618"/>
            <a:ext cx="11637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30 X 25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584BD6-8B9D-4ACE-A537-A8AEA486B38B}"/>
              </a:ext>
            </a:extLst>
          </p:cNvPr>
          <p:cNvSpPr/>
          <p:nvPr/>
        </p:nvSpPr>
        <p:spPr>
          <a:xfrm>
            <a:off x="4118776" y="3884177"/>
            <a:ext cx="3196424" cy="1069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CCCC2F-2DBD-4CF4-AB37-FA9C8B8E49F1}"/>
              </a:ext>
            </a:extLst>
          </p:cNvPr>
          <p:cNvSpPr/>
          <p:nvPr/>
        </p:nvSpPr>
        <p:spPr>
          <a:xfrm>
            <a:off x="4523448" y="3074973"/>
            <a:ext cx="2354782" cy="562709"/>
          </a:xfrm>
          <a:prstGeom prst="rect">
            <a:avLst/>
          </a:prstGeom>
          <a:noFill/>
          <a:ln w="38100" cap="flat">
            <a:solidFill>
              <a:srgbClr val="00B0F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8F4B75-0947-4776-B8F2-F804C889C2AF}"/>
              </a:ext>
            </a:extLst>
          </p:cNvPr>
          <p:cNvSpPr/>
          <p:nvPr/>
        </p:nvSpPr>
        <p:spPr>
          <a:xfrm>
            <a:off x="2807936" y="2913133"/>
            <a:ext cx="4304963" cy="860156"/>
          </a:xfrm>
          <a:prstGeom prst="rect">
            <a:avLst/>
          </a:prstGeom>
          <a:noFill/>
          <a:ln w="38100" cap="flat">
            <a:solidFill>
              <a:schemeClr val="accent2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B384888-10B8-41DE-A7A6-313F1E5524B6}"/>
              </a:ext>
            </a:extLst>
          </p:cNvPr>
          <p:cNvSpPr/>
          <p:nvPr/>
        </p:nvSpPr>
        <p:spPr>
          <a:xfrm>
            <a:off x="7736021" y="3074973"/>
            <a:ext cx="2354782" cy="562709"/>
          </a:xfrm>
          <a:prstGeom prst="rect">
            <a:avLst/>
          </a:prstGeom>
          <a:noFill/>
          <a:ln w="38100" cap="flat">
            <a:solidFill>
              <a:srgbClr val="00B05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5E06614-39EB-461C-914A-5F5E750591EE}"/>
              </a:ext>
            </a:extLst>
          </p:cNvPr>
          <p:cNvSpPr/>
          <p:nvPr/>
        </p:nvSpPr>
        <p:spPr>
          <a:xfrm>
            <a:off x="7528090" y="2926249"/>
            <a:ext cx="4304963" cy="860156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DC80FF-7445-4543-A4A1-16D48A9AF38C}"/>
              </a:ext>
            </a:extLst>
          </p:cNvPr>
          <p:cNvSpPr/>
          <p:nvPr/>
        </p:nvSpPr>
        <p:spPr>
          <a:xfrm>
            <a:off x="2576362" y="2799844"/>
            <a:ext cx="9461492" cy="1152045"/>
          </a:xfrm>
          <a:prstGeom prst="rect">
            <a:avLst/>
          </a:prstGeom>
          <a:noFill/>
          <a:ln w="5715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81F5FD4-9509-4AC8-8CD9-C7A7F232EA50}"/>
              </a:ext>
            </a:extLst>
          </p:cNvPr>
          <p:cNvSpPr/>
          <p:nvPr/>
        </p:nvSpPr>
        <p:spPr>
          <a:xfrm>
            <a:off x="1153253" y="6687950"/>
            <a:ext cx="11473732" cy="1081377"/>
          </a:xfrm>
          <a:prstGeom prst="roundRect">
            <a:avLst>
              <a:gd name="adj" fmla="val 6373"/>
            </a:avLst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31" name="用符号 Ai..j 表示 AiAi+1...Aj 的乘积结果矩阵。…"/>
          <p:cNvSpPr txBox="1"/>
          <p:nvPr/>
        </p:nvSpPr>
        <p:spPr>
          <a:xfrm>
            <a:off x="547201" y="2104886"/>
            <a:ext cx="12210586" cy="7071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lnSpc>
                <a:spcPct val="130000"/>
              </a:lnSpc>
              <a:defRPr sz="2700"/>
            </a:pPr>
            <a:r>
              <a:rPr lang="zh-CN" altLang="en-US"/>
              <a:t>为方便讨论，</a:t>
            </a:r>
            <a:r>
              <a:t>用符号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rPr baseline="-5999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i..j</a:t>
            </a:r>
            <a:r>
              <a:rPr baseline="-5999"/>
              <a:t> </a:t>
            </a:r>
            <a:r>
              <a:t>表示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rPr baseline="-5999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rPr baseline="-5999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i+1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...A</a:t>
            </a:r>
            <a:r>
              <a:rPr baseline="-5999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 </a:t>
            </a:r>
            <a:r>
              <a:t>的乘积结果矩阵。</a:t>
            </a:r>
          </a:p>
          <a:p>
            <a:pPr algn="just">
              <a:lnSpc>
                <a:spcPct val="130000"/>
              </a:lnSpc>
              <a:defRPr sz="2700"/>
            </a:pPr>
            <a:endParaRPr/>
          </a:p>
          <a:p>
            <a:pPr algn="just">
              <a:lnSpc>
                <a:spcPct val="130000"/>
              </a:lnSpc>
              <a:defRPr sz="2700"/>
            </a:pPr>
            <a:r>
              <a:rPr lang="zh-CN" altLang="en-US"/>
              <a:t>假定在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5999">
                <a:solidFill>
                  <a:srgbClr val="FF0000"/>
                </a:solidFill>
              </a:rPr>
              <a:t>k</a:t>
            </a:r>
            <a:r>
              <a:rPr lang="en-US" altLang="zh-CN" baseline="-5999"/>
              <a:t> </a:t>
            </a:r>
            <a:r>
              <a:rPr lang="zh-CN" altLang="en-US"/>
              <a:t>和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5999">
                <a:solidFill>
                  <a:srgbClr val="FF0000"/>
                </a:solidFill>
              </a:rPr>
              <a:t>k+1 </a:t>
            </a:r>
            <a:r>
              <a:rPr lang="zh-CN" altLang="en-US"/>
              <a:t>之间添加括号，则整个</a:t>
            </a:r>
            <a:r>
              <a:t>矩阵链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5999">
                <a:solidFill>
                  <a:srgbClr val="FF0000"/>
                </a:solidFill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5999">
                <a:solidFill>
                  <a:srgbClr val="FF0000"/>
                </a:solidFill>
              </a:rPr>
              <a:t>i+1</a:t>
            </a:r>
            <a:r>
              <a:rPr lang="en-US" altLang="zh-CN">
                <a:solidFill>
                  <a:srgbClr val="FF0000"/>
                </a:solidFill>
              </a:rPr>
              <a:t>...A</a:t>
            </a:r>
            <a:r>
              <a:rPr lang="en-US" altLang="zh-CN" baseline="-5999">
                <a:solidFill>
                  <a:srgbClr val="FF0000"/>
                </a:solidFill>
              </a:rPr>
              <a:t>j</a:t>
            </a:r>
            <a:r>
              <a:rPr lang="zh-CN" altLang="en-US"/>
              <a:t>将分</a:t>
            </a:r>
            <a:r>
              <a:t>成两个</a:t>
            </a:r>
            <a:r>
              <a:rPr>
                <a:highlight>
                  <a:srgbClr val="FFFF00"/>
                </a:highlight>
              </a:rPr>
              <a:t>子</a:t>
            </a:r>
            <a:r>
              <a:rPr lang="zh-CN" altLang="en-US">
                <a:highlight>
                  <a:srgbClr val="FFFF00"/>
                </a:highlight>
              </a:rPr>
              <a:t>矩阵</a:t>
            </a:r>
            <a:r>
              <a:rPr>
                <a:highlight>
                  <a:srgbClr val="FFFF00"/>
                </a:highlight>
              </a:rPr>
              <a:t>链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5999">
                <a:solidFill>
                  <a:srgbClr val="FF0000"/>
                </a:solidFill>
              </a:rPr>
              <a:t>i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5999">
                <a:solidFill>
                  <a:srgbClr val="FF0000"/>
                </a:solidFill>
              </a:rPr>
              <a:t>i+1</a:t>
            </a:r>
            <a:r>
              <a:rPr lang="en-US" altLang="zh-CN">
                <a:solidFill>
                  <a:srgbClr val="FF0000"/>
                </a:solidFill>
              </a:rPr>
              <a:t>...A</a:t>
            </a:r>
            <a:r>
              <a:rPr lang="en-US" altLang="zh-CN" baseline="-5999">
                <a:solidFill>
                  <a:srgbClr val="FF0000"/>
                </a:solidFill>
              </a:rPr>
              <a:t>k </a:t>
            </a:r>
            <a:r>
              <a:rPr lang="zh-CN" altLang="en-US" baseline="-5999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 A</a:t>
            </a:r>
            <a:r>
              <a:rPr lang="en-US" altLang="zh-CN" baseline="-5999">
                <a:solidFill>
                  <a:srgbClr val="FF0000"/>
                </a:solidFill>
              </a:rPr>
              <a:t>k+1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 baseline="-5999">
                <a:solidFill>
                  <a:srgbClr val="FF0000"/>
                </a:solidFill>
              </a:rPr>
              <a:t>k+2</a:t>
            </a:r>
            <a:r>
              <a:rPr lang="en-US" altLang="zh-CN">
                <a:solidFill>
                  <a:srgbClr val="FF0000"/>
                </a:solidFill>
              </a:rPr>
              <a:t>...A</a:t>
            </a:r>
            <a:r>
              <a:rPr lang="en-US" altLang="zh-CN" baseline="-5999">
                <a:solidFill>
                  <a:srgbClr val="FF0000"/>
                </a:solidFill>
              </a:rPr>
              <a:t>j</a:t>
            </a:r>
            <a:r>
              <a:rPr lang="zh-CN" altLang="en-US"/>
              <a:t>。因此，</a:t>
            </a:r>
            <a:r>
              <a:t>对某个整数k，</a:t>
            </a:r>
            <a:r>
              <a:rPr lang="zh-CN" altLang="en-US"/>
              <a:t>在相应位置添加括号后，根据运算规则，需要</a:t>
            </a:r>
            <a:r>
              <a:t>先</a:t>
            </a:r>
            <a:r>
              <a:rPr lang="zh-CN" altLang="en-US"/>
              <a:t>从两个子矩阵链分别得到结果</a:t>
            </a:r>
            <a:r>
              <a:t>矩阵 </a:t>
            </a:r>
            <a:r>
              <a:rPr>
                <a:solidFill>
                  <a:srgbClr val="FF0000"/>
                </a:solidFill>
              </a:rPr>
              <a:t>A</a:t>
            </a:r>
            <a:r>
              <a:rPr baseline="-5999">
                <a:solidFill>
                  <a:srgbClr val="FF0000"/>
                </a:solidFill>
              </a:rPr>
              <a:t>i..k </a:t>
            </a:r>
            <a:r>
              <a:t>和 </a:t>
            </a:r>
            <a:r>
              <a:rPr>
                <a:solidFill>
                  <a:srgbClr val="FF0000"/>
                </a:solidFill>
              </a:rPr>
              <a:t>A</a:t>
            </a:r>
            <a:r>
              <a:rPr baseline="-5999">
                <a:solidFill>
                  <a:srgbClr val="FF0000"/>
                </a:solidFill>
              </a:rPr>
              <a:t>k+1..j </a:t>
            </a:r>
            <a:r>
              <a:t>，然后再计算</a:t>
            </a:r>
            <a:r>
              <a:rPr lang="zh-CN" altLang="en-US"/>
              <a:t>这两个结果矩阵</a:t>
            </a:r>
            <a:r>
              <a:t>的乘积，得到最终结果</a:t>
            </a:r>
            <a:r>
              <a:rPr lang="zh-CN" altLang="en-US"/>
              <a:t>矩阵</a:t>
            </a:r>
            <a:r>
              <a:t> </a:t>
            </a:r>
            <a:r>
              <a:rPr>
                <a:solidFill>
                  <a:srgbClr val="FF0000"/>
                </a:solidFill>
              </a:rPr>
              <a:t>A</a:t>
            </a:r>
            <a:r>
              <a:rPr baseline="-5999">
                <a:solidFill>
                  <a:srgbClr val="FF0000"/>
                </a:solidFill>
              </a:rPr>
              <a:t>i..j</a:t>
            </a:r>
            <a:r>
              <a:t>。</a:t>
            </a:r>
          </a:p>
          <a:p>
            <a:pPr algn="just">
              <a:lnSpc>
                <a:spcPct val="130000"/>
              </a:lnSpc>
              <a:defRPr sz="2700"/>
            </a:pPr>
            <a:endParaRPr/>
          </a:p>
          <a:p>
            <a:pPr algn="just">
              <a:lnSpc>
                <a:spcPct val="130000"/>
              </a:lnSpc>
              <a:defRPr sz="2700"/>
            </a:pPr>
            <a:r>
              <a:rPr lang="zh-CN" altLang="en-US"/>
              <a:t>显然，若在位置</a:t>
            </a:r>
            <a:r>
              <a:rPr lang="en-US" altLang="zh-CN"/>
              <a:t>k</a:t>
            </a:r>
            <a:r>
              <a:rPr lang="zh-CN" altLang="en-US"/>
              <a:t>处通过加括号将矩阵链分开，则整个矩阵链的</a:t>
            </a:r>
            <a:r>
              <a:t>总计算代价</a:t>
            </a:r>
            <a:r>
              <a:rPr lang="zh-CN" altLang="en-US"/>
              <a:t>为</a:t>
            </a:r>
            <a:r>
              <a:t>：</a:t>
            </a:r>
            <a:endParaRPr lang="en-US" altLang="zh-CN"/>
          </a:p>
          <a:p>
            <a:pPr algn="just">
              <a:lnSpc>
                <a:spcPct val="130000"/>
              </a:lnSpc>
              <a:defRPr sz="2700"/>
            </a:pPr>
            <a:endParaRPr lang="en-US" altLang="zh-CN"/>
          </a:p>
          <a:p>
            <a:pPr algn="just">
              <a:lnSpc>
                <a:spcPct val="130000"/>
              </a:lnSpc>
              <a:defRPr sz="2700"/>
            </a:pPr>
            <a:r>
              <a:rPr lang="zh-CN" altLang="en-US"/>
              <a:t>       </a:t>
            </a:r>
            <a:r>
              <a:rPr lang="zh-CN" altLang="en-US">
                <a:solidFill>
                  <a:srgbClr val="0070C0"/>
                </a:solidFill>
              </a:rPr>
              <a:t>总计算代价 </a:t>
            </a:r>
            <a:r>
              <a:rPr lang="en-US" altLang="zh-CN">
                <a:solidFill>
                  <a:srgbClr val="0070C0"/>
                </a:solidFill>
              </a:rPr>
              <a:t>= </a:t>
            </a:r>
            <a:r>
              <a:rPr>
                <a:solidFill>
                  <a:srgbClr val="0070C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A</a:t>
            </a:r>
            <a:r>
              <a:rPr baseline="-5999">
                <a:solidFill>
                  <a:srgbClr val="FF0000"/>
                </a:solidFill>
              </a:rPr>
              <a:t>i..k </a:t>
            </a:r>
            <a:r>
              <a:rPr>
                <a:solidFill>
                  <a:srgbClr val="0070C0"/>
                </a:solidFill>
              </a:rPr>
              <a:t>的计算代价  </a:t>
            </a:r>
            <a:r>
              <a:rPr sz="2700">
                <a:solidFill>
                  <a:srgbClr val="0070C0"/>
                </a:solidFill>
              </a:rPr>
              <a:t>+</a:t>
            </a:r>
            <a:r>
              <a:rPr>
                <a:solidFill>
                  <a:srgbClr val="FF0000"/>
                </a:solidFill>
              </a:rPr>
              <a:t>  A</a:t>
            </a:r>
            <a:r>
              <a:rPr baseline="-5999">
                <a:solidFill>
                  <a:srgbClr val="FF0000"/>
                </a:solidFill>
              </a:rPr>
              <a:t>k+1..j </a:t>
            </a:r>
            <a:r>
              <a:rPr>
                <a:solidFill>
                  <a:srgbClr val="0070C0"/>
                </a:solidFill>
              </a:rPr>
              <a:t>的计算代价 + 两者相乘的计算代价</a:t>
            </a:r>
          </a:p>
          <a:p>
            <a:pPr algn="just">
              <a:lnSpc>
                <a:spcPct val="130000"/>
              </a:lnSpc>
              <a:defRPr sz="2700"/>
            </a:pPr>
            <a:endParaRPr lang="en-US" altLang="zh-CN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just">
              <a:lnSpc>
                <a:spcPct val="130000"/>
              </a:lnSpc>
              <a:defRPr sz="2700"/>
            </a:pPr>
            <a:r>
              <a:rPr lang="zh-CN" altLang="en-US">
                <a:solidFill>
                  <a:schemeClr val="tx1"/>
                </a:solidFill>
              </a:rPr>
              <a:t>若用</a:t>
            </a:r>
            <a:r>
              <a:rPr lang="zh-CN" altLang="en-US"/>
              <a:t>符号</a:t>
            </a:r>
            <a:r>
              <a:t> m[i, j] 表示计算矩阵</a:t>
            </a:r>
            <a:r>
              <a:rPr>
                <a:solidFill>
                  <a:srgbClr val="FF0000"/>
                </a:solidFill>
              </a:rPr>
              <a:t>A</a:t>
            </a:r>
            <a:r>
              <a:rPr baseline="-5999">
                <a:solidFill>
                  <a:srgbClr val="FF0000"/>
                </a:solidFill>
              </a:rPr>
              <a:t>i..j</a:t>
            </a:r>
            <a:r>
              <a:t>所需的标量乘法次数的最小值，则原问题的最优解 —— 计算</a:t>
            </a:r>
            <a:r>
              <a:rPr>
                <a:solidFill>
                  <a:srgbClr val="FF0000"/>
                </a:solidFill>
              </a:rPr>
              <a:t>A</a:t>
            </a:r>
            <a:r>
              <a:rPr baseline="-5999">
                <a:solidFill>
                  <a:srgbClr val="FF0000"/>
                </a:solidFill>
              </a:rPr>
              <a:t>1..n</a:t>
            </a:r>
            <a:r>
              <a:t>的最</a:t>
            </a:r>
            <a:r>
              <a:rPr lang="zh-CN" altLang="en-US"/>
              <a:t>小计算</a:t>
            </a:r>
            <a:r>
              <a:t>代价</a:t>
            </a:r>
            <a:r>
              <a:rPr lang="en-US" altLang="zh-CN"/>
              <a:t> —— </a:t>
            </a:r>
            <a:r>
              <a:t>就是 </a:t>
            </a:r>
            <a:r>
              <a:rPr>
                <a:highlight>
                  <a:srgbClr val="FFFF00"/>
                </a:highlight>
              </a:rPr>
              <a:t>m[1, n]</a:t>
            </a:r>
            <a:r>
              <a:t>。</a:t>
            </a:r>
          </a:p>
        </p:txBody>
      </p:sp>
      <p:sp>
        <p:nvSpPr>
          <p:cNvPr id="5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66</a:t>
            </a:fld>
            <a:endParaRPr/>
          </a:p>
        </p:txBody>
      </p:sp>
      <p:sp>
        <p:nvSpPr>
          <p:cNvPr id="530" name="解题思路"/>
          <p:cNvSpPr>
            <a:spLocks noGrp="1"/>
          </p:cNvSpPr>
          <p:nvPr>
            <p:ph type="title"/>
          </p:nvPr>
        </p:nvSpPr>
        <p:spPr>
          <a:xfrm>
            <a:off x="547201" y="354125"/>
            <a:ext cx="2485774" cy="1152045"/>
          </a:xfrm>
          <a:prstGeom prst="rect">
            <a:avLst/>
          </a:prstGeom>
        </p:spPr>
        <p:txBody>
          <a:bodyPr/>
          <a:lstStyle/>
          <a:p>
            <a:r>
              <a:t>解题思路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67</a:t>
            </a:fld>
            <a:endParaRPr/>
          </a:p>
        </p:txBody>
      </p:sp>
      <p:sp>
        <p:nvSpPr>
          <p:cNvPr id="534" name="解题思路：m[i,j]的计算公式"/>
          <p:cNvSpPr>
            <a:spLocks noGrp="1"/>
          </p:cNvSpPr>
          <p:nvPr>
            <p:ph type="title"/>
          </p:nvPr>
        </p:nvSpPr>
        <p:spPr>
          <a:xfrm>
            <a:off x="547201" y="354125"/>
            <a:ext cx="6675924" cy="1152045"/>
          </a:xfrm>
          <a:prstGeom prst="rect">
            <a:avLst/>
          </a:prstGeom>
        </p:spPr>
        <p:txBody>
          <a:bodyPr/>
          <a:lstStyle/>
          <a:p>
            <a:r>
              <a:t>解题思路：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m[i,</a:t>
            </a:r>
            <a:r>
              <a:rPr lang="en-US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 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j]</a:t>
            </a:r>
            <a:r>
              <a:rPr lang="en-US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 </a:t>
            </a:r>
            <a:r>
              <a:t>的计算公式</a:t>
            </a:r>
          </a:p>
        </p:txBody>
      </p:sp>
      <p:sp>
        <p:nvSpPr>
          <p:cNvPr id="535" name="于是，AiAi+1...Aj 加括号最小计算代价的递归求解公式为：…"/>
          <p:cNvSpPr txBox="1"/>
          <p:nvPr/>
        </p:nvSpPr>
        <p:spPr>
          <a:xfrm>
            <a:off x="599605" y="5842040"/>
            <a:ext cx="11788340" cy="1439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60000"/>
              </a:lnSpc>
              <a:defRPr sz="2900"/>
            </a:pPr>
            <a:r>
              <a:t>于是，</a:t>
            </a:r>
            <a:r>
              <a:rPr lang="zh-CN" altLang="en-US"/>
              <a:t>在矩阵链</a:t>
            </a:r>
            <a:r>
              <a:t>A</a:t>
            </a:r>
            <a:r>
              <a:rPr baseline="-5999"/>
              <a:t>i</a:t>
            </a:r>
            <a:r>
              <a:t>A</a:t>
            </a:r>
            <a:r>
              <a:rPr baseline="-5999"/>
              <a:t>i+1</a:t>
            </a:r>
            <a:r>
              <a:t>...A</a:t>
            </a:r>
            <a:r>
              <a:rPr baseline="-5999"/>
              <a:t>j </a:t>
            </a:r>
            <a:r>
              <a:rPr lang="zh-CN" altLang="en-US"/>
              <a:t>中加</a:t>
            </a:r>
            <a:r>
              <a:t>括号</a:t>
            </a:r>
            <a:r>
              <a:rPr lang="zh-CN" altLang="en-US"/>
              <a:t>分成两个子链后的</a:t>
            </a:r>
            <a:r>
              <a:t>最小计算代价为：</a:t>
            </a:r>
          </a:p>
          <a:p>
            <a:pPr>
              <a:lnSpc>
                <a:spcPct val="160000"/>
              </a:lnSpc>
              <a:defRPr sz="2900"/>
            </a:pPr>
            <a:r>
              <a:rPr>
                <a:highlight>
                  <a:srgbClr val="FFFF00"/>
                </a:highlight>
              </a:rPr>
              <a:t>如果 i = j，则 m[i, i] = 0</a:t>
            </a:r>
            <a:r>
              <a:rPr lang="zh-CN" altLang="en-US">
                <a:highlight>
                  <a:srgbClr val="FFFF00"/>
                </a:highlight>
              </a:rPr>
              <a:t>，</a:t>
            </a:r>
            <a:r>
              <a:rPr lang="en-US" altLang="zh-CN">
                <a:highlight>
                  <a:srgbClr val="FFFF00"/>
                </a:highlight>
              </a:rPr>
              <a:t>i = 1, 2, ..., n</a:t>
            </a:r>
            <a:r>
              <a:rPr>
                <a:highlight>
                  <a:srgbClr val="FFFF00"/>
                </a:highlight>
              </a:rPr>
              <a:t> </a:t>
            </a:r>
          </a:p>
        </p:txBody>
      </p:sp>
      <p:pic>
        <p:nvPicPr>
          <p:cNvPr id="536" name="$$_m_i,j_=_min_i.pdf" descr="$$_m_i,j_=_min_i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5" y="7553714"/>
            <a:ext cx="11735540" cy="554404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</p:pic>
      <p:sp>
        <p:nvSpPr>
          <p:cNvPr id="537" name="对某个给定的k，矩阵Ai..k的计算代价为m[i, k]，矩阵Ak+1..j的计算代价为m[k+1, j]。由于矩阵Ai的行数、列数分别为pi-1和pi，易知：矩阵Ai..k与矩阵Ak+1..j的计算代价为pi-1pkpj"/>
          <p:cNvSpPr txBox="1"/>
          <p:nvPr/>
        </p:nvSpPr>
        <p:spPr>
          <a:xfrm>
            <a:off x="610474" y="2276068"/>
            <a:ext cx="12120378" cy="2786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lnSpc>
                <a:spcPct val="150000"/>
              </a:lnSpc>
              <a:defRPr sz="3000"/>
            </a:pPr>
            <a:r>
              <a:rPr dirty="0" err="1"/>
              <a:t>对某个给定的k，矩阵A</a:t>
            </a:r>
            <a:r>
              <a:rPr baseline="-5999" dirty="0" err="1"/>
              <a:t>i</a:t>
            </a:r>
            <a:r>
              <a:rPr baseline="-5999" dirty="0"/>
              <a:t>..</a:t>
            </a:r>
            <a:r>
              <a:rPr baseline="-5999" dirty="0" err="1"/>
              <a:t>k</a:t>
            </a:r>
            <a:r>
              <a:rPr dirty="0" err="1"/>
              <a:t>的计算代价为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[</a:t>
            </a:r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, k]</a:t>
            </a:r>
            <a:r>
              <a:rPr dirty="0"/>
              <a:t>，矩阵A</a:t>
            </a:r>
            <a:r>
              <a:rPr baseline="-5999" dirty="0"/>
              <a:t>k+1..j</a:t>
            </a:r>
            <a:r>
              <a:rPr dirty="0"/>
              <a:t>的计算代价为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m[k+1, j]。</a:t>
            </a:r>
            <a:r>
              <a:rPr dirty="0" err="1"/>
              <a:t>由于</a:t>
            </a:r>
            <a:r>
              <a:rPr lang="zh-CN" altLang="en-US" dirty="0"/>
              <a:t>原始输入</a:t>
            </a:r>
            <a:r>
              <a:rPr dirty="0"/>
              <a:t>矩阵A</a:t>
            </a:r>
            <a:r>
              <a:rPr baseline="-5999" dirty="0"/>
              <a:t>i</a:t>
            </a:r>
            <a:r>
              <a:rPr dirty="0"/>
              <a:t>的行数、列数分别为p</a:t>
            </a:r>
            <a:r>
              <a:rPr baseline="-5999" dirty="0"/>
              <a:t>i-1</a:t>
            </a:r>
            <a:r>
              <a:rPr dirty="0"/>
              <a:t>和p</a:t>
            </a:r>
            <a:r>
              <a:rPr baseline="-5999" dirty="0"/>
              <a:t>i</a:t>
            </a:r>
            <a:r>
              <a:rPr dirty="0"/>
              <a:t>，易知：</a:t>
            </a:r>
            <a:endParaRPr lang="en-US" altLang="zh-CN" dirty="0"/>
          </a:p>
          <a:p>
            <a:pPr>
              <a:lnSpc>
                <a:spcPct val="150000"/>
              </a:lnSpc>
              <a:defRPr sz="3000"/>
            </a:pP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矩阵A</a:t>
            </a:r>
            <a:r>
              <a:rPr baseline="-5999" dirty="0" err="1">
                <a:solidFill>
                  <a:schemeClr val="accent1">
                    <a:lumOff val="-13575"/>
                  </a:schemeClr>
                </a:solidFill>
              </a:rPr>
              <a:t>i</a:t>
            </a:r>
            <a:r>
              <a:rPr baseline="-5999" dirty="0">
                <a:solidFill>
                  <a:schemeClr val="accent1">
                    <a:lumOff val="-13575"/>
                  </a:schemeClr>
                </a:solidFill>
              </a:rPr>
              <a:t>..k</a:t>
            </a:r>
            <a:r>
              <a:rPr lang="zh-CN" altLang="en-US" dirty="0">
                <a:solidFill>
                  <a:schemeClr val="accent1">
                    <a:lumOff val="-13575"/>
                  </a:schemeClr>
                </a:solidFill>
              </a:rPr>
              <a:t>（行数</a:t>
            </a:r>
            <a:r>
              <a:rPr lang="en-US" altLang="zh-CN" dirty="0"/>
              <a:t>p</a:t>
            </a:r>
            <a:r>
              <a:rPr lang="en-US" altLang="zh-CN" baseline="-5999" dirty="0"/>
              <a:t>i-1 </a:t>
            </a:r>
            <a:r>
              <a:rPr lang="zh-CN" altLang="en-US" dirty="0">
                <a:solidFill>
                  <a:schemeClr val="accent1">
                    <a:lumOff val="-13575"/>
                  </a:schemeClr>
                </a:solidFill>
              </a:rPr>
              <a:t>、列数</a:t>
            </a:r>
            <a:r>
              <a:rPr lang="en-US" altLang="zh-CN" dirty="0"/>
              <a:t>p</a:t>
            </a:r>
            <a:r>
              <a:rPr lang="en-US" altLang="zh-CN" baseline="-5999" dirty="0"/>
              <a:t>k</a:t>
            </a:r>
            <a:r>
              <a:rPr lang="zh-CN" altLang="en-US" dirty="0">
                <a:solidFill>
                  <a:schemeClr val="accent1">
                    <a:lumOff val="-13575"/>
                  </a:schemeClr>
                </a:solidFill>
              </a:rPr>
              <a:t>）与</a:t>
            </a:r>
            <a:r>
              <a:rPr dirty="0">
                <a:solidFill>
                  <a:schemeClr val="accent1">
                    <a:lumOff val="-13575"/>
                  </a:schemeClr>
                </a:solidFill>
              </a:rPr>
              <a:t>矩阵A</a:t>
            </a:r>
            <a:r>
              <a:rPr baseline="-5999" dirty="0">
                <a:solidFill>
                  <a:schemeClr val="accent1">
                    <a:lumOff val="-13575"/>
                  </a:schemeClr>
                </a:solidFill>
              </a:rPr>
              <a:t>k+1..j</a:t>
            </a:r>
            <a:r>
              <a:rPr lang="zh-CN" altLang="en-US" dirty="0">
                <a:solidFill>
                  <a:schemeClr val="accent1">
                    <a:lumOff val="-13575"/>
                  </a:schemeClr>
                </a:solidFill>
              </a:rPr>
              <a:t>（行数</a:t>
            </a:r>
            <a:r>
              <a:rPr lang="en-US" altLang="zh-CN" dirty="0"/>
              <a:t>p</a:t>
            </a:r>
            <a:r>
              <a:rPr lang="en-US" altLang="zh-CN" baseline="-5999" dirty="0"/>
              <a:t>k </a:t>
            </a:r>
            <a:r>
              <a:rPr lang="zh-CN" altLang="en-US" dirty="0">
                <a:solidFill>
                  <a:schemeClr val="accent1">
                    <a:lumOff val="-13575"/>
                  </a:schemeClr>
                </a:solidFill>
              </a:rPr>
              <a:t>、列数</a:t>
            </a:r>
            <a:r>
              <a:rPr lang="en-US" altLang="zh-CN" dirty="0" err="1"/>
              <a:t>p</a:t>
            </a:r>
            <a:r>
              <a:rPr lang="en-US" altLang="zh-CN" baseline="-5999" dirty="0" err="1"/>
              <a:t>j</a:t>
            </a:r>
            <a:r>
              <a:rPr lang="zh-CN" altLang="en-US" dirty="0">
                <a:solidFill>
                  <a:schemeClr val="accent1">
                    <a:lumOff val="-13575"/>
                  </a:schemeClr>
                </a:solidFill>
              </a:rPr>
              <a:t>）相乘的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计算代价</a:t>
            </a:r>
            <a:r>
              <a:rPr lang="zh-CN" altLang="en-US" dirty="0">
                <a:solidFill>
                  <a:schemeClr val="accent1">
                    <a:lumOff val="-13575"/>
                  </a:schemeClr>
                </a:solidFill>
              </a:rPr>
              <a:t>（标量乘法次数）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</a:t>
            </a:r>
            <a:r>
              <a:rPr baseline="-5999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i-1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</a:t>
            </a:r>
            <a:r>
              <a:rPr baseline="-5999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k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p</a:t>
            </a:r>
            <a:r>
              <a:rPr baseline="-5999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j</a:t>
            </a:r>
            <a:r>
              <a:rPr lang="en-US" altLang="zh-CN" baseline="-5999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</a:t>
            </a:r>
            <a:r>
              <a:rPr lang="zh-CN" altLang="en-US" baseline="-5999"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。</a:t>
            </a:r>
            <a:endParaRPr baseline="-5999"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</p:txBody>
      </p:sp>
      <p:sp>
        <p:nvSpPr>
          <p:cNvPr id="539" name="i &lt; j"/>
          <p:cNvSpPr txBox="1"/>
          <p:nvPr/>
        </p:nvSpPr>
        <p:spPr>
          <a:xfrm>
            <a:off x="669655" y="8275047"/>
            <a:ext cx="3018455" cy="502702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t>i &lt; j</a:t>
            </a:r>
            <a:r>
              <a:rPr lang="en-US" altLang="zh-CN"/>
              <a:t>, i, j = 1, 2, ..., n</a:t>
            </a:r>
            <a:endParaRPr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A30385F-C2E4-48ED-B1B7-59EFDDC4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349" y="4796035"/>
            <a:ext cx="4540477" cy="9267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01600" cap="sq"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圆角矩形 圆角矩形" descr="圆角矩形 圆角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1" y="2378021"/>
            <a:ext cx="12031762" cy="2556950"/>
          </a:xfrm>
          <a:prstGeom prst="rect">
            <a:avLst/>
          </a:prstGeom>
        </p:spPr>
      </p:pic>
      <p:sp>
        <p:nvSpPr>
          <p:cNvPr id="5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68</a:t>
            </a:fld>
            <a:endParaRPr/>
          </a:p>
        </p:txBody>
      </p:sp>
      <p:sp>
        <p:nvSpPr>
          <p:cNvPr id="534" name="解题思路：m[i,j]的计算公式"/>
          <p:cNvSpPr>
            <a:spLocks noGrp="1"/>
          </p:cNvSpPr>
          <p:nvPr>
            <p:ph type="title"/>
          </p:nvPr>
        </p:nvSpPr>
        <p:spPr>
          <a:xfrm>
            <a:off x="547201" y="354125"/>
            <a:ext cx="6675924" cy="1152045"/>
          </a:xfrm>
          <a:prstGeom prst="rect">
            <a:avLst/>
          </a:prstGeom>
        </p:spPr>
        <p:txBody>
          <a:bodyPr/>
          <a:lstStyle/>
          <a:p>
            <a:r>
              <a:t>解题思路：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m[i,</a:t>
            </a:r>
            <a:r>
              <a:rPr lang="en-US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 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j]</a:t>
            </a:r>
            <a:r>
              <a:rPr lang="en-US" altLang="zh-CN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 </a:t>
            </a:r>
            <a:r>
              <a:t>的计算公式</a:t>
            </a:r>
          </a:p>
        </p:txBody>
      </p:sp>
      <p:sp>
        <p:nvSpPr>
          <p:cNvPr id="535" name="于是，AiAi+1...Aj 加括号最小计算代价的递归求解公式为：…"/>
          <p:cNvSpPr txBox="1"/>
          <p:nvPr/>
        </p:nvSpPr>
        <p:spPr>
          <a:xfrm>
            <a:off x="712853" y="2422805"/>
            <a:ext cx="9569015" cy="72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60000"/>
              </a:lnSpc>
              <a:defRPr sz="2900"/>
            </a:pPr>
            <a:r>
              <a:rPr>
                <a:latin typeface="Arial Rounded MT Bold" panose="020F0704030504030204" pitchFamily="34" charset="0"/>
              </a:rPr>
              <a:t>如果 i = j，则 m[i, i] = 0</a:t>
            </a:r>
            <a:r>
              <a:rPr lang="zh-CN" altLang="en-US">
                <a:latin typeface="Arial Rounded MT Bold" panose="020F0704030504030204" pitchFamily="34" charset="0"/>
              </a:rPr>
              <a:t>，</a:t>
            </a:r>
            <a:r>
              <a:rPr lang="en-US" altLang="zh-CN">
                <a:latin typeface="Arial Rounded MT Bold" panose="020F0704030504030204" pitchFamily="34" charset="0"/>
              </a:rPr>
              <a:t>i = 1, 2, ..., n</a:t>
            </a:r>
            <a:r>
              <a:rPr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536" name="$$_m_i,j_=_min_i.pdf" descr="$$_m_i,j_=_min_i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73" y="3323621"/>
            <a:ext cx="11735540" cy="554404"/>
          </a:xfrm>
          <a:prstGeom prst="rect">
            <a:avLst/>
          </a:prstGeom>
          <a:ln w="12700">
            <a:miter lim="400000"/>
          </a:ln>
        </p:spPr>
      </p:pic>
      <p:sp>
        <p:nvSpPr>
          <p:cNvPr id="539" name="i &lt; j"/>
          <p:cNvSpPr txBox="1"/>
          <p:nvPr/>
        </p:nvSpPr>
        <p:spPr>
          <a:xfrm>
            <a:off x="780973" y="4126349"/>
            <a:ext cx="3018455" cy="50270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r>
              <a:rPr>
                <a:solidFill>
                  <a:srgbClr val="FF0000"/>
                </a:solidFill>
              </a:rPr>
              <a:t>i &lt; j</a:t>
            </a:r>
            <a:r>
              <a:rPr lang="en-US" altLang="zh-CN">
                <a:solidFill>
                  <a:srgbClr val="FF0000"/>
                </a:solidFill>
              </a:rPr>
              <a:t>, i, j = 1, 2, ..., 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" name="#include &lt;iostream&gt;…">
            <a:extLst>
              <a:ext uri="{FF2B5EF4-FFF2-40B4-BE49-F238E27FC236}">
                <a16:creationId xmlns:a16="http://schemas.microsoft.com/office/drawing/2014/main" id="{537C0DAD-AB6C-4E96-9F5E-D1ADDF6C725B}"/>
              </a:ext>
            </a:extLst>
          </p:cNvPr>
          <p:cNvSpPr txBox="1"/>
          <p:nvPr/>
        </p:nvSpPr>
        <p:spPr>
          <a:xfrm>
            <a:off x="547201" y="6432744"/>
            <a:ext cx="11969312" cy="2661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75000"/>
              </a:schemeClr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; i&lt;=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n</a:t>
            </a:r>
            <a:r>
              <a:rPr>
                <a:latin typeface="Consolas" panose="020B0609020204030204" pitchFamily="49" charset="0"/>
              </a:rPr>
              <a:t>; i++)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m</a:t>
            </a:r>
            <a:r>
              <a:rPr>
                <a:latin typeface="Consolas" panose="020B0609020204030204" pitchFamily="49" charset="0"/>
              </a:rPr>
              <a:t>[i][i] =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m</a:t>
            </a:r>
            <a:r>
              <a:rPr>
                <a:latin typeface="Consolas" panose="020B0609020204030204" pitchFamily="49" charset="0"/>
              </a:rPr>
              <a:t>[i][j] =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100000</a:t>
            </a:r>
            <a:r>
              <a:rPr>
                <a:latin typeface="Consolas" panose="020B0609020204030204" pitchFamily="49" charset="0"/>
              </a:rPr>
              <a:t>;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这个值存在风险</a:t>
            </a:r>
            <a:r>
              <a:rPr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</a:rPr>
              <a:t>！！！</a:t>
            </a:r>
            <a:endParaRPr>
              <a:solidFill>
                <a:srgbClr val="FF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k=i; k&lt;j; k++)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q =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m</a:t>
            </a:r>
            <a:r>
              <a:rPr>
                <a:latin typeface="Consolas" panose="020B0609020204030204" pitchFamily="49" charset="0"/>
              </a:rPr>
              <a:t>[i][k] +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m</a:t>
            </a:r>
            <a:r>
              <a:rPr>
                <a:latin typeface="Consolas" panose="020B0609020204030204" pitchFamily="49" charset="0"/>
              </a:rPr>
              <a:t>[k+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][j] +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p</a:t>
            </a:r>
            <a:r>
              <a:rPr>
                <a:latin typeface="Consolas" panose="020B0609020204030204" pitchFamily="49" charset="0"/>
              </a:rPr>
              <a:t>[i-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]*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p</a:t>
            </a:r>
            <a:r>
              <a:rPr>
                <a:latin typeface="Consolas" panose="020B0609020204030204" pitchFamily="49" charset="0"/>
              </a:rPr>
              <a:t>[k]*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p</a:t>
            </a:r>
            <a:r>
              <a:rPr>
                <a:latin typeface="Consolas" panose="020B0609020204030204" pitchFamily="49" charset="0"/>
              </a:rPr>
              <a:t>[j];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rgbClr val="BA2DA2"/>
                </a:solidFill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>
                <a:latin typeface="Consolas" panose="020B0609020204030204" pitchFamily="49" charset="0"/>
              </a:rPr>
              <a:t> (q &lt;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m</a:t>
            </a:r>
            <a:r>
              <a:rPr>
                <a:latin typeface="Consolas" panose="020B0609020204030204" pitchFamily="49" charset="0"/>
              </a:rPr>
              <a:t>[i][j])</a:t>
            </a:r>
            <a:r>
              <a:rPr lang="en-US" altLang="zh-CN">
                <a:latin typeface="Consolas" panose="020B0609020204030204" pitchFamily="49" charset="0"/>
                <a:cs typeface="Helvetica"/>
                <a:sym typeface="Helvetica"/>
              </a:rPr>
              <a:t>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m</a:t>
            </a:r>
            <a:r>
              <a:rPr>
                <a:latin typeface="Consolas" panose="020B0609020204030204" pitchFamily="49" charset="0"/>
              </a:rPr>
              <a:t>[i][j] = q;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2D408213-0188-4C9E-8CC7-91A3EAC7E084}"/>
              </a:ext>
            </a:extLst>
          </p:cNvPr>
          <p:cNvSpPr/>
          <p:nvPr/>
        </p:nvSpPr>
        <p:spPr>
          <a:xfrm>
            <a:off x="6263860" y="5210755"/>
            <a:ext cx="477079" cy="840188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0A9E51-2430-42B6-AA74-623B22A2A7E7}"/>
              </a:ext>
            </a:extLst>
          </p:cNvPr>
          <p:cNvSpPr txBox="1"/>
          <p:nvPr/>
        </p:nvSpPr>
        <p:spPr>
          <a:xfrm>
            <a:off x="2973546" y="5408647"/>
            <a:ext cx="318035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从公式到代码的“翻译”</a:t>
            </a:r>
          </a:p>
        </p:txBody>
      </p:sp>
    </p:spTree>
    <p:extLst>
      <p:ext uri="{BB962C8B-B14F-4D97-AF65-F5344CB8AC3E}">
        <p14:creationId xmlns:p14="http://schemas.microsoft.com/office/powerpoint/2010/main" val="3126647972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69</a:t>
            </a:fld>
            <a:endParaRPr/>
          </a:p>
        </p:txBody>
      </p:sp>
      <p:sp>
        <p:nvSpPr>
          <p:cNvPr id="534" name="解题思路：m[i,j]的计算公式"/>
          <p:cNvSpPr>
            <a:spLocks noGrp="1"/>
          </p:cNvSpPr>
          <p:nvPr>
            <p:ph type="title"/>
          </p:nvPr>
        </p:nvSpPr>
        <p:spPr>
          <a:xfrm>
            <a:off x="547201" y="354125"/>
            <a:ext cx="6675924" cy="1152045"/>
          </a:xfrm>
          <a:prstGeom prst="rect">
            <a:avLst/>
          </a:prstGeom>
        </p:spPr>
        <p:txBody>
          <a:bodyPr/>
          <a:lstStyle/>
          <a:p>
            <a:r>
              <a:t>解题思路：</a:t>
            </a:r>
            <a:r>
              <a:rPr lang="zh-CN" altLang="en-US"/>
              <a:t>递推求解所有 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m[i,</a:t>
            </a:r>
            <a:r>
              <a:rPr lang="en-US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 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j]</a:t>
            </a:r>
            <a:endParaRPr/>
          </a:p>
        </p:txBody>
      </p:sp>
      <p:sp>
        <p:nvSpPr>
          <p:cNvPr id="12" name="用符号 Ai..j 表示 AiAi+1...Aj 的乘积结果矩阵。…">
            <a:extLst>
              <a:ext uri="{FF2B5EF4-FFF2-40B4-BE49-F238E27FC236}">
                <a16:creationId xmlns:a16="http://schemas.microsoft.com/office/drawing/2014/main" id="{D60DC0C8-2A4B-4DD8-A99F-09BB9F4C8138}"/>
              </a:ext>
            </a:extLst>
          </p:cNvPr>
          <p:cNvSpPr txBox="1"/>
          <p:nvPr/>
        </p:nvSpPr>
        <p:spPr>
          <a:xfrm>
            <a:off x="547201" y="2090662"/>
            <a:ext cx="11736509" cy="1129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lnSpc>
                <a:spcPct val="130000"/>
              </a:lnSpc>
              <a:defRPr sz="2700"/>
            </a:pPr>
            <a:r>
              <a:rPr lang="zh-CN" altLang="en-US" dirty="0"/>
              <a:t>从矩阵数为</a:t>
            </a:r>
            <a:r>
              <a:rPr lang="en-US" altLang="zh-CN" dirty="0"/>
              <a:t>2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，依次求解不同长度的矩阵链 </a:t>
            </a:r>
            <a:r>
              <a:rPr dirty="0"/>
              <a:t>A</a:t>
            </a:r>
            <a:r>
              <a:rPr baseline="-5999" dirty="0"/>
              <a:t>i</a:t>
            </a:r>
            <a:r>
              <a:rPr dirty="0"/>
              <a:t>A</a:t>
            </a:r>
            <a:r>
              <a:rPr baseline="-5999" dirty="0"/>
              <a:t>i+1</a:t>
            </a:r>
            <a:r>
              <a:rPr dirty="0"/>
              <a:t>...</a:t>
            </a:r>
            <a:r>
              <a:rPr dirty="0" err="1"/>
              <a:t>A</a:t>
            </a:r>
            <a:r>
              <a:rPr baseline="-5999" dirty="0" err="1"/>
              <a:t>j</a:t>
            </a:r>
            <a:r>
              <a:rPr lang="en-US" altLang="zh-CN" baseline="-5999" dirty="0"/>
              <a:t> </a:t>
            </a:r>
            <a:r>
              <a:rPr lang="zh-CN" altLang="en-US" dirty="0"/>
              <a:t>的最优代价，所有相同长度的子矩阵链都要处理：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1B93F9-81E0-46DF-AC5F-80DEF3BAE8E6}"/>
              </a:ext>
            </a:extLst>
          </p:cNvPr>
          <p:cNvSpPr/>
          <p:nvPr/>
        </p:nvSpPr>
        <p:spPr>
          <a:xfrm>
            <a:off x="1824660" y="8277881"/>
            <a:ext cx="9355473" cy="9662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407669">
              <a:lnSpc>
                <a:spcPct val="150000"/>
              </a:lnSpc>
              <a:tabLst>
                <a:tab pos="406400" algn="l"/>
              </a:tabLst>
              <a:defRPr sz="20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latin typeface="Consolas" panose="020B0609020204030204" pitchFamily="49" charset="0"/>
              </a:rPr>
              <a:t>/// </a:t>
            </a:r>
            <a:r>
              <a:rPr lang="zh-CN" altLang="en-US">
                <a:latin typeface="Consolas" panose="020B0609020204030204" pitchFamily="49" charset="0"/>
              </a:rPr>
              <a:t>最小代价为</a:t>
            </a:r>
            <a:r>
              <a:rPr lang="en-US" altLang="zh-CN">
                <a:latin typeface="Consolas" panose="020B0609020204030204" pitchFamily="49" charset="0"/>
              </a:rPr>
              <a:t>m[i][j]</a:t>
            </a:r>
            <a:r>
              <a:rPr lang="zh-CN" altLang="en-US">
                <a:latin typeface="Consolas" panose="020B0609020204030204" pitchFamily="49" charset="0"/>
              </a:rPr>
              <a:t>，最佳分割点</a:t>
            </a:r>
            <a:r>
              <a:rPr lang="en-US" altLang="zh-CN">
                <a:latin typeface="Consolas" panose="020B0609020204030204" pitchFamily="49" charset="0"/>
              </a:rPr>
              <a:t>s[i][j]</a:t>
            </a:r>
            <a:r>
              <a:rPr lang="zh-CN" altLang="en-US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Helvetica"/>
                <a:cs typeface="Helvetica"/>
                <a:sym typeface="Helvetica"/>
              </a:rPr>
              <a:t>保存最优值</a:t>
            </a:r>
            <a:r>
              <a:rPr lang="en-US" altLang="zh-CN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Helvetica"/>
                <a:cs typeface="Helvetica"/>
                <a:sym typeface="Helvetica"/>
              </a:rPr>
              <a:t>m[i][j]</a:t>
            </a:r>
            <a:r>
              <a:rPr lang="zh-CN" altLang="en-US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Helvetica"/>
                <a:cs typeface="Helvetica"/>
                <a:sym typeface="Helvetica"/>
              </a:rPr>
              <a:t>对应的分割点</a:t>
            </a:r>
            <a:endParaRPr lang="zh-CN" altLang="en-US">
              <a:latin typeface="Consolas" panose="020B0609020204030204" pitchFamily="49" charset="0"/>
            </a:endParaRPr>
          </a:p>
          <a:p>
            <a:pPr defTabSz="407669">
              <a:lnSpc>
                <a:spcPct val="150000"/>
              </a:lnSpc>
              <a:tabLst>
                <a:tab pos="406400" algn="l"/>
              </a:tabLst>
              <a:defRPr sz="20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latin typeface="Consolas" panose="020B0609020204030204" pitchFamily="49" charset="0"/>
              </a:rPr>
              <a:t> m[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latin typeface="Consolas" panose="020B0609020204030204" pitchFamily="49" charset="0"/>
              </a:rPr>
              <a:t>][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latin typeface="Consolas" panose="020B0609020204030204" pitchFamily="49" charset="0"/>
              </a:rPr>
              <a:t>], s[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latin typeface="Consolas" panose="020B0609020204030204" pitchFamily="49" charset="0"/>
              </a:rPr>
              <a:t>][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100</a:t>
            </a:r>
            <a:r>
              <a:rPr lang="en-US" altLang="zh-CN">
                <a:latin typeface="Consolas" panose="020B0609020204030204" pitchFamily="49" charset="0"/>
              </a:rPr>
              <a:t>];</a:t>
            </a:r>
            <a:endParaRPr lang="en-US" altLang="zh-CN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D75CC3-E046-4EE5-9252-B10369A3CE80}"/>
              </a:ext>
            </a:extLst>
          </p:cNvPr>
          <p:cNvSpPr/>
          <p:nvPr/>
        </p:nvSpPr>
        <p:spPr>
          <a:xfrm>
            <a:off x="2640966" y="3342213"/>
            <a:ext cx="7722859" cy="28118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407669">
              <a:lnSpc>
                <a:spcPct val="15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/// </a:t>
            </a:r>
            <a:r>
              <a:rPr lang="zh-CN" altLang="en-US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子矩阵链从短到长逐步增长，递推求解最优计算代价</a:t>
            </a:r>
            <a:endParaRPr lang="zh-CN" altLang="en-US" sz="2000">
              <a:solidFill>
                <a:schemeClr val="accent3">
                  <a:hueOff val="914337"/>
                  <a:satOff val="31515"/>
                  <a:lumOff val="-30790"/>
                </a:schemeClr>
              </a:solidFill>
              <a:latin typeface="Consolas" panose="020B0609020204030204" pitchFamily="49" charset="0"/>
              <a:cs typeface="Helvetica"/>
              <a:sym typeface="Helvetica"/>
            </a:endParaRPr>
          </a:p>
          <a:p>
            <a:pPr defTabSz="407669">
              <a:lnSpc>
                <a:spcPct val="15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 lang="en-US" altLang="zh-CN">
                <a:latin typeface="Consolas" panose="020B0609020204030204" pitchFamily="49" charset="0"/>
              </a:rPr>
              <a:t> (</a:t>
            </a:r>
            <a:r>
              <a:rPr lang="en-US" altLang="zh-CN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latin typeface="Consolas" panose="020B0609020204030204" pitchFamily="49" charset="0"/>
              </a:rPr>
              <a:t> len=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2</a:t>
            </a:r>
            <a:r>
              <a:rPr lang="en-US" altLang="zh-CN">
                <a:latin typeface="Consolas" panose="020B0609020204030204" pitchFamily="49" charset="0"/>
              </a:rPr>
              <a:t>; len&lt;=</a:t>
            </a:r>
            <a:r>
              <a:rPr lang="en-US" altLang="zh-CN">
                <a:solidFill>
                  <a:srgbClr val="4F8187"/>
                </a:solidFill>
                <a:latin typeface="Consolas" panose="020B0609020204030204" pitchFamily="49" charset="0"/>
              </a:rPr>
              <a:t>n</a:t>
            </a:r>
            <a:r>
              <a:rPr lang="en-US" altLang="zh-CN">
                <a:latin typeface="Consolas" panose="020B0609020204030204" pitchFamily="49" charset="0"/>
              </a:rPr>
              <a:t>; len++) { </a:t>
            </a:r>
            <a:r>
              <a:rPr lang="en-US" altLang="zh-CN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</a:rPr>
              <a:t>/// len</a:t>
            </a:r>
            <a:r>
              <a:rPr lang="zh-CN" altLang="en-US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ea typeface="Helvetica"/>
                <a:cs typeface="Helvetica"/>
                <a:sym typeface="Helvetica"/>
              </a:rPr>
              <a:t>是矩阵链的长度</a:t>
            </a:r>
            <a:endParaRPr lang="zh-CN" altLang="en-US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5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rgbClr val="BA2DA2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>
                <a:latin typeface="Consolas" panose="020B0609020204030204" pitchFamily="49" charset="0"/>
              </a:rPr>
              <a:t> (</a:t>
            </a:r>
            <a:r>
              <a:rPr lang="en-US" altLang="zh-CN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latin typeface="Consolas" panose="020B0609020204030204" pitchFamily="49" charset="0"/>
              </a:rPr>
              <a:t> i=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; i&lt;=</a:t>
            </a:r>
            <a:r>
              <a:rPr lang="en-US" altLang="zh-CN">
                <a:solidFill>
                  <a:srgbClr val="4F8187"/>
                </a:solidFill>
                <a:latin typeface="Consolas" panose="020B0609020204030204" pitchFamily="49" charset="0"/>
              </a:rPr>
              <a:t>n</a:t>
            </a:r>
            <a:r>
              <a:rPr lang="en-US" altLang="zh-CN">
                <a:latin typeface="Consolas" panose="020B0609020204030204" pitchFamily="49" charset="0"/>
              </a:rPr>
              <a:t>-len+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; i++) {</a:t>
            </a:r>
            <a:endParaRPr lang="en-US" altLang="zh-CN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5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latin typeface="Consolas" panose="020B0609020204030204" pitchFamily="49" charset="0"/>
              </a:rPr>
              <a:t>        </a:t>
            </a:r>
            <a:r>
              <a:rPr lang="en-US" altLang="zh-CN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lang="en-US" altLang="zh-CN">
                <a:latin typeface="Consolas" panose="020B0609020204030204" pitchFamily="49" charset="0"/>
              </a:rPr>
              <a:t> j = i+len-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 lang="en-US" altLang="zh-CN">
                <a:latin typeface="Consolas" panose="020B0609020204030204" pitchFamily="49" charset="0"/>
              </a:rPr>
              <a:t>; </a:t>
            </a:r>
            <a:r>
              <a:rPr lang="en-US" altLang="zh-CN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/// </a:t>
            </a:r>
            <a:r>
              <a:rPr lang="zh-CN" altLang="en-US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满足子矩阵链长度为</a:t>
            </a:r>
            <a:r>
              <a:rPr lang="en-US" altLang="zh-CN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len</a:t>
            </a:r>
            <a:r>
              <a:rPr lang="zh-CN" altLang="en-US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要求</a:t>
            </a:r>
            <a:endParaRPr lang="en-US" altLang="zh-CN" sz="2000">
              <a:solidFill>
                <a:schemeClr val="accent3">
                  <a:hueOff val="914337"/>
                  <a:satOff val="31515"/>
                  <a:lumOff val="-30790"/>
                </a:schemeClr>
              </a:solidFill>
              <a:latin typeface="Consolas" panose="020B0609020204030204" pitchFamily="49" charset="0"/>
              <a:cs typeface="Helvetica"/>
            </a:endParaRPr>
          </a:p>
          <a:p>
            <a:pPr defTabSz="407669">
              <a:lnSpc>
                <a:spcPct val="15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.... /// Ai...Aj </a:t>
            </a:r>
            <a:r>
              <a:rPr lang="zh-CN" altLang="en-US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矩阵链的长度为 </a:t>
            </a:r>
            <a:r>
              <a:rPr lang="en-US" altLang="zh-CN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len</a:t>
            </a:r>
          </a:p>
          <a:p>
            <a:pPr defTabSz="407669">
              <a:lnSpc>
                <a:spcPct val="15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/// </a:t>
            </a:r>
            <a:r>
              <a:rPr lang="zh-CN" altLang="en-US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以下处理矩阵链 </a:t>
            </a:r>
            <a:r>
              <a:rPr lang="en-US" altLang="zh-CN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Ai...Aj </a:t>
            </a:r>
            <a:r>
              <a:rPr lang="zh-CN" altLang="en-US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的最优代价和括号位置</a:t>
            </a:r>
          </a:p>
        </p:txBody>
      </p:sp>
      <p:sp>
        <p:nvSpPr>
          <p:cNvPr id="14" name="用符号 Ai..j 表示 AiAi+1...Aj 的乘积结果矩阵。…">
            <a:extLst>
              <a:ext uri="{FF2B5EF4-FFF2-40B4-BE49-F238E27FC236}">
                <a16:creationId xmlns:a16="http://schemas.microsoft.com/office/drawing/2014/main" id="{466B4483-9991-47B9-9408-D68C2582013C}"/>
              </a:ext>
            </a:extLst>
          </p:cNvPr>
          <p:cNvSpPr txBox="1"/>
          <p:nvPr/>
        </p:nvSpPr>
        <p:spPr>
          <a:xfrm>
            <a:off x="547201" y="6462175"/>
            <a:ext cx="11736509" cy="1666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just">
              <a:lnSpc>
                <a:spcPct val="130000"/>
              </a:lnSpc>
              <a:defRPr sz="2700"/>
            </a:pPr>
            <a:r>
              <a:rPr lang="zh-CN" altLang="en-US" dirty="0"/>
              <a:t>不同长度矩阵链的最优代价保存在二维数组</a:t>
            </a:r>
            <a:r>
              <a:rPr lang="en-US" altLang="zh-CN" dirty="0"/>
              <a:t>m</a:t>
            </a:r>
            <a:r>
              <a:rPr lang="zh-CN" altLang="en-US" dirty="0"/>
              <a:t>中，第一维表示矩阵链的起点下标，第二维表示矩阵链的终点下标。对应的最佳分割点位置</a:t>
            </a:r>
            <a:r>
              <a:rPr lang="en-US" altLang="zh-CN" dirty="0"/>
              <a:t>k</a:t>
            </a:r>
            <a:r>
              <a:rPr lang="zh-CN" altLang="en-US" dirty="0"/>
              <a:t>保存在另一个二维数组</a:t>
            </a:r>
            <a:r>
              <a:rPr lang="en-US" altLang="zh-CN" dirty="0"/>
              <a:t>s</a:t>
            </a:r>
            <a:r>
              <a:rPr lang="zh-CN" altLang="en-US" dirty="0"/>
              <a:t>中，下标含义与数组</a:t>
            </a:r>
            <a:r>
              <a:rPr lang="en-US" altLang="zh-CN" dirty="0"/>
              <a:t>m</a:t>
            </a:r>
            <a:r>
              <a:rPr lang="zh-CN" altLang="en-US" dirty="0"/>
              <a:t>的相同。即：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117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1" name="编写一个程序，在一个给定的数字串中插入 K 个乘号，使总的乘积最大。"/>
          <p:cNvSpPr txBox="1"/>
          <p:nvPr/>
        </p:nvSpPr>
        <p:spPr>
          <a:xfrm>
            <a:off x="559575" y="2523877"/>
            <a:ext cx="12412219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000"/>
            </a:lvl1pPr>
          </a:lstStyle>
          <a:p>
            <a:r>
              <a:t>编写一个程序，在一个给定的数字串中插入 K 个乘号，使总的乘积最大。</a:t>
            </a:r>
          </a:p>
        </p:txBody>
      </p:sp>
      <p:graphicFrame>
        <p:nvGraphicFramePr>
          <p:cNvPr id="82" name="表格"/>
          <p:cNvGraphicFramePr/>
          <p:nvPr>
            <p:extLst>
              <p:ext uri="{D42A27DB-BD31-4B8C-83A1-F6EECF244321}">
                <p14:modId xmlns:p14="http://schemas.microsoft.com/office/powerpoint/2010/main" val="472217066"/>
              </p:ext>
            </p:extLst>
          </p:nvPr>
        </p:nvGraphicFramePr>
        <p:xfrm>
          <a:off x="2347092" y="4970983"/>
          <a:ext cx="7566489" cy="995265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080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526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线条"/>
          <p:cNvSpPr/>
          <p:nvPr/>
        </p:nvSpPr>
        <p:spPr>
          <a:xfrm>
            <a:off x="5613905" y="3752355"/>
            <a:ext cx="1" cy="1152044"/>
          </a:xfrm>
          <a:prstGeom prst="line">
            <a:avLst/>
          </a:prstGeom>
          <a:ln w="57150">
            <a:solidFill>
              <a:srgbClr val="00B05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4" name="线条"/>
          <p:cNvSpPr/>
          <p:nvPr/>
        </p:nvSpPr>
        <p:spPr>
          <a:xfrm>
            <a:off x="7776327" y="3752355"/>
            <a:ext cx="1" cy="1152044"/>
          </a:xfrm>
          <a:prstGeom prst="line">
            <a:avLst/>
          </a:prstGeom>
          <a:ln w="57150">
            <a:solidFill>
              <a:srgbClr val="00B05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/>
            <a:endParaRPr sz="3600" b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5" name="线条"/>
          <p:cNvSpPr/>
          <p:nvPr/>
        </p:nvSpPr>
        <p:spPr>
          <a:xfrm>
            <a:off x="8843441" y="3752355"/>
            <a:ext cx="1" cy="1152044"/>
          </a:xfrm>
          <a:prstGeom prst="line">
            <a:avLst/>
          </a:prstGeom>
          <a:ln w="57150">
            <a:solidFill>
              <a:srgbClr val="00B05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6" name="321 * 51 * 2 * 5 = 163710"/>
          <p:cNvSpPr txBox="1"/>
          <p:nvPr/>
        </p:nvSpPr>
        <p:spPr>
          <a:xfrm>
            <a:off x="1071949" y="8415835"/>
            <a:ext cx="4683975" cy="685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rPr>
                <a:latin typeface="Arial Rounded MT Bold" panose="020F0704030504030204" pitchFamily="34" charset="0"/>
              </a:rPr>
              <a:t>321 * 51 * 2 * 5 = 16</a:t>
            </a:r>
            <a:r>
              <a:rPr lang="zh-CN" altLang="en-US">
                <a:latin typeface="Arial Rounded MT Bold" panose="020F0704030504030204" pitchFamily="34" charset="0"/>
              </a:rPr>
              <a:t>’</a:t>
            </a:r>
            <a:r>
              <a:rPr>
                <a:latin typeface="Arial Rounded MT Bold" panose="020F0704030504030204" pitchFamily="34" charset="0"/>
              </a:rPr>
              <a:t>3710</a:t>
            </a:r>
          </a:p>
        </p:txBody>
      </p:sp>
      <p:graphicFrame>
        <p:nvGraphicFramePr>
          <p:cNvPr id="87" name="表格"/>
          <p:cNvGraphicFramePr/>
          <p:nvPr>
            <p:extLst>
              <p:ext uri="{D42A27DB-BD31-4B8C-83A1-F6EECF244321}">
                <p14:modId xmlns:p14="http://schemas.microsoft.com/office/powerpoint/2010/main" val="2074716518"/>
              </p:ext>
            </p:extLst>
          </p:nvPr>
        </p:nvGraphicFramePr>
        <p:xfrm>
          <a:off x="2347092" y="4970081"/>
          <a:ext cx="3226080" cy="995265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07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526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表格"/>
          <p:cNvGraphicFramePr/>
          <p:nvPr>
            <p:extLst>
              <p:ext uri="{D42A27DB-BD31-4B8C-83A1-F6EECF244321}">
                <p14:modId xmlns:p14="http://schemas.microsoft.com/office/powerpoint/2010/main" val="1517048837"/>
              </p:ext>
            </p:extLst>
          </p:nvPr>
        </p:nvGraphicFramePr>
        <p:xfrm>
          <a:off x="5573172" y="4969179"/>
          <a:ext cx="2220858" cy="995265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11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526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表格"/>
          <p:cNvGraphicFramePr/>
          <p:nvPr>
            <p:extLst>
              <p:ext uri="{D42A27DB-BD31-4B8C-83A1-F6EECF244321}">
                <p14:modId xmlns:p14="http://schemas.microsoft.com/office/powerpoint/2010/main" val="2533934371"/>
              </p:ext>
            </p:extLst>
          </p:nvPr>
        </p:nvGraphicFramePr>
        <p:xfrm>
          <a:off x="8799252" y="4976592"/>
          <a:ext cx="1111888" cy="995265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11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526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表格"/>
          <p:cNvGraphicFramePr/>
          <p:nvPr>
            <p:extLst>
              <p:ext uri="{D42A27DB-BD31-4B8C-83A1-F6EECF244321}">
                <p14:modId xmlns:p14="http://schemas.microsoft.com/office/powerpoint/2010/main" val="2241777617"/>
              </p:ext>
            </p:extLst>
          </p:nvPr>
        </p:nvGraphicFramePr>
        <p:xfrm>
          <a:off x="7747131" y="4976592"/>
          <a:ext cx="1111888" cy="995265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11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9526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X"/>
          <p:cNvSpPr txBox="1"/>
          <p:nvPr/>
        </p:nvSpPr>
        <p:spPr>
          <a:xfrm>
            <a:off x="4455591" y="7106433"/>
            <a:ext cx="36842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92" name="X"/>
          <p:cNvSpPr txBox="1"/>
          <p:nvPr/>
        </p:nvSpPr>
        <p:spPr>
          <a:xfrm>
            <a:off x="7378703" y="7106433"/>
            <a:ext cx="36842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93" name="X"/>
          <p:cNvSpPr txBox="1"/>
          <p:nvPr/>
        </p:nvSpPr>
        <p:spPr>
          <a:xfrm>
            <a:off x="9185694" y="7106433"/>
            <a:ext cx="368428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0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20" name="解题思路：用实例来分析">
            <a:extLst>
              <a:ext uri="{FF2B5EF4-FFF2-40B4-BE49-F238E27FC236}">
                <a16:creationId xmlns:a16="http://schemas.microsoft.com/office/drawing/2014/main" id="{0EDB0912-CA82-4D15-9577-3074BBCE8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354125"/>
            <a:ext cx="10940755" cy="1152045"/>
          </a:xfrm>
          <a:prstGeom prst="rect">
            <a:avLst/>
          </a:prstGeom>
          <a:solidFill>
            <a:srgbClr val="0070C0"/>
          </a:solidFill>
        </p:spPr>
        <p:txBody>
          <a:bodyPr/>
          <a:lstStyle/>
          <a:p>
            <a:pPr algn="l"/>
            <a:r>
              <a:rPr lang="en-US" altLang="zh-CN"/>
              <a:t>【</a:t>
            </a:r>
            <a:r>
              <a:rPr lang="zh-CN" altLang="en-US"/>
              <a:t>编程经验</a:t>
            </a:r>
            <a:r>
              <a:rPr lang="en-US" altLang="zh-CN"/>
              <a:t>】</a:t>
            </a:r>
            <a:r>
              <a:t>思路</a:t>
            </a:r>
            <a:r>
              <a:rPr lang="zh-CN" altLang="en-US"/>
              <a:t>不清无从下手时，就</a:t>
            </a:r>
            <a:r>
              <a:t>用实例来分析</a:t>
            </a:r>
          </a:p>
        </p:txBody>
      </p:sp>
      <p:graphicFrame>
        <p:nvGraphicFramePr>
          <p:cNvPr id="2" name="表格">
            <a:extLst>
              <a:ext uri="{FF2B5EF4-FFF2-40B4-BE49-F238E27FC236}">
                <a16:creationId xmlns:a16="http://schemas.microsoft.com/office/drawing/2014/main" id="{5F76F239-6ABA-FF51-B21C-7AF7A645A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127456"/>
              </p:ext>
            </p:extLst>
          </p:nvPr>
        </p:nvGraphicFramePr>
        <p:xfrm>
          <a:off x="2344651" y="4975690"/>
          <a:ext cx="7566489" cy="995265"/>
        </p:xfrm>
        <a:graphic>
          <a:graphicData uri="http://schemas.openxmlformats.org/drawingml/2006/table">
            <a:tbl>
              <a:tblPr bandRow="1">
                <a:tableStyleId>{C7B018BB-80A7-4F77-B60F-C8B233D01FF8}</a:tableStyleId>
              </a:tblPr>
              <a:tblGrid>
                <a:gridCol w="1080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09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9526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defRPr sz="1800"/>
                      </a:pPr>
                      <a:r>
                        <a:rPr sz="3000" b="1">
                          <a:sym typeface="Helvetica Neue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L>
                    <a:lnR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R>
                    <a:lnT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T>
                    <a:lnB w="50800">
                      <a:solidFill>
                        <a:schemeClr val="accent5">
                          <a:hueOff val="-82419"/>
                          <a:satOff val="-9513"/>
                          <a:lumOff val="-16343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99AB220-1FEB-F048-327A-DA88F60F86DA}"/>
              </a:ext>
            </a:extLst>
          </p:cNvPr>
          <p:cNvSpPr/>
          <p:nvPr/>
        </p:nvSpPr>
        <p:spPr>
          <a:xfrm>
            <a:off x="1022152" y="7138480"/>
            <a:ext cx="10960496" cy="2037573"/>
          </a:xfrm>
          <a:prstGeom prst="rect">
            <a:avLst/>
          </a:prstGeom>
          <a:solidFill>
            <a:schemeClr val="bg1"/>
          </a:solidFill>
          <a:ln w="3175" cap="flat">
            <a:solidFill>
              <a:schemeClr val="bg1">
                <a:lumMod val="75000"/>
              </a:schemeClr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5937E-6 3.125E-6 L -0.10608 0.2042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10" y="102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8438E-6 -4.11458E-6 L -0.04358 0.2024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5" y="101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6563E-6 2.08333E-6 L 0.01611 0.2013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" y="100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1563E-7 2.08333E-6 L 0.07642 0.2019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1" y="100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23" presetClass="entr" presetSubtype="16" fill="hold" grpId="8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8" animBg="1" advAuto="0"/>
      <p:bldP spid="91" grpId="0" animBg="1"/>
      <p:bldP spid="92" grpId="0" animBg="1"/>
      <p:bldP spid="93" grpId="0" animBg="1"/>
      <p:bldP spid="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97D96F0-B4B9-3C85-A5DE-F57C59E9CDE1}"/>
              </a:ext>
            </a:extLst>
          </p:cNvPr>
          <p:cNvSpPr/>
          <p:nvPr/>
        </p:nvSpPr>
        <p:spPr>
          <a:xfrm>
            <a:off x="5975797" y="8889863"/>
            <a:ext cx="4793493" cy="326004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70</a:t>
            </a:fld>
            <a:endParaRPr/>
          </a:p>
        </p:txBody>
      </p:sp>
      <p:sp>
        <p:nvSpPr>
          <p:cNvPr id="550" name="#include &lt;iostream&gt;…"/>
          <p:cNvSpPr txBox="1"/>
          <p:nvPr/>
        </p:nvSpPr>
        <p:spPr>
          <a:xfrm>
            <a:off x="1592957" y="37366"/>
            <a:ext cx="9271769" cy="9678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D12F1B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78492A"/>
                </a:solidFill>
                <a:latin typeface="Consolas" panose="020B0609020204030204" pitchFamily="49" charset="0"/>
              </a:rPr>
              <a:t>#include </a:t>
            </a:r>
            <a:r>
              <a:rPr>
                <a:latin typeface="Consolas" panose="020B0609020204030204" pitchFamily="49" charset="0"/>
              </a:rPr>
              <a:t>&lt;iostream&gt;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using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>
                <a:latin typeface="Consolas" panose="020B0609020204030204" pitchFamily="49" charset="0"/>
              </a:rPr>
              <a:t>namespace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703DAA"/>
                </a:solidFill>
                <a:latin typeface="Consolas" panose="020B0609020204030204" pitchFamily="49" charset="0"/>
              </a:rPr>
              <a:t>std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p[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100</a:t>
            </a:r>
            <a:r>
              <a:rPr>
                <a:latin typeface="Consolas" panose="020B0609020204030204" pitchFamily="49" charset="0"/>
              </a:rPr>
              <a:t>] = {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30</a:t>
            </a:r>
            <a:r>
              <a:rPr>
                <a:latin typeface="Consolas" panose="020B060902020403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35</a:t>
            </a:r>
            <a:r>
              <a:rPr>
                <a:latin typeface="Consolas" panose="020B060902020403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15</a:t>
            </a:r>
            <a:r>
              <a:rPr>
                <a:latin typeface="Consolas" panose="020B060902020403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5</a:t>
            </a:r>
            <a:r>
              <a:rPr>
                <a:latin typeface="Consolas" panose="020B060902020403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10</a:t>
            </a:r>
            <a:r>
              <a:rPr>
                <a:latin typeface="Consolas" panose="020B060902020403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20</a:t>
            </a:r>
            <a:r>
              <a:rPr>
                <a:latin typeface="Consolas" panose="020B060902020403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25</a:t>
            </a:r>
            <a:r>
              <a:rPr>
                <a:latin typeface="Consolas" panose="020B0609020204030204" pitchFamily="49" charset="0"/>
              </a:rPr>
              <a:t>};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>
                <a:latin typeface="Consolas" panose="020B0609020204030204" pitchFamily="49" charset="0"/>
              </a:rPr>
              <a:t>/// 矩阵数量, n&lt;100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/// 最小代价</a:t>
            </a:r>
            <a:r>
              <a:rPr lang="zh-CN" altLang="en-US">
                <a:latin typeface="Consolas" panose="020B0609020204030204" pitchFamily="49" charset="0"/>
              </a:rPr>
              <a:t>为</a:t>
            </a:r>
            <a:r>
              <a:rPr>
                <a:latin typeface="Consolas" panose="020B0609020204030204" pitchFamily="49" charset="0"/>
              </a:rPr>
              <a:t>m[i][j]，最佳分割</a:t>
            </a:r>
            <a:r>
              <a:rPr lang="zh-CN" altLang="en-US">
                <a:latin typeface="Consolas" panose="020B0609020204030204" pitchFamily="49" charset="0"/>
              </a:rPr>
              <a:t>点</a:t>
            </a:r>
            <a:r>
              <a:rPr>
                <a:latin typeface="Consolas" panose="020B0609020204030204" pitchFamily="49" charset="0"/>
              </a:rPr>
              <a:t>s[i][j]</a:t>
            </a:r>
            <a:r>
              <a:rPr lang="zh-CN" altLang="en-US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Helvetica"/>
                <a:cs typeface="Helvetica"/>
                <a:sym typeface="Helvetica"/>
              </a:rPr>
              <a:t>保存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nsolas" panose="020B0609020204030204" pitchFamily="49" charset="0"/>
                <a:ea typeface="Helvetica"/>
                <a:cs typeface="Helvetica"/>
                <a:sym typeface="Helvetica"/>
              </a:rPr>
              <a:t>最优值m[i][j]对应的分割点</a:t>
            </a:r>
            <a:endParaRPr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m[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100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100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], s[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100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100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void</a:t>
            </a:r>
            <a:r>
              <a:rPr>
                <a:latin typeface="Consolas" panose="020B0609020204030204" pitchFamily="49" charset="0"/>
              </a:rPr>
              <a:t> matrix_chain()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; i&lt;=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n</a:t>
            </a:r>
            <a:r>
              <a:rPr>
                <a:latin typeface="Consolas" panose="020B0609020204030204" pitchFamily="49" charset="0"/>
              </a:rPr>
              <a:t>; i++)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m</a:t>
            </a:r>
            <a:r>
              <a:rPr>
                <a:latin typeface="Consolas" panose="020B0609020204030204" pitchFamily="49" charset="0"/>
              </a:rPr>
              <a:t>[i][i] =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 lang="en-US" altLang="zh-CN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/// </a:t>
            </a:r>
            <a:r>
              <a:rPr lang="zh-CN" altLang="en-US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子矩阵链从短到长逐步增长，递推求解最优计算代价</a:t>
            </a:r>
            <a:endParaRPr>
              <a:solidFill>
                <a:srgbClr val="00B050"/>
              </a:solidFill>
              <a:highlight>
                <a:srgbClr val="FFFF00"/>
              </a:highlight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len=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2</a:t>
            </a:r>
            <a:r>
              <a:rPr>
                <a:latin typeface="Consolas" panose="020B0609020204030204" pitchFamily="49" charset="0"/>
              </a:rPr>
              <a:t>; len&lt;=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n</a:t>
            </a:r>
            <a:r>
              <a:rPr>
                <a:latin typeface="Consolas" panose="020B0609020204030204" pitchFamily="49" charset="0"/>
              </a:rPr>
              <a:t>; len++) {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</a:rPr>
              <a:t>/// len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ea typeface="Helvetica"/>
                <a:cs typeface="Helvetica"/>
                <a:sym typeface="Helvetica"/>
              </a:rPr>
              <a:t>是矩阵链的长度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i=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; i&lt;=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n</a:t>
            </a:r>
            <a:r>
              <a:rPr>
                <a:latin typeface="Consolas" panose="020B0609020204030204" pitchFamily="49" charset="0"/>
              </a:rPr>
              <a:t>-len+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; i++)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j = i+len-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latin typeface="Consolas" panose="020B0609020204030204" pitchFamily="49" charset="0"/>
              </a:rPr>
              <a:t>;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满足子矩阵链长度为</a:t>
            </a: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</a:rPr>
              <a:t>len</a:t>
            </a:r>
            <a:r>
              <a:rPr lang="zh-CN" altLang="en-US">
                <a:solidFill>
                  <a:srgbClr val="00B050"/>
                </a:solidFill>
                <a:latin typeface="Consolas" panose="020B0609020204030204" pitchFamily="49" charset="0"/>
              </a:rPr>
              <a:t>要求</a:t>
            </a:r>
            <a:endParaRPr lang="en-US" altLang="zh-CN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m</a:t>
            </a:r>
            <a:r>
              <a:rPr>
                <a:latin typeface="Consolas" panose="020B0609020204030204" pitchFamily="49" charset="0"/>
              </a:rPr>
              <a:t>[i][j] =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100000</a:t>
            </a:r>
            <a:r>
              <a:rPr>
                <a:latin typeface="Consolas" panose="020B0609020204030204" pitchFamily="49" charset="0"/>
              </a:rPr>
              <a:t>; </a:t>
            </a:r>
            <a:r>
              <a:rPr>
                <a:solidFill>
                  <a:srgbClr val="008400"/>
                </a:solidFill>
                <a:latin typeface="Consolas" panose="020B0609020204030204" pitchFamily="49" charset="0"/>
              </a:rPr>
              <a:t>/// 初始值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for</a:t>
            </a:r>
            <a:r>
              <a:rPr>
                <a:latin typeface="Consolas" panose="020B0609020204030204" pitchFamily="49" charset="0"/>
              </a:rPr>
              <a:t> 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k=i; k&lt;j; k++)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q = 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>
                <a:highlight>
                  <a:srgbClr val="FFFF00"/>
                </a:highlight>
                <a:latin typeface="Consolas" panose="020B0609020204030204" pitchFamily="49" charset="0"/>
              </a:rPr>
              <a:t>[i][k] + 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</a:t>
            </a:r>
            <a:r>
              <a:rPr>
                <a:highlight>
                  <a:srgbClr val="FFFF00"/>
                </a:highlight>
                <a:latin typeface="Consolas" panose="020B0609020204030204" pitchFamily="49" charset="0"/>
              </a:rPr>
              <a:t>[k+</a:t>
            </a:r>
            <a:r>
              <a:rPr>
                <a:solidFill>
                  <a:srgbClr val="272AD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>
                <a:highlight>
                  <a:srgbClr val="FFFF00"/>
                </a:highlight>
                <a:latin typeface="Consolas" panose="020B0609020204030204" pitchFamily="49" charset="0"/>
              </a:rPr>
              <a:t>][j] + 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>
                <a:highlight>
                  <a:srgbClr val="FFFF00"/>
                </a:highlight>
                <a:latin typeface="Consolas" panose="020B0609020204030204" pitchFamily="49" charset="0"/>
              </a:rPr>
              <a:t>[i-</a:t>
            </a:r>
            <a:r>
              <a:rPr>
                <a:solidFill>
                  <a:srgbClr val="272AD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>
                <a:highlight>
                  <a:srgbClr val="FFFF00"/>
                </a:highlight>
                <a:latin typeface="Consolas" panose="020B0609020204030204" pitchFamily="49" charset="0"/>
              </a:rPr>
              <a:t>]*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>
                <a:highlight>
                  <a:srgbClr val="FFFF00"/>
                </a:highlight>
                <a:latin typeface="Consolas" panose="020B0609020204030204" pitchFamily="49" charset="0"/>
              </a:rPr>
              <a:t>[k]*</a:t>
            </a:r>
            <a:r>
              <a:rPr>
                <a:solidFill>
                  <a:srgbClr val="4F8187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>
                <a:highlight>
                  <a:srgbClr val="FFFF00"/>
                </a:highlight>
                <a:latin typeface="Consolas" panose="020B0609020204030204" pitchFamily="49" charset="0"/>
              </a:rPr>
              <a:t>[j]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>
                <a:latin typeface="Consolas" panose="020B0609020204030204" pitchFamily="49" charset="0"/>
              </a:rPr>
              <a:t> (q &lt;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m</a:t>
            </a:r>
            <a:r>
              <a:rPr>
                <a:latin typeface="Consolas" panose="020B0609020204030204" pitchFamily="49" charset="0"/>
              </a:rPr>
              <a:t>[i][j])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       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m</a:t>
            </a:r>
            <a:r>
              <a:rPr>
                <a:latin typeface="Consolas" panose="020B0609020204030204" pitchFamily="49" charset="0"/>
              </a:rPr>
              <a:t>[i][j] = q;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       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s</a:t>
            </a:r>
            <a:r>
              <a:rPr>
                <a:latin typeface="Consolas" panose="020B0609020204030204" pitchFamily="49" charset="0"/>
              </a:rPr>
              <a:t>[i][j] = k;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en-US" altLang="zh-CN">
                <a:highlight>
                  <a:srgbClr val="FFFF00"/>
                </a:highlight>
                <a:latin typeface="Consolas" panose="020B0609020204030204" pitchFamily="49" charset="0"/>
              </a:rPr>
              <a:t>/// </a:t>
            </a:r>
            <a:r>
              <a:rPr lang="zh-CN" altLang="en-US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保存最佳分割点 </a:t>
            </a:r>
            <a:r>
              <a:rPr lang="en-US" altLang="zh-CN">
                <a:highlight>
                  <a:srgbClr val="FFFF00"/>
                </a:highlight>
                <a:latin typeface="Consolas" panose="020B0609020204030204" pitchFamily="49" charset="0"/>
                <a:sym typeface="Wingdings" panose="05000000000000000000" pitchFamily="2" charset="2"/>
              </a:rPr>
              <a:t>k</a:t>
            </a:r>
            <a:endParaRPr>
              <a:highlight>
                <a:srgbClr val="FFFF00"/>
              </a:highlight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    }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    }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}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}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 sz="2000"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51" name="算法按长度递增的顺序求解矩阵链加括号后的最优计算代价"/>
          <p:cNvSpPr txBox="1"/>
          <p:nvPr/>
        </p:nvSpPr>
        <p:spPr>
          <a:xfrm>
            <a:off x="9963490" y="3642763"/>
            <a:ext cx="2655972" cy="12105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ctr"/>
            <a:r>
              <a:t>按长度递增</a:t>
            </a:r>
            <a:r>
              <a:rPr lang="zh-CN" altLang="en-US"/>
              <a:t>的</a:t>
            </a:r>
            <a:r>
              <a:t>顺序求解矩阵链加括号后的最优计算代价</a:t>
            </a:r>
          </a:p>
        </p:txBody>
      </p:sp>
      <p:pic>
        <p:nvPicPr>
          <p:cNvPr id="552" name="$$_m_i,j_=_min_i.pdf" descr="$$_m_i,j_=_min_i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109" y="8889863"/>
            <a:ext cx="7924735" cy="326004"/>
          </a:xfrm>
          <a:prstGeom prst="rect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</p:spPr>
      </p:pic>
      <p:sp>
        <p:nvSpPr>
          <p:cNvPr id="553" name="线条"/>
          <p:cNvSpPr/>
          <p:nvPr/>
        </p:nvSpPr>
        <p:spPr>
          <a:xfrm flipV="1">
            <a:off x="9028089" y="6711343"/>
            <a:ext cx="14863" cy="1988336"/>
          </a:xfrm>
          <a:prstGeom prst="line">
            <a:avLst/>
          </a:prstGeom>
          <a:ln w="381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54" name="矩形"/>
          <p:cNvSpPr/>
          <p:nvPr/>
        </p:nvSpPr>
        <p:spPr>
          <a:xfrm>
            <a:off x="4963531" y="6542868"/>
            <a:ext cx="5326638" cy="45719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6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74BAD6-DA49-4DEF-9A02-61FF8CAF1322}"/>
              </a:ext>
            </a:extLst>
          </p:cNvPr>
          <p:cNvSpPr/>
          <p:nvPr/>
        </p:nvSpPr>
        <p:spPr>
          <a:xfrm>
            <a:off x="2977869" y="5365019"/>
            <a:ext cx="7886857" cy="3061728"/>
          </a:xfrm>
          <a:prstGeom prst="roundRect">
            <a:avLst>
              <a:gd name="adj" fmla="val 3716"/>
            </a:avLst>
          </a:prstGeom>
          <a:noFill/>
          <a:ln w="38100" cap="flat">
            <a:solidFill>
              <a:srgbClr val="0070C0"/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D5E62-CFCA-7F44-AB4B-920DEB70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354125"/>
            <a:ext cx="4031238" cy="1152045"/>
          </a:xfrm>
        </p:spPr>
        <p:txBody>
          <a:bodyPr/>
          <a:lstStyle/>
          <a:p>
            <a:r>
              <a:rPr lang="zh-CN" altLang="en-US"/>
              <a:t>括号方案的输出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2DD24C-18EC-BC8C-F1F5-4D15FF94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02" y="2131997"/>
            <a:ext cx="5981496" cy="4030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幻灯片编号">
            <a:extLst>
              <a:ext uri="{FF2B5EF4-FFF2-40B4-BE49-F238E27FC236}">
                <a16:creationId xmlns:a16="http://schemas.microsoft.com/office/drawing/2014/main" id="{CC07397C-9BA1-1A4E-C9D7-A7C17508376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394644" y="9215867"/>
            <a:ext cx="449636" cy="4318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71</a:t>
            </a:fld>
            <a:endParaRPr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F2A874F-E2F2-56B4-92D6-684B4EFE96FB}"/>
              </a:ext>
            </a:extLst>
          </p:cNvPr>
          <p:cNvSpPr/>
          <p:nvPr/>
        </p:nvSpPr>
        <p:spPr>
          <a:xfrm>
            <a:off x="7667792" y="3835842"/>
            <a:ext cx="675861" cy="622852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4E8AFE1-841C-FF4C-C125-1C22C35AC20B}"/>
              </a:ext>
            </a:extLst>
          </p:cNvPr>
          <p:cNvSpPr/>
          <p:nvPr/>
        </p:nvSpPr>
        <p:spPr>
          <a:xfrm>
            <a:off x="9961543" y="4490901"/>
            <a:ext cx="367048" cy="367048"/>
          </a:xfrm>
          <a:prstGeom prst="ellipse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C82A8FD-CB51-D7AC-909A-412447A4AFA3}"/>
              </a:ext>
            </a:extLst>
          </p:cNvPr>
          <p:cNvSpPr txBox="1"/>
          <p:nvPr/>
        </p:nvSpPr>
        <p:spPr>
          <a:xfrm>
            <a:off x="9199453" y="3837737"/>
            <a:ext cx="1745086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pp(i, j)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F461455-45A4-F06D-FBEA-A62BAB9B3956}"/>
              </a:ext>
            </a:extLst>
          </p:cNvPr>
          <p:cNvSpPr/>
          <p:nvPr/>
        </p:nvSpPr>
        <p:spPr>
          <a:xfrm>
            <a:off x="11133521" y="5687563"/>
            <a:ext cx="367048" cy="367048"/>
          </a:xfrm>
          <a:prstGeom prst="ellipse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2C893F4-BA01-8641-E818-026336F19051}"/>
              </a:ext>
            </a:extLst>
          </p:cNvPr>
          <p:cNvCxnSpPr>
            <a:stCxn id="3" idx="5"/>
            <a:endCxn id="10" idx="1"/>
          </p:cNvCxnSpPr>
          <p:nvPr/>
        </p:nvCxnSpPr>
        <p:spPr>
          <a:xfrm>
            <a:off x="10274838" y="4804196"/>
            <a:ext cx="912436" cy="93712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48F5EDD7-E5D6-8F26-B847-BEDC1561C67B}"/>
              </a:ext>
            </a:extLst>
          </p:cNvPr>
          <p:cNvSpPr/>
          <p:nvPr/>
        </p:nvSpPr>
        <p:spPr>
          <a:xfrm>
            <a:off x="11247822" y="5797033"/>
            <a:ext cx="148107" cy="148107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1BB8C7-0EE8-6AA6-5742-7FE694D610E1}"/>
              </a:ext>
            </a:extLst>
          </p:cNvPr>
          <p:cNvSpPr txBox="1"/>
          <p:nvPr/>
        </p:nvSpPr>
        <p:spPr>
          <a:xfrm>
            <a:off x="10712785" y="4947951"/>
            <a:ext cx="94897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i == j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71C5DE-2065-5B47-2F59-E1E7ED20D86D}"/>
              </a:ext>
            </a:extLst>
          </p:cNvPr>
          <p:cNvSpPr txBox="1"/>
          <p:nvPr/>
        </p:nvSpPr>
        <p:spPr>
          <a:xfrm>
            <a:off x="10987608" y="6147892"/>
            <a:ext cx="102592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输出</a:t>
            </a:r>
            <a:r>
              <a:rPr kumimoji="0" lang="en-US" altLang="zh-CN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Ai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A05D2EE-3C93-2464-88FF-396538EDDCD4}"/>
              </a:ext>
            </a:extLst>
          </p:cNvPr>
          <p:cNvSpPr/>
          <p:nvPr/>
        </p:nvSpPr>
        <p:spPr>
          <a:xfrm>
            <a:off x="8886158" y="5741316"/>
            <a:ext cx="367048" cy="367048"/>
          </a:xfrm>
          <a:prstGeom prst="ellipse">
            <a:avLst/>
          </a:prstGeom>
          <a:solidFill>
            <a:schemeClr val="tx1"/>
          </a:solidFill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6285475-7FA4-FECB-2385-86A157A064DB}"/>
              </a:ext>
            </a:extLst>
          </p:cNvPr>
          <p:cNvCxnSpPr>
            <a:cxnSpLocks/>
            <a:stCxn id="3" idx="3"/>
            <a:endCxn id="17" idx="7"/>
          </p:cNvCxnSpPr>
          <p:nvPr/>
        </p:nvCxnSpPr>
        <p:spPr>
          <a:xfrm flipH="1">
            <a:off x="9199453" y="4804196"/>
            <a:ext cx="815843" cy="99087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E0797DE-128C-C422-ABB4-099CA7742CD5}"/>
              </a:ext>
            </a:extLst>
          </p:cNvPr>
          <p:cNvSpPr txBox="1"/>
          <p:nvPr/>
        </p:nvSpPr>
        <p:spPr>
          <a:xfrm>
            <a:off x="8568317" y="4947950"/>
            <a:ext cx="94897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sym typeface="Helvetica Neue"/>
              </a:rPr>
              <a:t>i != j</a:t>
            </a:r>
            <a:endParaRPr kumimoji="0" lang="zh-CN" alt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sym typeface="Helvetica Neue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4307231-B6B9-9F89-FD78-0BF568790A1F}"/>
              </a:ext>
            </a:extLst>
          </p:cNvPr>
          <p:cNvSpPr/>
          <p:nvPr/>
        </p:nvSpPr>
        <p:spPr>
          <a:xfrm>
            <a:off x="6156647" y="7254555"/>
            <a:ext cx="367048" cy="367048"/>
          </a:xfrm>
          <a:prstGeom prst="ellipse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375A7DD-E771-FF06-6C3E-D80E5454598B}"/>
              </a:ext>
            </a:extLst>
          </p:cNvPr>
          <p:cNvSpPr/>
          <p:nvPr/>
        </p:nvSpPr>
        <p:spPr>
          <a:xfrm>
            <a:off x="7822199" y="7254555"/>
            <a:ext cx="367048" cy="367048"/>
          </a:xfrm>
          <a:prstGeom prst="ellipse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6779FB3-CCCA-91E9-1150-D59C4237C95D}"/>
              </a:ext>
            </a:extLst>
          </p:cNvPr>
          <p:cNvSpPr/>
          <p:nvPr/>
        </p:nvSpPr>
        <p:spPr>
          <a:xfrm>
            <a:off x="9712888" y="7254555"/>
            <a:ext cx="367048" cy="367048"/>
          </a:xfrm>
          <a:prstGeom prst="ellipse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8FE9339-B573-C373-1DD7-5D5F9751B441}"/>
              </a:ext>
            </a:extLst>
          </p:cNvPr>
          <p:cNvCxnSpPr>
            <a:stCxn id="17" idx="3"/>
            <a:endCxn id="26" idx="7"/>
          </p:cNvCxnSpPr>
          <p:nvPr/>
        </p:nvCxnSpPr>
        <p:spPr>
          <a:xfrm flipH="1">
            <a:off x="6469942" y="6054611"/>
            <a:ext cx="2469969" cy="125369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983EA4A-F09B-4EE2-3805-206E0BDAAE61}"/>
              </a:ext>
            </a:extLst>
          </p:cNvPr>
          <p:cNvCxnSpPr>
            <a:cxnSpLocks/>
            <a:stCxn id="17" idx="4"/>
            <a:endCxn id="27" idx="7"/>
          </p:cNvCxnSpPr>
          <p:nvPr/>
        </p:nvCxnSpPr>
        <p:spPr>
          <a:xfrm flipH="1">
            <a:off x="8135494" y="6108364"/>
            <a:ext cx="934188" cy="11999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C7E57DC-C34C-55D1-FC12-BA11FFD99126}"/>
              </a:ext>
            </a:extLst>
          </p:cNvPr>
          <p:cNvCxnSpPr>
            <a:cxnSpLocks/>
            <a:stCxn id="17" idx="4"/>
            <a:endCxn id="28" idx="1"/>
          </p:cNvCxnSpPr>
          <p:nvPr/>
        </p:nvCxnSpPr>
        <p:spPr>
          <a:xfrm>
            <a:off x="9069682" y="6108364"/>
            <a:ext cx="696959" cy="1199944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D808AEC-FF7A-309F-E8D6-10B9648FF9E9}"/>
              </a:ext>
            </a:extLst>
          </p:cNvPr>
          <p:cNvSpPr/>
          <p:nvPr/>
        </p:nvSpPr>
        <p:spPr>
          <a:xfrm>
            <a:off x="11478239" y="7254555"/>
            <a:ext cx="367048" cy="367048"/>
          </a:xfrm>
          <a:prstGeom prst="ellipse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FC18768-40F8-6CCC-B1B4-FEEE3F0A2638}"/>
              </a:ext>
            </a:extLst>
          </p:cNvPr>
          <p:cNvCxnSpPr>
            <a:cxnSpLocks/>
            <a:stCxn id="17" idx="5"/>
            <a:endCxn id="40" idx="1"/>
          </p:cNvCxnSpPr>
          <p:nvPr/>
        </p:nvCxnSpPr>
        <p:spPr>
          <a:xfrm>
            <a:off x="9199453" y="6054611"/>
            <a:ext cx="2332539" cy="125369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8A1E3B7-EAD5-8E33-13A3-EB0A6DA0FD6B}"/>
              </a:ext>
            </a:extLst>
          </p:cNvPr>
          <p:cNvSpPr txBox="1"/>
          <p:nvPr/>
        </p:nvSpPr>
        <p:spPr>
          <a:xfrm>
            <a:off x="5903347" y="7618642"/>
            <a:ext cx="8207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输出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BBB130D-409F-A189-85CD-6F35FA1577E6}"/>
              </a:ext>
            </a:extLst>
          </p:cNvPr>
          <p:cNvSpPr txBox="1"/>
          <p:nvPr/>
        </p:nvSpPr>
        <p:spPr>
          <a:xfrm>
            <a:off x="11399601" y="7618642"/>
            <a:ext cx="82073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/>
              <a:t>输出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135F10E-4448-3E61-BDF5-9A8F7A220C76}"/>
              </a:ext>
            </a:extLst>
          </p:cNvPr>
          <p:cNvSpPr txBox="1"/>
          <p:nvPr/>
        </p:nvSpPr>
        <p:spPr>
          <a:xfrm>
            <a:off x="7247843" y="7628901"/>
            <a:ext cx="155887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pp(i, k)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F6D3FEE-E2EF-AFA4-40F8-89784C136C48}"/>
              </a:ext>
            </a:extLst>
          </p:cNvPr>
          <p:cNvSpPr txBox="1"/>
          <p:nvPr/>
        </p:nvSpPr>
        <p:spPr>
          <a:xfrm>
            <a:off x="9102125" y="7628901"/>
            <a:ext cx="1934868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pp(k+1, j)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FFDA582-888F-54F8-CA70-0BBF1693FE02}"/>
              </a:ext>
            </a:extLst>
          </p:cNvPr>
          <p:cNvSpPr txBox="1"/>
          <p:nvPr/>
        </p:nvSpPr>
        <p:spPr>
          <a:xfrm>
            <a:off x="7247843" y="8590714"/>
            <a:ext cx="2278811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>
                <a:latin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B050"/>
                </a:solidFill>
              </a:rPr>
              <a:t>k </a:t>
            </a:r>
            <a:r>
              <a:rPr lang="en-US" altLang="zh-CN">
                <a:solidFill>
                  <a:srgbClr val="00B050"/>
                </a:solidFill>
                <a:sym typeface="Wingdings" panose="05000000000000000000" pitchFamily="2" charset="2"/>
              </a:rPr>
              <a:t> s[i][j]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61" name="弧形 60">
            <a:extLst>
              <a:ext uri="{FF2B5EF4-FFF2-40B4-BE49-F238E27FC236}">
                <a16:creationId xmlns:a16="http://schemas.microsoft.com/office/drawing/2014/main" id="{9359748D-3DF9-1285-280D-9CAA6A61FC60}"/>
              </a:ext>
            </a:extLst>
          </p:cNvPr>
          <p:cNvSpPr/>
          <p:nvPr/>
        </p:nvSpPr>
        <p:spPr>
          <a:xfrm rot="7131149">
            <a:off x="8593019" y="5474746"/>
            <a:ext cx="919231" cy="1007694"/>
          </a:xfrm>
          <a:prstGeom prst="arc">
            <a:avLst>
              <a:gd name="adj1" fmla="val 16200000"/>
              <a:gd name="adj2" fmla="val 1963119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20320418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72</a:t>
            </a:fld>
            <a:endParaRPr/>
          </a:p>
        </p:txBody>
      </p:sp>
      <p:sp>
        <p:nvSpPr>
          <p:cNvPr id="557" name="void print_optimal_parens(int i, int j) {…"/>
          <p:cNvSpPr txBox="1"/>
          <p:nvPr/>
        </p:nvSpPr>
        <p:spPr>
          <a:xfrm>
            <a:off x="1922620" y="724119"/>
            <a:ext cx="9159559" cy="8491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/// </a:t>
            </a:r>
            <a:r>
              <a:rPr lang="zh-CN" altLang="en-US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递归输出括号方案</a:t>
            </a:r>
            <a:endParaRPr lang="en-US" altLang="zh-CN" sz="2000">
              <a:solidFill>
                <a:schemeClr val="accent3">
                  <a:hueOff val="914337"/>
                  <a:satOff val="31515"/>
                  <a:lumOff val="-30790"/>
                </a:schemeClr>
              </a:solidFill>
              <a:latin typeface="Consolas" panose="020B0609020204030204" pitchFamily="49" charset="0"/>
              <a:cs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void</a:t>
            </a:r>
            <a:r>
              <a:rPr>
                <a:latin typeface="Consolas" panose="020B0609020204030204" pitchFamily="49" charset="0"/>
              </a:rPr>
              <a:t> print_optimal_parens(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i,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j)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>
                <a:latin typeface="Consolas" panose="020B0609020204030204" pitchFamily="49" charset="0"/>
              </a:rPr>
              <a:t> (i == j)</a:t>
            </a:r>
            <a:r>
              <a:rPr lang="en-US" altLang="zh-CN">
                <a:latin typeface="Consolas" panose="020B0609020204030204" pitchFamily="49" charset="0"/>
              </a:rPr>
              <a:t>      </a:t>
            </a:r>
            <a:r>
              <a:rPr lang="en-US" altLang="zh-CN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/// </a:t>
            </a:r>
            <a:r>
              <a:rPr lang="zh-CN" altLang="en-US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若只有一个矩阵，则不加括号，直接显示</a:t>
            </a:r>
            <a:endParaRPr sz="2000">
              <a:solidFill>
                <a:schemeClr val="accent3">
                  <a:hueOff val="914337"/>
                  <a:satOff val="31515"/>
                  <a:lumOff val="-30790"/>
                </a:schemeClr>
              </a:solidFill>
              <a:latin typeface="Consolas" panose="020B0609020204030204" pitchFamily="49" charset="0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>
                <a:latin typeface="Consolas" panose="020B0609020204030204" pitchFamily="49" charset="0"/>
              </a:rPr>
              <a:t> &lt;&lt;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'A'</a:t>
            </a:r>
            <a:r>
              <a:rPr>
                <a:latin typeface="Consolas" panose="020B0609020204030204" pitchFamily="49" charset="0"/>
              </a:rPr>
              <a:t> &lt;&lt; i;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else</a:t>
            </a:r>
            <a:r>
              <a:rPr>
                <a:latin typeface="Consolas" panose="020B0609020204030204" pitchFamily="49" charset="0"/>
              </a:rPr>
              <a:t>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>
                <a:latin typeface="Consolas" panose="020B0609020204030204" pitchFamily="49" charset="0"/>
              </a:rPr>
              <a:t> &lt;&lt;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'(</a:t>
            </a:r>
            <a:r>
              <a:rPr lang="en-US" altLang="zh-CN">
                <a:solidFill>
                  <a:srgbClr val="272AD8"/>
                </a:solidFill>
                <a:latin typeface="Consolas" panose="020B0609020204030204" pitchFamily="49" charset="0"/>
              </a:rPr>
              <a:t>'</a:t>
            </a:r>
            <a:r>
              <a:rPr>
                <a:latin typeface="Consolas" panose="020B0609020204030204" pitchFamily="49" charset="0"/>
              </a:rPr>
              <a:t>;</a:t>
            </a:r>
            <a:r>
              <a:rPr lang="en-US" altLang="zh-CN">
                <a:latin typeface="Consolas" panose="020B0609020204030204" pitchFamily="49" charset="0"/>
              </a:rPr>
              <a:t> </a:t>
            </a:r>
            <a:r>
              <a:rPr lang="en-US" altLang="zh-CN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/// </a:t>
            </a:r>
            <a:r>
              <a:rPr lang="zh-CN" altLang="en-US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若有多个矩阵，则需要加括号</a:t>
            </a:r>
            <a:endParaRPr sz="2000">
              <a:solidFill>
                <a:schemeClr val="accent3">
                  <a:hueOff val="914337"/>
                  <a:satOff val="31515"/>
                  <a:lumOff val="-30790"/>
                </a:schemeClr>
              </a:solidFill>
              <a:latin typeface="Consolas" panose="020B0609020204030204" pitchFamily="49" charset="0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>
                <a:latin typeface="Consolas" panose="020B0609020204030204" pitchFamily="49" charset="0"/>
              </a:rPr>
              <a:t>print_optimal_parens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(i, 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s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[i][j]);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/// i..k</a:t>
            </a:r>
            <a:endParaRPr sz="2000">
              <a:solidFill>
                <a:schemeClr val="accent3">
                  <a:hueOff val="914337"/>
                  <a:satOff val="31515"/>
                  <a:lumOff val="-30790"/>
                </a:schemeClr>
              </a:solidFill>
              <a:latin typeface="Consolas" panose="020B0609020204030204" pitchFamily="49" charset="0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>
                <a:latin typeface="Consolas" panose="020B0609020204030204" pitchFamily="49" charset="0"/>
              </a:rPr>
              <a:t>print_optimal_parens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>
                <a:solidFill>
                  <a:srgbClr val="4F8187"/>
                </a:solidFill>
                <a:latin typeface="Consolas" panose="020B0609020204030204" pitchFamily="49" charset="0"/>
              </a:rPr>
              <a:t>s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[i][j]+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  <a:cs typeface="Helvetica"/>
              </a:rPr>
              <a:t>/// k+1..j</a:t>
            </a:r>
            <a:endParaRPr sz="2000">
              <a:solidFill>
                <a:schemeClr val="accent3">
                  <a:hueOff val="914337"/>
                  <a:satOff val="31515"/>
                  <a:lumOff val="-30790"/>
                </a:schemeClr>
              </a:solidFill>
              <a:latin typeface="Consolas" panose="020B0609020204030204" pitchFamily="49" charset="0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    </a:t>
            </a:r>
            <a:r>
              <a:rPr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>
                <a:latin typeface="Consolas" panose="020B0609020204030204" pitchFamily="49" charset="0"/>
              </a:rPr>
              <a:t> &lt;&lt;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')'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}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}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solidFill>
                  <a:srgbClr val="CC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>
                <a:latin typeface="Consolas" panose="020B0609020204030204" pitchFamily="49" charset="0"/>
              </a:rPr>
              <a:t> main() {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solidFill>
                  <a:srgbClr val="0084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31595D"/>
                </a:solidFill>
                <a:latin typeface="Consolas" panose="020B0609020204030204" pitchFamily="49" charset="0"/>
              </a:rPr>
              <a:t>matrix_chain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>
                <a:latin typeface="Consolas" panose="020B0609020204030204" pitchFamily="49" charset="0"/>
              </a:rPr>
              <a:t>print_optimal_parens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6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nsolas" panose="020B0609020204030204" pitchFamily="49" charset="0"/>
              </a:rPr>
              <a:t>/// A1 A2 ... A6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r>
              <a:rPr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>
                <a:latin typeface="Consolas" panose="020B0609020204030204" pitchFamily="49" charset="0"/>
              </a:rPr>
              <a:t> &lt;&lt; </a:t>
            </a:r>
            <a:r>
              <a:rPr>
                <a:solidFill>
                  <a:srgbClr val="3E1E81"/>
                </a:solidFill>
                <a:latin typeface="Consolas" panose="020B0609020204030204" pitchFamily="49" charset="0"/>
              </a:rPr>
              <a:t>endl</a:t>
            </a:r>
            <a:r>
              <a:rPr>
                <a:latin typeface="Consolas" panose="020B0609020204030204" pitchFamily="49" charset="0"/>
              </a:rPr>
              <a:t>;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    </a:t>
            </a:r>
            <a:endParaRPr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solidFill>
                  <a:srgbClr val="BA2DA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>
                <a:latin typeface="Consolas" panose="020B0609020204030204" pitchFamily="49" charset="0"/>
              </a:rPr>
              <a:t>return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>
                <a:solidFill>
                  <a:srgbClr val="272AD8"/>
                </a:solidFill>
                <a:latin typeface="Consolas" panose="020B0609020204030204" pitchFamily="49" charset="0"/>
              </a:rPr>
              <a:t>0</a:t>
            </a:r>
            <a:r>
              <a:rPr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>
              <a:solidFill>
                <a:srgbClr val="00000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ECA82E8-C963-472C-B214-DA1E33E7610D}"/>
              </a:ext>
            </a:extLst>
          </p:cNvPr>
          <p:cNvSpPr/>
          <p:nvPr/>
        </p:nvSpPr>
        <p:spPr>
          <a:xfrm>
            <a:off x="1844984" y="724119"/>
            <a:ext cx="9378670" cy="5014556"/>
          </a:xfrm>
          <a:prstGeom prst="roundRect">
            <a:avLst>
              <a:gd name="adj" fmla="val 3453"/>
            </a:avLst>
          </a:prstGeom>
          <a:noFill/>
          <a:ln w="19050" cap="flat">
            <a:solidFill>
              <a:srgbClr val="0070C0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5531608-0064-4BB7-BEF1-3BB11438C8C4}"/>
              </a:ext>
            </a:extLst>
          </p:cNvPr>
          <p:cNvSpPr/>
          <p:nvPr/>
        </p:nvSpPr>
        <p:spPr>
          <a:xfrm>
            <a:off x="4118162" y="5234275"/>
            <a:ext cx="6964017" cy="400110"/>
          </a:xfrm>
          <a:prstGeom prst="rect">
            <a:avLst/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zh-CN" altLang="en-US" sz="2000"/>
              <a:t>输出最小计算代价括号方案的格式 ((A1(A2A3))((A4A5)A6))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73138-5C54-4DC5-B5A3-B8CE487DF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1" y="354125"/>
            <a:ext cx="2249008" cy="1152045"/>
          </a:xfrm>
          <a:solidFill>
            <a:srgbClr val="0070C0"/>
          </a:solidFill>
        </p:spPr>
        <p:txBody>
          <a:bodyPr/>
          <a:lstStyle/>
          <a:p>
            <a:r>
              <a:rPr lang="zh-CN" altLang="en-US"/>
              <a:t>思考题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03573B-8245-4947-9928-6676B0F486C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12301" y="2184016"/>
            <a:ext cx="10090044" cy="18431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 anchorCtr="0">
            <a:noAutofit/>
          </a:bodyPr>
          <a:lstStyle/>
          <a:p>
            <a:pPr defTabSz="376554">
              <a:lnSpc>
                <a:spcPct val="140000"/>
              </a:lnSpc>
              <a:tabLst>
                <a:tab pos="368300" algn="l"/>
              </a:tabLst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zh-CN" altLang="en-US" sz="2800">
                <a:solidFill>
                  <a:schemeClr val="tx1"/>
                </a:solidFill>
              </a:rPr>
              <a:t>对“</a:t>
            </a:r>
            <a:r>
              <a:rPr lang="zh-CN" altLang="en-US" sz="2800">
                <a:solidFill>
                  <a:srgbClr val="FF0000"/>
                </a:solidFill>
              </a:rPr>
              <a:t>最小计算代价</a:t>
            </a:r>
            <a:r>
              <a:rPr lang="zh-CN" altLang="en-US" sz="2800">
                <a:solidFill>
                  <a:schemeClr val="tx1"/>
                </a:solidFill>
              </a:rPr>
              <a:t>”的括号方案，如要求输出时去掉最外层括号，改为 </a:t>
            </a:r>
            <a:r>
              <a:rPr lang="en-US" altLang="zh-CN" sz="2800">
                <a:solidFill>
                  <a:schemeClr val="tx1"/>
                </a:solidFill>
              </a:rPr>
              <a:t>(A1(A2A3))((A4A5)A6)</a:t>
            </a:r>
            <a:r>
              <a:rPr lang="zh-CN" altLang="en-US" sz="2800">
                <a:solidFill>
                  <a:schemeClr val="tx1"/>
                </a:solidFill>
              </a:rPr>
              <a:t>，则应如何修改源程序？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4" name="void print_optimal_parens(int i, int j) {…">
            <a:extLst>
              <a:ext uri="{FF2B5EF4-FFF2-40B4-BE49-F238E27FC236}">
                <a16:creationId xmlns:a16="http://schemas.microsoft.com/office/drawing/2014/main" id="{CAAA2D73-0A1E-411B-A1AE-A3EAE44DA6EE}"/>
              </a:ext>
            </a:extLst>
          </p:cNvPr>
          <p:cNvSpPr txBox="1"/>
          <p:nvPr/>
        </p:nvSpPr>
        <p:spPr>
          <a:xfrm>
            <a:off x="612301" y="4257338"/>
            <a:ext cx="8924506" cy="37695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BA2DA2"/>
                </a:solidFill>
                <a:latin typeface="Consolas" panose="020B0609020204030204" pitchFamily="49" charset="0"/>
              </a:rPr>
              <a:t>void</a:t>
            </a:r>
            <a:r>
              <a:rPr sz="2000">
                <a:latin typeface="Consolas" panose="020B0609020204030204" pitchFamily="49" charset="0"/>
              </a:rPr>
              <a:t> print_optimal_parens(</a:t>
            </a:r>
            <a:r>
              <a:rPr sz="200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sz="2000">
                <a:latin typeface="Consolas" panose="020B0609020204030204" pitchFamily="49" charset="0"/>
              </a:rPr>
              <a:t> i, </a:t>
            </a:r>
            <a:r>
              <a:rPr sz="2000">
                <a:solidFill>
                  <a:srgbClr val="BA2DA2"/>
                </a:solidFill>
                <a:latin typeface="Consolas" panose="020B0609020204030204" pitchFamily="49" charset="0"/>
              </a:rPr>
              <a:t>int</a:t>
            </a:r>
            <a:r>
              <a:rPr sz="2000">
                <a:latin typeface="Consolas" panose="020B0609020204030204" pitchFamily="49" charset="0"/>
              </a:rPr>
              <a:t> j) {</a:t>
            </a:r>
            <a:endParaRPr sz="200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Consolas" panose="020B0609020204030204" pitchFamily="49" charset="0"/>
              </a:rPr>
              <a:t>    </a:t>
            </a:r>
            <a:r>
              <a:rPr sz="2000">
                <a:solidFill>
                  <a:srgbClr val="BA2DA2"/>
                </a:solidFill>
                <a:latin typeface="Consolas" panose="020B0609020204030204" pitchFamily="49" charset="0"/>
              </a:rPr>
              <a:t>if</a:t>
            </a:r>
            <a:r>
              <a:rPr sz="2000">
                <a:latin typeface="Consolas" panose="020B0609020204030204" pitchFamily="49" charset="0"/>
              </a:rPr>
              <a:t> (i == j)</a:t>
            </a:r>
            <a:r>
              <a:rPr lang="en-US" altLang="zh-CN" sz="2000">
                <a:latin typeface="Consolas" panose="020B0609020204030204" pitchFamily="49" charset="0"/>
              </a:rPr>
              <a:t>     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sz="2000">
                <a:solidFill>
                  <a:srgbClr val="00B050"/>
                </a:solidFill>
                <a:latin typeface="Consolas" panose="020B0609020204030204" pitchFamily="49" charset="0"/>
              </a:rPr>
              <a:t>若只有一个矩阵，则不加括号，直接显示</a:t>
            </a:r>
            <a:endParaRPr sz="2000">
              <a:solidFill>
                <a:srgbClr val="00B05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Consolas" panose="020B0609020204030204" pitchFamily="49" charset="0"/>
              </a:rPr>
              <a:t>        </a:t>
            </a:r>
            <a:r>
              <a:rPr sz="2000"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 sz="2000">
                <a:latin typeface="Consolas" panose="020B0609020204030204" pitchFamily="49" charset="0"/>
              </a:rPr>
              <a:t> &lt;&lt; </a:t>
            </a:r>
            <a:r>
              <a:rPr sz="2000">
                <a:solidFill>
                  <a:srgbClr val="272AD8"/>
                </a:solidFill>
                <a:latin typeface="Consolas" panose="020B0609020204030204" pitchFamily="49" charset="0"/>
              </a:rPr>
              <a:t>'A'</a:t>
            </a:r>
            <a:r>
              <a:rPr sz="2000">
                <a:latin typeface="Consolas" panose="020B0609020204030204" pitchFamily="49" charset="0"/>
              </a:rPr>
              <a:t> &lt;&lt; i;</a:t>
            </a:r>
            <a:endParaRPr sz="200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Consolas" panose="020B0609020204030204" pitchFamily="49" charset="0"/>
              </a:rPr>
              <a:t>    </a:t>
            </a:r>
            <a:r>
              <a:rPr sz="2000">
                <a:solidFill>
                  <a:srgbClr val="BA2DA2"/>
                </a:solidFill>
                <a:latin typeface="Consolas" panose="020B0609020204030204" pitchFamily="49" charset="0"/>
              </a:rPr>
              <a:t>else</a:t>
            </a:r>
            <a:r>
              <a:rPr sz="2000">
                <a:latin typeface="Consolas" panose="020B0609020204030204" pitchFamily="49" charset="0"/>
              </a:rPr>
              <a:t> {</a:t>
            </a:r>
            <a:endParaRPr sz="200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Consolas" panose="020B0609020204030204" pitchFamily="49" charset="0"/>
              </a:rPr>
              <a:t>        </a:t>
            </a:r>
            <a:r>
              <a:rPr sz="2000"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 sz="2000">
                <a:latin typeface="Consolas" panose="020B0609020204030204" pitchFamily="49" charset="0"/>
              </a:rPr>
              <a:t> &lt;&lt; </a:t>
            </a:r>
            <a:r>
              <a:rPr sz="2000">
                <a:solidFill>
                  <a:srgbClr val="272AD8"/>
                </a:solidFill>
                <a:latin typeface="Consolas" panose="020B0609020204030204" pitchFamily="49" charset="0"/>
              </a:rPr>
              <a:t>'(</a:t>
            </a:r>
            <a:r>
              <a:rPr lang="en-US" altLang="zh-CN" sz="2000">
                <a:solidFill>
                  <a:srgbClr val="272AD8"/>
                </a:solidFill>
                <a:latin typeface="Consolas" panose="020B0609020204030204" pitchFamily="49" charset="0"/>
              </a:rPr>
              <a:t>'</a:t>
            </a:r>
            <a:r>
              <a:rPr sz="2000">
                <a:latin typeface="Consolas" panose="020B0609020204030204" pitchFamily="49" charset="0"/>
              </a:rPr>
              <a:t>;</a:t>
            </a:r>
            <a:r>
              <a:rPr lang="en-US" altLang="zh-CN" sz="2000">
                <a:latin typeface="Consolas" panose="020B0609020204030204" pitchFamily="49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sz="2000">
                <a:solidFill>
                  <a:srgbClr val="00B050"/>
                </a:solidFill>
                <a:latin typeface="Consolas" panose="020B0609020204030204" pitchFamily="49" charset="0"/>
              </a:rPr>
              <a:t>若有多个矩阵，则需要加括号</a:t>
            </a:r>
            <a:endParaRPr sz="2000">
              <a:solidFill>
                <a:srgbClr val="00B05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sz="2000">
                <a:latin typeface="Consolas" panose="020B0609020204030204" pitchFamily="49" charset="0"/>
              </a:rPr>
              <a:t>print_optimal_parens</a:t>
            </a:r>
            <a:r>
              <a:rPr sz="2000">
                <a:solidFill>
                  <a:srgbClr val="000000"/>
                </a:solidFill>
                <a:latin typeface="Consolas" panose="020B0609020204030204" pitchFamily="49" charset="0"/>
              </a:rPr>
              <a:t>(i, </a:t>
            </a:r>
            <a:r>
              <a:rPr sz="2000">
                <a:solidFill>
                  <a:srgbClr val="4F8187"/>
                </a:solidFill>
                <a:latin typeface="Consolas" panose="020B0609020204030204" pitchFamily="49" charset="0"/>
              </a:rPr>
              <a:t>s</a:t>
            </a:r>
            <a:r>
              <a:rPr sz="2000">
                <a:solidFill>
                  <a:srgbClr val="000000"/>
                </a:solidFill>
                <a:latin typeface="Consolas" panose="020B0609020204030204" pitchFamily="49" charset="0"/>
              </a:rPr>
              <a:t>[i][j]);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</a:rPr>
              <a:t>/// i..k</a:t>
            </a:r>
            <a:endParaRPr sz="2000">
              <a:solidFill>
                <a:srgbClr val="00B05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solidFill>
                  <a:srgbClr val="31595D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sz="2000">
                <a:latin typeface="Consolas" panose="020B0609020204030204" pitchFamily="49" charset="0"/>
              </a:rPr>
              <a:t>print_optimal_parens</a:t>
            </a:r>
            <a:r>
              <a:rPr sz="20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sz="2000">
                <a:solidFill>
                  <a:srgbClr val="4F8187"/>
                </a:solidFill>
                <a:latin typeface="Consolas" panose="020B0609020204030204" pitchFamily="49" charset="0"/>
              </a:rPr>
              <a:t>s</a:t>
            </a:r>
            <a:r>
              <a:rPr sz="2000">
                <a:solidFill>
                  <a:srgbClr val="000000"/>
                </a:solidFill>
                <a:latin typeface="Consolas" panose="020B0609020204030204" pitchFamily="49" charset="0"/>
              </a:rPr>
              <a:t>[i][j]+</a:t>
            </a:r>
            <a:r>
              <a:rPr sz="2000">
                <a:solidFill>
                  <a:srgbClr val="272AD8"/>
                </a:solidFill>
                <a:latin typeface="Consolas" panose="020B0609020204030204" pitchFamily="49" charset="0"/>
              </a:rPr>
              <a:t>1</a:t>
            </a:r>
            <a:r>
              <a:rPr sz="200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000">
                <a:solidFill>
                  <a:srgbClr val="00B050"/>
                </a:solidFill>
                <a:latin typeface="Consolas" panose="020B0609020204030204" pitchFamily="49" charset="0"/>
              </a:rPr>
              <a:t>/// k+1..j</a:t>
            </a:r>
            <a:endParaRPr sz="2000">
              <a:solidFill>
                <a:srgbClr val="00B050"/>
              </a:solidFill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Consolas" panose="020B0609020204030204" pitchFamily="49" charset="0"/>
              </a:rPr>
              <a:t>        </a:t>
            </a:r>
            <a:r>
              <a:rPr sz="2000">
                <a:solidFill>
                  <a:srgbClr val="703DAA"/>
                </a:solidFill>
                <a:latin typeface="Consolas" panose="020B0609020204030204" pitchFamily="49" charset="0"/>
              </a:rPr>
              <a:t>cout</a:t>
            </a:r>
            <a:r>
              <a:rPr sz="2000">
                <a:latin typeface="Consolas" panose="020B0609020204030204" pitchFamily="49" charset="0"/>
              </a:rPr>
              <a:t> &lt;&lt; </a:t>
            </a:r>
            <a:r>
              <a:rPr sz="2000">
                <a:solidFill>
                  <a:srgbClr val="272AD8"/>
                </a:solidFill>
                <a:latin typeface="Consolas" panose="020B0609020204030204" pitchFamily="49" charset="0"/>
              </a:rPr>
              <a:t>')'</a:t>
            </a:r>
            <a:r>
              <a:rPr sz="2000">
                <a:latin typeface="Consolas" panose="020B0609020204030204" pitchFamily="49" charset="0"/>
              </a:rPr>
              <a:t>;</a:t>
            </a:r>
            <a:endParaRPr sz="200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sz="2000">
                <a:latin typeface="Consolas" panose="020B0609020204030204" pitchFamily="49" charset="0"/>
              </a:rPr>
              <a:t>    }</a:t>
            </a:r>
            <a:endParaRPr sz="2000">
              <a:latin typeface="Consolas" panose="020B0609020204030204" pitchFamily="49" charset="0"/>
              <a:ea typeface="Helvetica"/>
              <a:cs typeface="Helvetica"/>
              <a:sym typeface="Helvetica"/>
            </a:endParaRPr>
          </a:p>
          <a:p>
            <a:pPr defTabSz="407669">
              <a:lnSpc>
                <a:spcPct val="120000"/>
              </a:lnSpc>
              <a:tabLst>
                <a:tab pos="406400" algn="l"/>
              </a:tabLst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altLang="zh-CN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3703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#include &lt;iostream&gt;…"/>
          <p:cNvSpPr txBox="1"/>
          <p:nvPr/>
        </p:nvSpPr>
        <p:spPr>
          <a:xfrm>
            <a:off x="2498467" y="3440177"/>
            <a:ext cx="8007866" cy="2873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65022" tIns="65022" rIns="65022" bIns="65022">
            <a:spAutoFit/>
          </a:bodyPr>
          <a:lstStyle/>
          <a:p>
            <a:pPr marL="487680" indent="-487680" defTabSz="1300480">
              <a:defRPr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&lt;iostream&gt;</a:t>
            </a:r>
          </a:p>
          <a:p>
            <a:pPr marL="487680" indent="-487680" defTabSz="1300480">
              <a:defRPr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using namespace std;</a:t>
            </a:r>
          </a:p>
          <a:p>
            <a:pPr marL="487680" indent="-487680" defTabSz="1300480">
              <a:defRPr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487680" indent="-487680" defTabSz="1300480">
              <a:defRPr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main()</a:t>
            </a:r>
          </a:p>
          <a:p>
            <a:pPr marL="487680" indent="-487680" defTabSz="1300480">
              <a:defRPr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marL="487680" indent="-487680" defTabSz="1300480">
              <a:defRPr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cout &lt;&lt; </a:t>
            </a:r>
            <a:r>
              <a:rPr>
                <a:solidFill>
                  <a:srgbClr val="FFFFFF"/>
                </a:solidFill>
              </a:rPr>
              <a:t>"END. See you later!"</a:t>
            </a:r>
            <a:r>
              <a:t> &lt;&lt; endl;</a:t>
            </a:r>
          </a:p>
          <a:p>
            <a:pPr marL="487680" lvl="1" indent="-487680" defTabSz="1300480">
              <a:defRPr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</a:t>
            </a:r>
            <a:r>
              <a:rPr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0</a:t>
            </a:r>
            <a:r>
              <a:t>;</a:t>
            </a:r>
          </a:p>
          <a:p>
            <a:pPr marL="487680" lvl="1" indent="-487680" defTabSz="1300480">
              <a:defRPr>
                <a:solidFill>
                  <a:srgbClr val="75F84C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7" name="插入 K 个乘号"/>
          <p:cNvSpPr txBox="1"/>
          <p:nvPr/>
        </p:nvSpPr>
        <p:spPr>
          <a:xfrm>
            <a:off x="559575" y="2521482"/>
            <a:ext cx="2356414" cy="63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40000"/>
              </a:lnSpc>
              <a:defRPr sz="3000"/>
            </a:lvl1pPr>
          </a:lstStyle>
          <a:p>
            <a:r>
              <a:rPr sz="2800"/>
              <a:t>插入 K 个乘号</a:t>
            </a:r>
          </a:p>
        </p:txBody>
      </p:sp>
      <p:grpSp>
        <p:nvGrpSpPr>
          <p:cNvPr id="102" name="成组"/>
          <p:cNvGrpSpPr/>
          <p:nvPr/>
        </p:nvGrpSpPr>
        <p:grpSpPr>
          <a:xfrm>
            <a:off x="627852" y="2349297"/>
            <a:ext cx="7566489" cy="2213893"/>
            <a:chOff x="38100" y="0"/>
            <a:chExt cx="7566487" cy="2213892"/>
          </a:xfrm>
        </p:grpSpPr>
        <p:graphicFrame>
          <p:nvGraphicFramePr>
            <p:cNvPr id="98" name="表格"/>
            <p:cNvGraphicFramePr/>
            <p:nvPr/>
          </p:nvGraphicFramePr>
          <p:xfrm>
            <a:off x="38100" y="1218627"/>
            <a:ext cx="7566487" cy="995265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10809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8092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0809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8092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080927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080927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080927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995265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99" name="线条"/>
            <p:cNvSpPr/>
            <p:nvPr/>
          </p:nvSpPr>
          <p:spPr>
            <a:xfrm>
              <a:off x="3304912" y="0"/>
              <a:ext cx="1" cy="1152044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0" name="线条"/>
            <p:cNvSpPr/>
            <p:nvPr/>
          </p:nvSpPr>
          <p:spPr>
            <a:xfrm>
              <a:off x="5467334" y="0"/>
              <a:ext cx="1" cy="1152044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sp>
          <p:nvSpPr>
            <p:cNvPr id="101" name="线条"/>
            <p:cNvSpPr/>
            <p:nvPr/>
          </p:nvSpPr>
          <p:spPr>
            <a:xfrm>
              <a:off x="6534449" y="0"/>
              <a:ext cx="1" cy="1152044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03" name="解题思路"/>
          <p:cNvSpPr>
            <a:spLocks noGrp="1"/>
          </p:cNvSpPr>
          <p:nvPr>
            <p:ph type="title"/>
          </p:nvPr>
        </p:nvSpPr>
        <p:spPr>
          <a:xfrm>
            <a:off x="547200" y="354125"/>
            <a:ext cx="8184103" cy="1152045"/>
          </a:xfrm>
          <a:prstGeom prst="rect">
            <a:avLst/>
          </a:prstGeom>
          <a:solidFill>
            <a:srgbClr val="0070C0"/>
          </a:solidFill>
        </p:spPr>
        <p:txBody>
          <a:bodyPr/>
          <a:lstStyle/>
          <a:p>
            <a:pPr algn="l"/>
            <a:r>
              <a:rPr lang="en-US" altLang="zh-CN"/>
              <a:t>【</a:t>
            </a:r>
            <a:r>
              <a:rPr lang="zh-CN" altLang="en-US"/>
              <a:t>编程经验</a:t>
            </a:r>
            <a:r>
              <a:rPr lang="en-US" altLang="zh-CN"/>
              <a:t>】</a:t>
            </a:r>
            <a:r>
              <a:rPr lang="zh-CN" altLang="en-US"/>
              <a:t>在分析实例时，思考规律</a:t>
            </a:r>
            <a:endParaRPr/>
          </a:p>
        </p:txBody>
      </p:sp>
      <p:sp>
        <p:nvSpPr>
          <p:cNvPr id="104" name="理论上，“插入 K 个乘号”，是一个整体，对应一个“方案”；…"/>
          <p:cNvSpPr txBox="1"/>
          <p:nvPr/>
        </p:nvSpPr>
        <p:spPr>
          <a:xfrm>
            <a:off x="547200" y="5121783"/>
            <a:ext cx="12051376" cy="184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3000"/>
            </a:pPr>
            <a:r>
              <a:rPr lang="zh-CN" altLang="en-US" sz="2800"/>
              <a:t>在</a:t>
            </a:r>
            <a:r>
              <a:rPr sz="2800"/>
              <a:t>理论上，“</a:t>
            </a:r>
            <a:r>
              <a:rPr sz="2800" u="sng">
                <a:solidFill>
                  <a:schemeClr val="accent1">
                    <a:lumOff val="-13575"/>
                  </a:schemeClr>
                </a:solidFill>
              </a:rPr>
              <a:t>插入 K 个乘号</a:t>
            </a:r>
            <a:r>
              <a:rPr sz="2800"/>
              <a:t>”，</a:t>
            </a:r>
            <a:r>
              <a:rPr lang="zh-CN" altLang="en-US" sz="2800"/>
              <a:t>作为</a:t>
            </a:r>
            <a:r>
              <a:rPr sz="2800"/>
              <a:t>一个整体对应一个“</a:t>
            </a:r>
            <a:r>
              <a:rPr lang="zh-CN" altLang="en-US" sz="2800"/>
              <a:t>解决</a:t>
            </a:r>
            <a:r>
              <a:rPr sz="2800"/>
              <a:t>方案”</a:t>
            </a:r>
            <a:r>
              <a:rPr lang="zh-CN" altLang="en-US" sz="2800"/>
              <a:t>（做法）</a:t>
            </a:r>
            <a:r>
              <a:rPr sz="2800"/>
              <a:t>；</a:t>
            </a:r>
          </a:p>
          <a:p>
            <a:pPr>
              <a:lnSpc>
                <a:spcPct val="140000"/>
              </a:lnSpc>
              <a:defRPr sz="3000"/>
            </a:pPr>
            <a:r>
              <a:rPr lang="zh-CN" altLang="en-US" sz="2800"/>
              <a:t>但</a:t>
            </a:r>
            <a:r>
              <a:rPr sz="2800"/>
              <a:t>实际上，一次</a:t>
            </a:r>
            <a:r>
              <a:rPr sz="2800"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只能</a:t>
            </a:r>
            <a:r>
              <a:rPr sz="2800"/>
              <a:t>插入一个乘号，需要K次才能完成“</a:t>
            </a:r>
            <a:r>
              <a:rPr sz="2800"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任务</a:t>
            </a:r>
            <a:r>
              <a:rPr sz="2800"/>
              <a:t>”！</a:t>
            </a:r>
            <a:endParaRPr lang="en-US" altLang="zh-CN" sz="2800"/>
          </a:p>
          <a:p>
            <a:pPr>
              <a:lnSpc>
                <a:spcPct val="140000"/>
              </a:lnSpc>
              <a:defRPr sz="3000"/>
            </a:pPr>
            <a:r>
              <a:rPr lang="zh-CN" altLang="en-US" sz="2800"/>
              <a:t>所以，</a:t>
            </a:r>
            <a:r>
              <a:rPr lang="zh-CN" altLang="en-US" sz="2800">
                <a:highlight>
                  <a:srgbClr val="FFFF00"/>
                </a:highlight>
              </a:rPr>
              <a:t>这个任务总是可以拆分成一系列分离的有序的子任务（操作步骤）</a:t>
            </a:r>
            <a:r>
              <a:rPr lang="zh-CN" altLang="en-US" sz="2800"/>
              <a:t>。</a:t>
            </a:r>
            <a:endParaRPr sz="2800"/>
          </a:p>
        </p:txBody>
      </p:sp>
      <p:sp>
        <p:nvSpPr>
          <p:cNvPr id="105" name="第1个乘号：有L-1种位置（假定数字串有L个数字）。…"/>
          <p:cNvSpPr txBox="1"/>
          <p:nvPr/>
        </p:nvSpPr>
        <p:spPr>
          <a:xfrm>
            <a:off x="559575" y="7148918"/>
            <a:ext cx="7843494" cy="1846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rPr lang="zh-CN" altLang="en-US" sz="2800">
                <a:solidFill>
                  <a:srgbClr val="FF0000"/>
                </a:solidFill>
              </a:rPr>
              <a:t>先考虑</a:t>
            </a:r>
            <a:r>
              <a:rPr sz="2800">
                <a:solidFill>
                  <a:srgbClr val="FF0000"/>
                </a:solidFill>
              </a:rPr>
              <a:t>第1个乘号</a:t>
            </a:r>
            <a:r>
              <a:rPr lang="zh-CN" altLang="en-US" sz="2800">
                <a:solidFill>
                  <a:srgbClr val="FF0000"/>
                </a:solidFill>
              </a:rPr>
              <a:t>的位置（这样做是有</a:t>
            </a:r>
            <a:r>
              <a:rPr lang="zh-CN" altLang="en-US" sz="2800">
                <a:solidFill>
                  <a:srgbClr val="FF0000"/>
                </a:solidFill>
                <a:highlight>
                  <a:srgbClr val="FFFF00"/>
                </a:highlight>
              </a:rPr>
              <a:t>道理</a:t>
            </a:r>
            <a:r>
              <a:rPr lang="zh-CN" altLang="en-US" sz="2800">
                <a:solidFill>
                  <a:srgbClr val="FF0000"/>
                </a:solidFill>
              </a:rPr>
              <a:t>的）</a:t>
            </a:r>
            <a:r>
              <a:rPr sz="2800"/>
              <a:t>：</a:t>
            </a:r>
            <a:br>
              <a:rPr lang="en-US" sz="2800"/>
            </a:br>
            <a:r>
              <a:rPr lang="zh-CN" altLang="en-US" sz="2800"/>
              <a:t>显然，</a:t>
            </a:r>
            <a:r>
              <a:rPr sz="2800"/>
              <a:t>有L-1种位置（假定数字串有L个数字）。</a:t>
            </a:r>
            <a:endParaRPr lang="en-US" sz="2800"/>
          </a:p>
          <a:p>
            <a:pPr>
              <a:lnSpc>
                <a:spcPct val="140000"/>
              </a:lnSpc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rPr lang="zh-CN" altLang="en-US" sz="2800"/>
              <a:t>但，</a:t>
            </a:r>
            <a:r>
              <a:rPr sz="2800"/>
              <a:t>哪个位置合适呢？不知道！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283CFB-E598-E8D7-72A0-888F19D8089B}"/>
              </a:ext>
            </a:extLst>
          </p:cNvPr>
          <p:cNvSpPr/>
          <p:nvPr/>
        </p:nvSpPr>
        <p:spPr>
          <a:xfrm>
            <a:off x="559575" y="8416343"/>
            <a:ext cx="5222383" cy="57884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1" animBg="1" advAuto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555613" y="9176053"/>
            <a:ext cx="310413" cy="46024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08" name="插入第1个乘号后"/>
          <p:cNvSpPr txBox="1"/>
          <p:nvPr/>
        </p:nvSpPr>
        <p:spPr>
          <a:xfrm>
            <a:off x="7061069" y="2166867"/>
            <a:ext cx="3393558" cy="678071"/>
          </a:xfrm>
          <a:prstGeom prst="rect">
            <a:avLst/>
          </a:prstGeom>
          <a:solidFill>
            <a:schemeClr val="accent4">
              <a:hueOff val="366961"/>
              <a:satOff val="4172"/>
              <a:lumOff val="11129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3000"/>
            </a:pPr>
            <a:r>
              <a:t>插入</a:t>
            </a:r>
            <a:r>
              <a:rPr lang="zh-CN" altLang="en-US"/>
              <a:t>“</a:t>
            </a:r>
            <a:r>
              <a: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第1个</a:t>
            </a:r>
            <a:r>
              <a:rPr lang="zh-CN" altLang="en-US">
                <a:solidFill>
                  <a:schemeClr val="tx1"/>
                </a:solidFill>
              </a:rPr>
              <a:t>”</a:t>
            </a:r>
            <a:r>
              <a:t>乘号后</a:t>
            </a:r>
          </a:p>
        </p:txBody>
      </p:sp>
      <p:grpSp>
        <p:nvGrpSpPr>
          <p:cNvPr id="111" name="成组"/>
          <p:cNvGrpSpPr/>
          <p:nvPr/>
        </p:nvGrpSpPr>
        <p:grpSpPr>
          <a:xfrm>
            <a:off x="599423" y="2033667"/>
            <a:ext cx="4072341" cy="1102562"/>
            <a:chOff x="38100" y="0"/>
            <a:chExt cx="4072340" cy="1102561"/>
          </a:xfrm>
        </p:grpSpPr>
        <p:graphicFrame>
          <p:nvGraphicFramePr>
            <p:cNvPr id="109" name="表格"/>
            <p:cNvGraphicFramePr/>
            <p:nvPr/>
          </p:nvGraphicFramePr>
          <p:xfrm>
            <a:off x="38100" y="452322"/>
            <a:ext cx="4072340" cy="650239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58176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5024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10" name="线条"/>
            <p:cNvSpPr/>
            <p:nvPr/>
          </p:nvSpPr>
          <p:spPr>
            <a:xfrm flipH="1">
              <a:off x="631487" y="0"/>
              <a:ext cx="1" cy="460246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12" name="解题思路：枚举的细节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解题思路：枚举的细节</a:t>
            </a:r>
          </a:p>
        </p:txBody>
      </p:sp>
      <p:sp>
        <p:nvSpPr>
          <p:cNvPr id="113" name="第1个乘号：有L-1种位置（假定数字串有L个数字）。哪个位置合适呢？不知道！----&gt;&gt; 枚举！"/>
          <p:cNvSpPr txBox="1"/>
          <p:nvPr/>
        </p:nvSpPr>
        <p:spPr>
          <a:xfrm>
            <a:off x="7080618" y="3136443"/>
            <a:ext cx="5132618" cy="1601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lnSpc>
                <a:spcPct val="140000"/>
              </a:lnSpc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第1个乘号：有L-1种位置（假定数字串有L个数字）。哪个位置合适呢？不知道！</a:t>
            </a:r>
            <a:r>
              <a:rPr>
                <a:latin typeface="Consolas" panose="020B0609020204030204" pitchFamily="49" charset="0"/>
              </a:rPr>
              <a:t>----&gt;&gt;</a:t>
            </a:r>
            <a: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枚举</a:t>
            </a:r>
            <a:r>
              <a:t>！</a:t>
            </a:r>
          </a:p>
        </p:txBody>
      </p:sp>
      <p:grpSp>
        <p:nvGrpSpPr>
          <p:cNvPr id="116" name="成组"/>
          <p:cNvGrpSpPr/>
          <p:nvPr/>
        </p:nvGrpSpPr>
        <p:grpSpPr>
          <a:xfrm>
            <a:off x="599423" y="3305162"/>
            <a:ext cx="4072341" cy="1096343"/>
            <a:chOff x="38100" y="0"/>
            <a:chExt cx="4072340" cy="1096342"/>
          </a:xfrm>
        </p:grpSpPr>
        <p:graphicFrame>
          <p:nvGraphicFramePr>
            <p:cNvPr id="114" name="表格"/>
            <p:cNvGraphicFramePr/>
            <p:nvPr/>
          </p:nvGraphicFramePr>
          <p:xfrm>
            <a:off x="38100" y="446103"/>
            <a:ext cx="4072340" cy="650239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58176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5024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15" name="线条"/>
            <p:cNvSpPr/>
            <p:nvPr/>
          </p:nvSpPr>
          <p:spPr>
            <a:xfrm>
              <a:off x="1205938" y="0"/>
              <a:ext cx="1" cy="460246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19" name="成组"/>
          <p:cNvGrpSpPr/>
          <p:nvPr/>
        </p:nvGrpSpPr>
        <p:grpSpPr>
          <a:xfrm>
            <a:off x="599423" y="4556752"/>
            <a:ext cx="4072341" cy="1129934"/>
            <a:chOff x="38100" y="0"/>
            <a:chExt cx="4072340" cy="1129932"/>
          </a:xfrm>
        </p:grpSpPr>
        <p:graphicFrame>
          <p:nvGraphicFramePr>
            <p:cNvPr id="117" name="表格"/>
            <p:cNvGraphicFramePr/>
            <p:nvPr/>
          </p:nvGraphicFramePr>
          <p:xfrm>
            <a:off x="38100" y="479693"/>
            <a:ext cx="4072340" cy="650239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58176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5024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18" name="线条"/>
            <p:cNvSpPr/>
            <p:nvPr/>
          </p:nvSpPr>
          <p:spPr>
            <a:xfrm>
              <a:off x="1794511" y="0"/>
              <a:ext cx="1" cy="460246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22" name="成组"/>
          <p:cNvGrpSpPr/>
          <p:nvPr/>
        </p:nvGrpSpPr>
        <p:grpSpPr>
          <a:xfrm>
            <a:off x="599423" y="5825138"/>
            <a:ext cx="4072341" cy="1129934"/>
            <a:chOff x="38100" y="0"/>
            <a:chExt cx="4072340" cy="1129932"/>
          </a:xfrm>
        </p:grpSpPr>
        <p:graphicFrame>
          <p:nvGraphicFramePr>
            <p:cNvPr id="120" name="表格"/>
            <p:cNvGraphicFramePr/>
            <p:nvPr/>
          </p:nvGraphicFramePr>
          <p:xfrm>
            <a:off x="38100" y="479693"/>
            <a:ext cx="4072340" cy="650239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58176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5024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21" name="线条"/>
            <p:cNvSpPr/>
            <p:nvPr/>
          </p:nvSpPr>
          <p:spPr>
            <a:xfrm>
              <a:off x="2367591" y="0"/>
              <a:ext cx="1" cy="460246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25" name="成组"/>
          <p:cNvGrpSpPr/>
          <p:nvPr/>
        </p:nvGrpSpPr>
        <p:grpSpPr>
          <a:xfrm>
            <a:off x="599423" y="7092571"/>
            <a:ext cx="4072341" cy="1131838"/>
            <a:chOff x="38100" y="0"/>
            <a:chExt cx="4072340" cy="1131836"/>
          </a:xfrm>
        </p:grpSpPr>
        <p:graphicFrame>
          <p:nvGraphicFramePr>
            <p:cNvPr id="123" name="表格"/>
            <p:cNvGraphicFramePr/>
            <p:nvPr/>
          </p:nvGraphicFramePr>
          <p:xfrm>
            <a:off x="38100" y="481597"/>
            <a:ext cx="4072340" cy="650239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58176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5024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24" name="线条"/>
            <p:cNvSpPr/>
            <p:nvPr/>
          </p:nvSpPr>
          <p:spPr>
            <a:xfrm>
              <a:off x="2946309" y="0"/>
              <a:ext cx="1" cy="460246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128" name="成组"/>
          <p:cNvGrpSpPr/>
          <p:nvPr/>
        </p:nvGrpSpPr>
        <p:grpSpPr>
          <a:xfrm>
            <a:off x="599423" y="8355295"/>
            <a:ext cx="4072341" cy="1143161"/>
            <a:chOff x="38100" y="0"/>
            <a:chExt cx="4072340" cy="1143160"/>
          </a:xfrm>
        </p:grpSpPr>
        <p:graphicFrame>
          <p:nvGraphicFramePr>
            <p:cNvPr id="126" name="表格"/>
            <p:cNvGraphicFramePr/>
            <p:nvPr/>
          </p:nvGraphicFramePr>
          <p:xfrm>
            <a:off x="38100" y="492921"/>
            <a:ext cx="4072340" cy="650239"/>
          </p:xfrm>
          <a:graphic>
            <a:graphicData uri="http://schemas.openxmlformats.org/drawingml/2006/table">
              <a:tbl>
                <a:tblPr bandRow="1">
                  <a:tableStyleId>{C7B018BB-80A7-4F77-B60F-C8B233D01FF8}</a:tableStyleId>
                </a:tblPr>
                <a:tblGrid>
                  <a:gridCol w="58176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81763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50240"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2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defRPr sz="1800"/>
                        </a:pPr>
                        <a:r>
                          <a:rPr sz="3000" b="1"/>
                          <a:t>5</a:t>
                        </a:r>
                      </a:p>
                    </a:txBody>
                    <a:tcPr marL="50800" marR="50800" marT="50800" marB="50800" anchor="ctr" horzOverflow="overflow">
                      <a:lnL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L>
                      <a:lnR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R>
                      <a:lnT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T>
                      <a:lnB w="5080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27" name="线条"/>
            <p:cNvSpPr/>
            <p:nvPr/>
          </p:nvSpPr>
          <p:spPr>
            <a:xfrm>
              <a:off x="3526451" y="0"/>
              <a:ext cx="1" cy="460246"/>
            </a:xfrm>
            <a:prstGeom prst="line">
              <a:avLst/>
            </a:prstGeom>
            <a:noFill/>
            <a:ln w="38100" cap="flat">
              <a:solidFill>
                <a:schemeClr val="accent1">
                  <a:lumOff val="-13575"/>
                </a:schemeClr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6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sp>
        <p:nvSpPr>
          <p:cNvPr id="129" name="“第1个”的含义：…"/>
          <p:cNvSpPr txBox="1"/>
          <p:nvPr/>
        </p:nvSpPr>
        <p:spPr>
          <a:xfrm>
            <a:off x="7128837" y="5326820"/>
            <a:ext cx="5623334" cy="17216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40000"/>
              </a:lnSpc>
              <a:defRPr sz="2600"/>
            </a:pPr>
            <a:r>
              <a:t>“第1个”</a:t>
            </a:r>
            <a:r>
              <a:rPr lang="zh-CN" altLang="en-US"/>
              <a:t>有两种</a:t>
            </a:r>
            <a:r>
              <a:t>含义</a:t>
            </a:r>
            <a:r>
              <a:rPr lang="zh-CN" altLang="en-US"/>
              <a:t>，哪种更有道理？</a:t>
            </a:r>
            <a:endParaRPr/>
          </a:p>
          <a:p>
            <a:pPr marL="416718" indent="-416718">
              <a:lnSpc>
                <a:spcPct val="140000"/>
              </a:lnSpc>
              <a:buSzPct val="145000"/>
              <a:buChar char="•"/>
              <a:defRPr sz="2600"/>
            </a:pPr>
            <a:r>
              <a: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从左往右</a:t>
            </a:r>
            <a:r>
              <a:t>位置上的第1个</a:t>
            </a:r>
          </a:p>
          <a:p>
            <a:pPr marL="416718" indent="-416718">
              <a:lnSpc>
                <a:spcPct val="140000"/>
              </a:lnSpc>
              <a:buSzPct val="145000"/>
              <a:buChar char="•"/>
              <a:defRPr sz="2600"/>
            </a:pPr>
            <a:r>
              <a: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从先到后</a:t>
            </a:r>
            <a:r>
              <a:t>时间上的第1个</a:t>
            </a:r>
          </a:p>
        </p:txBody>
      </p:sp>
      <p:pic>
        <p:nvPicPr>
          <p:cNvPr id="130" name="圆角矩形 圆角矩形" descr="圆角矩形 圆角矩形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916175" y="5932557"/>
            <a:ext cx="4533730" cy="6502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C7CCD37-F5B2-47BD-8C63-39CDFBFE2318}"/>
              </a:ext>
            </a:extLst>
          </p:cNvPr>
          <p:cNvSpPr txBox="1"/>
          <p:nvPr/>
        </p:nvSpPr>
        <p:spPr>
          <a:xfrm>
            <a:off x="7061069" y="7619115"/>
            <a:ext cx="5642570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都有道理！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但，位置上的第一个更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有利于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程序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枚举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3" presetClass="entr" presetSubtype="3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3" presetClass="entr" presetSubtype="32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3" presetClass="entr" presetSubtype="32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3" presetClass="entr" presetSubtype="3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3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6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1" animBg="1" advAuto="0"/>
      <p:bldP spid="116" grpId="2" animBg="1" advAuto="0"/>
      <p:bldP spid="119" grpId="3" animBg="1" advAuto="0"/>
      <p:bldP spid="122" grpId="4" animBg="1" advAuto="0"/>
      <p:bldP spid="125" grpId="5" animBg="1" advAuto="0"/>
      <p:bldP spid="128" grpId="6" animBg="1" advAuto="0"/>
      <p:bldP spid="129" grpId="7" animBg="1" advAuto="0"/>
      <p:bldP spid="130" grpId="8" animBg="1" advAuto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>
          <a:solidFill>
            <a:schemeClr val="tx1"/>
          </a:solidFill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3160</TotalTime>
  <Words>7340</Words>
  <Application>Microsoft Macintosh PowerPoint</Application>
  <PresentationFormat>自定义</PresentationFormat>
  <Paragraphs>1308</Paragraphs>
  <Slides>74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94" baseType="lpstr">
      <vt:lpstr>宋体</vt:lpstr>
      <vt:lpstr>Microsoft Yahei</vt:lpstr>
      <vt:lpstr>Microsoft Yahei</vt:lpstr>
      <vt:lpstr>Microsoft Yahei</vt:lpstr>
      <vt:lpstr>Iosevka Fixed</vt:lpstr>
      <vt:lpstr>Arial</vt:lpstr>
      <vt:lpstr>Arial Rounded MT Bold</vt:lpstr>
      <vt:lpstr>Calibri</vt:lpstr>
      <vt:lpstr>Calibri Light</vt:lpstr>
      <vt:lpstr>Consolas</vt:lpstr>
      <vt:lpstr>Courier</vt:lpstr>
      <vt:lpstr>Courier New</vt:lpstr>
      <vt:lpstr>Helvetica Neue</vt:lpstr>
      <vt:lpstr>Helvetica Neue Medium</vt:lpstr>
      <vt:lpstr>Lucida Handwriting</vt:lpstr>
      <vt:lpstr>Menlo</vt:lpstr>
      <vt:lpstr>Times New Roman</vt:lpstr>
      <vt:lpstr>Wide Latin</vt:lpstr>
      <vt:lpstr>Wingdings</vt:lpstr>
      <vt:lpstr>White</vt:lpstr>
      <vt:lpstr>PowerPoint 演示文稿</vt:lpstr>
      <vt:lpstr>PowerPoint 演示文稿</vt:lpstr>
      <vt:lpstr>PowerPoint 演示文稿</vt:lpstr>
      <vt:lpstr>第11讲 动态规划与递归算法</vt:lpstr>
      <vt:lpstr>【任务11.1】数字串中插入乘号</vt:lpstr>
      <vt:lpstr>【编程经验】思路不清无从下手时，就用实例来分析</vt:lpstr>
      <vt:lpstr>【编程经验】思路不清无从下手时，就用实例来分析</vt:lpstr>
      <vt:lpstr>【编程经验】在分析实例时，思考规律</vt:lpstr>
      <vt:lpstr>解题思路：枚举的细节</vt:lpstr>
      <vt:lpstr>解题思路：枚举的细节</vt:lpstr>
      <vt:lpstr>解题思路：规模变小的同一问题</vt:lpstr>
      <vt:lpstr>解题思路：递归求解</vt:lpstr>
      <vt:lpstr>解题思路：规模变小的同一问题</vt:lpstr>
      <vt:lpstr>解题思路：规模变小的同一问题</vt:lpstr>
      <vt:lpstr>解题思路：规模变小的同一问题</vt:lpstr>
      <vt:lpstr>解题思路：规模变小的同一问题</vt:lpstr>
      <vt:lpstr>解题思路：规模变小的同一问题</vt:lpstr>
      <vt:lpstr>解题思路：规模变小的同一问题</vt:lpstr>
      <vt:lpstr>解题思路：规模变小的同一问题</vt:lpstr>
      <vt:lpstr>通过实例发现算法思路的特点</vt:lpstr>
      <vt:lpstr>通过实例发现算法思路的特点（续）</vt:lpstr>
      <vt:lpstr>动态规划算法</vt:lpstr>
      <vt:lpstr>解题思路：与或图</vt:lpstr>
      <vt:lpstr>递归函数 int P(int left, int right, int k)</vt:lpstr>
      <vt:lpstr>用函数D(left, right)计算指定数字片段的值 – 观察规律</vt:lpstr>
      <vt:lpstr>用函数D(left, right)计算指定数字片段的值 – 观察规律</vt:lpstr>
      <vt:lpstr>用函数D(left, right)计算指定数字片段的值 – 计算技巧</vt:lpstr>
      <vt:lpstr>用函数D(left, right)计算指定数字片段的值 – 代码实现</vt:lpstr>
      <vt:lpstr>PowerPoint 演示文稿</vt:lpstr>
      <vt:lpstr>子问题重叠导致算法存在重复计算</vt:lpstr>
      <vt:lpstr>【编程技巧】备忘录：避免重复计算</vt:lpstr>
      <vt:lpstr>【任务11.2】钢条切割问题</vt:lpstr>
      <vt:lpstr>解题思路1：第一刀割在哪里？</vt:lpstr>
      <vt:lpstr>解题思路1（与或图）：枚举 + 递归</vt:lpstr>
      <vt:lpstr>PowerPoint 演示文稿</vt:lpstr>
      <vt:lpstr>优化/改进：带备忘录的递归算法</vt:lpstr>
      <vt:lpstr>解题思路2：枚举 + 分治 + 递归</vt:lpstr>
      <vt:lpstr>PowerPoint 演示文稿</vt:lpstr>
      <vt:lpstr>优化/改进：带备忘录的递归算法</vt:lpstr>
      <vt:lpstr>PowerPoint 演示文稿</vt:lpstr>
      <vt:lpstr>解题思路3：枚举 + 递推</vt:lpstr>
      <vt:lpstr>小结：动态规划算法求解问题的特点</vt:lpstr>
      <vt:lpstr>小结：动态规划算法的两种实现方式</vt:lpstr>
      <vt:lpstr>【任务11.3】地图导航</vt:lpstr>
      <vt:lpstr>【任务11.3】地图导航</vt:lpstr>
      <vt:lpstr>解题思路</vt:lpstr>
      <vt:lpstr>解题思路</vt:lpstr>
      <vt:lpstr>解题思路</vt:lpstr>
      <vt:lpstr>设计数据结构</vt:lpstr>
      <vt:lpstr>设计数据结构</vt:lpstr>
      <vt:lpstr>地图中的距离与对应的变量（二维数组元素）</vt:lpstr>
      <vt:lpstr>解题思路</vt:lpstr>
      <vt:lpstr>阶段1</vt:lpstr>
      <vt:lpstr>阶段2</vt:lpstr>
      <vt:lpstr>阶段3</vt:lpstr>
      <vt:lpstr>阶段4</vt:lpstr>
      <vt:lpstr>阶段5</vt:lpstr>
      <vt:lpstr>阶段6</vt:lpstr>
      <vt:lpstr>二维数组P中元素的通项计算式</vt:lpstr>
      <vt:lpstr>最终得到的二维数组P中各元素的数值</vt:lpstr>
      <vt:lpstr>PowerPoint 演示文稿</vt:lpstr>
      <vt:lpstr>【任务11.4】矩阵链的标量乘法次数</vt:lpstr>
      <vt:lpstr>矩阵A和B相乘的标量乘法次数</vt:lpstr>
      <vt:lpstr>矩阵A和B相乘的标量乘法次数</vt:lpstr>
      <vt:lpstr>输入样例与输出格式</vt:lpstr>
      <vt:lpstr>解题思路</vt:lpstr>
      <vt:lpstr>解题思路：m[i, j] 的计算公式</vt:lpstr>
      <vt:lpstr>解题思路：m[i, j] 的计算公式</vt:lpstr>
      <vt:lpstr>解题思路：递推求解所有 m[i, j]</vt:lpstr>
      <vt:lpstr>PowerPoint 演示文稿</vt:lpstr>
      <vt:lpstr>括号方案的输出</vt:lpstr>
      <vt:lpstr>PowerPoint 演示文稿</vt:lpstr>
      <vt:lpstr>思考题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程序设计基础</dc:title>
  <cp:lastModifiedBy>Ren Ju</cp:lastModifiedBy>
  <cp:revision>407</cp:revision>
  <dcterms:modified xsi:type="dcterms:W3CDTF">2024-11-03T07:26:07Z</dcterms:modified>
</cp:coreProperties>
</file>