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39" r:id="rId2"/>
    <p:sldId id="324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7104" autoAdjust="0"/>
  </p:normalViewPr>
  <p:slideViewPr>
    <p:cSldViewPr snapToGrid="0">
      <p:cViewPr varScale="1">
        <p:scale>
          <a:sx n="78" d="100"/>
          <a:sy n="7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8EF8-E826-420A-95C7-03BC11C9C93A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599A-C94C-48AA-8184-E5BF058A8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7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DE601-0062-CEBB-936B-7389EDD6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C48B50-8ADA-D92A-6C95-05A6D43BF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825EF8-D395-C9F5-29C1-97D16865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47878-31D7-5605-C150-C0797BBB9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6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DE601-0062-CEBB-936B-7389EDD6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C48B50-8ADA-D92A-6C95-05A6D43BF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825EF8-D395-C9F5-29C1-97D16865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247878-31D7-5605-C150-C0797BBB9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7B36A-A9E4-4FF0-8117-3F9EB9F201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0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4CAD-0661-4CC1-A11C-2C51EEE2F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7367A-06A7-4E1C-877A-DEC98CA31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2AE2-3FF2-42F0-B872-0A3E6D25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7767-4D04-46B2-8E4A-23C0A5EA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24430-A759-476E-8CBC-210BB7AA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9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EFC1-05C4-4012-8148-1F29AA74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926C-AC67-4B3F-BAAF-B7C545EC3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CDD8-EA18-48B8-A22D-54616AA6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8249-407E-4E16-8ADB-E368526A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1D925-8017-4CD3-A95E-4B9CBDDA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12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0E885-9424-44B7-A71C-C24EB67FA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43831-5C8D-404E-B6D5-AC3024F04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7DB7-7E37-4081-8195-E7DCE280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452B0-D631-44B2-A99C-7A89FFA2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F3B6-FF15-42F5-9DD9-90FCAD1C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73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6400-1B6D-451C-825F-8532433A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B0F7-59EB-4323-8D21-CFD04A347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0B23-B461-489A-BBCC-E8814A45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74E7-F767-46CA-95BF-A4D3E96F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9574C-7065-420D-8EE7-60A03105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1634-6919-4D5B-B095-47CD0EEC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827E-73F8-4551-B07A-896B9251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5434-412B-47F0-9E97-61D30EB5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539F-EC0C-4E7B-AF75-EADE3AE3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1145-4410-45B5-9E0A-D4A822BA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5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C290-CF8D-4580-A588-A8D1123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D42E-1788-45B1-85D8-291D89EFE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B2DA3-65FE-4555-A1FE-3ABBF7448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391CB-1AB0-4EF1-ACCE-9AD4F63E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46AB9-05DE-4E67-A497-2F4A098F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CBD43-BF88-4B24-9D57-4D9CE7A4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9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8BA8-4047-4DE4-914A-C2C7C7B7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D55FF-D6B6-4759-AC31-79F51955E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56CD8-AC84-4DCC-8B24-DF373E2E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4C837-31FE-4812-B93D-B38ABA9A0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2DC20-3F87-4B25-8DD6-0CC1AB261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5CDE-E0DE-4BC6-A1BA-6DC66050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22DEB-F898-4D80-973F-A86F87C75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3CE46-5AB4-464F-92D2-3D489E29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1D48-FBC8-4CD0-B801-4E64B86C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A0A75-C304-4A6B-85F1-911364BD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C44C-C52E-4B28-B075-9C838B8A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719D7-FC56-48AF-A063-FE934063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4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B4211-46C2-4F0C-9B29-AC7BA87D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AB760-2218-4D31-8E92-2E547743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C72FD-7EE1-4A2B-ACA2-14DDB356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B7A4-695A-4F0B-8096-DE341111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A061-B45F-4ACA-8421-68B9E6F3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CE387-A8C2-436F-8307-BB6C4B99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97FF-BC30-450E-9309-FE2EEFE7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1D6B6-D5BF-4348-AC06-200CB0B9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4019D-6955-4C5F-AEB0-DB9A1A97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C2B7-C8A9-45F5-89B3-85B754C5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ECC3B-EFB7-4524-87D7-68E58CE0F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D5188-08A0-4AE2-BDC5-C0B991D6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5BF95-230D-4B89-8A60-0908269D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CD4C-38EA-4918-BA77-8CFD627E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DDA6-35E2-4139-9B40-3196B668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9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625B0-1292-453D-9C8B-8122864D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BB32A-E5A2-41BD-BEAF-F3E50F0C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274E-1A94-4D9A-BC40-B7FDA91FA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8269-25F6-4E7D-87FB-0235C494F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DE481-5989-4A53-959D-B8C23356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1FB8-9A44-4F74-B94C-311EC78D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E85F-FC34-DAC3-D862-5A254937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CC72-8015-CCC3-E897-3188F81F0A88}"/>
              </a:ext>
            </a:extLst>
          </p:cNvPr>
          <p:cNvSpPr txBox="1">
            <a:spLocks/>
          </p:cNvSpPr>
          <p:nvPr/>
        </p:nvSpPr>
        <p:spPr>
          <a:xfrm>
            <a:off x="986149" y="977347"/>
            <a:ext cx="2552181" cy="5810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第二次作业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44DF6C-E85D-9C1E-C3AC-EE19AF5BC428}"/>
              </a:ext>
            </a:extLst>
          </p:cNvPr>
          <p:cNvSpPr txBox="1"/>
          <p:nvPr/>
        </p:nvSpPr>
        <p:spPr>
          <a:xfrm>
            <a:off x="1120903" y="1558404"/>
            <a:ext cx="9231508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AoS</a:t>
            </a:r>
            <a:r>
              <a:rPr lang="en-US" altLang="zh-CN" dirty="0"/>
              <a:t>(Array of Structure)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A90E95E-4443-D136-A7A9-39C6A253A891}"/>
              </a:ext>
            </a:extLst>
          </p:cNvPr>
          <p:cNvSpPr txBox="1">
            <a:spLocks/>
          </p:cNvSpPr>
          <p:nvPr/>
        </p:nvSpPr>
        <p:spPr>
          <a:xfrm>
            <a:off x="4007645" y="977346"/>
            <a:ext cx="2552181" cy="5810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err="1"/>
              <a:t>AoS</a:t>
            </a:r>
            <a:r>
              <a:rPr lang="en-US" altLang="zh-CN" sz="3600" dirty="0"/>
              <a:t> vs </a:t>
            </a:r>
            <a:r>
              <a:rPr lang="en-US" altLang="zh-CN" sz="3600" dirty="0" err="1"/>
              <a:t>SoA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808442-7EE8-D7FE-366C-6E0F95EE9BE6}"/>
              </a:ext>
            </a:extLst>
          </p:cNvPr>
          <p:cNvSpPr txBox="1"/>
          <p:nvPr/>
        </p:nvSpPr>
        <p:spPr>
          <a:xfrm>
            <a:off x="1145735" y="2293616"/>
            <a:ext cx="206180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typedef struct{</a:t>
            </a:r>
          </a:p>
          <a:p>
            <a:r>
              <a:rPr lang="fr-FR" altLang="zh-CN" dirty="0"/>
              <a:t>double x;</a:t>
            </a:r>
          </a:p>
          <a:p>
            <a:r>
              <a:rPr lang="fr-FR" altLang="zh-CN" dirty="0"/>
              <a:t>double y;</a:t>
            </a:r>
          </a:p>
          <a:p>
            <a:r>
              <a:rPr lang="fr-FR" altLang="zh-CN" dirty="0"/>
              <a:t>double z;</a:t>
            </a:r>
          </a:p>
          <a:p>
            <a:r>
              <a:rPr lang="fr-FR" altLang="zh-CN" dirty="0"/>
              <a:t>}XYZ;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10A48F-7355-8E47-19DB-E1C6226CBFC2}"/>
              </a:ext>
            </a:extLst>
          </p:cNvPr>
          <p:cNvSpPr txBox="1"/>
          <p:nvPr/>
        </p:nvSpPr>
        <p:spPr>
          <a:xfrm>
            <a:off x="3337329" y="2293616"/>
            <a:ext cx="206180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定义</a:t>
            </a:r>
            <a:r>
              <a:rPr lang="en-US" altLang="zh-CN" dirty="0">
                <a:latin typeface="+mn-ea"/>
              </a:rPr>
              <a:t>:</a:t>
            </a:r>
          </a:p>
          <a:p>
            <a:r>
              <a:rPr lang="en-US" altLang="zh-CN" dirty="0">
                <a:latin typeface="+mn-ea"/>
              </a:rPr>
              <a:t>XYZ </a:t>
            </a:r>
            <a:r>
              <a:rPr lang="en-US" altLang="zh-CN" dirty="0" err="1">
                <a:latin typeface="+mn-ea"/>
              </a:rPr>
              <a:t>xyz</a:t>
            </a:r>
            <a:r>
              <a:rPr lang="en-US" altLang="zh-CN" dirty="0">
                <a:latin typeface="+mn-ea"/>
              </a:rPr>
              <a:t>[3]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C1B4D9-DB90-3574-79A6-0027E64751A2}"/>
              </a:ext>
            </a:extLst>
          </p:cNvPr>
          <p:cNvSpPr/>
          <p:nvPr/>
        </p:nvSpPr>
        <p:spPr>
          <a:xfrm>
            <a:off x="5963478" y="2568682"/>
            <a:ext cx="665922" cy="32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18214E-47F7-9A96-5F2E-4BC5BBA87CF0}"/>
              </a:ext>
            </a:extLst>
          </p:cNvPr>
          <p:cNvSpPr/>
          <p:nvPr/>
        </p:nvSpPr>
        <p:spPr>
          <a:xfrm>
            <a:off x="6629400" y="2560351"/>
            <a:ext cx="665922" cy="32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E80BA6-D5E7-5F06-0DD2-976388917DAC}"/>
              </a:ext>
            </a:extLst>
          </p:cNvPr>
          <p:cNvSpPr/>
          <p:nvPr/>
        </p:nvSpPr>
        <p:spPr>
          <a:xfrm>
            <a:off x="7295322" y="2558743"/>
            <a:ext cx="665922" cy="327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CD3740-1637-6A18-28AF-8C94F0C7DF4A}"/>
              </a:ext>
            </a:extLst>
          </p:cNvPr>
          <p:cNvSpPr/>
          <p:nvPr/>
        </p:nvSpPr>
        <p:spPr>
          <a:xfrm>
            <a:off x="7961244" y="2558743"/>
            <a:ext cx="665922" cy="32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B6E57F-C760-3757-32ED-FA74A169BBC9}"/>
              </a:ext>
            </a:extLst>
          </p:cNvPr>
          <p:cNvSpPr/>
          <p:nvPr/>
        </p:nvSpPr>
        <p:spPr>
          <a:xfrm>
            <a:off x="8627166" y="2558742"/>
            <a:ext cx="665922" cy="32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14E6E9-A6B2-EEE0-F0BB-F25C4E9EF474}"/>
              </a:ext>
            </a:extLst>
          </p:cNvPr>
          <p:cNvSpPr/>
          <p:nvPr/>
        </p:nvSpPr>
        <p:spPr>
          <a:xfrm>
            <a:off x="9293088" y="2558742"/>
            <a:ext cx="665922" cy="327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877E96-F585-8E35-7D54-7593744BD95F}"/>
              </a:ext>
            </a:extLst>
          </p:cNvPr>
          <p:cNvSpPr/>
          <p:nvPr/>
        </p:nvSpPr>
        <p:spPr>
          <a:xfrm>
            <a:off x="9959010" y="2560351"/>
            <a:ext cx="665922" cy="32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7D1B08-1C41-3979-EEFF-337BAB369CB1}"/>
              </a:ext>
            </a:extLst>
          </p:cNvPr>
          <p:cNvSpPr/>
          <p:nvPr/>
        </p:nvSpPr>
        <p:spPr>
          <a:xfrm>
            <a:off x="10624932" y="2560350"/>
            <a:ext cx="665922" cy="32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50DAD0-66BF-A1AB-8F33-156646330833}"/>
              </a:ext>
            </a:extLst>
          </p:cNvPr>
          <p:cNvSpPr/>
          <p:nvPr/>
        </p:nvSpPr>
        <p:spPr>
          <a:xfrm>
            <a:off x="11290854" y="2560350"/>
            <a:ext cx="665922" cy="327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802AED-80F5-D291-168A-0FE6F04D206D}"/>
              </a:ext>
            </a:extLst>
          </p:cNvPr>
          <p:cNvSpPr txBox="1"/>
          <p:nvPr/>
        </p:nvSpPr>
        <p:spPr>
          <a:xfrm>
            <a:off x="1118683" y="5065045"/>
            <a:ext cx="206180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zh-CN" dirty="0"/>
              <a:t>typedef struct{</a:t>
            </a:r>
          </a:p>
          <a:p>
            <a:r>
              <a:rPr lang="fr-FR" altLang="zh-CN" dirty="0"/>
              <a:t>double *x;</a:t>
            </a:r>
          </a:p>
          <a:p>
            <a:r>
              <a:rPr lang="fr-FR" altLang="zh-CN" dirty="0"/>
              <a:t>double *y;</a:t>
            </a:r>
          </a:p>
          <a:p>
            <a:r>
              <a:rPr lang="fr-FR" altLang="zh-CN" dirty="0"/>
              <a:t>double *z;</a:t>
            </a:r>
          </a:p>
          <a:p>
            <a:r>
              <a:rPr lang="fr-FR" altLang="zh-CN" dirty="0"/>
              <a:t>}XYZ;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20D0EB-F8C8-F461-34C1-AAAEAEF5CEE9}"/>
              </a:ext>
            </a:extLst>
          </p:cNvPr>
          <p:cNvSpPr txBox="1"/>
          <p:nvPr/>
        </p:nvSpPr>
        <p:spPr>
          <a:xfrm>
            <a:off x="1118683" y="4329833"/>
            <a:ext cx="318496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err="1"/>
              <a:t>SoA</a:t>
            </a:r>
            <a:r>
              <a:rPr lang="en-US" altLang="zh-CN" dirty="0"/>
              <a:t>(Structure of</a:t>
            </a:r>
            <a:r>
              <a:rPr lang="zh-CN" altLang="en-US" dirty="0"/>
              <a:t> </a:t>
            </a:r>
            <a:r>
              <a:rPr lang="en-US" altLang="zh-CN" dirty="0"/>
              <a:t>Array)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8302B1-C1D1-5F47-22CF-788D0B43ABD3}"/>
              </a:ext>
            </a:extLst>
          </p:cNvPr>
          <p:cNvSpPr txBox="1"/>
          <p:nvPr/>
        </p:nvSpPr>
        <p:spPr>
          <a:xfrm>
            <a:off x="3337329" y="5065045"/>
            <a:ext cx="2626149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定义与分配内存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XYZ </a:t>
            </a:r>
            <a:r>
              <a:rPr lang="en-US" altLang="zh-CN" dirty="0" err="1"/>
              <a:t>xyz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xyz.x</a:t>
            </a:r>
            <a:r>
              <a:rPr lang="en-US" altLang="zh-CN" dirty="0"/>
              <a:t> = new double[4];</a:t>
            </a:r>
          </a:p>
          <a:p>
            <a:r>
              <a:rPr lang="en-US" altLang="zh-CN" dirty="0" err="1"/>
              <a:t>xyz.y</a:t>
            </a:r>
            <a:r>
              <a:rPr lang="en-US" altLang="zh-CN" dirty="0"/>
              <a:t> = new double[4];</a:t>
            </a:r>
          </a:p>
          <a:p>
            <a:r>
              <a:rPr lang="en-US" altLang="zh-CN" dirty="0" err="1"/>
              <a:t>xyz.z</a:t>
            </a:r>
            <a:r>
              <a:rPr lang="en-US" altLang="zh-CN" dirty="0"/>
              <a:t> = new double[4];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D24906-23B6-1CFE-2A23-93F8DC608B77}"/>
              </a:ext>
            </a:extLst>
          </p:cNvPr>
          <p:cNvSpPr txBox="1"/>
          <p:nvPr/>
        </p:nvSpPr>
        <p:spPr>
          <a:xfrm>
            <a:off x="5963478" y="2054625"/>
            <a:ext cx="1143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内存布局</a:t>
            </a:r>
            <a:endParaRPr lang="en-US" altLang="zh-CN" dirty="0"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E7CEE0-DFCC-BC70-B871-51B8EFB08A86}"/>
              </a:ext>
            </a:extLst>
          </p:cNvPr>
          <p:cNvSpPr/>
          <p:nvPr/>
        </p:nvSpPr>
        <p:spPr>
          <a:xfrm>
            <a:off x="6440556" y="5160361"/>
            <a:ext cx="665922" cy="32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E48DB8-EB23-061B-6666-83A0F7E2E3F2}"/>
              </a:ext>
            </a:extLst>
          </p:cNvPr>
          <p:cNvSpPr/>
          <p:nvPr/>
        </p:nvSpPr>
        <p:spPr>
          <a:xfrm>
            <a:off x="7106478" y="5161969"/>
            <a:ext cx="665922" cy="32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2BA974-8655-B6B6-9EFD-71C5D40B4503}"/>
              </a:ext>
            </a:extLst>
          </p:cNvPr>
          <p:cNvSpPr/>
          <p:nvPr/>
        </p:nvSpPr>
        <p:spPr>
          <a:xfrm>
            <a:off x="7772400" y="5160361"/>
            <a:ext cx="665922" cy="32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51E586-05A2-2A69-4768-4EE86C05848E}"/>
              </a:ext>
            </a:extLst>
          </p:cNvPr>
          <p:cNvSpPr/>
          <p:nvPr/>
        </p:nvSpPr>
        <p:spPr>
          <a:xfrm>
            <a:off x="8438322" y="5160361"/>
            <a:ext cx="665922" cy="32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4CACEBF-2514-DDDB-8052-E87557B793D1}"/>
              </a:ext>
            </a:extLst>
          </p:cNvPr>
          <p:cNvSpPr/>
          <p:nvPr/>
        </p:nvSpPr>
        <p:spPr>
          <a:xfrm>
            <a:off x="6440556" y="5648069"/>
            <a:ext cx="665922" cy="32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B7655D-10C1-90DD-4853-0A2E09B86E0A}"/>
              </a:ext>
            </a:extLst>
          </p:cNvPr>
          <p:cNvSpPr/>
          <p:nvPr/>
        </p:nvSpPr>
        <p:spPr>
          <a:xfrm>
            <a:off x="7106478" y="5649677"/>
            <a:ext cx="665922" cy="32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A9D44F3-D6B7-5B39-61E4-FB9FBE03F6EA}"/>
              </a:ext>
            </a:extLst>
          </p:cNvPr>
          <p:cNvSpPr/>
          <p:nvPr/>
        </p:nvSpPr>
        <p:spPr>
          <a:xfrm>
            <a:off x="7772400" y="5648069"/>
            <a:ext cx="665922" cy="32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B592F6-6431-FC12-0A21-F9CF50F50562}"/>
              </a:ext>
            </a:extLst>
          </p:cNvPr>
          <p:cNvSpPr/>
          <p:nvPr/>
        </p:nvSpPr>
        <p:spPr>
          <a:xfrm>
            <a:off x="8438322" y="5648069"/>
            <a:ext cx="665922" cy="327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456B87-C0B4-22C7-C8AB-52BD9CA13502}"/>
              </a:ext>
            </a:extLst>
          </p:cNvPr>
          <p:cNvSpPr/>
          <p:nvPr/>
        </p:nvSpPr>
        <p:spPr>
          <a:xfrm>
            <a:off x="6440556" y="6145240"/>
            <a:ext cx="665922" cy="327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69D8324-5DA5-3263-8FCF-17690F67C1E9}"/>
              </a:ext>
            </a:extLst>
          </p:cNvPr>
          <p:cNvSpPr/>
          <p:nvPr/>
        </p:nvSpPr>
        <p:spPr>
          <a:xfrm>
            <a:off x="7106478" y="6146848"/>
            <a:ext cx="665922" cy="327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3A0BE7-FEC4-3F83-D802-A96C1906C11A}"/>
              </a:ext>
            </a:extLst>
          </p:cNvPr>
          <p:cNvSpPr/>
          <p:nvPr/>
        </p:nvSpPr>
        <p:spPr>
          <a:xfrm>
            <a:off x="7772400" y="6145240"/>
            <a:ext cx="665922" cy="327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25CA543-DD54-F0D4-A683-2EDCC05746F4}"/>
              </a:ext>
            </a:extLst>
          </p:cNvPr>
          <p:cNvSpPr/>
          <p:nvPr/>
        </p:nvSpPr>
        <p:spPr>
          <a:xfrm>
            <a:off x="8438322" y="6145240"/>
            <a:ext cx="665922" cy="3279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2C6B26-3FEE-5384-F9DD-1B9E60947D1B}"/>
              </a:ext>
            </a:extLst>
          </p:cNvPr>
          <p:cNvCxnSpPr>
            <a:endCxn id="22" idx="1"/>
          </p:cNvCxnSpPr>
          <p:nvPr/>
        </p:nvCxnSpPr>
        <p:spPr>
          <a:xfrm flipV="1">
            <a:off x="5496339" y="5324357"/>
            <a:ext cx="944217" cy="499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559F87E-1761-EE45-3F85-9DB38D7EA36C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496339" y="5812065"/>
            <a:ext cx="944217" cy="271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C14A0E7-270E-96D9-050C-25F121A574BF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5496339" y="6309236"/>
            <a:ext cx="944217" cy="43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E85F-FC34-DAC3-D862-5A254937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CC72-8015-CCC3-E897-3188F81F0A88}"/>
              </a:ext>
            </a:extLst>
          </p:cNvPr>
          <p:cNvSpPr txBox="1">
            <a:spLocks/>
          </p:cNvSpPr>
          <p:nvPr/>
        </p:nvSpPr>
        <p:spPr>
          <a:xfrm>
            <a:off x="986149" y="977347"/>
            <a:ext cx="6309800" cy="5810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第二次作业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44DF6C-E85D-9C1E-C3AC-EE19AF5BC428}"/>
              </a:ext>
            </a:extLst>
          </p:cNvPr>
          <p:cNvSpPr txBox="1"/>
          <p:nvPr/>
        </p:nvSpPr>
        <p:spPr>
          <a:xfrm>
            <a:off x="1120903" y="1558404"/>
            <a:ext cx="9231508" cy="458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/>
              <a:t>作业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1</a:t>
            </a:r>
            <a:r>
              <a:rPr lang="zh-CN" altLang="en-US" sz="1400" dirty="0"/>
              <a:t>、任选硬件和软件平台，把</a:t>
            </a:r>
            <a:r>
              <a:rPr lang="en-US" altLang="zh-CN" sz="1400" dirty="0"/>
              <a:t>homework2.cpp</a:t>
            </a:r>
            <a:r>
              <a:rPr lang="zh-CN" altLang="en-US" sz="1400" dirty="0"/>
              <a:t>中的</a:t>
            </a:r>
            <a:r>
              <a:rPr lang="en-US" altLang="zh-CN" sz="1400" dirty="0"/>
              <a:t>elements</a:t>
            </a:r>
            <a:r>
              <a:rPr lang="zh-CN" altLang="en-US" sz="1400" dirty="0"/>
              <a:t>改成</a:t>
            </a:r>
            <a:r>
              <a:rPr lang="en-US" altLang="zh-CN" sz="1400" dirty="0" err="1"/>
              <a:t>SoA</a:t>
            </a:r>
            <a:r>
              <a:rPr lang="zh-CN" altLang="en-US" sz="1400" dirty="0"/>
              <a:t>分配方式，并按照</a:t>
            </a:r>
            <a:r>
              <a:rPr lang="en-US" altLang="zh-CN" sz="1400" dirty="0" err="1"/>
              <a:t>SoA</a:t>
            </a:r>
            <a:r>
              <a:rPr lang="zh-CN" altLang="en-US" sz="1400" dirty="0"/>
              <a:t>方式修改后面的代码，保证输出的</a:t>
            </a:r>
            <a:r>
              <a:rPr lang="en-US" altLang="zh-CN" sz="1400" dirty="0"/>
              <a:t>sum</a:t>
            </a:r>
            <a:r>
              <a:rPr lang="zh-CN" altLang="en-US" sz="1400" dirty="0"/>
              <a:t>值与原代码一致。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、使用内存对齐、循环展开和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FMA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等方式优化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SoA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代码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/>
              <a:t>3</a:t>
            </a:r>
            <a:r>
              <a:rPr lang="zh-CN" altLang="en-US" sz="1400" dirty="0"/>
              <a:t>、编译时使用</a:t>
            </a:r>
            <a:r>
              <a:rPr lang="en-US" altLang="zh-CN" sz="1400" dirty="0"/>
              <a:t>-O2</a:t>
            </a:r>
            <a:r>
              <a:rPr lang="zh-CN" altLang="en-US" sz="1400" dirty="0"/>
              <a:t>选项，可以增加定制编译选项，如</a:t>
            </a:r>
            <a:r>
              <a:rPr lang="en-US" altLang="zh-CN" sz="1400" dirty="0"/>
              <a:t>-</a:t>
            </a:r>
            <a:r>
              <a:rPr lang="en-US" altLang="zh-CN" sz="1400" dirty="0" err="1"/>
              <a:t>ftree</a:t>
            </a:r>
            <a:r>
              <a:rPr lang="en-US" altLang="zh-CN" sz="1400" dirty="0"/>
              <a:t>-vectorize -</a:t>
            </a:r>
            <a:r>
              <a:rPr lang="en-US" altLang="zh-CN" sz="1400" dirty="0" err="1"/>
              <a:t>funroll</a:t>
            </a:r>
            <a:r>
              <a:rPr lang="en-US" altLang="zh-CN" sz="1400" dirty="0"/>
              <a:t>-loops –march=</a:t>
            </a:r>
            <a:r>
              <a:rPr lang="zh-CN" altLang="en-US" sz="1400" dirty="0"/>
              <a:t>，或类似选项。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提交内容</a:t>
            </a:r>
            <a:endParaRPr lang="en-US" altLang="zh-CN" sz="1400" i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、硬件和软件环境，</a:t>
            </a:r>
            <a:r>
              <a:rPr lang="en-US" altLang="zh-CN" sz="1400" i="0" dirty="0">
                <a:solidFill>
                  <a:srgbClr val="000000"/>
                </a:solidFill>
                <a:effectLst/>
                <a:latin typeface="+mn-ea"/>
              </a:rPr>
              <a:t>CPU</a:t>
            </a:r>
            <a:r>
              <a:rPr lang="zh-CN" altLang="en-US" sz="1400" i="0" dirty="0">
                <a:solidFill>
                  <a:srgbClr val="000000"/>
                </a:solidFill>
                <a:effectLst/>
                <a:latin typeface="+mn-ea"/>
              </a:rPr>
              <a:t>型号、操作系统（是否虚拟机）和编译器版本等信息。</a:t>
            </a:r>
            <a:endParaRPr lang="en-US" altLang="zh-CN" sz="1400" i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、原代码、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SoA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方式以及各个优化方法的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sum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值和计时。建议使用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”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numactl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 --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membind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=0 --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cpubind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=0”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或类似方式绑定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CPU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运行。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perf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stat –d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或类似工具分析各个版本。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评分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提交内容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已经比较熟悉，本次不计分；提交内容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，原代码和</a:t>
            </a:r>
            <a:r>
              <a:rPr lang="en-US" altLang="zh-CN" sz="1400" dirty="0" err="1">
                <a:solidFill>
                  <a:srgbClr val="000000"/>
                </a:solidFill>
                <a:latin typeface="+mn-ea"/>
              </a:rPr>
              <a:t>SoA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方式结果，满分</a:t>
            </a:r>
            <a:r>
              <a:rPr lang="en-US" altLang="zh-CN" sz="140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+mn-ea"/>
              </a:rPr>
              <a:t>分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，增加一种优化方式加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分，最多加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分；提交内容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，满分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分。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自己可以给出一个评分，并说明理由。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442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340</Words>
  <Application>Microsoft Office PowerPoint</Application>
  <PresentationFormat>宽屏</PresentationFormat>
  <Paragraphs>57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黎雷生</dc:creator>
  <cp:lastModifiedBy>雷生 黎</cp:lastModifiedBy>
  <cp:revision>2121</cp:revision>
  <dcterms:created xsi:type="dcterms:W3CDTF">2022-12-30T10:18:17Z</dcterms:created>
  <dcterms:modified xsi:type="dcterms:W3CDTF">2025-03-25T10:48:38Z</dcterms:modified>
</cp:coreProperties>
</file>