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326" r:id="rId2"/>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01" autoAdjust="0"/>
  </p:normalViewPr>
  <p:slideViewPr>
    <p:cSldViewPr>
      <p:cViewPr varScale="1">
        <p:scale>
          <a:sx n="82" d="100"/>
          <a:sy n="82" d="100"/>
        </p:scale>
        <p:origin x="-146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54385-F994-4AA2-9BF5-C8E50B79233E}" type="datetimeFigureOut">
              <a:rPr lang="zh-CN" altLang="en-US" smtClean="0"/>
              <a:t>2017/9/25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689290-A665-4AFA-81ED-AE2DA7B9D8C1}" type="slidenum">
              <a:rPr lang="zh-CN" altLang="en-US" smtClean="0"/>
              <a:t>‹#›</a:t>
            </a:fld>
            <a:endParaRPr lang="zh-CN" altLang="en-US"/>
          </a:p>
        </p:txBody>
      </p:sp>
    </p:spTree>
    <p:extLst>
      <p:ext uri="{BB962C8B-B14F-4D97-AF65-F5344CB8AC3E}">
        <p14:creationId xmlns:p14="http://schemas.microsoft.com/office/powerpoint/2010/main" val="11833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689290-A665-4AFA-81ED-AE2DA7B9D8C1}" type="slidenum">
              <a:rPr lang="zh-CN" altLang="en-US" smtClean="0"/>
              <a:t>19</a:t>
            </a:fld>
            <a:endParaRPr lang="zh-CN" altLang="en-US"/>
          </a:p>
        </p:txBody>
      </p:sp>
    </p:spTree>
    <p:extLst>
      <p:ext uri="{BB962C8B-B14F-4D97-AF65-F5344CB8AC3E}">
        <p14:creationId xmlns:p14="http://schemas.microsoft.com/office/powerpoint/2010/main" val="362626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63644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294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547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7801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0829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786191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0977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2771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1894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743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2198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69848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封装、继承、多态</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92" y="2204864"/>
            <a:ext cx="3640162" cy="3640162"/>
          </a:xfrm>
        </p:spPr>
      </p:pic>
    </p:spTree>
    <p:extLst>
      <p:ext uri="{BB962C8B-B14F-4D97-AF65-F5344CB8AC3E}">
        <p14:creationId xmlns:p14="http://schemas.microsoft.com/office/powerpoint/2010/main" val="239226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pPr marL="0" indent="0">
              <a:buNone/>
            </a:pPr>
            <a:r>
              <a:rPr lang="zh-CN" altLang="en-US" dirty="0"/>
              <a:t>这个故事告诉我们，国王要听的只是鸭子的叫声，这个声音的主人到底是鸡还是鸭并不重要。鸭子类型指导我们只关注对象的行为，而不关注对象本身，也就是关注</a:t>
            </a:r>
            <a:r>
              <a:rPr lang="en-US" altLang="zh-CN" dirty="0"/>
              <a:t>HAS-A</a:t>
            </a:r>
            <a:r>
              <a:rPr lang="zh-CN" altLang="en-US" dirty="0"/>
              <a:t>，而不是</a:t>
            </a:r>
            <a:r>
              <a:rPr lang="en-US" altLang="zh-CN" dirty="0"/>
              <a:t>IS-A</a:t>
            </a:r>
            <a:r>
              <a:rPr lang="zh-CN" altLang="en-US" dirty="0"/>
              <a:t>。</a:t>
            </a:r>
          </a:p>
        </p:txBody>
      </p:sp>
    </p:spTree>
    <p:extLst>
      <p:ext uri="{BB962C8B-B14F-4D97-AF65-F5344CB8AC3E}">
        <p14:creationId xmlns:p14="http://schemas.microsoft.com/office/powerpoint/2010/main" val="134445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pPr marL="0" indent="0">
              <a:buNone/>
            </a:pP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2248"/>
            <a:ext cx="46767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653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484784"/>
            <a:ext cx="89820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647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742211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234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r>
              <a:rPr lang="zh-CN" altLang="en-US" dirty="0"/>
              <a:t>我们看到，对于加入合唱团的动物，大臣们根本无需检查它们的类型，而是只需要保证它们拥有</a:t>
            </a:r>
            <a:r>
              <a:rPr lang="en-US" altLang="zh-CN" dirty="0" err="1"/>
              <a:t>duckSinging</a:t>
            </a:r>
            <a:r>
              <a:rPr lang="zh-CN" altLang="en-US" dirty="0"/>
              <a:t>方法</a:t>
            </a:r>
            <a:r>
              <a:rPr lang="zh-CN" altLang="en-US" dirty="0" smtClean="0"/>
              <a:t>。</a:t>
            </a:r>
            <a:endParaRPr lang="en-US" altLang="zh-CN" dirty="0" smtClean="0"/>
          </a:p>
          <a:p>
            <a:endParaRPr lang="en-US" altLang="zh-CN" dirty="0"/>
          </a:p>
          <a:p>
            <a:r>
              <a:rPr lang="zh-CN" altLang="en-US" dirty="0" smtClean="0"/>
              <a:t>如果</a:t>
            </a:r>
            <a:r>
              <a:rPr lang="zh-CN" altLang="en-US" dirty="0"/>
              <a:t>下次期望加入合唱团的是一只小狗，而这只小狗刚好也会鸭子叫，我相信这只小狗也能顺利加入。</a:t>
            </a:r>
          </a:p>
        </p:txBody>
      </p:sp>
    </p:spTree>
    <p:extLst>
      <p:ext uri="{BB962C8B-B14F-4D97-AF65-F5344CB8AC3E}">
        <p14:creationId xmlns:p14="http://schemas.microsoft.com/office/powerpoint/2010/main" val="2579588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r>
              <a:rPr lang="zh-CN" altLang="en-US" dirty="0"/>
              <a:t>在动态类型语言的面向对象设计中，鸭子类型的概念至关重要</a:t>
            </a:r>
            <a:r>
              <a:rPr lang="zh-CN" altLang="en-US" dirty="0" smtClean="0"/>
              <a:t>。</a:t>
            </a:r>
            <a:endParaRPr lang="en-US" altLang="zh-CN" dirty="0" smtClean="0"/>
          </a:p>
          <a:p>
            <a:endParaRPr lang="en-US" altLang="zh-CN" dirty="0"/>
          </a:p>
          <a:p>
            <a:r>
              <a:rPr lang="zh-CN" altLang="en-US" dirty="0" smtClean="0"/>
              <a:t>利用</a:t>
            </a:r>
            <a:r>
              <a:rPr lang="zh-CN" altLang="en-US" dirty="0"/>
              <a:t>鸭子类型的思想，我们不必借助超类型的帮助，就能轻松地在动态类型语言中实现一个原则：“面向接口编程，而不是面向实现编程”。</a:t>
            </a:r>
          </a:p>
        </p:txBody>
      </p:sp>
    </p:spTree>
    <p:extLst>
      <p:ext uri="{BB962C8B-B14F-4D97-AF65-F5344CB8AC3E}">
        <p14:creationId xmlns:p14="http://schemas.microsoft.com/office/powerpoint/2010/main" val="2333174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lstStyle/>
          <a:p>
            <a:pPr marL="0" indent="0">
              <a:buNone/>
            </a:pPr>
            <a:r>
              <a:rPr lang="zh-CN" altLang="en-US" dirty="0"/>
              <a:t>例如，一个对象若有</a:t>
            </a:r>
            <a:r>
              <a:rPr lang="en-US" altLang="zh-CN" dirty="0"/>
              <a:t>push</a:t>
            </a:r>
            <a:r>
              <a:rPr lang="zh-CN" altLang="en-US" dirty="0"/>
              <a:t>和</a:t>
            </a:r>
            <a:r>
              <a:rPr lang="en-US" altLang="zh-CN" dirty="0"/>
              <a:t>pop</a:t>
            </a:r>
            <a:r>
              <a:rPr lang="zh-CN" altLang="en-US" dirty="0"/>
              <a:t>方法，并且这些方法提供了正确的实现，它就可以被当作栈来使用。一个对象如果有</a:t>
            </a:r>
            <a:r>
              <a:rPr lang="en-US" altLang="zh-CN" dirty="0"/>
              <a:t>length</a:t>
            </a:r>
            <a:r>
              <a:rPr lang="zh-CN" altLang="en-US" dirty="0"/>
              <a:t>属性，也可以依照下标来存取属性（最好还要拥有</a:t>
            </a:r>
            <a:r>
              <a:rPr lang="en-US" altLang="zh-CN" dirty="0"/>
              <a:t>slice</a:t>
            </a:r>
            <a:r>
              <a:rPr lang="zh-CN" altLang="en-US" dirty="0"/>
              <a:t>和</a:t>
            </a:r>
            <a:r>
              <a:rPr lang="en-US" altLang="zh-CN" dirty="0"/>
              <a:t>splice</a:t>
            </a:r>
            <a:r>
              <a:rPr lang="zh-CN" altLang="en-US" dirty="0"/>
              <a:t>等方法），这个对象就可以被当作数组来使用。</a:t>
            </a:r>
          </a:p>
        </p:txBody>
      </p:sp>
    </p:spTree>
    <p:extLst>
      <p:ext uri="{BB962C8B-B14F-4D97-AF65-F5344CB8AC3E}">
        <p14:creationId xmlns:p14="http://schemas.microsoft.com/office/powerpoint/2010/main" val="215087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normAutofit/>
          </a:bodyPr>
          <a:lstStyle/>
          <a:p>
            <a:r>
              <a:rPr lang="zh-CN" altLang="en-US" dirty="0"/>
              <a:t>“多态”一词源于希腊文</a:t>
            </a:r>
            <a:r>
              <a:rPr lang="en-US" altLang="zh-CN" dirty="0"/>
              <a:t>polymorphism</a:t>
            </a:r>
            <a:r>
              <a:rPr lang="zh-CN" altLang="en-US" dirty="0"/>
              <a:t>，拆开来看是</a:t>
            </a:r>
            <a:r>
              <a:rPr lang="en-US" altLang="zh-CN" dirty="0"/>
              <a:t>poly</a:t>
            </a:r>
            <a:r>
              <a:rPr lang="zh-CN" altLang="en-US" dirty="0"/>
              <a:t>（复数）</a:t>
            </a:r>
            <a:r>
              <a:rPr lang="en-US" altLang="zh-CN" dirty="0"/>
              <a:t>+morph</a:t>
            </a:r>
            <a:r>
              <a:rPr lang="zh-CN" altLang="en-US" dirty="0"/>
              <a:t>（形态）</a:t>
            </a:r>
            <a:r>
              <a:rPr lang="en-US" altLang="zh-CN" dirty="0"/>
              <a:t>+ism</a:t>
            </a:r>
            <a:r>
              <a:rPr lang="zh-CN" altLang="en-US" dirty="0"/>
              <a:t>，从字面上我们可以理解为复数形态</a:t>
            </a:r>
            <a:r>
              <a:rPr lang="zh-CN" altLang="en-US" dirty="0" smtClean="0"/>
              <a:t>。</a:t>
            </a:r>
            <a:endParaRPr lang="en-US" altLang="zh-CN" dirty="0" smtClean="0"/>
          </a:p>
          <a:p>
            <a:endParaRPr lang="en-US" altLang="zh-CN" dirty="0"/>
          </a:p>
          <a:p>
            <a:r>
              <a:rPr lang="zh-CN" altLang="en-US" dirty="0" smtClean="0"/>
              <a:t>同</a:t>
            </a:r>
            <a:r>
              <a:rPr lang="zh-CN" altLang="en-US" dirty="0"/>
              <a:t>一操作作用于不同的对象上面，可以产生不同的解释和不同的执行结果</a:t>
            </a:r>
            <a:r>
              <a:rPr lang="zh-CN" altLang="en-US" dirty="0" smtClean="0"/>
              <a:t>。</a:t>
            </a:r>
            <a:endParaRPr lang="zh-CN" altLang="en-US" dirty="0"/>
          </a:p>
        </p:txBody>
      </p:sp>
    </p:spTree>
    <p:extLst>
      <p:ext uri="{BB962C8B-B14F-4D97-AF65-F5344CB8AC3E}">
        <p14:creationId xmlns:p14="http://schemas.microsoft.com/office/powerpoint/2010/main" val="2986505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pPr marL="0" indent="0">
              <a:buNone/>
            </a:pPr>
            <a:r>
              <a:rPr lang="zh-CN" altLang="en-US" dirty="0"/>
              <a:t>一</a:t>
            </a:r>
            <a:r>
              <a:rPr lang="zh-CN" altLang="en-US" dirty="0" smtClean="0"/>
              <a:t>个故事：</a:t>
            </a:r>
            <a:endParaRPr lang="en-US" altLang="zh-CN" dirty="0" smtClean="0"/>
          </a:p>
          <a:p>
            <a:pPr marL="0" indent="0">
              <a:buNone/>
            </a:pPr>
            <a:r>
              <a:rPr lang="zh-CN" altLang="en-US" dirty="0"/>
              <a:t>主人家里养了两只动物，分别是一只鸭和一只鸡，当主人向它们发出“叫”的命令时，鸭会“嘎嘎嘎”地叫，而鸡会“咯咯咯”地叫。这两只动物都会以自己的方式来发出叫声。它们同样“都是动物，并且可以发出叫声”，但根据主人的指令，它们会各自发出不同的叫声。</a:t>
            </a:r>
          </a:p>
        </p:txBody>
      </p:sp>
    </p:spTree>
    <p:extLst>
      <p:ext uri="{BB962C8B-B14F-4D97-AF65-F5344CB8AC3E}">
        <p14:creationId xmlns:p14="http://schemas.microsoft.com/office/powerpoint/2010/main" val="2730642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437320"/>
            <a:ext cx="52578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35690" y="1917702"/>
            <a:ext cx="2664296" cy="646331"/>
          </a:xfrm>
          <a:prstGeom prst="rect">
            <a:avLst/>
          </a:prstGeom>
          <a:noFill/>
        </p:spPr>
        <p:txBody>
          <a:bodyPr wrap="square" rtlCol="0">
            <a:spAutoFit/>
          </a:bodyPr>
          <a:lstStyle/>
          <a:p>
            <a:pPr marL="342900" indent="-342900">
              <a:buFont typeface="+mj-lt"/>
              <a:buAutoNum type="arabicPeriod"/>
            </a:pPr>
            <a:r>
              <a:rPr lang="zh-CN" altLang="en-US" sz="3600" b="1" dirty="0" smtClean="0"/>
              <a:t>做什么</a:t>
            </a:r>
            <a:endParaRPr lang="zh-CN" altLang="en-US" sz="3600" b="1" dirty="0"/>
          </a:p>
        </p:txBody>
      </p:sp>
      <p:sp>
        <p:nvSpPr>
          <p:cNvPr id="6" name="TextBox 5"/>
          <p:cNvSpPr txBox="1"/>
          <p:nvPr/>
        </p:nvSpPr>
        <p:spPr>
          <a:xfrm>
            <a:off x="5940152" y="3140968"/>
            <a:ext cx="2664296" cy="646331"/>
          </a:xfrm>
          <a:prstGeom prst="rect">
            <a:avLst/>
          </a:prstGeom>
          <a:noFill/>
        </p:spPr>
        <p:txBody>
          <a:bodyPr wrap="square" rtlCol="0">
            <a:spAutoFit/>
          </a:bodyPr>
          <a:lstStyle/>
          <a:p>
            <a:pPr marL="342900" indent="-342900">
              <a:buFont typeface="+mj-lt"/>
              <a:buAutoNum type="arabicPeriod" startAt="2"/>
            </a:pPr>
            <a:r>
              <a:rPr lang="zh-CN" altLang="en-US" sz="3600" b="1" dirty="0" smtClean="0"/>
              <a:t>谁去做</a:t>
            </a:r>
            <a:endParaRPr lang="zh-CN" altLang="en-US" sz="3600" b="1" dirty="0"/>
          </a:p>
        </p:txBody>
      </p:sp>
      <p:sp>
        <p:nvSpPr>
          <p:cNvPr id="7" name="TextBox 6"/>
          <p:cNvSpPr txBox="1"/>
          <p:nvPr/>
        </p:nvSpPr>
        <p:spPr>
          <a:xfrm>
            <a:off x="5940152" y="4437112"/>
            <a:ext cx="2664296" cy="646331"/>
          </a:xfrm>
          <a:prstGeom prst="rect">
            <a:avLst/>
          </a:prstGeom>
          <a:noFill/>
        </p:spPr>
        <p:txBody>
          <a:bodyPr wrap="square" rtlCol="0">
            <a:spAutoFit/>
          </a:bodyPr>
          <a:lstStyle/>
          <a:p>
            <a:pPr marL="342900" indent="-342900">
              <a:buFont typeface="+mj-lt"/>
              <a:buAutoNum type="arabicPeriod" startAt="3"/>
            </a:pPr>
            <a:r>
              <a:rPr lang="zh-CN" altLang="en-US" sz="3600" b="1" dirty="0" smtClean="0"/>
              <a:t>怎样去做</a:t>
            </a:r>
            <a:endParaRPr lang="zh-CN" altLang="en-US" sz="3600" b="1" dirty="0"/>
          </a:p>
        </p:txBody>
      </p:sp>
    </p:spTree>
    <p:extLst>
      <p:ext uri="{BB962C8B-B14F-4D97-AF65-F5344CB8AC3E}">
        <p14:creationId xmlns:p14="http://schemas.microsoft.com/office/powerpoint/2010/main" val="23165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动态类型语言和静态类型语言</a:t>
            </a:r>
            <a:endParaRPr lang="zh-CN" altLang="en-US" dirty="0"/>
          </a:p>
        </p:txBody>
      </p:sp>
      <p:sp>
        <p:nvSpPr>
          <p:cNvPr id="5" name="内容占位符 4"/>
          <p:cNvSpPr>
            <a:spLocks noGrp="1"/>
          </p:cNvSpPr>
          <p:nvPr>
            <p:ph idx="1"/>
          </p:nvPr>
        </p:nvSpPr>
        <p:spPr/>
        <p:txBody>
          <a:bodyPr>
            <a:normAutofit/>
          </a:bodyPr>
          <a:lstStyle/>
          <a:p>
            <a:pPr marL="0" indent="0">
              <a:buNone/>
            </a:pPr>
            <a:r>
              <a:rPr lang="zh-CN" altLang="en-US" dirty="0" smtClean="0"/>
              <a:t>编程语言按照类型大致可分为两类：</a:t>
            </a:r>
            <a:endParaRPr lang="en-US" altLang="zh-CN" dirty="0" smtClean="0"/>
          </a:p>
          <a:p>
            <a:pPr marL="571500" indent="-571500">
              <a:buFont typeface="+mj-lt"/>
              <a:buAutoNum type="romanUcPeriod"/>
            </a:pPr>
            <a:r>
              <a:rPr lang="zh-CN" altLang="en-US" dirty="0" smtClean="0"/>
              <a:t>静态类型语言</a:t>
            </a:r>
            <a:endParaRPr lang="en-US" altLang="zh-CN" dirty="0" smtClean="0"/>
          </a:p>
          <a:p>
            <a:pPr marL="571500" indent="-571500">
              <a:buFont typeface="+mj-lt"/>
              <a:buAutoNum type="romanUcPeriod"/>
            </a:pPr>
            <a:endParaRPr lang="en-US" altLang="zh-CN" dirty="0"/>
          </a:p>
          <a:p>
            <a:pPr marL="571500" indent="-571500">
              <a:buFont typeface="+mj-lt"/>
              <a:buAutoNum type="romanUcPeriod"/>
            </a:pPr>
            <a:r>
              <a:rPr lang="zh-CN" altLang="en-US" dirty="0" smtClean="0"/>
              <a:t>动态类型语言</a:t>
            </a:r>
            <a:endParaRPr lang="zh-CN" altLang="en-US" dirty="0"/>
          </a:p>
        </p:txBody>
      </p:sp>
    </p:spTree>
    <p:extLst>
      <p:ext uri="{BB962C8B-B14F-4D97-AF65-F5344CB8AC3E}">
        <p14:creationId xmlns:p14="http://schemas.microsoft.com/office/powerpoint/2010/main" val="3306614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首先我们把不变的部分隔离出来，那就是所有的动物都会发出叫声</a:t>
            </a:r>
            <a:r>
              <a:rPr lang="zh-CN" altLang="en-US" dirty="0" smtClean="0"/>
              <a:t>：</a:t>
            </a:r>
            <a:r>
              <a:rPr lang="en-US" altLang="zh-CN" dirty="0" smtClean="0"/>
              <a:t/>
            </a:r>
            <a:br>
              <a:rPr lang="en-US" altLang="zh-CN" dirty="0" smtClean="0"/>
            </a:br>
            <a:r>
              <a:rPr lang="en-US" altLang="zh-CN" dirty="0" smtClean="0"/>
              <a:t/>
            </a:r>
            <a:br>
              <a:rPr lang="en-US" altLang="zh-CN" dirty="0" smtClean="0"/>
            </a:b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endParaRPr lang="en-US" altLang="zh-CN" dirty="0"/>
          </a:p>
          <a:p>
            <a:pPr marL="514350" indent="-514350">
              <a:buFont typeface="+mj-lt"/>
              <a:buAutoNum type="arabicPeriod"/>
            </a:pPr>
            <a:endParaRPr lang="en-US" altLang="zh-CN" dirty="0" smtClean="0"/>
          </a:p>
          <a:p>
            <a:pPr marL="514350" indent="-514350">
              <a:buFont typeface="+mj-lt"/>
              <a:buAutoNum type="arabicPeriod"/>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99445"/>
            <a:ext cx="54864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067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a:t>然后把可变的部分各自封装起来，我们刚才谈到的多态性实际上指的是对象的多态性</a:t>
            </a:r>
            <a:r>
              <a:rPr lang="zh-CN" altLang="en-US" dirty="0" smtClean="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6" y="3284984"/>
            <a:ext cx="59912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78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dirty="0" smtClean="0"/>
              <a:t>如果</a:t>
            </a:r>
            <a:r>
              <a:rPr lang="zh-CN" altLang="en-US" dirty="0"/>
              <a:t>有一天动物世界里又增加了一只狗，这时候只要简单地追加一些代码就可以了，而不用改动以前的</a:t>
            </a:r>
            <a:r>
              <a:rPr lang="en-US" altLang="zh-CN" dirty="0" err="1"/>
              <a:t>makeSound</a:t>
            </a:r>
            <a:r>
              <a:rPr lang="zh-CN" altLang="en-US" dirty="0"/>
              <a:t>函数，如下所示：</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6864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313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类型检查</a:t>
            </a:r>
            <a:endParaRPr lang="en-US" altLang="zh-CN" dirty="0" smtClean="0"/>
          </a:p>
          <a:p>
            <a:pPr marL="0" indent="0">
              <a:buNone/>
            </a:pPr>
            <a:r>
              <a:rPr lang="zh-CN" altLang="en-US" dirty="0" smtClean="0"/>
              <a:t>静态语言，比如</a:t>
            </a:r>
            <a:r>
              <a:rPr lang="en-US" altLang="zh-CN" dirty="0" smtClean="0"/>
              <a:t>Java</a:t>
            </a:r>
            <a:r>
              <a:rPr lang="zh-CN" altLang="en-US" dirty="0"/>
              <a:t>，由于在代码编译时要进行严格的类型检查，所以不能给变量赋予不同类型的</a:t>
            </a:r>
            <a:r>
              <a:rPr lang="zh-CN" altLang="en-US" dirty="0" smtClean="0"/>
              <a:t>值</a:t>
            </a:r>
            <a:r>
              <a:rPr lang="en-US" altLang="zh-CN" dirty="0" smtClean="0"/>
              <a:t/>
            </a:r>
            <a:br>
              <a:rPr lang="en-US" altLang="zh-CN" dirty="0" smtClean="0"/>
            </a:br>
            <a:r>
              <a:rPr lang="en-US" altLang="zh-CN" dirty="0" smtClean="0"/>
              <a:t/>
            </a:r>
            <a:br>
              <a:rPr lang="en-US" altLang="zh-CN" dirty="0" smtClean="0"/>
            </a:b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89040"/>
            <a:ext cx="60483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696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版</a:t>
            </a:r>
            <a:r>
              <a:rPr lang="en-US" altLang="zh-CN" dirty="0" err="1" smtClean="0"/>
              <a:t>makeSound</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鸭子</a:t>
            </a:r>
            <a:r>
              <a:rPr lang="zh-CN" altLang="en-US" dirty="0" smtClean="0"/>
              <a:t>类</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65737"/>
            <a:ext cx="49815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15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版</a:t>
            </a:r>
            <a:r>
              <a:rPr lang="en-US" altLang="zh-CN" dirty="0" err="1" smtClean="0"/>
              <a:t>makeSound</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smtClean="0"/>
              <a:t>鸡类</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586038"/>
            <a:ext cx="51625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827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版</a:t>
            </a:r>
            <a:r>
              <a:rPr lang="en-US" altLang="zh-CN" dirty="0" err="1" smtClean="0"/>
              <a:t>makeSound</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dirty="0" smtClean="0"/>
              <a:t>叫声类</a:t>
            </a:r>
            <a:endParaRPr lang="en-US" altLang="zh-CN"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2590800"/>
            <a:ext cx="53911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078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版</a:t>
            </a:r>
            <a:r>
              <a:rPr lang="en-US" altLang="zh-CN" dirty="0" err="1" smtClean="0"/>
              <a:t>makeSound</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4"/>
            </a:pPr>
            <a:r>
              <a:rPr lang="zh-CN" altLang="en-US" dirty="0" smtClean="0"/>
              <a:t>主函数</a:t>
            </a:r>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684847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686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版</a:t>
            </a:r>
            <a:r>
              <a:rPr lang="en-US" altLang="zh-CN" dirty="0" err="1" smtClean="0"/>
              <a:t>makeSound</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5"/>
            </a:pPr>
            <a:r>
              <a:rPr lang="zh-CN" altLang="en-US" dirty="0"/>
              <a:t>结果</a:t>
            </a:r>
            <a:endParaRPr lang="en-US" altLang="zh-CN"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8748464" cy="93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816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marL="0" indent="0">
              <a:buNone/>
            </a:pPr>
            <a:r>
              <a:rPr lang="zh-CN" altLang="en-US" dirty="0"/>
              <a:t>我们已经顺利地让鸭子可以发出叫声，但如果现在想让鸡也叫唤起来，我们发现这是一件不可能实现的</a:t>
            </a:r>
            <a:r>
              <a:rPr lang="zh-CN" altLang="en-US" dirty="0" smtClean="0"/>
              <a:t>事情</a:t>
            </a:r>
            <a:endParaRPr lang="en-US" altLang="zh-CN" dirty="0"/>
          </a:p>
          <a:p>
            <a:pPr marL="0" indent="0">
              <a:buNone/>
            </a:pPr>
            <a:endParaRPr lang="en-US" altLang="zh-CN" dirty="0" smtClean="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717032"/>
            <a:ext cx="4905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88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动态类型语言和静态类型语言</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静态类型</a:t>
            </a:r>
            <a:r>
              <a:rPr lang="zh-CN" altLang="en-US" dirty="0" smtClean="0"/>
              <a:t>语言</a:t>
            </a:r>
            <a:endParaRPr lang="en-US" altLang="zh-CN" dirty="0" smtClean="0"/>
          </a:p>
          <a:p>
            <a:pPr marL="514350" indent="-514350">
              <a:buFont typeface="+mj-lt"/>
              <a:buAutoNum type="arabicPeriod"/>
            </a:pPr>
            <a:r>
              <a:rPr lang="zh-CN" altLang="en-US" dirty="0" smtClean="0"/>
              <a:t>特点</a:t>
            </a:r>
            <a:endParaRPr lang="en-US" altLang="zh-CN" dirty="0" smtClean="0"/>
          </a:p>
          <a:p>
            <a:pPr marL="971550" lvl="1" indent="-571500">
              <a:buFont typeface="+mj-lt"/>
              <a:buAutoNum type="romanUcPeriod"/>
            </a:pPr>
            <a:r>
              <a:rPr lang="zh-CN" altLang="en-US" dirty="0" smtClean="0"/>
              <a:t>在编译时便已确定变量的类型</a:t>
            </a:r>
            <a:endParaRPr lang="en-US" altLang="zh-CN" dirty="0" smtClean="0"/>
          </a:p>
          <a:p>
            <a:pPr marL="400050" lvl="1" indent="0">
              <a:buNone/>
            </a:pPr>
            <a:endParaRPr lang="en-US" altLang="zh-CN" dirty="0"/>
          </a:p>
          <a:p>
            <a:pPr marL="514350" indent="-514350">
              <a:buFont typeface="+mj-lt"/>
              <a:buAutoNum type="arabicPeriod"/>
            </a:pPr>
            <a:r>
              <a:rPr lang="zh-CN" altLang="en-US" dirty="0" smtClean="0"/>
              <a:t>优点</a:t>
            </a:r>
            <a:endParaRPr lang="en-US" altLang="zh-CN" dirty="0" smtClean="0"/>
          </a:p>
          <a:p>
            <a:pPr marL="971550" lvl="1" indent="-571500">
              <a:buFont typeface="+mj-lt"/>
              <a:buAutoNum type="romanUcPeriod"/>
            </a:pPr>
            <a:r>
              <a:rPr lang="zh-CN" altLang="en-US" dirty="0" smtClean="0"/>
              <a:t>是在编译时就能发现类型不匹配的错误，编辑器可以帮助我们提前避免程序在运行期间有可能发生的一些错误。</a:t>
            </a:r>
            <a:endParaRPr lang="en-US" altLang="zh-CN" dirty="0" smtClean="0"/>
          </a:p>
          <a:p>
            <a:pPr marL="971550" lvl="1" indent="-571500">
              <a:buFont typeface="+mj-lt"/>
              <a:buAutoNum type="romanUcPeriod"/>
            </a:pPr>
            <a:r>
              <a:rPr lang="zh-CN" altLang="en-US" dirty="0" smtClean="0"/>
              <a:t>如果在程序中明确地规定了数据类型，编译器还可以针对这些信息对程序进行一些优化工作，提高程序执行速度。</a:t>
            </a:r>
            <a:endParaRPr lang="zh-CN" altLang="en-US" dirty="0"/>
          </a:p>
        </p:txBody>
      </p:sp>
    </p:spTree>
    <p:extLst>
      <p:ext uri="{BB962C8B-B14F-4D97-AF65-F5344CB8AC3E}">
        <p14:creationId xmlns:p14="http://schemas.microsoft.com/office/powerpoint/2010/main" val="4100846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a:xfrm>
            <a:off x="457200" y="1572220"/>
            <a:ext cx="8229600" cy="4525963"/>
          </a:xfrm>
        </p:spPr>
        <p:txBody>
          <a:bodyPr/>
          <a:lstStyle/>
          <a:p>
            <a:pPr marL="0" indent="0">
              <a:buNone/>
            </a:pP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740" y="2060848"/>
            <a:ext cx="701992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276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悲伤的事实：</a:t>
            </a:r>
            <a:endParaRPr lang="en-US" altLang="zh-CN" dirty="0" smtClean="0"/>
          </a:p>
          <a:p>
            <a:pPr marL="0" indent="0">
              <a:buNone/>
            </a:pPr>
            <a:endParaRPr lang="en-US" altLang="zh-C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3789040"/>
            <a:ext cx="72485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431488"/>
            <a:ext cx="2857500" cy="2343150"/>
          </a:xfrm>
          <a:prstGeom prst="rect">
            <a:avLst/>
          </a:prstGeom>
        </p:spPr>
      </p:pic>
    </p:spTree>
    <p:extLst>
      <p:ext uri="{BB962C8B-B14F-4D97-AF65-F5344CB8AC3E}">
        <p14:creationId xmlns:p14="http://schemas.microsoft.com/office/powerpoint/2010/main" val="1589360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向上转型：</a:t>
            </a:r>
            <a:endParaRPr lang="en-US" altLang="zh-CN" dirty="0" smtClean="0"/>
          </a:p>
          <a:p>
            <a:pPr marL="914400" lvl="1" indent="-514350">
              <a:buFont typeface="+mj-lt"/>
              <a:buAutoNum type="arabicPeriod"/>
            </a:pPr>
            <a:r>
              <a:rPr lang="zh-CN" altLang="en-US" dirty="0" smtClean="0"/>
              <a:t>当</a:t>
            </a:r>
            <a:r>
              <a:rPr lang="zh-CN" altLang="en-US" dirty="0"/>
              <a:t>给一个类变量赋值时，这个变量的类型既可以使用这个类本身，也可以使用这个类的超类</a:t>
            </a:r>
            <a:r>
              <a:rPr lang="zh-CN" altLang="en-US" dirty="0" smtClean="0"/>
              <a:t>。</a:t>
            </a:r>
            <a:endParaRPr lang="en-US" altLang="zh-CN" dirty="0" smtClean="0"/>
          </a:p>
          <a:p>
            <a:pPr marL="914400" lvl="1" indent="-514350">
              <a:buFont typeface="+mj-lt"/>
              <a:buAutoNum type="arabicPeriod"/>
            </a:pPr>
            <a:endParaRPr lang="en-US" altLang="zh-CN" dirty="0"/>
          </a:p>
          <a:p>
            <a:pPr marL="914400" lvl="1" indent="-514350">
              <a:buFont typeface="+mj-lt"/>
              <a:buAutoNum type="arabicPeriod"/>
            </a:pPr>
            <a:r>
              <a:rPr lang="zh-CN" altLang="en-US" dirty="0" smtClean="0"/>
              <a:t>这</a:t>
            </a:r>
            <a:r>
              <a:rPr lang="zh-CN" altLang="en-US" dirty="0"/>
              <a:t>就像我们在描述天上的一只麻雀或者一只喜鹊时，通常说“一只麻雀在飞”或者“一只喜鹊在飞”。但如果想忽略它们的具体类型，那么也可以说“一只鸟在飞”。</a:t>
            </a:r>
          </a:p>
        </p:txBody>
      </p:sp>
    </p:spTree>
    <p:extLst>
      <p:ext uri="{BB962C8B-B14F-4D97-AF65-F5344CB8AC3E}">
        <p14:creationId xmlns:p14="http://schemas.microsoft.com/office/powerpoint/2010/main" val="3108384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dirty="0" smtClean="0"/>
              <a:t>向上转型：</a:t>
            </a:r>
            <a:endParaRPr lang="en-US" altLang="zh-CN" dirty="0" smtClean="0"/>
          </a:p>
          <a:p>
            <a:pPr marL="914400" lvl="1" indent="-514350">
              <a:buFont typeface="+mj-lt"/>
              <a:buAutoNum type="arabicPeriod" startAt="3"/>
            </a:pPr>
            <a:r>
              <a:rPr lang="zh-CN" altLang="en-US" dirty="0"/>
              <a:t>同理，当</a:t>
            </a:r>
            <a:r>
              <a:rPr lang="en-US" altLang="zh-CN" dirty="0"/>
              <a:t>Duck</a:t>
            </a:r>
            <a:r>
              <a:rPr lang="zh-CN" altLang="en-US" dirty="0"/>
              <a:t>对象和</a:t>
            </a:r>
            <a:r>
              <a:rPr lang="en-US" altLang="zh-CN" dirty="0"/>
              <a:t>Chicken</a:t>
            </a:r>
            <a:r>
              <a:rPr lang="zh-CN" altLang="en-US" dirty="0"/>
              <a:t>对象的类型都被隐藏在超类型</a:t>
            </a:r>
            <a:r>
              <a:rPr lang="en-US" altLang="zh-CN" dirty="0"/>
              <a:t>Animal</a:t>
            </a:r>
            <a:r>
              <a:rPr lang="zh-CN" altLang="en-US" dirty="0"/>
              <a:t>身后，</a:t>
            </a:r>
            <a:r>
              <a:rPr lang="en-US" altLang="zh-CN" dirty="0"/>
              <a:t>Duck</a:t>
            </a:r>
            <a:r>
              <a:rPr lang="zh-CN" altLang="en-US" dirty="0"/>
              <a:t>对象和</a:t>
            </a:r>
            <a:r>
              <a:rPr lang="en-US" altLang="zh-CN" dirty="0"/>
              <a:t>Chicken</a:t>
            </a:r>
            <a:r>
              <a:rPr lang="zh-CN" altLang="en-US" dirty="0"/>
              <a:t>对象就能被交换使用，这是让对象表现出多态性的必经之路，而多态性的表现正是实现众多设计模式的目标</a:t>
            </a:r>
            <a:r>
              <a:rPr lang="zh-CN" altLang="en-US" dirty="0" smtClean="0"/>
              <a:t>。</a:t>
            </a:r>
            <a:endParaRPr lang="en-US" altLang="zh-CN" dirty="0"/>
          </a:p>
        </p:txBody>
      </p:sp>
    </p:spTree>
    <p:extLst>
      <p:ext uri="{BB962C8B-B14F-4D97-AF65-F5344CB8AC3E}">
        <p14:creationId xmlns:p14="http://schemas.microsoft.com/office/powerpoint/2010/main" val="1231773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改良版：</a:t>
            </a:r>
            <a:endParaRPr lang="en-US" altLang="zh-CN" dirty="0" smtClean="0"/>
          </a:p>
          <a:p>
            <a:pPr marL="971550" lvl="1" indent="-514350">
              <a:buFont typeface="+mj-lt"/>
              <a:buAutoNum type="arabicPeriod"/>
            </a:pPr>
            <a:r>
              <a:rPr lang="zh-CN" altLang="en-US" dirty="0" smtClean="0"/>
              <a:t>创建</a:t>
            </a:r>
            <a:r>
              <a:rPr lang="en-US" altLang="zh-CN" dirty="0" smtClean="0"/>
              <a:t>Animal</a:t>
            </a:r>
            <a:r>
              <a:rPr lang="zh-CN" altLang="en-US" dirty="0" smtClean="0"/>
              <a:t>抽象类</a:t>
            </a:r>
            <a:endParaRPr lang="en-US" altLang="zh-CN" dirty="0" smtClean="0"/>
          </a:p>
          <a:p>
            <a:pPr marL="971550" lvl="1" indent="-514350">
              <a:buFont typeface="+mj-lt"/>
              <a:buAutoNum type="arabicPeriod"/>
            </a:pPr>
            <a:endParaRPr lang="en-US" altLang="zh-CN" dirty="0"/>
          </a:p>
          <a:p>
            <a:pPr marL="971550" lvl="1" indent="-514350">
              <a:buFont typeface="+mj-lt"/>
              <a:buAutoNum type="arabicPeriod"/>
            </a:pPr>
            <a:endParaRPr lang="en-US" altLang="zh-CN" dirty="0" smtClean="0"/>
          </a:p>
          <a:p>
            <a:pPr marL="971550" lvl="1" indent="-514350">
              <a:buFont typeface="+mj-lt"/>
              <a:buAutoNum type="arabicPeriod"/>
            </a:pPr>
            <a:endParaRPr lang="en-US" altLang="zh-CN" dirty="0"/>
          </a:p>
          <a:p>
            <a:pPr marL="971550" lvl="1" indent="-514350">
              <a:buFont typeface="+mj-lt"/>
              <a:buAutoNum type="arabicPeriod"/>
            </a:pPr>
            <a:r>
              <a:rPr lang="en-US" altLang="zh-CN" dirty="0" smtClean="0"/>
              <a:t>Duck</a:t>
            </a:r>
            <a:r>
              <a:rPr lang="zh-CN" altLang="en-US" dirty="0" smtClean="0"/>
              <a:t>和</a:t>
            </a:r>
            <a:r>
              <a:rPr lang="en-US" altLang="zh-CN" dirty="0" smtClean="0"/>
              <a:t>Chicken</a:t>
            </a:r>
            <a:r>
              <a:rPr lang="zh-CN" altLang="en-US" dirty="0" smtClean="0"/>
              <a:t>分别继承抽象类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50768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797152"/>
            <a:ext cx="51911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774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改良版：</a:t>
            </a:r>
            <a:endParaRPr lang="en-US" altLang="zh-CN" dirty="0" smtClean="0"/>
          </a:p>
          <a:p>
            <a:pPr marL="457200" lvl="1" indent="0">
              <a:buNone/>
            </a:pPr>
            <a:endParaRPr lang="en-US" altLang="zh-CN" dirty="0" smtClean="0"/>
          </a:p>
          <a:p>
            <a:pPr marL="971550" lvl="1" indent="-514350">
              <a:buFont typeface="+mj-lt"/>
              <a:buAutoNum type="arabicPeriod" startAt="2"/>
            </a:pPr>
            <a:endParaRPr lang="en-US" altLang="zh-CN" dirty="0" smtClean="0"/>
          </a:p>
          <a:p>
            <a:pPr marL="971550" lvl="1" indent="-514350">
              <a:buFont typeface="+mj-lt"/>
              <a:buAutoNum type="arabicPeriod" startAt="2"/>
            </a:pPr>
            <a:endParaRPr lang="en-US" altLang="zh-CN" dirty="0"/>
          </a:p>
          <a:p>
            <a:pPr marL="971550" lvl="1" indent="-514350">
              <a:buFont typeface="+mj-lt"/>
              <a:buAutoNum type="arabicPeriod" startAt="2"/>
            </a:pPr>
            <a:endParaRPr lang="en-US" altLang="zh-CN" dirty="0" smtClean="0"/>
          </a:p>
          <a:p>
            <a:pPr marL="971550" lvl="1" indent="-514350">
              <a:buFont typeface="+mj-lt"/>
              <a:buAutoNum type="arabicPeriod" startAt="3"/>
            </a:pPr>
            <a:r>
              <a:rPr lang="zh-CN" altLang="en-US" dirty="0"/>
              <a:t>让</a:t>
            </a:r>
            <a:r>
              <a:rPr lang="en-US" altLang="zh-CN" dirty="0" err="1"/>
              <a:t>AnimalSound</a:t>
            </a:r>
            <a:r>
              <a:rPr lang="zh-CN" altLang="en-US" dirty="0"/>
              <a:t>类的</a:t>
            </a:r>
            <a:r>
              <a:rPr lang="en-US" altLang="zh-CN" dirty="0" err="1"/>
              <a:t>makeSound</a:t>
            </a:r>
            <a:r>
              <a:rPr lang="zh-CN" altLang="en-US" dirty="0"/>
              <a:t>方法接受</a:t>
            </a:r>
            <a:r>
              <a:rPr lang="en-US" altLang="zh-CN" dirty="0"/>
              <a:t>Animal</a:t>
            </a:r>
            <a:r>
              <a:rPr lang="zh-CN" altLang="en-US" dirty="0"/>
              <a:t>类型的参数，而不是具体的</a:t>
            </a:r>
            <a:r>
              <a:rPr lang="en-US" altLang="zh-CN" dirty="0"/>
              <a:t>Duck</a:t>
            </a:r>
            <a:r>
              <a:rPr lang="zh-CN" altLang="en-US" dirty="0"/>
              <a:t>类型或者</a:t>
            </a:r>
            <a:r>
              <a:rPr lang="en-US" altLang="zh-CN" dirty="0"/>
              <a:t>Chicken</a:t>
            </a:r>
            <a:r>
              <a:rPr lang="zh-CN" altLang="en-US" dirty="0"/>
              <a:t>类型：</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5457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336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改良版：</a:t>
            </a:r>
            <a:endParaRPr lang="en-US" altLang="zh-CN" dirty="0" smtClean="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smtClean="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smtClean="0"/>
          </a:p>
          <a:p>
            <a:pPr>
              <a:buFont typeface="Wingdings" panose="05000000000000000000" pitchFamily="2" charset="2"/>
              <a:buChar char="Ø"/>
            </a:pPr>
            <a:endParaRPr lang="en-US" altLang="zh-CN" dirty="0"/>
          </a:p>
          <a:p>
            <a:pPr marL="457200" lvl="1"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08920"/>
            <a:ext cx="60293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917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改良版：</a:t>
            </a:r>
            <a:endParaRPr lang="en-US" altLang="zh-CN" dirty="0" smtClean="0"/>
          </a:p>
          <a:p>
            <a:pPr marL="971550" lvl="1" indent="-514350">
              <a:buFont typeface="+mj-lt"/>
              <a:buAutoNum type="arabicPeriod" startAt="4"/>
            </a:pPr>
            <a:r>
              <a:rPr lang="zh-CN" altLang="en-US" dirty="0"/>
              <a:t>场景</a:t>
            </a:r>
            <a:r>
              <a:rPr lang="zh-CN" altLang="en-US" dirty="0" smtClean="0"/>
              <a:t>类：</a:t>
            </a:r>
            <a:endParaRPr lang="en-US" altLang="zh-CN" dirty="0"/>
          </a:p>
          <a:p>
            <a:pPr lvl="1">
              <a:buFont typeface="Wingdings" panose="05000000000000000000" pitchFamily="2" charset="2"/>
              <a:buChar char="Ø"/>
            </a:pPr>
            <a:endParaRPr lang="en-US" altLang="zh-CN" dirty="0" smtClean="0"/>
          </a:p>
          <a:p>
            <a:pPr marL="0" indent="0">
              <a:buNone/>
            </a:pP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52936"/>
            <a:ext cx="67246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951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版</a:t>
            </a:r>
            <a:r>
              <a:rPr lang="en-US" altLang="zh-CN" dirty="0" err="1"/>
              <a:t>makeSound</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改良版：</a:t>
            </a:r>
            <a:endParaRPr lang="en-US" altLang="zh-CN" dirty="0" smtClean="0"/>
          </a:p>
          <a:p>
            <a:pPr marL="971550" lvl="1" indent="-514350">
              <a:buFont typeface="+mj-lt"/>
              <a:buAutoNum type="arabicPeriod" startAt="5"/>
            </a:pPr>
            <a:r>
              <a:rPr lang="zh-CN" altLang="en-US" dirty="0" smtClean="0"/>
              <a:t>结果：</a:t>
            </a:r>
            <a:endParaRPr lang="en-US" altLang="zh-CN" dirty="0" smtClean="0"/>
          </a:p>
          <a:p>
            <a:pPr marL="0" indent="0">
              <a:buNone/>
            </a:pPr>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05138"/>
            <a:ext cx="60769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128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的多态</a:t>
            </a:r>
            <a:endParaRPr lang="zh-CN" altLang="en-US" dirty="0"/>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dirty="0" smtClean="0"/>
              <a:t>多态：做什么和谁去做</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smtClean="0"/>
              <a:t>在</a:t>
            </a:r>
            <a:r>
              <a:rPr lang="en-US" altLang="zh-CN" dirty="0"/>
              <a:t>Java</a:t>
            </a:r>
            <a:r>
              <a:rPr lang="zh-CN" altLang="en-US" dirty="0" smtClean="0"/>
              <a:t>中，可以</a:t>
            </a:r>
            <a:r>
              <a:rPr lang="zh-CN" altLang="en-US" dirty="0"/>
              <a:t>通过向上转型来实现多态</a:t>
            </a:r>
            <a:r>
              <a:rPr lang="zh-CN" altLang="en-US" dirty="0" smtClean="0"/>
              <a:t>。</a:t>
            </a:r>
            <a:r>
              <a:rPr lang="en-US" altLang="zh-CN" dirty="0" smtClean="0"/>
              <a:t/>
            </a:r>
            <a:br>
              <a:rPr lang="en-US" altLang="zh-CN" dirty="0" smtClean="0"/>
            </a:br>
            <a:r>
              <a:rPr lang="zh-CN" altLang="en-US" dirty="0"/>
              <a:t>而</a:t>
            </a:r>
            <a:r>
              <a:rPr lang="en-US" altLang="zh-CN" dirty="0"/>
              <a:t>JavaScript</a:t>
            </a:r>
            <a:r>
              <a:rPr lang="zh-CN" altLang="en-US" dirty="0" smtClean="0"/>
              <a:t>中变量类型是</a:t>
            </a:r>
            <a:r>
              <a:rPr lang="zh-CN" altLang="en-US" dirty="0"/>
              <a:t>可变的，多态性是与生俱来</a:t>
            </a:r>
            <a:r>
              <a:rPr lang="zh-CN" altLang="en-US" dirty="0" smtClean="0"/>
              <a:t>的。</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a:t>多态最根本的作用就是通过把过程化的条件分支语句转化为对象的多态性，从而消除这些条件分支语句。</a:t>
            </a:r>
          </a:p>
        </p:txBody>
      </p:sp>
    </p:spTree>
    <p:extLst>
      <p:ext uri="{BB962C8B-B14F-4D97-AF65-F5344CB8AC3E}">
        <p14:creationId xmlns:p14="http://schemas.microsoft.com/office/powerpoint/2010/main" val="1578626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动态类型语言和静态类型语言</a:t>
            </a:r>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静态类型语言</a:t>
            </a:r>
            <a:endParaRPr lang="en-US" altLang="zh-CN" dirty="0" smtClean="0"/>
          </a:p>
          <a:p>
            <a:pPr marL="514350" indent="-514350">
              <a:buFont typeface="+mj-lt"/>
              <a:buAutoNum type="arabicPeriod" startAt="3"/>
            </a:pPr>
            <a:r>
              <a:rPr lang="zh-CN" altLang="en-US" dirty="0" smtClean="0"/>
              <a:t>缺点</a:t>
            </a:r>
            <a:endParaRPr lang="en-US" altLang="zh-CN" dirty="0" smtClean="0"/>
          </a:p>
          <a:p>
            <a:pPr marL="971550" lvl="1" indent="-571500">
              <a:buFont typeface="+mj-lt"/>
              <a:buAutoNum type="romanUcPeriod"/>
            </a:pPr>
            <a:r>
              <a:rPr lang="zh-CN" altLang="en-US" dirty="0" smtClean="0"/>
              <a:t>迫使程序员依照强契约来编写程序，为每个变量规定数据类型，归根结底只是辅助我们编写可靠性高程序的一种手段，而不是编写程序的目的，毕竟大部分人编写程序的目的是为了完成需求交付生产。</a:t>
            </a:r>
            <a:endParaRPr lang="en-US" altLang="zh-CN" dirty="0" smtClean="0"/>
          </a:p>
          <a:p>
            <a:pPr marL="971550" lvl="1" indent="-571500">
              <a:buFont typeface="+mj-lt"/>
              <a:buAutoNum type="romanUcPeriod"/>
            </a:pPr>
            <a:r>
              <a:rPr lang="zh-CN" altLang="en-US" dirty="0" smtClean="0"/>
              <a:t>类型的声明也会增加更多的代码，在程序编写过程中，这些细节会让程序员的精力从思考业务逻辑上分散开来。</a:t>
            </a:r>
            <a:endParaRPr lang="en-US" altLang="zh-CN" dirty="0" smtClean="0"/>
          </a:p>
          <a:p>
            <a:endParaRPr lang="zh-CN" altLang="en-US" dirty="0"/>
          </a:p>
        </p:txBody>
      </p:sp>
    </p:spTree>
    <p:extLst>
      <p:ext uri="{BB962C8B-B14F-4D97-AF65-F5344CB8AC3E}">
        <p14:creationId xmlns:p14="http://schemas.microsoft.com/office/powerpoint/2010/main" val="398150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dirty="0"/>
              <a:t>封装的目的是将信息</a:t>
            </a:r>
            <a:r>
              <a:rPr lang="zh-CN" altLang="en-US" dirty="0" smtClean="0"/>
              <a:t>隐藏</a:t>
            </a:r>
            <a:endParaRPr lang="en-US" altLang="zh-CN" dirty="0" smtClean="0"/>
          </a:p>
          <a:p>
            <a:pPr marL="971550" lvl="1" indent="-514350">
              <a:buFont typeface="+mj-lt"/>
              <a:buAutoNum type="arabicPeriod"/>
            </a:pPr>
            <a:r>
              <a:rPr lang="zh-CN" altLang="en-US" dirty="0"/>
              <a:t>封装</a:t>
            </a:r>
            <a:r>
              <a:rPr lang="zh-CN" altLang="en-US" dirty="0" smtClean="0"/>
              <a:t>数据</a:t>
            </a:r>
            <a:endParaRPr lang="en-US" altLang="zh-CN" dirty="0" smtClean="0"/>
          </a:p>
          <a:p>
            <a:pPr marL="971550" lvl="1" indent="-514350">
              <a:buFont typeface="+mj-lt"/>
              <a:buAutoNum type="arabicPeriod"/>
            </a:pPr>
            <a:r>
              <a:rPr lang="zh-CN" altLang="en-US" dirty="0"/>
              <a:t>封装</a:t>
            </a:r>
            <a:r>
              <a:rPr lang="zh-CN" altLang="en-US" dirty="0" smtClean="0"/>
              <a:t>实现</a:t>
            </a:r>
            <a:endParaRPr lang="en-US" altLang="zh-CN" dirty="0" smtClean="0"/>
          </a:p>
          <a:p>
            <a:pPr marL="971550" lvl="1" indent="-514350">
              <a:buFont typeface="+mj-lt"/>
              <a:buAutoNum type="arabicPeriod"/>
            </a:pPr>
            <a:r>
              <a:rPr lang="zh-CN" altLang="en-US" dirty="0"/>
              <a:t>封装</a:t>
            </a:r>
            <a:r>
              <a:rPr lang="zh-CN" altLang="en-US" dirty="0" smtClean="0"/>
              <a:t>类型</a:t>
            </a:r>
            <a:endParaRPr lang="en-US" altLang="zh-CN" dirty="0" smtClean="0"/>
          </a:p>
          <a:p>
            <a:pPr marL="971550" lvl="1" indent="-514350">
              <a:buFont typeface="+mj-lt"/>
              <a:buAutoNum type="arabicPeriod"/>
            </a:pPr>
            <a:r>
              <a:rPr lang="zh-CN" altLang="en-US" dirty="0"/>
              <a:t>封装变化</a:t>
            </a:r>
            <a:endParaRPr lang="en-US" altLang="zh-CN" dirty="0"/>
          </a:p>
          <a:p>
            <a:pPr marL="971550" lvl="1" indent="-514350">
              <a:buFont typeface="+mj-lt"/>
              <a:buAutoNum type="arabicPeriod"/>
            </a:pPr>
            <a:endParaRPr lang="en-US" altLang="zh-CN" dirty="0" smtClean="0"/>
          </a:p>
        </p:txBody>
      </p:sp>
    </p:spTree>
    <p:extLst>
      <p:ext uri="{BB962C8B-B14F-4D97-AF65-F5344CB8AC3E}">
        <p14:creationId xmlns:p14="http://schemas.microsoft.com/office/powerpoint/2010/main" val="50123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封装数据</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在许多语言的对象系统中，封装数据是由语法解析来实现</a:t>
            </a:r>
            <a:r>
              <a:rPr lang="zh-CN" altLang="en-US" dirty="0" smtClean="0"/>
              <a:t>的</a:t>
            </a:r>
            <a:endParaRPr lang="en-US" altLang="zh-CN" dirty="0" smtClean="0"/>
          </a:p>
          <a:p>
            <a:pPr marL="971550" lvl="1" indent="-514350">
              <a:buFont typeface="+mj-lt"/>
              <a:buAutoNum type="arabicPeriod"/>
            </a:pPr>
            <a:r>
              <a:rPr lang="en-US" altLang="zh-CN" dirty="0" smtClean="0"/>
              <a:t>private</a:t>
            </a:r>
          </a:p>
          <a:p>
            <a:pPr marL="971550" lvl="1" indent="-514350">
              <a:buFont typeface="+mj-lt"/>
              <a:buAutoNum type="arabicPeriod"/>
            </a:pPr>
            <a:r>
              <a:rPr lang="en-US" altLang="zh-CN" dirty="0"/>
              <a:t>p</a:t>
            </a:r>
            <a:r>
              <a:rPr lang="en-US" altLang="zh-CN" dirty="0" smtClean="0"/>
              <a:t>ublic</a:t>
            </a:r>
          </a:p>
          <a:p>
            <a:pPr marL="971550" lvl="1" indent="-514350">
              <a:buFont typeface="+mj-lt"/>
              <a:buAutoNum type="arabicPeriod"/>
            </a:pPr>
            <a:r>
              <a:rPr lang="en-US" altLang="zh-CN" dirty="0" smtClean="0"/>
              <a:t>protected</a:t>
            </a:r>
            <a:endParaRPr lang="en-US" altLang="zh-CN" dirty="0"/>
          </a:p>
        </p:txBody>
      </p:sp>
    </p:spTree>
    <p:extLst>
      <p:ext uri="{BB962C8B-B14F-4D97-AF65-F5344CB8AC3E}">
        <p14:creationId xmlns:p14="http://schemas.microsoft.com/office/powerpoint/2010/main" val="642644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封装数据</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dirty="0"/>
              <a:t>JavaScript</a:t>
            </a:r>
            <a:r>
              <a:rPr lang="zh-CN" altLang="en-US" dirty="0"/>
              <a:t>并没有提供对这些关键字的支持，我们只能依赖变量的作用域来实现封装特性，而且只能模拟出</a:t>
            </a:r>
            <a:r>
              <a:rPr lang="en-US" altLang="zh-CN" dirty="0"/>
              <a:t>public</a:t>
            </a:r>
            <a:r>
              <a:rPr lang="zh-CN" altLang="en-US" dirty="0"/>
              <a:t>和</a:t>
            </a:r>
            <a:r>
              <a:rPr lang="en-US" altLang="zh-CN" dirty="0"/>
              <a:t>private</a:t>
            </a:r>
            <a:r>
              <a:rPr lang="zh-CN" altLang="en-US" dirty="0"/>
              <a:t>这两种封装性。</a:t>
            </a:r>
            <a:endParaRPr lang="en-US" altLang="zh-CN" dirty="0" smtClean="0"/>
          </a:p>
        </p:txBody>
      </p:sp>
    </p:spTree>
    <p:extLst>
      <p:ext uri="{BB962C8B-B14F-4D97-AF65-F5344CB8AC3E}">
        <p14:creationId xmlns:p14="http://schemas.microsoft.com/office/powerpoint/2010/main" val="523234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封装数据</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656272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311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zh-CN" altLang="en-US" dirty="0"/>
              <a:t>实现</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隐藏实现细节、设计细节以及隐藏对象的</a:t>
            </a:r>
            <a:r>
              <a:rPr lang="zh-CN" altLang="en-US" dirty="0" smtClean="0"/>
              <a:t>类型</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zh-CN" altLang="en-US" dirty="0" smtClean="0"/>
              <a:t>对象</a:t>
            </a:r>
            <a:r>
              <a:rPr lang="zh-CN" altLang="en-US" dirty="0"/>
              <a:t>内部的变化对其他对象而言是</a:t>
            </a:r>
            <a:r>
              <a:rPr lang="zh-CN" altLang="en-US" dirty="0" smtClean="0"/>
              <a:t>透明的</a:t>
            </a:r>
            <a:endParaRPr lang="zh-CN" altLang="en-US" dirty="0"/>
          </a:p>
        </p:txBody>
      </p:sp>
    </p:spTree>
    <p:extLst>
      <p:ext uri="{BB962C8B-B14F-4D97-AF65-F5344CB8AC3E}">
        <p14:creationId xmlns:p14="http://schemas.microsoft.com/office/powerpoint/2010/main" val="3223874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封装类型</a:t>
            </a:r>
            <a:endParaRPr lang="zh-CN" altLang="en-US" dirty="0"/>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dirty="0"/>
              <a:t>封装类型是静态类型语言中一种重要的封装</a:t>
            </a:r>
            <a:r>
              <a:rPr lang="zh-CN" altLang="en-US" dirty="0" smtClean="0"/>
              <a:t>方式</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zh-CN" altLang="en-US" dirty="0"/>
              <a:t>通过抽象类和接口来进行的，把对象的真正类型隐藏在抽象类或者接口</a:t>
            </a:r>
            <a:r>
              <a:rPr lang="zh-CN" altLang="en-US" dirty="0" smtClean="0"/>
              <a:t>之后</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zh-CN" altLang="en-US" dirty="0"/>
              <a:t>当然在</a:t>
            </a:r>
            <a:r>
              <a:rPr lang="en-US" altLang="zh-CN" dirty="0"/>
              <a:t>JavaScript</a:t>
            </a:r>
            <a:r>
              <a:rPr lang="zh-CN" altLang="en-US" dirty="0"/>
              <a:t>中，并没有对抽象类和接口的支持，</a:t>
            </a:r>
            <a:r>
              <a:rPr lang="zh-CN" altLang="en-US" dirty="0" smtClean="0"/>
              <a:t>所以在封装类型方面没有</a:t>
            </a:r>
            <a:r>
              <a:rPr lang="zh-CN" altLang="en-US" dirty="0"/>
              <a:t>能力，也没有必要做得</a:t>
            </a:r>
            <a:r>
              <a:rPr lang="zh-CN" altLang="en-US" dirty="0" smtClean="0"/>
              <a:t>更多</a:t>
            </a:r>
            <a:endParaRPr lang="zh-CN" altLang="en-US" dirty="0"/>
          </a:p>
        </p:txBody>
      </p:sp>
    </p:spTree>
    <p:extLst>
      <p:ext uri="{BB962C8B-B14F-4D97-AF65-F5344CB8AC3E}">
        <p14:creationId xmlns:p14="http://schemas.microsoft.com/office/powerpoint/2010/main" val="2384575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封装变化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从设计模式的角度出发，封装在更重要的层面体现为封装变化</a:t>
            </a:r>
            <a:r>
              <a:rPr lang="zh-CN" altLang="en-US" dirty="0" smtClean="0"/>
              <a:t>。</a:t>
            </a:r>
            <a:r>
              <a:rPr lang="en-US" altLang="zh-CN" dirty="0" smtClean="0"/>
              <a:t/>
            </a:r>
            <a:br>
              <a:rPr lang="en-US" altLang="zh-CN" dirty="0" smtClean="0"/>
            </a:br>
            <a:r>
              <a:rPr lang="zh-CN" altLang="en-US" dirty="0" smtClean="0"/>
              <a:t>简单说，就是运用设计模式把变化的部分封装起来，属于高境界</a:t>
            </a:r>
            <a:r>
              <a:rPr lang="en-US" altLang="zh-CN" dirty="0" smtClean="0"/>
              <a:t>O(∩_∩)O</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31" y="3933056"/>
            <a:ext cx="2194560" cy="2194560"/>
          </a:xfrm>
          <a:prstGeom prst="rect">
            <a:avLst/>
          </a:prstGeom>
        </p:spPr>
      </p:pic>
    </p:spTree>
    <p:extLst>
      <p:ext uri="{BB962C8B-B14F-4D97-AF65-F5344CB8AC3E}">
        <p14:creationId xmlns:p14="http://schemas.microsoft.com/office/powerpoint/2010/main" val="37797449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原型模式</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在以类为中心的面向对象编程语言中，类和对象的关系可以想象成铸模和铸件的关系，对象总是从类中创建而</a:t>
            </a:r>
            <a:r>
              <a:rPr lang="zh-CN" altLang="en-US" dirty="0" smtClean="0"/>
              <a:t>来。</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a:t>而在原型编程的思想中，类并不是必需的，对象未必需要从类中创建而来，一个对象是通过克隆另外一个对象所得到</a:t>
            </a:r>
            <a:r>
              <a:rPr lang="zh-CN" altLang="en-US" dirty="0" smtClean="0"/>
              <a:t>的。</a:t>
            </a:r>
            <a:endParaRPr lang="zh-CN" altLang="en-US" dirty="0"/>
          </a:p>
        </p:txBody>
      </p:sp>
    </p:spTree>
    <p:extLst>
      <p:ext uri="{BB962C8B-B14F-4D97-AF65-F5344CB8AC3E}">
        <p14:creationId xmlns:p14="http://schemas.microsoft.com/office/powerpoint/2010/main" val="16198556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使用克隆的原型</a:t>
            </a:r>
            <a:r>
              <a:rPr lang="zh-CN" altLang="en-US" dirty="0" smtClean="0"/>
              <a:t>模式</a:t>
            </a:r>
            <a:endParaRPr lang="en-US" altLang="zh-CN" dirty="0" smtClean="0"/>
          </a:p>
          <a:p>
            <a:pPr lvl="1">
              <a:buFont typeface="Arial" panose="020B0604020202020204" pitchFamily="34" charset="0"/>
              <a:buChar char="•"/>
            </a:pPr>
            <a:r>
              <a:rPr lang="zh-CN" altLang="en-US" dirty="0"/>
              <a:t>从设计模式的角度讲，原型模式是用于创建对象的一种</a:t>
            </a:r>
            <a:r>
              <a:rPr lang="zh-CN" altLang="en-US" dirty="0" smtClean="0"/>
              <a:t>模式</a:t>
            </a:r>
            <a:endParaRPr lang="en-US" altLang="zh-CN" dirty="0" smtClean="0"/>
          </a:p>
          <a:p>
            <a:pPr lvl="1">
              <a:buFont typeface="Arial" panose="020B0604020202020204" pitchFamily="34" charset="0"/>
              <a:buChar char="•"/>
            </a:pPr>
            <a:r>
              <a:rPr lang="en-US" altLang="zh-CN" dirty="0" err="1" smtClean="0"/>
              <a:t>eg</a:t>
            </a:r>
            <a:r>
              <a:rPr lang="zh-CN" altLang="en-US" dirty="0"/>
              <a:t>：假设我们在编写一个飞机大战的网页游戏。某种飞机拥有分身技能，当它使用分身技能的时候，要在页面中创建一些跟它一模一样的飞机</a:t>
            </a:r>
            <a:r>
              <a:rPr lang="zh-CN" altLang="en-US" dirty="0" smtClean="0"/>
              <a:t>。</a:t>
            </a:r>
            <a:endParaRPr lang="zh-CN" altLang="en-US" dirty="0"/>
          </a:p>
        </p:txBody>
      </p:sp>
    </p:spTree>
    <p:extLst>
      <p:ext uri="{BB962C8B-B14F-4D97-AF65-F5344CB8AC3E}">
        <p14:creationId xmlns:p14="http://schemas.microsoft.com/office/powerpoint/2010/main" val="13441402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使用克隆的原型</a:t>
            </a:r>
            <a:r>
              <a:rPr lang="zh-CN" altLang="en-US" dirty="0" smtClean="0"/>
              <a:t>模式</a:t>
            </a:r>
            <a:endParaRPr lang="en-US" altLang="zh-CN" dirty="0" smtClean="0"/>
          </a:p>
          <a:p>
            <a:pPr lvl="1">
              <a:buFont typeface="Arial" panose="020B0604020202020204" pitchFamily="34" charset="0"/>
              <a:buChar char="•"/>
            </a:pPr>
            <a:r>
              <a:rPr lang="zh-CN" altLang="en-US" dirty="0"/>
              <a:t>原型模式的实现关键，是语言本身是否提供了</a:t>
            </a:r>
            <a:r>
              <a:rPr lang="en-US" altLang="zh-CN" dirty="0"/>
              <a:t>clone</a:t>
            </a:r>
            <a:r>
              <a:rPr lang="zh-CN" altLang="en-US" dirty="0"/>
              <a:t>方法。</a:t>
            </a:r>
            <a:r>
              <a:rPr lang="en-US" altLang="zh-CN" dirty="0" err="1"/>
              <a:t>ECMAScript</a:t>
            </a:r>
            <a:r>
              <a:rPr lang="en-US" altLang="zh-CN" dirty="0"/>
              <a:t> 5</a:t>
            </a:r>
            <a:r>
              <a:rPr lang="zh-CN" altLang="en-US" dirty="0"/>
              <a:t>提供了</a:t>
            </a:r>
            <a:r>
              <a:rPr lang="en-US" altLang="zh-CN" dirty="0" err="1"/>
              <a:t>Object.create</a:t>
            </a:r>
            <a:r>
              <a:rPr lang="zh-CN" altLang="en-US" dirty="0"/>
              <a:t>方法，可以用来克隆对象。代码如下：</a:t>
            </a:r>
            <a:endParaRPr lang="en-US" altLang="zh-CN"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73016"/>
            <a:ext cx="45910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185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动态类型语言和静态类型语言</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动态类型语言</a:t>
            </a:r>
            <a:endParaRPr lang="en-US" altLang="zh-CN" dirty="0" smtClean="0"/>
          </a:p>
          <a:p>
            <a:pPr marL="514350" indent="-514350">
              <a:buFont typeface="+mj-lt"/>
              <a:buAutoNum type="arabicPeriod"/>
            </a:pPr>
            <a:r>
              <a:rPr lang="zh-CN" altLang="en-US" dirty="0" smtClean="0"/>
              <a:t>特点</a:t>
            </a:r>
            <a:endParaRPr lang="en-US" altLang="zh-CN" dirty="0" smtClean="0"/>
          </a:p>
          <a:p>
            <a:pPr marL="971550" lvl="1" indent="-571500">
              <a:buFont typeface="+mj-lt"/>
              <a:buAutoNum type="romanUcPeriod"/>
            </a:pPr>
            <a:r>
              <a:rPr lang="zh-CN" altLang="en-US" dirty="0" smtClean="0"/>
              <a:t>变量类型要到程序运行的时候，待变量被赋予某个值之后，才会具有某种类型。</a:t>
            </a:r>
            <a:endParaRPr lang="en-US" altLang="zh-CN" dirty="0" smtClean="0"/>
          </a:p>
          <a:p>
            <a:pPr marL="514350" indent="-514350">
              <a:buFont typeface="+mj-lt"/>
              <a:buAutoNum type="arabicPeriod"/>
            </a:pPr>
            <a:r>
              <a:rPr lang="zh-CN" altLang="en-US" dirty="0" smtClean="0"/>
              <a:t>优点</a:t>
            </a:r>
            <a:endParaRPr lang="en-US" altLang="zh-CN" dirty="0" smtClean="0"/>
          </a:p>
          <a:p>
            <a:pPr marL="971550" lvl="1" indent="-571500">
              <a:buFont typeface="+mj-lt"/>
              <a:buAutoNum type="romanUcPeriod"/>
            </a:pPr>
            <a:r>
              <a:rPr lang="zh-CN" altLang="en-US" dirty="0" smtClean="0"/>
              <a:t>编写的代码数量更少，看起来也更加简洁，程序员可以把精力更多地放在业务逻辑上面。</a:t>
            </a:r>
            <a:endParaRPr lang="en-US" altLang="zh-CN" dirty="0" smtClean="0"/>
          </a:p>
          <a:p>
            <a:pPr marL="571500" indent="-571500">
              <a:buFont typeface="+mj-lt"/>
              <a:buAutoNum type="arabicPeriod"/>
            </a:pPr>
            <a:r>
              <a:rPr lang="zh-CN" altLang="en-US" dirty="0" smtClean="0"/>
              <a:t>缺点</a:t>
            </a:r>
            <a:endParaRPr lang="en-US" altLang="zh-CN" dirty="0" smtClean="0"/>
          </a:p>
          <a:p>
            <a:pPr marL="971550" lvl="1" indent="-571500">
              <a:buFont typeface="+mj-lt"/>
              <a:buAutoNum type="romanUcPeriod"/>
            </a:pPr>
            <a:r>
              <a:rPr lang="zh-CN" altLang="en-US" dirty="0" smtClean="0"/>
              <a:t>无法保证变量的类型，从而在程序的运行期有可能发生跟类型相关的错误。这好像在商店买了一包牛肉辣条，但是要真正吃到嘴里才知道是不是牛肉味。</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359678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使用克隆的原型</a:t>
            </a:r>
            <a:r>
              <a:rPr lang="zh-CN" altLang="en-US" dirty="0" smtClean="0"/>
              <a:t>模式</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59817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224338"/>
            <a:ext cx="51816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888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克隆是创建对象的</a:t>
            </a:r>
            <a:r>
              <a:rPr lang="zh-CN" altLang="en-US" dirty="0" smtClean="0"/>
              <a:t>手段</a:t>
            </a:r>
            <a:endParaRPr lang="en-US" altLang="zh-CN" dirty="0" smtClean="0"/>
          </a:p>
          <a:p>
            <a:pPr marL="971550" lvl="1" indent="-514350">
              <a:buFont typeface="+mj-lt"/>
              <a:buAutoNum type="arabicPeriod"/>
            </a:pPr>
            <a:r>
              <a:rPr lang="zh-CN" altLang="en-US" dirty="0" smtClean="0"/>
              <a:t>提供</a:t>
            </a:r>
            <a:r>
              <a:rPr lang="zh-CN" altLang="en-US" dirty="0"/>
              <a:t>了一种便捷的方式去创建某个类型的对象，克隆只是创建这个对象的过程和手段</a:t>
            </a:r>
            <a:r>
              <a:rPr lang="zh-CN" altLang="en-US" dirty="0" smtClean="0"/>
              <a:t>。</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zh-CN" altLang="en-US" dirty="0"/>
              <a:t>在用</a:t>
            </a:r>
            <a:r>
              <a:rPr lang="en-US" altLang="zh-CN" dirty="0"/>
              <a:t>Java</a:t>
            </a:r>
            <a:r>
              <a:rPr lang="zh-CN" altLang="en-US" dirty="0"/>
              <a:t>等静态类型语言编写程序的时候，类型之间的解耦非常重要。依赖倒置原则提醒我们创建对象的时候要避免依赖具体</a:t>
            </a:r>
            <a:r>
              <a:rPr lang="zh-CN" altLang="en-US" dirty="0" smtClean="0"/>
              <a:t>类型。</a:t>
            </a:r>
            <a:r>
              <a:rPr lang="en-US" altLang="zh-CN" dirty="0"/>
              <a:t/>
            </a:r>
            <a:br>
              <a:rPr lang="en-US" altLang="zh-CN" dirty="0"/>
            </a:br>
            <a:r>
              <a:rPr lang="zh-CN" altLang="en-US" dirty="0" smtClean="0"/>
              <a:t>但是</a:t>
            </a:r>
            <a:r>
              <a:rPr lang="en-US" altLang="zh-CN" dirty="0" smtClean="0"/>
              <a:t>JavaScript</a:t>
            </a:r>
            <a:r>
              <a:rPr lang="zh-CN" altLang="en-US" dirty="0"/>
              <a:t>不用再关心对象的具体类型</a:t>
            </a:r>
            <a:r>
              <a:rPr lang="zh-CN" altLang="en-US" dirty="0" smtClean="0"/>
              <a:t>名字。</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3503581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dirty="0"/>
              <a:t>　</a:t>
            </a:r>
            <a:r>
              <a:rPr lang="en-US" altLang="zh-CN" dirty="0"/>
              <a:t>JavaScript</a:t>
            </a:r>
            <a:r>
              <a:rPr lang="zh-CN" altLang="en-US" dirty="0"/>
              <a:t>中的原型继承</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原型</a:t>
            </a:r>
            <a:r>
              <a:rPr lang="zh-CN" altLang="en-US" dirty="0"/>
              <a:t>编程的基本</a:t>
            </a:r>
            <a:r>
              <a:rPr lang="zh-CN" altLang="en-US" dirty="0" smtClean="0"/>
              <a:t>规则</a:t>
            </a:r>
            <a:endParaRPr lang="en-US" altLang="zh-CN" dirty="0" smtClean="0"/>
          </a:p>
          <a:p>
            <a:pPr marL="971550" lvl="1" indent="-514350">
              <a:buFont typeface="+mj-lt"/>
              <a:buAutoNum type="arabicPeriod"/>
            </a:pPr>
            <a:r>
              <a:rPr lang="zh-CN" altLang="en-US" dirty="0"/>
              <a:t>所有的数据都是</a:t>
            </a:r>
            <a:r>
              <a:rPr lang="zh-CN" altLang="en-US" dirty="0" smtClean="0"/>
              <a:t>对象</a:t>
            </a:r>
            <a:endParaRPr lang="en-US" altLang="zh-CN" dirty="0" smtClean="0"/>
          </a:p>
          <a:p>
            <a:pPr marL="971550" lvl="1" indent="-514350">
              <a:buFont typeface="+mj-lt"/>
              <a:buAutoNum type="arabicPeriod"/>
            </a:pPr>
            <a:r>
              <a:rPr lang="zh-CN" altLang="en-US" dirty="0"/>
              <a:t>要得到一个对象，不是通过实例化类，而是找到一个对象作为原型并克隆</a:t>
            </a:r>
            <a:r>
              <a:rPr lang="zh-CN" altLang="en-US" dirty="0" smtClean="0"/>
              <a:t>它</a:t>
            </a:r>
            <a:endParaRPr lang="en-US" altLang="zh-CN" dirty="0" smtClean="0"/>
          </a:p>
          <a:p>
            <a:pPr marL="971550" lvl="1" indent="-514350">
              <a:buFont typeface="+mj-lt"/>
              <a:buAutoNum type="arabicPeriod"/>
            </a:pPr>
            <a:r>
              <a:rPr lang="zh-CN" altLang="en-US" dirty="0"/>
              <a:t>对象会记住它的</a:t>
            </a:r>
            <a:r>
              <a:rPr lang="zh-CN" altLang="en-US" dirty="0" smtClean="0"/>
              <a:t>原型</a:t>
            </a:r>
            <a:endParaRPr lang="en-US" altLang="zh-CN" dirty="0" smtClean="0"/>
          </a:p>
          <a:p>
            <a:pPr marL="971550" lvl="1" indent="-514350">
              <a:buFont typeface="+mj-lt"/>
              <a:buAutoNum type="arabicPeriod"/>
            </a:pPr>
            <a:r>
              <a:rPr lang="zh-CN" altLang="en-US" dirty="0"/>
              <a:t>如果对象无法响应某个请求，它会把这个请求委托给它自己的原型</a:t>
            </a:r>
          </a:p>
        </p:txBody>
      </p:sp>
    </p:spTree>
    <p:extLst>
      <p:ext uri="{BB962C8B-B14F-4D97-AF65-F5344CB8AC3E}">
        <p14:creationId xmlns:p14="http://schemas.microsoft.com/office/powerpoint/2010/main" val="3534929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所有的数据都是</a:t>
            </a:r>
            <a:r>
              <a:rPr lang="zh-CN" altLang="en-US" dirty="0" smtClean="0"/>
              <a:t>对象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基本类型</a:t>
            </a:r>
            <a:endParaRPr lang="en-US" altLang="zh-CN" dirty="0" smtClean="0"/>
          </a:p>
          <a:p>
            <a:pPr marL="971550" lvl="1" indent="-514350">
              <a:buFont typeface="+mj-lt"/>
              <a:buAutoNum type="arabicPeriod"/>
            </a:pPr>
            <a:r>
              <a:rPr lang="en-US" altLang="zh-CN" dirty="0" smtClean="0"/>
              <a:t>Undefined</a:t>
            </a:r>
          </a:p>
          <a:p>
            <a:pPr marL="971550" lvl="1" indent="-514350">
              <a:buFont typeface="+mj-lt"/>
              <a:buAutoNum type="arabicPeriod"/>
            </a:pPr>
            <a:r>
              <a:rPr lang="en-US" altLang="zh-CN" dirty="0"/>
              <a:t>N</a:t>
            </a:r>
            <a:r>
              <a:rPr lang="en-US" altLang="zh-CN" dirty="0" smtClean="0"/>
              <a:t>ull</a:t>
            </a:r>
            <a:endParaRPr lang="en-US" altLang="zh-CN" dirty="0"/>
          </a:p>
          <a:p>
            <a:pPr marL="971550" lvl="1" indent="-514350">
              <a:buFont typeface="+mj-lt"/>
              <a:buAutoNum type="arabicPeriod"/>
            </a:pPr>
            <a:r>
              <a:rPr lang="en-US" altLang="zh-CN" dirty="0"/>
              <a:t>B</a:t>
            </a:r>
            <a:r>
              <a:rPr lang="en-US" altLang="zh-CN" dirty="0" smtClean="0"/>
              <a:t>oolean</a:t>
            </a:r>
          </a:p>
          <a:p>
            <a:pPr marL="971550" lvl="1" indent="-514350">
              <a:buFont typeface="+mj-lt"/>
              <a:buAutoNum type="arabicPeriod"/>
            </a:pPr>
            <a:r>
              <a:rPr lang="en-US" altLang="zh-CN" dirty="0" smtClean="0"/>
              <a:t>Number</a:t>
            </a:r>
          </a:p>
          <a:p>
            <a:pPr marL="971550" lvl="1" indent="-514350">
              <a:buFont typeface="+mj-lt"/>
              <a:buAutoNum type="arabicPeriod"/>
            </a:pPr>
            <a:r>
              <a:rPr lang="en-US" altLang="zh-CN" dirty="0" smtClean="0"/>
              <a:t>String</a:t>
            </a:r>
          </a:p>
          <a:p>
            <a:pPr>
              <a:buFont typeface="Wingdings" panose="05000000000000000000" pitchFamily="2" charset="2"/>
              <a:buChar char="Ø"/>
            </a:pPr>
            <a:r>
              <a:rPr lang="zh-CN" altLang="en-US" dirty="0" smtClean="0"/>
              <a:t>对象类型</a:t>
            </a:r>
            <a:endParaRPr lang="en-US" altLang="zh-CN" dirty="0" smtClean="0"/>
          </a:p>
          <a:p>
            <a:pPr marL="971550" lvl="1" indent="-514350">
              <a:buFont typeface="+mj-lt"/>
              <a:buAutoNum type="arabicPeriod"/>
            </a:pPr>
            <a:r>
              <a:rPr lang="en-US" altLang="zh-CN" dirty="0" smtClean="0"/>
              <a:t>Object</a:t>
            </a:r>
          </a:p>
          <a:p>
            <a:pPr marL="971550" lvl="1" indent="-514350">
              <a:buFont typeface="+mj-lt"/>
              <a:buAutoNum type="arabicPeriod"/>
            </a:pPr>
            <a:endParaRPr lang="en-US" altLang="zh-CN" dirty="0" smtClean="0"/>
          </a:p>
        </p:txBody>
      </p:sp>
    </p:spTree>
    <p:extLst>
      <p:ext uri="{BB962C8B-B14F-4D97-AF65-F5344CB8AC3E}">
        <p14:creationId xmlns:p14="http://schemas.microsoft.com/office/powerpoint/2010/main" val="14607558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所有的数据都是</a:t>
            </a:r>
            <a:r>
              <a:rPr lang="zh-CN" altLang="en-US" dirty="0" smtClean="0"/>
              <a:t>对象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根对象：</a:t>
            </a:r>
            <a:r>
              <a:rPr lang="en-US" altLang="zh-CN" dirty="0" err="1" smtClean="0"/>
              <a:t>Object.prototype</a:t>
            </a:r>
            <a:endParaRPr lang="en-US" altLang="zh-CN" dirty="0" smtClean="0"/>
          </a:p>
          <a:p>
            <a:pPr marL="971550" lvl="1" indent="-514350">
              <a:buFont typeface="+mj-lt"/>
              <a:buAutoNum type="arabicPeriod"/>
            </a:pPr>
            <a:r>
              <a:rPr lang="en-US" altLang="zh-CN" dirty="0" err="1"/>
              <a:t>Object.prototype</a:t>
            </a:r>
            <a:r>
              <a:rPr lang="zh-CN" altLang="en-US" dirty="0"/>
              <a:t>对象是一个空的</a:t>
            </a:r>
            <a:r>
              <a:rPr lang="zh-CN" altLang="en-US" dirty="0" smtClean="0"/>
              <a:t>对象</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zh-CN" altLang="en-US" dirty="0" smtClean="0"/>
              <a:t>我们</a:t>
            </a:r>
            <a:r>
              <a:rPr lang="zh-CN" altLang="en-US" dirty="0"/>
              <a:t>在</a:t>
            </a:r>
            <a:r>
              <a:rPr lang="en-US" altLang="zh-CN" dirty="0"/>
              <a:t>JavaScript</a:t>
            </a:r>
            <a:r>
              <a:rPr lang="zh-CN" altLang="en-US" dirty="0"/>
              <a:t>遇到的每个对象，实际上都是从</a:t>
            </a:r>
            <a:r>
              <a:rPr lang="en-US" altLang="zh-CN" dirty="0" err="1"/>
              <a:t>Object.prototype</a:t>
            </a:r>
            <a:r>
              <a:rPr lang="zh-CN" altLang="en-US" dirty="0"/>
              <a:t>对象克隆而来</a:t>
            </a:r>
            <a:r>
              <a:rPr lang="zh-CN" altLang="en-US" dirty="0" smtClean="0"/>
              <a:t>的</a:t>
            </a:r>
            <a:endParaRPr lang="en-US" altLang="zh-CN" dirty="0" smtClean="0"/>
          </a:p>
          <a:p>
            <a:pPr marL="971550" lvl="1" indent="-514350">
              <a:buFont typeface="+mj-lt"/>
              <a:buAutoNum type="arabicPeriod"/>
            </a:pPr>
            <a:endParaRPr lang="en-US" altLang="zh-CN" dirty="0"/>
          </a:p>
          <a:p>
            <a:pPr marL="971550" lvl="1" indent="-514350">
              <a:buFont typeface="+mj-lt"/>
              <a:buAutoNum type="arabicPeriod"/>
            </a:pPr>
            <a:endParaRPr lang="en-US" altLang="zh-C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81128"/>
            <a:ext cx="74803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6393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通过原型克隆得到新的对象</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不</a:t>
            </a:r>
            <a:r>
              <a:rPr lang="zh-CN" altLang="en-US" dirty="0"/>
              <a:t>需要关心克隆的细节，因为这是引擎内部负责实现</a:t>
            </a:r>
            <a:r>
              <a:rPr lang="zh-CN" altLang="en-US" dirty="0" smtClean="0"/>
              <a:t>的。</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zh-CN" altLang="en-US" dirty="0"/>
              <a:t>显式地调用</a:t>
            </a:r>
            <a:r>
              <a:rPr lang="en-US" altLang="zh-CN" dirty="0" err="1"/>
              <a:t>var</a:t>
            </a:r>
            <a:r>
              <a:rPr lang="en-US" altLang="zh-CN" dirty="0"/>
              <a:t> obj1 = new Object()</a:t>
            </a:r>
            <a:r>
              <a:rPr lang="zh-CN" altLang="en-US" dirty="0"/>
              <a:t>或者</a:t>
            </a:r>
            <a:r>
              <a:rPr lang="en-US" altLang="zh-CN" dirty="0" err="1"/>
              <a:t>var</a:t>
            </a:r>
            <a:r>
              <a:rPr lang="en-US" altLang="zh-CN" dirty="0"/>
              <a:t> obj2 = </a:t>
            </a:r>
            <a:r>
              <a:rPr lang="en-US" altLang="zh-CN" dirty="0" smtClean="0"/>
              <a:t>{}</a:t>
            </a:r>
            <a:r>
              <a:rPr lang="zh-CN" altLang="en-US" smtClean="0"/>
              <a:t>。</a:t>
            </a:r>
            <a:endParaRPr lang="en-US" altLang="zh-CN" dirty="0" smtClean="0"/>
          </a:p>
        </p:txBody>
      </p:sp>
    </p:spTree>
    <p:extLst>
      <p:ext uri="{BB962C8B-B14F-4D97-AF65-F5344CB8AC3E}">
        <p14:creationId xmlns:p14="http://schemas.microsoft.com/office/powerpoint/2010/main" val="35914320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通过原型克隆得到新的对象</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628800"/>
            <a:ext cx="91249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9405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通过原型克隆得到新的对象</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3960440" cy="249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8597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通过原型克隆得到新的对象</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在这里</a:t>
            </a:r>
            <a:r>
              <a:rPr lang="en-US" altLang="zh-CN" dirty="0"/>
              <a:t>Person</a:t>
            </a:r>
            <a:r>
              <a:rPr lang="zh-CN" altLang="en-US" dirty="0"/>
              <a:t>并不是类，而是函数构造器，</a:t>
            </a:r>
            <a:r>
              <a:rPr lang="en-US" altLang="zh-CN" dirty="0"/>
              <a:t>JavaScript</a:t>
            </a:r>
            <a:r>
              <a:rPr lang="zh-CN" altLang="en-US" dirty="0"/>
              <a:t>的函数既可以作为普通函数被调用，也可以作为构造器被调用</a:t>
            </a:r>
            <a:r>
              <a:rPr lang="zh-CN" altLang="en-US" dirty="0" smtClean="0"/>
              <a:t>。</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a:t>用</a:t>
            </a:r>
            <a:r>
              <a:rPr lang="en-US" altLang="zh-CN" dirty="0"/>
              <a:t>new</a:t>
            </a:r>
            <a:r>
              <a:rPr lang="zh-CN" altLang="en-US" dirty="0"/>
              <a:t>运算符来创建对象的过程，实际上也只是先克隆</a:t>
            </a:r>
            <a:r>
              <a:rPr lang="en-US" altLang="zh-CN" dirty="0" err="1" smtClean="0"/>
              <a:t>Object.prototype</a:t>
            </a:r>
            <a:r>
              <a:rPr lang="zh-CN" altLang="en-US" dirty="0"/>
              <a:t>对象，再进行一些其他额外操作的过程。</a:t>
            </a:r>
          </a:p>
        </p:txBody>
      </p:sp>
    </p:spTree>
    <p:extLst>
      <p:ext uri="{BB962C8B-B14F-4D97-AF65-F5344CB8AC3E}">
        <p14:creationId xmlns:p14="http://schemas.microsoft.com/office/powerpoint/2010/main" val="18087475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通过原型克隆得到新的对象</a:t>
            </a:r>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83724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947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鸭子</a:t>
            </a:r>
            <a:r>
              <a:rPr lang="zh-CN" altLang="en-US" dirty="0"/>
              <a:t>类型</a:t>
            </a:r>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Ø"/>
            </a:pPr>
            <a:r>
              <a:rPr lang="zh-CN" altLang="en-US" dirty="0"/>
              <a:t>在</a:t>
            </a:r>
            <a:r>
              <a:rPr lang="en-US" altLang="zh-CN" dirty="0"/>
              <a:t>JavaScript</a:t>
            </a:r>
            <a:r>
              <a:rPr lang="zh-CN" altLang="en-US" dirty="0"/>
              <a:t>中，当我们对一个变量赋值时，显然不需要考虑它的类型，</a:t>
            </a:r>
            <a:r>
              <a:rPr lang="zh-CN" altLang="en-US" dirty="0" smtClean="0"/>
              <a:t>因此，</a:t>
            </a:r>
            <a:r>
              <a:rPr lang="en-US" altLang="zh-CN" dirty="0" smtClean="0"/>
              <a:t>JavaScript</a:t>
            </a:r>
            <a:r>
              <a:rPr lang="zh-CN" altLang="en-US" dirty="0"/>
              <a:t>是一门典型的动态类型语言</a:t>
            </a:r>
            <a:r>
              <a:rPr lang="zh-CN" altLang="en-US" dirty="0" smtClean="0"/>
              <a:t>。</a:t>
            </a:r>
            <a:endParaRPr lang="en-US" altLang="zh-CN" dirty="0" smtClean="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动态类型语言对变量类型的宽容给实际编码带来了很大的灵活性。由于无需进行类型检测，我们可以尝试调用任何对象的任意方法，而无需去考虑它原本是否被设计为拥有该方法。</a:t>
            </a:r>
            <a:endParaRPr lang="en-US" altLang="zh-CN" dirty="0" smtClean="0"/>
          </a:p>
        </p:txBody>
      </p:sp>
    </p:spTree>
    <p:extLst>
      <p:ext uri="{BB962C8B-B14F-4D97-AF65-F5344CB8AC3E}">
        <p14:creationId xmlns:p14="http://schemas.microsoft.com/office/powerpoint/2010/main" val="3348777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通过原型克隆得到新的对象</a:t>
            </a:r>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1844824"/>
            <a:ext cx="90805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9770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通过原型克隆得到新的对象</a:t>
            </a:r>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622550"/>
            <a:ext cx="83058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4884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对象会记住它的原型</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对象的</a:t>
            </a:r>
            <a:r>
              <a:rPr lang="zh-CN" altLang="en-US" dirty="0" smtClean="0"/>
              <a:t>原型</a:t>
            </a:r>
            <a:endParaRPr lang="en-US" altLang="zh-CN" dirty="0" smtClean="0"/>
          </a:p>
          <a:p>
            <a:pPr marL="971550" lvl="1" indent="-514350">
              <a:buFont typeface="+mj-lt"/>
              <a:buAutoNum type="arabicPeriod"/>
            </a:pPr>
            <a:r>
              <a:rPr lang="zh-CN" altLang="en-US" dirty="0"/>
              <a:t>就</a:t>
            </a:r>
            <a:r>
              <a:rPr lang="en-US" altLang="zh-CN" dirty="0"/>
              <a:t>JavaScript</a:t>
            </a:r>
            <a:r>
              <a:rPr lang="zh-CN" altLang="en-US" dirty="0"/>
              <a:t>的真正实现来说，其实并不能说对象有原型，而只能说对象的构造器有原型</a:t>
            </a:r>
            <a:r>
              <a:rPr lang="zh-CN" altLang="en-US" dirty="0" smtClean="0"/>
              <a:t>。</a:t>
            </a:r>
            <a:endParaRPr lang="en-US" altLang="zh-CN" dirty="0" smtClean="0"/>
          </a:p>
          <a:p>
            <a:pPr marL="971550" lvl="1" indent="-514350">
              <a:buFont typeface="+mj-lt"/>
              <a:buAutoNum type="arabicPeriod"/>
            </a:pPr>
            <a:endParaRPr lang="en-US" altLang="zh-CN" dirty="0"/>
          </a:p>
          <a:p>
            <a:pPr marL="971550" lvl="1" indent="-514350">
              <a:buFont typeface="+mj-lt"/>
              <a:buAutoNum type="arabicPeriod"/>
            </a:pPr>
            <a:r>
              <a:rPr lang="zh-CN" altLang="en-US" dirty="0"/>
              <a:t>对于“对象把请求委托给它自己的原型”这句话，更好的说法是对象把请求委托给它的构造器的原型。</a:t>
            </a:r>
          </a:p>
        </p:txBody>
      </p:sp>
    </p:spTree>
    <p:extLst>
      <p:ext uri="{BB962C8B-B14F-4D97-AF65-F5344CB8AC3E}">
        <p14:creationId xmlns:p14="http://schemas.microsoft.com/office/powerpoint/2010/main" val="18231789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对象会记住它的原型</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对象的</a:t>
            </a:r>
            <a:r>
              <a:rPr lang="zh-CN" altLang="en-US" dirty="0" smtClean="0"/>
              <a:t>原型</a:t>
            </a:r>
            <a:endParaRPr lang="en-US" altLang="zh-CN" dirty="0" smtClean="0"/>
          </a:p>
          <a:p>
            <a:pPr marL="971550" lvl="1" indent="-514350">
              <a:buFont typeface="+mj-lt"/>
              <a:buAutoNum type="arabicPeriod" startAt="3"/>
            </a:pPr>
            <a:r>
              <a:rPr lang="en-US" altLang="zh-CN" dirty="0"/>
              <a:t>JavaScript</a:t>
            </a:r>
            <a:r>
              <a:rPr lang="zh-CN" altLang="en-US" dirty="0"/>
              <a:t>给对象提供了一个名为</a:t>
            </a:r>
            <a:r>
              <a:rPr lang="en-US" altLang="zh-CN" dirty="0"/>
              <a:t>__proto__</a:t>
            </a:r>
            <a:r>
              <a:rPr lang="zh-CN" altLang="en-US" dirty="0"/>
              <a:t>的隐藏属性，某个对象的</a:t>
            </a:r>
            <a:r>
              <a:rPr lang="en-US" altLang="zh-CN" dirty="0"/>
              <a:t>__proto__</a:t>
            </a:r>
            <a:r>
              <a:rPr lang="zh-CN" altLang="en-US" dirty="0"/>
              <a:t>属性默认会指向它的构造器的原型</a:t>
            </a:r>
            <a:r>
              <a:rPr lang="zh-CN" altLang="en-US" dirty="0" smtClean="0"/>
              <a:t>对象</a:t>
            </a:r>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84" y="4221088"/>
            <a:ext cx="67881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9154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请求在原型链里的传递</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当一个对象无法响应某个请求的时候，它会顺着原型链把请求传递下去，直到遇到一个可以处理该请求的对象为止</a:t>
            </a:r>
            <a:r>
              <a:rPr lang="zh-CN" altLang="en-US" dirty="0" smtClean="0"/>
              <a:t>。</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a:t>虽然</a:t>
            </a:r>
            <a:r>
              <a:rPr lang="en-US" altLang="zh-CN" dirty="0"/>
              <a:t>JavaScript</a:t>
            </a:r>
            <a:r>
              <a:rPr lang="zh-CN" altLang="en-US" dirty="0"/>
              <a:t>的对象最初都是由</a:t>
            </a:r>
            <a:r>
              <a:rPr lang="en-US" altLang="zh-CN" dirty="0" err="1"/>
              <a:t>Object.prototype</a:t>
            </a:r>
            <a:r>
              <a:rPr lang="zh-CN" altLang="en-US" dirty="0"/>
              <a:t>对象克隆而来的，但对象构造器的原型并不仅限于</a:t>
            </a:r>
            <a:r>
              <a:rPr lang="en-US" altLang="zh-CN" dirty="0" err="1"/>
              <a:t>Object.prototype</a:t>
            </a:r>
            <a:r>
              <a:rPr lang="zh-CN" altLang="en-US" dirty="0"/>
              <a:t>上，而是可以动态指向其他对象。</a:t>
            </a:r>
          </a:p>
        </p:txBody>
      </p:sp>
    </p:spTree>
    <p:extLst>
      <p:ext uri="{BB962C8B-B14F-4D97-AF65-F5344CB8AC3E}">
        <p14:creationId xmlns:p14="http://schemas.microsoft.com/office/powerpoint/2010/main" val="1315115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请求在原型链里的传递</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90700"/>
            <a:ext cx="7620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4375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请求在原型链里的传递</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首先，尝试遍历对象</a:t>
            </a:r>
            <a:r>
              <a:rPr lang="en-US" altLang="zh-CN" dirty="0"/>
              <a:t>a</a:t>
            </a:r>
            <a:r>
              <a:rPr lang="zh-CN" altLang="en-US" dirty="0"/>
              <a:t>中的所有属性，但没有找到</a:t>
            </a:r>
            <a:r>
              <a:rPr lang="en-US" altLang="zh-CN" dirty="0"/>
              <a:t>name</a:t>
            </a:r>
            <a:r>
              <a:rPr lang="zh-CN" altLang="en-US" dirty="0"/>
              <a:t>这个属性</a:t>
            </a:r>
            <a:r>
              <a:rPr lang="zh-CN" altLang="en-US" dirty="0" smtClean="0"/>
              <a:t>。</a:t>
            </a:r>
            <a:endParaRPr lang="en-US" altLang="zh-CN" dirty="0" smtClean="0"/>
          </a:p>
          <a:p>
            <a:pPr marL="514350" indent="-514350">
              <a:buFont typeface="+mj-lt"/>
              <a:buAutoNum type="arabicPeriod"/>
            </a:pPr>
            <a:r>
              <a:rPr lang="zh-CN" altLang="en-US" dirty="0"/>
              <a:t>查找</a:t>
            </a:r>
            <a:r>
              <a:rPr lang="en-US" altLang="zh-CN" dirty="0"/>
              <a:t>name</a:t>
            </a:r>
            <a:r>
              <a:rPr lang="zh-CN" altLang="en-US" dirty="0"/>
              <a:t>属性的这个请求被委托给对象</a:t>
            </a:r>
            <a:r>
              <a:rPr lang="en-US" altLang="zh-CN" dirty="0"/>
              <a:t>a</a:t>
            </a:r>
            <a:r>
              <a:rPr lang="zh-CN" altLang="en-US" dirty="0"/>
              <a:t>的构造器的原型，它被</a:t>
            </a:r>
            <a:r>
              <a:rPr lang="en-US" altLang="zh-CN" dirty="0" err="1"/>
              <a:t>a.__proto</a:t>
            </a:r>
            <a:r>
              <a:rPr lang="en-US" altLang="zh-CN" dirty="0"/>
              <a:t>__</a:t>
            </a:r>
            <a:r>
              <a:rPr lang="zh-CN" altLang="en-US" dirty="0"/>
              <a:t>记录着并且指向</a:t>
            </a:r>
            <a:r>
              <a:rPr lang="en-US" altLang="zh-CN" dirty="0" err="1"/>
              <a:t>A.prototype</a:t>
            </a:r>
            <a:r>
              <a:rPr lang="zh-CN" altLang="en-US" dirty="0"/>
              <a:t>，而</a:t>
            </a:r>
            <a:r>
              <a:rPr lang="en-US" altLang="zh-CN" dirty="0" err="1"/>
              <a:t>A.prototype</a:t>
            </a:r>
            <a:r>
              <a:rPr lang="zh-CN" altLang="en-US" dirty="0"/>
              <a:t>被设置为对象</a:t>
            </a:r>
            <a:r>
              <a:rPr lang="en-US" altLang="zh-CN" dirty="0" err="1"/>
              <a:t>obj</a:t>
            </a:r>
            <a:r>
              <a:rPr lang="zh-CN" altLang="en-US" dirty="0" smtClean="0"/>
              <a:t>。</a:t>
            </a:r>
            <a:endParaRPr lang="en-US" altLang="zh-CN" dirty="0" smtClean="0"/>
          </a:p>
          <a:p>
            <a:pPr marL="514350" indent="-514350">
              <a:buFont typeface="+mj-lt"/>
              <a:buAutoNum type="arabicPeriod"/>
            </a:pPr>
            <a:r>
              <a:rPr lang="zh-CN" altLang="en-US" dirty="0"/>
              <a:t>在对象</a:t>
            </a:r>
            <a:r>
              <a:rPr lang="en-US" altLang="zh-CN" dirty="0" err="1"/>
              <a:t>obj</a:t>
            </a:r>
            <a:r>
              <a:rPr lang="zh-CN" altLang="en-US" dirty="0"/>
              <a:t>中找到了</a:t>
            </a:r>
            <a:r>
              <a:rPr lang="en-US" altLang="zh-CN" dirty="0"/>
              <a:t>name</a:t>
            </a:r>
            <a:r>
              <a:rPr lang="zh-CN" altLang="en-US" dirty="0"/>
              <a:t>属性，并返回它的值。</a:t>
            </a:r>
          </a:p>
        </p:txBody>
      </p:sp>
    </p:spTree>
    <p:extLst>
      <p:ext uri="{BB962C8B-B14F-4D97-AF65-F5344CB8AC3E}">
        <p14:creationId xmlns:p14="http://schemas.microsoft.com/office/powerpoint/2010/main" val="18314450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请求在原型链里的传递</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类的继承</a:t>
            </a:r>
            <a:endParaRPr lang="en-US" altLang="zh-CN" dirty="0" smtClean="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68770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187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请求在原型链里的传递</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dirty="0" smtClean="0"/>
              <a:t>类的继承</a:t>
            </a:r>
            <a:endParaRPr lang="en-US" altLang="zh-CN" dirty="0" smtClean="0"/>
          </a:p>
          <a:p>
            <a:pPr marL="971550" lvl="1" indent="-514350">
              <a:buFont typeface="+mj-lt"/>
              <a:buAutoNum type="arabicPeriod"/>
            </a:pPr>
            <a:r>
              <a:rPr lang="zh-CN" altLang="en-US" dirty="0"/>
              <a:t>首先，尝试遍历对象</a:t>
            </a:r>
            <a:r>
              <a:rPr lang="en-US" altLang="zh-CN" dirty="0"/>
              <a:t>b</a:t>
            </a:r>
            <a:r>
              <a:rPr lang="zh-CN" altLang="en-US" dirty="0"/>
              <a:t>中的所有属性，但没有找到</a:t>
            </a:r>
            <a:r>
              <a:rPr lang="en-US" altLang="zh-CN" dirty="0"/>
              <a:t>name</a:t>
            </a:r>
            <a:r>
              <a:rPr lang="zh-CN" altLang="en-US" dirty="0"/>
              <a:t>这个属性</a:t>
            </a:r>
            <a:r>
              <a:rPr lang="zh-CN" altLang="en-US" dirty="0" smtClean="0"/>
              <a:t>。</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zh-CN" altLang="en-US" dirty="0"/>
              <a:t>查找</a:t>
            </a:r>
            <a:r>
              <a:rPr lang="en-US" altLang="zh-CN" dirty="0"/>
              <a:t>name</a:t>
            </a:r>
            <a:r>
              <a:rPr lang="zh-CN" altLang="en-US" dirty="0"/>
              <a:t>属性的请求被委托给对象</a:t>
            </a:r>
            <a:r>
              <a:rPr lang="en-US" altLang="zh-CN" dirty="0"/>
              <a:t>b</a:t>
            </a:r>
            <a:r>
              <a:rPr lang="zh-CN" altLang="en-US" dirty="0"/>
              <a:t>的构造器的原型，它被</a:t>
            </a:r>
            <a:r>
              <a:rPr lang="en-US" altLang="zh-CN" dirty="0" err="1"/>
              <a:t>b.__proto</a:t>
            </a:r>
            <a:r>
              <a:rPr lang="en-US" altLang="zh-CN" dirty="0"/>
              <a:t>__</a:t>
            </a:r>
            <a:r>
              <a:rPr lang="zh-CN" altLang="en-US" dirty="0"/>
              <a:t>记录着并且指向</a:t>
            </a:r>
            <a:r>
              <a:rPr lang="en-US" altLang="zh-CN" dirty="0" err="1"/>
              <a:t>B.prototype</a:t>
            </a:r>
            <a:r>
              <a:rPr lang="zh-CN" altLang="en-US" dirty="0"/>
              <a:t>，而</a:t>
            </a:r>
            <a:r>
              <a:rPr lang="en-US" altLang="zh-CN" dirty="0" err="1"/>
              <a:t>B.prototype</a:t>
            </a:r>
            <a:r>
              <a:rPr lang="zh-CN" altLang="en-US" dirty="0"/>
              <a:t>被设置为一个通过</a:t>
            </a:r>
            <a:r>
              <a:rPr lang="en-US" altLang="zh-CN" dirty="0"/>
              <a:t>new A()</a:t>
            </a:r>
            <a:r>
              <a:rPr lang="zh-CN" altLang="en-US" dirty="0"/>
              <a:t>创建出来的对象</a:t>
            </a:r>
            <a:r>
              <a:rPr lang="zh-CN" altLang="en-US" dirty="0" smtClean="0"/>
              <a:t>。</a:t>
            </a:r>
            <a:endParaRPr lang="en-US" altLang="zh-CN" dirty="0" smtClean="0"/>
          </a:p>
        </p:txBody>
      </p:sp>
    </p:spTree>
    <p:extLst>
      <p:ext uri="{BB962C8B-B14F-4D97-AF65-F5344CB8AC3E}">
        <p14:creationId xmlns:p14="http://schemas.microsoft.com/office/powerpoint/2010/main" val="1006830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请求在原型链里的传递</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dirty="0" smtClean="0"/>
              <a:t>类的继承</a:t>
            </a:r>
            <a:endParaRPr lang="en-US" altLang="zh-CN" dirty="0" smtClean="0"/>
          </a:p>
          <a:p>
            <a:pPr marL="971550" lvl="1" indent="-514350">
              <a:buFont typeface="+mj-lt"/>
              <a:buAutoNum type="arabicPeriod" startAt="3"/>
            </a:pPr>
            <a:r>
              <a:rPr lang="zh-CN" altLang="en-US" dirty="0" smtClean="0"/>
              <a:t>在</a:t>
            </a:r>
            <a:r>
              <a:rPr lang="en-US" altLang="zh-CN" dirty="0"/>
              <a:t>a</a:t>
            </a:r>
            <a:r>
              <a:rPr lang="zh-CN" altLang="en-US" dirty="0" smtClean="0"/>
              <a:t>对象</a:t>
            </a:r>
            <a:r>
              <a:rPr lang="zh-CN" altLang="en-US" dirty="0"/>
              <a:t>中依然没有找到</a:t>
            </a:r>
            <a:r>
              <a:rPr lang="en-US" altLang="zh-CN" dirty="0"/>
              <a:t>name</a:t>
            </a:r>
            <a:r>
              <a:rPr lang="zh-CN" altLang="en-US" dirty="0"/>
              <a:t>属性，于是请求被继续委托</a:t>
            </a:r>
            <a:r>
              <a:rPr lang="zh-CN" altLang="en-US" dirty="0" smtClean="0"/>
              <a:t>给</a:t>
            </a:r>
            <a:r>
              <a:rPr lang="en-US" altLang="zh-CN" dirty="0"/>
              <a:t>a</a:t>
            </a:r>
            <a:r>
              <a:rPr lang="zh-CN" altLang="en-US" dirty="0" smtClean="0"/>
              <a:t>对象</a:t>
            </a:r>
            <a:r>
              <a:rPr lang="zh-CN" altLang="en-US" dirty="0"/>
              <a:t>构造器的原型</a:t>
            </a:r>
            <a:r>
              <a:rPr lang="en-US" altLang="zh-CN" dirty="0" err="1"/>
              <a:t>A.prototype</a:t>
            </a:r>
            <a:r>
              <a:rPr lang="zh-CN" altLang="en-US" dirty="0" smtClean="0"/>
              <a:t>。</a:t>
            </a:r>
            <a:endParaRPr lang="en-US" altLang="zh-CN" dirty="0" smtClean="0"/>
          </a:p>
          <a:p>
            <a:pPr marL="971550" lvl="1" indent="-514350">
              <a:buFont typeface="+mj-lt"/>
              <a:buAutoNum type="arabicPeriod" startAt="3"/>
            </a:pPr>
            <a:endParaRPr lang="en-US" altLang="zh-CN" dirty="0"/>
          </a:p>
          <a:p>
            <a:pPr marL="971550" lvl="1" indent="-514350">
              <a:buFont typeface="+mj-lt"/>
              <a:buAutoNum type="arabicPeriod" startAt="3"/>
            </a:pPr>
            <a:endParaRPr lang="en-US" altLang="zh-CN" dirty="0" smtClean="0"/>
          </a:p>
          <a:p>
            <a:pPr marL="971550" lvl="1" indent="-514350">
              <a:buFont typeface="+mj-lt"/>
              <a:buAutoNum type="arabicPeriod" startAt="3"/>
            </a:pPr>
            <a:r>
              <a:rPr lang="zh-CN" altLang="en-US" dirty="0" smtClean="0"/>
              <a:t>在</a:t>
            </a:r>
            <a:r>
              <a:rPr lang="en-US" altLang="zh-CN" dirty="0" err="1"/>
              <a:t>A.prototype</a:t>
            </a:r>
            <a:r>
              <a:rPr lang="zh-CN" altLang="en-US" dirty="0"/>
              <a:t>中找到了</a:t>
            </a:r>
            <a:r>
              <a:rPr lang="en-US" altLang="zh-CN" dirty="0"/>
              <a:t>name</a:t>
            </a:r>
            <a:r>
              <a:rPr lang="zh-CN" altLang="en-US" dirty="0"/>
              <a:t>属性，并返回它的值。</a:t>
            </a:r>
            <a:endParaRPr lang="en-US" altLang="zh-CN" dirty="0" smtClean="0"/>
          </a:p>
        </p:txBody>
      </p:sp>
    </p:spTree>
    <p:extLst>
      <p:ext uri="{BB962C8B-B14F-4D97-AF65-F5344CB8AC3E}">
        <p14:creationId xmlns:p14="http://schemas.microsoft.com/office/powerpoint/2010/main" val="2156585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鸭子</a:t>
            </a:r>
            <a:r>
              <a:rPr lang="zh-CN" altLang="en-US" dirty="0"/>
              <a:t>类型</a:t>
            </a:r>
          </a:p>
        </p:txBody>
      </p:sp>
      <p:sp>
        <p:nvSpPr>
          <p:cNvPr id="3" name="内容占位符 2"/>
          <p:cNvSpPr>
            <a:spLocks noGrp="1"/>
          </p:cNvSpPr>
          <p:nvPr>
            <p:ph idx="1"/>
          </p:nvPr>
        </p:nvSpPr>
        <p:spPr/>
        <p:txBody>
          <a:bodyPr/>
          <a:lstStyle/>
          <a:p>
            <a:pPr marL="0" indent="0">
              <a:buNone/>
            </a:pPr>
            <a:r>
              <a:rPr lang="zh-CN" altLang="en-US" dirty="0" smtClean="0"/>
              <a:t>鸭子</a:t>
            </a:r>
            <a:r>
              <a:rPr lang="zh-CN" altLang="en-US" dirty="0"/>
              <a:t>类型（</a:t>
            </a:r>
            <a:r>
              <a:rPr lang="en-US" altLang="zh-CN" dirty="0"/>
              <a:t>duck typing</a:t>
            </a:r>
            <a:r>
              <a:rPr lang="zh-CN" altLang="en-US" dirty="0" smtClean="0"/>
              <a:t>）</a:t>
            </a:r>
            <a:endParaRPr lang="en-US" altLang="zh-CN" dirty="0"/>
          </a:p>
          <a:p>
            <a:pPr marL="0" indent="0">
              <a:buNone/>
            </a:pPr>
            <a:r>
              <a:rPr lang="zh-CN" altLang="en-US" dirty="0"/>
              <a:t>通俗的说法：“如果它走起路来像鸭子，叫起来也是鸭子，那么它就是鸭子。</a:t>
            </a:r>
          </a:p>
        </p:txBody>
      </p:sp>
    </p:spTree>
    <p:extLst>
      <p:ext uri="{BB962C8B-B14F-4D97-AF65-F5344CB8AC3E}">
        <p14:creationId xmlns:p14="http://schemas.microsoft.com/office/powerpoint/2010/main" val="37969798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2060848"/>
            <a:ext cx="3866728" cy="3866728"/>
          </a:xfrm>
        </p:spPr>
      </p:pic>
    </p:spTree>
    <p:extLst>
      <p:ext uri="{BB962C8B-B14F-4D97-AF65-F5344CB8AC3E}">
        <p14:creationId xmlns:p14="http://schemas.microsoft.com/office/powerpoint/2010/main" val="1650610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我们可以通过一个小故事来更深刻地了解鸭子</a:t>
            </a:r>
            <a:r>
              <a:rPr lang="zh-CN" altLang="en-US" dirty="0" smtClean="0"/>
              <a:t>类型</a:t>
            </a:r>
            <a:r>
              <a:rPr lang="zh-CN" altLang="en-US" dirty="0"/>
              <a:t>：</a:t>
            </a:r>
            <a:endParaRPr lang="en-US" altLang="zh-CN" dirty="0" smtClean="0"/>
          </a:p>
          <a:p>
            <a:pPr marL="0" indent="0">
              <a:buNone/>
            </a:pPr>
            <a:endParaRPr lang="en-US" altLang="zh-CN" dirty="0" smtClean="0"/>
          </a:p>
          <a:p>
            <a:pPr marL="0" indent="0">
              <a:buNone/>
            </a:pPr>
            <a:r>
              <a:rPr lang="zh-CN" altLang="en-US" dirty="0" smtClean="0"/>
              <a:t>从前</a:t>
            </a:r>
            <a:r>
              <a:rPr lang="zh-CN" altLang="en-US" dirty="0"/>
              <a:t>在</a:t>
            </a:r>
            <a:r>
              <a:rPr lang="en-US" altLang="zh-CN" dirty="0"/>
              <a:t>JavaScript</a:t>
            </a:r>
            <a:r>
              <a:rPr lang="zh-CN" altLang="en-US" dirty="0"/>
              <a:t>王国里，有一个国王，他觉得世界上最美妙的声音就是鸭子的叫声，于是国王召集大臣，要组建一个</a:t>
            </a:r>
            <a:r>
              <a:rPr lang="en-US" altLang="zh-CN" dirty="0"/>
              <a:t>1000</a:t>
            </a:r>
            <a:r>
              <a:rPr lang="zh-CN" altLang="en-US" dirty="0"/>
              <a:t>只鸭子组成的合唱团。大臣们找遍了全国，终于找到</a:t>
            </a:r>
            <a:r>
              <a:rPr lang="en-US" altLang="zh-CN" dirty="0"/>
              <a:t>999</a:t>
            </a:r>
            <a:r>
              <a:rPr lang="zh-CN" altLang="en-US" dirty="0"/>
              <a:t>只鸭子，但是始终还差一只，最后大臣发现有一只非常特别的鸡，它的叫声跟鸭子一模一样，于是这只鸡就成为了合唱团的最后一员。</a:t>
            </a:r>
          </a:p>
        </p:txBody>
      </p:sp>
    </p:spTree>
    <p:extLst>
      <p:ext uri="{BB962C8B-B14F-4D97-AF65-F5344CB8AC3E}">
        <p14:creationId xmlns:p14="http://schemas.microsoft.com/office/powerpoint/2010/main" val="1986088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鸭子类型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5006" y="1600200"/>
            <a:ext cx="4393988" cy="4525963"/>
          </a:xfrm>
          <a:prstGeom prst="rect">
            <a:avLst/>
          </a:prstGeom>
        </p:spPr>
      </p:pic>
    </p:spTree>
    <p:extLst>
      <p:ext uri="{BB962C8B-B14F-4D97-AF65-F5344CB8AC3E}">
        <p14:creationId xmlns:p14="http://schemas.microsoft.com/office/powerpoint/2010/main" val="4170457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1768</TotalTime>
  <Words>2397</Words>
  <Application>Microsoft Office PowerPoint</Application>
  <PresentationFormat>全屏显示(4:3)</PresentationFormat>
  <Paragraphs>241</Paragraphs>
  <Slides>70</Slides>
  <Notes>1</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封装、继承、多态</vt:lpstr>
      <vt:lpstr>动态类型语言和静态类型语言</vt:lpstr>
      <vt:lpstr>动态类型语言和静态类型语言</vt:lpstr>
      <vt:lpstr>动态类型语言和静态类型语言</vt:lpstr>
      <vt:lpstr>动态类型语言和静态类型语言</vt:lpstr>
      <vt:lpstr>鸭子类型</vt:lpstr>
      <vt:lpstr>鸭子类型</vt:lpstr>
      <vt:lpstr>鸭子类型</vt:lpstr>
      <vt:lpstr>鸭子类型</vt:lpstr>
      <vt:lpstr>鸭子类型</vt:lpstr>
      <vt:lpstr>鸭子类型</vt:lpstr>
      <vt:lpstr>鸭子类型</vt:lpstr>
      <vt:lpstr>鸭子类型</vt:lpstr>
      <vt:lpstr>鸭子类型</vt:lpstr>
      <vt:lpstr>鸭子类型</vt:lpstr>
      <vt:lpstr>鸭子类型</vt:lpstr>
      <vt:lpstr>多态</vt:lpstr>
      <vt:lpstr>多态</vt:lpstr>
      <vt:lpstr>多态</vt:lpstr>
      <vt:lpstr>多态</vt:lpstr>
      <vt:lpstr>多态</vt:lpstr>
      <vt:lpstr>多态</vt:lpstr>
      <vt:lpstr>多态</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Java版makeSound</vt:lpstr>
      <vt:lpstr>JavaScript的多态</vt:lpstr>
      <vt:lpstr>封装</vt:lpstr>
      <vt:lpstr>封装数据</vt:lpstr>
      <vt:lpstr>封装数据</vt:lpstr>
      <vt:lpstr>封装数据</vt:lpstr>
      <vt:lpstr>封装实现</vt:lpstr>
      <vt:lpstr>封装类型</vt:lpstr>
      <vt:lpstr>封装变化</vt:lpstr>
      <vt:lpstr>原型模式</vt:lpstr>
      <vt:lpstr>原型模式</vt:lpstr>
      <vt:lpstr>原型模式</vt:lpstr>
      <vt:lpstr>原型模式</vt:lpstr>
      <vt:lpstr>原型模式</vt:lpstr>
      <vt:lpstr>　JavaScript中的原型继承</vt:lpstr>
      <vt:lpstr>所有的数据都是对象</vt:lpstr>
      <vt:lpstr>所有的数据都是对象</vt:lpstr>
      <vt:lpstr>通过原型克隆得到新的对象</vt:lpstr>
      <vt:lpstr>通过原型克隆得到新的对象</vt:lpstr>
      <vt:lpstr>通过原型克隆得到新的对象</vt:lpstr>
      <vt:lpstr>通过原型克隆得到新的对象</vt:lpstr>
      <vt:lpstr>通过原型克隆得到新的对象</vt:lpstr>
      <vt:lpstr>通过原型克隆得到新的对象</vt:lpstr>
      <vt:lpstr>通过原型克隆得到新的对象</vt:lpstr>
      <vt:lpstr>对象会记住它的原型</vt:lpstr>
      <vt:lpstr>对象会记住它的原型</vt:lpstr>
      <vt:lpstr>请求在原型链里的传递</vt:lpstr>
      <vt:lpstr>请求在原型链里的传递</vt:lpstr>
      <vt:lpstr>请求在原型链里的传递</vt:lpstr>
      <vt:lpstr>请求在原型链里的传递</vt:lpstr>
      <vt:lpstr>请求在原型链里的传递</vt:lpstr>
      <vt:lpstr>请求在原型链里的传递</vt:lpstr>
      <vt:lpstr>完了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动态类型语言和鸭子类型</dc:title>
  <dc:creator>chai.jiawei</dc:creator>
  <cp:lastModifiedBy>chai.jiawei</cp:lastModifiedBy>
  <cp:revision>129</cp:revision>
  <dcterms:created xsi:type="dcterms:W3CDTF">2017-09-08T09:34:22Z</dcterms:created>
  <dcterms:modified xsi:type="dcterms:W3CDTF">2017-09-25T02:40:03Z</dcterms:modified>
</cp:coreProperties>
</file>