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3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–柴kefu斯基"/>
          <p:cNvSpPr txBox="1"/>
          <p:nvPr>
            <p:ph type="body" idx="13"/>
          </p:nvPr>
        </p:nvSpPr>
        <p:spPr>
          <a:xfrm>
            <a:off x="1270000" y="6362700"/>
            <a:ext cx="10464800" cy="584873"/>
          </a:xfrm>
          <a:prstGeom prst="rect">
            <a:avLst/>
          </a:prstGeom>
        </p:spPr>
        <p:txBody>
          <a:bodyPr/>
          <a:lstStyle/>
          <a:p>
            <a:pPr/>
            <a:r>
              <a:t>–柴kefu斯基</a:t>
            </a:r>
          </a:p>
        </p:txBody>
      </p:sp>
      <p:sp>
        <p:nvSpPr>
          <p:cNvPr id="120" name="“this很重要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“this很重要”</a:t>
            </a:r>
          </a:p>
        </p:txBody>
      </p:sp>
      <p:sp>
        <p:nvSpPr>
          <p:cNvPr id="121" name="Thi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作为构造器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作为构造器调用</a:t>
            </a:r>
          </a:p>
        </p:txBody>
      </p:sp>
      <p:sp>
        <p:nvSpPr>
          <p:cNvPr id="153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54" name="屏幕快照 2018-07-23 下午5.47.25.png" descr="屏幕快照 2018-07-23 下午5.47.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8018" y="3433331"/>
            <a:ext cx="9575801" cy="965201"/>
          </a:xfrm>
          <a:prstGeom prst="rect">
            <a:avLst/>
          </a:prstGeom>
          <a:ln w="88900">
            <a:miter lim="400000"/>
          </a:ln>
        </p:spPr>
      </p:pic>
      <p:pic>
        <p:nvPicPr>
          <p:cNvPr id="155" name="屏幕快照 2018-07-23 下午5.48.15.png" descr="屏幕快照 2018-07-23 下午5.48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3094" y="5088663"/>
            <a:ext cx="8480391" cy="274018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all、app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call、apply</a:t>
            </a:r>
          </a:p>
        </p:txBody>
      </p:sp>
      <p:sp>
        <p:nvSpPr>
          <p:cNvPr id="158" name="C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Call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apply</a:t>
            </a:r>
          </a:p>
        </p:txBody>
      </p:sp>
      <p:pic>
        <p:nvPicPr>
          <p:cNvPr id="159" name="屏幕快照 2018-07-23 下午5.55.52.png" descr="屏幕快照 2018-07-23 下午5.55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8504" y="3828884"/>
            <a:ext cx="9664701" cy="1104901"/>
          </a:xfrm>
          <a:prstGeom prst="rect">
            <a:avLst/>
          </a:prstGeom>
          <a:ln w="88900">
            <a:miter lim="400000"/>
          </a:ln>
        </p:spPr>
      </p:pic>
      <p:pic>
        <p:nvPicPr>
          <p:cNvPr id="160" name="屏幕快照 2018-07-23 下午6.07.13.png" descr="屏幕快照 2018-07-23 下午6.07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0709" y="6019467"/>
            <a:ext cx="10261601" cy="11684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all、app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call、apply</a:t>
            </a:r>
          </a:p>
        </p:txBody>
      </p:sp>
      <p:sp>
        <p:nvSpPr>
          <p:cNvPr id="163" name="定义两个对象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定义两个对象</a:t>
            </a:r>
          </a:p>
        </p:txBody>
      </p:sp>
      <p:pic>
        <p:nvPicPr>
          <p:cNvPr id="164" name="屏幕快照 2018-07-23 下午6.14.58.png" descr="屏幕快照 2018-07-23 下午6.14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656" y="3561299"/>
            <a:ext cx="6574062" cy="3902807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all、app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call、apply</a:t>
            </a:r>
          </a:p>
        </p:txBody>
      </p:sp>
      <p:sp>
        <p:nvSpPr>
          <p:cNvPr id="167" name="定义一个whoami方法,用于显示对象信息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定义一个whoami方法,用于显示对象信息</a:t>
            </a:r>
          </a:p>
        </p:txBody>
      </p:sp>
      <p:pic>
        <p:nvPicPr>
          <p:cNvPr id="168" name="屏幕快照 2018-07-23 下午6.21.42.png" descr="屏幕快照 2018-07-23 下午6.21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3758" y="4051060"/>
            <a:ext cx="10045849" cy="2814635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all、app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call、apply</a:t>
            </a:r>
          </a:p>
        </p:txBody>
      </p:sp>
      <p:sp>
        <p:nvSpPr>
          <p:cNvPr id="171" name="调用call方法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调用call方法</a:t>
            </a:r>
          </a:p>
        </p:txBody>
      </p:sp>
      <p:pic>
        <p:nvPicPr>
          <p:cNvPr id="172" name="屏幕快照 2018-07-23 下午6.23.43.png" descr="屏幕快照 2018-07-23 下午6.23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4129" y="3821603"/>
            <a:ext cx="7513461" cy="1277123"/>
          </a:xfrm>
          <a:prstGeom prst="rect">
            <a:avLst/>
          </a:prstGeom>
          <a:ln w="88900">
            <a:miter lim="400000"/>
          </a:ln>
        </p:spPr>
      </p:pic>
      <p:pic>
        <p:nvPicPr>
          <p:cNvPr id="173" name="屏幕快照 2018-07-23 下午6.24.32.png" descr="屏幕快照 2018-07-23 下午6.24.3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6323" y="5532398"/>
            <a:ext cx="6700634" cy="2773523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th.m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Math.max</a:t>
            </a:r>
          </a:p>
        </p:txBody>
      </p:sp>
      <p:sp>
        <p:nvSpPr>
          <p:cNvPr id="176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77" name="屏幕快照 2018-07-24 上午11.31.10.png" descr="屏幕快照 2018-07-24 上午11.31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9162" y="2888890"/>
            <a:ext cx="6311901" cy="50800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ath.m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Math.max</a:t>
            </a:r>
          </a:p>
        </p:txBody>
      </p:sp>
      <p:sp>
        <p:nvSpPr>
          <p:cNvPr id="180" name="怎样找出一个数组内的最大值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怎样找出一个数组内的最大值?</a:t>
            </a:r>
          </a:p>
        </p:txBody>
      </p:sp>
      <p:pic>
        <p:nvPicPr>
          <p:cNvPr id="181" name="屏幕快照 2018-07-24 下午1.46.12.png" descr="屏幕快照 2018-07-24 下午1.46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5396" y="4972050"/>
            <a:ext cx="8115301" cy="1384300"/>
          </a:xfrm>
          <a:prstGeom prst="rect">
            <a:avLst/>
          </a:prstGeom>
          <a:ln w="88900">
            <a:miter lim="400000"/>
          </a:ln>
        </p:spPr>
      </p:pic>
      <p:pic>
        <p:nvPicPr>
          <p:cNvPr id="182" name="屏幕快照 2018-07-24 下午1.48.43.png" descr="屏幕快照 2018-07-24 下午1.48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027" y="6618174"/>
            <a:ext cx="7714291" cy="1695904"/>
          </a:xfrm>
          <a:prstGeom prst="rect">
            <a:avLst/>
          </a:prstGeom>
          <a:ln w="88900">
            <a:miter lim="400000"/>
          </a:ln>
        </p:spPr>
      </p:pic>
      <p:pic>
        <p:nvPicPr>
          <p:cNvPr id="183" name="屏幕快照 2018-07-24 下午1.49.55.png" descr="屏幕快照 2018-07-24 下午1.49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0236" y="3644881"/>
            <a:ext cx="7429501" cy="11684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ath.m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Math.max</a:t>
            </a:r>
          </a:p>
        </p:txBody>
      </p:sp>
      <p:sp>
        <p:nvSpPr>
          <p:cNvPr id="186" name="以下是正确的姿势-&gt;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以下是正确的姿势-&gt;</a:t>
            </a:r>
          </a:p>
        </p:txBody>
      </p:sp>
      <p:pic>
        <p:nvPicPr>
          <p:cNvPr id="187" name="屏幕快照 2018-07-24 下午1.55.02.png" descr="屏幕快照 2018-07-24 下午1.55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176" y="3986057"/>
            <a:ext cx="8559801" cy="1130301"/>
          </a:xfrm>
          <a:prstGeom prst="rect">
            <a:avLst/>
          </a:prstGeom>
          <a:ln w="88900">
            <a:miter lim="400000"/>
          </a:ln>
        </p:spPr>
      </p:pic>
      <p:pic>
        <p:nvPicPr>
          <p:cNvPr id="188" name="屏幕快照 2018-07-24 下午1.55.38.png" descr="屏幕快照 2018-07-24 下午1.55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369" y="5563862"/>
            <a:ext cx="4660054" cy="151902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wipe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实际应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实际应用</a:t>
            </a:r>
          </a:p>
        </p:txBody>
      </p:sp>
      <p:sp>
        <p:nvSpPr>
          <p:cNvPr id="191" name="Function.bind的简单实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Function.bind的简单实现</a:t>
            </a:r>
          </a:p>
          <a:p>
            <a:pPr>
              <a:buBlip>
                <a:blip r:embed="rId2"/>
              </a:buBlip>
            </a:pPr>
            <a:r>
              <a:t>怎样操作arguments</a:t>
            </a:r>
          </a:p>
          <a:p>
            <a:pPr>
              <a:buBlip>
                <a:blip r:embed="rId2"/>
              </a:buBlip>
            </a:pPr>
            <a:r>
              <a:t>在事件中调用函数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unction.b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Function.bind</a:t>
            </a:r>
          </a:p>
        </p:txBody>
      </p:sp>
      <p:sp>
        <p:nvSpPr>
          <p:cNvPr id="194" name="大部分高级浏览器都实现了这个方法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大部分高级浏览器都实现了这个方法:</a:t>
            </a:r>
          </a:p>
        </p:txBody>
      </p:sp>
      <p:pic>
        <p:nvPicPr>
          <p:cNvPr id="195" name="屏幕快照 2018-07-26 下午9.15.57.png" descr="屏幕快照 2018-07-26 下午9.15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7032" y="4133850"/>
            <a:ext cx="11061701" cy="30099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大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大纲</a:t>
            </a:r>
          </a:p>
        </p:txBody>
      </p:sp>
      <p:sp>
        <p:nvSpPr>
          <p:cNvPr id="124" name="this的指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this的指向</a:t>
            </a:r>
          </a:p>
          <a:p>
            <a:pPr>
              <a:buBlip>
                <a:blip r:embed="rId2"/>
              </a:buBlip>
            </a:pPr>
            <a:r>
              <a:t>call、apply</a:t>
            </a:r>
          </a:p>
          <a:p>
            <a:pPr>
              <a:buBlip>
                <a:blip r:embed="rId2"/>
              </a:buBlip>
            </a:pPr>
            <a:r>
              <a:t>实际应用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unction.b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Function.bind</a:t>
            </a:r>
          </a:p>
        </p:txBody>
      </p:sp>
      <p:sp>
        <p:nvSpPr>
          <p:cNvPr id="198" name="实现的源码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实现的源码:</a:t>
            </a:r>
          </a:p>
        </p:txBody>
      </p:sp>
      <p:pic>
        <p:nvPicPr>
          <p:cNvPr id="199" name="屏幕快照 2018-07-26 下午9.30.51.png" descr="屏幕快照 2018-07-26 下午9.30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1885" y="3905701"/>
            <a:ext cx="9906001" cy="37592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unction.b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Function.bind</a:t>
            </a:r>
          </a:p>
        </p:txBody>
      </p:sp>
      <p:sp>
        <p:nvSpPr>
          <p:cNvPr id="202" name="示例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示例:</a:t>
            </a:r>
          </a:p>
        </p:txBody>
      </p:sp>
      <p:pic>
        <p:nvPicPr>
          <p:cNvPr id="203" name="屏幕快照 2018-07-26 下午9.35.33.png" descr="屏幕快照 2018-07-26 下午9.35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86383" y="7521376"/>
            <a:ext cx="3765991" cy="1193449"/>
          </a:xfrm>
          <a:prstGeom prst="rect">
            <a:avLst/>
          </a:prstGeom>
          <a:ln w="88900">
            <a:miter lim="400000"/>
          </a:ln>
        </p:spPr>
      </p:pic>
      <p:pic>
        <p:nvPicPr>
          <p:cNvPr id="204" name="屏幕快照 2018-07-26 下午9.35.58.png" descr="屏幕快照 2018-07-26 下午9.35.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9945" y="3516296"/>
            <a:ext cx="7581875" cy="5272453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怎样操作arg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怎样操作arguments</a:t>
            </a:r>
          </a:p>
        </p:txBody>
      </p:sp>
      <p:sp>
        <p:nvSpPr>
          <p:cNvPr id="207" name="这货是啥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这货是啥?</a:t>
            </a:r>
            <a:br/>
          </a:p>
        </p:txBody>
      </p:sp>
      <p:sp>
        <p:nvSpPr>
          <p:cNvPr id="208" name="是一个Array-like object,用来对应传递给函数的参数,比如fun(a,b,c) arguments[0]对应第一个参数 a, arguments[1]对应第二个参数b…"/>
          <p:cNvSpPr txBox="1"/>
          <p:nvPr/>
        </p:nvSpPr>
        <p:spPr>
          <a:xfrm>
            <a:off x="1708841" y="3761149"/>
            <a:ext cx="10907900" cy="223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600"/>
              </a:spcBef>
              <a:defRPr sz="3600"/>
            </a:lvl1pPr>
          </a:lstStyle>
          <a:p>
            <a:pPr/>
            <a:r>
              <a:t>是一个Array-like object,用来对应传递给函数的参数,比如fun(a,b,c) arguments[0]对应第一个参数 a, arguments[1]对应第二个参数b…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怎样操作arg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怎样操作arguments</a:t>
            </a:r>
          </a:p>
        </p:txBody>
      </p:sp>
      <p:sp>
        <p:nvSpPr>
          <p:cNvPr id="211" name="因为是类数组,所以没有数组的方法,需要借用数组的方法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因为是类数组,所以没有数组的方法,需要借用数组的方法</a:t>
            </a:r>
            <a:br/>
          </a:p>
        </p:txBody>
      </p:sp>
      <p:pic>
        <p:nvPicPr>
          <p:cNvPr id="212" name="屏幕快照 2018-07-26 下午9.56.35.png" descr="屏幕快照 2018-07-26 下午9.56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9638" y="4316258"/>
            <a:ext cx="5791201" cy="1993901"/>
          </a:xfrm>
          <a:prstGeom prst="rect">
            <a:avLst/>
          </a:prstGeom>
          <a:ln w="88900">
            <a:miter lim="400000"/>
          </a:ln>
        </p:spPr>
      </p:pic>
      <p:pic>
        <p:nvPicPr>
          <p:cNvPr id="213" name="屏幕快照 2018-07-26 下午9.57.06.png" descr="屏幕快照 2018-07-26 下午9.57.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0310" y="6679333"/>
            <a:ext cx="6454438" cy="2953726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怎样操作arg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怎样操作arguments</a:t>
            </a:r>
          </a:p>
        </p:txBody>
      </p:sp>
      <p:sp>
        <p:nvSpPr>
          <p:cNvPr id="216" name="转换为真正的数组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转换为真正的数组</a:t>
            </a:r>
            <a:br/>
          </a:p>
        </p:txBody>
      </p:sp>
      <p:pic>
        <p:nvPicPr>
          <p:cNvPr id="217" name="屏幕快照 2018-07-26 下午9.59.18.png" descr="屏幕快照 2018-07-26 下午9.59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" y="3863831"/>
            <a:ext cx="10566400" cy="1714501"/>
          </a:xfrm>
          <a:prstGeom prst="rect">
            <a:avLst/>
          </a:prstGeom>
          <a:ln w="88900">
            <a:miter lim="400000"/>
          </a:ln>
        </p:spPr>
      </p:pic>
      <p:pic>
        <p:nvPicPr>
          <p:cNvPr id="218" name="屏幕快照 2018-07-26 下午10.00.18.png" descr="屏幕快照 2018-07-26 下午10.00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0599" y="5835382"/>
            <a:ext cx="5680000" cy="349180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怎样操作arg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怎样操作arguments</a:t>
            </a:r>
          </a:p>
        </p:txBody>
      </p:sp>
      <p:sp>
        <p:nvSpPr>
          <p:cNvPr id="221" name="取出第一个元素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取出第一个元素</a:t>
            </a:r>
            <a:br/>
          </a:p>
        </p:txBody>
      </p:sp>
      <p:pic>
        <p:nvPicPr>
          <p:cNvPr id="222" name="屏幕快照 2018-07-26 下午10.01.56.png" descr="屏幕快照 2018-07-26 下午10.01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5769" y="3848744"/>
            <a:ext cx="11214101" cy="15748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在事件中调用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在事件中调用函数</a:t>
            </a:r>
          </a:p>
        </p:txBody>
      </p:sp>
      <p:sp>
        <p:nvSpPr>
          <p:cNvPr id="225" name="下面是一个展示元素id的例子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下面是一个展示元素id的例子:</a:t>
            </a:r>
          </a:p>
        </p:txBody>
      </p:sp>
      <p:pic>
        <p:nvPicPr>
          <p:cNvPr id="226" name="屏幕快照 2018-07-26 下午10.07.03.png" descr="屏幕快照 2018-07-26 下午10.07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4600" y="3869776"/>
            <a:ext cx="10515600" cy="2971801"/>
          </a:xfrm>
          <a:prstGeom prst="rect">
            <a:avLst/>
          </a:prstGeom>
          <a:ln w="88900">
            <a:miter lim="400000"/>
          </a:ln>
        </p:spPr>
      </p:pic>
      <p:pic>
        <p:nvPicPr>
          <p:cNvPr id="227" name="屏幕快照 2018-07-26 下午10.08.45.png" descr="屏幕快照 2018-07-26 下午10.08.4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1162" y="7055559"/>
            <a:ext cx="5841462" cy="202717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在事件中调用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在事件中调用函数</a:t>
            </a:r>
          </a:p>
        </p:txBody>
      </p:sp>
      <p:sp>
        <p:nvSpPr>
          <p:cNvPr id="230" name="改进一下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改进一下:</a:t>
            </a:r>
          </a:p>
        </p:txBody>
      </p:sp>
      <p:pic>
        <p:nvPicPr>
          <p:cNvPr id="231" name="屏幕快照 2018-07-26 下午10.11.08.png" descr="屏幕快照 2018-07-26 下午10.11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319" y="3707109"/>
            <a:ext cx="10770162" cy="2874993"/>
          </a:xfrm>
          <a:prstGeom prst="rect">
            <a:avLst/>
          </a:prstGeom>
          <a:ln w="88900">
            <a:miter lim="400000"/>
          </a:ln>
        </p:spPr>
      </p:pic>
      <p:pic>
        <p:nvPicPr>
          <p:cNvPr id="232" name="屏幕快照 2018-07-26 下午10.19.03.png" descr="屏幕快照 2018-07-26 下午10.19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1895" y="6899841"/>
            <a:ext cx="5111123" cy="1971805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6250854511_4983592575_o.jpg"/>
          <p:cNvGrpSpPr/>
          <p:nvPr/>
        </p:nvGrpSpPr>
        <p:grpSpPr>
          <a:xfrm>
            <a:off x="-139701" y="64267"/>
            <a:ext cx="13284201" cy="9597791"/>
            <a:chOff x="0" y="0"/>
            <a:chExt cx="13284200" cy="9597789"/>
          </a:xfrm>
        </p:grpSpPr>
        <p:pic>
          <p:nvPicPr>
            <p:cNvPr id="235" name="6250854511_4983592575_o.jpg" descr="6250854511_4983592575_o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39700" y="450098"/>
              <a:ext cx="13004800" cy="900799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4" name="6250854511_4983592575_o.jpg" descr="6250854511_4983592575_o.jp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3284200" cy="959779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is的指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this的指向</a:t>
            </a:r>
          </a:p>
        </p:txBody>
      </p:sp>
      <p:sp>
        <p:nvSpPr>
          <p:cNvPr id="127" name="作为对象的方法调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作为对象的方法调用</a:t>
            </a:r>
          </a:p>
          <a:p>
            <a:pPr>
              <a:buBlip>
                <a:blip r:embed="rId2"/>
              </a:buBlip>
            </a:pPr>
            <a:r>
              <a:t>作为普通函数调用</a:t>
            </a:r>
          </a:p>
          <a:p>
            <a:pPr>
              <a:buBlip>
                <a:blip r:embed="rId2"/>
              </a:buBlip>
            </a:pPr>
            <a:r>
              <a:t>作为构造器调用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作为对象的方法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作为对象的方法调用</a:t>
            </a:r>
          </a:p>
        </p:txBody>
      </p:sp>
      <p:sp>
        <p:nvSpPr>
          <p:cNvPr id="130" name="this指向方法所属的对象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this指向方法所属的对象</a:t>
            </a:r>
          </a:p>
        </p:txBody>
      </p:sp>
      <p:pic>
        <p:nvPicPr>
          <p:cNvPr id="131" name="屏幕快照 2018-07-23 下午5.28.49.png" descr="屏幕快照 2018-07-23 下午5.28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62" y="3761798"/>
            <a:ext cx="9309101" cy="47498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作为普通函数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作为普通函数调用</a:t>
            </a:r>
          </a:p>
        </p:txBody>
      </p:sp>
      <p:sp>
        <p:nvSpPr>
          <p:cNvPr id="134" name="this总指向全局对象,在浏览器里面的全局对象是window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this总指向全局对象,在浏览器里面的全局对象是window</a:t>
            </a:r>
          </a:p>
        </p:txBody>
      </p:sp>
      <p:pic>
        <p:nvPicPr>
          <p:cNvPr id="135" name="屏幕快照 2018-07-23 下午5.34.34.png" descr="屏幕快照 2018-07-23 下午5.34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5848" y="4286341"/>
            <a:ext cx="9728201" cy="38989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作为构造器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作为构造器调用</a:t>
            </a:r>
          </a:p>
        </p:txBody>
      </p:sp>
      <p:sp>
        <p:nvSpPr>
          <p:cNvPr id="138" name="大部分JavaScript函数都可以当作构造器使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大部分JavaScript函数都可以当作构造器使用</a:t>
            </a:r>
          </a:p>
          <a:p>
            <a:pPr>
              <a:buBlip>
                <a:blip r:embed="rId2"/>
              </a:buBlip>
            </a:pPr>
            <a:r>
              <a:t>当用new运算符调用函数时，该函数总会返回一个对象</a:t>
            </a:r>
          </a:p>
          <a:p>
            <a:pPr>
              <a:buBlip>
                <a:blip r:embed="rId2"/>
              </a:buBlip>
            </a:pPr>
            <a:r>
              <a:t>通常情况下，构造器里的this就指向返回的这个对象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作为构造器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作为构造器调用</a:t>
            </a:r>
          </a:p>
        </p:txBody>
      </p:sp>
      <p:sp>
        <p:nvSpPr>
          <p:cNvPr id="141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42" name="屏幕快照 2018-07-23 下午5.39.52.png" descr="屏幕快照 2018-07-23 下午5.39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8746" y="2799093"/>
            <a:ext cx="9745159" cy="3241655"/>
          </a:xfrm>
          <a:prstGeom prst="rect">
            <a:avLst/>
          </a:prstGeom>
          <a:ln w="88900">
            <a:miter lim="400000"/>
          </a:ln>
        </p:spPr>
      </p:pic>
      <p:pic>
        <p:nvPicPr>
          <p:cNvPr id="143" name="屏幕快照 2018-07-23 下午5.42.49.png" descr="屏幕快照 2018-07-23 下午5.42.4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8081" y="6270905"/>
            <a:ext cx="6883521" cy="221822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作为构造器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作为构造器调用</a:t>
            </a:r>
          </a:p>
        </p:txBody>
      </p:sp>
      <p:sp>
        <p:nvSpPr>
          <p:cNvPr id="146" name="如果构造器显式地返回了一个object类型的对象，那么此次运算结果最终会返回这个对象，而不是我们之前期待的thi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如果构造器显式地返回了一个object类型的对象，那么此次运算结果最终会返回这个对象，而不是我们之前期待的this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作为构造器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作为构造器调用</a:t>
            </a:r>
          </a:p>
        </p:txBody>
      </p:sp>
      <p:sp>
        <p:nvSpPr>
          <p:cNvPr id="149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50" name="屏幕快照 2018-07-23 下午5.46.28.png" descr="屏幕快照 2018-07-23 下午5.46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1216" y="2778553"/>
            <a:ext cx="7975601" cy="51308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