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0" autoAdjust="0"/>
  </p:normalViewPr>
  <p:slideViewPr>
    <p:cSldViewPr>
      <p:cViewPr varScale="1">
        <p:scale>
          <a:sx n="104" d="100"/>
          <a:sy n="104" d="100"/>
        </p:scale>
        <p:origin x="-8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92F0-24B1-4AA9-A4CB-09E3EE12FC7E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E8743-CF4C-470F-8EDA-07BD68FB0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94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57714-2933-4222-BD63-F0C9F13D4FD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FBFF4-52C8-419B-9918-B4AE7B3B8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1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FBFF4-52C8-419B-9918-B4AE7B3B8D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5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83568" y="0"/>
            <a:ext cx="3744416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61967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123407"/>
            <a:ext cx="3672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柴佳卫版权所有</a:t>
            </a:r>
            <a:endParaRPr kumimoji="0" lang="en-US" altLang="ko-K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5" y="3147814"/>
            <a:ext cx="3672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享元模式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059582"/>
            <a:ext cx="472372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内部状态与外部状态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75606"/>
            <a:ext cx="8496944" cy="2995737"/>
          </a:xfrm>
        </p:spPr>
        <p:txBody>
          <a:bodyPr/>
          <a:lstStyle/>
          <a:p>
            <a:r>
              <a:rPr lang="zh-CN" altLang="en-US" dirty="0" smtClean="0"/>
              <a:t>刚刚的例子</a:t>
            </a:r>
            <a:r>
              <a:rPr lang="zh-CN" altLang="en-US" dirty="0"/>
              <a:t>便是享元模式的雏形，享元模式要求将对象的属性划分为内部状态与外部状态（状态在这里通常指属性）。享元模式的目标是尽量减少共享对象的数量，关于如何划分内部状态和外部状态，下面的几条经验提供了一些指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内部状态存储于对象</a:t>
            </a:r>
            <a:r>
              <a:rPr lang="zh-CN" altLang="en-US" dirty="0" smtClean="0"/>
              <a:t>内部。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内部</a:t>
            </a:r>
            <a:r>
              <a:rPr lang="zh-CN" altLang="en-US" dirty="0"/>
              <a:t>状态可以被一些对象共享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内部</a:t>
            </a:r>
            <a:r>
              <a:rPr lang="zh-CN" altLang="en-US" dirty="0"/>
              <a:t>状态独立于具体的场景，通常不会改变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外部</a:t>
            </a:r>
            <a:r>
              <a:rPr lang="zh-CN" altLang="en-US" dirty="0"/>
              <a:t>状态取决于具体的场景，并根据场景而变化，外部状态不能被共享。</a:t>
            </a:r>
          </a:p>
        </p:txBody>
      </p:sp>
    </p:spTree>
    <p:extLst>
      <p:ext uri="{BB962C8B-B14F-4D97-AF65-F5344CB8AC3E}">
        <p14:creationId xmlns:p14="http://schemas.microsoft.com/office/powerpoint/2010/main" val="17078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内部状态与外部状态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75606"/>
            <a:ext cx="8496944" cy="2995737"/>
          </a:xfrm>
        </p:spPr>
        <p:txBody>
          <a:bodyPr/>
          <a:lstStyle/>
          <a:p>
            <a:r>
              <a:rPr lang="zh-CN" altLang="en-US" dirty="0"/>
              <a:t>在上面的例子中，性别是内部状态，内衣是外部状态，通过区分这两种状态，大大减少了系统中的对象数量。通常来讲，内部状态有多少种组合，系统中便最多存在多少个对象，因为性别通常只有男女两种，所以该内衣厂商最多只需要</a:t>
            </a:r>
            <a:r>
              <a:rPr lang="en-US" altLang="zh-CN" dirty="0"/>
              <a:t>2</a:t>
            </a:r>
            <a:r>
              <a:rPr lang="zh-CN" altLang="en-US" dirty="0"/>
              <a:t>个对象。</a:t>
            </a:r>
          </a:p>
        </p:txBody>
      </p:sp>
    </p:spTree>
    <p:extLst>
      <p:ext uri="{BB962C8B-B14F-4D97-AF65-F5344CB8AC3E}">
        <p14:creationId xmlns:p14="http://schemas.microsoft.com/office/powerpoint/2010/main" val="15769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享元模式的通用结构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03598"/>
            <a:ext cx="8496944" cy="2995737"/>
          </a:xfrm>
        </p:spPr>
        <p:txBody>
          <a:bodyPr/>
          <a:lstStyle/>
          <a:p>
            <a:r>
              <a:rPr lang="zh-CN" altLang="en-US" dirty="0" smtClean="0"/>
              <a:t>内衣工厂的示例</a:t>
            </a:r>
            <a:r>
              <a:rPr lang="zh-CN" altLang="en-US" dirty="0"/>
              <a:t>初步展示了享元模式的威力，但这还不是一个完整的享元模式，在这个例子中还存在以下两个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我们通过构造函数显式</a:t>
            </a:r>
            <a:r>
              <a:rPr lang="en-US" altLang="zh-CN" dirty="0"/>
              <a:t>new</a:t>
            </a:r>
            <a:r>
              <a:rPr lang="zh-CN" altLang="en-US" dirty="0"/>
              <a:t>出了男女两个</a:t>
            </a:r>
            <a:r>
              <a:rPr lang="en-US" altLang="zh-CN" dirty="0"/>
              <a:t>model</a:t>
            </a:r>
            <a:r>
              <a:rPr lang="zh-CN" altLang="en-US" dirty="0"/>
              <a:t>对象，在其他系统中，也许并不是一开始就需要所有的共享对象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en-US" altLang="zh-CN" dirty="0"/>
              <a:t>model</a:t>
            </a:r>
            <a:r>
              <a:rPr lang="zh-CN" altLang="en-US" dirty="0"/>
              <a:t>对象手动设置了</a:t>
            </a:r>
            <a:r>
              <a:rPr lang="en-US" altLang="zh-CN" dirty="0"/>
              <a:t>underwear</a:t>
            </a:r>
            <a:r>
              <a:rPr lang="zh-CN" altLang="en-US" dirty="0"/>
              <a:t>外部状态，在更复杂的系统中，这不是一个最好的方式，因为外部状态可能会相当复杂，它们与共享对象的联系会变得困难。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8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享元模式的通用结构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03598"/>
            <a:ext cx="8496944" cy="2995737"/>
          </a:xfrm>
        </p:spPr>
        <p:txBody>
          <a:bodyPr/>
          <a:lstStyle/>
          <a:p>
            <a:r>
              <a:rPr lang="zh-CN" altLang="en-US" dirty="0"/>
              <a:t>我们通过一个对象工厂来解决第一个问题，只有当某种共享对象被真正需要时，它才从工厂中被创建出来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对于第二个问题，可以用一个管理器来记录对象相关的外部状态，使这些外部状态通过某个钩子和共享对象联系起来。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3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对象爆炸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zh-CN" altLang="en-US" dirty="0" smtClean="0"/>
              <a:t>文件</a:t>
            </a:r>
            <a:r>
              <a:rPr lang="zh-CN" altLang="en-US" dirty="0"/>
              <a:t>上传功能虽然可以选择依照队列，一个一个地排队上传，但也支持同时选择</a:t>
            </a:r>
            <a:r>
              <a:rPr lang="en-US" altLang="zh-CN" dirty="0"/>
              <a:t>2000</a:t>
            </a:r>
            <a:r>
              <a:rPr lang="zh-CN" altLang="en-US" dirty="0"/>
              <a:t>个文件。每一个文件都对应着一个</a:t>
            </a:r>
            <a:r>
              <a:rPr lang="en-US" altLang="zh-CN" dirty="0"/>
              <a:t>JavaScript</a:t>
            </a:r>
            <a:r>
              <a:rPr lang="zh-CN" altLang="en-US" dirty="0"/>
              <a:t>上传对象的创建，在第一版开发中，的确往程序里同时</a:t>
            </a:r>
            <a:r>
              <a:rPr lang="en-US" altLang="zh-CN" dirty="0"/>
              <a:t>new</a:t>
            </a:r>
            <a:r>
              <a:rPr lang="zh-CN" altLang="en-US" dirty="0"/>
              <a:t>了</a:t>
            </a:r>
            <a:r>
              <a:rPr lang="en-US" altLang="zh-CN" dirty="0"/>
              <a:t>2000</a:t>
            </a:r>
            <a:r>
              <a:rPr lang="zh-CN" altLang="en-US" dirty="0"/>
              <a:t>个</a:t>
            </a:r>
            <a:r>
              <a:rPr lang="en-US" altLang="zh-CN" dirty="0"/>
              <a:t>upload</a:t>
            </a:r>
            <a:r>
              <a:rPr lang="zh-CN" altLang="en-US" dirty="0"/>
              <a:t>对象，结果可想而知，</a:t>
            </a:r>
            <a:r>
              <a:rPr lang="en-US" altLang="zh-CN" dirty="0"/>
              <a:t>Chrome</a:t>
            </a:r>
            <a:r>
              <a:rPr lang="zh-CN" altLang="en-US" dirty="0"/>
              <a:t>中还勉强能够支撑，</a:t>
            </a:r>
            <a:r>
              <a:rPr lang="en-US" altLang="zh-CN" dirty="0"/>
              <a:t>IE</a:t>
            </a:r>
            <a:r>
              <a:rPr lang="zh-CN" altLang="en-US" dirty="0"/>
              <a:t>下直接进入假死状态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0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第一版文件上传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文件上传支持好几种方式，比如浏览器插件、</a:t>
            </a:r>
            <a:r>
              <a:rPr lang="en-US" altLang="zh-CN" dirty="0"/>
              <a:t>Flash</a:t>
            </a:r>
            <a:r>
              <a:rPr lang="zh-CN" altLang="en-US" dirty="0"/>
              <a:t>、表单上传，为了简化例子，我们先假设只有插件和</a:t>
            </a:r>
            <a:r>
              <a:rPr lang="en-US" altLang="zh-CN" dirty="0"/>
              <a:t>Flash</a:t>
            </a:r>
            <a:r>
              <a:rPr lang="zh-CN" altLang="en-US" dirty="0"/>
              <a:t>两种，当用户选择了文件之后，插件和</a:t>
            </a:r>
            <a:r>
              <a:rPr lang="en-US" altLang="zh-CN" dirty="0"/>
              <a:t>Flash</a:t>
            </a:r>
            <a:r>
              <a:rPr lang="zh-CN" altLang="en-US" dirty="0"/>
              <a:t>都会通知调用</a:t>
            </a:r>
            <a:r>
              <a:rPr lang="en-US" altLang="zh-CN" dirty="0"/>
              <a:t>Window</a:t>
            </a:r>
            <a:r>
              <a:rPr lang="zh-CN" altLang="en-US" dirty="0"/>
              <a:t>下的一个全局</a:t>
            </a:r>
            <a:r>
              <a:rPr lang="en-US" altLang="zh-CN" dirty="0"/>
              <a:t>JavaScript</a:t>
            </a:r>
            <a:r>
              <a:rPr lang="zh-CN" altLang="en-US" dirty="0"/>
              <a:t>函数，它的名字是</a:t>
            </a:r>
            <a:r>
              <a:rPr lang="en-US" altLang="zh-CN" dirty="0" err="1"/>
              <a:t>startUpload</a:t>
            </a:r>
            <a:r>
              <a:rPr lang="zh-CN" altLang="en-US" dirty="0"/>
              <a:t>，用户选择的文件列表被组合成一个数组</a:t>
            </a:r>
            <a:r>
              <a:rPr lang="en-US" altLang="zh-CN" dirty="0"/>
              <a:t>files</a:t>
            </a:r>
            <a:r>
              <a:rPr lang="zh-CN" altLang="en-US" dirty="0"/>
              <a:t>塞进该函数的参数列表里，代码如下：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7814"/>
            <a:ext cx="7524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第一版文件上传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当用户选择完文件之后，</a:t>
            </a:r>
            <a:r>
              <a:rPr lang="en-US" altLang="zh-CN" dirty="0" err="1" smtClean="0"/>
              <a:t>startUpload</a:t>
            </a:r>
            <a:r>
              <a:rPr lang="zh-CN" altLang="en-US" dirty="0" smtClean="0"/>
              <a:t>函数会遍历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数组来创建对应的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对象。接下来定义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构造函数，它接受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个参数，分别是插件类型、文件名和文件大小。这些信息都已经被插件组装在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数组里返回，代码如下：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44353"/>
            <a:ext cx="6408712" cy="182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3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第一版文件上传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3400"/>
            <a:ext cx="791845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第一版文件上传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同样为了简化示例，我们暂且去掉了</a:t>
            </a:r>
            <a:r>
              <a:rPr lang="en-US" altLang="zh-CN" dirty="0"/>
              <a:t>upload</a:t>
            </a:r>
            <a:r>
              <a:rPr lang="zh-CN" altLang="en-US" dirty="0"/>
              <a:t>对象的其他功能，只保留删除文件的功能，对应的方法是</a:t>
            </a:r>
            <a:r>
              <a:rPr lang="en-US" altLang="zh-CN" dirty="0" err="1"/>
              <a:t>Upload.prototype.delFile</a:t>
            </a:r>
            <a:r>
              <a:rPr lang="zh-CN" altLang="en-US" dirty="0"/>
              <a:t>。该方法中有一个逻辑：当被删除的文件小于</a:t>
            </a:r>
            <a:r>
              <a:rPr lang="en-US" altLang="zh-CN" dirty="0"/>
              <a:t>3000 KB</a:t>
            </a:r>
            <a:r>
              <a:rPr lang="zh-CN" altLang="en-US" dirty="0"/>
              <a:t>时，该文件将被直接删除。否则页面中会弹出一个提示框，提示用户是否确认要删除该文件，代码如下：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2521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第一版文件上传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30237"/>
            <a:ext cx="7344816" cy="29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3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享元模式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03598"/>
            <a:ext cx="8496944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享元（</a:t>
            </a:r>
            <a:r>
              <a:rPr lang="en-US" altLang="zh-CN" dirty="0"/>
              <a:t>flyweight</a:t>
            </a:r>
            <a:r>
              <a:rPr lang="zh-CN" altLang="en-US" dirty="0"/>
              <a:t>）模式是一种用于性能优化的模式，“</a:t>
            </a:r>
            <a:r>
              <a:rPr lang="en-US" altLang="zh-CN" dirty="0"/>
              <a:t>fly”</a:t>
            </a:r>
            <a:r>
              <a:rPr lang="zh-CN" altLang="en-US" dirty="0"/>
              <a:t>在这里是苍蝇的意思，意为蝇量级。享元模式的核心是运用共享技术来有效支持大量细粒度的对象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如果系统中因为创建了大量类似的对象而导致内存占用过高，享元模式就非常有用了。在</a:t>
            </a:r>
            <a:r>
              <a:rPr lang="en-US" altLang="zh-CN" dirty="0"/>
              <a:t>JavaScript</a:t>
            </a:r>
            <a:r>
              <a:rPr lang="zh-CN" altLang="en-US" dirty="0"/>
              <a:t>中，浏览器特别是移动端的浏览器分配的内存并不算多，</a:t>
            </a:r>
            <a:r>
              <a:rPr lang="zh-CN" altLang="en-US" dirty="0" smtClean="0"/>
              <a:t>如何</a:t>
            </a:r>
            <a:r>
              <a:rPr lang="zh-CN" altLang="en-US" dirty="0"/>
              <a:t>节省内存就成了一件非常有意义的事情。</a:t>
            </a:r>
          </a:p>
        </p:txBody>
      </p:sp>
    </p:spTree>
    <p:extLst>
      <p:ext uri="{BB962C8B-B14F-4D97-AF65-F5344CB8AC3E}">
        <p14:creationId xmlns:p14="http://schemas.microsoft.com/office/powerpoint/2010/main" val="28353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1763688" y="771550"/>
            <a:ext cx="6912768" cy="2995737"/>
          </a:xfrm>
        </p:spPr>
        <p:txBody>
          <a:bodyPr/>
          <a:lstStyle/>
          <a:p>
            <a:r>
              <a:rPr lang="zh-CN" altLang="en-US" dirty="0"/>
              <a:t>接下来分别创建</a:t>
            </a:r>
            <a:r>
              <a:rPr lang="en-US" altLang="zh-CN" dirty="0"/>
              <a:t>3</a:t>
            </a:r>
            <a:r>
              <a:rPr lang="zh-CN" altLang="en-US" dirty="0"/>
              <a:t>个插件上传对象和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Flash</a:t>
            </a:r>
            <a:r>
              <a:rPr lang="zh-CN" altLang="en-US" dirty="0"/>
              <a:t>上传对象：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9622"/>
            <a:ext cx="257948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19622"/>
            <a:ext cx="2520280" cy="36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9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第一版文件上传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页面展示结果：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55726"/>
            <a:ext cx="44005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91447"/>
            <a:ext cx="5319624" cy="18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8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享元模式重构文件上传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第一版的文件上传，在这段代码里有多少个需要上传的文件，就一共创建了多少个</a:t>
            </a:r>
            <a:r>
              <a:rPr lang="en-US" altLang="zh-CN" dirty="0"/>
              <a:t>upload</a:t>
            </a:r>
            <a:r>
              <a:rPr lang="zh-CN" altLang="en-US" dirty="0"/>
              <a:t>对象，接下来我们用享元模式重构它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</a:t>
            </a:r>
            <a:r>
              <a:rPr lang="zh-CN" altLang="en-US" dirty="0"/>
              <a:t>，我们需要确认插件类型</a:t>
            </a:r>
            <a:r>
              <a:rPr lang="en-US" altLang="zh-CN" dirty="0" err="1"/>
              <a:t>uploadType</a:t>
            </a:r>
            <a:r>
              <a:rPr lang="zh-CN" altLang="en-US" dirty="0"/>
              <a:t>是内部状态，那为什么单单</a:t>
            </a:r>
            <a:r>
              <a:rPr lang="en-US" altLang="zh-CN" dirty="0" err="1"/>
              <a:t>uploadType</a:t>
            </a:r>
            <a:r>
              <a:rPr lang="zh-CN" altLang="en-US" dirty="0"/>
              <a:t>是内部状态呢？前面讲过，划分内部状态和外部状态的关键主要有以下几点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内部状态存储于对象内部。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内部状态可以被一些对象共享。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内部状态独立于具体的场景，通常不会改变。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外部状态取决于具体的场景，并根据场景而变化，外部状态不能被共享。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5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享元模式重构文件上传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在文件上传的例子里，</a:t>
            </a:r>
            <a:r>
              <a:rPr lang="en-US" altLang="zh-CN" dirty="0"/>
              <a:t>upload</a:t>
            </a:r>
            <a:r>
              <a:rPr lang="zh-CN" altLang="en-US" dirty="0"/>
              <a:t>对象必须依赖</a:t>
            </a:r>
            <a:r>
              <a:rPr lang="en-US" altLang="zh-CN" dirty="0" err="1" smtClean="0"/>
              <a:t>uploadType</a:t>
            </a:r>
            <a:r>
              <a:rPr lang="zh-CN" altLang="en-US" dirty="0"/>
              <a:t>属性才能工作，这是因为插件上传、</a:t>
            </a:r>
            <a:r>
              <a:rPr lang="en-US" altLang="zh-CN" dirty="0"/>
              <a:t>Flash</a:t>
            </a:r>
            <a:r>
              <a:rPr lang="zh-CN" altLang="en-US" dirty="0"/>
              <a:t>上传、表单上传的实际工作原理有很大的区别，它们各自调用的接口也是完全不一样的，必须在对象创建之初就明确它是什么类型的插件，才可以在程序的运行过程中，让它们分别调用各自的</a:t>
            </a:r>
            <a:r>
              <a:rPr lang="en-US" altLang="zh-CN" dirty="0"/>
              <a:t>start</a:t>
            </a:r>
            <a:r>
              <a:rPr lang="zh-CN" altLang="en-US" dirty="0"/>
              <a:t>、</a:t>
            </a:r>
            <a:r>
              <a:rPr lang="en-US" altLang="zh-CN" dirty="0"/>
              <a:t>pause</a:t>
            </a:r>
            <a:r>
              <a:rPr lang="zh-CN" altLang="en-US" dirty="0"/>
              <a:t>、</a:t>
            </a:r>
            <a:r>
              <a:rPr lang="en-US" altLang="zh-CN" dirty="0"/>
              <a:t>cancel</a:t>
            </a:r>
            <a:r>
              <a:rPr lang="zh-CN" altLang="en-US" dirty="0"/>
              <a:t>、</a:t>
            </a:r>
            <a:r>
              <a:rPr lang="en-US" altLang="zh-CN" dirty="0"/>
              <a:t>del</a:t>
            </a:r>
            <a:r>
              <a:rPr lang="zh-CN" altLang="en-US" dirty="0"/>
              <a:t>等方法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一旦明确了</a:t>
            </a:r>
            <a:r>
              <a:rPr lang="en-US" altLang="zh-CN" dirty="0" err="1"/>
              <a:t>uploadType</a:t>
            </a:r>
            <a:r>
              <a:rPr lang="zh-CN" altLang="en-US" dirty="0"/>
              <a:t>，无论我们使用什么方式上传，这个上传对象都是可以被任何文件共用的。而</a:t>
            </a:r>
            <a:r>
              <a:rPr lang="en-US" altLang="zh-CN" dirty="0" err="1"/>
              <a:t>fileName</a:t>
            </a:r>
            <a:r>
              <a:rPr lang="zh-CN" altLang="en-US" dirty="0"/>
              <a:t>和</a:t>
            </a:r>
            <a:r>
              <a:rPr lang="en-US" altLang="zh-CN" dirty="0" err="1"/>
              <a:t>fileSize</a:t>
            </a:r>
            <a:r>
              <a:rPr lang="zh-CN" altLang="en-US" dirty="0"/>
              <a:t>是根据场景而变化的，每个文件的</a:t>
            </a:r>
            <a:r>
              <a:rPr lang="en-US" altLang="zh-CN" dirty="0" err="1"/>
              <a:t>fileName</a:t>
            </a:r>
            <a:r>
              <a:rPr lang="zh-CN" altLang="en-US" dirty="0"/>
              <a:t>和</a:t>
            </a:r>
            <a:r>
              <a:rPr lang="en-US" altLang="zh-CN" dirty="0" err="1"/>
              <a:t>fileSize</a:t>
            </a:r>
            <a:r>
              <a:rPr lang="zh-CN" altLang="en-US" dirty="0"/>
              <a:t>都不一样，</a:t>
            </a:r>
            <a:r>
              <a:rPr lang="en-US" altLang="zh-CN" dirty="0" err="1" smtClean="0"/>
              <a:t>fileName</a:t>
            </a:r>
            <a:r>
              <a:rPr lang="zh-CN" altLang="en-US" dirty="0"/>
              <a:t>和</a:t>
            </a:r>
            <a:r>
              <a:rPr lang="en-US" altLang="zh-CN" dirty="0" err="1"/>
              <a:t>fileSize</a:t>
            </a:r>
            <a:r>
              <a:rPr lang="zh-CN" altLang="en-US" dirty="0"/>
              <a:t>没有办法被共享，它们只能被划分为外部状态。</a:t>
            </a:r>
          </a:p>
        </p:txBody>
      </p:sp>
    </p:spTree>
    <p:extLst>
      <p:ext uri="{BB962C8B-B14F-4D97-AF65-F5344CB8AC3E}">
        <p14:creationId xmlns:p14="http://schemas.microsoft.com/office/powerpoint/2010/main" val="24548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剥离外部状态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明确了</a:t>
            </a:r>
            <a:r>
              <a:rPr lang="en-US" altLang="zh-CN" dirty="0" err="1"/>
              <a:t>uploadType</a:t>
            </a:r>
            <a:r>
              <a:rPr lang="zh-CN" altLang="en-US" dirty="0"/>
              <a:t>作为内部状态之后，我们再把其他的外部状态从构造函数中抽离出来，</a:t>
            </a:r>
            <a:r>
              <a:rPr lang="en-US" altLang="zh-CN" dirty="0"/>
              <a:t>Upload</a:t>
            </a:r>
            <a:r>
              <a:rPr lang="zh-CN" altLang="en-US" dirty="0"/>
              <a:t>构造函数中只保留</a:t>
            </a:r>
            <a:r>
              <a:rPr lang="en-US" altLang="zh-CN" dirty="0" err="1"/>
              <a:t>uploadType</a:t>
            </a:r>
            <a:r>
              <a:rPr lang="zh-CN" altLang="en-US" dirty="0"/>
              <a:t>参数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Upload.prototype.init</a:t>
            </a:r>
            <a:r>
              <a:rPr lang="zh-CN" altLang="en-US" dirty="0"/>
              <a:t>函数也不再需要，</a:t>
            </a:r>
            <a:r>
              <a:rPr lang="zh-CN" altLang="en-US" dirty="0" smtClean="0"/>
              <a:t>因为</a:t>
            </a:r>
            <a:r>
              <a:rPr lang="en-US" altLang="zh-CN" dirty="0"/>
              <a:t>upload</a:t>
            </a:r>
            <a:r>
              <a:rPr lang="zh-CN" altLang="en-US" dirty="0"/>
              <a:t>对象初始化的工作被放在了</a:t>
            </a:r>
            <a:r>
              <a:rPr lang="en-US" altLang="zh-CN" dirty="0" err="1" smtClean="0"/>
              <a:t>uploadManager.add</a:t>
            </a:r>
            <a:r>
              <a:rPr lang="zh-CN" altLang="en-US" dirty="0"/>
              <a:t>函数里面，接下来只需要定义</a:t>
            </a:r>
            <a:r>
              <a:rPr lang="en-US" altLang="zh-CN" dirty="0" err="1" smtClean="0"/>
              <a:t>Upload.prototype.delFile</a:t>
            </a:r>
            <a:r>
              <a:rPr lang="zh-CN" altLang="en-US" dirty="0" smtClean="0"/>
              <a:t>函数</a:t>
            </a:r>
            <a:r>
              <a:rPr lang="zh-CN" altLang="en-US" dirty="0"/>
              <a:t>即可：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643759"/>
            <a:ext cx="4680519" cy="9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剥离外部状态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54"/>
            <a:ext cx="6753419" cy="31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3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剥离外部状态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在开始删除文件之前，需要读取文件的实际大小，而文件的实际大小被储存在外部管理器</a:t>
            </a:r>
            <a:r>
              <a:rPr lang="en-US" altLang="zh-CN" dirty="0" err="1" smtClean="0"/>
              <a:t>uploadManager</a:t>
            </a:r>
            <a:r>
              <a:rPr lang="zh-CN" altLang="en-US" dirty="0"/>
              <a:t>中，所以在这里需要通过</a:t>
            </a:r>
            <a:r>
              <a:rPr lang="en-US" altLang="zh-CN" dirty="0" err="1" smtClean="0"/>
              <a:t>uploadManager.setExternalState</a:t>
            </a:r>
            <a:r>
              <a:rPr lang="zh-CN" altLang="en-US" dirty="0"/>
              <a:t>方法给共享对象设置正确的</a:t>
            </a:r>
            <a:r>
              <a:rPr lang="en-US" altLang="zh-CN" dirty="0" err="1" smtClean="0"/>
              <a:t>fileSize</a:t>
            </a:r>
            <a:r>
              <a:rPr lang="zh-CN" altLang="en-US" dirty="0" smtClean="0"/>
              <a:t>，把</a:t>
            </a:r>
            <a:r>
              <a:rPr lang="zh-CN" altLang="en-US" dirty="0"/>
              <a:t>当前</a:t>
            </a:r>
            <a:r>
              <a:rPr lang="en-US" altLang="zh-CN" dirty="0"/>
              <a:t>id</a:t>
            </a:r>
            <a:r>
              <a:rPr lang="zh-CN" altLang="en-US" dirty="0"/>
              <a:t>对应的对象的外部状态都组装到共享对象中。</a:t>
            </a:r>
          </a:p>
        </p:txBody>
      </p:sp>
    </p:spTree>
    <p:extLst>
      <p:ext uri="{BB962C8B-B14F-4D97-AF65-F5344CB8AC3E}">
        <p14:creationId xmlns:p14="http://schemas.microsoft.com/office/powerpoint/2010/main" val="2066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工厂进行对象实例化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r>
              <a:rPr lang="zh-CN" altLang="en-US" dirty="0"/>
              <a:t>接下来定义一个工厂来创建</a:t>
            </a:r>
            <a:r>
              <a:rPr lang="en-US" altLang="zh-CN" dirty="0"/>
              <a:t>upload</a:t>
            </a:r>
            <a:r>
              <a:rPr lang="zh-CN" altLang="en-US" dirty="0"/>
              <a:t>对象，如果某种内部状态对应的共享对象已经被创建过，那么直接返回这个对象，否则创建一个新的对象：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17142"/>
            <a:ext cx="5832648" cy="264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1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管理器封装外部状态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r>
              <a:rPr lang="zh-CN" altLang="en-US" dirty="0"/>
              <a:t>现在我们来完善前面提到的</a:t>
            </a:r>
            <a:r>
              <a:rPr lang="en-US" altLang="zh-CN" dirty="0" err="1"/>
              <a:t>uploadManager</a:t>
            </a:r>
            <a:r>
              <a:rPr lang="zh-CN" altLang="en-US" dirty="0"/>
              <a:t>对象，它负责向</a:t>
            </a:r>
            <a:r>
              <a:rPr lang="en-US" altLang="zh-CN" dirty="0" err="1"/>
              <a:t>UploadFactory</a:t>
            </a:r>
            <a:r>
              <a:rPr lang="zh-CN" altLang="en-US" dirty="0"/>
              <a:t>提交创建对象的请求，并用一个</a:t>
            </a:r>
            <a:r>
              <a:rPr lang="en-US" altLang="zh-CN" dirty="0" err="1"/>
              <a:t>uploadDatabase</a:t>
            </a:r>
            <a:r>
              <a:rPr lang="en-US" altLang="zh-CN" dirty="0"/>
              <a:t> </a:t>
            </a:r>
            <a:r>
              <a:rPr lang="zh-CN" altLang="en-US" dirty="0"/>
              <a:t>对象保存所有</a:t>
            </a:r>
            <a:r>
              <a:rPr lang="en-US" altLang="zh-CN" dirty="0"/>
              <a:t>upload</a:t>
            </a:r>
            <a:r>
              <a:rPr lang="zh-CN" altLang="en-US" dirty="0"/>
              <a:t>对象的外部状态，以便在程序运行过程中给</a:t>
            </a:r>
            <a:r>
              <a:rPr lang="en-US" altLang="zh-CN" dirty="0"/>
              <a:t>upload</a:t>
            </a:r>
            <a:r>
              <a:rPr lang="zh-CN" altLang="en-US" dirty="0"/>
              <a:t>共享对象设置外部状态，代码如下：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3459"/>
            <a:ext cx="6527452" cy="230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管理器封装外部状态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dd</a:t>
            </a:r>
            <a:r>
              <a:rPr lang="zh-CN" altLang="en-US" dirty="0" smtClean="0"/>
              <a:t>函数接收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、上传类型、文件名称、文件大小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首先创建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7694"/>
            <a:ext cx="6751662" cy="35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09515"/>
            <a:ext cx="5595317" cy="39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假设有个内衣工厂，目前的产品有</a:t>
            </a:r>
            <a:r>
              <a:rPr lang="en-US" altLang="zh-CN" dirty="0"/>
              <a:t>50</a:t>
            </a:r>
            <a:r>
              <a:rPr lang="zh-CN" altLang="en-US" dirty="0"/>
              <a:t>种男式内衣和</a:t>
            </a:r>
            <a:r>
              <a:rPr lang="en-US" altLang="zh-CN" dirty="0"/>
              <a:t>50</a:t>
            </a:r>
            <a:r>
              <a:rPr lang="zh-CN" altLang="en-US" dirty="0"/>
              <a:t>种女士内衣，为了推销产品，工厂决定生产一些塑料模特来穿上他们的内衣拍成广告照片。正常情况下需要</a:t>
            </a:r>
            <a:r>
              <a:rPr lang="en-US" altLang="zh-CN" dirty="0"/>
              <a:t>50</a:t>
            </a:r>
            <a:r>
              <a:rPr lang="zh-CN" altLang="en-US" dirty="0"/>
              <a:t>个男模特和</a:t>
            </a:r>
            <a:r>
              <a:rPr lang="en-US" altLang="zh-CN" dirty="0"/>
              <a:t>50</a:t>
            </a:r>
            <a:r>
              <a:rPr lang="zh-CN" altLang="en-US" dirty="0"/>
              <a:t>个女模特，然后让他们每人分别穿上一件内衣来</a:t>
            </a:r>
            <a:r>
              <a:rPr lang="zh-CN" altLang="en-US" dirty="0" smtClean="0"/>
              <a:t>拍照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20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管理器封装外部状态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r>
              <a:rPr lang="zh-CN" altLang="en-US" dirty="0" smtClean="0"/>
              <a:t>接着创建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9702"/>
            <a:ext cx="63627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管理器封装外部状态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r>
              <a:rPr lang="zh-CN" altLang="en-US" dirty="0"/>
              <a:t>然后</a:t>
            </a:r>
            <a:r>
              <a:rPr lang="zh-CN" altLang="en-US" dirty="0" smtClean="0"/>
              <a:t>保存</a:t>
            </a:r>
            <a:r>
              <a:rPr lang="zh-CN" altLang="en-US" dirty="0" smtClean="0"/>
              <a:t>外部状态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最后返回</a:t>
            </a:r>
            <a:r>
              <a:rPr lang="zh-CN" altLang="en-US" dirty="0" smtClean="0"/>
              <a:t>创建的对象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4" y="2139702"/>
            <a:ext cx="3415456" cy="15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71950"/>
            <a:ext cx="2664296" cy="47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7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管理器封装外部状态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r>
              <a:rPr lang="zh-CN" altLang="en-US" dirty="0" smtClean="0"/>
              <a:t>设置外部状态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076240"/>
            <a:ext cx="5616623" cy="200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开始触发上传动作的</a:t>
            </a:r>
            <a:r>
              <a:rPr lang="en-US" altLang="zh-CN" dirty="0" err="1"/>
              <a:t>startUpload</a:t>
            </a:r>
            <a:r>
              <a:rPr lang="zh-CN" altLang="en-US" dirty="0"/>
              <a:t>函数：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635646"/>
            <a:ext cx="8496944" cy="299573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835150"/>
            <a:ext cx="83185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3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文件上传的例子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03598"/>
            <a:ext cx="8496944" cy="2995737"/>
          </a:xfrm>
        </p:spPr>
        <p:txBody>
          <a:bodyPr/>
          <a:lstStyle/>
          <a:p>
            <a:r>
              <a:rPr lang="zh-CN" altLang="en-US" dirty="0"/>
              <a:t>享元模式重构之前的代码里一共创建了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upload</a:t>
            </a:r>
            <a:r>
              <a:rPr lang="zh-CN" altLang="en-US" dirty="0"/>
              <a:t>对象，而通过享元模式重构之后，对象的数量减少为</a:t>
            </a:r>
            <a:r>
              <a:rPr lang="en-US" altLang="zh-CN" dirty="0"/>
              <a:t>2</a:t>
            </a:r>
            <a:r>
              <a:rPr lang="zh-CN" altLang="en-US" dirty="0"/>
              <a:t>，更幸运的是，就算现在同时上传</a:t>
            </a:r>
            <a:r>
              <a:rPr lang="en-US" altLang="zh-CN" dirty="0"/>
              <a:t>2000</a:t>
            </a:r>
            <a:r>
              <a:rPr lang="zh-CN" altLang="en-US" dirty="0"/>
              <a:t>个文件，需要创建的</a:t>
            </a:r>
            <a:r>
              <a:rPr lang="en-US" altLang="zh-CN" dirty="0"/>
              <a:t>upload</a:t>
            </a:r>
            <a:r>
              <a:rPr lang="zh-CN" altLang="en-US" dirty="0"/>
              <a:t>对象数量依然是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62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享元模式的适用性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75606"/>
            <a:ext cx="8496944" cy="2995737"/>
          </a:xfrm>
        </p:spPr>
        <p:txBody>
          <a:bodyPr/>
          <a:lstStyle/>
          <a:p>
            <a:r>
              <a:rPr lang="zh-CN" altLang="en-US" dirty="0"/>
              <a:t>享元模式是一种很好的性能优化方案，但它也会带来一些复杂性的问题，从前面两组代码的比较可以看到，使用了享元模式之后，我们需要分别多维护一个</a:t>
            </a:r>
            <a:r>
              <a:rPr lang="en-US" altLang="zh-CN" dirty="0"/>
              <a:t>factory</a:t>
            </a:r>
            <a:r>
              <a:rPr lang="zh-CN" altLang="en-US" dirty="0"/>
              <a:t>对象和一个</a:t>
            </a:r>
            <a:r>
              <a:rPr lang="en-US" altLang="zh-CN" dirty="0"/>
              <a:t>manager</a:t>
            </a:r>
            <a:r>
              <a:rPr lang="zh-CN" altLang="en-US" dirty="0"/>
              <a:t>对象，在大部分不必要使用享元模式的环境下，这些开销是可以避免的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5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享元模式的适用性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275606"/>
            <a:ext cx="8496944" cy="2995737"/>
          </a:xfrm>
        </p:spPr>
        <p:txBody>
          <a:bodyPr/>
          <a:lstStyle/>
          <a:p>
            <a:r>
              <a:rPr lang="zh-CN" altLang="en-US" dirty="0"/>
              <a:t>享元模式带来的好处很大程度上取决于如何使用以及何时使用，一般来说，以下情况发生时便可以使用享元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一个程序中使用了大量的相似对象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由于使用了大量对象，造成很大的内存开销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对象的大多数状态都可以变为外部状态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剥离出对象的外部状态之后，可以用相对较剥离出对象的外部状态之后，可以用相对</a:t>
            </a:r>
            <a:r>
              <a:rPr lang="zh-CN" altLang="en-US" dirty="0" smtClean="0"/>
              <a:t>较</a:t>
            </a:r>
            <a:endParaRPr lang="en-US" altLang="zh-CN" dirty="0" smtClean="0"/>
          </a:p>
          <a:p>
            <a:r>
              <a:rPr lang="zh-CN" altLang="en-US" dirty="0"/>
              <a:t>可以看到，文件上传的例子完全符合这四点。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2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05880" y="1131590"/>
            <a:ext cx="8496944" cy="2995737"/>
          </a:xfrm>
        </p:spPr>
        <p:txBody>
          <a:bodyPr/>
          <a:lstStyle/>
          <a:p>
            <a:r>
              <a:rPr lang="zh-CN" altLang="en-US" dirty="0"/>
              <a:t>享元模式是为解决性能问题而生的模式，这跟大部分模式的诞生原因都不一样。在一个存在大量相似对象的系统中，享元模式可以很好地解决大量对象带来的性能问题。</a:t>
            </a:r>
          </a:p>
        </p:txBody>
      </p:sp>
    </p:spTree>
    <p:extLst>
      <p:ext uri="{BB962C8B-B14F-4D97-AF65-F5344CB8AC3E}">
        <p14:creationId xmlns:p14="http://schemas.microsoft.com/office/powerpoint/2010/main" val="38911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339502"/>
            <a:ext cx="1661993" cy="4320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完！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31589"/>
            <a:ext cx="4716016" cy="3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内衣模特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670"/>
            <a:ext cx="64897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7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拍照片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9" y="1707654"/>
            <a:ext cx="5526110" cy="2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6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r>
              <a:rPr lang="zh-CN" altLang="en-US" dirty="0"/>
              <a:t>要得到一张照片，每次都需要传入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 smtClean="0"/>
              <a:t>underwear</a:t>
            </a:r>
            <a:r>
              <a:rPr lang="zh-CN" altLang="en-US" dirty="0"/>
              <a:t>参数，如上所述，现在一共有</a:t>
            </a:r>
            <a:r>
              <a:rPr lang="en-US" altLang="zh-CN" dirty="0"/>
              <a:t>50</a:t>
            </a:r>
            <a:r>
              <a:rPr lang="zh-CN" altLang="en-US" dirty="0"/>
              <a:t>种男内衣和</a:t>
            </a:r>
            <a:r>
              <a:rPr lang="en-US" altLang="zh-CN" dirty="0"/>
              <a:t>50</a:t>
            </a:r>
            <a:r>
              <a:rPr lang="zh-CN" altLang="en-US" dirty="0"/>
              <a:t>种女内衣，所以一共会产生</a:t>
            </a:r>
            <a:r>
              <a:rPr lang="en-US" altLang="zh-CN" dirty="0"/>
              <a:t>100</a:t>
            </a:r>
            <a:r>
              <a:rPr lang="zh-CN" altLang="en-US" dirty="0"/>
              <a:t>个对象。如果将来生产了</a:t>
            </a:r>
            <a:r>
              <a:rPr lang="en-US" altLang="zh-CN" dirty="0"/>
              <a:t>10000</a:t>
            </a:r>
            <a:r>
              <a:rPr lang="zh-CN" altLang="en-US" dirty="0"/>
              <a:t>种内衣，那这个程序可能会因为存在如此多的对象已经提前崩溃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下面我们来考虑一下如何优化这个场景。虽然有</a:t>
            </a:r>
            <a:r>
              <a:rPr lang="en-US" altLang="zh-CN" dirty="0"/>
              <a:t>100</a:t>
            </a:r>
            <a:r>
              <a:rPr lang="zh-CN" altLang="en-US" dirty="0"/>
              <a:t>种内衣，但很显然并不需要</a:t>
            </a:r>
            <a:r>
              <a:rPr lang="en-US" altLang="zh-CN" dirty="0"/>
              <a:t>50</a:t>
            </a:r>
            <a:r>
              <a:rPr lang="zh-CN" altLang="en-US" dirty="0"/>
              <a:t>个男模特</a:t>
            </a:r>
            <a:r>
              <a:rPr lang="zh-CN" altLang="en-US" dirty="0" smtClean="0"/>
              <a:t>和</a:t>
            </a:r>
            <a:r>
              <a:rPr lang="en-US" altLang="zh-CN" dirty="0"/>
              <a:t>50</a:t>
            </a:r>
            <a:r>
              <a:rPr lang="zh-CN" altLang="en-US" dirty="0"/>
              <a:t>个女模特。其实男模特和女模特各自有一个就足够了，他们可以分别穿上不同的内衣来拍照。</a:t>
            </a:r>
          </a:p>
        </p:txBody>
      </p:sp>
    </p:spTree>
    <p:extLst>
      <p:ext uri="{BB962C8B-B14F-4D97-AF65-F5344CB8AC3E}">
        <p14:creationId xmlns:p14="http://schemas.microsoft.com/office/powerpoint/2010/main" val="28549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优化代码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既然只需要区别男女模特，那我们先把</a:t>
            </a:r>
            <a:r>
              <a:rPr lang="en-US" altLang="zh-CN" dirty="0"/>
              <a:t>underwear</a:t>
            </a:r>
            <a:r>
              <a:rPr lang="zh-CN" altLang="en-US" dirty="0"/>
              <a:t>参数从构造函数中移除，构造函数只接收</a:t>
            </a:r>
            <a:r>
              <a:rPr lang="en-US" altLang="zh-CN" dirty="0"/>
              <a:t>sex</a:t>
            </a:r>
            <a:r>
              <a:rPr lang="zh-CN" altLang="en-US" dirty="0"/>
              <a:t>参数：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3758"/>
            <a:ext cx="643255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优化代码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分别创建一个男模特对象和一个女模特对象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64889"/>
            <a:ext cx="5846415" cy="62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8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初识享元模式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优化代码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94554"/>
            <a:ext cx="4824536" cy="236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形标注 4"/>
          <p:cNvSpPr/>
          <p:nvPr/>
        </p:nvSpPr>
        <p:spPr>
          <a:xfrm>
            <a:off x="5724128" y="987574"/>
            <a:ext cx="3240360" cy="222942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可以看到，改进之后的代码，只需要两个对象便完成了同样的功能。</a:t>
            </a:r>
          </a:p>
        </p:txBody>
      </p:sp>
    </p:spTree>
    <p:extLst>
      <p:ext uri="{BB962C8B-B14F-4D97-AF65-F5344CB8AC3E}">
        <p14:creationId xmlns:p14="http://schemas.microsoft.com/office/powerpoint/2010/main" val="19442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2082</Words>
  <Application>Microsoft Office PowerPoint</Application>
  <PresentationFormat>全屏显示(16:9)</PresentationFormat>
  <Paragraphs>145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Theme</vt:lpstr>
      <vt:lpstr>Custom Design</vt:lpstr>
      <vt:lpstr>PowerPoint 演示文稿</vt:lpstr>
      <vt:lpstr>享元模式</vt:lpstr>
      <vt:lpstr>初识享元模式</vt:lpstr>
      <vt:lpstr>初识享元模式</vt:lpstr>
      <vt:lpstr>初识享元模式</vt:lpstr>
      <vt:lpstr>初识享元模式</vt:lpstr>
      <vt:lpstr>初识享元模式</vt:lpstr>
      <vt:lpstr>初识享元模式</vt:lpstr>
      <vt:lpstr>初识享元模式</vt:lpstr>
      <vt:lpstr>内部状态与外部状态</vt:lpstr>
      <vt:lpstr>内部状态与外部状态</vt:lpstr>
      <vt:lpstr>享元模式的通用结构</vt:lpstr>
      <vt:lpstr>享元模式的通用结构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文件上传的例子</vt:lpstr>
      <vt:lpstr>享元模式的适用性</vt:lpstr>
      <vt:lpstr>享元模式的适用性</vt:lpstr>
      <vt:lpstr>小结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chai.jiawei</cp:lastModifiedBy>
  <cp:revision>155</cp:revision>
  <dcterms:created xsi:type="dcterms:W3CDTF">2014-04-01T16:27:38Z</dcterms:created>
  <dcterms:modified xsi:type="dcterms:W3CDTF">2018-02-23T03:34:52Z</dcterms:modified>
</cp:coreProperties>
</file>