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7464"/>
    <a:srgbClr val="C0C0C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44" autoAdjust="0"/>
  </p:normalViewPr>
  <p:slideViewPr>
    <p:cSldViewPr>
      <p:cViewPr varScale="1">
        <p:scale>
          <a:sx n="76" d="100"/>
          <a:sy n="76" d="100"/>
        </p:scale>
        <p:origin x="-163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E106-CC16-42F7-AE9F-8BD26F02D8D7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9A5F5-2726-465E-82D6-B9B28E5EC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0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程序员来说，我们总是喜欢去改动那些相对容易改动的地方，就像改动框架的配置文件远比改动框架的源代码简单得多。在这里完全不用理会原来的订单函数代码，我们要做的只是增加一个节点，然后重新设置链中相关节点的顺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A5F5-2726-465E-82D6-B9B28E5ECFB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1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96552" y="-387424"/>
            <a:ext cx="10153128" cy="74888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6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689" y="2636912"/>
            <a:ext cx="9144000" cy="2088232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  <a:r>
              <a:rPr lang="zh-CN" altLang="en-US" sz="8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链模式</a:t>
            </a:r>
            <a:endParaRPr lang="zh-CN" altLang="en-US" sz="8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7775848" y="6165304"/>
            <a:ext cx="1368152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By </a:t>
            </a:r>
            <a:r>
              <a:rPr lang="zh-CN" altLang="en-US" b="1" dirty="0" smtClean="0"/>
              <a:t>柴佳卫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020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用职责链模式重构代码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思路：</a:t>
            </a:r>
            <a:endParaRPr lang="en-US" altLang="zh-CN" dirty="0" smtClean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现在我们采用职责链模式重构这段代码，先把</a:t>
            </a:r>
            <a:r>
              <a:rPr lang="en-US" altLang="zh-CN" sz="2400" dirty="0">
                <a:latin typeface="+mn-ea"/>
              </a:rPr>
              <a:t>500</a:t>
            </a:r>
            <a:r>
              <a:rPr lang="zh-CN" altLang="en-US" sz="2400" dirty="0">
                <a:latin typeface="+mn-ea"/>
              </a:rPr>
              <a:t>元订单、</a:t>
            </a:r>
            <a:r>
              <a:rPr lang="en-US" altLang="zh-CN" sz="2400" dirty="0">
                <a:latin typeface="+mn-ea"/>
              </a:rPr>
              <a:t>200</a:t>
            </a:r>
            <a:r>
              <a:rPr lang="zh-CN" altLang="en-US" sz="2400" dirty="0">
                <a:latin typeface="+mn-ea"/>
              </a:rPr>
              <a:t>元订单以及普通购买分成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个函数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接下来把</a:t>
            </a:r>
            <a:r>
              <a:rPr lang="en-US" altLang="zh-CN" sz="2400" dirty="0" err="1">
                <a:latin typeface="+mn-ea"/>
              </a:rPr>
              <a:t>orderType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pay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stock</a:t>
            </a:r>
            <a:r>
              <a:rPr lang="zh-CN" altLang="en-US" sz="2400" dirty="0">
                <a:latin typeface="+mn-ea"/>
              </a:rPr>
              <a:t>这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个字段当作参数传递给</a:t>
            </a:r>
            <a:r>
              <a:rPr lang="en-US" altLang="zh-CN" sz="2400" dirty="0">
                <a:latin typeface="+mn-ea"/>
              </a:rPr>
              <a:t>500</a:t>
            </a:r>
            <a:r>
              <a:rPr lang="zh-CN" altLang="en-US" sz="2400" dirty="0">
                <a:latin typeface="+mn-ea"/>
              </a:rPr>
              <a:t>元订单函数，如果该函数不符合处理条件，则把这个请求传递给后面的</a:t>
            </a:r>
            <a:r>
              <a:rPr lang="en-US" altLang="zh-CN" sz="2400" dirty="0">
                <a:latin typeface="+mn-ea"/>
              </a:rPr>
              <a:t>200</a:t>
            </a:r>
            <a:r>
              <a:rPr lang="zh-CN" altLang="en-US" sz="2400" dirty="0">
                <a:latin typeface="+mn-ea"/>
              </a:rPr>
              <a:t>元订单函数，如果</a:t>
            </a:r>
            <a:r>
              <a:rPr lang="en-US" altLang="zh-CN" sz="2400" dirty="0">
                <a:latin typeface="+mn-ea"/>
              </a:rPr>
              <a:t>200</a:t>
            </a:r>
            <a:r>
              <a:rPr lang="zh-CN" altLang="en-US" sz="2400" dirty="0">
                <a:latin typeface="+mn-ea"/>
              </a:rPr>
              <a:t>元订单函数依然不能处理该请求，则继续传递请求给普通购买函数</a:t>
            </a:r>
          </a:p>
        </p:txBody>
      </p:sp>
    </p:spTree>
    <p:extLst>
      <p:ext uri="{BB962C8B-B14F-4D97-AF65-F5344CB8AC3E}">
        <p14:creationId xmlns:p14="http://schemas.microsoft.com/office/powerpoint/2010/main" val="10507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用职责链模式重构代码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订单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函数：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1723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5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用职责链模式重构代码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订单</a:t>
            </a:r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r>
              <a:rPr lang="zh-CN" altLang="en-US" dirty="0" smtClean="0"/>
              <a:t>函数：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0485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6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用职责链模式重构代码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普通购买函数：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72104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用职责链模式重构代码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点评</a:t>
            </a:r>
            <a:r>
              <a:rPr lang="zh-CN" altLang="en-US" dirty="0" smtClean="0"/>
              <a:t>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>
                <a:latin typeface="+mn-ea"/>
              </a:rPr>
              <a:t>可以看到，执行结果和前面那个巨大的</a:t>
            </a:r>
            <a:r>
              <a:rPr lang="en-US" altLang="zh-CN" sz="2400" dirty="0">
                <a:latin typeface="+mn-ea"/>
              </a:rPr>
              <a:t>order</a:t>
            </a:r>
            <a:r>
              <a:rPr lang="zh-CN" altLang="en-US" sz="2400" dirty="0">
                <a:latin typeface="+mn-ea"/>
              </a:rPr>
              <a:t>函数完全一样，但是代码的结构已经清晰了很多，我们把一个大函数拆分了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个小函数，去掉了许多嵌套的条件分支语句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>
                <a:latin typeface="+mn-ea"/>
              </a:rPr>
              <a:t>目前已经有了不小的进步，但我们不会满足于此，虽然已经把大函数拆分成了互不影响的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个小函数，但可以看到，请求在链条传递中的顺序非常僵硬，传递请求的代码被耦合在了业务函数</a:t>
            </a:r>
            <a:r>
              <a:rPr lang="zh-CN" altLang="en-US" sz="2400" dirty="0" smtClean="0">
                <a:latin typeface="+mn-ea"/>
              </a:rPr>
              <a:t>之中。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17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用职责链模式重构代码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点评</a:t>
            </a:r>
            <a:r>
              <a:rPr lang="zh-CN" altLang="en-US" dirty="0" smtClean="0"/>
              <a:t>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这依然是违反开放</a:t>
            </a:r>
            <a:r>
              <a:rPr lang="en-US" altLang="zh-CN" sz="2400" dirty="0"/>
              <a:t>-</a:t>
            </a:r>
            <a:r>
              <a:rPr lang="zh-CN" altLang="en-US" sz="2400" dirty="0"/>
              <a:t>封闭原则的，如果有天我们要增加</a:t>
            </a:r>
            <a:r>
              <a:rPr lang="en-US" altLang="zh-CN" sz="2400" dirty="0"/>
              <a:t>300</a:t>
            </a:r>
            <a:r>
              <a:rPr lang="zh-CN" altLang="en-US" sz="2400" dirty="0"/>
              <a:t>元预订或者去掉</a:t>
            </a:r>
            <a:r>
              <a:rPr lang="en-US" altLang="zh-CN" sz="2400" dirty="0"/>
              <a:t>200</a:t>
            </a:r>
            <a:r>
              <a:rPr lang="zh-CN" altLang="en-US" sz="2400" dirty="0"/>
              <a:t>元预订，意味着就必须改动这些业务函数内部。就像一根环环相扣打了死结的链条，如果要增加、拆除或者移动一个节点，就必须得先砸烂这根链条。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025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灵活可拆分的职责链节点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首先需要改写一下分别表示</a:t>
            </a:r>
            <a:r>
              <a:rPr lang="en-US" altLang="zh-CN" sz="2400" dirty="0"/>
              <a:t>3</a:t>
            </a:r>
            <a:r>
              <a:rPr lang="zh-CN" altLang="en-US" sz="2400" dirty="0"/>
              <a:t>种购买模式的节点函数，我们约定，如果某个节点不能处理请求，则返回一个特定的字符串 </a:t>
            </a:r>
            <a:r>
              <a:rPr lang="en-US" altLang="zh-CN" sz="2400" dirty="0"/>
              <a:t>'</a:t>
            </a:r>
            <a:r>
              <a:rPr lang="en-US" altLang="zh-CN" sz="2400" dirty="0" err="1"/>
              <a:t>nextSuccessor</a:t>
            </a:r>
            <a:r>
              <a:rPr lang="en-US" altLang="zh-CN" sz="2400" dirty="0"/>
              <a:t>'</a:t>
            </a:r>
            <a:r>
              <a:rPr lang="zh-CN" altLang="en-US" sz="2400" dirty="0"/>
              <a:t>来表示该请求需要继续往后面</a:t>
            </a:r>
            <a:r>
              <a:rPr lang="zh-CN" altLang="en-US" sz="2400" dirty="0" smtClean="0"/>
              <a:t>传递：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latin typeface="+mn-ea"/>
              </a:rPr>
              <a:t>500</a:t>
            </a:r>
            <a:r>
              <a:rPr lang="zh-CN" altLang="en-US" sz="2400" dirty="0" smtClean="0">
                <a:latin typeface="+mn-ea"/>
              </a:rPr>
              <a:t>元订单函数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72199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011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灵活可拆分的职责链节点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 smtClean="0">
                <a:latin typeface="+mn-ea"/>
              </a:rPr>
              <a:t>200</a:t>
            </a:r>
            <a:r>
              <a:rPr lang="zh-CN" altLang="en-US" sz="2800" dirty="0" smtClean="0">
                <a:latin typeface="+mn-ea"/>
              </a:rPr>
              <a:t>元订单函数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2009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421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灵活可拆分的职责链节点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/>
              <a:t>普通</a:t>
            </a:r>
            <a:r>
              <a:rPr lang="zh-CN" altLang="en-US" sz="2800" dirty="0" smtClean="0"/>
              <a:t>订单函数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5533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190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灵活可拆分的职责链节点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接下来需要把函数包装进职责链节点，我们定义一个构造函数</a:t>
            </a:r>
            <a:r>
              <a:rPr lang="en-US" altLang="zh-CN" sz="2400" dirty="0"/>
              <a:t>Chain</a:t>
            </a:r>
            <a:r>
              <a:rPr lang="zh-CN" altLang="en-US" sz="2400" dirty="0"/>
              <a:t>，在</a:t>
            </a:r>
            <a:r>
              <a:rPr lang="en-US" altLang="zh-CN" sz="2400" dirty="0"/>
              <a:t>new Chain</a:t>
            </a:r>
            <a:r>
              <a:rPr lang="zh-CN" altLang="en-US" sz="2400" dirty="0"/>
              <a:t>的时候传递的参数即为需要被包装的函数，同时它还拥有一个实例属性，表示在链中的下一个节点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链条构造函数</a:t>
            </a:r>
            <a:endParaRPr lang="en-US" altLang="zh-C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86" y="4293096"/>
            <a:ext cx="52101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529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定义</a:t>
            </a:r>
            <a:endParaRPr lang="zh-CN" altLang="en-US" sz="5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7491"/>
            <a:ext cx="3276600" cy="3417887"/>
          </a:xfrm>
        </p:spPr>
      </p:pic>
      <p:sp>
        <p:nvSpPr>
          <p:cNvPr id="6" name="矩形 5"/>
          <p:cNvSpPr/>
          <p:nvPr/>
        </p:nvSpPr>
        <p:spPr>
          <a:xfrm>
            <a:off x="3275856" y="1804864"/>
            <a:ext cx="51125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使多个对象都有机会处理请求，从而避免请求的发送者和接收者之间的耦合关系，将这些对象连成一条链，并沿着这条链传递该请求，直到有一个对象处理它为止。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3933056"/>
            <a:ext cx="67532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7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灵活可拆分的职责链节点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 smtClean="0"/>
              <a:t>设置下一个节点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 startAt="2"/>
            </a:pPr>
            <a:endParaRPr lang="en-US" altLang="zh-CN" sz="2400" dirty="0"/>
          </a:p>
          <a:p>
            <a:pPr marL="457200" indent="-457200">
              <a:buFont typeface="+mj-lt"/>
              <a:buAutoNum type="arabicPeriod" startAt="2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 startAt="2"/>
            </a:pPr>
            <a:endParaRPr lang="en-US" altLang="zh-CN" sz="2400" dirty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 smtClean="0"/>
              <a:t>处理请求的方法</a:t>
            </a:r>
            <a:endParaRPr lang="en-US" altLang="zh-C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9" y="2132856"/>
            <a:ext cx="81819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6" y="3861048"/>
            <a:ext cx="737536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758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灵活可拆分的职责链节点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现在我们把</a:t>
            </a:r>
            <a:r>
              <a:rPr lang="en-US" altLang="zh-CN" sz="2400" dirty="0"/>
              <a:t>3</a:t>
            </a:r>
            <a:r>
              <a:rPr lang="zh-CN" altLang="en-US" sz="2400" dirty="0"/>
              <a:t>个订单函数分别包装成职责链的节点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调用方法：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67627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97152"/>
            <a:ext cx="60864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848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灵活可拆分的职责链节点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点评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sz="2400" dirty="0"/>
              <a:t>通过改进，我们可以自由灵活地增加、移除和修改链中的节点顺序，假如某天网站</a:t>
            </a:r>
            <a:r>
              <a:rPr lang="zh-CN" altLang="en-US" sz="2400" dirty="0" smtClean="0"/>
              <a:t>运营</a:t>
            </a:r>
            <a:r>
              <a:rPr lang="zh-CN" altLang="en-US" sz="2400" dirty="0"/>
              <a:t>人员又想出了支持</a:t>
            </a:r>
            <a:r>
              <a:rPr lang="en-US" altLang="zh-CN" sz="2400" dirty="0"/>
              <a:t>300</a:t>
            </a:r>
            <a:r>
              <a:rPr lang="zh-CN" altLang="en-US" sz="2400" dirty="0"/>
              <a:t>元定金购买，那我们就在该链中增加一个节点即</a:t>
            </a:r>
            <a:r>
              <a:rPr lang="zh-CN" altLang="en-US" sz="2400" dirty="0" smtClean="0"/>
              <a:t>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9479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AOP</a:t>
            </a:r>
            <a:r>
              <a:rPr lang="zh-CN" altLang="en-US" dirty="0"/>
              <a:t>实现职责链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扩展函数原型用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的形式实现职责链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276872"/>
            <a:ext cx="76771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770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AOP</a:t>
            </a:r>
            <a:r>
              <a:rPr lang="zh-CN" altLang="en-US" dirty="0"/>
              <a:t>实现职责链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调用方式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55721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712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开发中，职责链模式是最容易被忽视的模式之一。实际上只要运用得当，职责链模式可以很好地帮助我们管理代码，降低发起请求的对象和处理请求的对象之间的耦合</a:t>
            </a:r>
            <a:r>
              <a:rPr lang="zh-CN" altLang="en-US" sz="2400" dirty="0" smtClean="0"/>
              <a:t>性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职责</a:t>
            </a:r>
            <a:r>
              <a:rPr lang="zh-CN" altLang="en-US" sz="2400" dirty="0"/>
              <a:t>链中的节点数量和顺序是可以自由变化的，我们可以在运行时决定链中包含哪些节点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75232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5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实际开发中的职责链模式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1600201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场景：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假设我们负责一个售卖手机的电商网站，经过分别交纳</a:t>
            </a:r>
            <a:r>
              <a:rPr lang="en-US" altLang="zh-CN" sz="2000" dirty="0"/>
              <a:t>500</a:t>
            </a:r>
            <a:r>
              <a:rPr lang="zh-CN" altLang="en-US" sz="2000" dirty="0"/>
              <a:t>元定金和</a:t>
            </a:r>
            <a:r>
              <a:rPr lang="en-US" altLang="zh-CN" sz="2000" dirty="0"/>
              <a:t>200</a:t>
            </a:r>
            <a:r>
              <a:rPr lang="zh-CN" altLang="en-US" sz="2000" dirty="0"/>
              <a:t>元定金的两轮预定后（订单已在此时生成），现在已经到了正式购买的阶段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公司针对支付过定金的用户有一定的优惠政策。在正式购买后，已经支付过</a:t>
            </a:r>
            <a:r>
              <a:rPr lang="en-US" altLang="zh-CN" sz="2000" dirty="0"/>
              <a:t>500</a:t>
            </a:r>
            <a:r>
              <a:rPr lang="zh-CN" altLang="en-US" sz="2000" dirty="0"/>
              <a:t>元定金的用户会收到</a:t>
            </a:r>
            <a:r>
              <a:rPr lang="en-US" altLang="zh-CN" sz="2000" dirty="0"/>
              <a:t>100</a:t>
            </a:r>
            <a:r>
              <a:rPr lang="zh-CN" altLang="en-US" sz="2000" dirty="0"/>
              <a:t>元的商城优惠券，</a:t>
            </a:r>
            <a:r>
              <a:rPr lang="en-US" altLang="zh-CN" sz="2000" dirty="0"/>
              <a:t>200</a:t>
            </a:r>
            <a:r>
              <a:rPr lang="zh-CN" altLang="en-US" sz="2000" dirty="0"/>
              <a:t>元定金的用户可以收到</a:t>
            </a:r>
            <a:r>
              <a:rPr lang="en-US" altLang="zh-CN" sz="2000" dirty="0"/>
              <a:t>50</a:t>
            </a:r>
            <a:r>
              <a:rPr lang="zh-CN" altLang="en-US" sz="2000" dirty="0"/>
              <a:t>元的优惠券，而之前没有支付定金的用户只能进入普通购买模式，也就是没有优惠券，且在库存有限的情况下不一定保证能买到。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977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>
                <a:latin typeface="+mn-ea"/>
              </a:rPr>
              <a:t>orderType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+mn-ea"/>
              </a:rPr>
              <a:t>表示订单</a:t>
            </a:r>
            <a:r>
              <a:rPr lang="zh-CN" altLang="en-US" sz="2000" dirty="0" smtClean="0">
                <a:latin typeface="+mn-ea"/>
              </a:rPr>
              <a:t>类型</a:t>
            </a:r>
            <a:r>
              <a:rPr lang="zh-CN" altLang="en-US" sz="2000" dirty="0">
                <a:latin typeface="+mn-ea"/>
              </a:rPr>
              <a:t>（定金用户或者普通购买用户），</a:t>
            </a:r>
            <a:r>
              <a:rPr lang="en-US" altLang="zh-CN" sz="2000" dirty="0">
                <a:latin typeface="+mn-ea"/>
              </a:rPr>
              <a:t>code</a:t>
            </a:r>
            <a:r>
              <a:rPr lang="zh-CN" altLang="en-US" sz="2000" dirty="0">
                <a:latin typeface="+mn-ea"/>
              </a:rPr>
              <a:t>的值为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的时候是</a:t>
            </a:r>
            <a:r>
              <a:rPr lang="en-US" altLang="zh-CN" sz="2000" dirty="0">
                <a:latin typeface="+mn-ea"/>
              </a:rPr>
              <a:t>500</a:t>
            </a:r>
            <a:r>
              <a:rPr lang="zh-CN" altLang="en-US" sz="2000" dirty="0">
                <a:latin typeface="+mn-ea"/>
              </a:rPr>
              <a:t>元定金用户，为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的时候是</a:t>
            </a:r>
            <a:r>
              <a:rPr lang="en-US" altLang="zh-CN" sz="2000" dirty="0">
                <a:latin typeface="+mn-ea"/>
              </a:rPr>
              <a:t>200</a:t>
            </a:r>
            <a:r>
              <a:rPr lang="zh-CN" altLang="en-US" sz="2000" dirty="0">
                <a:latin typeface="+mn-ea"/>
              </a:rPr>
              <a:t>元定金用户，为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的时候是普通购买用户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00050"/>
            <a:r>
              <a:rPr lang="en-US" altLang="zh-CN" sz="2400" dirty="0">
                <a:latin typeface="+mn-ea"/>
              </a:rPr>
              <a:t>p</a:t>
            </a:r>
            <a:r>
              <a:rPr lang="en-US" altLang="zh-CN" sz="2400" dirty="0" smtClean="0">
                <a:latin typeface="+mn-ea"/>
              </a:rPr>
              <a:t>ay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marL="514350" lvl="1" indent="0">
              <a:buNone/>
            </a:pPr>
            <a:r>
              <a:rPr lang="zh-CN" altLang="en-US" sz="2000" dirty="0">
                <a:latin typeface="+mn-ea"/>
              </a:rPr>
              <a:t>表示用户是否已经支付定金，值为</a:t>
            </a:r>
            <a:r>
              <a:rPr lang="en-US" altLang="zh-CN" sz="2000" dirty="0">
                <a:latin typeface="+mn-ea"/>
              </a:rPr>
              <a:t>true</a:t>
            </a:r>
            <a:r>
              <a:rPr lang="zh-CN" altLang="en-US" sz="2000" dirty="0">
                <a:latin typeface="+mn-ea"/>
              </a:rPr>
              <a:t>或者</a:t>
            </a:r>
            <a:r>
              <a:rPr lang="en-US" altLang="zh-CN" sz="2000" dirty="0">
                <a:latin typeface="+mn-ea"/>
              </a:rPr>
              <a:t>false</a:t>
            </a:r>
            <a:r>
              <a:rPr lang="zh-CN" altLang="en-US" sz="2000" dirty="0">
                <a:latin typeface="+mn-ea"/>
              </a:rPr>
              <a:t>，虽然用户已经下过</a:t>
            </a:r>
            <a:r>
              <a:rPr lang="en-US" altLang="zh-CN" sz="2000" dirty="0">
                <a:latin typeface="+mn-ea"/>
              </a:rPr>
              <a:t>500</a:t>
            </a:r>
            <a:r>
              <a:rPr lang="zh-CN" altLang="en-US" sz="2000" dirty="0">
                <a:latin typeface="+mn-ea"/>
              </a:rPr>
              <a:t>元定金的订单，但如果他一直没有支付定金，现在只能降级进入普通购买模式。</a:t>
            </a:r>
            <a:endParaRPr lang="en-US" altLang="zh-CN" sz="2000" dirty="0" smtClean="0">
              <a:latin typeface="+mn-ea"/>
            </a:endParaRPr>
          </a:p>
          <a:p>
            <a:pPr marL="400050"/>
            <a:r>
              <a:rPr lang="en-US" altLang="zh-CN" sz="2400" dirty="0">
                <a:latin typeface="+mn-ea"/>
              </a:rPr>
              <a:t>s</a:t>
            </a:r>
            <a:r>
              <a:rPr lang="en-US" altLang="zh-CN" sz="2400" dirty="0" smtClean="0">
                <a:latin typeface="+mn-ea"/>
              </a:rPr>
              <a:t>tock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marL="514350" lvl="1" indent="0">
              <a:buNone/>
            </a:pPr>
            <a:r>
              <a:rPr lang="zh-CN" altLang="en-US" sz="2000" dirty="0">
                <a:latin typeface="+mn-ea"/>
              </a:rPr>
              <a:t>表示当前用于普通购买的手机库存数量，已经支付过</a:t>
            </a:r>
            <a:r>
              <a:rPr lang="en-US" altLang="zh-CN" sz="2000" dirty="0">
                <a:latin typeface="+mn-ea"/>
              </a:rPr>
              <a:t>500</a:t>
            </a:r>
            <a:r>
              <a:rPr lang="zh-CN" altLang="en-US" sz="2000" dirty="0">
                <a:latin typeface="+mn-ea"/>
              </a:rPr>
              <a:t>元或者</a:t>
            </a:r>
            <a:r>
              <a:rPr lang="en-US" altLang="zh-CN" sz="2000" dirty="0">
                <a:latin typeface="+mn-ea"/>
              </a:rPr>
              <a:t>200</a:t>
            </a:r>
            <a:r>
              <a:rPr lang="zh-CN" altLang="en-US" sz="2000" dirty="0">
                <a:latin typeface="+mn-ea"/>
              </a:rPr>
              <a:t>元定金的用户不受此限制。</a:t>
            </a:r>
            <a:endParaRPr lang="en-US" altLang="zh-CN" sz="2000" dirty="0" smtClean="0">
              <a:latin typeface="+mn-ea"/>
            </a:endParaRPr>
          </a:p>
          <a:p>
            <a:pPr marL="5715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4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第一版代码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+mn-ea"/>
              </a:rPr>
              <a:t>定义</a:t>
            </a:r>
            <a:r>
              <a:rPr lang="en-US" altLang="zh-CN" sz="2400" dirty="0" smtClean="0">
                <a:latin typeface="+mn-ea"/>
              </a:rPr>
              <a:t>order</a:t>
            </a:r>
            <a:r>
              <a:rPr lang="zh-CN" altLang="en-US" sz="2400" dirty="0" smtClean="0">
                <a:latin typeface="+mn-ea"/>
              </a:rPr>
              <a:t>函数</a:t>
            </a:r>
            <a:endParaRPr lang="en-US" altLang="zh-CN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+mn-ea"/>
              </a:rPr>
              <a:t>函数整体结构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57425"/>
            <a:ext cx="65341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98371"/>
            <a:ext cx="67913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8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第一版代码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400" dirty="0" smtClean="0">
                <a:latin typeface="+mn-ea"/>
              </a:rPr>
              <a:t>500</a:t>
            </a:r>
            <a:r>
              <a:rPr lang="zh-CN" altLang="en-US" sz="2400" dirty="0" smtClean="0">
                <a:latin typeface="+mn-ea"/>
              </a:rPr>
              <a:t>元定金</a:t>
            </a:r>
            <a:r>
              <a:rPr lang="zh-CN" altLang="en-US" sz="2400" dirty="0">
                <a:latin typeface="+mn-ea"/>
              </a:rPr>
              <a:t>分支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93505"/>
            <a:ext cx="72580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8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第一版代码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400" dirty="0">
                <a:latin typeface="+mn-ea"/>
              </a:rPr>
              <a:t>2</a:t>
            </a:r>
            <a:r>
              <a:rPr lang="en-US" altLang="zh-CN" sz="2400" dirty="0" smtClean="0">
                <a:latin typeface="+mn-ea"/>
              </a:rPr>
              <a:t>00</a:t>
            </a:r>
            <a:r>
              <a:rPr lang="zh-CN" altLang="en-US" sz="2400" dirty="0" smtClean="0">
                <a:latin typeface="+mn-ea"/>
              </a:rPr>
              <a:t>元定金</a:t>
            </a:r>
            <a:r>
              <a:rPr lang="zh-CN" altLang="en-US" sz="2400" dirty="0">
                <a:latin typeface="+mn-ea"/>
              </a:rPr>
              <a:t>分支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1437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第一版代码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sz="2400" dirty="0" smtClean="0">
                <a:latin typeface="+mn-ea"/>
              </a:rPr>
              <a:t>普通购买分支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59531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3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第一版代码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点评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+mn-ea"/>
              </a:rPr>
              <a:t>虽然我们得到了意料中的运行结果，但这远远算不上一段值得夸奖的代码。</a:t>
            </a:r>
            <a:r>
              <a:rPr lang="en-US" altLang="zh-CN" sz="2400" dirty="0">
                <a:latin typeface="+mn-ea"/>
              </a:rPr>
              <a:t>order</a:t>
            </a:r>
            <a:r>
              <a:rPr lang="zh-CN" altLang="en-US" sz="2400" dirty="0">
                <a:latin typeface="+mn-ea"/>
              </a:rPr>
              <a:t>函数不仅巨大到难以阅读，而且需要经常进行修改。虽然目前项目能正常运行，但接下来的维护工作无疑是个梦魇。恐怕只有最“新手”的程序员才会写出这样的代码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117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1104</Words>
  <Application>Microsoft Office PowerPoint</Application>
  <PresentationFormat>全屏显示(4:3)</PresentationFormat>
  <Paragraphs>96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定义</vt:lpstr>
      <vt:lpstr>实际开发中的职责链模式</vt:lpstr>
      <vt:lpstr>字段解释</vt:lpstr>
      <vt:lpstr>第一版代码</vt:lpstr>
      <vt:lpstr>第一版代码</vt:lpstr>
      <vt:lpstr>第一版代码</vt:lpstr>
      <vt:lpstr>第一版代码</vt:lpstr>
      <vt:lpstr>第一版代码</vt:lpstr>
      <vt:lpstr>用职责链模式重构代码</vt:lpstr>
      <vt:lpstr>用职责链模式重构代码</vt:lpstr>
      <vt:lpstr>用职责链模式重构代码</vt:lpstr>
      <vt:lpstr>用职责链模式重构代码</vt:lpstr>
      <vt:lpstr>用职责链模式重构代码</vt:lpstr>
      <vt:lpstr>用职责链模式重构代码</vt:lpstr>
      <vt:lpstr>灵活可拆分的职责链节点</vt:lpstr>
      <vt:lpstr>灵活可拆分的职责链节点</vt:lpstr>
      <vt:lpstr>灵活可拆分的职责链节点</vt:lpstr>
      <vt:lpstr>灵活可拆分的职责链节点</vt:lpstr>
      <vt:lpstr>灵活可拆分的职责链节点</vt:lpstr>
      <vt:lpstr>灵活可拆分的职责链节点</vt:lpstr>
      <vt:lpstr>灵活可拆分的职责链节点</vt:lpstr>
      <vt:lpstr>用AOP实现职责链</vt:lpstr>
      <vt:lpstr>用AOP实现职责链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chai.jiawei</dc:creator>
  <cp:lastModifiedBy>chai.jiawei</cp:lastModifiedBy>
  <cp:revision>119</cp:revision>
  <dcterms:created xsi:type="dcterms:W3CDTF">2018-03-01T02:48:40Z</dcterms:created>
  <dcterms:modified xsi:type="dcterms:W3CDTF">2018-03-02T03:32:23Z</dcterms:modified>
</cp:coreProperties>
</file>