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6778"/>
            <a:ext cx="860444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2796" y="1600201"/>
            <a:ext cx="774400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副标题</a:t>
            </a:r>
            <a:endParaRPr lang="en-US" altLang="ko-KR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953140" y="2276872"/>
            <a:ext cx="7744003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副标题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3501008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By </a:t>
            </a:r>
            <a:r>
              <a:rPr kumimoji="0" lang="en-US" altLang="ko-KR" sz="1200" b="1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chai.jiawei</a:t>
            </a:r>
            <a:endParaRPr kumimoji="0" lang="en-US" altLang="ko-KR" sz="1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292494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模板方法模式</a:t>
            </a:r>
            <a:endParaRPr lang="en-US" altLang="ko-KR" sz="36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60" y="3933056"/>
            <a:ext cx="563880" cy="5867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分离出共同点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原料</a:t>
            </a:r>
            <a:r>
              <a:rPr lang="zh-CN" altLang="en-US" dirty="0" smtClean="0"/>
              <a:t>不同：一</a:t>
            </a:r>
            <a:r>
              <a:rPr lang="zh-CN" altLang="en-US" dirty="0"/>
              <a:t>个是咖啡，一个是茶，但我们可以把它们都抽象为“饮料”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泡的方式</a:t>
            </a:r>
            <a:r>
              <a:rPr lang="zh-CN" altLang="en-US" dirty="0" smtClean="0"/>
              <a:t>不同：咖啡</a:t>
            </a:r>
            <a:r>
              <a:rPr lang="zh-CN" altLang="en-US" dirty="0"/>
              <a:t>是冲泡，而茶叶是浸泡，我们可以把它们都抽象为“泡”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加入的调料不同。一个是糖和牛奶，一个是柠檬，但我们可以把它们都抽象为“调料”。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63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分离出共同点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经过抽象之后，不管是泡咖啡还是泡茶，我们都能整理为下面四步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把水</a:t>
            </a:r>
            <a:r>
              <a:rPr lang="zh-CN" altLang="en-US" dirty="0" smtClean="0"/>
              <a:t>煮沸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用沸水冲泡</a:t>
            </a:r>
            <a:r>
              <a:rPr lang="zh-CN" altLang="en-US" dirty="0" smtClean="0"/>
              <a:t>饮料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把饮料倒进</a:t>
            </a:r>
            <a:r>
              <a:rPr lang="zh-CN" altLang="en-US" dirty="0" smtClean="0"/>
              <a:t>杯子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加调料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61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分离出共同点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所以，不管是冲泡还是浸泡，我们都能给它一个新的方法名称，</a:t>
            </a:r>
            <a:r>
              <a:rPr lang="zh-CN" altLang="en-US" dirty="0" smtClean="0"/>
              <a:t>比如说</a:t>
            </a:r>
            <a:endParaRPr lang="en-US" altLang="zh-CN" dirty="0" smtClean="0"/>
          </a:p>
          <a:p>
            <a:r>
              <a:rPr lang="en-US" altLang="zh-CN" dirty="0" smtClean="0"/>
              <a:t>brew</a:t>
            </a:r>
            <a:r>
              <a:rPr lang="en-US" altLang="zh-CN" dirty="0"/>
              <a:t>()</a:t>
            </a:r>
            <a:r>
              <a:rPr lang="zh-CN" altLang="en-US" dirty="0"/>
              <a:t>。同理，不管是加糖和牛奶，还是加柠檬，我们都可以</a:t>
            </a:r>
            <a:r>
              <a:rPr lang="zh-CN" altLang="en-US" dirty="0" smtClean="0"/>
              <a:t>称之为</a:t>
            </a:r>
            <a:endParaRPr lang="en-US" altLang="zh-CN" dirty="0" smtClean="0"/>
          </a:p>
          <a:p>
            <a:r>
              <a:rPr lang="en-US" altLang="zh-CN" dirty="0" err="1" smtClean="0"/>
              <a:t>addCondiments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让我们忘记最开始创建的</a:t>
            </a:r>
            <a:r>
              <a:rPr lang="en-US" altLang="zh-CN" dirty="0"/>
              <a:t>Coffee</a:t>
            </a:r>
            <a:r>
              <a:rPr lang="zh-CN" altLang="en-US" dirty="0"/>
              <a:t>类和</a:t>
            </a:r>
            <a:r>
              <a:rPr lang="en-US" altLang="zh-CN" dirty="0"/>
              <a:t>Tea</a:t>
            </a:r>
            <a:r>
              <a:rPr lang="zh-CN" altLang="en-US" dirty="0"/>
              <a:t>类。现在可以创建一个抽象父类来表示泡一杯饮料的整个过程。不论是</a:t>
            </a:r>
            <a:r>
              <a:rPr lang="en-US" altLang="zh-CN" dirty="0"/>
              <a:t>Coffee</a:t>
            </a:r>
            <a:r>
              <a:rPr lang="zh-CN" altLang="en-US" dirty="0"/>
              <a:t>，还是</a:t>
            </a:r>
            <a:r>
              <a:rPr lang="en-US" altLang="zh-CN" dirty="0"/>
              <a:t>Tea</a:t>
            </a:r>
            <a:r>
              <a:rPr lang="zh-CN" altLang="en-US" dirty="0"/>
              <a:t>，都被我们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en-US" altLang="zh-CN" dirty="0" smtClean="0"/>
              <a:t>Beverage</a:t>
            </a:r>
            <a:r>
              <a:rPr lang="zh-CN" altLang="en-US" dirty="0"/>
              <a:t>来表示，代码如下：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02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分离出共同点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120680" cy="437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Coffee</a:t>
            </a:r>
            <a:r>
              <a:rPr lang="zh-CN" altLang="en-US" dirty="0"/>
              <a:t>子类和</a:t>
            </a:r>
            <a:r>
              <a:rPr lang="en-US" altLang="zh-CN" dirty="0"/>
              <a:t>Tea</a:t>
            </a:r>
            <a:r>
              <a:rPr lang="zh-CN" altLang="en-US" dirty="0"/>
              <a:t>子类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65347"/>
            <a:ext cx="5400601" cy="414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7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Coffee</a:t>
            </a:r>
            <a:r>
              <a:rPr lang="zh-CN" altLang="en-US" dirty="0"/>
              <a:t>子类和</a:t>
            </a:r>
            <a:r>
              <a:rPr lang="en-US" altLang="zh-CN" dirty="0"/>
              <a:t>Tea</a:t>
            </a:r>
            <a:r>
              <a:rPr lang="zh-CN" altLang="en-US" dirty="0"/>
              <a:t>子类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02338"/>
            <a:ext cx="5058320" cy="415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Coffee</a:t>
            </a:r>
            <a:r>
              <a:rPr lang="zh-CN" altLang="en-US" dirty="0"/>
              <a:t>子类和</a:t>
            </a:r>
            <a:r>
              <a:rPr lang="en-US" altLang="zh-CN" dirty="0"/>
              <a:t>Tea</a:t>
            </a:r>
            <a:r>
              <a:rPr lang="zh-CN" altLang="en-US" dirty="0"/>
              <a:t>子类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我们这次讲的</a:t>
            </a:r>
            <a:r>
              <a:rPr lang="zh-CN" altLang="en-US" dirty="0"/>
              <a:t>是模板方法模式，那么在上面的例子中，到底谁才是所谓的模板方法呢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Beverage.prototype.init</a:t>
            </a:r>
            <a:r>
              <a:rPr lang="zh-CN" altLang="en-US" dirty="0"/>
              <a:t>被称为模板方法的原因是，该方法中封装了子类的算法框架，它作为一个算法的模板，指导子类以何种顺序去执行哪些方法。在</a:t>
            </a:r>
            <a:r>
              <a:rPr lang="en-US" altLang="zh-CN" dirty="0" err="1"/>
              <a:t>Beverage.prototype.init</a:t>
            </a:r>
            <a:r>
              <a:rPr lang="zh-CN" altLang="en-US" dirty="0"/>
              <a:t>方法中，算法内的每一个步骤都清楚地展示在我们眼前。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22" y="2996952"/>
            <a:ext cx="4536503" cy="184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0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模板方法模式的使用场景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99592" y="1484784"/>
            <a:ext cx="7744003" cy="3600400"/>
          </a:xfrm>
        </p:spPr>
        <p:txBody>
          <a:bodyPr/>
          <a:lstStyle/>
          <a:p>
            <a:r>
              <a:rPr lang="zh-CN" altLang="en-US" dirty="0"/>
              <a:t>从大的方面来讲，模板方法模式常被架构师用于搭建项目的框架，架构师定好了框架的骨架，程序员继承框架的结构之后，负责往里面</a:t>
            </a:r>
            <a:r>
              <a:rPr lang="zh-CN" altLang="en-US" dirty="0" smtClean="0"/>
              <a:t>填空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一个基于</a:t>
            </a:r>
            <a:r>
              <a:rPr lang="en-US" altLang="zh-CN" dirty="0" err="1"/>
              <a:t>HttpServlet</a:t>
            </a:r>
            <a:r>
              <a:rPr lang="zh-CN" altLang="en-US" dirty="0"/>
              <a:t>的程序包含</a:t>
            </a:r>
            <a:r>
              <a:rPr lang="en-US" altLang="zh-CN" dirty="0"/>
              <a:t>7</a:t>
            </a:r>
            <a:r>
              <a:rPr lang="zh-CN" altLang="en-US" dirty="0"/>
              <a:t>个生命周期，这</a:t>
            </a:r>
            <a:r>
              <a:rPr lang="en-US" altLang="zh-CN" dirty="0"/>
              <a:t>7</a:t>
            </a:r>
            <a:r>
              <a:rPr lang="zh-CN" altLang="en-US" dirty="0"/>
              <a:t>个生命周期分别对应一个</a:t>
            </a:r>
            <a:r>
              <a:rPr lang="en-US" altLang="zh-CN" dirty="0"/>
              <a:t>do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r>
              <a:rPr lang="en-US" altLang="zh-CN" dirty="0" err="1"/>
              <a:t>HttpServlet</a:t>
            </a:r>
            <a:r>
              <a:rPr lang="zh-CN" altLang="en-US" dirty="0"/>
              <a:t>类还提供了一个</a:t>
            </a:r>
            <a:r>
              <a:rPr lang="en-US" altLang="zh-CN" dirty="0"/>
              <a:t>service</a:t>
            </a:r>
            <a:r>
              <a:rPr lang="zh-CN" altLang="en-US" dirty="0"/>
              <a:t>方法，它就是这里的模板方法，</a:t>
            </a:r>
            <a:r>
              <a:rPr lang="en-US" altLang="zh-CN" dirty="0"/>
              <a:t>service</a:t>
            </a:r>
            <a:r>
              <a:rPr lang="zh-CN" altLang="en-US" dirty="0"/>
              <a:t>规定了这些</a:t>
            </a:r>
            <a:r>
              <a:rPr lang="en-US" altLang="zh-CN" dirty="0"/>
              <a:t>do</a:t>
            </a:r>
            <a:r>
              <a:rPr lang="zh-CN" altLang="en-US" dirty="0"/>
              <a:t>方法的执行顺序，而这些</a:t>
            </a:r>
            <a:r>
              <a:rPr lang="en-US" altLang="zh-CN" dirty="0"/>
              <a:t>do</a:t>
            </a:r>
            <a:r>
              <a:rPr lang="zh-CN" altLang="en-US" dirty="0"/>
              <a:t>方法的具体实现则需要</a:t>
            </a:r>
            <a:r>
              <a:rPr lang="en-US" altLang="zh-CN" dirty="0" err="1"/>
              <a:t>HttpServlet</a:t>
            </a:r>
            <a:r>
              <a:rPr lang="zh-CN" altLang="en-US" dirty="0"/>
              <a:t>的子类来提供。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1"/>
            <a:ext cx="1584176" cy="295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2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模板方法模式的使用场景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99592" y="1484784"/>
            <a:ext cx="7744003" cy="360040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 smtClean="0"/>
              <a:t>构建一系列的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组件，这些</a:t>
            </a:r>
            <a:r>
              <a:rPr lang="zh-CN" altLang="en-US" dirty="0"/>
              <a:t>组件的构建过程一般如下所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pPr marL="1085850" lvl="1" indent="-342900">
              <a:buFont typeface="+mj-ea"/>
              <a:buAutoNum type="circleNumDbPlain"/>
            </a:pPr>
            <a:r>
              <a:rPr lang="zh-CN" altLang="en-US" sz="1600" dirty="0"/>
              <a:t>初始化一个</a:t>
            </a:r>
            <a:r>
              <a:rPr lang="en-US" altLang="zh-CN" sz="1600" dirty="0"/>
              <a:t>div</a:t>
            </a:r>
            <a:r>
              <a:rPr lang="zh-CN" altLang="en-US" sz="1600" dirty="0" smtClean="0"/>
              <a:t>容器；</a:t>
            </a:r>
            <a:endParaRPr lang="en-US" altLang="zh-CN" sz="1600" dirty="0" smtClean="0"/>
          </a:p>
          <a:p>
            <a:pPr marL="1085850" lvl="1" indent="-342900">
              <a:buFont typeface="+mj-ea"/>
              <a:buAutoNum type="circleNumDbPlain"/>
            </a:pPr>
            <a:endParaRPr lang="en-US" altLang="zh-CN" sz="1600" dirty="0" smtClean="0"/>
          </a:p>
          <a:p>
            <a:pPr marL="1085850" lvl="1" indent="-342900">
              <a:buFont typeface="+mj-ea"/>
              <a:buAutoNum type="circleNumDbPlain"/>
            </a:pPr>
            <a:r>
              <a:rPr lang="zh-CN" altLang="en-US" sz="1600" dirty="0" smtClean="0"/>
              <a:t>通过</a:t>
            </a:r>
            <a:r>
              <a:rPr lang="en-US" altLang="zh-CN" sz="1600" dirty="0" err="1"/>
              <a:t>ajax</a:t>
            </a:r>
            <a:r>
              <a:rPr lang="zh-CN" altLang="en-US" sz="1600" dirty="0"/>
              <a:t>请求拉取相应的数据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085850" lvl="1" indent="-342900">
              <a:buFont typeface="+mj-ea"/>
              <a:buAutoNum type="circleNumDbPlain"/>
            </a:pPr>
            <a:endParaRPr lang="en-US" altLang="zh-CN" sz="1600" dirty="0" smtClean="0"/>
          </a:p>
          <a:p>
            <a:pPr marL="1085850" lvl="1" indent="-342900">
              <a:buFont typeface="+mj-ea"/>
              <a:buAutoNum type="circleNumDbPlain"/>
            </a:pPr>
            <a:r>
              <a:rPr lang="zh-CN" altLang="en-US" sz="1600" dirty="0" smtClean="0"/>
              <a:t>把</a:t>
            </a:r>
            <a:r>
              <a:rPr lang="zh-CN" altLang="en-US" sz="1600" dirty="0"/>
              <a:t>数据渲染到</a:t>
            </a:r>
            <a:r>
              <a:rPr lang="en-US" altLang="zh-CN" sz="1600" dirty="0"/>
              <a:t>div</a:t>
            </a:r>
            <a:r>
              <a:rPr lang="zh-CN" altLang="en-US" sz="1600" dirty="0"/>
              <a:t>容器里面，完成组件的构造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085850" lvl="1" indent="-342900">
              <a:buFont typeface="+mj-ea"/>
              <a:buAutoNum type="circleNumDbPlain"/>
            </a:pPr>
            <a:endParaRPr lang="en-US" altLang="zh-CN" sz="1600" dirty="0" smtClean="0"/>
          </a:p>
          <a:p>
            <a:pPr marL="1085850" lvl="1" indent="-342900">
              <a:buFont typeface="+mj-ea"/>
              <a:buAutoNum type="circleNumDbPlain"/>
            </a:pPr>
            <a:r>
              <a:rPr lang="zh-CN" altLang="en-US" sz="1600" dirty="0" smtClean="0"/>
              <a:t>通知</a:t>
            </a:r>
            <a:r>
              <a:rPr lang="zh-CN" altLang="en-US" sz="1600" dirty="0"/>
              <a:t>用户</a:t>
            </a:r>
            <a:r>
              <a:rPr lang="zh-CN" altLang="en-US" sz="1600" dirty="0" smtClean="0"/>
              <a:t>组件渲染完毕。</a:t>
            </a:r>
            <a:endParaRPr lang="en-US" altLang="zh-CN" sz="1600" dirty="0" smtClean="0"/>
          </a:p>
          <a:p>
            <a:endParaRPr lang="en-US" altLang="zh-CN" sz="600" dirty="0"/>
          </a:p>
          <a:p>
            <a:r>
              <a:rPr lang="zh-CN" altLang="en-US" dirty="0"/>
              <a:t>我们看到，任何组件的构建都遵循上面的</a:t>
            </a:r>
            <a:r>
              <a:rPr lang="en-US" altLang="zh-CN" dirty="0"/>
              <a:t>4</a:t>
            </a:r>
            <a:r>
              <a:rPr lang="zh-CN" altLang="en-US" dirty="0"/>
              <a:t>步，其中第（</a:t>
            </a:r>
            <a:r>
              <a:rPr lang="en-US" altLang="zh-CN" dirty="0"/>
              <a:t>1</a:t>
            </a:r>
            <a:r>
              <a:rPr lang="zh-CN" altLang="en-US" dirty="0"/>
              <a:t>）步和第（</a:t>
            </a:r>
            <a:r>
              <a:rPr lang="en-US" altLang="zh-CN" dirty="0"/>
              <a:t>4</a:t>
            </a:r>
            <a:r>
              <a:rPr lang="zh-CN" altLang="en-US" dirty="0"/>
              <a:t>）步是相同的。第（</a:t>
            </a:r>
            <a:r>
              <a:rPr lang="en-US" altLang="zh-CN" dirty="0"/>
              <a:t>2</a:t>
            </a:r>
            <a:r>
              <a:rPr lang="zh-CN" altLang="en-US" dirty="0"/>
              <a:t>）步不同的地方只是请求</a:t>
            </a:r>
            <a:r>
              <a:rPr lang="en-US" altLang="zh-CN" dirty="0" err="1"/>
              <a:t>ajax</a:t>
            </a:r>
            <a:r>
              <a:rPr lang="zh-CN" altLang="en-US" dirty="0"/>
              <a:t>的远程地址，第（</a:t>
            </a:r>
            <a:r>
              <a:rPr lang="en-US" altLang="zh-CN" dirty="0"/>
              <a:t>3</a:t>
            </a:r>
            <a:r>
              <a:rPr lang="zh-CN" altLang="en-US" dirty="0"/>
              <a:t>）步不同的地方是渲染数据的方式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于是我们可以把这</a:t>
            </a:r>
            <a:r>
              <a:rPr lang="en-US" altLang="zh-CN" dirty="0"/>
              <a:t>4</a:t>
            </a:r>
            <a:r>
              <a:rPr lang="zh-CN" altLang="en-US" dirty="0"/>
              <a:t>个步骤都抽象到父类的模板方法里面，父类中还可以顺便提供第（</a:t>
            </a:r>
            <a:r>
              <a:rPr lang="en-US" altLang="zh-CN" dirty="0"/>
              <a:t>1</a:t>
            </a:r>
            <a:r>
              <a:rPr lang="zh-CN" altLang="en-US" dirty="0"/>
              <a:t>）步和第（</a:t>
            </a:r>
            <a:r>
              <a:rPr lang="en-US" altLang="zh-CN" dirty="0"/>
              <a:t>4</a:t>
            </a:r>
            <a:r>
              <a:rPr lang="zh-CN" altLang="en-US" dirty="0"/>
              <a:t>）步的具体实现。当子类继承这个父类之后，会重写模板方法里面的第（</a:t>
            </a:r>
            <a:r>
              <a:rPr lang="en-US" altLang="zh-CN" dirty="0"/>
              <a:t>2</a:t>
            </a:r>
            <a:r>
              <a:rPr lang="zh-CN" altLang="en-US" dirty="0"/>
              <a:t>）步和第（</a:t>
            </a:r>
            <a:r>
              <a:rPr lang="en-US" altLang="zh-CN" dirty="0"/>
              <a:t>3</a:t>
            </a:r>
            <a:r>
              <a:rPr lang="zh-CN" altLang="en-US" dirty="0"/>
              <a:t>）步。</a:t>
            </a:r>
            <a:endParaRPr lang="en-US" altLang="zh-CN" dirty="0" smtClean="0"/>
          </a:p>
          <a:p>
            <a:pPr lvl="7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0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钩子方法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953140" y="1844824"/>
            <a:ext cx="7744003" cy="3600400"/>
          </a:xfrm>
        </p:spPr>
        <p:txBody>
          <a:bodyPr/>
          <a:lstStyle/>
          <a:p>
            <a:r>
              <a:rPr lang="zh-CN" altLang="en-US" dirty="0"/>
              <a:t>通过模板方法模式，我们在父类中封装了子类的算法框架。这些算法框架在正常状态下是适用于大多数子类的，但如果有一些特别“个性”的子类呢？比如我们在饮料类</a:t>
            </a:r>
            <a:r>
              <a:rPr lang="en-US" altLang="zh-CN" dirty="0"/>
              <a:t>Beverage</a:t>
            </a:r>
            <a:r>
              <a:rPr lang="zh-CN" altLang="en-US" dirty="0"/>
              <a:t>中封装了饮料的冲泡顺序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把水</a:t>
            </a:r>
            <a:r>
              <a:rPr lang="zh-CN" altLang="en-US" dirty="0" smtClean="0"/>
              <a:t>煮沸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用沸水冲泡</a:t>
            </a:r>
            <a:r>
              <a:rPr lang="zh-CN" altLang="en-US" dirty="0" smtClean="0"/>
              <a:t>饮料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把饮料倒进</a:t>
            </a:r>
            <a:r>
              <a:rPr lang="zh-CN" altLang="en-US" dirty="0" smtClean="0"/>
              <a:t>杯子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</a:t>
            </a:r>
            <a:r>
              <a:rPr lang="zh-CN" altLang="en-US" dirty="0" smtClean="0"/>
              <a:t>调料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个冲泡饮料的步骤适用于咖啡和茶，在我们的饮料店里，根据这</a:t>
            </a:r>
            <a:r>
              <a:rPr lang="en-US" altLang="zh-CN" dirty="0"/>
              <a:t>4</a:t>
            </a:r>
            <a:r>
              <a:rPr lang="zh-CN" altLang="en-US" dirty="0"/>
              <a:t>个步骤制作出来的咖啡和茶，一直顺利地提供给绝大部分客人享用</a:t>
            </a:r>
            <a:r>
              <a:rPr lang="zh-CN" altLang="en-US" dirty="0" smtClean="0"/>
              <a:t>。但</a:t>
            </a:r>
            <a:r>
              <a:rPr lang="zh-CN" altLang="en-US" dirty="0"/>
              <a:t>有一些客人喝咖啡是不加调料（糖和牛奶）的。既然</a:t>
            </a:r>
            <a:r>
              <a:rPr lang="en-US" altLang="zh-CN" dirty="0"/>
              <a:t>Beverage</a:t>
            </a:r>
            <a:r>
              <a:rPr lang="zh-CN" altLang="en-US" dirty="0"/>
              <a:t>作为父类，已经规定好了冲泡饮料的</a:t>
            </a:r>
            <a:r>
              <a:rPr lang="en-US" altLang="zh-CN" dirty="0"/>
              <a:t>4</a:t>
            </a:r>
            <a:r>
              <a:rPr lang="zh-CN" altLang="en-US" dirty="0"/>
              <a:t>个步骤，那么有什么办法可以让子类不受这个约束呢？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2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模板方法模式的定义和组成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953140" y="1556792"/>
            <a:ext cx="7744003" cy="3600400"/>
          </a:xfrm>
        </p:spPr>
        <p:txBody>
          <a:bodyPr/>
          <a:lstStyle/>
          <a:p>
            <a:r>
              <a:rPr lang="zh-CN" altLang="en-US" sz="2000" dirty="0"/>
              <a:t>模板方法模式是一种只需使用继承就可以实现的非常简单的模式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模板方法模式由两部分结构组成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/>
              <a:t>第</a:t>
            </a:r>
            <a:r>
              <a:rPr lang="zh-CN" altLang="en-US" sz="2000" dirty="0"/>
              <a:t>一部分是抽象父类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sz="2000" dirty="0" smtClean="0"/>
              <a:t>第二</a:t>
            </a:r>
            <a:r>
              <a:rPr lang="zh-CN" altLang="en-US" sz="2000" dirty="0"/>
              <a:t>部分是具体的实现子类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00050" indent="-400050">
              <a:buFont typeface="+mj-lt"/>
              <a:buAutoNum type="romanUcPeriod"/>
            </a:pPr>
            <a:endParaRPr lang="en-US" altLang="zh-CN" sz="2000" dirty="0"/>
          </a:p>
          <a:p>
            <a:r>
              <a:rPr lang="zh-CN" altLang="en-US" sz="2000" dirty="0" smtClean="0"/>
              <a:t>通常</a:t>
            </a:r>
            <a:r>
              <a:rPr lang="zh-CN" altLang="en-US" sz="2000" dirty="0"/>
              <a:t>在抽象父类中封装了子类的算法框架，包括实现一些公共方法以及封装子类中所有方法的执行顺序。子类通过继承这个抽象类，也继承了整个算法结构，并且可以选择重写父类的方法。</a:t>
            </a:r>
          </a:p>
        </p:txBody>
      </p:sp>
    </p:spTree>
    <p:extLst>
      <p:ext uri="{BB962C8B-B14F-4D97-AF65-F5344CB8AC3E}">
        <p14:creationId xmlns:p14="http://schemas.microsoft.com/office/powerpoint/2010/main" val="14105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钩子方法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953140" y="1844824"/>
            <a:ext cx="7744003" cy="3600400"/>
          </a:xfrm>
        </p:spPr>
        <p:txBody>
          <a:bodyPr/>
          <a:lstStyle/>
          <a:p>
            <a:r>
              <a:rPr lang="zh-CN" altLang="en-US" dirty="0"/>
              <a:t>钩子方法（</a:t>
            </a:r>
            <a:r>
              <a:rPr lang="en-US" altLang="zh-CN" dirty="0"/>
              <a:t>hook</a:t>
            </a:r>
            <a:r>
              <a:rPr lang="zh-CN" altLang="en-US" dirty="0"/>
              <a:t>）可以用来解决这个问题，放置钩子是隔离变化的一种常见手段。我们在父类中容易变化的地方放置钩子，钩子可以有一个默认的实现，究竟要不要“挂钩”，这由子类自行决定。钩子方法的返回结果决定了模板方法后面部分的执行步骤，也就是程序接下来的走向，这样一来，程序就拥有了变化的可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在这个例子里，我们把挂钩的名字定为</a:t>
            </a:r>
            <a:r>
              <a:rPr lang="en-US" altLang="zh-CN" dirty="0" err="1" smtClean="0"/>
              <a:t>customerWantsCondiments</a:t>
            </a:r>
            <a:r>
              <a:rPr lang="zh-CN" altLang="en-US" dirty="0"/>
              <a:t>，接下来将挂钩放入</a:t>
            </a:r>
            <a:r>
              <a:rPr lang="en-US" altLang="zh-CN" dirty="0"/>
              <a:t>Beverage</a:t>
            </a:r>
            <a:r>
              <a:rPr lang="zh-CN" altLang="en-US" dirty="0"/>
              <a:t>类，看看我们如何得到一杯不需要糖和牛奶的咖啡，代码如下：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91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钩子方法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953140" y="1844824"/>
            <a:ext cx="7744003" cy="360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在抽象类加入钩子方法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在咖啡类里使用钩子方法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488832" cy="115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7632848" cy="110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9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99592" y="1556792"/>
            <a:ext cx="7744003" cy="3600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模板</a:t>
            </a:r>
            <a:r>
              <a:rPr lang="zh-CN" altLang="en-US" dirty="0"/>
              <a:t>方法模式是一种典型的通过封装变化提高系统扩展性的设计模式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子类的方法种类和执行顺序不变，这部分被抽象到父类的模板方法里面，子类的具体实现是可变的，由各个子类自行实现。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通过增加新的子类，我们便能给系统增加新的功能，并不需要改动父类以及其他子类。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0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2888024"/>
            <a:ext cx="4283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谢     谢</a:t>
            </a:r>
            <a:endParaRPr lang="zh-CN" altLang="en-US" sz="8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6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先泡一杯咖啡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sz="1800" dirty="0"/>
              <a:t>首先，我们先来泡一杯咖啡，如果没有什么太个性化的需求，泡咖啡的步骤通常如下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把水</a:t>
            </a:r>
            <a:r>
              <a:rPr lang="zh-CN" altLang="en-US" dirty="0" smtClean="0"/>
              <a:t>煮沸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用沸水冲泡</a:t>
            </a:r>
            <a:r>
              <a:rPr lang="zh-CN" altLang="en-US" dirty="0" smtClean="0"/>
              <a:t>咖啡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把咖啡倒进</a:t>
            </a:r>
            <a:r>
              <a:rPr lang="zh-CN" altLang="en-US" dirty="0" smtClean="0"/>
              <a:t>杯子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加糖和牛奶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83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先泡一杯咖啡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64696" cy="432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先泡一杯咖啡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477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泡一壶茶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接下来，开始准备我们的茶，泡茶的步骤跟泡咖啡的步骤相差并不大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把水</a:t>
            </a:r>
            <a:r>
              <a:rPr lang="zh-CN" altLang="en-US" dirty="0" smtClean="0"/>
              <a:t>煮沸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用沸水浸泡</a:t>
            </a:r>
            <a:r>
              <a:rPr lang="zh-CN" altLang="en-US" dirty="0" smtClean="0"/>
              <a:t>茶叶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把茶水倒进</a:t>
            </a:r>
            <a:r>
              <a:rPr lang="zh-CN" altLang="en-US" dirty="0" smtClean="0"/>
              <a:t>杯子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加柠檬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74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泡一壶茶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256584" cy="407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4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泡一壶茶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0006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1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第一个例子</a:t>
            </a:r>
            <a:r>
              <a:rPr lang="en-US" altLang="zh-CN" dirty="0"/>
              <a:t>——Coffee or Tea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分离出共同点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现在我们分别泡好了一杯咖啡和一壶茶，经过思考和比较，我们发现咖啡和茶的冲泡过程是大同小异的</a:t>
            </a:r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0" y="3429000"/>
            <a:ext cx="8610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1341</Words>
  <Application>Microsoft Office PowerPoint</Application>
  <PresentationFormat>全屏显示(4:3)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PowerPoint 演示文稿</vt:lpstr>
      <vt:lpstr>模板方法模式的定义和组成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第一个例子——Coffee or Tea</vt:lpstr>
      <vt:lpstr>模板方法模式的使用场景</vt:lpstr>
      <vt:lpstr>模板方法模式的使用场景</vt:lpstr>
      <vt:lpstr>钩子方法</vt:lpstr>
      <vt:lpstr>钩子方法</vt:lpstr>
      <vt:lpstr>钩子方法</vt:lpstr>
      <vt:lpstr>小结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chai.jiawei</cp:lastModifiedBy>
  <cp:revision>119</cp:revision>
  <dcterms:created xsi:type="dcterms:W3CDTF">2014-04-01T16:35:38Z</dcterms:created>
  <dcterms:modified xsi:type="dcterms:W3CDTF">2018-02-01T07:01:30Z</dcterms:modified>
</cp:coreProperties>
</file>