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63929"/>
        </a:solidFill>
        <a:effectLst/>
        <a:uFillTx/>
        <a:latin typeface="+mn-lt"/>
        <a:ea typeface="+mn-ea"/>
        <a:cs typeface="+mn-cs"/>
        <a:sym typeface="Opti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7D39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254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38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8A8F">
              <a:alpha val="7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269025"/>
              <a:satOff val="1984"/>
              <a:lumOff val="-30912"/>
              <a:alpha val="9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269025"/>
              <a:satOff val="1984"/>
              <a:lumOff val="-30912"/>
              <a:alpha val="9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BF8A">
              <a:alpha val="3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2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8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3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6F6F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6F6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2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idx="1"/>
          </p:nvPr>
        </p:nvSpPr>
        <p:spPr>
          <a:xfrm>
            <a:off x="1955800" y="1663700"/>
            <a:ext cx="9753600" cy="6413500"/>
          </a:xfrm>
          <a:prstGeom prst="rect">
            <a:avLst/>
          </a:prstGeom>
        </p:spPr>
        <p:txBody>
          <a:bodyPr anchor="ctr"/>
          <a:lstStyle>
            <a:lvl1pPr marL="5461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1pPr>
            <a:lvl2pPr marL="10922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2pPr>
            <a:lvl3pPr marL="16383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3pPr>
            <a:lvl4pPr marL="21844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4pPr>
            <a:lvl5pPr marL="27305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图像"/>
          <p:cNvSpPr/>
          <p:nvPr>
            <p:ph type="pic" sz="half" idx="13"/>
          </p:nvPr>
        </p:nvSpPr>
        <p:spPr>
          <a:xfrm>
            <a:off x="1414840" y="762000"/>
            <a:ext cx="5448301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图像"/>
          <p:cNvSpPr/>
          <p:nvPr>
            <p:ph type="pic" sz="quarter" idx="14"/>
          </p:nvPr>
        </p:nvSpPr>
        <p:spPr>
          <a:xfrm>
            <a:off x="7510840" y="762118"/>
            <a:ext cx="4762501" cy="3149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图像"/>
          <p:cNvSpPr/>
          <p:nvPr>
            <p:ph type="pic" sz="quarter" idx="15"/>
          </p:nvPr>
        </p:nvSpPr>
        <p:spPr>
          <a:xfrm>
            <a:off x="7510840" y="4597518"/>
            <a:ext cx="47625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1625600" y="6362700"/>
            <a:ext cx="10464800" cy="537213"/>
          </a:xfrm>
          <a:prstGeom prst="rect">
            <a:avLst/>
          </a:prstGeom>
        </p:spPr>
        <p:txBody>
          <a:bodyPr>
            <a:spAutoFit/>
          </a:bodyPr>
          <a:lstStyle>
            <a:lvl1pPr defTabSz="584200">
              <a:defRPr sz="2800"/>
            </a:lvl1pPr>
          </a:lstStyle>
          <a:p>
            <a:pPr>
              <a:defRPr>
                <a:effectLst/>
              </a:defRPr>
            </a:pPr>
            <a:r>
              <a:t>–Johnny Appleseed</a:t>
            </a:r>
          </a:p>
        </p:txBody>
      </p:sp>
      <p:sp>
        <p:nvSpPr>
          <p:cNvPr id="112" name="“在此键入引文。”"/>
          <p:cNvSpPr txBox="1"/>
          <p:nvPr>
            <p:ph type="body" sz="quarter" idx="14"/>
          </p:nvPr>
        </p:nvSpPr>
        <p:spPr>
          <a:xfrm>
            <a:off x="1625600" y="4203699"/>
            <a:ext cx="10464800" cy="812801"/>
          </a:xfrm>
          <a:prstGeom prst="rect">
            <a:avLst/>
          </a:prstGeom>
        </p:spPr>
        <p:txBody>
          <a:bodyPr anchor="ctr">
            <a:spAutoFit/>
          </a:bodyPr>
          <a:lstStyle>
            <a:lvl1pPr defTabSz="584200">
              <a:spcBef>
                <a:spcPts val="2400"/>
              </a:spcBef>
              <a:defRPr sz="4000"/>
            </a:lvl1pPr>
          </a:lstStyle>
          <a:p>
            <a:pPr>
              <a:defRPr>
                <a:effectLst/>
              </a:defRPr>
            </a:pPr>
            <a:r>
              <a:t>“在此键入引文。”</a:t>
            </a:r>
          </a:p>
        </p:txBody>
      </p:sp>
      <p:sp>
        <p:nvSpPr>
          <p:cNvPr id="1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55138723_2910x1937.jpeg"/>
          <p:cNvSpPr/>
          <p:nvPr>
            <p:ph type="pic" sz="quarter" idx="13"/>
          </p:nvPr>
        </p:nvSpPr>
        <p:spPr>
          <a:xfrm>
            <a:off x="4286250" y="1724010"/>
            <a:ext cx="5422900" cy="40735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778000" y="6019800"/>
            <a:ext cx="10464800" cy="20193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778000" y="7861300"/>
            <a:ext cx="10464800" cy="1473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222500" y="3581400"/>
            <a:ext cx="9575800" cy="25908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55138723_2910x1937.jpeg"/>
          <p:cNvSpPr/>
          <p:nvPr>
            <p:ph type="pic" sz="quarter" idx="13"/>
          </p:nvPr>
        </p:nvSpPr>
        <p:spPr>
          <a:xfrm>
            <a:off x="7658100" y="2184400"/>
            <a:ext cx="4038600" cy="5410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104900" y="1993900"/>
            <a:ext cx="6299200" cy="31242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104900" y="5257800"/>
            <a:ext cx="6299200" cy="2844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2044700" y="152400"/>
            <a:ext cx="9575800" cy="25908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内部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2044700" y="3581400"/>
            <a:ext cx="9575800" cy="25908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/>
          </p:nvPr>
        </p:nvSpPr>
        <p:spPr>
          <a:xfrm>
            <a:off x="1968500" y="152400"/>
            <a:ext cx="9753600" cy="25908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65" name="正文级别 1…"/>
          <p:cNvSpPr txBox="1"/>
          <p:nvPr>
            <p:ph type="body" idx="1"/>
          </p:nvPr>
        </p:nvSpPr>
        <p:spPr>
          <a:xfrm>
            <a:off x="1968500" y="2743200"/>
            <a:ext cx="9753600" cy="5842000"/>
          </a:xfrm>
          <a:prstGeom prst="rect">
            <a:avLst/>
          </a:prstGeom>
        </p:spPr>
        <p:txBody>
          <a:bodyPr anchor="ctr"/>
          <a:lstStyle>
            <a:lvl1pPr marL="5461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1pPr>
            <a:lvl2pPr marL="10922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2pPr>
            <a:lvl3pPr marL="16383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3pPr>
            <a:lvl4pPr marL="21844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4pPr>
            <a:lvl5pPr marL="2730500" indent="-546100" algn="l">
              <a:spcBef>
                <a:spcPts val="5000"/>
              </a:spcBef>
              <a:buSzPct val="35000"/>
              <a:buBlip>
                <a:blip r:embed="rId3"/>
              </a:buBlip>
              <a:defRPr sz="4000"/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55138723_2910x1937.jpeg"/>
          <p:cNvSpPr/>
          <p:nvPr>
            <p:ph type="pic" sz="quarter" idx="13"/>
          </p:nvPr>
        </p:nvSpPr>
        <p:spPr>
          <a:xfrm>
            <a:off x="7440167" y="2857500"/>
            <a:ext cx="4015233" cy="5613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4" name="标题文本"/>
          <p:cNvSpPr txBox="1"/>
          <p:nvPr>
            <p:ph type="title"/>
          </p:nvPr>
        </p:nvSpPr>
        <p:spPr>
          <a:xfrm>
            <a:off x="1968500" y="152400"/>
            <a:ext cx="9753600" cy="25908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sz="half" idx="1"/>
          </p:nvPr>
        </p:nvSpPr>
        <p:spPr>
          <a:xfrm>
            <a:off x="1968500" y="2743200"/>
            <a:ext cx="4876800" cy="5842000"/>
          </a:xfrm>
          <a:prstGeom prst="rect">
            <a:avLst/>
          </a:prstGeom>
        </p:spPr>
        <p:txBody>
          <a:bodyPr anchor="ctr"/>
          <a:lstStyle>
            <a:lvl1pPr marL="4064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1pPr>
            <a:lvl2pPr marL="8128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2pPr>
            <a:lvl3pPr marL="12192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3pPr>
            <a:lvl4pPr marL="16256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4pPr>
            <a:lvl5pPr marL="2032000" indent="-406400" algn="l">
              <a:spcBef>
                <a:spcPts val="4000"/>
              </a:spcBef>
              <a:buSzPct val="35000"/>
              <a:buBlip>
                <a:blip r:embed="rId3"/>
              </a:buBlip>
              <a:defRPr sz="3000"/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照片（垂直）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55138723_2910x1937.jpeg"/>
          <p:cNvSpPr/>
          <p:nvPr>
            <p:ph type="pic" sz="quarter" idx="13"/>
          </p:nvPr>
        </p:nvSpPr>
        <p:spPr>
          <a:xfrm>
            <a:off x="7850632" y="2194509"/>
            <a:ext cx="3835401" cy="53619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标题文本"/>
          <p:cNvSpPr txBox="1"/>
          <p:nvPr>
            <p:ph type="title"/>
          </p:nvPr>
        </p:nvSpPr>
        <p:spPr>
          <a:xfrm>
            <a:off x="1104900" y="1993900"/>
            <a:ext cx="6299200" cy="31242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1104900" y="5257800"/>
            <a:ext cx="6299200" cy="2857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78000" y="1765300"/>
            <a:ext cx="10464800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78000" y="5029200"/>
            <a:ext cx="10464800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153899" y="9166859"/>
            <a:ext cx="453239" cy="4622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485900" algn="l"/>
        </a:tabLst>
        <a:defRPr b="0" baseline="0" cap="none" i="0" spc="0" strike="noStrike" sz="94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9pPr>
    </p:titleStyle>
    <p:body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228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685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1143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1600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屏幕快照 2018-07-11 下午5.18.17.png" descr="屏幕快照 2018-07-11 下午5.18.17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133849" y="1571610"/>
            <a:ext cx="5727701" cy="4365640"/>
          </a:xfrm>
          <a:prstGeom prst="rect">
            <a:avLst/>
          </a:prstGeom>
        </p:spPr>
      </p:pic>
      <p:sp>
        <p:nvSpPr>
          <p:cNvPr id="138" name="适配器模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适配器模式</a:t>
            </a:r>
          </a:p>
        </p:txBody>
      </p:sp>
      <p:sp>
        <p:nvSpPr>
          <p:cNvPr id="139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包装模式之间的区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包装模式之间的区分</a:t>
            </a:r>
          </a:p>
        </p:txBody>
      </p:sp>
      <p:sp>
        <p:nvSpPr>
          <p:cNvPr id="171" name="适配器模式主要用来解决两个已有接口之间不匹配的问题，它不考虑这些接口是怎样实现的，也不考虑它们将来可能会如何演化。适配器模式不需要改变已有的接口，就能够使它们协同作用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t>适配器模式主要用来解决两个已有接口之间不匹配的问题，它不考虑这些接口是怎样实现的，也不考虑它们将来可能会如何演化。适配器模式不需要改变已有的接口，就能够使它们协同作用。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包装模式之间的区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包装模式之间的区分</a:t>
            </a:r>
          </a:p>
        </p:txBody>
      </p:sp>
      <p:sp>
        <p:nvSpPr>
          <p:cNvPr id="174" name="装饰者模式和代理模式也不会改变原有对象的接口，但装饰者模式的作用是为了给对象增加功能。代理模式是为了控制对对象的访问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t>装饰者模式和代理模式也不会改变原有对象的接口，但装饰者模式的作用是为了给对象增加功能。代理模式是为了控制对对象的访问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包装模式之间的区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包装模式之间的区分</a:t>
            </a:r>
          </a:p>
        </p:txBody>
      </p:sp>
      <p:sp>
        <p:nvSpPr>
          <p:cNvPr id="177" name="外观模式的作用倒是和适配器比较相似，有人把外观模式看成一组对象的适配器，但外观模式最显著的特点是定义了一个新的接口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t>外观模式的作用倒是和适配器比较相似，有人把外观模式看成一组对象的适配器，但外观模式最显著的特点是定义了一个新的接口。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9390670449_770a69320c_o.jpg" descr="9390670449_770a69320c_o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2500" r="0" b="1250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适配器模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适配器模式</a:t>
            </a:r>
          </a:p>
        </p:txBody>
      </p:sp>
      <p:sp>
        <p:nvSpPr>
          <p:cNvPr id="142" name="适配器模式的作用是解决两个软件实体间的接口不兼容的问题。使用适配器模式之后，原本由于接口不兼容而不能工作的两个软件实体可以一起工作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t>适配器模式的作用是解决两个软件实体间的接口不兼容的问题。使用适配器模式之后，原本由于接口不兼容而不能工作的两个软件实体可以一起工作。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地图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地图例子</a:t>
            </a:r>
          </a:p>
        </p:txBody>
      </p:sp>
      <p:sp>
        <p:nvSpPr>
          <p:cNvPr id="145" name="我们封装了一个渲染地图的方法,默认认为方法名称为show,但是我们是调用第三方地图插件,不能保证第三方的方法与我们的一致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t>我们封装了一个渲染地图的方法,默认认为方法名称为show,但是我们是调用第三方地图插件,不能保证第三方的方法与我们的一致</a:t>
            </a:r>
          </a:p>
        </p:txBody>
      </p:sp>
      <p:pic>
        <p:nvPicPr>
          <p:cNvPr id="146" name="屏幕快照 2018-07-21 上午10.06.03.png" descr="屏幕快照 2018-07-21 上午10.06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2000" y="5797550"/>
            <a:ext cx="9971860" cy="354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地图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地图例子</a:t>
            </a:r>
          </a:p>
        </p:txBody>
      </p:sp>
      <p:sp>
        <p:nvSpPr>
          <p:cNvPr id="149" name="baiduMap这个对象来源于第三方，正常情况下我们都不应该去改动它。此时我们可以通过增加baiduMapAdapter来解决问题：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t>baiduMap这个对象来源于第三方，正常情况下我们都不应该去改动它。此时我们可以通过增加baiduMapAdapter来解决问题：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地图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地图例子</a:t>
            </a:r>
          </a:p>
        </p:txBody>
      </p:sp>
      <p:sp>
        <p:nvSpPr>
          <p:cNvPr id="152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effectLst/>
              </a:defRPr>
            </a:pPr>
          </a:p>
        </p:txBody>
      </p:sp>
      <p:pic>
        <p:nvPicPr>
          <p:cNvPr id="153" name="屏幕快照 2018-07-21 上午10.10.37.png" descr="屏幕快照 2018-07-21 上午10.10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00" y="2901950"/>
            <a:ext cx="7747000" cy="61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地图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地图例子</a:t>
            </a:r>
          </a:p>
        </p:txBody>
      </p:sp>
      <p:sp>
        <p:nvSpPr>
          <p:cNvPr id="156" name="完整代码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>
                <a:effectLst/>
              </a:defRPr>
            </a:pPr>
            <a:r>
              <a:t>完整代码:</a:t>
            </a:r>
          </a:p>
          <a:p>
            <a:pPr marL="457200" indent="-228600">
              <a:buSzPct val="100000"/>
              <a:buAutoNum type="arabicPeriod" startAt="1"/>
              <a:defRPr>
                <a:effectLst/>
              </a:defRPr>
            </a:pPr>
            <a:r>
              <a:t>地图插件</a:t>
            </a:r>
          </a:p>
        </p:txBody>
      </p:sp>
      <p:pic>
        <p:nvPicPr>
          <p:cNvPr id="157" name="屏幕快照 2018-07-21 上午10.12.41.png" descr="屏幕快照 2018-07-21 上午10.12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781550"/>
            <a:ext cx="6756400" cy="441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地图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地图例子</a:t>
            </a:r>
          </a:p>
        </p:txBody>
      </p:sp>
      <p:sp>
        <p:nvSpPr>
          <p:cNvPr id="160" name="使用适配器模式进行转换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7200" indent="-228600">
              <a:buSzPct val="100000"/>
              <a:buAutoNum type="arabicPeriod" startAt="2"/>
              <a:defRPr>
                <a:effectLst/>
              </a:defRPr>
            </a:pPr>
            <a:r>
              <a:t>使用适配器模式进行转换</a:t>
            </a:r>
            <a:br/>
            <a:br/>
            <a:br/>
            <a:br/>
          </a:p>
        </p:txBody>
      </p:sp>
      <p:pic>
        <p:nvPicPr>
          <p:cNvPr id="161" name="屏幕快照 2018-07-21 上午10.27.27.png" descr="屏幕快照 2018-07-21 上午10.2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050" y="4146550"/>
            <a:ext cx="8262094" cy="3427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地图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地图例子</a:t>
            </a:r>
          </a:p>
        </p:txBody>
      </p:sp>
      <p:sp>
        <p:nvSpPr>
          <p:cNvPr id="164" name="渲染地图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7200" indent="-228600">
              <a:buSzPct val="100000"/>
              <a:buAutoNum type="arabicPeriod" startAt="3"/>
              <a:defRPr>
                <a:effectLst/>
              </a:defRPr>
            </a:pPr>
            <a:r>
              <a:t>渲染地图</a:t>
            </a:r>
            <a:br/>
            <a:br/>
            <a:br/>
            <a:br/>
          </a:p>
        </p:txBody>
      </p:sp>
      <p:pic>
        <p:nvPicPr>
          <p:cNvPr id="165" name="屏幕快照 2018-07-21 上午10.31.20.png" descr="屏幕快照 2018-07-21 上午10.3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2350" y="3746500"/>
            <a:ext cx="9280586" cy="4212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小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小结</a:t>
            </a:r>
          </a:p>
        </p:txBody>
      </p:sp>
      <p:sp>
        <p:nvSpPr>
          <p:cNvPr id="168" name="适配器模式是一对相对简单的模式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40638" indent="-540638" defTabSz="452627">
              <a:spcBef>
                <a:spcPts val="4900"/>
              </a:spcBef>
              <a:buBlip>
                <a:blip r:embed="rId2"/>
              </a:buBlip>
              <a:defRPr sz="3959">
                <a:effectLst/>
              </a:defRPr>
            </a:pPr>
            <a:r>
              <a:t>适配器模式是一对相对简单的模式。</a:t>
            </a:r>
          </a:p>
          <a:p>
            <a:pPr marL="540638" indent="-540638" defTabSz="452627">
              <a:spcBef>
                <a:spcPts val="4900"/>
              </a:spcBef>
              <a:buBlip>
                <a:blip r:embed="rId2"/>
              </a:buBlip>
              <a:defRPr sz="3959">
                <a:effectLst/>
              </a:defRPr>
            </a:pPr>
            <a:r>
              <a:t>有一些模式跟适配器模式的结构非常相似，比如装饰者模式、代理模式和外观模式</a:t>
            </a:r>
          </a:p>
          <a:p>
            <a:pPr marL="540638" indent="-540638" defTabSz="452627">
              <a:spcBef>
                <a:spcPts val="4900"/>
              </a:spcBef>
              <a:buBlip>
                <a:blip r:embed="rId2"/>
              </a:buBlip>
              <a:defRPr sz="3959">
                <a:effectLst/>
              </a:defRPr>
            </a:pPr>
            <a:r>
              <a:t>这几种模式都属于“包装模式”，都是由一个对象来包装另一个对象。区别它们的关键仍然是模式的意图。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LinenBook">
  <a:themeElements>
    <a:clrScheme name="LinenBook">
      <a:dk1>
        <a:srgbClr val="363929"/>
      </a:dk1>
      <a:lt1>
        <a:srgbClr val="181039"/>
      </a:lt1>
      <a:dk2>
        <a:srgbClr val="5C5C5C"/>
      </a:dk2>
      <a:lt2>
        <a:srgbClr val="E0E0E0"/>
      </a:lt2>
      <a:accent1>
        <a:srgbClr val="768893"/>
      </a:accent1>
      <a:accent2>
        <a:srgbClr val="81914E"/>
      </a:accent2>
      <a:accent3>
        <a:srgbClr val="CCA156"/>
      </a:accent3>
      <a:accent4>
        <a:srgbClr val="AD6D3D"/>
      </a:accent4>
      <a:accent5>
        <a:srgbClr val="A5322E"/>
      </a:accent5>
      <a:accent6>
        <a:srgbClr val="705A64"/>
      </a:accent6>
      <a:hlink>
        <a:srgbClr val="0000FF"/>
      </a:hlink>
      <a:folHlink>
        <a:srgbClr val="FF00FF"/>
      </a:folHlink>
    </a:clrScheme>
    <a:fontScheme name="Linen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inen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63929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inenBook">
  <a:themeElements>
    <a:clrScheme name="LinenBook">
      <a:dk1>
        <a:srgbClr val="000000"/>
      </a:dk1>
      <a:lt1>
        <a:srgbClr val="FFFFFF"/>
      </a:lt1>
      <a:dk2>
        <a:srgbClr val="5C5C5C"/>
      </a:dk2>
      <a:lt2>
        <a:srgbClr val="E0E0E0"/>
      </a:lt2>
      <a:accent1>
        <a:srgbClr val="768893"/>
      </a:accent1>
      <a:accent2>
        <a:srgbClr val="81914E"/>
      </a:accent2>
      <a:accent3>
        <a:srgbClr val="CCA156"/>
      </a:accent3>
      <a:accent4>
        <a:srgbClr val="AD6D3D"/>
      </a:accent4>
      <a:accent5>
        <a:srgbClr val="A5322E"/>
      </a:accent5>
      <a:accent6>
        <a:srgbClr val="705A64"/>
      </a:accent6>
      <a:hlink>
        <a:srgbClr val="0000FF"/>
      </a:hlink>
      <a:folHlink>
        <a:srgbClr val="FF00FF"/>
      </a:folHlink>
    </a:clrScheme>
    <a:fontScheme name="Linen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inen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63929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