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57"/>
  </p:notesMasterIdLst>
  <p:handoutMasterIdLst>
    <p:handoutMasterId r:id="rId58"/>
  </p:handoutMasterIdLst>
  <p:sldIdLst>
    <p:sldId id="568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392" r:id="rId23"/>
    <p:sldId id="402" r:id="rId24"/>
    <p:sldId id="407" r:id="rId25"/>
    <p:sldId id="403" r:id="rId26"/>
    <p:sldId id="404" r:id="rId27"/>
    <p:sldId id="405" r:id="rId28"/>
    <p:sldId id="398" r:id="rId29"/>
    <p:sldId id="399" r:id="rId30"/>
    <p:sldId id="400" r:id="rId31"/>
    <p:sldId id="401" r:id="rId32"/>
    <p:sldId id="385" r:id="rId33"/>
    <p:sldId id="388" r:id="rId34"/>
    <p:sldId id="389" r:id="rId35"/>
    <p:sldId id="390" r:id="rId36"/>
    <p:sldId id="391" r:id="rId37"/>
    <p:sldId id="379" r:id="rId38"/>
    <p:sldId id="393" r:id="rId39"/>
    <p:sldId id="394" r:id="rId40"/>
    <p:sldId id="395" r:id="rId41"/>
    <p:sldId id="406" r:id="rId42"/>
    <p:sldId id="411" r:id="rId43"/>
    <p:sldId id="408" r:id="rId44"/>
    <p:sldId id="396" r:id="rId45"/>
    <p:sldId id="412" r:id="rId46"/>
    <p:sldId id="413" r:id="rId47"/>
    <p:sldId id="414" r:id="rId48"/>
    <p:sldId id="397" r:id="rId49"/>
    <p:sldId id="416" r:id="rId50"/>
    <p:sldId id="417" r:id="rId51"/>
    <p:sldId id="418" r:id="rId52"/>
    <p:sldId id="419" r:id="rId53"/>
    <p:sldId id="420" r:id="rId54"/>
    <p:sldId id="421" r:id="rId55"/>
    <p:sldId id="645" r:id="rId56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535" autoAdjust="0"/>
  </p:normalViewPr>
  <p:slideViewPr>
    <p:cSldViewPr>
      <p:cViewPr varScale="1">
        <p:scale>
          <a:sx n="79" d="100"/>
          <a:sy n="79" d="100"/>
        </p:scale>
        <p:origin x="214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71DEB-6AB4-45AC-AD41-221BCDD56D28}" type="slidenum">
              <a:rPr lang="en-US"/>
              <a:pPr/>
              <a:t>12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964" tIns="46482" rIns="92964" bIns="4648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0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0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9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9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2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8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3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4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3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8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5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8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0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4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53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71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82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6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09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8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53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1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4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0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7FFD-0F89-48D5-B7DE-B3079244AD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6B44D-BFE6-4E14-A10D-12EB0F0A2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5105D-8844-4358-8AFC-559874D76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A4B2D8-CA02-4F38-8E98-94AACC4F9F3E}" type="datetime1">
              <a:rPr lang="en-US" altLang="en-US" smtClean="0"/>
              <a:t>3/29/2021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12AB87-B7F0-479C-898D-EB922AD34514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4FE-EAF3-4FF7-A9F6-6606F96B4C1A}" type="datetime1">
              <a:rPr lang="en-US" altLang="en-US" smtClean="0"/>
              <a:t>3/29/2021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F91D-BE3E-4D17-99CA-6E5E16AA61A2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C4BE-3BD0-4E4D-9370-EE6E1384F415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5060-7454-48F5-AE20-05A8E14D01E9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26D2-9BB2-4ABE-8516-3804904983B4}" type="datetime1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D1CE-CFB6-4D1B-A9B9-DDE1D228D676}" type="datetime1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CDD-7065-46A7-8729-E2A4092F28BE}" type="datetime1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5A52-9BCB-457C-99FB-5DA0D87646B9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57C1-48BA-4AD2-8C53-67930E91C820}" type="datetime1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3D3-8872-4927-BA87-E0936B3DDFD9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761-6BDE-4264-92CB-4B595D67CAC0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E3CE-5B1C-4596-AAA9-F5774CAD82B1}" type="datetime1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9.bin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3.wmf"/><Relationship Id="rId20" Type="http://schemas.openxmlformats.org/officeDocument/2006/relationships/image" Target="../media/image51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2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Parallelization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Tarek Abdelrahman</a:t>
            </a:r>
          </a:p>
        </p:txBody>
      </p:sp>
    </p:spTree>
    <p:extLst>
      <p:ext uri="{BB962C8B-B14F-4D97-AF65-F5344CB8AC3E}">
        <p14:creationId xmlns:p14="http://schemas.microsoft.com/office/powerpoint/2010/main" val="3305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0D8EF19-3B62-4877-985D-304A808EE354}" type="slidenum">
              <a:rPr lang="en-US"/>
              <a:pPr/>
              <a:t>10</a:t>
            </a:fld>
            <a:r>
              <a:rPr lang="en-US"/>
              <a:t>-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a(i-1)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5269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5270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1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2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3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4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5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6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77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5278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5279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5280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5281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5282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5283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4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5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286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5292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5293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4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5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6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7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8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9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5300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3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a(1)</a:t>
              </a:r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5302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</p:grpSp>
      <p:grpSp>
        <p:nvGrpSpPr>
          <p:cNvPr id="395305" name="Group 41"/>
          <p:cNvGrpSpPr>
            <a:grpSpLocks/>
          </p:cNvGrpSpPr>
          <p:nvPr/>
        </p:nvGrpSpPr>
        <p:grpSpPr bwMode="auto">
          <a:xfrm>
            <a:off x="4244975" y="2120900"/>
            <a:ext cx="3702050" cy="1354138"/>
            <a:chOff x="2674" y="1336"/>
            <a:chExt cx="2332" cy="853"/>
          </a:xfrm>
        </p:grpSpPr>
        <p:cxnSp>
          <p:nvCxnSpPr>
            <p:cNvPr id="395306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3359" y="651"/>
              <a:ext cx="1" cy="1372"/>
            </a:xfrm>
            <a:prstGeom prst="curvedConnector3">
              <a:avLst>
                <a:gd name="adj1" fmla="val 65299995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5307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4319" y="651"/>
              <a:ext cx="1" cy="1372"/>
            </a:xfrm>
            <a:prstGeom prst="curvedConnector3">
              <a:avLst>
                <a:gd name="adj1" fmla="val 65099995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5308" name="Text Box 44"/>
            <p:cNvSpPr txBox="1">
              <a:spLocks noChangeArrowheads="1"/>
            </p:cNvSpPr>
            <p:nvPr/>
          </p:nvSpPr>
          <p:spPr bwMode="auto">
            <a:xfrm>
              <a:off x="3264" y="196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5309" name="Text Box 45"/>
            <p:cNvSpPr txBox="1">
              <a:spLocks noChangeArrowheads="1"/>
            </p:cNvSpPr>
            <p:nvPr/>
          </p:nvSpPr>
          <p:spPr bwMode="auto">
            <a:xfrm>
              <a:off x="4272" y="196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5310" name="Rectangle 46"/>
          <p:cNvSpPr>
            <a:spLocks noChangeArrowheads="1"/>
          </p:cNvSpPr>
          <p:nvPr/>
        </p:nvSpPr>
        <p:spPr bwMode="auto">
          <a:xfrm>
            <a:off x="685800" y="35814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1</a:t>
            </a:r>
            <a:r>
              <a:rPr lang="en-US"/>
              <a:t> that precedes an instance of S</a:t>
            </a:r>
            <a:r>
              <a:rPr lang="en-US" baseline="-25000"/>
              <a:t>2</a:t>
            </a:r>
            <a:r>
              <a:rPr lang="en-US"/>
              <a:t> in execution and S</a:t>
            </a:r>
            <a:r>
              <a:rPr lang="en-US" baseline="-25000"/>
              <a:t>1</a:t>
            </a:r>
            <a:r>
              <a:rPr lang="en-US"/>
              <a:t> produces data that S</a:t>
            </a:r>
            <a:r>
              <a:rPr lang="en-US" baseline="-25000"/>
              <a:t>2</a:t>
            </a:r>
            <a:r>
              <a:rPr lang="en-US"/>
              <a:t>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1</a:t>
            </a:r>
            <a:r>
              <a:rPr lang="en-US"/>
              <a:t> is the source of the dependence; S</a:t>
            </a:r>
            <a:r>
              <a:rPr lang="en-US" baseline="-25000"/>
              <a:t>2</a:t>
            </a:r>
            <a:r>
              <a:rPr lang="en-US"/>
              <a:t> is the sink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flows between instances of statements in different iterations (</a:t>
            </a:r>
            <a:r>
              <a:rPr lang="en-US">
                <a:solidFill>
                  <a:srgbClr val="FF0033"/>
                </a:solidFill>
              </a:rPr>
              <a:t>loop-carried</a:t>
            </a:r>
            <a:r>
              <a:rPr lang="en-US"/>
              <a:t> dependence).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distance is 1. The direction is positive (</a:t>
            </a:r>
            <a:r>
              <a:rPr lang="en-US">
                <a:solidFill>
                  <a:srgbClr val="FF0033"/>
                </a:solidFill>
              </a:rPr>
              <a:t>&lt;</a:t>
            </a:r>
            <a:r>
              <a:rPr lang="en-US"/>
              <a:t>).</a:t>
            </a:r>
            <a:endParaRPr lang="en-US" baseline="-25000"/>
          </a:p>
        </p:txBody>
      </p:sp>
      <p:grpSp>
        <p:nvGrpSpPr>
          <p:cNvPr id="395311" name="Group 47"/>
          <p:cNvGrpSpPr>
            <a:grpSpLocks/>
          </p:cNvGrpSpPr>
          <p:nvPr/>
        </p:nvGrpSpPr>
        <p:grpSpPr bwMode="auto">
          <a:xfrm>
            <a:off x="3357563" y="5956060"/>
            <a:ext cx="2527300" cy="366713"/>
            <a:chOff x="2115" y="3872"/>
            <a:chExt cx="1592" cy="231"/>
          </a:xfrm>
        </p:grpSpPr>
        <p:graphicFrame>
          <p:nvGraphicFramePr>
            <p:cNvPr id="454656" name="Object 2048"/>
            <p:cNvGraphicFramePr>
              <a:graphicFrameLocks noChangeAspect="1"/>
            </p:cNvGraphicFramePr>
            <p:nvPr/>
          </p:nvGraphicFramePr>
          <p:xfrm>
            <a:off x="2115" y="3883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30120" progId="Equation.3">
                    <p:embed/>
                  </p:oleObj>
                </mc:Choice>
                <mc:Fallback>
                  <p:oleObj name="Equation" r:id="rId3" imgW="698400" imgH="330120" progId="Equation.3">
                    <p:embed/>
                    <p:pic>
                      <p:nvPicPr>
                        <p:cNvPr id="454656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3883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4657" name="Object 2049"/>
            <p:cNvGraphicFramePr>
              <a:graphicFrameLocks noChangeAspect="1"/>
            </p:cNvGraphicFramePr>
            <p:nvPr/>
          </p:nvGraphicFramePr>
          <p:xfrm>
            <a:off x="3267" y="3883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98400" imgH="330120" progId="Equation.3">
                    <p:embed/>
                  </p:oleObj>
                </mc:Choice>
                <mc:Fallback>
                  <p:oleObj name="Equation" r:id="rId5" imgW="698400" imgH="330120" progId="Equation.3">
                    <p:embed/>
                    <p:pic>
                      <p:nvPicPr>
                        <p:cNvPr id="454657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883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314" name="Text Box 50"/>
            <p:cNvSpPr txBox="1">
              <a:spLocks noChangeArrowheads="1"/>
            </p:cNvSpPr>
            <p:nvPr/>
          </p:nvSpPr>
          <p:spPr bwMode="auto">
            <a:xfrm>
              <a:off x="2822" y="3872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1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047490C9-7524-40CB-9A7B-799A039478EC}" type="slidenum">
              <a:rPr lang="en-US"/>
              <a:pPr/>
              <a:t>11</a:t>
            </a:fld>
            <a:r>
              <a:rPr lang="en-US"/>
              <a:t>-</a:t>
            </a: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a(i+1)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6293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6294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5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6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7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8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299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0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1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6302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6303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6304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6305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6306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6307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8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09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310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6311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2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3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6314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6316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6317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8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9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1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3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6324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6325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6326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a(5)</a:t>
              </a:r>
              <a:endParaRPr lang="en-US"/>
            </a:p>
          </p:txBody>
        </p:sp>
      </p:grpSp>
      <p:grpSp>
        <p:nvGrpSpPr>
          <p:cNvPr id="396329" name="Group 41"/>
          <p:cNvGrpSpPr>
            <a:grpSpLocks/>
          </p:cNvGrpSpPr>
          <p:nvPr/>
        </p:nvGrpSpPr>
        <p:grpSpPr bwMode="auto">
          <a:xfrm>
            <a:off x="5006975" y="2120900"/>
            <a:ext cx="2178050" cy="515938"/>
            <a:chOff x="3154" y="1336"/>
            <a:chExt cx="1372" cy="325"/>
          </a:xfrm>
        </p:grpSpPr>
        <p:cxnSp>
          <p:nvCxnSpPr>
            <p:cNvPr id="396330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335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6331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431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6332" name="Text Box 44"/>
            <p:cNvSpPr txBox="1">
              <a:spLocks noChangeArrowheads="1"/>
            </p:cNvSpPr>
            <p:nvPr/>
          </p:nvSpPr>
          <p:spPr bwMode="auto">
            <a:xfrm>
              <a:off x="3312" y="144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6333" name="Text Box 45"/>
            <p:cNvSpPr txBox="1">
              <a:spLocks noChangeArrowheads="1"/>
            </p:cNvSpPr>
            <p:nvPr/>
          </p:nvSpPr>
          <p:spPr bwMode="auto">
            <a:xfrm>
              <a:off x="4272" y="144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90888" y="5257800"/>
            <a:ext cx="2540000" cy="366713"/>
            <a:chOff x="2073" y="3297"/>
            <a:chExt cx="1600" cy="231"/>
          </a:xfrm>
        </p:grpSpPr>
        <p:graphicFrame>
          <p:nvGraphicFramePr>
            <p:cNvPr id="455680" name="Object 2048"/>
            <p:cNvGraphicFramePr>
              <a:graphicFrameLocks noChangeAspect="1"/>
            </p:cNvGraphicFramePr>
            <p:nvPr/>
          </p:nvGraphicFramePr>
          <p:xfrm>
            <a:off x="2073" y="3308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11000" imgH="330120" progId="Equation.3">
                    <p:embed/>
                  </p:oleObj>
                </mc:Choice>
                <mc:Fallback>
                  <p:oleObj name="Equation" r:id="rId3" imgW="711000" imgH="330120" progId="Equation.3">
                    <p:embed/>
                    <p:pic>
                      <p:nvPicPr>
                        <p:cNvPr id="455680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308"/>
                          <a:ext cx="44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5681" name="Object 2049"/>
            <p:cNvGraphicFramePr>
              <a:graphicFrameLocks noChangeAspect="1"/>
            </p:cNvGraphicFramePr>
            <p:nvPr/>
          </p:nvGraphicFramePr>
          <p:xfrm>
            <a:off x="3225" y="3308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11000" imgH="330120" progId="Equation.3">
                    <p:embed/>
                  </p:oleObj>
                </mc:Choice>
                <mc:Fallback>
                  <p:oleObj name="Equation" r:id="rId5" imgW="711000" imgH="330120" progId="Equation.3">
                    <p:embed/>
                    <p:pic>
                      <p:nvPicPr>
                        <p:cNvPr id="455681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308"/>
                          <a:ext cx="44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784" y="3297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6338" name="Rectangle 50"/>
          <p:cNvSpPr>
            <a:spLocks noChangeArrowheads="1"/>
          </p:cNvSpPr>
          <p:nvPr/>
        </p:nvSpPr>
        <p:spPr bwMode="auto">
          <a:xfrm>
            <a:off x="762000" y="3124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2</a:t>
            </a:r>
            <a:r>
              <a:rPr lang="en-US"/>
              <a:t> that precedes an instance of S</a:t>
            </a:r>
            <a:r>
              <a:rPr lang="en-US" baseline="-25000"/>
              <a:t>1</a:t>
            </a:r>
            <a:r>
              <a:rPr lang="en-US"/>
              <a:t> in execution and S</a:t>
            </a:r>
            <a:r>
              <a:rPr lang="en-US" baseline="-25000"/>
              <a:t>2</a:t>
            </a:r>
            <a:r>
              <a:rPr lang="en-US"/>
              <a:t> consumes data that S</a:t>
            </a:r>
            <a:r>
              <a:rPr lang="en-US" baseline="-25000"/>
              <a:t>1</a:t>
            </a:r>
            <a:r>
              <a:rPr lang="en-US"/>
              <a:t> produces.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2</a:t>
            </a:r>
            <a:r>
              <a:rPr lang="en-US"/>
              <a:t> is the source of the dependence; S</a:t>
            </a:r>
            <a:r>
              <a:rPr lang="en-US" baseline="-25000"/>
              <a:t>1</a:t>
            </a:r>
            <a:r>
              <a:rPr lang="en-US"/>
              <a:t> is the sink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is loop-carried.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distance is 1.</a:t>
            </a:r>
            <a:endParaRPr lang="en-US" baseline="-25000"/>
          </a:p>
        </p:txBody>
      </p:sp>
      <p:grpSp>
        <p:nvGrpSpPr>
          <p:cNvPr id="396339" name="Group 51"/>
          <p:cNvGrpSpPr>
            <a:grpSpLocks/>
          </p:cNvGrpSpPr>
          <p:nvPr/>
        </p:nvGrpSpPr>
        <p:grpSpPr bwMode="auto">
          <a:xfrm>
            <a:off x="439994" y="5605310"/>
            <a:ext cx="7772400" cy="571500"/>
            <a:chOff x="480" y="3528"/>
            <a:chExt cx="4896" cy="360"/>
          </a:xfrm>
        </p:grpSpPr>
        <p:sp>
          <p:nvSpPr>
            <p:cNvPr id="396340" name="Rectangle 52"/>
            <p:cNvSpPr>
              <a:spLocks noChangeArrowheads="1"/>
            </p:cNvSpPr>
            <p:nvPr/>
          </p:nvSpPr>
          <p:spPr bwMode="auto">
            <a:xfrm>
              <a:off x="480" y="3552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lnSpc>
                  <a:spcPct val="95000"/>
                </a:lnSpc>
                <a:spcBef>
                  <a:spcPct val="30000"/>
                </a:spcBef>
                <a:spcAft>
                  <a:spcPct val="2000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</a:pPr>
              <a:r>
                <a:rPr lang="en-US" dirty="0">
                  <a:solidFill>
                    <a:srgbClr val="0066FF"/>
                  </a:solidFill>
                </a:rPr>
                <a:t>Are you sure you know why it is                       even though S</a:t>
              </a:r>
              <a:r>
                <a:rPr lang="en-US" baseline="-25000" dirty="0">
                  <a:solidFill>
                    <a:srgbClr val="0066FF"/>
                  </a:solidFill>
                </a:rPr>
                <a:t>1</a:t>
              </a:r>
              <a:r>
                <a:rPr lang="en-US" dirty="0">
                  <a:solidFill>
                    <a:srgbClr val="0066FF"/>
                  </a:solidFill>
                </a:rPr>
                <a:t> appears before S</a:t>
              </a:r>
              <a:r>
                <a:rPr lang="en-US" baseline="-25000" dirty="0">
                  <a:solidFill>
                    <a:srgbClr val="0066FF"/>
                  </a:solidFill>
                </a:rPr>
                <a:t>2</a:t>
              </a:r>
              <a:r>
                <a:rPr lang="en-US" dirty="0">
                  <a:solidFill>
                    <a:srgbClr val="0066FF"/>
                  </a:solidFill>
                </a:rPr>
                <a:t> in the code?</a:t>
              </a:r>
            </a:p>
          </p:txBody>
        </p:sp>
        <p:grpSp>
          <p:nvGrpSpPr>
            <p:cNvPr id="396341" name="Group 53"/>
            <p:cNvGrpSpPr>
              <a:grpSpLocks/>
            </p:cNvGrpSpPr>
            <p:nvPr/>
          </p:nvGrpSpPr>
          <p:grpSpPr bwMode="auto">
            <a:xfrm>
              <a:off x="2795" y="3528"/>
              <a:ext cx="507" cy="275"/>
              <a:chOff x="2419" y="3552"/>
              <a:chExt cx="507" cy="275"/>
            </a:xfrm>
          </p:grpSpPr>
          <p:sp>
            <p:nvSpPr>
              <p:cNvPr id="396342" name="Rectangle 54"/>
              <p:cNvSpPr>
                <a:spLocks noChangeArrowheads="1"/>
              </p:cNvSpPr>
              <p:nvPr/>
            </p:nvSpPr>
            <p:spPr bwMode="auto">
              <a:xfrm>
                <a:off x="2876" y="3693"/>
                <a:ext cx="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396343" name="Rectangle 55"/>
              <p:cNvSpPr>
                <a:spLocks noChangeArrowheads="1"/>
              </p:cNvSpPr>
              <p:nvPr/>
            </p:nvSpPr>
            <p:spPr bwMode="auto">
              <a:xfrm>
                <a:off x="2669" y="3552"/>
                <a:ext cx="2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a</a:t>
                </a:r>
                <a:endParaRPr lang="en-US" dirty="0"/>
              </a:p>
            </p:txBody>
          </p:sp>
          <p:sp>
            <p:nvSpPr>
              <p:cNvPr id="396344" name="Rectangle 56"/>
              <p:cNvSpPr>
                <a:spLocks noChangeArrowheads="1"/>
              </p:cNvSpPr>
              <p:nvPr/>
            </p:nvSpPr>
            <p:spPr bwMode="auto">
              <a:xfrm flipH="1">
                <a:off x="2482" y="3685"/>
                <a:ext cx="2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2</a:t>
                </a:r>
                <a:endParaRPr lang="en-US" dirty="0"/>
              </a:p>
            </p:txBody>
          </p:sp>
          <p:sp>
            <p:nvSpPr>
              <p:cNvPr id="396345" name="Rectangle 57"/>
              <p:cNvSpPr>
                <a:spLocks noChangeArrowheads="1"/>
              </p:cNvSpPr>
              <p:nvPr/>
            </p:nvSpPr>
            <p:spPr bwMode="auto">
              <a:xfrm>
                <a:off x="2796" y="3628"/>
                <a:ext cx="1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</a:p>
            </p:txBody>
          </p:sp>
          <p:sp>
            <p:nvSpPr>
              <p:cNvPr id="396346" name="Rectangle 58"/>
              <p:cNvSpPr>
                <a:spLocks noChangeArrowheads="1"/>
              </p:cNvSpPr>
              <p:nvPr/>
            </p:nvSpPr>
            <p:spPr bwMode="auto">
              <a:xfrm>
                <a:off x="2419" y="3598"/>
                <a:ext cx="9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S</a:t>
                </a:r>
                <a:endParaRPr lang="en-US" dirty="0"/>
              </a:p>
            </p:txBody>
          </p:sp>
          <p:sp>
            <p:nvSpPr>
              <p:cNvPr id="396347" name="Rectangle 59"/>
              <p:cNvSpPr>
                <a:spLocks noChangeArrowheads="1"/>
              </p:cNvSpPr>
              <p:nvPr/>
            </p:nvSpPr>
            <p:spPr bwMode="auto">
              <a:xfrm>
                <a:off x="2639" y="3660"/>
                <a:ext cx="43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>
                    <a:solidFill>
                      <a:srgbClr val="0066FF"/>
                    </a:solidFill>
                  </a:rPr>
                  <a:t>&lt;</a:t>
                </a:r>
                <a:endParaRPr lang="en-US" dirty="0"/>
              </a:p>
            </p:txBody>
          </p:sp>
          <p:sp>
            <p:nvSpPr>
              <p:cNvPr id="396348" name="Rectangle 60"/>
              <p:cNvSpPr>
                <a:spLocks noChangeArrowheads="1"/>
              </p:cNvSpPr>
              <p:nvPr/>
            </p:nvSpPr>
            <p:spPr bwMode="auto">
              <a:xfrm flipH="1">
                <a:off x="2554" y="3576"/>
                <a:ext cx="18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rgbClr val="0066FF"/>
                    </a:solidFill>
                    <a:latin typeface="Symbol" pitchFamily="18" charset="2"/>
                  </a:rPr>
                  <a:t>d</a:t>
                </a:r>
                <a:endParaRPr lang="en-US" sz="1700" dirty="0">
                  <a:solidFill>
                    <a:schemeClr val="accent1"/>
                  </a:solidFill>
                  <a:latin typeface="Symbol" pitchFamily="18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4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8ECFD7B1-1C67-4CC7-B081-6ECF90AA5007}" type="slidenum">
              <a:rPr lang="en-US"/>
              <a:pPr/>
              <a:t>12</a:t>
            </a:fld>
            <a:r>
              <a:rPr lang="en-US"/>
              <a:t>-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901700" y="1143000"/>
            <a:ext cx="27432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2, 4</a:t>
            </a:r>
          </a:p>
          <a:p>
            <a:r>
              <a:rPr lang="en-US"/>
              <a:t>         do j = 2, 4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sp>
        <p:nvSpPr>
          <p:cNvPr id="397316" name="Line 4"/>
          <p:cNvSpPr>
            <a:spLocks noChangeShapeType="1"/>
          </p:cNvSpPr>
          <p:nvPr/>
        </p:nvSpPr>
        <p:spPr bwMode="auto">
          <a:xfrm>
            <a:off x="4648200" y="18288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Oval 5"/>
          <p:cNvSpPr>
            <a:spLocks noChangeArrowheads="1"/>
          </p:cNvSpPr>
          <p:nvPr/>
        </p:nvSpPr>
        <p:spPr bwMode="auto">
          <a:xfrm>
            <a:off x="4495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Oval 6"/>
          <p:cNvSpPr>
            <a:spLocks noChangeArrowheads="1"/>
          </p:cNvSpPr>
          <p:nvPr/>
        </p:nvSpPr>
        <p:spPr bwMode="auto">
          <a:xfrm>
            <a:off x="6019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4495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0" name="Oval 8"/>
          <p:cNvSpPr>
            <a:spLocks noChangeArrowheads="1"/>
          </p:cNvSpPr>
          <p:nvPr/>
        </p:nvSpPr>
        <p:spPr bwMode="auto">
          <a:xfrm>
            <a:off x="6019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4191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S[2,2]</a:t>
            </a:r>
          </a:p>
        </p:txBody>
      </p:sp>
      <p:sp>
        <p:nvSpPr>
          <p:cNvPr id="397322" name="Oval 10"/>
          <p:cNvSpPr>
            <a:spLocks noChangeArrowheads="1"/>
          </p:cNvSpPr>
          <p:nvPr/>
        </p:nvSpPr>
        <p:spPr bwMode="auto">
          <a:xfrm>
            <a:off x="4495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3" name="Oval 11"/>
          <p:cNvSpPr>
            <a:spLocks noChangeArrowheads="1"/>
          </p:cNvSpPr>
          <p:nvPr/>
        </p:nvSpPr>
        <p:spPr bwMode="auto">
          <a:xfrm>
            <a:off x="6019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7543800" y="52578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25" name="Rectangle 13"/>
          <p:cNvSpPr>
            <a:spLocks noChangeArrowheads="1"/>
          </p:cNvSpPr>
          <p:nvPr/>
        </p:nvSpPr>
        <p:spPr bwMode="auto">
          <a:xfrm>
            <a:off x="5715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S[2,3]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239000" y="14573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S[2,4]</a:t>
            </a:r>
          </a:p>
        </p:txBody>
      </p:sp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4191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S[3,2]</a:t>
            </a:r>
          </a:p>
        </p:txBody>
      </p:sp>
      <p:sp>
        <p:nvSpPr>
          <p:cNvPr id="397328" name="Rectangle 16"/>
          <p:cNvSpPr>
            <a:spLocks noChangeArrowheads="1"/>
          </p:cNvSpPr>
          <p:nvPr/>
        </p:nvSpPr>
        <p:spPr bwMode="auto">
          <a:xfrm>
            <a:off x="4191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S[4,2]</a:t>
            </a:r>
          </a:p>
        </p:txBody>
      </p:sp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5715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S[3,3]</a:t>
            </a:r>
          </a:p>
        </p:txBody>
      </p:sp>
      <p:sp>
        <p:nvSpPr>
          <p:cNvPr id="397330" name="Rectangle 18"/>
          <p:cNvSpPr>
            <a:spLocks noChangeArrowheads="1"/>
          </p:cNvSpPr>
          <p:nvPr/>
        </p:nvSpPr>
        <p:spPr bwMode="auto">
          <a:xfrm>
            <a:off x="5715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S[4,3]</a:t>
            </a:r>
          </a:p>
        </p:txBody>
      </p:sp>
      <p:sp>
        <p:nvSpPr>
          <p:cNvPr id="397331" name="Rectangle 19"/>
          <p:cNvSpPr>
            <a:spLocks noChangeArrowheads="1"/>
          </p:cNvSpPr>
          <p:nvPr/>
        </p:nvSpPr>
        <p:spPr bwMode="auto">
          <a:xfrm>
            <a:off x="7239000" y="32099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S[3,4]</a:t>
            </a:r>
          </a:p>
        </p:txBody>
      </p:sp>
      <p:sp>
        <p:nvSpPr>
          <p:cNvPr id="397332" name="Rectangle 20"/>
          <p:cNvSpPr>
            <a:spLocks noChangeArrowheads="1"/>
          </p:cNvSpPr>
          <p:nvPr/>
        </p:nvSpPr>
        <p:spPr bwMode="auto">
          <a:xfrm>
            <a:off x="7239000" y="4962525"/>
            <a:ext cx="78105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S[4,4]</a:t>
            </a:r>
          </a:p>
        </p:txBody>
      </p:sp>
      <p:sp>
        <p:nvSpPr>
          <p:cNvPr id="397333" name="Line 21"/>
          <p:cNvSpPr>
            <a:spLocks noChangeShapeType="1"/>
          </p:cNvSpPr>
          <p:nvPr/>
        </p:nvSpPr>
        <p:spPr bwMode="auto">
          <a:xfrm>
            <a:off x="6172200" y="18288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4" name="Line 22"/>
          <p:cNvSpPr>
            <a:spLocks noChangeShapeType="1"/>
          </p:cNvSpPr>
          <p:nvPr/>
        </p:nvSpPr>
        <p:spPr bwMode="auto">
          <a:xfrm>
            <a:off x="4648200" y="35814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5" name="Line 23"/>
          <p:cNvSpPr>
            <a:spLocks noChangeShapeType="1"/>
          </p:cNvSpPr>
          <p:nvPr/>
        </p:nvSpPr>
        <p:spPr bwMode="auto">
          <a:xfrm>
            <a:off x="4648200" y="53340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6" name="Line 24"/>
          <p:cNvSpPr>
            <a:spLocks noChangeShapeType="1"/>
          </p:cNvSpPr>
          <p:nvPr/>
        </p:nvSpPr>
        <p:spPr bwMode="auto">
          <a:xfrm>
            <a:off x="6172200" y="35814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7" name="Line 25"/>
          <p:cNvSpPr>
            <a:spLocks noChangeShapeType="1"/>
          </p:cNvSpPr>
          <p:nvPr/>
        </p:nvSpPr>
        <p:spPr bwMode="auto">
          <a:xfrm>
            <a:off x="6172200" y="5334000"/>
            <a:ext cx="1371600" cy="1588"/>
          </a:xfrm>
          <a:prstGeom prst="line">
            <a:avLst/>
          </a:prstGeom>
          <a:noFill/>
          <a:ln w="19050">
            <a:solidFill>
              <a:srgbClr val="FF0033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4114800" y="1828800"/>
            <a:ext cx="3886200" cy="1725613"/>
            <a:chOff x="2928" y="1008"/>
            <a:chExt cx="2448" cy="960"/>
          </a:xfrm>
        </p:grpSpPr>
        <p:sp>
          <p:nvSpPr>
            <p:cNvPr id="397339" name="AutoShape 27"/>
            <p:cNvSpPr>
              <a:spLocks/>
            </p:cNvSpPr>
            <p:nvPr/>
          </p:nvSpPr>
          <p:spPr bwMode="auto">
            <a:xfrm>
              <a:off x="5136" y="100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0" name="AutoShape 28"/>
            <p:cNvSpPr>
              <a:spLocks/>
            </p:cNvSpPr>
            <p:nvPr/>
          </p:nvSpPr>
          <p:spPr bwMode="auto">
            <a:xfrm flipH="1">
              <a:off x="2928" y="148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1" name="Line 29"/>
            <p:cNvSpPr>
              <a:spLocks noChangeShapeType="1"/>
            </p:cNvSpPr>
            <p:nvPr/>
          </p:nvSpPr>
          <p:spPr bwMode="auto">
            <a:xfrm>
              <a:off x="3168" y="1488"/>
              <a:ext cx="1968" cy="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42" name="Oval 30"/>
          <p:cNvSpPr>
            <a:spLocks noChangeArrowheads="1"/>
          </p:cNvSpPr>
          <p:nvPr/>
        </p:nvSpPr>
        <p:spPr bwMode="auto">
          <a:xfrm>
            <a:off x="7543800" y="17526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43" name="Group 31"/>
          <p:cNvGrpSpPr>
            <a:grpSpLocks/>
          </p:cNvGrpSpPr>
          <p:nvPr/>
        </p:nvGrpSpPr>
        <p:grpSpPr bwMode="auto">
          <a:xfrm>
            <a:off x="4114800" y="3581400"/>
            <a:ext cx="3886200" cy="1725613"/>
            <a:chOff x="2928" y="1008"/>
            <a:chExt cx="2448" cy="960"/>
          </a:xfrm>
        </p:grpSpPr>
        <p:sp>
          <p:nvSpPr>
            <p:cNvPr id="397344" name="AutoShape 32"/>
            <p:cNvSpPr>
              <a:spLocks/>
            </p:cNvSpPr>
            <p:nvPr/>
          </p:nvSpPr>
          <p:spPr bwMode="auto">
            <a:xfrm>
              <a:off x="5136" y="100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5" name="AutoShape 33"/>
            <p:cNvSpPr>
              <a:spLocks/>
            </p:cNvSpPr>
            <p:nvPr/>
          </p:nvSpPr>
          <p:spPr bwMode="auto">
            <a:xfrm flipH="1">
              <a:off x="2928" y="1488"/>
              <a:ext cx="240" cy="480"/>
            </a:xfrm>
            <a:prstGeom prst="rightBracket">
              <a:avLst>
                <a:gd name="adj" fmla="val 100000"/>
              </a:avLst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6" name="Line 34"/>
            <p:cNvSpPr>
              <a:spLocks noChangeShapeType="1"/>
            </p:cNvSpPr>
            <p:nvPr/>
          </p:nvSpPr>
          <p:spPr bwMode="auto">
            <a:xfrm>
              <a:off x="3168" y="1488"/>
              <a:ext cx="1968" cy="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47" name="Oval 35"/>
          <p:cNvSpPr>
            <a:spLocks noChangeArrowheads="1"/>
          </p:cNvSpPr>
          <p:nvPr/>
        </p:nvSpPr>
        <p:spPr bwMode="auto">
          <a:xfrm>
            <a:off x="7543800" y="3505200"/>
            <a:ext cx="152400" cy="1730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48" name="Group 36"/>
          <p:cNvGrpSpPr>
            <a:grpSpLocks/>
          </p:cNvGrpSpPr>
          <p:nvPr/>
        </p:nvGrpSpPr>
        <p:grpSpPr bwMode="auto">
          <a:xfrm>
            <a:off x="4648200" y="1152525"/>
            <a:ext cx="4017963" cy="4908550"/>
            <a:chOff x="2928" y="726"/>
            <a:chExt cx="2531" cy="3092"/>
          </a:xfrm>
        </p:grpSpPr>
        <p:grpSp>
          <p:nvGrpSpPr>
            <p:cNvPr id="397349" name="Group 37"/>
            <p:cNvGrpSpPr>
              <a:grpSpLocks/>
            </p:cNvGrpSpPr>
            <p:nvPr/>
          </p:nvGrpSpPr>
          <p:grpSpPr bwMode="auto">
            <a:xfrm>
              <a:off x="2928" y="726"/>
              <a:ext cx="591" cy="406"/>
              <a:chOff x="2928" y="726"/>
              <a:chExt cx="591" cy="406"/>
            </a:xfrm>
          </p:grpSpPr>
          <p:sp>
            <p:nvSpPr>
              <p:cNvPr id="397350" name="Text Box 38"/>
              <p:cNvSpPr txBox="1">
                <a:spLocks noChangeArrowheads="1"/>
              </p:cNvSpPr>
              <p:nvPr/>
            </p:nvSpPr>
            <p:spPr bwMode="auto">
              <a:xfrm>
                <a:off x="3072" y="726"/>
                <a:ext cx="44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a(1,3)</a:t>
                </a:r>
              </a:p>
            </p:txBody>
          </p:sp>
          <p:cxnSp>
            <p:nvCxnSpPr>
              <p:cNvPr id="397351" name="AutoShape 39"/>
              <p:cNvCxnSpPr>
                <a:cxnSpLocks noChangeShapeType="1"/>
              </p:cNvCxnSpPr>
              <p:nvPr/>
            </p:nvCxnSpPr>
            <p:spPr bwMode="auto">
              <a:xfrm rot="5400000">
                <a:off x="3014" y="851"/>
                <a:ext cx="195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2" name="Group 40"/>
            <p:cNvGrpSpPr>
              <a:grpSpLocks/>
            </p:cNvGrpSpPr>
            <p:nvPr/>
          </p:nvGrpSpPr>
          <p:grpSpPr bwMode="auto">
            <a:xfrm>
              <a:off x="3888" y="726"/>
              <a:ext cx="591" cy="406"/>
              <a:chOff x="3264" y="629"/>
              <a:chExt cx="591" cy="359"/>
            </a:xfrm>
          </p:grpSpPr>
          <p:sp>
            <p:nvSpPr>
              <p:cNvPr id="397353" name="Text Box 41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4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a(1,4)</a:t>
                </a:r>
              </a:p>
            </p:txBody>
          </p:sp>
          <p:cxnSp>
            <p:nvCxnSpPr>
              <p:cNvPr id="397354" name="AutoShape 42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5" name="Group 43"/>
            <p:cNvGrpSpPr>
              <a:grpSpLocks/>
            </p:cNvGrpSpPr>
            <p:nvPr/>
          </p:nvGrpSpPr>
          <p:grpSpPr bwMode="auto">
            <a:xfrm>
              <a:off x="4848" y="726"/>
              <a:ext cx="591" cy="406"/>
              <a:chOff x="3264" y="629"/>
              <a:chExt cx="591" cy="359"/>
            </a:xfrm>
          </p:grpSpPr>
          <p:sp>
            <p:nvSpPr>
              <p:cNvPr id="397356" name="Text Box 44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4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a(1,5)</a:t>
                </a:r>
              </a:p>
            </p:txBody>
          </p:sp>
          <p:cxnSp>
            <p:nvCxnSpPr>
              <p:cNvPr id="397357" name="AutoShape 45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58" name="Group 46"/>
            <p:cNvGrpSpPr>
              <a:grpSpLocks/>
            </p:cNvGrpSpPr>
            <p:nvPr/>
          </p:nvGrpSpPr>
          <p:grpSpPr bwMode="auto">
            <a:xfrm>
              <a:off x="2928" y="1830"/>
              <a:ext cx="611" cy="406"/>
              <a:chOff x="3264" y="629"/>
              <a:chExt cx="611" cy="359"/>
            </a:xfrm>
          </p:grpSpPr>
          <p:sp>
            <p:nvSpPr>
              <p:cNvPr id="397359" name="Text Box 47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a(2,3)</a:t>
                </a:r>
              </a:p>
            </p:txBody>
          </p:sp>
          <p:cxnSp>
            <p:nvCxnSpPr>
              <p:cNvPr id="397360" name="AutoShape 48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1" name="Group 49"/>
            <p:cNvGrpSpPr>
              <a:grpSpLocks/>
            </p:cNvGrpSpPr>
            <p:nvPr/>
          </p:nvGrpSpPr>
          <p:grpSpPr bwMode="auto">
            <a:xfrm>
              <a:off x="3888" y="1830"/>
              <a:ext cx="611" cy="406"/>
              <a:chOff x="3264" y="629"/>
              <a:chExt cx="611" cy="359"/>
            </a:xfrm>
          </p:grpSpPr>
          <p:sp>
            <p:nvSpPr>
              <p:cNvPr id="397362" name="Text Box 50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a(2,4)</a:t>
                </a:r>
              </a:p>
            </p:txBody>
          </p:sp>
          <p:cxnSp>
            <p:nvCxnSpPr>
              <p:cNvPr id="397363" name="AutoShape 51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4" name="Group 52"/>
            <p:cNvGrpSpPr>
              <a:grpSpLocks/>
            </p:cNvGrpSpPr>
            <p:nvPr/>
          </p:nvGrpSpPr>
          <p:grpSpPr bwMode="auto">
            <a:xfrm>
              <a:off x="4848" y="1830"/>
              <a:ext cx="611" cy="406"/>
              <a:chOff x="3264" y="629"/>
              <a:chExt cx="611" cy="359"/>
            </a:xfrm>
          </p:grpSpPr>
          <p:sp>
            <p:nvSpPr>
              <p:cNvPr id="397365" name="Text Box 53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a(2,5)</a:t>
                </a:r>
              </a:p>
            </p:txBody>
          </p:sp>
          <p:cxnSp>
            <p:nvCxnSpPr>
              <p:cNvPr id="397366" name="AutoShape 54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67" name="Group 55"/>
            <p:cNvGrpSpPr>
              <a:grpSpLocks/>
            </p:cNvGrpSpPr>
            <p:nvPr/>
          </p:nvGrpSpPr>
          <p:grpSpPr bwMode="auto">
            <a:xfrm>
              <a:off x="2928" y="2934"/>
              <a:ext cx="611" cy="406"/>
              <a:chOff x="3264" y="629"/>
              <a:chExt cx="611" cy="359"/>
            </a:xfrm>
          </p:grpSpPr>
          <p:sp>
            <p:nvSpPr>
              <p:cNvPr id="397368" name="Text Box 56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a(3,3)</a:t>
                </a:r>
              </a:p>
            </p:txBody>
          </p:sp>
          <p:cxnSp>
            <p:nvCxnSpPr>
              <p:cNvPr id="397369" name="AutoShape 57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0" name="Group 58"/>
            <p:cNvGrpSpPr>
              <a:grpSpLocks/>
            </p:cNvGrpSpPr>
            <p:nvPr/>
          </p:nvGrpSpPr>
          <p:grpSpPr bwMode="auto">
            <a:xfrm>
              <a:off x="3888" y="2934"/>
              <a:ext cx="611" cy="406"/>
              <a:chOff x="3264" y="629"/>
              <a:chExt cx="611" cy="359"/>
            </a:xfrm>
          </p:grpSpPr>
          <p:sp>
            <p:nvSpPr>
              <p:cNvPr id="397371" name="Text Box 59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a(3,4)</a:t>
                </a:r>
              </a:p>
            </p:txBody>
          </p:sp>
          <p:cxnSp>
            <p:nvCxnSpPr>
              <p:cNvPr id="397372" name="AutoShape 60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3" name="Group 61"/>
            <p:cNvGrpSpPr>
              <a:grpSpLocks/>
            </p:cNvGrpSpPr>
            <p:nvPr/>
          </p:nvGrpSpPr>
          <p:grpSpPr bwMode="auto">
            <a:xfrm>
              <a:off x="4848" y="2934"/>
              <a:ext cx="611" cy="406"/>
              <a:chOff x="3264" y="629"/>
              <a:chExt cx="611" cy="359"/>
            </a:xfrm>
          </p:grpSpPr>
          <p:sp>
            <p:nvSpPr>
              <p:cNvPr id="397374" name="Text Box 62"/>
              <p:cNvSpPr txBox="1">
                <a:spLocks noChangeArrowheads="1"/>
              </p:cNvSpPr>
              <p:nvPr/>
            </p:nvSpPr>
            <p:spPr bwMode="auto">
              <a:xfrm>
                <a:off x="3408" y="629"/>
                <a:ext cx="467" cy="1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a(3,5)</a:t>
                </a:r>
              </a:p>
            </p:txBody>
          </p:sp>
          <p:cxnSp>
            <p:nvCxnSpPr>
              <p:cNvPr id="397375" name="AutoShape 63"/>
              <p:cNvCxnSpPr>
                <a:cxnSpLocks noChangeShapeType="1"/>
              </p:cNvCxnSpPr>
              <p:nvPr/>
            </p:nvCxnSpPr>
            <p:spPr bwMode="auto">
              <a:xfrm rot="5400000">
                <a:off x="3362" y="718"/>
                <a:ext cx="172" cy="368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6" name="Group 64"/>
            <p:cNvGrpSpPr>
              <a:grpSpLocks/>
            </p:cNvGrpSpPr>
            <p:nvPr/>
          </p:nvGrpSpPr>
          <p:grpSpPr bwMode="auto">
            <a:xfrm>
              <a:off x="2976" y="1200"/>
              <a:ext cx="563" cy="410"/>
              <a:chOff x="2976" y="1200"/>
              <a:chExt cx="563" cy="410"/>
            </a:xfrm>
          </p:grpSpPr>
          <p:sp>
            <p:nvSpPr>
              <p:cNvPr id="397377" name="Text Box 65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a(2,2)</a:t>
                </a:r>
              </a:p>
            </p:txBody>
          </p:sp>
          <p:cxnSp>
            <p:nvCxnSpPr>
              <p:cNvPr id="397378" name="AutoShape 66"/>
              <p:cNvCxnSpPr>
                <a:cxnSpLocks noChangeShapeType="1"/>
                <a:endCxn id="397377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79" name="Group 67"/>
            <p:cNvGrpSpPr>
              <a:grpSpLocks/>
            </p:cNvGrpSpPr>
            <p:nvPr/>
          </p:nvGrpSpPr>
          <p:grpSpPr bwMode="auto">
            <a:xfrm>
              <a:off x="3936" y="1200"/>
              <a:ext cx="563" cy="410"/>
              <a:chOff x="2976" y="1200"/>
              <a:chExt cx="563" cy="410"/>
            </a:xfrm>
          </p:grpSpPr>
          <p:sp>
            <p:nvSpPr>
              <p:cNvPr id="397380" name="Text Box 68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a(2,3)</a:t>
                </a:r>
              </a:p>
            </p:txBody>
          </p:sp>
          <p:cxnSp>
            <p:nvCxnSpPr>
              <p:cNvPr id="397381" name="AutoShape 69"/>
              <p:cNvCxnSpPr>
                <a:cxnSpLocks noChangeShapeType="1"/>
                <a:endCxn id="397380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2" name="Group 70"/>
            <p:cNvGrpSpPr>
              <a:grpSpLocks/>
            </p:cNvGrpSpPr>
            <p:nvPr/>
          </p:nvGrpSpPr>
          <p:grpSpPr bwMode="auto">
            <a:xfrm>
              <a:off x="4896" y="1200"/>
              <a:ext cx="563" cy="410"/>
              <a:chOff x="2976" y="1200"/>
              <a:chExt cx="563" cy="410"/>
            </a:xfrm>
          </p:grpSpPr>
          <p:sp>
            <p:nvSpPr>
              <p:cNvPr id="397383" name="Text Box 71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a(2,4)</a:t>
                </a:r>
              </a:p>
            </p:txBody>
          </p:sp>
          <p:cxnSp>
            <p:nvCxnSpPr>
              <p:cNvPr id="397384" name="AutoShape 72"/>
              <p:cNvCxnSpPr>
                <a:cxnSpLocks noChangeShapeType="1"/>
                <a:endCxn id="397383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5" name="Group 73"/>
            <p:cNvGrpSpPr>
              <a:grpSpLocks/>
            </p:cNvGrpSpPr>
            <p:nvPr/>
          </p:nvGrpSpPr>
          <p:grpSpPr bwMode="auto">
            <a:xfrm>
              <a:off x="2976" y="2304"/>
              <a:ext cx="563" cy="410"/>
              <a:chOff x="2976" y="1200"/>
              <a:chExt cx="563" cy="410"/>
            </a:xfrm>
          </p:grpSpPr>
          <p:sp>
            <p:nvSpPr>
              <p:cNvPr id="397386" name="Text Box 74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a(3,2)</a:t>
                </a:r>
              </a:p>
            </p:txBody>
          </p:sp>
          <p:cxnSp>
            <p:nvCxnSpPr>
              <p:cNvPr id="397387" name="AutoShape 75"/>
              <p:cNvCxnSpPr>
                <a:cxnSpLocks noChangeShapeType="1"/>
                <a:endCxn id="397386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88" name="Group 76"/>
            <p:cNvGrpSpPr>
              <a:grpSpLocks/>
            </p:cNvGrpSpPr>
            <p:nvPr/>
          </p:nvGrpSpPr>
          <p:grpSpPr bwMode="auto">
            <a:xfrm>
              <a:off x="3936" y="2304"/>
              <a:ext cx="563" cy="410"/>
              <a:chOff x="2976" y="1200"/>
              <a:chExt cx="563" cy="410"/>
            </a:xfrm>
          </p:grpSpPr>
          <p:sp>
            <p:nvSpPr>
              <p:cNvPr id="397389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a(3,3)</a:t>
                </a:r>
              </a:p>
            </p:txBody>
          </p:sp>
          <p:cxnSp>
            <p:nvCxnSpPr>
              <p:cNvPr id="397390" name="AutoShape 78"/>
              <p:cNvCxnSpPr>
                <a:cxnSpLocks noChangeShapeType="1"/>
                <a:endCxn id="397389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1" name="Group 79"/>
            <p:cNvGrpSpPr>
              <a:grpSpLocks/>
            </p:cNvGrpSpPr>
            <p:nvPr/>
          </p:nvGrpSpPr>
          <p:grpSpPr bwMode="auto">
            <a:xfrm>
              <a:off x="4896" y="2304"/>
              <a:ext cx="563" cy="410"/>
              <a:chOff x="2976" y="1200"/>
              <a:chExt cx="563" cy="410"/>
            </a:xfrm>
          </p:grpSpPr>
          <p:sp>
            <p:nvSpPr>
              <p:cNvPr id="397392" name="Text Box 80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a(3,4)</a:t>
                </a:r>
              </a:p>
            </p:txBody>
          </p:sp>
          <p:cxnSp>
            <p:nvCxnSpPr>
              <p:cNvPr id="397393" name="AutoShape 81"/>
              <p:cNvCxnSpPr>
                <a:cxnSpLocks noChangeShapeType="1"/>
                <a:endCxn id="397392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4" name="Group 82"/>
            <p:cNvGrpSpPr>
              <a:grpSpLocks/>
            </p:cNvGrpSpPr>
            <p:nvPr/>
          </p:nvGrpSpPr>
          <p:grpSpPr bwMode="auto">
            <a:xfrm>
              <a:off x="2976" y="3408"/>
              <a:ext cx="563" cy="410"/>
              <a:chOff x="2976" y="1200"/>
              <a:chExt cx="563" cy="410"/>
            </a:xfrm>
          </p:grpSpPr>
          <p:sp>
            <p:nvSpPr>
              <p:cNvPr id="397395" name="Text Box 83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a(4,2)</a:t>
                </a:r>
              </a:p>
            </p:txBody>
          </p:sp>
          <p:cxnSp>
            <p:nvCxnSpPr>
              <p:cNvPr id="397396" name="AutoShape 84"/>
              <p:cNvCxnSpPr>
                <a:cxnSpLocks noChangeShapeType="1"/>
                <a:endCxn id="397395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397" name="Group 85"/>
            <p:cNvGrpSpPr>
              <a:grpSpLocks/>
            </p:cNvGrpSpPr>
            <p:nvPr/>
          </p:nvGrpSpPr>
          <p:grpSpPr bwMode="auto">
            <a:xfrm>
              <a:off x="3936" y="3408"/>
              <a:ext cx="563" cy="410"/>
              <a:chOff x="2976" y="1200"/>
              <a:chExt cx="563" cy="410"/>
            </a:xfrm>
          </p:grpSpPr>
          <p:sp>
            <p:nvSpPr>
              <p:cNvPr id="397398" name="Text Box 86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a(4,3)</a:t>
                </a:r>
              </a:p>
            </p:txBody>
          </p:sp>
          <p:cxnSp>
            <p:nvCxnSpPr>
              <p:cNvPr id="397399" name="AutoShape 87"/>
              <p:cNvCxnSpPr>
                <a:cxnSpLocks noChangeShapeType="1"/>
                <a:endCxn id="397398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397400" name="Group 88"/>
            <p:cNvGrpSpPr>
              <a:grpSpLocks/>
            </p:cNvGrpSpPr>
            <p:nvPr/>
          </p:nvGrpSpPr>
          <p:grpSpPr bwMode="auto">
            <a:xfrm>
              <a:off x="4896" y="3408"/>
              <a:ext cx="563" cy="410"/>
              <a:chOff x="2976" y="1200"/>
              <a:chExt cx="563" cy="410"/>
            </a:xfrm>
          </p:grpSpPr>
          <p:sp>
            <p:nvSpPr>
              <p:cNvPr id="397401" name="Text Box 89"/>
              <p:cNvSpPr txBox="1">
                <a:spLocks noChangeArrowheads="1"/>
              </p:cNvSpPr>
              <p:nvPr/>
            </p:nvSpPr>
            <p:spPr bwMode="auto">
              <a:xfrm>
                <a:off x="3072" y="1398"/>
                <a:ext cx="467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66FF"/>
                    </a:solidFill>
                  </a:rPr>
                  <a:t>a(4,4)</a:t>
                </a:r>
              </a:p>
            </p:txBody>
          </p:sp>
          <p:cxnSp>
            <p:nvCxnSpPr>
              <p:cNvPr id="397402" name="AutoShape 90"/>
              <p:cNvCxnSpPr>
                <a:cxnSpLocks noChangeShapeType="1"/>
                <a:endCxn id="397401" idx="0"/>
              </p:cNvCxnSpPr>
              <p:nvPr/>
            </p:nvCxnSpPr>
            <p:spPr bwMode="auto">
              <a:xfrm>
                <a:off x="2976" y="1200"/>
                <a:ext cx="326" cy="192"/>
              </a:xfrm>
              <a:prstGeom prst="curvedConnector2">
                <a:avLst/>
              </a:prstGeom>
              <a:noFill/>
              <a:ln w="19050">
                <a:solidFill>
                  <a:srgbClr val="0066FF"/>
                </a:solidFill>
                <a:round/>
                <a:headEnd type="none" w="sm" len="sm"/>
                <a:tailEnd type="triangle" w="med" len="med"/>
              </a:ln>
              <a:effectLst/>
            </p:spPr>
          </p:cxnSp>
        </p:grpSp>
      </p:grpSp>
      <p:grpSp>
        <p:nvGrpSpPr>
          <p:cNvPr id="397403" name="Group 91"/>
          <p:cNvGrpSpPr>
            <a:grpSpLocks/>
          </p:cNvGrpSpPr>
          <p:nvPr/>
        </p:nvGrpSpPr>
        <p:grpSpPr bwMode="auto">
          <a:xfrm>
            <a:off x="4648200" y="1905000"/>
            <a:ext cx="2895600" cy="3352800"/>
            <a:chOff x="2928" y="1200"/>
            <a:chExt cx="1824" cy="2112"/>
          </a:xfrm>
        </p:grpSpPr>
        <p:sp>
          <p:nvSpPr>
            <p:cNvPr id="397404" name="Line 92"/>
            <p:cNvSpPr>
              <a:spLocks noChangeShapeType="1"/>
            </p:cNvSpPr>
            <p:nvPr/>
          </p:nvSpPr>
          <p:spPr bwMode="auto">
            <a:xfrm flipH="1">
              <a:off x="2928" y="1200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5" name="Line 93"/>
            <p:cNvSpPr>
              <a:spLocks noChangeShapeType="1"/>
            </p:cNvSpPr>
            <p:nvPr/>
          </p:nvSpPr>
          <p:spPr bwMode="auto">
            <a:xfrm flipH="1">
              <a:off x="3888" y="1200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6" name="Line 94"/>
            <p:cNvSpPr>
              <a:spLocks noChangeShapeType="1"/>
            </p:cNvSpPr>
            <p:nvPr/>
          </p:nvSpPr>
          <p:spPr bwMode="auto">
            <a:xfrm flipH="1">
              <a:off x="3888" y="2304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7" name="Line 95"/>
            <p:cNvSpPr>
              <a:spLocks noChangeShapeType="1"/>
            </p:cNvSpPr>
            <p:nvPr/>
          </p:nvSpPr>
          <p:spPr bwMode="auto">
            <a:xfrm flipH="1">
              <a:off x="2928" y="2304"/>
              <a:ext cx="864" cy="10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8" name="Text Box 96"/>
            <p:cNvSpPr txBox="1">
              <a:spLocks noChangeArrowheads="1"/>
            </p:cNvSpPr>
            <p:nvPr/>
          </p:nvSpPr>
          <p:spPr bwMode="auto">
            <a:xfrm>
              <a:off x="3504" y="1440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09" name="Text Box 97"/>
            <p:cNvSpPr txBox="1">
              <a:spLocks noChangeArrowheads="1"/>
            </p:cNvSpPr>
            <p:nvPr/>
          </p:nvSpPr>
          <p:spPr bwMode="auto">
            <a:xfrm>
              <a:off x="4464" y="1440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10" name="Text Box 98"/>
            <p:cNvSpPr txBox="1">
              <a:spLocks noChangeArrowheads="1"/>
            </p:cNvSpPr>
            <p:nvPr/>
          </p:nvSpPr>
          <p:spPr bwMode="auto">
            <a:xfrm>
              <a:off x="4464" y="2544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7411" name="Text Box 99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7412" name="Rectangle 100"/>
          <p:cNvSpPr>
            <a:spLocks noChangeArrowheads="1"/>
          </p:cNvSpPr>
          <p:nvPr/>
        </p:nvSpPr>
        <p:spPr bwMode="auto">
          <a:xfrm>
            <a:off x="609599" y="2644775"/>
            <a:ext cx="3378979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An instance of S precedes another instance of S and S produces data that S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S is both source and sink.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The dependence is loop-carried.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dirty="0"/>
              <a:t>The dependence distance is (1,-1).</a:t>
            </a:r>
            <a:endParaRPr lang="en-US" baseline="-25000" dirty="0"/>
          </a:p>
        </p:txBody>
      </p:sp>
      <p:grpSp>
        <p:nvGrpSpPr>
          <p:cNvPr id="397413" name="Group 101"/>
          <p:cNvGrpSpPr>
            <a:grpSpLocks/>
          </p:cNvGrpSpPr>
          <p:nvPr/>
        </p:nvGrpSpPr>
        <p:grpSpPr bwMode="auto">
          <a:xfrm>
            <a:off x="1019175" y="5851393"/>
            <a:ext cx="2651125" cy="388937"/>
            <a:chOff x="642" y="3799"/>
            <a:chExt cx="1670" cy="245"/>
          </a:xfrm>
        </p:grpSpPr>
        <p:graphicFrame>
          <p:nvGraphicFramePr>
            <p:cNvPr id="456704" name="Object 2048"/>
            <p:cNvGraphicFramePr>
              <a:graphicFrameLocks noChangeAspect="1"/>
            </p:cNvGraphicFramePr>
            <p:nvPr/>
          </p:nvGraphicFramePr>
          <p:xfrm>
            <a:off x="642" y="3799"/>
            <a:ext cx="5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99920" imgH="355320" progId="Equation.3">
                    <p:embed/>
                  </p:oleObj>
                </mc:Choice>
                <mc:Fallback>
                  <p:oleObj name="Equation" r:id="rId3" imgW="799920" imgH="355320" progId="Equation.3">
                    <p:embed/>
                    <p:pic>
                      <p:nvPicPr>
                        <p:cNvPr id="456704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799"/>
                          <a:ext cx="504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7415" name="Text Box 103"/>
            <p:cNvSpPr txBox="1">
              <a:spLocks noChangeArrowheads="1"/>
            </p:cNvSpPr>
            <p:nvPr/>
          </p:nvSpPr>
          <p:spPr bwMode="auto">
            <a:xfrm>
              <a:off x="1332" y="3813"/>
              <a:ext cx="26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456705" name="Object 2049"/>
            <p:cNvGraphicFramePr>
              <a:graphicFrameLocks noChangeAspect="1"/>
            </p:cNvGraphicFramePr>
            <p:nvPr/>
          </p:nvGraphicFramePr>
          <p:xfrm>
            <a:off x="1792" y="3799"/>
            <a:ext cx="5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25480" imgH="355320" progId="Equation.3">
                    <p:embed/>
                  </p:oleObj>
                </mc:Choice>
                <mc:Fallback>
                  <p:oleObj name="Equation" r:id="rId5" imgW="825480" imgH="355320" progId="Equation.3">
                    <p:embed/>
                    <p:pic>
                      <p:nvPicPr>
                        <p:cNvPr id="456705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3799"/>
                          <a:ext cx="520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085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2199ECA0-F790-40F7-B816-C3DFE6173608}" type="slidenum">
              <a:rPr lang="en-US"/>
              <a:pPr/>
              <a:t>13</a:t>
            </a:fld>
            <a:r>
              <a:rPr lang="en-US"/>
              <a:t>-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107" y="1129481"/>
            <a:ext cx="7772400" cy="598488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</a:t>
            </a:r>
            <a:r>
              <a:rPr lang="en-US" dirty="0">
                <a:solidFill>
                  <a:srgbClr val="FF0033"/>
                </a:solidFill>
              </a:rPr>
              <a:t>perfect</a:t>
            </a:r>
            <a:r>
              <a:rPr lang="en-US" dirty="0"/>
              <a:t> nest of depth d:</a:t>
            </a:r>
          </a:p>
        </p:txBody>
      </p:sp>
      <p:graphicFrame>
        <p:nvGraphicFramePr>
          <p:cNvPr id="457728" name="Object 2048"/>
          <p:cNvGraphicFramePr>
            <a:graphicFrameLocks noChangeAspect="1"/>
          </p:cNvGraphicFramePr>
          <p:nvPr/>
        </p:nvGraphicFramePr>
        <p:xfrm>
          <a:off x="1066800" y="1752600"/>
          <a:ext cx="3898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3898800" imgH="2705040" progId="Equation.3">
                  <p:embed/>
                </p:oleObj>
              </mc:Choice>
              <mc:Fallback>
                <p:oleObj name="Microsoft Equation 3.0" r:id="rId3" imgW="3898800" imgH="2705040" progId="Equation.3">
                  <p:embed/>
                  <p:pic>
                    <p:nvPicPr>
                      <p:cNvPr id="45772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89890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29" name="Object 2049"/>
          <p:cNvGraphicFramePr>
            <a:graphicFrameLocks noChangeAspect="1"/>
          </p:cNvGraphicFramePr>
          <p:nvPr/>
        </p:nvGraphicFramePr>
        <p:xfrm>
          <a:off x="990600" y="4691063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368280" progId="Equation.3">
                  <p:embed/>
                </p:oleObj>
              </mc:Choice>
              <mc:Fallback>
                <p:oleObj name="Equation" r:id="rId5" imgW="1549080" imgH="368280" progId="Equation.3">
                  <p:embed/>
                  <p:pic>
                    <p:nvPicPr>
                      <p:cNvPr id="457729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91063"/>
                        <a:ext cx="1549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0" name="Object 2050"/>
          <p:cNvGraphicFramePr>
            <a:graphicFrameLocks noChangeAspect="1"/>
          </p:cNvGraphicFramePr>
          <p:nvPr/>
        </p:nvGraphicFramePr>
        <p:xfrm>
          <a:off x="990600" y="5113338"/>
          <a:ext cx="1892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393480" progId="Equation.3">
                  <p:embed/>
                </p:oleObj>
              </mc:Choice>
              <mc:Fallback>
                <p:oleObj name="Equation" r:id="rId7" imgW="1892160" imgH="393480" progId="Equation.3">
                  <p:embed/>
                  <p:pic>
                    <p:nvPicPr>
                      <p:cNvPr id="45773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13338"/>
                        <a:ext cx="1892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1" name="Object 2051"/>
          <p:cNvGraphicFramePr>
            <a:graphicFrameLocks noChangeAspect="1"/>
          </p:cNvGraphicFramePr>
          <p:nvPr/>
        </p:nvGraphicFramePr>
        <p:xfrm>
          <a:off x="990600" y="5605463"/>
          <a:ext cx="193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320" imgH="368280" progId="Equation.3">
                  <p:embed/>
                </p:oleObj>
              </mc:Choice>
              <mc:Fallback>
                <p:oleObj name="Equation" r:id="rId9" imgW="1930320" imgH="368280" progId="Equation.3">
                  <p:embed/>
                  <p:pic>
                    <p:nvPicPr>
                      <p:cNvPr id="45773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05463"/>
                        <a:ext cx="1930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88" name="Group 28"/>
          <p:cNvGrpSpPr>
            <a:grpSpLocks/>
          </p:cNvGrpSpPr>
          <p:nvPr/>
        </p:nvGrpSpPr>
        <p:grpSpPr bwMode="auto">
          <a:xfrm>
            <a:off x="4038600" y="3429000"/>
            <a:ext cx="3035300" cy="2309813"/>
            <a:chOff x="2544" y="2160"/>
            <a:chExt cx="1912" cy="1455"/>
          </a:xfrm>
        </p:grpSpPr>
        <p:graphicFrame>
          <p:nvGraphicFramePr>
            <p:cNvPr id="457734" name="Object 2054"/>
            <p:cNvGraphicFramePr>
              <a:graphicFrameLocks noChangeAspect="1"/>
            </p:cNvGraphicFramePr>
            <p:nvPr/>
          </p:nvGraphicFramePr>
          <p:xfrm>
            <a:off x="2544" y="3216"/>
            <a:ext cx="19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35160" imgH="634680" progId="Equation.3">
                    <p:embed/>
                  </p:oleObj>
                </mc:Choice>
                <mc:Fallback>
                  <p:oleObj name="Equation" r:id="rId11" imgW="3035160" imgH="634680" progId="Equation.3">
                    <p:embed/>
                    <p:pic>
                      <p:nvPicPr>
                        <p:cNvPr id="457734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16"/>
                          <a:ext cx="1912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9369" name="AutoShape 9"/>
            <p:cNvCxnSpPr>
              <a:cxnSpLocks noChangeShapeType="1"/>
              <a:stCxn id="0" idx="0"/>
            </p:cNvCxnSpPr>
            <p:nvPr/>
          </p:nvCxnSpPr>
          <p:spPr bwMode="auto">
            <a:xfrm rot="5400000" flipH="1">
              <a:off x="2662" y="2378"/>
              <a:ext cx="1056" cy="6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</p:grp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4343400" y="4343400"/>
            <a:ext cx="457200" cy="76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7732" name="Object 2052"/>
          <p:cNvGraphicFramePr>
            <a:graphicFrameLocks noChangeAspect="1"/>
          </p:cNvGraphicFramePr>
          <p:nvPr/>
        </p:nvGraphicFramePr>
        <p:xfrm>
          <a:off x="5873750" y="2273300"/>
          <a:ext cx="217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71520" imgH="380880" progId="Equation.3">
                  <p:embed/>
                </p:oleObj>
              </mc:Choice>
              <mc:Fallback>
                <p:oleObj name="Equation" r:id="rId13" imgW="2171520" imgH="380880" progId="Equation.3">
                  <p:embed/>
                  <p:pic>
                    <p:nvPicPr>
                      <p:cNvPr id="45773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273300"/>
                        <a:ext cx="2171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6324600" y="2438400"/>
            <a:ext cx="76200" cy="76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99385" name="Group 25"/>
          <p:cNvGrpSpPr>
            <a:grpSpLocks/>
          </p:cNvGrpSpPr>
          <p:nvPr/>
        </p:nvGrpSpPr>
        <p:grpSpPr bwMode="auto">
          <a:xfrm>
            <a:off x="5486400" y="2514600"/>
            <a:ext cx="1181100" cy="1250950"/>
            <a:chOff x="3408" y="2256"/>
            <a:chExt cx="744" cy="788"/>
          </a:xfrm>
        </p:grpSpPr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3408" y="2640"/>
              <a:ext cx="744" cy="40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3CC33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33CC33"/>
                  </a:solidFill>
                </a:rPr>
                <a:t>position</a:t>
              </a:r>
            </a:p>
          </p:txBody>
        </p:sp>
        <p:cxnSp>
          <p:nvCxnSpPr>
            <p:cNvPr id="399377" name="AutoShape 17"/>
            <p:cNvCxnSpPr>
              <a:cxnSpLocks noChangeShapeType="1"/>
              <a:stCxn id="399376" idx="0"/>
              <a:endCxn id="399375" idx="2"/>
            </p:cNvCxnSpPr>
            <p:nvPr/>
          </p:nvCxnSpPr>
          <p:spPr bwMode="auto">
            <a:xfrm rot="16200000">
              <a:off x="3654" y="2382"/>
              <a:ext cx="384" cy="13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</p:cxnSp>
      </p:grpSp>
      <p:grpSp>
        <p:nvGrpSpPr>
          <p:cNvPr id="399384" name="Group 24"/>
          <p:cNvGrpSpPr>
            <a:grpSpLocks/>
          </p:cNvGrpSpPr>
          <p:nvPr/>
        </p:nvGrpSpPr>
        <p:grpSpPr bwMode="auto">
          <a:xfrm>
            <a:off x="5867400" y="1676400"/>
            <a:ext cx="2133600" cy="609600"/>
            <a:chOff x="3696" y="1728"/>
            <a:chExt cx="1152" cy="384"/>
          </a:xfrm>
        </p:grpSpPr>
        <p:sp>
          <p:nvSpPr>
            <p:cNvPr id="399378" name="AutoShape 18"/>
            <p:cNvSpPr>
              <a:spLocks/>
            </p:cNvSpPr>
            <p:nvPr/>
          </p:nvSpPr>
          <p:spPr bwMode="auto">
            <a:xfrm rot="-5400000">
              <a:off x="4200" y="1464"/>
              <a:ext cx="144" cy="1152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379" name="Text Box 19"/>
            <p:cNvSpPr txBox="1">
              <a:spLocks noChangeArrowheads="1"/>
            </p:cNvSpPr>
            <p:nvPr/>
          </p:nvSpPr>
          <p:spPr bwMode="auto">
            <a:xfrm>
              <a:off x="3696" y="1728"/>
              <a:ext cx="102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array reference</a:t>
              </a:r>
              <a:endParaRPr lang="en-US"/>
            </a:p>
          </p:txBody>
        </p:sp>
      </p:grp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6553200" y="2590800"/>
            <a:ext cx="1941513" cy="1998663"/>
            <a:chOff x="4128" y="1632"/>
            <a:chExt cx="1223" cy="1259"/>
          </a:xfrm>
        </p:grpSpPr>
        <p:sp>
          <p:nvSpPr>
            <p:cNvPr id="399381" name="AutoShape 21"/>
            <p:cNvSpPr>
              <a:spLocks/>
            </p:cNvSpPr>
            <p:nvPr/>
          </p:nvSpPr>
          <p:spPr bwMode="auto">
            <a:xfrm rot="5400000">
              <a:off x="4255" y="1505"/>
              <a:ext cx="96" cy="349"/>
            </a:xfrm>
            <a:prstGeom prst="rightBrace">
              <a:avLst>
                <a:gd name="adj1" fmla="val 30295"/>
                <a:gd name="adj2" fmla="val 54685"/>
              </a:avLst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382" name="Text Box 22"/>
            <p:cNvSpPr txBox="1">
              <a:spLocks noChangeArrowheads="1"/>
            </p:cNvSpPr>
            <p:nvPr/>
          </p:nvSpPr>
          <p:spPr bwMode="auto">
            <a:xfrm>
              <a:off x="4515" y="1968"/>
              <a:ext cx="836" cy="923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FF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function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or 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subscript</a:t>
              </a:r>
            </a:p>
            <a:p>
              <a:pPr algn="ctr"/>
              <a:r>
                <a:rPr lang="en-US">
                  <a:solidFill>
                    <a:srgbClr val="0066FF"/>
                  </a:solidFill>
                </a:rPr>
                <a:t>expression</a:t>
              </a:r>
              <a:endParaRPr lang="en-US"/>
            </a:p>
          </p:txBody>
        </p:sp>
        <p:cxnSp>
          <p:nvCxnSpPr>
            <p:cNvPr id="399383" name="AutoShape 23"/>
            <p:cNvCxnSpPr>
              <a:cxnSpLocks noChangeShapeType="1"/>
              <a:stCxn id="399381" idx="1"/>
              <a:endCxn id="399382" idx="0"/>
            </p:cNvCxnSpPr>
            <p:nvPr/>
          </p:nvCxnSpPr>
          <p:spPr bwMode="auto">
            <a:xfrm rot="16200000" flipH="1">
              <a:off x="4493" y="1528"/>
              <a:ext cx="234" cy="645"/>
            </a:xfrm>
            <a:prstGeom prst="curvedConnector3">
              <a:avLst>
                <a:gd name="adj1" fmla="val 48718"/>
              </a:avLst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none" w="med" len="lg"/>
            </a:ln>
            <a:effectLst/>
          </p:spPr>
        </p:cxnSp>
      </p:grpSp>
      <p:graphicFrame>
        <p:nvGraphicFramePr>
          <p:cNvPr id="457733" name="Object 2053"/>
          <p:cNvGraphicFramePr>
            <a:graphicFrameLocks noChangeAspect="1"/>
          </p:cNvGraphicFramePr>
          <p:nvPr/>
        </p:nvGraphicFramePr>
        <p:xfrm>
          <a:off x="990600" y="6042025"/>
          <a:ext cx="6334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680" imgH="317160" progId="Equation.3">
                  <p:embed/>
                </p:oleObj>
              </mc:Choice>
              <mc:Fallback>
                <p:oleObj name="Equation" r:id="rId15" imgW="634680" imgH="317160" progId="Equation.3">
                  <p:embed/>
                  <p:pic>
                    <p:nvPicPr>
                      <p:cNvPr id="457733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42025"/>
                        <a:ext cx="6334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9848B8E-740D-40C5-8515-4B6A813ED61B}" type="slidenum">
              <a:rPr lang="en-US"/>
              <a:pPr/>
              <a:t>14</a:t>
            </a:fld>
            <a:r>
              <a:rPr lang="en-US"/>
              <a:t>-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-92869"/>
            <a:ext cx="8229600" cy="1143000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9936"/>
            <a:ext cx="7924800" cy="8445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Dependence will exist if there exists two iteration vectors    and    such that                     and:</a:t>
            </a:r>
          </a:p>
        </p:txBody>
      </p:sp>
      <p:graphicFrame>
        <p:nvGraphicFramePr>
          <p:cNvPr id="458752" name="Object 2048"/>
          <p:cNvGraphicFramePr>
            <a:graphicFrameLocks noChangeAspect="1"/>
          </p:cNvGraphicFramePr>
          <p:nvPr/>
        </p:nvGraphicFramePr>
        <p:xfrm>
          <a:off x="3962400" y="1752600"/>
          <a:ext cx="1422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1600200" progId="Equation.3">
                  <p:embed/>
                </p:oleObj>
              </mc:Choice>
              <mc:Fallback>
                <p:oleObj name="Equation" r:id="rId3" imgW="1422360" imgH="1600200" progId="Equation.3">
                  <p:embed/>
                  <p:pic>
                    <p:nvPicPr>
                      <p:cNvPr id="458752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14224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3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47849"/>
              </p:ext>
            </p:extLst>
          </p:nvPr>
        </p:nvGraphicFramePr>
        <p:xfrm>
          <a:off x="4181168" y="1217561"/>
          <a:ext cx="1358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55320" progId="Equation.3">
                  <p:embed/>
                </p:oleObj>
              </mc:Choice>
              <mc:Fallback>
                <p:oleObj name="Equation" r:id="rId5" imgW="1358640" imgH="355320" progId="Equation.3">
                  <p:embed/>
                  <p:pic>
                    <p:nvPicPr>
                      <p:cNvPr id="458753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168" y="1217561"/>
                        <a:ext cx="13589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4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5325"/>
              </p:ext>
            </p:extLst>
          </p:nvPr>
        </p:nvGraphicFramePr>
        <p:xfrm>
          <a:off x="1739901" y="1211263"/>
          <a:ext cx="1635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91960" progId="Equation.3">
                  <p:embed/>
                </p:oleObj>
              </mc:Choice>
              <mc:Fallback>
                <p:oleObj name="Equation" r:id="rId7" imgW="164880" imgH="291960" progId="Equation.3">
                  <p:embed/>
                  <p:pic>
                    <p:nvPicPr>
                      <p:cNvPr id="458754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1" y="1211263"/>
                        <a:ext cx="1635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5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956434"/>
              </p:ext>
            </p:extLst>
          </p:nvPr>
        </p:nvGraphicFramePr>
        <p:xfrm>
          <a:off x="2579688" y="1211263"/>
          <a:ext cx="1635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355320" progId="Equation.3">
                  <p:embed/>
                </p:oleObj>
              </mc:Choice>
              <mc:Fallback>
                <p:oleObj name="Equation" r:id="rId9" imgW="164880" imgH="355320" progId="Equation.3">
                  <p:embed/>
                  <p:pic>
                    <p:nvPicPr>
                      <p:cNvPr id="458755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211263"/>
                        <a:ext cx="163512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6" name="Object 2052"/>
          <p:cNvGraphicFramePr>
            <a:graphicFrameLocks noChangeAspect="1"/>
          </p:cNvGraphicFramePr>
          <p:nvPr/>
        </p:nvGraphicFramePr>
        <p:xfrm>
          <a:off x="3937000" y="4102100"/>
          <a:ext cx="1879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560" imgH="1676160" progId="Equation.3">
                  <p:embed/>
                </p:oleObj>
              </mc:Choice>
              <mc:Fallback>
                <p:oleObj name="Equation" r:id="rId11" imgW="1879560" imgH="1676160" progId="Equation.3">
                  <p:embed/>
                  <p:pic>
                    <p:nvPicPr>
                      <p:cNvPr id="45875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102100"/>
                        <a:ext cx="18796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Rectangle 9"/>
          <p:cNvSpPr>
            <a:spLocks noChangeArrowheads="1"/>
          </p:cNvSpPr>
          <p:nvPr/>
        </p:nvSpPr>
        <p:spPr bwMode="auto">
          <a:xfrm>
            <a:off x="666750" y="3683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That is: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3352800" y="19812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352800" y="23622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3352800" y="28194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3352800" y="43688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3352800" y="47498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400400" name="Text Box 16"/>
          <p:cNvSpPr txBox="1">
            <a:spLocks noChangeArrowheads="1"/>
          </p:cNvSpPr>
          <p:nvPr/>
        </p:nvSpPr>
        <p:spPr bwMode="auto">
          <a:xfrm>
            <a:off x="3352800" y="5207000"/>
            <a:ext cx="5556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65529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7D5EAE82-23F3-441B-92DA-CD17B2E82B1A}" type="slidenum">
              <a:rPr lang="en-US"/>
              <a:pPr/>
              <a:t>15</a:t>
            </a:fld>
            <a:r>
              <a:rPr lang="en-US"/>
              <a:t>-</a:t>
            </a: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7463"/>
            <a:ext cx="7772400" cy="3995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2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4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-1?</a:t>
            </a:r>
          </a:p>
          <a:p>
            <a:r>
              <a:rPr lang="en-US" dirty="0"/>
              <a:t>Answer: yes; i</a:t>
            </a:r>
            <a:r>
              <a:rPr lang="en-US" baseline="-25000" dirty="0"/>
              <a:t>1</a:t>
            </a:r>
            <a:r>
              <a:rPr lang="en-US" dirty="0"/>
              <a:t>=2 &amp; i</a:t>
            </a:r>
            <a:r>
              <a:rPr lang="en-US" baseline="-25000" dirty="0"/>
              <a:t>2</a:t>
            </a:r>
            <a:r>
              <a:rPr lang="en-US" dirty="0"/>
              <a:t>=3 and i</a:t>
            </a:r>
            <a:r>
              <a:rPr lang="en-US" baseline="-25000" dirty="0"/>
              <a:t>1</a:t>
            </a:r>
            <a:r>
              <a:rPr lang="en-US" dirty="0"/>
              <a:t>=3 &amp; i</a:t>
            </a:r>
            <a:r>
              <a:rPr lang="en-US" baseline="-25000" dirty="0"/>
              <a:t>2</a:t>
            </a:r>
            <a:r>
              <a:rPr lang="en-US" dirty="0"/>
              <a:t> =4.</a:t>
            </a:r>
          </a:p>
          <a:p>
            <a:r>
              <a:rPr lang="en-US" dirty="0"/>
              <a:t>Hence, there is dependence! </a:t>
            </a:r>
          </a:p>
          <a:p>
            <a:r>
              <a:rPr lang="en-US" dirty="0"/>
              <a:t>The dependence distance vector is i</a:t>
            </a:r>
            <a:r>
              <a:rPr lang="en-US" baseline="-25000" dirty="0"/>
              <a:t>2</a:t>
            </a:r>
            <a:r>
              <a:rPr lang="en-US" dirty="0"/>
              <a:t>-i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r>
              <a:rPr lang="en-US" dirty="0"/>
              <a:t>The dependence direction vector is sign(1) = </a:t>
            </a:r>
            <a:r>
              <a:rPr lang="en-US" b="1" dirty="0">
                <a:latin typeface="Symbol" pitchFamily="18" charset="2"/>
              </a:rPr>
              <a:t>&lt;</a:t>
            </a:r>
            <a:r>
              <a:rPr lang="en-US" dirty="0"/>
              <a:t>.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3124200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2, 4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3481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3A42B87-9A90-4C31-ACCE-CF56938DB5A0}" type="slidenum">
              <a:rPr lang="en-US"/>
              <a:pPr/>
              <a:t>16</a:t>
            </a:fld>
            <a:r>
              <a:rPr lang="en-US"/>
              <a:t>-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6963"/>
            <a:ext cx="7772400" cy="4186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2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4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+1?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Answer: yes; i</a:t>
            </a:r>
            <a:r>
              <a:rPr lang="en-US" baseline="-25000" dirty="0"/>
              <a:t>1</a:t>
            </a:r>
            <a:r>
              <a:rPr lang="en-US" dirty="0"/>
              <a:t>=3 &amp; i</a:t>
            </a:r>
            <a:r>
              <a:rPr lang="en-US" baseline="-25000" dirty="0"/>
              <a:t>2</a:t>
            </a:r>
            <a:r>
              <a:rPr lang="en-US" dirty="0"/>
              <a:t>=2 and i</a:t>
            </a:r>
            <a:r>
              <a:rPr lang="en-US" baseline="-25000" dirty="0"/>
              <a:t>1</a:t>
            </a:r>
            <a:r>
              <a:rPr lang="en-US" dirty="0"/>
              <a:t>=4 &amp; i</a:t>
            </a:r>
            <a:r>
              <a:rPr lang="en-US" baseline="-25000" dirty="0"/>
              <a:t>2</a:t>
            </a:r>
            <a:r>
              <a:rPr lang="en-US" dirty="0"/>
              <a:t> =3. (But, but!).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Hence, there is dependence!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dependence distance vector is i</a:t>
            </a:r>
            <a:r>
              <a:rPr lang="en-US" baseline="-25000" dirty="0"/>
              <a:t>2</a:t>
            </a:r>
            <a:r>
              <a:rPr lang="en-US" dirty="0"/>
              <a:t>-i</a:t>
            </a:r>
            <a:r>
              <a:rPr lang="en-US" baseline="-25000" dirty="0"/>
              <a:t>1</a:t>
            </a:r>
            <a:r>
              <a:rPr lang="en-US" dirty="0"/>
              <a:t> = -1.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dependence direction vector is sign(-1) = </a:t>
            </a:r>
            <a:r>
              <a:rPr lang="en-US" b="1" dirty="0">
                <a:latin typeface="Symbol" pitchFamily="18" charset="2"/>
              </a:rPr>
              <a:t>&gt;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Is this possible?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3124200" y="1146841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2, 4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a(i+1)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134843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CC495CB-D198-4BF6-87BC-0788714E81D9}" type="slidenum">
              <a:rPr lang="en-US"/>
              <a:pPr/>
              <a:t>17</a:t>
            </a:fld>
            <a:r>
              <a:rPr lang="en-US"/>
              <a:t>-</a:t>
            </a:r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- Example</a:t>
            </a:r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901950"/>
            <a:ext cx="7772400" cy="3651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1</a:t>
            </a:r>
            <a:r>
              <a:rPr lang="en-US" dirty="0"/>
              <a:t> = 2*i</a:t>
            </a:r>
            <a:r>
              <a:rPr lang="en-US" baseline="-25000" dirty="0"/>
              <a:t>2</a:t>
            </a:r>
            <a:r>
              <a:rPr lang="en-US" dirty="0"/>
              <a:t> +1?</a:t>
            </a:r>
          </a:p>
          <a:p>
            <a:r>
              <a:rPr lang="en-US" dirty="0"/>
              <a:t>Answer: no; 2*i</a:t>
            </a:r>
            <a:r>
              <a:rPr lang="en-US" baseline="-25000" dirty="0"/>
              <a:t>1</a:t>
            </a:r>
            <a:r>
              <a:rPr lang="en-US" dirty="0"/>
              <a:t> is even &amp; 2*i</a:t>
            </a:r>
            <a:r>
              <a:rPr lang="en-US" baseline="-25000" dirty="0"/>
              <a:t>2</a:t>
            </a:r>
            <a:r>
              <a:rPr lang="en-US" dirty="0"/>
              <a:t>+1 is odd.</a:t>
            </a:r>
          </a:p>
          <a:p>
            <a:r>
              <a:rPr lang="en-US" dirty="0"/>
              <a:t>Hence, there is no dependence! </a:t>
            </a:r>
          </a:p>
        </p:txBody>
      </p:sp>
      <p:sp>
        <p:nvSpPr>
          <p:cNvPr id="406532" name="Text Box 1028"/>
          <p:cNvSpPr txBox="1">
            <a:spLocks noChangeArrowheads="1"/>
          </p:cNvSpPr>
          <p:nvPr/>
        </p:nvSpPr>
        <p:spPr bwMode="auto">
          <a:xfrm>
            <a:off x="3148781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a(2*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a(2*i+1)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2813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AE17EBA-ED13-4087-80F0-C1E05D175557}" type="slidenum">
              <a:rPr lang="en-US"/>
              <a:pPr/>
              <a:t>18</a:t>
            </a:fld>
            <a:r>
              <a:rPr lang="en-US"/>
              <a:t>-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95400"/>
            <a:ext cx="78359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Dependence testing is equivalent to an </a:t>
            </a:r>
            <a:r>
              <a:rPr lang="en-US" dirty="0">
                <a:solidFill>
                  <a:srgbClr val="FF0033"/>
                </a:solidFill>
              </a:rPr>
              <a:t>integer linear programming</a:t>
            </a:r>
            <a:r>
              <a:rPr lang="en-US" dirty="0"/>
              <a:t> (ILP) problem of 2d variables &amp; </a:t>
            </a:r>
            <a:r>
              <a:rPr lang="en-US" dirty="0" err="1"/>
              <a:t>m+d</a:t>
            </a:r>
            <a:r>
              <a:rPr lang="en-US" dirty="0"/>
              <a:t> constraint!</a:t>
            </a:r>
          </a:p>
          <a:p>
            <a:r>
              <a:rPr lang="en-US" dirty="0"/>
              <a:t>An algorithm that determines if there exits two iteration vectors     and     that satisfies these constraints is called a </a:t>
            </a:r>
            <a:r>
              <a:rPr lang="en-US" dirty="0">
                <a:solidFill>
                  <a:srgbClr val="FF0033"/>
                </a:solidFill>
              </a:rPr>
              <a:t>dependence tester</a:t>
            </a:r>
            <a:r>
              <a:rPr lang="en-US" dirty="0"/>
              <a:t>.</a:t>
            </a:r>
          </a:p>
          <a:p>
            <a:r>
              <a:rPr lang="en-US" dirty="0"/>
              <a:t>The dependence distance vector is given by          . </a:t>
            </a:r>
          </a:p>
          <a:p>
            <a:r>
              <a:rPr lang="en-US" dirty="0"/>
              <a:t>The dependence direction vector is give by sign(         ).</a:t>
            </a:r>
          </a:p>
          <a:p>
            <a:r>
              <a:rPr lang="en-US" dirty="0"/>
              <a:t>Dependence testing is NP-complete!</a:t>
            </a:r>
          </a:p>
          <a:p>
            <a:r>
              <a:rPr lang="en-US" dirty="0"/>
              <a:t>A dependence test that reports dependence only when there is dependence is said to be </a:t>
            </a:r>
            <a:r>
              <a:rPr lang="en-US" dirty="0">
                <a:solidFill>
                  <a:srgbClr val="FF0033"/>
                </a:solidFill>
              </a:rPr>
              <a:t>exact</a:t>
            </a:r>
            <a:r>
              <a:rPr lang="en-US" dirty="0"/>
              <a:t>. Otherwise it is </a:t>
            </a:r>
            <a:r>
              <a:rPr lang="en-US" dirty="0">
                <a:solidFill>
                  <a:srgbClr val="FF0033"/>
                </a:solidFill>
              </a:rPr>
              <a:t>in-exact</a:t>
            </a:r>
            <a:r>
              <a:rPr lang="en-US" dirty="0"/>
              <a:t>.</a:t>
            </a:r>
          </a:p>
          <a:p>
            <a:r>
              <a:rPr lang="en-US" dirty="0"/>
              <a:t>A dependence test must be </a:t>
            </a:r>
            <a:r>
              <a:rPr lang="en-US" dirty="0">
                <a:solidFill>
                  <a:srgbClr val="FF0033"/>
                </a:solidFill>
              </a:rPr>
              <a:t>conservative</a:t>
            </a:r>
            <a:r>
              <a:rPr lang="en-US" dirty="0"/>
              <a:t>; if the existence of dependence cannot be ascertained, dependence must be assumed.</a:t>
            </a:r>
          </a:p>
        </p:txBody>
      </p:sp>
      <p:graphicFrame>
        <p:nvGraphicFramePr>
          <p:cNvPr id="45977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35775"/>
              </p:ext>
            </p:extLst>
          </p:nvPr>
        </p:nvGraphicFramePr>
        <p:xfrm>
          <a:off x="2133600" y="2605087"/>
          <a:ext cx="163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80" imgH="291960" progId="Equation.3">
                  <p:embed/>
                </p:oleObj>
              </mc:Choice>
              <mc:Fallback>
                <p:oleObj name="Equation" r:id="rId3" imgW="164880" imgH="291960" progId="Equation.3">
                  <p:embed/>
                  <p:pic>
                    <p:nvPicPr>
                      <p:cNvPr id="45977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5087"/>
                        <a:ext cx="163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77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09933"/>
              </p:ext>
            </p:extLst>
          </p:nvPr>
        </p:nvGraphicFramePr>
        <p:xfrm>
          <a:off x="2971800" y="2541587"/>
          <a:ext cx="1635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355320" progId="Equation.3">
                  <p:embed/>
                </p:oleObj>
              </mc:Choice>
              <mc:Fallback>
                <p:oleObj name="Equation" r:id="rId5" imgW="164880" imgH="355320" progId="Equation.3">
                  <p:embed/>
                  <p:pic>
                    <p:nvPicPr>
                      <p:cNvPr id="459777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41587"/>
                        <a:ext cx="1635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4" name="Group 12"/>
          <p:cNvGrpSpPr>
            <a:grpSpLocks/>
          </p:cNvGrpSpPr>
          <p:nvPr/>
        </p:nvGrpSpPr>
        <p:grpSpPr bwMode="auto">
          <a:xfrm>
            <a:off x="6937375" y="3290888"/>
            <a:ext cx="682625" cy="366712"/>
            <a:chOff x="3728" y="1500"/>
            <a:chExt cx="430" cy="231"/>
          </a:xfrm>
        </p:grpSpPr>
        <p:grpSp>
          <p:nvGrpSpPr>
            <p:cNvPr id="402443" name="Group 11"/>
            <p:cNvGrpSpPr>
              <a:grpSpLocks/>
            </p:cNvGrpSpPr>
            <p:nvPr/>
          </p:nvGrpSpPr>
          <p:grpSpPr bwMode="auto">
            <a:xfrm>
              <a:off x="3728" y="1504"/>
              <a:ext cx="430" cy="223"/>
              <a:chOff x="3728" y="1501"/>
              <a:chExt cx="430" cy="223"/>
            </a:xfrm>
          </p:grpSpPr>
          <p:graphicFrame>
            <p:nvGraphicFramePr>
              <p:cNvPr id="459780" name="Object 2052"/>
              <p:cNvGraphicFramePr>
                <a:graphicFrameLocks noChangeAspect="1"/>
              </p:cNvGraphicFramePr>
              <p:nvPr/>
            </p:nvGraphicFramePr>
            <p:xfrm>
              <a:off x="4055" y="1501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291960" progId="Equation.3">
                      <p:embed/>
                    </p:oleObj>
                  </mc:Choice>
                  <mc:Fallback>
                    <p:oleObj name="Equation" r:id="rId7" imgW="164880" imgH="291960" progId="Equation.3">
                      <p:embed/>
                      <p:pic>
                        <p:nvPicPr>
                          <p:cNvPr id="459780" name="Object 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1501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9781" name="Object 2053"/>
              <p:cNvGraphicFramePr>
                <a:graphicFrameLocks noChangeAspect="1"/>
              </p:cNvGraphicFramePr>
              <p:nvPr/>
            </p:nvGraphicFramePr>
            <p:xfrm>
              <a:off x="3728" y="1501"/>
              <a:ext cx="1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4880" imgH="355320" progId="Equation.3">
                      <p:embed/>
                    </p:oleObj>
                  </mc:Choice>
                  <mc:Fallback>
                    <p:oleObj name="Equation" r:id="rId8" imgW="164880" imgH="355320" progId="Equation.3">
                      <p:embed/>
                      <p:pic>
                        <p:nvPicPr>
                          <p:cNvPr id="459781" name="Object 2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8" y="1501"/>
                            <a:ext cx="103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42" name="Text Box 10"/>
            <p:cNvSpPr txBox="1">
              <a:spLocks noChangeArrowheads="1"/>
            </p:cNvSpPr>
            <p:nvPr/>
          </p:nvSpPr>
          <p:spPr bwMode="auto">
            <a:xfrm>
              <a:off x="3849" y="1500"/>
              <a:ext cx="17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402445" name="Group 13"/>
          <p:cNvGrpSpPr>
            <a:grpSpLocks/>
          </p:cNvGrpSpPr>
          <p:nvPr/>
        </p:nvGrpSpPr>
        <p:grpSpPr bwMode="auto">
          <a:xfrm>
            <a:off x="7318375" y="3671888"/>
            <a:ext cx="682625" cy="366712"/>
            <a:chOff x="3728" y="1500"/>
            <a:chExt cx="430" cy="231"/>
          </a:xfrm>
        </p:grpSpPr>
        <p:grpSp>
          <p:nvGrpSpPr>
            <p:cNvPr id="402446" name="Group 14"/>
            <p:cNvGrpSpPr>
              <a:grpSpLocks/>
            </p:cNvGrpSpPr>
            <p:nvPr/>
          </p:nvGrpSpPr>
          <p:grpSpPr bwMode="auto">
            <a:xfrm>
              <a:off x="3728" y="1504"/>
              <a:ext cx="430" cy="223"/>
              <a:chOff x="3728" y="1501"/>
              <a:chExt cx="430" cy="223"/>
            </a:xfrm>
          </p:grpSpPr>
          <p:graphicFrame>
            <p:nvGraphicFramePr>
              <p:cNvPr id="459778" name="Object 2050"/>
              <p:cNvGraphicFramePr>
                <a:graphicFrameLocks noChangeAspect="1"/>
              </p:cNvGraphicFramePr>
              <p:nvPr/>
            </p:nvGraphicFramePr>
            <p:xfrm>
              <a:off x="4055" y="1501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4880" imgH="291960" progId="Equation.3">
                      <p:embed/>
                    </p:oleObj>
                  </mc:Choice>
                  <mc:Fallback>
                    <p:oleObj name="Equation" r:id="rId9" imgW="164880" imgH="291960" progId="Equation.3">
                      <p:embed/>
                      <p:pic>
                        <p:nvPicPr>
                          <p:cNvPr id="459778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1501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9779" name="Object 2051"/>
              <p:cNvGraphicFramePr>
                <a:graphicFrameLocks noChangeAspect="1"/>
              </p:cNvGraphicFramePr>
              <p:nvPr/>
            </p:nvGraphicFramePr>
            <p:xfrm>
              <a:off x="3728" y="1501"/>
              <a:ext cx="1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4880" imgH="355320" progId="Equation.3">
                      <p:embed/>
                    </p:oleObj>
                  </mc:Choice>
                  <mc:Fallback>
                    <p:oleObj name="Equation" r:id="rId10" imgW="164880" imgH="355320" progId="Equation.3">
                      <p:embed/>
                      <p:pic>
                        <p:nvPicPr>
                          <p:cNvPr id="459779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8" y="1501"/>
                            <a:ext cx="103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49" name="Text Box 17"/>
            <p:cNvSpPr txBox="1">
              <a:spLocks noChangeArrowheads="1"/>
            </p:cNvSpPr>
            <p:nvPr/>
          </p:nvSpPr>
          <p:spPr bwMode="auto">
            <a:xfrm>
              <a:off x="3849" y="1500"/>
              <a:ext cx="17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52B43EE-4821-4517-B239-395D5BF66C08}" type="slidenum">
              <a:rPr lang="en-US"/>
              <a:pPr/>
              <a:t>19</a:t>
            </a:fld>
            <a:r>
              <a:rPr lang="en-US"/>
              <a:t>-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Dependence Testers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Lamport’s</a:t>
            </a:r>
            <a:r>
              <a:rPr lang="en-US" dirty="0"/>
              <a:t>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GCD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Banerjee’s</a:t>
            </a:r>
            <a:r>
              <a:rPr lang="en-US" dirty="0"/>
              <a:t> Inequalities.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Generalized GCD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Power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I-Test.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Omega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Delta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Stanford Test.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4541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F6C1BEB-E9FD-48B2-939D-3A67B9FAA231}" type="slidenum">
              <a:rPr lang="en-US"/>
              <a:pPr/>
              <a:t>2</a:t>
            </a:fld>
            <a:r>
              <a:rPr lang="en-US"/>
              <a:t>-</a:t>
            </a: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Flow (true)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computes a data value that S</a:t>
            </a:r>
            <a:r>
              <a:rPr lang="en-US" sz="2000" baseline="-25000"/>
              <a:t>j</a:t>
            </a:r>
            <a:r>
              <a:rPr lang="en-US" sz="2000"/>
              <a:t> uses.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Implies that S</a:t>
            </a:r>
            <a:r>
              <a:rPr lang="en-US" sz="2000" baseline="-25000"/>
              <a:t>i</a:t>
            </a:r>
            <a:r>
              <a:rPr lang="en-US" sz="2000"/>
              <a:t> must execute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749550" y="5588000"/>
          <a:ext cx="3962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62160" imgH="355320" progId="Equation.3">
                  <p:embed/>
                </p:oleObj>
              </mc:Choice>
              <mc:Fallback>
                <p:oleObj name="Equation" r:id="rId3" imgW="3962160" imgH="355320" progId="Equation.3">
                  <p:embed/>
                  <p:pic>
                    <p:nvPicPr>
                      <p:cNvPr id="387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88000"/>
                        <a:ext cx="39624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Data Dependence</a:t>
            </a:r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7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38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98A17DD-19C3-426B-B534-7370D6315ED9}" type="slidenum">
              <a:rPr lang="en-US"/>
              <a:pPr/>
              <a:t>20</a:t>
            </a:fld>
            <a:r>
              <a:rPr lang="en-US"/>
              <a:t>-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5562"/>
            <a:ext cx="8229600" cy="1143000"/>
          </a:xfrm>
        </p:spPr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Test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pPr>
              <a:tabLst>
                <a:tab pos="1143000" algn="l"/>
                <a:tab pos="1595438" algn="l"/>
              </a:tabLst>
            </a:pPr>
            <a:r>
              <a:rPr lang="en-US" sz="2400" dirty="0" err="1"/>
              <a:t>Lamport’s</a:t>
            </a:r>
            <a:r>
              <a:rPr lang="en-US" sz="2400" dirty="0"/>
              <a:t> Test is used when there is a single index variable in the subscript expressions, and when the coefficients of the index variable in both expressions are the same.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 dependence problem: does there exist i</a:t>
            </a:r>
            <a:r>
              <a:rPr lang="en-US" sz="2400" baseline="-25000" dirty="0"/>
              <a:t>1</a:t>
            </a:r>
            <a:r>
              <a:rPr lang="en-US" sz="2400" dirty="0"/>
              <a:t> and i</a:t>
            </a:r>
            <a:r>
              <a:rPr lang="en-US" sz="2400" baseline="-25000" dirty="0"/>
              <a:t>2</a:t>
            </a:r>
            <a:r>
              <a:rPr lang="en-US" sz="2400" dirty="0"/>
              <a:t>, such that L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b="1" dirty="0">
                <a:latin typeface="Symbol" pitchFamily="18" charset="2"/>
              </a:rPr>
              <a:t>£</a:t>
            </a:r>
            <a:r>
              <a:rPr lang="en-US" sz="2400" dirty="0"/>
              <a:t> i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i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 and such that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b*i</a:t>
            </a:r>
            <a:r>
              <a:rPr lang="en-US" sz="2400" baseline="-25000" dirty="0"/>
              <a:t>1</a:t>
            </a:r>
            <a:r>
              <a:rPr lang="en-US" sz="2400" dirty="0"/>
              <a:t> + c</a:t>
            </a:r>
            <a:r>
              <a:rPr lang="en-US" sz="2400" baseline="-25000" dirty="0"/>
              <a:t>1</a:t>
            </a:r>
            <a:r>
              <a:rPr lang="en-US" sz="2400" dirty="0"/>
              <a:t> = b*i</a:t>
            </a:r>
            <a:r>
              <a:rPr lang="en-US" sz="2400" baseline="-25000" dirty="0"/>
              <a:t>2</a:t>
            </a:r>
            <a:r>
              <a:rPr lang="en-US" sz="2400" dirty="0"/>
              <a:t> + c</a:t>
            </a:r>
            <a:r>
              <a:rPr lang="en-US" sz="2400" baseline="-25000" dirty="0"/>
              <a:t>2</a:t>
            </a:r>
            <a:r>
              <a:rPr lang="en-US" sz="2400" dirty="0"/>
              <a:t>?      or </a:t>
            </a:r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There is integer solution if and only if               is integer.</a:t>
            </a:r>
          </a:p>
          <a:p>
            <a:pPr>
              <a:tabLst>
                <a:tab pos="1143000" algn="l"/>
                <a:tab pos="1595438" algn="l"/>
              </a:tabLst>
            </a:pPr>
            <a:r>
              <a:rPr lang="en-US" sz="2400" dirty="0"/>
              <a:t>The dependence distance is d =             if L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b="1" dirty="0">
                <a:latin typeface="Symbol" pitchFamily="18" charset="2"/>
              </a:rPr>
              <a:t>£</a:t>
            </a:r>
            <a:r>
              <a:rPr lang="en-US" sz="2400" dirty="0"/>
              <a:t> |d| </a:t>
            </a:r>
            <a:r>
              <a:rPr lang="en-US" sz="2400" dirty="0">
                <a:latin typeface="Symbol" pitchFamily="18" charset="2"/>
              </a:rPr>
              <a:t>£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>
                <a:tab pos="1143000" algn="l"/>
                <a:tab pos="1595438" algn="l"/>
              </a:tabLst>
            </a:pPr>
            <a:r>
              <a:rPr lang="en-US" sz="2400" dirty="0"/>
              <a:t>d </a:t>
            </a:r>
            <a:r>
              <a:rPr lang="en-US" sz="2400" b="1" dirty="0">
                <a:latin typeface="Symbol" pitchFamily="18" charset="2"/>
              </a:rPr>
              <a:t>&gt;</a:t>
            </a:r>
            <a:r>
              <a:rPr lang="en-US" sz="2400" dirty="0"/>
              <a:t> 0  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 	true dependence.</a:t>
            </a:r>
            <a:br>
              <a:rPr lang="en-US" sz="2400" dirty="0"/>
            </a:br>
            <a:r>
              <a:rPr lang="en-US" sz="2400" dirty="0"/>
              <a:t>d = 0 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	loop independent dependence.</a:t>
            </a:r>
            <a:br>
              <a:rPr lang="en-US" sz="2400" dirty="0"/>
            </a:br>
            <a:r>
              <a:rPr lang="en-US" sz="2400" dirty="0"/>
              <a:t>d </a:t>
            </a:r>
            <a:r>
              <a:rPr lang="en-US" sz="2400" dirty="0">
                <a:latin typeface="Symbol" pitchFamily="18" charset="2"/>
              </a:rPr>
              <a:t>&lt;</a:t>
            </a:r>
            <a:r>
              <a:rPr lang="en-US" sz="2400" dirty="0"/>
              <a:t> 0	</a:t>
            </a:r>
            <a:r>
              <a:rPr lang="en-US" sz="2400" b="1" dirty="0">
                <a:latin typeface="Symbol" pitchFamily="18" charset="2"/>
              </a:rPr>
              <a:t>Þ</a:t>
            </a:r>
            <a:r>
              <a:rPr lang="en-US" sz="2400" dirty="0"/>
              <a:t>	anti dependence.</a:t>
            </a:r>
          </a:p>
        </p:txBody>
      </p:sp>
      <p:grpSp>
        <p:nvGrpSpPr>
          <p:cNvPr id="414731" name="Group 11"/>
          <p:cNvGrpSpPr>
            <a:grpSpLocks/>
          </p:cNvGrpSpPr>
          <p:nvPr/>
        </p:nvGrpSpPr>
        <p:grpSpPr bwMode="auto">
          <a:xfrm>
            <a:off x="2239963" y="2143125"/>
            <a:ext cx="4537075" cy="649288"/>
            <a:chOff x="1456" y="1245"/>
            <a:chExt cx="2858" cy="409"/>
          </a:xfrm>
        </p:grpSpPr>
        <p:graphicFrame>
          <p:nvGraphicFramePr>
            <p:cNvPr id="414724" name="Object 4"/>
            <p:cNvGraphicFramePr>
              <a:graphicFrameLocks noChangeAspect="1"/>
            </p:cNvGraphicFramePr>
            <p:nvPr/>
          </p:nvGraphicFramePr>
          <p:xfrm>
            <a:off x="1456" y="1245"/>
            <a:ext cx="1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28720" imgH="330120" progId="Equation.3">
                    <p:embed/>
                  </p:oleObj>
                </mc:Choice>
                <mc:Fallback>
                  <p:oleObj name="Equation" r:id="rId3" imgW="2628720" imgH="330120" progId="Equation.3">
                    <p:embed/>
                    <p:pic>
                      <p:nvPicPr>
                        <p:cNvPr id="414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245"/>
                          <a:ext cx="165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25" name="Object 5"/>
            <p:cNvGraphicFramePr>
              <a:graphicFrameLocks noChangeAspect="1"/>
            </p:cNvGraphicFramePr>
            <p:nvPr/>
          </p:nvGraphicFramePr>
          <p:xfrm>
            <a:off x="2634" y="1446"/>
            <a:ext cx="16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6880" imgH="330120" progId="Equation.3">
                    <p:embed/>
                  </p:oleObj>
                </mc:Choice>
                <mc:Fallback>
                  <p:oleObj name="Equation" r:id="rId5" imgW="2666880" imgH="330120" progId="Equation.3">
                    <p:embed/>
                    <p:pic>
                      <p:nvPicPr>
                        <p:cNvPr id="414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446"/>
                          <a:ext cx="16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4746625" y="3762375"/>
          <a:ext cx="165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596880" progId="Equation.3">
                  <p:embed/>
                </p:oleObj>
              </mc:Choice>
              <mc:Fallback>
                <p:oleObj name="Equation" r:id="rId7" imgW="1650960" imgH="596880" progId="Equation.3">
                  <p:embed/>
                  <p:pic>
                    <p:nvPicPr>
                      <p:cNvPr id="414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762375"/>
                        <a:ext cx="1651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5724525" y="4365625"/>
          <a:ext cx="71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1000" imgH="596880" progId="Equation.3">
                  <p:embed/>
                </p:oleObj>
              </mc:Choice>
              <mc:Fallback>
                <p:oleObj name="Equation" r:id="rId9" imgW="711000" imgH="596880" progId="Equation.3">
                  <p:embed/>
                  <p:pic>
                    <p:nvPicPr>
                      <p:cNvPr id="414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365625"/>
                        <a:ext cx="711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4900613" y="4933950"/>
          <a:ext cx="71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1000" imgH="596880" progId="Equation.3">
                  <p:embed/>
                </p:oleObj>
              </mc:Choice>
              <mc:Fallback>
                <p:oleObj name="Equation" r:id="rId11" imgW="711000" imgH="596880" progId="Equation.3">
                  <p:embed/>
                  <p:pic>
                    <p:nvPicPr>
                      <p:cNvPr id="414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933950"/>
                        <a:ext cx="711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19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F536E05C-7D2A-4C79-8968-EAE9C2224270}" type="slidenum">
              <a:rPr lang="en-US"/>
              <a:pPr/>
              <a:t>21</a:t>
            </a:fld>
            <a:r>
              <a:rPr lang="en-US"/>
              <a:t>-</a:t>
            </a:r>
          </a:p>
        </p:txBody>
      </p:sp>
      <p:sp>
        <p:nvSpPr>
          <p:cNvPr id="424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Lamport’s Test - Example</a:t>
            </a:r>
          </a:p>
        </p:txBody>
      </p:sp>
      <p:sp>
        <p:nvSpPr>
          <p:cNvPr id="4249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35814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i</a:t>
            </a:r>
            <a:r>
              <a:rPr lang="en-US" sz="2400" baseline="-25000" dirty="0"/>
              <a:t>2</a:t>
            </a:r>
            <a:r>
              <a:rPr lang="en-US" sz="2400" dirty="0"/>
              <a:t> -1?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-1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</a:t>
            </a:r>
            <a:r>
              <a:rPr lang="en-US" sz="2400" dirty="0" err="1"/>
              <a:t>i</a:t>
            </a:r>
            <a:r>
              <a:rPr lang="en-US" sz="2400" dirty="0"/>
              <a:t>) is 1.  </a:t>
            </a:r>
          </a:p>
        </p:txBody>
      </p:sp>
      <p:sp>
        <p:nvSpPr>
          <p:cNvPr id="424965" name="Text Box 1029"/>
          <p:cNvSpPr txBox="1">
            <a:spLocks noChangeArrowheads="1"/>
          </p:cNvSpPr>
          <p:nvPr/>
        </p:nvSpPr>
        <p:spPr bwMode="auto">
          <a:xfrm>
            <a:off x="3048000" y="1062038"/>
            <a:ext cx="27432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/>
              <a:t>         do j = 1, n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graphicFrame>
        <p:nvGraphicFramePr>
          <p:cNvPr id="460800" name="Object 2048"/>
          <p:cNvGraphicFramePr>
            <a:graphicFrameLocks noChangeAspect="1"/>
          </p:cNvGraphicFramePr>
          <p:nvPr/>
        </p:nvGraphicFramePr>
        <p:xfrm>
          <a:off x="1358900" y="3810000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46080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10000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7" name="Rectangle 1031"/>
          <p:cNvSpPr>
            <a:spLocks noChangeArrowheads="1"/>
          </p:cNvSpPr>
          <p:nvPr/>
        </p:nvSpPr>
        <p:spPr bwMode="auto">
          <a:xfrm>
            <a:off x="5105400" y="2667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</a:pPr>
            <a:r>
              <a:rPr lang="en-US" sz="2400" dirty="0"/>
              <a:t>j</a:t>
            </a:r>
            <a:r>
              <a:rPr lang="en-US" sz="2400" baseline="-25000" dirty="0"/>
              <a:t>1</a:t>
            </a:r>
            <a:r>
              <a:rPr lang="en-US" sz="2400" dirty="0"/>
              <a:t> = j</a:t>
            </a:r>
            <a:r>
              <a:rPr lang="en-US" sz="2400" baseline="-25000" dirty="0"/>
              <a:t>2</a:t>
            </a:r>
            <a:r>
              <a:rPr lang="en-US" sz="2400" dirty="0"/>
              <a:t> + 1?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(j) is -1.  </a:t>
            </a:r>
          </a:p>
        </p:txBody>
      </p:sp>
      <p:graphicFrame>
        <p:nvGraphicFramePr>
          <p:cNvPr id="460801" name="Object 2049"/>
          <p:cNvGraphicFramePr>
            <a:graphicFrameLocks noChangeAspect="1"/>
          </p:cNvGraphicFramePr>
          <p:nvPr/>
        </p:nvGraphicFramePr>
        <p:xfrm>
          <a:off x="5537200" y="3810000"/>
          <a:ext cx="124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596880" progId="Equation.3">
                  <p:embed/>
                </p:oleObj>
              </mc:Choice>
              <mc:Fallback>
                <p:oleObj name="Equation" r:id="rId5" imgW="1244520" imgH="596880" progId="Equation.3">
                  <p:embed/>
                  <p:pic>
                    <p:nvPicPr>
                      <p:cNvPr id="460801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810000"/>
                        <a:ext cx="1244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80" name="Group 1044"/>
          <p:cNvGrpSpPr>
            <a:grpSpLocks/>
          </p:cNvGrpSpPr>
          <p:nvPr/>
        </p:nvGrpSpPr>
        <p:grpSpPr bwMode="auto">
          <a:xfrm>
            <a:off x="2590800" y="5439180"/>
            <a:ext cx="4191000" cy="914400"/>
            <a:chOff x="1632" y="3504"/>
            <a:chExt cx="2640" cy="576"/>
          </a:xfrm>
        </p:grpSpPr>
        <p:grpSp>
          <p:nvGrpSpPr>
            <p:cNvPr id="424973" name="Group 1037"/>
            <p:cNvGrpSpPr>
              <a:grpSpLocks/>
            </p:cNvGrpSpPr>
            <p:nvPr/>
          </p:nvGrpSpPr>
          <p:grpSpPr bwMode="auto">
            <a:xfrm>
              <a:off x="2216" y="3849"/>
              <a:ext cx="1528" cy="231"/>
              <a:chOff x="1880" y="3751"/>
              <a:chExt cx="1528" cy="231"/>
            </a:xfrm>
          </p:grpSpPr>
          <p:graphicFrame>
            <p:nvGraphicFramePr>
              <p:cNvPr id="460802" name="Object 2050"/>
              <p:cNvGraphicFramePr>
                <a:graphicFrameLocks noChangeAspect="1"/>
              </p:cNvGraphicFramePr>
              <p:nvPr/>
            </p:nvGraphicFramePr>
            <p:xfrm>
              <a:off x="2904" y="3755"/>
              <a:ext cx="504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99920" imgH="355320" progId="Equation.3">
                      <p:embed/>
                    </p:oleObj>
                  </mc:Choice>
                  <mc:Fallback>
                    <p:oleObj name="Equation" r:id="rId7" imgW="799920" imgH="355320" progId="Equation.3">
                      <p:embed/>
                      <p:pic>
                        <p:nvPicPr>
                          <p:cNvPr id="460802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3755"/>
                            <a:ext cx="504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971" name="Text Box 1035"/>
              <p:cNvSpPr txBox="1">
                <a:spLocks noChangeArrowheads="1"/>
              </p:cNvSpPr>
              <p:nvPr/>
            </p:nvSpPr>
            <p:spPr bwMode="auto">
              <a:xfrm>
                <a:off x="2562" y="3751"/>
                <a:ext cx="261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or</a:t>
                </a:r>
                <a:endParaRPr lang="en-US">
                  <a:latin typeface="Times New Roman" pitchFamily="18" charset="0"/>
                </a:endParaRPr>
              </a:p>
            </p:txBody>
          </p:sp>
          <p:graphicFrame>
            <p:nvGraphicFramePr>
              <p:cNvPr id="460803" name="Object 2051"/>
              <p:cNvGraphicFramePr>
                <a:graphicFrameLocks noChangeAspect="1"/>
              </p:cNvGraphicFramePr>
              <p:nvPr/>
            </p:nvGraphicFramePr>
            <p:xfrm>
              <a:off x="1880" y="3755"/>
              <a:ext cx="52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825480" imgH="355320" progId="Equation.3">
                      <p:embed/>
                    </p:oleObj>
                  </mc:Choice>
                  <mc:Fallback>
                    <p:oleObj name="Equation" r:id="rId9" imgW="825480" imgH="355320" progId="Equation.3">
                      <p:embed/>
                      <p:pic>
                        <p:nvPicPr>
                          <p:cNvPr id="460803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0" y="3755"/>
                            <a:ext cx="520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4976" name="Line 1040"/>
            <p:cNvSpPr>
              <a:spLocks noChangeShapeType="1"/>
            </p:cNvSpPr>
            <p:nvPr/>
          </p:nvSpPr>
          <p:spPr bwMode="auto">
            <a:xfrm>
              <a:off x="1632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4977" name="Line 1041"/>
            <p:cNvSpPr>
              <a:spLocks noChangeShapeType="1"/>
            </p:cNvSpPr>
            <p:nvPr/>
          </p:nvSpPr>
          <p:spPr bwMode="auto">
            <a:xfrm flipH="1">
              <a:off x="3504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4978" name="Line 1042"/>
          <p:cNvSpPr>
            <a:spLocks noChangeShapeType="1"/>
          </p:cNvSpPr>
          <p:nvPr/>
        </p:nvSpPr>
        <p:spPr bwMode="auto">
          <a:xfrm>
            <a:off x="54102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4979" name="Line 1043"/>
          <p:cNvSpPr>
            <a:spLocks noChangeShapeType="1"/>
          </p:cNvSpPr>
          <p:nvPr/>
        </p:nvSpPr>
        <p:spPr bwMode="auto">
          <a:xfrm flipH="1">
            <a:off x="16764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B3B50D9-8802-4373-AED3-B5C4F57E58FB}" type="slidenum">
              <a:rPr lang="en-US"/>
              <a:pPr/>
              <a:t>22</a:t>
            </a:fld>
            <a:r>
              <a:rPr lang="en-US"/>
              <a:t>-</a:t>
            </a:r>
          </a:p>
        </p:txBody>
      </p:sp>
      <p:sp>
        <p:nvSpPr>
          <p:cNvPr id="4300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Test - Example</a:t>
            </a:r>
          </a:p>
        </p:txBody>
      </p:sp>
      <p:sp>
        <p:nvSpPr>
          <p:cNvPr id="4300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35814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= i</a:t>
            </a:r>
            <a:r>
              <a:rPr lang="en-US" sz="2400" baseline="-25000" dirty="0"/>
              <a:t>2</a:t>
            </a:r>
            <a:r>
              <a:rPr lang="en-US" sz="2400" dirty="0"/>
              <a:t> -1?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1;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-1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dependence.</a:t>
            </a:r>
            <a:br>
              <a:rPr lang="en-US" sz="2400" dirty="0"/>
            </a:br>
            <a:r>
              <a:rPr lang="en-US" sz="2400" dirty="0"/>
              <a:t>Distance (</a:t>
            </a:r>
            <a:r>
              <a:rPr lang="en-US" sz="2400" dirty="0" err="1"/>
              <a:t>i</a:t>
            </a:r>
            <a:r>
              <a:rPr lang="en-US" sz="2400" dirty="0"/>
              <a:t>) is 1.  </a:t>
            </a:r>
          </a:p>
        </p:txBody>
      </p:sp>
      <p:sp>
        <p:nvSpPr>
          <p:cNvPr id="430084" name="Text Box 2052"/>
          <p:cNvSpPr txBox="1">
            <a:spLocks noChangeArrowheads="1"/>
          </p:cNvSpPr>
          <p:nvPr/>
        </p:nvSpPr>
        <p:spPr bwMode="auto">
          <a:xfrm>
            <a:off x="3048000" y="1062038"/>
            <a:ext cx="32766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/>
              <a:t>         do j = 1, n</a:t>
            </a:r>
          </a:p>
          <a:p>
            <a:r>
              <a:rPr lang="en-US">
                <a:solidFill>
                  <a:srgbClr val="FF0033"/>
                </a:solidFill>
              </a:rPr>
              <a:t> S:</a:t>
            </a:r>
            <a:r>
              <a:rPr lang="en-US"/>
              <a:t>       </a:t>
            </a:r>
            <a:r>
              <a:rPr lang="en-US">
                <a:solidFill>
                  <a:srgbClr val="FF0033"/>
                </a:solidFill>
              </a:rPr>
              <a:t>a(i,2*j)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a(i-1,2*j+1)</a:t>
            </a:r>
            <a:endParaRPr lang="en-US"/>
          </a:p>
          <a:p>
            <a:r>
              <a:rPr lang="en-US"/>
              <a:t>         end do</a:t>
            </a:r>
          </a:p>
          <a:p>
            <a:r>
              <a:rPr lang="en-US"/>
              <a:t>      end do</a:t>
            </a:r>
          </a:p>
        </p:txBody>
      </p:sp>
      <p:graphicFrame>
        <p:nvGraphicFramePr>
          <p:cNvPr id="461824" name="Object 2048"/>
          <p:cNvGraphicFramePr>
            <a:graphicFrameLocks noChangeAspect="1"/>
          </p:cNvGraphicFramePr>
          <p:nvPr/>
        </p:nvGraphicFramePr>
        <p:xfrm>
          <a:off x="1358900" y="3810000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461824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10000"/>
                        <a:ext cx="1079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6" name="Rectangle 2054"/>
          <p:cNvSpPr>
            <a:spLocks noChangeArrowheads="1"/>
          </p:cNvSpPr>
          <p:nvPr/>
        </p:nvSpPr>
        <p:spPr bwMode="auto">
          <a:xfrm>
            <a:off x="5105400" y="2667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</a:pPr>
            <a:r>
              <a:rPr lang="en-US" sz="2400" dirty="0"/>
              <a:t>2*j</a:t>
            </a:r>
            <a:r>
              <a:rPr lang="en-US" sz="2400" baseline="-25000" dirty="0"/>
              <a:t>1</a:t>
            </a:r>
            <a:r>
              <a:rPr lang="en-US" sz="2400" dirty="0"/>
              <a:t> = 2*j</a:t>
            </a:r>
            <a:r>
              <a:rPr lang="en-US" sz="2400" baseline="-25000" dirty="0"/>
              <a:t>2</a:t>
            </a:r>
            <a:r>
              <a:rPr lang="en-US" sz="2400" dirty="0"/>
              <a:t> + 1?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 = 2; c</a:t>
            </a:r>
            <a:r>
              <a:rPr lang="en-US" sz="2400" baseline="-25000" dirty="0"/>
              <a:t>1</a:t>
            </a:r>
            <a:r>
              <a:rPr lang="en-US" sz="2400" dirty="0"/>
              <a:t> = 0; c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There is no dependence.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/>
              <a:t>   </a:t>
            </a:r>
          </a:p>
        </p:txBody>
      </p:sp>
      <p:graphicFrame>
        <p:nvGraphicFramePr>
          <p:cNvPr id="461825" name="Object 2049"/>
          <p:cNvGraphicFramePr>
            <a:graphicFrameLocks noChangeAspect="1"/>
          </p:cNvGraphicFramePr>
          <p:nvPr/>
        </p:nvGraphicFramePr>
        <p:xfrm>
          <a:off x="5492750" y="3810000"/>
          <a:ext cx="1333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440" imgH="596880" progId="Equation.3">
                  <p:embed/>
                </p:oleObj>
              </mc:Choice>
              <mc:Fallback>
                <p:oleObj name="Equation" r:id="rId5" imgW="1333440" imgH="596880" progId="Equation.3">
                  <p:embed/>
                  <p:pic>
                    <p:nvPicPr>
                      <p:cNvPr id="461825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810000"/>
                        <a:ext cx="1333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Line 2062"/>
          <p:cNvSpPr>
            <a:spLocks noChangeShapeType="1"/>
          </p:cNvSpPr>
          <p:nvPr/>
        </p:nvSpPr>
        <p:spPr bwMode="auto">
          <a:xfrm>
            <a:off x="54102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095" name="Line 2063"/>
          <p:cNvSpPr>
            <a:spLocks noChangeShapeType="1"/>
          </p:cNvSpPr>
          <p:nvPr/>
        </p:nvSpPr>
        <p:spPr bwMode="auto">
          <a:xfrm flipH="1">
            <a:off x="1676400" y="2057400"/>
            <a:ext cx="1219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30098" name="Group 2066"/>
          <p:cNvGrpSpPr>
            <a:grpSpLocks/>
          </p:cNvGrpSpPr>
          <p:nvPr/>
        </p:nvGrpSpPr>
        <p:grpSpPr bwMode="auto">
          <a:xfrm>
            <a:off x="2590800" y="5332590"/>
            <a:ext cx="4191000" cy="838200"/>
            <a:chOff x="1632" y="3504"/>
            <a:chExt cx="2640" cy="528"/>
          </a:xfrm>
        </p:grpSpPr>
        <p:sp>
          <p:nvSpPr>
            <p:cNvPr id="430092" name="Line 2060"/>
            <p:cNvSpPr>
              <a:spLocks noChangeShapeType="1"/>
            </p:cNvSpPr>
            <p:nvPr/>
          </p:nvSpPr>
          <p:spPr bwMode="auto">
            <a:xfrm>
              <a:off x="1632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093" name="Line 2061"/>
            <p:cNvSpPr>
              <a:spLocks noChangeShapeType="1"/>
            </p:cNvSpPr>
            <p:nvPr/>
          </p:nvSpPr>
          <p:spPr bwMode="auto">
            <a:xfrm flipH="1">
              <a:off x="3504" y="3504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0096" name="Text Box 2064"/>
            <p:cNvSpPr txBox="1">
              <a:spLocks noChangeArrowheads="1"/>
            </p:cNvSpPr>
            <p:nvPr/>
          </p:nvSpPr>
          <p:spPr bwMode="auto">
            <a:xfrm>
              <a:off x="2832" y="3744"/>
              <a:ext cx="225" cy="2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?</a:t>
              </a:r>
              <a:endParaRPr lang="en-US"/>
            </a:p>
          </p:txBody>
        </p:sp>
      </p:grpSp>
      <p:sp>
        <p:nvSpPr>
          <p:cNvPr id="430097" name="Text Box 2065"/>
          <p:cNvSpPr txBox="1">
            <a:spLocks noChangeArrowheads="1"/>
          </p:cNvSpPr>
          <p:nvPr/>
        </p:nvSpPr>
        <p:spPr bwMode="auto">
          <a:xfrm>
            <a:off x="3248873" y="6024728"/>
            <a:ext cx="275431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There is no dependence!</a:t>
            </a:r>
          </a:p>
        </p:txBody>
      </p:sp>
    </p:spTree>
    <p:extLst>
      <p:ext uri="{BB962C8B-B14F-4D97-AF65-F5344CB8AC3E}">
        <p14:creationId xmlns:p14="http://schemas.microsoft.com/office/powerpoint/2010/main" val="6048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C3DC932-CFC0-4F86-A4C8-F1E3DBB6AC2A}" type="slidenum">
              <a:rPr lang="en-US"/>
              <a:pPr/>
              <a:t>23</a:t>
            </a:fld>
            <a:r>
              <a:rPr lang="en-US"/>
              <a:t>-</a:t>
            </a:r>
          </a:p>
        </p:txBody>
      </p:sp>
      <p:sp>
        <p:nvSpPr>
          <p:cNvPr id="425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</a:t>
            </a:r>
          </a:p>
        </p:txBody>
      </p:sp>
      <p:sp>
        <p:nvSpPr>
          <p:cNvPr id="425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the following equation: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 integer solution exists if and only if: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000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ignores loop bounds.</a:t>
            </a:r>
          </a:p>
          <a:p>
            <a:pPr lvl="1"/>
            <a:r>
              <a:rPr lang="en-US" dirty="0"/>
              <a:t>gives no information on distance or direction of dependence.</a:t>
            </a:r>
          </a:p>
          <a:p>
            <a:pPr lvl="1"/>
            <a:r>
              <a:rPr lang="en-US" dirty="0"/>
              <a:t>often </a:t>
            </a:r>
            <a:r>
              <a:rPr lang="en-US" dirty="0" err="1"/>
              <a:t>gcd</a:t>
            </a:r>
            <a:r>
              <a:rPr lang="en-US" dirty="0"/>
              <a:t>(……) is 1 which always divides c, resulting in false dependences.</a:t>
            </a:r>
          </a:p>
        </p:txBody>
      </p:sp>
      <p:graphicFrame>
        <p:nvGraphicFramePr>
          <p:cNvPr id="46284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0368"/>
              </p:ext>
            </p:extLst>
          </p:nvPr>
        </p:nvGraphicFramePr>
        <p:xfrm>
          <a:off x="2133600" y="2057400"/>
          <a:ext cx="4978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78080" imgH="723600" progId="Equation.3">
                  <p:embed/>
                </p:oleObj>
              </mc:Choice>
              <mc:Fallback>
                <p:oleObj name="Equation" r:id="rId3" imgW="4978080" imgH="723600" progId="Equation.3">
                  <p:embed/>
                  <p:pic>
                    <p:nvPicPr>
                      <p:cNvPr id="462848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9784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49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548411"/>
              </p:ext>
            </p:extLst>
          </p:nvPr>
        </p:nvGraphicFramePr>
        <p:xfrm>
          <a:off x="2133600" y="3863181"/>
          <a:ext cx="341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330120" progId="Equation.3">
                  <p:embed/>
                </p:oleObj>
              </mc:Choice>
              <mc:Fallback>
                <p:oleObj name="Equation" r:id="rId5" imgW="3416040" imgH="330120" progId="Equation.3">
                  <p:embed/>
                  <p:pic>
                    <p:nvPicPr>
                      <p:cNvPr id="462849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63181"/>
                        <a:ext cx="3416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9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9B09822-CE6E-442C-BE52-8DBB78FE9A66}" type="slidenum">
              <a:rPr lang="en-US"/>
              <a:pPr/>
              <a:t>24</a:t>
            </a:fld>
            <a:r>
              <a:rPr lang="en-US"/>
              <a:t>-</a:t>
            </a:r>
          </a:p>
        </p:txBody>
      </p:sp>
      <p:sp>
        <p:nvSpPr>
          <p:cNvPr id="427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 - Example</a:t>
            </a:r>
          </a:p>
        </p:txBody>
      </p:sp>
      <p:sp>
        <p:nvSpPr>
          <p:cNvPr id="427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1</a:t>
            </a:r>
            <a:r>
              <a:rPr lang="en-US" dirty="0"/>
              <a:t> = 2*i</a:t>
            </a:r>
            <a:r>
              <a:rPr lang="en-US" baseline="-25000" dirty="0"/>
              <a:t>2</a:t>
            </a:r>
            <a:r>
              <a:rPr lang="en-US" dirty="0"/>
              <a:t> -1?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    2*i</a:t>
            </a:r>
            <a:r>
              <a:rPr lang="en-US" baseline="-25000" dirty="0"/>
              <a:t>2</a:t>
            </a:r>
            <a:r>
              <a:rPr lang="en-US" dirty="0"/>
              <a:t> - 2*i</a:t>
            </a:r>
            <a:r>
              <a:rPr lang="en-US" baseline="-25000" dirty="0"/>
              <a:t>1</a:t>
            </a:r>
            <a:r>
              <a:rPr lang="en-US" dirty="0"/>
              <a:t> = 1?</a:t>
            </a:r>
          </a:p>
          <a:p>
            <a:r>
              <a:rPr lang="en-US" dirty="0"/>
              <a:t>There will be an integer solution if and only if </a:t>
            </a:r>
            <a:r>
              <a:rPr lang="en-US" dirty="0" err="1">
                <a:solidFill>
                  <a:srgbClr val="FF0033"/>
                </a:solidFill>
              </a:rPr>
              <a:t>gcd</a:t>
            </a:r>
            <a:r>
              <a:rPr lang="en-US" dirty="0">
                <a:solidFill>
                  <a:srgbClr val="FF0033"/>
                </a:solidFill>
              </a:rPr>
              <a:t>(2,-2) divides 1</a:t>
            </a:r>
            <a:r>
              <a:rPr lang="en-US" dirty="0"/>
              <a:t>.</a:t>
            </a:r>
          </a:p>
          <a:p>
            <a:r>
              <a:rPr lang="en-US" dirty="0"/>
              <a:t>This is not the case, and hence, there is no dependence!</a:t>
            </a:r>
          </a:p>
        </p:txBody>
      </p:sp>
      <p:sp>
        <p:nvSpPr>
          <p:cNvPr id="427013" name="Text Box 1029"/>
          <p:cNvSpPr txBox="1">
            <a:spLocks noChangeArrowheads="1"/>
          </p:cNvSpPr>
          <p:nvPr/>
        </p:nvSpPr>
        <p:spPr bwMode="auto">
          <a:xfrm>
            <a:off x="3200400" y="12954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10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a(2*i)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a(2*i-1)</a:t>
            </a:r>
            <a:endParaRPr lang="en-US"/>
          </a:p>
          <a:p>
            <a:r>
              <a:rPr lang="en-US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10619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22628C1-40D8-43AF-AF8B-2C32F2C67F8A}" type="slidenum">
              <a:rPr lang="en-US"/>
              <a:pPr/>
              <a:t>25</a:t>
            </a:fld>
            <a:r>
              <a:rPr lang="en-US"/>
              <a:t>-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Test Example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2895600"/>
            <a:ext cx="8194539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there exist two iteration vectors i</a:t>
            </a:r>
            <a:r>
              <a:rPr lang="en-US" baseline="-25000" dirty="0"/>
              <a:t>1</a:t>
            </a:r>
            <a:r>
              <a:rPr lang="en-US" dirty="0"/>
              <a:t> and i</a:t>
            </a:r>
            <a:r>
              <a:rPr lang="en-US" baseline="-25000" dirty="0"/>
              <a:t>2</a:t>
            </a:r>
            <a:r>
              <a:rPr lang="en-US" dirty="0"/>
              <a:t>, such that </a:t>
            </a:r>
            <a:br>
              <a:rPr lang="en-US" dirty="0"/>
            </a:br>
            <a:r>
              <a:rPr lang="en-US" dirty="0"/>
              <a:t>1 </a:t>
            </a:r>
            <a:r>
              <a:rPr lang="en-US" b="1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i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£</a:t>
            </a:r>
            <a:r>
              <a:rPr lang="en-US" dirty="0"/>
              <a:t> 10 and such that: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i</a:t>
            </a:r>
            <a:r>
              <a:rPr lang="en-US" baseline="-25000" dirty="0"/>
              <a:t>1</a:t>
            </a:r>
            <a:r>
              <a:rPr lang="en-US" dirty="0"/>
              <a:t> = i</a:t>
            </a:r>
            <a:r>
              <a:rPr lang="en-US" baseline="-25000" dirty="0"/>
              <a:t>2</a:t>
            </a:r>
            <a:r>
              <a:rPr lang="en-US" dirty="0"/>
              <a:t> -100?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    i</a:t>
            </a:r>
            <a:r>
              <a:rPr lang="en-US" baseline="-25000" dirty="0"/>
              <a:t>2</a:t>
            </a:r>
            <a:r>
              <a:rPr lang="en-US" dirty="0"/>
              <a:t> - i</a:t>
            </a:r>
            <a:r>
              <a:rPr lang="en-US" baseline="-25000" dirty="0"/>
              <a:t>1</a:t>
            </a:r>
            <a:r>
              <a:rPr lang="en-US" dirty="0"/>
              <a:t> = 100?</a:t>
            </a:r>
          </a:p>
          <a:p>
            <a:r>
              <a:rPr lang="en-US" dirty="0"/>
              <a:t>There will be an integer solution if and only if </a:t>
            </a:r>
            <a:r>
              <a:rPr lang="en-US" dirty="0" err="1">
                <a:solidFill>
                  <a:srgbClr val="FF0033"/>
                </a:solidFill>
              </a:rPr>
              <a:t>gcd</a:t>
            </a:r>
            <a:r>
              <a:rPr lang="en-US" dirty="0">
                <a:solidFill>
                  <a:srgbClr val="FF0033"/>
                </a:solidFill>
              </a:rPr>
              <a:t>(1,-1) divides 100</a:t>
            </a:r>
            <a:r>
              <a:rPr lang="en-US" dirty="0"/>
              <a:t>.</a:t>
            </a:r>
          </a:p>
          <a:p>
            <a:r>
              <a:rPr lang="en-US" dirty="0"/>
              <a:t>This is the case, and hence, there is dependence! Or is there?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32385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b(</a:t>
            </a:r>
            <a:r>
              <a:rPr lang="en-US" dirty="0" err="1"/>
              <a:t>i</a:t>
            </a:r>
            <a:r>
              <a:rPr lang="en-US" dirty="0"/>
              <a:t>) + c(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2</a:t>
            </a:r>
            <a:r>
              <a:rPr lang="en-US" dirty="0">
                <a:solidFill>
                  <a:srgbClr val="FF0033"/>
                </a:solidFill>
              </a:rPr>
              <a:t>:    </a:t>
            </a:r>
            <a:r>
              <a:rPr lang="en-US" dirty="0"/>
              <a:t>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>
                <a:solidFill>
                  <a:srgbClr val="FF0033"/>
                </a:solidFill>
              </a:rPr>
              <a:t>a(i-100)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8420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26501117-261F-4E52-9460-F95E6B829D70}" type="slidenum">
              <a:rPr lang="en-US"/>
              <a:pPr/>
              <a:t>26</a:t>
            </a:fld>
            <a:r>
              <a:rPr lang="en-US"/>
              <a:t>-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Dependence Testing Complications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0918"/>
            <a:ext cx="8229600" cy="46752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Unknown loop bounds.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is the relationship between N and 10?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Triangular loops.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Must impose j </a:t>
            </a:r>
            <a:r>
              <a:rPr lang="en-US" dirty="0">
                <a:latin typeface="Symbol" pitchFamily="18" charset="2"/>
              </a:rPr>
              <a:t>&lt;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as an additional constraint.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957840" y="1855022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N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a(i+10)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2895600" y="3941820"/>
            <a:ext cx="27432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N</a:t>
            </a:r>
          </a:p>
          <a:p>
            <a:r>
              <a:rPr lang="en-US" dirty="0"/>
              <a:t>         do j = 1, i-1</a:t>
            </a:r>
          </a:p>
          <a:p>
            <a:r>
              <a:rPr lang="en-US" dirty="0">
                <a:solidFill>
                  <a:srgbClr val="FF0033"/>
                </a:solidFill>
              </a:rPr>
              <a:t> S:</a:t>
            </a:r>
            <a:r>
              <a:rPr lang="en-US" dirty="0"/>
              <a:t>   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i,j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j,i</a:t>
            </a:r>
            <a:r>
              <a:rPr lang="en-US" dirty="0">
                <a:solidFill>
                  <a:srgbClr val="FF0033"/>
                </a:solidFill>
              </a:rPr>
              <a:t>)</a:t>
            </a:r>
            <a:endParaRPr lang="en-US" dirty="0"/>
          </a:p>
          <a:p>
            <a:r>
              <a:rPr lang="en-US" dirty="0"/>
              <a:t>         end do</a:t>
            </a:r>
          </a:p>
          <a:p>
            <a:r>
              <a:rPr lang="en-US" dirty="0"/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2316042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F1835EA-C0F7-4827-9173-CA9F18575B4E}" type="slidenum">
              <a:rPr lang="en-US"/>
              <a:pPr/>
              <a:t>27</a:t>
            </a:fld>
            <a:r>
              <a:rPr lang="en-US"/>
              <a:t>-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Complications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User 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Same problem as unknown loop bounds, but occur due to some loop transformations (e.g., normalization).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205706" y="2501106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10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i+k</a:t>
            </a:r>
            <a:r>
              <a:rPr lang="en-US" dirty="0">
                <a:solidFill>
                  <a:srgbClr val="FF0033"/>
                </a:solidFill>
              </a:rPr>
              <a:t>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3872706" y="2470944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L, H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2819400" y="5359679"/>
            <a:ext cx="2667000" cy="9159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  do </a:t>
            </a:r>
            <a:r>
              <a:rPr lang="en-US" dirty="0" err="1"/>
              <a:t>i</a:t>
            </a:r>
            <a:r>
              <a:rPr lang="en-US" dirty="0"/>
              <a:t> = 1, H-L</a:t>
            </a:r>
          </a:p>
          <a:p>
            <a:r>
              <a:rPr lang="en-US" dirty="0">
                <a:solidFill>
                  <a:srgbClr val="FF0033"/>
                </a:solidFill>
              </a:rPr>
              <a:t>S</a:t>
            </a:r>
            <a:r>
              <a:rPr lang="en-US" baseline="-25000" dirty="0">
                <a:solidFill>
                  <a:srgbClr val="FF0033"/>
                </a:solidFill>
              </a:rPr>
              <a:t>1</a:t>
            </a:r>
            <a:r>
              <a:rPr lang="en-US" dirty="0">
                <a:solidFill>
                  <a:srgbClr val="FF0033"/>
                </a:solidFill>
              </a:rPr>
              <a:t>:</a:t>
            </a:r>
            <a:r>
              <a:rPr lang="en-US" dirty="0"/>
              <a:t>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i+L</a:t>
            </a:r>
            <a:r>
              <a:rPr lang="en-US" dirty="0">
                <a:solidFill>
                  <a:srgbClr val="FF0033"/>
                </a:solidFill>
              </a:rPr>
              <a:t>)</a:t>
            </a:r>
            <a:r>
              <a:rPr lang="en-US" dirty="0"/>
              <a:t> = </a:t>
            </a:r>
            <a:r>
              <a:rPr lang="en-US" dirty="0">
                <a:solidFill>
                  <a:srgbClr val="FF0033"/>
                </a:solidFill>
              </a:rPr>
              <a:t>a(i+L-1)</a:t>
            </a:r>
            <a:endParaRPr lang="en-US" dirty="0"/>
          </a:p>
          <a:p>
            <a:r>
              <a:rPr lang="en-US" dirty="0"/>
              <a:t>      end do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3657600" y="4800600"/>
            <a:ext cx="430212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33"/>
                </a:solidFill>
                <a:latin typeface="Symbol" pitchFamily="18" charset="2"/>
              </a:rPr>
              <a:t>ß</a:t>
            </a:r>
          </a:p>
        </p:txBody>
      </p:sp>
    </p:spTree>
    <p:extLst>
      <p:ext uri="{BB962C8B-B14F-4D97-AF65-F5344CB8AC3E}">
        <p14:creationId xmlns:p14="http://schemas.microsoft.com/office/powerpoint/2010/main" val="264455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4939188-CE17-4025-AE95-F6C6898AC359}" type="slidenum">
              <a:rPr lang="en-US"/>
              <a:pPr/>
              <a:t>28</a:t>
            </a:fld>
            <a:r>
              <a:rPr lang="en-US"/>
              <a:t>-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Complications: Scalars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x</a:t>
            </a:r>
            <a:r>
              <a:rPr lang="en-US"/>
              <a:t> = </a:t>
            </a:r>
            <a:r>
              <a:rPr lang="en-US">
                <a:solidFill>
                  <a:schemeClr val="tx2"/>
                </a:solidFill>
              </a:rPr>
              <a:t>a(i)</a:t>
            </a:r>
            <a:endParaRPr lang="en-US"/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b(i)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x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5181600" y="14478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x(i)</a:t>
            </a:r>
            <a:r>
              <a:rPr lang="en-US"/>
              <a:t> = </a:t>
            </a:r>
            <a:r>
              <a:rPr lang="en-US">
                <a:solidFill>
                  <a:schemeClr val="tx2"/>
                </a:solidFill>
              </a:rPr>
              <a:t>a(i)</a:t>
            </a:r>
            <a:endParaRPr lang="en-US"/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b(i)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x(i)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26670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j = N-1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a(j)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chemeClr val="tx2"/>
                </a:solidFill>
              </a:rPr>
              <a:t>j = j - 1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20" name="Text Box 8"/>
          <p:cNvSpPr txBox="1">
            <a:spLocks noChangeArrowheads="1"/>
          </p:cNvSpPr>
          <p:nvPr/>
        </p:nvSpPr>
        <p:spPr bwMode="auto">
          <a:xfrm>
            <a:off x="5181600" y="3048000"/>
            <a:ext cx="2667000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 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a(N-i)</a:t>
            </a:r>
          </a:p>
          <a:p>
            <a:r>
              <a:rPr lang="en-US">
                <a:solidFill>
                  <a:srgbClr val="FF0033"/>
                </a:solidFill>
              </a:rPr>
              <a:t> </a:t>
            </a:r>
            <a:endParaRPr lang="en-US"/>
          </a:p>
          <a:p>
            <a:r>
              <a:rPr lang="en-US"/>
              <a:t>      end do</a:t>
            </a:r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1219200" y="4935538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 sum = 0</a:t>
            </a:r>
          </a:p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sum</a:t>
            </a:r>
            <a:r>
              <a:rPr lang="en-US"/>
              <a:t> = </a:t>
            </a:r>
            <a:r>
              <a:rPr lang="en-US">
                <a:solidFill>
                  <a:srgbClr val="FF0033"/>
                </a:solidFill>
              </a:rPr>
              <a:t>sum </a:t>
            </a:r>
            <a:r>
              <a:rPr lang="en-US"/>
              <a:t>+ a(i)</a:t>
            </a:r>
            <a:endParaRPr lang="en-US">
              <a:solidFill>
                <a:srgbClr val="FF0033"/>
              </a:solidFill>
            </a:endParaRPr>
          </a:p>
          <a:p>
            <a:r>
              <a:rPr lang="en-US"/>
              <a:t>     end do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5181600" y="4953000"/>
            <a:ext cx="29718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do i = 1, N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sum(i)</a:t>
            </a:r>
            <a:r>
              <a:rPr lang="en-US"/>
              <a:t> = a(i)</a:t>
            </a:r>
            <a:endParaRPr lang="en-US">
              <a:solidFill>
                <a:srgbClr val="FF0033"/>
              </a:solidFill>
            </a:endParaRPr>
          </a:p>
          <a:p>
            <a:r>
              <a:rPr lang="en-US"/>
              <a:t>     end do</a:t>
            </a:r>
          </a:p>
          <a:p>
            <a:r>
              <a:rPr lang="en-US"/>
              <a:t>     sum +=  sum(i)   i = 1, N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3986213" y="16764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3986213" y="34290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3986213" y="5181600"/>
            <a:ext cx="585787" cy="5794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33"/>
                </a:solidFill>
                <a:latin typeface="Symbol" pitchFamily="18" charset="2"/>
              </a:rPr>
              <a:t>Þ</a:t>
            </a:r>
            <a:endParaRPr lang="en-US" sz="240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689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DCE3523-EC0C-4BC3-8339-BF05E8B74CAE}" type="slidenum">
              <a:rPr lang="en-US"/>
              <a:pPr/>
              <a:t>29</a:t>
            </a:fld>
            <a:r>
              <a:rPr lang="en-US"/>
              <a:t>-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Serious Complications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Aliases.</a:t>
            </a:r>
          </a:p>
          <a:p>
            <a:pPr lvl="1"/>
            <a:r>
              <a:rPr lang="en-US" dirty="0"/>
              <a:t>Equivalence Statements in Fortran: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real a(10,10), b(10)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makes b the same as the first column of a.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Common blocks: Fortran’s way of having shared/global variables.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common /shared/</a:t>
            </a:r>
            <a:r>
              <a:rPr lang="en-US" dirty="0" err="1"/>
              <a:t>a,b,c</a:t>
            </a:r>
            <a:br>
              <a:rPr lang="en-US" dirty="0"/>
            </a:br>
            <a:r>
              <a:rPr lang="en-US" dirty="0"/>
              <a:t>              :</a:t>
            </a:r>
            <a:br>
              <a:rPr lang="en-US" dirty="0"/>
            </a:br>
            <a:r>
              <a:rPr lang="en-US" dirty="0"/>
              <a:t>              :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subroutine </a:t>
            </a:r>
            <a:r>
              <a:rPr lang="en-US" dirty="0" err="1"/>
              <a:t>foo</a:t>
            </a:r>
            <a:r>
              <a:rPr lang="en-US" dirty="0"/>
              <a:t> (…)</a:t>
            </a:r>
            <a:br>
              <a:rPr lang="en-US" dirty="0"/>
            </a:br>
            <a:r>
              <a:rPr lang="en-US" dirty="0"/>
              <a:t>common /shared/</a:t>
            </a:r>
            <a:r>
              <a:rPr lang="en-US" dirty="0" err="1"/>
              <a:t>a,b,c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33"/>
                </a:solidFill>
              </a:rPr>
              <a:t>common /shared/</a:t>
            </a:r>
            <a:r>
              <a:rPr lang="en-US" dirty="0" err="1">
                <a:solidFill>
                  <a:srgbClr val="FF0033"/>
                </a:solidFill>
              </a:rPr>
              <a:t>x,y,z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C1E7729-53CD-4AB1-A146-989D78EC566D}" type="slidenum">
              <a:rPr lang="en-US"/>
              <a:pPr/>
              <a:t>3</a:t>
            </a:fld>
            <a:r>
              <a:rPr lang="en-US"/>
              <a:t>-</a:t>
            </a:r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Anti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uses a data value that S</a:t>
            </a:r>
            <a:r>
              <a:rPr lang="en-US" sz="2000" baseline="-25000"/>
              <a:t>j</a:t>
            </a:r>
            <a:r>
              <a:rPr lang="en-US" sz="2000"/>
              <a:t> computes.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It implies that S</a:t>
            </a:r>
            <a:r>
              <a:rPr lang="en-US" sz="2000" baseline="-25000"/>
              <a:t>i</a:t>
            </a:r>
            <a:r>
              <a:rPr lang="en-US" sz="2000"/>
              <a:t> must be executed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8099" name="Object 3"/>
          <p:cNvGraphicFramePr>
            <a:graphicFrameLocks noChangeAspect="1"/>
          </p:cNvGraphicFramePr>
          <p:nvPr/>
        </p:nvGraphicFramePr>
        <p:xfrm>
          <a:off x="3536950" y="5588000"/>
          <a:ext cx="2387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355320" progId="Equation.3">
                  <p:embed/>
                </p:oleObj>
              </mc:Choice>
              <mc:Fallback>
                <p:oleObj name="Equation" r:id="rId3" imgW="2387520" imgH="355320" progId="Equation.3">
                  <p:embed/>
                  <p:pic>
                    <p:nvPicPr>
                      <p:cNvPr id="388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588000"/>
                        <a:ext cx="23876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8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</p:txBody>
      </p:sp>
    </p:spTree>
    <p:extLst>
      <p:ext uri="{BB962C8B-B14F-4D97-AF65-F5344CB8AC3E}">
        <p14:creationId xmlns:p14="http://schemas.microsoft.com/office/powerpoint/2010/main" val="336716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74F4990-810A-4146-9DA0-8EBCA47961C7}" type="slidenum">
              <a:rPr lang="en-US"/>
              <a:pPr/>
              <a:t>30</a:t>
            </a:fld>
            <a:r>
              <a:rPr lang="en-US"/>
              <a:t>-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3267075" y="27273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sp>
        <p:nvSpPr>
          <p:cNvPr id="407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23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48BAD9C-AF22-4718-8557-71B1A3EBB640}" type="slidenum">
              <a:rPr lang="en-US"/>
              <a:pPr/>
              <a:t>31</a:t>
            </a:fld>
            <a:r>
              <a:rPr lang="en-US"/>
              <a:t>-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3522263" y="2743200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...        	= a(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</a:t>
            </a:r>
            <a:endParaRPr lang="en-US" dirty="0"/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graphicFrame>
        <p:nvGraphicFramePr>
          <p:cNvPr id="4638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623011"/>
              </p:ext>
            </p:extLst>
          </p:nvPr>
        </p:nvGraphicFramePr>
        <p:xfrm>
          <a:off x="3107331" y="3352800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46387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331" y="3352800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07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F3AB1386-8DA9-402E-9FD8-E696C94A8112}" type="slidenum">
              <a:rPr lang="en-US"/>
              <a:pPr/>
              <a:t>32</a:t>
            </a:fld>
            <a:r>
              <a:rPr lang="en-US"/>
              <a:t>-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267075" y="26511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b(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…	= b(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graphicFrame>
        <p:nvGraphicFramePr>
          <p:cNvPr id="46489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33823"/>
              </p:ext>
            </p:extLst>
          </p:nvPr>
        </p:nvGraphicFramePr>
        <p:xfrm>
          <a:off x="2921793" y="4114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489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793" y="4114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-</a:t>
            </a:r>
            <a:fld id="{B5FD27A7-EBDF-4398-A88D-8789D77A2E35}" type="slidenum">
              <a:rPr lang="en-US"/>
              <a:pPr/>
              <a:t>33</a:t>
            </a:fld>
            <a:r>
              <a:rPr lang="en-US"/>
              <a:t>-</a:t>
            </a: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267075" y="2498725"/>
            <a:ext cx="2405146" cy="341632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</a:t>
            </a:r>
            <a:r>
              <a:rPr lang="en-US" dirty="0">
                <a:solidFill>
                  <a:srgbClr val="FF0033"/>
                </a:solidFill>
              </a:rPr>
              <a:t>c(</a:t>
            </a:r>
            <a:r>
              <a:rPr lang="en-US" dirty="0" err="1">
                <a:solidFill>
                  <a:srgbClr val="FF0033"/>
                </a:solidFill>
              </a:rPr>
              <a:t>i</a:t>
            </a:r>
            <a:r>
              <a:rPr lang="en-US" dirty="0">
                <a:solidFill>
                  <a:srgbClr val="FF0033"/>
                </a:solidFill>
              </a:rPr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>
                <a:solidFill>
                  <a:srgbClr val="FF0033"/>
                </a:solidFill>
              </a:rPr>
              <a:t>         …	= c(i-1, j)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end do</a:t>
            </a:r>
          </a:p>
        </p:txBody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36662"/>
            <a:ext cx="8229600" cy="452596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dependence is said to be </a:t>
            </a:r>
            <a:r>
              <a:rPr lang="en-US" sz="2400" dirty="0">
                <a:solidFill>
                  <a:srgbClr val="FF0033"/>
                </a:solidFill>
              </a:rPr>
              <a:t>carried</a:t>
            </a:r>
            <a:r>
              <a:rPr lang="en-US" sz="2400" dirty="0"/>
              <a:t> by a loop if the loop is the outmost loop whose removal eliminates the dependence. If a dependence is not carried by the loop, it is </a:t>
            </a:r>
            <a:r>
              <a:rPr lang="en-US" sz="2400" dirty="0">
                <a:solidFill>
                  <a:srgbClr val="FF0033"/>
                </a:solidFill>
              </a:rPr>
              <a:t>loop-independent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432495"/>
              </p:ext>
            </p:extLst>
          </p:nvPr>
        </p:nvGraphicFramePr>
        <p:xfrm>
          <a:off x="2862262" y="4800600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12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4800600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567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B7F7342-E29B-4B4E-9E64-F74535A3A232}" type="slidenum">
              <a:rPr lang="en-US"/>
              <a:pPr/>
              <a:t>34</a:t>
            </a:fld>
            <a:r>
              <a:rPr lang="en-US"/>
              <a:t>-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dependence is said to be </a:t>
            </a:r>
            <a:r>
              <a:rPr lang="en-US" dirty="0">
                <a:solidFill>
                  <a:srgbClr val="FF0033"/>
                </a:solidFill>
              </a:rPr>
              <a:t>carried</a:t>
            </a:r>
            <a:r>
              <a:rPr lang="en-US" dirty="0"/>
              <a:t> by a loop if the loop is the outmost loop whose removal eliminates the dependence. If a dependence is not carried by the loop, it is </a:t>
            </a:r>
            <a:r>
              <a:rPr lang="en-US" dirty="0">
                <a:solidFill>
                  <a:srgbClr val="FF0033"/>
                </a:solidFill>
              </a:rPr>
              <a:t>loop-independent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Outermost loop with a non “=“ direction carries dependence!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267075" y="2165350"/>
            <a:ext cx="2405146" cy="3754874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2, n-1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a(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...        	= a(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b(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b(</a:t>
            </a:r>
            <a:r>
              <a:rPr lang="en-US" dirty="0" err="1"/>
              <a:t>i</a:t>
            </a:r>
            <a:r>
              <a:rPr lang="en-US" dirty="0"/>
              <a:t>, j-1)</a:t>
            </a:r>
          </a:p>
          <a:p>
            <a:pPr>
              <a:tabLst>
                <a:tab pos="1370013" algn="l"/>
              </a:tabLst>
            </a:pPr>
            <a:endParaRPr lang="en-US" dirty="0"/>
          </a:p>
          <a:p>
            <a:pPr>
              <a:tabLst>
                <a:tab pos="1370013" algn="l"/>
              </a:tabLst>
            </a:pPr>
            <a:r>
              <a:rPr lang="en-US" dirty="0"/>
              <a:t>        c(</a:t>
            </a:r>
            <a:r>
              <a:rPr lang="en-US" dirty="0" err="1"/>
              <a:t>i</a:t>
            </a:r>
            <a:r>
              <a:rPr lang="en-US" dirty="0"/>
              <a:t>, j)	= …</a:t>
            </a:r>
          </a:p>
          <a:p>
            <a:pPr>
              <a:tabLst>
                <a:tab pos="1370013" algn="l"/>
              </a:tabLst>
            </a:pPr>
            <a:r>
              <a:rPr lang="en-US" dirty="0"/>
              <a:t>         …	= c(i-1, j)</a:t>
            </a:r>
            <a:endParaRPr lang="en-US" dirty="0">
              <a:solidFill>
                <a:srgbClr val="FF0033"/>
              </a:solidFill>
            </a:endParaRPr>
          </a:p>
          <a:p>
            <a:pPr>
              <a:tabLst>
                <a:tab pos="1370013" algn="l"/>
              </a:tabLst>
            </a:pPr>
            <a:r>
              <a:rPr lang="en-US" dirty="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 dirty="0"/>
              <a:t>end do</a:t>
            </a:r>
          </a:p>
          <a:p>
            <a:pPr>
              <a:tabLst>
                <a:tab pos="1370013" algn="l"/>
              </a:tabLst>
            </a:pPr>
            <a:endParaRPr lang="en-US" sz="2000" dirty="0"/>
          </a:p>
        </p:txBody>
      </p:sp>
      <p:graphicFrame>
        <p:nvGraphicFramePr>
          <p:cNvPr id="4659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2713"/>
              </p:ext>
            </p:extLst>
          </p:nvPr>
        </p:nvGraphicFramePr>
        <p:xfrm>
          <a:off x="2609850" y="2793206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393480" progId="Equation.3">
                  <p:embed/>
                </p:oleObj>
              </mc:Choice>
              <mc:Fallback>
                <p:oleObj name="Equation" r:id="rId3" imgW="419040" imgH="393480" progId="Equation.3">
                  <p:embed/>
                  <p:pic>
                    <p:nvPicPr>
                      <p:cNvPr id="46592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793206"/>
                        <a:ext cx="41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85124"/>
              </p:ext>
            </p:extLst>
          </p:nvPr>
        </p:nvGraphicFramePr>
        <p:xfrm>
          <a:off x="2589491" y="3562838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659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491" y="3562838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059014"/>
              </p:ext>
            </p:extLst>
          </p:nvPr>
        </p:nvGraphicFramePr>
        <p:xfrm>
          <a:off x="2624137" y="4365627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65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7" y="4365627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01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7D3A9F6-2CB7-4A81-9E92-7D48F8289A2D}" type="slidenum">
              <a:rPr lang="en-US"/>
              <a:pPr/>
              <a:t>35</a:t>
            </a:fld>
            <a:r>
              <a:rPr lang="en-US"/>
              <a:t>-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975" y="2684463"/>
            <a:ext cx="6689725" cy="1387475"/>
          </a:xfrm>
        </p:spPr>
        <p:txBody>
          <a:bodyPr/>
          <a:lstStyle/>
          <a:p>
            <a:pPr indent="-1588">
              <a:buFont typeface="Wingdings" pitchFamily="2" charset="2"/>
              <a:buNone/>
            </a:pPr>
            <a:r>
              <a:rPr lang="en-US" sz="2400">
                <a:solidFill>
                  <a:srgbClr val="FF0033"/>
                </a:solidFill>
              </a:rPr>
              <a:t>The iterations of a loop may be executed in parallel with one another if and only if no dependences are carried by the loop!</a:t>
            </a:r>
          </a:p>
        </p:txBody>
      </p:sp>
    </p:spTree>
    <p:extLst>
      <p:ext uri="{BB962C8B-B14F-4D97-AF65-F5344CB8AC3E}">
        <p14:creationId xmlns:p14="http://schemas.microsoft.com/office/powerpoint/2010/main" val="349910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099510E-D15D-4D83-AE05-ACA7AA900F5D}" type="slidenum">
              <a:rPr lang="en-US"/>
              <a:pPr/>
              <a:t>36</a:t>
            </a:fld>
            <a:r>
              <a:rPr lang="en-US"/>
              <a:t>-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j must be executed sequentially, but the iterations of loop i may be executed in parallel.</a:t>
            </a:r>
          </a:p>
          <a:p>
            <a:r>
              <a:rPr lang="en-US"/>
              <a:t>Outer loop parallelism.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2640013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b(i, j)	= …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 …	= b(i, j-1)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6944" name="Object 0"/>
          <p:cNvGraphicFramePr>
            <a:graphicFrameLocks noChangeAspect="1"/>
          </p:cNvGraphicFramePr>
          <p:nvPr/>
        </p:nvGraphicFramePr>
        <p:xfrm>
          <a:off x="730250" y="242093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694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2093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87" name="Group 43"/>
          <p:cNvGrpSpPr>
            <a:grpSpLocks/>
          </p:cNvGrpSpPr>
          <p:nvPr/>
        </p:nvGrpSpPr>
        <p:grpSpPr bwMode="auto">
          <a:xfrm>
            <a:off x="1676400" y="1031875"/>
            <a:ext cx="6523038" cy="3297238"/>
            <a:chOff x="1056" y="650"/>
            <a:chExt cx="4109" cy="2077"/>
          </a:xfrm>
        </p:grpSpPr>
        <p:sp>
          <p:nvSpPr>
            <p:cNvPr id="415750" name="Oval 6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2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3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4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5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56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757" name="AutoShape 13"/>
            <p:cNvCxnSpPr>
              <a:cxnSpLocks noChangeShapeType="1"/>
              <a:stCxn id="415750" idx="2"/>
              <a:endCxn id="415752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58" name="AutoShape 14"/>
            <p:cNvCxnSpPr>
              <a:cxnSpLocks noChangeShapeType="1"/>
              <a:stCxn id="415750" idx="3"/>
              <a:endCxn id="415754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59" name="AutoShape 15"/>
            <p:cNvCxnSpPr>
              <a:cxnSpLocks noChangeShapeType="1"/>
              <a:stCxn id="415750" idx="5"/>
              <a:endCxn id="415755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0" name="AutoShape 16"/>
            <p:cNvCxnSpPr>
              <a:cxnSpLocks noChangeShapeType="1"/>
              <a:stCxn id="415750" idx="6"/>
              <a:endCxn id="415756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1" name="AutoShape 17"/>
            <p:cNvCxnSpPr>
              <a:cxnSpLocks noChangeShapeType="1"/>
              <a:stCxn id="415754" idx="2"/>
              <a:endCxn id="415753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2" name="AutoShape 18"/>
            <p:cNvCxnSpPr>
              <a:cxnSpLocks noChangeShapeType="1"/>
              <a:stCxn id="415752" idx="2"/>
              <a:endCxn id="415753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3" name="AutoShape 19"/>
            <p:cNvCxnSpPr>
              <a:cxnSpLocks noChangeShapeType="1"/>
              <a:stCxn id="415755" idx="2"/>
              <a:endCxn id="415753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64" name="AutoShape 20"/>
            <p:cNvCxnSpPr>
              <a:cxnSpLocks noChangeShapeType="1"/>
              <a:stCxn id="415756" idx="2"/>
              <a:endCxn id="415753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5768" name="Group 24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5765" name="Oval 21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5766" name="Oval 22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5767" name="Oval 23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5769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70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5771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5772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5773" name="AutoShape 29"/>
            <p:cNvCxnSpPr>
              <a:cxnSpLocks noChangeShapeType="1"/>
              <a:stCxn id="415771" idx="1"/>
              <a:endCxn id="415750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5774" name="AutoShape 30"/>
            <p:cNvCxnSpPr>
              <a:cxnSpLocks noChangeShapeType="1"/>
              <a:stCxn id="415772" idx="1"/>
              <a:endCxn id="415753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5776" name="Rectangle 32"/>
            <p:cNvSpPr>
              <a:spLocks noChangeArrowheads="1"/>
            </p:cNvSpPr>
            <p:nvPr/>
          </p:nvSpPr>
          <p:spPr bwMode="auto">
            <a:xfrm>
              <a:off x="1056" y="1314"/>
              <a:ext cx="1584" cy="77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5778" name="Oval 34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5781" name="AutoShape 37"/>
            <p:cNvCxnSpPr>
              <a:cxnSpLocks noChangeShapeType="1"/>
              <a:stCxn id="415776" idx="3"/>
              <a:endCxn id="415778" idx="2"/>
            </p:cNvCxnSpPr>
            <p:nvPr/>
          </p:nvCxnSpPr>
          <p:spPr bwMode="auto">
            <a:xfrm>
              <a:off x="2646" y="1702"/>
              <a:ext cx="612" cy="145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5783" name="Text Box 39"/>
            <p:cNvSpPr txBox="1">
              <a:spLocks noChangeArrowheads="1"/>
            </p:cNvSpPr>
            <p:nvPr/>
          </p:nvSpPr>
          <p:spPr bwMode="auto">
            <a:xfrm>
              <a:off x="3494" y="842"/>
              <a:ext cx="31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i=2</a:t>
              </a:r>
            </a:p>
          </p:txBody>
        </p:sp>
        <p:sp>
          <p:nvSpPr>
            <p:cNvPr id="415784" name="Text Box 40"/>
            <p:cNvSpPr txBox="1">
              <a:spLocks noChangeArrowheads="1"/>
            </p:cNvSpPr>
            <p:nvPr/>
          </p:nvSpPr>
          <p:spPr bwMode="auto">
            <a:xfrm>
              <a:off x="3840" y="1152"/>
              <a:ext cx="31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i=3</a:t>
              </a:r>
            </a:p>
          </p:txBody>
        </p:sp>
        <p:sp>
          <p:nvSpPr>
            <p:cNvPr id="415785" name="Text Box 41"/>
            <p:cNvSpPr txBox="1">
              <a:spLocks noChangeArrowheads="1"/>
            </p:cNvSpPr>
            <p:nvPr/>
          </p:nvSpPr>
          <p:spPr bwMode="auto">
            <a:xfrm>
              <a:off x="4176" y="1152"/>
              <a:ext cx="45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i=n-2</a:t>
              </a:r>
            </a:p>
          </p:txBody>
        </p:sp>
        <p:sp>
          <p:nvSpPr>
            <p:cNvPr id="415786" name="Text Box 42"/>
            <p:cNvSpPr txBox="1">
              <a:spLocks noChangeArrowheads="1"/>
            </p:cNvSpPr>
            <p:nvPr/>
          </p:nvSpPr>
          <p:spPr bwMode="auto">
            <a:xfrm>
              <a:off x="4560" y="816"/>
              <a:ext cx="42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77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24F3B7E-2479-43CA-8C0B-0129DA3C31D7}" type="slidenum">
              <a:rPr lang="en-US"/>
              <a:pPr/>
              <a:t>37</a:t>
            </a:fld>
            <a:r>
              <a:rPr lang="en-US"/>
              <a:t>-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i must be executed sequentially, but the iterations of loop j may be executed in parallel.</a:t>
            </a:r>
          </a:p>
          <a:p>
            <a:r>
              <a:rPr lang="en-US"/>
              <a:t>Inner loop parallelism.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2640013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37001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b(i, j)	= …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     …	= b(i-1, j)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37001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796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02494"/>
              </p:ext>
            </p:extLst>
          </p:nvPr>
        </p:nvGraphicFramePr>
        <p:xfrm>
          <a:off x="755650" y="28321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796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21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812" name="Group 44"/>
          <p:cNvGrpSpPr>
            <a:grpSpLocks/>
          </p:cNvGrpSpPr>
          <p:nvPr/>
        </p:nvGrpSpPr>
        <p:grpSpPr bwMode="auto">
          <a:xfrm>
            <a:off x="1676400" y="1336675"/>
            <a:ext cx="7269163" cy="3311525"/>
            <a:chOff x="1056" y="650"/>
            <a:chExt cx="4579" cy="2086"/>
          </a:xfrm>
        </p:grpSpPr>
        <p:sp>
          <p:nvSpPr>
            <p:cNvPr id="416775" name="Oval 7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6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7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8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79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80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781" name="AutoShape 13"/>
            <p:cNvCxnSpPr>
              <a:cxnSpLocks noChangeShapeType="1"/>
              <a:stCxn id="416775" idx="2"/>
              <a:endCxn id="416776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2" name="AutoShape 14"/>
            <p:cNvCxnSpPr>
              <a:cxnSpLocks noChangeShapeType="1"/>
              <a:stCxn id="416775" idx="3"/>
              <a:endCxn id="416778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3" name="AutoShape 15"/>
            <p:cNvCxnSpPr>
              <a:cxnSpLocks noChangeShapeType="1"/>
              <a:stCxn id="416775" idx="5"/>
              <a:endCxn id="416779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4" name="AutoShape 16"/>
            <p:cNvCxnSpPr>
              <a:cxnSpLocks noChangeShapeType="1"/>
              <a:stCxn id="416775" idx="6"/>
              <a:endCxn id="416780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5" name="AutoShape 17"/>
            <p:cNvCxnSpPr>
              <a:cxnSpLocks noChangeShapeType="1"/>
              <a:stCxn id="416778" idx="2"/>
              <a:endCxn id="416777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6" name="AutoShape 18"/>
            <p:cNvCxnSpPr>
              <a:cxnSpLocks noChangeShapeType="1"/>
              <a:stCxn id="416776" idx="2"/>
              <a:endCxn id="416777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7" name="AutoShape 19"/>
            <p:cNvCxnSpPr>
              <a:cxnSpLocks noChangeShapeType="1"/>
              <a:stCxn id="416779" idx="2"/>
              <a:endCxn id="416777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88" name="AutoShape 20"/>
            <p:cNvCxnSpPr>
              <a:cxnSpLocks noChangeShapeType="1"/>
              <a:stCxn id="416780" idx="2"/>
              <a:endCxn id="416777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6789" name="Group 21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6790" name="Oval 22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6791" name="Oval 23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6792" name="Oval 24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6793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94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795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6796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6797" name="AutoShape 29"/>
            <p:cNvCxnSpPr>
              <a:cxnSpLocks noChangeShapeType="1"/>
              <a:stCxn id="416795" idx="1"/>
              <a:endCxn id="416775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6798" name="AutoShape 30"/>
            <p:cNvCxnSpPr>
              <a:cxnSpLocks noChangeShapeType="1"/>
              <a:stCxn id="416796" idx="1"/>
              <a:endCxn id="416777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6799" name="Rectangle 31"/>
            <p:cNvSpPr>
              <a:spLocks noChangeArrowheads="1"/>
            </p:cNvSpPr>
            <p:nvPr/>
          </p:nvSpPr>
          <p:spPr bwMode="auto">
            <a:xfrm>
              <a:off x="1056" y="1536"/>
              <a:ext cx="1584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6800" name="Oval 32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801" name="AutoShape 33"/>
            <p:cNvCxnSpPr>
              <a:cxnSpLocks noChangeShapeType="1"/>
              <a:stCxn id="416799" idx="3"/>
              <a:endCxn id="416800" idx="2"/>
            </p:cNvCxnSpPr>
            <p:nvPr/>
          </p:nvCxnSpPr>
          <p:spPr bwMode="auto">
            <a:xfrm>
              <a:off x="2646" y="1728"/>
              <a:ext cx="612" cy="11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6802" name="Text Box 34"/>
            <p:cNvSpPr txBox="1">
              <a:spLocks noChangeArrowheads="1"/>
            </p:cNvSpPr>
            <p:nvPr/>
          </p:nvSpPr>
          <p:spPr bwMode="auto">
            <a:xfrm>
              <a:off x="3494" y="84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j=2</a:t>
              </a:r>
            </a:p>
          </p:txBody>
        </p:sp>
        <p:sp>
          <p:nvSpPr>
            <p:cNvPr id="416803" name="Text Box 35"/>
            <p:cNvSpPr txBox="1">
              <a:spLocks noChangeArrowheads="1"/>
            </p:cNvSpPr>
            <p:nvPr/>
          </p:nvSpPr>
          <p:spPr bwMode="auto">
            <a:xfrm>
              <a:off x="3840" y="115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j=3</a:t>
              </a:r>
            </a:p>
          </p:txBody>
        </p:sp>
        <p:sp>
          <p:nvSpPr>
            <p:cNvPr id="416804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50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j=m-2</a:t>
              </a:r>
            </a:p>
          </p:txBody>
        </p:sp>
        <p:sp>
          <p:nvSpPr>
            <p:cNvPr id="416805" name="Text Box 37"/>
            <p:cNvSpPr txBox="1">
              <a:spLocks noChangeArrowheads="1"/>
            </p:cNvSpPr>
            <p:nvPr/>
          </p:nvSpPr>
          <p:spPr bwMode="auto">
            <a:xfrm>
              <a:off x="4560" y="816"/>
              <a:ext cx="48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j=m-1</a:t>
              </a:r>
            </a:p>
          </p:txBody>
        </p:sp>
        <p:sp>
          <p:nvSpPr>
            <p:cNvPr id="416806" name="Rectangle 38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6807" name="Rectangle 39"/>
            <p:cNvSpPr>
              <a:spLocks noChangeArrowheads="1"/>
            </p:cNvSpPr>
            <p:nvPr/>
          </p:nvSpPr>
          <p:spPr bwMode="auto">
            <a:xfrm>
              <a:off x="4128" y="720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6808" name="AutoShape 40"/>
            <p:cNvCxnSpPr>
              <a:cxnSpLocks noChangeShapeType="1"/>
              <a:stCxn id="416806" idx="2"/>
              <a:endCxn id="416807" idx="0"/>
            </p:cNvCxnSpPr>
            <p:nvPr/>
          </p:nvCxnSpPr>
          <p:spPr bwMode="auto">
            <a:xfrm rot="5400000" flipH="1" flipV="1">
              <a:off x="3145" y="1727"/>
              <a:ext cx="2016" cy="1"/>
            </a:xfrm>
            <a:prstGeom prst="curvedConnector5">
              <a:avLst>
                <a:gd name="adj1" fmla="val -7144"/>
                <a:gd name="adj2" fmla="val 144299995"/>
                <a:gd name="adj3" fmla="val 10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6810" name="Text Box 42"/>
            <p:cNvSpPr txBox="1">
              <a:spLocks noChangeArrowheads="1"/>
            </p:cNvSpPr>
            <p:nvPr/>
          </p:nvSpPr>
          <p:spPr bwMode="auto">
            <a:xfrm>
              <a:off x="5232" y="1632"/>
              <a:ext cx="40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i=i+1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4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51A6855-D4B7-4E12-88C3-49F9CECADB32}" type="slidenum">
              <a:rPr lang="en-US"/>
              <a:pPr/>
              <a:t>38</a:t>
            </a:fld>
            <a:r>
              <a:rPr lang="en-US"/>
              <a:t>-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Parallelization - Example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Iterations of loop i must be executed sequentially, but the iterations of loop j may be executed in parallel. </a:t>
            </a:r>
            <a:r>
              <a:rPr lang="en-US">
                <a:solidFill>
                  <a:srgbClr val="FF0033"/>
                </a:solidFill>
              </a:rPr>
              <a:t>Why?</a:t>
            </a:r>
            <a:endParaRPr lang="en-US"/>
          </a:p>
          <a:p>
            <a:r>
              <a:rPr lang="en-US"/>
              <a:t>Inner loop parallelism.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2752725" cy="1920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tabLst>
                <a:tab pos="1262063" algn="l"/>
              </a:tabLst>
            </a:pPr>
            <a:r>
              <a:rPr lang="en-US" sz="2000"/>
              <a:t>do i = 2, n-1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do j = 2, m-1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   b(i, j)	= …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       …	= b(i-1, j-1)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    end do</a:t>
            </a:r>
          </a:p>
          <a:p>
            <a:pPr>
              <a:tabLst>
                <a:tab pos="1262063" algn="l"/>
              </a:tabLst>
            </a:pPr>
            <a:r>
              <a:rPr lang="en-US" sz="2000"/>
              <a:t>end do</a:t>
            </a:r>
          </a:p>
        </p:txBody>
      </p:sp>
      <p:graphicFrame>
        <p:nvGraphicFramePr>
          <p:cNvPr id="46899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888269"/>
              </p:ext>
            </p:extLst>
          </p:nvPr>
        </p:nvGraphicFramePr>
        <p:xfrm>
          <a:off x="755650" y="28321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6899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21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798" name="Group 6"/>
          <p:cNvGrpSpPr>
            <a:grpSpLocks/>
          </p:cNvGrpSpPr>
          <p:nvPr/>
        </p:nvGrpSpPr>
        <p:grpSpPr bwMode="auto">
          <a:xfrm>
            <a:off x="1676400" y="1336675"/>
            <a:ext cx="7269163" cy="3311525"/>
            <a:chOff x="1056" y="650"/>
            <a:chExt cx="4579" cy="2086"/>
          </a:xfrm>
        </p:grpSpPr>
        <p:sp>
          <p:nvSpPr>
            <p:cNvPr id="417799" name="Oval 7"/>
            <p:cNvSpPr>
              <a:spLocks noChangeArrowheads="1"/>
            </p:cNvSpPr>
            <p:nvPr/>
          </p:nvSpPr>
          <p:spPr bwMode="auto">
            <a:xfrm>
              <a:off x="4083" y="966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0" name="AutoShape 8" descr="50%"/>
            <p:cNvSpPr>
              <a:spLocks noChangeArrowheads="1"/>
            </p:cNvSpPr>
            <p:nvPr/>
          </p:nvSpPr>
          <p:spPr bwMode="auto">
            <a:xfrm>
              <a:off x="321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4083" y="2352"/>
              <a:ext cx="135" cy="13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2" name="AutoShape 10" descr="50%"/>
            <p:cNvSpPr>
              <a:spLocks noChangeArrowheads="1"/>
            </p:cNvSpPr>
            <p:nvPr/>
          </p:nvSpPr>
          <p:spPr bwMode="auto">
            <a:xfrm>
              <a:off x="355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3" name="AutoShape 11" descr="50%"/>
            <p:cNvSpPr>
              <a:spLocks noChangeArrowheads="1"/>
            </p:cNvSpPr>
            <p:nvPr/>
          </p:nvSpPr>
          <p:spPr bwMode="auto">
            <a:xfrm>
              <a:off x="4656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04" name="AutoShape 12" descr="50%"/>
            <p:cNvSpPr>
              <a:spLocks noChangeArrowheads="1"/>
            </p:cNvSpPr>
            <p:nvPr/>
          </p:nvSpPr>
          <p:spPr bwMode="auto">
            <a:xfrm>
              <a:off x="4992" y="1248"/>
              <a:ext cx="142" cy="915"/>
            </a:xfrm>
            <a:prstGeom prst="roundRect">
              <a:avLst>
                <a:gd name="adj" fmla="val 50000"/>
              </a:avLst>
            </a:prstGeom>
            <a:pattFill prst="pct50">
              <a:fgClr>
                <a:srgbClr val="D0087F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05" name="AutoShape 13"/>
            <p:cNvCxnSpPr>
              <a:cxnSpLocks noChangeShapeType="1"/>
              <a:stCxn id="417799" idx="2"/>
              <a:endCxn id="417800" idx="0"/>
            </p:cNvCxnSpPr>
            <p:nvPr/>
          </p:nvCxnSpPr>
          <p:spPr bwMode="auto">
            <a:xfrm rot="10800000" flipV="1">
              <a:off x="3287" y="1034"/>
              <a:ext cx="790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6" name="AutoShape 14"/>
            <p:cNvCxnSpPr>
              <a:cxnSpLocks noChangeShapeType="1"/>
              <a:stCxn id="417799" idx="3"/>
              <a:endCxn id="417802" idx="0"/>
            </p:cNvCxnSpPr>
            <p:nvPr/>
          </p:nvCxnSpPr>
          <p:spPr bwMode="auto">
            <a:xfrm rot="5400000">
              <a:off x="3785" y="925"/>
              <a:ext cx="155" cy="480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7" name="AutoShape 15"/>
            <p:cNvCxnSpPr>
              <a:cxnSpLocks noChangeShapeType="1"/>
              <a:stCxn id="417799" idx="5"/>
              <a:endCxn id="417803" idx="0"/>
            </p:cNvCxnSpPr>
            <p:nvPr/>
          </p:nvCxnSpPr>
          <p:spPr bwMode="auto">
            <a:xfrm rot="16200000" flipH="1">
              <a:off x="4385" y="900"/>
              <a:ext cx="155" cy="529"/>
            </a:xfrm>
            <a:prstGeom prst="curvedConnector3">
              <a:avLst>
                <a:gd name="adj1" fmla="val 5613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8" name="AutoShape 16"/>
            <p:cNvCxnSpPr>
              <a:cxnSpLocks noChangeShapeType="1"/>
              <a:stCxn id="417799" idx="6"/>
              <a:endCxn id="417804" idx="0"/>
            </p:cNvCxnSpPr>
            <p:nvPr/>
          </p:nvCxnSpPr>
          <p:spPr bwMode="auto">
            <a:xfrm>
              <a:off x="4224" y="1034"/>
              <a:ext cx="839" cy="2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09" name="AutoShape 17"/>
            <p:cNvCxnSpPr>
              <a:cxnSpLocks noChangeShapeType="1"/>
              <a:stCxn id="417802" idx="2"/>
              <a:endCxn id="417801" idx="1"/>
            </p:cNvCxnSpPr>
            <p:nvPr/>
          </p:nvCxnSpPr>
          <p:spPr bwMode="auto">
            <a:xfrm rot="16200000" flipH="1">
              <a:off x="3764" y="2028"/>
              <a:ext cx="197" cy="480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0" name="AutoShape 18"/>
            <p:cNvCxnSpPr>
              <a:cxnSpLocks noChangeShapeType="1"/>
              <a:stCxn id="417800" idx="2"/>
              <a:endCxn id="417801" idx="2"/>
            </p:cNvCxnSpPr>
            <p:nvPr/>
          </p:nvCxnSpPr>
          <p:spPr bwMode="auto">
            <a:xfrm rot="16200000" flipH="1">
              <a:off x="3556" y="1900"/>
              <a:ext cx="251" cy="79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1" name="AutoShape 19"/>
            <p:cNvCxnSpPr>
              <a:cxnSpLocks noChangeShapeType="1"/>
              <a:stCxn id="417803" idx="2"/>
              <a:endCxn id="417801" idx="7"/>
            </p:cNvCxnSpPr>
            <p:nvPr/>
          </p:nvCxnSpPr>
          <p:spPr bwMode="auto">
            <a:xfrm rot="5400000">
              <a:off x="4364" y="2003"/>
              <a:ext cx="197" cy="529"/>
            </a:xfrm>
            <a:prstGeom prst="curvedConnector3">
              <a:avLst>
                <a:gd name="adj1" fmla="val 44671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12" name="AutoShape 20"/>
            <p:cNvCxnSpPr>
              <a:cxnSpLocks noChangeShapeType="1"/>
              <a:stCxn id="417804" idx="2"/>
              <a:endCxn id="417801" idx="6"/>
            </p:cNvCxnSpPr>
            <p:nvPr/>
          </p:nvCxnSpPr>
          <p:spPr bwMode="auto">
            <a:xfrm rot="5400000">
              <a:off x="4518" y="1875"/>
              <a:ext cx="251" cy="839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7813" name="Group 21"/>
            <p:cNvGrpSpPr>
              <a:grpSpLocks/>
            </p:cNvGrpSpPr>
            <p:nvPr/>
          </p:nvGrpSpPr>
          <p:grpSpPr bwMode="auto">
            <a:xfrm>
              <a:off x="4032" y="1728"/>
              <a:ext cx="238" cy="46"/>
              <a:chOff x="4032" y="1680"/>
              <a:chExt cx="238" cy="46"/>
            </a:xfrm>
          </p:grpSpPr>
          <p:sp>
            <p:nvSpPr>
              <p:cNvPr id="417814" name="Oval 22"/>
              <p:cNvSpPr>
                <a:spLocks noChangeAspect="1" noChangeArrowheads="1"/>
              </p:cNvSpPr>
              <p:nvPr/>
            </p:nvSpPr>
            <p:spPr bwMode="auto">
              <a:xfrm>
                <a:off x="4032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7815" name="Oval 23"/>
              <p:cNvSpPr>
                <a:spLocks noChangeAspect="1" noChangeArrowheads="1"/>
              </p:cNvSpPr>
              <p:nvPr/>
            </p:nvSpPr>
            <p:spPr bwMode="auto">
              <a:xfrm>
                <a:off x="4128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7816" name="Oval 24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46" cy="46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7817" name="Line 25"/>
            <p:cNvSpPr>
              <a:spLocks noChangeShapeType="1"/>
            </p:cNvSpPr>
            <p:nvPr/>
          </p:nvSpPr>
          <p:spPr bwMode="auto">
            <a:xfrm>
              <a:off x="4151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>
              <a:off x="4151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4742" y="650"/>
              <a:ext cx="4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fork</a:t>
              </a:r>
              <a:endParaRPr lang="en-US"/>
            </a:p>
          </p:txBody>
        </p:sp>
        <p:sp>
          <p:nvSpPr>
            <p:cNvPr id="417820" name="Text Box 28"/>
            <p:cNvSpPr txBox="1">
              <a:spLocks noChangeArrowheads="1"/>
            </p:cNvSpPr>
            <p:nvPr/>
          </p:nvSpPr>
          <p:spPr bwMode="auto">
            <a:xfrm>
              <a:off x="4800" y="2496"/>
              <a:ext cx="36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join</a:t>
              </a:r>
              <a:endParaRPr lang="en-US"/>
            </a:p>
          </p:txBody>
        </p:sp>
        <p:cxnSp>
          <p:nvCxnSpPr>
            <p:cNvPr id="417821" name="AutoShape 29"/>
            <p:cNvCxnSpPr>
              <a:cxnSpLocks noChangeShapeType="1"/>
              <a:stCxn id="417819" idx="1"/>
              <a:endCxn id="417799" idx="7"/>
            </p:cNvCxnSpPr>
            <p:nvPr/>
          </p:nvCxnSpPr>
          <p:spPr bwMode="auto">
            <a:xfrm rot="10800000" flipV="1">
              <a:off x="4198" y="766"/>
              <a:ext cx="544" cy="214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7822" name="AutoShape 30"/>
            <p:cNvCxnSpPr>
              <a:cxnSpLocks noChangeShapeType="1"/>
              <a:stCxn id="417820" idx="1"/>
              <a:endCxn id="417801" idx="5"/>
            </p:cNvCxnSpPr>
            <p:nvPr/>
          </p:nvCxnSpPr>
          <p:spPr bwMode="auto">
            <a:xfrm rot="10800000">
              <a:off x="4198" y="2473"/>
              <a:ext cx="602" cy="139"/>
            </a:xfrm>
            <a:prstGeom prst="curvedConnector2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7823" name="Rectangle 31"/>
            <p:cNvSpPr>
              <a:spLocks noChangeArrowheads="1"/>
            </p:cNvSpPr>
            <p:nvPr/>
          </p:nvSpPr>
          <p:spPr bwMode="auto">
            <a:xfrm>
              <a:off x="1056" y="1536"/>
              <a:ext cx="1584" cy="384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7824" name="Oval 32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46" cy="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25" name="AutoShape 33"/>
            <p:cNvCxnSpPr>
              <a:cxnSpLocks noChangeShapeType="1"/>
              <a:stCxn id="417823" idx="3"/>
              <a:endCxn id="417824" idx="2"/>
            </p:cNvCxnSpPr>
            <p:nvPr/>
          </p:nvCxnSpPr>
          <p:spPr bwMode="auto">
            <a:xfrm>
              <a:off x="2646" y="1728"/>
              <a:ext cx="612" cy="11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</p:cxnSp>
        <p:sp>
          <p:nvSpPr>
            <p:cNvPr id="417826" name="Text Box 34"/>
            <p:cNvSpPr txBox="1">
              <a:spLocks noChangeArrowheads="1"/>
            </p:cNvSpPr>
            <p:nvPr/>
          </p:nvSpPr>
          <p:spPr bwMode="auto">
            <a:xfrm>
              <a:off x="3494" y="84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j=2</a:t>
              </a:r>
            </a:p>
          </p:txBody>
        </p:sp>
        <p:sp>
          <p:nvSpPr>
            <p:cNvPr id="417827" name="Text Box 35"/>
            <p:cNvSpPr txBox="1">
              <a:spLocks noChangeArrowheads="1"/>
            </p:cNvSpPr>
            <p:nvPr/>
          </p:nvSpPr>
          <p:spPr bwMode="auto">
            <a:xfrm>
              <a:off x="3840" y="1152"/>
              <a:ext cx="335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j=3</a:t>
              </a:r>
            </a:p>
          </p:txBody>
        </p:sp>
        <p:sp>
          <p:nvSpPr>
            <p:cNvPr id="417828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507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j=m-2</a:t>
              </a:r>
            </a:p>
          </p:txBody>
        </p:sp>
        <p:sp>
          <p:nvSpPr>
            <p:cNvPr id="417829" name="Text Box 37"/>
            <p:cNvSpPr txBox="1">
              <a:spLocks noChangeArrowheads="1"/>
            </p:cNvSpPr>
            <p:nvPr/>
          </p:nvSpPr>
          <p:spPr bwMode="auto">
            <a:xfrm>
              <a:off x="4560" y="816"/>
              <a:ext cx="48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j=m-1</a:t>
              </a:r>
            </a:p>
          </p:txBody>
        </p:sp>
        <p:sp>
          <p:nvSpPr>
            <p:cNvPr id="417830" name="Rectangle 38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7831" name="Rectangle 39"/>
            <p:cNvSpPr>
              <a:spLocks noChangeArrowheads="1"/>
            </p:cNvSpPr>
            <p:nvPr/>
          </p:nvSpPr>
          <p:spPr bwMode="auto">
            <a:xfrm>
              <a:off x="4128" y="720"/>
              <a:ext cx="48" cy="4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17832" name="AutoShape 40"/>
            <p:cNvCxnSpPr>
              <a:cxnSpLocks noChangeShapeType="1"/>
              <a:stCxn id="417830" idx="2"/>
              <a:endCxn id="417831" idx="0"/>
            </p:cNvCxnSpPr>
            <p:nvPr/>
          </p:nvCxnSpPr>
          <p:spPr bwMode="auto">
            <a:xfrm rot="5400000" flipH="1" flipV="1">
              <a:off x="3145" y="1727"/>
              <a:ext cx="2016" cy="1"/>
            </a:xfrm>
            <a:prstGeom prst="curvedConnector5">
              <a:avLst>
                <a:gd name="adj1" fmla="val -7144"/>
                <a:gd name="adj2" fmla="val 144299995"/>
                <a:gd name="adj3" fmla="val 10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417833" name="Text Box 41"/>
            <p:cNvSpPr txBox="1">
              <a:spLocks noChangeArrowheads="1"/>
            </p:cNvSpPr>
            <p:nvPr/>
          </p:nvSpPr>
          <p:spPr bwMode="auto">
            <a:xfrm>
              <a:off x="5232" y="1632"/>
              <a:ext cx="40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i=i+1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2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DF22235-7D17-49A9-B67F-4BA11CC36771}" type="slidenum">
              <a:rPr lang="en-US"/>
              <a:pPr/>
              <a:t>39</a:t>
            </a:fld>
            <a:r>
              <a:rPr lang="en-US"/>
              <a:t>-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44612"/>
            <a:ext cx="7772400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0033"/>
                </a:solidFill>
              </a:rPr>
              <a:t>Loop interchange</a:t>
            </a:r>
            <a:r>
              <a:rPr lang="en-US" dirty="0"/>
              <a:t> changes the order of the loops to improve the spatial locality of a program.</a:t>
            </a: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2484438" y="2468563"/>
            <a:ext cx="1782762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 ...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sp>
        <p:nvSpPr>
          <p:cNvPr id="429063" name="Rectangle 7"/>
          <p:cNvSpPr>
            <a:spLocks noChangeArrowheads="1"/>
          </p:cNvSpPr>
          <p:nvPr/>
        </p:nvSpPr>
        <p:spPr bwMode="auto">
          <a:xfrm>
            <a:off x="2565400" y="5745163"/>
            <a:ext cx="8382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2717800" y="5211763"/>
            <a:ext cx="5334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717800" y="4572000"/>
            <a:ext cx="5334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9066" name="Line 10"/>
          <p:cNvSpPr>
            <a:spLocks noChangeShapeType="1"/>
          </p:cNvSpPr>
          <p:nvPr/>
        </p:nvSpPr>
        <p:spPr bwMode="auto">
          <a:xfrm flipV="1">
            <a:off x="2984500" y="49990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Line 11"/>
          <p:cNvSpPr>
            <a:spLocks noChangeShapeType="1"/>
          </p:cNvSpPr>
          <p:nvPr/>
        </p:nvSpPr>
        <p:spPr bwMode="auto">
          <a:xfrm flipV="1">
            <a:off x="2984500" y="5486400"/>
            <a:ext cx="0" cy="258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68" name="Group 12"/>
          <p:cNvGrpSpPr>
            <a:grpSpLocks/>
          </p:cNvGrpSpPr>
          <p:nvPr/>
        </p:nvGrpSpPr>
        <p:grpSpPr bwMode="auto">
          <a:xfrm>
            <a:off x="5662613" y="4624388"/>
            <a:ext cx="1428750" cy="1600200"/>
            <a:chOff x="480" y="2016"/>
            <a:chExt cx="900" cy="1008"/>
          </a:xfrm>
        </p:grpSpPr>
        <p:sp>
          <p:nvSpPr>
            <p:cNvPr id="429069" name="Rectangle 13"/>
            <p:cNvSpPr>
              <a:spLocks noChangeArrowheads="1"/>
            </p:cNvSpPr>
            <p:nvPr/>
          </p:nvSpPr>
          <p:spPr bwMode="auto">
            <a:xfrm>
              <a:off x="480" y="2016"/>
              <a:ext cx="900" cy="1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9070" name="Group 14"/>
            <p:cNvGrpSpPr>
              <a:grpSpLocks noChangeAspect="1"/>
            </p:cNvGrpSpPr>
            <p:nvPr/>
          </p:nvGrpSpPr>
          <p:grpSpPr bwMode="auto">
            <a:xfrm>
              <a:off x="480" y="2016"/>
              <a:ext cx="225" cy="75"/>
              <a:chOff x="1968" y="2112"/>
              <a:chExt cx="432" cy="144"/>
            </a:xfrm>
          </p:grpSpPr>
          <p:sp>
            <p:nvSpPr>
              <p:cNvPr id="42907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2" name="Oval 1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3" name="Oval 1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4" name="Oval 1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5" name="Oval 1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76" name="Group 20"/>
            <p:cNvGrpSpPr>
              <a:grpSpLocks noChangeAspect="1"/>
            </p:cNvGrpSpPr>
            <p:nvPr/>
          </p:nvGrpSpPr>
          <p:grpSpPr bwMode="auto">
            <a:xfrm>
              <a:off x="705" y="2016"/>
              <a:ext cx="225" cy="75"/>
              <a:chOff x="1968" y="2112"/>
              <a:chExt cx="432" cy="144"/>
            </a:xfrm>
          </p:grpSpPr>
          <p:sp>
            <p:nvSpPr>
              <p:cNvPr id="42907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8" name="Oval 2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79" name="Oval 2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0" name="Oval 2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1" name="Oval 2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82" name="Group 26"/>
            <p:cNvGrpSpPr>
              <a:grpSpLocks noChangeAspect="1"/>
            </p:cNvGrpSpPr>
            <p:nvPr/>
          </p:nvGrpSpPr>
          <p:grpSpPr bwMode="auto">
            <a:xfrm>
              <a:off x="930" y="2016"/>
              <a:ext cx="225" cy="75"/>
              <a:chOff x="1968" y="2112"/>
              <a:chExt cx="432" cy="144"/>
            </a:xfrm>
          </p:grpSpPr>
          <p:sp>
            <p:nvSpPr>
              <p:cNvPr id="429083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4" name="Oval 28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5" name="Oval 29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6" name="Oval 30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87" name="Oval 31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88" name="Group 32"/>
            <p:cNvGrpSpPr>
              <a:grpSpLocks noChangeAspect="1"/>
            </p:cNvGrpSpPr>
            <p:nvPr/>
          </p:nvGrpSpPr>
          <p:grpSpPr bwMode="auto">
            <a:xfrm>
              <a:off x="1155" y="2016"/>
              <a:ext cx="225" cy="75"/>
              <a:chOff x="1968" y="2112"/>
              <a:chExt cx="432" cy="144"/>
            </a:xfrm>
          </p:grpSpPr>
          <p:sp>
            <p:nvSpPr>
              <p:cNvPr id="42908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0" name="Oval 34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1" name="Oval 35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2" name="Oval 36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Oval 37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094" name="Group 38"/>
            <p:cNvGrpSpPr>
              <a:grpSpLocks noChangeAspect="1"/>
            </p:cNvGrpSpPr>
            <p:nvPr/>
          </p:nvGrpSpPr>
          <p:grpSpPr bwMode="auto">
            <a:xfrm>
              <a:off x="480" y="2091"/>
              <a:ext cx="225" cy="75"/>
              <a:chOff x="1968" y="2112"/>
              <a:chExt cx="432" cy="144"/>
            </a:xfrm>
          </p:grpSpPr>
          <p:sp>
            <p:nvSpPr>
              <p:cNvPr id="429095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6" name="Oval 40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7" name="Oval 41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8" name="Oval 42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9" name="Oval 43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00" name="Group 44"/>
            <p:cNvGrpSpPr>
              <a:grpSpLocks noChangeAspect="1"/>
            </p:cNvGrpSpPr>
            <p:nvPr/>
          </p:nvGrpSpPr>
          <p:grpSpPr bwMode="auto">
            <a:xfrm>
              <a:off x="705" y="2091"/>
              <a:ext cx="225" cy="75"/>
              <a:chOff x="1968" y="2112"/>
              <a:chExt cx="432" cy="144"/>
            </a:xfrm>
          </p:grpSpPr>
          <p:sp>
            <p:nvSpPr>
              <p:cNvPr id="429101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2" name="Oval 4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3" name="Oval 4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4" name="Oval 4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5" name="Oval 4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06" name="Group 50"/>
            <p:cNvGrpSpPr>
              <a:grpSpLocks noChangeAspect="1"/>
            </p:cNvGrpSpPr>
            <p:nvPr/>
          </p:nvGrpSpPr>
          <p:grpSpPr bwMode="auto">
            <a:xfrm>
              <a:off x="930" y="2091"/>
              <a:ext cx="225" cy="75"/>
              <a:chOff x="1968" y="2112"/>
              <a:chExt cx="432" cy="144"/>
            </a:xfrm>
          </p:grpSpPr>
          <p:sp>
            <p:nvSpPr>
              <p:cNvPr id="429107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8" name="Oval 5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09" name="Oval 5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0" name="Oval 5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1" name="Oval 5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12" name="Group 56"/>
            <p:cNvGrpSpPr>
              <a:grpSpLocks noChangeAspect="1"/>
            </p:cNvGrpSpPr>
            <p:nvPr/>
          </p:nvGrpSpPr>
          <p:grpSpPr bwMode="auto">
            <a:xfrm>
              <a:off x="1155" y="2091"/>
              <a:ext cx="225" cy="75"/>
              <a:chOff x="1968" y="2112"/>
              <a:chExt cx="432" cy="144"/>
            </a:xfrm>
          </p:grpSpPr>
          <p:sp>
            <p:nvSpPr>
              <p:cNvPr id="429113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4" name="Oval 58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5" name="Oval 59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6" name="Oval 60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17" name="Oval 61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18" name="Group 62"/>
            <p:cNvGrpSpPr>
              <a:grpSpLocks noChangeAspect="1"/>
            </p:cNvGrpSpPr>
            <p:nvPr/>
          </p:nvGrpSpPr>
          <p:grpSpPr bwMode="auto">
            <a:xfrm>
              <a:off x="480" y="2949"/>
              <a:ext cx="225" cy="75"/>
              <a:chOff x="1968" y="2112"/>
              <a:chExt cx="432" cy="144"/>
            </a:xfrm>
          </p:grpSpPr>
          <p:sp>
            <p:nvSpPr>
              <p:cNvPr id="429119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0" name="Oval 64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1" name="Oval 65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2" name="Oval 66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3" name="Oval 67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24" name="Group 68"/>
            <p:cNvGrpSpPr>
              <a:grpSpLocks noChangeAspect="1"/>
            </p:cNvGrpSpPr>
            <p:nvPr/>
          </p:nvGrpSpPr>
          <p:grpSpPr bwMode="auto">
            <a:xfrm>
              <a:off x="705" y="2949"/>
              <a:ext cx="225" cy="75"/>
              <a:chOff x="1968" y="2112"/>
              <a:chExt cx="432" cy="144"/>
            </a:xfrm>
          </p:grpSpPr>
          <p:sp>
            <p:nvSpPr>
              <p:cNvPr id="429125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6" name="Oval 70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7" name="Oval 71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8" name="Oval 72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29" name="Oval 73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30" name="Group 74"/>
            <p:cNvGrpSpPr>
              <a:grpSpLocks noChangeAspect="1"/>
            </p:cNvGrpSpPr>
            <p:nvPr/>
          </p:nvGrpSpPr>
          <p:grpSpPr bwMode="auto">
            <a:xfrm>
              <a:off x="930" y="2949"/>
              <a:ext cx="225" cy="75"/>
              <a:chOff x="1968" y="2112"/>
              <a:chExt cx="432" cy="144"/>
            </a:xfrm>
          </p:grpSpPr>
          <p:sp>
            <p:nvSpPr>
              <p:cNvPr id="429131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2" name="Oval 76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3" name="Oval 77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4" name="Oval 78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5" name="Oval 79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9136" name="Group 80"/>
            <p:cNvGrpSpPr>
              <a:grpSpLocks noChangeAspect="1"/>
            </p:cNvGrpSpPr>
            <p:nvPr/>
          </p:nvGrpSpPr>
          <p:grpSpPr bwMode="auto">
            <a:xfrm>
              <a:off x="1155" y="2949"/>
              <a:ext cx="225" cy="75"/>
              <a:chOff x="1968" y="2112"/>
              <a:chExt cx="432" cy="144"/>
            </a:xfrm>
          </p:grpSpPr>
          <p:sp>
            <p:nvSpPr>
              <p:cNvPr id="429137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8" name="Oval 82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39" name="Oval 83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40" name="Oval 84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41" name="Oval 85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29199" name="Group 143"/>
          <p:cNvGrpSpPr>
            <a:grpSpLocks/>
          </p:cNvGrpSpPr>
          <p:nvPr/>
        </p:nvGrpSpPr>
        <p:grpSpPr bwMode="auto">
          <a:xfrm>
            <a:off x="5324475" y="4181475"/>
            <a:ext cx="1698625" cy="2198688"/>
            <a:chOff x="3354" y="2634"/>
            <a:chExt cx="1070" cy="1385"/>
          </a:xfrm>
        </p:grpSpPr>
        <p:grpSp>
          <p:nvGrpSpPr>
            <p:cNvPr id="429198" name="Group 142"/>
            <p:cNvGrpSpPr>
              <a:grpSpLocks/>
            </p:cNvGrpSpPr>
            <p:nvPr/>
          </p:nvGrpSpPr>
          <p:grpSpPr bwMode="auto">
            <a:xfrm>
              <a:off x="3354" y="2634"/>
              <a:ext cx="1070" cy="1385"/>
              <a:chOff x="3354" y="2634"/>
              <a:chExt cx="1070" cy="1385"/>
            </a:xfrm>
          </p:grpSpPr>
          <p:sp>
            <p:nvSpPr>
              <p:cNvPr id="429177" name="Line 121"/>
              <p:cNvSpPr>
                <a:spLocks noChangeShapeType="1"/>
              </p:cNvSpPr>
              <p:nvPr/>
            </p:nvSpPr>
            <p:spPr bwMode="auto">
              <a:xfrm>
                <a:off x="35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78" name="Line 122"/>
              <p:cNvSpPr>
                <a:spLocks noChangeShapeType="1"/>
              </p:cNvSpPr>
              <p:nvPr/>
            </p:nvSpPr>
            <p:spPr bwMode="auto">
              <a:xfrm>
                <a:off x="36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79" name="Line 123"/>
              <p:cNvSpPr>
                <a:spLocks noChangeShapeType="1"/>
              </p:cNvSpPr>
              <p:nvPr/>
            </p:nvSpPr>
            <p:spPr bwMode="auto">
              <a:xfrm>
                <a:off x="36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0" name="Line 124"/>
              <p:cNvSpPr>
                <a:spLocks noChangeShapeType="1"/>
              </p:cNvSpPr>
              <p:nvPr/>
            </p:nvSpPr>
            <p:spPr bwMode="auto">
              <a:xfrm>
                <a:off x="37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1" name="Line 125"/>
              <p:cNvSpPr>
                <a:spLocks noChangeShapeType="1"/>
              </p:cNvSpPr>
              <p:nvPr/>
            </p:nvSpPr>
            <p:spPr bwMode="auto">
              <a:xfrm>
                <a:off x="38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2" name="Line 126"/>
              <p:cNvSpPr>
                <a:spLocks noChangeShapeType="1"/>
              </p:cNvSpPr>
              <p:nvPr/>
            </p:nvSpPr>
            <p:spPr bwMode="auto">
              <a:xfrm>
                <a:off x="38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3" name="Line 127"/>
              <p:cNvSpPr>
                <a:spLocks noChangeShapeType="1"/>
              </p:cNvSpPr>
              <p:nvPr/>
            </p:nvSpPr>
            <p:spPr bwMode="auto">
              <a:xfrm>
                <a:off x="39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4" name="Line 128"/>
              <p:cNvSpPr>
                <a:spLocks noChangeShapeType="1"/>
              </p:cNvSpPr>
              <p:nvPr/>
            </p:nvSpPr>
            <p:spPr bwMode="auto">
              <a:xfrm>
                <a:off x="39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5" name="Line 129"/>
              <p:cNvSpPr>
                <a:spLocks noChangeShapeType="1"/>
              </p:cNvSpPr>
              <p:nvPr/>
            </p:nvSpPr>
            <p:spPr bwMode="auto">
              <a:xfrm>
                <a:off x="40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6" name="Line 130"/>
              <p:cNvSpPr>
                <a:spLocks noChangeShapeType="1"/>
              </p:cNvSpPr>
              <p:nvPr/>
            </p:nvSpPr>
            <p:spPr bwMode="auto">
              <a:xfrm>
                <a:off x="414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7" name="Line 131"/>
              <p:cNvSpPr>
                <a:spLocks noChangeShapeType="1"/>
              </p:cNvSpPr>
              <p:nvPr/>
            </p:nvSpPr>
            <p:spPr bwMode="auto">
              <a:xfrm>
                <a:off x="41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8" name="Line 132"/>
              <p:cNvSpPr>
                <a:spLocks noChangeShapeType="1"/>
              </p:cNvSpPr>
              <p:nvPr/>
            </p:nvSpPr>
            <p:spPr bwMode="auto">
              <a:xfrm>
                <a:off x="4099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89" name="Line 133"/>
              <p:cNvSpPr>
                <a:spLocks noChangeShapeType="1"/>
              </p:cNvSpPr>
              <p:nvPr/>
            </p:nvSpPr>
            <p:spPr bwMode="auto">
              <a:xfrm>
                <a:off x="42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0" name="Line 134"/>
              <p:cNvSpPr>
                <a:spLocks noChangeShapeType="1"/>
              </p:cNvSpPr>
              <p:nvPr/>
            </p:nvSpPr>
            <p:spPr bwMode="auto">
              <a:xfrm>
                <a:off x="43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1" name="Line 135"/>
              <p:cNvSpPr>
                <a:spLocks noChangeShapeType="1"/>
              </p:cNvSpPr>
              <p:nvPr/>
            </p:nvSpPr>
            <p:spPr bwMode="auto">
              <a:xfrm>
                <a:off x="437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2" name="Line 136"/>
              <p:cNvSpPr>
                <a:spLocks noChangeShapeType="1"/>
              </p:cNvSpPr>
              <p:nvPr/>
            </p:nvSpPr>
            <p:spPr bwMode="auto">
              <a:xfrm>
                <a:off x="4424" y="2867"/>
                <a:ext cx="0" cy="1152"/>
              </a:xfrm>
              <a:prstGeom prst="line">
                <a:avLst/>
              </a:prstGeom>
              <a:noFill/>
              <a:ln w="12700">
                <a:solidFill>
                  <a:srgbClr val="FF0033"/>
                </a:solidFill>
                <a:round/>
                <a:headEnd type="none" w="sm" len="sm"/>
                <a:tailEnd type="triangle" w="sm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3" name="Line 137"/>
              <p:cNvSpPr>
                <a:spLocks noChangeShapeType="1"/>
              </p:cNvSpPr>
              <p:nvPr/>
            </p:nvSpPr>
            <p:spPr bwMode="auto">
              <a:xfrm>
                <a:off x="3432" y="2994"/>
                <a:ext cx="0" cy="4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4" name="Line 138"/>
              <p:cNvSpPr>
                <a:spLocks noChangeShapeType="1"/>
              </p:cNvSpPr>
              <p:nvPr/>
            </p:nvSpPr>
            <p:spPr bwMode="auto">
              <a:xfrm rot="-5400000">
                <a:off x="3968" y="2546"/>
                <a:ext cx="0" cy="4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195" name="Text Box 139"/>
              <p:cNvSpPr txBox="1">
                <a:spLocks noChangeArrowheads="1"/>
              </p:cNvSpPr>
              <p:nvPr/>
            </p:nvSpPr>
            <p:spPr bwMode="auto">
              <a:xfrm>
                <a:off x="4168" y="2634"/>
                <a:ext cx="116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29196" name="Text Box 140"/>
              <p:cNvSpPr txBox="1">
                <a:spLocks noChangeArrowheads="1"/>
              </p:cNvSpPr>
              <p:nvPr/>
            </p:nvSpPr>
            <p:spPr bwMode="auto">
              <a:xfrm>
                <a:off x="3354" y="3427"/>
                <a:ext cx="156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429197" name="Text Box 141"/>
            <p:cNvSpPr txBox="1">
              <a:spLocks noChangeArrowheads="1"/>
            </p:cNvSpPr>
            <p:nvPr/>
          </p:nvSpPr>
          <p:spPr bwMode="auto">
            <a:xfrm>
              <a:off x="4176" y="2640"/>
              <a:ext cx="1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3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C9517337-8136-48CC-888E-DA0CEB8E9359}" type="slidenum">
              <a:rPr lang="en-US"/>
              <a:pPr/>
              <a:t>4</a:t>
            </a:fld>
            <a:r>
              <a:rPr lang="en-US"/>
              <a:t>-</a:t>
            </a:r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Output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computes a data value that S</a:t>
            </a:r>
            <a:r>
              <a:rPr lang="en-US" sz="2000" baseline="-25000"/>
              <a:t>j</a:t>
            </a:r>
            <a:r>
              <a:rPr lang="en-US" sz="2000"/>
              <a:t> also computes.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It implies that S</a:t>
            </a:r>
            <a:r>
              <a:rPr lang="en-US" sz="2000" baseline="-25000"/>
              <a:t>i</a:t>
            </a:r>
            <a:r>
              <a:rPr lang="en-US" sz="2000"/>
              <a:t> must be executed before S</a:t>
            </a:r>
            <a:r>
              <a:rPr lang="en-US" sz="2000" baseline="-25000"/>
              <a:t>j</a:t>
            </a:r>
            <a:r>
              <a:rPr lang="en-US" sz="2000"/>
              <a:t>.</a:t>
            </a:r>
          </a:p>
        </p:txBody>
      </p:sp>
      <p:graphicFrame>
        <p:nvGraphicFramePr>
          <p:cNvPr id="389123" name="Object 3"/>
          <p:cNvGraphicFramePr>
            <a:graphicFrameLocks noChangeAspect="1"/>
          </p:cNvGraphicFramePr>
          <p:nvPr/>
        </p:nvGraphicFramePr>
        <p:xfrm>
          <a:off x="2743200" y="5588000"/>
          <a:ext cx="3975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4760" imgH="355320" progId="Equation.3">
                  <p:embed/>
                </p:oleObj>
              </mc:Choice>
              <mc:Fallback>
                <p:oleObj name="Equation" r:id="rId3" imgW="3974760" imgH="355320" progId="Equation.3">
                  <p:embed/>
                  <p:pic>
                    <p:nvPicPr>
                      <p:cNvPr id="389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88000"/>
                        <a:ext cx="3975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89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2043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DC93F9BE-D9B7-4CBF-9C13-8820F35B8D68}" type="slidenum">
              <a:rPr lang="en-US"/>
              <a:pPr/>
              <a:t>40</a:t>
            </a:fld>
            <a:r>
              <a:rPr lang="en-US"/>
              <a:t>-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4924"/>
            <a:ext cx="7772400" cy="76041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0033"/>
                </a:solidFill>
              </a:rPr>
              <a:t>Loop interchange</a:t>
            </a:r>
            <a:r>
              <a:rPr lang="en-US" dirty="0"/>
              <a:t> changes the order of the loops to improve the spatial locality of a program.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84438" y="2468563"/>
            <a:ext cx="1782762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 ...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34187" name="Group 11"/>
          <p:cNvGrpSpPr>
            <a:grpSpLocks/>
          </p:cNvGrpSpPr>
          <p:nvPr/>
        </p:nvGrpSpPr>
        <p:grpSpPr bwMode="auto">
          <a:xfrm>
            <a:off x="5662613" y="4624388"/>
            <a:ext cx="1428750" cy="1600200"/>
            <a:chOff x="480" y="2016"/>
            <a:chExt cx="900" cy="1008"/>
          </a:xfrm>
        </p:grpSpPr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480" y="2016"/>
              <a:ext cx="900" cy="10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4189" name="Group 13"/>
            <p:cNvGrpSpPr>
              <a:grpSpLocks noChangeAspect="1"/>
            </p:cNvGrpSpPr>
            <p:nvPr/>
          </p:nvGrpSpPr>
          <p:grpSpPr bwMode="auto">
            <a:xfrm>
              <a:off x="480" y="2016"/>
              <a:ext cx="225" cy="75"/>
              <a:chOff x="1968" y="2112"/>
              <a:chExt cx="432" cy="144"/>
            </a:xfrm>
          </p:grpSpPr>
          <p:sp>
            <p:nvSpPr>
              <p:cNvPr id="43419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1" name="Oval 1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2" name="Oval 1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3" name="Oval 1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4" name="Oval 1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195" name="Group 19"/>
            <p:cNvGrpSpPr>
              <a:grpSpLocks noChangeAspect="1"/>
            </p:cNvGrpSpPr>
            <p:nvPr/>
          </p:nvGrpSpPr>
          <p:grpSpPr bwMode="auto">
            <a:xfrm>
              <a:off x="705" y="2016"/>
              <a:ext cx="225" cy="75"/>
              <a:chOff x="1968" y="2112"/>
              <a:chExt cx="432" cy="144"/>
            </a:xfrm>
          </p:grpSpPr>
          <p:sp>
            <p:nvSpPr>
              <p:cNvPr id="43419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7" name="Oval 2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8" name="Oval 2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199" name="Oval 2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0" name="Oval 2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01" name="Group 25"/>
            <p:cNvGrpSpPr>
              <a:grpSpLocks noChangeAspect="1"/>
            </p:cNvGrpSpPr>
            <p:nvPr/>
          </p:nvGrpSpPr>
          <p:grpSpPr bwMode="auto">
            <a:xfrm>
              <a:off x="930" y="2016"/>
              <a:ext cx="225" cy="75"/>
              <a:chOff x="1968" y="2112"/>
              <a:chExt cx="432" cy="144"/>
            </a:xfrm>
          </p:grpSpPr>
          <p:sp>
            <p:nvSpPr>
              <p:cNvPr id="43420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3" name="Oval 27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4" name="Oval 28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5" name="Oval 29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6" name="Oval 30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07" name="Group 31"/>
            <p:cNvGrpSpPr>
              <a:grpSpLocks noChangeAspect="1"/>
            </p:cNvGrpSpPr>
            <p:nvPr/>
          </p:nvGrpSpPr>
          <p:grpSpPr bwMode="auto">
            <a:xfrm>
              <a:off x="1155" y="2016"/>
              <a:ext cx="225" cy="75"/>
              <a:chOff x="1968" y="2112"/>
              <a:chExt cx="432" cy="144"/>
            </a:xfrm>
          </p:grpSpPr>
          <p:sp>
            <p:nvSpPr>
              <p:cNvPr id="434208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09" name="Oval 33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0" name="Oval 34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1" name="Oval 35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2" name="Oval 36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13" name="Group 37"/>
            <p:cNvGrpSpPr>
              <a:grpSpLocks noChangeAspect="1"/>
            </p:cNvGrpSpPr>
            <p:nvPr/>
          </p:nvGrpSpPr>
          <p:grpSpPr bwMode="auto">
            <a:xfrm>
              <a:off x="480" y="2091"/>
              <a:ext cx="225" cy="75"/>
              <a:chOff x="1968" y="2112"/>
              <a:chExt cx="432" cy="144"/>
            </a:xfrm>
          </p:grpSpPr>
          <p:sp>
            <p:nvSpPr>
              <p:cNvPr id="434214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5" name="Oval 39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6" name="Oval 40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7" name="Oval 41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18" name="Oval 42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19" name="Group 43"/>
            <p:cNvGrpSpPr>
              <a:grpSpLocks noChangeAspect="1"/>
            </p:cNvGrpSpPr>
            <p:nvPr/>
          </p:nvGrpSpPr>
          <p:grpSpPr bwMode="auto">
            <a:xfrm>
              <a:off x="705" y="2091"/>
              <a:ext cx="225" cy="75"/>
              <a:chOff x="1968" y="2112"/>
              <a:chExt cx="432" cy="144"/>
            </a:xfrm>
          </p:grpSpPr>
          <p:sp>
            <p:nvSpPr>
              <p:cNvPr id="434220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1" name="Oval 4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2" name="Oval 4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3" name="Oval 4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4" name="Oval 4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25" name="Group 49"/>
            <p:cNvGrpSpPr>
              <a:grpSpLocks noChangeAspect="1"/>
            </p:cNvGrpSpPr>
            <p:nvPr/>
          </p:nvGrpSpPr>
          <p:grpSpPr bwMode="auto">
            <a:xfrm>
              <a:off x="930" y="2091"/>
              <a:ext cx="225" cy="75"/>
              <a:chOff x="1968" y="2112"/>
              <a:chExt cx="432" cy="144"/>
            </a:xfrm>
          </p:grpSpPr>
          <p:sp>
            <p:nvSpPr>
              <p:cNvPr id="434226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7" name="Oval 5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8" name="Oval 5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29" name="Oval 5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0" name="Oval 5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31" name="Group 55"/>
            <p:cNvGrpSpPr>
              <a:grpSpLocks noChangeAspect="1"/>
            </p:cNvGrpSpPr>
            <p:nvPr/>
          </p:nvGrpSpPr>
          <p:grpSpPr bwMode="auto">
            <a:xfrm>
              <a:off x="1155" y="2091"/>
              <a:ext cx="225" cy="75"/>
              <a:chOff x="1968" y="2112"/>
              <a:chExt cx="432" cy="144"/>
            </a:xfrm>
          </p:grpSpPr>
          <p:sp>
            <p:nvSpPr>
              <p:cNvPr id="434232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3" name="Oval 57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4" name="Oval 58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5" name="Oval 59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6" name="Oval 60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37" name="Group 61"/>
            <p:cNvGrpSpPr>
              <a:grpSpLocks noChangeAspect="1"/>
            </p:cNvGrpSpPr>
            <p:nvPr/>
          </p:nvGrpSpPr>
          <p:grpSpPr bwMode="auto">
            <a:xfrm>
              <a:off x="480" y="2949"/>
              <a:ext cx="225" cy="75"/>
              <a:chOff x="1968" y="2112"/>
              <a:chExt cx="432" cy="144"/>
            </a:xfrm>
          </p:grpSpPr>
          <p:sp>
            <p:nvSpPr>
              <p:cNvPr id="434238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39" name="Oval 63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0" name="Oval 64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1" name="Oval 65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2" name="Oval 66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43" name="Group 67"/>
            <p:cNvGrpSpPr>
              <a:grpSpLocks noChangeAspect="1"/>
            </p:cNvGrpSpPr>
            <p:nvPr/>
          </p:nvGrpSpPr>
          <p:grpSpPr bwMode="auto">
            <a:xfrm>
              <a:off x="705" y="2949"/>
              <a:ext cx="225" cy="75"/>
              <a:chOff x="1968" y="2112"/>
              <a:chExt cx="432" cy="144"/>
            </a:xfrm>
          </p:grpSpPr>
          <p:sp>
            <p:nvSpPr>
              <p:cNvPr id="43424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5" name="Oval 69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6" name="Oval 70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7" name="Oval 71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48" name="Oval 72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49" name="Group 73"/>
            <p:cNvGrpSpPr>
              <a:grpSpLocks noChangeAspect="1"/>
            </p:cNvGrpSpPr>
            <p:nvPr/>
          </p:nvGrpSpPr>
          <p:grpSpPr bwMode="auto">
            <a:xfrm>
              <a:off x="930" y="2949"/>
              <a:ext cx="225" cy="75"/>
              <a:chOff x="1968" y="2112"/>
              <a:chExt cx="432" cy="144"/>
            </a:xfrm>
          </p:grpSpPr>
          <p:sp>
            <p:nvSpPr>
              <p:cNvPr id="434250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1" name="Oval 75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2" name="Oval 76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3" name="Oval 77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4" name="Oval 78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4255" name="Group 79"/>
            <p:cNvGrpSpPr>
              <a:grpSpLocks noChangeAspect="1"/>
            </p:cNvGrpSpPr>
            <p:nvPr/>
          </p:nvGrpSpPr>
          <p:grpSpPr bwMode="auto">
            <a:xfrm>
              <a:off x="1155" y="2949"/>
              <a:ext cx="225" cy="75"/>
              <a:chOff x="1968" y="2112"/>
              <a:chExt cx="432" cy="144"/>
            </a:xfrm>
          </p:grpSpPr>
          <p:sp>
            <p:nvSpPr>
              <p:cNvPr id="434256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1968" y="2112"/>
                <a:ext cx="432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7" name="Oval 81"/>
              <p:cNvSpPr>
                <a:spLocks noChangeAspect="1" noChangeArrowheads="1"/>
              </p:cNvSpPr>
              <p:nvPr/>
            </p:nvSpPr>
            <p:spPr bwMode="auto">
              <a:xfrm>
                <a:off x="201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8" name="Oval 82"/>
              <p:cNvSpPr>
                <a:spLocks noChangeAspect="1" noChangeArrowheads="1"/>
              </p:cNvSpPr>
              <p:nvPr/>
            </p:nvSpPr>
            <p:spPr bwMode="auto">
              <a:xfrm>
                <a:off x="2112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59" name="Oval 83"/>
              <p:cNvSpPr>
                <a:spLocks noChangeAspect="1" noChangeArrowheads="1"/>
              </p:cNvSpPr>
              <p:nvPr/>
            </p:nvSpPr>
            <p:spPr bwMode="auto">
              <a:xfrm>
                <a:off x="2208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260" name="Oval 84"/>
              <p:cNvSpPr>
                <a:spLocks noChangeAspect="1" noChangeArrowheads="1"/>
              </p:cNvSpPr>
              <p:nvPr/>
            </p:nvSpPr>
            <p:spPr bwMode="auto">
              <a:xfrm>
                <a:off x="2304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4284" name="Text Box 108"/>
          <p:cNvSpPr txBox="1">
            <a:spLocks noChangeArrowheads="1"/>
          </p:cNvSpPr>
          <p:nvPr/>
        </p:nvSpPr>
        <p:spPr bwMode="auto">
          <a:xfrm>
            <a:off x="4724400" y="2468563"/>
            <a:ext cx="1765300" cy="146526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 = 1, n</a:t>
            </a:r>
          </a:p>
          <a:p>
            <a:r>
              <a:rPr lang="en-US"/>
              <a:t>   do j = 1, n</a:t>
            </a:r>
          </a:p>
          <a:p>
            <a:r>
              <a:rPr lang="en-US"/>
              <a:t>         … a(i,j) ...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34287" name="Group 111"/>
          <p:cNvGrpSpPr>
            <a:grpSpLocks/>
          </p:cNvGrpSpPr>
          <p:nvPr/>
        </p:nvGrpSpPr>
        <p:grpSpPr bwMode="auto">
          <a:xfrm>
            <a:off x="5319713" y="4183063"/>
            <a:ext cx="1990725" cy="1989137"/>
            <a:chOff x="1242" y="1833"/>
            <a:chExt cx="1254" cy="1253"/>
          </a:xfrm>
        </p:grpSpPr>
        <p:sp>
          <p:nvSpPr>
            <p:cNvPr id="434288" name="Line 112"/>
            <p:cNvSpPr>
              <a:spLocks noChangeShapeType="1"/>
            </p:cNvSpPr>
            <p:nvPr/>
          </p:nvSpPr>
          <p:spPr bwMode="auto">
            <a:xfrm>
              <a:off x="1392" y="2153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89" name="Line 113"/>
            <p:cNvSpPr>
              <a:spLocks noChangeShapeType="1"/>
            </p:cNvSpPr>
            <p:nvPr/>
          </p:nvSpPr>
          <p:spPr bwMode="auto">
            <a:xfrm>
              <a:off x="1392" y="2228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0" name="Line 114"/>
            <p:cNvSpPr>
              <a:spLocks noChangeShapeType="1"/>
            </p:cNvSpPr>
            <p:nvPr/>
          </p:nvSpPr>
          <p:spPr bwMode="auto">
            <a:xfrm>
              <a:off x="1392" y="3086"/>
              <a:ext cx="110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1" name="Line 115"/>
            <p:cNvSpPr>
              <a:spLocks noChangeShapeType="1"/>
            </p:cNvSpPr>
            <p:nvPr/>
          </p:nvSpPr>
          <p:spPr bwMode="auto">
            <a:xfrm>
              <a:off x="1320" y="2191"/>
              <a:ext cx="0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2" name="Line 116"/>
            <p:cNvSpPr>
              <a:spLocks noChangeShapeType="1"/>
            </p:cNvSpPr>
            <p:nvPr/>
          </p:nvSpPr>
          <p:spPr bwMode="auto">
            <a:xfrm rot="-5400000">
              <a:off x="1856" y="1743"/>
              <a:ext cx="0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93" name="Text Box 117"/>
            <p:cNvSpPr txBox="1">
              <a:spLocks noChangeArrowheads="1"/>
            </p:cNvSpPr>
            <p:nvPr/>
          </p:nvSpPr>
          <p:spPr bwMode="auto">
            <a:xfrm>
              <a:off x="2056" y="1833"/>
              <a:ext cx="15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4294" name="Text Box 118"/>
            <p:cNvSpPr txBox="1">
              <a:spLocks noChangeArrowheads="1"/>
            </p:cNvSpPr>
            <p:nvPr/>
          </p:nvSpPr>
          <p:spPr bwMode="auto">
            <a:xfrm>
              <a:off x="1242" y="2624"/>
              <a:ext cx="1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2565400" y="5745163"/>
            <a:ext cx="8382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2717800" y="5211763"/>
            <a:ext cx="533400" cy="274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717800" y="4572000"/>
            <a:ext cx="533400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 flipV="1">
            <a:off x="2984500" y="49990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1"/>
          <p:cNvSpPr>
            <a:spLocks noChangeShapeType="1"/>
          </p:cNvSpPr>
          <p:nvPr/>
        </p:nvSpPr>
        <p:spPr bwMode="auto">
          <a:xfrm flipV="1">
            <a:off x="2984500" y="5486400"/>
            <a:ext cx="0" cy="258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DD910CA-31C6-4E3E-9E08-F0096A61C952}" type="slidenum">
              <a:rPr lang="en-US"/>
              <a:pPr/>
              <a:t>41</a:t>
            </a:fld>
            <a:r>
              <a:rPr lang="en-US"/>
              <a:t>-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300"/>
            <a:ext cx="7772400" cy="504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Loop interchange can improve the granularity of parallelism!</a:t>
            </a:r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1314450" y="2455863"/>
            <a:ext cx="2190750" cy="17399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 = 1, n</a:t>
            </a:r>
          </a:p>
          <a:p>
            <a:r>
              <a:rPr lang="en-US"/>
              <a:t>   do j = 1, n</a:t>
            </a:r>
          </a:p>
          <a:p>
            <a:r>
              <a:rPr lang="en-US"/>
              <a:t>        a(i,j) = b(i,j)</a:t>
            </a:r>
          </a:p>
          <a:p>
            <a:r>
              <a:rPr lang="en-US"/>
              <a:t>        c(i,j) = a(i-1,j)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aphicFrame>
        <p:nvGraphicFramePr>
          <p:cNvPr id="470016" name="Object 0"/>
          <p:cNvGraphicFramePr>
            <a:graphicFrameLocks noChangeAspect="1"/>
          </p:cNvGraphicFramePr>
          <p:nvPr/>
        </p:nvGraphicFramePr>
        <p:xfrm>
          <a:off x="2076450" y="509428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00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9428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5810250" y="2455863"/>
            <a:ext cx="2190750" cy="17399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j = 1, n</a:t>
            </a:r>
          </a:p>
          <a:p>
            <a:r>
              <a:rPr lang="en-US"/>
              <a:t>   do i = 1, n</a:t>
            </a:r>
          </a:p>
          <a:p>
            <a:r>
              <a:rPr lang="en-US"/>
              <a:t>        a(i,j) = b(i,j)</a:t>
            </a:r>
          </a:p>
          <a:p>
            <a:r>
              <a:rPr lang="en-US"/>
              <a:t>        c(i,j) = a(i-1,j)</a:t>
            </a:r>
          </a:p>
          <a:p>
            <a:r>
              <a:rPr lang="en-US"/>
              <a:t>   end do</a:t>
            </a:r>
          </a:p>
          <a:p>
            <a:r>
              <a:rPr lang="en-US"/>
              <a:t>end do</a:t>
            </a:r>
          </a:p>
        </p:txBody>
      </p:sp>
      <p:graphicFrame>
        <p:nvGraphicFramePr>
          <p:cNvPr id="470017" name="Object 1"/>
          <p:cNvGraphicFramePr>
            <a:graphicFrameLocks noChangeAspect="1"/>
          </p:cNvGraphicFramePr>
          <p:nvPr/>
        </p:nvGraphicFramePr>
        <p:xfrm>
          <a:off x="6572250" y="5094288"/>
          <a:ext cx="404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00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094288"/>
                        <a:ext cx="4048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36" name="Group 32"/>
          <p:cNvGrpSpPr>
            <a:grpSpLocks/>
          </p:cNvGrpSpPr>
          <p:nvPr/>
        </p:nvGrpSpPr>
        <p:grpSpPr bwMode="auto">
          <a:xfrm>
            <a:off x="5791200" y="2590800"/>
            <a:ext cx="1219200" cy="2971800"/>
            <a:chOff x="3648" y="1344"/>
            <a:chExt cx="768" cy="1872"/>
          </a:xfrm>
        </p:grpSpPr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>
              <a:off x="3648" y="1344"/>
              <a:ext cx="0" cy="336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4224" y="3216"/>
              <a:ext cx="192" cy="0"/>
            </a:xfrm>
            <a:prstGeom prst="line">
              <a:avLst/>
            </a:prstGeom>
            <a:noFill/>
            <a:ln w="571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69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0" grpId="0" autoUpdateAnimBg="0"/>
      <p:bldP spid="43113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013194AF-D868-4825-A56A-6B850A5DEBF3}" type="slidenum">
              <a:rPr lang="en-US"/>
              <a:pPr/>
              <a:t>42</a:t>
            </a:fld>
            <a:r>
              <a:rPr lang="en-US"/>
              <a:t>-</a:t>
            </a:r>
          </a:p>
        </p:txBody>
      </p:sp>
      <p:sp>
        <p:nvSpPr>
          <p:cNvPr id="41881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18819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18820" name="Text Box 3076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19115" name="Text Box 3371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19182" name="Group 3438"/>
          <p:cNvGrpSpPr>
            <a:grpSpLocks/>
          </p:cNvGrpSpPr>
          <p:nvPr/>
        </p:nvGrpSpPr>
        <p:grpSpPr bwMode="auto">
          <a:xfrm>
            <a:off x="3124200" y="2006600"/>
            <a:ext cx="3124200" cy="2438400"/>
            <a:chOff x="1968" y="1264"/>
            <a:chExt cx="1968" cy="1536"/>
          </a:xfrm>
        </p:grpSpPr>
        <p:sp>
          <p:nvSpPr>
            <p:cNvPr id="419131" name="Line 3387"/>
            <p:cNvSpPr>
              <a:spLocks noChangeShapeType="1"/>
            </p:cNvSpPr>
            <p:nvPr/>
          </p:nvSpPr>
          <p:spPr bwMode="auto">
            <a:xfrm>
              <a:off x="1968" y="1264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2" name="Line 3388"/>
            <p:cNvSpPr>
              <a:spLocks noChangeShapeType="1"/>
            </p:cNvSpPr>
            <p:nvPr/>
          </p:nvSpPr>
          <p:spPr bwMode="auto">
            <a:xfrm flipH="1">
              <a:off x="1968" y="1264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3" name="Line 3389"/>
            <p:cNvSpPr>
              <a:spLocks noChangeShapeType="1"/>
            </p:cNvSpPr>
            <p:nvPr/>
          </p:nvSpPr>
          <p:spPr bwMode="auto">
            <a:xfrm>
              <a:off x="1968" y="1648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4" name="Line 3390"/>
            <p:cNvSpPr>
              <a:spLocks noChangeShapeType="1"/>
            </p:cNvSpPr>
            <p:nvPr/>
          </p:nvSpPr>
          <p:spPr bwMode="auto">
            <a:xfrm>
              <a:off x="1968" y="2032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5" name="Line 3391"/>
            <p:cNvSpPr>
              <a:spLocks noChangeShapeType="1"/>
            </p:cNvSpPr>
            <p:nvPr/>
          </p:nvSpPr>
          <p:spPr bwMode="auto">
            <a:xfrm>
              <a:off x="1968" y="2416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6" name="Line 3392"/>
            <p:cNvSpPr>
              <a:spLocks noChangeShapeType="1"/>
            </p:cNvSpPr>
            <p:nvPr/>
          </p:nvSpPr>
          <p:spPr bwMode="auto">
            <a:xfrm>
              <a:off x="1968" y="2800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137" name="Line 3393"/>
            <p:cNvSpPr>
              <a:spLocks noChangeShapeType="1"/>
            </p:cNvSpPr>
            <p:nvPr/>
          </p:nvSpPr>
          <p:spPr bwMode="auto">
            <a:xfrm flipH="1">
              <a:off x="1968" y="1648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8" name="Line 3394"/>
            <p:cNvSpPr>
              <a:spLocks noChangeShapeType="1"/>
            </p:cNvSpPr>
            <p:nvPr/>
          </p:nvSpPr>
          <p:spPr bwMode="auto">
            <a:xfrm flipH="1">
              <a:off x="1968" y="2032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139" name="Line 3395"/>
            <p:cNvSpPr>
              <a:spLocks noChangeShapeType="1"/>
            </p:cNvSpPr>
            <p:nvPr/>
          </p:nvSpPr>
          <p:spPr bwMode="auto">
            <a:xfrm flipH="1">
              <a:off x="1968" y="2416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9127" name="Line 3383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128" name="Line 3384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129" name="Text Box 3385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19130" name="Text Box 3386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19181" name="Group 3437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19180" name="Group 3436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18822" name="Oval 3078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950" name="Oval 3206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14" name="Oval 3270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1" name="Oval 3377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86" name="Oval 3142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9" name="Group 3435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18954" name="Oval 3210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18" name="Oval 3274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2" name="Oval 3378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0" name="Oval 3146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26" name="Oval 308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8" name="Group 3434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18958" name="Oval 321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22" name="Oval 3278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3" name="Oval 3379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4" name="Oval 3150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30" name="Oval 3086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7" name="Group 3433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18962" name="Oval 3218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026" name="Oval 3282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4" name="Oval 3380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98" name="Oval 3154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834" name="Oval 3090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9176" name="Group 3432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19119" name="Oval 3375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0" name="Oval 3376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25" name="Oval 3381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18" name="Oval 3374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117" name="Oval 3373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9185" name="Group 3441"/>
          <p:cNvGrpSpPr>
            <a:grpSpLocks/>
          </p:cNvGrpSpPr>
          <p:nvPr/>
        </p:nvGrpSpPr>
        <p:grpSpPr bwMode="auto">
          <a:xfrm>
            <a:off x="3048000" y="1981200"/>
            <a:ext cx="2933700" cy="2468563"/>
            <a:chOff x="1920" y="1248"/>
            <a:chExt cx="1848" cy="1555"/>
          </a:xfrm>
        </p:grpSpPr>
        <p:cxnSp>
          <p:nvCxnSpPr>
            <p:cNvPr id="419144" name="AutoShape 3400"/>
            <p:cNvCxnSpPr>
              <a:cxnSpLocks noChangeShapeType="1"/>
              <a:stCxn id="418890" idx="5"/>
              <a:endCxn id="418958" idx="1"/>
            </p:cNvCxnSpPr>
            <p:nvPr/>
          </p:nvCxnSpPr>
          <p:spPr bwMode="auto">
            <a:xfrm>
              <a:off x="2478" y="1669"/>
              <a:ext cx="359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7" name="AutoShape 3403"/>
            <p:cNvCxnSpPr>
              <a:cxnSpLocks noChangeShapeType="1"/>
              <a:stCxn id="418962" idx="3"/>
              <a:endCxn id="419022" idx="7"/>
            </p:cNvCxnSpPr>
            <p:nvPr/>
          </p:nvCxnSpPr>
          <p:spPr bwMode="auto">
            <a:xfrm flipH="1">
              <a:off x="2862" y="2053"/>
              <a:ext cx="359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9" name="AutoShape 3405"/>
            <p:cNvCxnSpPr>
              <a:cxnSpLocks noChangeShapeType="1"/>
              <a:stCxn id="419125" idx="2"/>
              <a:endCxn id="419026" idx="6"/>
            </p:cNvCxnSpPr>
            <p:nvPr/>
          </p:nvCxnSpPr>
          <p:spPr bwMode="auto">
            <a:xfrm flipH="1" flipV="1">
              <a:off x="3257" y="2419"/>
              <a:ext cx="385" cy="384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0" name="AutoShape 3406"/>
            <p:cNvCxnSpPr>
              <a:cxnSpLocks noChangeShapeType="1"/>
              <a:stCxn id="419014" idx="6"/>
              <a:endCxn id="418954" idx="4"/>
            </p:cNvCxnSpPr>
            <p:nvPr/>
          </p:nvCxnSpPr>
          <p:spPr bwMode="auto">
            <a:xfrm flipV="1">
              <a:off x="2105" y="2058"/>
              <a:ext cx="361" cy="361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1" name="AutoShape 3407"/>
            <p:cNvCxnSpPr>
              <a:cxnSpLocks noChangeShapeType="1"/>
              <a:stCxn id="418886" idx="3"/>
              <a:endCxn id="418950" idx="1"/>
            </p:cNvCxnSpPr>
            <p:nvPr/>
          </p:nvCxnSpPr>
          <p:spPr bwMode="auto">
            <a:xfrm>
              <a:off x="2069" y="1669"/>
              <a:ext cx="0" cy="34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2" name="AutoShape 3408"/>
            <p:cNvCxnSpPr>
              <a:cxnSpLocks noChangeShapeType="1"/>
              <a:stCxn id="419122" idx="0"/>
              <a:endCxn id="419018" idx="4"/>
            </p:cNvCxnSpPr>
            <p:nvPr/>
          </p:nvCxnSpPr>
          <p:spPr bwMode="auto">
            <a:xfrm flipV="1">
              <a:off x="2466" y="2442"/>
              <a:ext cx="0" cy="337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6" name="AutoShape 3402"/>
            <p:cNvCxnSpPr>
              <a:cxnSpLocks noChangeShapeType="1"/>
              <a:stCxn id="419118" idx="3"/>
              <a:endCxn id="418898" idx="6"/>
            </p:cNvCxnSpPr>
            <p:nvPr/>
          </p:nvCxnSpPr>
          <p:spPr bwMode="auto">
            <a:xfrm flipH="1" flipV="1">
              <a:off x="3257" y="1651"/>
              <a:ext cx="396" cy="18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45" name="AutoShape 3401"/>
            <p:cNvCxnSpPr>
              <a:cxnSpLocks noChangeShapeType="1"/>
            </p:cNvCxnSpPr>
            <p:nvPr/>
          </p:nvCxnSpPr>
          <p:spPr bwMode="auto">
            <a:xfrm>
              <a:off x="2489" y="1270"/>
              <a:ext cx="337" cy="0"/>
            </a:xfrm>
            <a:prstGeom prst="straightConnector1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419153" name="AutoShape 3409"/>
            <p:cNvCxnSpPr>
              <a:cxnSpLocks noChangeShapeType="1"/>
            </p:cNvCxnSpPr>
            <p:nvPr/>
          </p:nvCxnSpPr>
          <p:spPr bwMode="auto">
            <a:xfrm rot="5400000" flipH="1" flipV="1">
              <a:off x="2051" y="1269"/>
              <a:ext cx="37" cy="1"/>
            </a:xfrm>
            <a:prstGeom prst="curvedConnector5">
              <a:avLst>
                <a:gd name="adj1" fmla="val -145949"/>
                <a:gd name="adj2" fmla="val -11700005"/>
                <a:gd name="adj3" fmla="val 278375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lg"/>
            </a:ln>
            <a:effectLst/>
          </p:spPr>
        </p:cxnSp>
        <p:grpSp>
          <p:nvGrpSpPr>
            <p:cNvPr id="419184" name="Group 3440"/>
            <p:cNvGrpSpPr>
              <a:grpSpLocks/>
            </p:cNvGrpSpPr>
            <p:nvPr/>
          </p:nvGrpSpPr>
          <p:grpSpPr bwMode="auto">
            <a:xfrm>
              <a:off x="1920" y="1248"/>
              <a:ext cx="1848" cy="1495"/>
              <a:chOff x="1920" y="1248"/>
              <a:chExt cx="1848" cy="1495"/>
            </a:xfrm>
          </p:grpSpPr>
          <p:graphicFrame>
            <p:nvGraphicFramePr>
              <p:cNvPr id="471040" name="Object 3072"/>
              <p:cNvGraphicFramePr>
                <a:graphicFrameLocks noChangeAspect="1"/>
              </p:cNvGraphicFramePr>
              <p:nvPr/>
            </p:nvGraphicFramePr>
            <p:xfrm>
              <a:off x="3120" y="2112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406080" imgH="393480" progId="Equation.3">
                      <p:embed/>
                    </p:oleObj>
                  </mc:Choice>
                  <mc:Fallback>
                    <p:oleObj name="Equation" r:id="rId3" imgW="406080" imgH="393480" progId="Equation.3">
                      <p:embed/>
                      <p:pic>
                        <p:nvPicPr>
                          <p:cNvPr id="471040" name="Object 30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112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1" name="Object 3073"/>
              <p:cNvGraphicFramePr>
                <a:graphicFrameLocks noChangeAspect="1"/>
              </p:cNvGraphicFramePr>
              <p:nvPr/>
            </p:nvGraphicFramePr>
            <p:xfrm>
              <a:off x="2068" y="1680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06080" imgH="393480" progId="Equation.3">
                      <p:embed/>
                    </p:oleObj>
                  </mc:Choice>
                  <mc:Fallback>
                    <p:oleObj name="Equation" r:id="rId5" imgW="406080" imgH="393480" progId="Equation.3">
                      <p:embed/>
                      <p:pic>
                        <p:nvPicPr>
                          <p:cNvPr id="471041" name="Object 30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8" y="1680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2" name="Object 3074"/>
              <p:cNvGraphicFramePr>
                <a:graphicFrameLocks noChangeAspect="1"/>
              </p:cNvGraphicFramePr>
              <p:nvPr/>
            </p:nvGraphicFramePr>
            <p:xfrm>
              <a:off x="1968" y="2112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406080" imgH="393480" progId="Equation.3">
                      <p:embed/>
                    </p:oleObj>
                  </mc:Choice>
                  <mc:Fallback>
                    <p:oleObj name="Equation" r:id="rId7" imgW="406080" imgH="393480" progId="Equation.3">
                      <p:embed/>
                      <p:pic>
                        <p:nvPicPr>
                          <p:cNvPr id="471042" name="Object 30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112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3" name="Object 3075"/>
              <p:cNvGraphicFramePr>
                <a:graphicFrameLocks noChangeAspect="1"/>
              </p:cNvGraphicFramePr>
              <p:nvPr/>
            </p:nvGraphicFramePr>
            <p:xfrm>
              <a:off x="2204" y="24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19040" imgH="393480" progId="Equation.3">
                      <p:embed/>
                    </p:oleObj>
                  </mc:Choice>
                  <mc:Fallback>
                    <p:oleObj name="Equation" r:id="rId9" imgW="419040" imgH="393480" progId="Equation.3">
                      <p:embed/>
                      <p:pic>
                        <p:nvPicPr>
                          <p:cNvPr id="471043" name="Object 3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4" y="24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4" name="Object 3076"/>
              <p:cNvGraphicFramePr>
                <a:graphicFrameLocks noChangeAspect="1"/>
              </p:cNvGraphicFramePr>
              <p:nvPr/>
            </p:nvGraphicFramePr>
            <p:xfrm>
              <a:off x="2640" y="1680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06080" imgH="393480" progId="Equation.3">
                      <p:embed/>
                    </p:oleObj>
                  </mc:Choice>
                  <mc:Fallback>
                    <p:oleObj name="Equation" r:id="rId11" imgW="406080" imgH="393480" progId="Equation.3">
                      <p:embed/>
                      <p:pic>
                        <p:nvPicPr>
                          <p:cNvPr id="471044" name="Object 30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80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5" name="Object 3077"/>
              <p:cNvGraphicFramePr>
                <a:graphicFrameLocks noChangeAspect="1"/>
              </p:cNvGraphicFramePr>
              <p:nvPr/>
            </p:nvGraphicFramePr>
            <p:xfrm>
              <a:off x="1920" y="12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419040" imgH="393480" progId="Equation.3">
                      <p:embed/>
                    </p:oleObj>
                  </mc:Choice>
                  <mc:Fallback>
                    <p:oleObj name="Equation" r:id="rId13" imgW="419040" imgH="393480" progId="Equation.3">
                      <p:embed/>
                      <p:pic>
                        <p:nvPicPr>
                          <p:cNvPr id="471045" name="Object 30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2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6" name="Object 3078"/>
              <p:cNvGraphicFramePr>
                <a:graphicFrameLocks noChangeAspect="1"/>
              </p:cNvGraphicFramePr>
              <p:nvPr/>
            </p:nvGraphicFramePr>
            <p:xfrm>
              <a:off x="2548" y="1248"/>
              <a:ext cx="25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406080" imgH="393480" progId="Equation.3">
                      <p:embed/>
                    </p:oleObj>
                  </mc:Choice>
                  <mc:Fallback>
                    <p:oleObj name="Equation" r:id="rId15" imgW="406080" imgH="393480" progId="Equation.3">
                      <p:embed/>
                      <p:pic>
                        <p:nvPicPr>
                          <p:cNvPr id="471046" name="Object 30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1248"/>
                            <a:ext cx="255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7" name="Object 3079"/>
              <p:cNvGraphicFramePr>
                <a:graphicFrameLocks noChangeAspect="1"/>
              </p:cNvGraphicFramePr>
              <p:nvPr/>
            </p:nvGraphicFramePr>
            <p:xfrm>
              <a:off x="3356" y="1440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419040" imgH="393480" progId="Equation.3">
                      <p:embed/>
                    </p:oleObj>
                  </mc:Choice>
                  <mc:Fallback>
                    <p:oleObj name="Equation" r:id="rId17" imgW="419040" imgH="393480" progId="Equation.3">
                      <p:embed/>
                      <p:pic>
                        <p:nvPicPr>
                          <p:cNvPr id="471047" name="Object 30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1440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48" name="Object 3080"/>
              <p:cNvGraphicFramePr>
                <a:graphicFrameLocks noChangeAspect="1"/>
              </p:cNvGraphicFramePr>
              <p:nvPr/>
            </p:nvGraphicFramePr>
            <p:xfrm>
              <a:off x="3504" y="2496"/>
              <a:ext cx="26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419040" imgH="393480" progId="Equation.3">
                      <p:embed/>
                    </p:oleObj>
                  </mc:Choice>
                  <mc:Fallback>
                    <p:oleObj name="Equation" r:id="rId19" imgW="419040" imgH="393480" progId="Equation.3">
                      <p:embed/>
                      <p:pic>
                        <p:nvPicPr>
                          <p:cNvPr id="471048" name="Object 30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96"/>
                            <a:ext cx="264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0806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AF6A2CB7-2A5F-429D-AD44-2BD3E6000865}" type="slidenum">
              <a:rPr lang="en-US"/>
              <a:pPr/>
              <a:t>43</a:t>
            </a:fld>
            <a:r>
              <a:rPr lang="en-US"/>
              <a:t>-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5206" name="Group 6"/>
          <p:cNvGrpSpPr>
            <a:grpSpLocks/>
          </p:cNvGrpSpPr>
          <p:nvPr/>
        </p:nvGrpSpPr>
        <p:grpSpPr bwMode="auto">
          <a:xfrm>
            <a:off x="3124200" y="2006600"/>
            <a:ext cx="3124200" cy="2438400"/>
            <a:chOff x="1968" y="1264"/>
            <a:chExt cx="1968" cy="1536"/>
          </a:xfrm>
        </p:grpSpPr>
        <p:sp>
          <p:nvSpPr>
            <p:cNvPr id="435207" name="Line 7"/>
            <p:cNvSpPr>
              <a:spLocks noChangeShapeType="1"/>
            </p:cNvSpPr>
            <p:nvPr/>
          </p:nvSpPr>
          <p:spPr bwMode="auto">
            <a:xfrm>
              <a:off x="1968" y="1264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08" name="Line 8"/>
            <p:cNvSpPr>
              <a:spLocks noChangeShapeType="1"/>
            </p:cNvSpPr>
            <p:nvPr/>
          </p:nvSpPr>
          <p:spPr bwMode="auto">
            <a:xfrm flipH="1">
              <a:off x="1968" y="1264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1968" y="1648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>
              <a:off x="1968" y="2032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>
              <a:off x="1968" y="2416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2" name="Line 12"/>
            <p:cNvSpPr>
              <a:spLocks noChangeShapeType="1"/>
            </p:cNvSpPr>
            <p:nvPr/>
          </p:nvSpPr>
          <p:spPr bwMode="auto">
            <a:xfrm>
              <a:off x="1968" y="2800"/>
              <a:ext cx="19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5213" name="Line 13"/>
            <p:cNvSpPr>
              <a:spLocks noChangeShapeType="1"/>
            </p:cNvSpPr>
            <p:nvPr/>
          </p:nvSpPr>
          <p:spPr bwMode="auto">
            <a:xfrm flipH="1">
              <a:off x="1968" y="1648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14" name="Line 14"/>
            <p:cNvSpPr>
              <a:spLocks noChangeShapeType="1"/>
            </p:cNvSpPr>
            <p:nvPr/>
          </p:nvSpPr>
          <p:spPr bwMode="auto">
            <a:xfrm flipH="1">
              <a:off x="1968" y="2032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5215" name="Line 15"/>
            <p:cNvSpPr>
              <a:spLocks noChangeShapeType="1"/>
            </p:cNvSpPr>
            <p:nvPr/>
          </p:nvSpPr>
          <p:spPr bwMode="auto">
            <a:xfrm flipH="1">
              <a:off x="1968" y="2416"/>
              <a:ext cx="1968" cy="3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5218" name="Text Box 18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5219" name="Text Box 19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5220" name="Group 20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5221" name="Group 21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5222" name="Oval 22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3" name="Oval 23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4" name="Oval 24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5" name="Oval 25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6" name="Oval 26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27" name="Group 27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5228" name="Oval 28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29" name="Oval 29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0" name="Oval 30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1" name="Oval 31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2" name="Oval 3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33" name="Group 33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5234" name="Oval 3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5" name="Oval 35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6" name="Oval 36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7" name="Oval 37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38" name="Oval 38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39" name="Group 39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5240" name="Oval 40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1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2" name="Oval 42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3" name="Oval 43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4" name="Oval 44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5245" name="Group 45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5246" name="Oval 46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7" name="Oval 47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8" name="Oval 48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49" name="Oval 49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50" name="Oval 50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5252" name="AutoShape 52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3" name="AutoShape 53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6" name="AutoShape 56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59" name="AutoShape 59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5260" name="AutoShape 60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2064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206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5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206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6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206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206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206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49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CBFC388-9604-42A3-B5C1-1E1B91536340}" type="slidenum">
              <a:rPr lang="en-US"/>
              <a:pPr/>
              <a:t>44</a:t>
            </a:fld>
            <a:r>
              <a:rPr lang="en-US"/>
              <a:t>-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457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When is loop interchange legal?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6285" name="Group 61"/>
          <p:cNvGrpSpPr>
            <a:grpSpLocks/>
          </p:cNvGrpSpPr>
          <p:nvPr/>
        </p:nvGrpSpPr>
        <p:grpSpPr bwMode="auto">
          <a:xfrm>
            <a:off x="3313113" y="1628775"/>
            <a:ext cx="2501900" cy="3159125"/>
            <a:chOff x="2087" y="1026"/>
            <a:chExt cx="1576" cy="1990"/>
          </a:xfrm>
        </p:grpSpPr>
        <p:sp>
          <p:nvSpPr>
            <p:cNvPr id="436231" name="Line 7"/>
            <p:cNvSpPr>
              <a:spLocks noChangeShapeType="1"/>
            </p:cNvSpPr>
            <p:nvPr/>
          </p:nvSpPr>
          <p:spPr bwMode="auto">
            <a:xfrm rot="5400000">
              <a:off x="2677" y="2023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2" name="Line 8"/>
            <p:cNvSpPr>
              <a:spLocks noChangeShapeType="1"/>
            </p:cNvSpPr>
            <p:nvPr/>
          </p:nvSpPr>
          <p:spPr bwMode="auto">
            <a:xfrm rot="-5400000">
              <a:off x="2511" y="1787"/>
              <a:ext cx="1884" cy="42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3" name="Line 9"/>
            <p:cNvSpPr>
              <a:spLocks noChangeShapeType="1"/>
            </p:cNvSpPr>
            <p:nvPr/>
          </p:nvSpPr>
          <p:spPr bwMode="auto">
            <a:xfrm rot="5400000">
              <a:off x="2255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4" name="Line 10"/>
            <p:cNvSpPr>
              <a:spLocks noChangeShapeType="1"/>
            </p:cNvSpPr>
            <p:nvPr/>
          </p:nvSpPr>
          <p:spPr bwMode="auto">
            <a:xfrm rot="5400000">
              <a:off x="1872" y="2032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5" name="Line 11"/>
            <p:cNvSpPr>
              <a:spLocks noChangeShapeType="1"/>
            </p:cNvSpPr>
            <p:nvPr/>
          </p:nvSpPr>
          <p:spPr bwMode="auto">
            <a:xfrm rot="5400000">
              <a:off x="1487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6" name="Line 12"/>
            <p:cNvSpPr>
              <a:spLocks noChangeShapeType="1"/>
            </p:cNvSpPr>
            <p:nvPr/>
          </p:nvSpPr>
          <p:spPr bwMode="auto">
            <a:xfrm rot="5400000">
              <a:off x="1103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7" name="Line 13"/>
            <p:cNvSpPr>
              <a:spLocks noChangeShapeType="1"/>
            </p:cNvSpPr>
            <p:nvPr/>
          </p:nvSpPr>
          <p:spPr bwMode="auto">
            <a:xfrm rot="-5400000">
              <a:off x="2097" y="1787"/>
              <a:ext cx="1902" cy="38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8" name="Line 14"/>
            <p:cNvSpPr>
              <a:spLocks noChangeShapeType="1"/>
            </p:cNvSpPr>
            <p:nvPr/>
          </p:nvSpPr>
          <p:spPr bwMode="auto">
            <a:xfrm rot="-5400000">
              <a:off x="1725" y="1790"/>
              <a:ext cx="1864" cy="38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6239" name="Line 15"/>
            <p:cNvSpPr>
              <a:spLocks noChangeShapeType="1"/>
            </p:cNvSpPr>
            <p:nvPr/>
          </p:nvSpPr>
          <p:spPr bwMode="auto">
            <a:xfrm rot="-5400000">
              <a:off x="1319" y="1809"/>
              <a:ext cx="1912" cy="37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6240" name="Line 16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1" name="Line 17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6243" name="Text Box 19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6244" name="Group 20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6245" name="Group 21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6246" name="Oval 22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7" name="Oval 23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8" name="Oval 24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49" name="Oval 25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0" name="Oval 26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51" name="Group 27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6252" name="Oval 28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3" name="Oval 29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4" name="Oval 30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5" name="Oval 31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6" name="Oval 32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57" name="Group 33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6258" name="Oval 34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59" name="Oval 35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0" name="Oval 36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1" name="Oval 37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2" name="Oval 38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63" name="Group 39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6264" name="Oval 40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5" name="Oval 41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6" name="Oval 42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7" name="Oval 43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68" name="Oval 44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6269" name="Group 45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6270" name="Oval 46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1" name="Oval 47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2" name="Oval 48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3" name="Oval 49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6274" name="Oval 50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6275" name="AutoShape 51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6" name="AutoShape 52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7" name="AutoShape 53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8" name="AutoShape 54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6279" name="AutoShape 55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3088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308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89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308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0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309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309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2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30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0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9FB2D8A3-EB3F-444E-BF2A-94E830F38F92}" type="slidenum">
              <a:rPr lang="en-US"/>
              <a:pPr/>
              <a:t>45</a:t>
            </a:fld>
            <a:r>
              <a:rPr lang="en-US"/>
              <a:t>-</a:t>
            </a:r>
          </a:p>
        </p:txBody>
      </p:sp>
      <p:sp>
        <p:nvSpPr>
          <p:cNvPr id="437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Interchange</a:t>
            </a:r>
          </a:p>
        </p:txBody>
      </p:sp>
      <p:sp>
        <p:nvSpPr>
          <p:cNvPr id="4372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81438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When is loop interchange legal?  </a:t>
            </a:r>
            <a:r>
              <a:rPr lang="en-US">
                <a:solidFill>
                  <a:srgbClr val="FF0033"/>
                </a:solidFill>
              </a:rPr>
              <a:t>when the “interchanged” dependences remain lexiographically positive!</a:t>
            </a:r>
            <a:endParaRPr lang="en-US"/>
          </a:p>
        </p:txBody>
      </p:sp>
      <p:sp>
        <p:nvSpPr>
          <p:cNvPr id="437252" name="Text Box 1028"/>
          <p:cNvSpPr txBox="1">
            <a:spLocks noChangeArrowheads="1"/>
          </p:cNvSpPr>
          <p:nvPr/>
        </p:nvSpPr>
        <p:spPr bwMode="auto">
          <a:xfrm>
            <a:off x="6096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sp>
        <p:nvSpPr>
          <p:cNvPr id="437253" name="Text Box 1029"/>
          <p:cNvSpPr txBox="1">
            <a:spLocks noChangeArrowheads="1"/>
          </p:cNvSpPr>
          <p:nvPr/>
        </p:nvSpPr>
        <p:spPr bwMode="auto">
          <a:xfrm>
            <a:off x="6629400" y="2286000"/>
            <a:ext cx="1747838" cy="146526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do j = 1,n</a:t>
            </a:r>
          </a:p>
          <a:p>
            <a:r>
              <a:rPr lang="en-US"/>
              <a:t>     do i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</p:txBody>
      </p:sp>
      <p:grpSp>
        <p:nvGrpSpPr>
          <p:cNvPr id="437254" name="Group 1030"/>
          <p:cNvGrpSpPr>
            <a:grpSpLocks/>
          </p:cNvGrpSpPr>
          <p:nvPr/>
        </p:nvGrpSpPr>
        <p:grpSpPr bwMode="auto">
          <a:xfrm>
            <a:off x="3313113" y="1628775"/>
            <a:ext cx="2501900" cy="3159125"/>
            <a:chOff x="2087" y="1026"/>
            <a:chExt cx="1576" cy="1990"/>
          </a:xfrm>
        </p:grpSpPr>
        <p:sp>
          <p:nvSpPr>
            <p:cNvPr id="437255" name="Line 1031"/>
            <p:cNvSpPr>
              <a:spLocks noChangeShapeType="1"/>
            </p:cNvSpPr>
            <p:nvPr/>
          </p:nvSpPr>
          <p:spPr bwMode="auto">
            <a:xfrm rot="5400000">
              <a:off x="2677" y="2023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6" name="Line 1032"/>
            <p:cNvSpPr>
              <a:spLocks noChangeShapeType="1"/>
            </p:cNvSpPr>
            <p:nvPr/>
          </p:nvSpPr>
          <p:spPr bwMode="auto">
            <a:xfrm rot="-5400000">
              <a:off x="2511" y="1787"/>
              <a:ext cx="1884" cy="42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7" name="Line 1033"/>
            <p:cNvSpPr>
              <a:spLocks noChangeShapeType="1"/>
            </p:cNvSpPr>
            <p:nvPr/>
          </p:nvSpPr>
          <p:spPr bwMode="auto">
            <a:xfrm rot="5400000">
              <a:off x="2255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8" name="Line 1034"/>
            <p:cNvSpPr>
              <a:spLocks noChangeShapeType="1"/>
            </p:cNvSpPr>
            <p:nvPr/>
          </p:nvSpPr>
          <p:spPr bwMode="auto">
            <a:xfrm rot="5400000">
              <a:off x="1872" y="2032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59" name="Line 1035"/>
            <p:cNvSpPr>
              <a:spLocks noChangeShapeType="1"/>
            </p:cNvSpPr>
            <p:nvPr/>
          </p:nvSpPr>
          <p:spPr bwMode="auto">
            <a:xfrm rot="5400000">
              <a:off x="1487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0" name="Line 1036"/>
            <p:cNvSpPr>
              <a:spLocks noChangeShapeType="1"/>
            </p:cNvSpPr>
            <p:nvPr/>
          </p:nvSpPr>
          <p:spPr bwMode="auto">
            <a:xfrm rot="5400000">
              <a:off x="1103" y="2031"/>
              <a:ext cx="1968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1" name="Line 1037"/>
            <p:cNvSpPr>
              <a:spLocks noChangeShapeType="1"/>
            </p:cNvSpPr>
            <p:nvPr/>
          </p:nvSpPr>
          <p:spPr bwMode="auto">
            <a:xfrm rot="-5400000">
              <a:off x="2097" y="1787"/>
              <a:ext cx="1902" cy="38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2" name="Line 1038"/>
            <p:cNvSpPr>
              <a:spLocks noChangeShapeType="1"/>
            </p:cNvSpPr>
            <p:nvPr/>
          </p:nvSpPr>
          <p:spPr bwMode="auto">
            <a:xfrm rot="-5400000">
              <a:off x="1725" y="1790"/>
              <a:ext cx="1864" cy="381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263" name="Line 1039"/>
            <p:cNvSpPr>
              <a:spLocks noChangeShapeType="1"/>
            </p:cNvSpPr>
            <p:nvPr/>
          </p:nvSpPr>
          <p:spPr bwMode="auto">
            <a:xfrm rot="-5400000">
              <a:off x="1319" y="1809"/>
              <a:ext cx="1912" cy="37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7264" name="Line 1040"/>
          <p:cNvSpPr>
            <a:spLocks noChangeShapeType="1"/>
          </p:cNvSpPr>
          <p:nvPr/>
        </p:nvSpPr>
        <p:spPr bwMode="auto">
          <a:xfrm>
            <a:off x="2819400" y="1981200"/>
            <a:ext cx="0" cy="99060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7265" name="Line 1041"/>
          <p:cNvSpPr>
            <a:spLocks noChangeShapeType="1"/>
          </p:cNvSpPr>
          <p:nvPr/>
        </p:nvSpPr>
        <p:spPr bwMode="auto">
          <a:xfrm>
            <a:off x="3276600" y="1676400"/>
            <a:ext cx="914400" cy="0"/>
          </a:xfrm>
          <a:prstGeom prst="line">
            <a:avLst/>
          </a:prstGeom>
          <a:noFill/>
          <a:ln w="19050">
            <a:solidFill>
              <a:srgbClr val="D0087F"/>
            </a:solidFill>
            <a:round/>
            <a:headEnd type="none" w="sm" len="sm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7266" name="Text Box 1042"/>
          <p:cNvSpPr txBox="1">
            <a:spLocks noChangeArrowheads="1"/>
          </p:cNvSpPr>
          <p:nvPr/>
        </p:nvSpPr>
        <p:spPr bwMode="auto">
          <a:xfrm>
            <a:off x="3581400" y="1295400"/>
            <a:ext cx="276225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j</a:t>
            </a:r>
            <a:endParaRPr lang="en-US"/>
          </a:p>
        </p:txBody>
      </p:sp>
      <p:sp>
        <p:nvSpPr>
          <p:cNvPr id="437267" name="Text Box 1043"/>
          <p:cNvSpPr txBox="1">
            <a:spLocks noChangeArrowheads="1"/>
          </p:cNvSpPr>
          <p:nvPr/>
        </p:nvSpPr>
        <p:spPr bwMode="auto">
          <a:xfrm>
            <a:off x="2590800" y="21336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087F"/>
                </a:solidFill>
              </a:rPr>
              <a:t>i</a:t>
            </a:r>
            <a:endParaRPr lang="en-US"/>
          </a:p>
        </p:txBody>
      </p:sp>
      <p:grpSp>
        <p:nvGrpSpPr>
          <p:cNvPr id="437268" name="Group 1044"/>
          <p:cNvGrpSpPr>
            <a:grpSpLocks/>
          </p:cNvGrpSpPr>
          <p:nvPr/>
        </p:nvGrpSpPr>
        <p:grpSpPr bwMode="auto">
          <a:xfrm>
            <a:off x="3276600" y="1981200"/>
            <a:ext cx="2570163" cy="2495550"/>
            <a:chOff x="2064" y="1248"/>
            <a:chExt cx="1619" cy="1572"/>
          </a:xfrm>
        </p:grpSpPr>
        <p:grpSp>
          <p:nvGrpSpPr>
            <p:cNvPr id="437269" name="Group 1045"/>
            <p:cNvGrpSpPr>
              <a:grpSpLocks/>
            </p:cNvGrpSpPr>
            <p:nvPr/>
          </p:nvGrpSpPr>
          <p:grpSpPr bwMode="auto">
            <a:xfrm>
              <a:off x="2064" y="1248"/>
              <a:ext cx="35" cy="1572"/>
              <a:chOff x="2064" y="1248"/>
              <a:chExt cx="35" cy="1572"/>
            </a:xfrm>
          </p:grpSpPr>
          <p:sp>
            <p:nvSpPr>
              <p:cNvPr id="437270" name="Oval 1046"/>
              <p:cNvSpPr>
                <a:spLocks noChangeAspect="1" noChangeArrowheads="1"/>
              </p:cNvSpPr>
              <p:nvPr/>
            </p:nvSpPr>
            <p:spPr bwMode="auto">
              <a:xfrm>
                <a:off x="2064" y="1248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1" name="Oval 1047"/>
              <p:cNvSpPr>
                <a:spLocks noChangeAspect="1" noChangeArrowheads="1"/>
              </p:cNvSpPr>
              <p:nvPr/>
            </p:nvSpPr>
            <p:spPr bwMode="auto">
              <a:xfrm>
                <a:off x="2064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2" name="Oval 1048"/>
              <p:cNvSpPr>
                <a:spLocks noChangeAspect="1" noChangeArrowheads="1"/>
              </p:cNvSpPr>
              <p:nvPr/>
            </p:nvSpPr>
            <p:spPr bwMode="auto">
              <a:xfrm>
                <a:off x="2064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3" name="Oval 1049"/>
              <p:cNvSpPr>
                <a:spLocks noChangeAspect="1" noChangeArrowheads="1"/>
              </p:cNvSpPr>
              <p:nvPr/>
            </p:nvSpPr>
            <p:spPr bwMode="auto">
              <a:xfrm>
                <a:off x="2064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4" name="Oval 1050"/>
              <p:cNvSpPr>
                <a:spLocks noChangeAspect="1" noChangeArrowheads="1"/>
              </p:cNvSpPr>
              <p:nvPr/>
            </p:nvSpPr>
            <p:spPr bwMode="auto">
              <a:xfrm>
                <a:off x="2064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75" name="Group 1051"/>
            <p:cNvGrpSpPr>
              <a:grpSpLocks/>
            </p:cNvGrpSpPr>
            <p:nvPr/>
          </p:nvGrpSpPr>
          <p:grpSpPr bwMode="auto">
            <a:xfrm>
              <a:off x="2448" y="1252"/>
              <a:ext cx="35" cy="1568"/>
              <a:chOff x="2448" y="1252"/>
              <a:chExt cx="35" cy="1568"/>
            </a:xfrm>
          </p:grpSpPr>
          <p:sp>
            <p:nvSpPr>
              <p:cNvPr id="437276" name="Oval 1052"/>
              <p:cNvSpPr>
                <a:spLocks noChangeAspect="1" noChangeArrowheads="1"/>
              </p:cNvSpPr>
              <p:nvPr/>
            </p:nvSpPr>
            <p:spPr bwMode="auto">
              <a:xfrm>
                <a:off x="24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7" name="Oval 1053"/>
              <p:cNvSpPr>
                <a:spLocks noChangeAspect="1" noChangeArrowheads="1"/>
              </p:cNvSpPr>
              <p:nvPr/>
            </p:nvSpPr>
            <p:spPr bwMode="auto">
              <a:xfrm>
                <a:off x="24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8" name="Oval 1054"/>
              <p:cNvSpPr>
                <a:spLocks noChangeAspect="1" noChangeArrowheads="1"/>
              </p:cNvSpPr>
              <p:nvPr/>
            </p:nvSpPr>
            <p:spPr bwMode="auto">
              <a:xfrm>
                <a:off x="24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79" name="Oval 1055"/>
              <p:cNvSpPr>
                <a:spLocks noChangeAspect="1" noChangeArrowheads="1"/>
              </p:cNvSpPr>
              <p:nvPr/>
            </p:nvSpPr>
            <p:spPr bwMode="auto">
              <a:xfrm>
                <a:off x="24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0" name="Oval 1056"/>
              <p:cNvSpPr>
                <a:spLocks noChangeAspect="1" noChangeArrowheads="1"/>
              </p:cNvSpPr>
              <p:nvPr/>
            </p:nvSpPr>
            <p:spPr bwMode="auto">
              <a:xfrm>
                <a:off x="24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81" name="Group 1057"/>
            <p:cNvGrpSpPr>
              <a:grpSpLocks/>
            </p:cNvGrpSpPr>
            <p:nvPr/>
          </p:nvGrpSpPr>
          <p:grpSpPr bwMode="auto">
            <a:xfrm>
              <a:off x="2832" y="1252"/>
              <a:ext cx="35" cy="1568"/>
              <a:chOff x="2832" y="1252"/>
              <a:chExt cx="35" cy="1568"/>
            </a:xfrm>
          </p:grpSpPr>
          <p:sp>
            <p:nvSpPr>
              <p:cNvPr id="437282" name="Oval 1058"/>
              <p:cNvSpPr>
                <a:spLocks noChangeAspect="1" noChangeArrowheads="1"/>
              </p:cNvSpPr>
              <p:nvPr/>
            </p:nvSpPr>
            <p:spPr bwMode="auto">
              <a:xfrm>
                <a:off x="2832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3" name="Oval 1059"/>
              <p:cNvSpPr>
                <a:spLocks noChangeAspect="1" noChangeArrowheads="1"/>
              </p:cNvSpPr>
              <p:nvPr/>
            </p:nvSpPr>
            <p:spPr bwMode="auto">
              <a:xfrm>
                <a:off x="2832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4" name="Oval 1060"/>
              <p:cNvSpPr>
                <a:spLocks noChangeAspect="1" noChangeArrowheads="1"/>
              </p:cNvSpPr>
              <p:nvPr/>
            </p:nvSpPr>
            <p:spPr bwMode="auto">
              <a:xfrm>
                <a:off x="2832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5" name="Oval 1061"/>
              <p:cNvSpPr>
                <a:spLocks noChangeAspect="1" noChangeArrowheads="1"/>
              </p:cNvSpPr>
              <p:nvPr/>
            </p:nvSpPr>
            <p:spPr bwMode="auto">
              <a:xfrm>
                <a:off x="2832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6" name="Oval 1062"/>
              <p:cNvSpPr>
                <a:spLocks noChangeAspect="1" noChangeArrowheads="1"/>
              </p:cNvSpPr>
              <p:nvPr/>
            </p:nvSpPr>
            <p:spPr bwMode="auto">
              <a:xfrm>
                <a:off x="2832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87" name="Group 1063"/>
            <p:cNvGrpSpPr>
              <a:grpSpLocks/>
            </p:cNvGrpSpPr>
            <p:nvPr/>
          </p:nvGrpSpPr>
          <p:grpSpPr bwMode="auto">
            <a:xfrm>
              <a:off x="3216" y="1252"/>
              <a:ext cx="35" cy="1568"/>
              <a:chOff x="3216" y="1252"/>
              <a:chExt cx="35" cy="1568"/>
            </a:xfrm>
          </p:grpSpPr>
          <p:sp>
            <p:nvSpPr>
              <p:cNvPr id="437288" name="Oval 1064"/>
              <p:cNvSpPr>
                <a:spLocks noChangeAspect="1" noChangeArrowheads="1"/>
              </p:cNvSpPr>
              <p:nvPr/>
            </p:nvSpPr>
            <p:spPr bwMode="auto">
              <a:xfrm>
                <a:off x="3216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89" name="Oval 1065"/>
              <p:cNvSpPr>
                <a:spLocks noChangeAspect="1" noChangeArrowheads="1"/>
              </p:cNvSpPr>
              <p:nvPr/>
            </p:nvSpPr>
            <p:spPr bwMode="auto">
              <a:xfrm>
                <a:off x="3216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0" name="Oval 1066"/>
              <p:cNvSpPr>
                <a:spLocks noChangeAspect="1" noChangeArrowheads="1"/>
              </p:cNvSpPr>
              <p:nvPr/>
            </p:nvSpPr>
            <p:spPr bwMode="auto">
              <a:xfrm>
                <a:off x="3216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1" name="Oval 1067"/>
              <p:cNvSpPr>
                <a:spLocks noChangeAspect="1" noChangeArrowheads="1"/>
              </p:cNvSpPr>
              <p:nvPr/>
            </p:nvSpPr>
            <p:spPr bwMode="auto">
              <a:xfrm>
                <a:off x="3216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2" name="Oval 1068"/>
              <p:cNvSpPr>
                <a:spLocks noChangeAspect="1" noChangeArrowheads="1"/>
              </p:cNvSpPr>
              <p:nvPr/>
            </p:nvSpPr>
            <p:spPr bwMode="auto">
              <a:xfrm>
                <a:off x="3216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7293" name="Group 1069"/>
            <p:cNvGrpSpPr>
              <a:grpSpLocks/>
            </p:cNvGrpSpPr>
            <p:nvPr/>
          </p:nvGrpSpPr>
          <p:grpSpPr bwMode="auto">
            <a:xfrm>
              <a:off x="3648" y="1252"/>
              <a:ext cx="35" cy="1568"/>
              <a:chOff x="3648" y="1252"/>
              <a:chExt cx="35" cy="1568"/>
            </a:xfrm>
          </p:grpSpPr>
          <p:sp>
            <p:nvSpPr>
              <p:cNvPr id="437294" name="Oval 1070"/>
              <p:cNvSpPr>
                <a:spLocks noChangeAspect="1" noChangeArrowheads="1"/>
              </p:cNvSpPr>
              <p:nvPr/>
            </p:nvSpPr>
            <p:spPr bwMode="auto">
              <a:xfrm>
                <a:off x="3648" y="2017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5" name="Oval 1071"/>
              <p:cNvSpPr>
                <a:spLocks noChangeAspect="1" noChangeArrowheads="1"/>
              </p:cNvSpPr>
              <p:nvPr/>
            </p:nvSpPr>
            <p:spPr bwMode="auto">
              <a:xfrm>
                <a:off x="3648" y="2401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6" name="Oval 1072"/>
              <p:cNvSpPr>
                <a:spLocks noChangeAspect="1" noChangeArrowheads="1"/>
              </p:cNvSpPr>
              <p:nvPr/>
            </p:nvSpPr>
            <p:spPr bwMode="auto">
              <a:xfrm>
                <a:off x="3648" y="2785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7" name="Oval 1073"/>
              <p:cNvSpPr>
                <a:spLocks noChangeAspect="1" noChangeArrowheads="1"/>
              </p:cNvSpPr>
              <p:nvPr/>
            </p:nvSpPr>
            <p:spPr bwMode="auto">
              <a:xfrm>
                <a:off x="3648" y="1633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7298" name="Oval 1074"/>
              <p:cNvSpPr>
                <a:spLocks noChangeAspect="1" noChangeArrowheads="1"/>
              </p:cNvSpPr>
              <p:nvPr/>
            </p:nvSpPr>
            <p:spPr bwMode="auto">
              <a:xfrm>
                <a:off x="3648" y="1252"/>
                <a:ext cx="35" cy="35"/>
              </a:xfrm>
              <a:prstGeom prst="ellipse">
                <a:avLst/>
              </a:prstGeom>
              <a:solidFill>
                <a:srgbClr val="D0087F"/>
              </a:solidFill>
              <a:ln w="19050">
                <a:solidFill>
                  <a:srgbClr val="D0087F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7299" name="AutoShape 1075"/>
          <p:cNvCxnSpPr>
            <a:cxnSpLocks noChangeShapeType="1"/>
          </p:cNvCxnSpPr>
          <p:nvPr/>
        </p:nvCxnSpPr>
        <p:spPr bwMode="auto">
          <a:xfrm>
            <a:off x="3933825" y="26495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0" name="AutoShape 1076"/>
          <p:cNvCxnSpPr>
            <a:cxnSpLocks noChangeShapeType="1"/>
          </p:cNvCxnSpPr>
          <p:nvPr/>
        </p:nvCxnSpPr>
        <p:spPr bwMode="auto">
          <a:xfrm flipH="1">
            <a:off x="4543425" y="3259138"/>
            <a:ext cx="569913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1" name="AutoShape 1077"/>
          <p:cNvCxnSpPr>
            <a:cxnSpLocks noChangeShapeType="1"/>
          </p:cNvCxnSpPr>
          <p:nvPr/>
        </p:nvCxnSpPr>
        <p:spPr bwMode="auto">
          <a:xfrm>
            <a:off x="3284538" y="2649538"/>
            <a:ext cx="0" cy="550862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2" name="AutoShape 1078"/>
          <p:cNvCxnSpPr>
            <a:cxnSpLocks noChangeShapeType="1"/>
          </p:cNvCxnSpPr>
          <p:nvPr/>
        </p:nvCxnSpPr>
        <p:spPr bwMode="auto">
          <a:xfrm>
            <a:off x="3951288" y="2016125"/>
            <a:ext cx="534987" cy="0"/>
          </a:xfrm>
          <a:prstGeom prst="straightConnector1">
            <a:avLst/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437303" name="AutoShape 1079"/>
          <p:cNvCxnSpPr>
            <a:cxnSpLocks noChangeShapeType="1"/>
          </p:cNvCxnSpPr>
          <p:nvPr/>
        </p:nvCxnSpPr>
        <p:spPr bwMode="auto">
          <a:xfrm rot="5400000" flipH="1" flipV="1">
            <a:off x="3255963" y="2014538"/>
            <a:ext cx="58737" cy="1587"/>
          </a:xfrm>
          <a:prstGeom prst="curvedConnector5">
            <a:avLst>
              <a:gd name="adj1" fmla="val -145949"/>
              <a:gd name="adj2" fmla="val -11700005"/>
              <a:gd name="adj3" fmla="val 278375"/>
            </a:avLst>
          </a:prstGeom>
          <a:noFill/>
          <a:ln w="19050">
            <a:solidFill>
              <a:srgbClr val="FF0033"/>
            </a:solidFill>
            <a:round/>
            <a:headEnd type="none" w="sm" len="sm"/>
            <a:tailEnd type="triangle" w="med" len="lg"/>
          </a:ln>
          <a:effectLst/>
        </p:spPr>
      </p:cxnSp>
      <p:graphicFrame>
        <p:nvGraphicFramePr>
          <p:cNvPr id="474112" name="Object 1024"/>
          <p:cNvGraphicFramePr>
            <a:graphicFrameLocks noChangeAspect="1"/>
          </p:cNvGraphicFramePr>
          <p:nvPr/>
        </p:nvGraphicFramePr>
        <p:xfrm>
          <a:off x="4953000" y="33528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4741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3" name="Object 1025"/>
          <p:cNvGraphicFramePr>
            <a:graphicFrameLocks noChangeAspect="1"/>
          </p:cNvGraphicFramePr>
          <p:nvPr/>
        </p:nvGraphicFramePr>
        <p:xfrm>
          <a:off x="328295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4741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4" name="Object 1026"/>
          <p:cNvGraphicFramePr>
            <a:graphicFrameLocks noChangeAspect="1"/>
          </p:cNvGraphicFramePr>
          <p:nvPr/>
        </p:nvGraphicFramePr>
        <p:xfrm>
          <a:off x="4191000" y="26670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47411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5" name="Object 1027"/>
          <p:cNvGraphicFramePr>
            <a:graphicFrameLocks noChangeAspect="1"/>
          </p:cNvGraphicFramePr>
          <p:nvPr/>
        </p:nvGraphicFramePr>
        <p:xfrm>
          <a:off x="3048000" y="20574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393480" progId="Equation.3">
                  <p:embed/>
                </p:oleObj>
              </mc:Choice>
              <mc:Fallback>
                <p:oleObj name="Equation" r:id="rId9" imgW="419040" imgH="393480" progId="Equation.3">
                  <p:embed/>
                  <p:pic>
                    <p:nvPicPr>
                      <p:cNvPr id="47411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419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1028"/>
          <p:cNvGraphicFramePr>
            <a:graphicFrameLocks noChangeAspect="1"/>
          </p:cNvGraphicFramePr>
          <p:nvPr/>
        </p:nvGraphicFramePr>
        <p:xfrm>
          <a:off x="4044950" y="1981200"/>
          <a:ext cx="404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393480" progId="Equation.3">
                  <p:embed/>
                </p:oleObj>
              </mc:Choice>
              <mc:Fallback>
                <p:oleObj name="Equation" r:id="rId11" imgW="406080" imgH="393480" progId="Equation.3">
                  <p:embed/>
                  <p:pic>
                    <p:nvPicPr>
                      <p:cNvPr id="4741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981200"/>
                        <a:ext cx="4048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007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4C867708-5C58-46B5-9F36-A17FA6D8DC9D}" type="slidenum">
              <a:rPr lang="en-US"/>
              <a:pPr/>
              <a:t>46</a:t>
            </a:fld>
            <a:r>
              <a:rPr lang="en-US"/>
              <a:t>-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1482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371600" y="2862263"/>
            <a:ext cx="1747838" cy="201453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20102" name="Group 262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19845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6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7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8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49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0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1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2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3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4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5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6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7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8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0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3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5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6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9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0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1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2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3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4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5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6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7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8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79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0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1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2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3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4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5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6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7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8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89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0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1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2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3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4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5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6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7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8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99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0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1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2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3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4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5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6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7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8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09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0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1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2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3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4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5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6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7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8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19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0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1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2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3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4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5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6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7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8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29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0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1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2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3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4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5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6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7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8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39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0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1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2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3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4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5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6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7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8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49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0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1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2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3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4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5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6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7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8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59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0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1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2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3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4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5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6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7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8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69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0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1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2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3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4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5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6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7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8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79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0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1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2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3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4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5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6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7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8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89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0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1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2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3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4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5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6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7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8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999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0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1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2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3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4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5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6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7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8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09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0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1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2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3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4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5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6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7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8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19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0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1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2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3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4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5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6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7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8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29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0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1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2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3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4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5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6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7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8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39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0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1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2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3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4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5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6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7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8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49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0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1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2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3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4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5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6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7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8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59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0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1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2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3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4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5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6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7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8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69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0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1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2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3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4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5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6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7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8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79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0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1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2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3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4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5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6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7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8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89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0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1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2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3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4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5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6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7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8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099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0100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20145" name="Group 305"/>
          <p:cNvGrpSpPr>
            <a:grpSpLocks/>
          </p:cNvGrpSpPr>
          <p:nvPr/>
        </p:nvGrpSpPr>
        <p:grpSpPr bwMode="auto">
          <a:xfrm>
            <a:off x="4953000" y="2463800"/>
            <a:ext cx="2819400" cy="2743200"/>
            <a:chOff x="3120" y="1536"/>
            <a:chExt cx="1776" cy="1728"/>
          </a:xfrm>
        </p:grpSpPr>
        <p:grpSp>
          <p:nvGrpSpPr>
            <p:cNvPr id="420123" name="Group 283"/>
            <p:cNvGrpSpPr>
              <a:grpSpLocks/>
            </p:cNvGrpSpPr>
            <p:nvPr/>
          </p:nvGrpSpPr>
          <p:grpSpPr bwMode="auto">
            <a:xfrm>
              <a:off x="3312" y="1536"/>
              <a:ext cx="1584" cy="1440"/>
              <a:chOff x="1776" y="1152"/>
              <a:chExt cx="1584" cy="1440"/>
            </a:xfrm>
          </p:grpSpPr>
          <p:sp>
            <p:nvSpPr>
              <p:cNvPr id="420104" name="Line 264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8" name="Line 268"/>
              <p:cNvSpPr>
                <a:spLocks noChangeShapeType="1"/>
              </p:cNvSpPr>
              <p:nvPr/>
            </p:nvSpPr>
            <p:spPr bwMode="auto">
              <a:xfrm>
                <a:off x="1776" y="124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09" name="Line 269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0" name="Line 270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1" name="Line 271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2" name="Line 272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3" name="Line 273"/>
              <p:cNvSpPr>
                <a:spLocks noChangeShapeType="1"/>
              </p:cNvSpPr>
              <p:nvPr/>
            </p:nvSpPr>
            <p:spPr bwMode="auto">
              <a:xfrm>
                <a:off x="1776" y="172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4" name="Line 274"/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5" name="Line 275"/>
              <p:cNvSpPr>
                <a:spLocks noChangeShapeType="1"/>
              </p:cNvSpPr>
              <p:nvPr/>
            </p:nvSpPr>
            <p:spPr bwMode="auto">
              <a:xfrm>
                <a:off x="1776" y="192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6" name="Line 27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7" name="Line 277"/>
              <p:cNvSpPr>
                <a:spLocks noChangeShapeType="1"/>
              </p:cNvSpPr>
              <p:nvPr/>
            </p:nvSpPr>
            <p:spPr bwMode="auto">
              <a:xfrm>
                <a:off x="1776" y="211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8" name="Line 278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19" name="Line 27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0" name="Line 280"/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1" name="Line 281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22" name="Line 282"/>
              <p:cNvSpPr>
                <a:spLocks noChangeShapeType="1"/>
              </p:cNvSpPr>
              <p:nvPr/>
            </p:nvSpPr>
            <p:spPr bwMode="auto">
              <a:xfrm>
                <a:off x="1776" y="2592"/>
                <a:ext cx="158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0124" name="Line 284"/>
            <p:cNvSpPr>
              <a:spLocks noChangeShapeType="1"/>
            </p:cNvSpPr>
            <p:nvPr/>
          </p:nvSpPr>
          <p:spPr bwMode="auto">
            <a:xfrm flipH="1">
              <a:off x="3312" y="153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5" name="Line 285"/>
            <p:cNvSpPr>
              <a:spLocks noChangeShapeType="1"/>
            </p:cNvSpPr>
            <p:nvPr/>
          </p:nvSpPr>
          <p:spPr bwMode="auto">
            <a:xfrm flipH="1">
              <a:off x="3312" y="163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6" name="Line 286"/>
            <p:cNvSpPr>
              <a:spLocks noChangeShapeType="1"/>
            </p:cNvSpPr>
            <p:nvPr/>
          </p:nvSpPr>
          <p:spPr bwMode="auto">
            <a:xfrm flipH="1">
              <a:off x="3312" y="172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7" name="Line 287"/>
            <p:cNvSpPr>
              <a:spLocks noChangeShapeType="1"/>
            </p:cNvSpPr>
            <p:nvPr/>
          </p:nvSpPr>
          <p:spPr bwMode="auto">
            <a:xfrm flipH="1">
              <a:off x="3312" y="182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8" name="Line 288"/>
            <p:cNvSpPr>
              <a:spLocks noChangeShapeType="1"/>
            </p:cNvSpPr>
            <p:nvPr/>
          </p:nvSpPr>
          <p:spPr bwMode="auto">
            <a:xfrm flipH="1">
              <a:off x="3312" y="192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29" name="Line 289"/>
            <p:cNvSpPr>
              <a:spLocks noChangeShapeType="1"/>
            </p:cNvSpPr>
            <p:nvPr/>
          </p:nvSpPr>
          <p:spPr bwMode="auto">
            <a:xfrm flipH="1">
              <a:off x="3312" y="201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0" name="Line 290"/>
            <p:cNvSpPr>
              <a:spLocks noChangeShapeType="1"/>
            </p:cNvSpPr>
            <p:nvPr/>
          </p:nvSpPr>
          <p:spPr bwMode="auto">
            <a:xfrm flipH="1">
              <a:off x="3312" y="211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1" name="Line 291"/>
            <p:cNvSpPr>
              <a:spLocks noChangeShapeType="1"/>
            </p:cNvSpPr>
            <p:nvPr/>
          </p:nvSpPr>
          <p:spPr bwMode="auto">
            <a:xfrm flipH="1">
              <a:off x="3312" y="220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2" name="Line 292"/>
            <p:cNvSpPr>
              <a:spLocks noChangeShapeType="1"/>
            </p:cNvSpPr>
            <p:nvPr/>
          </p:nvSpPr>
          <p:spPr bwMode="auto">
            <a:xfrm flipH="1">
              <a:off x="3312" y="230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3" name="Line 293"/>
            <p:cNvSpPr>
              <a:spLocks noChangeShapeType="1"/>
            </p:cNvSpPr>
            <p:nvPr/>
          </p:nvSpPr>
          <p:spPr bwMode="auto">
            <a:xfrm flipH="1">
              <a:off x="3312" y="240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4" name="Line 294"/>
            <p:cNvSpPr>
              <a:spLocks noChangeShapeType="1"/>
            </p:cNvSpPr>
            <p:nvPr/>
          </p:nvSpPr>
          <p:spPr bwMode="auto">
            <a:xfrm flipH="1">
              <a:off x="3312" y="2496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5" name="Line 295"/>
            <p:cNvSpPr>
              <a:spLocks noChangeShapeType="1"/>
            </p:cNvSpPr>
            <p:nvPr/>
          </p:nvSpPr>
          <p:spPr bwMode="auto">
            <a:xfrm flipH="1">
              <a:off x="3312" y="2592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6" name="Line 296"/>
            <p:cNvSpPr>
              <a:spLocks noChangeShapeType="1"/>
            </p:cNvSpPr>
            <p:nvPr/>
          </p:nvSpPr>
          <p:spPr bwMode="auto">
            <a:xfrm flipH="1">
              <a:off x="3312" y="2688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7" name="Line 297"/>
            <p:cNvSpPr>
              <a:spLocks noChangeShapeType="1"/>
            </p:cNvSpPr>
            <p:nvPr/>
          </p:nvSpPr>
          <p:spPr bwMode="auto">
            <a:xfrm flipH="1">
              <a:off x="3312" y="2784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0138" name="Line 298"/>
            <p:cNvSpPr>
              <a:spLocks noChangeShapeType="1"/>
            </p:cNvSpPr>
            <p:nvPr/>
          </p:nvSpPr>
          <p:spPr bwMode="auto">
            <a:xfrm flipH="1">
              <a:off x="3312" y="2880"/>
              <a:ext cx="1488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0144" name="Group 304"/>
            <p:cNvGrpSpPr>
              <a:grpSpLocks/>
            </p:cNvGrpSpPr>
            <p:nvPr/>
          </p:nvGrpSpPr>
          <p:grpSpPr bwMode="auto">
            <a:xfrm>
              <a:off x="3120" y="1536"/>
              <a:ext cx="1680" cy="1728"/>
              <a:chOff x="1584" y="1152"/>
              <a:chExt cx="1680" cy="1728"/>
            </a:xfrm>
          </p:grpSpPr>
          <p:sp>
            <p:nvSpPr>
              <p:cNvPr id="420140" name="Line 300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1" name="Line 301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2" name="Line 302"/>
              <p:cNvSpPr>
                <a:spLocks noChangeShapeType="1"/>
              </p:cNvSpPr>
              <p:nvPr/>
            </p:nvSpPr>
            <p:spPr bwMode="auto">
              <a:xfrm flipV="1">
                <a:off x="1584" y="1152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143" name="Line 303"/>
              <p:cNvSpPr>
                <a:spLocks noChangeShapeType="1"/>
              </p:cNvSpPr>
              <p:nvPr/>
            </p:nvSpPr>
            <p:spPr bwMode="auto">
              <a:xfrm>
                <a:off x="1584" y="11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triangle" w="med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35C54989-2F60-48FE-8717-DC0F0432C0F3}" type="slidenum">
              <a:rPr lang="en-US"/>
              <a:pPr/>
              <a:t>47</a:t>
            </a:fld>
            <a:r>
              <a:rPr lang="en-US"/>
              <a:t>-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3825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39302" name="Oval 6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3" name="Oval 7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4" name="Oval 8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5" name="Oval 9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6" name="Oval 10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7" name="Oval 11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8" name="Oval 12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09" name="Oval 13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0" name="Oval 14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1" name="Oval 15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2" name="Oval 16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3" name="Oval 17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4" name="Oval 18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5" name="Oval 19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6" name="Oval 20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7" name="Oval 21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8" name="Oval 22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19" name="Oval 23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0" name="Oval 24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1" name="Oval 25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2" name="Oval 26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3" name="Oval 27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4" name="Oval 28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5" name="Oval 29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6" name="Oval 30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7" name="Oval 31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8" name="Oval 32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29" name="Oval 33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0" name="Oval 34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1" name="Oval 35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2" name="Oval 36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3" name="Oval 37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4" name="Oval 38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5" name="Oval 39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6" name="Oval 40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7" name="Oval 41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8" name="Oval 42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39" name="Oval 43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0" name="Oval 44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1" name="Oval 45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2" name="Oval 46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3" name="Oval 47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4" name="Oval 48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5" name="Oval 49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6" name="Oval 50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7" name="Oval 51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8" name="Oval 52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49" name="Oval 53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0" name="Oval 54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1" name="Oval 55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2" name="Oval 56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3" name="Oval 57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4" name="Oval 58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5" name="Oval 59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6" name="Oval 60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7" name="Oval 61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8" name="Oval 62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59" name="Oval 63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0" name="Oval 64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1" name="Oval 65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2" name="Oval 66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3" name="Oval 67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4" name="Oval 68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5" name="Oval 69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6" name="Oval 70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7" name="Oval 71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8" name="Oval 72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69" name="Oval 73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0" name="Oval 74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1" name="Oval 75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2" name="Oval 76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3" name="Oval 77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4" name="Oval 78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5" name="Oval 79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6" name="Oval 80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7" name="Oval 81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8" name="Oval 82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79" name="Oval 83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0" name="Oval 84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1" name="Oval 85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2" name="Oval 86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3" name="Oval 87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4" name="Oval 88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5" name="Oval 89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6" name="Oval 90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7" name="Oval 91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8" name="Oval 92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89" name="Oval 93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0" name="Oval 94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1" name="Oval 95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2" name="Oval 96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3" name="Oval 97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4" name="Oval 98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5" name="Oval 99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6" name="Oval 100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7" name="Oval 101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8" name="Oval 102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399" name="Oval 103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0" name="Oval 104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1" name="Oval 105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2" name="Oval 106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3" name="Oval 107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4" name="Oval 108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5" name="Oval 109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6" name="Oval 110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7" name="Oval 111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8" name="Oval 112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09" name="Oval 113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0" name="Oval 114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1" name="Oval 115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2" name="Oval 116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3" name="Oval 117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4" name="Oval 118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5" name="Oval 119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6" name="Oval 120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7" name="Oval 121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8" name="Oval 122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19" name="Oval 123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0" name="Oval 124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1" name="Oval 125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2" name="Oval 126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3" name="Oval 127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4" name="Oval 128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5" name="Oval 129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6" name="Oval 130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7" name="Oval 131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8" name="Oval 132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29" name="Oval 133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0" name="Oval 134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1" name="Oval 135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2" name="Oval 136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3" name="Oval 137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4" name="Oval 138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5" name="Oval 139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6" name="Oval 140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7" name="Oval 141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8" name="Oval 142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39" name="Oval 143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0" name="Oval 144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1" name="Oval 145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2" name="Oval 146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3" name="Oval 147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4" name="Oval 148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5" name="Oval 149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6" name="Oval 150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7" name="Oval 151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8" name="Oval 152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49" name="Oval 153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0" name="Oval 154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1" name="Oval 155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2" name="Oval 156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3" name="Oval 157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4" name="Oval 158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5" name="Oval 159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6" name="Oval 160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7" name="Oval 161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8" name="Oval 162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59" name="Oval 163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0" name="Oval 164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1" name="Oval 165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2" name="Oval 166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3" name="Oval 167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4" name="Oval 168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5" name="Oval 169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6" name="Oval 170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7" name="Oval 171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8" name="Oval 172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69" name="Oval 173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0" name="Oval 174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1" name="Oval 175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2" name="Oval 176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3" name="Oval 177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4" name="Oval 178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5" name="Oval 179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6" name="Oval 180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7" name="Oval 181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8" name="Oval 182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79" name="Oval 183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0" name="Oval 184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1" name="Oval 185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2" name="Oval 186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3" name="Oval 187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4" name="Oval 188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5" name="Oval 189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6" name="Oval 190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7" name="Oval 191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8" name="Oval 192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89" name="Oval 193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0" name="Oval 194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1" name="Oval 195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2" name="Oval 196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3" name="Oval 197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4" name="Oval 198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5" name="Oval 199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6" name="Oval 200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7" name="Oval 201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8" name="Oval 202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499" name="Oval 203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0" name="Oval 204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1" name="Oval 205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2" name="Oval 206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3" name="Oval 207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4" name="Oval 208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5" name="Oval 209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6" name="Oval 210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7" name="Oval 211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8" name="Oval 212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09" name="Oval 213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0" name="Oval 214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1" name="Oval 215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2" name="Oval 216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3" name="Oval 217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4" name="Oval 218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5" name="Oval 219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6" name="Oval 220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7" name="Oval 221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8" name="Oval 222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19" name="Oval 223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0" name="Oval 224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1" name="Oval 225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2" name="Oval 226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3" name="Oval 227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4" name="Oval 228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5" name="Oval 229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6" name="Oval 230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7" name="Oval 231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8" name="Oval 232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29" name="Oval 233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0" name="Oval 234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1" name="Oval 235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2" name="Oval 236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3" name="Oval 237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4" name="Oval 238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5" name="Oval 239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6" name="Oval 240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7" name="Oval 241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8" name="Oval 242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39" name="Oval 243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0" name="Oval 244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1" name="Oval 245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2" name="Oval 246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3" name="Oval 247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4" name="Oval 248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5" name="Oval 249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6" name="Oval 250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7" name="Oval 251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8" name="Oval 252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49" name="Oval 253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0" name="Oval 254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1" name="Oval 255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2" name="Oval 256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3" name="Oval 257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4" name="Oval 258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5" name="Oval 259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6" name="Oval 260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557" name="Oval 261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9595" name="Text Box 299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39641" name="Text Box 345"/>
          <p:cNvSpPr txBox="1">
            <a:spLocks noChangeArrowheads="1"/>
          </p:cNvSpPr>
          <p:nvPr/>
        </p:nvSpPr>
        <p:spPr bwMode="auto">
          <a:xfrm>
            <a:off x="3146425" y="141605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9642" name="Text Box 346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39645" name="Group 349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39643" name="AutoShape 34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9644" name="Text Box 34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648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81020C9-5F36-4CDE-880F-195A3529E7DA}" type="slidenum">
              <a:rPr lang="en-US"/>
              <a:pPr/>
              <a:t>48</a:t>
            </a:fld>
            <a:r>
              <a:rPr lang="en-US"/>
              <a:t>-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524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0324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0325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6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7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8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29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0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1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2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3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4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5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6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7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8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39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0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1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2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3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4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5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6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7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8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49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0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1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2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3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4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5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6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7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8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59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0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1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2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3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4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5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6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7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8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69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0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1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2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3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4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5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6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7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8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79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0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1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2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3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4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5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6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7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8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89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0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1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2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3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4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5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6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7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8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9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0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1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2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3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4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5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6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7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8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9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0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1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2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3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4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5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6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7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8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19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0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1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2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3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4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5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6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7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8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9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0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1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2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3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4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5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6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7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8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39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0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1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2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3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4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5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6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7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8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49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0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1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2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3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4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5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6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7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8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59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0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1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2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3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4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5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6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7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8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69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0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1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2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3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4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5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6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7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8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79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0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1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2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3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4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5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6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7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8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89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0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1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2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3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4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5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6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7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8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99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0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1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2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3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4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5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6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7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8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09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0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1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2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3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4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5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6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7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8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19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0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1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2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3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4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5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6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7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8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29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0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1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2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3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4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5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6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7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8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39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0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1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2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3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4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5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6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7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8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49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0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1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2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3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4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5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6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7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8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59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0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1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2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3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4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5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6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7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8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69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0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1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2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3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4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5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6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7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8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79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0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581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0582" name="Group 262"/>
          <p:cNvGrpSpPr>
            <a:grpSpLocks/>
          </p:cNvGrpSpPr>
          <p:nvPr/>
        </p:nvGrpSpPr>
        <p:grpSpPr bwMode="auto">
          <a:xfrm>
            <a:off x="4953000" y="2165350"/>
            <a:ext cx="1524000" cy="1835150"/>
            <a:chOff x="3120" y="1364"/>
            <a:chExt cx="960" cy="1156"/>
          </a:xfrm>
        </p:grpSpPr>
        <p:sp>
          <p:nvSpPr>
            <p:cNvPr id="440583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4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5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6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87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8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89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0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1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2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3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4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5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596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7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8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599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0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1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602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603" name="Text Box 283"/>
          <p:cNvSpPr txBox="1">
            <a:spLocks noChangeArrowheads="1"/>
          </p:cNvSpPr>
          <p:nvPr/>
        </p:nvSpPr>
        <p:spPr bwMode="auto">
          <a:xfrm>
            <a:off x="5588000" y="1903413"/>
            <a:ext cx="681038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=1</a:t>
            </a:r>
          </a:p>
        </p:txBody>
      </p:sp>
      <p:sp>
        <p:nvSpPr>
          <p:cNvPr id="440604" name="Text Box 284"/>
          <p:cNvSpPr txBox="1">
            <a:spLocks noChangeArrowheads="1"/>
          </p:cNvSpPr>
          <p:nvPr/>
        </p:nvSpPr>
        <p:spPr bwMode="auto">
          <a:xfrm>
            <a:off x="4205288" y="2817813"/>
            <a:ext cx="65246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=1</a:t>
            </a:r>
          </a:p>
        </p:txBody>
      </p:sp>
      <p:sp>
        <p:nvSpPr>
          <p:cNvPr id="440605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0606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0607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608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230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DC403C9-7EE1-472F-B34E-95190BEF09BF}" type="slidenum">
              <a:rPr lang="en-US"/>
              <a:pPr/>
              <a:t>49</a:t>
            </a:fld>
            <a:r>
              <a:rPr lang="en-US"/>
              <a:t>-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Blocking (Loop Tiling)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173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1348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1349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0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1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2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3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4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5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6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7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8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59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0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1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2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3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4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5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6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7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8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69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0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1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2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3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4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5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6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7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8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79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0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1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2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3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4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5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6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7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8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89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0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1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2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3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4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5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6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7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8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399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0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1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2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3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4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5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6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7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8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09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0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1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2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3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4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5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6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7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8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19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0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1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2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3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4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5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6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7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8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29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0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1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2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3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4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5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6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7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8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39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0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1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2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3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4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5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6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7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8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49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0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1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2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3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4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5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6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7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8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59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0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1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2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3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4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5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6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7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8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69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0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1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2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3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4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5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6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7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8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79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0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1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2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3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4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5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6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7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8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89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0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1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2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3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4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5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6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7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8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499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0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1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2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3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4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5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6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7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8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09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0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1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2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3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4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5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6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7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8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19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0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1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2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3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4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5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6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7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8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29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0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1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2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3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4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5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6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7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8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39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0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1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2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3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4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5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6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7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8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49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0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1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2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3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4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5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6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7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8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59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0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1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2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3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4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5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6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7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8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69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0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1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2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3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4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5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6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7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8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79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0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1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2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3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4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5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6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7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8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89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0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1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2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3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4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5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6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7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8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599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0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1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2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3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4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605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1606" name="Group 262"/>
          <p:cNvGrpSpPr>
            <a:grpSpLocks/>
          </p:cNvGrpSpPr>
          <p:nvPr/>
        </p:nvGrpSpPr>
        <p:grpSpPr bwMode="auto">
          <a:xfrm>
            <a:off x="6134100" y="2165350"/>
            <a:ext cx="1524000" cy="1835150"/>
            <a:chOff x="3120" y="1364"/>
            <a:chExt cx="960" cy="1156"/>
          </a:xfrm>
        </p:grpSpPr>
        <p:sp>
          <p:nvSpPr>
            <p:cNvPr id="441607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8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09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0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1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2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3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14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5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6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7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8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19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20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1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2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3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4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5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1626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627" name="Text Box 283"/>
          <p:cNvSpPr txBox="1">
            <a:spLocks noChangeArrowheads="1"/>
          </p:cNvSpPr>
          <p:nvPr/>
        </p:nvSpPr>
        <p:spPr bwMode="auto">
          <a:xfrm>
            <a:off x="6705600" y="1903413"/>
            <a:ext cx="717550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=2</a:t>
            </a:r>
          </a:p>
        </p:txBody>
      </p:sp>
      <p:sp>
        <p:nvSpPr>
          <p:cNvPr id="441628" name="Text Box 284"/>
          <p:cNvSpPr txBox="1">
            <a:spLocks noChangeArrowheads="1"/>
          </p:cNvSpPr>
          <p:nvPr/>
        </p:nvSpPr>
        <p:spPr bwMode="auto">
          <a:xfrm>
            <a:off x="7735888" y="2817813"/>
            <a:ext cx="652462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=1</a:t>
            </a:r>
          </a:p>
        </p:txBody>
      </p:sp>
      <p:sp>
        <p:nvSpPr>
          <p:cNvPr id="441629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1630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1631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632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84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88E7FEE-6D2D-4BD4-B640-4DC38B63CED9}" type="slidenum">
              <a:rPr lang="en-US"/>
              <a:pPr/>
              <a:t>5</a:t>
            </a:fld>
            <a:r>
              <a:rPr lang="en-US"/>
              <a:t>-</a:t>
            </a:r>
          </a:p>
        </p:txBody>
      </p:sp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85800" y="3886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>
                <a:solidFill>
                  <a:srgbClr val="FF0033"/>
                </a:solidFill>
              </a:rPr>
              <a:t>Input dependence</a:t>
            </a:r>
            <a:r>
              <a:rPr lang="en-US" sz="2000"/>
              <a:t>: a statement S</a:t>
            </a:r>
            <a:r>
              <a:rPr lang="en-US" sz="2000" baseline="-25000"/>
              <a:t>i</a:t>
            </a:r>
            <a:r>
              <a:rPr lang="en-US" sz="2000"/>
              <a:t> precedes a statement S</a:t>
            </a:r>
            <a:r>
              <a:rPr lang="en-US" sz="2000" baseline="-25000"/>
              <a:t>j</a:t>
            </a:r>
            <a:r>
              <a:rPr lang="en-US" sz="2000"/>
              <a:t> in execution and S</a:t>
            </a:r>
            <a:r>
              <a:rPr lang="en-US" sz="2000" baseline="-25000"/>
              <a:t>i</a:t>
            </a:r>
            <a:r>
              <a:rPr lang="en-US" sz="2000"/>
              <a:t> uses a data value that S</a:t>
            </a:r>
            <a:r>
              <a:rPr lang="en-US" sz="2000" baseline="-25000"/>
              <a:t>j</a:t>
            </a:r>
            <a:r>
              <a:rPr lang="en-US" sz="2000"/>
              <a:t> also uses.</a:t>
            </a:r>
          </a:p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Does this imply that S</a:t>
            </a:r>
            <a:r>
              <a:rPr lang="en-US" sz="2000" baseline="-25000"/>
              <a:t>i</a:t>
            </a:r>
            <a:r>
              <a:rPr lang="en-US" sz="2000"/>
              <a:t> must execute before S</a:t>
            </a:r>
            <a:r>
              <a:rPr lang="en-US" sz="2000" baseline="-25000"/>
              <a:t>j</a:t>
            </a:r>
            <a:r>
              <a:rPr lang="en-US" sz="2000"/>
              <a:t>?</a:t>
            </a:r>
          </a:p>
        </p:txBody>
      </p:sp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3530600" y="5588000"/>
          <a:ext cx="24003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355320" progId="Equation.3">
                  <p:embed/>
                </p:oleObj>
              </mc:Choice>
              <mc:Fallback>
                <p:oleObj name="Equation" r:id="rId3" imgW="2400120" imgH="355320" progId="Equation.3">
                  <p:embed/>
                  <p:pic>
                    <p:nvPicPr>
                      <p:cNvPr id="390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588000"/>
                        <a:ext cx="24003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3638550" y="147955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6280" imgH="1358640" progId="Equation.3">
                  <p:embed/>
                </p:oleObj>
              </mc:Choice>
              <mc:Fallback>
                <p:oleObj name="Equation" r:id="rId5" imgW="2006280" imgH="1358640" progId="Equation.3">
                  <p:embed/>
                  <p:pic>
                    <p:nvPicPr>
                      <p:cNvPr id="390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147955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685800" y="3276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/>
              <a:t>We define four types of data dependence.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20820"/>
          </a:xfrm>
          <a:prstGeom prst="rect">
            <a:avLst/>
          </a:prstGeo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/>
              <a:t>Data Dependence</a:t>
            </a:r>
          </a:p>
        </p:txBody>
      </p:sp>
    </p:spTree>
    <p:extLst>
      <p:ext uri="{BB962C8B-B14F-4D97-AF65-F5344CB8AC3E}">
        <p14:creationId xmlns:p14="http://schemas.microsoft.com/office/powerpoint/2010/main" val="3324052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EAF92B48-4902-4948-B3D1-7E82A8400920}" type="slidenum">
              <a:rPr lang="en-US"/>
              <a:pPr/>
              <a:t>50</a:t>
            </a:fld>
            <a:r>
              <a:rPr lang="en-US"/>
              <a:t>-</a:t>
            </a: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Blocking (Loop Tiling)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1288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2372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2373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4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5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6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7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8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79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0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1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2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3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4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5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6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7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8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89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0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1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2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3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4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5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6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7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8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399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0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1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2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3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4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5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6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7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8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09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0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1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2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3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4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5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6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7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8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19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0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1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2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3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4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5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6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7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8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29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0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1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2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3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4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5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6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7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8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39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0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1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2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3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4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5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6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7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8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49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0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1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2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3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4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5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6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7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8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59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0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1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2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3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4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5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6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7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8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69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0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1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2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3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4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5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6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7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8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79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0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1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2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3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4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5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6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7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8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89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0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1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2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3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4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5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6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7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8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499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0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1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2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3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4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5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6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7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8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09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0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1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2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3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4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5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6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7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8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19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0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1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2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3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4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5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6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7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8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29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0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1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2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3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4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5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6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7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8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39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0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1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2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3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4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5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6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7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8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49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0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1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2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3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4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5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6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7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8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59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0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1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2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3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4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5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6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7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8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69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0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1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2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3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4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5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6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7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8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79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0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1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2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3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4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5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6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7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8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89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0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1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2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3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4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5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6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7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8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599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0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1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2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3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4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5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6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7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8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09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0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1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2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3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4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5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6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7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8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19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0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1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2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3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4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5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6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7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28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2629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2630" name="Group 262"/>
          <p:cNvGrpSpPr>
            <a:grpSpLocks/>
          </p:cNvGrpSpPr>
          <p:nvPr/>
        </p:nvGrpSpPr>
        <p:grpSpPr bwMode="auto">
          <a:xfrm>
            <a:off x="5067300" y="3371850"/>
            <a:ext cx="1524000" cy="1835150"/>
            <a:chOff x="3120" y="1364"/>
            <a:chExt cx="960" cy="1156"/>
          </a:xfrm>
        </p:grpSpPr>
        <p:sp>
          <p:nvSpPr>
            <p:cNvPr id="442631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2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3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4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5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6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7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38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39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0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1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2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3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44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5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6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7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8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49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2650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2653" name="Text Box 285"/>
          <p:cNvSpPr txBox="1">
            <a:spLocks noChangeArrowheads="1"/>
          </p:cNvSpPr>
          <p:nvPr/>
        </p:nvSpPr>
        <p:spPr bwMode="auto">
          <a:xfrm>
            <a:off x="5588000" y="5332413"/>
            <a:ext cx="681038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=1</a:t>
            </a:r>
          </a:p>
        </p:txBody>
      </p:sp>
      <p:sp>
        <p:nvSpPr>
          <p:cNvPr id="442654" name="Text Box 286"/>
          <p:cNvSpPr txBox="1">
            <a:spLocks noChangeArrowheads="1"/>
          </p:cNvSpPr>
          <p:nvPr/>
        </p:nvSpPr>
        <p:spPr bwMode="auto">
          <a:xfrm>
            <a:off x="4205288" y="4087813"/>
            <a:ext cx="688975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=2</a:t>
            </a:r>
          </a:p>
        </p:txBody>
      </p:sp>
      <p:sp>
        <p:nvSpPr>
          <p:cNvPr id="442655" name="Text Box 287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2656" name="Group 288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2657" name="AutoShape 289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2658" name="Text Box 290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824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BEDA5C4B-E55E-4637-87A7-581EFF1A75C1}" type="slidenum">
              <a:rPr lang="en-US"/>
              <a:pPr/>
              <a:t>51</a:t>
            </a:fld>
            <a:r>
              <a:rPr lang="en-US"/>
              <a:t>-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Blocking (Loop Tiling)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525" y="1410797"/>
            <a:ext cx="7772400" cy="457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Exploits temporal locality in a loop nest.</a:t>
            </a:r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5334000" y="2438400"/>
            <a:ext cx="2341563" cy="2341563"/>
            <a:chOff x="2256" y="1152"/>
            <a:chExt cx="1475" cy="1475"/>
          </a:xfrm>
        </p:grpSpPr>
        <p:sp>
          <p:nvSpPr>
            <p:cNvPr id="443397" name="Oval 5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398" name="Oval 6"/>
            <p:cNvSpPr>
              <a:spLocks noChangeAspect="1" noChangeArrowheads="1"/>
            </p:cNvSpPr>
            <p:nvPr/>
          </p:nvSpPr>
          <p:spPr bwMode="auto">
            <a:xfrm>
              <a:off x="235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399" name="Oval 7"/>
            <p:cNvSpPr>
              <a:spLocks noChangeAspect="1" noChangeArrowheads="1"/>
            </p:cNvSpPr>
            <p:nvPr/>
          </p:nvSpPr>
          <p:spPr bwMode="auto">
            <a:xfrm>
              <a:off x="244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0" name="Oval 8"/>
            <p:cNvSpPr>
              <a:spLocks noChangeAspect="1" noChangeArrowheads="1"/>
            </p:cNvSpPr>
            <p:nvPr/>
          </p:nvSpPr>
          <p:spPr bwMode="auto">
            <a:xfrm>
              <a:off x="254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1" name="Oval 9"/>
            <p:cNvSpPr>
              <a:spLocks noChangeAspect="1" noChangeArrowheads="1"/>
            </p:cNvSpPr>
            <p:nvPr/>
          </p:nvSpPr>
          <p:spPr bwMode="auto">
            <a:xfrm>
              <a:off x="264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2" name="Oval 10"/>
            <p:cNvSpPr>
              <a:spLocks noChangeAspect="1" noChangeArrowheads="1"/>
            </p:cNvSpPr>
            <p:nvPr/>
          </p:nvSpPr>
          <p:spPr bwMode="auto">
            <a:xfrm>
              <a:off x="273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3" name="Oval 11"/>
            <p:cNvSpPr>
              <a:spLocks noChangeAspect="1" noChangeArrowheads="1"/>
            </p:cNvSpPr>
            <p:nvPr/>
          </p:nvSpPr>
          <p:spPr bwMode="auto">
            <a:xfrm>
              <a:off x="283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4" name="Oval 12"/>
            <p:cNvSpPr>
              <a:spLocks noChangeAspect="1" noChangeArrowheads="1"/>
            </p:cNvSpPr>
            <p:nvPr/>
          </p:nvSpPr>
          <p:spPr bwMode="auto">
            <a:xfrm>
              <a:off x="292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5" name="Oval 13"/>
            <p:cNvSpPr>
              <a:spLocks noChangeAspect="1" noChangeArrowheads="1"/>
            </p:cNvSpPr>
            <p:nvPr/>
          </p:nvSpPr>
          <p:spPr bwMode="auto">
            <a:xfrm>
              <a:off x="302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6" name="Oval 14"/>
            <p:cNvSpPr>
              <a:spLocks noChangeAspect="1" noChangeArrowheads="1"/>
            </p:cNvSpPr>
            <p:nvPr/>
          </p:nvSpPr>
          <p:spPr bwMode="auto">
            <a:xfrm>
              <a:off x="312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7" name="Oval 15"/>
            <p:cNvSpPr>
              <a:spLocks noChangeAspect="1" noChangeArrowheads="1"/>
            </p:cNvSpPr>
            <p:nvPr/>
          </p:nvSpPr>
          <p:spPr bwMode="auto">
            <a:xfrm>
              <a:off x="321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8" name="Oval 16"/>
            <p:cNvSpPr>
              <a:spLocks noChangeAspect="1" noChangeArrowheads="1"/>
            </p:cNvSpPr>
            <p:nvPr/>
          </p:nvSpPr>
          <p:spPr bwMode="auto">
            <a:xfrm>
              <a:off x="3312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09" name="Oval 17"/>
            <p:cNvSpPr>
              <a:spLocks noChangeAspect="1" noChangeArrowheads="1"/>
            </p:cNvSpPr>
            <p:nvPr/>
          </p:nvSpPr>
          <p:spPr bwMode="auto">
            <a:xfrm>
              <a:off x="3408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0" name="Oval 18"/>
            <p:cNvSpPr>
              <a:spLocks noChangeAspect="1" noChangeArrowheads="1"/>
            </p:cNvSpPr>
            <p:nvPr/>
          </p:nvSpPr>
          <p:spPr bwMode="auto">
            <a:xfrm>
              <a:off x="3504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1" name="Oval 19"/>
            <p:cNvSpPr>
              <a:spLocks noChangeAspect="1" noChangeArrowheads="1"/>
            </p:cNvSpPr>
            <p:nvPr/>
          </p:nvSpPr>
          <p:spPr bwMode="auto">
            <a:xfrm>
              <a:off x="3600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2" name="Oval 20"/>
            <p:cNvSpPr>
              <a:spLocks noChangeAspect="1" noChangeArrowheads="1"/>
            </p:cNvSpPr>
            <p:nvPr/>
          </p:nvSpPr>
          <p:spPr bwMode="auto">
            <a:xfrm>
              <a:off x="3696" y="115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3" name="Oval 21"/>
            <p:cNvSpPr>
              <a:spLocks noChangeAspect="1" noChangeArrowheads="1"/>
            </p:cNvSpPr>
            <p:nvPr/>
          </p:nvSpPr>
          <p:spPr bwMode="auto">
            <a:xfrm>
              <a:off x="225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4" name="Oval 22"/>
            <p:cNvSpPr>
              <a:spLocks noChangeAspect="1" noChangeArrowheads="1"/>
            </p:cNvSpPr>
            <p:nvPr/>
          </p:nvSpPr>
          <p:spPr bwMode="auto">
            <a:xfrm>
              <a:off x="235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5" name="Oval 23"/>
            <p:cNvSpPr>
              <a:spLocks noChangeAspect="1" noChangeArrowheads="1"/>
            </p:cNvSpPr>
            <p:nvPr/>
          </p:nvSpPr>
          <p:spPr bwMode="auto">
            <a:xfrm>
              <a:off x="244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6" name="Oval 24"/>
            <p:cNvSpPr>
              <a:spLocks noChangeAspect="1" noChangeArrowheads="1"/>
            </p:cNvSpPr>
            <p:nvPr/>
          </p:nvSpPr>
          <p:spPr bwMode="auto">
            <a:xfrm>
              <a:off x="254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7" name="Oval 25"/>
            <p:cNvSpPr>
              <a:spLocks noChangeAspect="1" noChangeArrowheads="1"/>
            </p:cNvSpPr>
            <p:nvPr/>
          </p:nvSpPr>
          <p:spPr bwMode="auto">
            <a:xfrm>
              <a:off x="264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8" name="Oval 26"/>
            <p:cNvSpPr>
              <a:spLocks noChangeAspect="1" noChangeArrowheads="1"/>
            </p:cNvSpPr>
            <p:nvPr/>
          </p:nvSpPr>
          <p:spPr bwMode="auto">
            <a:xfrm>
              <a:off x="273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19" name="Oval 27"/>
            <p:cNvSpPr>
              <a:spLocks noChangeAspect="1" noChangeArrowheads="1"/>
            </p:cNvSpPr>
            <p:nvPr/>
          </p:nvSpPr>
          <p:spPr bwMode="auto">
            <a:xfrm>
              <a:off x="283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0" name="Oval 28"/>
            <p:cNvSpPr>
              <a:spLocks noChangeAspect="1" noChangeArrowheads="1"/>
            </p:cNvSpPr>
            <p:nvPr/>
          </p:nvSpPr>
          <p:spPr bwMode="auto">
            <a:xfrm>
              <a:off x="292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1" name="Oval 29"/>
            <p:cNvSpPr>
              <a:spLocks noChangeAspect="1" noChangeArrowheads="1"/>
            </p:cNvSpPr>
            <p:nvPr/>
          </p:nvSpPr>
          <p:spPr bwMode="auto">
            <a:xfrm>
              <a:off x="302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2" name="Oval 30"/>
            <p:cNvSpPr>
              <a:spLocks noChangeAspect="1" noChangeArrowheads="1"/>
            </p:cNvSpPr>
            <p:nvPr/>
          </p:nvSpPr>
          <p:spPr bwMode="auto">
            <a:xfrm>
              <a:off x="312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3" name="Oval 31"/>
            <p:cNvSpPr>
              <a:spLocks noChangeAspect="1" noChangeArrowheads="1"/>
            </p:cNvSpPr>
            <p:nvPr/>
          </p:nvSpPr>
          <p:spPr bwMode="auto">
            <a:xfrm>
              <a:off x="321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4" name="Oval 32"/>
            <p:cNvSpPr>
              <a:spLocks noChangeAspect="1" noChangeArrowheads="1"/>
            </p:cNvSpPr>
            <p:nvPr/>
          </p:nvSpPr>
          <p:spPr bwMode="auto">
            <a:xfrm>
              <a:off x="3312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5" name="Oval 33"/>
            <p:cNvSpPr>
              <a:spLocks noChangeAspect="1" noChangeArrowheads="1"/>
            </p:cNvSpPr>
            <p:nvPr/>
          </p:nvSpPr>
          <p:spPr bwMode="auto">
            <a:xfrm>
              <a:off x="3408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6" name="Oval 34"/>
            <p:cNvSpPr>
              <a:spLocks noChangeAspect="1" noChangeArrowheads="1"/>
            </p:cNvSpPr>
            <p:nvPr/>
          </p:nvSpPr>
          <p:spPr bwMode="auto">
            <a:xfrm>
              <a:off x="3504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7" name="Oval 35"/>
            <p:cNvSpPr>
              <a:spLocks noChangeAspect="1" noChangeArrowheads="1"/>
            </p:cNvSpPr>
            <p:nvPr/>
          </p:nvSpPr>
          <p:spPr bwMode="auto">
            <a:xfrm>
              <a:off x="3600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8" name="Oval 36"/>
            <p:cNvSpPr>
              <a:spLocks noChangeAspect="1" noChangeArrowheads="1"/>
            </p:cNvSpPr>
            <p:nvPr/>
          </p:nvSpPr>
          <p:spPr bwMode="auto">
            <a:xfrm>
              <a:off x="3696" y="124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29" name="Oval 37"/>
            <p:cNvSpPr>
              <a:spLocks noChangeAspect="1" noChangeArrowheads="1"/>
            </p:cNvSpPr>
            <p:nvPr/>
          </p:nvSpPr>
          <p:spPr bwMode="auto">
            <a:xfrm>
              <a:off x="225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0" name="Oval 38"/>
            <p:cNvSpPr>
              <a:spLocks noChangeAspect="1" noChangeArrowheads="1"/>
            </p:cNvSpPr>
            <p:nvPr/>
          </p:nvSpPr>
          <p:spPr bwMode="auto">
            <a:xfrm>
              <a:off x="235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1" name="Oval 39"/>
            <p:cNvSpPr>
              <a:spLocks noChangeAspect="1" noChangeArrowheads="1"/>
            </p:cNvSpPr>
            <p:nvPr/>
          </p:nvSpPr>
          <p:spPr bwMode="auto">
            <a:xfrm>
              <a:off x="244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2" name="Oval 40"/>
            <p:cNvSpPr>
              <a:spLocks noChangeAspect="1" noChangeArrowheads="1"/>
            </p:cNvSpPr>
            <p:nvPr/>
          </p:nvSpPr>
          <p:spPr bwMode="auto">
            <a:xfrm>
              <a:off x="254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3" name="Oval 41"/>
            <p:cNvSpPr>
              <a:spLocks noChangeAspect="1" noChangeArrowheads="1"/>
            </p:cNvSpPr>
            <p:nvPr/>
          </p:nvSpPr>
          <p:spPr bwMode="auto">
            <a:xfrm>
              <a:off x="264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4" name="Oval 42"/>
            <p:cNvSpPr>
              <a:spLocks noChangeAspect="1" noChangeArrowheads="1"/>
            </p:cNvSpPr>
            <p:nvPr/>
          </p:nvSpPr>
          <p:spPr bwMode="auto">
            <a:xfrm>
              <a:off x="273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5" name="Oval 43"/>
            <p:cNvSpPr>
              <a:spLocks noChangeAspect="1" noChangeArrowheads="1"/>
            </p:cNvSpPr>
            <p:nvPr/>
          </p:nvSpPr>
          <p:spPr bwMode="auto">
            <a:xfrm>
              <a:off x="283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6" name="Oval 44"/>
            <p:cNvSpPr>
              <a:spLocks noChangeAspect="1" noChangeArrowheads="1"/>
            </p:cNvSpPr>
            <p:nvPr/>
          </p:nvSpPr>
          <p:spPr bwMode="auto">
            <a:xfrm>
              <a:off x="292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7" name="Oval 45"/>
            <p:cNvSpPr>
              <a:spLocks noChangeAspect="1" noChangeArrowheads="1"/>
            </p:cNvSpPr>
            <p:nvPr/>
          </p:nvSpPr>
          <p:spPr bwMode="auto">
            <a:xfrm>
              <a:off x="302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8" name="Oval 46"/>
            <p:cNvSpPr>
              <a:spLocks noChangeAspect="1" noChangeArrowheads="1"/>
            </p:cNvSpPr>
            <p:nvPr/>
          </p:nvSpPr>
          <p:spPr bwMode="auto">
            <a:xfrm>
              <a:off x="312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39" name="Oval 47"/>
            <p:cNvSpPr>
              <a:spLocks noChangeAspect="1" noChangeArrowheads="1"/>
            </p:cNvSpPr>
            <p:nvPr/>
          </p:nvSpPr>
          <p:spPr bwMode="auto">
            <a:xfrm>
              <a:off x="321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0" name="Oval 48"/>
            <p:cNvSpPr>
              <a:spLocks noChangeAspect="1" noChangeArrowheads="1"/>
            </p:cNvSpPr>
            <p:nvPr/>
          </p:nvSpPr>
          <p:spPr bwMode="auto">
            <a:xfrm>
              <a:off x="3312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1" name="Oval 49"/>
            <p:cNvSpPr>
              <a:spLocks noChangeAspect="1" noChangeArrowheads="1"/>
            </p:cNvSpPr>
            <p:nvPr/>
          </p:nvSpPr>
          <p:spPr bwMode="auto">
            <a:xfrm>
              <a:off x="3408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2" name="Oval 50"/>
            <p:cNvSpPr>
              <a:spLocks noChangeAspect="1" noChangeArrowheads="1"/>
            </p:cNvSpPr>
            <p:nvPr/>
          </p:nvSpPr>
          <p:spPr bwMode="auto">
            <a:xfrm>
              <a:off x="3504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3" name="Oval 51"/>
            <p:cNvSpPr>
              <a:spLocks noChangeAspect="1" noChangeArrowheads="1"/>
            </p:cNvSpPr>
            <p:nvPr/>
          </p:nvSpPr>
          <p:spPr bwMode="auto">
            <a:xfrm>
              <a:off x="3600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4" name="Oval 52"/>
            <p:cNvSpPr>
              <a:spLocks noChangeAspect="1" noChangeArrowheads="1"/>
            </p:cNvSpPr>
            <p:nvPr/>
          </p:nvSpPr>
          <p:spPr bwMode="auto">
            <a:xfrm>
              <a:off x="3696" y="134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5" name="Oval 53"/>
            <p:cNvSpPr>
              <a:spLocks noChangeAspect="1" noChangeArrowheads="1"/>
            </p:cNvSpPr>
            <p:nvPr/>
          </p:nvSpPr>
          <p:spPr bwMode="auto">
            <a:xfrm>
              <a:off x="225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6" name="Oval 54"/>
            <p:cNvSpPr>
              <a:spLocks noChangeAspect="1" noChangeArrowheads="1"/>
            </p:cNvSpPr>
            <p:nvPr/>
          </p:nvSpPr>
          <p:spPr bwMode="auto">
            <a:xfrm>
              <a:off x="235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7" name="Oval 55"/>
            <p:cNvSpPr>
              <a:spLocks noChangeAspect="1" noChangeArrowheads="1"/>
            </p:cNvSpPr>
            <p:nvPr/>
          </p:nvSpPr>
          <p:spPr bwMode="auto">
            <a:xfrm>
              <a:off x="244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8" name="Oval 56"/>
            <p:cNvSpPr>
              <a:spLocks noChangeAspect="1" noChangeArrowheads="1"/>
            </p:cNvSpPr>
            <p:nvPr/>
          </p:nvSpPr>
          <p:spPr bwMode="auto">
            <a:xfrm>
              <a:off x="254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49" name="Oval 57"/>
            <p:cNvSpPr>
              <a:spLocks noChangeAspect="1" noChangeArrowheads="1"/>
            </p:cNvSpPr>
            <p:nvPr/>
          </p:nvSpPr>
          <p:spPr bwMode="auto">
            <a:xfrm>
              <a:off x="264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0" name="Oval 58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1" name="Oval 59"/>
            <p:cNvSpPr>
              <a:spLocks noChangeAspect="1" noChangeArrowheads="1"/>
            </p:cNvSpPr>
            <p:nvPr/>
          </p:nvSpPr>
          <p:spPr bwMode="auto">
            <a:xfrm>
              <a:off x="283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2" name="Oval 60"/>
            <p:cNvSpPr>
              <a:spLocks noChangeAspect="1" noChangeArrowheads="1"/>
            </p:cNvSpPr>
            <p:nvPr/>
          </p:nvSpPr>
          <p:spPr bwMode="auto">
            <a:xfrm>
              <a:off x="292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3" name="Oval 61"/>
            <p:cNvSpPr>
              <a:spLocks noChangeAspect="1" noChangeArrowheads="1"/>
            </p:cNvSpPr>
            <p:nvPr/>
          </p:nvSpPr>
          <p:spPr bwMode="auto">
            <a:xfrm>
              <a:off x="302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4" name="Oval 62"/>
            <p:cNvSpPr>
              <a:spLocks noChangeAspect="1" noChangeArrowheads="1"/>
            </p:cNvSpPr>
            <p:nvPr/>
          </p:nvSpPr>
          <p:spPr bwMode="auto">
            <a:xfrm>
              <a:off x="312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5" name="Oval 63"/>
            <p:cNvSpPr>
              <a:spLocks noChangeAspect="1" noChangeArrowheads="1"/>
            </p:cNvSpPr>
            <p:nvPr/>
          </p:nvSpPr>
          <p:spPr bwMode="auto">
            <a:xfrm>
              <a:off x="321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6" name="Oval 64"/>
            <p:cNvSpPr>
              <a:spLocks noChangeAspect="1" noChangeArrowheads="1"/>
            </p:cNvSpPr>
            <p:nvPr/>
          </p:nvSpPr>
          <p:spPr bwMode="auto">
            <a:xfrm>
              <a:off x="3312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7" name="Oval 65"/>
            <p:cNvSpPr>
              <a:spLocks noChangeAspect="1" noChangeArrowheads="1"/>
            </p:cNvSpPr>
            <p:nvPr/>
          </p:nvSpPr>
          <p:spPr bwMode="auto">
            <a:xfrm>
              <a:off x="3408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8" name="Oval 66"/>
            <p:cNvSpPr>
              <a:spLocks noChangeAspect="1" noChangeArrowheads="1"/>
            </p:cNvSpPr>
            <p:nvPr/>
          </p:nvSpPr>
          <p:spPr bwMode="auto">
            <a:xfrm>
              <a:off x="3504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59" name="Oval 67"/>
            <p:cNvSpPr>
              <a:spLocks noChangeAspect="1" noChangeArrowheads="1"/>
            </p:cNvSpPr>
            <p:nvPr/>
          </p:nvSpPr>
          <p:spPr bwMode="auto">
            <a:xfrm>
              <a:off x="3600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0" name="Oval 68"/>
            <p:cNvSpPr>
              <a:spLocks noChangeAspect="1" noChangeArrowheads="1"/>
            </p:cNvSpPr>
            <p:nvPr/>
          </p:nvSpPr>
          <p:spPr bwMode="auto">
            <a:xfrm>
              <a:off x="3696" y="144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1" name="Oval 69"/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2" name="Oval 70"/>
            <p:cNvSpPr>
              <a:spLocks noChangeAspect="1" noChangeArrowheads="1"/>
            </p:cNvSpPr>
            <p:nvPr/>
          </p:nvSpPr>
          <p:spPr bwMode="auto">
            <a:xfrm>
              <a:off x="235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3" name="Oval 71"/>
            <p:cNvSpPr>
              <a:spLocks noChangeAspect="1" noChangeArrowheads="1"/>
            </p:cNvSpPr>
            <p:nvPr/>
          </p:nvSpPr>
          <p:spPr bwMode="auto">
            <a:xfrm>
              <a:off x="244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4" name="Oval 72"/>
            <p:cNvSpPr>
              <a:spLocks noChangeAspect="1" noChangeArrowheads="1"/>
            </p:cNvSpPr>
            <p:nvPr/>
          </p:nvSpPr>
          <p:spPr bwMode="auto">
            <a:xfrm>
              <a:off x="254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5" name="Oval 73"/>
            <p:cNvSpPr>
              <a:spLocks noChangeAspect="1" noChangeArrowheads="1"/>
            </p:cNvSpPr>
            <p:nvPr/>
          </p:nvSpPr>
          <p:spPr bwMode="auto">
            <a:xfrm>
              <a:off x="264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6" name="Oval 74"/>
            <p:cNvSpPr>
              <a:spLocks noChangeAspect="1" noChangeArrowheads="1"/>
            </p:cNvSpPr>
            <p:nvPr/>
          </p:nvSpPr>
          <p:spPr bwMode="auto">
            <a:xfrm>
              <a:off x="273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7" name="Oval 75"/>
            <p:cNvSpPr>
              <a:spLocks noChangeAspect="1" noChangeArrowheads="1"/>
            </p:cNvSpPr>
            <p:nvPr/>
          </p:nvSpPr>
          <p:spPr bwMode="auto">
            <a:xfrm>
              <a:off x="283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8" name="Oval 76"/>
            <p:cNvSpPr>
              <a:spLocks noChangeAspect="1" noChangeArrowheads="1"/>
            </p:cNvSpPr>
            <p:nvPr/>
          </p:nvSpPr>
          <p:spPr bwMode="auto">
            <a:xfrm>
              <a:off x="292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69" name="Oval 77"/>
            <p:cNvSpPr>
              <a:spLocks noChangeAspect="1" noChangeArrowheads="1"/>
            </p:cNvSpPr>
            <p:nvPr/>
          </p:nvSpPr>
          <p:spPr bwMode="auto">
            <a:xfrm>
              <a:off x="302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0" name="Oval 78"/>
            <p:cNvSpPr>
              <a:spLocks noChangeAspect="1" noChangeArrowheads="1"/>
            </p:cNvSpPr>
            <p:nvPr/>
          </p:nvSpPr>
          <p:spPr bwMode="auto">
            <a:xfrm>
              <a:off x="312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1" name="Oval 79"/>
            <p:cNvSpPr>
              <a:spLocks noChangeAspect="1" noChangeArrowheads="1"/>
            </p:cNvSpPr>
            <p:nvPr/>
          </p:nvSpPr>
          <p:spPr bwMode="auto">
            <a:xfrm>
              <a:off x="321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2" name="Oval 80"/>
            <p:cNvSpPr>
              <a:spLocks noChangeAspect="1" noChangeArrowheads="1"/>
            </p:cNvSpPr>
            <p:nvPr/>
          </p:nvSpPr>
          <p:spPr bwMode="auto">
            <a:xfrm>
              <a:off x="3312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3" name="Oval 81"/>
            <p:cNvSpPr>
              <a:spLocks noChangeAspect="1" noChangeArrowheads="1"/>
            </p:cNvSpPr>
            <p:nvPr/>
          </p:nvSpPr>
          <p:spPr bwMode="auto">
            <a:xfrm>
              <a:off x="3408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4" name="Oval 82"/>
            <p:cNvSpPr>
              <a:spLocks noChangeAspect="1" noChangeArrowheads="1"/>
            </p:cNvSpPr>
            <p:nvPr/>
          </p:nvSpPr>
          <p:spPr bwMode="auto">
            <a:xfrm>
              <a:off x="3504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5" name="Oval 83"/>
            <p:cNvSpPr>
              <a:spLocks noChangeAspect="1" noChangeArrowheads="1"/>
            </p:cNvSpPr>
            <p:nvPr/>
          </p:nvSpPr>
          <p:spPr bwMode="auto">
            <a:xfrm>
              <a:off x="3600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6" name="Oval 84"/>
            <p:cNvSpPr>
              <a:spLocks noChangeAspect="1" noChangeArrowheads="1"/>
            </p:cNvSpPr>
            <p:nvPr/>
          </p:nvSpPr>
          <p:spPr bwMode="auto">
            <a:xfrm>
              <a:off x="3696" y="153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7" name="Oval 85"/>
            <p:cNvSpPr>
              <a:spLocks noChangeAspect="1" noChangeArrowheads="1"/>
            </p:cNvSpPr>
            <p:nvPr/>
          </p:nvSpPr>
          <p:spPr bwMode="auto">
            <a:xfrm>
              <a:off x="225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8" name="Oval 86"/>
            <p:cNvSpPr>
              <a:spLocks noChangeAspect="1" noChangeArrowheads="1"/>
            </p:cNvSpPr>
            <p:nvPr/>
          </p:nvSpPr>
          <p:spPr bwMode="auto">
            <a:xfrm>
              <a:off x="235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79" name="Oval 87"/>
            <p:cNvSpPr>
              <a:spLocks noChangeAspect="1" noChangeArrowheads="1"/>
            </p:cNvSpPr>
            <p:nvPr/>
          </p:nvSpPr>
          <p:spPr bwMode="auto">
            <a:xfrm>
              <a:off x="244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0" name="Oval 88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1" name="Oval 89"/>
            <p:cNvSpPr>
              <a:spLocks noChangeAspect="1" noChangeArrowheads="1"/>
            </p:cNvSpPr>
            <p:nvPr/>
          </p:nvSpPr>
          <p:spPr bwMode="auto">
            <a:xfrm>
              <a:off x="264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2" name="Oval 90"/>
            <p:cNvSpPr>
              <a:spLocks noChangeAspect="1" noChangeArrowheads="1"/>
            </p:cNvSpPr>
            <p:nvPr/>
          </p:nvSpPr>
          <p:spPr bwMode="auto">
            <a:xfrm>
              <a:off x="273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3" name="Oval 91"/>
            <p:cNvSpPr>
              <a:spLocks noChangeAspect="1" noChangeArrowheads="1"/>
            </p:cNvSpPr>
            <p:nvPr/>
          </p:nvSpPr>
          <p:spPr bwMode="auto">
            <a:xfrm>
              <a:off x="283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4" name="Oval 92"/>
            <p:cNvSpPr>
              <a:spLocks noChangeAspect="1" noChangeArrowheads="1"/>
            </p:cNvSpPr>
            <p:nvPr/>
          </p:nvSpPr>
          <p:spPr bwMode="auto">
            <a:xfrm>
              <a:off x="292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5" name="Oval 93"/>
            <p:cNvSpPr>
              <a:spLocks noChangeAspect="1" noChangeArrowheads="1"/>
            </p:cNvSpPr>
            <p:nvPr/>
          </p:nvSpPr>
          <p:spPr bwMode="auto">
            <a:xfrm>
              <a:off x="302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6" name="Oval 94"/>
            <p:cNvSpPr>
              <a:spLocks noChangeAspect="1" noChangeArrowheads="1"/>
            </p:cNvSpPr>
            <p:nvPr/>
          </p:nvSpPr>
          <p:spPr bwMode="auto">
            <a:xfrm>
              <a:off x="312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7" name="Oval 95"/>
            <p:cNvSpPr>
              <a:spLocks noChangeAspect="1" noChangeArrowheads="1"/>
            </p:cNvSpPr>
            <p:nvPr/>
          </p:nvSpPr>
          <p:spPr bwMode="auto">
            <a:xfrm>
              <a:off x="321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8" name="Oval 96"/>
            <p:cNvSpPr>
              <a:spLocks noChangeAspect="1" noChangeArrowheads="1"/>
            </p:cNvSpPr>
            <p:nvPr/>
          </p:nvSpPr>
          <p:spPr bwMode="auto">
            <a:xfrm>
              <a:off x="3312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89" name="Oval 97"/>
            <p:cNvSpPr>
              <a:spLocks noChangeAspect="1" noChangeArrowheads="1"/>
            </p:cNvSpPr>
            <p:nvPr/>
          </p:nvSpPr>
          <p:spPr bwMode="auto">
            <a:xfrm>
              <a:off x="3408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0" name="Oval 98"/>
            <p:cNvSpPr>
              <a:spLocks noChangeAspect="1" noChangeArrowheads="1"/>
            </p:cNvSpPr>
            <p:nvPr/>
          </p:nvSpPr>
          <p:spPr bwMode="auto">
            <a:xfrm>
              <a:off x="3504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1" name="Oval 99"/>
            <p:cNvSpPr>
              <a:spLocks noChangeAspect="1" noChangeArrowheads="1"/>
            </p:cNvSpPr>
            <p:nvPr/>
          </p:nvSpPr>
          <p:spPr bwMode="auto">
            <a:xfrm>
              <a:off x="3600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2" name="Oval 100"/>
            <p:cNvSpPr>
              <a:spLocks noChangeAspect="1" noChangeArrowheads="1"/>
            </p:cNvSpPr>
            <p:nvPr/>
          </p:nvSpPr>
          <p:spPr bwMode="auto">
            <a:xfrm>
              <a:off x="3696" y="163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3" name="Oval 101"/>
            <p:cNvSpPr>
              <a:spLocks noChangeAspect="1" noChangeArrowheads="1"/>
            </p:cNvSpPr>
            <p:nvPr/>
          </p:nvSpPr>
          <p:spPr bwMode="auto">
            <a:xfrm>
              <a:off x="225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4" name="Oval 102"/>
            <p:cNvSpPr>
              <a:spLocks noChangeAspect="1" noChangeArrowheads="1"/>
            </p:cNvSpPr>
            <p:nvPr/>
          </p:nvSpPr>
          <p:spPr bwMode="auto">
            <a:xfrm>
              <a:off x="235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5" name="Oval 103"/>
            <p:cNvSpPr>
              <a:spLocks noChangeAspect="1" noChangeArrowheads="1"/>
            </p:cNvSpPr>
            <p:nvPr/>
          </p:nvSpPr>
          <p:spPr bwMode="auto">
            <a:xfrm>
              <a:off x="244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6" name="Oval 104"/>
            <p:cNvSpPr>
              <a:spLocks noChangeAspect="1" noChangeArrowheads="1"/>
            </p:cNvSpPr>
            <p:nvPr/>
          </p:nvSpPr>
          <p:spPr bwMode="auto">
            <a:xfrm>
              <a:off x="254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7" name="Oval 105"/>
            <p:cNvSpPr>
              <a:spLocks noChangeAspect="1" noChangeArrowheads="1"/>
            </p:cNvSpPr>
            <p:nvPr/>
          </p:nvSpPr>
          <p:spPr bwMode="auto">
            <a:xfrm>
              <a:off x="264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8" name="Oval 106"/>
            <p:cNvSpPr>
              <a:spLocks noChangeAspect="1" noChangeArrowheads="1"/>
            </p:cNvSpPr>
            <p:nvPr/>
          </p:nvSpPr>
          <p:spPr bwMode="auto">
            <a:xfrm>
              <a:off x="273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499" name="Oval 107"/>
            <p:cNvSpPr>
              <a:spLocks noChangeAspect="1" noChangeArrowheads="1"/>
            </p:cNvSpPr>
            <p:nvPr/>
          </p:nvSpPr>
          <p:spPr bwMode="auto">
            <a:xfrm>
              <a:off x="283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0" name="Oval 108"/>
            <p:cNvSpPr>
              <a:spLocks noChangeAspect="1" noChangeArrowheads="1"/>
            </p:cNvSpPr>
            <p:nvPr/>
          </p:nvSpPr>
          <p:spPr bwMode="auto">
            <a:xfrm>
              <a:off x="292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1" name="Oval 109"/>
            <p:cNvSpPr>
              <a:spLocks noChangeAspect="1" noChangeArrowheads="1"/>
            </p:cNvSpPr>
            <p:nvPr/>
          </p:nvSpPr>
          <p:spPr bwMode="auto">
            <a:xfrm>
              <a:off x="302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2" name="Oval 110"/>
            <p:cNvSpPr>
              <a:spLocks noChangeAspect="1" noChangeArrowheads="1"/>
            </p:cNvSpPr>
            <p:nvPr/>
          </p:nvSpPr>
          <p:spPr bwMode="auto">
            <a:xfrm>
              <a:off x="312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3" name="Oval 111"/>
            <p:cNvSpPr>
              <a:spLocks noChangeAspect="1" noChangeArrowheads="1"/>
            </p:cNvSpPr>
            <p:nvPr/>
          </p:nvSpPr>
          <p:spPr bwMode="auto">
            <a:xfrm>
              <a:off x="321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4" name="Oval 112"/>
            <p:cNvSpPr>
              <a:spLocks noChangeAspect="1" noChangeArrowheads="1"/>
            </p:cNvSpPr>
            <p:nvPr/>
          </p:nvSpPr>
          <p:spPr bwMode="auto">
            <a:xfrm>
              <a:off x="3312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5" name="Oval 113"/>
            <p:cNvSpPr>
              <a:spLocks noChangeAspect="1" noChangeArrowheads="1"/>
            </p:cNvSpPr>
            <p:nvPr/>
          </p:nvSpPr>
          <p:spPr bwMode="auto">
            <a:xfrm>
              <a:off x="3408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6" name="Oval 114"/>
            <p:cNvSpPr>
              <a:spLocks noChangeAspect="1" noChangeArrowheads="1"/>
            </p:cNvSpPr>
            <p:nvPr/>
          </p:nvSpPr>
          <p:spPr bwMode="auto">
            <a:xfrm>
              <a:off x="3504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7" name="Oval 115"/>
            <p:cNvSpPr>
              <a:spLocks noChangeAspect="1" noChangeArrowheads="1"/>
            </p:cNvSpPr>
            <p:nvPr/>
          </p:nvSpPr>
          <p:spPr bwMode="auto">
            <a:xfrm>
              <a:off x="3600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8" name="Oval 116"/>
            <p:cNvSpPr>
              <a:spLocks noChangeAspect="1" noChangeArrowheads="1"/>
            </p:cNvSpPr>
            <p:nvPr/>
          </p:nvSpPr>
          <p:spPr bwMode="auto">
            <a:xfrm>
              <a:off x="3696" y="172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09" name="Oval 117"/>
            <p:cNvSpPr>
              <a:spLocks noChangeAspect="1" noChangeArrowheads="1"/>
            </p:cNvSpPr>
            <p:nvPr/>
          </p:nvSpPr>
          <p:spPr bwMode="auto">
            <a:xfrm>
              <a:off x="225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0" name="Oval 118"/>
            <p:cNvSpPr>
              <a:spLocks noChangeAspect="1" noChangeArrowheads="1"/>
            </p:cNvSpPr>
            <p:nvPr/>
          </p:nvSpPr>
          <p:spPr bwMode="auto">
            <a:xfrm>
              <a:off x="235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1" name="Oval 119"/>
            <p:cNvSpPr>
              <a:spLocks noChangeAspect="1" noChangeArrowheads="1"/>
            </p:cNvSpPr>
            <p:nvPr/>
          </p:nvSpPr>
          <p:spPr bwMode="auto">
            <a:xfrm>
              <a:off x="244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2" name="Oval 120"/>
            <p:cNvSpPr>
              <a:spLocks noChangeAspect="1" noChangeArrowheads="1"/>
            </p:cNvSpPr>
            <p:nvPr/>
          </p:nvSpPr>
          <p:spPr bwMode="auto">
            <a:xfrm>
              <a:off x="254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3" name="Oval 121"/>
            <p:cNvSpPr>
              <a:spLocks noChangeAspect="1" noChangeArrowheads="1"/>
            </p:cNvSpPr>
            <p:nvPr/>
          </p:nvSpPr>
          <p:spPr bwMode="auto">
            <a:xfrm>
              <a:off x="264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4" name="Oval 122"/>
            <p:cNvSpPr>
              <a:spLocks noChangeAspect="1" noChangeArrowheads="1"/>
            </p:cNvSpPr>
            <p:nvPr/>
          </p:nvSpPr>
          <p:spPr bwMode="auto">
            <a:xfrm>
              <a:off x="273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5" name="Oval 123"/>
            <p:cNvSpPr>
              <a:spLocks noChangeAspect="1" noChangeArrowheads="1"/>
            </p:cNvSpPr>
            <p:nvPr/>
          </p:nvSpPr>
          <p:spPr bwMode="auto">
            <a:xfrm>
              <a:off x="283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6" name="Oval 124"/>
            <p:cNvSpPr>
              <a:spLocks noChangeAspect="1" noChangeArrowheads="1"/>
            </p:cNvSpPr>
            <p:nvPr/>
          </p:nvSpPr>
          <p:spPr bwMode="auto">
            <a:xfrm>
              <a:off x="292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7" name="Oval 125"/>
            <p:cNvSpPr>
              <a:spLocks noChangeAspect="1" noChangeArrowheads="1"/>
            </p:cNvSpPr>
            <p:nvPr/>
          </p:nvSpPr>
          <p:spPr bwMode="auto">
            <a:xfrm>
              <a:off x="302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8" name="Oval 126"/>
            <p:cNvSpPr>
              <a:spLocks noChangeAspect="1" noChangeArrowheads="1"/>
            </p:cNvSpPr>
            <p:nvPr/>
          </p:nvSpPr>
          <p:spPr bwMode="auto">
            <a:xfrm>
              <a:off x="312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19" name="Oval 127"/>
            <p:cNvSpPr>
              <a:spLocks noChangeAspect="1" noChangeArrowheads="1"/>
            </p:cNvSpPr>
            <p:nvPr/>
          </p:nvSpPr>
          <p:spPr bwMode="auto">
            <a:xfrm>
              <a:off x="321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0" name="Oval 128"/>
            <p:cNvSpPr>
              <a:spLocks noChangeAspect="1" noChangeArrowheads="1"/>
            </p:cNvSpPr>
            <p:nvPr/>
          </p:nvSpPr>
          <p:spPr bwMode="auto">
            <a:xfrm>
              <a:off x="3312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1" name="Oval 129"/>
            <p:cNvSpPr>
              <a:spLocks noChangeAspect="1" noChangeArrowheads="1"/>
            </p:cNvSpPr>
            <p:nvPr/>
          </p:nvSpPr>
          <p:spPr bwMode="auto">
            <a:xfrm>
              <a:off x="3408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2" name="Oval 130"/>
            <p:cNvSpPr>
              <a:spLocks noChangeAspect="1" noChangeArrowheads="1"/>
            </p:cNvSpPr>
            <p:nvPr/>
          </p:nvSpPr>
          <p:spPr bwMode="auto">
            <a:xfrm>
              <a:off x="3504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3" name="Oval 131"/>
            <p:cNvSpPr>
              <a:spLocks noChangeAspect="1" noChangeArrowheads="1"/>
            </p:cNvSpPr>
            <p:nvPr/>
          </p:nvSpPr>
          <p:spPr bwMode="auto">
            <a:xfrm>
              <a:off x="3600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4" name="Oval 132"/>
            <p:cNvSpPr>
              <a:spLocks noChangeAspect="1" noChangeArrowheads="1"/>
            </p:cNvSpPr>
            <p:nvPr/>
          </p:nvSpPr>
          <p:spPr bwMode="auto">
            <a:xfrm>
              <a:off x="3696" y="182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5" name="Oval 133"/>
            <p:cNvSpPr>
              <a:spLocks noChangeAspect="1" noChangeArrowheads="1"/>
            </p:cNvSpPr>
            <p:nvPr/>
          </p:nvSpPr>
          <p:spPr bwMode="auto">
            <a:xfrm>
              <a:off x="225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6" name="Oval 134"/>
            <p:cNvSpPr>
              <a:spLocks noChangeAspect="1" noChangeArrowheads="1"/>
            </p:cNvSpPr>
            <p:nvPr/>
          </p:nvSpPr>
          <p:spPr bwMode="auto">
            <a:xfrm>
              <a:off x="235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7" name="Oval 135"/>
            <p:cNvSpPr>
              <a:spLocks noChangeAspect="1" noChangeArrowheads="1"/>
            </p:cNvSpPr>
            <p:nvPr/>
          </p:nvSpPr>
          <p:spPr bwMode="auto">
            <a:xfrm>
              <a:off x="244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8" name="Oval 13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29" name="Oval 137"/>
            <p:cNvSpPr>
              <a:spLocks noChangeAspect="1" noChangeArrowheads="1"/>
            </p:cNvSpPr>
            <p:nvPr/>
          </p:nvSpPr>
          <p:spPr bwMode="auto">
            <a:xfrm>
              <a:off x="264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0" name="Oval 13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1" name="Oval 139"/>
            <p:cNvSpPr>
              <a:spLocks noChangeAspect="1" noChangeArrowheads="1"/>
            </p:cNvSpPr>
            <p:nvPr/>
          </p:nvSpPr>
          <p:spPr bwMode="auto">
            <a:xfrm>
              <a:off x="283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2" name="Oval 140"/>
            <p:cNvSpPr>
              <a:spLocks noChangeAspect="1" noChangeArrowheads="1"/>
            </p:cNvSpPr>
            <p:nvPr/>
          </p:nvSpPr>
          <p:spPr bwMode="auto">
            <a:xfrm>
              <a:off x="292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3" name="Oval 141"/>
            <p:cNvSpPr>
              <a:spLocks noChangeAspect="1" noChangeArrowheads="1"/>
            </p:cNvSpPr>
            <p:nvPr/>
          </p:nvSpPr>
          <p:spPr bwMode="auto">
            <a:xfrm>
              <a:off x="302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4" name="Oval 142"/>
            <p:cNvSpPr>
              <a:spLocks noChangeAspect="1" noChangeArrowheads="1"/>
            </p:cNvSpPr>
            <p:nvPr/>
          </p:nvSpPr>
          <p:spPr bwMode="auto">
            <a:xfrm>
              <a:off x="312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5" name="Oval 143"/>
            <p:cNvSpPr>
              <a:spLocks noChangeAspect="1" noChangeArrowheads="1"/>
            </p:cNvSpPr>
            <p:nvPr/>
          </p:nvSpPr>
          <p:spPr bwMode="auto">
            <a:xfrm>
              <a:off x="321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6" name="Oval 144"/>
            <p:cNvSpPr>
              <a:spLocks noChangeAspect="1" noChangeArrowheads="1"/>
            </p:cNvSpPr>
            <p:nvPr/>
          </p:nvSpPr>
          <p:spPr bwMode="auto">
            <a:xfrm>
              <a:off x="3312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7" name="Oval 145"/>
            <p:cNvSpPr>
              <a:spLocks noChangeAspect="1" noChangeArrowheads="1"/>
            </p:cNvSpPr>
            <p:nvPr/>
          </p:nvSpPr>
          <p:spPr bwMode="auto">
            <a:xfrm>
              <a:off x="3408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8" name="Oval 146"/>
            <p:cNvSpPr>
              <a:spLocks noChangeAspect="1" noChangeArrowheads="1"/>
            </p:cNvSpPr>
            <p:nvPr/>
          </p:nvSpPr>
          <p:spPr bwMode="auto">
            <a:xfrm>
              <a:off x="3504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39" name="Oval 147"/>
            <p:cNvSpPr>
              <a:spLocks noChangeAspect="1" noChangeArrowheads="1"/>
            </p:cNvSpPr>
            <p:nvPr/>
          </p:nvSpPr>
          <p:spPr bwMode="auto">
            <a:xfrm>
              <a:off x="3600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0" name="Oval 148"/>
            <p:cNvSpPr>
              <a:spLocks noChangeAspect="1" noChangeArrowheads="1"/>
            </p:cNvSpPr>
            <p:nvPr/>
          </p:nvSpPr>
          <p:spPr bwMode="auto">
            <a:xfrm>
              <a:off x="3696" y="192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1" name="Oval 149"/>
            <p:cNvSpPr>
              <a:spLocks noChangeAspect="1" noChangeArrowheads="1"/>
            </p:cNvSpPr>
            <p:nvPr/>
          </p:nvSpPr>
          <p:spPr bwMode="auto">
            <a:xfrm>
              <a:off x="225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2" name="Oval 150"/>
            <p:cNvSpPr>
              <a:spLocks noChangeAspect="1" noChangeArrowheads="1"/>
            </p:cNvSpPr>
            <p:nvPr/>
          </p:nvSpPr>
          <p:spPr bwMode="auto">
            <a:xfrm>
              <a:off x="235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3" name="Oval 151"/>
            <p:cNvSpPr>
              <a:spLocks noChangeAspect="1" noChangeArrowheads="1"/>
            </p:cNvSpPr>
            <p:nvPr/>
          </p:nvSpPr>
          <p:spPr bwMode="auto">
            <a:xfrm>
              <a:off x="244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4" name="Oval 152"/>
            <p:cNvSpPr>
              <a:spLocks noChangeAspect="1" noChangeArrowheads="1"/>
            </p:cNvSpPr>
            <p:nvPr/>
          </p:nvSpPr>
          <p:spPr bwMode="auto">
            <a:xfrm>
              <a:off x="254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5" name="Oval 153"/>
            <p:cNvSpPr>
              <a:spLocks noChangeAspect="1" noChangeArrowheads="1"/>
            </p:cNvSpPr>
            <p:nvPr/>
          </p:nvSpPr>
          <p:spPr bwMode="auto">
            <a:xfrm>
              <a:off x="264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6" name="Oval 154"/>
            <p:cNvSpPr>
              <a:spLocks noChangeAspect="1" noChangeArrowheads="1"/>
            </p:cNvSpPr>
            <p:nvPr/>
          </p:nvSpPr>
          <p:spPr bwMode="auto">
            <a:xfrm>
              <a:off x="273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7" name="Oval 155"/>
            <p:cNvSpPr>
              <a:spLocks noChangeAspect="1" noChangeArrowheads="1"/>
            </p:cNvSpPr>
            <p:nvPr/>
          </p:nvSpPr>
          <p:spPr bwMode="auto">
            <a:xfrm>
              <a:off x="283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8" name="Oval 156"/>
            <p:cNvSpPr>
              <a:spLocks noChangeAspect="1" noChangeArrowheads="1"/>
            </p:cNvSpPr>
            <p:nvPr/>
          </p:nvSpPr>
          <p:spPr bwMode="auto">
            <a:xfrm>
              <a:off x="292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49" name="Oval 157"/>
            <p:cNvSpPr>
              <a:spLocks noChangeAspect="1" noChangeArrowheads="1"/>
            </p:cNvSpPr>
            <p:nvPr/>
          </p:nvSpPr>
          <p:spPr bwMode="auto">
            <a:xfrm>
              <a:off x="302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0" name="Oval 158"/>
            <p:cNvSpPr>
              <a:spLocks noChangeAspect="1" noChangeArrowheads="1"/>
            </p:cNvSpPr>
            <p:nvPr/>
          </p:nvSpPr>
          <p:spPr bwMode="auto">
            <a:xfrm>
              <a:off x="312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1" name="Oval 159"/>
            <p:cNvSpPr>
              <a:spLocks noChangeAspect="1" noChangeArrowheads="1"/>
            </p:cNvSpPr>
            <p:nvPr/>
          </p:nvSpPr>
          <p:spPr bwMode="auto">
            <a:xfrm>
              <a:off x="321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2" name="Oval 160"/>
            <p:cNvSpPr>
              <a:spLocks noChangeAspect="1" noChangeArrowheads="1"/>
            </p:cNvSpPr>
            <p:nvPr/>
          </p:nvSpPr>
          <p:spPr bwMode="auto">
            <a:xfrm>
              <a:off x="3312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3" name="Oval 161"/>
            <p:cNvSpPr>
              <a:spLocks noChangeAspect="1" noChangeArrowheads="1"/>
            </p:cNvSpPr>
            <p:nvPr/>
          </p:nvSpPr>
          <p:spPr bwMode="auto">
            <a:xfrm>
              <a:off x="3408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4" name="Oval 162"/>
            <p:cNvSpPr>
              <a:spLocks noChangeAspect="1" noChangeArrowheads="1"/>
            </p:cNvSpPr>
            <p:nvPr/>
          </p:nvSpPr>
          <p:spPr bwMode="auto">
            <a:xfrm>
              <a:off x="3504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5" name="Oval 163"/>
            <p:cNvSpPr>
              <a:spLocks noChangeAspect="1" noChangeArrowheads="1"/>
            </p:cNvSpPr>
            <p:nvPr/>
          </p:nvSpPr>
          <p:spPr bwMode="auto">
            <a:xfrm>
              <a:off x="3600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6" name="Oval 164"/>
            <p:cNvSpPr>
              <a:spLocks noChangeAspect="1" noChangeArrowheads="1"/>
            </p:cNvSpPr>
            <p:nvPr/>
          </p:nvSpPr>
          <p:spPr bwMode="auto">
            <a:xfrm>
              <a:off x="3696" y="201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7" name="Oval 165"/>
            <p:cNvSpPr>
              <a:spLocks noChangeAspect="1" noChangeArrowheads="1"/>
            </p:cNvSpPr>
            <p:nvPr/>
          </p:nvSpPr>
          <p:spPr bwMode="auto">
            <a:xfrm>
              <a:off x="225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8" name="Oval 166"/>
            <p:cNvSpPr>
              <a:spLocks noChangeAspect="1" noChangeArrowheads="1"/>
            </p:cNvSpPr>
            <p:nvPr/>
          </p:nvSpPr>
          <p:spPr bwMode="auto">
            <a:xfrm>
              <a:off x="235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59" name="Oval 167"/>
            <p:cNvSpPr>
              <a:spLocks noChangeAspect="1" noChangeArrowheads="1"/>
            </p:cNvSpPr>
            <p:nvPr/>
          </p:nvSpPr>
          <p:spPr bwMode="auto">
            <a:xfrm>
              <a:off x="244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0" name="Oval 168"/>
            <p:cNvSpPr>
              <a:spLocks noChangeAspect="1" noChangeArrowheads="1"/>
            </p:cNvSpPr>
            <p:nvPr/>
          </p:nvSpPr>
          <p:spPr bwMode="auto">
            <a:xfrm>
              <a:off x="254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1" name="Oval 169"/>
            <p:cNvSpPr>
              <a:spLocks noChangeAspect="1" noChangeArrowheads="1"/>
            </p:cNvSpPr>
            <p:nvPr/>
          </p:nvSpPr>
          <p:spPr bwMode="auto">
            <a:xfrm>
              <a:off x="264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2" name="Oval 170"/>
            <p:cNvSpPr>
              <a:spLocks noChangeAspect="1" noChangeArrowheads="1"/>
            </p:cNvSpPr>
            <p:nvPr/>
          </p:nvSpPr>
          <p:spPr bwMode="auto">
            <a:xfrm>
              <a:off x="273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3" name="Oval 171"/>
            <p:cNvSpPr>
              <a:spLocks noChangeAspect="1" noChangeArrowheads="1"/>
            </p:cNvSpPr>
            <p:nvPr/>
          </p:nvSpPr>
          <p:spPr bwMode="auto">
            <a:xfrm>
              <a:off x="283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4" name="Oval 172"/>
            <p:cNvSpPr>
              <a:spLocks noChangeAspect="1" noChangeArrowheads="1"/>
            </p:cNvSpPr>
            <p:nvPr/>
          </p:nvSpPr>
          <p:spPr bwMode="auto">
            <a:xfrm>
              <a:off x="292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5" name="Oval 173"/>
            <p:cNvSpPr>
              <a:spLocks noChangeAspect="1" noChangeArrowheads="1"/>
            </p:cNvSpPr>
            <p:nvPr/>
          </p:nvSpPr>
          <p:spPr bwMode="auto">
            <a:xfrm>
              <a:off x="302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6" name="Oval 174"/>
            <p:cNvSpPr>
              <a:spLocks noChangeAspect="1" noChangeArrowheads="1"/>
            </p:cNvSpPr>
            <p:nvPr/>
          </p:nvSpPr>
          <p:spPr bwMode="auto">
            <a:xfrm>
              <a:off x="312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7" name="Oval 175"/>
            <p:cNvSpPr>
              <a:spLocks noChangeAspect="1" noChangeArrowheads="1"/>
            </p:cNvSpPr>
            <p:nvPr/>
          </p:nvSpPr>
          <p:spPr bwMode="auto">
            <a:xfrm>
              <a:off x="321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8" name="Oval 176"/>
            <p:cNvSpPr>
              <a:spLocks noChangeAspect="1" noChangeArrowheads="1"/>
            </p:cNvSpPr>
            <p:nvPr/>
          </p:nvSpPr>
          <p:spPr bwMode="auto">
            <a:xfrm>
              <a:off x="3312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69" name="Oval 177"/>
            <p:cNvSpPr>
              <a:spLocks noChangeAspect="1" noChangeArrowheads="1"/>
            </p:cNvSpPr>
            <p:nvPr/>
          </p:nvSpPr>
          <p:spPr bwMode="auto">
            <a:xfrm>
              <a:off x="3408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0" name="Oval 178"/>
            <p:cNvSpPr>
              <a:spLocks noChangeAspect="1" noChangeArrowheads="1"/>
            </p:cNvSpPr>
            <p:nvPr/>
          </p:nvSpPr>
          <p:spPr bwMode="auto">
            <a:xfrm>
              <a:off x="3504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1" name="Oval 179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2" name="Oval 180"/>
            <p:cNvSpPr>
              <a:spLocks noChangeAspect="1" noChangeArrowheads="1"/>
            </p:cNvSpPr>
            <p:nvPr/>
          </p:nvSpPr>
          <p:spPr bwMode="auto">
            <a:xfrm>
              <a:off x="3696" y="211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3" name="Oval 181"/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4" name="Oval 182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5" name="Oval 183"/>
            <p:cNvSpPr>
              <a:spLocks noChangeAspect="1" noChangeArrowheads="1"/>
            </p:cNvSpPr>
            <p:nvPr/>
          </p:nvSpPr>
          <p:spPr bwMode="auto">
            <a:xfrm>
              <a:off x="244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6" name="Oval 184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7" name="Oval 185"/>
            <p:cNvSpPr>
              <a:spLocks noChangeAspect="1" noChangeArrowheads="1"/>
            </p:cNvSpPr>
            <p:nvPr/>
          </p:nvSpPr>
          <p:spPr bwMode="auto">
            <a:xfrm>
              <a:off x="264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8" name="Oval 186"/>
            <p:cNvSpPr>
              <a:spLocks noChangeAspect="1" noChangeArrowheads="1"/>
            </p:cNvSpPr>
            <p:nvPr/>
          </p:nvSpPr>
          <p:spPr bwMode="auto">
            <a:xfrm>
              <a:off x="273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79" name="Oval 187"/>
            <p:cNvSpPr>
              <a:spLocks noChangeAspect="1" noChangeArrowheads="1"/>
            </p:cNvSpPr>
            <p:nvPr/>
          </p:nvSpPr>
          <p:spPr bwMode="auto">
            <a:xfrm>
              <a:off x="283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0" name="Oval 188"/>
            <p:cNvSpPr>
              <a:spLocks noChangeAspect="1" noChangeArrowheads="1"/>
            </p:cNvSpPr>
            <p:nvPr/>
          </p:nvSpPr>
          <p:spPr bwMode="auto">
            <a:xfrm>
              <a:off x="292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1" name="Oval 189"/>
            <p:cNvSpPr>
              <a:spLocks noChangeAspect="1" noChangeArrowheads="1"/>
            </p:cNvSpPr>
            <p:nvPr/>
          </p:nvSpPr>
          <p:spPr bwMode="auto">
            <a:xfrm>
              <a:off x="302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2" name="Oval 190"/>
            <p:cNvSpPr>
              <a:spLocks noChangeAspect="1" noChangeArrowheads="1"/>
            </p:cNvSpPr>
            <p:nvPr/>
          </p:nvSpPr>
          <p:spPr bwMode="auto">
            <a:xfrm>
              <a:off x="312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3" name="Oval 191"/>
            <p:cNvSpPr>
              <a:spLocks noChangeAspect="1" noChangeArrowheads="1"/>
            </p:cNvSpPr>
            <p:nvPr/>
          </p:nvSpPr>
          <p:spPr bwMode="auto">
            <a:xfrm>
              <a:off x="321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4" name="Oval 192"/>
            <p:cNvSpPr>
              <a:spLocks noChangeAspect="1" noChangeArrowheads="1"/>
            </p:cNvSpPr>
            <p:nvPr/>
          </p:nvSpPr>
          <p:spPr bwMode="auto">
            <a:xfrm>
              <a:off x="3312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5" name="Oval 193"/>
            <p:cNvSpPr>
              <a:spLocks noChangeAspect="1" noChangeArrowheads="1"/>
            </p:cNvSpPr>
            <p:nvPr/>
          </p:nvSpPr>
          <p:spPr bwMode="auto">
            <a:xfrm>
              <a:off x="3408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6" name="Oval 194"/>
            <p:cNvSpPr>
              <a:spLocks noChangeAspect="1" noChangeArrowheads="1"/>
            </p:cNvSpPr>
            <p:nvPr/>
          </p:nvSpPr>
          <p:spPr bwMode="auto">
            <a:xfrm>
              <a:off x="3504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7" name="Oval 195"/>
            <p:cNvSpPr>
              <a:spLocks noChangeAspect="1" noChangeArrowheads="1"/>
            </p:cNvSpPr>
            <p:nvPr/>
          </p:nvSpPr>
          <p:spPr bwMode="auto">
            <a:xfrm>
              <a:off x="3600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8" name="Oval 196"/>
            <p:cNvSpPr>
              <a:spLocks noChangeAspect="1" noChangeArrowheads="1"/>
            </p:cNvSpPr>
            <p:nvPr/>
          </p:nvSpPr>
          <p:spPr bwMode="auto">
            <a:xfrm>
              <a:off x="3696" y="2208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89" name="Oval 197"/>
            <p:cNvSpPr>
              <a:spLocks noChangeAspect="1" noChangeArrowheads="1"/>
            </p:cNvSpPr>
            <p:nvPr/>
          </p:nvSpPr>
          <p:spPr bwMode="auto">
            <a:xfrm>
              <a:off x="225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0" name="Oval 198"/>
            <p:cNvSpPr>
              <a:spLocks noChangeAspect="1" noChangeArrowheads="1"/>
            </p:cNvSpPr>
            <p:nvPr/>
          </p:nvSpPr>
          <p:spPr bwMode="auto">
            <a:xfrm>
              <a:off x="235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1" name="Oval 199"/>
            <p:cNvSpPr>
              <a:spLocks noChangeAspect="1" noChangeArrowheads="1"/>
            </p:cNvSpPr>
            <p:nvPr/>
          </p:nvSpPr>
          <p:spPr bwMode="auto">
            <a:xfrm>
              <a:off x="244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2" name="Oval 200"/>
            <p:cNvSpPr>
              <a:spLocks noChangeAspect="1" noChangeArrowheads="1"/>
            </p:cNvSpPr>
            <p:nvPr/>
          </p:nvSpPr>
          <p:spPr bwMode="auto">
            <a:xfrm>
              <a:off x="254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3" name="Oval 201"/>
            <p:cNvSpPr>
              <a:spLocks noChangeAspect="1" noChangeArrowheads="1"/>
            </p:cNvSpPr>
            <p:nvPr/>
          </p:nvSpPr>
          <p:spPr bwMode="auto">
            <a:xfrm>
              <a:off x="264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4" name="Oval 202"/>
            <p:cNvSpPr>
              <a:spLocks noChangeAspect="1" noChangeArrowheads="1"/>
            </p:cNvSpPr>
            <p:nvPr/>
          </p:nvSpPr>
          <p:spPr bwMode="auto">
            <a:xfrm>
              <a:off x="273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5" name="Oval 203"/>
            <p:cNvSpPr>
              <a:spLocks noChangeAspect="1" noChangeArrowheads="1"/>
            </p:cNvSpPr>
            <p:nvPr/>
          </p:nvSpPr>
          <p:spPr bwMode="auto">
            <a:xfrm>
              <a:off x="283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6" name="Oval 204"/>
            <p:cNvSpPr>
              <a:spLocks noChangeAspect="1" noChangeArrowheads="1"/>
            </p:cNvSpPr>
            <p:nvPr/>
          </p:nvSpPr>
          <p:spPr bwMode="auto">
            <a:xfrm>
              <a:off x="292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7" name="Oval 205"/>
            <p:cNvSpPr>
              <a:spLocks noChangeAspect="1" noChangeArrowheads="1"/>
            </p:cNvSpPr>
            <p:nvPr/>
          </p:nvSpPr>
          <p:spPr bwMode="auto">
            <a:xfrm>
              <a:off x="302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8" name="Oval 206"/>
            <p:cNvSpPr>
              <a:spLocks noChangeAspect="1" noChangeArrowheads="1"/>
            </p:cNvSpPr>
            <p:nvPr/>
          </p:nvSpPr>
          <p:spPr bwMode="auto">
            <a:xfrm>
              <a:off x="312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599" name="Oval 207"/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0" name="Oval 208"/>
            <p:cNvSpPr>
              <a:spLocks noChangeAspect="1" noChangeArrowheads="1"/>
            </p:cNvSpPr>
            <p:nvPr/>
          </p:nvSpPr>
          <p:spPr bwMode="auto">
            <a:xfrm>
              <a:off x="3312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1" name="Oval 209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2" name="Oval 210"/>
            <p:cNvSpPr>
              <a:spLocks noChangeAspect="1" noChangeArrowheads="1"/>
            </p:cNvSpPr>
            <p:nvPr/>
          </p:nvSpPr>
          <p:spPr bwMode="auto">
            <a:xfrm>
              <a:off x="3504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3" name="Oval 211"/>
            <p:cNvSpPr>
              <a:spLocks noChangeAspect="1" noChangeArrowheads="1"/>
            </p:cNvSpPr>
            <p:nvPr/>
          </p:nvSpPr>
          <p:spPr bwMode="auto">
            <a:xfrm>
              <a:off x="3600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4" name="Oval 212"/>
            <p:cNvSpPr>
              <a:spLocks noChangeAspect="1" noChangeArrowheads="1"/>
            </p:cNvSpPr>
            <p:nvPr/>
          </p:nvSpPr>
          <p:spPr bwMode="auto">
            <a:xfrm>
              <a:off x="3696" y="2304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5" name="Oval 213"/>
            <p:cNvSpPr>
              <a:spLocks noChangeAspect="1" noChangeArrowheads="1"/>
            </p:cNvSpPr>
            <p:nvPr/>
          </p:nvSpPr>
          <p:spPr bwMode="auto">
            <a:xfrm>
              <a:off x="225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6" name="Oval 214"/>
            <p:cNvSpPr>
              <a:spLocks noChangeAspect="1" noChangeArrowheads="1"/>
            </p:cNvSpPr>
            <p:nvPr/>
          </p:nvSpPr>
          <p:spPr bwMode="auto">
            <a:xfrm>
              <a:off x="235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7" name="Oval 215"/>
            <p:cNvSpPr>
              <a:spLocks noChangeAspect="1" noChangeArrowheads="1"/>
            </p:cNvSpPr>
            <p:nvPr/>
          </p:nvSpPr>
          <p:spPr bwMode="auto">
            <a:xfrm>
              <a:off x="244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8" name="Oval 216"/>
            <p:cNvSpPr>
              <a:spLocks noChangeAspect="1" noChangeArrowheads="1"/>
            </p:cNvSpPr>
            <p:nvPr/>
          </p:nvSpPr>
          <p:spPr bwMode="auto">
            <a:xfrm>
              <a:off x="254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09" name="Oval 217"/>
            <p:cNvSpPr>
              <a:spLocks noChangeAspect="1" noChangeArrowheads="1"/>
            </p:cNvSpPr>
            <p:nvPr/>
          </p:nvSpPr>
          <p:spPr bwMode="auto">
            <a:xfrm>
              <a:off x="264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0" name="Oval 218"/>
            <p:cNvSpPr>
              <a:spLocks noChangeAspect="1" noChangeArrowheads="1"/>
            </p:cNvSpPr>
            <p:nvPr/>
          </p:nvSpPr>
          <p:spPr bwMode="auto">
            <a:xfrm>
              <a:off x="273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1" name="Oval 219"/>
            <p:cNvSpPr>
              <a:spLocks noChangeAspect="1" noChangeArrowheads="1"/>
            </p:cNvSpPr>
            <p:nvPr/>
          </p:nvSpPr>
          <p:spPr bwMode="auto">
            <a:xfrm>
              <a:off x="283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2" name="Oval 220"/>
            <p:cNvSpPr>
              <a:spLocks noChangeAspect="1" noChangeArrowheads="1"/>
            </p:cNvSpPr>
            <p:nvPr/>
          </p:nvSpPr>
          <p:spPr bwMode="auto">
            <a:xfrm>
              <a:off x="292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3" name="Oval 221"/>
            <p:cNvSpPr>
              <a:spLocks noChangeAspect="1" noChangeArrowheads="1"/>
            </p:cNvSpPr>
            <p:nvPr/>
          </p:nvSpPr>
          <p:spPr bwMode="auto">
            <a:xfrm>
              <a:off x="302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4" name="Oval 222"/>
            <p:cNvSpPr>
              <a:spLocks noChangeAspect="1" noChangeArrowheads="1"/>
            </p:cNvSpPr>
            <p:nvPr/>
          </p:nvSpPr>
          <p:spPr bwMode="auto">
            <a:xfrm>
              <a:off x="312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5" name="Oval 223"/>
            <p:cNvSpPr>
              <a:spLocks noChangeAspect="1" noChangeArrowheads="1"/>
            </p:cNvSpPr>
            <p:nvPr/>
          </p:nvSpPr>
          <p:spPr bwMode="auto">
            <a:xfrm>
              <a:off x="321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6" name="Oval 224"/>
            <p:cNvSpPr>
              <a:spLocks noChangeAspect="1" noChangeArrowheads="1"/>
            </p:cNvSpPr>
            <p:nvPr/>
          </p:nvSpPr>
          <p:spPr bwMode="auto">
            <a:xfrm>
              <a:off x="3312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7" name="Oval 225"/>
            <p:cNvSpPr>
              <a:spLocks noChangeAspect="1" noChangeArrowheads="1"/>
            </p:cNvSpPr>
            <p:nvPr/>
          </p:nvSpPr>
          <p:spPr bwMode="auto">
            <a:xfrm>
              <a:off x="3408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8" name="Oval 226"/>
            <p:cNvSpPr>
              <a:spLocks noChangeAspect="1" noChangeArrowheads="1"/>
            </p:cNvSpPr>
            <p:nvPr/>
          </p:nvSpPr>
          <p:spPr bwMode="auto">
            <a:xfrm>
              <a:off x="3504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19" name="Oval 227"/>
            <p:cNvSpPr>
              <a:spLocks noChangeAspect="1" noChangeArrowheads="1"/>
            </p:cNvSpPr>
            <p:nvPr/>
          </p:nvSpPr>
          <p:spPr bwMode="auto">
            <a:xfrm>
              <a:off x="3600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0" name="Oval 228"/>
            <p:cNvSpPr>
              <a:spLocks noChangeAspect="1" noChangeArrowheads="1"/>
            </p:cNvSpPr>
            <p:nvPr/>
          </p:nvSpPr>
          <p:spPr bwMode="auto">
            <a:xfrm>
              <a:off x="3696" y="2400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1" name="Oval 229"/>
            <p:cNvSpPr>
              <a:spLocks noChangeAspect="1" noChangeArrowheads="1"/>
            </p:cNvSpPr>
            <p:nvPr/>
          </p:nvSpPr>
          <p:spPr bwMode="auto">
            <a:xfrm>
              <a:off x="225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2" name="Oval 230"/>
            <p:cNvSpPr>
              <a:spLocks noChangeAspect="1" noChangeArrowheads="1"/>
            </p:cNvSpPr>
            <p:nvPr/>
          </p:nvSpPr>
          <p:spPr bwMode="auto">
            <a:xfrm>
              <a:off x="235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3" name="Oval 231"/>
            <p:cNvSpPr>
              <a:spLocks noChangeAspect="1" noChangeArrowheads="1"/>
            </p:cNvSpPr>
            <p:nvPr/>
          </p:nvSpPr>
          <p:spPr bwMode="auto">
            <a:xfrm>
              <a:off x="244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4" name="Oval 232"/>
            <p:cNvSpPr>
              <a:spLocks noChangeAspect="1" noChangeArrowheads="1"/>
            </p:cNvSpPr>
            <p:nvPr/>
          </p:nvSpPr>
          <p:spPr bwMode="auto">
            <a:xfrm>
              <a:off x="254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5" name="Oval 233"/>
            <p:cNvSpPr>
              <a:spLocks noChangeAspect="1" noChangeArrowheads="1"/>
            </p:cNvSpPr>
            <p:nvPr/>
          </p:nvSpPr>
          <p:spPr bwMode="auto">
            <a:xfrm>
              <a:off x="264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6" name="Oval 234"/>
            <p:cNvSpPr>
              <a:spLocks noChangeAspect="1" noChangeArrowheads="1"/>
            </p:cNvSpPr>
            <p:nvPr/>
          </p:nvSpPr>
          <p:spPr bwMode="auto">
            <a:xfrm>
              <a:off x="273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7" name="Oval 235"/>
            <p:cNvSpPr>
              <a:spLocks noChangeAspect="1" noChangeArrowheads="1"/>
            </p:cNvSpPr>
            <p:nvPr/>
          </p:nvSpPr>
          <p:spPr bwMode="auto">
            <a:xfrm>
              <a:off x="283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8" name="Oval 236"/>
            <p:cNvSpPr>
              <a:spLocks noChangeAspect="1" noChangeArrowheads="1"/>
            </p:cNvSpPr>
            <p:nvPr/>
          </p:nvSpPr>
          <p:spPr bwMode="auto">
            <a:xfrm>
              <a:off x="292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29" name="Oval 237"/>
            <p:cNvSpPr>
              <a:spLocks noChangeAspect="1" noChangeArrowheads="1"/>
            </p:cNvSpPr>
            <p:nvPr/>
          </p:nvSpPr>
          <p:spPr bwMode="auto">
            <a:xfrm>
              <a:off x="302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0" name="Oval 238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1" name="Oval 239"/>
            <p:cNvSpPr>
              <a:spLocks noChangeAspect="1" noChangeArrowheads="1"/>
            </p:cNvSpPr>
            <p:nvPr/>
          </p:nvSpPr>
          <p:spPr bwMode="auto">
            <a:xfrm>
              <a:off x="321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2" name="Oval 240"/>
            <p:cNvSpPr>
              <a:spLocks noChangeAspect="1" noChangeArrowheads="1"/>
            </p:cNvSpPr>
            <p:nvPr/>
          </p:nvSpPr>
          <p:spPr bwMode="auto">
            <a:xfrm>
              <a:off x="3312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3" name="Oval 241"/>
            <p:cNvSpPr>
              <a:spLocks noChangeAspect="1" noChangeArrowheads="1"/>
            </p:cNvSpPr>
            <p:nvPr/>
          </p:nvSpPr>
          <p:spPr bwMode="auto">
            <a:xfrm>
              <a:off x="3408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4" name="Oval 242"/>
            <p:cNvSpPr>
              <a:spLocks noChangeAspect="1" noChangeArrowheads="1"/>
            </p:cNvSpPr>
            <p:nvPr/>
          </p:nvSpPr>
          <p:spPr bwMode="auto">
            <a:xfrm>
              <a:off x="3504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5" name="Oval 243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6" name="Oval 244"/>
            <p:cNvSpPr>
              <a:spLocks noChangeAspect="1" noChangeArrowheads="1"/>
            </p:cNvSpPr>
            <p:nvPr/>
          </p:nvSpPr>
          <p:spPr bwMode="auto">
            <a:xfrm>
              <a:off x="3696" y="2496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7" name="Oval 245"/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8" name="Oval 246"/>
            <p:cNvSpPr>
              <a:spLocks noChangeAspect="1" noChangeArrowheads="1"/>
            </p:cNvSpPr>
            <p:nvPr/>
          </p:nvSpPr>
          <p:spPr bwMode="auto">
            <a:xfrm>
              <a:off x="235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39" name="Oval 247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0" name="Oval 248"/>
            <p:cNvSpPr>
              <a:spLocks noChangeAspect="1" noChangeArrowheads="1"/>
            </p:cNvSpPr>
            <p:nvPr/>
          </p:nvSpPr>
          <p:spPr bwMode="auto">
            <a:xfrm>
              <a:off x="254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1" name="Oval 249"/>
            <p:cNvSpPr>
              <a:spLocks noChangeAspect="1" noChangeArrowheads="1"/>
            </p:cNvSpPr>
            <p:nvPr/>
          </p:nvSpPr>
          <p:spPr bwMode="auto">
            <a:xfrm>
              <a:off x="264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2" name="Oval 250"/>
            <p:cNvSpPr>
              <a:spLocks noChangeAspect="1" noChangeArrowheads="1"/>
            </p:cNvSpPr>
            <p:nvPr/>
          </p:nvSpPr>
          <p:spPr bwMode="auto">
            <a:xfrm>
              <a:off x="273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3" name="Oval 251"/>
            <p:cNvSpPr>
              <a:spLocks noChangeAspect="1" noChangeArrowheads="1"/>
            </p:cNvSpPr>
            <p:nvPr/>
          </p:nvSpPr>
          <p:spPr bwMode="auto">
            <a:xfrm>
              <a:off x="283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4" name="Oval 252"/>
            <p:cNvSpPr>
              <a:spLocks noChangeAspect="1" noChangeArrowheads="1"/>
            </p:cNvSpPr>
            <p:nvPr/>
          </p:nvSpPr>
          <p:spPr bwMode="auto">
            <a:xfrm>
              <a:off x="292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5" name="Oval 253"/>
            <p:cNvSpPr>
              <a:spLocks noChangeAspect="1" noChangeArrowheads="1"/>
            </p:cNvSpPr>
            <p:nvPr/>
          </p:nvSpPr>
          <p:spPr bwMode="auto">
            <a:xfrm>
              <a:off x="302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6" name="Oval 254"/>
            <p:cNvSpPr>
              <a:spLocks noChangeAspect="1" noChangeArrowheads="1"/>
            </p:cNvSpPr>
            <p:nvPr/>
          </p:nvSpPr>
          <p:spPr bwMode="auto">
            <a:xfrm>
              <a:off x="312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7" name="Oval 255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8" name="Oval 256"/>
            <p:cNvSpPr>
              <a:spLocks noChangeAspect="1" noChangeArrowheads="1"/>
            </p:cNvSpPr>
            <p:nvPr/>
          </p:nvSpPr>
          <p:spPr bwMode="auto">
            <a:xfrm>
              <a:off x="3312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49" name="Oval 257"/>
            <p:cNvSpPr>
              <a:spLocks noChangeAspect="1" noChangeArrowheads="1"/>
            </p:cNvSpPr>
            <p:nvPr/>
          </p:nvSpPr>
          <p:spPr bwMode="auto">
            <a:xfrm>
              <a:off x="3408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0" name="Oval 258"/>
            <p:cNvSpPr>
              <a:spLocks noChangeAspect="1" noChangeArrowheads="1"/>
            </p:cNvSpPr>
            <p:nvPr/>
          </p:nvSpPr>
          <p:spPr bwMode="auto">
            <a:xfrm>
              <a:off x="3504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1" name="Oval 259"/>
            <p:cNvSpPr>
              <a:spLocks noChangeAspect="1" noChangeArrowheads="1"/>
            </p:cNvSpPr>
            <p:nvPr/>
          </p:nvSpPr>
          <p:spPr bwMode="auto">
            <a:xfrm>
              <a:off x="3600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2" name="Oval 260"/>
            <p:cNvSpPr>
              <a:spLocks noChangeAspect="1" noChangeArrowheads="1"/>
            </p:cNvSpPr>
            <p:nvPr/>
          </p:nvSpPr>
          <p:spPr bwMode="auto">
            <a:xfrm>
              <a:off x="3696" y="2592"/>
              <a:ext cx="35" cy="35"/>
            </a:xfrm>
            <a:prstGeom prst="ellipse">
              <a:avLst/>
            </a:prstGeom>
            <a:solidFill>
              <a:srgbClr val="D0087F"/>
            </a:solidFill>
            <a:ln w="19050">
              <a:solidFill>
                <a:srgbClr val="D0087F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3653" name="Text Box 261"/>
          <p:cNvSpPr txBox="1">
            <a:spLocks noChangeArrowheads="1"/>
          </p:cNvSpPr>
          <p:nvPr/>
        </p:nvSpPr>
        <p:spPr bwMode="auto">
          <a:xfrm>
            <a:off x="609600" y="21336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</a:t>
            </a:r>
            <a:r>
              <a:rPr lang="en-US">
                <a:solidFill>
                  <a:schemeClr val="bg2"/>
                </a:solidFill>
              </a:rPr>
              <a:t>do i = 1,B</a:t>
            </a:r>
          </a:p>
          <a:p>
            <a:r>
              <a:rPr lang="en-US">
                <a:solidFill>
                  <a:schemeClr val="bg2"/>
                </a:solidFill>
              </a:rPr>
              <a:t>           do j = 1,B</a:t>
            </a:r>
          </a:p>
          <a:p>
            <a:r>
              <a:rPr lang="en-US">
                <a:solidFill>
                  <a:schemeClr val="bg2"/>
                </a:solidFill>
              </a:rPr>
              <a:t>              … a(ic+i-1,jc+j-1) …</a:t>
            </a:r>
          </a:p>
          <a:p>
            <a:r>
              <a:rPr lang="en-US">
                <a:solidFill>
                  <a:schemeClr val="bg2"/>
                </a:solidFill>
              </a:rPr>
              <a:t>           end do</a:t>
            </a:r>
          </a:p>
          <a:p>
            <a:r>
              <a:rPr lang="en-US">
                <a:solidFill>
                  <a:schemeClr val="bg2"/>
                </a:solidFill>
              </a:rPr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grpSp>
        <p:nvGrpSpPr>
          <p:cNvPr id="443654" name="Group 262"/>
          <p:cNvGrpSpPr>
            <a:grpSpLocks/>
          </p:cNvGrpSpPr>
          <p:nvPr/>
        </p:nvGrpSpPr>
        <p:grpSpPr bwMode="auto">
          <a:xfrm>
            <a:off x="6159500" y="3384550"/>
            <a:ext cx="1524000" cy="1835150"/>
            <a:chOff x="3120" y="1364"/>
            <a:chExt cx="960" cy="1156"/>
          </a:xfrm>
        </p:grpSpPr>
        <p:sp>
          <p:nvSpPr>
            <p:cNvPr id="443655" name="Line 263"/>
            <p:cNvSpPr>
              <a:spLocks noChangeShapeType="1"/>
            </p:cNvSpPr>
            <p:nvPr/>
          </p:nvSpPr>
          <p:spPr bwMode="auto">
            <a:xfrm>
              <a:off x="3312" y="155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6" name="Line 264"/>
            <p:cNvSpPr>
              <a:spLocks noChangeShapeType="1"/>
            </p:cNvSpPr>
            <p:nvPr/>
          </p:nvSpPr>
          <p:spPr bwMode="auto">
            <a:xfrm>
              <a:off x="3312" y="165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7" name="Line 265"/>
            <p:cNvSpPr>
              <a:spLocks noChangeShapeType="1"/>
            </p:cNvSpPr>
            <p:nvPr/>
          </p:nvSpPr>
          <p:spPr bwMode="auto">
            <a:xfrm flipH="1">
              <a:off x="3314" y="156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58" name="Line 266"/>
            <p:cNvSpPr>
              <a:spLocks noChangeShapeType="1"/>
            </p:cNvSpPr>
            <p:nvPr/>
          </p:nvSpPr>
          <p:spPr bwMode="auto">
            <a:xfrm>
              <a:off x="4080" y="2232"/>
              <a:ext cx="0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 flipH="1">
              <a:off x="3120" y="2496"/>
              <a:ext cx="96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 flipV="1">
              <a:off x="3120" y="1368"/>
              <a:ext cx="0" cy="112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>
              <a:off x="3120" y="1372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>
              <a:off x="3312" y="175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>
              <a:off x="3312" y="1846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3312" y="1942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3312" y="2038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3312" y="2134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3312" y="2230"/>
              <a:ext cx="76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H="1">
              <a:off x="3314" y="165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3314" y="1752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0" name="Line 278"/>
            <p:cNvSpPr>
              <a:spLocks noChangeShapeType="1"/>
            </p:cNvSpPr>
            <p:nvPr/>
          </p:nvSpPr>
          <p:spPr bwMode="auto">
            <a:xfrm flipH="1">
              <a:off x="3314" y="1848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H="1">
              <a:off x="3314" y="1944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3314" y="2040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 flipH="1">
              <a:off x="3314" y="2136"/>
              <a:ext cx="706" cy="89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non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3674" name="Line 282"/>
            <p:cNvSpPr>
              <a:spLocks noChangeShapeType="1"/>
            </p:cNvSpPr>
            <p:nvPr/>
          </p:nvSpPr>
          <p:spPr bwMode="auto">
            <a:xfrm rot="5400000">
              <a:off x="3216" y="1460"/>
              <a:ext cx="19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3675" name="Text Box 283"/>
          <p:cNvSpPr txBox="1">
            <a:spLocks noChangeArrowheads="1"/>
          </p:cNvSpPr>
          <p:nvPr/>
        </p:nvSpPr>
        <p:spPr bwMode="auto">
          <a:xfrm>
            <a:off x="6553200" y="5332413"/>
            <a:ext cx="717550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jc =2</a:t>
            </a:r>
          </a:p>
        </p:txBody>
      </p:sp>
      <p:sp>
        <p:nvSpPr>
          <p:cNvPr id="443676" name="Text Box 284"/>
          <p:cNvSpPr txBox="1">
            <a:spLocks noChangeArrowheads="1"/>
          </p:cNvSpPr>
          <p:nvPr/>
        </p:nvSpPr>
        <p:spPr bwMode="auto">
          <a:xfrm>
            <a:off x="7799388" y="4087813"/>
            <a:ext cx="688975" cy="3667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 =2</a:t>
            </a:r>
          </a:p>
        </p:txBody>
      </p:sp>
      <p:sp>
        <p:nvSpPr>
          <p:cNvPr id="443677" name="Text Box 285"/>
          <p:cNvSpPr txBox="1">
            <a:spLocks noChangeArrowheads="1"/>
          </p:cNvSpPr>
          <p:nvPr/>
        </p:nvSpPr>
        <p:spPr bwMode="auto">
          <a:xfrm>
            <a:off x="2603500" y="4829175"/>
            <a:ext cx="152400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B: Block size</a:t>
            </a:r>
          </a:p>
        </p:txBody>
      </p:sp>
      <p:grpSp>
        <p:nvGrpSpPr>
          <p:cNvPr id="443678" name="Group 286"/>
          <p:cNvGrpSpPr>
            <a:grpSpLocks/>
          </p:cNvGrpSpPr>
          <p:nvPr/>
        </p:nvGrpSpPr>
        <p:grpSpPr bwMode="auto">
          <a:xfrm>
            <a:off x="2333625" y="2011363"/>
            <a:ext cx="1954213" cy="590550"/>
            <a:chOff x="1470" y="1267"/>
            <a:chExt cx="1231" cy="372"/>
          </a:xfrm>
        </p:grpSpPr>
        <p:sp>
          <p:nvSpPr>
            <p:cNvPr id="443679" name="AutoShape 287"/>
            <p:cNvSpPr>
              <a:spLocks/>
            </p:cNvSpPr>
            <p:nvPr/>
          </p:nvSpPr>
          <p:spPr bwMode="auto">
            <a:xfrm rot="-1518222">
              <a:off x="1470" y="1316"/>
              <a:ext cx="210" cy="323"/>
            </a:xfrm>
            <a:prstGeom prst="rightBrace">
              <a:avLst>
                <a:gd name="adj1" fmla="val 12817"/>
                <a:gd name="adj2" fmla="val 50000"/>
              </a:avLst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3680" name="Text Box 288"/>
            <p:cNvSpPr txBox="1">
              <a:spLocks noChangeArrowheads="1"/>
            </p:cNvSpPr>
            <p:nvPr/>
          </p:nvSpPr>
          <p:spPr bwMode="auto">
            <a:xfrm>
              <a:off x="1727" y="1267"/>
              <a:ext cx="974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control loops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2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7A14FF2-16DA-43C4-AE98-4730445ED93A}" type="slidenum">
              <a:rPr lang="en-US"/>
              <a:pPr/>
              <a:t>52</a:t>
            </a:fld>
            <a:r>
              <a:rPr lang="en-US"/>
              <a:t>-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Blocking (Tiling)</a:t>
            </a:r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4200" y="2098675"/>
            <a:ext cx="1747838" cy="201453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 do i = 1,n</a:t>
            </a:r>
          </a:p>
          <a:p>
            <a:r>
              <a:rPr lang="en-US"/>
              <a:t>     do j = 1,n</a:t>
            </a:r>
          </a:p>
          <a:p>
            <a:r>
              <a:rPr lang="en-US"/>
              <a:t>         … a(i,j)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692400" y="1824038"/>
            <a:ext cx="2754313" cy="256381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t = 1,T</a:t>
            </a:r>
          </a:p>
          <a:p>
            <a:r>
              <a:rPr lang="en-US"/>
              <a:t> do ic = 1, n, B</a:t>
            </a:r>
          </a:p>
          <a:p>
            <a:r>
              <a:rPr lang="en-US"/>
              <a:t>  do i = 1,B</a:t>
            </a:r>
          </a:p>
          <a:p>
            <a:r>
              <a:rPr lang="en-US"/>
              <a:t>    do jc = 1, n, B</a:t>
            </a:r>
          </a:p>
          <a:p>
            <a:r>
              <a:rPr lang="en-US"/>
              <a:t>     do j = 1,B</a:t>
            </a:r>
          </a:p>
          <a:p>
            <a:r>
              <a:rPr lang="en-US"/>
              <a:t>         … a(ic+i-1,jc+j-1) …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49900" y="1549400"/>
            <a:ext cx="3095625" cy="3113088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 ic = 1, n, B</a:t>
            </a:r>
          </a:p>
          <a:p>
            <a:r>
              <a:rPr lang="en-US"/>
              <a:t>  do jc = 1, n , B</a:t>
            </a:r>
          </a:p>
          <a:p>
            <a:r>
              <a:rPr lang="en-US"/>
              <a:t>     do t = 1,T</a:t>
            </a:r>
          </a:p>
          <a:p>
            <a:r>
              <a:rPr lang="en-US"/>
              <a:t>        do i = 1,B</a:t>
            </a:r>
          </a:p>
          <a:p>
            <a:r>
              <a:rPr lang="en-US"/>
              <a:t>           do j = 1,B</a:t>
            </a:r>
          </a:p>
          <a:p>
            <a:r>
              <a:rPr lang="en-US"/>
              <a:t>              … a(ic+i-1,jc+j-1) …</a:t>
            </a:r>
          </a:p>
          <a:p>
            <a:r>
              <a:rPr lang="en-US"/>
              <a:t>           end do</a:t>
            </a:r>
          </a:p>
          <a:p>
            <a:r>
              <a:rPr lang="en-US"/>
              <a:t>        end do</a:t>
            </a:r>
          </a:p>
          <a:p>
            <a:r>
              <a:rPr lang="en-US"/>
              <a:t>     end do</a:t>
            </a:r>
          </a:p>
          <a:p>
            <a:r>
              <a:rPr lang="en-US"/>
              <a:t>  end do</a:t>
            </a:r>
          </a:p>
          <a:p>
            <a:r>
              <a:rPr lang="en-US"/>
              <a:t>end do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685800" y="5759450"/>
            <a:ext cx="7772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6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 sz="2000"/>
              <a:t>When is loop blocking legal?  </a:t>
            </a:r>
          </a:p>
        </p:txBody>
      </p:sp>
    </p:spTree>
    <p:extLst>
      <p:ext uri="{BB962C8B-B14F-4D97-AF65-F5344CB8AC3E}">
        <p14:creationId xmlns:p14="http://schemas.microsoft.com/office/powerpoint/2010/main" val="1686832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Parallelization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Tarek Abdelrahman</a:t>
            </a:r>
          </a:p>
        </p:txBody>
      </p:sp>
    </p:spTree>
    <p:extLst>
      <p:ext uri="{BB962C8B-B14F-4D97-AF65-F5344CB8AC3E}">
        <p14:creationId xmlns:p14="http://schemas.microsoft.com/office/powerpoint/2010/main" val="1019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57A76092-5A76-4598-BCC4-460BAFABF4AD}" type="slidenum">
              <a:rPr lang="en-US"/>
              <a:pPr/>
              <a:t>6</a:t>
            </a:fld>
            <a:r>
              <a:rPr lang="en-US"/>
              <a:t>-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The dependence is said to </a:t>
            </a:r>
            <a:r>
              <a:rPr lang="en-US" sz="2400" dirty="0">
                <a:solidFill>
                  <a:srgbClr val="FF0033"/>
                </a:solidFill>
              </a:rPr>
              <a:t>flow</a:t>
            </a:r>
            <a:r>
              <a:rPr lang="en-US" sz="2400" dirty="0"/>
              <a:t> from S</a:t>
            </a:r>
            <a:r>
              <a:rPr lang="en-US" sz="2400" baseline="-25000" dirty="0"/>
              <a:t>i</a:t>
            </a:r>
            <a:r>
              <a:rPr lang="en-US" sz="2400" dirty="0"/>
              <a:t> to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because S</a:t>
            </a:r>
            <a:r>
              <a:rPr lang="en-US" sz="2400" baseline="-25000" dirty="0"/>
              <a:t>i</a:t>
            </a:r>
            <a:r>
              <a:rPr lang="en-US" sz="2400" dirty="0"/>
              <a:t> precedes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in execution. 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en-US" sz="2400" dirty="0"/>
              <a:t> is said to be the </a:t>
            </a:r>
            <a:r>
              <a:rPr lang="en-US" sz="2400" dirty="0">
                <a:solidFill>
                  <a:srgbClr val="FF0033"/>
                </a:solidFill>
              </a:rPr>
              <a:t>source</a:t>
            </a:r>
            <a:r>
              <a:rPr lang="en-US" sz="2400" dirty="0"/>
              <a:t> of the dependence.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is said to be the </a:t>
            </a:r>
            <a:r>
              <a:rPr lang="en-US" sz="2400" dirty="0">
                <a:solidFill>
                  <a:srgbClr val="FF0033"/>
                </a:solidFill>
              </a:rPr>
              <a:t>sink</a:t>
            </a:r>
            <a:r>
              <a:rPr lang="en-US" sz="2400" dirty="0"/>
              <a:t> of the dependence.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The only “true” dependence is flow dependence; it represents the flow of data in the program.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The other types of dependence are caused by programming style; they may be eliminated by re-naming.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36785"/>
              </p:ext>
            </p:extLst>
          </p:nvPr>
        </p:nvGraphicFramePr>
        <p:xfrm>
          <a:off x="3352800" y="4495800"/>
          <a:ext cx="200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280" imgH="1358640" progId="Equation.3">
                  <p:embed/>
                </p:oleObj>
              </mc:Choice>
              <mc:Fallback>
                <p:oleObj name="Equation" r:id="rId3" imgW="2006280" imgH="1358640" progId="Equation.3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200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51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6D6A4811-5F83-49CE-8665-6F5C5F76B2C6}" type="slidenum">
              <a:rPr lang="en-US"/>
              <a:pPr/>
              <a:t>7</a:t>
            </a:fld>
            <a:r>
              <a:rPr lang="en-US"/>
              <a:t>-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 (continued)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068"/>
            <a:ext cx="7772400" cy="1538288"/>
          </a:xfrm>
        </p:spPr>
        <p:txBody>
          <a:bodyPr>
            <a:noAutofit/>
          </a:bodyPr>
          <a:lstStyle/>
          <a:p>
            <a:r>
              <a:rPr lang="en-US" sz="2400" dirty="0"/>
              <a:t>Data dependence in a program may be represented using a </a:t>
            </a:r>
            <a:r>
              <a:rPr lang="en-US" sz="2400" dirty="0">
                <a:solidFill>
                  <a:srgbClr val="FF0033"/>
                </a:solidFill>
              </a:rPr>
              <a:t>dependence graph</a:t>
            </a:r>
            <a:r>
              <a:rPr lang="en-US" sz="2400" dirty="0"/>
              <a:t> G=(V,E), where the nodes V represent statements in the program and the directed edges E represent dependence relations.</a:t>
            </a:r>
          </a:p>
        </p:txBody>
      </p:sp>
      <p:grpSp>
        <p:nvGrpSpPr>
          <p:cNvPr id="392196" name="Group 4"/>
          <p:cNvGrpSpPr>
            <a:grpSpLocks/>
          </p:cNvGrpSpPr>
          <p:nvPr/>
        </p:nvGrpSpPr>
        <p:grpSpPr bwMode="auto">
          <a:xfrm>
            <a:off x="5257800" y="2971800"/>
            <a:ext cx="1963738" cy="2743200"/>
            <a:chOff x="2400" y="1872"/>
            <a:chExt cx="1237" cy="1728"/>
          </a:xfrm>
        </p:grpSpPr>
        <p:sp>
          <p:nvSpPr>
            <p:cNvPr id="392197" name="Line 5"/>
            <p:cNvSpPr>
              <a:spLocks noChangeShapeType="1"/>
            </p:cNvSpPr>
            <p:nvPr/>
          </p:nvSpPr>
          <p:spPr bwMode="auto">
            <a:xfrm>
              <a:off x="302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98" name="Oval 6"/>
            <p:cNvSpPr>
              <a:spLocks noChangeArrowheads="1"/>
            </p:cNvSpPr>
            <p:nvPr/>
          </p:nvSpPr>
          <p:spPr bwMode="auto">
            <a:xfrm>
              <a:off x="2880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1</a:t>
              </a:r>
              <a:endParaRPr lang="en-US"/>
            </a:p>
          </p:txBody>
        </p:sp>
        <p:sp>
          <p:nvSpPr>
            <p:cNvPr id="392199" name="Oval 7"/>
            <p:cNvSpPr>
              <a:spLocks noChangeArrowheads="1"/>
            </p:cNvSpPr>
            <p:nvPr/>
          </p:nvSpPr>
          <p:spPr bwMode="auto">
            <a:xfrm>
              <a:off x="2880" y="235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2</a:t>
              </a:r>
              <a:endParaRPr lang="en-US"/>
            </a:p>
          </p:txBody>
        </p:sp>
        <p:sp>
          <p:nvSpPr>
            <p:cNvPr id="392200" name="Oval 8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3</a:t>
              </a:r>
              <a:endParaRPr lang="en-US"/>
            </a:p>
          </p:txBody>
        </p:sp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2880" y="3312"/>
              <a:ext cx="288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S</a:t>
              </a:r>
              <a:r>
                <a:rPr lang="en-US" sz="2000" baseline="-25000"/>
                <a:t>4</a:t>
              </a:r>
              <a:endParaRPr lang="en-US"/>
            </a:p>
          </p:txBody>
        </p:sp>
        <p:sp>
          <p:nvSpPr>
            <p:cNvPr id="392202" name="Line 10"/>
            <p:cNvSpPr>
              <a:spLocks noChangeShapeType="1"/>
            </p:cNvSpPr>
            <p:nvPr/>
          </p:nvSpPr>
          <p:spPr bwMode="auto">
            <a:xfrm>
              <a:off x="3024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3" name="Line 11"/>
            <p:cNvSpPr>
              <a:spLocks noChangeShapeType="1"/>
            </p:cNvSpPr>
            <p:nvPr/>
          </p:nvSpPr>
          <p:spPr bwMode="auto">
            <a:xfrm>
              <a:off x="3024" y="31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2204" name="AutoShape 12"/>
            <p:cNvCxnSpPr>
              <a:cxnSpLocks noChangeShapeType="1"/>
              <a:stCxn id="392198" idx="6"/>
              <a:endCxn id="392200" idx="6"/>
            </p:cNvCxnSpPr>
            <p:nvPr/>
          </p:nvCxnSpPr>
          <p:spPr bwMode="auto">
            <a:xfrm>
              <a:off x="3174" y="2016"/>
              <a:ext cx="1" cy="960"/>
            </a:xfrm>
            <a:prstGeom prst="curvedConnector3">
              <a:avLst>
                <a:gd name="adj1" fmla="val 270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2205" name="AutoShape 13"/>
            <p:cNvCxnSpPr>
              <a:cxnSpLocks noChangeShapeType="1"/>
              <a:stCxn id="392199" idx="2"/>
              <a:endCxn id="392201" idx="2"/>
            </p:cNvCxnSpPr>
            <p:nvPr/>
          </p:nvCxnSpPr>
          <p:spPr bwMode="auto">
            <a:xfrm rot="10800000" flipH="1" flipV="1">
              <a:off x="2874" y="2496"/>
              <a:ext cx="1" cy="960"/>
            </a:xfrm>
            <a:prstGeom prst="curvedConnector3">
              <a:avLst>
                <a:gd name="adj1" fmla="val -2920000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2976" y="2112"/>
              <a:ext cx="224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t</a:t>
              </a:r>
              <a:endParaRPr lang="en-US"/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2976" y="2592"/>
              <a:ext cx="23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>
                  <a:latin typeface="Symbol" pitchFamily="18" charset="2"/>
                </a:rPr>
                <a:t>a</a:t>
              </a:r>
              <a:endParaRPr lang="en-US"/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2976" y="3072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o</a:t>
              </a:r>
              <a:endParaRPr lang="en-US"/>
            </a:p>
          </p:txBody>
        </p:sp>
        <p:sp>
          <p:nvSpPr>
            <p:cNvPr id="392209" name="Text Box 17"/>
            <p:cNvSpPr txBox="1">
              <a:spLocks noChangeArrowheads="1"/>
            </p:cNvSpPr>
            <p:nvPr/>
          </p:nvSpPr>
          <p:spPr bwMode="auto">
            <a:xfrm>
              <a:off x="3408" y="2400"/>
              <a:ext cx="229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o</a:t>
              </a:r>
              <a:endParaRPr lang="en-US"/>
            </a:p>
          </p:txBody>
        </p:sp>
        <p:sp>
          <p:nvSpPr>
            <p:cNvPr id="392210" name="Text Box 18"/>
            <p:cNvSpPr txBox="1">
              <a:spLocks noChangeArrowheads="1"/>
            </p:cNvSpPr>
            <p:nvPr/>
          </p:nvSpPr>
          <p:spPr bwMode="auto">
            <a:xfrm>
              <a:off x="2400" y="2880"/>
              <a:ext cx="224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t</a:t>
              </a:r>
              <a:endParaRPr lang="en-US"/>
            </a:p>
          </p:txBody>
        </p:sp>
        <p:cxnSp>
          <p:nvCxnSpPr>
            <p:cNvPr id="392211" name="AutoShape 19"/>
            <p:cNvCxnSpPr>
              <a:cxnSpLocks noChangeShapeType="1"/>
            </p:cNvCxnSpPr>
            <p:nvPr/>
          </p:nvCxnSpPr>
          <p:spPr bwMode="auto">
            <a:xfrm>
              <a:off x="3168" y="2976"/>
              <a:ext cx="1" cy="480"/>
            </a:xfrm>
            <a:prstGeom prst="curvedConnector3">
              <a:avLst>
                <a:gd name="adj1" fmla="val 138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2212" name="Text Box 20"/>
            <p:cNvSpPr txBox="1">
              <a:spLocks noChangeArrowheads="1"/>
            </p:cNvSpPr>
            <p:nvPr/>
          </p:nvSpPr>
          <p:spPr bwMode="auto">
            <a:xfrm>
              <a:off x="3264" y="3072"/>
              <a:ext cx="231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latin typeface="Symbol" pitchFamily="18" charset="2"/>
                </a:rPr>
                <a:t>d</a:t>
              </a:r>
              <a:r>
                <a:rPr lang="en-US" sz="1600" baseline="50000"/>
                <a:t>I</a:t>
              </a:r>
              <a:endParaRPr lang="en-US"/>
            </a:p>
          </p:txBody>
        </p:sp>
      </p:grpSp>
      <p:graphicFrame>
        <p:nvGraphicFramePr>
          <p:cNvPr id="392213" name="Object 21"/>
          <p:cNvGraphicFramePr>
            <a:graphicFrameLocks noChangeAspect="1"/>
          </p:cNvGraphicFramePr>
          <p:nvPr/>
        </p:nvGraphicFramePr>
        <p:xfrm>
          <a:off x="2012950" y="3359150"/>
          <a:ext cx="2209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1866600" progId="Equation.3">
                  <p:embed/>
                </p:oleObj>
              </mc:Choice>
              <mc:Fallback>
                <p:oleObj name="Equation" r:id="rId3" imgW="2209680" imgH="1866600" progId="Equation.3">
                  <p:embed/>
                  <p:pic>
                    <p:nvPicPr>
                      <p:cNvPr id="3922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359150"/>
                        <a:ext cx="2209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3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1B899715-D201-4CA6-B5F6-C96E37073D1D}" type="slidenum">
              <a:rPr lang="en-US"/>
              <a:pPr/>
              <a:t>8</a:t>
            </a:fld>
            <a:r>
              <a:rPr lang="en-US"/>
              <a:t>-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or Location?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two ways a dependence is defined: </a:t>
            </a:r>
            <a:r>
              <a:rPr lang="en-US">
                <a:solidFill>
                  <a:srgbClr val="FF0033"/>
                </a:solidFill>
              </a:rPr>
              <a:t>value-oriented</a:t>
            </a:r>
            <a:r>
              <a:rPr lang="en-US"/>
              <a:t> or </a:t>
            </a:r>
            <a:r>
              <a:rPr lang="en-US">
                <a:solidFill>
                  <a:srgbClr val="FF0033"/>
                </a:solidFill>
              </a:rPr>
              <a:t>location-oriented</a:t>
            </a:r>
            <a:r>
              <a:rPr lang="en-US"/>
              <a:t>.</a:t>
            </a:r>
          </a:p>
        </p:txBody>
      </p:sp>
      <p:graphicFrame>
        <p:nvGraphicFramePr>
          <p:cNvPr id="393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587065"/>
              </p:ext>
            </p:extLst>
          </p:nvPr>
        </p:nvGraphicFramePr>
        <p:xfrm>
          <a:off x="3467100" y="3048000"/>
          <a:ext cx="2209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1866600" progId="Equation.3">
                  <p:embed/>
                </p:oleObj>
              </mc:Choice>
              <mc:Fallback>
                <p:oleObj name="Equation" r:id="rId3" imgW="2209680" imgH="1866600" progId="Equation.3">
                  <p:embed/>
                  <p:pic>
                    <p:nvPicPr>
                      <p:cNvPr id="393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048000"/>
                        <a:ext cx="2209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22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</a:t>
            </a:r>
            <a:fld id="{4556B1E0-06CD-46FA-99EA-61BDEAC2426E}" type="slidenum">
              <a:rPr lang="en-US"/>
              <a:pPr/>
              <a:t>9</a:t>
            </a:fld>
            <a:r>
              <a:rPr lang="en-US"/>
              <a:t>-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2667000" cy="119062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       </a:t>
            </a:r>
            <a:r>
              <a:rPr lang="en-US"/>
              <a:t>do i = 2, 4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1</a:t>
            </a:r>
            <a:r>
              <a:rPr lang="en-US">
                <a:solidFill>
                  <a:srgbClr val="FF0033"/>
                </a:solidFill>
              </a:rPr>
              <a:t>:</a:t>
            </a:r>
            <a:r>
              <a:rPr lang="en-US"/>
              <a:t>    </a:t>
            </a:r>
            <a:r>
              <a:rPr lang="en-US">
                <a:solidFill>
                  <a:srgbClr val="FF0033"/>
                </a:solidFill>
              </a:rPr>
              <a:t>a(i)</a:t>
            </a:r>
            <a:r>
              <a:rPr lang="en-US"/>
              <a:t> = b(i) + c(i)</a:t>
            </a:r>
          </a:p>
          <a:p>
            <a:r>
              <a:rPr lang="en-US">
                <a:solidFill>
                  <a:srgbClr val="FF0033"/>
                </a:solidFill>
              </a:rPr>
              <a:t>S</a:t>
            </a:r>
            <a:r>
              <a:rPr lang="en-US" baseline="-25000">
                <a:solidFill>
                  <a:srgbClr val="FF0033"/>
                </a:solidFill>
              </a:rPr>
              <a:t>2</a:t>
            </a:r>
            <a:r>
              <a:rPr lang="en-US">
                <a:solidFill>
                  <a:srgbClr val="FF0033"/>
                </a:solidFill>
              </a:rPr>
              <a:t>:    </a:t>
            </a:r>
            <a:r>
              <a:rPr lang="en-US"/>
              <a:t>d(i) = </a:t>
            </a:r>
            <a:r>
              <a:rPr lang="en-US">
                <a:solidFill>
                  <a:srgbClr val="FF0033"/>
                </a:solidFill>
              </a:rPr>
              <a:t>a(i)</a:t>
            </a:r>
            <a:endParaRPr lang="en-US"/>
          </a:p>
          <a:p>
            <a:r>
              <a:rPr lang="en-US"/>
              <a:t>      end do</a:t>
            </a:r>
          </a:p>
        </p:txBody>
      </p:sp>
      <p:grpSp>
        <p:nvGrpSpPr>
          <p:cNvPr id="394244" name="Group 4"/>
          <p:cNvGrpSpPr>
            <a:grpSpLocks/>
          </p:cNvGrpSpPr>
          <p:nvPr/>
        </p:nvGrpSpPr>
        <p:grpSpPr bwMode="auto">
          <a:xfrm>
            <a:off x="3886200" y="1228725"/>
            <a:ext cx="4497388" cy="1438275"/>
            <a:chOff x="2448" y="774"/>
            <a:chExt cx="2833" cy="906"/>
          </a:xfrm>
        </p:grpSpPr>
        <p:grpSp>
          <p:nvGrpSpPr>
            <p:cNvPr id="394245" name="Group 5"/>
            <p:cNvGrpSpPr>
              <a:grpSpLocks/>
            </p:cNvGrpSpPr>
            <p:nvPr/>
          </p:nvGrpSpPr>
          <p:grpSpPr bwMode="auto">
            <a:xfrm>
              <a:off x="2448" y="1014"/>
              <a:ext cx="2833" cy="330"/>
              <a:chOff x="768" y="2070"/>
              <a:chExt cx="2833" cy="330"/>
            </a:xfrm>
          </p:grpSpPr>
          <p:sp>
            <p:nvSpPr>
              <p:cNvPr id="394246" name="Line 6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7" name="Oval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8" name="Oval 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49" name="Oval 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0" name="Oval 10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1" name="Oval 11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2" name="Oval 12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53" name="Rectangle 13"/>
              <p:cNvSpPr>
                <a:spLocks noChangeArrowheads="1"/>
              </p:cNvSpPr>
              <p:nvPr/>
            </p:nvSpPr>
            <p:spPr bwMode="auto">
              <a:xfrm>
                <a:off x="76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4254" name="Rectangle 14"/>
              <p:cNvSpPr>
                <a:spLocks noChangeArrowheads="1"/>
              </p:cNvSpPr>
              <p:nvPr/>
            </p:nvSpPr>
            <p:spPr bwMode="auto">
              <a:xfrm>
                <a:off x="124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[2]</a:t>
                </a:r>
              </a:p>
            </p:txBody>
          </p:sp>
          <p:sp>
            <p:nvSpPr>
              <p:cNvPr id="394255" name="Rectangle 15"/>
              <p:cNvSpPr>
                <a:spLocks noChangeArrowheads="1"/>
              </p:cNvSpPr>
              <p:nvPr/>
            </p:nvSpPr>
            <p:spPr bwMode="auto">
              <a:xfrm>
                <a:off x="172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4256" name="Rectangle 16"/>
              <p:cNvSpPr>
                <a:spLocks noChangeArrowheads="1"/>
              </p:cNvSpPr>
              <p:nvPr/>
            </p:nvSpPr>
            <p:spPr bwMode="auto">
              <a:xfrm>
                <a:off x="220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[3]</a:t>
                </a:r>
              </a:p>
            </p:txBody>
          </p:sp>
          <p:sp>
            <p:nvSpPr>
              <p:cNvPr id="394257" name="Rectangle 17"/>
              <p:cNvSpPr>
                <a:spLocks noChangeArrowheads="1"/>
              </p:cNvSpPr>
              <p:nvPr/>
            </p:nvSpPr>
            <p:spPr bwMode="auto">
              <a:xfrm>
                <a:off x="2688" y="2070"/>
                <a:ext cx="419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1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4258" name="Rectangle 18"/>
              <p:cNvSpPr>
                <a:spLocks noChangeArrowheads="1"/>
              </p:cNvSpPr>
              <p:nvPr/>
            </p:nvSpPr>
            <p:spPr bwMode="auto">
              <a:xfrm>
                <a:off x="3168" y="2070"/>
                <a:ext cx="433" cy="212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33"/>
                    </a:solidFill>
                  </a:rPr>
                  <a:t>S</a:t>
                </a:r>
                <a:r>
                  <a:rPr lang="en-US" sz="1600" baseline="-25000">
                    <a:solidFill>
                      <a:srgbClr val="FF0033"/>
                    </a:solidFill>
                  </a:rPr>
                  <a:t>2</a:t>
                </a:r>
                <a:r>
                  <a:rPr lang="en-US" sz="1600">
                    <a:solidFill>
                      <a:srgbClr val="FF0033"/>
                    </a:solidFill>
                  </a:rPr>
                  <a:t>[4]</a:t>
                </a:r>
              </a:p>
            </p:txBody>
          </p:sp>
          <p:sp>
            <p:nvSpPr>
              <p:cNvPr id="394259" name="Line 1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0" name="Line 2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1" name="Line 21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262" name="Line 22"/>
              <p:cNvSpPr>
                <a:spLocks noChangeShapeType="1"/>
              </p:cNvSpPr>
              <p:nvPr/>
            </p:nvSpPr>
            <p:spPr bwMode="auto">
              <a:xfrm>
                <a:off x="2928" y="2352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33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4263" name="Line 23"/>
            <p:cNvSpPr>
              <a:spLocks noChangeShapeType="1"/>
            </p:cNvSpPr>
            <p:nvPr/>
          </p:nvSpPr>
          <p:spPr bwMode="auto">
            <a:xfrm>
              <a:off x="336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64" name="Line 24"/>
            <p:cNvSpPr>
              <a:spLocks noChangeShapeType="1"/>
            </p:cNvSpPr>
            <p:nvPr/>
          </p:nvSpPr>
          <p:spPr bwMode="auto">
            <a:xfrm>
              <a:off x="4320" y="864"/>
              <a:ext cx="0" cy="816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prstDash val="dash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65" name="Text Box 25"/>
            <p:cNvSpPr txBox="1">
              <a:spLocks noChangeArrowheads="1"/>
            </p:cNvSpPr>
            <p:nvPr/>
          </p:nvSpPr>
          <p:spPr bwMode="auto">
            <a:xfrm>
              <a:off x="2784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i=2</a:t>
              </a:r>
            </a:p>
          </p:txBody>
        </p:sp>
        <p:sp>
          <p:nvSpPr>
            <p:cNvPr id="394266" name="Text Box 26"/>
            <p:cNvSpPr txBox="1">
              <a:spLocks noChangeArrowheads="1"/>
            </p:cNvSpPr>
            <p:nvPr/>
          </p:nvSpPr>
          <p:spPr bwMode="auto">
            <a:xfrm>
              <a:off x="3696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i=3</a:t>
              </a:r>
            </a:p>
          </p:txBody>
        </p:sp>
        <p:sp>
          <p:nvSpPr>
            <p:cNvPr id="394267" name="Text Box 27"/>
            <p:cNvSpPr txBox="1">
              <a:spLocks noChangeArrowheads="1"/>
            </p:cNvSpPr>
            <p:nvPr/>
          </p:nvSpPr>
          <p:spPr bwMode="auto">
            <a:xfrm>
              <a:off x="4608" y="774"/>
              <a:ext cx="295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i=4</a:t>
              </a:r>
            </a:p>
          </p:txBody>
        </p:sp>
      </p:grpSp>
      <p:grpSp>
        <p:nvGrpSpPr>
          <p:cNvPr id="394268" name="Group 28"/>
          <p:cNvGrpSpPr>
            <a:grpSpLocks/>
          </p:cNvGrpSpPr>
          <p:nvPr/>
        </p:nvGrpSpPr>
        <p:grpSpPr bwMode="auto">
          <a:xfrm>
            <a:off x="3886200" y="2133600"/>
            <a:ext cx="4371975" cy="803275"/>
            <a:chOff x="2448" y="1344"/>
            <a:chExt cx="2754" cy="506"/>
          </a:xfrm>
        </p:grpSpPr>
        <p:sp>
          <p:nvSpPr>
            <p:cNvPr id="394269" name="Line 29"/>
            <p:cNvSpPr>
              <a:spLocks noChangeShapeType="1"/>
            </p:cNvSpPr>
            <p:nvPr/>
          </p:nvSpPr>
          <p:spPr bwMode="auto">
            <a:xfrm>
              <a:off x="26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0" name="Line 30"/>
            <p:cNvSpPr>
              <a:spLocks noChangeShapeType="1"/>
            </p:cNvSpPr>
            <p:nvPr/>
          </p:nvSpPr>
          <p:spPr bwMode="auto">
            <a:xfrm>
              <a:off x="312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1" name="Line 31"/>
            <p:cNvSpPr>
              <a:spLocks noChangeShapeType="1"/>
            </p:cNvSpPr>
            <p:nvPr/>
          </p:nvSpPr>
          <p:spPr bwMode="auto">
            <a:xfrm>
              <a:off x="360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2" name="Line 32"/>
            <p:cNvSpPr>
              <a:spLocks noChangeShapeType="1"/>
            </p:cNvSpPr>
            <p:nvPr/>
          </p:nvSpPr>
          <p:spPr bwMode="auto">
            <a:xfrm>
              <a:off x="408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3" name="Line 33"/>
            <p:cNvSpPr>
              <a:spLocks noChangeShapeType="1"/>
            </p:cNvSpPr>
            <p:nvPr/>
          </p:nvSpPr>
          <p:spPr bwMode="auto">
            <a:xfrm>
              <a:off x="456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4" name="Line 34"/>
            <p:cNvSpPr>
              <a:spLocks noChangeShapeType="1"/>
            </p:cNvSpPr>
            <p:nvPr/>
          </p:nvSpPr>
          <p:spPr bwMode="auto">
            <a:xfrm>
              <a:off x="5040" y="1344"/>
              <a:ext cx="0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5" name="Text Box 35"/>
            <p:cNvSpPr txBox="1">
              <a:spLocks noChangeArrowheads="1"/>
            </p:cNvSpPr>
            <p:nvPr/>
          </p:nvSpPr>
          <p:spPr bwMode="auto">
            <a:xfrm>
              <a:off x="24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4276" name="Text Box 36"/>
            <p:cNvSpPr txBox="1">
              <a:spLocks noChangeArrowheads="1"/>
            </p:cNvSpPr>
            <p:nvPr/>
          </p:nvSpPr>
          <p:spPr bwMode="auto">
            <a:xfrm>
              <a:off x="292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a(2)</a:t>
              </a:r>
              <a:endParaRPr lang="en-US"/>
            </a:p>
          </p:txBody>
        </p:sp>
        <p:sp>
          <p:nvSpPr>
            <p:cNvPr id="394277" name="Text Box 37"/>
            <p:cNvSpPr txBox="1">
              <a:spLocks noChangeArrowheads="1"/>
            </p:cNvSpPr>
            <p:nvPr/>
          </p:nvSpPr>
          <p:spPr bwMode="auto">
            <a:xfrm>
              <a:off x="340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4278" name="Text Box 38"/>
            <p:cNvSpPr txBox="1">
              <a:spLocks noChangeArrowheads="1"/>
            </p:cNvSpPr>
            <p:nvPr/>
          </p:nvSpPr>
          <p:spPr bwMode="auto">
            <a:xfrm>
              <a:off x="388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a(3)</a:t>
              </a:r>
              <a:endParaRPr lang="en-US"/>
            </a:p>
          </p:txBody>
        </p:sp>
        <p:sp>
          <p:nvSpPr>
            <p:cNvPr id="394279" name="Text Box 39"/>
            <p:cNvSpPr txBox="1">
              <a:spLocks noChangeArrowheads="1"/>
            </p:cNvSpPr>
            <p:nvPr/>
          </p:nvSpPr>
          <p:spPr bwMode="auto">
            <a:xfrm>
              <a:off x="436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  <p:sp>
          <p:nvSpPr>
            <p:cNvPr id="394280" name="Text Box 40"/>
            <p:cNvSpPr txBox="1">
              <a:spLocks noChangeArrowheads="1"/>
            </p:cNvSpPr>
            <p:nvPr/>
          </p:nvSpPr>
          <p:spPr bwMode="auto">
            <a:xfrm>
              <a:off x="4848" y="1638"/>
              <a:ext cx="354" cy="21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</a:rPr>
                <a:t>a(4)</a:t>
              </a:r>
              <a:endParaRPr lang="en-US"/>
            </a:p>
          </p:txBody>
        </p:sp>
      </p:grpSp>
      <p:grpSp>
        <p:nvGrpSpPr>
          <p:cNvPr id="394281" name="Group 41"/>
          <p:cNvGrpSpPr>
            <a:grpSpLocks/>
          </p:cNvGrpSpPr>
          <p:nvPr/>
        </p:nvGrpSpPr>
        <p:grpSpPr bwMode="auto">
          <a:xfrm>
            <a:off x="4244975" y="2120900"/>
            <a:ext cx="3702050" cy="592138"/>
            <a:chOff x="2674" y="1336"/>
            <a:chExt cx="2332" cy="373"/>
          </a:xfrm>
        </p:grpSpPr>
        <p:cxnSp>
          <p:nvCxnSpPr>
            <p:cNvPr id="394282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87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4283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383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94284" name="AutoShape 44"/>
            <p:cNvCxnSpPr>
              <a:cxnSpLocks noChangeShapeType="1"/>
            </p:cNvCxnSpPr>
            <p:nvPr/>
          </p:nvCxnSpPr>
          <p:spPr bwMode="auto">
            <a:xfrm rot="16200000" flipH="1">
              <a:off x="4799" y="1131"/>
              <a:ext cx="1" cy="412"/>
            </a:xfrm>
            <a:prstGeom prst="curvedConnector3">
              <a:avLst>
                <a:gd name="adj1" fmla="val 15200000"/>
              </a:avLst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94285" name="Text Box 45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4286" name="Text Box 46"/>
            <p:cNvSpPr txBox="1">
              <a:spLocks noChangeArrowheads="1"/>
            </p:cNvSpPr>
            <p:nvPr/>
          </p:nvSpPr>
          <p:spPr bwMode="auto">
            <a:xfrm>
              <a:off x="374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4287" name="Text Box 47"/>
            <p:cNvSpPr txBox="1">
              <a:spLocks noChangeArrowheads="1"/>
            </p:cNvSpPr>
            <p:nvPr/>
          </p:nvSpPr>
          <p:spPr bwMode="auto">
            <a:xfrm>
              <a:off x="4704" y="1488"/>
              <a:ext cx="212" cy="22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700">
                  <a:solidFill>
                    <a:schemeClr val="accent1"/>
                  </a:solidFill>
                  <a:latin typeface="Symbol" pitchFamily="18" charset="2"/>
                </a:rPr>
                <a:t>d</a:t>
              </a:r>
              <a:r>
                <a:rPr lang="en-US" sz="1600" baseline="50000">
                  <a:solidFill>
                    <a:schemeClr val="accent1"/>
                  </a:solidFill>
                  <a:latin typeface="Tahoma" pitchFamily="34" charset="0"/>
                </a:rPr>
                <a:t>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94288" name="Rectangle 48"/>
          <p:cNvSpPr>
            <a:spLocks noChangeArrowheads="1"/>
          </p:cNvSpPr>
          <p:nvPr/>
        </p:nvSpPr>
        <p:spPr bwMode="auto">
          <a:xfrm>
            <a:off x="685800" y="32004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There is an instance of S</a:t>
            </a:r>
            <a:r>
              <a:rPr lang="en-US" baseline="-25000"/>
              <a:t>1</a:t>
            </a:r>
            <a:r>
              <a:rPr lang="en-US"/>
              <a:t> that precedes an instance of S</a:t>
            </a:r>
            <a:r>
              <a:rPr lang="en-US" baseline="-25000"/>
              <a:t>2</a:t>
            </a:r>
            <a:r>
              <a:rPr lang="en-US"/>
              <a:t> in execution and S</a:t>
            </a:r>
            <a:r>
              <a:rPr lang="en-US" baseline="-25000"/>
              <a:t>1</a:t>
            </a:r>
            <a:r>
              <a:rPr lang="en-US"/>
              <a:t> produces data that S</a:t>
            </a:r>
            <a:r>
              <a:rPr lang="en-US" baseline="-25000"/>
              <a:t>2</a:t>
            </a:r>
            <a:r>
              <a:rPr lang="en-US"/>
              <a:t> consumes.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S</a:t>
            </a:r>
            <a:r>
              <a:rPr lang="en-US" baseline="-25000"/>
              <a:t>1</a:t>
            </a:r>
            <a:r>
              <a:rPr lang="en-US"/>
              <a:t> is the </a:t>
            </a:r>
            <a:r>
              <a:rPr lang="en-US">
                <a:solidFill>
                  <a:srgbClr val="FF0033"/>
                </a:solidFill>
              </a:rPr>
              <a:t>source</a:t>
            </a:r>
            <a:r>
              <a:rPr lang="en-US"/>
              <a:t> of the dependence; S</a:t>
            </a:r>
            <a:r>
              <a:rPr lang="en-US" baseline="-25000"/>
              <a:t>2</a:t>
            </a:r>
            <a:r>
              <a:rPr lang="en-US"/>
              <a:t> is the </a:t>
            </a:r>
            <a:r>
              <a:rPr lang="en-US">
                <a:solidFill>
                  <a:srgbClr val="FF0033"/>
                </a:solidFill>
              </a:rPr>
              <a:t>sink</a:t>
            </a:r>
            <a:r>
              <a:rPr lang="en-US"/>
              <a:t> of the dependence.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dependence flows between instances of statements in the same iteration (</a:t>
            </a:r>
            <a:r>
              <a:rPr lang="en-US">
                <a:solidFill>
                  <a:srgbClr val="FF0033"/>
                </a:solidFill>
              </a:rPr>
              <a:t>loop-independent</a:t>
            </a:r>
            <a:r>
              <a:rPr lang="en-US"/>
              <a:t> dependence).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US"/>
              <a:t>The number of iterations between source and sink (</a:t>
            </a:r>
            <a:r>
              <a:rPr lang="en-US">
                <a:solidFill>
                  <a:srgbClr val="FF0033"/>
                </a:solidFill>
              </a:rPr>
              <a:t>dependence distance</a:t>
            </a:r>
            <a:r>
              <a:rPr lang="en-US"/>
              <a:t>) is 0. The </a:t>
            </a:r>
            <a:r>
              <a:rPr lang="en-US">
                <a:solidFill>
                  <a:srgbClr val="FF0033"/>
                </a:solidFill>
              </a:rPr>
              <a:t>dependence direction</a:t>
            </a:r>
            <a:r>
              <a:rPr lang="en-US"/>
              <a:t> is </a:t>
            </a:r>
            <a:r>
              <a:rPr lang="en-US">
                <a:solidFill>
                  <a:srgbClr val="FF0033"/>
                </a:solidFill>
              </a:rPr>
              <a:t>=</a:t>
            </a:r>
            <a:r>
              <a:rPr lang="en-US"/>
              <a:t>.</a:t>
            </a:r>
            <a:endParaRPr lang="en-US" baseline="-25000"/>
          </a:p>
        </p:txBody>
      </p:sp>
      <p:grpSp>
        <p:nvGrpSpPr>
          <p:cNvPr id="394289" name="Group 49"/>
          <p:cNvGrpSpPr>
            <a:grpSpLocks/>
          </p:cNvGrpSpPr>
          <p:nvPr/>
        </p:nvGrpSpPr>
        <p:grpSpPr bwMode="auto">
          <a:xfrm>
            <a:off x="3357563" y="5799138"/>
            <a:ext cx="2527300" cy="366712"/>
            <a:chOff x="2115" y="3653"/>
            <a:chExt cx="1592" cy="231"/>
          </a:xfrm>
        </p:grpSpPr>
        <p:graphicFrame>
          <p:nvGraphicFramePr>
            <p:cNvPr id="453632" name="Object 2048"/>
            <p:cNvGraphicFramePr>
              <a:graphicFrameLocks noChangeAspect="1"/>
            </p:cNvGraphicFramePr>
            <p:nvPr/>
          </p:nvGraphicFramePr>
          <p:xfrm>
            <a:off x="2115" y="3664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98400" imgH="330120" progId="Equation.3">
                    <p:embed/>
                  </p:oleObj>
                </mc:Choice>
                <mc:Fallback>
                  <p:oleObj name="Equation" r:id="rId3" imgW="698400" imgH="330120" progId="Equation.3">
                    <p:embed/>
                    <p:pic>
                      <p:nvPicPr>
                        <p:cNvPr id="453632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3664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633" name="Object 2049"/>
            <p:cNvGraphicFramePr>
              <a:graphicFrameLocks noChangeAspect="1"/>
            </p:cNvGraphicFramePr>
            <p:nvPr/>
          </p:nvGraphicFramePr>
          <p:xfrm>
            <a:off x="3267" y="3664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98400" imgH="330120" progId="Equation.3">
                    <p:embed/>
                  </p:oleObj>
                </mc:Choice>
                <mc:Fallback>
                  <p:oleObj name="Equation" r:id="rId5" imgW="698400" imgH="330120" progId="Equation.3">
                    <p:embed/>
                    <p:pic>
                      <p:nvPicPr>
                        <p:cNvPr id="453633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3664"/>
                          <a:ext cx="44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92" name="Text Box 52"/>
            <p:cNvSpPr txBox="1">
              <a:spLocks noChangeArrowheads="1"/>
            </p:cNvSpPr>
            <p:nvPr/>
          </p:nvSpPr>
          <p:spPr bwMode="auto">
            <a:xfrm>
              <a:off x="2822" y="3653"/>
              <a:ext cx="24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or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7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88" grpId="0" build="p" autoUpdateAnimBg="0"/>
    </p:bld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4958</Words>
  <Application>Microsoft Office PowerPoint</Application>
  <PresentationFormat>On-screen Show (4:3)</PresentationFormat>
  <Paragraphs>797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Garamond</vt:lpstr>
      <vt:lpstr>Symbol</vt:lpstr>
      <vt:lpstr>Tahoma</vt:lpstr>
      <vt:lpstr>Times New Roman</vt:lpstr>
      <vt:lpstr>Wingdings</vt:lpstr>
      <vt:lpstr>SAFARI_Template</vt:lpstr>
      <vt:lpstr>1_Edge</vt:lpstr>
      <vt:lpstr>Office Theme</vt:lpstr>
      <vt:lpstr>Equation</vt:lpstr>
      <vt:lpstr>Microsoft Equation 3.0</vt:lpstr>
      <vt:lpstr>CSC D70:  Compiler Optimization Parallelization</vt:lpstr>
      <vt:lpstr>PowerPoint Presentation</vt:lpstr>
      <vt:lpstr>PowerPoint Presentation</vt:lpstr>
      <vt:lpstr>PowerPoint Presentation</vt:lpstr>
      <vt:lpstr>PowerPoint Presentation</vt:lpstr>
      <vt:lpstr>Data Dependence (continued)</vt:lpstr>
      <vt:lpstr>Data Dependence (continued)</vt:lpstr>
      <vt:lpstr>Value or Location?</vt:lpstr>
      <vt:lpstr>Example 1</vt:lpstr>
      <vt:lpstr>Example 2</vt:lpstr>
      <vt:lpstr>Example 3</vt:lpstr>
      <vt:lpstr>Example 4</vt:lpstr>
      <vt:lpstr>Problem Formulation</vt:lpstr>
      <vt:lpstr>Problem Formulation</vt:lpstr>
      <vt:lpstr>Problem Formulation - Example</vt:lpstr>
      <vt:lpstr>Problem Formulation - Example</vt:lpstr>
      <vt:lpstr>Problem Formulation - Example</vt:lpstr>
      <vt:lpstr>Problem Formulation</vt:lpstr>
      <vt:lpstr>Dependence Testers</vt:lpstr>
      <vt:lpstr>Lamport’s Test</vt:lpstr>
      <vt:lpstr>Lamport’s Test - Example</vt:lpstr>
      <vt:lpstr>Lamport’s Test - Example</vt:lpstr>
      <vt:lpstr>GCD Test</vt:lpstr>
      <vt:lpstr>GCD Test - Example</vt:lpstr>
      <vt:lpstr>GCD Test Example</vt:lpstr>
      <vt:lpstr>Dependence Testing Complications</vt:lpstr>
      <vt:lpstr>More Complications</vt:lpstr>
      <vt:lpstr>More Complications: Scalars</vt:lpstr>
      <vt:lpstr>Serious Complications</vt:lpstr>
      <vt:lpstr>Loop Parallelization</vt:lpstr>
      <vt:lpstr>Loop Parallelization</vt:lpstr>
      <vt:lpstr>Loop Parallelization</vt:lpstr>
      <vt:lpstr>Loop Parallelization</vt:lpstr>
      <vt:lpstr>Loop Parallelization</vt:lpstr>
      <vt:lpstr>Loop Parallelization</vt:lpstr>
      <vt:lpstr>Loop Parallelization - Example</vt:lpstr>
      <vt:lpstr>Loop Parallelization - Example</vt:lpstr>
      <vt:lpstr>Loop Parallelization - Example</vt:lpstr>
      <vt:lpstr>Loop Interchange</vt:lpstr>
      <vt:lpstr>Loop Interchange</vt:lpstr>
      <vt:lpstr>Loop Interchange</vt:lpstr>
      <vt:lpstr>Loop Interchange</vt:lpstr>
      <vt:lpstr>Loop Interchange</vt:lpstr>
      <vt:lpstr>Loop Interchange</vt:lpstr>
      <vt:lpstr>Loop Interchange</vt:lpstr>
      <vt:lpstr>Loop Blocking (Loop Tiling)</vt:lpstr>
      <vt:lpstr>Loop Blocking (Loop Tiling)</vt:lpstr>
      <vt:lpstr>Loop Blocking (Loop Tiling)</vt:lpstr>
      <vt:lpstr>Loop Blocking (Loop Tiling)</vt:lpstr>
      <vt:lpstr>Loop Blocking (Loop Tiling)</vt:lpstr>
      <vt:lpstr>Loop Blocking (Loop Tiling)</vt:lpstr>
      <vt:lpstr>Loop Blocking (Tiling)</vt:lpstr>
      <vt:lpstr>CSC D70:  Compiler Optimization Parallelization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2021-03-29T18:08:06Z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