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4" r:id="rId2"/>
    <p:sldMasterId id="2147483701" r:id="rId3"/>
  </p:sldMasterIdLst>
  <p:notesMasterIdLst>
    <p:notesMasterId r:id="rId60"/>
  </p:notesMasterIdLst>
  <p:handoutMasterIdLst>
    <p:handoutMasterId r:id="rId61"/>
  </p:handoutMasterIdLst>
  <p:sldIdLst>
    <p:sldId id="567" r:id="rId4"/>
    <p:sldId id="740" r:id="rId5"/>
    <p:sldId id="690" r:id="rId6"/>
    <p:sldId id="688" r:id="rId7"/>
    <p:sldId id="689" r:id="rId8"/>
    <p:sldId id="691" r:id="rId9"/>
    <p:sldId id="693" r:id="rId10"/>
    <p:sldId id="700" r:id="rId11"/>
    <p:sldId id="701" r:id="rId12"/>
    <p:sldId id="702" r:id="rId13"/>
    <p:sldId id="703" r:id="rId14"/>
    <p:sldId id="704" r:id="rId15"/>
    <p:sldId id="705" r:id="rId16"/>
    <p:sldId id="706" r:id="rId17"/>
    <p:sldId id="741" r:id="rId18"/>
    <p:sldId id="707" r:id="rId19"/>
    <p:sldId id="708" r:id="rId20"/>
    <p:sldId id="709" r:id="rId21"/>
    <p:sldId id="710" r:id="rId22"/>
    <p:sldId id="711" r:id="rId23"/>
    <p:sldId id="712" r:id="rId24"/>
    <p:sldId id="713" r:id="rId25"/>
    <p:sldId id="714" r:id="rId26"/>
    <p:sldId id="715" r:id="rId27"/>
    <p:sldId id="716" r:id="rId28"/>
    <p:sldId id="742" r:id="rId29"/>
    <p:sldId id="717" r:id="rId30"/>
    <p:sldId id="718" r:id="rId31"/>
    <p:sldId id="719" r:id="rId32"/>
    <p:sldId id="720" r:id="rId33"/>
    <p:sldId id="743" r:id="rId34"/>
    <p:sldId id="744" r:id="rId35"/>
    <p:sldId id="721" r:id="rId36"/>
    <p:sldId id="722" r:id="rId37"/>
    <p:sldId id="723" r:id="rId38"/>
    <p:sldId id="724" r:id="rId39"/>
    <p:sldId id="725" r:id="rId40"/>
    <p:sldId id="726" r:id="rId41"/>
    <p:sldId id="727" r:id="rId42"/>
    <p:sldId id="728" r:id="rId43"/>
    <p:sldId id="729" r:id="rId44"/>
    <p:sldId id="730" r:id="rId45"/>
    <p:sldId id="731" r:id="rId46"/>
    <p:sldId id="732" r:id="rId47"/>
    <p:sldId id="733" r:id="rId48"/>
    <p:sldId id="734" r:id="rId49"/>
    <p:sldId id="735" r:id="rId50"/>
    <p:sldId id="736" r:id="rId51"/>
    <p:sldId id="737" r:id="rId52"/>
    <p:sldId id="738" r:id="rId53"/>
    <p:sldId id="739" r:id="rId54"/>
    <p:sldId id="687" r:id="rId55"/>
    <p:sldId id="686" r:id="rId56"/>
    <p:sldId id="696" r:id="rId57"/>
    <p:sldId id="697" r:id="rId58"/>
    <p:sldId id="699" r:id="rId59"/>
  </p:sldIdLst>
  <p:sldSz cx="9144000" cy="6858000" type="screen4x3"/>
  <p:notesSz cx="9283700" cy="698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0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9900"/>
    <a:srgbClr val="0000FF"/>
    <a:srgbClr val="006600"/>
    <a:srgbClr val="960000"/>
    <a:srgbClr val="2A55D6"/>
    <a:srgbClr val="993300"/>
    <a:srgbClr val="649A6D"/>
    <a:srgbClr val="6ACE52"/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73D707-2EAC-4E9F-BE46-88DE6F88035F}" v="1" dt="2021-02-08T19:46:57.9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86535" autoAdjust="0"/>
  </p:normalViewPr>
  <p:slideViewPr>
    <p:cSldViewPr>
      <p:cViewPr varScale="1">
        <p:scale>
          <a:sx n="68" d="100"/>
          <a:sy n="68" d="100"/>
        </p:scale>
        <p:origin x="237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228" y="-108"/>
      </p:cViewPr>
      <p:guideLst>
        <p:guide orient="horz" pos="2200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microsoft.com/office/2015/10/relationships/revisionInfo" Target="revisionInfo.xml"/><Relationship Id="rId5" Type="http://schemas.openxmlformats.org/officeDocument/2006/relationships/slide" Target="slides/slide2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AC167E78-EA36-40A1-A9A0-B443C6CB1F60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1E401BE2-F7AC-4C50-A6E5-F6C806E13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43.68601" units="1/cm"/>
          <inkml:channelProperty channel="Y" name="resolution" value="43.71585" units="1/cm"/>
          <inkml:channelProperty channel="T" name="resolution" value="1" units="1/dev"/>
        </inkml:channelProperties>
      </inkml:inkSource>
      <inkml:timestamp xml:id="ts0" timeString="2021-02-08T18:43:16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8346 2441 0,'0'12'16,"0"0"-1,0 11 1,0-11-16,0 0 16,0 0-16,0 12 15,0-12-15,0 12 16,0 35-1,0-23 1,0 0-16,0-13 0,0 13 16,0-12-16,0-12 15,0 12-15,0-12 16,0 23-16,0-11 16,0 0-16,0 12 15,0-1-15,0 1 16,0-12-16,0 12 15,0-1-15,0-11 16,0 0-16,0 0 16,0 35-1,0-35-15,0 12 16,0-12-16,0 11 16,0-23-16,0 0 15,0 12-15,0-12 16,12-48 140,-12 24-140,24 0-16,-24 0 15,12-11-15,0 11 16,-12 0-16,12 0 16,0-12-16,-12 0 15,12 12-15,-12 0 16,11 1-16,-11-1 15,0 0 1,12 12-16,-12-12 16,0 0-16,12 0 15,-12 0-15,12 12 16,-12-12 0,0 24 171,0 0-187,-12 0 16,12 0-16,-12 12 15,12-1 1,-12-23 0,1 12-16,11 12 15,0-12-15,-12 0 16,0 24-1,0-36 1,12 12 0,-12-12-1,0 35 1,0-23 0,12 0-16,-12-12 15,12 12-15,-12 0 16,12 0-1,-12-12 1,0 12 0,12 0-1,-11-12 110,-1-24-109,0 12-16,0-12 16,0 0-16,0 1 15,12 11-15,-12-12 16,0 24-16,12-12 15,0 0 1,0 0 0,0 0-16,0 0 15,-12 0-15,12 0 16,0 1 15,0-1-15,0 0 15</inkml:trace>
  <inkml:trace contextRef="#ctx0" brushRef="#br0" timeOffset="3095.34">8620 9394 0,'0'24'62,"0"-12"-46,0 0-16,0 0 15,0-1-15,0 13 16,0 12-16,0 0 16,0 11-16,0 1 15,12-12-15,-12-1 16,12 1-16,-12 12 15,0-24-15,0 11 16,0-11-16,0 24 16,0-13-16,0 1 15,0 0-15,0-12 16,12 11-16,-12-11 16,0 12-1,12-12-15,-12-12 16,0 35-1,0-23 1,0 0-16,0 0 16,0 0-16,0 11 15,0 37 1,0-60 0,0-1-1,0-34 157,12-1-156,0 0-16,-1 0 15,-11 12-15,0-11 16,12-1-16,-12 12 16,12 12-16,-12-24 15,0 12-15,12 0 16,0-12-1,0 1 1,-12 11 0,12 0-1,-12-12-15,12 24 16,-12-12-16,12 12 16,-12-12-1,0 36 141,0-12-140,0 0-16,0 0 16,0 0-16,-12 11 15,12-11-15,0 0 16,0 12-16,-12-12 16,0 0-16,12 12 15,0-12-15,-12-1 16,0 25-16,12-24 15,-12 0 1,12 0-16,-12 12 16,12-12-16,0-1 15,-12 1 1,1 0 0,11 12-16,-12-12 15,12 0 1,-12 0 31,0-12 62,0 0-93,0 0-1,-12-36 1,12 24-16,12-12 16,-24 12-16,24 1 15,-11-13-15,-1 12 16,12 0-16,-12-12 15,0 12-15,12 0 16,0-23-16,-12 23 0,0 0 16,12-12-1,-12 12-15,12 0 16,-12-12-16,0 1 31,0 11-31,12 0 31,0 0 32,-11 12-16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88D89EF4-2B2A-4F54-A6DD-1EB35DCF17B3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3875"/>
            <a:ext cx="3492500" cy="2619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370" y="3317877"/>
            <a:ext cx="7426960" cy="3143250"/>
          </a:xfrm>
          <a:prstGeom prst="rect">
            <a:avLst/>
          </a:prstGeom>
        </p:spPr>
        <p:txBody>
          <a:bodyPr vert="horz" lIns="92953" tIns="46477" rIns="92953" bIns="4647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AB959945-7217-484B-8E74-88DC87A74B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1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01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53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40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57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28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28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55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51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0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76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77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99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55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53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Biv</a:t>
            </a:r>
            <a:r>
              <a:rPr lang="en-US" dirty="0"/>
              <a:t> – I</a:t>
            </a:r>
          </a:p>
          <a:p>
            <a:r>
              <a:rPr lang="en-US" dirty="0"/>
              <a:t>IV: t1, t2</a:t>
            </a:r>
          </a:p>
          <a:p>
            <a:r>
              <a:rPr lang="en-US" dirty="0"/>
              <a:t>T1,t2 family of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90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52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8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06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026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999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1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757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51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720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874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195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464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561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1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401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362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35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564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793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470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827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529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626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46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355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118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800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50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54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16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022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023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3590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Entire graph, 2. {2-8}, 3. {4,6}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71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8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64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2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6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EF5891-60A9-4DA4-8C9F-E9D9ADCD64CE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89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048B6-75C2-4B3C-A1E9-A765E362A82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0BD0-49BF-48FC-8114-37C1D4F5AB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1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LICM: Loop Invariant Code Motion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 dirty="0">
                <a:solidFill>
                  <a:schemeClr val="tx1"/>
                </a:solidFill>
              </a:rPr>
              <a:t>Winter 2021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340083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Loops: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Define loops in graph theoretic terms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Definitions and algorithms for: </a:t>
            </a:r>
          </a:p>
          <a:p>
            <a:pPr lvl="1"/>
            <a:r>
              <a:rPr lang="en-US" dirty="0"/>
              <a:t>Dominators</a:t>
            </a:r>
          </a:p>
          <a:p>
            <a:pPr lvl="1"/>
            <a:r>
              <a:rPr lang="en-US" dirty="0"/>
              <a:t>Back edges</a:t>
            </a:r>
          </a:p>
          <a:p>
            <a:pPr lvl="1"/>
            <a:r>
              <a:rPr lang="en-US" dirty="0"/>
              <a:t>Natural loops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46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042"/>
            <a:ext cx="9067800" cy="1143000"/>
          </a:xfrm>
        </p:spPr>
        <p:txBody>
          <a:bodyPr>
            <a:noAutofit/>
          </a:bodyPr>
          <a:lstStyle/>
          <a:p>
            <a:r>
              <a:rPr lang="en-US" sz="3600" dirty="0"/>
              <a:t>Loop-Invariant Computation and Code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211763"/>
          </a:xfrm>
        </p:spPr>
        <p:txBody>
          <a:bodyPr/>
          <a:lstStyle/>
          <a:p>
            <a:r>
              <a:rPr lang="en-US" sz="2400" b="1" dirty="0"/>
              <a:t>A loop-invariant computation:</a:t>
            </a:r>
          </a:p>
          <a:p>
            <a:pPr lvl="1"/>
            <a:r>
              <a:rPr lang="en-US" sz="2400" dirty="0"/>
              <a:t>a computation whose value does not change as long as control stays within the loop</a:t>
            </a:r>
          </a:p>
          <a:p>
            <a:r>
              <a:rPr lang="en-US" sz="2400" b="1" dirty="0"/>
              <a:t>Code motion: </a:t>
            </a:r>
          </a:p>
          <a:p>
            <a:pPr lvl="1"/>
            <a:r>
              <a:rPr lang="en-US" sz="2400" dirty="0"/>
              <a:t>to move a statement within a loop to the </a:t>
            </a:r>
            <a:r>
              <a:rPr lang="en-US" sz="2400" dirty="0" err="1"/>
              <a:t>preheader</a:t>
            </a:r>
            <a:r>
              <a:rPr lang="en-US" sz="2400" dirty="0"/>
              <a:t> of the loop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97533" y="4419600"/>
            <a:ext cx="1367682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A = B + C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F = A + 2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12133" y="4419600"/>
            <a:ext cx="841897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E =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6718" y="5410200"/>
            <a:ext cx="1367682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 = A + 1</a:t>
            </a:r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 rot="16200000" flipH="1">
            <a:off x="3323443" y="4693083"/>
            <a:ext cx="375047" cy="105918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rot="5400000">
            <a:off x="4318493" y="4495610"/>
            <a:ext cx="636657" cy="119252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1110" y="3733800"/>
            <a:ext cx="973343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header</a:t>
            </a:r>
          </a:p>
        </p:txBody>
      </p:sp>
      <p:cxnSp>
        <p:nvCxnSpPr>
          <p:cNvPr id="13" name="Straight Arrow Connector 12"/>
          <p:cNvCxnSpPr>
            <a:stCxn id="12" idx="2"/>
            <a:endCxn id="7" idx="0"/>
          </p:cNvCxnSpPr>
          <p:nvPr/>
        </p:nvCxnSpPr>
        <p:spPr>
          <a:xfrm rot="5400000">
            <a:off x="3328650" y="3740467"/>
            <a:ext cx="331857" cy="102640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8" idx="0"/>
          </p:cNvCxnSpPr>
          <p:nvPr/>
        </p:nvCxnSpPr>
        <p:spPr>
          <a:xfrm rot="16200000" flipH="1">
            <a:off x="4454504" y="3641021"/>
            <a:ext cx="331857" cy="12253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6400" y="5105400"/>
            <a:ext cx="1762021" cy="353943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outside loop</a:t>
            </a:r>
          </a:p>
        </p:txBody>
      </p:sp>
      <p:cxnSp>
        <p:nvCxnSpPr>
          <p:cNvPr id="18" name="Straight Arrow Connector 17"/>
          <p:cNvCxnSpPr>
            <a:stCxn id="8" idx="2"/>
            <a:endCxn id="17" idx="0"/>
          </p:cNvCxnSpPr>
          <p:nvPr/>
        </p:nvCxnSpPr>
        <p:spPr>
          <a:xfrm rot="16200000" flipH="1">
            <a:off x="5634318" y="4372306"/>
            <a:ext cx="331857" cy="113432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057400" y="3505200"/>
            <a:ext cx="1982180" cy="2438400"/>
            <a:chOff x="2057400" y="3124200"/>
            <a:chExt cx="1982180" cy="2438400"/>
          </a:xfrm>
        </p:grpSpPr>
        <p:cxnSp>
          <p:nvCxnSpPr>
            <p:cNvPr id="22" name="Straight Connector 21"/>
            <p:cNvCxnSpPr>
              <a:cxnSpLocks/>
            </p:cNvCxnSpPr>
            <p:nvPr/>
          </p:nvCxnSpPr>
          <p:spPr>
            <a:xfrm rot="5400000">
              <a:off x="3948872" y="5471892"/>
              <a:ext cx="179457" cy="1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>
              <a:off x="2057400" y="5562600"/>
              <a:ext cx="1981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 flipH="1" flipV="1">
              <a:off x="838200" y="4343400"/>
              <a:ext cx="2438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057400" y="3124200"/>
              <a:ext cx="1905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5400000">
              <a:off x="3848100" y="3238500"/>
              <a:ext cx="22860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11766A5-B538-45B9-ACE9-7F2EC6D188E1}"/>
              </a:ext>
            </a:extLst>
          </p:cNvPr>
          <p:cNvSpPr/>
          <p:nvPr/>
        </p:nvSpPr>
        <p:spPr>
          <a:xfrm>
            <a:off x="1318984" y="4431632"/>
            <a:ext cx="739683" cy="34190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9900"/>
                </a:solidFill>
              </a:rPr>
              <a:t>yes</a:t>
            </a:r>
            <a:endParaRPr lang="en-CA" dirty="0">
              <a:solidFill>
                <a:srgbClr val="0099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A9E41A-8231-4BBB-85A6-69BF1B63C96F}"/>
              </a:ext>
            </a:extLst>
          </p:cNvPr>
          <p:cNvSpPr txBox="1"/>
          <p:nvPr/>
        </p:nvSpPr>
        <p:spPr>
          <a:xfrm>
            <a:off x="110270" y="3850203"/>
            <a:ext cx="1333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900"/>
                </a:solidFill>
              </a:rPr>
              <a:t>B, C defined outside</a:t>
            </a:r>
          </a:p>
          <a:p>
            <a:r>
              <a:rPr lang="en-US" dirty="0">
                <a:solidFill>
                  <a:srgbClr val="009900"/>
                </a:solidFill>
              </a:rPr>
              <a:t>of the loop</a:t>
            </a:r>
            <a:endParaRPr lang="en-CA" dirty="0">
              <a:solidFill>
                <a:srgbClr val="009900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E79D335-4BD5-467C-98BD-69FF15BC3B59}"/>
              </a:ext>
            </a:extLst>
          </p:cNvPr>
          <p:cNvSpPr/>
          <p:nvPr/>
        </p:nvSpPr>
        <p:spPr>
          <a:xfrm>
            <a:off x="1333296" y="4638239"/>
            <a:ext cx="739683" cy="34190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9900"/>
                </a:solidFill>
              </a:rPr>
              <a:t>yes</a:t>
            </a:r>
            <a:endParaRPr lang="en-CA" dirty="0">
              <a:solidFill>
                <a:srgbClr val="0099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BD0651-E1A9-46E4-BC7E-D395058B370F}"/>
              </a:ext>
            </a:extLst>
          </p:cNvPr>
          <p:cNvSpPr txBox="1"/>
          <p:nvPr/>
        </p:nvSpPr>
        <p:spPr>
          <a:xfrm>
            <a:off x="74241" y="4772068"/>
            <a:ext cx="133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900"/>
                </a:solidFill>
              </a:rPr>
              <a:t>Function of loop </a:t>
            </a:r>
            <a:r>
              <a:rPr lang="en-US" dirty="0" err="1">
                <a:solidFill>
                  <a:srgbClr val="009900"/>
                </a:solidFill>
              </a:rPr>
              <a:t>inv</a:t>
            </a:r>
            <a:endParaRPr lang="en-CA" dirty="0">
              <a:solidFill>
                <a:srgbClr val="009900"/>
              </a:solidFill>
            </a:endParaRP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14FD7D46-1EB6-4784-B81B-2F141E5ED8C0}"/>
              </a:ext>
            </a:extLst>
          </p:cNvPr>
          <p:cNvSpPr/>
          <p:nvPr/>
        </p:nvSpPr>
        <p:spPr>
          <a:xfrm>
            <a:off x="5809952" y="4372368"/>
            <a:ext cx="978408" cy="484632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9900"/>
                </a:solidFill>
              </a:rPr>
              <a:t>yes</a:t>
            </a:r>
            <a:endParaRPr lang="en-CA" dirty="0">
              <a:solidFill>
                <a:srgbClr val="0099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558731-8280-4ABC-88AD-2A62A3F748DF}"/>
              </a:ext>
            </a:extLst>
          </p:cNvPr>
          <p:cNvSpPr txBox="1"/>
          <p:nvPr/>
        </p:nvSpPr>
        <p:spPr>
          <a:xfrm>
            <a:off x="7048929" y="4436309"/>
            <a:ext cx="133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900"/>
                </a:solidFill>
              </a:rPr>
              <a:t>constant</a:t>
            </a:r>
            <a:endParaRPr lang="en-CA" dirty="0">
              <a:solidFill>
                <a:srgbClr val="009900"/>
              </a:solidFill>
            </a:endParaRPr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3A0755F6-F8CB-466A-A249-E1855A9F6327}"/>
              </a:ext>
            </a:extLst>
          </p:cNvPr>
          <p:cNvSpPr/>
          <p:nvPr/>
        </p:nvSpPr>
        <p:spPr>
          <a:xfrm>
            <a:off x="4953000" y="5410200"/>
            <a:ext cx="978408" cy="484632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9900"/>
                </a:solidFill>
              </a:rPr>
              <a:t>no</a:t>
            </a:r>
            <a:endParaRPr lang="en-CA" dirty="0">
              <a:solidFill>
                <a:srgbClr val="0099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D6C6EB-1B9C-4B19-94A4-336E8202737C}"/>
              </a:ext>
            </a:extLst>
          </p:cNvPr>
          <p:cNvSpPr txBox="1"/>
          <p:nvPr/>
        </p:nvSpPr>
        <p:spPr>
          <a:xfrm>
            <a:off x="6191976" y="5474141"/>
            <a:ext cx="2188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900"/>
                </a:solidFill>
              </a:rPr>
              <a:t>One def inside loop, and one outside</a:t>
            </a:r>
            <a:endParaRPr lang="en-CA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13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5" grpId="0" animBg="1"/>
      <p:bldP spid="27" grpId="0"/>
      <p:bldP spid="19" grpId="0" animBg="1"/>
      <p:bldP spid="32" grpId="0"/>
      <p:bldP spid="34" grpId="0" animBg="1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189" y="136525"/>
            <a:ext cx="8229600" cy="1143000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Observations</a:t>
            </a:r>
          </a:p>
          <a:p>
            <a:pPr lvl="1"/>
            <a:r>
              <a:rPr lang="en-US" dirty="0"/>
              <a:t>Loop invariant</a:t>
            </a:r>
          </a:p>
          <a:p>
            <a:pPr lvl="2"/>
            <a:r>
              <a:rPr lang="en-US" dirty="0"/>
              <a:t>operands are defined outside loop or invariant themselves</a:t>
            </a:r>
          </a:p>
          <a:p>
            <a:pPr lvl="1"/>
            <a:r>
              <a:rPr lang="en-US" dirty="0"/>
              <a:t>Code motion </a:t>
            </a:r>
          </a:p>
          <a:p>
            <a:pPr lvl="2"/>
            <a:r>
              <a:rPr lang="en-US" dirty="0"/>
              <a:t>not all loop invariant instructions can be moved to </a:t>
            </a:r>
            <a:r>
              <a:rPr lang="en-US" dirty="0" err="1"/>
              <a:t>preheader</a:t>
            </a:r>
            <a:endParaRPr lang="en-US" dirty="0"/>
          </a:p>
          <a:p>
            <a:pPr lvl="2"/>
            <a:endParaRPr lang="en-US" dirty="0"/>
          </a:p>
          <a:p>
            <a:r>
              <a:rPr lang="en-US" b="1" dirty="0"/>
              <a:t>Algorithm</a:t>
            </a:r>
          </a:p>
          <a:p>
            <a:pPr lvl="1"/>
            <a:r>
              <a:rPr lang="en-US" dirty="0"/>
              <a:t>Find invariant expressions</a:t>
            </a:r>
          </a:p>
          <a:p>
            <a:pPr lvl="1"/>
            <a:r>
              <a:rPr lang="en-US" dirty="0"/>
              <a:t>Conditions for code motion </a:t>
            </a:r>
          </a:p>
          <a:p>
            <a:pPr lvl="1"/>
            <a:r>
              <a:rPr lang="en-US" dirty="0"/>
              <a:t>Code transformation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9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7630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Detecting Loop Invariant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Compute reaching definitions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Mark INVARIANT if </a:t>
            </a:r>
            <a:br>
              <a:rPr lang="en-US" dirty="0"/>
            </a:br>
            <a:r>
              <a:rPr lang="en-US" dirty="0"/>
              <a:t>all the definitions of B and C that reach a statement A=B+C</a:t>
            </a:r>
            <a:br>
              <a:rPr lang="en-US" dirty="0"/>
            </a:br>
            <a:r>
              <a:rPr lang="en-US" dirty="0"/>
              <a:t>are outside the loop</a:t>
            </a:r>
          </a:p>
          <a:p>
            <a:pPr lvl="1"/>
            <a:r>
              <a:rPr lang="en-US" dirty="0"/>
              <a:t>constant B, C?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Repeat: Mark INVARIANT if </a:t>
            </a:r>
          </a:p>
          <a:p>
            <a:pPr lvl="1"/>
            <a:r>
              <a:rPr lang="en-US" dirty="0"/>
              <a:t>all reaching definitions of B are outside the loop, or </a:t>
            </a:r>
          </a:p>
          <a:p>
            <a:pPr lvl="1"/>
            <a:r>
              <a:rPr lang="en-US" dirty="0"/>
              <a:t>there is exactly one reaching definition for B, and it is from a loop-invariant statement inside the loop</a:t>
            </a:r>
          </a:p>
          <a:p>
            <a:pPr lvl="1"/>
            <a:r>
              <a:rPr lang="en-US" dirty="0"/>
              <a:t>similarly for C</a:t>
            </a:r>
          </a:p>
          <a:p>
            <a:pPr>
              <a:buNone/>
            </a:pPr>
            <a:r>
              <a:rPr lang="en-US" dirty="0"/>
              <a:t>	until no changes to set of loop-invariant statements occur.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0400" y="2438400"/>
            <a:ext cx="841897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E =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9912" y="2438400"/>
            <a:ext cx="841897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E =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4497" y="3200400"/>
            <a:ext cx="1367682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 = A + 1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F = E + 2</a:t>
            </a:r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 rot="16200000" flipH="1">
            <a:off x="3850815" y="2562876"/>
            <a:ext cx="408057" cy="86698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rot="5400000">
            <a:off x="4880572" y="2400110"/>
            <a:ext cx="408057" cy="119252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6200" y="1752600"/>
            <a:ext cx="1367682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A = B + C</a:t>
            </a:r>
          </a:p>
        </p:txBody>
      </p:sp>
      <p:cxnSp>
        <p:nvCxnSpPr>
          <p:cNvPr id="13" name="Straight Arrow Connector 12"/>
          <p:cNvCxnSpPr>
            <a:stCxn id="12" idx="2"/>
            <a:endCxn id="7" idx="0"/>
          </p:cNvCxnSpPr>
          <p:nvPr/>
        </p:nvCxnSpPr>
        <p:spPr>
          <a:xfrm rot="5400000">
            <a:off x="3929767" y="1798125"/>
            <a:ext cx="331857" cy="94869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8" idx="0"/>
          </p:cNvCxnSpPr>
          <p:nvPr/>
        </p:nvCxnSpPr>
        <p:spPr>
          <a:xfrm rot="16200000" flipH="1">
            <a:off x="4959523" y="1717061"/>
            <a:ext cx="331857" cy="111082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819399" y="1524000"/>
            <a:ext cx="1666979" cy="2438400"/>
            <a:chOff x="2057400" y="3124200"/>
            <a:chExt cx="1981200" cy="2438400"/>
          </a:xfrm>
        </p:grpSpPr>
        <p:cxnSp>
          <p:nvCxnSpPr>
            <p:cNvPr id="19" name="Straight Connector 18"/>
            <p:cNvCxnSpPr/>
            <p:nvPr/>
          </p:nvCxnSpPr>
          <p:spPr>
            <a:xfrm rot="10800000">
              <a:off x="2057400" y="5562600"/>
              <a:ext cx="1981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838200" y="4343400"/>
              <a:ext cx="2438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057400" y="3124200"/>
              <a:ext cx="1905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>
              <a:off x="3848100" y="3238500"/>
              <a:ext cx="22860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 rot="5400000" flipH="1" flipV="1">
            <a:off x="4419600" y="38862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787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C768C3-C442-42F1-8B5F-C72A1B77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00200"/>
            <a:ext cx="795492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18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74" y="76200"/>
            <a:ext cx="8229600" cy="1143000"/>
          </a:xfrm>
        </p:spPr>
        <p:txBody>
          <a:bodyPr/>
          <a:lstStyle/>
          <a:p>
            <a:r>
              <a:rPr lang="en-US" dirty="0"/>
              <a:t>Conditions for Code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81474" cy="54102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Correctness</a:t>
            </a:r>
            <a:r>
              <a:rPr lang="en-US" b="1" dirty="0"/>
              <a:t>: Movement does not change semantics of program</a:t>
            </a:r>
          </a:p>
          <a:p>
            <a:pPr>
              <a:lnSpc>
                <a:spcPct val="160000"/>
              </a:lnSpc>
            </a:pPr>
            <a:r>
              <a:rPr lang="en-US" b="1" dirty="0">
                <a:solidFill>
                  <a:srgbClr val="0000FF"/>
                </a:solidFill>
              </a:rPr>
              <a:t>Performance</a:t>
            </a:r>
            <a:r>
              <a:rPr lang="en-US" b="1" dirty="0"/>
              <a:t>: Code is not slowed down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0000FF"/>
                </a:solidFill>
              </a:rPr>
              <a:t>Basic idea</a:t>
            </a:r>
            <a:r>
              <a:rPr lang="en-US" b="1" dirty="0"/>
              <a:t>: defines </a:t>
            </a:r>
            <a:r>
              <a:rPr lang="en-US" b="1" u="sng" dirty="0">
                <a:solidFill>
                  <a:srgbClr val="FF3399"/>
                </a:solidFill>
              </a:rPr>
              <a:t>once</a:t>
            </a:r>
            <a:r>
              <a:rPr lang="en-US" b="1" dirty="0"/>
              <a:t> and </a:t>
            </a:r>
            <a:r>
              <a:rPr lang="en-US" b="1" u="sng" dirty="0">
                <a:solidFill>
                  <a:srgbClr val="FF3399"/>
                </a:solidFill>
              </a:rPr>
              <a:t>for all</a:t>
            </a:r>
          </a:p>
          <a:p>
            <a:pPr lvl="2"/>
            <a:r>
              <a:rPr lang="en-US" sz="2900" dirty="0"/>
              <a:t>control flow: once?</a:t>
            </a:r>
            <a:br>
              <a:rPr lang="en-US" sz="2900" dirty="0"/>
            </a:br>
            <a:r>
              <a:rPr lang="en-US" sz="2900" dirty="0"/>
              <a:t>Code dominates all exists </a:t>
            </a:r>
          </a:p>
          <a:p>
            <a:pPr lvl="2"/>
            <a:r>
              <a:rPr lang="en-US" sz="2900" dirty="0"/>
              <a:t>other definitions: for all?</a:t>
            </a:r>
            <a:br>
              <a:rPr lang="en-US" sz="2900" dirty="0"/>
            </a:br>
            <a:r>
              <a:rPr lang="en-US" sz="2900" dirty="0"/>
              <a:t>No other definition</a:t>
            </a:r>
          </a:p>
          <a:p>
            <a:pPr lvl="2"/>
            <a:r>
              <a:rPr lang="en-US" sz="2900" dirty="0"/>
              <a:t>other uses: for all?</a:t>
            </a:r>
          </a:p>
          <a:p>
            <a:pPr marL="914400" lvl="2" indent="0">
              <a:buNone/>
            </a:pPr>
            <a:r>
              <a:rPr lang="en-US" sz="2900" dirty="0"/>
              <a:t>    Dominates use or no other reaching </a:t>
            </a:r>
            <a:r>
              <a:rPr lang="en-US" sz="2900" dirty="0" err="1"/>
              <a:t>defs</a:t>
            </a:r>
            <a:r>
              <a:rPr lang="en-US" sz="2900" dirty="0"/>
              <a:t> to use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2623" y="2133600"/>
            <a:ext cx="403577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5A153-7099-49EC-BD96-A57792DCF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000275"/>
            <a:ext cx="1586813" cy="52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6EEB33-E803-4FDB-A1A5-043D72528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4537975"/>
            <a:ext cx="2493563" cy="124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9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Motion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Given: a set of nodes in a loop</a:t>
            </a:r>
          </a:p>
          <a:p>
            <a:r>
              <a:rPr lang="en-US" b="1" dirty="0"/>
              <a:t>Compute reaching definitions</a:t>
            </a:r>
          </a:p>
          <a:p>
            <a:r>
              <a:rPr lang="en-US" b="1" dirty="0"/>
              <a:t>Compute loop invariant computation</a:t>
            </a:r>
          </a:p>
          <a:p>
            <a:r>
              <a:rPr lang="en-US" b="1" dirty="0"/>
              <a:t>Compute dominators</a:t>
            </a:r>
          </a:p>
          <a:p>
            <a:r>
              <a:rPr lang="en-US" b="1" dirty="0"/>
              <a:t>Find the exits of the loop (i.e. nodes with successor outside loop)</a:t>
            </a:r>
          </a:p>
          <a:p>
            <a:r>
              <a:rPr lang="en-US" b="1" dirty="0">
                <a:solidFill>
                  <a:srgbClr val="0000FF"/>
                </a:solidFill>
              </a:rPr>
              <a:t>Candidate statement for code motion:</a:t>
            </a:r>
          </a:p>
          <a:p>
            <a:pPr lvl="1"/>
            <a:r>
              <a:rPr lang="en-US" dirty="0"/>
              <a:t>loop invariant</a:t>
            </a:r>
          </a:p>
          <a:p>
            <a:pPr lvl="1"/>
            <a:r>
              <a:rPr lang="en-US" dirty="0"/>
              <a:t>in blocks that dominate all the exits of the loop</a:t>
            </a:r>
          </a:p>
          <a:p>
            <a:pPr lvl="1"/>
            <a:r>
              <a:rPr lang="en-US" dirty="0"/>
              <a:t>assign to variable not assigned to elsewhere in the loop</a:t>
            </a:r>
          </a:p>
          <a:p>
            <a:pPr lvl="1"/>
            <a:r>
              <a:rPr lang="en-US" dirty="0"/>
              <a:t>in blocks that dominate all blocks in the loop that use the variable assigned</a:t>
            </a:r>
          </a:p>
          <a:p>
            <a:r>
              <a:rPr lang="en-US" b="1" dirty="0"/>
              <a:t>Perform a depth-first search of the blocks</a:t>
            </a:r>
          </a:p>
          <a:p>
            <a:pPr lvl="1"/>
            <a:r>
              <a:rPr lang="en-US" dirty="0"/>
              <a:t>Move candidate to </a:t>
            </a:r>
            <a:r>
              <a:rPr lang="en-US" dirty="0" err="1"/>
              <a:t>preheader</a:t>
            </a:r>
            <a:r>
              <a:rPr lang="en-US" dirty="0"/>
              <a:t> if all the invariant operations it depends upon have been moved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8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87" y="24572"/>
            <a:ext cx="8229600" cy="1143000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92111"/>
            <a:ext cx="2133600" cy="365125"/>
          </a:xfrm>
        </p:spPr>
        <p:txBody>
          <a:bodyPr/>
          <a:lstStyle/>
          <a:p>
            <a:fld id="{3B18AE90-4419-4CF3-8E84-9F60760ACC6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96503" y="4495800"/>
            <a:ext cx="841897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E =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6600" y="4495800"/>
            <a:ext cx="841897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E =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1898" y="5257800"/>
            <a:ext cx="1367682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 = A + 1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F = E + 2</a:t>
            </a:r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 rot="16200000" flipH="1">
            <a:off x="2172567" y="4694627"/>
            <a:ext cx="408057" cy="7182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rot="5400000">
            <a:off x="3012616" y="4572866"/>
            <a:ext cx="408057" cy="96181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33601" y="3810000"/>
            <a:ext cx="1367682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A = B + C</a:t>
            </a:r>
          </a:p>
        </p:txBody>
      </p:sp>
      <p:cxnSp>
        <p:nvCxnSpPr>
          <p:cNvPr id="13" name="Straight Arrow Connector 12"/>
          <p:cNvCxnSpPr>
            <a:stCxn id="12" idx="2"/>
            <a:endCxn id="7" idx="0"/>
          </p:cNvCxnSpPr>
          <p:nvPr/>
        </p:nvCxnSpPr>
        <p:spPr>
          <a:xfrm rot="5400000">
            <a:off x="2251519" y="3929876"/>
            <a:ext cx="331857" cy="79999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8" idx="0"/>
          </p:cNvCxnSpPr>
          <p:nvPr/>
        </p:nvCxnSpPr>
        <p:spPr>
          <a:xfrm rot="16200000" flipH="1">
            <a:off x="3091567" y="3889817"/>
            <a:ext cx="331857" cy="88010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219200" y="3581400"/>
            <a:ext cx="1514579" cy="2438400"/>
            <a:chOff x="2057400" y="3124200"/>
            <a:chExt cx="1981200" cy="2438400"/>
          </a:xfrm>
        </p:grpSpPr>
        <p:cxnSp>
          <p:nvCxnSpPr>
            <p:cNvPr id="16" name="Straight Connector 15"/>
            <p:cNvCxnSpPr/>
            <p:nvPr/>
          </p:nvCxnSpPr>
          <p:spPr>
            <a:xfrm rot="10800000">
              <a:off x="2057400" y="5562600"/>
              <a:ext cx="1981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838200" y="4343400"/>
              <a:ext cx="2438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057400" y="3124200"/>
              <a:ext cx="1905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>
              <a:off x="3848100" y="3238500"/>
              <a:ext cx="22860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 rot="5400000" flipH="1" flipV="1">
            <a:off x="2667001" y="59436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47801" y="1981200"/>
            <a:ext cx="1367682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A = B + 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0400" y="1981200"/>
            <a:ext cx="841897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E = 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1898" y="2743200"/>
            <a:ext cx="1367682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 = A + 1</a:t>
            </a:r>
          </a:p>
        </p:txBody>
      </p: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 rot="16200000" flipH="1">
            <a:off x="2229662" y="2237122"/>
            <a:ext cx="408057" cy="60409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  <a:endCxn id="23" idx="0"/>
          </p:cNvCxnSpPr>
          <p:nvPr/>
        </p:nvCxnSpPr>
        <p:spPr>
          <a:xfrm rot="5400000">
            <a:off x="2974516" y="2096366"/>
            <a:ext cx="408057" cy="88561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03257" y="1295400"/>
            <a:ext cx="973343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header</a:t>
            </a:r>
          </a:p>
        </p:txBody>
      </p:sp>
      <p:cxnSp>
        <p:nvCxnSpPr>
          <p:cNvPr id="27" name="Straight Arrow Connector 26"/>
          <p:cNvCxnSpPr>
            <a:stCxn id="26" idx="2"/>
            <a:endCxn id="21" idx="0"/>
          </p:cNvCxnSpPr>
          <p:nvPr/>
        </p:nvCxnSpPr>
        <p:spPr>
          <a:xfrm rot="5400000">
            <a:off x="2294858" y="1486128"/>
            <a:ext cx="331857" cy="6582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2"/>
            <a:endCxn id="22" idx="0"/>
          </p:cNvCxnSpPr>
          <p:nvPr/>
        </p:nvCxnSpPr>
        <p:spPr>
          <a:xfrm rot="16200000" flipH="1">
            <a:off x="3039711" y="1399561"/>
            <a:ext cx="331857" cy="83142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219200" y="1066800"/>
            <a:ext cx="1514579" cy="2209800"/>
            <a:chOff x="2057400" y="3124200"/>
            <a:chExt cx="1981200" cy="2438400"/>
          </a:xfrm>
        </p:grpSpPr>
        <p:cxnSp>
          <p:nvCxnSpPr>
            <p:cNvPr id="30" name="Straight Connector 29"/>
            <p:cNvCxnSpPr/>
            <p:nvPr/>
          </p:nvCxnSpPr>
          <p:spPr>
            <a:xfrm rot="10800000">
              <a:off x="2057400" y="5562600"/>
              <a:ext cx="1981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 flipH="1" flipV="1">
              <a:off x="838200" y="4343400"/>
              <a:ext cx="2438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057400" y="3124200"/>
              <a:ext cx="1905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>
              <a:off x="3848100" y="3238500"/>
              <a:ext cx="22860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/>
          <p:cNvCxnSpPr/>
          <p:nvPr/>
        </p:nvCxnSpPr>
        <p:spPr>
          <a:xfrm rot="5400000" flipH="1" flipV="1">
            <a:off x="2667000" y="32004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33800" y="2743200"/>
            <a:ext cx="1665841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outside loop</a:t>
            </a:r>
          </a:p>
        </p:txBody>
      </p:sp>
      <p:cxnSp>
        <p:nvCxnSpPr>
          <p:cNvPr id="36" name="Straight Arrow Connector 35"/>
          <p:cNvCxnSpPr>
            <a:stCxn id="22" idx="2"/>
            <a:endCxn id="35" idx="0"/>
          </p:cNvCxnSpPr>
          <p:nvPr/>
        </p:nvCxnSpPr>
        <p:spPr>
          <a:xfrm rot="16200000" flipH="1">
            <a:off x="3890007" y="2066485"/>
            <a:ext cx="408057" cy="94537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6FD4837-D8D9-4AC3-A3B7-157392959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017" y="1251699"/>
            <a:ext cx="2696679" cy="5114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45EE5E7-0E9B-4BD9-B99D-23A83AE77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022" y="2009898"/>
            <a:ext cx="2374671" cy="51143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DA7A144-DFD7-4857-923B-E5AD56D89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799" y="3620294"/>
            <a:ext cx="3639188" cy="22471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0B1107-0D8C-4A27-B964-B86E6F4B5A68}"/>
                  </a:ext>
                </a:extLst>
              </p14:cNvPr>
              <p14:cNvContentPartPr/>
              <p14:nvPr/>
            </p14:nvContentPartPr>
            <p14:xfrm>
              <a:off x="2957400" y="878760"/>
              <a:ext cx="210600" cy="292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0B1107-0D8C-4A27-B964-B86E6F4B5A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48040" y="869400"/>
                <a:ext cx="229320" cy="294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656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42"/>
            <a:ext cx="8229600" cy="1143000"/>
          </a:xfrm>
        </p:spPr>
        <p:txBody>
          <a:bodyPr/>
          <a:lstStyle/>
          <a:p>
            <a:r>
              <a:rPr lang="en-US" dirty="0"/>
              <a:t>More Aggressive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Gamble on: most loops get executed </a:t>
            </a:r>
          </a:p>
          <a:p>
            <a:pPr lvl="1"/>
            <a:r>
              <a:rPr lang="en-US" dirty="0"/>
              <a:t>Can we relax constraint of dominating all exits?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Landing pads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		 While p do s   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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if p 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preheader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        repeat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   	   s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        until not p;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             }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31409" y="2743199"/>
            <a:ext cx="1367682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A = B + C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E = A + 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84008" y="2743199"/>
            <a:ext cx="710451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1009" y="3505199"/>
            <a:ext cx="841897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 = …</a:t>
            </a:r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 rot="16200000" flipH="1">
            <a:off x="2315381" y="3258621"/>
            <a:ext cx="146447" cy="34670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rot="5400000">
            <a:off x="2896568" y="2762532"/>
            <a:ext cx="408057" cy="107727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86865" y="2209799"/>
            <a:ext cx="973343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</a:t>
            </a:r>
          </a:p>
        </p:txBody>
      </p:sp>
      <p:cxnSp>
        <p:nvCxnSpPr>
          <p:cNvPr id="13" name="Straight Arrow Connector 12"/>
          <p:cNvCxnSpPr>
            <a:stCxn id="12" idx="2"/>
            <a:endCxn id="7" idx="0"/>
          </p:cNvCxnSpPr>
          <p:nvPr/>
        </p:nvCxnSpPr>
        <p:spPr>
          <a:xfrm rot="5400000">
            <a:off x="2454666" y="2324327"/>
            <a:ext cx="179457" cy="6582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8" idx="0"/>
          </p:cNvCxnSpPr>
          <p:nvPr/>
        </p:nvCxnSpPr>
        <p:spPr>
          <a:xfrm rot="16200000" flipH="1">
            <a:off x="3166657" y="2270621"/>
            <a:ext cx="179457" cy="76569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1302811" y="3962399"/>
            <a:ext cx="12953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350309" y="3009899"/>
            <a:ext cx="190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02809" y="2057399"/>
            <a:ext cx="1456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669838" y="2146709"/>
            <a:ext cx="178594" cy="121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2560109" y="3924299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7409" y="3352799"/>
            <a:ext cx="678391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exit</a:t>
            </a:r>
          </a:p>
        </p:txBody>
      </p:sp>
      <p:cxnSp>
        <p:nvCxnSpPr>
          <p:cNvPr id="22" name="Straight Arrow Connector 21"/>
          <p:cNvCxnSpPr>
            <a:stCxn id="8" idx="2"/>
            <a:endCxn id="21" idx="0"/>
          </p:cNvCxnSpPr>
          <p:nvPr/>
        </p:nvCxnSpPr>
        <p:spPr>
          <a:xfrm rot="16200000" flipH="1">
            <a:off x="3770091" y="2966284"/>
            <a:ext cx="255657" cy="51737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98BB199-8419-4B99-9A43-8DEBED61F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039" y="2484857"/>
            <a:ext cx="3535453" cy="102034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27DDE84-908C-4BFF-984E-D7A77EED8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045" y="4759814"/>
            <a:ext cx="2084535" cy="102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0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025D-0E26-44E2-8632-6B450320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	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11D08-6105-44D2-AEDC-639532D4D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2 is out today</a:t>
            </a:r>
          </a:p>
          <a:p>
            <a:endParaRPr lang="en-US" dirty="0"/>
          </a:p>
          <a:p>
            <a:r>
              <a:rPr lang="en-US" dirty="0"/>
              <a:t>Midterm is March 1</a:t>
            </a:r>
            <a:r>
              <a:rPr lang="en-US" baseline="30000" dirty="0"/>
              <a:t>st</a:t>
            </a:r>
            <a:r>
              <a:rPr lang="en-US" dirty="0"/>
              <a:t> (during the class)</a:t>
            </a:r>
          </a:p>
          <a:p>
            <a:endParaRPr lang="en-US" dirty="0"/>
          </a:p>
          <a:p>
            <a:r>
              <a:rPr lang="en-US" dirty="0"/>
              <a:t>No class next Monday, Feb. 15 (holiday)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19698-0F97-409A-8239-37339DB5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8431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LICM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Precise definition and algorithm for loop invariant computation</a:t>
            </a:r>
          </a:p>
          <a:p>
            <a:pPr>
              <a:lnSpc>
                <a:spcPct val="200000"/>
              </a:lnSpc>
            </a:pPr>
            <a:r>
              <a:rPr lang="en-US" b="1" dirty="0"/>
              <a:t>Precise algorithm for code motion</a:t>
            </a:r>
          </a:p>
          <a:p>
            <a:pPr>
              <a:lnSpc>
                <a:spcPct val="200000"/>
              </a:lnSpc>
            </a:pPr>
            <a:r>
              <a:rPr lang="en-US" b="1" dirty="0"/>
              <a:t>Use of reaching definitions and dominators in optimizations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86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0573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br>
              <a:rPr lang="en-US" sz="3200" b="1" u="none" dirty="0"/>
            </a:br>
            <a:r>
              <a:rPr lang="en-US" sz="3200" b="1" u="none" dirty="0"/>
              <a:t>Induction Variables and </a:t>
            </a:r>
            <a:br>
              <a:rPr lang="en-US" sz="3200" b="1" u="none" dirty="0"/>
            </a:br>
            <a:r>
              <a:rPr lang="en-US" sz="3200" b="1" u="none" dirty="0"/>
              <a:t>Strength Reduction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76600"/>
            <a:ext cx="7696200" cy="2819400"/>
          </a:xfrm>
        </p:spPr>
        <p:txBody>
          <a:bodyPr>
            <a:normAutofit/>
          </a:bodyPr>
          <a:lstStyle/>
          <a:p>
            <a:pPr marL="571500" indent="-571500" algn="l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solidFill>
                  <a:schemeClr val="tx1"/>
                </a:solidFill>
              </a:rPr>
              <a:t> Overview of optimization</a:t>
            </a:r>
          </a:p>
          <a:p>
            <a:pPr marL="571500" indent="-571500" algn="l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solidFill>
                  <a:schemeClr val="tx1"/>
                </a:solidFill>
              </a:rPr>
              <a:t> Algorithm to find induction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52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0 to 100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A[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0;</a:t>
            </a:r>
          </a:p>
          <a:p>
            <a:pPr>
              <a:spcBef>
                <a:spcPts val="0"/>
              </a:spcBef>
              <a:buNone/>
            </a:pPr>
            <a:endParaRPr lang="en-US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	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0							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L2: IF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&gt;=100 GOTO L1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t1 = 4 * i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t2 = &amp;A + t1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*t2 = 0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i+1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GOTO L2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62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basic induction variable </a:t>
            </a:r>
            <a:r>
              <a:rPr lang="en-US" dirty="0"/>
              <a:t>is</a:t>
            </a:r>
          </a:p>
          <a:p>
            <a:pPr lvl="1"/>
            <a:r>
              <a:rPr lang="en-US" dirty="0"/>
              <a:t>a variable X whose only definitions within the loop are assignments of the form: </a:t>
            </a:r>
          </a:p>
          <a:p>
            <a:pPr lvl="1">
              <a:buNone/>
            </a:pPr>
            <a:r>
              <a:rPr lang="en-US" dirty="0"/>
              <a:t>			    X = </a:t>
            </a:r>
            <a:r>
              <a:rPr lang="en-US" dirty="0" err="1"/>
              <a:t>X</a:t>
            </a:r>
            <a:r>
              <a:rPr lang="en-US" dirty="0" err="1">
                <a:solidFill>
                  <a:srgbClr val="FF3399"/>
                </a:solidFill>
              </a:rPr>
              <a:t>+c</a:t>
            </a:r>
            <a:r>
              <a:rPr lang="en-US" dirty="0"/>
              <a:t>  or  X = X</a:t>
            </a:r>
            <a:r>
              <a:rPr lang="en-US" dirty="0">
                <a:solidFill>
                  <a:srgbClr val="FF3399"/>
                </a:solidFill>
              </a:rPr>
              <a:t>-c</a:t>
            </a:r>
            <a:r>
              <a:rPr lang="en-US" dirty="0"/>
              <a:t>, </a:t>
            </a:r>
          </a:p>
          <a:p>
            <a:pPr lvl="1">
              <a:buNone/>
            </a:pPr>
            <a:r>
              <a:rPr lang="en-US" dirty="0"/>
              <a:t>	where </a:t>
            </a:r>
            <a:r>
              <a:rPr lang="en-US" b="1" dirty="0">
                <a:solidFill>
                  <a:srgbClr val="FF3399"/>
                </a:solidFill>
              </a:rPr>
              <a:t>c</a:t>
            </a:r>
            <a:r>
              <a:rPr lang="en-US" dirty="0"/>
              <a:t> is either a </a:t>
            </a:r>
            <a:r>
              <a:rPr lang="en-US" dirty="0">
                <a:solidFill>
                  <a:srgbClr val="0000FF"/>
                </a:solidFill>
              </a:rPr>
              <a:t>constant</a:t>
            </a:r>
            <a:r>
              <a:rPr lang="en-US" dirty="0"/>
              <a:t> or a </a:t>
            </a:r>
            <a:r>
              <a:rPr lang="en-US" dirty="0">
                <a:solidFill>
                  <a:srgbClr val="0000FF"/>
                </a:solidFill>
              </a:rPr>
              <a:t>loop-invariant variable.</a:t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An </a:t>
            </a:r>
            <a:r>
              <a:rPr lang="en-US" b="1" dirty="0">
                <a:solidFill>
                  <a:srgbClr val="0000FF"/>
                </a:solidFill>
              </a:rPr>
              <a:t>induction variable </a:t>
            </a:r>
            <a:r>
              <a:rPr lang="en-US" dirty="0"/>
              <a:t>is </a:t>
            </a:r>
          </a:p>
          <a:p>
            <a:pPr lvl="2"/>
            <a:r>
              <a:rPr lang="en-US" dirty="0"/>
              <a:t>a </a:t>
            </a:r>
            <a:r>
              <a:rPr lang="en-US" dirty="0">
                <a:solidFill>
                  <a:srgbClr val="FF3399"/>
                </a:solidFill>
              </a:rPr>
              <a:t>basic induction variable</a:t>
            </a:r>
            <a:r>
              <a:rPr lang="en-US" dirty="0"/>
              <a:t>, or</a:t>
            </a:r>
          </a:p>
          <a:p>
            <a:pPr lvl="2"/>
            <a:r>
              <a:rPr lang="en-US" dirty="0"/>
              <a:t>a variable </a:t>
            </a:r>
            <a:r>
              <a:rPr lang="en-US" dirty="0">
                <a:solidFill>
                  <a:srgbClr val="0000FF"/>
                </a:solidFill>
              </a:rPr>
              <a:t>defined once </a:t>
            </a:r>
            <a:r>
              <a:rPr lang="en-US" dirty="0"/>
              <a:t>within the loop, whose value is a </a:t>
            </a:r>
            <a:r>
              <a:rPr lang="en-US" dirty="0">
                <a:solidFill>
                  <a:srgbClr val="0000FF"/>
                </a:solidFill>
              </a:rPr>
              <a:t>linear function of some basic induction variable</a:t>
            </a:r>
            <a:r>
              <a:rPr lang="en-US" dirty="0"/>
              <a:t> at the time of the definition:</a:t>
            </a:r>
            <a:br>
              <a:rPr lang="en-US" dirty="0"/>
            </a:br>
            <a:r>
              <a:rPr lang="en-US" dirty="0">
                <a:solidFill>
                  <a:srgbClr val="FF3399"/>
                </a:solidFill>
              </a:rPr>
              <a:t>A = c</a:t>
            </a:r>
            <a:r>
              <a:rPr lang="en-US" baseline="-25000" dirty="0">
                <a:solidFill>
                  <a:srgbClr val="FF3399"/>
                </a:solidFill>
              </a:rPr>
              <a:t>1</a:t>
            </a:r>
            <a:r>
              <a:rPr lang="en-US" dirty="0">
                <a:solidFill>
                  <a:srgbClr val="FF3399"/>
                </a:solidFill>
              </a:rPr>
              <a:t> * B + c</a:t>
            </a:r>
            <a:r>
              <a:rPr lang="en-US" baseline="-25000" dirty="0">
                <a:solidFill>
                  <a:srgbClr val="FF3399"/>
                </a:solidFill>
              </a:rPr>
              <a:t>2</a:t>
            </a:r>
            <a:br>
              <a:rPr lang="en-US" baseline="-25000" dirty="0"/>
            </a:b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FAMILY of a basic induction variable B </a:t>
            </a:r>
            <a:r>
              <a:rPr lang="en-US" dirty="0"/>
              <a:t>is</a:t>
            </a:r>
          </a:p>
          <a:p>
            <a:pPr lvl="2"/>
            <a:r>
              <a:rPr lang="en-US" dirty="0"/>
              <a:t>the set of induction variables A such that each time A is assigned in the loop, the value of A is a linear function of B.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041BB-E19A-4756-851D-40518E8F4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65418"/>
            <a:ext cx="2009035" cy="15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81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b="1" dirty="0"/>
              <a:t>Strength reduction:</a:t>
            </a:r>
          </a:p>
          <a:p>
            <a:pPr lvl="1"/>
            <a:r>
              <a:rPr lang="en-US" dirty="0">
                <a:solidFill>
                  <a:srgbClr val="FF3399"/>
                </a:solidFill>
              </a:rPr>
              <a:t>A</a:t>
            </a:r>
            <a:r>
              <a:rPr lang="en-US" dirty="0"/>
              <a:t> is an induction variable in family of </a:t>
            </a:r>
            <a:r>
              <a:rPr lang="en-US" dirty="0">
                <a:solidFill>
                  <a:srgbClr val="0000FF"/>
                </a:solidFill>
              </a:rPr>
              <a:t>basic induction variable B </a:t>
            </a:r>
            <a:r>
              <a:rPr lang="en-US" dirty="0"/>
              <a:t>(</a:t>
            </a:r>
            <a:r>
              <a:rPr lang="en-US" dirty="0">
                <a:solidFill>
                  <a:srgbClr val="FF3399"/>
                </a:solidFill>
              </a:rPr>
              <a:t>A</a:t>
            </a:r>
            <a:r>
              <a:rPr lang="en-US" dirty="0"/>
              <a:t> = c</a:t>
            </a:r>
            <a:r>
              <a:rPr lang="en-US" baseline="-25000" dirty="0"/>
              <a:t>1 </a:t>
            </a:r>
            <a:r>
              <a:rPr lang="en-US" dirty="0"/>
              <a:t>*</a:t>
            </a:r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dirty="0"/>
              <a:t> + c</a:t>
            </a:r>
            <a:r>
              <a:rPr lang="en-US" baseline="-25000" dirty="0"/>
              <a:t>2</a:t>
            </a:r>
            <a:r>
              <a:rPr lang="en-US" dirty="0"/>
              <a:t>) </a:t>
            </a:r>
          </a:p>
          <a:p>
            <a:pPr lvl="2">
              <a:spcBef>
                <a:spcPts val="600"/>
              </a:spcBef>
            </a:pPr>
            <a:r>
              <a:rPr lang="en-US" sz="1800" dirty="0">
                <a:solidFill>
                  <a:srgbClr val="0000FF"/>
                </a:solidFill>
              </a:rPr>
              <a:t>Create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new variable</a:t>
            </a:r>
            <a:r>
              <a:rPr lang="en-US" sz="1800" dirty="0"/>
              <a:t>:		</a:t>
            </a:r>
            <a:r>
              <a:rPr lang="en-US" sz="1800" dirty="0">
                <a:solidFill>
                  <a:srgbClr val="FF3399"/>
                </a:solidFill>
              </a:rPr>
              <a:t>A’</a:t>
            </a:r>
          </a:p>
          <a:p>
            <a:pPr lvl="2"/>
            <a:r>
              <a:rPr lang="en-US" sz="1800" dirty="0">
                <a:solidFill>
                  <a:srgbClr val="0000FF"/>
                </a:solidFill>
              </a:rPr>
              <a:t>Initialization in </a:t>
            </a:r>
            <a:r>
              <a:rPr lang="en-US" sz="1800" dirty="0" err="1">
                <a:solidFill>
                  <a:srgbClr val="0000FF"/>
                </a:solidFill>
              </a:rPr>
              <a:t>preheader</a:t>
            </a:r>
            <a:r>
              <a:rPr lang="en-US" sz="1800" dirty="0"/>
              <a:t>: 		</a:t>
            </a:r>
            <a:r>
              <a:rPr lang="en-US" sz="1800" dirty="0">
                <a:solidFill>
                  <a:srgbClr val="FF3399"/>
                </a:solidFill>
              </a:rPr>
              <a:t>A’= c</a:t>
            </a:r>
            <a:r>
              <a:rPr lang="en-US" sz="1800" baseline="-25000" dirty="0">
                <a:solidFill>
                  <a:srgbClr val="FF3399"/>
                </a:solidFill>
              </a:rPr>
              <a:t>1 </a:t>
            </a:r>
            <a:r>
              <a:rPr lang="en-US" sz="1800" dirty="0">
                <a:solidFill>
                  <a:srgbClr val="FF3399"/>
                </a:solidFill>
              </a:rPr>
              <a:t>* B + c</a:t>
            </a:r>
            <a:r>
              <a:rPr lang="en-US" sz="1800" baseline="-25000" dirty="0">
                <a:solidFill>
                  <a:srgbClr val="FF3399"/>
                </a:solidFill>
              </a:rPr>
              <a:t>2</a:t>
            </a:r>
            <a:r>
              <a:rPr lang="en-US" sz="1800" dirty="0">
                <a:solidFill>
                  <a:srgbClr val="FF3399"/>
                </a:solidFill>
              </a:rPr>
              <a:t>;</a:t>
            </a:r>
          </a:p>
          <a:p>
            <a:pPr lvl="2"/>
            <a:r>
              <a:rPr lang="en-US" sz="1800" dirty="0">
                <a:solidFill>
                  <a:srgbClr val="0000FF"/>
                </a:solidFill>
              </a:rPr>
              <a:t>Track value of B:</a:t>
            </a:r>
            <a:r>
              <a:rPr lang="en-US" sz="1800" dirty="0"/>
              <a:t> 			add after</a:t>
            </a:r>
            <a:r>
              <a:rPr lang="en-US" dirty="0"/>
              <a:t> </a:t>
            </a:r>
            <a:r>
              <a:rPr lang="en-US" sz="1800" dirty="0"/>
              <a:t>B=</a:t>
            </a:r>
            <a:r>
              <a:rPr lang="en-US" sz="1800" dirty="0" err="1"/>
              <a:t>B+x</a:t>
            </a:r>
            <a:r>
              <a:rPr lang="en-US" sz="1800" dirty="0"/>
              <a:t>:  </a:t>
            </a:r>
            <a:r>
              <a:rPr lang="en-US" sz="1800" dirty="0">
                <a:solidFill>
                  <a:srgbClr val="FF3399"/>
                </a:solidFill>
              </a:rPr>
              <a:t>A’=</a:t>
            </a:r>
            <a:r>
              <a:rPr lang="en-US" sz="1800" dirty="0" err="1">
                <a:solidFill>
                  <a:srgbClr val="FF3399"/>
                </a:solidFill>
              </a:rPr>
              <a:t>A’+x</a:t>
            </a:r>
            <a:r>
              <a:rPr lang="en-US" sz="1800" dirty="0">
                <a:solidFill>
                  <a:srgbClr val="FF3399"/>
                </a:solidFill>
              </a:rPr>
              <a:t>*c</a:t>
            </a:r>
            <a:r>
              <a:rPr lang="en-US" sz="1800" baseline="-25000" dirty="0">
                <a:solidFill>
                  <a:srgbClr val="FF3399"/>
                </a:solidFill>
              </a:rPr>
              <a:t>1</a:t>
            </a:r>
            <a:r>
              <a:rPr lang="en-US" sz="1800" dirty="0">
                <a:solidFill>
                  <a:srgbClr val="FF3399"/>
                </a:solidFill>
              </a:rPr>
              <a:t>;</a:t>
            </a:r>
          </a:p>
          <a:p>
            <a:pPr lvl="2"/>
            <a:r>
              <a:rPr lang="en-US" sz="1800" dirty="0">
                <a:solidFill>
                  <a:srgbClr val="0000FF"/>
                </a:solidFill>
              </a:rPr>
              <a:t>Replace assignment to A:</a:t>
            </a:r>
            <a:r>
              <a:rPr lang="en-US" sz="1800" dirty="0"/>
              <a:t> 		replace lone </a:t>
            </a:r>
            <a:r>
              <a:rPr lang="en-US" sz="1800" dirty="0">
                <a:solidFill>
                  <a:srgbClr val="FF3399"/>
                </a:solidFill>
              </a:rPr>
              <a:t>A= </a:t>
            </a:r>
            <a:r>
              <a:rPr lang="en-US" sz="1800" dirty="0"/>
              <a:t>with</a:t>
            </a:r>
            <a:r>
              <a:rPr lang="en-US" sz="1800" dirty="0">
                <a:solidFill>
                  <a:srgbClr val="FF3399"/>
                </a:solidFill>
              </a:rPr>
              <a:t> A=A’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5FBC5-EA28-4207-9BA0-3F2C5D042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69" y="4617720"/>
            <a:ext cx="6653461" cy="207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5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2. Optimizing </a:t>
            </a:r>
            <a:r>
              <a:rPr lang="en-US" b="1" dirty="0">
                <a:solidFill>
                  <a:srgbClr val="0000FF"/>
                </a:solidFill>
              </a:rPr>
              <a:t>non-basic</a:t>
            </a:r>
            <a:r>
              <a:rPr lang="en-US" b="1" dirty="0"/>
              <a:t> induction variables</a:t>
            </a:r>
          </a:p>
          <a:p>
            <a:pPr lvl="1"/>
            <a:r>
              <a:rPr lang="en-US" dirty="0"/>
              <a:t>copy propagation </a:t>
            </a:r>
          </a:p>
          <a:p>
            <a:pPr lvl="1"/>
            <a:r>
              <a:rPr lang="en-US" dirty="0"/>
              <a:t>dead code elimination</a:t>
            </a:r>
          </a:p>
          <a:p>
            <a:pPr>
              <a:buNone/>
            </a:pPr>
            <a:r>
              <a:rPr lang="en-US" b="1" dirty="0"/>
              <a:t>3. Optimizing </a:t>
            </a:r>
            <a:r>
              <a:rPr lang="en-US" b="1" dirty="0">
                <a:solidFill>
                  <a:srgbClr val="0000FF"/>
                </a:solidFill>
              </a:rPr>
              <a:t>basic</a:t>
            </a:r>
            <a:r>
              <a:rPr lang="en-US" b="1" dirty="0"/>
              <a:t> induction variables</a:t>
            </a:r>
          </a:p>
          <a:p>
            <a:pPr lvl="1"/>
            <a:r>
              <a:rPr lang="en-US" dirty="0"/>
              <a:t>Eliminate basic induction variables used only for</a:t>
            </a:r>
          </a:p>
          <a:p>
            <a:pPr lvl="2"/>
            <a:r>
              <a:rPr lang="en-US" dirty="0"/>
              <a:t>calculating other induction variables and loop tests</a:t>
            </a:r>
          </a:p>
          <a:p>
            <a:pPr lvl="1"/>
            <a:r>
              <a:rPr lang="en-US" u="sng" dirty="0"/>
              <a:t>Algorithm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Select an </a:t>
            </a:r>
            <a:r>
              <a:rPr lang="en-US" dirty="0">
                <a:solidFill>
                  <a:srgbClr val="0000FF"/>
                </a:solidFill>
              </a:rPr>
              <a:t>induction variable A in the family of B</a:t>
            </a:r>
            <a:r>
              <a:rPr lang="en-US" dirty="0"/>
              <a:t>, preferably with simple constants (A = c</a:t>
            </a:r>
            <a:r>
              <a:rPr lang="en-US" baseline="-25000" dirty="0"/>
              <a:t>1 </a:t>
            </a:r>
            <a:r>
              <a:rPr lang="en-US" dirty="0"/>
              <a:t>* B + c</a:t>
            </a:r>
            <a:r>
              <a:rPr lang="en-US" baseline="-25000" dirty="0"/>
              <a:t>2</a:t>
            </a:r>
            <a:r>
              <a:rPr lang="en-US" dirty="0"/>
              <a:t>). </a:t>
            </a:r>
          </a:p>
          <a:p>
            <a:pPr lvl="2"/>
            <a:r>
              <a:rPr lang="en-US" dirty="0"/>
              <a:t>Replace a comparison such as </a:t>
            </a:r>
          </a:p>
          <a:p>
            <a:pPr lvl="1">
              <a:buNone/>
            </a:pPr>
            <a:r>
              <a:rPr lang="en-US" sz="1600" dirty="0"/>
              <a:t>	  	 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 B &gt; X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 lvl="1">
              <a:buNone/>
            </a:pPr>
            <a:r>
              <a:rPr lang="en-US" sz="1800" dirty="0"/>
              <a:t>		     with</a:t>
            </a:r>
          </a:p>
          <a:p>
            <a:pPr lvl="1">
              <a:buNone/>
            </a:pPr>
            <a:r>
              <a:rPr lang="en-US" sz="1800" dirty="0"/>
              <a:t>		 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A’ &gt; c</a:t>
            </a:r>
            <a:r>
              <a:rPr lang="en-US" sz="1800" b="1" baseline="-25000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solidFill>
                  <a:srgbClr val="FF3399"/>
                </a:solidFill>
                <a:latin typeface="+mn-lt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FF3399"/>
                </a:solidFill>
              </a:rPr>
              <a:t>* </a:t>
            </a:r>
            <a:r>
              <a:rPr lang="en-US" sz="18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X + c</a:t>
            </a:r>
            <a:r>
              <a:rPr lang="en-US" sz="1800" b="1" baseline="-25000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L1</a:t>
            </a:r>
            <a:r>
              <a:rPr lang="en-US" sz="1800" dirty="0"/>
              <a:t>      (assuming c</a:t>
            </a:r>
            <a:r>
              <a:rPr lang="en-US" sz="1800" baseline="-25000" dirty="0"/>
              <a:t>1</a:t>
            </a:r>
            <a:r>
              <a:rPr lang="en-US" sz="1800" dirty="0"/>
              <a:t> is positive)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if B is live</a:t>
            </a:r>
            <a:r>
              <a:rPr lang="en-US" dirty="0"/>
              <a:t> at any exit from the loop, </a:t>
            </a:r>
            <a:r>
              <a:rPr lang="en-US" dirty="0" err="1">
                <a:solidFill>
                  <a:srgbClr val="0000FF"/>
                </a:solidFill>
              </a:rPr>
              <a:t>recompute</a:t>
            </a:r>
            <a:r>
              <a:rPr lang="en-US" dirty="0">
                <a:solidFill>
                  <a:srgbClr val="0000FF"/>
                </a:solidFill>
              </a:rPr>
              <a:t> it from </a:t>
            </a:r>
            <a:r>
              <a:rPr lang="en-US" sz="1400" dirty="0">
                <a:solidFill>
                  <a:srgbClr val="0000FF"/>
                </a:solidFill>
              </a:rPr>
              <a:t>A’</a:t>
            </a:r>
          </a:p>
          <a:p>
            <a:pPr lvl="3"/>
            <a:r>
              <a:rPr lang="en-US" dirty="0"/>
              <a:t>After the exit,</a:t>
            </a:r>
            <a:r>
              <a:rPr lang="en-US" sz="1800" dirty="0"/>
              <a:t> </a:t>
            </a:r>
            <a:r>
              <a:rPr lang="en-US" dirty="0">
                <a:solidFill>
                  <a:srgbClr val="0000FF"/>
                </a:solidFill>
              </a:rPr>
              <a:t>B = (A’ - c</a:t>
            </a:r>
            <a:r>
              <a:rPr lang="en-US" sz="1800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) / c</a:t>
            </a:r>
            <a:r>
              <a:rPr lang="en-US" sz="1800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US" sz="14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 (continued)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28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(continued)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1551A2-EEE2-4FC5-9B1D-6A4EE4904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0" y="1676400"/>
            <a:ext cx="7580086" cy="429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16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Basic Induction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A BASIC induction variable in a loop L</a:t>
            </a:r>
          </a:p>
          <a:p>
            <a:pPr lvl="1"/>
            <a:r>
              <a:rPr lang="en-US" sz="2300" dirty="0"/>
              <a:t>a variable </a:t>
            </a:r>
            <a:r>
              <a:rPr lang="en-US" sz="2300" dirty="0">
                <a:solidFill>
                  <a:srgbClr val="0000FF"/>
                </a:solidFill>
              </a:rPr>
              <a:t>X</a:t>
            </a:r>
            <a:r>
              <a:rPr lang="en-US" sz="2300" dirty="0"/>
              <a:t> whose </a:t>
            </a:r>
            <a:r>
              <a:rPr lang="en-US" sz="2300" dirty="0">
                <a:solidFill>
                  <a:srgbClr val="0000FF"/>
                </a:solidFill>
              </a:rPr>
              <a:t>only definitions within L </a:t>
            </a:r>
            <a:r>
              <a:rPr lang="en-US" sz="2300" dirty="0"/>
              <a:t>are assignments of the form:      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FF"/>
                </a:solidFill>
              </a:rPr>
              <a:t>X = </a:t>
            </a:r>
            <a:r>
              <a:rPr lang="en-US" dirty="0" err="1">
                <a:solidFill>
                  <a:srgbClr val="0000FF"/>
                </a:solidFill>
              </a:rPr>
              <a:t>X+c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</a:rPr>
              <a:t>X = X-c</a:t>
            </a:r>
            <a:r>
              <a:rPr lang="en-US" dirty="0"/>
              <a:t>, where c is either a constant or a loop-invariant variable. </a:t>
            </a:r>
          </a:p>
          <a:p>
            <a:pPr>
              <a:lnSpc>
                <a:spcPct val="160000"/>
              </a:lnSpc>
            </a:pPr>
            <a:r>
              <a:rPr lang="en-US" b="1" u="sng" dirty="0"/>
              <a:t>Algorithm</a:t>
            </a:r>
            <a:r>
              <a:rPr lang="en-US" b="1" dirty="0"/>
              <a:t>: can be detected by scanning L</a:t>
            </a:r>
          </a:p>
          <a:p>
            <a:r>
              <a:rPr lang="en-US" u="sng" dirty="0"/>
              <a:t>Example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nn-NO" sz="1600" b="1" dirty="0">
                <a:latin typeface="Courier New" pitchFamily="49" charset="0"/>
                <a:cs typeface="Courier New" pitchFamily="49" charset="0"/>
              </a:rPr>
              <a:t>     k = 0;</a:t>
            </a:r>
          </a:p>
          <a:p>
            <a:pPr>
              <a:spcBef>
                <a:spcPts val="0"/>
              </a:spcBef>
              <a:buNone/>
            </a:pPr>
            <a:r>
              <a:rPr lang="nn-NO" sz="1600" b="1" dirty="0">
                <a:latin typeface="Courier New" pitchFamily="49" charset="0"/>
                <a:cs typeface="Courier New" pitchFamily="49" charset="0"/>
              </a:rPr>
              <a:t>     for (i = 0; i &lt; n; i++) {</a:t>
            </a:r>
          </a:p>
          <a:p>
            <a:pPr>
              <a:spcBef>
                <a:spcPts val="0"/>
              </a:spcBef>
              <a:buNone/>
            </a:pPr>
            <a:r>
              <a:rPr lang="nn-NO" sz="1600" b="1" dirty="0">
                <a:latin typeface="Courier New" pitchFamily="49" charset="0"/>
                <a:cs typeface="Courier New" pitchFamily="49" charset="0"/>
              </a:rPr>
              <a:t>        k = k + 3;</a:t>
            </a:r>
          </a:p>
          <a:p>
            <a:pPr>
              <a:spcBef>
                <a:spcPts val="0"/>
              </a:spcBef>
              <a:buNone/>
            </a:pPr>
            <a:r>
              <a:rPr lang="nn-NO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nn-NO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m;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if (x &lt; y)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k = k + 4;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if (a &lt; b)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m = 2 * k;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k = k – 2;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… = m;</a:t>
            </a:r>
          </a:p>
          <a:p>
            <a:pPr algn="ctr">
              <a:lnSpc>
                <a:spcPct val="150000"/>
              </a:lnSpc>
              <a:buNone/>
            </a:pPr>
            <a:r>
              <a:rPr lang="en-US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/>
              <a:t>Each iteration may execute a different number of increments/decrements!!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F1D65-3FE1-4094-AF96-D5F49ABC6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810000"/>
            <a:ext cx="3908511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0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Reduction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Key idea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For each induction variable A, (A = c</a:t>
            </a:r>
            <a:r>
              <a:rPr lang="en-US" baseline="-25000" dirty="0"/>
              <a:t>1</a:t>
            </a:r>
            <a:r>
              <a:rPr lang="en-US" dirty="0"/>
              <a:t>*B+c</a:t>
            </a:r>
            <a:r>
              <a:rPr lang="en-US" baseline="-25000" dirty="0"/>
              <a:t>2</a:t>
            </a:r>
            <a:r>
              <a:rPr lang="en-US" dirty="0"/>
              <a:t> at time of definition) </a:t>
            </a:r>
          </a:p>
          <a:p>
            <a:pPr lvl="2"/>
            <a:r>
              <a:rPr lang="en-US" sz="1800" dirty="0"/>
              <a:t>variable A’ holds expression c</a:t>
            </a:r>
            <a:r>
              <a:rPr lang="en-US" sz="1800" baseline="-25000" dirty="0"/>
              <a:t>1</a:t>
            </a:r>
            <a:r>
              <a:rPr lang="en-US" sz="1800" dirty="0"/>
              <a:t>*B+c</a:t>
            </a:r>
            <a:r>
              <a:rPr lang="en-US" sz="1800" baseline="-25000" dirty="0"/>
              <a:t>2</a:t>
            </a:r>
            <a:r>
              <a:rPr lang="en-US" sz="1800" dirty="0"/>
              <a:t> at all times</a:t>
            </a:r>
          </a:p>
          <a:p>
            <a:pPr lvl="2"/>
            <a:r>
              <a:rPr lang="en-US" sz="1800" dirty="0"/>
              <a:t>replace definition of A with A=A’ only when executed</a:t>
            </a:r>
            <a:endParaRPr lang="en-US" dirty="0"/>
          </a:p>
          <a:p>
            <a:pPr lvl="2"/>
            <a:endParaRPr lang="en-US" dirty="0"/>
          </a:p>
          <a:p>
            <a:r>
              <a:rPr lang="en-US" b="1" u="sng" dirty="0"/>
              <a:t>Result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Program is correct</a:t>
            </a:r>
          </a:p>
          <a:p>
            <a:pPr lvl="1"/>
            <a:r>
              <a:rPr lang="en-US" dirty="0"/>
              <a:t>Definition of A does not need to refer to B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23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Induction Variable Families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Let B be a basic induction variable</a:t>
            </a:r>
          </a:p>
          <a:p>
            <a:pPr lvl="1"/>
            <a:r>
              <a:rPr lang="en-US" dirty="0"/>
              <a:t>Find all induction variables A in family of B:</a:t>
            </a:r>
          </a:p>
          <a:p>
            <a:pPr lvl="2"/>
            <a:r>
              <a:rPr lang="en-US" dirty="0"/>
              <a:t>A = c</a:t>
            </a:r>
            <a:r>
              <a:rPr lang="en-US" baseline="-25000" dirty="0"/>
              <a:t>1</a:t>
            </a:r>
            <a:r>
              <a:rPr lang="en-US" dirty="0"/>
              <a:t> * B + c</a:t>
            </a:r>
            <a:r>
              <a:rPr lang="en-US" baseline="-25000" dirty="0"/>
              <a:t>2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(where B refers to the value of B at time of definition)</a:t>
            </a:r>
          </a:p>
          <a:p>
            <a:r>
              <a:rPr lang="en-US" b="1" dirty="0"/>
              <a:t>Conditions:</a:t>
            </a:r>
          </a:p>
          <a:p>
            <a:pPr lvl="1"/>
            <a:r>
              <a:rPr lang="en-US" dirty="0"/>
              <a:t>If A has a single assignment in the loop L, and assignment is one of:</a:t>
            </a:r>
            <a:br>
              <a:rPr lang="en-US" dirty="0"/>
            </a:b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A = B * c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A = c * B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A = B / c  </a:t>
            </a:r>
            <a:r>
              <a:rPr lang="en-US" sz="1600" dirty="0">
                <a:cs typeface="Courier New" pitchFamily="49" charset="0"/>
              </a:rPr>
              <a:t>(assuming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600" dirty="0">
                <a:cs typeface="Courier New" pitchFamily="49" charset="0"/>
              </a:rPr>
              <a:t> is real)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= B + c</a:t>
            </a:r>
          </a:p>
          <a:p>
            <a:pPr>
              <a:spcBef>
                <a:spcPts val="0"/>
              </a:spcBef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	A = c + B</a:t>
            </a:r>
          </a:p>
          <a:p>
            <a:pPr>
              <a:spcBef>
                <a:spcPts val="0"/>
              </a:spcBef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	A = B – c</a:t>
            </a:r>
          </a:p>
          <a:p>
            <a:pPr>
              <a:spcBef>
                <a:spcPts val="0"/>
              </a:spcBef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	A = c – B</a:t>
            </a:r>
          </a:p>
          <a:p>
            <a:pPr>
              <a:spcBef>
                <a:spcPts val="0"/>
              </a:spcBef>
              <a:buNone/>
            </a:pP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OR, ... (next page)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5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6757-D3C5-4B2E-AC88-D3E13B4A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590800"/>
            <a:ext cx="8229600" cy="1143000"/>
          </a:xfrm>
        </p:spPr>
        <p:txBody>
          <a:bodyPr/>
          <a:lstStyle/>
          <a:p>
            <a:r>
              <a:rPr lang="en-US" dirty="0"/>
              <a:t>Refreshing: Finding Loops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27E45-1F25-4227-8D85-041A0032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13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Induction Variable Families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534400" cy="5135562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/>
              <a:t>Let D be an induction variable in the family of B  (D = c</a:t>
            </a:r>
            <a:r>
              <a:rPr lang="en-US" baseline="-25000" dirty="0"/>
              <a:t>1</a:t>
            </a:r>
            <a:r>
              <a:rPr lang="en-US" dirty="0"/>
              <a:t>* B + c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If A has a single assignment in the loop L, and assignment is one of:</a:t>
            </a:r>
          </a:p>
          <a:p>
            <a:pPr lvl="2"/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A = D * c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A = c * D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A = D / c  </a:t>
            </a:r>
            <a:r>
              <a:rPr lang="en-US" sz="1600" dirty="0">
                <a:cs typeface="Courier New" pitchFamily="49" charset="0"/>
              </a:rPr>
              <a:t>(assuming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600" dirty="0">
                <a:cs typeface="Courier New" pitchFamily="49" charset="0"/>
              </a:rPr>
              <a:t> is real)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= D + c</a:t>
            </a:r>
          </a:p>
          <a:p>
            <a:pPr>
              <a:spcBef>
                <a:spcPts val="0"/>
              </a:spcBef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		A = c + D</a:t>
            </a:r>
          </a:p>
          <a:p>
            <a:pPr>
              <a:spcBef>
                <a:spcPts val="0"/>
              </a:spcBef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		A = D – c</a:t>
            </a:r>
          </a:p>
          <a:p>
            <a:pPr>
              <a:spcBef>
                <a:spcPts val="0"/>
              </a:spcBef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		A = c – D</a:t>
            </a:r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 lvl="2"/>
            <a:r>
              <a:rPr lang="en-US" dirty="0"/>
              <a:t>No definition of D outside L reaches the assignment to A 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Between the lone point of assignment to D in L and the assignment to A,</a:t>
            </a:r>
            <a:br>
              <a:rPr lang="en-US" dirty="0"/>
            </a:br>
            <a:r>
              <a:rPr lang="en-US" dirty="0"/>
              <a:t>there are no definitions of B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94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4E0B-D2C1-46FA-AEDC-61E333B0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Variable Family - 1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88310-89D9-4854-88EF-F0EF409F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8D3A8-8025-4089-B016-DB1ECE141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92803"/>
            <a:ext cx="8063910" cy="515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41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4E0B-D2C1-46FA-AEDC-61E333B0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Variable Family - 2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88310-89D9-4854-88EF-F0EF409F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4A4F7-F168-4810-A6B3-69FDDB8FA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26440"/>
            <a:ext cx="8305800" cy="507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43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Precise definitions of induction variables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Systematic identification of induction variables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Strength reduction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Clean up: </a:t>
            </a:r>
          </a:p>
          <a:p>
            <a:pPr lvl="1"/>
            <a:r>
              <a:rPr lang="en-US" dirty="0"/>
              <a:t>eliminating basic induction variables</a:t>
            </a:r>
          </a:p>
          <a:p>
            <a:pPr lvl="2"/>
            <a:r>
              <a:rPr lang="en-US" dirty="0"/>
              <a:t>used in other induction variable calculations</a:t>
            </a:r>
          </a:p>
          <a:p>
            <a:pPr lvl="2"/>
            <a:r>
              <a:rPr lang="en-US" dirty="0"/>
              <a:t>replacement of loop tests</a:t>
            </a:r>
          </a:p>
          <a:p>
            <a:pPr lvl="1"/>
            <a:r>
              <a:rPr lang="en-US" dirty="0"/>
              <a:t>eliminating other induction variables</a:t>
            </a:r>
          </a:p>
          <a:p>
            <a:pPr lvl="2"/>
            <a:r>
              <a:rPr lang="en-US" dirty="0"/>
              <a:t>standard optimizations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12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8287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u="none" dirty="0"/>
              <a:t>Partial Redundancy Elimination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971800"/>
            <a:ext cx="7696200" cy="3124200"/>
          </a:xfrm>
        </p:spPr>
        <p:txBody>
          <a:bodyPr>
            <a:normAutofit/>
          </a:bodyPr>
          <a:lstStyle/>
          <a:p>
            <a:pPr marL="514350" algn="l"/>
            <a:r>
              <a:rPr lang="en-US" dirty="0">
                <a:solidFill>
                  <a:schemeClr val="tx1"/>
                </a:solidFill>
              </a:rPr>
              <a:t>Global code motion optimization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Remove partially redundant expressions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Loop invariant code motion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Can be extended to do Strength Reduction</a:t>
            </a:r>
          </a:p>
          <a:p>
            <a:pPr marL="914400" indent="-4000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loop analysis needed</a:t>
            </a:r>
          </a:p>
          <a:p>
            <a:pPr marL="914400" indent="-4000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Bidirectional flow problem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1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472"/>
            <a:ext cx="8229600" cy="1143000"/>
          </a:xfrm>
        </p:spPr>
        <p:txBody>
          <a:bodyPr/>
          <a:lstStyle/>
          <a:p>
            <a:r>
              <a:rPr lang="en-US" dirty="0"/>
              <a:t>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Common </a:t>
            </a:r>
            <a:r>
              <a:rPr lang="en-US" dirty="0" err="1">
                <a:solidFill>
                  <a:srgbClr val="0000FF"/>
                </a:solidFill>
              </a:rPr>
              <a:t>Subexpression</a:t>
            </a:r>
            <a:r>
              <a:rPr lang="en-US" dirty="0"/>
              <a:t> is a </a:t>
            </a:r>
            <a:r>
              <a:rPr lang="en-US" dirty="0">
                <a:solidFill>
                  <a:srgbClr val="FF3399"/>
                </a:solidFill>
              </a:rPr>
              <a:t>Redundant Computation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Occurrence of expression E at P is </a:t>
            </a:r>
            <a:r>
              <a:rPr lang="en-US" b="1" dirty="0">
                <a:solidFill>
                  <a:srgbClr val="FF3399"/>
                </a:solidFill>
              </a:rPr>
              <a:t>redundant</a:t>
            </a:r>
            <a:r>
              <a:rPr lang="en-US" dirty="0"/>
              <a:t> if E is </a:t>
            </a:r>
            <a:r>
              <a:rPr lang="en-US" dirty="0">
                <a:solidFill>
                  <a:srgbClr val="0000FF"/>
                </a:solidFill>
              </a:rPr>
              <a:t>available</a:t>
            </a:r>
            <a:r>
              <a:rPr lang="en-US" dirty="0"/>
              <a:t> there:</a:t>
            </a:r>
          </a:p>
          <a:p>
            <a:pPr lvl="1"/>
            <a:r>
              <a:rPr lang="en-US" dirty="0"/>
              <a:t>E is evaluated along every path to P, with no operands redefined since.</a:t>
            </a:r>
          </a:p>
          <a:p>
            <a:r>
              <a:rPr lang="en-US" dirty="0"/>
              <a:t>Redundant expression can be eliminated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61293" y="1972270"/>
            <a:ext cx="170110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t1 = a + b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0693" y="1972270"/>
            <a:ext cx="170110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t2 = a + b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2893" y="3267670"/>
            <a:ext cx="1838965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t3 = a + b  </a:t>
            </a:r>
          </a:p>
          <a:p>
            <a:pPr algn="ctr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 rot="16200000" flipH="1">
            <a:off x="3646076" y="2361370"/>
            <a:ext cx="372070" cy="144052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rot="5400000">
            <a:off x="5055777" y="2392200"/>
            <a:ext cx="372070" cy="137887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12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Partially Redundant Computation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Occurrence of expression E at P is </a:t>
            </a:r>
            <a:r>
              <a:rPr lang="en-US" b="1" dirty="0">
                <a:solidFill>
                  <a:srgbClr val="FF3399"/>
                </a:solidFill>
              </a:rPr>
              <a:t>partially redundant</a:t>
            </a:r>
            <a:r>
              <a:rPr lang="en-US" b="1" dirty="0"/>
              <a:t> </a:t>
            </a:r>
            <a:r>
              <a:rPr lang="en-US" dirty="0"/>
              <a:t>if E is </a:t>
            </a:r>
            <a:r>
              <a:rPr lang="en-US" dirty="0">
                <a:solidFill>
                  <a:srgbClr val="0000FF"/>
                </a:solidFill>
              </a:rPr>
              <a:t>partially available</a:t>
            </a:r>
            <a:r>
              <a:rPr lang="en-US" dirty="0"/>
              <a:t> there:</a:t>
            </a:r>
          </a:p>
          <a:p>
            <a:pPr lvl="1"/>
            <a:r>
              <a:rPr lang="en-US" dirty="0"/>
              <a:t>E is evaluated along </a:t>
            </a:r>
            <a:r>
              <a:rPr lang="en-US" dirty="0">
                <a:solidFill>
                  <a:srgbClr val="0000FF"/>
                </a:solidFill>
              </a:rPr>
              <a:t>at least one path </a:t>
            </a:r>
            <a:r>
              <a:rPr lang="en-US" dirty="0"/>
              <a:t>to P, with no operands redefined since.</a:t>
            </a:r>
          </a:p>
          <a:p>
            <a:r>
              <a:rPr lang="en-US" dirty="0"/>
              <a:t>Partially redundant expression </a:t>
            </a:r>
            <a:r>
              <a:rPr lang="en-US" dirty="0">
                <a:solidFill>
                  <a:srgbClr val="0000FF"/>
                </a:solidFill>
              </a:rPr>
              <a:t>can be eliminated </a:t>
            </a:r>
            <a:r>
              <a:rPr lang="en-US" dirty="0"/>
              <a:t>if we can </a:t>
            </a:r>
            <a:r>
              <a:rPr lang="en-US" dirty="0">
                <a:solidFill>
                  <a:srgbClr val="0000FF"/>
                </a:solidFill>
              </a:rPr>
              <a:t>insert computations </a:t>
            </a:r>
            <a:r>
              <a:rPr lang="en-US" dirty="0"/>
              <a:t>to make it </a:t>
            </a:r>
            <a:r>
              <a:rPr lang="en-US" dirty="0">
                <a:solidFill>
                  <a:srgbClr val="0000FF"/>
                </a:solidFill>
              </a:rPr>
              <a:t>fully redundant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61293" y="1743670"/>
            <a:ext cx="170110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t1 = a + b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0693" y="1743670"/>
            <a:ext cx="170110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2893" y="3039070"/>
            <a:ext cx="1838965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t3 = a + b  </a:t>
            </a:r>
          </a:p>
          <a:p>
            <a:pPr algn="ctr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 rot="16200000" flipH="1">
            <a:off x="3646076" y="2132770"/>
            <a:ext cx="372070" cy="144052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rot="5400000">
            <a:off x="5055777" y="2163600"/>
            <a:ext cx="372070" cy="137887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532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417638"/>
          </a:xfrm>
        </p:spPr>
        <p:txBody>
          <a:bodyPr>
            <a:normAutofit fontScale="90000"/>
          </a:bodyPr>
          <a:lstStyle/>
          <a:p>
            <a:r>
              <a:rPr lang="en-US" dirty="0"/>
              <a:t>Loop Invariants are Partial Redundancies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05800" cy="47085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Loop invariant expression is partially redundant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As before, partially redundant computation can be eliminated if we insert computations to make it fully redundant.</a:t>
            </a:r>
          </a:p>
          <a:p>
            <a:r>
              <a:rPr lang="en-US" dirty="0"/>
              <a:t>Remaining copies can be eliminated through copy propagation or more complex analysis of partially redundant assignments.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048000"/>
            <a:ext cx="170110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t1 = a + b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6600" y="1752600"/>
            <a:ext cx="170110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= …     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>
            <a:stCxn id="8" idx="2"/>
            <a:endCxn id="7" idx="0"/>
          </p:cNvCxnSpPr>
          <p:nvPr/>
        </p:nvCxnSpPr>
        <p:spPr>
          <a:xfrm rot="5400000">
            <a:off x="3941119" y="2861965"/>
            <a:ext cx="37207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3929559" y="4147641"/>
            <a:ext cx="37207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2844800" y="2814747"/>
            <a:ext cx="933207" cy="1414353"/>
          </a:xfrm>
          <a:custGeom>
            <a:avLst/>
            <a:gdLst>
              <a:gd name="connsiteX0" fmla="*/ 949301 w 952791"/>
              <a:gd name="connsiteY0" fmla="*/ 1138928 h 1435585"/>
              <a:gd name="connsiteX1" fmla="*/ 844598 w 952791"/>
              <a:gd name="connsiteY1" fmla="*/ 1376253 h 1435585"/>
              <a:gd name="connsiteX2" fmla="*/ 300146 w 952791"/>
              <a:gd name="connsiteY2" fmla="*/ 1397194 h 1435585"/>
              <a:gd name="connsiteX3" fmla="*/ 69801 w 952791"/>
              <a:gd name="connsiteY3" fmla="*/ 1145908 h 1435585"/>
              <a:gd name="connsiteX4" fmla="*/ 34901 w 952791"/>
              <a:gd name="connsiteY4" fmla="*/ 308290 h 1435585"/>
              <a:gd name="connsiteX5" fmla="*/ 279206 w 952791"/>
              <a:gd name="connsiteY5" fmla="*/ 50024 h 1435585"/>
              <a:gd name="connsiteX6" fmla="*/ 642174 w 952791"/>
              <a:gd name="connsiteY6" fmla="*/ 8143 h 1435585"/>
              <a:gd name="connsiteX7" fmla="*/ 823658 w 952791"/>
              <a:gd name="connsiteY7" fmla="*/ 77945 h 1435585"/>
              <a:gd name="connsiteX8" fmla="*/ 893459 w 952791"/>
              <a:gd name="connsiteY8" fmla="*/ 210568 h 1435585"/>
              <a:gd name="connsiteX0" fmla="*/ 949301 w 952791"/>
              <a:gd name="connsiteY0" fmla="*/ 1156960 h 1453617"/>
              <a:gd name="connsiteX1" fmla="*/ 844598 w 952791"/>
              <a:gd name="connsiteY1" fmla="*/ 1394285 h 1453617"/>
              <a:gd name="connsiteX2" fmla="*/ 300146 w 952791"/>
              <a:gd name="connsiteY2" fmla="*/ 1415226 h 1453617"/>
              <a:gd name="connsiteX3" fmla="*/ 69801 w 952791"/>
              <a:gd name="connsiteY3" fmla="*/ 1163940 h 1453617"/>
              <a:gd name="connsiteX4" fmla="*/ 34901 w 952791"/>
              <a:gd name="connsiteY4" fmla="*/ 326322 h 1453617"/>
              <a:gd name="connsiteX5" fmla="*/ 279206 w 952791"/>
              <a:gd name="connsiteY5" fmla="*/ 68056 h 1453617"/>
              <a:gd name="connsiteX6" fmla="*/ 602038 w 952791"/>
              <a:gd name="connsiteY6" fmla="*/ 4653 h 1453617"/>
              <a:gd name="connsiteX7" fmla="*/ 823658 w 952791"/>
              <a:gd name="connsiteY7" fmla="*/ 95977 h 1453617"/>
              <a:gd name="connsiteX8" fmla="*/ 893459 w 952791"/>
              <a:gd name="connsiteY8" fmla="*/ 228600 h 1453617"/>
              <a:gd name="connsiteX0" fmla="*/ 918085 w 921575"/>
              <a:gd name="connsiteY0" fmla="*/ 1156960 h 1453617"/>
              <a:gd name="connsiteX1" fmla="*/ 813382 w 921575"/>
              <a:gd name="connsiteY1" fmla="*/ 1394285 h 1453617"/>
              <a:gd name="connsiteX2" fmla="*/ 268930 w 921575"/>
              <a:gd name="connsiteY2" fmla="*/ 1415226 h 1453617"/>
              <a:gd name="connsiteX3" fmla="*/ 38585 w 921575"/>
              <a:gd name="connsiteY3" fmla="*/ 1163940 h 1453617"/>
              <a:gd name="connsiteX4" fmla="*/ 37422 w 921575"/>
              <a:gd name="connsiteY4" fmla="*/ 309453 h 1453617"/>
              <a:gd name="connsiteX5" fmla="*/ 247990 w 921575"/>
              <a:gd name="connsiteY5" fmla="*/ 68056 h 1453617"/>
              <a:gd name="connsiteX6" fmla="*/ 570822 w 921575"/>
              <a:gd name="connsiteY6" fmla="*/ 4653 h 1453617"/>
              <a:gd name="connsiteX7" fmla="*/ 792442 w 921575"/>
              <a:gd name="connsiteY7" fmla="*/ 95977 h 1453617"/>
              <a:gd name="connsiteX8" fmla="*/ 862243 w 921575"/>
              <a:gd name="connsiteY8" fmla="*/ 228600 h 1453617"/>
              <a:gd name="connsiteX0" fmla="*/ 918085 w 919830"/>
              <a:gd name="connsiteY0" fmla="*/ 1156960 h 1450612"/>
              <a:gd name="connsiteX1" fmla="*/ 723222 w 919830"/>
              <a:gd name="connsiteY1" fmla="*/ 1376253 h 1450612"/>
              <a:gd name="connsiteX2" fmla="*/ 268930 w 919830"/>
              <a:gd name="connsiteY2" fmla="*/ 1415226 h 1450612"/>
              <a:gd name="connsiteX3" fmla="*/ 38585 w 919830"/>
              <a:gd name="connsiteY3" fmla="*/ 1163940 h 1450612"/>
              <a:gd name="connsiteX4" fmla="*/ 37422 w 919830"/>
              <a:gd name="connsiteY4" fmla="*/ 309453 h 1450612"/>
              <a:gd name="connsiteX5" fmla="*/ 247990 w 919830"/>
              <a:gd name="connsiteY5" fmla="*/ 68056 h 1450612"/>
              <a:gd name="connsiteX6" fmla="*/ 570822 w 919830"/>
              <a:gd name="connsiteY6" fmla="*/ 4653 h 1450612"/>
              <a:gd name="connsiteX7" fmla="*/ 792442 w 919830"/>
              <a:gd name="connsiteY7" fmla="*/ 95977 h 1450612"/>
              <a:gd name="connsiteX8" fmla="*/ 862243 w 919830"/>
              <a:gd name="connsiteY8" fmla="*/ 228600 h 1450612"/>
              <a:gd name="connsiteX0" fmla="*/ 930300 w 932045"/>
              <a:gd name="connsiteY0" fmla="*/ 1156960 h 1412802"/>
              <a:gd name="connsiteX1" fmla="*/ 735437 w 932045"/>
              <a:gd name="connsiteY1" fmla="*/ 1376253 h 1412802"/>
              <a:gd name="connsiteX2" fmla="*/ 354437 w 932045"/>
              <a:gd name="connsiteY2" fmla="*/ 1376253 h 1412802"/>
              <a:gd name="connsiteX3" fmla="*/ 50800 w 932045"/>
              <a:gd name="connsiteY3" fmla="*/ 1163940 h 1412802"/>
              <a:gd name="connsiteX4" fmla="*/ 49637 w 932045"/>
              <a:gd name="connsiteY4" fmla="*/ 309453 h 1412802"/>
              <a:gd name="connsiteX5" fmla="*/ 260205 w 932045"/>
              <a:gd name="connsiteY5" fmla="*/ 68056 h 1412802"/>
              <a:gd name="connsiteX6" fmla="*/ 583037 w 932045"/>
              <a:gd name="connsiteY6" fmla="*/ 4653 h 1412802"/>
              <a:gd name="connsiteX7" fmla="*/ 804657 w 932045"/>
              <a:gd name="connsiteY7" fmla="*/ 95977 h 1412802"/>
              <a:gd name="connsiteX8" fmla="*/ 874458 w 932045"/>
              <a:gd name="connsiteY8" fmla="*/ 228600 h 1412802"/>
              <a:gd name="connsiteX0" fmla="*/ 931462 w 933207"/>
              <a:gd name="connsiteY0" fmla="*/ 1156960 h 1414353"/>
              <a:gd name="connsiteX1" fmla="*/ 736599 w 933207"/>
              <a:gd name="connsiteY1" fmla="*/ 1376253 h 1414353"/>
              <a:gd name="connsiteX2" fmla="*/ 355599 w 933207"/>
              <a:gd name="connsiteY2" fmla="*/ 1376253 h 1414353"/>
              <a:gd name="connsiteX3" fmla="*/ 50800 w 933207"/>
              <a:gd name="connsiteY3" fmla="*/ 1147653 h 1414353"/>
              <a:gd name="connsiteX4" fmla="*/ 50799 w 933207"/>
              <a:gd name="connsiteY4" fmla="*/ 309453 h 1414353"/>
              <a:gd name="connsiteX5" fmla="*/ 261367 w 933207"/>
              <a:gd name="connsiteY5" fmla="*/ 68056 h 1414353"/>
              <a:gd name="connsiteX6" fmla="*/ 584199 w 933207"/>
              <a:gd name="connsiteY6" fmla="*/ 4653 h 1414353"/>
              <a:gd name="connsiteX7" fmla="*/ 805819 w 933207"/>
              <a:gd name="connsiteY7" fmla="*/ 95977 h 1414353"/>
              <a:gd name="connsiteX8" fmla="*/ 875620 w 933207"/>
              <a:gd name="connsiteY8" fmla="*/ 228600 h 1414353"/>
              <a:gd name="connsiteX0" fmla="*/ 931462 w 933207"/>
              <a:gd name="connsiteY0" fmla="*/ 1156960 h 1414353"/>
              <a:gd name="connsiteX1" fmla="*/ 736599 w 933207"/>
              <a:gd name="connsiteY1" fmla="*/ 1376253 h 1414353"/>
              <a:gd name="connsiteX2" fmla="*/ 355599 w 933207"/>
              <a:gd name="connsiteY2" fmla="*/ 1376253 h 1414353"/>
              <a:gd name="connsiteX3" fmla="*/ 50800 w 933207"/>
              <a:gd name="connsiteY3" fmla="*/ 1147653 h 1414353"/>
              <a:gd name="connsiteX4" fmla="*/ 50800 w 933207"/>
              <a:gd name="connsiteY4" fmla="*/ 385653 h 1414353"/>
              <a:gd name="connsiteX5" fmla="*/ 261367 w 933207"/>
              <a:gd name="connsiteY5" fmla="*/ 68056 h 1414353"/>
              <a:gd name="connsiteX6" fmla="*/ 584199 w 933207"/>
              <a:gd name="connsiteY6" fmla="*/ 4653 h 1414353"/>
              <a:gd name="connsiteX7" fmla="*/ 805819 w 933207"/>
              <a:gd name="connsiteY7" fmla="*/ 95977 h 1414353"/>
              <a:gd name="connsiteX8" fmla="*/ 875620 w 933207"/>
              <a:gd name="connsiteY8" fmla="*/ 228600 h 141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3207" h="1414353">
                <a:moveTo>
                  <a:pt x="931462" y="1156960"/>
                </a:moveTo>
                <a:cubicBezTo>
                  <a:pt x="933207" y="1254100"/>
                  <a:pt x="832576" y="1339704"/>
                  <a:pt x="736599" y="1376253"/>
                </a:cubicBezTo>
                <a:cubicBezTo>
                  <a:pt x="640622" y="1412802"/>
                  <a:pt x="469899" y="1414353"/>
                  <a:pt x="355599" y="1376253"/>
                </a:cubicBezTo>
                <a:cubicBezTo>
                  <a:pt x="241299" y="1338153"/>
                  <a:pt x="101600" y="1312753"/>
                  <a:pt x="50800" y="1147653"/>
                </a:cubicBezTo>
                <a:cubicBezTo>
                  <a:pt x="0" y="982553"/>
                  <a:pt x="15706" y="565586"/>
                  <a:pt x="50800" y="385653"/>
                </a:cubicBezTo>
                <a:cubicBezTo>
                  <a:pt x="85894" y="205720"/>
                  <a:pt x="172467" y="131556"/>
                  <a:pt x="261367" y="68056"/>
                </a:cubicBezTo>
                <a:cubicBezTo>
                  <a:pt x="350267" y="4556"/>
                  <a:pt x="493457" y="0"/>
                  <a:pt x="584199" y="4653"/>
                </a:cubicBezTo>
                <a:cubicBezTo>
                  <a:pt x="674941" y="9306"/>
                  <a:pt x="757249" y="58653"/>
                  <a:pt x="805819" y="95977"/>
                </a:cubicBezTo>
                <a:cubicBezTo>
                  <a:pt x="854389" y="133301"/>
                  <a:pt x="861660" y="179157"/>
                  <a:pt x="875620" y="22860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DA785C-DB1E-4F63-8676-C166F03E6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72" y="1524000"/>
            <a:ext cx="2276670" cy="29288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09ABC3-C808-4B91-A7E8-A7374060E8BC}"/>
              </a:ext>
            </a:extLst>
          </p:cNvPr>
          <p:cNvSpPr txBox="1"/>
          <p:nvPr/>
        </p:nvSpPr>
        <p:spPr>
          <a:xfrm>
            <a:off x="1237719" y="3324999"/>
            <a:ext cx="164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33CC"/>
                </a:solidFill>
              </a:rPr>
              <a:t>a+b</a:t>
            </a:r>
            <a:r>
              <a:rPr lang="en-US" b="1" dirty="0">
                <a:solidFill>
                  <a:srgbClr val="0033CC"/>
                </a:solidFill>
              </a:rPr>
              <a:t> is available</a:t>
            </a:r>
            <a:endParaRPr lang="en-CA" b="1" dirty="0">
              <a:solidFill>
                <a:srgbClr val="0033CC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5C0B9-32E5-4DA1-9705-8D70719B369A}"/>
              </a:ext>
            </a:extLst>
          </p:cNvPr>
          <p:cNvSpPr txBox="1"/>
          <p:nvPr/>
        </p:nvSpPr>
        <p:spPr>
          <a:xfrm>
            <a:off x="4432749" y="2672834"/>
            <a:ext cx="211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33CC"/>
                </a:solidFill>
              </a:rPr>
              <a:t>a+b</a:t>
            </a:r>
            <a:r>
              <a:rPr lang="en-US" b="1" dirty="0">
                <a:solidFill>
                  <a:srgbClr val="0033CC"/>
                </a:solidFill>
              </a:rPr>
              <a:t> is NOT available</a:t>
            </a:r>
            <a:endParaRPr lang="en-CA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51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Partial Redundancy Elimination (PRE)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The Method: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Insert Computations to make partially redundant expression(s) fully redundant.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Eliminate redundant expression(s).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Issues [Outline of Lecture]: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expression occurrences are candidates for elimination?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Where can we safely insert computations?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Where do we want to insert them?</a:t>
            </a:r>
          </a:p>
          <a:p>
            <a:pPr>
              <a:lnSpc>
                <a:spcPct val="150000"/>
              </a:lnSpc>
            </a:pPr>
            <a:r>
              <a:rPr lang="en-US" dirty="0"/>
              <a:t>For this lecture, we assume one expression of interest, </a:t>
            </a:r>
            <a:r>
              <a:rPr lang="en-US" dirty="0" err="1"/>
              <a:t>a+b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practice, with some restrictions, can do many expressions in parallel.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98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Occurrences Might Be Eliminated?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</a:t>
            </a:r>
            <a:r>
              <a:rPr lang="en-US" dirty="0">
                <a:solidFill>
                  <a:srgbClr val="0000FF"/>
                </a:solidFill>
              </a:rPr>
              <a:t>CSE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E is </a:t>
            </a:r>
            <a:r>
              <a:rPr lang="en-US" b="1" dirty="0">
                <a:solidFill>
                  <a:srgbClr val="0000FF"/>
                </a:solidFill>
              </a:rPr>
              <a:t>available</a:t>
            </a:r>
            <a:r>
              <a:rPr lang="en-US" b="1" dirty="0"/>
              <a:t> </a:t>
            </a:r>
            <a:r>
              <a:rPr lang="en-US" dirty="0"/>
              <a:t>at P if it is previously evaluated along </a:t>
            </a:r>
            <a:r>
              <a:rPr lang="en-US" b="1" dirty="0">
                <a:solidFill>
                  <a:srgbClr val="FF3399"/>
                </a:solidFill>
              </a:rPr>
              <a:t>every</a:t>
            </a:r>
            <a:r>
              <a:rPr lang="en-US" b="1" dirty="0"/>
              <a:t> </a:t>
            </a:r>
            <a:r>
              <a:rPr lang="en-US" dirty="0"/>
              <a:t>path to P, with no subsequent redefinitions of operands.</a:t>
            </a:r>
          </a:p>
          <a:p>
            <a:pPr lvl="1"/>
            <a:r>
              <a:rPr lang="en-US" dirty="0"/>
              <a:t>If so, we can eliminate computation at P.</a:t>
            </a:r>
          </a:p>
          <a:p>
            <a:pPr>
              <a:lnSpc>
                <a:spcPct val="150000"/>
              </a:lnSpc>
            </a:pPr>
            <a:r>
              <a:rPr lang="en-US" dirty="0"/>
              <a:t>In </a:t>
            </a:r>
            <a:r>
              <a:rPr lang="en-US" dirty="0">
                <a:solidFill>
                  <a:srgbClr val="0000FF"/>
                </a:solidFill>
              </a:rPr>
              <a:t>PRE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E is </a:t>
            </a:r>
            <a:r>
              <a:rPr lang="en-US" b="1" dirty="0">
                <a:solidFill>
                  <a:srgbClr val="0000FF"/>
                </a:solidFill>
              </a:rPr>
              <a:t>partially available</a:t>
            </a:r>
            <a:r>
              <a:rPr lang="en-US" b="1" dirty="0"/>
              <a:t> </a:t>
            </a:r>
            <a:r>
              <a:rPr lang="en-US" dirty="0"/>
              <a:t>at P if it is previously evaluated along </a:t>
            </a:r>
            <a:r>
              <a:rPr lang="en-US" b="1" dirty="0">
                <a:solidFill>
                  <a:srgbClr val="FF3399"/>
                </a:solidFill>
              </a:rPr>
              <a:t>at least one</a:t>
            </a:r>
            <a:r>
              <a:rPr lang="en-US" b="1" dirty="0"/>
              <a:t> </a:t>
            </a:r>
            <a:r>
              <a:rPr lang="en-US" dirty="0"/>
              <a:t>path to P, with no subsequent redefinitions of operands.</a:t>
            </a:r>
          </a:p>
          <a:p>
            <a:pPr lvl="1"/>
            <a:r>
              <a:rPr lang="en-US" dirty="0"/>
              <a:t>If so, we might be able to eliminate computation at P, if we can insert computations to make it fully redundant.</a:t>
            </a:r>
          </a:p>
          <a:p>
            <a:pPr>
              <a:spcBef>
                <a:spcPts val="600"/>
              </a:spcBef>
            </a:pPr>
            <a:r>
              <a:rPr lang="en-US" dirty="0"/>
              <a:t>Occurrences of E where E is </a:t>
            </a:r>
            <a:r>
              <a:rPr lang="en-US" dirty="0">
                <a:solidFill>
                  <a:srgbClr val="0000FF"/>
                </a:solidFill>
              </a:rPr>
              <a:t>partially available </a:t>
            </a:r>
            <a:r>
              <a:rPr lang="en-US" dirty="0"/>
              <a:t>are candidates for elimination.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8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Goals: </a:t>
            </a:r>
          </a:p>
          <a:p>
            <a:pPr lvl="1"/>
            <a:r>
              <a:rPr lang="en-US" dirty="0"/>
              <a:t>Define a loop in graph-theoretic terms (control flow graph)</a:t>
            </a:r>
          </a:p>
          <a:p>
            <a:pPr lvl="1"/>
            <a:r>
              <a:rPr lang="en-US" dirty="0"/>
              <a:t>Not sensitive to input syntax</a:t>
            </a:r>
          </a:p>
          <a:p>
            <a:pPr lvl="1"/>
            <a:r>
              <a:rPr lang="en-US" dirty="0"/>
              <a:t>A uniform treatment for all loops: DO, while, </a:t>
            </a:r>
            <a:r>
              <a:rPr lang="en-US" dirty="0" err="1"/>
              <a:t>goto’s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Not every cycle is a “loop” from an optimization perspective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Intuitive properties of a loop</a:t>
            </a:r>
          </a:p>
          <a:p>
            <a:pPr lvl="1"/>
            <a:r>
              <a:rPr lang="en-US" dirty="0"/>
              <a:t>single entry point</a:t>
            </a:r>
          </a:p>
          <a:p>
            <a:pPr lvl="1"/>
            <a:r>
              <a:rPr lang="en-US" dirty="0"/>
              <a:t>edges must form at least a cycle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218379"/>
            <a:ext cx="990600" cy="1658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5017EE8-5274-4F40-BB08-C56004A26B1F}"/>
              </a:ext>
            </a:extLst>
          </p:cNvPr>
          <p:cNvSpPr/>
          <p:nvPr/>
        </p:nvSpPr>
        <p:spPr>
          <a:xfrm rot="3641767">
            <a:off x="3151100" y="3953153"/>
            <a:ext cx="1524000" cy="65581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276219-21A9-48F1-A4A0-7CBF3C09070A}"/>
              </a:ext>
            </a:extLst>
          </p:cNvPr>
          <p:cNvSpPr txBox="1"/>
          <p:nvPr/>
        </p:nvSpPr>
        <p:spPr>
          <a:xfrm>
            <a:off x="2362200" y="3962400"/>
            <a:ext cx="89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Is this a loop?</a:t>
            </a:r>
            <a:endParaRPr lang="en-CA" dirty="0">
              <a:solidFill>
                <a:srgbClr val="0000FF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86A3C5-7214-43EC-981A-3BC427C455E8}"/>
              </a:ext>
            </a:extLst>
          </p:cNvPr>
          <p:cNvSpPr/>
          <p:nvPr/>
        </p:nvSpPr>
        <p:spPr>
          <a:xfrm rot="5400000">
            <a:off x="3650895" y="4205993"/>
            <a:ext cx="990599" cy="655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9B105A-0C2E-42B0-9CCD-49072366494A}"/>
              </a:ext>
            </a:extLst>
          </p:cNvPr>
          <p:cNvSpPr txBox="1"/>
          <p:nvPr/>
        </p:nvSpPr>
        <p:spPr>
          <a:xfrm>
            <a:off x="4713199" y="3982454"/>
            <a:ext cx="89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 this a loop?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9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 Partially Available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9513"/>
            <a:ext cx="7924800" cy="3800277"/>
          </a:xfrm>
        </p:spPr>
        <p:txBody>
          <a:bodyPr>
            <a:normAutofit fontScale="85000" lnSpcReduction="10000"/>
          </a:bodyPr>
          <a:lstStyle/>
          <a:p>
            <a:r>
              <a:rPr lang="en-US" sz="2400" b="1" dirty="0"/>
              <a:t>Forward flow problem</a:t>
            </a:r>
          </a:p>
          <a:p>
            <a:pPr lvl="1"/>
            <a:r>
              <a:rPr lang="en-US" sz="1600" b="1" dirty="0">
                <a:solidFill>
                  <a:srgbClr val="0000FF"/>
                </a:solidFill>
              </a:rPr>
              <a:t>Lattice</a:t>
            </a:r>
            <a:r>
              <a:rPr lang="en-US" sz="1600" b="1" dirty="0"/>
              <a:t> = { 0, 1 }, </a:t>
            </a:r>
            <a:r>
              <a:rPr lang="en-US" sz="1600" b="1" dirty="0">
                <a:solidFill>
                  <a:srgbClr val="0000FF"/>
                </a:solidFill>
              </a:rPr>
              <a:t>meet</a:t>
            </a:r>
            <a:r>
              <a:rPr lang="en-US" sz="1600" b="1" dirty="0"/>
              <a:t> is </a:t>
            </a:r>
            <a:r>
              <a:rPr lang="en-US" sz="1600" b="1" dirty="0">
                <a:solidFill>
                  <a:srgbClr val="FF3399"/>
                </a:solidFill>
              </a:rPr>
              <a:t>union</a:t>
            </a:r>
            <a:r>
              <a:rPr lang="en-US" sz="1600" b="1" dirty="0"/>
              <a:t> (</a:t>
            </a:r>
            <a:r>
              <a:rPr lang="en-US" sz="1600" b="1" dirty="0">
                <a:sym typeface="Symbol"/>
              </a:rPr>
              <a:t></a:t>
            </a:r>
            <a:r>
              <a:rPr lang="en-US" sz="1600" b="1" dirty="0"/>
              <a:t>), </a:t>
            </a:r>
            <a:r>
              <a:rPr lang="en-US" sz="1600" b="1" dirty="0">
                <a:solidFill>
                  <a:srgbClr val="0000FF"/>
                </a:solidFill>
              </a:rPr>
              <a:t>Top </a:t>
            </a:r>
            <a:r>
              <a:rPr lang="en-US" sz="1600" b="1" dirty="0"/>
              <a:t>= 0 (not PAVAIL), </a:t>
            </a:r>
            <a:r>
              <a:rPr lang="en-US" sz="1600" b="1" dirty="0">
                <a:solidFill>
                  <a:srgbClr val="0000FF"/>
                </a:solidFill>
              </a:rPr>
              <a:t>entry</a:t>
            </a:r>
            <a:r>
              <a:rPr lang="en-US" sz="1600" b="1" dirty="0"/>
              <a:t> = 0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PAVOUT[</a:t>
            </a:r>
            <a:r>
              <a:rPr lang="en-US" dirty="0" err="1"/>
              <a:t>i</a:t>
            </a:r>
            <a:r>
              <a:rPr lang="en-US" dirty="0"/>
              <a:t>] = (PAVIN[</a:t>
            </a:r>
            <a:r>
              <a:rPr lang="en-US" dirty="0" err="1"/>
              <a:t>i</a:t>
            </a:r>
            <a:r>
              <a:rPr lang="en-US" dirty="0"/>
              <a:t>] – KILL[</a:t>
            </a:r>
            <a:r>
              <a:rPr lang="en-US" dirty="0" err="1"/>
              <a:t>i</a:t>
            </a:r>
            <a:r>
              <a:rPr lang="en-US" dirty="0"/>
              <a:t>]) </a:t>
            </a:r>
            <a:r>
              <a:rPr lang="en-US" dirty="0">
                <a:sym typeface="Symbol"/>
              </a:rPr>
              <a:t> AVLOC[</a:t>
            </a:r>
            <a:r>
              <a:rPr lang="en-US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]</a:t>
            </a:r>
          </a:p>
          <a:p>
            <a:pPr lvl="2">
              <a:lnSpc>
                <a:spcPct val="200000"/>
              </a:lnSpc>
            </a:pPr>
            <a:r>
              <a:rPr lang="en-US" dirty="0">
                <a:sym typeface="Symbol"/>
              </a:rPr>
              <a:t>PAVIN[</a:t>
            </a:r>
            <a:r>
              <a:rPr lang="en-US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] =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For a block: </a:t>
            </a:r>
            <a:r>
              <a:rPr lang="en-US" sz="2400" dirty="0"/>
              <a:t>Expression is </a:t>
            </a:r>
            <a:r>
              <a:rPr lang="en-US" sz="2400" b="1" dirty="0">
                <a:solidFill>
                  <a:srgbClr val="0000FF"/>
                </a:solidFill>
              </a:rPr>
              <a:t>locally available</a:t>
            </a:r>
            <a:r>
              <a:rPr lang="en-US" sz="2400" b="1" dirty="0"/>
              <a:t> (</a:t>
            </a:r>
            <a:r>
              <a:rPr lang="en-US" sz="2400" b="1" dirty="0">
                <a:solidFill>
                  <a:srgbClr val="0000FF"/>
                </a:solidFill>
              </a:rPr>
              <a:t>AVLOC</a:t>
            </a:r>
            <a:r>
              <a:rPr lang="en-US" sz="2400" b="1" dirty="0"/>
              <a:t>) </a:t>
            </a:r>
            <a:r>
              <a:rPr lang="en-US" sz="2400" dirty="0"/>
              <a:t>downwards exposed; Expression is killed (</a:t>
            </a:r>
            <a:r>
              <a:rPr lang="en-US" sz="2400" b="1" dirty="0">
                <a:solidFill>
                  <a:srgbClr val="0000FF"/>
                </a:solidFill>
              </a:rPr>
              <a:t>KILL</a:t>
            </a:r>
            <a:r>
              <a:rPr lang="en-US" sz="2400" b="1" dirty="0"/>
              <a:t>) </a:t>
            </a:r>
            <a:r>
              <a:rPr lang="en-US" sz="2400" dirty="0"/>
              <a:t>if any assignments to operands</a:t>
            </a:r>
            <a:r>
              <a:rPr lang="en-US" sz="2400" b="1" dirty="0"/>
              <a:t>.</a:t>
            </a:r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0931" y="2209800"/>
            <a:ext cx="5902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ym typeface="Symbol"/>
              </a:rPr>
              <a:t></a:t>
            </a:r>
            <a:endParaRPr lang="en-US" sz="6600" dirty="0"/>
          </a:p>
        </p:txBody>
      </p:sp>
      <p:sp>
        <p:nvSpPr>
          <p:cNvPr id="8" name="TextBox 7"/>
          <p:cNvSpPr txBox="1"/>
          <p:nvPr/>
        </p:nvSpPr>
        <p:spPr>
          <a:xfrm>
            <a:off x="3381553" y="2403396"/>
            <a:ext cx="2311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/>
              </a:rPr>
              <a:t>      0                      </a:t>
            </a:r>
            <a:r>
              <a:rPr lang="en-US" sz="1600" i="1" dirty="0" err="1">
                <a:latin typeface="Calibri"/>
              </a:rPr>
              <a:t>i</a:t>
            </a:r>
            <a:r>
              <a:rPr lang="en-US" sz="1600" i="1" dirty="0">
                <a:latin typeface="Calibri"/>
              </a:rPr>
              <a:t> = entry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5044" y="2784396"/>
            <a:ext cx="2574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ym typeface="Symbol"/>
              </a:rPr>
              <a:t></a:t>
            </a:r>
            <a:r>
              <a:rPr lang="en-US" b="1" dirty="0">
                <a:sym typeface="Symbol"/>
              </a:rPr>
              <a:t> </a:t>
            </a:r>
            <a:r>
              <a:rPr lang="en-US" sz="1600" b="1" dirty="0">
                <a:sym typeface="Symbol"/>
              </a:rPr>
              <a:t>  </a:t>
            </a:r>
            <a:r>
              <a:rPr lang="en-US" sz="1600" dirty="0">
                <a:latin typeface="Calibri"/>
                <a:sym typeface="Symbol"/>
              </a:rPr>
              <a:t>PAVOUT[p]     </a:t>
            </a:r>
            <a:r>
              <a:rPr lang="en-US" sz="1600" i="1" dirty="0">
                <a:latin typeface="Calibri"/>
                <a:sym typeface="Symbol"/>
              </a:rPr>
              <a:t>otherwise</a:t>
            </a:r>
            <a:endParaRPr lang="en-US" sz="1600" i="1" dirty="0"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1931" y="3089196"/>
            <a:ext cx="888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Calibri"/>
              </a:rPr>
              <a:t>p </a:t>
            </a:r>
            <a:r>
              <a:rPr lang="en-US" sz="1100" i="1" dirty="0">
                <a:latin typeface="Calibri"/>
                <a:sym typeface="Symbol"/>
              </a:rPr>
              <a:t></a:t>
            </a:r>
            <a:r>
              <a:rPr lang="en-US" sz="1100" i="1" dirty="0">
                <a:latin typeface="Calibri"/>
              </a:rPr>
              <a:t> </a:t>
            </a:r>
            <a:r>
              <a:rPr lang="en-US" sz="1100" i="1" dirty="0" err="1">
                <a:latin typeface="Calibri"/>
              </a:rPr>
              <a:t>preds</a:t>
            </a:r>
            <a:r>
              <a:rPr lang="en-US" sz="1100" i="1" dirty="0">
                <a:latin typeface="Calibri"/>
              </a:rPr>
              <a:t>(</a:t>
            </a:r>
            <a:r>
              <a:rPr lang="en-US" sz="1100" i="1" dirty="0" err="1">
                <a:latin typeface="Calibri"/>
              </a:rPr>
              <a:t>i</a:t>
            </a:r>
            <a:r>
              <a:rPr lang="en-US" sz="1100" i="1" dirty="0">
                <a:latin typeface="Calibri"/>
              </a:rPr>
              <a:t>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556693" y="4590654"/>
            <a:ext cx="1701107" cy="1657746"/>
            <a:chOff x="3480493" y="4267200"/>
            <a:chExt cx="1701107" cy="1657746"/>
          </a:xfrm>
        </p:grpSpPr>
        <p:sp>
          <p:nvSpPr>
            <p:cNvPr id="11" name="TextBox 10"/>
            <p:cNvSpPr txBox="1"/>
            <p:nvPr/>
          </p:nvSpPr>
          <p:spPr>
            <a:xfrm>
              <a:off x="3480493" y="4638476"/>
              <a:ext cx="1701107" cy="9233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… = a + b 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= …</a:t>
              </a: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2" name="Straight Arrow Connector 11"/>
            <p:cNvCxnSpPr>
              <a:endCxn id="11" idx="0"/>
            </p:cNvCxnSpPr>
            <p:nvPr/>
          </p:nvCxnSpPr>
          <p:spPr>
            <a:xfrm rot="5400000">
              <a:off x="4145808" y="4452440"/>
              <a:ext cx="371275" cy="79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4133452" y="5738117"/>
              <a:ext cx="37207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194493" y="4590655"/>
            <a:ext cx="1701107" cy="1657745"/>
            <a:chOff x="1423093" y="4267201"/>
            <a:chExt cx="1701107" cy="1657745"/>
          </a:xfrm>
        </p:grpSpPr>
        <p:sp>
          <p:nvSpPr>
            <p:cNvPr id="14" name="TextBox 13"/>
            <p:cNvSpPr txBox="1"/>
            <p:nvPr/>
          </p:nvSpPr>
          <p:spPr>
            <a:xfrm>
              <a:off x="1423093" y="4638476"/>
              <a:ext cx="1701107" cy="9233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= …     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… = a + b</a:t>
              </a: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endCxn id="14" idx="0"/>
            </p:cNvCxnSpPr>
            <p:nvPr/>
          </p:nvCxnSpPr>
          <p:spPr>
            <a:xfrm rot="5400000">
              <a:off x="2088413" y="4452435"/>
              <a:ext cx="371276" cy="80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2076052" y="5738117"/>
              <a:ext cx="37207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19800" y="4590654"/>
            <a:ext cx="1701107" cy="1657746"/>
            <a:chOff x="5537893" y="4267200"/>
            <a:chExt cx="1701107" cy="1657746"/>
          </a:xfrm>
        </p:grpSpPr>
        <p:sp>
          <p:nvSpPr>
            <p:cNvPr id="17" name="TextBox 16"/>
            <p:cNvSpPr txBox="1"/>
            <p:nvPr/>
          </p:nvSpPr>
          <p:spPr>
            <a:xfrm>
              <a:off x="5537893" y="4638476"/>
              <a:ext cx="1701107" cy="9233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     </a:t>
              </a: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8" name="Straight Arrow Connector 17"/>
            <p:cNvCxnSpPr>
              <a:endCxn id="17" idx="0"/>
            </p:cNvCxnSpPr>
            <p:nvPr/>
          </p:nvCxnSpPr>
          <p:spPr>
            <a:xfrm rot="5400000">
              <a:off x="6203211" y="4452436"/>
              <a:ext cx="371276" cy="80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>
              <a:off x="6190852" y="5738117"/>
              <a:ext cx="37207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3051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Availability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307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For expression </a:t>
            </a:r>
            <a:r>
              <a:rPr lang="en-US" b="1" dirty="0" err="1"/>
              <a:t>a+b</a:t>
            </a:r>
            <a:r>
              <a:rPr lang="en-US" b="1" dirty="0"/>
              <a:t>.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Occurrence in loop is partially redundant.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2400" y="2895600"/>
            <a:ext cx="170110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t1 = a + b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2400" y="1715869"/>
            <a:ext cx="1701107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 = …    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>
            <a:stCxn id="8" idx="2"/>
            <a:endCxn id="7" idx="0"/>
          </p:cNvCxnSpPr>
          <p:nvPr/>
        </p:nvCxnSpPr>
        <p:spPr>
          <a:xfrm rot="5400000">
            <a:off x="2006254" y="2628900"/>
            <a:ext cx="5334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2032794" y="4037806"/>
            <a:ext cx="4572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990600" y="2662347"/>
            <a:ext cx="933207" cy="1414353"/>
          </a:xfrm>
          <a:custGeom>
            <a:avLst/>
            <a:gdLst>
              <a:gd name="connsiteX0" fmla="*/ 949301 w 952791"/>
              <a:gd name="connsiteY0" fmla="*/ 1138928 h 1435585"/>
              <a:gd name="connsiteX1" fmla="*/ 844598 w 952791"/>
              <a:gd name="connsiteY1" fmla="*/ 1376253 h 1435585"/>
              <a:gd name="connsiteX2" fmla="*/ 300146 w 952791"/>
              <a:gd name="connsiteY2" fmla="*/ 1397194 h 1435585"/>
              <a:gd name="connsiteX3" fmla="*/ 69801 w 952791"/>
              <a:gd name="connsiteY3" fmla="*/ 1145908 h 1435585"/>
              <a:gd name="connsiteX4" fmla="*/ 34901 w 952791"/>
              <a:gd name="connsiteY4" fmla="*/ 308290 h 1435585"/>
              <a:gd name="connsiteX5" fmla="*/ 279206 w 952791"/>
              <a:gd name="connsiteY5" fmla="*/ 50024 h 1435585"/>
              <a:gd name="connsiteX6" fmla="*/ 642174 w 952791"/>
              <a:gd name="connsiteY6" fmla="*/ 8143 h 1435585"/>
              <a:gd name="connsiteX7" fmla="*/ 823658 w 952791"/>
              <a:gd name="connsiteY7" fmla="*/ 77945 h 1435585"/>
              <a:gd name="connsiteX8" fmla="*/ 893459 w 952791"/>
              <a:gd name="connsiteY8" fmla="*/ 210568 h 1435585"/>
              <a:gd name="connsiteX0" fmla="*/ 949301 w 952791"/>
              <a:gd name="connsiteY0" fmla="*/ 1156960 h 1453617"/>
              <a:gd name="connsiteX1" fmla="*/ 844598 w 952791"/>
              <a:gd name="connsiteY1" fmla="*/ 1394285 h 1453617"/>
              <a:gd name="connsiteX2" fmla="*/ 300146 w 952791"/>
              <a:gd name="connsiteY2" fmla="*/ 1415226 h 1453617"/>
              <a:gd name="connsiteX3" fmla="*/ 69801 w 952791"/>
              <a:gd name="connsiteY3" fmla="*/ 1163940 h 1453617"/>
              <a:gd name="connsiteX4" fmla="*/ 34901 w 952791"/>
              <a:gd name="connsiteY4" fmla="*/ 326322 h 1453617"/>
              <a:gd name="connsiteX5" fmla="*/ 279206 w 952791"/>
              <a:gd name="connsiteY5" fmla="*/ 68056 h 1453617"/>
              <a:gd name="connsiteX6" fmla="*/ 602038 w 952791"/>
              <a:gd name="connsiteY6" fmla="*/ 4653 h 1453617"/>
              <a:gd name="connsiteX7" fmla="*/ 823658 w 952791"/>
              <a:gd name="connsiteY7" fmla="*/ 95977 h 1453617"/>
              <a:gd name="connsiteX8" fmla="*/ 893459 w 952791"/>
              <a:gd name="connsiteY8" fmla="*/ 228600 h 1453617"/>
              <a:gd name="connsiteX0" fmla="*/ 918085 w 921575"/>
              <a:gd name="connsiteY0" fmla="*/ 1156960 h 1453617"/>
              <a:gd name="connsiteX1" fmla="*/ 813382 w 921575"/>
              <a:gd name="connsiteY1" fmla="*/ 1394285 h 1453617"/>
              <a:gd name="connsiteX2" fmla="*/ 268930 w 921575"/>
              <a:gd name="connsiteY2" fmla="*/ 1415226 h 1453617"/>
              <a:gd name="connsiteX3" fmla="*/ 38585 w 921575"/>
              <a:gd name="connsiteY3" fmla="*/ 1163940 h 1453617"/>
              <a:gd name="connsiteX4" fmla="*/ 37422 w 921575"/>
              <a:gd name="connsiteY4" fmla="*/ 309453 h 1453617"/>
              <a:gd name="connsiteX5" fmla="*/ 247990 w 921575"/>
              <a:gd name="connsiteY5" fmla="*/ 68056 h 1453617"/>
              <a:gd name="connsiteX6" fmla="*/ 570822 w 921575"/>
              <a:gd name="connsiteY6" fmla="*/ 4653 h 1453617"/>
              <a:gd name="connsiteX7" fmla="*/ 792442 w 921575"/>
              <a:gd name="connsiteY7" fmla="*/ 95977 h 1453617"/>
              <a:gd name="connsiteX8" fmla="*/ 862243 w 921575"/>
              <a:gd name="connsiteY8" fmla="*/ 228600 h 1453617"/>
              <a:gd name="connsiteX0" fmla="*/ 918085 w 919830"/>
              <a:gd name="connsiteY0" fmla="*/ 1156960 h 1450612"/>
              <a:gd name="connsiteX1" fmla="*/ 723222 w 919830"/>
              <a:gd name="connsiteY1" fmla="*/ 1376253 h 1450612"/>
              <a:gd name="connsiteX2" fmla="*/ 268930 w 919830"/>
              <a:gd name="connsiteY2" fmla="*/ 1415226 h 1450612"/>
              <a:gd name="connsiteX3" fmla="*/ 38585 w 919830"/>
              <a:gd name="connsiteY3" fmla="*/ 1163940 h 1450612"/>
              <a:gd name="connsiteX4" fmla="*/ 37422 w 919830"/>
              <a:gd name="connsiteY4" fmla="*/ 309453 h 1450612"/>
              <a:gd name="connsiteX5" fmla="*/ 247990 w 919830"/>
              <a:gd name="connsiteY5" fmla="*/ 68056 h 1450612"/>
              <a:gd name="connsiteX6" fmla="*/ 570822 w 919830"/>
              <a:gd name="connsiteY6" fmla="*/ 4653 h 1450612"/>
              <a:gd name="connsiteX7" fmla="*/ 792442 w 919830"/>
              <a:gd name="connsiteY7" fmla="*/ 95977 h 1450612"/>
              <a:gd name="connsiteX8" fmla="*/ 862243 w 919830"/>
              <a:gd name="connsiteY8" fmla="*/ 228600 h 1450612"/>
              <a:gd name="connsiteX0" fmla="*/ 930300 w 932045"/>
              <a:gd name="connsiteY0" fmla="*/ 1156960 h 1412802"/>
              <a:gd name="connsiteX1" fmla="*/ 735437 w 932045"/>
              <a:gd name="connsiteY1" fmla="*/ 1376253 h 1412802"/>
              <a:gd name="connsiteX2" fmla="*/ 354437 w 932045"/>
              <a:gd name="connsiteY2" fmla="*/ 1376253 h 1412802"/>
              <a:gd name="connsiteX3" fmla="*/ 50800 w 932045"/>
              <a:gd name="connsiteY3" fmla="*/ 1163940 h 1412802"/>
              <a:gd name="connsiteX4" fmla="*/ 49637 w 932045"/>
              <a:gd name="connsiteY4" fmla="*/ 309453 h 1412802"/>
              <a:gd name="connsiteX5" fmla="*/ 260205 w 932045"/>
              <a:gd name="connsiteY5" fmla="*/ 68056 h 1412802"/>
              <a:gd name="connsiteX6" fmla="*/ 583037 w 932045"/>
              <a:gd name="connsiteY6" fmla="*/ 4653 h 1412802"/>
              <a:gd name="connsiteX7" fmla="*/ 804657 w 932045"/>
              <a:gd name="connsiteY7" fmla="*/ 95977 h 1412802"/>
              <a:gd name="connsiteX8" fmla="*/ 874458 w 932045"/>
              <a:gd name="connsiteY8" fmla="*/ 228600 h 1412802"/>
              <a:gd name="connsiteX0" fmla="*/ 931462 w 933207"/>
              <a:gd name="connsiteY0" fmla="*/ 1156960 h 1414353"/>
              <a:gd name="connsiteX1" fmla="*/ 736599 w 933207"/>
              <a:gd name="connsiteY1" fmla="*/ 1376253 h 1414353"/>
              <a:gd name="connsiteX2" fmla="*/ 355599 w 933207"/>
              <a:gd name="connsiteY2" fmla="*/ 1376253 h 1414353"/>
              <a:gd name="connsiteX3" fmla="*/ 50800 w 933207"/>
              <a:gd name="connsiteY3" fmla="*/ 1147653 h 1414353"/>
              <a:gd name="connsiteX4" fmla="*/ 50799 w 933207"/>
              <a:gd name="connsiteY4" fmla="*/ 309453 h 1414353"/>
              <a:gd name="connsiteX5" fmla="*/ 261367 w 933207"/>
              <a:gd name="connsiteY5" fmla="*/ 68056 h 1414353"/>
              <a:gd name="connsiteX6" fmla="*/ 584199 w 933207"/>
              <a:gd name="connsiteY6" fmla="*/ 4653 h 1414353"/>
              <a:gd name="connsiteX7" fmla="*/ 805819 w 933207"/>
              <a:gd name="connsiteY7" fmla="*/ 95977 h 1414353"/>
              <a:gd name="connsiteX8" fmla="*/ 875620 w 933207"/>
              <a:gd name="connsiteY8" fmla="*/ 228600 h 1414353"/>
              <a:gd name="connsiteX0" fmla="*/ 931462 w 933207"/>
              <a:gd name="connsiteY0" fmla="*/ 1156960 h 1414353"/>
              <a:gd name="connsiteX1" fmla="*/ 736599 w 933207"/>
              <a:gd name="connsiteY1" fmla="*/ 1376253 h 1414353"/>
              <a:gd name="connsiteX2" fmla="*/ 355599 w 933207"/>
              <a:gd name="connsiteY2" fmla="*/ 1376253 h 1414353"/>
              <a:gd name="connsiteX3" fmla="*/ 50800 w 933207"/>
              <a:gd name="connsiteY3" fmla="*/ 1147653 h 1414353"/>
              <a:gd name="connsiteX4" fmla="*/ 50800 w 933207"/>
              <a:gd name="connsiteY4" fmla="*/ 385653 h 1414353"/>
              <a:gd name="connsiteX5" fmla="*/ 261367 w 933207"/>
              <a:gd name="connsiteY5" fmla="*/ 68056 h 1414353"/>
              <a:gd name="connsiteX6" fmla="*/ 584199 w 933207"/>
              <a:gd name="connsiteY6" fmla="*/ 4653 h 1414353"/>
              <a:gd name="connsiteX7" fmla="*/ 805819 w 933207"/>
              <a:gd name="connsiteY7" fmla="*/ 95977 h 1414353"/>
              <a:gd name="connsiteX8" fmla="*/ 875620 w 933207"/>
              <a:gd name="connsiteY8" fmla="*/ 228600 h 141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3207" h="1414353">
                <a:moveTo>
                  <a:pt x="931462" y="1156960"/>
                </a:moveTo>
                <a:cubicBezTo>
                  <a:pt x="933207" y="1254100"/>
                  <a:pt x="832576" y="1339704"/>
                  <a:pt x="736599" y="1376253"/>
                </a:cubicBezTo>
                <a:cubicBezTo>
                  <a:pt x="640622" y="1412802"/>
                  <a:pt x="469899" y="1414353"/>
                  <a:pt x="355599" y="1376253"/>
                </a:cubicBezTo>
                <a:cubicBezTo>
                  <a:pt x="241299" y="1338153"/>
                  <a:pt x="101600" y="1312753"/>
                  <a:pt x="50800" y="1147653"/>
                </a:cubicBezTo>
                <a:cubicBezTo>
                  <a:pt x="0" y="982553"/>
                  <a:pt x="15706" y="565586"/>
                  <a:pt x="50800" y="385653"/>
                </a:cubicBezTo>
                <a:cubicBezTo>
                  <a:pt x="85894" y="205720"/>
                  <a:pt x="172467" y="131556"/>
                  <a:pt x="261367" y="68056"/>
                </a:cubicBezTo>
                <a:cubicBezTo>
                  <a:pt x="350267" y="4556"/>
                  <a:pt x="493457" y="0"/>
                  <a:pt x="584199" y="4653"/>
                </a:cubicBezTo>
                <a:cubicBezTo>
                  <a:pt x="674941" y="9306"/>
                  <a:pt x="757249" y="58653"/>
                  <a:pt x="805819" y="95977"/>
                </a:cubicBezTo>
                <a:cubicBezTo>
                  <a:pt x="854389" y="133301"/>
                  <a:pt x="861660" y="179157"/>
                  <a:pt x="875620" y="22860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22400" y="4306669"/>
            <a:ext cx="1701107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 = …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t2 = a + b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9000" y="1752600"/>
            <a:ext cx="105028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KILL = 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AVLOC =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29000" y="2996625"/>
            <a:ext cx="105028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KILL = 0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AVLOC =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9000" y="4292025"/>
            <a:ext cx="105028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KILL = 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AVLOC 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00600" y="1752600"/>
            <a:ext cx="104387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PAVIN =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PAVOUT 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00600" y="2996625"/>
            <a:ext cx="104387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PAVIN =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PAVOUT =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0" y="4292025"/>
            <a:ext cx="104387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PAVIN =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PAVOUT =</a:t>
            </a:r>
          </a:p>
        </p:txBody>
      </p:sp>
    </p:spTree>
    <p:extLst>
      <p:ext uri="{BB962C8B-B14F-4D97-AF65-F5344CB8AC3E}">
        <p14:creationId xmlns:p14="http://schemas.microsoft.com/office/powerpoint/2010/main" val="7005036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Can We Insert Computations?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Safety</a:t>
            </a:r>
            <a:r>
              <a:rPr lang="en-US" b="1" dirty="0"/>
              <a:t>: never introduce a new expression along any path.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lvl="1"/>
            <a:r>
              <a:rPr lang="en-US" dirty="0"/>
              <a:t>Insertion could introduce exception, change program behavior.</a:t>
            </a:r>
          </a:p>
          <a:p>
            <a:pPr lvl="1"/>
            <a:r>
              <a:rPr lang="en-US" dirty="0"/>
              <a:t>If we can add a new basic block, can insert safely in most cases.</a:t>
            </a:r>
          </a:p>
          <a:p>
            <a:pPr lvl="1"/>
            <a:r>
              <a:rPr lang="en-US" dirty="0"/>
              <a:t>Solution: insert expression only where it is </a:t>
            </a:r>
            <a:r>
              <a:rPr lang="en-US" b="1" dirty="0">
                <a:solidFill>
                  <a:srgbClr val="FF3399"/>
                </a:solidFill>
              </a:rPr>
              <a:t>anticipated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</a:rPr>
              <a:t>Performance</a:t>
            </a:r>
            <a:r>
              <a:rPr lang="en-US" b="1" dirty="0"/>
              <a:t>: never increase the # of computations on any path.</a:t>
            </a:r>
          </a:p>
          <a:p>
            <a:pPr lvl="1"/>
            <a:r>
              <a:rPr lang="en-US" dirty="0"/>
              <a:t>Under simple model, guarantees program won’t get worse.</a:t>
            </a:r>
          </a:p>
          <a:p>
            <a:pPr lvl="1"/>
            <a:r>
              <a:rPr lang="en-US" dirty="0"/>
              <a:t>Reality: might increase register lifetimes, add copies, lose.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1706939"/>
            <a:ext cx="170110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t1 = a + b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1706939"/>
            <a:ext cx="170110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0" y="3002339"/>
            <a:ext cx="1838965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t3 = a + b  </a:t>
            </a:r>
          </a:p>
          <a:p>
            <a:pPr algn="ctr"/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 rot="16200000" flipH="1">
            <a:off x="3061183" y="2096039"/>
            <a:ext cx="372070" cy="144052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rot="5400000">
            <a:off x="4470884" y="2126869"/>
            <a:ext cx="372070" cy="137887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91202" y="3011269"/>
            <a:ext cx="1838965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 algn="ctr"/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12"/>
          <p:cNvCxnSpPr>
            <a:stCxn id="8" idx="2"/>
            <a:endCxn id="12" idx="0"/>
          </p:cNvCxnSpPr>
          <p:nvPr/>
        </p:nvCxnSpPr>
        <p:spPr>
          <a:xfrm rot="16200000" flipH="1">
            <a:off x="5838019" y="2138603"/>
            <a:ext cx="381000" cy="136433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8609C13-79E9-48D9-97CF-A5CEAFB3A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353" y="1983937"/>
            <a:ext cx="1116000" cy="41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8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19"/>
            <a:ext cx="8229600" cy="1143000"/>
          </a:xfrm>
        </p:spPr>
        <p:txBody>
          <a:bodyPr/>
          <a:lstStyle/>
          <a:p>
            <a:r>
              <a:rPr lang="en-US" dirty="0"/>
              <a:t>Finding Anticipated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94183"/>
            <a:ext cx="8229600" cy="4525963"/>
          </a:xfrm>
        </p:spPr>
        <p:txBody>
          <a:bodyPr/>
          <a:lstStyle/>
          <a:p>
            <a:r>
              <a:rPr lang="en-US" sz="2400" b="1" dirty="0">
                <a:solidFill>
                  <a:srgbClr val="FF3399"/>
                </a:solidFill>
              </a:rPr>
              <a:t>Backward</a:t>
            </a:r>
            <a:r>
              <a:rPr lang="en-US" sz="2400" b="1" dirty="0"/>
              <a:t> flow problem</a:t>
            </a:r>
          </a:p>
          <a:p>
            <a:pPr lvl="1"/>
            <a:r>
              <a:rPr lang="en-US" sz="1600" b="1" dirty="0">
                <a:solidFill>
                  <a:srgbClr val="0000FF"/>
                </a:solidFill>
              </a:rPr>
              <a:t>Lattice</a:t>
            </a:r>
            <a:r>
              <a:rPr lang="en-US" sz="1600" b="1" dirty="0"/>
              <a:t> = { 0, 1 }, </a:t>
            </a:r>
            <a:r>
              <a:rPr lang="en-US" sz="1600" b="1" dirty="0">
                <a:solidFill>
                  <a:srgbClr val="0000FF"/>
                </a:solidFill>
              </a:rPr>
              <a:t>meet</a:t>
            </a:r>
            <a:r>
              <a:rPr lang="en-US" sz="1600" b="1" dirty="0"/>
              <a:t> is </a:t>
            </a:r>
            <a:r>
              <a:rPr lang="en-US" sz="1600" b="1" dirty="0">
                <a:solidFill>
                  <a:srgbClr val="FF3399"/>
                </a:solidFill>
              </a:rPr>
              <a:t>intersection</a:t>
            </a:r>
            <a:r>
              <a:rPr lang="en-US" sz="1600" b="1" dirty="0"/>
              <a:t> (</a:t>
            </a:r>
            <a:r>
              <a:rPr lang="en-US" sz="1600" b="1" dirty="0">
                <a:sym typeface="Symbol"/>
              </a:rPr>
              <a:t></a:t>
            </a:r>
            <a:r>
              <a:rPr lang="en-US" sz="1600" b="1" dirty="0"/>
              <a:t>), </a:t>
            </a:r>
            <a:r>
              <a:rPr lang="en-US" sz="1600" b="1" dirty="0">
                <a:solidFill>
                  <a:srgbClr val="0000FF"/>
                </a:solidFill>
              </a:rPr>
              <a:t>top</a:t>
            </a:r>
            <a:r>
              <a:rPr lang="en-US" sz="1600" b="1" dirty="0"/>
              <a:t> = 1 (ANT), </a:t>
            </a:r>
            <a:r>
              <a:rPr lang="en-US" sz="1600" b="1" dirty="0">
                <a:solidFill>
                  <a:srgbClr val="0000FF"/>
                </a:solidFill>
              </a:rPr>
              <a:t>exit</a:t>
            </a:r>
            <a:r>
              <a:rPr lang="en-US" sz="1600" b="1" dirty="0"/>
              <a:t> = 0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ANTIN[</a:t>
            </a:r>
            <a:r>
              <a:rPr lang="en-US" dirty="0" err="1"/>
              <a:t>i</a:t>
            </a:r>
            <a:r>
              <a:rPr lang="en-US" dirty="0"/>
              <a:t>] = ANTLOC[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>
                <a:sym typeface="Symbol"/>
              </a:rPr>
              <a:t> (ANTOUT[</a:t>
            </a:r>
            <a:r>
              <a:rPr lang="en-US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] - KIL</a:t>
            </a:r>
            <a:r>
              <a:rPr lang="en-US" dirty="0"/>
              <a:t>L[</a:t>
            </a:r>
            <a:r>
              <a:rPr lang="en-US" dirty="0" err="1"/>
              <a:t>i</a:t>
            </a:r>
            <a:r>
              <a:rPr lang="en-US" dirty="0"/>
              <a:t>]) </a:t>
            </a:r>
            <a:endParaRPr lang="en-US" dirty="0">
              <a:sym typeface="Symbol"/>
            </a:endParaRPr>
          </a:p>
          <a:p>
            <a:pPr lvl="2">
              <a:lnSpc>
                <a:spcPct val="200000"/>
              </a:lnSpc>
            </a:pPr>
            <a:r>
              <a:rPr lang="en-US" dirty="0">
                <a:sym typeface="Symbol"/>
              </a:rPr>
              <a:t>ANTOUT[</a:t>
            </a:r>
            <a:r>
              <a:rPr lang="en-US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] =</a:t>
            </a:r>
            <a:endParaRPr lang="en-US" dirty="0"/>
          </a:p>
          <a:p>
            <a:pPr lvl="1"/>
            <a:endParaRPr lang="en-US" sz="1600" b="1" dirty="0"/>
          </a:p>
          <a:p>
            <a:r>
              <a:rPr lang="en-US" sz="2400" b="1" dirty="0"/>
              <a:t>For a block: </a:t>
            </a:r>
            <a:r>
              <a:rPr lang="en-US" sz="2400" dirty="0"/>
              <a:t>Expression </a:t>
            </a:r>
            <a:r>
              <a:rPr lang="en-US" sz="2400" b="1" dirty="0">
                <a:solidFill>
                  <a:srgbClr val="0000FF"/>
                </a:solidFill>
              </a:rPr>
              <a:t>locally anticipated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00FF"/>
                </a:solidFill>
              </a:rPr>
              <a:t>ANTLOC</a:t>
            </a:r>
            <a:r>
              <a:rPr lang="en-US" sz="2400" dirty="0"/>
              <a:t>) if upwards exposed.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7331075"/>
            <a:ext cx="2133600" cy="365125"/>
          </a:xfrm>
        </p:spPr>
        <p:txBody>
          <a:bodyPr/>
          <a:lstStyle/>
          <a:p>
            <a:r>
              <a:rPr lang="en-US"/>
              <a:t>Todd C. Mowry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7331075"/>
            <a:ext cx="2895600" cy="365125"/>
          </a:xfrm>
        </p:spPr>
        <p:txBody>
          <a:bodyPr/>
          <a:lstStyle/>
          <a:p>
            <a:r>
              <a:rPr lang="en-US"/>
              <a:t>15-745: Partial Redundancy Elim.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7331075"/>
            <a:ext cx="2133600" cy="365125"/>
          </a:xfrm>
        </p:spPr>
        <p:txBody>
          <a:bodyPr/>
          <a:lstStyle/>
          <a:p>
            <a:fld id="{3B18AE90-4419-4CF3-8E84-9F60760ACC6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58008" y="2668994"/>
            <a:ext cx="5902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ym typeface="Symbol"/>
              </a:rPr>
              <a:t></a:t>
            </a:r>
            <a:endParaRPr lang="en-US" sz="6600" dirty="0"/>
          </a:p>
        </p:txBody>
      </p:sp>
      <p:sp>
        <p:nvSpPr>
          <p:cNvPr id="8" name="TextBox 7"/>
          <p:cNvSpPr txBox="1"/>
          <p:nvPr/>
        </p:nvSpPr>
        <p:spPr>
          <a:xfrm>
            <a:off x="3658630" y="2862590"/>
            <a:ext cx="2180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/>
              </a:rPr>
              <a:t>      0                      </a:t>
            </a:r>
            <a:r>
              <a:rPr lang="en-US" sz="1600" i="1" dirty="0" err="1">
                <a:latin typeface="Calibri"/>
              </a:rPr>
              <a:t>i</a:t>
            </a:r>
            <a:r>
              <a:rPr lang="en-US" sz="1600" i="1" dirty="0">
                <a:latin typeface="Calibri"/>
              </a:rPr>
              <a:t> = exit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22121" y="3243590"/>
            <a:ext cx="2373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ym typeface="Symbol"/>
              </a:rPr>
              <a:t></a:t>
            </a:r>
            <a:r>
              <a:rPr lang="en-US" b="1" dirty="0">
                <a:sym typeface="Symbol"/>
              </a:rPr>
              <a:t> </a:t>
            </a:r>
            <a:r>
              <a:rPr lang="en-US" sz="1600" b="1" dirty="0">
                <a:sym typeface="Symbol"/>
              </a:rPr>
              <a:t>  </a:t>
            </a:r>
            <a:r>
              <a:rPr lang="en-US" sz="1600" dirty="0">
                <a:latin typeface="Calibri"/>
                <a:sym typeface="Symbol"/>
              </a:rPr>
              <a:t>ANTIN[s]     </a:t>
            </a:r>
            <a:r>
              <a:rPr lang="en-US" sz="1600" i="1" dirty="0">
                <a:latin typeface="Calibri"/>
                <a:sym typeface="Symbol"/>
              </a:rPr>
              <a:t>otherwise</a:t>
            </a:r>
            <a:endParaRPr lang="en-US" sz="1600" i="1" dirty="0"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39008" y="3548390"/>
            <a:ext cx="80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Calibri"/>
              </a:rPr>
              <a:t>s </a:t>
            </a:r>
            <a:r>
              <a:rPr lang="en-US" sz="1100" i="1" dirty="0">
                <a:latin typeface="Calibri"/>
                <a:sym typeface="Symbol"/>
              </a:rPr>
              <a:t></a:t>
            </a:r>
            <a:r>
              <a:rPr lang="en-US" sz="1100" i="1" dirty="0">
                <a:latin typeface="Calibri"/>
              </a:rPr>
              <a:t> </a:t>
            </a:r>
            <a:r>
              <a:rPr lang="en-US" sz="1100" i="1" dirty="0" err="1">
                <a:latin typeface="Calibri"/>
              </a:rPr>
              <a:t>succ</a:t>
            </a:r>
            <a:r>
              <a:rPr lang="en-US" sz="1100" i="1" dirty="0">
                <a:latin typeface="Calibri"/>
              </a:rPr>
              <a:t>(</a:t>
            </a:r>
            <a:r>
              <a:rPr lang="en-US" sz="1100" i="1" dirty="0" err="1">
                <a:latin typeface="Calibri"/>
              </a:rPr>
              <a:t>i</a:t>
            </a:r>
            <a:r>
              <a:rPr lang="en-US" sz="1100" i="1" dirty="0">
                <a:latin typeface="Calibri"/>
              </a:rPr>
              <a:t>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56693" y="4648200"/>
            <a:ext cx="1701107" cy="1657746"/>
            <a:chOff x="3480493" y="4267200"/>
            <a:chExt cx="1701107" cy="1657746"/>
          </a:xfrm>
        </p:grpSpPr>
        <p:sp>
          <p:nvSpPr>
            <p:cNvPr id="12" name="TextBox 11"/>
            <p:cNvSpPr txBox="1"/>
            <p:nvPr/>
          </p:nvSpPr>
          <p:spPr>
            <a:xfrm>
              <a:off x="3480493" y="4638476"/>
              <a:ext cx="1701107" cy="9233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… = a + b 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= …</a:t>
              </a: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endCxn id="12" idx="0"/>
            </p:cNvCxnSpPr>
            <p:nvPr/>
          </p:nvCxnSpPr>
          <p:spPr>
            <a:xfrm rot="5400000">
              <a:off x="4145808" y="4452440"/>
              <a:ext cx="371275" cy="79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>
              <a:off x="4133452" y="5738117"/>
              <a:ext cx="37207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94493" y="4648201"/>
            <a:ext cx="1701107" cy="1657745"/>
            <a:chOff x="1423093" y="4267201"/>
            <a:chExt cx="1701107" cy="1657745"/>
          </a:xfrm>
        </p:grpSpPr>
        <p:sp>
          <p:nvSpPr>
            <p:cNvPr id="16" name="TextBox 15"/>
            <p:cNvSpPr txBox="1"/>
            <p:nvPr/>
          </p:nvSpPr>
          <p:spPr>
            <a:xfrm>
              <a:off x="1423093" y="4638476"/>
              <a:ext cx="1701107" cy="9233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= …     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… = a + b</a:t>
              </a: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>
              <a:endCxn id="16" idx="0"/>
            </p:cNvCxnSpPr>
            <p:nvPr/>
          </p:nvCxnSpPr>
          <p:spPr>
            <a:xfrm rot="5400000">
              <a:off x="2088413" y="4452435"/>
              <a:ext cx="371276" cy="80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>
              <a:off x="2076052" y="5738117"/>
              <a:ext cx="37207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019800" y="4648200"/>
            <a:ext cx="1701107" cy="1657746"/>
            <a:chOff x="5537893" y="4267200"/>
            <a:chExt cx="1701107" cy="1657746"/>
          </a:xfrm>
        </p:grpSpPr>
        <p:sp>
          <p:nvSpPr>
            <p:cNvPr id="20" name="TextBox 19"/>
            <p:cNvSpPr txBox="1"/>
            <p:nvPr/>
          </p:nvSpPr>
          <p:spPr>
            <a:xfrm>
              <a:off x="5537893" y="4638476"/>
              <a:ext cx="1701107" cy="9233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     </a:t>
              </a: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1" name="Straight Arrow Connector 20"/>
            <p:cNvCxnSpPr>
              <a:endCxn id="20" idx="0"/>
            </p:cNvCxnSpPr>
            <p:nvPr/>
          </p:nvCxnSpPr>
          <p:spPr>
            <a:xfrm rot="5400000">
              <a:off x="6203211" y="4452436"/>
              <a:ext cx="371276" cy="80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>
              <a:off x="6190852" y="5738117"/>
              <a:ext cx="37207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96333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5" y="41384"/>
            <a:ext cx="8229600" cy="1143000"/>
          </a:xfrm>
        </p:spPr>
        <p:txBody>
          <a:bodyPr/>
          <a:lstStyle/>
          <a:p>
            <a:r>
              <a:rPr lang="en-US" dirty="0"/>
              <a:t>Anticipation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4384"/>
            <a:ext cx="8252905" cy="494177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For expression </a:t>
            </a:r>
            <a:r>
              <a:rPr lang="en-US" b="1" dirty="0" err="1"/>
              <a:t>a+b</a:t>
            </a:r>
            <a:r>
              <a:rPr lang="en-US" b="1" dirty="0"/>
              <a:t>.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Expression is anticipated at end of first block.</a:t>
            </a:r>
          </a:p>
          <a:p>
            <a:r>
              <a:rPr lang="en-US" b="1" dirty="0"/>
              <a:t>Computation may be safely inserted there.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2400" y="2895600"/>
            <a:ext cx="170110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t1 = a + b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2400" y="1715869"/>
            <a:ext cx="1701107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 = …    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>
            <a:stCxn id="8" idx="2"/>
            <a:endCxn id="7" idx="0"/>
          </p:cNvCxnSpPr>
          <p:nvPr/>
        </p:nvCxnSpPr>
        <p:spPr>
          <a:xfrm rot="5400000">
            <a:off x="2006254" y="2628900"/>
            <a:ext cx="5334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2032794" y="4037806"/>
            <a:ext cx="4572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990600" y="2662347"/>
            <a:ext cx="933207" cy="1414353"/>
          </a:xfrm>
          <a:custGeom>
            <a:avLst/>
            <a:gdLst>
              <a:gd name="connsiteX0" fmla="*/ 949301 w 952791"/>
              <a:gd name="connsiteY0" fmla="*/ 1138928 h 1435585"/>
              <a:gd name="connsiteX1" fmla="*/ 844598 w 952791"/>
              <a:gd name="connsiteY1" fmla="*/ 1376253 h 1435585"/>
              <a:gd name="connsiteX2" fmla="*/ 300146 w 952791"/>
              <a:gd name="connsiteY2" fmla="*/ 1397194 h 1435585"/>
              <a:gd name="connsiteX3" fmla="*/ 69801 w 952791"/>
              <a:gd name="connsiteY3" fmla="*/ 1145908 h 1435585"/>
              <a:gd name="connsiteX4" fmla="*/ 34901 w 952791"/>
              <a:gd name="connsiteY4" fmla="*/ 308290 h 1435585"/>
              <a:gd name="connsiteX5" fmla="*/ 279206 w 952791"/>
              <a:gd name="connsiteY5" fmla="*/ 50024 h 1435585"/>
              <a:gd name="connsiteX6" fmla="*/ 642174 w 952791"/>
              <a:gd name="connsiteY6" fmla="*/ 8143 h 1435585"/>
              <a:gd name="connsiteX7" fmla="*/ 823658 w 952791"/>
              <a:gd name="connsiteY7" fmla="*/ 77945 h 1435585"/>
              <a:gd name="connsiteX8" fmla="*/ 893459 w 952791"/>
              <a:gd name="connsiteY8" fmla="*/ 210568 h 1435585"/>
              <a:gd name="connsiteX0" fmla="*/ 949301 w 952791"/>
              <a:gd name="connsiteY0" fmla="*/ 1156960 h 1453617"/>
              <a:gd name="connsiteX1" fmla="*/ 844598 w 952791"/>
              <a:gd name="connsiteY1" fmla="*/ 1394285 h 1453617"/>
              <a:gd name="connsiteX2" fmla="*/ 300146 w 952791"/>
              <a:gd name="connsiteY2" fmla="*/ 1415226 h 1453617"/>
              <a:gd name="connsiteX3" fmla="*/ 69801 w 952791"/>
              <a:gd name="connsiteY3" fmla="*/ 1163940 h 1453617"/>
              <a:gd name="connsiteX4" fmla="*/ 34901 w 952791"/>
              <a:gd name="connsiteY4" fmla="*/ 326322 h 1453617"/>
              <a:gd name="connsiteX5" fmla="*/ 279206 w 952791"/>
              <a:gd name="connsiteY5" fmla="*/ 68056 h 1453617"/>
              <a:gd name="connsiteX6" fmla="*/ 602038 w 952791"/>
              <a:gd name="connsiteY6" fmla="*/ 4653 h 1453617"/>
              <a:gd name="connsiteX7" fmla="*/ 823658 w 952791"/>
              <a:gd name="connsiteY7" fmla="*/ 95977 h 1453617"/>
              <a:gd name="connsiteX8" fmla="*/ 893459 w 952791"/>
              <a:gd name="connsiteY8" fmla="*/ 228600 h 1453617"/>
              <a:gd name="connsiteX0" fmla="*/ 918085 w 921575"/>
              <a:gd name="connsiteY0" fmla="*/ 1156960 h 1453617"/>
              <a:gd name="connsiteX1" fmla="*/ 813382 w 921575"/>
              <a:gd name="connsiteY1" fmla="*/ 1394285 h 1453617"/>
              <a:gd name="connsiteX2" fmla="*/ 268930 w 921575"/>
              <a:gd name="connsiteY2" fmla="*/ 1415226 h 1453617"/>
              <a:gd name="connsiteX3" fmla="*/ 38585 w 921575"/>
              <a:gd name="connsiteY3" fmla="*/ 1163940 h 1453617"/>
              <a:gd name="connsiteX4" fmla="*/ 37422 w 921575"/>
              <a:gd name="connsiteY4" fmla="*/ 309453 h 1453617"/>
              <a:gd name="connsiteX5" fmla="*/ 247990 w 921575"/>
              <a:gd name="connsiteY5" fmla="*/ 68056 h 1453617"/>
              <a:gd name="connsiteX6" fmla="*/ 570822 w 921575"/>
              <a:gd name="connsiteY6" fmla="*/ 4653 h 1453617"/>
              <a:gd name="connsiteX7" fmla="*/ 792442 w 921575"/>
              <a:gd name="connsiteY7" fmla="*/ 95977 h 1453617"/>
              <a:gd name="connsiteX8" fmla="*/ 862243 w 921575"/>
              <a:gd name="connsiteY8" fmla="*/ 228600 h 1453617"/>
              <a:gd name="connsiteX0" fmla="*/ 918085 w 919830"/>
              <a:gd name="connsiteY0" fmla="*/ 1156960 h 1450612"/>
              <a:gd name="connsiteX1" fmla="*/ 723222 w 919830"/>
              <a:gd name="connsiteY1" fmla="*/ 1376253 h 1450612"/>
              <a:gd name="connsiteX2" fmla="*/ 268930 w 919830"/>
              <a:gd name="connsiteY2" fmla="*/ 1415226 h 1450612"/>
              <a:gd name="connsiteX3" fmla="*/ 38585 w 919830"/>
              <a:gd name="connsiteY3" fmla="*/ 1163940 h 1450612"/>
              <a:gd name="connsiteX4" fmla="*/ 37422 w 919830"/>
              <a:gd name="connsiteY4" fmla="*/ 309453 h 1450612"/>
              <a:gd name="connsiteX5" fmla="*/ 247990 w 919830"/>
              <a:gd name="connsiteY5" fmla="*/ 68056 h 1450612"/>
              <a:gd name="connsiteX6" fmla="*/ 570822 w 919830"/>
              <a:gd name="connsiteY6" fmla="*/ 4653 h 1450612"/>
              <a:gd name="connsiteX7" fmla="*/ 792442 w 919830"/>
              <a:gd name="connsiteY7" fmla="*/ 95977 h 1450612"/>
              <a:gd name="connsiteX8" fmla="*/ 862243 w 919830"/>
              <a:gd name="connsiteY8" fmla="*/ 228600 h 1450612"/>
              <a:gd name="connsiteX0" fmla="*/ 930300 w 932045"/>
              <a:gd name="connsiteY0" fmla="*/ 1156960 h 1412802"/>
              <a:gd name="connsiteX1" fmla="*/ 735437 w 932045"/>
              <a:gd name="connsiteY1" fmla="*/ 1376253 h 1412802"/>
              <a:gd name="connsiteX2" fmla="*/ 354437 w 932045"/>
              <a:gd name="connsiteY2" fmla="*/ 1376253 h 1412802"/>
              <a:gd name="connsiteX3" fmla="*/ 50800 w 932045"/>
              <a:gd name="connsiteY3" fmla="*/ 1163940 h 1412802"/>
              <a:gd name="connsiteX4" fmla="*/ 49637 w 932045"/>
              <a:gd name="connsiteY4" fmla="*/ 309453 h 1412802"/>
              <a:gd name="connsiteX5" fmla="*/ 260205 w 932045"/>
              <a:gd name="connsiteY5" fmla="*/ 68056 h 1412802"/>
              <a:gd name="connsiteX6" fmla="*/ 583037 w 932045"/>
              <a:gd name="connsiteY6" fmla="*/ 4653 h 1412802"/>
              <a:gd name="connsiteX7" fmla="*/ 804657 w 932045"/>
              <a:gd name="connsiteY7" fmla="*/ 95977 h 1412802"/>
              <a:gd name="connsiteX8" fmla="*/ 874458 w 932045"/>
              <a:gd name="connsiteY8" fmla="*/ 228600 h 1412802"/>
              <a:gd name="connsiteX0" fmla="*/ 931462 w 933207"/>
              <a:gd name="connsiteY0" fmla="*/ 1156960 h 1414353"/>
              <a:gd name="connsiteX1" fmla="*/ 736599 w 933207"/>
              <a:gd name="connsiteY1" fmla="*/ 1376253 h 1414353"/>
              <a:gd name="connsiteX2" fmla="*/ 355599 w 933207"/>
              <a:gd name="connsiteY2" fmla="*/ 1376253 h 1414353"/>
              <a:gd name="connsiteX3" fmla="*/ 50800 w 933207"/>
              <a:gd name="connsiteY3" fmla="*/ 1147653 h 1414353"/>
              <a:gd name="connsiteX4" fmla="*/ 50799 w 933207"/>
              <a:gd name="connsiteY4" fmla="*/ 309453 h 1414353"/>
              <a:gd name="connsiteX5" fmla="*/ 261367 w 933207"/>
              <a:gd name="connsiteY5" fmla="*/ 68056 h 1414353"/>
              <a:gd name="connsiteX6" fmla="*/ 584199 w 933207"/>
              <a:gd name="connsiteY6" fmla="*/ 4653 h 1414353"/>
              <a:gd name="connsiteX7" fmla="*/ 805819 w 933207"/>
              <a:gd name="connsiteY7" fmla="*/ 95977 h 1414353"/>
              <a:gd name="connsiteX8" fmla="*/ 875620 w 933207"/>
              <a:gd name="connsiteY8" fmla="*/ 228600 h 1414353"/>
              <a:gd name="connsiteX0" fmla="*/ 931462 w 933207"/>
              <a:gd name="connsiteY0" fmla="*/ 1156960 h 1414353"/>
              <a:gd name="connsiteX1" fmla="*/ 736599 w 933207"/>
              <a:gd name="connsiteY1" fmla="*/ 1376253 h 1414353"/>
              <a:gd name="connsiteX2" fmla="*/ 355599 w 933207"/>
              <a:gd name="connsiteY2" fmla="*/ 1376253 h 1414353"/>
              <a:gd name="connsiteX3" fmla="*/ 50800 w 933207"/>
              <a:gd name="connsiteY3" fmla="*/ 1147653 h 1414353"/>
              <a:gd name="connsiteX4" fmla="*/ 50800 w 933207"/>
              <a:gd name="connsiteY4" fmla="*/ 385653 h 1414353"/>
              <a:gd name="connsiteX5" fmla="*/ 261367 w 933207"/>
              <a:gd name="connsiteY5" fmla="*/ 68056 h 1414353"/>
              <a:gd name="connsiteX6" fmla="*/ 584199 w 933207"/>
              <a:gd name="connsiteY6" fmla="*/ 4653 h 1414353"/>
              <a:gd name="connsiteX7" fmla="*/ 805819 w 933207"/>
              <a:gd name="connsiteY7" fmla="*/ 95977 h 1414353"/>
              <a:gd name="connsiteX8" fmla="*/ 875620 w 933207"/>
              <a:gd name="connsiteY8" fmla="*/ 228600 h 141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3207" h="1414353">
                <a:moveTo>
                  <a:pt x="931462" y="1156960"/>
                </a:moveTo>
                <a:cubicBezTo>
                  <a:pt x="933207" y="1254100"/>
                  <a:pt x="832576" y="1339704"/>
                  <a:pt x="736599" y="1376253"/>
                </a:cubicBezTo>
                <a:cubicBezTo>
                  <a:pt x="640622" y="1412802"/>
                  <a:pt x="469899" y="1414353"/>
                  <a:pt x="355599" y="1376253"/>
                </a:cubicBezTo>
                <a:cubicBezTo>
                  <a:pt x="241299" y="1338153"/>
                  <a:pt x="101600" y="1312753"/>
                  <a:pt x="50800" y="1147653"/>
                </a:cubicBezTo>
                <a:cubicBezTo>
                  <a:pt x="0" y="982553"/>
                  <a:pt x="15706" y="565586"/>
                  <a:pt x="50800" y="385653"/>
                </a:cubicBezTo>
                <a:cubicBezTo>
                  <a:pt x="85894" y="205720"/>
                  <a:pt x="172467" y="131556"/>
                  <a:pt x="261367" y="68056"/>
                </a:cubicBezTo>
                <a:cubicBezTo>
                  <a:pt x="350267" y="4556"/>
                  <a:pt x="493457" y="0"/>
                  <a:pt x="584199" y="4653"/>
                </a:cubicBezTo>
                <a:cubicBezTo>
                  <a:pt x="674941" y="9306"/>
                  <a:pt x="757249" y="58653"/>
                  <a:pt x="805819" y="95977"/>
                </a:cubicBezTo>
                <a:cubicBezTo>
                  <a:pt x="854389" y="133301"/>
                  <a:pt x="861660" y="179157"/>
                  <a:pt x="875620" y="22860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22400" y="4306669"/>
            <a:ext cx="1701107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 = …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t2 = a + b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9000" y="1752600"/>
            <a:ext cx="1166305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KILL = 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ANTLOC =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29000" y="2996625"/>
            <a:ext cx="1166305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KILL = 0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ANTLOC =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9000" y="4292025"/>
            <a:ext cx="1166305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KILL = 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ANTLOC = 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00600" y="1752600"/>
            <a:ext cx="1056700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ANTIN =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ANTOUT 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00600" y="2996625"/>
            <a:ext cx="1056700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ANTIN =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ANTOUT =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0" y="4292025"/>
            <a:ext cx="1056700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ANTIN =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ANTOUT =</a:t>
            </a:r>
          </a:p>
        </p:txBody>
      </p:sp>
    </p:spTree>
    <p:extLst>
      <p:ext uri="{BB962C8B-B14F-4D97-AF65-F5344CB8AC3E}">
        <p14:creationId xmlns:p14="http://schemas.microsoft.com/office/powerpoint/2010/main" val="2321194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Do We Want to Insert Computations?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Morel-</a:t>
            </a:r>
            <a:r>
              <a:rPr lang="en-US" b="1" dirty="0" err="1"/>
              <a:t>Renvoise</a:t>
            </a:r>
            <a:r>
              <a:rPr lang="en-US" b="1" dirty="0"/>
              <a:t> and variants: “</a:t>
            </a:r>
            <a:r>
              <a:rPr lang="en-US" b="1" dirty="0">
                <a:solidFill>
                  <a:srgbClr val="FF3399"/>
                </a:solidFill>
              </a:rPr>
              <a:t>Placement Possible</a:t>
            </a:r>
            <a:r>
              <a:rPr lang="en-US" b="1" dirty="0"/>
              <a:t>” </a:t>
            </a:r>
          </a:p>
          <a:p>
            <a:pPr lvl="1"/>
            <a:r>
              <a:rPr lang="en-US" dirty="0"/>
              <a:t>Dataflow analysis shows where to insert: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PPIN</a:t>
            </a:r>
            <a:r>
              <a:rPr lang="en-US" dirty="0"/>
              <a:t> = “Placement possible at entry of block or before.”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PPOUT</a:t>
            </a:r>
            <a:r>
              <a:rPr lang="en-US" dirty="0"/>
              <a:t> = “Placement possible at exit of block or before.”</a:t>
            </a:r>
          </a:p>
          <a:p>
            <a:pPr lvl="1"/>
            <a:r>
              <a:rPr lang="en-US" dirty="0"/>
              <a:t>Insert at </a:t>
            </a:r>
            <a:r>
              <a:rPr lang="en-US" dirty="0">
                <a:solidFill>
                  <a:srgbClr val="0000FF"/>
                </a:solidFill>
              </a:rPr>
              <a:t>earliest place where PP = 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Only place at end of blocks,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PPIN</a:t>
            </a:r>
            <a:r>
              <a:rPr lang="en-US" dirty="0"/>
              <a:t> really means “</a:t>
            </a:r>
            <a:r>
              <a:rPr lang="en-US" dirty="0">
                <a:solidFill>
                  <a:srgbClr val="FF3399"/>
                </a:solidFill>
              </a:rPr>
              <a:t>Placement possible or not necessary </a:t>
            </a:r>
            <a:r>
              <a:rPr lang="en-US" dirty="0"/>
              <a:t>in each predecessor block.”</a:t>
            </a:r>
          </a:p>
          <a:p>
            <a:pPr lvl="1"/>
            <a:r>
              <a:rPr lang="en-US" dirty="0"/>
              <a:t>Don’t need to insert where expression is already available.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</a:rPr>
              <a:t>INSERT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 = </a:t>
            </a:r>
            <a:r>
              <a:rPr lang="en-US" sz="1800" dirty="0">
                <a:solidFill>
                  <a:srgbClr val="FF3399"/>
                </a:solidFill>
              </a:rPr>
              <a:t>PPOUT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 </a:t>
            </a:r>
            <a:r>
              <a:rPr lang="en-US" sz="1800" b="1" dirty="0">
                <a:sym typeface="Symbol"/>
              </a:rPr>
              <a:t></a:t>
            </a:r>
            <a:r>
              <a:rPr lang="en-US" sz="1800" dirty="0">
                <a:sym typeface="Symbol"/>
              </a:rPr>
              <a:t> (</a:t>
            </a:r>
            <a:r>
              <a:rPr lang="en-US" sz="2000" dirty="0">
                <a:sym typeface="Symbol"/>
              </a:rPr>
              <a:t></a:t>
            </a:r>
            <a:r>
              <a:rPr lang="en-US" sz="1800" dirty="0">
                <a:solidFill>
                  <a:srgbClr val="FF3399"/>
                </a:solidFill>
                <a:sym typeface="Symbol"/>
              </a:rPr>
              <a:t>PPIN</a:t>
            </a:r>
            <a:r>
              <a:rPr lang="en-US" sz="1800" dirty="0">
                <a:sym typeface="Symbol"/>
              </a:rPr>
              <a:t>[</a:t>
            </a:r>
            <a:r>
              <a:rPr lang="en-US" sz="1800" dirty="0" err="1">
                <a:sym typeface="Symbol"/>
              </a:rPr>
              <a:t>i</a:t>
            </a:r>
            <a:r>
              <a:rPr lang="en-US" sz="1800" dirty="0">
                <a:sym typeface="Symbol"/>
              </a:rPr>
              <a:t>] </a:t>
            </a:r>
            <a:r>
              <a:rPr lang="en-US" sz="1800" b="1" dirty="0">
                <a:sym typeface="Symbol"/>
              </a:rPr>
              <a:t></a:t>
            </a:r>
            <a:r>
              <a:rPr lang="en-US" sz="1800" dirty="0">
                <a:sym typeface="Symbol"/>
              </a:rPr>
              <a:t> KILL[</a:t>
            </a:r>
            <a:r>
              <a:rPr lang="en-US" sz="1800" dirty="0" err="1">
                <a:sym typeface="Symbol"/>
              </a:rPr>
              <a:t>i</a:t>
            </a:r>
            <a:r>
              <a:rPr lang="en-US" sz="1800" dirty="0">
                <a:sym typeface="Symbol"/>
              </a:rPr>
              <a:t>]) </a:t>
            </a:r>
            <a:r>
              <a:rPr lang="en-US" sz="1800" b="1" dirty="0">
                <a:sym typeface="Symbol"/>
              </a:rPr>
              <a:t></a:t>
            </a:r>
            <a:r>
              <a:rPr lang="en-US" sz="1800" dirty="0">
                <a:sym typeface="Symbol"/>
              </a:rPr>
              <a:t> </a:t>
            </a:r>
            <a:r>
              <a:rPr lang="en-US" sz="1800" dirty="0">
                <a:solidFill>
                  <a:srgbClr val="0000FF"/>
                </a:solidFill>
                <a:sym typeface="Symbol"/>
              </a:rPr>
              <a:t>AVOUT</a:t>
            </a:r>
            <a:r>
              <a:rPr lang="en-US" sz="1800" dirty="0">
                <a:sym typeface="Symbol"/>
              </a:rPr>
              <a:t>[</a:t>
            </a:r>
            <a:r>
              <a:rPr lang="en-US" sz="1800" dirty="0" err="1">
                <a:sym typeface="Symbol"/>
              </a:rPr>
              <a:t>i</a:t>
            </a:r>
            <a:r>
              <a:rPr lang="en-US" sz="1800" dirty="0">
                <a:sym typeface="Symbol"/>
              </a:rPr>
              <a:t>]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Remove (upwards-exposed) computations where PPIN=1.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</a:rPr>
              <a:t>DELETE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 = </a:t>
            </a:r>
            <a:r>
              <a:rPr lang="en-US" sz="1800" dirty="0">
                <a:solidFill>
                  <a:srgbClr val="FF3399"/>
                </a:solidFill>
              </a:rPr>
              <a:t>PPIN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 </a:t>
            </a:r>
            <a:r>
              <a:rPr lang="en-US" sz="1800" b="1" dirty="0">
                <a:sym typeface="Symbol"/>
              </a:rPr>
              <a:t></a:t>
            </a:r>
            <a:r>
              <a:rPr lang="en-US" sz="1800" dirty="0">
                <a:sym typeface="Symbol"/>
              </a:rPr>
              <a:t> ANTLOC[</a:t>
            </a:r>
            <a:r>
              <a:rPr lang="en-US" sz="1800" dirty="0" err="1">
                <a:sym typeface="Symbol"/>
              </a:rPr>
              <a:t>i</a:t>
            </a:r>
            <a:r>
              <a:rPr lang="en-US" sz="1800" dirty="0">
                <a:sym typeface="Symbol"/>
              </a:rPr>
              <a:t>]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973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Do We Want to Insert?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2400" y="2895600"/>
            <a:ext cx="170110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t1 = a + b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2400" y="1715869"/>
            <a:ext cx="1701107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 = …    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>
            <a:stCxn id="8" idx="2"/>
            <a:endCxn id="7" idx="0"/>
          </p:cNvCxnSpPr>
          <p:nvPr/>
        </p:nvCxnSpPr>
        <p:spPr>
          <a:xfrm rot="5400000">
            <a:off x="2006254" y="2628900"/>
            <a:ext cx="5334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2032794" y="4037806"/>
            <a:ext cx="4572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990600" y="2662347"/>
            <a:ext cx="933207" cy="1414353"/>
          </a:xfrm>
          <a:custGeom>
            <a:avLst/>
            <a:gdLst>
              <a:gd name="connsiteX0" fmla="*/ 949301 w 952791"/>
              <a:gd name="connsiteY0" fmla="*/ 1138928 h 1435585"/>
              <a:gd name="connsiteX1" fmla="*/ 844598 w 952791"/>
              <a:gd name="connsiteY1" fmla="*/ 1376253 h 1435585"/>
              <a:gd name="connsiteX2" fmla="*/ 300146 w 952791"/>
              <a:gd name="connsiteY2" fmla="*/ 1397194 h 1435585"/>
              <a:gd name="connsiteX3" fmla="*/ 69801 w 952791"/>
              <a:gd name="connsiteY3" fmla="*/ 1145908 h 1435585"/>
              <a:gd name="connsiteX4" fmla="*/ 34901 w 952791"/>
              <a:gd name="connsiteY4" fmla="*/ 308290 h 1435585"/>
              <a:gd name="connsiteX5" fmla="*/ 279206 w 952791"/>
              <a:gd name="connsiteY5" fmla="*/ 50024 h 1435585"/>
              <a:gd name="connsiteX6" fmla="*/ 642174 w 952791"/>
              <a:gd name="connsiteY6" fmla="*/ 8143 h 1435585"/>
              <a:gd name="connsiteX7" fmla="*/ 823658 w 952791"/>
              <a:gd name="connsiteY7" fmla="*/ 77945 h 1435585"/>
              <a:gd name="connsiteX8" fmla="*/ 893459 w 952791"/>
              <a:gd name="connsiteY8" fmla="*/ 210568 h 1435585"/>
              <a:gd name="connsiteX0" fmla="*/ 949301 w 952791"/>
              <a:gd name="connsiteY0" fmla="*/ 1156960 h 1453617"/>
              <a:gd name="connsiteX1" fmla="*/ 844598 w 952791"/>
              <a:gd name="connsiteY1" fmla="*/ 1394285 h 1453617"/>
              <a:gd name="connsiteX2" fmla="*/ 300146 w 952791"/>
              <a:gd name="connsiteY2" fmla="*/ 1415226 h 1453617"/>
              <a:gd name="connsiteX3" fmla="*/ 69801 w 952791"/>
              <a:gd name="connsiteY3" fmla="*/ 1163940 h 1453617"/>
              <a:gd name="connsiteX4" fmla="*/ 34901 w 952791"/>
              <a:gd name="connsiteY4" fmla="*/ 326322 h 1453617"/>
              <a:gd name="connsiteX5" fmla="*/ 279206 w 952791"/>
              <a:gd name="connsiteY5" fmla="*/ 68056 h 1453617"/>
              <a:gd name="connsiteX6" fmla="*/ 602038 w 952791"/>
              <a:gd name="connsiteY6" fmla="*/ 4653 h 1453617"/>
              <a:gd name="connsiteX7" fmla="*/ 823658 w 952791"/>
              <a:gd name="connsiteY7" fmla="*/ 95977 h 1453617"/>
              <a:gd name="connsiteX8" fmla="*/ 893459 w 952791"/>
              <a:gd name="connsiteY8" fmla="*/ 228600 h 1453617"/>
              <a:gd name="connsiteX0" fmla="*/ 918085 w 921575"/>
              <a:gd name="connsiteY0" fmla="*/ 1156960 h 1453617"/>
              <a:gd name="connsiteX1" fmla="*/ 813382 w 921575"/>
              <a:gd name="connsiteY1" fmla="*/ 1394285 h 1453617"/>
              <a:gd name="connsiteX2" fmla="*/ 268930 w 921575"/>
              <a:gd name="connsiteY2" fmla="*/ 1415226 h 1453617"/>
              <a:gd name="connsiteX3" fmla="*/ 38585 w 921575"/>
              <a:gd name="connsiteY3" fmla="*/ 1163940 h 1453617"/>
              <a:gd name="connsiteX4" fmla="*/ 37422 w 921575"/>
              <a:gd name="connsiteY4" fmla="*/ 309453 h 1453617"/>
              <a:gd name="connsiteX5" fmla="*/ 247990 w 921575"/>
              <a:gd name="connsiteY5" fmla="*/ 68056 h 1453617"/>
              <a:gd name="connsiteX6" fmla="*/ 570822 w 921575"/>
              <a:gd name="connsiteY6" fmla="*/ 4653 h 1453617"/>
              <a:gd name="connsiteX7" fmla="*/ 792442 w 921575"/>
              <a:gd name="connsiteY7" fmla="*/ 95977 h 1453617"/>
              <a:gd name="connsiteX8" fmla="*/ 862243 w 921575"/>
              <a:gd name="connsiteY8" fmla="*/ 228600 h 1453617"/>
              <a:gd name="connsiteX0" fmla="*/ 918085 w 919830"/>
              <a:gd name="connsiteY0" fmla="*/ 1156960 h 1450612"/>
              <a:gd name="connsiteX1" fmla="*/ 723222 w 919830"/>
              <a:gd name="connsiteY1" fmla="*/ 1376253 h 1450612"/>
              <a:gd name="connsiteX2" fmla="*/ 268930 w 919830"/>
              <a:gd name="connsiteY2" fmla="*/ 1415226 h 1450612"/>
              <a:gd name="connsiteX3" fmla="*/ 38585 w 919830"/>
              <a:gd name="connsiteY3" fmla="*/ 1163940 h 1450612"/>
              <a:gd name="connsiteX4" fmla="*/ 37422 w 919830"/>
              <a:gd name="connsiteY4" fmla="*/ 309453 h 1450612"/>
              <a:gd name="connsiteX5" fmla="*/ 247990 w 919830"/>
              <a:gd name="connsiteY5" fmla="*/ 68056 h 1450612"/>
              <a:gd name="connsiteX6" fmla="*/ 570822 w 919830"/>
              <a:gd name="connsiteY6" fmla="*/ 4653 h 1450612"/>
              <a:gd name="connsiteX7" fmla="*/ 792442 w 919830"/>
              <a:gd name="connsiteY7" fmla="*/ 95977 h 1450612"/>
              <a:gd name="connsiteX8" fmla="*/ 862243 w 919830"/>
              <a:gd name="connsiteY8" fmla="*/ 228600 h 1450612"/>
              <a:gd name="connsiteX0" fmla="*/ 930300 w 932045"/>
              <a:gd name="connsiteY0" fmla="*/ 1156960 h 1412802"/>
              <a:gd name="connsiteX1" fmla="*/ 735437 w 932045"/>
              <a:gd name="connsiteY1" fmla="*/ 1376253 h 1412802"/>
              <a:gd name="connsiteX2" fmla="*/ 354437 w 932045"/>
              <a:gd name="connsiteY2" fmla="*/ 1376253 h 1412802"/>
              <a:gd name="connsiteX3" fmla="*/ 50800 w 932045"/>
              <a:gd name="connsiteY3" fmla="*/ 1163940 h 1412802"/>
              <a:gd name="connsiteX4" fmla="*/ 49637 w 932045"/>
              <a:gd name="connsiteY4" fmla="*/ 309453 h 1412802"/>
              <a:gd name="connsiteX5" fmla="*/ 260205 w 932045"/>
              <a:gd name="connsiteY5" fmla="*/ 68056 h 1412802"/>
              <a:gd name="connsiteX6" fmla="*/ 583037 w 932045"/>
              <a:gd name="connsiteY6" fmla="*/ 4653 h 1412802"/>
              <a:gd name="connsiteX7" fmla="*/ 804657 w 932045"/>
              <a:gd name="connsiteY7" fmla="*/ 95977 h 1412802"/>
              <a:gd name="connsiteX8" fmla="*/ 874458 w 932045"/>
              <a:gd name="connsiteY8" fmla="*/ 228600 h 1412802"/>
              <a:gd name="connsiteX0" fmla="*/ 931462 w 933207"/>
              <a:gd name="connsiteY0" fmla="*/ 1156960 h 1414353"/>
              <a:gd name="connsiteX1" fmla="*/ 736599 w 933207"/>
              <a:gd name="connsiteY1" fmla="*/ 1376253 h 1414353"/>
              <a:gd name="connsiteX2" fmla="*/ 355599 w 933207"/>
              <a:gd name="connsiteY2" fmla="*/ 1376253 h 1414353"/>
              <a:gd name="connsiteX3" fmla="*/ 50800 w 933207"/>
              <a:gd name="connsiteY3" fmla="*/ 1147653 h 1414353"/>
              <a:gd name="connsiteX4" fmla="*/ 50799 w 933207"/>
              <a:gd name="connsiteY4" fmla="*/ 309453 h 1414353"/>
              <a:gd name="connsiteX5" fmla="*/ 261367 w 933207"/>
              <a:gd name="connsiteY5" fmla="*/ 68056 h 1414353"/>
              <a:gd name="connsiteX6" fmla="*/ 584199 w 933207"/>
              <a:gd name="connsiteY6" fmla="*/ 4653 h 1414353"/>
              <a:gd name="connsiteX7" fmla="*/ 805819 w 933207"/>
              <a:gd name="connsiteY7" fmla="*/ 95977 h 1414353"/>
              <a:gd name="connsiteX8" fmla="*/ 875620 w 933207"/>
              <a:gd name="connsiteY8" fmla="*/ 228600 h 1414353"/>
              <a:gd name="connsiteX0" fmla="*/ 931462 w 933207"/>
              <a:gd name="connsiteY0" fmla="*/ 1156960 h 1414353"/>
              <a:gd name="connsiteX1" fmla="*/ 736599 w 933207"/>
              <a:gd name="connsiteY1" fmla="*/ 1376253 h 1414353"/>
              <a:gd name="connsiteX2" fmla="*/ 355599 w 933207"/>
              <a:gd name="connsiteY2" fmla="*/ 1376253 h 1414353"/>
              <a:gd name="connsiteX3" fmla="*/ 50800 w 933207"/>
              <a:gd name="connsiteY3" fmla="*/ 1147653 h 1414353"/>
              <a:gd name="connsiteX4" fmla="*/ 50800 w 933207"/>
              <a:gd name="connsiteY4" fmla="*/ 385653 h 1414353"/>
              <a:gd name="connsiteX5" fmla="*/ 261367 w 933207"/>
              <a:gd name="connsiteY5" fmla="*/ 68056 h 1414353"/>
              <a:gd name="connsiteX6" fmla="*/ 584199 w 933207"/>
              <a:gd name="connsiteY6" fmla="*/ 4653 h 1414353"/>
              <a:gd name="connsiteX7" fmla="*/ 805819 w 933207"/>
              <a:gd name="connsiteY7" fmla="*/ 95977 h 1414353"/>
              <a:gd name="connsiteX8" fmla="*/ 875620 w 933207"/>
              <a:gd name="connsiteY8" fmla="*/ 228600 h 141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3207" h="1414353">
                <a:moveTo>
                  <a:pt x="931462" y="1156960"/>
                </a:moveTo>
                <a:cubicBezTo>
                  <a:pt x="933207" y="1254100"/>
                  <a:pt x="832576" y="1339704"/>
                  <a:pt x="736599" y="1376253"/>
                </a:cubicBezTo>
                <a:cubicBezTo>
                  <a:pt x="640622" y="1412802"/>
                  <a:pt x="469899" y="1414353"/>
                  <a:pt x="355599" y="1376253"/>
                </a:cubicBezTo>
                <a:cubicBezTo>
                  <a:pt x="241299" y="1338153"/>
                  <a:pt x="101600" y="1312753"/>
                  <a:pt x="50800" y="1147653"/>
                </a:cubicBezTo>
                <a:cubicBezTo>
                  <a:pt x="0" y="982553"/>
                  <a:pt x="15706" y="565586"/>
                  <a:pt x="50800" y="385653"/>
                </a:cubicBezTo>
                <a:cubicBezTo>
                  <a:pt x="85894" y="205720"/>
                  <a:pt x="172467" y="131556"/>
                  <a:pt x="261367" y="68056"/>
                </a:cubicBezTo>
                <a:cubicBezTo>
                  <a:pt x="350267" y="4556"/>
                  <a:pt x="493457" y="0"/>
                  <a:pt x="584199" y="4653"/>
                </a:cubicBezTo>
                <a:cubicBezTo>
                  <a:pt x="674941" y="9306"/>
                  <a:pt x="757249" y="58653"/>
                  <a:pt x="805819" y="95977"/>
                </a:cubicBezTo>
                <a:cubicBezTo>
                  <a:pt x="854389" y="133301"/>
                  <a:pt x="861660" y="179157"/>
                  <a:pt x="875620" y="22860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22400" y="4306669"/>
            <a:ext cx="1701107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 = …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t2 = a + b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9000" y="1752600"/>
            <a:ext cx="915635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PPIN =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PPOUT =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29000" y="2996625"/>
            <a:ext cx="915635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PPIN =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PPOUT =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9000" y="4292025"/>
            <a:ext cx="915635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PPIN =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PPOUT =</a:t>
            </a:r>
          </a:p>
        </p:txBody>
      </p:sp>
    </p:spTree>
    <p:extLst>
      <p:ext uri="{BB962C8B-B14F-4D97-AF65-F5344CB8AC3E}">
        <p14:creationId xmlns:p14="http://schemas.microsoft.com/office/powerpoint/2010/main" val="37176483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PPOUT</a:t>
            </a:r>
            <a:r>
              <a:rPr lang="en-US" b="1" dirty="0"/>
              <a:t>: we want to place at output of this block only if</a:t>
            </a:r>
          </a:p>
          <a:p>
            <a:pPr lvl="1"/>
            <a:r>
              <a:rPr lang="en-US" dirty="0"/>
              <a:t>we want to place at </a:t>
            </a:r>
            <a:r>
              <a:rPr lang="en-US" dirty="0">
                <a:solidFill>
                  <a:srgbClr val="0000FF"/>
                </a:solidFill>
              </a:rPr>
              <a:t>entry of all successors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</a:rPr>
              <a:t>PPIN</a:t>
            </a:r>
            <a:r>
              <a:rPr lang="en-US" b="1" dirty="0"/>
              <a:t>: we want to place at input of this block only if (all of):</a:t>
            </a:r>
          </a:p>
          <a:p>
            <a:pPr lvl="1"/>
            <a:r>
              <a:rPr lang="en-US" dirty="0"/>
              <a:t>we have a local computation to place, or a placement at the end of this block which we can move up</a:t>
            </a:r>
          </a:p>
          <a:p>
            <a:pPr lvl="1"/>
            <a:r>
              <a:rPr lang="en-US" dirty="0"/>
              <a:t>we want to move computation to </a:t>
            </a:r>
            <a:r>
              <a:rPr lang="en-US" dirty="0">
                <a:solidFill>
                  <a:srgbClr val="0000FF"/>
                </a:solidFill>
              </a:rPr>
              <a:t>output of all predecessors </a:t>
            </a:r>
            <a:r>
              <a:rPr lang="en-US" dirty="0"/>
              <a:t>where expression is not already available (don’t insert at input)</a:t>
            </a:r>
          </a:p>
          <a:p>
            <a:pPr lvl="1"/>
            <a:r>
              <a:rPr lang="en-US" dirty="0"/>
              <a:t>we can </a:t>
            </a:r>
            <a:r>
              <a:rPr lang="en-US" dirty="0">
                <a:solidFill>
                  <a:srgbClr val="0000FF"/>
                </a:solidFill>
              </a:rPr>
              <a:t>gain something </a:t>
            </a:r>
            <a:r>
              <a:rPr lang="en-US" dirty="0"/>
              <a:t>by placing it here (</a:t>
            </a:r>
            <a:r>
              <a:rPr lang="en-US" dirty="0">
                <a:solidFill>
                  <a:srgbClr val="0000FF"/>
                </a:solidFill>
              </a:rPr>
              <a:t>PAVIN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Forward or Backward? 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FF3399"/>
                </a:solidFill>
              </a:rPr>
              <a:t>BOTH!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Problem is </a:t>
            </a:r>
            <a:r>
              <a:rPr lang="en-US" b="1" i="1" dirty="0">
                <a:solidFill>
                  <a:srgbClr val="FF3399"/>
                </a:solidFill>
              </a:rPr>
              <a:t>bidirectional</a:t>
            </a:r>
            <a:r>
              <a:rPr lang="en-US" b="1" dirty="0"/>
              <a:t>, but lattice {0, 1} is finite, so</a:t>
            </a:r>
          </a:p>
          <a:p>
            <a:pPr lvl="1"/>
            <a:r>
              <a:rPr lang="en-US" dirty="0"/>
              <a:t>as long as transfer functions are </a:t>
            </a:r>
            <a:r>
              <a:rPr lang="en-US" dirty="0">
                <a:solidFill>
                  <a:srgbClr val="0000FF"/>
                </a:solidFill>
              </a:rPr>
              <a:t>monotone</a:t>
            </a:r>
            <a:r>
              <a:rPr lang="en-US" dirty="0"/>
              <a:t>, it converges.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9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189" y="60692"/>
            <a:ext cx="8229600" cy="1143000"/>
          </a:xfrm>
        </p:spPr>
        <p:txBody>
          <a:bodyPr/>
          <a:lstStyle/>
          <a:p>
            <a:r>
              <a:rPr lang="en-US" dirty="0"/>
              <a:t>Computing “Placement Possible”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4906963"/>
          </a:xfrm>
        </p:spPr>
        <p:txBody>
          <a:bodyPr>
            <a:normAutofit fontScale="77500" lnSpcReduction="20000"/>
          </a:bodyPr>
          <a:lstStyle/>
          <a:p>
            <a:r>
              <a:rPr lang="en-US" sz="3100" b="1" dirty="0">
                <a:solidFill>
                  <a:srgbClr val="0000FF"/>
                </a:solidFill>
              </a:rPr>
              <a:t>PPOUT</a:t>
            </a:r>
            <a:r>
              <a:rPr lang="en-US" sz="3100" b="1" dirty="0"/>
              <a:t>: we want to place at output of this block only if</a:t>
            </a:r>
          </a:p>
          <a:p>
            <a:pPr lvl="1"/>
            <a:r>
              <a:rPr lang="en-US" dirty="0"/>
              <a:t>we want to place at entry of all successors</a:t>
            </a:r>
          </a:p>
          <a:p>
            <a:pPr lvl="2">
              <a:lnSpc>
                <a:spcPct val="200000"/>
              </a:lnSpc>
            </a:pPr>
            <a:r>
              <a:rPr lang="en-US" sz="3100" dirty="0">
                <a:solidFill>
                  <a:srgbClr val="FF3399"/>
                </a:solidFill>
              </a:rPr>
              <a:t>PPOUT</a:t>
            </a:r>
            <a:r>
              <a:rPr lang="en-US" sz="3100" dirty="0"/>
              <a:t>[</a:t>
            </a:r>
            <a:r>
              <a:rPr lang="en-US" sz="3100" dirty="0" err="1"/>
              <a:t>i</a:t>
            </a:r>
            <a:r>
              <a:rPr lang="en-US" sz="3100" dirty="0"/>
              <a:t>] = </a:t>
            </a:r>
          </a:p>
          <a:p>
            <a:pPr lvl="1"/>
            <a:endParaRPr lang="en-US" dirty="0"/>
          </a:p>
          <a:p>
            <a:r>
              <a:rPr lang="en-US" sz="2800" b="1" dirty="0">
                <a:solidFill>
                  <a:srgbClr val="0000FF"/>
                </a:solidFill>
              </a:rPr>
              <a:t>PPIN</a:t>
            </a:r>
            <a:r>
              <a:rPr lang="en-US" sz="2800" b="1" dirty="0"/>
              <a:t>: we want to place at start of this block only if (all of):</a:t>
            </a:r>
          </a:p>
          <a:p>
            <a:pPr lvl="1"/>
            <a:r>
              <a:rPr lang="en-US" dirty="0"/>
              <a:t>we have a local computation to place, or a placement at the end of this block which we can move up</a:t>
            </a:r>
          </a:p>
          <a:p>
            <a:pPr lvl="1"/>
            <a:r>
              <a:rPr lang="en-US" dirty="0"/>
              <a:t>we want to move computation to output of all predecessors where expression is not already available (don’t insert at input)</a:t>
            </a:r>
          </a:p>
          <a:p>
            <a:pPr lvl="1"/>
            <a:r>
              <a:rPr lang="en-US" dirty="0"/>
              <a:t>we gain something by moving it up (PAVIN heuristic)</a:t>
            </a:r>
          </a:p>
          <a:p>
            <a:pPr lvl="1"/>
            <a:endParaRPr lang="en-US" dirty="0"/>
          </a:p>
          <a:p>
            <a:pPr lvl="2">
              <a:lnSpc>
                <a:spcPct val="250000"/>
              </a:lnSpc>
            </a:pPr>
            <a:r>
              <a:rPr lang="en-US" sz="2800" dirty="0">
                <a:solidFill>
                  <a:srgbClr val="FF3399"/>
                </a:solidFill>
              </a:rPr>
              <a:t>PPIN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 =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1621" y="1754594"/>
            <a:ext cx="5902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ym typeface="Symbol"/>
              </a:rPr>
              <a:t></a:t>
            </a:r>
            <a:endParaRPr lang="en-US" sz="6600" dirty="0"/>
          </a:p>
        </p:txBody>
      </p:sp>
      <p:sp>
        <p:nvSpPr>
          <p:cNvPr id="8" name="TextBox 7"/>
          <p:cNvSpPr txBox="1"/>
          <p:nvPr/>
        </p:nvSpPr>
        <p:spPr>
          <a:xfrm>
            <a:off x="3612243" y="1948190"/>
            <a:ext cx="2311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/>
              </a:rPr>
              <a:t>      0                      </a:t>
            </a:r>
            <a:r>
              <a:rPr lang="en-US" sz="1600" i="1" dirty="0" err="1">
                <a:latin typeface="Calibri"/>
              </a:rPr>
              <a:t>i</a:t>
            </a:r>
            <a:r>
              <a:rPr lang="en-US" sz="1600" i="1" dirty="0">
                <a:latin typeface="Calibri"/>
              </a:rPr>
              <a:t> = entry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75734" y="2329190"/>
            <a:ext cx="2420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ym typeface="Symbol"/>
              </a:rPr>
              <a:t></a:t>
            </a:r>
            <a:r>
              <a:rPr lang="en-US" b="1" dirty="0">
                <a:sym typeface="Symbol"/>
              </a:rPr>
              <a:t> </a:t>
            </a:r>
            <a:r>
              <a:rPr lang="en-US" sz="1600" b="1" dirty="0">
                <a:sym typeface="Symbol"/>
              </a:rPr>
              <a:t>  </a:t>
            </a:r>
            <a:r>
              <a:rPr lang="en-US" sz="1600" dirty="0">
                <a:latin typeface="Calibri"/>
                <a:sym typeface="Symbol"/>
              </a:rPr>
              <a:t>PPIN[s]         </a:t>
            </a:r>
            <a:r>
              <a:rPr lang="en-US" sz="1600" i="1" dirty="0">
                <a:latin typeface="Calibri"/>
                <a:sym typeface="Symbol"/>
              </a:rPr>
              <a:t>otherwise</a:t>
            </a:r>
            <a:endParaRPr lang="en-US" sz="1600" i="1" dirty="0"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2621" y="2633990"/>
            <a:ext cx="80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Calibri"/>
              </a:rPr>
              <a:t>s </a:t>
            </a:r>
            <a:r>
              <a:rPr lang="en-US" sz="1100" i="1" dirty="0">
                <a:latin typeface="Calibri"/>
                <a:sym typeface="Symbol"/>
              </a:rPr>
              <a:t></a:t>
            </a:r>
            <a:r>
              <a:rPr lang="en-US" sz="1100" i="1" dirty="0">
                <a:latin typeface="Calibri"/>
              </a:rPr>
              <a:t> </a:t>
            </a:r>
            <a:r>
              <a:rPr lang="en-US" sz="1100" i="1" dirty="0" err="1">
                <a:latin typeface="Calibri"/>
              </a:rPr>
              <a:t>succ</a:t>
            </a:r>
            <a:r>
              <a:rPr lang="en-US" sz="1100" i="1" dirty="0">
                <a:latin typeface="Calibri"/>
              </a:rPr>
              <a:t>(</a:t>
            </a:r>
            <a:r>
              <a:rPr lang="en-US" sz="1100" i="1" dirty="0" err="1">
                <a:latin typeface="Calibri"/>
              </a:rPr>
              <a:t>i</a:t>
            </a:r>
            <a:r>
              <a:rPr lang="en-US" sz="1100" i="1" dirty="0">
                <a:latin typeface="Calibri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22047" y="4870530"/>
            <a:ext cx="77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ym typeface="Symbol"/>
              </a:rPr>
              <a:t></a:t>
            </a:r>
            <a:endParaRPr lang="en-US" sz="9600" dirty="0"/>
          </a:p>
        </p:txBody>
      </p:sp>
      <p:sp>
        <p:nvSpPr>
          <p:cNvPr id="12" name="TextBox 11"/>
          <p:cNvSpPr txBox="1"/>
          <p:nvPr/>
        </p:nvSpPr>
        <p:spPr>
          <a:xfrm>
            <a:off x="4531581" y="5144790"/>
            <a:ext cx="2783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/>
              </a:rPr>
              <a:t>0                                         </a:t>
            </a:r>
            <a:r>
              <a:rPr lang="en-US" sz="1600" i="1" dirty="0" err="1">
                <a:latin typeface="Calibri"/>
              </a:rPr>
              <a:t>i</a:t>
            </a:r>
            <a:r>
              <a:rPr lang="en-US" sz="1600" i="1" dirty="0">
                <a:latin typeface="Calibri"/>
              </a:rPr>
              <a:t> = exit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31647" y="5373390"/>
            <a:ext cx="4288353" cy="1179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alibri"/>
                <a:sym typeface="Symbol"/>
              </a:rPr>
              <a:t>([ANTLOC[</a:t>
            </a:r>
            <a:r>
              <a:rPr lang="en-US" sz="1600" dirty="0" err="1">
                <a:latin typeface="Calibri"/>
                <a:sym typeface="Symbol"/>
              </a:rPr>
              <a:t>i</a:t>
            </a:r>
            <a:r>
              <a:rPr lang="en-US" sz="1600" dirty="0">
                <a:latin typeface="Calibri"/>
                <a:sym typeface="Symbol"/>
              </a:rPr>
              <a:t>] </a:t>
            </a:r>
            <a:r>
              <a:rPr lang="en-US" sz="1600" b="1" dirty="0">
                <a:sym typeface="Symbol"/>
              </a:rPr>
              <a:t></a:t>
            </a:r>
            <a:r>
              <a:rPr lang="en-US" sz="1600" dirty="0">
                <a:latin typeface="Calibri"/>
                <a:sym typeface="Symbol"/>
              </a:rPr>
              <a:t> (PPOUT[</a:t>
            </a:r>
            <a:r>
              <a:rPr lang="en-US" sz="1600" dirty="0" err="1">
                <a:latin typeface="Calibri"/>
                <a:sym typeface="Symbol"/>
              </a:rPr>
              <a:t>i</a:t>
            </a:r>
            <a:r>
              <a:rPr lang="en-US" sz="1600" dirty="0">
                <a:latin typeface="Calibri"/>
                <a:sym typeface="Symbol"/>
              </a:rPr>
              <a:t>] – KILL[</a:t>
            </a:r>
            <a:r>
              <a:rPr lang="en-US" sz="1600" dirty="0" err="1">
                <a:latin typeface="Calibri"/>
                <a:sym typeface="Symbol"/>
              </a:rPr>
              <a:t>i</a:t>
            </a:r>
            <a:r>
              <a:rPr lang="en-US" sz="1600" dirty="0">
                <a:latin typeface="Calibri"/>
                <a:sym typeface="Symbol"/>
              </a:rPr>
              <a:t>])]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/>
                <a:sym typeface="Symbol"/>
              </a:rPr>
              <a:t> </a:t>
            </a:r>
            <a:r>
              <a:rPr lang="en-US" sz="1600" b="1" dirty="0">
                <a:sym typeface="Symbol"/>
              </a:rPr>
              <a:t></a:t>
            </a:r>
            <a:r>
              <a:rPr lang="en-US" sz="1600" dirty="0">
                <a:latin typeface="Calibri"/>
                <a:sym typeface="Symbol"/>
              </a:rPr>
              <a:t>             (PPOUT[p] </a:t>
            </a:r>
            <a:r>
              <a:rPr lang="en-US" sz="1600" b="1" dirty="0">
                <a:sym typeface="Symbol"/>
              </a:rPr>
              <a:t></a:t>
            </a:r>
            <a:r>
              <a:rPr lang="en-US" sz="1600" dirty="0">
                <a:latin typeface="Calibri"/>
                <a:sym typeface="Symbol"/>
              </a:rPr>
              <a:t> AVOUT[p])       </a:t>
            </a:r>
            <a:r>
              <a:rPr lang="en-US" sz="1600" i="1" dirty="0">
                <a:latin typeface="Calibri"/>
                <a:sym typeface="Symbol"/>
              </a:rPr>
              <a:t>otherwise</a:t>
            </a:r>
            <a:endParaRPr lang="en-US" sz="1600" dirty="0">
              <a:latin typeface="Calibri"/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/>
                <a:sym typeface="Symbol"/>
              </a:rPr>
              <a:t>                  </a:t>
            </a:r>
            <a:r>
              <a:rPr lang="en-US" sz="1600" b="1" dirty="0">
                <a:sym typeface="Symbol"/>
              </a:rPr>
              <a:t> </a:t>
            </a:r>
            <a:r>
              <a:rPr lang="en-US" sz="1600" dirty="0">
                <a:latin typeface="Calibri"/>
                <a:sym typeface="Symbol"/>
              </a:rPr>
              <a:t> PAVIN[</a:t>
            </a:r>
            <a:r>
              <a:rPr lang="en-US" sz="1600" dirty="0" err="1">
                <a:latin typeface="Calibri"/>
                <a:sym typeface="Symbol"/>
              </a:rPr>
              <a:t>i</a:t>
            </a:r>
            <a:r>
              <a:rPr lang="en-US" sz="1600" dirty="0">
                <a:latin typeface="Calibri"/>
                <a:sym typeface="Symbol"/>
              </a:rPr>
              <a:t>])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509938" y="5601990"/>
            <a:ext cx="888509" cy="685800"/>
            <a:chOff x="3505200" y="5181600"/>
            <a:chExt cx="888509" cy="685800"/>
          </a:xfrm>
        </p:grpSpPr>
        <p:sp>
          <p:nvSpPr>
            <p:cNvPr id="14" name="TextBox 13"/>
            <p:cNvSpPr txBox="1"/>
            <p:nvPr/>
          </p:nvSpPr>
          <p:spPr>
            <a:xfrm>
              <a:off x="3505200" y="5605790"/>
              <a:ext cx="8885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Calibri"/>
                  <a:sym typeface="Symbol"/>
                </a:rPr>
                <a:t>p </a:t>
              </a:r>
              <a:r>
                <a:rPr lang="en-US" sz="1100" i="1" dirty="0">
                  <a:latin typeface="Calibri"/>
                </a:rPr>
                <a:t> </a:t>
              </a:r>
              <a:r>
                <a:rPr lang="en-US" sz="1100" i="1" dirty="0" err="1">
                  <a:latin typeface="Calibri"/>
                </a:rPr>
                <a:t>preds</a:t>
              </a:r>
              <a:r>
                <a:rPr lang="en-US" sz="1100" i="1" dirty="0">
                  <a:latin typeface="Calibri"/>
                </a:rPr>
                <a:t>(</a:t>
              </a:r>
              <a:r>
                <a:rPr lang="en-US" sz="1100" i="1" dirty="0" err="1">
                  <a:latin typeface="Calibri"/>
                </a:rPr>
                <a:t>i</a:t>
              </a:r>
              <a:r>
                <a:rPr lang="en-US" sz="1100" i="1" dirty="0">
                  <a:latin typeface="Calibri"/>
                </a:rPr>
                <a:t>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57600" y="5181600"/>
              <a:ext cx="5389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ym typeface="Symbol"/>
                </a:rPr>
                <a:t>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581430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“Placement Possible”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30017" y="6126163"/>
            <a:ext cx="2133600" cy="365125"/>
          </a:xfrm>
        </p:spPr>
        <p:txBody>
          <a:bodyPr/>
          <a:lstStyle/>
          <a:p>
            <a:fld id="{3B18AE90-4419-4CF3-8E84-9F60760ACC6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2400" y="2895600"/>
            <a:ext cx="170110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t1 = a + b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2400" y="1715869"/>
            <a:ext cx="1701107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 = …    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>
            <a:stCxn id="8" idx="2"/>
            <a:endCxn id="7" idx="0"/>
          </p:cNvCxnSpPr>
          <p:nvPr/>
        </p:nvCxnSpPr>
        <p:spPr>
          <a:xfrm rot="5400000">
            <a:off x="2006254" y="2628900"/>
            <a:ext cx="5334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2032794" y="4037806"/>
            <a:ext cx="4572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990600" y="2662347"/>
            <a:ext cx="933207" cy="1414353"/>
          </a:xfrm>
          <a:custGeom>
            <a:avLst/>
            <a:gdLst>
              <a:gd name="connsiteX0" fmla="*/ 949301 w 952791"/>
              <a:gd name="connsiteY0" fmla="*/ 1138928 h 1435585"/>
              <a:gd name="connsiteX1" fmla="*/ 844598 w 952791"/>
              <a:gd name="connsiteY1" fmla="*/ 1376253 h 1435585"/>
              <a:gd name="connsiteX2" fmla="*/ 300146 w 952791"/>
              <a:gd name="connsiteY2" fmla="*/ 1397194 h 1435585"/>
              <a:gd name="connsiteX3" fmla="*/ 69801 w 952791"/>
              <a:gd name="connsiteY3" fmla="*/ 1145908 h 1435585"/>
              <a:gd name="connsiteX4" fmla="*/ 34901 w 952791"/>
              <a:gd name="connsiteY4" fmla="*/ 308290 h 1435585"/>
              <a:gd name="connsiteX5" fmla="*/ 279206 w 952791"/>
              <a:gd name="connsiteY5" fmla="*/ 50024 h 1435585"/>
              <a:gd name="connsiteX6" fmla="*/ 642174 w 952791"/>
              <a:gd name="connsiteY6" fmla="*/ 8143 h 1435585"/>
              <a:gd name="connsiteX7" fmla="*/ 823658 w 952791"/>
              <a:gd name="connsiteY7" fmla="*/ 77945 h 1435585"/>
              <a:gd name="connsiteX8" fmla="*/ 893459 w 952791"/>
              <a:gd name="connsiteY8" fmla="*/ 210568 h 1435585"/>
              <a:gd name="connsiteX0" fmla="*/ 949301 w 952791"/>
              <a:gd name="connsiteY0" fmla="*/ 1156960 h 1453617"/>
              <a:gd name="connsiteX1" fmla="*/ 844598 w 952791"/>
              <a:gd name="connsiteY1" fmla="*/ 1394285 h 1453617"/>
              <a:gd name="connsiteX2" fmla="*/ 300146 w 952791"/>
              <a:gd name="connsiteY2" fmla="*/ 1415226 h 1453617"/>
              <a:gd name="connsiteX3" fmla="*/ 69801 w 952791"/>
              <a:gd name="connsiteY3" fmla="*/ 1163940 h 1453617"/>
              <a:gd name="connsiteX4" fmla="*/ 34901 w 952791"/>
              <a:gd name="connsiteY4" fmla="*/ 326322 h 1453617"/>
              <a:gd name="connsiteX5" fmla="*/ 279206 w 952791"/>
              <a:gd name="connsiteY5" fmla="*/ 68056 h 1453617"/>
              <a:gd name="connsiteX6" fmla="*/ 602038 w 952791"/>
              <a:gd name="connsiteY6" fmla="*/ 4653 h 1453617"/>
              <a:gd name="connsiteX7" fmla="*/ 823658 w 952791"/>
              <a:gd name="connsiteY7" fmla="*/ 95977 h 1453617"/>
              <a:gd name="connsiteX8" fmla="*/ 893459 w 952791"/>
              <a:gd name="connsiteY8" fmla="*/ 228600 h 1453617"/>
              <a:gd name="connsiteX0" fmla="*/ 918085 w 921575"/>
              <a:gd name="connsiteY0" fmla="*/ 1156960 h 1453617"/>
              <a:gd name="connsiteX1" fmla="*/ 813382 w 921575"/>
              <a:gd name="connsiteY1" fmla="*/ 1394285 h 1453617"/>
              <a:gd name="connsiteX2" fmla="*/ 268930 w 921575"/>
              <a:gd name="connsiteY2" fmla="*/ 1415226 h 1453617"/>
              <a:gd name="connsiteX3" fmla="*/ 38585 w 921575"/>
              <a:gd name="connsiteY3" fmla="*/ 1163940 h 1453617"/>
              <a:gd name="connsiteX4" fmla="*/ 37422 w 921575"/>
              <a:gd name="connsiteY4" fmla="*/ 309453 h 1453617"/>
              <a:gd name="connsiteX5" fmla="*/ 247990 w 921575"/>
              <a:gd name="connsiteY5" fmla="*/ 68056 h 1453617"/>
              <a:gd name="connsiteX6" fmla="*/ 570822 w 921575"/>
              <a:gd name="connsiteY6" fmla="*/ 4653 h 1453617"/>
              <a:gd name="connsiteX7" fmla="*/ 792442 w 921575"/>
              <a:gd name="connsiteY7" fmla="*/ 95977 h 1453617"/>
              <a:gd name="connsiteX8" fmla="*/ 862243 w 921575"/>
              <a:gd name="connsiteY8" fmla="*/ 228600 h 1453617"/>
              <a:gd name="connsiteX0" fmla="*/ 918085 w 919830"/>
              <a:gd name="connsiteY0" fmla="*/ 1156960 h 1450612"/>
              <a:gd name="connsiteX1" fmla="*/ 723222 w 919830"/>
              <a:gd name="connsiteY1" fmla="*/ 1376253 h 1450612"/>
              <a:gd name="connsiteX2" fmla="*/ 268930 w 919830"/>
              <a:gd name="connsiteY2" fmla="*/ 1415226 h 1450612"/>
              <a:gd name="connsiteX3" fmla="*/ 38585 w 919830"/>
              <a:gd name="connsiteY3" fmla="*/ 1163940 h 1450612"/>
              <a:gd name="connsiteX4" fmla="*/ 37422 w 919830"/>
              <a:gd name="connsiteY4" fmla="*/ 309453 h 1450612"/>
              <a:gd name="connsiteX5" fmla="*/ 247990 w 919830"/>
              <a:gd name="connsiteY5" fmla="*/ 68056 h 1450612"/>
              <a:gd name="connsiteX6" fmla="*/ 570822 w 919830"/>
              <a:gd name="connsiteY6" fmla="*/ 4653 h 1450612"/>
              <a:gd name="connsiteX7" fmla="*/ 792442 w 919830"/>
              <a:gd name="connsiteY7" fmla="*/ 95977 h 1450612"/>
              <a:gd name="connsiteX8" fmla="*/ 862243 w 919830"/>
              <a:gd name="connsiteY8" fmla="*/ 228600 h 1450612"/>
              <a:gd name="connsiteX0" fmla="*/ 930300 w 932045"/>
              <a:gd name="connsiteY0" fmla="*/ 1156960 h 1412802"/>
              <a:gd name="connsiteX1" fmla="*/ 735437 w 932045"/>
              <a:gd name="connsiteY1" fmla="*/ 1376253 h 1412802"/>
              <a:gd name="connsiteX2" fmla="*/ 354437 w 932045"/>
              <a:gd name="connsiteY2" fmla="*/ 1376253 h 1412802"/>
              <a:gd name="connsiteX3" fmla="*/ 50800 w 932045"/>
              <a:gd name="connsiteY3" fmla="*/ 1163940 h 1412802"/>
              <a:gd name="connsiteX4" fmla="*/ 49637 w 932045"/>
              <a:gd name="connsiteY4" fmla="*/ 309453 h 1412802"/>
              <a:gd name="connsiteX5" fmla="*/ 260205 w 932045"/>
              <a:gd name="connsiteY5" fmla="*/ 68056 h 1412802"/>
              <a:gd name="connsiteX6" fmla="*/ 583037 w 932045"/>
              <a:gd name="connsiteY6" fmla="*/ 4653 h 1412802"/>
              <a:gd name="connsiteX7" fmla="*/ 804657 w 932045"/>
              <a:gd name="connsiteY7" fmla="*/ 95977 h 1412802"/>
              <a:gd name="connsiteX8" fmla="*/ 874458 w 932045"/>
              <a:gd name="connsiteY8" fmla="*/ 228600 h 1412802"/>
              <a:gd name="connsiteX0" fmla="*/ 931462 w 933207"/>
              <a:gd name="connsiteY0" fmla="*/ 1156960 h 1414353"/>
              <a:gd name="connsiteX1" fmla="*/ 736599 w 933207"/>
              <a:gd name="connsiteY1" fmla="*/ 1376253 h 1414353"/>
              <a:gd name="connsiteX2" fmla="*/ 355599 w 933207"/>
              <a:gd name="connsiteY2" fmla="*/ 1376253 h 1414353"/>
              <a:gd name="connsiteX3" fmla="*/ 50800 w 933207"/>
              <a:gd name="connsiteY3" fmla="*/ 1147653 h 1414353"/>
              <a:gd name="connsiteX4" fmla="*/ 50799 w 933207"/>
              <a:gd name="connsiteY4" fmla="*/ 309453 h 1414353"/>
              <a:gd name="connsiteX5" fmla="*/ 261367 w 933207"/>
              <a:gd name="connsiteY5" fmla="*/ 68056 h 1414353"/>
              <a:gd name="connsiteX6" fmla="*/ 584199 w 933207"/>
              <a:gd name="connsiteY6" fmla="*/ 4653 h 1414353"/>
              <a:gd name="connsiteX7" fmla="*/ 805819 w 933207"/>
              <a:gd name="connsiteY7" fmla="*/ 95977 h 1414353"/>
              <a:gd name="connsiteX8" fmla="*/ 875620 w 933207"/>
              <a:gd name="connsiteY8" fmla="*/ 228600 h 1414353"/>
              <a:gd name="connsiteX0" fmla="*/ 931462 w 933207"/>
              <a:gd name="connsiteY0" fmla="*/ 1156960 h 1414353"/>
              <a:gd name="connsiteX1" fmla="*/ 736599 w 933207"/>
              <a:gd name="connsiteY1" fmla="*/ 1376253 h 1414353"/>
              <a:gd name="connsiteX2" fmla="*/ 355599 w 933207"/>
              <a:gd name="connsiteY2" fmla="*/ 1376253 h 1414353"/>
              <a:gd name="connsiteX3" fmla="*/ 50800 w 933207"/>
              <a:gd name="connsiteY3" fmla="*/ 1147653 h 1414353"/>
              <a:gd name="connsiteX4" fmla="*/ 50800 w 933207"/>
              <a:gd name="connsiteY4" fmla="*/ 385653 h 1414353"/>
              <a:gd name="connsiteX5" fmla="*/ 261367 w 933207"/>
              <a:gd name="connsiteY5" fmla="*/ 68056 h 1414353"/>
              <a:gd name="connsiteX6" fmla="*/ 584199 w 933207"/>
              <a:gd name="connsiteY6" fmla="*/ 4653 h 1414353"/>
              <a:gd name="connsiteX7" fmla="*/ 805819 w 933207"/>
              <a:gd name="connsiteY7" fmla="*/ 95977 h 1414353"/>
              <a:gd name="connsiteX8" fmla="*/ 875620 w 933207"/>
              <a:gd name="connsiteY8" fmla="*/ 228600 h 141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3207" h="1414353">
                <a:moveTo>
                  <a:pt x="931462" y="1156960"/>
                </a:moveTo>
                <a:cubicBezTo>
                  <a:pt x="933207" y="1254100"/>
                  <a:pt x="832576" y="1339704"/>
                  <a:pt x="736599" y="1376253"/>
                </a:cubicBezTo>
                <a:cubicBezTo>
                  <a:pt x="640622" y="1412802"/>
                  <a:pt x="469899" y="1414353"/>
                  <a:pt x="355599" y="1376253"/>
                </a:cubicBezTo>
                <a:cubicBezTo>
                  <a:pt x="241299" y="1338153"/>
                  <a:pt x="101600" y="1312753"/>
                  <a:pt x="50800" y="1147653"/>
                </a:cubicBezTo>
                <a:cubicBezTo>
                  <a:pt x="0" y="982553"/>
                  <a:pt x="15706" y="565586"/>
                  <a:pt x="50800" y="385653"/>
                </a:cubicBezTo>
                <a:cubicBezTo>
                  <a:pt x="85894" y="205720"/>
                  <a:pt x="172467" y="131556"/>
                  <a:pt x="261367" y="68056"/>
                </a:cubicBezTo>
                <a:cubicBezTo>
                  <a:pt x="350267" y="4556"/>
                  <a:pt x="493457" y="0"/>
                  <a:pt x="584199" y="4653"/>
                </a:cubicBezTo>
                <a:cubicBezTo>
                  <a:pt x="674941" y="9306"/>
                  <a:pt x="757249" y="58653"/>
                  <a:pt x="805819" y="95977"/>
                </a:cubicBezTo>
                <a:cubicBezTo>
                  <a:pt x="854389" y="133301"/>
                  <a:pt x="861660" y="179157"/>
                  <a:pt x="875620" y="22860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22400" y="4306669"/>
            <a:ext cx="1701107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 = …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t2 = a + b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52800" y="1600200"/>
            <a:ext cx="116630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KILL = 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AVLOC = 0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ANTLOC =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52800" y="2844225"/>
            <a:ext cx="116630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KILL = 0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AVLOC = 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ANTLOC =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52800" y="4139625"/>
            <a:ext cx="116630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KILL = 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AVLOC = 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ANTLOC = 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24400" y="1600200"/>
            <a:ext cx="119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PAVIN = 0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PAVOUT = 0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AVOUT = 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24400" y="2844225"/>
            <a:ext cx="119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PAVIN = 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PAVOUT = 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AVOUT =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4400" y="4139625"/>
            <a:ext cx="119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PAVIN = 1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PAVOUT = 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AVOUT =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72200" y="1600200"/>
            <a:ext cx="91563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PPIN = </a:t>
            </a:r>
          </a:p>
          <a:p>
            <a:pPr>
              <a:spcBef>
                <a:spcPts val="600"/>
              </a:spcBef>
            </a:pPr>
            <a:endParaRPr lang="en-US" sz="1600" dirty="0">
              <a:latin typeface="Calibri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PPOUT =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72200" y="2819400"/>
            <a:ext cx="91563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PPIN = </a:t>
            </a:r>
          </a:p>
          <a:p>
            <a:pPr>
              <a:spcBef>
                <a:spcPts val="600"/>
              </a:spcBef>
            </a:pPr>
            <a:endParaRPr lang="en-US" sz="1600" dirty="0">
              <a:latin typeface="Calibri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PPOUT 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72200" y="4120515"/>
            <a:ext cx="91563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PPIN = </a:t>
            </a:r>
          </a:p>
          <a:p>
            <a:pPr>
              <a:spcBef>
                <a:spcPts val="600"/>
              </a:spcBef>
            </a:pPr>
            <a:endParaRPr lang="en-US" sz="1600" dirty="0">
              <a:latin typeface="Calibri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PPOUT =</a:t>
            </a:r>
          </a:p>
        </p:txBody>
      </p:sp>
      <p:cxnSp>
        <p:nvCxnSpPr>
          <p:cNvPr id="24" name="Straight Arrow Connector 23"/>
          <p:cNvCxnSpPr>
            <a:endCxn id="8" idx="0"/>
          </p:cNvCxnSpPr>
          <p:nvPr/>
        </p:nvCxnSpPr>
        <p:spPr>
          <a:xfrm rot="5400000">
            <a:off x="2145444" y="1575312"/>
            <a:ext cx="268067" cy="130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</p:cNvCxnSpPr>
          <p:nvPr/>
        </p:nvCxnSpPr>
        <p:spPr>
          <a:xfrm rot="16200000" flipH="1">
            <a:off x="2127077" y="5098877"/>
            <a:ext cx="304800" cy="130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40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7545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Dominators</a:t>
            </a:r>
          </a:p>
          <a:p>
            <a:pPr lvl="1"/>
            <a:r>
              <a:rPr lang="en-US" dirty="0"/>
              <a:t>Node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dominates</a:t>
            </a:r>
            <a:r>
              <a:rPr lang="en-US" dirty="0"/>
              <a:t> node </a:t>
            </a:r>
            <a:r>
              <a:rPr lang="en-US" i="1" dirty="0"/>
              <a:t>n </a:t>
            </a:r>
            <a:r>
              <a:rPr lang="en-US" dirty="0"/>
              <a:t>in a graph (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dom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) if every path from the start node to </a:t>
            </a:r>
            <a:r>
              <a:rPr lang="en-US" i="1" dirty="0"/>
              <a:t>n</a:t>
            </a:r>
            <a:r>
              <a:rPr lang="en-US" dirty="0"/>
              <a:t> goes through </a:t>
            </a:r>
            <a:r>
              <a:rPr lang="en-US" i="1" dirty="0"/>
              <a:t>d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dirty="0"/>
              <a:t>Dominators can be organized as a </a:t>
            </a:r>
            <a:r>
              <a:rPr lang="en-US" dirty="0">
                <a:solidFill>
                  <a:srgbClr val="FF3399"/>
                </a:solidFill>
              </a:rPr>
              <a:t>tree</a:t>
            </a:r>
          </a:p>
          <a:p>
            <a:pPr lvl="2"/>
            <a:r>
              <a:rPr lang="en-US" i="1" dirty="0"/>
              <a:t>a </a:t>
            </a:r>
            <a:r>
              <a:rPr lang="en-US" dirty="0"/>
              <a:t>-&gt;</a:t>
            </a:r>
            <a:r>
              <a:rPr lang="en-US" i="1" dirty="0"/>
              <a:t>b</a:t>
            </a:r>
            <a:r>
              <a:rPr lang="en-US" dirty="0"/>
              <a:t> in the </a:t>
            </a:r>
            <a:r>
              <a:rPr lang="en-US" dirty="0">
                <a:solidFill>
                  <a:srgbClr val="0000FF"/>
                </a:solidFill>
              </a:rPr>
              <a:t>dominator tree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i="1" dirty="0"/>
              <a:t>a </a:t>
            </a:r>
            <a:r>
              <a:rPr lang="en-US" dirty="0"/>
              <a:t>immediately dominates</a:t>
            </a:r>
            <a:r>
              <a:rPr lang="en-US" i="1" dirty="0"/>
              <a:t> b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4705" y="2286000"/>
            <a:ext cx="1949095" cy="274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5298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“Placement Possible”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08725"/>
            <a:ext cx="2133600" cy="365125"/>
          </a:xfrm>
        </p:spPr>
        <p:txBody>
          <a:bodyPr/>
          <a:lstStyle/>
          <a:p>
            <a:fld id="{3B18AE90-4419-4CF3-8E84-9F60760ACC6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17668" y="2895600"/>
            <a:ext cx="1287532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= …  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676400"/>
            <a:ext cx="1563248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 = …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t1 = a + b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200" y="4191000"/>
            <a:ext cx="170110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t2 = a + b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06173" y="1600200"/>
            <a:ext cx="116630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KILL = 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AVLOC = 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ANTLOC =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06173" y="2844225"/>
            <a:ext cx="116630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KILL = 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AVLOC = 0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ANTLOC = 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06173" y="4139625"/>
            <a:ext cx="116630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KILL = 0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AVLOC = 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ANTLOC 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77773" y="1600200"/>
            <a:ext cx="119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PAVIN = 0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PAVOUT = 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AVOUT =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77773" y="2844225"/>
            <a:ext cx="119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PAVIN = 0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PAVOUT = 0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AVOUT = 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77773" y="4139625"/>
            <a:ext cx="119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PAVIN = 1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PAVOUT = 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AVOUT =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25573" y="1600200"/>
            <a:ext cx="91563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PPIN = </a:t>
            </a:r>
          </a:p>
          <a:p>
            <a:pPr>
              <a:spcBef>
                <a:spcPts val="600"/>
              </a:spcBef>
            </a:pPr>
            <a:endParaRPr lang="en-US" sz="1600" dirty="0">
              <a:latin typeface="Calibri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PPOUT =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5573" y="2819400"/>
            <a:ext cx="91563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PPIN = </a:t>
            </a:r>
          </a:p>
          <a:p>
            <a:pPr>
              <a:spcBef>
                <a:spcPts val="600"/>
              </a:spcBef>
            </a:pPr>
            <a:endParaRPr lang="en-US" sz="1600" dirty="0">
              <a:latin typeface="Calibri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PPOUT 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25573" y="4120515"/>
            <a:ext cx="91563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PPIN = </a:t>
            </a:r>
          </a:p>
          <a:p>
            <a:pPr>
              <a:spcBef>
                <a:spcPts val="600"/>
              </a:spcBef>
            </a:pPr>
            <a:endParaRPr lang="en-US" sz="1600" dirty="0">
              <a:latin typeface="Calibri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latin typeface="Calibri"/>
              </a:rPr>
              <a:t>PPOUT =</a:t>
            </a:r>
          </a:p>
        </p:txBody>
      </p:sp>
      <p:cxnSp>
        <p:nvCxnSpPr>
          <p:cNvPr id="26" name="Straight Arrow Connector 25"/>
          <p:cNvCxnSpPr>
            <a:stCxn id="8" idx="2"/>
            <a:endCxn id="12" idx="0"/>
          </p:cNvCxnSpPr>
          <p:nvPr/>
        </p:nvCxnSpPr>
        <p:spPr>
          <a:xfrm rot="16200000" flipH="1">
            <a:off x="934854" y="3056100"/>
            <a:ext cx="1591270" cy="678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  <a:endCxn id="12" idx="0"/>
          </p:cNvCxnSpPr>
          <p:nvPr/>
        </p:nvCxnSpPr>
        <p:spPr>
          <a:xfrm rot="5400000">
            <a:off x="2279559" y="3609125"/>
            <a:ext cx="372070" cy="7916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7" idx="0"/>
          </p:cNvCxnSpPr>
          <p:nvPr/>
        </p:nvCxnSpPr>
        <p:spPr>
          <a:xfrm rot="5400000">
            <a:off x="2726117" y="2497517"/>
            <a:ext cx="533400" cy="2627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0"/>
          </p:cNvCxnSpPr>
          <p:nvPr/>
        </p:nvCxnSpPr>
        <p:spPr>
          <a:xfrm rot="5400000">
            <a:off x="1267112" y="1419512"/>
            <a:ext cx="381000" cy="1327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2"/>
          </p:cNvCxnSpPr>
          <p:nvPr/>
        </p:nvCxnSpPr>
        <p:spPr>
          <a:xfrm rot="5400000">
            <a:off x="1877542" y="5294188"/>
            <a:ext cx="372070" cy="123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4602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“Placement Possible”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Convergence</a:t>
            </a:r>
            <a:r>
              <a:rPr lang="en-US" b="1" dirty="0"/>
              <a:t> of analysis: transfer functions are monotone.</a:t>
            </a:r>
          </a:p>
          <a:p>
            <a:r>
              <a:rPr lang="en-US" b="1" dirty="0">
                <a:solidFill>
                  <a:srgbClr val="0000FF"/>
                </a:solidFill>
              </a:rPr>
              <a:t>Safety</a:t>
            </a:r>
            <a:r>
              <a:rPr lang="en-US" b="1" dirty="0"/>
              <a:t>: Insert only if anticipated.</a:t>
            </a:r>
          </a:p>
          <a:p>
            <a:pPr>
              <a:lnSpc>
                <a:spcPct val="200000"/>
              </a:lnSpc>
              <a:buNone/>
            </a:pPr>
            <a:r>
              <a:rPr lang="en-US" dirty="0"/>
              <a:t>                 PPIN[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b="1" dirty="0">
                <a:solidFill>
                  <a:srgbClr val="0000FF"/>
                </a:solidFill>
                <a:sym typeface="Symbol"/>
              </a:rPr>
              <a:t></a:t>
            </a:r>
            <a:r>
              <a:rPr lang="en-US" b="1" dirty="0">
                <a:sym typeface="Symbol"/>
              </a:rPr>
              <a:t> </a:t>
            </a:r>
            <a:r>
              <a:rPr lang="en-US" dirty="0">
                <a:sym typeface="Symbol"/>
              </a:rPr>
              <a:t>(PPOUT[</a:t>
            </a:r>
            <a:r>
              <a:rPr lang="en-US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] – KILL[</a:t>
            </a:r>
            <a:r>
              <a:rPr lang="en-US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]) </a:t>
            </a:r>
            <a:r>
              <a:rPr lang="en-US" sz="2000" b="1" dirty="0">
                <a:sym typeface="Symbol"/>
              </a:rPr>
              <a:t>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solidFill>
                  <a:srgbClr val="FF3399"/>
                </a:solidFill>
                <a:sym typeface="Symbol"/>
              </a:rPr>
              <a:t>ANTLOC</a:t>
            </a:r>
            <a:r>
              <a:rPr lang="en-US" dirty="0">
                <a:sym typeface="Symbol"/>
              </a:rPr>
              <a:t>[</a:t>
            </a:r>
            <a:r>
              <a:rPr lang="en-US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]</a:t>
            </a:r>
            <a:r>
              <a:rPr lang="en-US" dirty="0"/>
              <a:t> </a:t>
            </a:r>
          </a:p>
          <a:p>
            <a:endParaRPr lang="en-US" sz="2600" b="1" dirty="0"/>
          </a:p>
          <a:p>
            <a:pPr marL="342900" lvl="2" indent="-342900">
              <a:lnSpc>
                <a:spcPct val="150000"/>
              </a:lnSpc>
              <a:buNone/>
            </a:pPr>
            <a:r>
              <a:rPr lang="en-US" sz="2600" dirty="0"/>
              <a:t>                        PPOUT[</a:t>
            </a:r>
            <a:r>
              <a:rPr lang="en-US" sz="2600" dirty="0" err="1"/>
              <a:t>i</a:t>
            </a:r>
            <a:r>
              <a:rPr lang="en-US" sz="2600" dirty="0"/>
              <a:t>] = </a:t>
            </a:r>
          </a:p>
          <a:p>
            <a:endParaRPr lang="en-US" b="1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rgbClr val="FF3399"/>
                </a:solidFill>
              </a:rPr>
              <a:t>INSERT</a:t>
            </a:r>
            <a:r>
              <a:rPr lang="en-US" dirty="0"/>
              <a:t> </a:t>
            </a:r>
            <a:r>
              <a:rPr lang="en-US" sz="2000" b="1" dirty="0">
                <a:sym typeface="Symbol"/>
              </a:rPr>
              <a:t></a:t>
            </a:r>
            <a:r>
              <a:rPr lang="en-US" dirty="0"/>
              <a:t> PPOUT </a:t>
            </a:r>
            <a:r>
              <a:rPr lang="en-US" sz="2000" b="1" dirty="0">
                <a:sym typeface="Symbol"/>
              </a:rPr>
              <a:t></a:t>
            </a:r>
            <a:r>
              <a:rPr lang="en-US" dirty="0"/>
              <a:t> </a:t>
            </a:r>
            <a:r>
              <a:rPr lang="en-US" dirty="0">
                <a:solidFill>
                  <a:srgbClr val="FF3399"/>
                </a:solidFill>
              </a:rPr>
              <a:t>ANTOUT</a:t>
            </a:r>
            <a:r>
              <a:rPr lang="en-US" dirty="0"/>
              <a:t>, so insertion is safe.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</a:rPr>
              <a:t>Performance</a:t>
            </a:r>
            <a:r>
              <a:rPr lang="en-US" b="1" dirty="0"/>
              <a:t>: never increase the # of computations on any path 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rgbClr val="FF3399"/>
                </a:solidFill>
              </a:rPr>
              <a:t>DELETE</a:t>
            </a:r>
            <a:r>
              <a:rPr lang="en-US" dirty="0"/>
              <a:t> = PPIN </a:t>
            </a:r>
            <a:r>
              <a:rPr lang="en-US" sz="2000" b="1" dirty="0">
                <a:sym typeface="Symbol"/>
              </a:rPr>
              <a:t></a:t>
            </a:r>
            <a:r>
              <a:rPr lang="en-US" dirty="0"/>
              <a:t> ANTLOC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On every path from an INSERT, there is a DELETE.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The number of computations on a path does not increase.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13076" y="2875746"/>
            <a:ext cx="5902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ym typeface="Symbol"/>
              </a:rPr>
              <a:t></a:t>
            </a:r>
            <a:endParaRPr lang="en-US" sz="6600" dirty="0"/>
          </a:p>
        </p:txBody>
      </p:sp>
      <p:sp>
        <p:nvSpPr>
          <p:cNvPr id="8" name="TextBox 7"/>
          <p:cNvSpPr txBox="1"/>
          <p:nvPr/>
        </p:nvSpPr>
        <p:spPr>
          <a:xfrm>
            <a:off x="3243822" y="3091190"/>
            <a:ext cx="2180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/>
              </a:rPr>
              <a:t>      0                      </a:t>
            </a:r>
            <a:r>
              <a:rPr lang="en-US" sz="1600" i="1" dirty="0" err="1">
                <a:latin typeface="Calibri"/>
              </a:rPr>
              <a:t>i</a:t>
            </a:r>
            <a:r>
              <a:rPr lang="en-US" sz="1600" i="1" dirty="0">
                <a:latin typeface="Calibri"/>
              </a:rPr>
              <a:t> = exit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7313" y="3472190"/>
            <a:ext cx="2420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ym typeface="Symbol"/>
              </a:rPr>
              <a:t></a:t>
            </a:r>
            <a:r>
              <a:rPr lang="en-US" b="1" dirty="0">
                <a:sym typeface="Symbol"/>
              </a:rPr>
              <a:t> </a:t>
            </a:r>
            <a:r>
              <a:rPr lang="en-US" sz="1600" b="1" dirty="0">
                <a:sym typeface="Symbol"/>
              </a:rPr>
              <a:t>  </a:t>
            </a:r>
            <a:r>
              <a:rPr lang="en-US" sz="1600" dirty="0">
                <a:latin typeface="Calibri"/>
                <a:sym typeface="Symbol"/>
              </a:rPr>
              <a:t>PPIN[s]         </a:t>
            </a:r>
            <a:r>
              <a:rPr lang="en-US" sz="1600" i="1" dirty="0">
                <a:latin typeface="Calibri"/>
                <a:sym typeface="Symbol"/>
              </a:rPr>
              <a:t>otherwise</a:t>
            </a:r>
            <a:endParaRPr lang="en-US" sz="1600" i="1" dirty="0"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4200" y="3776990"/>
            <a:ext cx="80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Calibri"/>
              </a:rPr>
              <a:t>s </a:t>
            </a:r>
            <a:r>
              <a:rPr lang="en-US" sz="1100" i="1" dirty="0">
                <a:latin typeface="Calibri"/>
                <a:sym typeface="Symbol"/>
              </a:rPr>
              <a:t></a:t>
            </a:r>
            <a:r>
              <a:rPr lang="en-US" sz="1100" i="1" dirty="0">
                <a:latin typeface="Calibri"/>
              </a:rPr>
              <a:t> </a:t>
            </a:r>
            <a:r>
              <a:rPr lang="en-US" sz="1100" i="1" dirty="0" err="1">
                <a:latin typeface="Calibri"/>
              </a:rPr>
              <a:t>succ</a:t>
            </a:r>
            <a:r>
              <a:rPr lang="en-US" sz="1100" i="1" dirty="0">
                <a:latin typeface="Calibri"/>
              </a:rPr>
              <a:t>(</a:t>
            </a:r>
            <a:r>
              <a:rPr lang="en-US" sz="1100" i="1" dirty="0" err="1">
                <a:latin typeface="Calibri"/>
              </a:rPr>
              <a:t>i</a:t>
            </a:r>
            <a:r>
              <a:rPr lang="en-US" sz="1100" i="1" dirty="0">
                <a:latin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271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LICM: Loop Invariant Code Motion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 dirty="0">
                <a:solidFill>
                  <a:schemeClr val="tx1"/>
                </a:solidFill>
              </a:rPr>
              <a:t>Winter 2021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236790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04C4-BF25-4F10-9C18-AD2AC694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D0FB-D728-4FE1-AC71-C0794E273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9E5DC-8DFF-4BC9-8B67-363B1787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53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61930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53" y="168609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Finding Back 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Depth-first spanning tree</a:t>
            </a:r>
          </a:p>
          <a:p>
            <a:pPr lvl="2"/>
            <a:r>
              <a:rPr lang="en-US" dirty="0"/>
              <a:t>Edges traversed in a depth-first search of the flow graph form a</a:t>
            </a:r>
            <a:br>
              <a:rPr lang="en-US" dirty="0"/>
            </a:br>
            <a:r>
              <a:rPr lang="en-US" dirty="0"/>
              <a:t>depth-first spanning tree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Categorizing edges in graph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Advancing (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edges: from ancestor to proper descendant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Cross (</a:t>
            </a:r>
            <a:r>
              <a:rPr lang="en-US" dirty="0">
                <a:solidFill>
                  <a:srgbClr val="FFC000"/>
                </a:solidFill>
              </a:rPr>
              <a:t>C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edges: from right to left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Retreating (</a:t>
            </a:r>
            <a:r>
              <a:rPr lang="en-US" dirty="0">
                <a:solidFill>
                  <a:srgbClr val="FF3399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edges: from descendant to ancestor (not necessarily proper)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133600"/>
            <a:ext cx="1897263" cy="266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35CF24-18FD-4B08-BC08-4422745DE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463" y="2262612"/>
            <a:ext cx="2586355" cy="233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9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Definition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Back edge</a:t>
            </a:r>
            <a:r>
              <a:rPr lang="en-US" dirty="0"/>
              <a:t>: t-&gt;h, h dominates t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b="1" dirty="0"/>
              <a:t>Relationships between graph edges and back edges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Algorithm</a:t>
            </a:r>
          </a:p>
          <a:p>
            <a:pPr lvl="1"/>
            <a:r>
              <a:rPr lang="en-US" dirty="0"/>
              <a:t>Perform a depth first search</a:t>
            </a:r>
          </a:p>
          <a:p>
            <a:pPr lvl="1"/>
            <a:r>
              <a:rPr lang="en-US" dirty="0"/>
              <a:t>For each retreating edge t-&gt;h, check if h is in </a:t>
            </a:r>
            <a:r>
              <a:rPr lang="en-US" dirty="0" err="1"/>
              <a:t>t’s</a:t>
            </a:r>
            <a:r>
              <a:rPr lang="en-US" dirty="0"/>
              <a:t> dominator list</a:t>
            </a:r>
          </a:p>
          <a:p>
            <a:pPr lvl="2"/>
            <a:endParaRPr lang="en-US" dirty="0"/>
          </a:p>
          <a:p>
            <a:r>
              <a:rPr lang="en-US" b="1" dirty="0"/>
              <a:t>Most programs (all structured code, and most GOTO programs) have  </a:t>
            </a:r>
            <a:r>
              <a:rPr lang="en-US" b="1" dirty="0">
                <a:solidFill>
                  <a:srgbClr val="0000FF"/>
                </a:solidFill>
              </a:rPr>
              <a:t>reducible</a:t>
            </a:r>
            <a:r>
              <a:rPr lang="en-US" b="1" dirty="0"/>
              <a:t> flow graphs</a:t>
            </a:r>
          </a:p>
          <a:p>
            <a:pPr lvl="1"/>
            <a:r>
              <a:rPr lang="en-US" dirty="0"/>
              <a:t>retreating edges = back edges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ECE722-9033-4A96-9D02-CFE1E8BE1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5885223"/>
            <a:ext cx="2195148" cy="94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9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Natural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b="1" dirty="0">
                <a:solidFill>
                  <a:srgbClr val="0000FF"/>
                </a:solidFill>
              </a:rPr>
              <a:t>natural loop of a back edge</a:t>
            </a:r>
            <a:r>
              <a:rPr lang="en-US" sz="2000" dirty="0"/>
              <a:t> is the smallest set of nodes that</a:t>
            </a:r>
            <a:br>
              <a:rPr lang="en-US" sz="2000" dirty="0"/>
            </a:br>
            <a:r>
              <a:rPr lang="en-US" sz="2000" dirty="0"/>
              <a:t>includes the head and tail of the back edge, and has no predecessors outside the set, except for the predecessors of the header.</a:t>
            </a:r>
          </a:p>
          <a:p>
            <a:r>
              <a:rPr lang="en-US" sz="2000" b="1" dirty="0"/>
              <a:t>Algorithm</a:t>
            </a:r>
          </a:p>
          <a:p>
            <a:pPr lvl="2"/>
            <a:r>
              <a:rPr lang="en-US" sz="2000" dirty="0"/>
              <a:t>delete </a:t>
            </a:r>
            <a:r>
              <a:rPr lang="en-US" sz="2000" i="1" dirty="0"/>
              <a:t>h</a:t>
            </a:r>
            <a:r>
              <a:rPr lang="en-US" sz="2000" dirty="0"/>
              <a:t> from the flow graph</a:t>
            </a:r>
          </a:p>
          <a:p>
            <a:pPr lvl="2"/>
            <a:r>
              <a:rPr lang="en-US" sz="2000" dirty="0"/>
              <a:t>find those nodes that can reach </a:t>
            </a:r>
            <a:r>
              <a:rPr lang="en-US" sz="2000" i="1" dirty="0"/>
              <a:t>t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(those nodes plus </a:t>
            </a:r>
            <a:r>
              <a:rPr lang="en-US" sz="2000" i="1" dirty="0"/>
              <a:t>h</a:t>
            </a:r>
            <a:r>
              <a:rPr lang="en-US" sz="2000" dirty="0"/>
              <a:t> form the natural loop of </a:t>
            </a:r>
            <a:r>
              <a:rPr lang="en-US" sz="2000" i="1" dirty="0"/>
              <a:t>t </a:t>
            </a:r>
            <a:r>
              <a:rPr lang="en-US" sz="2000" dirty="0"/>
              <a:t>-&gt; </a:t>
            </a:r>
            <a:r>
              <a:rPr lang="en-US" sz="2000" i="1" dirty="0"/>
              <a:t>h</a:t>
            </a:r>
            <a:r>
              <a:rPr lang="en-US" sz="2000" dirty="0"/>
              <a:t>)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051753"/>
            <a:ext cx="1897263" cy="266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4514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Definitions</a:t>
            </a:r>
          </a:p>
          <a:p>
            <a:pPr lvl="1"/>
            <a:r>
              <a:rPr lang="en-US" dirty="0"/>
              <a:t>Single entry-point:</a:t>
            </a:r>
            <a:r>
              <a:rPr lang="en-US" b="1" dirty="0"/>
              <a:t> </a:t>
            </a:r>
            <a:r>
              <a:rPr lang="en-US" b="1" i="1" dirty="0">
                <a:solidFill>
                  <a:srgbClr val="FF3399"/>
                </a:solidFill>
              </a:rPr>
              <a:t>header</a:t>
            </a:r>
          </a:p>
          <a:p>
            <a:pPr lvl="2"/>
            <a:r>
              <a:rPr lang="en-US" dirty="0"/>
              <a:t>a header </a:t>
            </a:r>
            <a:r>
              <a:rPr lang="en-US" dirty="0">
                <a:solidFill>
                  <a:srgbClr val="0000FF"/>
                </a:solidFill>
              </a:rPr>
              <a:t>dominates all nodes in the loop</a:t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A </a:t>
            </a:r>
            <a:r>
              <a:rPr lang="en-US" b="1" i="1" dirty="0">
                <a:solidFill>
                  <a:srgbClr val="FF3399"/>
                </a:solidFill>
              </a:rPr>
              <a:t>back edge</a:t>
            </a:r>
            <a:r>
              <a:rPr lang="en-US" dirty="0"/>
              <a:t> is an arc whose </a:t>
            </a:r>
            <a:r>
              <a:rPr lang="en-US" dirty="0">
                <a:solidFill>
                  <a:srgbClr val="0000FF"/>
                </a:solidFill>
              </a:rPr>
              <a:t>head dominates its tail </a:t>
            </a:r>
            <a:r>
              <a:rPr lang="en-US" dirty="0"/>
              <a:t>(tail -&gt; head)</a:t>
            </a:r>
          </a:p>
          <a:p>
            <a:pPr lvl="2"/>
            <a:r>
              <a:rPr lang="en-US" dirty="0"/>
              <a:t>a back edge </a:t>
            </a:r>
            <a:r>
              <a:rPr lang="en-US" dirty="0">
                <a:solidFill>
                  <a:srgbClr val="FF3399"/>
                </a:solidFill>
              </a:rPr>
              <a:t>must be a part of at least one loop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FF3399"/>
                </a:solidFill>
              </a:rPr>
              <a:t>natural loop of a back edge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smallest set </a:t>
            </a:r>
            <a:r>
              <a:rPr lang="en-US" dirty="0"/>
              <a:t>of nodes that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includes the head and tail of the back edge</a:t>
            </a:r>
            <a:r>
              <a:rPr lang="en-US" dirty="0"/>
              <a:t>, and </a:t>
            </a:r>
            <a:br>
              <a:rPr lang="en-US" dirty="0"/>
            </a:br>
            <a:r>
              <a:rPr lang="en-US" dirty="0"/>
              <a:t>has </a:t>
            </a:r>
            <a:r>
              <a:rPr lang="en-US" dirty="0">
                <a:solidFill>
                  <a:srgbClr val="0000FF"/>
                </a:solidFill>
              </a:rPr>
              <a:t>no predecessors outside the set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except for the predecessors of the header.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2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Find Natural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Find the dominator relations in a flow graph</a:t>
            </a:r>
          </a:p>
          <a:p>
            <a:endParaRPr lang="en-US" sz="2800" dirty="0"/>
          </a:p>
          <a:p>
            <a:r>
              <a:rPr lang="en-US" sz="2800" dirty="0"/>
              <a:t>Identify the back edges</a:t>
            </a:r>
          </a:p>
          <a:p>
            <a:endParaRPr lang="en-US" sz="2800" dirty="0"/>
          </a:p>
          <a:p>
            <a:r>
              <a:rPr lang="en-US" sz="2800" dirty="0"/>
              <a:t>Find the natural loop associated with the back edge</a:t>
            </a:r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9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If two loops do not have the same header:</a:t>
            </a:r>
          </a:p>
          <a:p>
            <a:pPr lvl="1"/>
            <a:r>
              <a:rPr lang="en-US" sz="2400" dirty="0"/>
              <a:t>they are either disjoint, or</a:t>
            </a:r>
          </a:p>
          <a:p>
            <a:pPr lvl="1"/>
            <a:r>
              <a:rPr lang="en-US" sz="2400" dirty="0"/>
              <a:t> one is entirely contained (nested within) the other</a:t>
            </a:r>
          </a:p>
          <a:p>
            <a:pPr lvl="2"/>
            <a:r>
              <a:rPr lang="en-US" dirty="0"/>
              <a:t>inner loop: one that contains no other loop.</a:t>
            </a:r>
            <a:br>
              <a:rPr lang="en-US" dirty="0"/>
            </a:br>
            <a:endParaRPr lang="en-US" dirty="0"/>
          </a:p>
          <a:p>
            <a:r>
              <a:rPr lang="en-US" sz="2400" b="1" dirty="0"/>
              <a:t>If two loops share the same header:</a:t>
            </a:r>
          </a:p>
          <a:p>
            <a:pPr lvl="1"/>
            <a:r>
              <a:rPr lang="en-US" sz="2400" dirty="0"/>
              <a:t>Hard to tell which is the inner loop</a:t>
            </a:r>
          </a:p>
          <a:p>
            <a:pPr lvl="1"/>
            <a:r>
              <a:rPr lang="en-US" sz="2400" dirty="0"/>
              <a:t>Combine as one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756150"/>
            <a:ext cx="216243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207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Optimizations often require code to be executed once before the loop</a:t>
            </a:r>
          </a:p>
          <a:p>
            <a:r>
              <a:rPr lang="en-US" sz="2800" b="1" dirty="0"/>
              <a:t>Create a </a:t>
            </a:r>
            <a:r>
              <a:rPr lang="en-US" sz="2800" b="1" dirty="0" err="1"/>
              <a:t>preheader</a:t>
            </a:r>
            <a:r>
              <a:rPr lang="en-US" sz="2800" b="1" dirty="0"/>
              <a:t> basic block for every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410226"/>
            <a:ext cx="4876800" cy="26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87723542"/>
      </p:ext>
    </p:extLst>
  </p:cSld>
  <p:clrMapOvr>
    <a:masterClrMapping/>
  </p:clrMapOvr>
</p:sld>
</file>

<file path=ppt/theme/theme1.xml><?xml version="1.0" encoding="utf-8"?>
<a:theme xmlns:a="http://schemas.openxmlformats.org/drawingml/2006/main" name="SAFARI_Templat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SAFARI_Template</Template>
  <TotalTime>0</TotalTime>
  <Words>3923</Words>
  <Application>Microsoft Office PowerPoint</Application>
  <PresentationFormat>On-screen Show (4:3)</PresentationFormat>
  <Paragraphs>803</Paragraphs>
  <Slides>56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Courier New</vt:lpstr>
      <vt:lpstr>Garamond</vt:lpstr>
      <vt:lpstr>Tahoma</vt:lpstr>
      <vt:lpstr>Wingdings</vt:lpstr>
      <vt:lpstr>SAFARI_Template</vt:lpstr>
      <vt:lpstr>1_Edge</vt:lpstr>
      <vt:lpstr>Office Theme</vt:lpstr>
      <vt:lpstr>CSC D70:  Compiler Optimization LICM: Loop Invariant Code Motion</vt:lpstr>
      <vt:lpstr>Announcements </vt:lpstr>
      <vt:lpstr>Refreshing: Finding Loops</vt:lpstr>
      <vt:lpstr>What is a Loop?</vt:lpstr>
      <vt:lpstr>Formal Definitions</vt:lpstr>
      <vt:lpstr>Natural Loops</vt:lpstr>
      <vt:lpstr>Algorithm to Find Natural Loops</vt:lpstr>
      <vt:lpstr>Inner Loops</vt:lpstr>
      <vt:lpstr>Preheader</vt:lpstr>
      <vt:lpstr>Finding Loops: Summary</vt:lpstr>
      <vt:lpstr>Loop-Invariant Computation and Code Motion</vt:lpstr>
      <vt:lpstr>Algorithm</vt:lpstr>
      <vt:lpstr>Detecting Loop Invariant Computation</vt:lpstr>
      <vt:lpstr>Example</vt:lpstr>
      <vt:lpstr>Example</vt:lpstr>
      <vt:lpstr>Conditions for Code Motion</vt:lpstr>
      <vt:lpstr>Code Motion Algorithm</vt:lpstr>
      <vt:lpstr>Examples</vt:lpstr>
      <vt:lpstr>More Aggressive Optimizations</vt:lpstr>
      <vt:lpstr>LICM Summary</vt:lpstr>
      <vt:lpstr> Induction Variables and  Strength Reduction</vt:lpstr>
      <vt:lpstr>Example</vt:lpstr>
      <vt:lpstr>Definitions</vt:lpstr>
      <vt:lpstr>Optimizations</vt:lpstr>
      <vt:lpstr>Optimizations (continued)</vt:lpstr>
      <vt:lpstr>Example (continued)</vt:lpstr>
      <vt:lpstr>II. Basic Induction Variables</vt:lpstr>
      <vt:lpstr>Strength Reduction Algorithm</vt:lpstr>
      <vt:lpstr>Finding Induction Variable Families</vt:lpstr>
      <vt:lpstr>Finding Induction Variable Families (continued)</vt:lpstr>
      <vt:lpstr>Induction Variable Family - 1</vt:lpstr>
      <vt:lpstr>Induction Variable Family - 2</vt:lpstr>
      <vt:lpstr>Summary</vt:lpstr>
      <vt:lpstr>Partial Redundancy Elimination</vt:lpstr>
      <vt:lpstr>Redundancy</vt:lpstr>
      <vt:lpstr>Partial Redundancy</vt:lpstr>
      <vt:lpstr>Loop Invariants are Partial Redundancies</vt:lpstr>
      <vt:lpstr>Partial Redundancy Elimination (PRE)</vt:lpstr>
      <vt:lpstr>Which Occurrences Might Be Eliminated?</vt:lpstr>
      <vt:lpstr>Finding Partially Available Expressions</vt:lpstr>
      <vt:lpstr>Partial Availability Example</vt:lpstr>
      <vt:lpstr>Where Can We Insert Computations?</vt:lpstr>
      <vt:lpstr>Finding Anticipated Expressions</vt:lpstr>
      <vt:lpstr>Anticipation Example</vt:lpstr>
      <vt:lpstr>Where Do We Want to Insert Computations?</vt:lpstr>
      <vt:lpstr>Where Do We Want to Insert?  </vt:lpstr>
      <vt:lpstr>Formulating the Problem</vt:lpstr>
      <vt:lpstr>Computing “Placement Possible”</vt:lpstr>
      <vt:lpstr>“Placement Possible” Example 1</vt:lpstr>
      <vt:lpstr>“Placement Possible” Example 2</vt:lpstr>
      <vt:lpstr>“Placement Possible” Correctness</vt:lpstr>
      <vt:lpstr>CSC D70:  Compiler Optimization LICM: Loop Invariant Code Motion</vt:lpstr>
      <vt:lpstr>Backup Slides</vt:lpstr>
      <vt:lpstr>Finding Back Edges</vt:lpstr>
      <vt:lpstr>Back Edges</vt:lpstr>
      <vt:lpstr>Constructing Natural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2011-01-11T20:10:42Z</dcterms:created>
  <dcterms:modified xsi:type="dcterms:W3CDTF">2021-02-08T19:46:58Z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a-genpek@microsoft.com</vt:lpwstr>
  </property>
  <property fmtid="{D5CDD505-2E9C-101B-9397-08002B2CF9AE}" pid="5" name="MSIP_Label_f42aa342-8706-4288-bd11-ebb85995028c_SetDate">
    <vt:lpwstr>2018-01-24T19:40:44.7513089Z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