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3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4.xml" ContentType="application/inkml+xml"/>
  <Override PartName="/ppt/notesSlides/notesSlide39.xml" ContentType="application/vnd.openxmlformats-officedocument.presentationml.notesSlide+xml"/>
  <Override PartName="/ppt/ink/ink5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60"/>
  </p:notesMasterIdLst>
  <p:handoutMasterIdLst>
    <p:handoutMasterId r:id="rId61"/>
  </p:handoutMasterIdLst>
  <p:sldIdLst>
    <p:sldId id="567" r:id="rId4"/>
    <p:sldId id="626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625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5" r:id="rId53"/>
    <p:sldId id="617" r:id="rId54"/>
    <p:sldId id="618" r:id="rId55"/>
    <p:sldId id="619" r:id="rId56"/>
    <p:sldId id="620" r:id="rId57"/>
    <p:sldId id="621" r:id="rId58"/>
    <p:sldId id="568" r:id="rId59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00FF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C027C-D51A-4CF5-A30B-74300AEA0E6E}" v="1" dt="2021-03-08T19:41:14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535" autoAdjust="0"/>
  </p:normalViewPr>
  <p:slideViewPr>
    <p:cSldViewPr>
      <p:cViewPr varScale="1">
        <p:scale>
          <a:sx n="79" d="100"/>
          <a:sy n="79" d="100"/>
        </p:scale>
        <p:origin x="214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microsoft.com/office/2015/10/relationships/revisionInfo" Target="revisionInfo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3-08T19:05:55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18407 13347 0,'0'12'125,"0"0"-109,0 0-16,0 11 15,0-11 1,0 12-16,-12-12 16,12 0-16,0 12 15,0-12-15,-12 0 16,0 11-16,0-11 0,12 12 15,-11 0-15,11-12 16,-12-12-16,12 24 16,0-12-1,-12-1 1,12 1-16,0 0 16,0 0-1,-12-12-15,12 24 16,0-12-1,0 0 1,-12 12 0,12-12-1,-12-12-15,12 23 16,0-11 0,0 0-16,0 0 15,-12 0 1,12 12 15,0-12-31,0 0 16,0-1-16,0 1 15,0 0-15,0 0 16,0 0 0,-12 0 15,12 0-16,0 0-15,-12 0 16,12 0-16,0 0 16,0-1-16,0 1 0,0 0 15,0 0 17,0 0-17,0 12 16,0-12-31,0 0 79</inkml:trace>
  <inkml:trace contextRef="#ctx0" brushRef="#br0" timeOffset="2272.9">18371 13371 0,'12'0'0,"0"0"32,0 0 15,-12-12-47,12 12 15,0 0 1,0 0-1,0 0 1,0 0 0,-1 12-1,-11 12 1,24-13 0,-12 13-1,0-12 1,0 0-1,-12 0 1,12-12 0,12 36-1,-12-24 1,0-12 15,-12 11-15,11-11-1,1 12 1,12 12 0,-12-12-1,0 0 1,-12 0 0,12 0-1,-12 0 1,0 0-16,12 0 15,0 11 1,-12-11 0,0 0-1,0 0 1,0 0 0,0 0-1,0 0 1,0 0-1,-12 0 1,12 0 0,-12-12-1,12 11 1,0 1-16,-12-12 16,-12 12-1,12 0-15,0 0 16,0 0-1,1-12 1,-1 12 0,0-12-1,0 0 1,0 0 15,0 0-15,0 0-1,0 0 1,0 0 15,0 0-15,0 0 0,1 0 77,11-12-61,-12 12-1,0 0-16,0 0-15,0 0 16,0 0 109,12-12-78,-12 12-47,0 0 16,12-12-1,-12 12 16</inkml:trace>
  <inkml:trace contextRef="#ctx0" brushRef="#br0" timeOffset="6386.54">18467 14978 0,'0'-12'94,"-12"0"-94,0 12 16,-24-12-1,24 12 1,0 0 0,0 0 15,-11 0-31,-13 0 15,0 0 1,24 0-16,0 0 16,0 0-1,12 12 1,-12 0 0,1 0-1,11 0 1,-12 12-1,12-12 1,-12 11 0,12-11-1,0 12 1,0-12 0,0 12-1,0-12 1,12-12 15,-12 12-15,12-12-1,-1 0-15,1 0 32,0 0-17,0 0 1,0 0-1,0 0 1,0 0 0,0 0 15,0 0 0,0 0-15,0 0-1,-1-12 1,1 12-16,0-12 16,0 12-1,-12-12 1,12 12 0,0 0 15,-12-12-16,12 0 17,0 0-17,-12 0 17,12 12-32,0 0 15,-12-12-15,11 12 16,-11-11-1,0-1 1,12 12 0,-12-12 62,-12 24 172,1 11-250,11-11 15,-12 0 1,-12 48 0,12-48-1,12 12 1,-12-1 0,0-11-16,0 0 31,12 0-31,-12 0 15,0 12-15,12-12 16,-11 0-16,11 0 16,-12-12-16,0 11 15,12 1-15,0 0 16,-12 0 0,0 12-1,0-12-15,12 0 16,-12-12-1,12 12-15,0 0 16,0-1 0,-12 1 15,12 0-15,0 0-16,-12 0 15,0 0-15,12 0 16,-12 12-1,1 0 1,11-13-16,-12 1 0,12 12 16,-12-12-16,12 0 15,0 0 1,-12-12 0,12 12-1,12-12 110,0 0-109,0-12-1,-1 12 1,13 0 0,-12 0-16,0-12 15,12 12-15,-12 0 16,0 0-16,0 0 16,11-12-1,-11 12 1,0 0-16,0-12 15,0 12 1,-12-12-16,12 12 16,0 0-1,0-12-15,0 12 16,0-12 0,-1 12-1,1-11 1,-12-1-1,12 0 1,0 12 0,-12-12-16,0 0 15,0 0 1,0 0 0,0-24-1,0 13 1,0 11-1,0-12 1,-12 24-16,12-12 16,-12 12-16,12-12 15,-12 0 1,12 0 0,0 0-1,-11 12-15,11-12 219,0 1-203,11 11-1,1 0 1,0 0-16,0 0 15,0 0-15,0 0 16,0 0-16,12 0 16,-12 0-16,11 0 15,1 0-15,-12 0 16,24 0 0,-24 0-16,0 0 15,0 0-15,0 0 16,-1-12-1,1 12 1,0 0-16,0 0 31,0 0 1,0 0-17,-24 0 188</inkml:trace>
  <inkml:trace contextRef="#ctx0" brushRef="#br0" timeOffset="9033.86">18217 16573 0,'11'0'93,"-11"12"-77,0 0 0,0 12-1,12 0-15,-12 0 16,0-12-16,0 11 16,0 1-1,0-12-15,0 12 16,0-12-1,0 0 1,0 0-16,0 0 16,0 0-1,0-1 1,0 1 15,0 0-15,0 0 15,0 0-15,0 0-1</inkml:trace>
  <inkml:trace contextRef="#ctx0" brushRef="#br0" timeOffset="10568.42">18217 16562 0,'0'-12'156,"0"0"-156,11 12 16,-11-24 0,12 12-16,0-12 31,0 24-31,0-12 16,12 12-1,-24-12 1,12 12-16,0-11 15,0 11 1,0 0 0,-1 0-1,1 0 1,0 0 0,0 0-16,0 0 15,0 11 16,0-11-31,0 0 16,-12 12 0,12-12-16,0 0 15,-1 0 1,-11 12-16,12-12 16,0 0-16,0 12 15,-12 0-15,12-12 16,0 12 15,0-12 16,0 0-16,0 0-31,0 0 16,0-12-1,-1 0-15,1 0 16,0 0 0,-12 0-16,0 1 31,-12 11 125</inkml:trace>
  <inkml:trace contextRef="#ctx0" brushRef="#br0" timeOffset="35175.17">13978 14692 0,'0'0'0,"24"0"0,0 0 0,-13 0 15,49 0 16,-36 0-15,12-12 0,-13 12-16,1 0 15,0-12-15,-12 1 16,119-73 31,-95 37-32,-13 35-15,-23 0 16,24-24-16,-12 24 0,0-12 16,12 1-16,-24 11 15,12-12-15,0 0 16,-12 12 0,0 0-1,0-12-15,0 12 16,0 1-1,0-1 1,0 0 0,-12 12 171,-24 0-187,0 0 16,24 0-16,-11 12 15,-1 0-15,12-12 16,12 11 0,-24 1-1,24 0-15,-12 0 16,12 0 0,-12 0-1,12 12-15,0-12 16,0 12-1,0-1-15,0-11 16,0 12-16,0-12 16,0 12-16,0 0 15,0-12-15,12 11 16,0-11-16,0 0 16,-12 12-16,0-12 15,12 0-15,0 12 16,-12-13-16,0 1 15,12 12-15,-12-12 16,12 12-16,-12 0 16,0-12-1,0 11-15,0-11 16,0 0-16,0 0 16,0 0-1,0 12 1,11-12-1,-11 0-15,0 0 16,0 0-16,0-1 31,0 1-31,0 0 0,0 0 16,0 0 0,0 0-16,0 0 15,0 0 1,0 0-1,0 0 48,0-1-63,0 1 16,0 0-1,0 0 1,0 0-1,0 0 17,0 0-1,0 0 31,0 0-46,0 0 0,0 0-16,0-1 15,0 1 17,0 0-1</inkml:trace>
  <inkml:trace contextRef="#ctx0" brushRef="#br0" timeOffset="36646.93">14311 14895 0,'12'0'16,"0"0"-1,0 0 48,0 0-48,0 0 1,35 0 0,-35 0-1,36 12 1,-36-12 0,0 0-1,0 0 16,0 0 79,0 0-95,-1 0 1,1 0 0,0 0-1,-12-12-15,12 12 16</inkml:trace>
  <inkml:trace contextRef="#ctx0" brushRef="#br0" timeOffset="37886.68">15097 14502 0,'0'12'63,"0"0"-47,12-12-16,-12 12 15,12 11 1,-12-11-1,0 12-15,0-12 16,0 0-16,0 12 16,0 11-1,0-23-15,0 12 16,0 12 0,0-12-16,0-12 15,0 11 1,0-11-16,0 12 15,0-12-15,0 0 16,0 12 0,0-12-16,0 0 15,0 11 1,0-11-16,0 12 16,0-12-1,0 0 1,0 12-1,0-12 1,0 23 0,0-23-1,0 0-15,0 12 16,0-12 0,0 12-1,0-12 1,0-1-16,0 25 31,0-24-15,0 0 31,-12-12 46</inkml:trace>
  <inkml:trace contextRef="#ctx0" brushRef="#br0" timeOffset="39645.85">15145 14633 0,'0'-12'46,"0"0"-30,12 12 15,0 0-15,-1 0-16,-11-12 0,12 12 16,12 0-1,-12 0-15,0-12 16,0 12-1,0 0 110,12 0-125,-1 0 16,1 12-16,0-12 16,-12 0-16,-12 12 0,12-12 31,0 0 0,-12 12-15,12-12-16,-12 12 0,12-12 15,-12 12-15,11-12 16,1 12 0,-12-1-1,12 1 1,0 0 0,0 12 15,0-24-16,-12 12-15,12 0 16,-12 0 31,12-12-47,-12 12 0,0 0 16,0 0-1,0-1 32,0 1-16,0 0 1,0 0-32,-12-12 15,0 0-15,0 12 31,-12 0-31,12-12 0,0 0 16,1 0 0,-1 12-16,0-12 15,0 0 1,0 0 15,0 0-31,0 0 0,0 0 31,0 0-15,0 0-16,1 0 16,-1 0-16,0 0 15,0 0 1,0 0 187,0 0-187</inkml:trace>
  <inkml:trace contextRef="#ctx0" brushRef="#br0" timeOffset="42332.98">15776 14240 0,'-12'0'109,"0"0"-93,0-24-1,-12 12-15,-35-24 16,23 13-16,-24-1 15,37 0-15,-49 0 16,-23-12 0,47 13-16,13 11 15,-13 0-15,12 0 16,1 0-16,-13 0 16,0 12-16,-23-12 15,-1 12-15,13-12 16,11 0-16,-59 0 15,0 1-15,12-1 16,23 12-16,13-12 16,35 12-16,0 0 15,12 0 17,-12 0-17,-11 0 1,-13 12-1,36 0-15,0 11 16,0-23-16,0 24 16,-11 0-16,23-12 15,-24 36 1,12-37-16,0 1 16,0 12-16,0 0 15,-12 0-15,12 12 16,1-13-16,-1 1 15,12-12-15,-12 24 16,0 23-16,12-35 16,0 0-16,0 12 15,0 11 1,0-23-16,0 0 16,0 0-1,0-12-15,12 11 16,-12 1-16,24 12 15,-13-12-15,13 11 16,0-11-16,-12 0 16,12 24-16,-24-24 15,36 11 1,-25 13-16,25-12 16,-24-1-16,0 1 15,12-24-15,-24 12 16,12 23-1,0-35-15,-12 12 16,11-12 0,1 0-1,0 12 1,0-24-16,-12 12 16,12 0-16,0-1 15,0 13-15,12 0 16,0 0-16,-1 12 15,13-13-15,-12 1 16,12 12-16,-1-12 16,-11 0-16,-12-1 15,24-11-15,-24 12 16,11-12-16,-11 0 16,0 0-16,0-12 15,0 0 1,0 12-1,0-12-15,12 0 16,0 12-16,-1-12 16,13 0-16,0 12 15,47-1-15,-35-11 0,11 0 16,-35 0 0,0 0-16,0 0 15,-12 0-15,11 0 16,-11 0-1,12 0 1,0 0-16,-24-11 0,12 11 16,0-12-1,0 0-15,12 0 16,-1 12-16,-11-12 16,24 0-16,-24 0 15,12-12-15,-12 24 16,23-24-1,-11 13-15,0-13 16,-12 12-16,12 0 0,-12 0 16,-12 0-1,11 12-15,1-12 16,0 0-16,0-11 16,12 11-16,-24-24 15,24 12-15,-12 12 16,-12 0-16,0 0 0,0 0 15,12 1-15,-12-1 16,0 0-16,0-12 16,12 0-1,-12 0-15,11-11 0,1-1 16,-12 0-16,24 12 16,-12 1-16,-12 11 15,0-12 1,12 12-16,0 0 0,-12-12 15,12 0-15,-12 1 16,12-1-16,0 0 16,-12 12-16,0 0 15,0-12-15,11 12 16,-11 0 0,0 1-16,12-1 15,-12 0-15,0-12 16,0 0-16,0-12 15,0 25-15,0-1 16,0-12-16,0 0 16,0 12 15,0 0-31,0 0 0,0 0 16,0 0-16,0-11 15,0 11-15,-12-12 16,12-24 15,0 36-31,0 0 188,-11 12-173,11-11 1,-12 11-1</inkml:trace>
  <inkml:trace contextRef="#ctx0" brushRef="#br0" timeOffset="45184.02">18693 13133 0,'-12'0'16,"0"0"0,0 0 156,-36 0-172,25 0 15,-13 0-15,-12 0 16,-59 35-1,83-35 1,-23 24 0,35-24-1,-12 0 1,12 12 0,-12 0-1,12-12-15,-11 12 16,-25 12-1,24-12 1,-24 23 0,25-35-16,-1 24 15,-12 0 1,12-12-16,-11 12 16,11 11-1,12-23-15,0 0 16,-24 48-1,24-37 1,-11-11-16,23 24 16,-48 36-1,36-37 1,12-11-16,0 12 16,-12-12-16,0-1 15,12 1-15,-12 0 16,12 0-16,0 12 15,0-13 1,0 1-16,0 0 16,0 36-1,0-37-15,0 1 16,0 12 0,0-12-16,0 11 15,0-23-15,24 12 16,-24 0-1,24 0-15,-24-12 16,24 11 0,-12-11-1,0 0 1,-12 0-16,11-12 16,1 12-1,0 0-15,0-12 16,24 12-1,0 0-15,-1 0 0,-11 0 16,-12-12-16,12 0 16,0 12-1,35-1 1,-47-11-16,12 0 0,0 0 16,-12 0-1,11 0 1,1 0-1,-12 0-15,24 0 0,0 0 16,11 0 0,60 0-1,-59 0-15,35 0 0,-71 0 16,24 0 0,0 0-16,-24 0 15,11 0-15,-11 0 0,0 0 16,0 0-1,0-11 1,12-1 0,0 0-1,-12 0-15,-1 0 16,13 0-16,-12-12 16,12 12-16,-12 0 15,0 0-15,0 1 16,0-1-16,-12 0 15,12 0-15,-12 0 16,11 0-16,1 0 16,-12 0-16,0 0 15,0 0-15,12-11 16,0-1-16,0-36 16,0 36-16,-12-11 15,12 11-15,-12-12 16,0 0-16,12 1 15,-12-1 1,0 0-16,0-23 0,0 47 16,-12-24-16,0 12 15,12-23-15,-12 23 16,0 0-16,12 0 16,-12 12-16,12-11 15,-12 11 1,12 0-1,0 0-15,-12 12 16,1-12-16,11 0 16,-12 0-16,12 0 15,-24-12-15,12 13 16,-12-37-16,24 36 16,-12-12-16,-24-23 15,25 35-15,11 0 16,-24-24-1,24 24-15,0 0 16,-12 0 0,0 0-16,0 0 15,12 1 1,-12 11-16,12-12 16,-12 12 46,0 0-31,12-12 16,-12 12 31</inkml:trace>
  <inkml:trace contextRef="#ctx0" brushRef="#br0" timeOffset="48114.79">18955 14954 0,'-12'0'93,"0"-12"-77,0-11 0,-12-1-16,12 0 15,-12 12-15,1-24 16,11 24-16,-24-11 15,24 11-15,-12 0 16,-11 0-16,11 0 16,0 0-1,12 12-15,0 0 16,-12 0 0,1-12-16,-1 12 0,0 0 15,-12 0-15,24 0 16,-23 0-16,-1 0 15,0 0-15,12 0 16,1 0-16,11 0 16,0 0-16,0 0 15,0 0 1,0 0 0,0 0 15,0 0-31,0 12 15,0-12-15,-23 0 16,23 12 0,0 0-16,0-12 15,0 12-15,0 0 16,-12 0-16,12-1 16,-11 1-16,-1 0 15,0 0-15,0 24 16,-12-24-16,25 0 15,-1-12-15,0 12 16,0 0-16,0-1 16,12 1-16,-12-12 15,0 12-15,0 0 16,12 0 0,0 0-16,-12 0 15,0 12 1,12 11-1,-12-11 1,12-12-16,0 12 16,0 12-16,0-13 15,0 1-15,0 0 0,0-12 16,0 0-16,0 12 16,0 0-1,0-13-15,0 13 16,0 0-16,0 0 15,0 0-15,0-1 16,24 61 0,-12-60-1,0-1-15,-12-11 16,12 0-16,-12 0 16,12 12-16,12 0 0,-24-12 15,24 23-15,-13-11 16,25-12-1,-24 12-15,0 0 16,12-12-16,-12 0 0,0-1 16,-12 1-16,23 0 15,-11 0 1,0-12 15,0 12-31,0-12 16,24 12-1,-24-12 1,11 12-16,-11 0 16,0-12-16,0 0 15,12 0-15,-12 0 0,12 0 16,0 12-16,-1-12 16,-11 12-16,12-12 15,0 0-15,-12 0 16,0 0-16,0 0 15,-1 0-15,1 0 16,12 0 0,12 0-16,-12 0 15,23 0-15,-23 0 16,12 0-16,0 0 16,-13 0-1,1 0-15,83-36 16,-95 36-16,12-12 15,0 0-15,-12 0 16,12 0 0,-24 0-16,12 0 15,-1 12-15,-11-11 16,12 11 0,-12-12-1,12 0 1,-12 0-1,0 0-15,12-12 16,0 0-16,0-11 31,0 11-31,-12 12 16,12-12 0,-12 0-16,0 12 15,0-11-15,0-1 16,12 0-16,-12 0 15,0 0-15,0 12 16,0-23 0,0 23-1,0 0 1,0 0-16,0 0 16,0-12-1,-12 12-15,12 0 16,-12 1-16,12-1 15,0 0-15,0 0 16,0-12 0,-12 12-1,12 0 1,0 0-16,0 0 16,0 0-1,-12 12-15,12-11 16,0-1-1,0 0 1,-12 0 15,0 0-15,12 0 0,0 0-1,-12 12 16,12-12-15,0 0 0,0 0-1,0 0 1,-12 12-16,12-11 31,0-1-15,0 0-1,-11 0 1,11 0 0,-12 12-1,12-12 32,0 0-47,0 0 16,-12-12-1,12 13 1,-12 11 109</inkml:trace>
  <inkml:trace contextRef="#ctx0" brushRef="#br0" timeOffset="51167.12">18871 16621 0,'0'-24'63,"0"12"-48,0-11-15,0 11 16,0 0-1,0 0 1,-23 0 0,-13-24-1,12 12-15,0 1 16,-11-13-16,11 12 16,0 12-16,12 0 0,-12 0 15,12 12 1,0-23-1,0 23-15,-11-12 16,11 12-16,0-12 16,-12-12-16,12 24 15,-12-12-15,12 12 32,0-12-17,1 12 1,-25-12-16,12 12 0,-12 0 15,1-12 1,11 12-16,-12-12 0,12 12 16,-11-12-1,11 1-15,-12 11 0,0 0 16,24-12-16,-11 12 16,11 0-16,0 0 31,0 0-31,0 0 15,0 0 1,0 0 0,-12 0-1,1 0 1,-1 12 0,0-1-16,0 1 0,0 0 15,-11 0-15,11 0 16,0 12-16,12-24 15,0 12-15,0 0 16,0 0-16,12 11 16,-12-23-1,12 12 1,0 12-16,0-12 0,0 0 16,0 0-16,0 0 15,0 12 1,0-1-16,12-11 0,0 0 15,0 12-15,-12-12 16,24 12-16,-24 0 16,48 35-1,-25-23-15,1 11 16,0-23-16,-12 12 16,36 24 15,-37-37-31,-11 1 0,12 0 15,0-12-15,-12 12 16,24 11 15,-12-23-31,0 0 0,0 0 16,-12 0 0,24 0-16,-13 0 15,1 0 1,0 0-16,24 11 15,-12-11-15,12 12 16,23 0-16,-23-12 16,0 12-16,23-12 15,-23 0-15,-1-1 16,-11 1-16,0 0 16,0-12-16,-12 0 15,0 0 32,0 0-31,0 0-1,11 0 1,-11 0 0,0 0-16,0-12 15,0 12-15,0 0 16,0 0-16,12 0 15,-24-12-15,12 12 16,-1 0-16,1-11 16,12-1-1,0 0-15,0 0 16,11 0 0,-23 0-16,0 12 15,-12-12 1,12 12-1,-12-12 1,0 0-16,0 0 16,12-11-1,0 11-15,-12 0 16,0 0-16,0 0 16,0 0-16,0 0 15,0 0 1,0-12-1,0 12-15,0 1 16,0-25 0,0 24-16,0 0 15,0 0-15,0 0 16,0 0 0,0 0-16,0 1 15,-12-1 1,12-12-1,0 12-15,0 0 16,0 0 0,0 0-16,-12 0 62,12 0-31,0 0 1,-12 12-17,12-11-15,0-1 16,0 0 0,0 0-16,0 0 15,-12 12-15,12-12 16,0 0 15,-12 0 0,12 0 32,0 0-48,0 0 17,0 1-17,-11-1 1,11 0 0,0 0 15,0 0 47,-12 0-78,0 12 16</inkml:trace>
  <inkml:trace contextRef="#ctx0" brushRef="#br0" timeOffset="-161861.14">19133 13764 0,'12'0'109,"0"0"-93,0-12-1,12 12-15,0 0 0,-12 0 16,11 0-16,1 0 16,0 0-16,36 0 31,-25 0-31,-11 0 0,36 0 31,-48 0-31,11 0 16,1 0-16,12 0 0,11 0 15,1 0 1,95 0 0,-48 0-16,-11 0 0,-37 0 15,37 0-15,-61 0 16,1 0-16,-12 0 15,12 0 1,-12 0 47,12 0-63,-1 0 15,-11 0-15,12 0 16,0 0-16,0 0 15,0 0-15,-1 0 16,1 12-16,0-12 16,12 0-16,-24 0 15,11 12-15,13-12 16,-24 0 15,-24 0 79,0 0-95,0 0 1,0-12-16,1 0 15,-1 12 1,0 0-16,0-12 16,0 12-1,0 0 17,0-12-17,0 12-15,-12-12 16,1 12-16,-1-12 15,-12 0 1,24 0 0,0 0 15,24 12 141,12 0-172,-12 0 15,0 0-15,23 0 16,25 12 0,-48-12-1,12 0-15,-12 0 16,0 0 0,11 0-1,-11 12 1,36 0-1,-36-12 1,12 12-16,-12-12 16,11 0-1,-11 0 1,-12 12 0,24 0-1,-12-12 1,0 0 31,0 0-32,-12 12 79,-24 0-78,12 0-1,-24 11 1,13-11 0,11-12 15,0 0-16,12 12-15,-12-12 16,-12 12 0,12 0-1,0-12 17,-12 0-17,24 12 1,-12-12-1</inkml:trace>
  <inkml:trace contextRef="#ctx0" brushRef="#br0" timeOffset="-159696.45">20824 13787 0,'0'-11'93,"12"-1"-93,12 0 0,-24 0 16,12 0-16,11-12 16,1 0-1,0-11 1,-12 11-16,12 0 16,0-24-1,-24 24 1,0 1-16,0 11 15,0-12-15,12 0 16,-12 12 0,0 0-16,0-23 0,0 11 15,0-12-15,0 12 16,0 12-16,0 0 16,0 1-16,0-1 15,0 0 1,0 24 78,0 11-79,-12 1-15,0-12 16,12 0-16,-12 12 15,0-12-15,12 0 16,-12 35 0,12-35-16,-12 24 15,12-12-15,0 0 16,0-13-16,0 1 16,0 12-1,0-12-15,0 0 16,0 12-1,0 0-15,0-1 16,0 37 0,-12-24-16,12-12 15,0-1 1,0-11 46,0 0-46,0 0 15,-12-12 16,12-12 0,0 0-31,0 0-16,12 0 31,-12 1-31,12-1 16,-12 0-1,12 0-15,-12 0 16,12 0-1,0 12-15,0 0 79,0 0-64,0 0 1,-1 0-16,1 0 15,0 0 1,0 0-16,-12 12 16,12 0-16,0 0 15,-12 0 1,12-12-16,0 12 16,-12-1-1,0 1 1,0 0-1,0 0-15,0 0 16,0 0 0,12-12 77,11 12-93,1-12 16,36-12 0,-36 0-16,-12 12 15,-1-12-15,1 0 16,-12 0 0</inkml:trace>
  <inkml:trace contextRef="#ctx0" brushRef="#br0" timeOffset="-157818.96">21634 13561 0,'0'-12'47,"-12"0"-47,0 0 15,0 12 48,-12 0-48,0 0 1,0 0-16,13 0 16,-1 0-16,0 0 15,0 0 1,0 12 0,0 0-1,12 0-15,-12-12 16,12 12-1,-12-12-15,0 12 16,12 0 0,0 0-1,-12-12 1,12 12 0,0 0-1,0 0 1,0 11-1,0 1-15,0-12 32,0 12-32,0-12 15,12 12 1,-12-1 0,12-11-1,0 0 16,0-12-15,0 12 0,-12 0-1,12-12 1,-12 12 0,12 0-1,0-12 1,-12 12-16,12 0 15,-1 0 17,-11-1-17,12-11 17,-12 12-17,0 0-15,12-12 31,-12 12-15,-12-12 109,0 0-125,-23 0 0,11 0 16,0 0-16,12 0 15,0 0-15,0 0 32,1 0-1,-1 0-16,-24-12-15,24 12 16,0 0 31,0 0 78</inkml:trace>
  <inkml:trace contextRef="#ctx0" brushRef="#br0" timeOffset="-154890.41">21646 13776 0,'0'-12'31,"11"12"-15,1 0-1,0-12 1,0 0-16,12 0 16,12-12-16,-24 12 15,0 0-15,-1-12 16,1 13-16,0-13 16,-12 12-1,12 12-15,-12-12 16,0 0-16,0 0 15,12-12-15,-12 12 16,0 0-16,0 1 16,12 11-16,-12-12 15,0 0 1,0 0 0,12 0-1,-12 36 157,0 11-156,0-23-1,0 0-15,0 0 16,0 0 0,0 0-1,0 0-15,0 0 16,0 35-1,0-23 1,0-12-16,0 12 16,0-12-1,0 0 1,0 0 0,0 12-1,0-1 1,0-11-1,0 12 1,0 12 0,0-24-1,0 11 1,0-11 0,0 0-1,0 0 1,0 0-16,0 0 15,0 0-15,0 0 32,0 0-1,0 0-15,0 0-1,0-1 1,-12-11 15,-24 12 47,24-12-62,0 12-16,-11-12 15,11 0 17,0 0 46,0 0-63,0 0 1,24 0 312,12 0-312,0 0-16,-1 0 15,1 0-15,-12 0 16,24 0 0,-24 0-16,0 0 15,-1 0-15,1 0 16,0 0 0,0 0-1,0 0 1,0 0-1,-12-12 1</inkml:trace>
  <inkml:trace contextRef="#ctx0" brushRef="#br0" timeOffset="-101890.23">15811 14514 0,'12'-24'172,"24"12"-156,0-12-1,-24 24-15,0-12 16,0 0-16,11 12 16,-23-12-1,12 12-15,12-11 16,12-13-1,0 12-15,-25 0 16,13 12-16,0-12 16,-12 0-16,0 0 15,0 12-15,12-12 16,-1 12 0,-11-12-16,12 0 15,12 12-15,-24-11 16,12 11-16,-13-12 15,13 12-15,-12-12 16,0 12-16,24-12 16,-12 0-16,-1 0 15,13 12-15,12-12 16,35-12 0,-47 12-16,-12 12 15,35-11 1,-35-1-16,12 12 15,-1-12-15,-11 0 16,24-12-16,35 0 16,-23 12-16,-36 12 15,11-12-15,1 0 16,-12 1-16,0 11 16,-12-12-16,-1 0 15,1 12-15,0 0 16,0-12-16,-12 0 15,24 12-15,0-12 16,-12 12 0,-12-12-1,12 12-15,-12-12 16,11 0-16,1 12 16,0 0-1,-12-12-15,12 12 16,0-12 15,0 12-31,0-11 16,0 11-1,-12-12-15,24 12 16,-12-12 0,-1 12-1,1 0 1,-12-12-1,12 12-15,0-12 16,0 12 0,12 0-1,-12-12-15,0 12 16,0 0 0,11-12-1,-11 0 1,12 12-16,-12 0 15,0-12-15,12 12 16,0 0 0,-24-12-1,11 1-15,1 11 32,-24 0 171,-11 0-188,11 0 1,0 0-16,0 0 16,-12 0-16,12-12 31,0 12-16,0 0-15,1 0 16,11-12-16,-12 12 16,0 0 15,-12 0-15,12 0-16,0 0 15,12-12-15,-12 12 16,24 0 234,0 0-250,0 0 15,0 0-15,12 0 16,-1 0-16,1 0 16,24 0 15,-36 0-31,0 0 0,0 0 16,11 0 15,-11 0-31,0 0 31,0 0 16,-12 24 234,0-12-265,0-1-16,0 1 15,0 0-15,0 0 16,0 0-16,0 0 16,-12 0-1,12 12 1,-12-24 0,12 12-1,-24-1 1,24 1-16,-11 0 15,-1-12-15,0 24 16,0-12-16,0 0 16,0 0-16,0 0 15,12 0-15,-12-12 16,12 23-16,-12-23 16,0 12-16,12 0 15,-11-12-15,-1 24 31,12-12-15,-12 0-16</inkml:trace>
  <inkml:trace contextRef="#ctx0" brushRef="#br0" timeOffset="-84736.96">19252 13871 0,'0'0'0,"24"0"0,-12 0 0,12 0 15,12 0-15,-13 12 16,49 0 15,-1-1-31,-11 13 16,83 12-1,-108-36-15,-11 12 16,12 12-16,0-24 16,71 47-1,-36-23-15,-23-12 16,23 12-16,13 12 15,-25-13-15,-11-11 16,11 0-16,-11-12 16,0 12-16,-13 0 15,1 0-15,0 0 16,23-12-16,-23 12 16,0 0-16,11 0 15,-35-12 1,12 11-16,0 1 15,-12 0 1,12-12 0,-12 12-16,11-12 15,1 0-15,12 12 16,12 0 0,-37-12-1,1 12 1,0-12-16,-36-12 156,1-12-140,-1 12-16,24 0 15,-12 12-15,0-12 16,0 12 0,0-11-1,0-1 16,0 12-15,12-12 15,12 12 47,12 0-62,24 0 0,-13 0-16,-11 0 15,-12 0-15,0 12 16,12-12-16,-12 12 16,0-1-1,0-11 1,-12 12-1,0 0 64,0 0-64,0 0 1,-24-12-16,12 12 15,0-12 1,0 12 0,0 0-16,0-12 31,12 12-15,-24 0-1,13-12 1,11 12 15,-12-12 16,-12 11-31,0-11-16,12 12 15,12 0 1</inkml:trace>
  <inkml:trace contextRef="#ctx0" brushRef="#br0" timeOffset="-82935.89">21217 14502 0,'12'-12'62,"0"0"-46,-12 0-16,12 0 15,0 0-15,-1-12 0,1 13 16,-12-13 0,48-36-1,-36 36 1,24-35 0,-24 47-16,-1 0 15,-11 0-15,0 0 31,0 0 1,0 0-17,0 1 32,0 22 47,-11-11-78,11 12-16,-12-12 15,12 24 1,-24 12-1,24-24-15,-12 0 16,0 11 0,12 13-16,0-24 15,0 0 1,0 0-16,0 12 0,0-12 16,0 23 15,0-23-31,0 12 15,0-12 1,12-12-16,-12 24 16,0-12-1,0 0 1,0 0 0,0-1-16,12-11 15,-12 12-15,0 0 16,0 0-16,0 0 31,0 0-15,0 0-1,0 0 1,0-36 46,0 12-46,0 0-16,0 0 16,0 0-1,24 0-15,-24 1 16,12-1-16,-1 12 16,-11-12-16,12 12 15,0 0-15,-12-12 16,24 12-16,-24-12 15,12 12 17,0 0-17,0 0 1,0 0 0,0 12-1,-12 0 1,0 23-1,0-23-15,0 0 16,0 0 0,0 0-1,0 0 1,0 0 15,0 0 0,11-12 16,1 0-31,12-12-16,-12 12 16,0-12-16,0 0 15</inkml:trace>
  <inkml:trace contextRef="#ctx0" brushRef="#br0" timeOffset="-81378.59">22003 14323 0,'-12'0'94,"-12"-12"-94,12 12 15,-12 0-15,0 0 16,13 0-16,-13 0 15,12 0 1,-12 0 0,12 0-16,0 0 15,-12 12-15,24 0 16,-11 0 0,-1 0-16,12 0 15,-12-12 1,12 12-16,0 12 15,0-1 1,12-11 0,0 0-16,11 12 15,-11-12-15,0 12 16,0-24-16,0 12 16,12 11-1,0 1-15,-13-12 16,1-12-16,-12 12 15,12-12-15,-12 12 16,12-12 15,-12 12-15,0 0 0,0 0-16,0 0 15,0-1 16,0 1-15,0 0 47,-12 0-32,0-12-16,0 12 1,12 0 0,-11-12-16,-1 0 31,-24 0-15,24 0-16,-12 0 15,-11-12-15,11 0 16,12 12-16,0 0 15</inkml:trace>
  <inkml:trace contextRef="#ctx0" brushRef="#br0" timeOffset="-79641.43">22205 14228 0,'12'0'63,"-12"12"-32,0 0-31,0 0 16,0 0-1,0-1 1,0 1-16,0 12 16,0-12-1,0 0-15,-12-12 16,12 24 0,-12-24-16,12 12 15,0 0 16,0 0-31,-12-1 16,12 1 0,0 0-16,0 0 15,-12-12-15,12 12 16,0 0-16,-11-12 16,11 24-1,0-12 16,11-12 63,13 0-78,0 0-16,24 0 31,-25 0-31,1 0 0,0 0 16,-12 0-1,0 0-15,0 0 16,0 0 46,0 0-46,11 0 0</inkml:trace>
  <inkml:trace contextRef="#ctx0" brushRef="#br0" timeOffset="-78247.28">22479 14264 0,'-12'0'16,"12"23"-1,-12-23-15,12 12 16,0 0-16,0 12 16,0-12-1,0 12 1,0-12-1,-12 0 1,12 0 0,0-1-1,0 1-15,0 0 16,0 0 0,-12 24-1,0-12 1,12-12-1,0 0 1,-11 11 0,11-11-1,0 0 1,-12 0 0,12 0-1,0 0 1,0 0-16,-12 0 15,12 0 1,-12-1 0,12 1-1,0 0 1,0 0 0,0 0-16,-12-12 15,12 12-15,0 0 31,0 0-15,0 0 31,0 0-31</inkml:trace>
  <inkml:trace contextRef="#ctx0" brushRef="#br0" timeOffset="-61786.96">19121 15395 0,'12'0'31,"0"0"-31,12 0 16,0 0 0,35 0 15,-35 0-31,0 0 0,36 0 16,-49 0-16,25 0 15,12 0-15,47 0 31,-59 0-31,-12 0 16,11 0-16,-23 0 16,12 0-16,0 0 15,0 0-15,11-12 16,-23 12-16,24 0 16,-12-12-16,0 12 15,-1 0-15,13 0 16,-12 0-16,0 0 15,11 0-15,1 0 16,-12 0-16,12 0 16,-24 0-16,-72-36 265,36 24-249,12 0-16,0 12 16,1-11-1,-1-1 1,0 12-16,0-12 15,-12 0-15,12 12 16,12-12 0,-12 12 15,36 0 156,0 0-187,12 24 16,23-12 0,-35 0-16,0-12 0,-12 11 31,0-11-31,-1 0 16,-11 12-1,12-12-15,0 0 47,-12 12-16,0 12 126,0-12-142,-12-12 1,12 12-16,-23-12 15,23 12 1,-24 0 0,12 0-16,0-12 0,0 11 15,0 1 1,0-12-16,12 12 31,-12-12-31,0 0 16,12 12-1,-12-12-15,12 12 47,-11 0-47,11 0 47</inkml:trace>
  <inkml:trace contextRef="#ctx0" brushRef="#br0" timeOffset="-59356.13">20622 15419 0,'12'0'31,"-1"-12"-16,1 12-15,0-24 16,0 12 0,0-12-16,0 12 15,-12-12-15,12 13 16,12-1-16,-24-12 16,23 0-16,-23 12 15,24-24-15,-12 24 16,-12-11-16,24-1 15,-12 0-15,-12 12 16,12 0-16,-12 0 16,12 0-16,-12 0 15,0-11 1,0 11 0,-12 24 109,0 11-110,0-11-15,0 12 16,12 0-16,0-12 15,0 12-15,-12 0 16,0 11-16,12-11 16,0-12-16,0 0 15,0 12-15,0 0 16,0-1-16,0 1 16,0 0-16,0 0 15,0 0-15,0-1 16,0 13-16,0-24 15,0 12-15,0 0 16,0-12 0,0-1-16,0 13 15,0-12 1,0 0 31,-12-12-16,12-24 0,12 0-15,0 24-16,-12-11 0,12 11 16,-12-12-1,0 0-15,12 12 0,-12-12 16,12 0-1,0 0 17,0 0-17,0 12 17,-12-12-32,12 12 46,-1 0-14,1 0-17,0 0-15,0 0 16,0 0-16,-12 12 16,12 0-16,-12 12 15,0-12-15,12 0 16,-12 11-16,12-11 15,-12 0 64,0 0-64,12-12 32,12-12-16</inkml:trace>
  <inkml:trace contextRef="#ctx0" brushRef="#br0" timeOffset="-57844.3">21300 15216 0,'-12'0'109,"0"0"-93,1 0-16,-1 0 15,-12 0 1,12 0 0,0 0 15,0 12-15,0 0-1,12 12 1,0-12-1,0 0 1,0 23 0,0-11-1,0-12 1,0 0-16,0 12 16,12 0-1,0-1-15,0 1 16,0-12-1,0-12 1,0 24 0,0-24-16,-1 12 15,1-12-15,0 24 16,0-24 0,-12 12-1,12-12 63,-12 11-62,0 1 0,0 0-1,0 0 1,0 0-1,0 0 17,-24 0-17,0-12 1,13 0-16,-1 0 16,0 0-16,-12 0 15,0 0-15,0 0 16,12 0-16,0 0 15,1 0-15,-1 0 16,0 0 0,0 0 15,12-12-31,-24 0 16,12 0-1,0 12-15,12-12 16,-12 12-16</inkml:trace>
  <inkml:trace contextRef="#ctx0" brushRef="#br0" timeOffset="-34118.26">21729 15288 0,'-12'0'375,"-24"0"-375,1 0 16,23 0-1,0 0 95,12 12-95,-12-12-15,0 11 16,12 1-16,0 0 16,0 0-1,0 0 1,-12 0 0,12 0-16,0 0 31,0 0-16,0 0 1,0-1-16,0 1 16,0 0-1,12 12-15,-12-12 16,0 0 15,12 0-31,-12 0 16,12 0-1,0 0 1,0-12 0,-12 11-16,11 1 0,1 0 31,0 0-31,0-12 16,0 12-1,12 0 1,0-12-1,-24 12-15,12-12 16,0 0 15,-1 0 1,1 12-17,0-12 1,24 0 15,-24 0-31,0 0 16,0 0-16,-12-12 15,12 12 1,-12-12 0,0 0 46,0-24-46,-12 24-16,0 1 15,0-1-15,12 0 16,-12 12 0,12-12-1,-12 12 16,0-12-15,0 12 0,0 0 15,0 0-15,1-12-1,-1 12-15,0 0 16,0 0 156,0 0-79,0 0-61,0 0 30,12 12-46,-12-12-1,12 12 32,-12-12 31,12 12-62,-12-12 0</inkml:trace>
  <inkml:trace contextRef="#ctx0" brushRef="#br0" timeOffset="-16249.82">15740 14919 0,'12'-12'31,"0"12"-15,0 0 15,12 0-16,-13 0 1,1 0-16,12 0 16,0 0-16,0 0 15,0 0-15,-1 0 16,1 0-16,0 0 16,24 0-1,-24 12-15,-13-12 16,49 11-1,-36-11-15,0 0 16,23 0 0,-23 0-1,-12 0 1,71 24 0,-59-24-1,24 0-15,59 12 16,-83-12-16,59 0 15,-23 0-15,-1 0 16,48 12 0,-71-12-1,-12 0-15,11 0 16,1 12-16,-24-12 16,0 0-16,12 0 15,12 12 1,-13-12 15,1 0-15,0 12-16,-12-12 0,12 12 15,-12-12-15,11 12 16,-11-12-16,12 0 16,-12 0-16,0 0 15,12 0 1,-12 0-1,11 0-15,-23 11 16,12-11-16,0 0 16,0 0 15,0 0-15,0 0-1,12 24 1,-12-24-1,0 0 1,-12 12-16,12-12 16,11 12-1,-11 0 1,0-12-16,0 12 16,0-12-16,0 0 15,0 12 1,0-12-1,-12 12 1,12 0 0,0-12-1,-1 12 17,1-12-1,-12 11-31,12-11 15,0 0 1,-12 12-16,12-12 16,-12 12-1,12-12 142,-24 0-32,-12-12-110,-23-23 1,35 35-1,0-12-15,0 0 16,12 0 15,-12 12-15,0-24 0,0 24-1,12-24 1,0 12 93,-12 0-93,12 1 15,0-1-15,0 0-1,0 0 63,0 0-62,0 0 15,0 0 47,-12 12-31,12-12-47,-12 12 16,12-12 0,-11 0-16,22 24 125,1-12-110,12 24 1,0 12-16,0-24 15,0 12-15,-12-1 0,23-11 16,-35 12-16,24-12 16,-12 0-16,0-12 31,12 24-15,-12-24-1,11 12 1,-11 11-1,0-11-15,0 0 32,0 0-32,-12 0 15,0 0 32,0 0-16,0 0-15,0 0-16,0 0 31,0 0 16,0-1 47,-12-11-78,0 0-1,-12 0 1,1 0-16,11 0 15,-12 0 1,-12 0 0,12 0-16,1 0 15,-1 0-15,0 0 16,0 0-16,12 0 16,-12-11-1,12 11-15,1 0 31,-13 0 1,12 0-17,-12 0-15,0 0 16,0 0-16,12 0 16,-11 0-1,11 0-15,0 0 78,12 11-31,-12-11-16</inkml:trace>
  <inkml:trace contextRef="#ctx0" brushRef="#br0" timeOffset="-6650.79">19086 16871 0,'12'0'16,"11"0"15,1 0-31,0 0 16,0 0-16,23 0 15,1-12-15,-24 12 16,12 0-16,-1-12 16,73 12-1,-85 0 1,13 0-16,0 0 15,95 0 1,-107 0 15,83 0-31,-72 0 16,-11 0-16,12 12 16,119 0-1,-84 0 1,24-12-16,1 0 15,-49 0-15,-35 0 16,24 0-16,-12 0 16,-12 0-1,-24 0 48,0 0-48,0 0-15,-24-12 16,24 0-16,-12 0 16,-11 0-16,11 1 15,-47-37 1,47 36 0,0 0-16,12-12 15,-24 24-15,24-12 16,0 0-16,1 12 15,-1 0-15,12-11 16,23 11 140,204 0-140,-180 11 0,-23 1-16,12 0 15,0-12-15,-1 24 16,-23-24-16,0 12 15,0 0-15,0-12 16,-12 12 0,12-12 15,-12 12-15,0 0-1,0 0 16,-24-12-31,-12 11 16,-23 25 0,47-36-1,-24 12 1,24 0 0,-24-12-1,25 12 1,-1 0 31,0 0-16,0 0 0,12-1-15,-12 1-16,0 0 15,12 0 17</inkml:trace>
  <inkml:trace contextRef="#ctx0" brushRef="#br0" timeOffset="-4611.1">20895 17038 0,'0'-12'16,"12"12"0,-12-12 15,12 12-15,0-12-16,-12 0 15,0 0 1,36-47-1,-24 35-15,-12 0 16,24-35 0,-12 35-16,-12 12 15,11 0 1,1-36-16,-12 25 0,0-13 16,12 0-1,-12 12-15,12 12 16,-12 0-16,0 1 15,0-1-15,0 0 16,0-24 0,0 12-1,0 12 17,0 0-32,0 1 15,0-1 1,0 24 109,-24 59-110,24-47 1,0 0-16,0 11 16,0-11-1,12 0 1,-12-12-16,12 12 16,-12-1-1,12 1-15,0 0 16,0 36-1,-12-48 1,24 59 0,-24-35-1,0 11 1,0-35 0,12 0-1,-12 12 1,0-12-1,0 0-15,0 0 16,0 11-16,0-11 16,0 0-1,0 0 1,0 0 15,0 0 0,11-12 79,1-24-95,-12 12 1,12-12-16,0 24 16,-12-23-16,24 11 15,0-24 1,-12 24 0,12 0-1,-13 0 1,13 12-1,-24-12 1,12 12 15,0 0-15,12 12 0,-12 12-1,-12-12 1,0 0-1,0 0-15,12 0 16,-12 12 0,12-24-16,-12 11 15,0 1 1,12 0 0,-12 0-1,0 0 1,11-12-1,-11 12 1,12-12 0,0 0-1,-12 12 1,12-12 0,0 0 15</inkml:trace>
  <inkml:trace contextRef="#ctx0" brushRef="#br0" timeOffset="-2428.53">21872 16740 0,'0'-12'16,"-12"12"31,0 0-31,0 0-16,0 0 15,0 0-15,0 0 31,0 12-15,1-12-16,-1 0 16,0 0-16,0 0 15,0 0 32,0 12-31,0 0-16,0 0 15,0-12-15,12 12 16,0 0-16,-12 0 31,12 0-31,0-1 16,0 13 15,0-12-31,0 0 0,12 12 16,0-12-16,0 0 15,-12 11-15,24-23 16,-24 12-16,0 0 16,24-12-16,-24 12 15,35 12 17,-23-24-32,-12 12 0,24-12 15,-12 12-15,0 0 16,-12 0-1,12-12-15,0 12 32,-12-1-32,12-11 15,0 12 1,-12 0 0,11-12-1,-11 12 16,0 0-31,12-12 16,0 24 0,-12-12 15,0 0-15,0 0 15,0 0-16,-12-12 1,12 11-16,-12-11 16,12 12-1,-35-12 1,11 0-16,12 0 16,-24 0-1,13 0-15,-1 0 16,0 0-16,12 0 15,-12 0 1,0-12-16,12 12 16,-23 0-1,23 0 1,0-11 0</inkml:trace>
  <inkml:trace contextRef="#ctx0" brushRef="#br0" timeOffset="-171.05">22134 17050 0,'0'-12'62,"-12"0"-46,12 0-16,-12 0 16,12-12-16,-12 0 15,0 13-15,12-13 16,-36-36-1,36 36 1,-23-59 0,23 59-1,0-35 1,0 47 0,11-36-1,-11 36 1,12-35-1,0 47 1,0-36 0,0 36-1,12-12 1,-12 12 0,35 0-1,-23 0 1,12 12-1,-12-12 1,23 48 0,-35-48-1,0 35 1,0-23 0,-12 0-16,0 0 15,0 24 1,0-24-1,0 11-15,0-11 16,0 0-16,-12 0 16,12 12-1,-12-12 1,12 0 0,-12-12-16,12 12 15,-12 0-15,1 0 16,-13 11-1,12-11 1,12 0 0,-24 0-1,12 0-15,0-12 16,12 12 0,-12 0-16,0-12 15,12 12-15,-11 0 16,-1 11-1,12-11-15,-12-12 16,12 12 0,0 0-16,-12 0 15,12 12 1,0-12 0,0 0 15,0 11 0,0-11-31,0 0 16,0 0-16,0 0 15,12 0 1,-12 0-16,0 0 16,12 0-16,-12 0 31,12-12-16,-12 12-15,11-12 16,-11 11 0,12 1-16,0 0 31,0 0-15,0 0-1,0-12-15,0 12 16,0-12-1,0 0-15,0 0 79,-1 0-64,1-12 1,0 12-16,-12-12 15,12 12 1,-12-12-16,0 0 16,12 0-1,-12 1 1,0-1-16,0 0 16,12-12-16,-12 12 15,0 0 1,0 0-1,0 0-15,0 0 32,-12 12-17,0-12 1,0 12 0,0 0-16,0 0 15,-11-11 1,11 11-1,-12 0-15,12 0 16,12-12-16,-12 12 16,0 0-16,0 0 15,12-12 1,0 0 0,-12 12-1</inkml:trace>
  <inkml:trace contextRef="#ctx0" brushRef="#br0" timeOffset="17714.68">19133 13716 0,'12'0'31,"12"-24"-15,-24 12-16,24 12 15,35-47 1,-59 35-1,60-12 1,-24 0-16,-13 12 16,13-12-16,12-11 15,-1 23-15,-11-12 16,83-36 0,-59 37-16,11-13 15,1 12 1,-37 0-16,25 12 15,-24-11-15,-1-1 16,25 0-16,-36 24 16,23-24-16,-11 12 15,47-12 1,-59 12-16,-12 12 16,24-11-1,-12 11-15,-1-12 16,25 0-1,-24-12-15,0 12 16,-1 12-16,13-24 16,-24 24-1,12 0-15,-12-12 16,24 0 0,-13 1-1,-11-1-15,0 12 16,24-24-1,-24 24 1,0 0 0,0-12-16,11 0 15,-11 0 1,-12 0 0,12 12-16,-12-12 31,12 12-31,0 0 15,-12-12 1,12 12-16,-12-12 31,12 12-31,-24-11 157,0 11-142,-48-12 1,49 0-16,-13 0 15,0 0 1,12 12-16,0-12 16,0 0-1,0 12-15,12-12 141,24 12-125,0 0-1,0 0 1,0 12-16,-1 12 15,13-12 1,-12 24-16,-12-36 16,24 23-1,-25-11-15,1 0 16,12-12 0,-12 12-16,0-12 15,0 0 1,0 12-1,-12 0 189,0 0-189,-12 0 1,0 0-16,0 0 15,0-1-15,12 13 0,-12-24 16,12 12 0,-12-12-16,12 12 15,-12-12 1,12 12-16,0 0 31,-11-12-31,11 12 16,0 0-1,-12 0 1,12-1 0,-12 1-1,0 0 1</inkml:trace>
  <inkml:trace contextRef="#ctx0" brushRef="#br0" timeOffset="20682.25">21360 12894 0,'12'0'15,"0"0"1,11 0-16,1-11 15,0-1 1,95-36 0,-107 36-1,24-12-15,-12 12 16,-24 0-16,23 1 16,-11-13-16,0 24 15,24-48 1,-36 12-1,12 25-15,0 11 16,-12-24-16,0 12 16,0 0 15,0 0-31,0 0 16,0 0-1,0 0-15,0 0 16,0 0-1,-12 12 1,-24 0 31,24 12-47,-24 0 16,13 0-16,-13 0 15,12-12-15,12 24 16,0-24-16,12 12 15,-12 0-15,0 0 16,12 11-16,-11-11 16,-1 0-16,12 12 15,0-12-15,0 12 16,0-12 0,0 11-16,0 1 0,12-12 15,-12 12-15,11-12 16,1 0-16,-12 12 15,12-12 1,-12-1-16,12 1 16,-12 0-16,0 0 15,12 0-15,-12 0 16,12-12 0,-12 12-1,12 0-15,0-12 16,12 12-1,-12-12 1,11 0 0,1 0-16,0 0 0,0 0 15,12 0-15,-25 0 16,61 0 15,-60 0-31,0-12 16</inkml:trace>
  <inkml:trace contextRef="#ctx0" brushRef="#br0" timeOffset="21967.84">21967 12847 0,'-12'0'78,"12"12"-63,-12-12 1,12 12-16,0 0 16,0-1-1,0 1-15,0 0 16,0 0-16,0 0 15,0 0 1,12 12 0,0-24-16,-12 12 15,12-12 1,0 12 0,0-12-16,0 0 15,0 0 16,-1 0 1,1 0-17,0-12-15,0-12 16,0 12 0,-12 0-16,12 12 15,0-36 1,-12 24-1,0 1-15,0-1 16,0 0 0,0 0-16,0 0 15,0 0-15,0 0 32,0 0-17,0 0 1,-12 12-1,0-12-15,-12 12 16,12-12 0,-23 1-16,23 11 15,0 0 1,0 0 0,0 0-1,0 0 1,0 0 62,12 11-62,0 1-1,-12-12 1</inkml:trace>
  <inkml:trace contextRef="#ctx0" brushRef="#br0" timeOffset="23291.69">22312 12692 0,'-12'0'94,"0"0"-94,1 0 15,-1 0 1,0 24 0,0 0-16,12-12 31,-12 23-15,12-23-1,0 0-15,0 0 16,0 0-16,0 0 15,0 0 1,0 0 0,0 0-1,0-1 1,0 1 0,0 0-16,0 0 15,0 0 1,0 0-16,0 0 15,0 0-15,0 0 16,0 0 15,0 0 1,12-12 30,0 0-46,12-12-16,-13 0 15,13 0-15,-12 0 16,0 0-16,0 12 16,0-12-16</inkml:trace>
  <inkml:trace contextRef="#ctx0" brushRef="#br0" timeOffset="27163.61">22610 12835 0,'0'-12'62,"0"0"-15,-12 12-31,12-12-1,-12 12-15,12-12 16,-12 12 0,0 0-1,0 0 1,1 0 15,-1 0-15,0 12-1,-12 0 1,24 0 0,-12 12-1,0-12 1,0 12-1,12-13 1,0 13 0,0-12-1,0 0 1,0 0 0,0 12-1,0-12 16,0 0 1,0 0-17,0-1 1,12 1 0,-12 0 15,24-12 31,0-12-46,-12 0-16,11 1 16,1-49-1,-24 36 1,12-23-1,-12 35 1,0 0 0,0-12-1,12 24 1,-12-12 0,0 36 140,0-12-141,0 0 1,0 0 0,0-1-1,0 1-15,0 0 16,0 0 15,0 0-31,0 0 31,0 0 32,12-12-63,0 0 109,0 0-93,0 0 0,11 0-1,-11-12 1,0 0-16,12-12 0,-12 0 15,0 13 1,0-1-16,0 0 16,0 0-16,11 0 15,-23-12 1,36-12 0,-12 24-16,12-11 15,-12-1-15,-1 12 16,1-24-16,12 24 15,-12-11-15,-12 11 16,11-12-16,-23 12 16,36-12-1,-36 12-15,12 0 16,-12 0 0,0 0-1,0 1 1,0-1 46,-12 12-46,0 0-16,0 0 16,0-12-1,0 12 1,1 0-16,11-12 31,-12 12-31,0 0 16,0 0 62,-12 0-78,12 0 15,0 0-15,-12 0 16,24 12 0,-11 0-1,-13-12-15,24 12 16,-24 35 0,24-35-16,-12 12 15,0-12-15,12 12 16,0-1-16,-12 1 15,12-12-15,-12 0 16,12 12 0,0-12-16,0 0 15,0 0 1,0 11-16,0-11 16,0 12-1,0-12-15,0 0 16,0 0-16,0 12 15,0-12-15,0-1 16,0 13 0,0-12-16,0 0 15,0 0-15,0 0 16,12 0 0,-12 12-1,0-12 1,0-1-1,0 1-15,0 0 32,12-12-1,-12 12 0,0 0 0,0 0-15,12-12 0,-12 12-16,0 0 31,0 0-31,0 0 16,12-1-1,-12 1-15,12 0 16,-12 0-1,12-12 95,12 0-95,11 0 1,-23 0-16,0-12 16</inkml:trace>
  <inkml:trace contextRef="#ctx0" brushRef="#br0" timeOffset="72689.12">6632 14776 0,'-12'0'63,"0"0"-48,0 0 1,0 23-16,0-23 0,0 12 16,-11 12-16,11 0 15,0 0 1,12 0-16,0-12 15,-12 11-15,0-11 16,12 36 0,0-36-1,0 23-15,0-11 16,-12 12-16,12-12 16,0 12-1,0-1-15,-12 1 0,12-12 16,0-12-16,0 0 15,0 11-15,0 1 16,-12-24-16,0 24 16,12-12-16,0 0 15,-24 0-15,13 12 16,-1-13 0,0 1-1,-12 0-15,12 0 16,-12-12-16,12 0 15,12 12 1,-12-12 15,0 0 1,12-36-17,0 24 1,0-11-1,12 23-15,0-12 16,12 0-16,0 0 0,0 0 16,-12 12-16,0 0 15,-1 0 1,1 0 0,12 0-1,-12 12 1,0 0-16,0 0 15,0 0 1,0 0 0,-12-1-16,0 13 15,12 0-15,-12-12 16,0 12-16,0-12 16,0 0-16,0 23 15,0-23 1,0 24-1,0-12 1,0-12-16,0 0 16,-12 11-16,12-11 15,-12 0 1,12 12-16,0-12 16,-24 36-1,12-25-15,12 1 0,0-12 16,0 0-1,0 24-15,0-24 0,0 0 16,0-1-16,0 1 16,0 12 15,0-12-31,12 0 0,-12 0 16,12-12-16,-12 12 15,24 0 1,-24 0-16,12-12 15,11 12 17,-11-12-32,12 11 15,0-11-15,0 0 0,0 0 16,23 12 0,-23-12-16,0 0 15</inkml:trace>
  <inkml:trace contextRef="#ctx0" brushRef="#br0" timeOffset="85044.34">6953 15490 0,'12'-24'32,"-12"12"-17,12-12 1,12 13-16,-12-13 15,12 0-15,-13-12 16,25 1-16,24-37 16,-25 24-16,1 13 15,-12-13-15,0 12 16,0 13-16,-24-13 16,23-24-1,-23 48-15,0-11 16,0-13-1,0 24-15,0 0 16,0 0 0,-35 36 77,11 36-77,12-49-16,0 25 16,0-24-1,12 0-15,0 0 16,-12 24 0,12-25-16,-12 13 15,12-12-15,0 0 16,0 0-16,0 12 15,0 23 1,0-23-16,0 0 16,0 12-16,0 11 15,0-11-15,12 24 16,0-25-16,-12 1 16,12-12-16,12 0 15,-24 23 1,12-35-16,-12 0 15,0 0 1,0 0-16,0 0 16,0 0-1,0 0 1,0 12 0,0-13-1,0-22 95,0-1-95,12 0 1,-12 0-16,12 0 15,0 0 1,-1 0-16,1 0 16,0-12-1,0 24 63,0 0-78,24 0 16,-24 0 0,11 0-1,-11 0 1,12 36 0,-12-24-1,-12 0 1,0 0-1,12-12-15,-12 12 16,12 23 0,0-23-1,-12 0 1,12-12 0,12 0 30,-1 0-30,13-24-16,-12 24 16,0-23-1,-24 11-15,12 12 16,0-12-16,-12 0 16</inkml:trace>
  <inkml:trace contextRef="#ctx0" brushRef="#br0" timeOffset="86679.63">8037 15359 0,'-12'-12'141,"0"12"-141,0 0 15,0 0-15,-36-12 32,25 12-32,-1 0 15,12 0 1,0 0 0,0 0-1,0 12 1,-12 12-16,12-12 15,1 0-15,-1 0 16,12 0-16,0-1 31,0 1-31,0 0 16,0 0 0,0 0-16,12 0 15,-1 0 1,1 0-16,0 0 15,0 0 1,0 0-16,0-1 16,-12 1-16,12 0 15,0 0 1,-12 0-16,12 0 16,-12 0-16,12-12 15,-12 12-15,12 0 31,-12 0 16,0 0 0,0-1-31,0 1-1,0 0-15,0 0 16,-24-12 78,12 0-94,-12 0 15,12 0-15,0 0 16,0 0 31,0 0 31,0 0-31</inkml:trace>
  <inkml:trace contextRef="#ctx0" brushRef="#br0" timeOffset="88503.07">8203 15645 0,'12'-12'32,"0"12"-32,-12-12 15,12 0 1,0-12 0,12 0-1,-12 13-15,-12-1 16,24-24-1,-24 24-15,11-12 16,13 0 0,-12 12-16,-12 1 15,24-13-15,-12 12 16,-12 0 0,12-12-1,-12 12 1,12 12-1,-24 24 95,12 0-95,-24 23 1,12-11-16,12 0 16,-24 12-1,24-37-15,0 13 16,0-12 0,0 0-16,0 12 15,0-12 1,0 12-1,-12-1 1,0 1-16,12 0 16,0 0-1,0-12-15,0 0 16,0 0-16,0-1 16,0 1-1,0 0-15,0 0 16,0 0-1,0 0-15,0 0 16,0 0 0,0 0 62,-11-12-63,-1 0 1,-12 0 0,12 0-16,0 0 15,0 0-15,0 0 63,0 0-48,0 0 1,12-12 203,12 12-204,12 0-15,-12 0 16,12 0-16,-12-12 16,12 12-1,-1 0-15,-11 0 0,12 0 16,-12-12-16,0 12 16,0 0-16,-12-12 15</inkml:trace>
  <inkml:trace contextRef="#ctx0" brushRef="#br0" timeOffset="89609.47">8632 15871 0,'-12'0'109,"12"12"-93,0 0-16,-12 0 15,12 0 1,-12 0-16,0-1 15,0 13 1,1-12 0,11 0 15,-12 0-15,0-12-16,-12 12 15,12 0-15,0-12 16,0 12-1,0-12 1,-11 0 0,11 0-16,-12 12 15,12-12-15,-24 0 16,24 12 0,0-12 46</inkml:trace>
  <inkml:trace contextRef="#ctx0" brushRef="#br0" timeOffset="91672.7">9180 15657 0,'12'-12'62,"0"0"-62,-12 0 16,23 0-16,-11-12 15,12 12-15,-12-23 16,36-13-16,-13 12 16,1 1-16,-12 11 15,12-24 1,-13 24-16,-23 12 15,0 1-15,12-13 16,-12 12-16,12 0 16,-12 0-16,0-12 15,0 12 1,0 0-16,0 0 16,0 1-1,0-1 1,-12 0-16,0 12 15,0-12 1,1 0-16,-1 12 94,-12 0-94,12 12 0,0 0 15,-12 0-15,24 11 16,-12-11 0,0 12-16,12 0 15,-12 12-15,12-1 0,-11-11 16,11 0-16,-12 0 16,12 0-16,0-12 15,0-1 1,0 1-16,0 12 15,0 12-15,0-24 0,0 12 16,0-1-16,-12 1 16,12 12-1,0-24 1,-12 12-16,0-12 16,12 0-16,0 11 0,0-11 15,0 0 1,0 0-1,0 0 1,0-24 140,12 0-156,-12 0 16,12 12-16,-12-12 16,12 0-16,-12 1 15,12-1-15,-1 12 16,1-12-1,0 12 1,-12-12-16,12 12 16,0 0-16,0-12 15,24 0 1,-24 12 15,0 0 16,-1 0-31,1 0-16,0 0 31,0 0 16,-12 24-32,12-24 1,-12 12 0,0 0-16,12 0 15,-12 35 17,0-35-32,0 0 15,0 0-15,12 0 16,-12 0-1,12-12 1,-12 12 0,12-12-1,0 11-15,11-11 16,1 0-16,0 0 16,12 0-16,-1 0 15,-11 0-15,0 0 16,0 0-16,0-23 15,-12 23-15,-12-12 16,12 12-16</inkml:trace>
  <inkml:trace contextRef="#ctx0" brushRef="#br0" timeOffset="93697.38">10370 15430 0,'0'-11'125,"-23"-1"-125,11 0 16,-12 0-16,12 12 15,-12-24 1,12 24-16,-12-12 16,24 0-16,-12 12 15,1 0-15,-1 0 16,0 0-1,0 0-15,-12 0 16,12 12 0,0 0-16,0 0 15,0-12-15,0 12 16,12 0-16,-11-12 16,-1 0-16,12 12 15,0 0 1,-12-12-1,12 23-15,0-11 16,0 12 0,0-12-1,0 12-15,0-12 0,12 12 16,-12-13-16,23 1 16,-11 12-1,0-12 1,0 0-16,12 12 15,-24 0-15,24-12 16,-12 11-16,0-11 16,0 12-16,-12-12 15,0 0 1,11 0-16,-11 0 0,12 0 31,0 11-15,0-11-1,-12 0 1,12-12-16,-12 12 16,0 0-16,12-12 15,-12 12 1,0 0 78,-24 0-79,0-12 1,1 0-16,11 0 16,-24 0-1,24 0-15,0 0 16,0 0-16,12-12 0,-12 12 15,0 0 1,0 0 15,1 0-15,11-12 0,-24 12-16,12 0 31,0 0-16,0 0 64,0 0-64</inkml:trace>
  <inkml:trace contextRef="#ctx0" brushRef="#br0" timeOffset="94983.57">10751 15347 0,'0'12'47,"0"0"-32,-12-12-15,12 24 16,-11-12 0,11 0-1,-24 11 1,12-11-1,0 0-15,0 0 16,12 0-16,-12-12 16,0 24-1,12-12 32,-12 12-31,12-13-1,24-11 110,0 0-125,0 12 16,0-12-16,-1 0 16,13 0-1,-24 0 1,0 0 0,0 0 30</inkml:trace>
  <inkml:trace contextRef="#ctx0" brushRef="#br0" timeOffset="95872.02">10978 15347 0,'-12'12'16,"0"0"-1,12 0-15,0 0 16,-24 23-1,24-11 1,0-12-16,-12-12 16,12 12-16,-12 0 15,-12 36 1,24-36-16,-24 11 0,1 13 31,-25 36-15,36-61-1,-12 25 1,12-24-16,12 0 16,0 0-1,-11 0 1,-1 0 0,12 0 15,0-1-16,0 1-15,0 0 16,-12-12 0,12 12-16,0 0 31,-12-12 63</inkml:trace>
  <inkml:trace contextRef="#ctx0" brushRef="#br0" timeOffset="96493.69">10954 15800 0,'0'23'62,"-12"-11"-62,-12 0 16,12 12-16,0-24 16,-12 24-16,12-12 15,-11-12-15,-1 12 16,0 0-16,-12-1 16,13 1-16,-13 0 15,0 0 1,12-12-16,12 12 15</inkml:trace>
  <inkml:trace contextRef="#ctx0" brushRef="#br0" timeOffset="97859.33">11406 15633 0,'12'-12'31,"12"-12"-15,12 0-16,-1 1 16,-23 23-16,48-48 15,-48 24 1,0 24-16,-1-12 15,13-12-15,-24 12 16,24-23 0,-24 11-1,0 12 1,0-12 0,0 0-16,-12 24 15,12-11 1,-24 11-1,12 0-15,-23-12 16,-49 12 0,73 0-1,-25 23 1,24-11 0,0 0-1,0 0-15,12 0 16,-12 24-1,12-12-15,-12 11 16,12-23-16,0 12 16,-12 24-1,12-13-15,0-23 16,0 12-16,0-12 16,0 36-1,0-36-15,0-1 16,0 25-1,12-12 1,0-12 0,-12 12-1,24-12 1,0-1 0,-12-11-16,12 0 0,11 12 15,1-12-15,-24 0 16,24 0-16,-1 0 15,13 0 1,-36 0-16,0 0 16,0 0-1,0 0-15,-1 0 16,1-12 0,-12-11-16,0 11 15,0 0 16</inkml:trace>
  <inkml:trace contextRef="#ctx0" brushRef="#br0" timeOffset="98926.57">11930 15669 0,'-12'0'31,"0"0"-15,0 0 0,12 12-1,-12-12-15,12 11 16,-11 1 0,-1 12-1,12 0 1,-12-12-16,0 0 15,12 0-15,0 0 16,0-1-16,0 1 16,12 0 15,0-12-15,-12 12-1,23 0-15,-11-12 0,0 0 0,0 0 16,12 12-1,-12-12-15,0 0 16,0 0 0,0 0-1,11 0-15,-23-12 16,12 0-16,-12 0 16,12 12-16,-12-12 15,0 0 1,0-11 15,0 11-31,0-12 16,0 0-16,0 12 31,0 0-31,-12 0 0,0 1 16,12-1-16,-12-12 15,1 24-15,11-12 16,-12 12 31,-12 0-32,12 0 1,0 0 0</inkml:trace>
  <inkml:trace contextRef="#ctx0" brushRef="#br0" timeOffset="100131.65">12466 15681 0,'0'-12'62,"-12"0"-30,-12 0-17,12 12 1,-12 0 0,12 0-1,1 0-15,-1 0 16,0 0-16,0 12 15,0-12 1,0 24 0,0-24-1,0 11-15,12 1 16,-12 0 0,12 0-1,0 0 1,0 0 15,0 12-15,12 0-1,12 11 1,-12-35 0,0 12-16,0 0 15,0-12-15,-12 12 16,12-12-1,-1 0-15,1 12 32,0-12-17,0 0 1,24 0 0,-12-24-1,-12 24-15,0-24 16,-1 12-1</inkml:trace>
  <inkml:trace contextRef="#ctx0" brushRef="#br0" timeOffset="102226.73">12799 15704 0,'0'0'0,"-12"0"0,0 0 47,-47 12-32,47-12 1,0 12-16,-12 0 16,24 0-1,-12 0 1,0 12-16,12-12 16,-11 11-1,11-11 1,0 24-1,0-24 17,11-12-17,1 0-15,12 0 16,59 0 0,-83-12-1,24 12-15,-24-24 16,12 24-16,0 0 15,-12-12-15,0 0 32,0-11-17,0 11 1,0 0 0,0 0-16,0 24 109,0 0-93,0 0 15,0-1-31,0 1 15,0 12-15,0-12 16,0 24 0,0-24-16,12-12 62,12 0-62,12 0 16,-25-12-1,1 0-15,24 0 16,-24 0-16,0-12 16,0 24-16,0-24 0,0 24 15,0-11-15,-1-1 16,-11 0-16,24 0 16,-24 0-16,24-12 15,-12 24 1,71-71-1,-71 47-15,12-12 32,0 0-32,-12 13 15,0-13-15,0 24 16,-1-24-16,-11 12 0,12 24 16,-12-11-16,-23 11 125,-1 0-125,0 0 15,12 11-15,-12-11 16,12 12-1,-12 0 1,24 0-16,-11 0 16,11 0-1,0 0 1,-12 0-16,12 12 16,-12-1-16,12 1 15,0-12-15,0 12 16,0 0-16,0 0 15,0-1-15,0 1 32,0 0-32,0-12 0,12 0 15,-12 12 1,12-12 0,-12-1-1,0 1 1,11 0-1,1 0 1,0-12-16,-12 12 16,12-12-16,-12 12 15,12-12 1,12 0 93,-12 0-77</inkml:trace>
  <inkml:trace contextRef="#ctx0" brushRef="#br0" timeOffset="104526.03">13454 15038 0,'0'-12'32,"12"12"-17,0 0-15,0 0 16,35 0-1,-35 0 1,36 0 0,-36 0-1,12 0 1,-12 0 0,11 12-1,-11-1 1,36 49-1,-48-48 17,12 12-1,-12 11-15,-12-11-1,-24 72 1,24-73-1,0-11-15,0 12 16,1-12 0,-1 12-16,12-12 15,-24 23 1,24-11 0,-12 0-1,0-12 1,12 12-1,-12-12 1,12 0-16,-12 11 16,12 1-16,0-12 15,0 24 1,0-24 0,0 12-1,0-13 1,0 37-1,0-36 1,0 0-16,0 0 16,0 0-16,0 0 15,0-1 1,0 1 0,0 0-1,0 0 1,0 0 46,12-12-46,0 0 0,0 12-1,0-12 1,-12 12-1,12 0 1,0 0 0,-12 0 15,23-12-15,-23 12-1,0-1 1,0 1-1,12-12 1,-12 12 0,0 0-1,0 0 17,0 0-17,0 0 1,0 0-1,0 12 1,0-12 0,0-1 15,0 1-15,0 0-1,0 0 1,0 0-1,-23 12 1,23-12 0,-12 0-16,12 0 15,-12-12-15,12 11 32,-12-11-32,12 12 15,-12-12 1,0 12-1,0-12 1,0 0-16,0 0 16,0 0-16,0 0 15,-11 0-15,-1 0 16,-12 0 0,12 0-16,-11 0 15,11 0 1,-24 12-1,36-12-15,0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3-08T19:23:28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18586 14716 0,'12'0'47,"23"24"-32,-11 0 1,83 35 0,-35-11-16,-13-12 15,13-1 1,23 13-16,-36-24 15,37 11-15,-37-11 16,1 0-16,-13 0 16,37 12-16,-60-24 0,35 11 15,12 13 1,-11-12-16,-24-12 16,-12 0-16,-1-12 15,1 12 1,-12-12-16,0 0 31,12 12-15,12-1-16,-25-11 15,1 0-15,0 0 16,0 0 109,0 0-109,12 0-16,-12 12 0,12-12 15,-24 12 1,11-12-1</inkml:trace>
  <inkml:trace contextRef="#ctx0" brushRef="#br0" timeOffset="1107.32">19693 14609 0,'0'0'0,"-36"71"31,12-47-31,12 0 15,-11 0-15,11 12 16,-12-25-16,12 13 16,0 0-16,0-12 15,0 12-15,-11-12 16,23 12-16,-24-1 16,12 13-16,-12-12 15,12 0-15,-12-1 16,24 1-16,-59 60 31,23-49-15,24-23-16,0 0 15,0 0-15,-12 0 16,13 12-16,-1-12 16,-12 0-16,12 0 15,-12-1-15,0 1 16,12 0-16,1-12 15,11 12-15,-12-12 16,0 12-16,0 0 16,0 0 15,0 0-15,0-12-1,12 12 1,-12-12 140,12 12-140</inkml:trace>
  <inkml:trace contextRef="#ctx0" brushRef="#br0" timeOffset="29623.73">18300 7168 0,'24'0'47,"0"-12"-47,-1 12 15,25-24 1,-12 24 0,83 0-1,-84 0 1,1 0-16,12 0 16,11-12-16,-23 12 15,12 0-15,-13 0 16,108-12-1,-71 12 1,59-24 0,-96 24-1,25-12 1,-48 12-16,0 0 0,0 0 16,0 0-1,-1 0-15,1 0 16,0 0-16,24 0 15,-24 0-15,12 0 0,0 0 16,23 0 0,-23 0-1,-12 0-15,0 0 16,23 0 0,1 0-16,-12 0 15,47 0 1,-35 0-16,-12 0 15,-12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3-08T19:30:52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2334 13204 0,'0'-12'47,"23"12"-32,-11 0-15,36-12 16,35 0-16,-47 12 16,24 0-16,-13 0 15,84 0 1,-48 0-16,1 0 16,83-12-1,-96 12-15,48 0 16,-36 0-1,-59 0-15,0 0 16,0 0-16,0 0 16,35 12-1,-23-12-15,47 12 16,-23-12 0,118 0-1,-142 0-15,59 0 16,1 12-1,-49-12-15,-23 0 16,12 0-16,-12 12 16,11-12-1,-11 0-15,-12 0 16,24 0 0,-13 0-16,13 0 15,0 0-15,35 0 16,37 0-1,-73 0-15,25 0 16,11 12-16,-23-12 16,71 0-1,-107 0-15,12 0 16,-1 0-16,1 0 16,48 0-1,-37 0-15,1 0 16,47 0-1,-23 0-15,11 12 16,-35-12-16,24 12 16,-1-12-16,13 12 15,11-12 1,-59 0-16,47 0 31,-59 0-31,0 0 16,59 0-1,-11 0-15,11 0 16,120 0 0,-84 0-16,-12 0 15,108 0 1,-96 0-16,-12 0 16,-35-12-16,23 12 15,-35 0-15,35 0 16,-59-12-16,12 12 15,-25 0-15,13 0 16,0 0-16,12 0 16,23 0-1,-23 0-15,12 0 16,-1 0 0,25 12-1,-37-12-15,49 12 16,-1 0-1,-47-12-15,23 0 16,-11 0-16,0 0 16,-13 0-16,-11 0 15,36 0 1,-48 0-16,0 0 16,11 0-16,-11 0 15,0 0-15,0 0 16,12 0-1,-12 0 48,12 0-47,-1 0-1,-11 0-15,0 0 16,0 0-1,0 0 1,12 0-16,-12 0 16,47 0-1,-23 0-15,12 0 0,-36 0 16,35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3-08T19:35:13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3596 15240 0,'0'0'0,"0"-12"16,12 12 0,-12-12-1,11 0 1,1 12 0,-12-12-16,24 12 15,0 0-15,0-12 16,23 1-16,1 11 15,143-12 1,-108 0 0,12 12-16,-11 0 0,-37 0 15,60 0 1,-59 0-16,23 0 16,60 0-1,-47 0-15,-1 0 16,108 0-1,-84 0-15,-24 0 16,36 0-16,-36 0 16,120 0-1,-120 0-15,-23 0 16,118 0 0,-106 0-16,-25-12 15,49 12-15,-13 0 16,72-12-1,-48 0-15,-36 0 16,48 12-16,-83-12 16,59 12-16,-35 0 15,23 0 1,-11 0-16,-1 0 16,-59-12-16,59 12 15,1-12-15,-13 12 16,37-12-1,-49 12-15,1-11 16,35 11 0,-47 0-16,12 0 15,47 0 1,-59 0-16,-1 0 16,49 0-1,-37 0-15,37 0 16,23 0-1,-36 0-15,-35 0 16,35 0 0,-23 0-16,-12 0 15,47-12 1,-23 12-16,-13 0 16,48 0-1,-59 0-15,0 0 16,0 0-1,-24 0 1,11 0 0,1 0-16,12 0 15,71 0 1,-59 0-16,23 12 16,-23-1-16,-13 1 15,1 0-15,0-12 16,11 12-1,-23-12 1,-12 12 0,12-12-16,24 12 15,11-12-15,48 12 32,-95-12-32,0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8601" units="1/cm"/>
          <inkml:channelProperty channel="Y" name="resolution" value="43.71585" units="1/cm"/>
          <inkml:channelProperty channel="T" name="resolution" value="1" units="1/dev"/>
        </inkml:channelProperties>
      </inkml:inkSource>
      <inkml:timestamp xml:id="ts0" timeString="2021-03-08T19:37:00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17312 11109 0,'12'-12'47,"-1"12"-47,13 0 15,0 0-15,0-12 0,0 12 16,0 0-16,-1 0 16,1 0-1,12 0-15,-24 0 16,59 0 0,-47 0-1,-12 0-15,12 0 0,11 0 16,1 0-1,-12 0-15,0 0 16,83 0 0,-83 0-16,47 0 15,1 12-15,-1 0 16,36-1 0,-11-11-16,-25 12 15,0-12-15,-23 0 0,12 0 16,-37 0-16,1 0 15,-12 0 1,60 12 0,-37-12-16,1 0 15,0 0 1,23 12-16,13 0 0,-25-12 16,1 0-1,-36 0-15,0 0 78,0 0-46,0 0-17,-1 0 1,-11 12-16,12-12 47,0 0-16,0 0-15,0 0-1,0 0 1,0 0-1,0 0 17,0 0-32,0 0 15,-1 0 1,1-12-16,12 0 16,48 12-1,-37 0-15,1 0 16,-24-12-16,0 12 15,-12-12 79,12 12-47,0 0-31,0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8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44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5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2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5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4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8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2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6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72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8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0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5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3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6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64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0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31E73-C7C5-466A-AD73-FEA1858868D8}" type="slidenum">
              <a:rPr lang="en-US"/>
              <a:pPr/>
              <a:t>37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4963"/>
            <a:ext cx="7680127" cy="3291114"/>
          </a:xfrm>
        </p:spPr>
        <p:txBody>
          <a:bodyPr/>
          <a:lstStyle/>
          <a:p>
            <a:r>
              <a:rPr lang="en-US"/>
              <a:t>Lets go through a motivating example of traditional points-to analysis in action.</a:t>
            </a:r>
          </a:p>
          <a:p>
            <a:endParaRPr lang="en-US"/>
          </a:p>
          <a:p>
            <a:r>
              <a:rPr lang="en-US"/>
              <a:t>We have some code: three variables x,y,z, and a pointer b pointing to x.</a:t>
            </a:r>
          </a:p>
          <a:p>
            <a:endParaRPr lang="en-US"/>
          </a:p>
          <a:p>
            <a:r>
              <a:rPr lang="en-US"/>
              <a:t>And lets say our goal is to decide to perform code motion on x = *a in the while loop.</a:t>
            </a:r>
          </a:p>
          <a:p>
            <a:endParaRPr lang="en-US"/>
          </a:p>
          <a:p>
            <a:r>
              <a:rPr lang="en-US"/>
              <a:t>Lets assume that the analysis is intialized with a pointing to undefined, and of course b pointing to x.</a:t>
            </a:r>
          </a:p>
          <a:p>
            <a:endParaRPr lang="en-US"/>
          </a:p>
          <a:p>
            <a:r>
              <a:rPr lang="en-US"/>
              <a:t>As the analysis proceeds, we first pass a conditional assignment of b to point to y---so now b maybe points to x and maybe points to y.</a:t>
            </a:r>
          </a:p>
          <a:p>
            <a:endParaRPr lang="en-US"/>
          </a:p>
          <a:p>
            <a:r>
              <a:rPr lang="en-US"/>
              <a:t>In the next if/else structure, we may either assign a to point to z, or else make it equal to b.   This really messes things up, so now a maybe points to x, y or z.</a:t>
            </a:r>
          </a:p>
          <a:p>
            <a:endParaRPr lang="en-US"/>
          </a:p>
          <a:p>
            <a:r>
              <a:rPr lang="en-US"/>
              <a:t>So we are unsure what a is pointing to, and must act conservatively.</a:t>
            </a:r>
          </a:p>
        </p:txBody>
      </p:sp>
    </p:spTree>
    <p:extLst>
      <p:ext uri="{BB962C8B-B14F-4D97-AF65-F5344CB8AC3E}">
        <p14:creationId xmlns:p14="http://schemas.microsoft.com/office/powerpoint/2010/main" val="501587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952D7-A38A-42BD-BA63-95DD2E9B6011}" type="slidenum">
              <a:rPr lang="en-US"/>
              <a:pPr/>
              <a:t>38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4963"/>
            <a:ext cx="7680127" cy="3291114"/>
          </a:xfrm>
        </p:spPr>
        <p:txBody>
          <a:bodyPr/>
          <a:lstStyle/>
          <a:p>
            <a:r>
              <a:rPr lang="en-US"/>
              <a:t>Now lets revisit the example assuming a probabilistic points-to analysis, building a probabilistic points-to graph.</a:t>
            </a:r>
          </a:p>
          <a:p>
            <a:endParaRPr lang="en-US"/>
          </a:p>
          <a:p>
            <a:r>
              <a:rPr lang="en-US"/>
              <a:t>Assume we have edge-profile information that tells us that the first if is taken 10% of the time, and that the second if is taken 20% of the time.</a:t>
            </a:r>
          </a:p>
          <a:p>
            <a:r>
              <a:rPr lang="en-US"/>
              <a:t>We also assume the same initialization as before.</a:t>
            </a:r>
          </a:p>
          <a:p>
            <a:endParaRPr lang="en-US"/>
          </a:p>
          <a:p>
            <a:r>
              <a:rPr lang="en-US"/>
              <a:t>Now as we progress through the analysis, after the first if b points to y with a probability of .1, and thus to x with a prob of .9.</a:t>
            </a:r>
          </a:p>
          <a:p>
            <a:endParaRPr lang="en-US"/>
          </a:p>
          <a:p>
            <a:r>
              <a:rPr lang="en-US"/>
              <a:t>Similarly, after the if/else structure, with the proper multiplication we compute the probabilities that a is pointing to x, y, and z.  </a:t>
            </a:r>
          </a:p>
          <a:p>
            <a:endParaRPr lang="en-US"/>
          </a:p>
          <a:p>
            <a:r>
              <a:rPr lang="en-US"/>
              <a:t>Now when we consider the x=*a statement in the while loop, we know that it is 72% likely that a is pointing to x, and hence that the statement is loop invariant.  Hence we could consider a speculative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624328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9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8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11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1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Pointer Analysis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Mowry, Greg </a:t>
            </a:r>
            <a:r>
              <a:rPr lang="en-US" b="1" i="1" dirty="0" err="1">
                <a:solidFill>
                  <a:schemeClr val="tx2"/>
                </a:solidFill>
              </a:rPr>
              <a:t>Steffan</a:t>
            </a:r>
            <a:r>
              <a:rPr lang="en-US" b="1" i="1" dirty="0">
                <a:solidFill>
                  <a:schemeClr val="tx2"/>
                </a:solidFill>
              </a:rPr>
              <a:t>,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 Representation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2957148-933F-4904-80E4-CE31A5EC873A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" y="1409700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Track </a:t>
            </a:r>
            <a:r>
              <a:rPr lang="en-US" altLang="en-US" sz="2800" b="1" dirty="0"/>
              <a:t>pointer</a:t>
            </a:r>
            <a:r>
              <a:rPr lang="en-US" altLang="en-US" sz="2800" dirty="0"/>
              <a:t> aliases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&lt;*a, b&gt;, &lt;*a, e&gt;, &lt;b, e&gt;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/>
              <a:t>	&lt;**a, c&gt;, &lt;**a, d&gt;, …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009900"/>
                </a:solidFill>
              </a:rPr>
              <a:t>More precise, less efficient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Track </a:t>
            </a:r>
            <a:r>
              <a:rPr lang="en-US" altLang="en-US" sz="2800" b="1" dirty="0"/>
              <a:t>points-to</a:t>
            </a:r>
            <a:r>
              <a:rPr lang="en-US" altLang="en-US" sz="2800" dirty="0"/>
              <a:t> info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&lt;a, b&gt;, &lt;b, c&gt;, &lt;b, d&gt;,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500" dirty="0"/>
              <a:t>	&lt;e, c&gt;, &lt;e, d&gt;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009900"/>
                </a:solidFill>
              </a:rPr>
              <a:t>Less precise, more efficient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009900"/>
                </a:solidFill>
              </a:rPr>
              <a:t>Why?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9D1D1673-61DD-46D0-953E-226F14F9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272087"/>
            <a:ext cx="16367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</a:rPr>
              <a:t>a = &amp;b;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b = &amp;c;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b  = &amp;d;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e = b;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2B2CFC40-3131-4E6C-B693-5E8DCC40F93A}"/>
              </a:ext>
            </a:extLst>
          </p:cNvPr>
          <p:cNvGrpSpPr>
            <a:grpSpLocks/>
          </p:cNvGrpSpPr>
          <p:nvPr/>
        </p:nvGrpSpPr>
        <p:grpSpPr bwMode="auto">
          <a:xfrm>
            <a:off x="5121275" y="4103688"/>
            <a:ext cx="2743200" cy="1219200"/>
            <a:chOff x="2640" y="3168"/>
            <a:chExt cx="1728" cy="768"/>
          </a:xfrm>
        </p:grpSpPr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F9DD1BE4-B092-4DC9-9CA4-A57A9796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68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C8256867-0A5F-4A74-BB9E-B869BAE4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168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21A7C72F-60C8-403A-8EE5-B8935AC6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168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894EB7F9-0AE7-43E8-80D7-CA12C7611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6" y="3336"/>
              <a:ext cx="3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98F28331-0BD6-4DC0-848F-463E0669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600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25D848BE-360F-4655-BD31-73614158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3360"/>
              <a:ext cx="393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B352AABA-E827-404D-9AB1-A91E23373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3600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E6D8A7F2-86CB-487D-B815-B2BB370BE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744"/>
              <a:ext cx="3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CE293601-AF41-4B4E-AB4A-21B7B760A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408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EB9E07D0-647F-4547-B0CE-4EA2E0763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3360"/>
              <a:ext cx="3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4" name="Oval 35">
            <a:extLst>
              <a:ext uri="{FF2B5EF4-FFF2-40B4-BE49-F238E27FC236}">
                <a16:creationId xmlns:a16="http://schemas.microsoft.com/office/drawing/2014/main" id="{763DC9CB-6FF3-425D-B7BB-E2E07FB5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1458913"/>
            <a:ext cx="549275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5" name="Group 54">
            <a:extLst>
              <a:ext uri="{FF2B5EF4-FFF2-40B4-BE49-F238E27FC236}">
                <a16:creationId xmlns:a16="http://schemas.microsoft.com/office/drawing/2014/main" id="{6E844155-6383-40BF-B88B-EEDCB7AF05B5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1433513"/>
            <a:ext cx="1539875" cy="1590675"/>
            <a:chOff x="4353" y="379"/>
            <a:chExt cx="970" cy="1002"/>
          </a:xfrm>
        </p:grpSpPr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3B4E6CC8-2DF4-47EE-A89D-A605AA40D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1045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CE411132-6A9E-4AAF-8B40-F12C323F0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79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*a</a:t>
              </a:r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CA4196A-5F29-4A14-A56B-3AD5C70E3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1045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BD462AAF-9658-4FBA-9785-B6EB0CE95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9" y="1189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9F23FAED-60D6-41AC-BB80-0ED64F348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5" y="691"/>
              <a:ext cx="158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880BD064-52C4-48BF-BCE0-9621CB3E6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680"/>
              <a:ext cx="211" cy="37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2" name="Group 53">
            <a:extLst>
              <a:ext uri="{FF2B5EF4-FFF2-40B4-BE49-F238E27FC236}">
                <a16:creationId xmlns:a16="http://schemas.microsoft.com/office/drawing/2014/main" id="{8885856F-AA05-4965-9F6A-870E5F958DCE}"/>
              </a:ext>
            </a:extLst>
          </p:cNvPr>
          <p:cNvGrpSpPr>
            <a:grpSpLocks/>
          </p:cNvGrpSpPr>
          <p:nvPr/>
        </p:nvGrpSpPr>
        <p:grpSpPr bwMode="auto">
          <a:xfrm>
            <a:off x="6969125" y="1257300"/>
            <a:ext cx="1733550" cy="1854200"/>
            <a:chOff x="4184" y="1580"/>
            <a:chExt cx="1092" cy="1168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D1894C30-4961-417B-9846-57D79B68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2412"/>
              <a:ext cx="346" cy="336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6600"/>
                  </a:solidFill>
                </a:rPr>
                <a:t>d</a:t>
              </a:r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8AB1D750-3466-46AE-80F8-4C8BD0E7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2404"/>
              <a:ext cx="346" cy="336"/>
            </a:xfrm>
            <a:prstGeom prst="ellips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6600"/>
                  </a:solidFill>
                </a:rPr>
                <a:t>c</a:t>
              </a:r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CB3243F8-F967-4332-8BA7-4EC8E1579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971"/>
              <a:ext cx="346" cy="3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*b</a:t>
              </a:r>
            </a:p>
          </p:txBody>
        </p:sp>
        <p:sp>
          <p:nvSpPr>
            <p:cNvPr id="36" name="Oval 42">
              <a:extLst>
                <a:ext uri="{FF2B5EF4-FFF2-40B4-BE49-F238E27FC236}">
                  <a16:creationId xmlns:a16="http://schemas.microsoft.com/office/drawing/2014/main" id="{B9D13443-145B-4C61-9203-8A0DB1C8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1580"/>
              <a:ext cx="346" cy="33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**a</a:t>
              </a:r>
            </a:p>
          </p:txBody>
        </p:sp>
        <p:sp>
          <p:nvSpPr>
            <p:cNvPr id="37" name="Oval 43">
              <a:extLst>
                <a:ext uri="{FF2B5EF4-FFF2-40B4-BE49-F238E27FC236}">
                  <a16:creationId xmlns:a16="http://schemas.microsoft.com/office/drawing/2014/main" id="{064DA4A0-79B9-410F-AB73-BD74E7D8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1971"/>
              <a:ext cx="346" cy="3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FF0000"/>
                  </a:solidFill>
                </a:rPr>
                <a:t>*e</a:t>
              </a:r>
            </a:p>
          </p:txBody>
        </p:sp>
        <p:sp>
          <p:nvSpPr>
            <p:cNvPr id="38" name="Line 44">
              <a:extLst>
                <a:ext uri="{FF2B5EF4-FFF2-40B4-BE49-F238E27FC236}">
                  <a16:creationId xmlns:a16="http://schemas.microsoft.com/office/drawing/2014/main" id="{01CE2EAD-807E-41F1-A02C-8A367AB66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2173"/>
              <a:ext cx="404" cy="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Line 45">
              <a:extLst>
                <a:ext uri="{FF2B5EF4-FFF2-40B4-BE49-F238E27FC236}">
                  <a16:creationId xmlns:a16="http://schemas.microsoft.com/office/drawing/2014/main" id="{1041459F-B2F4-4A41-8D58-8E4A45C1F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1892"/>
              <a:ext cx="180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Line 46">
              <a:extLst>
                <a:ext uri="{FF2B5EF4-FFF2-40B4-BE49-F238E27FC236}">
                  <a16:creationId xmlns:a16="http://schemas.microsoft.com/office/drawing/2014/main" id="{2C70A765-0AD2-4F63-9742-9425A7809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881"/>
              <a:ext cx="237" cy="1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CA251A79-95FC-4243-9D59-3D923973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" y="2310"/>
              <a:ext cx="126" cy="1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2" name="Line 48">
              <a:extLst>
                <a:ext uri="{FF2B5EF4-FFF2-40B4-BE49-F238E27FC236}">
                  <a16:creationId xmlns:a16="http://schemas.microsoft.com/office/drawing/2014/main" id="{7E0B473C-C6F3-4713-9896-90DD61424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2" y="2300"/>
              <a:ext cx="49" cy="11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3" name="Line 49">
              <a:extLst>
                <a:ext uri="{FF2B5EF4-FFF2-40B4-BE49-F238E27FC236}">
                  <a16:creationId xmlns:a16="http://schemas.microsoft.com/office/drawing/2014/main" id="{0A393F1F-635C-4DCE-89C5-049CC78D8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4" y="1921"/>
              <a:ext cx="49" cy="49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11D452E1-5B8B-4770-9B0B-B7DA865C5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7" y="2240"/>
              <a:ext cx="277" cy="21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Line 51">
              <a:extLst>
                <a:ext uri="{FF2B5EF4-FFF2-40B4-BE49-F238E27FC236}">
                  <a16:creationId xmlns:a16="http://schemas.microsoft.com/office/drawing/2014/main" id="{110B95DB-FEB0-4340-8663-057E37F8D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5" y="2251"/>
              <a:ext cx="431" cy="208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01DA4578-4BE3-4351-81B7-321423BA4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3" y="1892"/>
              <a:ext cx="220" cy="52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1642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Modeling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Heap merged</a:t>
            </a:r>
          </a:p>
          <a:p>
            <a:pPr lvl="1"/>
            <a:r>
              <a:rPr lang="en-US" sz="2400" dirty="0"/>
              <a:t>i.e. “no heap modeling”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Allocation site </a:t>
            </a:r>
            <a:r>
              <a:rPr lang="en-US" sz="2400" dirty="0"/>
              <a:t>(any call to </a:t>
            </a:r>
            <a:r>
              <a:rPr lang="en-US" sz="2400" dirty="0" err="1"/>
              <a:t>malloc</a:t>
            </a:r>
            <a:r>
              <a:rPr lang="en-US" sz="2400" dirty="0"/>
              <a:t>/</a:t>
            </a:r>
            <a:r>
              <a:rPr lang="en-US" sz="2400" dirty="0" err="1"/>
              <a:t>calloc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Consider each to be a unique location</a:t>
            </a:r>
          </a:p>
          <a:p>
            <a:pPr lvl="1"/>
            <a:r>
              <a:rPr lang="en-US" sz="2400" dirty="0"/>
              <a:t>Doesn’t differentiate between multiple objects allocated by the same allocation site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Shape analysis</a:t>
            </a:r>
          </a:p>
          <a:p>
            <a:pPr lvl="1"/>
            <a:r>
              <a:rPr lang="en-US" sz="2400" dirty="0"/>
              <a:t>Recognize linked lists, trees, DAGs, etc.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892300" y="5029200"/>
            <a:ext cx="1981200" cy="1371600"/>
            <a:chOff x="1008" y="2976"/>
            <a:chExt cx="1248" cy="86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008" y="326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488" y="297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064" y="3648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88" y="331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064" y="3312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200" y="336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1200" y="312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80" y="307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200" y="336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80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680" y="345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965700" y="5537200"/>
            <a:ext cx="1524000" cy="304800"/>
            <a:chOff x="2976" y="3264"/>
            <a:chExt cx="960" cy="192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976" y="3264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360" y="3264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744" y="3264"/>
              <a:ext cx="192" cy="19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168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552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6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Modeling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3657600" cy="4876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>
                <a:solidFill>
                  <a:srgbClr val="0000FF"/>
                </a:solidFill>
              </a:rPr>
              <a:t>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12069" y="2490786"/>
            <a:ext cx="1600200" cy="304800"/>
            <a:chOff x="720" y="1392"/>
            <a:chExt cx="1008" cy="192"/>
          </a:xfrm>
          <a:solidFill>
            <a:srgbClr val="00FFFF"/>
          </a:solidFill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20" y="1392"/>
              <a:ext cx="192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12" y="1392"/>
              <a:ext cx="192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104" y="1392"/>
              <a:ext cx="432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0" dirty="0"/>
                <a:t>…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536" y="1392"/>
              <a:ext cx="192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223394" y="2285999"/>
            <a:ext cx="22493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alibri"/>
              </a:rPr>
              <a:t>Elements are treated</a:t>
            </a:r>
          </a:p>
          <a:p>
            <a:r>
              <a:rPr lang="en-US" sz="1800" dirty="0">
                <a:latin typeface="Calibri"/>
              </a:rPr>
              <a:t>as </a:t>
            </a:r>
            <a:r>
              <a:rPr lang="en-US" sz="1800" dirty="0">
                <a:solidFill>
                  <a:srgbClr val="FF3399"/>
                </a:solidFill>
                <a:latin typeface="Calibri"/>
              </a:rPr>
              <a:t>individual locations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43000" y="3100386"/>
            <a:ext cx="3003138" cy="1063844"/>
            <a:chOff x="1143000" y="2795587"/>
            <a:chExt cx="3003138" cy="106384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197869" y="3405187"/>
              <a:ext cx="304800" cy="3048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143000" y="2795587"/>
              <a:ext cx="3868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Calibri"/>
                </a:rPr>
                <a:t>or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197994" y="3213100"/>
              <a:ext cx="194814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/>
                </a:rPr>
                <a:t>Treat entire array</a:t>
              </a:r>
            </a:p>
            <a:p>
              <a:r>
                <a:rPr lang="en-US" sz="1800" dirty="0">
                  <a:latin typeface="Calibri"/>
                </a:rPr>
                <a:t>as a </a:t>
              </a:r>
              <a:r>
                <a:rPr lang="en-US" sz="1800" dirty="0">
                  <a:solidFill>
                    <a:srgbClr val="FF3399"/>
                  </a:solidFill>
                  <a:latin typeface="Calibri"/>
                </a:rPr>
                <a:t>single location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3050" y="4205286"/>
            <a:ext cx="3181350" cy="1241644"/>
            <a:chOff x="5353050" y="3900487"/>
            <a:chExt cx="3181350" cy="1241644"/>
          </a:xfrm>
        </p:grpSpPr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429250" y="4648200"/>
              <a:ext cx="3048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353050" y="3900487"/>
              <a:ext cx="3868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Calibri"/>
                </a:rPr>
                <a:t>or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876925" y="4495800"/>
              <a:ext cx="26574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alibri"/>
                </a:rPr>
                <a:t>Treat entire structure as a </a:t>
              </a:r>
              <a:r>
                <a:rPr lang="en-US" sz="1800" dirty="0">
                  <a:solidFill>
                    <a:srgbClr val="FF3399"/>
                  </a:solidFill>
                  <a:latin typeface="Calibri"/>
                </a:rPr>
                <a:t>single location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53000" y="1523999"/>
            <a:ext cx="3886200" cy="4876801"/>
            <a:chOff x="4953000" y="1219200"/>
            <a:chExt cx="3886200" cy="4876801"/>
          </a:xfrm>
        </p:grpSpPr>
        <p:grpSp>
          <p:nvGrpSpPr>
            <p:cNvPr id="39" name="Group 38"/>
            <p:cNvGrpSpPr/>
            <p:nvPr/>
          </p:nvGrpSpPr>
          <p:grpSpPr>
            <a:xfrm>
              <a:off x="5435600" y="1995487"/>
              <a:ext cx="2757334" cy="1600200"/>
              <a:chOff x="5435600" y="1995487"/>
              <a:chExt cx="2757334" cy="1600200"/>
            </a:xfrm>
          </p:grpSpPr>
          <p:grpSp>
            <p:nvGrpSpPr>
              <p:cNvPr id="15" name="Group 11"/>
              <p:cNvGrpSpPr>
                <a:grpSpLocks/>
              </p:cNvGrpSpPr>
              <p:nvPr/>
            </p:nvGrpSpPr>
            <p:grpSpPr bwMode="auto">
              <a:xfrm rot="5400000">
                <a:off x="4787900" y="2643187"/>
                <a:ext cx="1600200" cy="304800"/>
                <a:chOff x="720" y="1392"/>
                <a:chExt cx="1008" cy="192"/>
              </a:xfrm>
              <a:solidFill>
                <a:srgbClr val="FFFF00"/>
              </a:solidFill>
            </p:grpSpPr>
            <p:sp>
              <p:nvSpPr>
                <p:cNvPr id="16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392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13"/>
                <p:cNvSpPr>
                  <a:spLocks noChangeArrowheads="1"/>
                </p:cNvSpPr>
                <p:nvPr/>
              </p:nvSpPr>
              <p:spPr bwMode="auto">
                <a:xfrm>
                  <a:off x="912" y="1392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4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43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800" b="0"/>
                    <a:t>…</a:t>
                  </a:r>
                </a:p>
              </p:txBody>
            </p:sp>
            <p:sp>
              <p:nvSpPr>
                <p:cNvPr id="1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5943600" y="2048470"/>
                <a:ext cx="224933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latin typeface="Calibri"/>
                  </a:rPr>
                  <a:t>Elements are treated</a:t>
                </a:r>
              </a:p>
              <a:p>
                <a:r>
                  <a:rPr lang="en-US" sz="1800" dirty="0">
                    <a:latin typeface="Calibri"/>
                  </a:rPr>
                  <a:t>as </a:t>
                </a:r>
                <a:r>
                  <a:rPr lang="en-US" sz="1800" dirty="0">
                    <a:solidFill>
                      <a:srgbClr val="FF3399"/>
                    </a:solidFill>
                    <a:latin typeface="Calibri"/>
                  </a:rPr>
                  <a:t>individual locations</a:t>
                </a:r>
              </a:p>
              <a:p>
                <a:r>
                  <a:rPr lang="en-US" sz="1800" dirty="0">
                    <a:latin typeface="Calibri"/>
                  </a:rPr>
                  <a:t>(“field sensitive”)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953000" y="1219200"/>
              <a:ext cx="3886200" cy="4876801"/>
              <a:chOff x="4953000" y="1219200"/>
              <a:chExt cx="3886200" cy="4876801"/>
            </a:xfrm>
          </p:grpSpPr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4953000" y="1295400"/>
                <a:ext cx="0" cy="4495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5181600" y="1219200"/>
                <a:ext cx="3657600" cy="4876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Structures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893069" y="4243386"/>
            <a:ext cx="3375715" cy="1101944"/>
            <a:chOff x="893069" y="3938587"/>
            <a:chExt cx="3375715" cy="1101944"/>
          </a:xfrm>
        </p:grpSpPr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143000" y="3938587"/>
              <a:ext cx="3868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Calibri"/>
                </a:rPr>
                <a:t>or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893069" y="4548187"/>
              <a:ext cx="838200" cy="304800"/>
              <a:chOff x="1296" y="3216"/>
              <a:chExt cx="528" cy="192"/>
            </a:xfrm>
            <a:solidFill>
              <a:srgbClr val="00FFFF"/>
            </a:solidFill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296" y="321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1488" y="3216"/>
                <a:ext cx="336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096394" y="4394200"/>
              <a:ext cx="217239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Calibri"/>
                </a:rPr>
                <a:t>Treat </a:t>
              </a:r>
              <a:r>
                <a:rPr lang="en-US" sz="1800" dirty="0">
                  <a:solidFill>
                    <a:srgbClr val="FF3399"/>
                  </a:solidFill>
                  <a:latin typeface="Calibri"/>
                </a:rPr>
                <a:t>first element</a:t>
              </a:r>
            </a:p>
            <a:p>
              <a:r>
                <a:rPr lang="en-US" sz="1800" dirty="0">
                  <a:solidFill>
                    <a:srgbClr val="FF3399"/>
                  </a:solidFill>
                  <a:latin typeface="Calibri"/>
                </a:rPr>
                <a:t>separate </a:t>
              </a:r>
              <a:r>
                <a:rPr lang="en-US" sz="1800" dirty="0">
                  <a:latin typeface="Calibri"/>
                </a:rPr>
                <a:t>from others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0269" y="4495800"/>
              <a:ext cx="34336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F76190-B634-4389-BBE3-EC87118EE8A5}"/>
              </a:ext>
            </a:extLst>
          </p:cNvPr>
          <p:cNvSpPr txBox="1"/>
          <p:nvPr/>
        </p:nvSpPr>
        <p:spPr>
          <a:xfrm>
            <a:off x="3381563" y="6208066"/>
            <a:ext cx="317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are the tradeoffs?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8401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Flow insensitive</a:t>
            </a:r>
          </a:p>
          <a:p>
            <a:pPr lvl="1"/>
            <a:r>
              <a:rPr lang="en-US" dirty="0"/>
              <a:t>The order of statements doesn’t matter</a:t>
            </a:r>
          </a:p>
          <a:p>
            <a:pPr lvl="2"/>
            <a:r>
              <a:rPr lang="en-US" dirty="0"/>
              <a:t>Result of analysis is the same regardless of statement order</a:t>
            </a:r>
          </a:p>
          <a:p>
            <a:pPr lvl="1"/>
            <a:r>
              <a:rPr lang="en-US" dirty="0"/>
              <a:t>Uses a single global state to store results as they are computed</a:t>
            </a:r>
          </a:p>
          <a:p>
            <a:pPr lvl="1"/>
            <a:r>
              <a:rPr lang="en-US" dirty="0"/>
              <a:t>Not very accurate</a:t>
            </a:r>
          </a:p>
          <a:p>
            <a:r>
              <a:rPr lang="en-US" dirty="0">
                <a:solidFill>
                  <a:srgbClr val="0000FF"/>
                </a:solidFill>
              </a:rPr>
              <a:t>Flow sensitive</a:t>
            </a:r>
          </a:p>
          <a:p>
            <a:pPr lvl="1"/>
            <a:r>
              <a:rPr lang="en-US" dirty="0"/>
              <a:t>The order of the statements matter</a:t>
            </a:r>
          </a:p>
          <a:p>
            <a:pPr lvl="1"/>
            <a:r>
              <a:rPr lang="en-US" dirty="0"/>
              <a:t>Need a control flow graph</a:t>
            </a:r>
          </a:p>
          <a:p>
            <a:pPr lvl="1"/>
            <a:r>
              <a:rPr lang="en-US" dirty="0"/>
              <a:t>Must store results for each program point</a:t>
            </a:r>
          </a:p>
          <a:p>
            <a:pPr lvl="1"/>
            <a:r>
              <a:rPr lang="en-US" dirty="0"/>
              <a:t>Improves accuracy</a:t>
            </a:r>
          </a:p>
          <a:p>
            <a:r>
              <a:rPr lang="en-US" dirty="0">
                <a:solidFill>
                  <a:srgbClr val="0000FF"/>
                </a:solidFill>
              </a:rPr>
              <a:t>Path sensitive</a:t>
            </a:r>
          </a:p>
          <a:p>
            <a:pPr lvl="1"/>
            <a:r>
              <a:rPr lang="en-US" dirty="0"/>
              <a:t>Each path in a control flow graph is considered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33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i="1" dirty="0"/>
              <a:t>(assuming allocation-site heap modeling)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03224" y="2133600"/>
            <a:ext cx="2492376" cy="2819400"/>
          </a:xfrm>
          <a:prstGeom prst="foldedCorner">
            <a:avLst>
              <a:gd name="adj" fmla="val 12500"/>
            </a:avLst>
          </a:prstGeom>
          <a:solidFill>
            <a:srgbClr val="FFFF00">
              <a:alpha val="3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b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1905000"/>
            <a:ext cx="2644776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S1: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S2: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S3: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S4: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(…); 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S5: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if(c)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S6: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if(!c)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>
              <a:spcBef>
                <a:spcPts val="300"/>
              </a:spcBef>
            </a:pPr>
            <a:r>
              <a:rPr lang="en-US" sz="1600" b="1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S7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… = *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54095" y="1600200"/>
            <a:ext cx="18455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3399"/>
                </a:solidFill>
                <a:latin typeface="Calibri"/>
              </a:rPr>
              <a:t>Flow Insensitive</a:t>
            </a:r>
          </a:p>
          <a:p>
            <a:r>
              <a:rPr lang="en-US" sz="2000" b="0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Calibri"/>
              </a:rPr>
              <a:t>S7</a:t>
            </a:r>
            <a:r>
              <a:rPr lang="en-US" sz="2000" b="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sym typeface="Wingdings" pitchFamily="2" charset="2"/>
              </a:rPr>
              <a:t> </a:t>
            </a:r>
            <a:endParaRPr lang="en-US" sz="2000" b="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046157" y="3124200"/>
            <a:ext cx="1663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3399"/>
                </a:solidFill>
                <a:latin typeface="Calibri"/>
              </a:rPr>
              <a:t>Flow </a:t>
            </a:r>
            <a:r>
              <a:rPr lang="en-US" sz="2000" dirty="0">
                <a:solidFill>
                  <a:srgbClr val="FF3399"/>
                </a:solidFill>
                <a:latin typeface="Calibri"/>
              </a:rPr>
              <a:t>S</a:t>
            </a:r>
            <a:r>
              <a:rPr lang="en-US" sz="2000" b="0" dirty="0">
                <a:solidFill>
                  <a:srgbClr val="FF3399"/>
                </a:solidFill>
                <a:latin typeface="Calibri"/>
              </a:rPr>
              <a:t>ensitive</a:t>
            </a:r>
          </a:p>
          <a:p>
            <a:r>
              <a:rPr lang="en-US" sz="2000" b="0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Calibri"/>
              </a:rPr>
              <a:t>S7</a:t>
            </a:r>
            <a:r>
              <a:rPr lang="en-US" sz="2000" b="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sym typeface="Wingdings" pitchFamily="2" charset="2"/>
              </a:rPr>
              <a:t></a:t>
            </a:r>
            <a:endParaRPr lang="en-US" sz="2000" b="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046157" y="4572000"/>
            <a:ext cx="16444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99"/>
                </a:solidFill>
                <a:latin typeface="Calibri"/>
              </a:rPr>
              <a:t>Path S</a:t>
            </a:r>
            <a:r>
              <a:rPr lang="en-US" sz="2000" b="0" dirty="0">
                <a:solidFill>
                  <a:srgbClr val="FF3399"/>
                </a:solidFill>
                <a:latin typeface="Calibri"/>
              </a:rPr>
              <a:t>ensitive</a:t>
            </a:r>
          </a:p>
          <a:p>
            <a:r>
              <a:rPr lang="en-US" sz="2000" b="0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Calibri"/>
              </a:rPr>
              <a:t>S7</a:t>
            </a:r>
            <a:r>
              <a:rPr lang="en-US" sz="2000" b="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sym typeface="Wingdings" pitchFamily="2" charset="2"/>
              </a:rPr>
              <a:t></a:t>
            </a:r>
            <a:endParaRPr lang="en-US" sz="2000" b="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AA51B-375C-4916-B29F-973AD7587224}"/>
              </a:ext>
            </a:extLst>
          </p:cNvPr>
          <p:cNvSpPr/>
          <p:nvPr/>
        </p:nvSpPr>
        <p:spPr>
          <a:xfrm>
            <a:off x="4120312" y="1948934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{heapS1, heapS2, heapS4, heapS6} 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070921BE-E3B6-425A-BC0B-6884B081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46" y="2476869"/>
            <a:ext cx="4732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9900"/>
                </a:solidFill>
              </a:rPr>
              <a:t>(order doesn’t matter, union of all possibilities)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9071B7-0143-4BD4-9637-FB4158E5E4BC}"/>
              </a:ext>
            </a:extLst>
          </p:cNvPr>
          <p:cNvSpPr/>
          <p:nvPr/>
        </p:nvSpPr>
        <p:spPr>
          <a:xfrm>
            <a:off x="4100259" y="3478143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{heapS2, heapS4, heapS6} 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DEBF39E-AA6E-4166-9FC1-E7C41514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3984625"/>
            <a:ext cx="460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9900"/>
                </a:solidFill>
              </a:rPr>
              <a:t>(in-order, doesn’t know s5 &amp; s6 are exclusive)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17E4F-8144-44E4-8712-8FA0F55505C2}"/>
              </a:ext>
            </a:extLst>
          </p:cNvPr>
          <p:cNvSpPr/>
          <p:nvPr/>
        </p:nvSpPr>
        <p:spPr>
          <a:xfrm>
            <a:off x="4128333" y="488846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{heapS2, heapS6} 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89E4E3E-FF0A-4F80-8FE0-1FCB8AE5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030" y="5428079"/>
            <a:ext cx="393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9900"/>
                </a:solidFill>
              </a:rPr>
              <a:t>(in-order, knows s5 &amp; s6 are exclusive)</a:t>
            </a:r>
          </a:p>
        </p:txBody>
      </p:sp>
    </p:spTree>
    <p:extLst>
      <p:ext uri="{BB962C8B-B14F-4D97-AF65-F5344CB8AC3E}">
        <p14:creationId xmlns:p14="http://schemas.microsoft.com/office/powerpoint/2010/main" val="10081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33400" y="2895600"/>
            <a:ext cx="1789272" cy="2062103"/>
            <a:chOff x="533400" y="2895600"/>
            <a:chExt cx="1789272" cy="2062103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33400" y="2978150"/>
              <a:ext cx="1752600" cy="1974849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33400" y="2895600"/>
              <a:ext cx="1789272" cy="2062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 b="1" dirty="0">
                <a:latin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a, b,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S2: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</a:rPr>
                <a:t> = &amp;a;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S3: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Context insensitive/sensitive</a:t>
            </a:r>
          </a:p>
          <a:p>
            <a:pPr lvl="1"/>
            <a:r>
              <a:rPr lang="en-US" dirty="0"/>
              <a:t>whether to consider </a:t>
            </a:r>
            <a:r>
              <a:rPr lang="en-US" dirty="0">
                <a:solidFill>
                  <a:srgbClr val="FF3399"/>
                </a:solidFill>
              </a:rPr>
              <a:t>different calling contexts</a:t>
            </a:r>
          </a:p>
          <a:p>
            <a:pPr lvl="1"/>
            <a:r>
              <a:rPr lang="en-US" dirty="0"/>
              <a:t>e.g., what are the possibilities for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 at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S6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971800" y="2286000"/>
            <a:ext cx="1542410" cy="1658937"/>
            <a:chOff x="2971800" y="2286000"/>
            <a:chExt cx="1542410" cy="1658937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971800" y="2368550"/>
              <a:ext cx="1524000" cy="15763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971800" y="2286000"/>
              <a:ext cx="1542410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 b="1" dirty="0">
                <a:latin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</a:rPr>
                <a:t> = &amp;b;</a:t>
              </a:r>
            </a:p>
            <a:p>
              <a:r>
                <a:rPr lang="en-US" sz="1600" b="1" i="1" dirty="0">
                  <a:latin typeface="Courier New" pitchFamily="49" charset="0"/>
                </a:rPr>
                <a:t>S5: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55900" y="4287837"/>
            <a:ext cx="1893888" cy="1511301"/>
            <a:chOff x="2755900" y="4287837"/>
            <a:chExt cx="1893888" cy="1511301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755900" y="4375150"/>
              <a:ext cx="1663700" cy="1423988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794000" y="4287837"/>
              <a:ext cx="1855788" cy="135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z="1600" b="1" dirty="0">
                <a:latin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</a:rPr>
                <a:t>() </a:t>
              </a:r>
            </a:p>
            <a:p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</a:rPr>
                <a:t>S6</a:t>
              </a:r>
              <a:r>
                <a:rPr lang="en-US" sz="1600" b="1" i="1" dirty="0">
                  <a:latin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600200" y="2743200"/>
            <a:ext cx="1447800" cy="1295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953000" y="2449512"/>
            <a:ext cx="2030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u="sng" dirty="0">
                <a:solidFill>
                  <a:srgbClr val="0000FF"/>
                </a:solidFill>
                <a:latin typeface="Calibri"/>
              </a:rPr>
              <a:t>Context Insensitive: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953000" y="4050268"/>
            <a:ext cx="1874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u="sng" dirty="0">
                <a:solidFill>
                  <a:srgbClr val="0000FF"/>
                </a:solidFill>
                <a:latin typeface="Calibri"/>
              </a:rPr>
              <a:t>Context </a:t>
            </a:r>
            <a:r>
              <a:rPr lang="en-US" u="sng" dirty="0">
                <a:solidFill>
                  <a:srgbClr val="0000FF"/>
                </a:solidFill>
                <a:latin typeface="Calibri"/>
              </a:rPr>
              <a:t>S</a:t>
            </a:r>
            <a:r>
              <a:rPr lang="en-US" b="0" u="sng" dirty="0">
                <a:solidFill>
                  <a:srgbClr val="0000FF"/>
                </a:solidFill>
                <a:latin typeface="Calibri"/>
              </a:rPr>
              <a:t>ensitive:</a:t>
            </a: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600200" y="4572000"/>
            <a:ext cx="1295400" cy="1524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H="1">
            <a:off x="3429000" y="3581400"/>
            <a:ext cx="228600" cy="990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F4334-1E00-4A6E-9A79-F2BDAEBA5948}"/>
              </a:ext>
            </a:extLst>
          </p:cNvPr>
          <p:cNvSpPr/>
          <p:nvPr/>
        </p:nvSpPr>
        <p:spPr>
          <a:xfrm>
            <a:off x="5167349" y="2861231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p</a:t>
            </a:r>
            <a:r>
              <a:rPr lang="en-US" altLang="en-US" baseline="-25000" dirty="0">
                <a:solidFill>
                  <a:srgbClr val="009900"/>
                </a:solidFill>
              </a:rPr>
              <a:t>S6</a:t>
            </a:r>
            <a:r>
              <a:rPr lang="en-US" altLang="en-US" dirty="0">
                <a:solidFill>
                  <a:srgbClr val="009900"/>
                </a:solidFill>
              </a:rPr>
              <a:t> =&gt;  {</a:t>
            </a:r>
            <a:r>
              <a:rPr lang="en-US" altLang="en-US" dirty="0" err="1">
                <a:solidFill>
                  <a:srgbClr val="009900"/>
                </a:solidFill>
              </a:rPr>
              <a:t>a,b</a:t>
            </a:r>
            <a:r>
              <a:rPr lang="en-US" altLang="en-US" dirty="0">
                <a:solidFill>
                  <a:srgbClr val="009900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DDFA7-4BD0-41E2-A335-11814D8113C9}"/>
              </a:ext>
            </a:extLst>
          </p:cNvPr>
          <p:cNvSpPr/>
          <p:nvPr/>
        </p:nvSpPr>
        <p:spPr>
          <a:xfrm>
            <a:off x="5105400" y="45720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Called from S5:p</a:t>
            </a:r>
            <a:r>
              <a:rPr lang="en-US" altLang="en-US" baseline="-25000" dirty="0">
                <a:solidFill>
                  <a:srgbClr val="009900"/>
                </a:solidFill>
              </a:rPr>
              <a:t>S6</a:t>
            </a:r>
            <a:r>
              <a:rPr lang="en-US" altLang="en-US" dirty="0">
                <a:solidFill>
                  <a:srgbClr val="009900"/>
                </a:solidFill>
              </a:rPr>
              <a:t> =&gt;  {b}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Called from S3:p</a:t>
            </a:r>
            <a:r>
              <a:rPr lang="en-US" altLang="en-US" baseline="-25000" dirty="0">
                <a:solidFill>
                  <a:srgbClr val="009900"/>
                </a:solidFill>
              </a:rPr>
              <a:t>S6</a:t>
            </a:r>
            <a:r>
              <a:rPr lang="en-US" altLang="en-US" dirty="0">
                <a:solidFill>
                  <a:srgbClr val="009900"/>
                </a:solidFill>
              </a:rPr>
              <a:t> =&gt;  {a}</a:t>
            </a:r>
          </a:p>
        </p:txBody>
      </p:sp>
    </p:spTree>
    <p:extLst>
      <p:ext uri="{BB962C8B-B14F-4D97-AF65-F5344CB8AC3E}">
        <p14:creationId xmlns:p14="http://schemas.microsoft.com/office/powerpoint/2010/main" val="36845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1" grpId="0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Alias Analysis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u="sng" dirty="0"/>
              <a:t>References</a:t>
            </a:r>
            <a:r>
              <a:rPr lang="en-US" dirty="0"/>
              <a:t>: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Points-to analysis in almost linear time</a:t>
            </a:r>
            <a:r>
              <a:rPr lang="en-US" sz="2900" i="1" dirty="0"/>
              <a:t>”</a:t>
            </a:r>
            <a:r>
              <a:rPr lang="en-US" sz="2900" dirty="0"/>
              <a:t>, </a:t>
            </a:r>
            <a:r>
              <a:rPr lang="en-US" sz="2900" dirty="0" err="1"/>
              <a:t>Steensgaard</a:t>
            </a:r>
            <a:r>
              <a:rPr lang="en-US" sz="2900" dirty="0"/>
              <a:t>, POPL 1996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Program Analysis and Specialization for the C Programming Language</a:t>
            </a:r>
            <a:r>
              <a:rPr lang="en-US" sz="2900" i="1" dirty="0"/>
              <a:t>”</a:t>
            </a:r>
            <a:r>
              <a:rPr lang="en-US" sz="2900" dirty="0"/>
              <a:t>,  Andersen, Technical Report, 1994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Context-sensitive </a:t>
            </a:r>
            <a:r>
              <a:rPr lang="en-US" sz="2900" i="1" dirty="0" err="1">
                <a:solidFill>
                  <a:srgbClr val="0000FF"/>
                </a:solidFill>
              </a:rPr>
              <a:t>interprocedural</a:t>
            </a:r>
            <a:r>
              <a:rPr lang="en-US" sz="2900" i="1" dirty="0">
                <a:solidFill>
                  <a:srgbClr val="0000FF"/>
                </a:solidFill>
              </a:rPr>
              <a:t> points-to analysis in the presence of 	function pointers</a:t>
            </a:r>
            <a:r>
              <a:rPr lang="en-US" sz="2900" i="1" dirty="0"/>
              <a:t>”</a:t>
            </a:r>
            <a:r>
              <a:rPr lang="en-US" sz="2900" dirty="0"/>
              <a:t>, </a:t>
            </a:r>
            <a:r>
              <a:rPr lang="en-US" sz="2900" dirty="0" err="1"/>
              <a:t>Emami</a:t>
            </a:r>
            <a:r>
              <a:rPr lang="en-US" sz="2900" dirty="0"/>
              <a:t> et al., PLDI 1994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Pointer analysis: haven't we solved this problem yet?</a:t>
            </a:r>
            <a:r>
              <a:rPr lang="en-US" sz="2900" i="1" dirty="0"/>
              <a:t>”</a:t>
            </a:r>
            <a:r>
              <a:rPr lang="en-US" sz="2900" dirty="0"/>
              <a:t>, Hind, PASTE 2001</a:t>
            </a:r>
          </a:p>
          <a:p>
            <a:r>
              <a:rPr lang="en-US" sz="2900" i="1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Which pointer analysis should I use?</a:t>
            </a:r>
            <a:r>
              <a:rPr lang="en-US" sz="2900" i="1" dirty="0"/>
              <a:t>”</a:t>
            </a:r>
            <a:r>
              <a:rPr lang="en-US" sz="2900" dirty="0"/>
              <a:t>, Hind et al., ISSTA 2000</a:t>
            </a:r>
          </a:p>
          <a:p>
            <a:r>
              <a:rPr lang="en-US" sz="2900" dirty="0"/>
              <a:t>…</a:t>
            </a:r>
          </a:p>
          <a:p>
            <a:endParaRPr lang="en-CA" sz="2900" dirty="0"/>
          </a:p>
          <a:p>
            <a:r>
              <a:rPr lang="en-US" sz="2900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Introspective analysis: context-sensitivity, across the board</a:t>
            </a:r>
            <a:r>
              <a:rPr lang="en-US" sz="2900" dirty="0"/>
              <a:t>”, </a:t>
            </a:r>
            <a:r>
              <a:rPr lang="en-US" sz="2900" dirty="0" err="1"/>
              <a:t>Smaragdakiset</a:t>
            </a:r>
            <a:r>
              <a:rPr lang="en-US" sz="2900" dirty="0"/>
              <a:t> al., PLDI 2014</a:t>
            </a:r>
          </a:p>
          <a:p>
            <a:r>
              <a:rPr lang="en-US" sz="2900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Sparse flow-sensitive pointer analysis for multithreaded programs</a:t>
            </a:r>
            <a:r>
              <a:rPr lang="en-US" sz="2900" dirty="0"/>
              <a:t>”, Sui et al., CGO 2016</a:t>
            </a:r>
          </a:p>
          <a:p>
            <a:r>
              <a:rPr lang="en-US" sz="2900" dirty="0"/>
              <a:t>“</a:t>
            </a:r>
            <a:r>
              <a:rPr lang="en-US" sz="2900" i="1" dirty="0">
                <a:solidFill>
                  <a:srgbClr val="0000FF"/>
                </a:solidFill>
              </a:rPr>
              <a:t>Symbolic range analysis of pointers</a:t>
            </a:r>
            <a:r>
              <a:rPr lang="en-US" sz="2900" dirty="0"/>
              <a:t>”, </a:t>
            </a:r>
            <a:r>
              <a:rPr lang="en-US" sz="2900" dirty="0" err="1"/>
              <a:t>Paisanteet</a:t>
            </a:r>
            <a:r>
              <a:rPr lang="en-US" sz="2900" dirty="0"/>
              <a:t> al., CGO 2016</a:t>
            </a:r>
          </a:p>
          <a:p>
            <a:endParaRPr lang="en-US" sz="2900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8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Basic, fast, ultra-conservative algorithm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flow-insensitive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context-insensitive</a:t>
            </a:r>
          </a:p>
          <a:p>
            <a:pPr lvl="1"/>
            <a:r>
              <a:rPr lang="en-US" dirty="0"/>
              <a:t>often used in production compilers</a:t>
            </a:r>
          </a:p>
          <a:p>
            <a:r>
              <a:rPr lang="en-US" u="sng" dirty="0">
                <a:solidFill>
                  <a:srgbClr val="0000FF"/>
                </a:solidFill>
              </a:rPr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Generate the set of all variables whose addresses are assigned to another variable.</a:t>
            </a:r>
          </a:p>
          <a:p>
            <a:pPr lvl="1"/>
            <a:r>
              <a:rPr lang="en-US" dirty="0"/>
              <a:t>Assume that any pointer can potentially point to any variable in that set.</a:t>
            </a:r>
          </a:p>
          <a:p>
            <a:r>
              <a:rPr lang="en-US" u="sng" dirty="0">
                <a:solidFill>
                  <a:srgbClr val="0000FF"/>
                </a:solidFill>
              </a:rPr>
              <a:t>Complexity</a:t>
            </a:r>
            <a:r>
              <a:rPr lang="en-US" dirty="0"/>
              <a:t>: O(n) - linear in size of program</a:t>
            </a:r>
          </a:p>
          <a:p>
            <a:r>
              <a:rPr lang="en-US" u="sng" dirty="0">
                <a:solidFill>
                  <a:srgbClr val="0000FF"/>
                </a:solidFill>
              </a:rPr>
              <a:t>Accuracy</a:t>
            </a:r>
            <a:r>
              <a:rPr lang="en-US" dirty="0"/>
              <a:t>: very imprecise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Taken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s9: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2C103A8-31DB-43EC-8958-A0E45A0E83C1}"/>
              </a:ext>
            </a:extLst>
          </p:cNvPr>
          <p:cNvSpPr/>
          <p:nvPr/>
        </p:nvSpPr>
        <p:spPr>
          <a:xfrm>
            <a:off x="2438400" y="5342832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{heap_S1, p, heap_S4, heap_S6, q, heap_S8, local}</a:t>
            </a:r>
            <a:endParaRPr lang="en-CA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8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Andersen’s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3715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Flow-insensitive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context-insensitive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iterative </a:t>
            </a:r>
          </a:p>
          <a:p>
            <a:r>
              <a:rPr lang="en-US" dirty="0">
                <a:solidFill>
                  <a:srgbClr val="0000FF"/>
                </a:solidFill>
              </a:rPr>
              <a:t>Representation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 </a:t>
            </a:r>
            <a:r>
              <a:rPr lang="en-US" dirty="0">
                <a:solidFill>
                  <a:srgbClr val="FF3399"/>
                </a:solidFill>
              </a:rPr>
              <a:t>points-to</a:t>
            </a:r>
            <a:r>
              <a:rPr lang="en-US" dirty="0"/>
              <a:t> graph for entire program</a:t>
            </a:r>
          </a:p>
          <a:p>
            <a:pPr lvl="1"/>
            <a:r>
              <a:rPr lang="en-US" dirty="0"/>
              <a:t>each node represents exactly one location</a:t>
            </a:r>
          </a:p>
          <a:p>
            <a:r>
              <a:rPr lang="en-US" dirty="0"/>
              <a:t>For each statement, build the </a:t>
            </a:r>
            <a:r>
              <a:rPr lang="en-US" dirty="0">
                <a:solidFill>
                  <a:srgbClr val="0000FF"/>
                </a:solidFill>
              </a:rPr>
              <a:t>points-to </a:t>
            </a:r>
            <a:r>
              <a:rPr lang="en-US" dirty="0"/>
              <a:t>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Iterate </a:t>
            </a:r>
            <a:r>
              <a:rPr lang="en-US" dirty="0">
                <a:solidFill>
                  <a:srgbClr val="0000FF"/>
                </a:solidFill>
              </a:rPr>
              <a:t>until graph no longer changes</a:t>
            </a:r>
          </a:p>
          <a:p>
            <a:r>
              <a:rPr lang="en-US" dirty="0"/>
              <a:t>Worst case </a:t>
            </a:r>
            <a:r>
              <a:rPr lang="en-US" dirty="0">
                <a:solidFill>
                  <a:srgbClr val="0000FF"/>
                </a:solidFill>
              </a:rPr>
              <a:t>complexity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O(n</a:t>
            </a:r>
            <a:r>
              <a:rPr lang="en-US" baseline="30000" dirty="0">
                <a:solidFill>
                  <a:srgbClr val="FF3399"/>
                </a:solidFill>
              </a:rPr>
              <a:t>3</a:t>
            </a:r>
            <a:r>
              <a:rPr lang="en-US" dirty="0">
                <a:solidFill>
                  <a:srgbClr val="FF3399"/>
                </a:solidFill>
              </a:rPr>
              <a:t>)</a:t>
            </a:r>
            <a:r>
              <a:rPr lang="en-US" dirty="0"/>
              <a:t>, where n = program size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874822"/>
              </p:ext>
            </p:extLst>
          </p:nvPr>
        </p:nvGraphicFramePr>
        <p:xfrm>
          <a:off x="1371600" y="2971800"/>
          <a:ext cx="5791200" cy="2286000"/>
        </p:xfrm>
        <a:graphic>
          <a:graphicData uri="http://schemas.openxmlformats.org/drawingml/2006/table">
            <a:tbl>
              <a:tblPr/>
              <a:tblGrid>
                <a:gridCol w="103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&amp;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if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then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if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and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then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= *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if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and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then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points-to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6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B16F-0A10-47CC-B276-D81BF31A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9F95-FEF1-46FC-9870-FD9553D8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Average: 66%</a:t>
            </a:r>
          </a:p>
          <a:p>
            <a:r>
              <a:rPr lang="en-US" dirty="0"/>
              <a:t>Maximum: 97%, minimum: 43%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925CF-D481-4C7B-9AC6-0F67AFED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245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Andersen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s9: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16271-7EAE-4EAC-B37A-000A9F1FF458}"/>
              </a:ext>
            </a:extLst>
          </p:cNvPr>
          <p:cNvSpPr/>
          <p:nvPr/>
        </p:nvSpPr>
        <p:spPr>
          <a:xfrm>
            <a:off x="2286000" y="530284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{heap_S1,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heap_S4,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local}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DF1D97-CC60-4F3A-8B0F-EFEDDEE2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11" y="4338362"/>
            <a:ext cx="3549289" cy="2359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A35026-764D-46E0-8DB9-0894CEB15479}"/>
                  </a:ext>
                </a:extLst>
              </p14:cNvPr>
              <p14:cNvContentPartPr/>
              <p14:nvPr/>
            </p14:nvContentPartPr>
            <p14:xfrm>
              <a:off x="2262960" y="4487760"/>
              <a:ext cx="6057000" cy="173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A35026-764D-46E0-8DB9-0894CEB154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3600" y="4478400"/>
                <a:ext cx="6075720" cy="17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6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Andersen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s9: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16271-7EAE-4EAC-B37A-000A9F1FF458}"/>
              </a:ext>
            </a:extLst>
          </p:cNvPr>
          <p:cNvSpPr/>
          <p:nvPr/>
        </p:nvSpPr>
        <p:spPr>
          <a:xfrm>
            <a:off x="2286000" y="530284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{heap_S1,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heap_S4,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local}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DF1D97-CC60-4F3A-8B0F-EFEDDEE2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11" y="4338362"/>
            <a:ext cx="3549289" cy="23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Steensgaard’s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Flow-insensitive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context-insensitive</a:t>
            </a:r>
          </a:p>
          <a:p>
            <a:r>
              <a:rPr lang="en-US" u="sng" dirty="0">
                <a:solidFill>
                  <a:srgbClr val="0000FF"/>
                </a:solidFill>
              </a:rPr>
              <a:t>Representation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3399"/>
                </a:solidFill>
              </a:rPr>
              <a:t>compact points-to </a:t>
            </a:r>
            <a:r>
              <a:rPr lang="en-US" dirty="0"/>
              <a:t>graph for entire program</a:t>
            </a:r>
          </a:p>
          <a:p>
            <a:pPr lvl="2"/>
            <a:r>
              <a:rPr lang="en-US" dirty="0"/>
              <a:t>each node can represent </a:t>
            </a:r>
            <a:r>
              <a:rPr lang="en-US" dirty="0">
                <a:solidFill>
                  <a:srgbClr val="FF3399"/>
                </a:solidFill>
              </a:rPr>
              <a:t>multiple locations</a:t>
            </a:r>
          </a:p>
          <a:p>
            <a:pPr lvl="2"/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can only point to one other node </a:t>
            </a:r>
          </a:p>
          <a:p>
            <a:pPr lvl="3"/>
            <a:r>
              <a:rPr lang="en-US" dirty="0"/>
              <a:t>i.e. every node has a </a:t>
            </a:r>
            <a:r>
              <a:rPr lang="en-US" dirty="0">
                <a:solidFill>
                  <a:srgbClr val="0000FF"/>
                </a:solidFill>
              </a:rPr>
              <a:t>fan-out of 1 or 0</a:t>
            </a:r>
          </a:p>
          <a:p>
            <a:r>
              <a:rPr lang="en-US" i="1" dirty="0">
                <a:solidFill>
                  <a:srgbClr val="FF3399"/>
                </a:solidFill>
              </a:rPr>
              <a:t>union-find</a:t>
            </a:r>
            <a:r>
              <a:rPr lang="en-US" dirty="0"/>
              <a:t> data structure implements fan-out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unioning</a:t>
            </a:r>
            <a:r>
              <a:rPr lang="en-US" dirty="0"/>
              <a:t>” while finding </a:t>
            </a:r>
            <a:r>
              <a:rPr lang="en-US" dirty="0">
                <a:solidFill>
                  <a:srgbClr val="0000FF"/>
                </a:solidFill>
              </a:rPr>
              <a:t>eliminates need to iterate</a:t>
            </a:r>
          </a:p>
          <a:p>
            <a:r>
              <a:rPr lang="en-US" u="sng" dirty="0">
                <a:solidFill>
                  <a:srgbClr val="0000FF"/>
                </a:solidFill>
              </a:rPr>
              <a:t>Worst case complexity</a:t>
            </a:r>
            <a:r>
              <a:rPr lang="en-US" dirty="0"/>
              <a:t>: </a:t>
            </a:r>
            <a:r>
              <a:rPr lang="en-US" dirty="0">
                <a:solidFill>
                  <a:srgbClr val="FF3399"/>
                </a:solidFill>
              </a:rPr>
              <a:t>O(n)</a:t>
            </a:r>
          </a:p>
          <a:p>
            <a:r>
              <a:rPr lang="en-US" u="sng" dirty="0">
                <a:solidFill>
                  <a:srgbClr val="0000FF"/>
                </a:solidFill>
              </a:rPr>
              <a:t>Precision</a:t>
            </a:r>
            <a:r>
              <a:rPr lang="en-US" dirty="0"/>
              <a:t>: less precise than Andersen’s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Steensgaard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s9: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89E25-5039-42B3-AF84-A2AD098F4514}"/>
              </a:ext>
            </a:extLst>
          </p:cNvPr>
          <p:cNvSpPr/>
          <p:nvPr/>
        </p:nvSpPr>
        <p:spPr>
          <a:xfrm>
            <a:off x="2208298" y="5320731"/>
            <a:ext cx="1373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{heap_S1,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heap_S4,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heap_S6,</a:t>
            </a:r>
          </a:p>
          <a:p>
            <a:r>
              <a:rPr lang="en-US" altLang="en-US" dirty="0">
                <a:solidFill>
                  <a:srgbClr val="009900"/>
                </a:solidFill>
              </a:rPr>
              <a:t> local}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91812E-C0C9-4D16-BA55-6702F97A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66409"/>
            <a:ext cx="3425059" cy="12489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E3D675-4002-4E16-8903-D6855A73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5974185"/>
            <a:ext cx="1918125" cy="5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Flow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181600"/>
            <a:ext cx="2209800" cy="914401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33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S5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16"/>
          <p:cNvGrpSpPr/>
          <p:nvPr/>
        </p:nvGrpSpPr>
        <p:grpSpPr>
          <a:xfrm>
            <a:off x="685800" y="1270000"/>
            <a:ext cx="2514600" cy="3225800"/>
            <a:chOff x="685800" y="1270000"/>
            <a:chExt cx="2514600" cy="32258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5800" y="1293813"/>
              <a:ext cx="2362200" cy="3201987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5800" y="1270000"/>
              <a:ext cx="2514600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T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S1: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S4: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S5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 = *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3352800" y="1574800"/>
            <a:ext cx="2286000" cy="2006600"/>
            <a:chOff x="3352800" y="1574800"/>
            <a:chExt cx="2286000" cy="20066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592118"/>
              <a:ext cx="2286000" cy="19892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52800" y="1574800"/>
              <a:ext cx="2282997" cy="1762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S6: 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6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q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</a:p>
            <a:p>
              <a:pPr>
                <a:spcBef>
                  <a:spcPts val="300"/>
                </a:spcBef>
              </a:pP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S8: 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43600" y="1574800"/>
            <a:ext cx="2438400" cy="2438400"/>
            <a:chOff x="5943600" y="1574800"/>
            <a:chExt cx="2438400" cy="2438400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5943600" y="1592118"/>
              <a:ext cx="2438400" cy="2421082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943600" y="1574800"/>
              <a:ext cx="24384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(T **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T 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if(…)  </a:t>
              </a:r>
            </a:p>
            <a:p>
              <a:r>
                <a:rPr lang="en-US" sz="16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s9</a:t>
              </a:r>
              <a:r>
                <a:rPr lang="en-US" sz="1600" b="1" i="1" dirty="0">
                  <a:latin typeface="Courier New" pitchFamily="49" charset="0"/>
                  <a:cs typeface="Courier New" pitchFamily="49" charset="0"/>
                </a:rPr>
                <a:t>:    </a:t>
              </a:r>
              <a:r>
                <a:rPr lang="en-US" sz="1600" b="1" dirty="0">
                  <a:solidFill>
                    <a:srgbClr val="FF3399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&amp;local;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5105400" y="5181600"/>
            <a:ext cx="2209800" cy="91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S9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FEFD9-1E1B-408B-BBD7-30718500FE8E}"/>
              </a:ext>
            </a:extLst>
          </p:cNvPr>
          <p:cNvSpPr/>
          <p:nvPr/>
        </p:nvSpPr>
        <p:spPr>
          <a:xfrm>
            <a:off x="2215950" y="5319295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{heap_S4}</a:t>
            </a:r>
            <a:endParaRPr lang="en-CA" dirty="0">
              <a:solidFill>
                <a:srgbClr val="0099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74089-D613-4650-8276-0449877F9D76}"/>
              </a:ext>
            </a:extLst>
          </p:cNvPr>
          <p:cNvSpPr/>
          <p:nvPr/>
        </p:nvSpPr>
        <p:spPr>
          <a:xfrm>
            <a:off x="5867400" y="5265882"/>
            <a:ext cx="166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9900"/>
                </a:solidFill>
              </a:rPr>
              <a:t>{local, heap_s1}</a:t>
            </a:r>
            <a:endParaRPr lang="en-CA" dirty="0">
              <a:solidFill>
                <a:srgbClr val="0099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8B46B2-29F6-4712-8267-20B39899739C}"/>
                  </a:ext>
                </a:extLst>
              </p14:cNvPr>
              <p14:cNvContentPartPr/>
              <p14:nvPr/>
            </p14:nvContentPartPr>
            <p14:xfrm>
              <a:off x="6588000" y="2545920"/>
              <a:ext cx="613080" cy="300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8B46B2-29F6-4712-8267-20B3989973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8640" y="2536560"/>
                <a:ext cx="631800" cy="30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3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Analysis Using BDDs: </a:t>
            </a:r>
            <a:br>
              <a:rPr lang="en-US" dirty="0"/>
            </a:br>
            <a:r>
              <a:rPr lang="en-US" dirty="0"/>
              <a:t>Binary Decision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/>
              <a:t>References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rgbClr val="0000FF"/>
                </a:solidFill>
              </a:rPr>
              <a:t>“Cloning-based context-sensitive pointer alias analysis using binary decision diagrams”</a:t>
            </a:r>
            <a:r>
              <a:rPr lang="en-US" dirty="0"/>
              <a:t>, Whaley and Lam, PLDI 2004</a:t>
            </a:r>
          </a:p>
          <a:p>
            <a:r>
              <a:rPr lang="en-US" i="1" dirty="0">
                <a:solidFill>
                  <a:srgbClr val="0000FF"/>
                </a:solidFill>
              </a:rPr>
              <a:t>“Symbolic pointer analysis revisited”</a:t>
            </a:r>
            <a:r>
              <a:rPr lang="en-US" dirty="0"/>
              <a:t>, Zhu and </a:t>
            </a:r>
            <a:r>
              <a:rPr lang="en-US" dirty="0" err="1"/>
              <a:t>Calman</a:t>
            </a:r>
            <a:r>
              <a:rPr lang="en-US" dirty="0"/>
              <a:t>, PDLI 2004</a:t>
            </a:r>
          </a:p>
          <a:p>
            <a:r>
              <a:rPr lang="en-US" i="1" dirty="0">
                <a:solidFill>
                  <a:srgbClr val="0000FF"/>
                </a:solidFill>
              </a:rPr>
              <a:t>“Points-to analysis using BDDs”</a:t>
            </a:r>
            <a:r>
              <a:rPr lang="en-US" dirty="0"/>
              <a:t>, </a:t>
            </a:r>
            <a:r>
              <a:rPr lang="en-US" dirty="0" err="1"/>
              <a:t>Berndl</a:t>
            </a:r>
            <a:r>
              <a:rPr lang="en-US" dirty="0"/>
              <a:t> et al, PDLI 2003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0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Decision Diagram (BDD)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3" descr="B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800225"/>
            <a:ext cx="6162675" cy="2719387"/>
          </a:xfrm>
          <a:prstGeom prst="rect">
            <a:avLst/>
          </a:prstGeom>
          <a:noFill/>
        </p:spPr>
      </p:pic>
      <p:pic>
        <p:nvPicPr>
          <p:cNvPr id="8" name="Picture 4" descr="BDD_si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7788" y="1295400"/>
            <a:ext cx="2547937" cy="3249612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41425" y="4649787"/>
            <a:ext cx="2100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Binary Decision Tree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64125" y="4611687"/>
            <a:ext cx="1261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Truth Table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261225" y="4611687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421947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BDD-Based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FF3399"/>
                </a:solidFill>
              </a:rPr>
              <a:t>BDD</a:t>
            </a:r>
            <a:r>
              <a:rPr lang="en-US" dirty="0"/>
              <a:t> to represent </a:t>
            </a:r>
            <a:r>
              <a:rPr lang="en-US" dirty="0">
                <a:solidFill>
                  <a:srgbClr val="FF3399"/>
                </a:solidFill>
              </a:rPr>
              <a:t>transfer functions </a:t>
            </a:r>
          </a:p>
          <a:p>
            <a:pPr lvl="1"/>
            <a:r>
              <a:rPr lang="en-US" dirty="0"/>
              <a:t>encode </a:t>
            </a:r>
            <a:r>
              <a:rPr lang="en-US" dirty="0">
                <a:solidFill>
                  <a:srgbClr val="0000FF"/>
                </a:solidFill>
              </a:rPr>
              <a:t>procedure</a:t>
            </a:r>
            <a:r>
              <a:rPr lang="en-US" dirty="0"/>
              <a:t> as a </a:t>
            </a:r>
            <a:r>
              <a:rPr lang="en-US" dirty="0">
                <a:solidFill>
                  <a:srgbClr val="0000FF"/>
                </a:solidFill>
              </a:rPr>
              <a:t>function of its calling context</a:t>
            </a:r>
          </a:p>
          <a:p>
            <a:pPr lvl="1"/>
            <a:r>
              <a:rPr lang="en-US" dirty="0"/>
              <a:t>compact and efficient representation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FF3399"/>
                </a:solidFill>
              </a:rPr>
              <a:t>context-sensitive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inter-procedural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similar to dataflow analysis</a:t>
            </a:r>
          </a:p>
          <a:p>
            <a:pPr lvl="1"/>
            <a:r>
              <a:rPr lang="en-US" dirty="0"/>
              <a:t>but across the procedure call graph</a:t>
            </a:r>
          </a:p>
          <a:p>
            <a:r>
              <a:rPr lang="en-US" dirty="0">
                <a:solidFill>
                  <a:srgbClr val="0000FF"/>
                </a:solidFill>
              </a:rPr>
              <a:t>Gives accurate results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scales up to large programs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dirty="0"/>
              <a:t>References</a:t>
            </a:r>
            <a:r>
              <a:rPr lang="en-US" dirty="0"/>
              <a:t>:</a:t>
            </a:r>
          </a:p>
          <a:p>
            <a:r>
              <a:rPr lang="en-US" i="1" dirty="0">
                <a:solidFill>
                  <a:srgbClr val="FF3399"/>
                </a:solidFill>
              </a:rPr>
              <a:t>“A Probabilistic Pointer Analysis for Speculative Optimizations”</a:t>
            </a:r>
            <a:r>
              <a:rPr lang="en-US" dirty="0"/>
              <a:t>, </a:t>
            </a:r>
            <a:r>
              <a:rPr lang="en-US" dirty="0" err="1"/>
              <a:t>DaSilva</a:t>
            </a:r>
            <a:r>
              <a:rPr lang="en-US" dirty="0"/>
              <a:t> and </a:t>
            </a:r>
            <a:r>
              <a:rPr lang="en-US" dirty="0" err="1"/>
              <a:t>Steffan</a:t>
            </a:r>
            <a:r>
              <a:rPr lang="en-US" dirty="0"/>
              <a:t>, ASPLOS 2006</a:t>
            </a:r>
          </a:p>
          <a:p>
            <a:r>
              <a:rPr lang="en-US" i="1" dirty="0">
                <a:solidFill>
                  <a:srgbClr val="0000FF"/>
                </a:solidFill>
              </a:rPr>
              <a:t>“Compiler support for speculative multithreading architecture with probabilistic points-to analysis”</a:t>
            </a:r>
            <a:r>
              <a:rPr lang="en-US" dirty="0"/>
              <a:t>, </a:t>
            </a:r>
            <a:r>
              <a:rPr lang="en-US" dirty="0" err="1"/>
              <a:t>Shen</a:t>
            </a:r>
            <a:r>
              <a:rPr lang="en-US" dirty="0"/>
              <a:t> et al., </a:t>
            </a:r>
            <a:r>
              <a:rPr lang="en-US" dirty="0" err="1"/>
              <a:t>PPoPP</a:t>
            </a:r>
            <a:r>
              <a:rPr lang="en-US" dirty="0"/>
              <a:t> 2003</a:t>
            </a:r>
          </a:p>
          <a:p>
            <a:r>
              <a:rPr lang="en-US" i="1" dirty="0">
                <a:solidFill>
                  <a:srgbClr val="0000FF"/>
                </a:solidFill>
              </a:rPr>
              <a:t>“Speculative Alias Analysis for Executable Code”</a:t>
            </a:r>
            <a:r>
              <a:rPr lang="en-US" dirty="0"/>
              <a:t>, Fernandez and </a:t>
            </a:r>
            <a:r>
              <a:rPr lang="en-US" dirty="0" err="1"/>
              <a:t>Espasa</a:t>
            </a:r>
            <a:r>
              <a:rPr lang="en-US" dirty="0"/>
              <a:t>, PACT 2002</a:t>
            </a:r>
          </a:p>
          <a:p>
            <a:r>
              <a:rPr lang="en-US" i="1" dirty="0">
                <a:solidFill>
                  <a:srgbClr val="0000FF"/>
                </a:solidFill>
              </a:rPr>
              <a:t>“A General Compiler Framework for Speculative Optimizations Using Data Speculative Code Motion”</a:t>
            </a:r>
            <a:r>
              <a:rPr lang="en-US" dirty="0"/>
              <a:t>, Dai et al., CGO 2005</a:t>
            </a:r>
          </a:p>
          <a:p>
            <a:r>
              <a:rPr lang="en-US" i="1" dirty="0">
                <a:solidFill>
                  <a:srgbClr val="0000FF"/>
                </a:solidFill>
              </a:rPr>
              <a:t>“Speculative register promotion using Advanced Load Address Table (ALAT)”</a:t>
            </a:r>
            <a:r>
              <a:rPr lang="en-US" dirty="0"/>
              <a:t>, Lin et al., CGO 2003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1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Analysis: Yes, No, &amp; Maybe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 pointers a and b point to the same location?</a:t>
            </a:r>
          </a:p>
          <a:p>
            <a:pPr lvl="1"/>
            <a:r>
              <a:rPr lang="en-US" dirty="0"/>
              <a:t>Repeat for every pair of pointers at every program point</a:t>
            </a:r>
          </a:p>
          <a:p>
            <a:r>
              <a:rPr lang="en-US" dirty="0">
                <a:solidFill>
                  <a:srgbClr val="0000FF"/>
                </a:solidFill>
              </a:rPr>
              <a:t>How can we optimize the “</a:t>
            </a:r>
            <a:r>
              <a:rPr lang="en-US" dirty="0">
                <a:solidFill>
                  <a:srgbClr val="FF3399"/>
                </a:solidFill>
              </a:rPr>
              <a:t>maybe</a:t>
            </a:r>
            <a:r>
              <a:rPr lang="en-US" dirty="0">
                <a:solidFill>
                  <a:srgbClr val="0000FF"/>
                </a:solidFill>
              </a:rPr>
              <a:t>” cases?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143000" y="1676400"/>
            <a:ext cx="1828800" cy="1447800"/>
          </a:xfrm>
          <a:prstGeom prst="flowChartDocument">
            <a:avLst/>
          </a:prstGeom>
          <a:solidFill>
            <a:srgbClr val="FFFF00">
              <a:alpha val="3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100" y="1600200"/>
            <a:ext cx="1028700" cy="881063"/>
          </a:xfrm>
          <a:prstGeom prst="rect">
            <a:avLst/>
          </a:prstGeo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*a = ~</a:t>
            </a:r>
          </a:p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~ = *b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2400" y="1524000"/>
            <a:ext cx="4038600" cy="2743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6171801" y="2419350"/>
              <a:ext cx="1829201" cy="1244600"/>
              <a:chOff x="2171" y="1441"/>
              <a:chExt cx="1285" cy="830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 Not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5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5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Maybe</a:t>
                </a:r>
                <a:endParaRPr lang="en-CA" sz="1800" dirty="0">
                  <a:latin typeface="Calibri"/>
                </a:endParaRPr>
              </a:p>
            </p:txBody>
          </p:sp>
        </p:grp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43400" y="2438400"/>
            <a:ext cx="1447800" cy="990600"/>
            <a:chOff x="4343400" y="2438400"/>
            <a:chExt cx="1447800" cy="990600"/>
          </a:xfrm>
        </p:grpSpPr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4343400" y="3276600"/>
              <a:ext cx="1447800" cy="152400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343400" y="2438400"/>
              <a:ext cx="1295400" cy="762000"/>
            </a:xfrm>
            <a:prstGeom prst="flowChartAlternateProcess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rgbClr val="0000FF"/>
                  </a:solidFill>
                  <a:latin typeface="Calibri"/>
                </a:rPr>
                <a:t>Pointer</a:t>
              </a:r>
            </a:p>
            <a:p>
              <a:pPr algn="ctr"/>
              <a:r>
                <a:rPr lang="en-US" sz="2000" b="0" dirty="0">
                  <a:solidFill>
                    <a:srgbClr val="0000FF"/>
                  </a:solidFill>
                  <a:latin typeface="Calibri"/>
                </a:rPr>
                <a:t>Analysis</a:t>
              </a: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7634288" y="3581400"/>
            <a:ext cx="1498600" cy="1219200"/>
            <a:chOff x="4809" y="2256"/>
            <a:chExt cx="944" cy="768"/>
          </a:xfrm>
        </p:grpSpPr>
        <p:pic>
          <p:nvPicPr>
            <p:cNvPr id="21" name="Picture 23" descr="MCj0371082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8" y="2256"/>
              <a:ext cx="665" cy="768"/>
            </a:xfrm>
            <a:prstGeom prst="rect">
              <a:avLst/>
            </a:prstGeom>
            <a:noFill/>
          </p:spPr>
        </p:pic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 rot="1500000">
              <a:off x="4809" y="2294"/>
              <a:ext cx="419" cy="123"/>
            </a:xfrm>
            <a:prstGeom prst="rightArrow">
              <a:avLst>
                <a:gd name="adj1" fmla="val 50000"/>
                <a:gd name="adj2" fmla="val 85163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7835900" y="1600200"/>
            <a:ext cx="1308100" cy="1430338"/>
            <a:chOff x="4936" y="1008"/>
            <a:chExt cx="824" cy="901"/>
          </a:xfrm>
        </p:grpSpPr>
        <p:pic>
          <p:nvPicPr>
            <p:cNvPr id="24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88" y="1008"/>
              <a:ext cx="672" cy="414"/>
            </a:xfrm>
            <a:prstGeom prst="rect">
              <a:avLst/>
            </a:prstGeom>
            <a:noFill/>
          </p:spPr>
        </p:pic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 rot="20100000">
              <a:off x="4936" y="1430"/>
              <a:ext cx="347" cy="96"/>
            </a:xfrm>
            <a:prstGeom prst="rightArrow">
              <a:avLst>
                <a:gd name="adj1" fmla="val 50000"/>
                <a:gd name="adj2" fmla="val 90365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 rot="18765374">
              <a:off x="4940" y="1618"/>
              <a:ext cx="491" cy="92"/>
            </a:xfrm>
            <a:prstGeom prst="rightArrow">
              <a:avLst>
                <a:gd name="adj1" fmla="val 50000"/>
                <a:gd name="adj2" fmla="val 133424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137" y="1104"/>
              <a:ext cx="573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5F874"/>
                  </a:solidFill>
                  <a:latin typeface="Calibri"/>
                </a:rPr>
                <a:t>optimize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152400" y="2719391"/>
            <a:ext cx="3886200" cy="1277939"/>
            <a:chOff x="336" y="1713"/>
            <a:chExt cx="2688" cy="805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36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*a = ~ 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920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~ = *b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 rot="18900000">
              <a:off x="1960" y="1713"/>
              <a:ext cx="112" cy="593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2700000">
              <a:off x="1241" y="1690"/>
              <a:ext cx="112" cy="657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6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382000" cy="4572000"/>
          </a:xfrm>
        </p:spPr>
        <p:txBody>
          <a:bodyPr>
            <a:normAutofit/>
          </a:bodyPr>
          <a:lstStyle/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Basics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Design Options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Pointer Analysis Algorithms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Pointer Analysis Using BDDs</a:t>
            </a:r>
          </a:p>
          <a:p>
            <a:pPr marL="914400" indent="-40005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Probabilistic Pointer Analysis</a:t>
            </a:r>
          </a:p>
          <a:p>
            <a:pPr marL="914400" indent="-400050">
              <a:buFont typeface="Arial" pitchFamily="34" charset="0"/>
              <a:buChar char="•"/>
            </a:pPr>
            <a:endParaRPr lang="en-US" dirty="0"/>
          </a:p>
          <a:p>
            <a:pPr marL="51435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CB22A0-752A-4B59-94A3-4CD2EFE747A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56558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Speculate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r>
              <a:rPr lang="en-US" sz="2400" dirty="0"/>
              <a:t>Implement a </a:t>
            </a:r>
            <a:r>
              <a:rPr lang="en-US" sz="2400" dirty="0">
                <a:solidFill>
                  <a:srgbClr val="FF3399"/>
                </a:solidFill>
              </a:rPr>
              <a:t>potentially unsafe</a:t>
            </a:r>
            <a:r>
              <a:rPr lang="en-US" sz="2400" dirty="0"/>
              <a:t> optimization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Verify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Recover</a:t>
            </a:r>
            <a:r>
              <a:rPr lang="en-US" sz="2400" dirty="0"/>
              <a:t> if necessary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4" descr="MCj025437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7200"/>
            <a:ext cx="1411061" cy="762000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609600" y="2209800"/>
            <a:ext cx="2590800" cy="3200400"/>
            <a:chOff x="609600" y="2209800"/>
            <a:chExt cx="2590800" cy="3200400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609600" y="2209800"/>
              <a:ext cx="2590800" cy="3200400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74107" y="2209800"/>
              <a:ext cx="2526293" cy="224676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*a, x;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while(…)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20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 x = *a; 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29000" y="3276600"/>
            <a:ext cx="1981201" cy="1476190"/>
            <a:chOff x="3429000" y="3276600"/>
            <a:chExt cx="1981201" cy="1476190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782061" y="3588795"/>
              <a:ext cx="1628140" cy="367739"/>
            </a:xfrm>
            <a:prstGeom prst="rightArrow">
              <a:avLst>
                <a:gd name="adj1" fmla="val 50000"/>
                <a:gd name="adj2" fmla="val 13125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517265" y="3983349"/>
              <a:ext cx="1630875" cy="769441"/>
            </a:xfrm>
            <a:prstGeom prst="rect">
              <a:avLst/>
            </a:prstGeom>
            <a:noFill/>
            <a:ln w="63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2000" b="0" dirty="0">
                  <a:latin typeface="Calibri"/>
                </a:rPr>
                <a:t> is </a:t>
              </a:r>
              <a:r>
                <a:rPr lang="en-US" sz="2000" b="0" i="1" dirty="0">
                  <a:solidFill>
                    <a:srgbClr val="0000FF"/>
                  </a:solidFill>
                  <a:latin typeface="Calibri"/>
                </a:rPr>
                <a:t>probably </a:t>
              </a:r>
            </a:p>
            <a:p>
              <a:r>
                <a:rPr lang="en-US" sz="2000" b="0" dirty="0">
                  <a:latin typeface="Calibri"/>
                </a:rPr>
                <a:t>loop invariant</a:t>
              </a:r>
              <a:r>
                <a:rPr lang="en-US" b="0" dirty="0">
                  <a:latin typeface="Calibri"/>
                </a:rPr>
                <a:t> </a:t>
              </a:r>
            </a:p>
          </p:txBody>
        </p:sp>
        <p:pic>
          <p:nvPicPr>
            <p:cNvPr id="14" name="Picture 11" descr="MCj0254374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00" y="3276600"/>
              <a:ext cx="882650" cy="49606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5715000" y="2209800"/>
            <a:ext cx="3048000" cy="3276600"/>
            <a:chOff x="5715000" y="2209800"/>
            <a:chExt cx="3048000" cy="3276600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5715000" y="2209800"/>
              <a:ext cx="3048000" cy="3276600"/>
            </a:xfrm>
            <a:prstGeom prst="foldedCorner">
              <a:avLst>
                <a:gd name="adj" fmla="val 12500"/>
              </a:avLst>
            </a:prstGeom>
            <a:solidFill>
              <a:srgbClr val="FFFF00">
                <a:alpha val="30000"/>
              </a:srgbClr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790890" y="2209800"/>
              <a:ext cx="2972110" cy="2862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*a, x,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= *a;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while(…)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20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 x = </a:t>
              </a:r>
              <a:r>
                <a:rPr lang="en-US" sz="2000" b="1" dirty="0" err="1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20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  <a:p>
              <a:r>
                <a:rPr lang="en-US" sz="2000" b="1" i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&lt;verify, recover?&gt;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6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Speculative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EPIC Instruction sets</a:t>
            </a:r>
          </a:p>
          <a:p>
            <a:pPr lvl="1"/>
            <a:r>
              <a:rPr lang="en-US" dirty="0"/>
              <a:t>Support for speculative load/store instructions (e.g., Itanium)</a:t>
            </a:r>
          </a:p>
          <a:p>
            <a:r>
              <a:rPr lang="en-US" dirty="0">
                <a:solidFill>
                  <a:srgbClr val="0000FF"/>
                </a:solidFill>
              </a:rPr>
              <a:t>Speculative compiler optimizations</a:t>
            </a:r>
          </a:p>
          <a:p>
            <a:pPr lvl="1"/>
            <a:r>
              <a:rPr lang="en-US" dirty="0"/>
              <a:t>Dead store elimination, redundancy elimination, copy propagation, strength reduction, register promotion</a:t>
            </a:r>
          </a:p>
          <a:p>
            <a:r>
              <a:rPr lang="en-US" dirty="0">
                <a:solidFill>
                  <a:srgbClr val="0000FF"/>
                </a:solidFill>
              </a:rPr>
              <a:t>Thread-level speculation (TLS) </a:t>
            </a:r>
          </a:p>
          <a:p>
            <a:pPr lvl="1"/>
            <a:r>
              <a:rPr lang="en-US" dirty="0"/>
              <a:t>Hardware and compiler support for speculative parallel threads</a:t>
            </a:r>
          </a:p>
          <a:p>
            <a:r>
              <a:rPr lang="en-US" dirty="0">
                <a:solidFill>
                  <a:srgbClr val="0000FF"/>
                </a:solidFill>
              </a:rPr>
              <a:t>Transactional programming</a:t>
            </a:r>
          </a:p>
          <a:p>
            <a:pPr lvl="1"/>
            <a:r>
              <a:rPr lang="en-US" dirty="0"/>
              <a:t>Hardware and software support for speculative parallel transactions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algn="ctr">
              <a:buNone/>
            </a:pPr>
            <a:r>
              <a:rPr lang="en-GB" i="1" dirty="0">
                <a:solidFill>
                  <a:srgbClr val="0000FF"/>
                </a:solidFill>
              </a:rPr>
              <a:t>Heavy reliance on </a:t>
            </a:r>
            <a:r>
              <a:rPr lang="en-GB" i="1" dirty="0">
                <a:solidFill>
                  <a:srgbClr val="FF3399"/>
                </a:solidFill>
              </a:rPr>
              <a:t>detailed profile feedback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Quantify “Maybe”?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76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Estimate the potential benefit for speculating: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1050" dirty="0"/>
          </a:p>
          <a:p>
            <a:pPr algn="ctr">
              <a:buNone/>
            </a:pPr>
            <a:endParaRPr lang="en-US" sz="1000" dirty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rgbClr val="0000FF"/>
                </a:solidFill>
              </a:rPr>
              <a:t>Ideally “maybe” should be a </a:t>
            </a:r>
            <a:r>
              <a:rPr lang="en-US" dirty="0">
                <a:solidFill>
                  <a:srgbClr val="FF3399"/>
                </a:solidFill>
              </a:rPr>
              <a:t>probability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4" descr="MCj023736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1576388" cy="1600200"/>
          </a:xfrm>
          <a:prstGeom prst="rect">
            <a:avLst/>
          </a:prstGeom>
          <a:noFill/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029200" y="3733800"/>
            <a:ext cx="3505200" cy="1331913"/>
            <a:chOff x="3072" y="2880"/>
            <a:chExt cx="2208" cy="839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449683">
              <a:off x="3072" y="3191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839" y="2880"/>
              <a:ext cx="1441" cy="839"/>
              <a:chOff x="3503" y="3090"/>
              <a:chExt cx="1441" cy="839"/>
            </a:xfrm>
          </p:grpSpPr>
          <p:pic>
            <p:nvPicPr>
              <p:cNvPr id="11" name="Picture 8" descr="MCBS01884_0000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00" y="3360"/>
                <a:ext cx="552" cy="555"/>
              </a:xfrm>
              <a:prstGeom prst="rect">
                <a:avLst/>
              </a:prstGeom>
              <a:noFill/>
            </p:spPr>
          </p:pic>
          <p:pic>
            <p:nvPicPr>
              <p:cNvPr id="12" name="Picture 9" descr="MCBS01886_0000[1]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00" y="3360"/>
                <a:ext cx="567" cy="569"/>
              </a:xfrm>
              <a:prstGeom prst="rect">
                <a:avLst/>
              </a:prstGeom>
              <a:noFill/>
            </p:spPr>
          </p:pic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3503" y="3090"/>
                <a:ext cx="144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latin typeface="Stencil" pitchFamily="82" charset="0"/>
                  </a:rPr>
                  <a:t>Speculate?</a:t>
                </a:r>
              </a:p>
            </p:txBody>
          </p:sp>
        </p:grp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609600" y="3048000"/>
            <a:ext cx="2895600" cy="1295400"/>
            <a:chOff x="288" y="2448"/>
            <a:chExt cx="1824" cy="816"/>
          </a:xfrm>
        </p:grpSpPr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88" y="2448"/>
              <a:ext cx="1104" cy="816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Expected</a:t>
              </a:r>
            </a:p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speedup</a:t>
              </a:r>
            </a:p>
            <a:p>
              <a:pPr algn="ctr"/>
              <a:r>
                <a:rPr lang="en-US" sz="1600" b="0" dirty="0">
                  <a:latin typeface="Calibri"/>
                </a:rPr>
                <a:t>(if </a:t>
              </a:r>
              <a:r>
                <a:rPr lang="en-US" sz="1600" b="0" dirty="0">
                  <a:solidFill>
                    <a:srgbClr val="00B050"/>
                  </a:solidFill>
                  <a:latin typeface="Calibri"/>
                </a:rPr>
                <a:t>successful</a:t>
              </a:r>
              <a:r>
                <a:rPr lang="en-US" sz="1600" b="0" dirty="0">
                  <a:latin typeface="Calibri"/>
                </a:rPr>
                <a:t>)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 rot="749664">
              <a:off x="1488" y="2928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1371600" y="1752854"/>
            <a:ext cx="2057400" cy="2057146"/>
            <a:chOff x="768" y="1682"/>
            <a:chExt cx="1296" cy="1246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768" y="1682"/>
              <a:ext cx="1152" cy="670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Recovery</a:t>
              </a:r>
            </a:p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penalty</a:t>
              </a:r>
            </a:p>
            <a:p>
              <a:pPr algn="ctr"/>
              <a:r>
                <a:rPr lang="en-US" sz="1600" b="0" dirty="0">
                  <a:latin typeface="Calibri"/>
                </a:rPr>
                <a:t>(if </a:t>
              </a:r>
              <a:r>
                <a:rPr lang="en-US" sz="1600" b="0" dirty="0">
                  <a:solidFill>
                    <a:srgbClr val="FF0000"/>
                  </a:solidFill>
                  <a:latin typeface="Calibri"/>
                </a:rPr>
                <a:t>unsuccessful</a:t>
              </a:r>
              <a:r>
                <a:rPr lang="en-US" sz="1600" b="0" dirty="0">
                  <a:latin typeface="Calibri"/>
                </a:rPr>
                <a:t>)</a:t>
              </a: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 rot="3018922">
              <a:off x="1728" y="2592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352800" y="1981200"/>
            <a:ext cx="1676400" cy="1600200"/>
            <a:chOff x="2016" y="1776"/>
            <a:chExt cx="1056" cy="1008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2016" y="1776"/>
              <a:ext cx="1056" cy="576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Overhead</a:t>
              </a:r>
            </a:p>
            <a:p>
              <a:pPr algn="ctr"/>
              <a:r>
                <a:rPr lang="en-US" sz="2400" b="0" dirty="0">
                  <a:solidFill>
                    <a:srgbClr val="0000FF"/>
                  </a:solidFill>
                  <a:latin typeface="Calibri"/>
                </a:rPr>
                <a:t>for verify</a:t>
              </a: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 rot="5400000">
              <a:off x="2352" y="254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715000" y="1600200"/>
            <a:ext cx="1600200" cy="838200"/>
            <a:chOff x="3504" y="1296"/>
            <a:chExt cx="1008" cy="528"/>
          </a:xfrm>
        </p:grpSpPr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504" y="1440"/>
              <a:ext cx="576" cy="23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/>
                <a:t>Maybe</a:t>
              </a:r>
              <a:endParaRPr lang="en-CA" sz="1800"/>
            </a:p>
          </p:txBody>
        </p:sp>
        <p:pic>
          <p:nvPicPr>
            <p:cNvPr id="28" name="Picture 26" descr="MCj0371076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14" y="1296"/>
              <a:ext cx="398" cy="528"/>
            </a:xfrm>
            <a:prstGeom prst="rect">
              <a:avLst/>
            </a:prstGeom>
            <a:noFill/>
          </p:spPr>
        </p:pic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4508500" y="2286000"/>
            <a:ext cx="2425700" cy="1166813"/>
            <a:chOff x="2744" y="1968"/>
            <a:chExt cx="1528" cy="735"/>
          </a:xfrm>
        </p:grpSpPr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3120" y="1968"/>
              <a:ext cx="1152" cy="672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0" dirty="0">
                  <a:solidFill>
                    <a:srgbClr val="FF3399"/>
                  </a:solidFill>
                  <a:latin typeface="Calibri"/>
                </a:rPr>
                <a:t>Probability</a:t>
              </a:r>
            </a:p>
            <a:p>
              <a:pPr algn="ctr"/>
              <a:r>
                <a:rPr lang="en-US" sz="2400" b="0" dirty="0">
                  <a:solidFill>
                    <a:srgbClr val="FF3399"/>
                  </a:solidFill>
                  <a:latin typeface="Calibri"/>
                </a:rPr>
                <a:t>of success</a:t>
              </a:r>
              <a:endParaRPr lang="en-US" sz="1600" b="0" dirty="0">
                <a:solidFill>
                  <a:srgbClr val="FF3399"/>
                </a:solidFill>
                <a:latin typeface="Calibri"/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 rot="8193653">
              <a:off x="2744" y="2607"/>
              <a:ext cx="365" cy="96"/>
            </a:xfrm>
            <a:prstGeom prst="rightArrow">
              <a:avLst>
                <a:gd name="adj1" fmla="val 50000"/>
                <a:gd name="adj2" fmla="val 95052"/>
              </a:avLst>
            </a:prstGeom>
            <a:noFill/>
            <a:ln w="222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8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6171801" y="2419348"/>
              <a:ext cx="1829201" cy="1244599"/>
              <a:chOff x="2171" y="1441"/>
              <a:chExt cx="1285" cy="830"/>
            </a:xfrm>
          </p:grpSpPr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 Not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5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5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Maybe</a:t>
                </a:r>
                <a:endParaRPr lang="en-CA" sz="1800" dirty="0">
                  <a:latin typeface="Calibri"/>
                </a:endParaRPr>
              </a:p>
            </p:txBody>
          </p:sp>
        </p:grpSp>
        <p:sp>
          <p:nvSpPr>
            <p:cNvPr id="35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dirty="0"/>
              <a:t>Do pointers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point to the same location?</a:t>
            </a:r>
          </a:p>
          <a:p>
            <a:pPr lvl="1"/>
            <a:r>
              <a:rPr lang="en-US" dirty="0"/>
              <a:t>Repeat for every pair of pointers at every program point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143000" y="1676400"/>
            <a:ext cx="1828800" cy="1447800"/>
          </a:xfrm>
          <a:prstGeom prst="flowChartDocument">
            <a:avLst/>
          </a:prstGeom>
          <a:solidFill>
            <a:srgbClr val="FFFF00">
              <a:alpha val="3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100" y="1600200"/>
            <a:ext cx="1028700" cy="881063"/>
          </a:xfrm>
          <a:prstGeom prst="rect">
            <a:avLst/>
          </a:prstGeo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*a = ~</a:t>
            </a:r>
          </a:p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~ = *b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2400" y="1524000"/>
            <a:ext cx="4038600" cy="2743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3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6171801" y="2419350"/>
              <a:ext cx="1829201" cy="1232604"/>
              <a:chOff x="2171" y="1441"/>
              <a:chExt cx="1285" cy="822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dirty="0"/>
                  <a:t> = 0.0</a:t>
                </a:r>
                <a:endParaRPr lang="en-CA" dirty="0"/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dirty="0"/>
                  <a:t> = 1.0</a:t>
                </a:r>
                <a:endParaRPr lang="en-CA" dirty="0"/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3399"/>
                    </a:solidFill>
                  </a:rPr>
                  <a:t>0.0 &lt; </a:t>
                </a:r>
                <a:r>
                  <a:rPr lang="en-US" b="1" i="1" dirty="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b="1" dirty="0">
                    <a:solidFill>
                      <a:srgbClr val="FF3399"/>
                    </a:solidFill>
                  </a:rPr>
                  <a:t> &lt; 1.0</a:t>
                </a:r>
                <a:endParaRPr lang="en-CA" b="1" dirty="0">
                  <a:solidFill>
                    <a:srgbClr val="FF3399"/>
                  </a:solidFill>
                </a:endParaRPr>
              </a:p>
            </p:txBody>
          </p:sp>
        </p:grp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4343400" y="2438400"/>
            <a:ext cx="1447800" cy="990600"/>
            <a:chOff x="4343400" y="2438400"/>
            <a:chExt cx="1447800" cy="990600"/>
          </a:xfrm>
        </p:grpSpPr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4343400" y="3276600"/>
              <a:ext cx="1447800" cy="152400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343400" y="2438400"/>
              <a:ext cx="1295400" cy="762000"/>
            </a:xfrm>
            <a:prstGeom prst="flowChartAlternateProcess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rgbClr val="0000FF"/>
                  </a:solidFill>
                  <a:latin typeface="Calibri"/>
                </a:rPr>
                <a:t>Pointer</a:t>
              </a:r>
            </a:p>
            <a:p>
              <a:pPr algn="ctr"/>
              <a:r>
                <a:rPr lang="en-US" sz="2000" b="0" dirty="0">
                  <a:solidFill>
                    <a:srgbClr val="0000FF"/>
                  </a:solidFill>
                  <a:latin typeface="Calibri"/>
                </a:rPr>
                <a:t>Analysis</a:t>
              </a:r>
            </a:p>
          </p:txBody>
        </p:sp>
      </p:grpSp>
      <p:pic>
        <p:nvPicPr>
          <p:cNvPr id="21" name="Picture 23" descr="MCj037108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1" y="3581400"/>
            <a:ext cx="1055688" cy="1219200"/>
          </a:xfrm>
          <a:prstGeom prst="rect">
            <a:avLst/>
          </a:prstGeom>
          <a:noFill/>
        </p:spPr>
      </p:pic>
      <p:sp>
        <p:nvSpPr>
          <p:cNvPr id="22" name="AutoShape 24"/>
          <p:cNvSpPr>
            <a:spLocks noChangeArrowheads="1"/>
          </p:cNvSpPr>
          <p:nvPr/>
        </p:nvSpPr>
        <p:spPr bwMode="auto">
          <a:xfrm rot="1500000">
            <a:off x="7634288" y="3641725"/>
            <a:ext cx="665163" cy="195263"/>
          </a:xfrm>
          <a:prstGeom prst="rightArrow">
            <a:avLst>
              <a:gd name="adj1" fmla="val 50000"/>
              <a:gd name="adj2" fmla="val 85163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7835900" y="1600200"/>
            <a:ext cx="1308100" cy="1430338"/>
            <a:chOff x="4936" y="1008"/>
            <a:chExt cx="824" cy="901"/>
          </a:xfrm>
        </p:grpSpPr>
        <p:pic>
          <p:nvPicPr>
            <p:cNvPr id="24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88" y="1008"/>
              <a:ext cx="672" cy="414"/>
            </a:xfrm>
            <a:prstGeom prst="rect">
              <a:avLst/>
            </a:prstGeom>
            <a:noFill/>
          </p:spPr>
        </p:pic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 rot="20100000">
              <a:off x="4936" y="1430"/>
              <a:ext cx="347" cy="96"/>
            </a:xfrm>
            <a:prstGeom prst="rightArrow">
              <a:avLst>
                <a:gd name="adj1" fmla="val 50000"/>
                <a:gd name="adj2" fmla="val 90365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 rot="18765374">
              <a:off x="4940" y="1618"/>
              <a:ext cx="491" cy="92"/>
            </a:xfrm>
            <a:prstGeom prst="rightArrow">
              <a:avLst>
                <a:gd name="adj1" fmla="val 50000"/>
                <a:gd name="adj2" fmla="val 133424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137" y="1104"/>
              <a:ext cx="573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5F874"/>
                  </a:solidFill>
                  <a:latin typeface="Calibri"/>
                </a:rPr>
                <a:t>optimize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152400" y="2719391"/>
            <a:ext cx="3886200" cy="1277939"/>
            <a:chOff x="336" y="1713"/>
            <a:chExt cx="2688" cy="805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36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*a = ~ 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920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~ = *b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 rot="18900000">
              <a:off x="1960" y="1713"/>
              <a:ext cx="112" cy="593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2700000">
              <a:off x="1241" y="1690"/>
              <a:ext cx="112" cy="657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" name="Picture 43" descr="MCj0254374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1163" y="3902075"/>
            <a:ext cx="1265237" cy="682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51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2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6171801" y="2419348"/>
              <a:ext cx="1829201" cy="1244599"/>
              <a:chOff x="2171" y="1441"/>
              <a:chExt cx="1285" cy="830"/>
            </a:xfrm>
          </p:grpSpPr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 Not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37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5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Definitely</a:t>
                </a:r>
                <a:endParaRPr lang="en-CA" sz="1800" dirty="0">
                  <a:latin typeface="Calibri"/>
                </a:endParaRPr>
              </a:p>
            </p:txBody>
          </p:sp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54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>
                    <a:latin typeface="Calibri"/>
                  </a:rPr>
                  <a:t>Maybe</a:t>
                </a:r>
                <a:endParaRPr lang="en-CA" sz="1800" dirty="0">
                  <a:latin typeface="Calibri"/>
                </a:endParaRPr>
              </a:p>
            </p:txBody>
          </p:sp>
        </p:grpSp>
        <p:sp>
          <p:nvSpPr>
            <p:cNvPr id="35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Potential advantage of Probabilistic Pointer Analysis:</a:t>
            </a:r>
          </a:p>
          <a:p>
            <a:pPr lvl="1"/>
            <a:r>
              <a:rPr lang="en-US" dirty="0"/>
              <a:t>it doesn’t need to be safe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143000" y="1676400"/>
            <a:ext cx="1828800" cy="1447800"/>
          </a:xfrm>
          <a:prstGeom prst="flowChartDocument">
            <a:avLst/>
          </a:prstGeom>
          <a:solidFill>
            <a:srgbClr val="FFFF00">
              <a:alpha val="30000"/>
            </a:srgb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6100" y="1600200"/>
            <a:ext cx="1028700" cy="881063"/>
          </a:xfrm>
          <a:prstGeom prst="rect">
            <a:avLst/>
          </a:prstGeo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*a = ~</a:t>
            </a:r>
          </a:p>
          <a:p>
            <a:pPr algn="ctr"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~ = *b</a:t>
            </a:r>
            <a:endParaRPr lang="en-CA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2400" y="1524000"/>
            <a:ext cx="4038600" cy="27432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33"/>
          <p:cNvGrpSpPr/>
          <p:nvPr/>
        </p:nvGrpSpPr>
        <p:grpSpPr>
          <a:xfrm>
            <a:off x="5943600" y="2209800"/>
            <a:ext cx="2362200" cy="1676400"/>
            <a:chOff x="5943600" y="2209800"/>
            <a:chExt cx="2362200" cy="1676400"/>
          </a:xfrm>
        </p:grpSpPr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6171801" y="2419350"/>
              <a:ext cx="1829201" cy="1232604"/>
              <a:chOff x="2171" y="1441"/>
              <a:chExt cx="1285" cy="822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2171" y="1729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dirty="0"/>
                  <a:t> = 0.0</a:t>
                </a:r>
                <a:endParaRPr lang="en-CA" dirty="0"/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171" y="1441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dirty="0"/>
                  <a:t> = 1.0</a:t>
                </a:r>
                <a:endParaRPr lang="en-CA" dirty="0"/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2171" y="2017"/>
                <a:ext cx="1285" cy="24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3399"/>
                    </a:solidFill>
                  </a:rPr>
                  <a:t>0.0 &lt; </a:t>
                </a:r>
                <a:r>
                  <a:rPr lang="en-US" b="1" i="1" dirty="0">
                    <a:solidFill>
                      <a:srgbClr val="FF3399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b="1" dirty="0">
                    <a:solidFill>
                      <a:srgbClr val="FF3399"/>
                    </a:solidFill>
                  </a:rPr>
                  <a:t> &lt; 1.0</a:t>
                </a:r>
                <a:endParaRPr lang="en-CA" b="1" dirty="0">
                  <a:solidFill>
                    <a:srgbClr val="FF3399"/>
                  </a:solidFill>
                </a:endParaRPr>
              </a:p>
            </p:txBody>
          </p:sp>
        </p:grp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943600" y="2209800"/>
              <a:ext cx="2362200" cy="1676400"/>
            </a:xfrm>
            <a:prstGeom prst="flowChartTerminator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32"/>
          <p:cNvGrpSpPr/>
          <p:nvPr/>
        </p:nvGrpSpPr>
        <p:grpSpPr>
          <a:xfrm>
            <a:off x="4267200" y="2209800"/>
            <a:ext cx="1600200" cy="1219200"/>
            <a:chOff x="4267200" y="2209800"/>
            <a:chExt cx="1600200" cy="1219200"/>
          </a:xfrm>
        </p:grpSpPr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4343400" y="3276600"/>
              <a:ext cx="1447800" cy="152400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267200" y="2209800"/>
              <a:ext cx="1600200" cy="990600"/>
            </a:xfrm>
            <a:prstGeom prst="flowChartAlternateProcess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rgbClr val="FF3399"/>
                  </a:solidFill>
                  <a:latin typeface="Calibri"/>
                </a:rPr>
                <a:t>Probabilistic</a:t>
              </a:r>
            </a:p>
            <a:p>
              <a:pPr algn="ctr"/>
              <a:r>
                <a:rPr lang="en-US" sz="2000" b="0" dirty="0">
                  <a:solidFill>
                    <a:srgbClr val="FF3399"/>
                  </a:solidFill>
                  <a:latin typeface="Calibri"/>
                </a:rPr>
                <a:t>Pointer</a:t>
              </a:r>
            </a:p>
            <a:p>
              <a:pPr algn="ctr"/>
              <a:r>
                <a:rPr lang="en-US" sz="2000" b="0" dirty="0">
                  <a:solidFill>
                    <a:srgbClr val="FF3399"/>
                  </a:solidFill>
                  <a:latin typeface="Calibri"/>
                </a:rPr>
                <a:t>Analysis</a:t>
              </a:r>
            </a:p>
          </p:txBody>
        </p:sp>
      </p:grpSp>
      <p:sp>
        <p:nvSpPr>
          <p:cNvPr id="22" name="AutoShape 24"/>
          <p:cNvSpPr>
            <a:spLocks noChangeArrowheads="1"/>
          </p:cNvSpPr>
          <p:nvPr/>
        </p:nvSpPr>
        <p:spPr bwMode="auto">
          <a:xfrm rot="1500000">
            <a:off x="7634288" y="3641725"/>
            <a:ext cx="665163" cy="195263"/>
          </a:xfrm>
          <a:prstGeom prst="rightArrow">
            <a:avLst>
              <a:gd name="adj1" fmla="val 50000"/>
              <a:gd name="adj2" fmla="val 85163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7835900" y="1600200"/>
            <a:ext cx="1308100" cy="1430338"/>
            <a:chOff x="4936" y="1008"/>
            <a:chExt cx="824" cy="901"/>
          </a:xfrm>
        </p:grpSpPr>
        <p:pic>
          <p:nvPicPr>
            <p:cNvPr id="24" name="Picture 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8" y="1008"/>
              <a:ext cx="672" cy="414"/>
            </a:xfrm>
            <a:prstGeom prst="rect">
              <a:avLst/>
            </a:prstGeom>
            <a:noFill/>
          </p:spPr>
        </p:pic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 rot="20100000">
              <a:off x="4936" y="1430"/>
              <a:ext cx="347" cy="96"/>
            </a:xfrm>
            <a:prstGeom prst="rightArrow">
              <a:avLst>
                <a:gd name="adj1" fmla="val 50000"/>
                <a:gd name="adj2" fmla="val 90365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 rot="18765374">
              <a:off x="4940" y="1618"/>
              <a:ext cx="491" cy="92"/>
            </a:xfrm>
            <a:prstGeom prst="rightArrow">
              <a:avLst>
                <a:gd name="adj1" fmla="val 50000"/>
                <a:gd name="adj2" fmla="val 133424"/>
              </a:avLst>
            </a:prstGeom>
            <a:solidFill>
              <a:srgbClr val="00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137" y="1104"/>
              <a:ext cx="573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F5F874"/>
                  </a:solidFill>
                  <a:latin typeface="Calibri"/>
                </a:rPr>
                <a:t>optimize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152400" y="2719391"/>
            <a:ext cx="3886200" cy="1277939"/>
            <a:chOff x="336" y="1713"/>
            <a:chExt cx="2688" cy="805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36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*a = ~ 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920" y="2227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~ = *b</a:t>
              </a:r>
              <a:endParaRPr lang="en-CA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 rot="18900000">
              <a:off x="1960" y="1713"/>
              <a:ext cx="112" cy="593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2700000">
              <a:off x="1241" y="1690"/>
              <a:ext cx="112" cy="657"/>
            </a:xfrm>
            <a:prstGeom prst="downArrow">
              <a:avLst>
                <a:gd name="adj1" fmla="val 50000"/>
                <a:gd name="adj2" fmla="val 1437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" name="Picture 43" descr="MCj025437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31163" y="3902075"/>
            <a:ext cx="1265237" cy="682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675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PPA 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Accurate points-to probability information</a:t>
            </a:r>
          </a:p>
          <a:p>
            <a:pPr lvl="1"/>
            <a:r>
              <a:rPr lang="en-US" dirty="0"/>
              <a:t>at every static pointer dereference</a:t>
            </a:r>
          </a:p>
          <a:p>
            <a:r>
              <a:rPr lang="en-US" dirty="0">
                <a:solidFill>
                  <a:srgbClr val="0000FF"/>
                </a:solidFill>
              </a:rPr>
              <a:t>Scalable analysis </a:t>
            </a:r>
          </a:p>
          <a:p>
            <a:pPr lvl="1"/>
            <a:r>
              <a:rPr lang="en-US" dirty="0"/>
              <a:t>Goal: entire SPEC integer benchmark suite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scalability/accuracy tradeoff</a:t>
            </a:r>
          </a:p>
          <a:p>
            <a:pPr lvl="1"/>
            <a:r>
              <a:rPr lang="en-US" dirty="0"/>
              <a:t>through flexible static memory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i="1" dirty="0">
                <a:solidFill>
                  <a:srgbClr val="0000FF"/>
                </a:solidFill>
              </a:rPr>
              <a:t>Improve our understanding of programs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9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Fixed</a:t>
            </a:r>
            <a:r>
              <a:rPr lang="en-US" dirty="0"/>
              <a:t>:</a:t>
            </a:r>
          </a:p>
          <a:p>
            <a:r>
              <a:rPr lang="en-US" dirty="0"/>
              <a:t> Bottom Up / Top Down Approach</a:t>
            </a:r>
          </a:p>
          <a:p>
            <a:r>
              <a:rPr lang="en-US" dirty="0"/>
              <a:t> Linear transfer functions (for scalability)</a:t>
            </a:r>
          </a:p>
          <a:p>
            <a:r>
              <a:rPr lang="en-US" dirty="0"/>
              <a:t> One-level context and flow sensitive</a:t>
            </a:r>
          </a:p>
          <a:p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0000FF"/>
                </a:solidFill>
              </a:rPr>
              <a:t>Flexible</a:t>
            </a:r>
            <a:r>
              <a:rPr lang="en-US" dirty="0"/>
              <a:t>:</a:t>
            </a:r>
          </a:p>
          <a:p>
            <a:r>
              <a:rPr lang="en-US" dirty="0"/>
              <a:t>Edge profiling (or static prediction)</a:t>
            </a:r>
          </a:p>
          <a:p>
            <a:r>
              <a:rPr lang="en-US" dirty="0"/>
              <a:t>Safe (or unsafe)</a:t>
            </a:r>
          </a:p>
          <a:p>
            <a:r>
              <a:rPr lang="en-US" dirty="0"/>
              <a:t>Field sensitive (or field insensitive)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64A0D-7DF3-4C21-BCB2-C649D4416D9B}"/>
                  </a:ext>
                </a:extLst>
              </p14:cNvPr>
              <p14:cNvContentPartPr/>
              <p14:nvPr/>
            </p14:nvContentPartPr>
            <p14:xfrm>
              <a:off x="840240" y="4736160"/>
              <a:ext cx="2216160" cy="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64A0D-7DF3-4C21-BCB2-C649D4416D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880" y="4726800"/>
                <a:ext cx="223488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380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71257-D2F8-4A34-BA4A-2D8AD98282DF}" type="slidenum">
              <a:rPr lang="en-US"/>
              <a:pPr/>
              <a:t>37</a:t>
            </a:fld>
            <a:endParaRPr 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98500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Points-To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143000"/>
            <a:ext cx="3429000" cy="5045075"/>
            <a:chOff x="1824" y="912"/>
            <a:chExt cx="1968" cy="1584"/>
          </a:xfrm>
        </p:grpSpPr>
        <p:sp>
          <p:nvSpPr>
            <p:cNvPr id="579588" name="AutoShape 4"/>
            <p:cNvSpPr>
              <a:spLocks noChangeArrowheads="1"/>
            </p:cNvSpPr>
            <p:nvPr/>
          </p:nvSpPr>
          <p:spPr bwMode="auto">
            <a:xfrm>
              <a:off x="1824" y="912"/>
              <a:ext cx="1968" cy="1584"/>
            </a:xfrm>
            <a:prstGeom prst="foldedCorner">
              <a:avLst>
                <a:gd name="adj" fmla="val 12500"/>
              </a:avLst>
            </a:prstGeom>
            <a:solidFill>
              <a:srgbClr val="EFF9FF"/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79589" name="Text Box 5"/>
            <p:cNvSpPr txBox="1">
              <a:spLocks noChangeArrowheads="1"/>
            </p:cNvSpPr>
            <p:nvPr/>
          </p:nvSpPr>
          <p:spPr bwMode="auto">
            <a:xfrm>
              <a:off x="1873" y="912"/>
              <a:ext cx="1919" cy="15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200" b="0" dirty="0" err="1"/>
                <a:t>int</a:t>
              </a:r>
              <a:r>
                <a:rPr lang="en-US" sz="2200" b="0" dirty="0"/>
                <a:t> x, y, z, *b = &amp;x;</a:t>
              </a:r>
            </a:p>
            <a:p>
              <a:r>
                <a:rPr lang="en-US" sz="1600" b="0" dirty="0"/>
                <a:t>void</a:t>
              </a:r>
              <a:r>
                <a:rPr lang="en-US" sz="2400" b="0" dirty="0"/>
                <a:t> </a:t>
              </a:r>
              <a:r>
                <a:rPr lang="en-US" sz="2200" b="0" dirty="0" err="1"/>
                <a:t>foo</a:t>
              </a:r>
              <a:r>
                <a:rPr lang="en-US" sz="2200" b="0" dirty="0"/>
                <a:t>(</a:t>
              </a:r>
              <a:r>
                <a:rPr lang="en-US" sz="2200" b="0" dirty="0" err="1"/>
                <a:t>int</a:t>
              </a:r>
              <a:r>
                <a:rPr lang="en-US" sz="2200" b="0" dirty="0"/>
                <a:t> *a) </a:t>
              </a:r>
              <a:r>
                <a:rPr lang="en-US" sz="1400" b="0" dirty="0"/>
                <a:t>{</a:t>
              </a:r>
            </a:p>
            <a:p>
              <a:endParaRPr lang="en-US" sz="1400" b="0" dirty="0"/>
            </a:p>
            <a:p>
              <a:r>
                <a:rPr lang="en-US" sz="2200" b="0" dirty="0"/>
                <a:t>   if(…) </a:t>
              </a:r>
            </a:p>
            <a:p>
              <a:r>
                <a:rPr lang="en-US" sz="2200" b="0" dirty="0"/>
                <a:t>      b = &amp;y;</a:t>
              </a:r>
            </a:p>
            <a:p>
              <a:endParaRPr lang="en-US" sz="1400" b="0" dirty="0"/>
            </a:p>
            <a:p>
              <a:r>
                <a:rPr lang="en-US" sz="2200" b="0" dirty="0"/>
                <a:t>   if(…)</a:t>
              </a:r>
            </a:p>
            <a:p>
              <a:r>
                <a:rPr lang="en-US" sz="2200" b="0" dirty="0"/>
                <a:t>      a = &amp;z;</a:t>
              </a:r>
            </a:p>
            <a:p>
              <a:r>
                <a:rPr lang="en-US" sz="2200" b="0" dirty="0"/>
                <a:t>   else(…)  </a:t>
              </a:r>
            </a:p>
            <a:p>
              <a:r>
                <a:rPr lang="en-US" sz="2200" b="0" dirty="0"/>
                <a:t>      a = b; 	</a:t>
              </a:r>
            </a:p>
            <a:p>
              <a:r>
                <a:rPr lang="en-US" sz="2200" b="0" dirty="0"/>
                <a:t> </a:t>
              </a:r>
            </a:p>
            <a:p>
              <a:r>
                <a:rPr lang="en-US" sz="2200" b="0" dirty="0"/>
                <a:t>   while(…) {</a:t>
              </a:r>
            </a:p>
            <a:p>
              <a:r>
                <a:rPr lang="en-US" sz="2200" b="0" dirty="0"/>
                <a:t>      x = *a;</a:t>
              </a:r>
              <a:r>
                <a:rPr lang="en-US" sz="2200" b="0" dirty="0">
                  <a:solidFill>
                    <a:srgbClr val="FF3300"/>
                  </a:solidFill>
                </a:rPr>
                <a:t> </a:t>
              </a:r>
            </a:p>
            <a:p>
              <a:r>
                <a:rPr lang="en-US" sz="2200" b="0" dirty="0"/>
                <a:t>      …</a:t>
              </a:r>
            </a:p>
            <a:p>
              <a:r>
                <a:rPr lang="en-US" sz="1400" b="0" dirty="0"/>
                <a:t>     }</a:t>
              </a:r>
            </a:p>
            <a:p>
              <a:r>
                <a:rPr lang="en-US" sz="1400" b="0" dirty="0"/>
                <a:t>} </a:t>
              </a:r>
            </a:p>
          </p:txBody>
        </p:sp>
      </p:grp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5738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y</a:t>
            </a:r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auto">
          <a:xfrm>
            <a:off x="7948613" y="4419600"/>
            <a:ext cx="509587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/>
              <a:t>UND</a:t>
            </a:r>
          </a:p>
        </p:txBody>
      </p:sp>
      <p:sp>
        <p:nvSpPr>
          <p:cNvPr id="579592" name="Oval 8"/>
          <p:cNvSpPr>
            <a:spLocks noChangeArrowheads="1"/>
          </p:cNvSpPr>
          <p:nvPr/>
        </p:nvSpPr>
        <p:spPr bwMode="auto">
          <a:xfrm>
            <a:off x="6705600" y="2895600"/>
            <a:ext cx="5826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a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6881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z</a:t>
            </a:r>
          </a:p>
        </p:txBody>
      </p:sp>
      <p:sp>
        <p:nvSpPr>
          <p:cNvPr id="579594" name="Oval 10"/>
          <p:cNvSpPr>
            <a:spLocks noChangeArrowheads="1"/>
          </p:cNvSpPr>
          <p:nvPr/>
        </p:nvSpPr>
        <p:spPr bwMode="auto">
          <a:xfrm>
            <a:off x="5486400" y="2895600"/>
            <a:ext cx="5826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b</a:t>
            </a:r>
          </a:p>
        </p:txBody>
      </p:sp>
      <p:sp>
        <p:nvSpPr>
          <p:cNvPr id="579595" name="Line 11"/>
          <p:cNvSpPr>
            <a:spLocks noChangeShapeType="1"/>
          </p:cNvSpPr>
          <p:nvPr/>
        </p:nvSpPr>
        <p:spPr bwMode="auto">
          <a:xfrm flipH="1">
            <a:off x="4876800" y="3429000"/>
            <a:ext cx="838200" cy="990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596" name="Line 12"/>
          <p:cNvSpPr>
            <a:spLocks noChangeShapeType="1"/>
          </p:cNvSpPr>
          <p:nvPr/>
        </p:nvSpPr>
        <p:spPr bwMode="auto">
          <a:xfrm>
            <a:off x="7010400" y="3429000"/>
            <a:ext cx="1143000" cy="990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597" name="AutoShape 13"/>
          <p:cNvSpPr>
            <a:spLocks noChangeArrowheads="1"/>
          </p:cNvSpPr>
          <p:nvPr/>
        </p:nvSpPr>
        <p:spPr bwMode="auto">
          <a:xfrm>
            <a:off x="76200" y="19050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598" name="AutoShape 14"/>
          <p:cNvSpPr>
            <a:spLocks noChangeArrowheads="1"/>
          </p:cNvSpPr>
          <p:nvPr/>
        </p:nvSpPr>
        <p:spPr bwMode="auto">
          <a:xfrm>
            <a:off x="76200" y="2743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 flipH="1">
            <a:off x="4876800" y="3429000"/>
            <a:ext cx="838200" cy="990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00" name="AutoShape 16"/>
          <p:cNvSpPr>
            <a:spLocks noChangeArrowheads="1"/>
          </p:cNvSpPr>
          <p:nvPr/>
        </p:nvSpPr>
        <p:spPr bwMode="auto">
          <a:xfrm>
            <a:off x="152400" y="4343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601" name="Line 17"/>
          <p:cNvSpPr>
            <a:spLocks noChangeShapeType="1"/>
          </p:cNvSpPr>
          <p:nvPr/>
        </p:nvSpPr>
        <p:spPr bwMode="auto">
          <a:xfrm flipH="1">
            <a:off x="6096000" y="3429000"/>
            <a:ext cx="8382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02" name="Line 18"/>
          <p:cNvSpPr>
            <a:spLocks noChangeShapeType="1"/>
          </p:cNvSpPr>
          <p:nvPr/>
        </p:nvSpPr>
        <p:spPr bwMode="auto">
          <a:xfrm flipH="1">
            <a:off x="4953000" y="3429000"/>
            <a:ext cx="19050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03" name="Rectangle 19"/>
          <p:cNvSpPr>
            <a:spLocks noChangeArrowheads="1"/>
          </p:cNvSpPr>
          <p:nvPr/>
        </p:nvSpPr>
        <p:spPr bwMode="auto">
          <a:xfrm>
            <a:off x="4595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x</a:t>
            </a:r>
          </a:p>
        </p:txBody>
      </p:sp>
      <p:sp>
        <p:nvSpPr>
          <p:cNvPr id="579604" name="Line 20"/>
          <p:cNvSpPr>
            <a:spLocks noChangeShapeType="1"/>
          </p:cNvSpPr>
          <p:nvPr/>
        </p:nvSpPr>
        <p:spPr bwMode="auto">
          <a:xfrm>
            <a:off x="5791200" y="3429000"/>
            <a:ext cx="152400" cy="990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9605" name="Line 21"/>
          <p:cNvSpPr>
            <a:spLocks noChangeShapeType="1"/>
          </p:cNvSpPr>
          <p:nvPr/>
        </p:nvSpPr>
        <p:spPr bwMode="auto">
          <a:xfrm>
            <a:off x="6934200" y="3429000"/>
            <a:ext cx="1524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038600" y="1295400"/>
            <a:ext cx="4648200" cy="1447800"/>
            <a:chOff x="2544" y="3072"/>
            <a:chExt cx="2928" cy="912"/>
          </a:xfrm>
        </p:grpSpPr>
        <p:sp>
          <p:nvSpPr>
            <p:cNvPr id="579607" name="Oval 23"/>
            <p:cNvSpPr>
              <a:spLocks noChangeArrowheads="1"/>
            </p:cNvSpPr>
            <p:nvPr/>
          </p:nvSpPr>
          <p:spPr bwMode="auto">
            <a:xfrm>
              <a:off x="2631" y="3168"/>
              <a:ext cx="367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79608" name="Rectangle 24"/>
            <p:cNvSpPr>
              <a:spLocks noChangeArrowheads="1"/>
            </p:cNvSpPr>
            <p:nvPr/>
          </p:nvSpPr>
          <p:spPr bwMode="auto">
            <a:xfrm>
              <a:off x="2636" y="3600"/>
              <a:ext cx="32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79609" name="Text Box 25"/>
            <p:cNvSpPr txBox="1">
              <a:spLocks noChangeArrowheads="1"/>
            </p:cNvSpPr>
            <p:nvPr/>
          </p:nvSpPr>
          <p:spPr bwMode="auto">
            <a:xfrm>
              <a:off x="2998" y="3170"/>
              <a:ext cx="8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 pointer</a:t>
              </a:r>
            </a:p>
          </p:txBody>
        </p:sp>
        <p:sp>
          <p:nvSpPr>
            <p:cNvPr id="579610" name="Text Box 26"/>
            <p:cNvSpPr txBox="1">
              <a:spLocks noChangeArrowheads="1"/>
            </p:cNvSpPr>
            <p:nvPr/>
          </p:nvSpPr>
          <p:spPr bwMode="auto">
            <a:xfrm>
              <a:off x="2983" y="3602"/>
              <a:ext cx="11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 pointed at</a:t>
              </a:r>
            </a:p>
          </p:txBody>
        </p:sp>
        <p:sp>
          <p:nvSpPr>
            <p:cNvPr id="579611" name="Rectangle 27"/>
            <p:cNvSpPr>
              <a:spLocks noChangeArrowheads="1"/>
            </p:cNvSpPr>
            <p:nvPr/>
          </p:nvSpPr>
          <p:spPr bwMode="auto">
            <a:xfrm>
              <a:off x="2544" y="3072"/>
              <a:ext cx="2928" cy="91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12" name="Line 28"/>
            <p:cNvSpPr>
              <a:spLocks noChangeShapeType="1"/>
            </p:cNvSpPr>
            <p:nvPr/>
          </p:nvSpPr>
          <p:spPr bwMode="auto">
            <a:xfrm>
              <a:off x="4224" y="3216"/>
              <a:ext cx="24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613" name="Line 29"/>
            <p:cNvSpPr>
              <a:spLocks noChangeShapeType="1"/>
            </p:cNvSpPr>
            <p:nvPr/>
          </p:nvSpPr>
          <p:spPr bwMode="auto">
            <a:xfrm>
              <a:off x="4224" y="3648"/>
              <a:ext cx="24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614" name="Text Box 30"/>
            <p:cNvSpPr txBox="1">
              <a:spLocks noChangeArrowheads="1"/>
            </p:cNvSpPr>
            <p:nvPr/>
          </p:nvSpPr>
          <p:spPr bwMode="auto">
            <a:xfrm>
              <a:off x="4656" y="3169"/>
              <a:ext cx="768" cy="22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/>
                <a:t>Definitely</a:t>
              </a:r>
              <a:endParaRPr lang="en-CA"/>
            </a:p>
          </p:txBody>
        </p:sp>
        <p:sp>
          <p:nvSpPr>
            <p:cNvPr id="579615" name="Text Box 31"/>
            <p:cNvSpPr txBox="1">
              <a:spLocks noChangeArrowheads="1"/>
            </p:cNvSpPr>
            <p:nvPr/>
          </p:nvSpPr>
          <p:spPr bwMode="auto">
            <a:xfrm>
              <a:off x="4656" y="3620"/>
              <a:ext cx="768" cy="22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/>
                <a:t>Maybe</a:t>
              </a:r>
              <a:endParaRPr lang="en-CA"/>
            </a:p>
          </p:txBody>
        </p:sp>
        <p:sp>
          <p:nvSpPr>
            <p:cNvPr id="579616" name="Text Box 32"/>
            <p:cNvSpPr txBox="1">
              <a:spLocks noChangeArrowheads="1"/>
            </p:cNvSpPr>
            <p:nvPr/>
          </p:nvSpPr>
          <p:spPr bwMode="auto">
            <a:xfrm>
              <a:off x="4416" y="312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</a:t>
              </a:r>
            </a:p>
          </p:txBody>
        </p:sp>
        <p:sp>
          <p:nvSpPr>
            <p:cNvPr id="579617" name="Text Box 33"/>
            <p:cNvSpPr txBox="1">
              <a:spLocks noChangeArrowheads="1"/>
            </p:cNvSpPr>
            <p:nvPr/>
          </p:nvSpPr>
          <p:spPr bwMode="auto">
            <a:xfrm>
              <a:off x="4416" y="36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</a:t>
              </a:r>
            </a:p>
          </p:txBody>
        </p:sp>
      </p:grpSp>
      <p:sp>
        <p:nvSpPr>
          <p:cNvPr id="579618" name="AutoShape 34"/>
          <p:cNvSpPr>
            <a:spLocks noChangeArrowheads="1"/>
          </p:cNvSpPr>
          <p:nvPr/>
        </p:nvSpPr>
        <p:spPr bwMode="auto">
          <a:xfrm>
            <a:off x="4191000" y="5576367"/>
            <a:ext cx="4572000" cy="455065"/>
          </a:xfrm>
          <a:prstGeom prst="roundRect">
            <a:avLst>
              <a:gd name="adj" fmla="val 222"/>
            </a:avLst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 anchor="ctr">
            <a:spAutoFit/>
          </a:bodyPr>
          <a:lstStyle/>
          <a:p>
            <a:pPr algn="ctr" defTabSz="828675" eaLnBrk="1">
              <a:spcBef>
                <a:spcPts val="638"/>
              </a:spcBef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sz="2000" dirty="0">
                <a:solidFill>
                  <a:srgbClr val="FF3399"/>
                </a:solidFill>
                <a:latin typeface="Calibri"/>
              </a:rPr>
              <a:t>Results are inconclusive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endParaRPr lang="en-GB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79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7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7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7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579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7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7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7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nimBg="1"/>
      <p:bldP spid="579591" grpId="0" animBg="1"/>
      <p:bldP spid="579592" grpId="0" animBg="1"/>
      <p:bldP spid="579593" grpId="0" animBg="1"/>
      <p:bldP spid="579594" grpId="0" animBg="1"/>
      <p:bldP spid="579595" grpId="0" animBg="1"/>
      <p:bldP spid="579595" grpId="1" animBg="1"/>
      <p:bldP spid="579596" grpId="0" animBg="1"/>
      <p:bldP spid="579596" grpId="1" animBg="1"/>
      <p:bldP spid="579597" grpId="0" animBg="1"/>
      <p:bldP spid="579597" grpId="1" animBg="1"/>
      <p:bldP spid="579598" grpId="0" animBg="1"/>
      <p:bldP spid="579598" grpId="1" animBg="1"/>
      <p:bldP spid="579599" grpId="0" animBg="1"/>
      <p:bldP spid="579600" grpId="0" animBg="1"/>
      <p:bldP spid="579601" grpId="0" animBg="1"/>
      <p:bldP spid="579602" grpId="0" animBg="1"/>
      <p:bldP spid="579603" grpId="0" animBg="1"/>
      <p:bldP spid="579604" grpId="0" animBg="1"/>
      <p:bldP spid="579605" grpId="0" animBg="1"/>
      <p:bldP spid="5796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304BB3-68BE-4139-9BD5-DBF5EC159548}" type="slidenum">
              <a:rPr lang="en-US"/>
              <a:pPr/>
              <a:t>38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22300"/>
          </a:xfrm>
        </p:spPr>
        <p:txBody>
          <a:bodyPr>
            <a:normAutofit fontScale="90000"/>
          </a:bodyPr>
          <a:lstStyle/>
          <a:p>
            <a:r>
              <a:rPr lang="en-US" sz="4000"/>
              <a:t>Probabilistic Points-To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143000"/>
            <a:ext cx="3429000" cy="5045075"/>
            <a:chOff x="1824" y="912"/>
            <a:chExt cx="1968" cy="1584"/>
          </a:xfrm>
        </p:grpSpPr>
        <p:sp>
          <p:nvSpPr>
            <p:cNvPr id="581636" name="AutoShape 4"/>
            <p:cNvSpPr>
              <a:spLocks noChangeArrowheads="1"/>
            </p:cNvSpPr>
            <p:nvPr/>
          </p:nvSpPr>
          <p:spPr bwMode="auto">
            <a:xfrm>
              <a:off x="1824" y="912"/>
              <a:ext cx="1968" cy="1584"/>
            </a:xfrm>
            <a:prstGeom prst="foldedCorner">
              <a:avLst>
                <a:gd name="adj" fmla="val 12500"/>
              </a:avLst>
            </a:prstGeom>
            <a:solidFill>
              <a:srgbClr val="EFF9FF"/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81637" name="Text Box 5"/>
            <p:cNvSpPr txBox="1">
              <a:spLocks noChangeArrowheads="1"/>
            </p:cNvSpPr>
            <p:nvPr/>
          </p:nvSpPr>
          <p:spPr bwMode="auto">
            <a:xfrm>
              <a:off x="1873" y="912"/>
              <a:ext cx="1919" cy="15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200" b="0" dirty="0" err="1"/>
                <a:t>int</a:t>
              </a:r>
              <a:r>
                <a:rPr lang="en-US" sz="2200" b="0" dirty="0"/>
                <a:t> x, y, z, *b = &amp;x;</a:t>
              </a:r>
            </a:p>
            <a:p>
              <a:r>
                <a:rPr lang="en-US" sz="1600" b="0" dirty="0"/>
                <a:t>void</a:t>
              </a:r>
              <a:r>
                <a:rPr lang="en-US" sz="2400" b="0" dirty="0"/>
                <a:t> </a:t>
              </a:r>
              <a:r>
                <a:rPr lang="en-US" sz="2200" b="0" dirty="0" err="1"/>
                <a:t>foo</a:t>
              </a:r>
              <a:r>
                <a:rPr lang="en-US" sz="2200" b="0" dirty="0"/>
                <a:t>(</a:t>
              </a:r>
              <a:r>
                <a:rPr lang="en-US" sz="2200" b="0" dirty="0" err="1"/>
                <a:t>int</a:t>
              </a:r>
              <a:r>
                <a:rPr lang="en-US" sz="2200" b="0" dirty="0"/>
                <a:t> *a) </a:t>
              </a:r>
              <a:r>
                <a:rPr lang="en-US" sz="1400" b="0" dirty="0"/>
                <a:t>{</a:t>
              </a:r>
            </a:p>
            <a:p>
              <a:endParaRPr lang="en-US" sz="1400" b="0" dirty="0"/>
            </a:p>
            <a:p>
              <a:r>
                <a:rPr lang="en-US" sz="2200" b="0" dirty="0"/>
                <a:t>   if(…) </a:t>
              </a:r>
            </a:p>
            <a:p>
              <a:r>
                <a:rPr lang="en-US" sz="2200" b="0" dirty="0"/>
                <a:t>      b = &amp;y;</a:t>
              </a:r>
            </a:p>
            <a:p>
              <a:endParaRPr lang="en-US" sz="1400" b="0" dirty="0"/>
            </a:p>
            <a:p>
              <a:r>
                <a:rPr lang="en-US" sz="2200" b="0" dirty="0"/>
                <a:t>   if(…)</a:t>
              </a:r>
            </a:p>
            <a:p>
              <a:r>
                <a:rPr lang="en-US" sz="2200" b="0" dirty="0"/>
                <a:t>      a = &amp;z;</a:t>
              </a:r>
            </a:p>
            <a:p>
              <a:r>
                <a:rPr lang="en-US" sz="2200" b="0" dirty="0"/>
                <a:t>   else  </a:t>
              </a:r>
            </a:p>
            <a:p>
              <a:r>
                <a:rPr lang="en-US" sz="2200" b="0" dirty="0"/>
                <a:t>      a = b; 	</a:t>
              </a:r>
            </a:p>
            <a:p>
              <a:r>
                <a:rPr lang="en-US" sz="2200" b="0" dirty="0"/>
                <a:t> </a:t>
              </a:r>
            </a:p>
            <a:p>
              <a:r>
                <a:rPr lang="en-US" sz="2200" b="0" dirty="0"/>
                <a:t>   while(…) {</a:t>
              </a:r>
            </a:p>
            <a:p>
              <a:r>
                <a:rPr lang="en-US" sz="2200" b="0" dirty="0"/>
                <a:t>      x = *a;</a:t>
              </a:r>
              <a:r>
                <a:rPr lang="en-US" sz="2200" b="0" dirty="0">
                  <a:solidFill>
                    <a:srgbClr val="FF3300"/>
                  </a:solidFill>
                </a:rPr>
                <a:t> </a:t>
              </a:r>
            </a:p>
            <a:p>
              <a:r>
                <a:rPr lang="en-US" sz="2200" b="0" dirty="0"/>
                <a:t>      …</a:t>
              </a:r>
            </a:p>
            <a:p>
              <a:r>
                <a:rPr lang="en-US" sz="1400" b="0" dirty="0"/>
                <a:t>     }</a:t>
              </a:r>
            </a:p>
            <a:p>
              <a:r>
                <a:rPr lang="en-US" sz="1400" b="0" dirty="0"/>
                <a:t>} </a:t>
              </a:r>
            </a:p>
          </p:txBody>
        </p:sp>
      </p:grp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5738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y</a:t>
            </a:r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7948613" y="4419600"/>
            <a:ext cx="509587" cy="457200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/>
              <a:t>UND</a:t>
            </a:r>
          </a:p>
        </p:txBody>
      </p:sp>
      <p:sp>
        <p:nvSpPr>
          <p:cNvPr id="581640" name="Oval 8"/>
          <p:cNvSpPr>
            <a:spLocks noChangeArrowheads="1"/>
          </p:cNvSpPr>
          <p:nvPr/>
        </p:nvSpPr>
        <p:spPr bwMode="auto">
          <a:xfrm>
            <a:off x="6705600" y="2895600"/>
            <a:ext cx="5826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a</a:t>
            </a:r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6881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z</a:t>
            </a:r>
          </a:p>
        </p:txBody>
      </p:sp>
      <p:sp>
        <p:nvSpPr>
          <p:cNvPr id="581642" name="Oval 10"/>
          <p:cNvSpPr>
            <a:spLocks noChangeArrowheads="1"/>
          </p:cNvSpPr>
          <p:nvPr/>
        </p:nvSpPr>
        <p:spPr bwMode="auto">
          <a:xfrm>
            <a:off x="5486400" y="2895600"/>
            <a:ext cx="582613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b</a:t>
            </a:r>
          </a:p>
        </p:txBody>
      </p:sp>
      <p:sp>
        <p:nvSpPr>
          <p:cNvPr id="581643" name="Line 11"/>
          <p:cNvSpPr>
            <a:spLocks noChangeShapeType="1"/>
          </p:cNvSpPr>
          <p:nvPr/>
        </p:nvSpPr>
        <p:spPr bwMode="auto">
          <a:xfrm flipH="1">
            <a:off x="4876800" y="3429000"/>
            <a:ext cx="838200" cy="990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44" name="Line 12"/>
          <p:cNvSpPr>
            <a:spLocks noChangeShapeType="1"/>
          </p:cNvSpPr>
          <p:nvPr/>
        </p:nvSpPr>
        <p:spPr bwMode="auto">
          <a:xfrm>
            <a:off x="7010400" y="3429000"/>
            <a:ext cx="1143000" cy="990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45" name="AutoShape 13"/>
          <p:cNvSpPr>
            <a:spLocks noChangeArrowheads="1"/>
          </p:cNvSpPr>
          <p:nvPr/>
        </p:nvSpPr>
        <p:spPr bwMode="auto">
          <a:xfrm>
            <a:off x="76200" y="19050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46" name="AutoShape 14"/>
          <p:cNvSpPr>
            <a:spLocks noChangeArrowheads="1"/>
          </p:cNvSpPr>
          <p:nvPr/>
        </p:nvSpPr>
        <p:spPr bwMode="auto">
          <a:xfrm>
            <a:off x="76200" y="2743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Line 15"/>
          <p:cNvSpPr>
            <a:spLocks noChangeShapeType="1"/>
          </p:cNvSpPr>
          <p:nvPr/>
        </p:nvSpPr>
        <p:spPr bwMode="auto">
          <a:xfrm flipH="1">
            <a:off x="4876800" y="3429000"/>
            <a:ext cx="838200" cy="990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48" name="AutoShape 16"/>
          <p:cNvSpPr>
            <a:spLocks noChangeArrowheads="1"/>
          </p:cNvSpPr>
          <p:nvPr/>
        </p:nvSpPr>
        <p:spPr bwMode="auto">
          <a:xfrm>
            <a:off x="152400" y="4343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49" name="Line 17"/>
          <p:cNvSpPr>
            <a:spLocks noChangeShapeType="1"/>
          </p:cNvSpPr>
          <p:nvPr/>
        </p:nvSpPr>
        <p:spPr bwMode="auto">
          <a:xfrm flipH="1">
            <a:off x="6096000" y="3429000"/>
            <a:ext cx="8382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50" name="Line 18"/>
          <p:cNvSpPr>
            <a:spLocks noChangeShapeType="1"/>
          </p:cNvSpPr>
          <p:nvPr/>
        </p:nvSpPr>
        <p:spPr bwMode="auto">
          <a:xfrm flipH="1">
            <a:off x="4953000" y="3429000"/>
            <a:ext cx="19050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51" name="Rectangle 19"/>
          <p:cNvSpPr>
            <a:spLocks noChangeArrowheads="1"/>
          </p:cNvSpPr>
          <p:nvPr/>
        </p:nvSpPr>
        <p:spPr bwMode="auto">
          <a:xfrm>
            <a:off x="4595813" y="4419600"/>
            <a:ext cx="509587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/>
              <a:t>x</a:t>
            </a:r>
          </a:p>
        </p:txBody>
      </p:sp>
      <p:sp>
        <p:nvSpPr>
          <p:cNvPr id="581652" name="Line 20"/>
          <p:cNvSpPr>
            <a:spLocks noChangeShapeType="1"/>
          </p:cNvSpPr>
          <p:nvPr/>
        </p:nvSpPr>
        <p:spPr bwMode="auto">
          <a:xfrm>
            <a:off x="5791200" y="3429000"/>
            <a:ext cx="152400" cy="990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53" name="Line 21"/>
          <p:cNvSpPr>
            <a:spLocks noChangeShapeType="1"/>
          </p:cNvSpPr>
          <p:nvPr/>
        </p:nvSpPr>
        <p:spPr bwMode="auto">
          <a:xfrm>
            <a:off x="6934200" y="3429000"/>
            <a:ext cx="1524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1654" name="Text Box 22"/>
          <p:cNvSpPr txBox="1">
            <a:spLocks noChangeArrowheads="1"/>
          </p:cNvSpPr>
          <p:nvPr/>
        </p:nvSpPr>
        <p:spPr bwMode="auto">
          <a:xfrm>
            <a:off x="1219200" y="2033588"/>
            <a:ext cx="25955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 3" pitchFamily="18" charset="2"/>
              </a:rPr>
              <a:t></a:t>
            </a:r>
            <a:r>
              <a:rPr 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0.1</a:t>
            </a:r>
            <a:r>
              <a:rPr lang="en-US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taken</a:t>
            </a:r>
            <a:r>
              <a:rPr 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en-US" sz="14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edge profile</a:t>
            </a:r>
            <a:r>
              <a:rPr 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</a:p>
        </p:txBody>
      </p:sp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211263" y="2947988"/>
            <a:ext cx="25955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 3" pitchFamily="18" charset="2"/>
              </a:rPr>
              <a:t></a:t>
            </a:r>
            <a:r>
              <a:rPr 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0.2</a:t>
            </a:r>
            <a:r>
              <a:rPr lang="en-US" sz="20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taken</a:t>
            </a:r>
            <a:r>
              <a:rPr 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en-US" sz="14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edge profile</a:t>
            </a:r>
            <a:r>
              <a:rPr 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038600" y="1295400"/>
            <a:ext cx="4648200" cy="1447800"/>
            <a:chOff x="2544" y="3072"/>
            <a:chExt cx="2928" cy="912"/>
          </a:xfrm>
        </p:grpSpPr>
        <p:sp>
          <p:nvSpPr>
            <p:cNvPr id="581657" name="Oval 25"/>
            <p:cNvSpPr>
              <a:spLocks noChangeArrowheads="1"/>
            </p:cNvSpPr>
            <p:nvPr/>
          </p:nvSpPr>
          <p:spPr bwMode="auto">
            <a:xfrm>
              <a:off x="2631" y="3168"/>
              <a:ext cx="367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81658" name="Rectangle 26"/>
            <p:cNvSpPr>
              <a:spLocks noChangeArrowheads="1"/>
            </p:cNvSpPr>
            <p:nvPr/>
          </p:nvSpPr>
          <p:spPr bwMode="auto">
            <a:xfrm>
              <a:off x="2636" y="3600"/>
              <a:ext cx="321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 b="0"/>
            </a:p>
          </p:txBody>
        </p:sp>
        <p:sp>
          <p:nvSpPr>
            <p:cNvPr id="581659" name="Text Box 27"/>
            <p:cNvSpPr txBox="1">
              <a:spLocks noChangeArrowheads="1"/>
            </p:cNvSpPr>
            <p:nvPr/>
          </p:nvSpPr>
          <p:spPr bwMode="auto">
            <a:xfrm>
              <a:off x="2998" y="3170"/>
              <a:ext cx="8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 pointer</a:t>
              </a:r>
            </a:p>
          </p:txBody>
        </p:sp>
        <p:sp>
          <p:nvSpPr>
            <p:cNvPr id="581660" name="Text Box 28"/>
            <p:cNvSpPr txBox="1">
              <a:spLocks noChangeArrowheads="1"/>
            </p:cNvSpPr>
            <p:nvPr/>
          </p:nvSpPr>
          <p:spPr bwMode="auto">
            <a:xfrm>
              <a:off x="2983" y="3602"/>
              <a:ext cx="11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 pointed at</a:t>
              </a:r>
            </a:p>
          </p:txBody>
        </p:sp>
        <p:sp>
          <p:nvSpPr>
            <p:cNvPr id="581661" name="Rectangle 29"/>
            <p:cNvSpPr>
              <a:spLocks noChangeArrowheads="1"/>
            </p:cNvSpPr>
            <p:nvPr/>
          </p:nvSpPr>
          <p:spPr bwMode="auto">
            <a:xfrm>
              <a:off x="2544" y="3072"/>
              <a:ext cx="2928" cy="91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662" name="Line 30"/>
            <p:cNvSpPr>
              <a:spLocks noChangeShapeType="1"/>
            </p:cNvSpPr>
            <p:nvPr/>
          </p:nvSpPr>
          <p:spPr bwMode="auto">
            <a:xfrm>
              <a:off x="4224" y="3216"/>
              <a:ext cx="24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663" name="Line 31"/>
            <p:cNvSpPr>
              <a:spLocks noChangeShapeType="1"/>
            </p:cNvSpPr>
            <p:nvPr/>
          </p:nvSpPr>
          <p:spPr bwMode="auto">
            <a:xfrm>
              <a:off x="4224" y="3648"/>
              <a:ext cx="240" cy="19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664" name="Text Box 32"/>
            <p:cNvSpPr txBox="1">
              <a:spLocks noChangeArrowheads="1"/>
            </p:cNvSpPr>
            <p:nvPr/>
          </p:nvSpPr>
          <p:spPr bwMode="auto">
            <a:xfrm>
              <a:off x="4656" y="3169"/>
              <a:ext cx="768" cy="22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/>
                <a:t>p = 1.0</a:t>
              </a:r>
              <a:endParaRPr lang="en-CA"/>
            </a:p>
          </p:txBody>
        </p:sp>
        <p:sp>
          <p:nvSpPr>
            <p:cNvPr id="581665" name="Text Box 33"/>
            <p:cNvSpPr txBox="1">
              <a:spLocks noChangeArrowheads="1"/>
            </p:cNvSpPr>
            <p:nvPr/>
          </p:nvSpPr>
          <p:spPr bwMode="auto">
            <a:xfrm>
              <a:off x="4656" y="3620"/>
              <a:ext cx="768" cy="22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/>
                <a:t>0.0&lt;p&lt; 1.0</a:t>
              </a:r>
              <a:endParaRPr lang="en-CA"/>
            </a:p>
          </p:txBody>
        </p:sp>
        <p:sp>
          <p:nvSpPr>
            <p:cNvPr id="581666" name="Text Box 34"/>
            <p:cNvSpPr txBox="1">
              <a:spLocks noChangeArrowheads="1"/>
            </p:cNvSpPr>
            <p:nvPr/>
          </p:nvSpPr>
          <p:spPr bwMode="auto">
            <a:xfrm>
              <a:off x="4416" y="312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</a:t>
              </a:r>
            </a:p>
          </p:txBody>
        </p:sp>
        <p:sp>
          <p:nvSpPr>
            <p:cNvPr id="581667" name="Text Box 35"/>
            <p:cNvSpPr txBox="1">
              <a:spLocks noChangeArrowheads="1"/>
            </p:cNvSpPr>
            <p:nvPr/>
          </p:nvSpPr>
          <p:spPr bwMode="auto">
            <a:xfrm>
              <a:off x="4416" y="36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/>
                <a:t>=</a:t>
              </a:r>
            </a:p>
          </p:txBody>
        </p:sp>
        <p:sp>
          <p:nvSpPr>
            <p:cNvPr id="581668" name="Text Box 36"/>
            <p:cNvSpPr txBox="1">
              <a:spLocks noChangeArrowheads="1"/>
            </p:cNvSpPr>
            <p:nvPr/>
          </p:nvSpPr>
          <p:spPr bwMode="auto">
            <a:xfrm>
              <a:off x="4260" y="3508"/>
              <a:ext cx="20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ahoma" pitchFamily="34" charset="0"/>
                </a:rPr>
                <a:t>p</a:t>
              </a:r>
            </a:p>
          </p:txBody>
        </p:sp>
      </p:grpSp>
      <p:sp>
        <p:nvSpPr>
          <p:cNvPr id="581669" name="Text Box 37"/>
          <p:cNvSpPr txBox="1">
            <a:spLocks noChangeArrowheads="1"/>
          </p:cNvSpPr>
          <p:nvPr/>
        </p:nvSpPr>
        <p:spPr bwMode="auto">
          <a:xfrm>
            <a:off x="5743575" y="3352800"/>
            <a:ext cx="5048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0.1</a:t>
            </a:r>
          </a:p>
        </p:txBody>
      </p:sp>
      <p:sp>
        <p:nvSpPr>
          <p:cNvPr id="581670" name="Text Box 38"/>
          <p:cNvSpPr txBox="1">
            <a:spLocks noChangeArrowheads="1"/>
          </p:cNvSpPr>
          <p:nvPr/>
        </p:nvSpPr>
        <p:spPr bwMode="auto">
          <a:xfrm>
            <a:off x="5133975" y="3352800"/>
            <a:ext cx="5048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Tahoma" pitchFamily="34" charset="0"/>
              </a:rPr>
              <a:t>0.9</a:t>
            </a:r>
          </a:p>
        </p:txBody>
      </p:sp>
      <p:sp>
        <p:nvSpPr>
          <p:cNvPr id="581671" name="Text Box 39"/>
          <p:cNvSpPr txBox="1">
            <a:spLocks noChangeArrowheads="1"/>
          </p:cNvSpPr>
          <p:nvPr/>
        </p:nvSpPr>
        <p:spPr bwMode="auto">
          <a:xfrm>
            <a:off x="6200775" y="3200400"/>
            <a:ext cx="6302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0.72</a:t>
            </a:r>
          </a:p>
        </p:txBody>
      </p:sp>
      <p:sp>
        <p:nvSpPr>
          <p:cNvPr id="581672" name="Text Box 40"/>
          <p:cNvSpPr txBox="1">
            <a:spLocks noChangeArrowheads="1"/>
          </p:cNvSpPr>
          <p:nvPr/>
        </p:nvSpPr>
        <p:spPr bwMode="auto">
          <a:xfrm>
            <a:off x="6248400" y="3976688"/>
            <a:ext cx="6302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0.08</a:t>
            </a:r>
          </a:p>
        </p:txBody>
      </p:sp>
      <p:sp>
        <p:nvSpPr>
          <p:cNvPr id="581673" name="Text Box 41"/>
          <p:cNvSpPr txBox="1">
            <a:spLocks noChangeArrowheads="1"/>
          </p:cNvSpPr>
          <p:nvPr/>
        </p:nvSpPr>
        <p:spPr bwMode="auto">
          <a:xfrm>
            <a:off x="6934200" y="3443288"/>
            <a:ext cx="50482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0.2</a:t>
            </a:r>
          </a:p>
        </p:txBody>
      </p:sp>
      <p:sp>
        <p:nvSpPr>
          <p:cNvPr id="581674" name="AutoShape 42"/>
          <p:cNvSpPr>
            <a:spLocks noChangeArrowheads="1"/>
          </p:cNvSpPr>
          <p:nvPr/>
        </p:nvSpPr>
        <p:spPr bwMode="auto">
          <a:xfrm>
            <a:off x="4267200" y="5622533"/>
            <a:ext cx="4419600" cy="362732"/>
          </a:xfrm>
          <a:prstGeom prst="roundRect">
            <a:avLst>
              <a:gd name="adj" fmla="val 222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1639" tIns="42452" rIns="81639" bIns="42452" anchor="ctr">
            <a:spAutoFit/>
          </a:bodyPr>
          <a:lstStyle/>
          <a:p>
            <a:pPr algn="ctr" defTabSz="828675" eaLnBrk="1">
              <a:spcBef>
                <a:spcPts val="638"/>
              </a:spcBef>
              <a:buClr>
                <a:srgbClr val="000000"/>
              </a:buClr>
              <a:buSzPct val="100000"/>
              <a:buFont typeface="Wingdings" pitchFamily="2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en-GB" dirty="0">
                <a:solidFill>
                  <a:srgbClr val="FF3399"/>
                </a:solidFill>
                <a:latin typeface="Calibri"/>
              </a:rPr>
              <a:t>Results provide more information</a:t>
            </a:r>
            <a:endParaRPr lang="en-GB" i="1" dirty="0">
              <a:solidFill>
                <a:srgbClr val="FF339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7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58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8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8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8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8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8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8" grpId="0" animBg="1"/>
      <p:bldP spid="581639" grpId="0" animBg="1"/>
      <p:bldP spid="581640" grpId="0" animBg="1"/>
      <p:bldP spid="581641" grpId="0" animBg="1"/>
      <p:bldP spid="581642" grpId="0" animBg="1"/>
      <p:bldP spid="581643" grpId="0" animBg="1"/>
      <p:bldP spid="581643" grpId="1" animBg="1"/>
      <p:bldP spid="581644" grpId="0" animBg="1"/>
      <p:bldP spid="581644" grpId="1" animBg="1"/>
      <p:bldP spid="581645" grpId="0" animBg="1"/>
      <p:bldP spid="581645" grpId="1" animBg="1"/>
      <p:bldP spid="581646" grpId="0" animBg="1"/>
      <p:bldP spid="581646" grpId="1" animBg="1"/>
      <p:bldP spid="581647" grpId="0" animBg="1"/>
      <p:bldP spid="581648" grpId="0" animBg="1"/>
      <p:bldP spid="581649" grpId="0" animBg="1"/>
      <p:bldP spid="581650" grpId="0" animBg="1"/>
      <p:bldP spid="581651" grpId="0" animBg="1"/>
      <p:bldP spid="581652" grpId="0" animBg="1"/>
      <p:bldP spid="581653" grpId="0" animBg="1"/>
      <p:bldP spid="581654" grpId="0"/>
      <p:bldP spid="581655" grpId="0"/>
      <p:bldP spid="581669" grpId="0"/>
      <p:bldP spid="581670" grpId="0"/>
      <p:bldP spid="581671" grpId="0"/>
      <p:bldP spid="581672" grpId="0"/>
      <p:bldP spid="581673" grpId="0"/>
      <p:bldP spid="5816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Pointer Analysis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Matrix-based, transfer function approach</a:t>
            </a:r>
          </a:p>
          <a:p>
            <a:pPr lvl="1"/>
            <a:r>
              <a:rPr lang="en-US" dirty="0"/>
              <a:t>SUIF/</a:t>
            </a:r>
            <a:r>
              <a:rPr lang="en-US" dirty="0" err="1"/>
              <a:t>Matlab</a:t>
            </a:r>
            <a:r>
              <a:rPr lang="en-US" dirty="0"/>
              <a:t> implementation</a:t>
            </a:r>
          </a:p>
          <a:p>
            <a:r>
              <a:rPr lang="en-US" dirty="0">
                <a:solidFill>
                  <a:srgbClr val="0000FF"/>
                </a:solidFill>
              </a:rPr>
              <a:t>Scales to the </a:t>
            </a:r>
            <a:r>
              <a:rPr lang="en-US" dirty="0" err="1">
                <a:solidFill>
                  <a:srgbClr val="0000FF"/>
                </a:solidFill>
              </a:rPr>
              <a:t>SPECint</a:t>
            </a:r>
            <a:r>
              <a:rPr lang="en-US" dirty="0">
                <a:solidFill>
                  <a:srgbClr val="0000FF"/>
                </a:solidFill>
              </a:rPr>
              <a:t> 95/2000 benchmarks</a:t>
            </a:r>
          </a:p>
          <a:p>
            <a:pPr lvl="1"/>
            <a:r>
              <a:rPr lang="en-US" dirty="0"/>
              <a:t>One-level context and flow sensitive</a:t>
            </a:r>
          </a:p>
          <a:p>
            <a:r>
              <a:rPr lang="en-US" dirty="0">
                <a:solidFill>
                  <a:srgbClr val="0000FF"/>
                </a:solidFill>
              </a:rPr>
              <a:t>As accurate as the most precise algorithms</a:t>
            </a:r>
          </a:p>
          <a:p>
            <a:r>
              <a:rPr lang="en-US" dirty="0"/>
              <a:t>Interesting result: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~90% of pointers tend to point to only one thing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C6DBEE-BF6A-4D0C-B000-4F7207D38993}"/>
                  </a:ext>
                </a:extLst>
              </p14:cNvPr>
              <p14:cNvContentPartPr/>
              <p14:nvPr/>
            </p14:nvContentPartPr>
            <p14:xfrm>
              <a:off x="1294560" y="5409360"/>
              <a:ext cx="2173320" cy="7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C6DBEE-BF6A-4D0C-B000-4F7207D389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200" y="5400000"/>
                <a:ext cx="219204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87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Many procedural languages have pointers</a:t>
            </a:r>
          </a:p>
          <a:p>
            <a:pPr lvl="1"/>
            <a:r>
              <a:rPr lang="en-US" dirty="0"/>
              <a:t>e.g., C or C++: </a:t>
            </a:r>
            <a:r>
              <a:rPr lang="en-US" dirty="0" err="1">
                <a:solidFill>
                  <a:srgbClr val="FF3399"/>
                </a:solidFill>
              </a:rPr>
              <a:t>int</a:t>
            </a:r>
            <a:r>
              <a:rPr lang="en-US" dirty="0">
                <a:solidFill>
                  <a:srgbClr val="FF3399"/>
                </a:solidFill>
              </a:rPr>
              <a:t> *p = &amp;x;</a:t>
            </a:r>
          </a:p>
          <a:p>
            <a:r>
              <a:rPr lang="en-US" dirty="0">
                <a:solidFill>
                  <a:srgbClr val="0000FF"/>
                </a:solidFill>
              </a:rPr>
              <a:t>Pointers are powerful and convenient</a:t>
            </a:r>
          </a:p>
          <a:p>
            <a:pPr lvl="1"/>
            <a:r>
              <a:rPr lang="en-US" dirty="0"/>
              <a:t>can build arbitrary data structures</a:t>
            </a:r>
          </a:p>
          <a:p>
            <a:r>
              <a:rPr lang="en-US" dirty="0">
                <a:solidFill>
                  <a:srgbClr val="0000FF"/>
                </a:solidFill>
              </a:rPr>
              <a:t>Pointers can also hinder compiler optimization</a:t>
            </a:r>
          </a:p>
          <a:p>
            <a:pPr lvl="1"/>
            <a:r>
              <a:rPr lang="en-US" dirty="0"/>
              <a:t>hard to know where pointers are pointing</a:t>
            </a:r>
          </a:p>
          <a:p>
            <a:pPr lvl="1"/>
            <a:r>
              <a:rPr lang="en-US" dirty="0"/>
              <a:t>must be conservative in their presence</a:t>
            </a:r>
          </a:p>
          <a:p>
            <a:r>
              <a:rPr lang="en-US" dirty="0">
                <a:solidFill>
                  <a:srgbClr val="0000FF"/>
                </a:solidFill>
              </a:rPr>
              <a:t>Has inspired much research</a:t>
            </a:r>
          </a:p>
          <a:p>
            <a:pPr lvl="1"/>
            <a:r>
              <a:rPr lang="en-US" dirty="0"/>
              <a:t>analyses to decide where pointers are pointing</a:t>
            </a:r>
          </a:p>
          <a:p>
            <a:pPr lvl="1"/>
            <a:r>
              <a:rPr lang="en-US" dirty="0"/>
              <a:t>many options and trade-offs</a:t>
            </a:r>
          </a:p>
          <a:p>
            <a:pPr lvl="1"/>
            <a:r>
              <a:rPr lang="en-US" dirty="0"/>
              <a:t>open problem: a scalable accurate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Pointers are hard to understand at compile time!</a:t>
            </a:r>
          </a:p>
          <a:p>
            <a:pPr lvl="1"/>
            <a:r>
              <a:rPr lang="en-US" dirty="0"/>
              <a:t>accurate analyses are large and complex</a:t>
            </a:r>
          </a:p>
          <a:p>
            <a:r>
              <a:rPr lang="en-US" dirty="0"/>
              <a:t>Many different </a:t>
            </a:r>
            <a:r>
              <a:rPr lang="en-US" dirty="0">
                <a:solidFill>
                  <a:srgbClr val="0000FF"/>
                </a:solidFill>
              </a:rPr>
              <a:t>options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Representation, heap modeling, aggregate modeling, flow sensitivity, context sensitivity</a:t>
            </a:r>
          </a:p>
          <a:p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Address-taken, </a:t>
            </a:r>
            <a:r>
              <a:rPr lang="en-US" dirty="0" err="1"/>
              <a:t>Steensgarde</a:t>
            </a:r>
            <a:r>
              <a:rPr lang="en-US" dirty="0"/>
              <a:t>, Andersen, </a:t>
            </a:r>
            <a:r>
              <a:rPr lang="en-US" dirty="0" err="1"/>
              <a:t>Emami</a:t>
            </a:r>
            <a:endParaRPr lang="en-US" dirty="0"/>
          </a:p>
          <a:p>
            <a:pPr lvl="1"/>
            <a:r>
              <a:rPr lang="en-US" dirty="0"/>
              <a:t>BDD-based, probabilistic</a:t>
            </a:r>
          </a:p>
          <a:p>
            <a:r>
              <a:rPr lang="en-US" dirty="0"/>
              <a:t>Many </a:t>
            </a:r>
            <a:r>
              <a:rPr lang="en-US" dirty="0">
                <a:solidFill>
                  <a:srgbClr val="0000FF"/>
                </a:solidFill>
              </a:rPr>
              <a:t>trade-offs:</a:t>
            </a:r>
          </a:p>
          <a:p>
            <a:pPr lvl="1"/>
            <a:r>
              <a:rPr lang="en-US" dirty="0"/>
              <a:t>space, time, accuracy, safety</a:t>
            </a:r>
          </a:p>
          <a:p>
            <a:r>
              <a:rPr lang="en-US" dirty="0">
                <a:solidFill>
                  <a:srgbClr val="FF3399"/>
                </a:solidFill>
              </a:rPr>
              <a:t>Choose the right type of analysis given how the information will be used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816E5-0B3E-47EB-B4D9-C42E1DF06135}"/>
                  </a:ext>
                </a:extLst>
              </p14:cNvPr>
              <p14:cNvContentPartPr/>
              <p14:nvPr/>
            </p14:nvContentPartPr>
            <p14:xfrm>
              <a:off x="6232320" y="3990600"/>
              <a:ext cx="784800" cy="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816E5-0B3E-47EB-B4D9-C42E1DF06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2960" y="3981240"/>
                <a:ext cx="80352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7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Memory Optimizations (Intro)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6080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Caches: A Quick Review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533900"/>
          </a:xfrm>
        </p:spPr>
        <p:txBody>
          <a:bodyPr>
            <a:normAutofit/>
          </a:bodyPr>
          <a:lstStyle/>
          <a:p>
            <a:r>
              <a:rPr lang="en-US" sz="2800" dirty="0"/>
              <a:t>How do they work?</a:t>
            </a:r>
          </a:p>
          <a:p>
            <a:endParaRPr lang="en-US" sz="2800" dirty="0"/>
          </a:p>
          <a:p>
            <a:r>
              <a:rPr lang="en-US" sz="2800" dirty="0"/>
              <a:t>Why do we care about them?</a:t>
            </a:r>
          </a:p>
          <a:p>
            <a:endParaRPr lang="en-US" sz="2800" dirty="0"/>
          </a:p>
          <a:p>
            <a:r>
              <a:rPr lang="en-US" sz="2800" dirty="0"/>
              <a:t>What are typical configurations today?</a:t>
            </a:r>
          </a:p>
          <a:p>
            <a:endParaRPr lang="en-US" sz="2800" dirty="0"/>
          </a:p>
          <a:p>
            <a:r>
              <a:rPr lang="en-US" sz="2800" dirty="0"/>
              <a:t>What are some important cache parameters that will affect performance?</a:t>
            </a:r>
          </a:p>
        </p:txBody>
      </p:sp>
    </p:spTree>
    <p:extLst>
      <p:ext uri="{BB962C8B-B14F-4D97-AF65-F5344CB8AC3E}">
        <p14:creationId xmlns:p14="http://schemas.microsoft.com/office/powerpoint/2010/main" val="312084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Cache Performance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Things to enhance: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temporal locality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spatial locality</a:t>
            </a:r>
          </a:p>
          <a:p>
            <a:pPr lvl="1"/>
            <a:endParaRPr lang="en-US" sz="2400" dirty="0"/>
          </a:p>
          <a:p>
            <a:r>
              <a:rPr lang="en-US" sz="2400" dirty="0"/>
              <a:t>Things to minimize:</a:t>
            </a:r>
          </a:p>
          <a:p>
            <a:pPr lvl="1"/>
            <a:r>
              <a:rPr lang="en-US" sz="2400" dirty="0">
                <a:solidFill>
                  <a:srgbClr val="CC0066"/>
                </a:solidFill>
              </a:rPr>
              <a:t>conflicts </a:t>
            </a:r>
            <a:r>
              <a:rPr lang="en-US" sz="2400" dirty="0">
                <a:solidFill>
                  <a:schemeClr val="tx2"/>
                </a:solidFill>
              </a:rPr>
              <a:t>(i.e. bad replacement decisions)</a:t>
            </a:r>
          </a:p>
          <a:p>
            <a:pPr lvl="1"/>
            <a:endParaRPr lang="en-US" sz="2400" dirty="0"/>
          </a:p>
          <a:p>
            <a:pPr algn="ctr">
              <a:buFont typeface="Wingdings" pitchFamily="2" charset="2"/>
              <a:buNone/>
            </a:pPr>
            <a:r>
              <a:rPr lang="en-US" sz="2400" dirty="0"/>
              <a:t>What can the </a:t>
            </a:r>
            <a:r>
              <a:rPr lang="en-US" sz="2400" i="1" dirty="0">
                <a:solidFill>
                  <a:srgbClr val="0000CC"/>
                </a:solidFill>
              </a:rPr>
              <a:t>compiler</a:t>
            </a:r>
            <a:r>
              <a:rPr lang="en-US" sz="2400" dirty="0"/>
              <a:t> do to help?</a:t>
            </a:r>
          </a:p>
        </p:txBody>
      </p:sp>
    </p:spTree>
    <p:extLst>
      <p:ext uri="{BB962C8B-B14F-4D97-AF65-F5344CB8AC3E}">
        <p14:creationId xmlns:p14="http://schemas.microsoft.com/office/powerpoint/2010/main" val="173160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Things We Can Manipulate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Time:</a:t>
            </a:r>
          </a:p>
          <a:p>
            <a:pPr lvl="1"/>
            <a:r>
              <a:rPr lang="en-US" sz="2400" dirty="0"/>
              <a:t>When is an object accessed?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00CC"/>
                </a:solidFill>
              </a:rPr>
              <a:t>Space:</a:t>
            </a:r>
          </a:p>
          <a:p>
            <a:pPr lvl="1"/>
            <a:r>
              <a:rPr lang="en-US" sz="2400" dirty="0"/>
              <a:t>Where does an object exist in the address space?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ctr">
              <a:buFontTx/>
              <a:buNone/>
            </a:pPr>
            <a:r>
              <a:rPr lang="en-US" sz="2400" i="1" dirty="0">
                <a:solidFill>
                  <a:srgbClr val="CC0066"/>
                </a:solidFill>
              </a:rPr>
              <a:t>How do we exploit these two levers?</a:t>
            </a:r>
          </a:p>
        </p:txBody>
      </p:sp>
    </p:spTree>
    <p:extLst>
      <p:ext uri="{BB962C8B-B14F-4D97-AF65-F5344CB8AC3E}">
        <p14:creationId xmlns:p14="http://schemas.microsoft.com/office/powerpoint/2010/main" val="2254974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Time:</a:t>
            </a:r>
            <a:r>
              <a:rPr lang="en-US"/>
              <a:t> Reordering Computation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>
            <a:normAutofit/>
          </a:bodyPr>
          <a:lstStyle/>
          <a:p>
            <a:r>
              <a:rPr lang="en-US" sz="2400" dirty="0"/>
              <a:t>What makes it difficult to know </a:t>
            </a:r>
            <a:r>
              <a:rPr lang="en-US" sz="2400" i="1" dirty="0">
                <a:solidFill>
                  <a:srgbClr val="0000CC"/>
                </a:solidFill>
              </a:rPr>
              <a:t>when</a:t>
            </a:r>
            <a:r>
              <a:rPr lang="en-US" sz="2400" dirty="0"/>
              <a:t> an object is accessed?</a:t>
            </a:r>
          </a:p>
          <a:p>
            <a:endParaRPr lang="en-US" sz="2400" dirty="0"/>
          </a:p>
          <a:p>
            <a:r>
              <a:rPr lang="en-US" sz="2400" dirty="0"/>
              <a:t>How can we predict a </a:t>
            </a:r>
            <a:r>
              <a:rPr lang="en-US" sz="2400" dirty="0">
                <a:solidFill>
                  <a:srgbClr val="0000CC"/>
                </a:solidFill>
              </a:rPr>
              <a:t>better time</a:t>
            </a:r>
            <a:r>
              <a:rPr lang="en-US" sz="2400" dirty="0"/>
              <a:t> to access it?</a:t>
            </a:r>
          </a:p>
          <a:p>
            <a:pPr lvl="1"/>
            <a:r>
              <a:rPr lang="en-US" sz="2400" dirty="0"/>
              <a:t>What information is needed?</a:t>
            </a:r>
          </a:p>
          <a:p>
            <a:endParaRPr lang="en-US" sz="2400" dirty="0"/>
          </a:p>
          <a:p>
            <a:r>
              <a:rPr lang="en-US" sz="2400" dirty="0"/>
              <a:t>How do we know that this would be </a:t>
            </a:r>
            <a:r>
              <a:rPr lang="en-US" sz="2400" dirty="0">
                <a:solidFill>
                  <a:srgbClr val="0000CC"/>
                </a:solidFill>
              </a:rPr>
              <a:t>safe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98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</a:rPr>
              <a:t>Space:</a:t>
            </a:r>
            <a:r>
              <a:rPr lang="en-US"/>
              <a:t> Changing Data Layout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we know about an object’s </a:t>
            </a:r>
            <a:r>
              <a:rPr lang="en-US" sz="2400" dirty="0">
                <a:solidFill>
                  <a:srgbClr val="0000CC"/>
                </a:solidFill>
              </a:rPr>
              <a:t>location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scalars, structures, pointer-based data structures, arrays, code, etc.</a:t>
            </a:r>
          </a:p>
          <a:p>
            <a:endParaRPr lang="en-US" sz="2400" dirty="0"/>
          </a:p>
          <a:p>
            <a:r>
              <a:rPr lang="en-US" sz="2400" dirty="0"/>
              <a:t>How can we tell what a </a:t>
            </a:r>
            <a:r>
              <a:rPr lang="en-US" sz="2400" dirty="0">
                <a:solidFill>
                  <a:srgbClr val="0000CC"/>
                </a:solidFill>
              </a:rPr>
              <a:t>better layout</a:t>
            </a:r>
            <a:r>
              <a:rPr lang="en-US" sz="2400" dirty="0"/>
              <a:t> would be?</a:t>
            </a:r>
          </a:p>
          <a:p>
            <a:pPr lvl="1"/>
            <a:r>
              <a:rPr lang="en-US" sz="2400" dirty="0"/>
              <a:t>how many can we create?</a:t>
            </a:r>
          </a:p>
          <a:p>
            <a:endParaRPr lang="en-US" sz="2400" dirty="0"/>
          </a:p>
          <a:p>
            <a:r>
              <a:rPr lang="en-US" sz="2400" dirty="0"/>
              <a:t>To what extent can we </a:t>
            </a:r>
            <a:r>
              <a:rPr lang="en-US" sz="2400" dirty="0">
                <a:solidFill>
                  <a:srgbClr val="0000CC"/>
                </a:solidFill>
              </a:rPr>
              <a:t>safely</a:t>
            </a:r>
            <a:r>
              <a:rPr lang="en-US" sz="2400" dirty="0"/>
              <a:t> alter the layout?</a:t>
            </a:r>
          </a:p>
        </p:txBody>
      </p:sp>
    </p:spTree>
    <p:extLst>
      <p:ext uri="{BB962C8B-B14F-4D97-AF65-F5344CB8AC3E}">
        <p14:creationId xmlns:p14="http://schemas.microsoft.com/office/powerpoint/2010/main" val="25800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Objects to Consider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Scalars</a:t>
            </a:r>
          </a:p>
          <a:p>
            <a:endParaRPr lang="en-US" sz="2800" dirty="0"/>
          </a:p>
          <a:p>
            <a:r>
              <a:rPr lang="en-US" sz="2800" dirty="0"/>
              <a:t>Structures &amp; Pointers</a:t>
            </a:r>
          </a:p>
          <a:p>
            <a:endParaRPr lang="en-US" sz="2800" dirty="0"/>
          </a:p>
          <a:p>
            <a:r>
              <a:rPr lang="en-US" sz="2800" dirty="0"/>
              <a:t>Arrays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731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5105400" cy="4152900"/>
          </a:xfrm>
        </p:spPr>
        <p:txBody>
          <a:bodyPr/>
          <a:lstStyle/>
          <a:p>
            <a:r>
              <a:rPr lang="en-US" sz="2000" dirty="0">
                <a:solidFill>
                  <a:srgbClr val="009900"/>
                </a:solidFill>
              </a:rPr>
              <a:t>Locals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CC0066"/>
                </a:solidFill>
              </a:rPr>
              <a:t>Globals</a:t>
            </a:r>
            <a:endParaRPr lang="en-US" sz="2000" dirty="0">
              <a:solidFill>
                <a:srgbClr val="CC0066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00CC"/>
                </a:solidFill>
              </a:rPr>
              <a:t>Procedure arguments</a:t>
            </a:r>
          </a:p>
          <a:p>
            <a:endParaRPr lang="en-US" sz="2000" dirty="0"/>
          </a:p>
          <a:p>
            <a:r>
              <a:rPr lang="en-US" sz="2000" dirty="0"/>
              <a:t>Is cache performance a concern here?</a:t>
            </a:r>
          </a:p>
          <a:p>
            <a:r>
              <a:rPr lang="en-US" sz="2000" dirty="0"/>
              <a:t>If so, what can be done?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943600" y="1905000"/>
            <a:ext cx="2438400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double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foo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b="1" dirty="0" err="1">
                <a:solidFill>
                  <a:srgbClr val="0099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74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and Pointers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467600" cy="4076700"/>
          </a:xfrm>
        </p:spPr>
        <p:txBody>
          <a:bodyPr/>
          <a:lstStyle/>
          <a:p>
            <a:r>
              <a:rPr lang="en-US" sz="2000" dirty="0"/>
              <a:t>What can we do here?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within</a:t>
            </a:r>
            <a:r>
              <a:rPr lang="en-US" sz="2000" dirty="0"/>
              <a:t> a node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across</a:t>
            </a:r>
            <a:r>
              <a:rPr lang="en-US" sz="2000" dirty="0"/>
              <a:t> nodes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limits the compiler’s ability to optimize here? 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4343400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count;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double velocity;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double inertia;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node *neighbors[N];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400050" algn="l"/>
              </a:tabLst>
            </a:pPr>
            <a:r>
              <a:rPr lang="en-US" sz="1800" b="1" dirty="0">
                <a:latin typeface="Courier New" pitchFamily="49" charset="0"/>
              </a:rPr>
              <a:t>} node;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Basics: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 are </a:t>
            </a:r>
            <a:r>
              <a:rPr lang="en-US" dirty="0">
                <a:solidFill>
                  <a:srgbClr val="FF3399"/>
                </a:solidFill>
              </a:rPr>
              <a:t>aliases</a:t>
            </a:r>
            <a:r>
              <a:rPr lang="en-US" dirty="0"/>
              <a:t> if:</a:t>
            </a:r>
          </a:p>
          <a:p>
            <a:pPr lvl="1"/>
            <a:r>
              <a:rPr lang="en-US" dirty="0"/>
              <a:t>they </a:t>
            </a:r>
            <a:r>
              <a:rPr lang="en-US" dirty="0">
                <a:solidFill>
                  <a:srgbClr val="0000FF"/>
                </a:solidFill>
              </a:rPr>
              <a:t>reference the same memory location</a:t>
            </a:r>
          </a:p>
          <a:p>
            <a:r>
              <a:rPr lang="en-US" dirty="0"/>
              <a:t>More useful: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prove variables reference different location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21852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x,y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*p = &amp;x;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*q = &amp;y;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*r = p;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**s = &amp;q;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66CB167-786A-46D1-B188-2FA7A067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381" y="3958127"/>
            <a:ext cx="205861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Alias Sets ?</a:t>
            </a:r>
          </a:p>
          <a:p>
            <a:r>
              <a:rPr lang="en-US" altLang="en-US" sz="2000" dirty="0">
                <a:solidFill>
                  <a:srgbClr val="009900"/>
                </a:solidFill>
              </a:rPr>
              <a:t>{x, *p, *r}</a:t>
            </a:r>
          </a:p>
          <a:p>
            <a:r>
              <a:rPr lang="en-US" altLang="en-US" sz="2000" dirty="0">
                <a:solidFill>
                  <a:srgbClr val="009900"/>
                </a:solidFill>
              </a:rPr>
              <a:t>{y, *q, **s}</a:t>
            </a:r>
          </a:p>
          <a:p>
            <a:r>
              <a:rPr lang="en-US" altLang="en-US" sz="2000" dirty="0">
                <a:solidFill>
                  <a:srgbClr val="009900"/>
                </a:solidFill>
              </a:rPr>
              <a:t>{q, *s}</a:t>
            </a:r>
          </a:p>
          <a:p>
            <a:pPr>
              <a:spcBef>
                <a:spcPts val="600"/>
              </a:spcBef>
            </a:pPr>
            <a:endParaRPr lang="en-US" sz="2000" b="1" dirty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FA832F4-B85E-4096-A02D-298294DD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10200"/>
            <a:ext cx="374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9900"/>
                </a:solidFill>
              </a:rPr>
              <a:t>p and q point to different </a:t>
            </a:r>
            <a:r>
              <a:rPr lang="en-US" altLang="en-US" sz="2000" dirty="0" err="1">
                <a:solidFill>
                  <a:srgbClr val="009900"/>
                </a:solidFill>
              </a:rPr>
              <a:t>locs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178800" cy="2476500"/>
          </a:xfrm>
        </p:spPr>
        <p:txBody>
          <a:bodyPr/>
          <a:lstStyle/>
          <a:p>
            <a:r>
              <a:rPr lang="en-US" sz="2000" dirty="0"/>
              <a:t>usually accessed within </a:t>
            </a:r>
            <a:r>
              <a:rPr lang="en-US" sz="2000" dirty="0">
                <a:solidFill>
                  <a:srgbClr val="0000CC"/>
                </a:solidFill>
              </a:rPr>
              <a:t>loops nests</a:t>
            </a:r>
          </a:p>
          <a:p>
            <a:pPr lvl="1"/>
            <a:r>
              <a:rPr lang="en-US" sz="2000" dirty="0"/>
              <a:t>makes it easy to understand “time”</a:t>
            </a:r>
          </a:p>
          <a:p>
            <a:r>
              <a:rPr lang="en-US" sz="2000" dirty="0"/>
              <a:t>what we know about </a:t>
            </a:r>
            <a:r>
              <a:rPr lang="en-US" sz="2000" dirty="0">
                <a:solidFill>
                  <a:srgbClr val="0000CC"/>
                </a:solidFill>
              </a:rPr>
              <a:t>array element addresses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start of array?</a:t>
            </a:r>
          </a:p>
          <a:p>
            <a:pPr lvl="1"/>
            <a:r>
              <a:rPr lang="en-US" sz="2000" dirty="0"/>
              <a:t>relative position within array</a:t>
            </a:r>
          </a:p>
          <a:p>
            <a:endParaRPr lang="en-US" sz="2000" dirty="0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0" y="1524000"/>
            <a:ext cx="43434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double A[N][N], B[N][N];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…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j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40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Visitation Order in Iteration Space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8178800" cy="3429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Note: </a:t>
            </a:r>
            <a:r>
              <a:rPr lang="en-US" sz="2000" dirty="0">
                <a:solidFill>
                  <a:srgbClr val="0000CC"/>
                </a:solidFill>
              </a:rPr>
              <a:t>iteration space </a:t>
            </a:r>
            <a:r>
              <a:rPr lang="en-US" sz="2000" b="1" dirty="0">
                <a:solidFill>
                  <a:srgbClr val="0000CC"/>
                </a:solidFill>
                <a:sym typeface="Symbol"/>
              </a:rPr>
              <a:t></a:t>
            </a:r>
            <a:r>
              <a:rPr lang="en-US" sz="2000" dirty="0">
                <a:solidFill>
                  <a:srgbClr val="0000CC"/>
                </a:solidFill>
                <a:sym typeface="Math1" pitchFamily="2" charset="2"/>
              </a:rPr>
              <a:t> data space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4038600" y="1905000"/>
            <a:ext cx="4267200" cy="3560763"/>
            <a:chOff x="2544" y="1200"/>
            <a:chExt cx="2688" cy="2243"/>
          </a:xfrm>
        </p:grpSpPr>
        <p:grpSp>
          <p:nvGrpSpPr>
            <p:cNvPr id="90118" name="Group 6"/>
            <p:cNvGrpSpPr>
              <a:grpSpLocks/>
            </p:cNvGrpSpPr>
            <p:nvPr/>
          </p:nvGrpSpPr>
          <p:grpSpPr bwMode="auto">
            <a:xfrm>
              <a:off x="2784" y="1200"/>
              <a:ext cx="2448" cy="2016"/>
              <a:chOff x="3072" y="1200"/>
              <a:chExt cx="1488" cy="1296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 flipV="1">
                <a:off x="3072" y="1200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 flipV="1">
                <a:off x="3072" y="2496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544" y="124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4992" y="326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2736" y="1440"/>
              <a:ext cx="2208" cy="1824"/>
              <a:chOff x="2736" y="1440"/>
              <a:chExt cx="2208" cy="1824"/>
            </a:xfrm>
          </p:grpSpPr>
          <p:grpSp>
            <p:nvGrpSpPr>
              <p:cNvPr id="90124" name="Group 12"/>
              <p:cNvGrpSpPr>
                <a:grpSpLocks/>
              </p:cNvGrpSpPr>
              <p:nvPr/>
            </p:nvGrpSpPr>
            <p:grpSpPr bwMode="auto">
              <a:xfrm>
                <a:off x="2736" y="2592"/>
                <a:ext cx="2208" cy="672"/>
                <a:chOff x="2736" y="2592"/>
                <a:chExt cx="2208" cy="672"/>
              </a:xfrm>
            </p:grpSpPr>
            <p:grpSp>
              <p:nvGrpSpPr>
                <p:cNvPr id="90125" name="Group 13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01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29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0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1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3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38" name="Group 26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013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0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51" name="Group 39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015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3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5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6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5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1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64" name="Group 52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0165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6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6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7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177" name="Group 65"/>
              <p:cNvGrpSpPr>
                <a:grpSpLocks/>
              </p:cNvGrpSpPr>
              <p:nvPr/>
            </p:nvGrpSpPr>
            <p:grpSpPr bwMode="auto">
              <a:xfrm>
                <a:off x="2736" y="1824"/>
                <a:ext cx="2208" cy="672"/>
                <a:chOff x="2736" y="2592"/>
                <a:chExt cx="2208" cy="672"/>
              </a:xfrm>
            </p:grpSpPr>
            <p:grpSp>
              <p:nvGrpSpPr>
                <p:cNvPr id="90178" name="Group 66"/>
                <p:cNvGrpSpPr>
                  <a:grpSpLocks/>
                </p:cNvGrpSpPr>
                <p:nvPr/>
              </p:nvGrpSpPr>
              <p:grpSpPr bwMode="auto">
                <a:xfrm>
                  <a:off x="2736" y="3168"/>
                  <a:ext cx="2208" cy="96"/>
                  <a:chOff x="2736" y="3168"/>
                  <a:chExt cx="2208" cy="96"/>
                </a:xfrm>
              </p:grpSpPr>
              <p:sp>
                <p:nvSpPr>
                  <p:cNvPr id="9017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0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6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89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0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191" name="Group 79"/>
                <p:cNvGrpSpPr>
                  <a:grpSpLocks/>
                </p:cNvGrpSpPr>
                <p:nvPr/>
              </p:nvGrpSpPr>
              <p:grpSpPr bwMode="auto">
                <a:xfrm>
                  <a:off x="2736" y="2976"/>
                  <a:ext cx="2208" cy="96"/>
                  <a:chOff x="2736" y="3168"/>
                  <a:chExt cx="2208" cy="96"/>
                </a:xfrm>
              </p:grpSpPr>
              <p:sp>
                <p:nvSpPr>
                  <p:cNvPr id="9019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3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19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04" name="Group 92"/>
                <p:cNvGrpSpPr>
                  <a:grpSpLocks/>
                </p:cNvGrpSpPr>
                <p:nvPr/>
              </p:nvGrpSpPr>
              <p:grpSpPr bwMode="auto">
                <a:xfrm>
                  <a:off x="2736" y="2784"/>
                  <a:ext cx="2208" cy="96"/>
                  <a:chOff x="2736" y="3168"/>
                  <a:chExt cx="2208" cy="96"/>
                </a:xfrm>
              </p:grpSpPr>
              <p:sp>
                <p:nvSpPr>
                  <p:cNvPr id="9020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8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0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0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2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3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6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17" name="Group 105"/>
                <p:cNvGrpSpPr>
                  <a:grpSpLocks/>
                </p:cNvGrpSpPr>
                <p:nvPr/>
              </p:nvGrpSpPr>
              <p:grpSpPr bwMode="auto">
                <a:xfrm>
                  <a:off x="2736" y="2592"/>
                  <a:ext cx="2208" cy="96"/>
                  <a:chOff x="2736" y="3168"/>
                  <a:chExt cx="2208" cy="96"/>
                </a:xfrm>
              </p:grpSpPr>
              <p:sp>
                <p:nvSpPr>
                  <p:cNvPr id="90218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19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0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1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5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7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229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96" cy="9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30" name="Group 118"/>
              <p:cNvGrpSpPr>
                <a:grpSpLocks/>
              </p:cNvGrpSpPr>
              <p:nvPr/>
            </p:nvGrpSpPr>
            <p:grpSpPr bwMode="auto">
              <a:xfrm>
                <a:off x="2736" y="1632"/>
                <a:ext cx="2208" cy="96"/>
                <a:chOff x="2736" y="3168"/>
                <a:chExt cx="2208" cy="96"/>
              </a:xfrm>
            </p:grpSpPr>
            <p:sp>
              <p:nvSpPr>
                <p:cNvPr id="90231" name="Oval 119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2" name="Oval 120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3" name="Oval 121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4" name="Oval 122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5" name="Oval 123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6" name="Oval 124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7" name="Oval 125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8" name="Oval 126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39" name="Oval 127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0" name="Oval 128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1" name="Oval 129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2" name="Oval 130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243" name="Group 131"/>
              <p:cNvGrpSpPr>
                <a:grpSpLocks/>
              </p:cNvGrpSpPr>
              <p:nvPr/>
            </p:nvGrpSpPr>
            <p:grpSpPr bwMode="auto">
              <a:xfrm>
                <a:off x="2736" y="1440"/>
                <a:ext cx="2208" cy="96"/>
                <a:chOff x="2736" y="3168"/>
                <a:chExt cx="2208" cy="96"/>
              </a:xfrm>
            </p:grpSpPr>
            <p:sp>
              <p:nvSpPr>
                <p:cNvPr id="90244" name="Oval 132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5" name="Oval 133"/>
                <p:cNvSpPr>
                  <a:spLocks noChangeArrowheads="1"/>
                </p:cNvSpPr>
                <p:nvPr/>
              </p:nvSpPr>
              <p:spPr bwMode="auto">
                <a:xfrm>
                  <a:off x="292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6" name="Oval 134"/>
                <p:cNvSpPr>
                  <a:spLocks noChangeArrowheads="1"/>
                </p:cNvSpPr>
                <p:nvPr/>
              </p:nvSpPr>
              <p:spPr bwMode="auto">
                <a:xfrm>
                  <a:off x="312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7" name="Oval 135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8" name="Oval 136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9" name="Oval 137"/>
                <p:cNvSpPr>
                  <a:spLocks noChangeArrowheads="1"/>
                </p:cNvSpPr>
                <p:nvPr/>
              </p:nvSpPr>
              <p:spPr bwMode="auto">
                <a:xfrm>
                  <a:off x="369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0" name="Oval 138"/>
                <p:cNvSpPr>
                  <a:spLocks noChangeArrowheads="1"/>
                </p:cNvSpPr>
                <p:nvPr/>
              </p:nvSpPr>
              <p:spPr bwMode="auto">
                <a:xfrm>
                  <a:off x="388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1" name="Oval 139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2" name="Oval 140"/>
                <p:cNvSpPr>
                  <a:spLocks noChangeArrowheads="1"/>
                </p:cNvSpPr>
                <p:nvPr/>
              </p:nvSpPr>
              <p:spPr bwMode="auto">
                <a:xfrm>
                  <a:off x="4272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3" name="Oval 141"/>
                <p:cNvSpPr>
                  <a:spLocks noChangeArrowheads="1"/>
                </p:cNvSpPr>
                <p:nvPr/>
              </p:nvSpPr>
              <p:spPr bwMode="auto">
                <a:xfrm>
                  <a:off x="4464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4" name="Oval 142"/>
                <p:cNvSpPr>
                  <a:spLocks noChangeArrowheads="1"/>
                </p:cNvSpPr>
                <p:nvPr/>
              </p:nvSpPr>
              <p:spPr bwMode="auto">
                <a:xfrm>
                  <a:off x="4656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5" name="Oval 143"/>
                <p:cNvSpPr>
                  <a:spLocks noChangeArrowheads="1"/>
                </p:cNvSpPr>
                <p:nvPr/>
              </p:nvSpPr>
              <p:spPr bwMode="auto">
                <a:xfrm>
                  <a:off x="4848" y="316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0256" name="Group 144"/>
            <p:cNvGrpSpPr>
              <a:grpSpLocks/>
            </p:cNvGrpSpPr>
            <p:nvPr/>
          </p:nvGrpSpPr>
          <p:grpSpPr bwMode="auto">
            <a:xfrm>
              <a:off x="2784" y="1488"/>
              <a:ext cx="2112" cy="1728"/>
              <a:chOff x="2784" y="1488"/>
              <a:chExt cx="2112" cy="1728"/>
            </a:xfrm>
          </p:grpSpPr>
          <p:grpSp>
            <p:nvGrpSpPr>
              <p:cNvPr id="90257" name="Group 145"/>
              <p:cNvGrpSpPr>
                <a:grpSpLocks/>
              </p:cNvGrpSpPr>
              <p:nvPr/>
            </p:nvGrpSpPr>
            <p:grpSpPr bwMode="auto">
              <a:xfrm>
                <a:off x="2784" y="3216"/>
                <a:ext cx="2112" cy="0"/>
                <a:chOff x="2784" y="3216"/>
                <a:chExt cx="2112" cy="0"/>
              </a:xfrm>
            </p:grpSpPr>
            <p:grpSp>
              <p:nvGrpSpPr>
                <p:cNvPr id="90258" name="Group 14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59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0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62" name="Group 15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63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4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5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66" name="Group 15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67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8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69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70" name="Group 15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271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2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73" name="Group 161"/>
              <p:cNvGrpSpPr>
                <a:grpSpLocks/>
              </p:cNvGrpSpPr>
              <p:nvPr/>
            </p:nvGrpSpPr>
            <p:grpSpPr bwMode="auto">
              <a:xfrm>
                <a:off x="2784" y="3024"/>
                <a:ext cx="2112" cy="0"/>
                <a:chOff x="2784" y="3216"/>
                <a:chExt cx="2112" cy="0"/>
              </a:xfrm>
            </p:grpSpPr>
            <p:grpSp>
              <p:nvGrpSpPr>
                <p:cNvPr id="90274" name="Group 16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75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6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77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78" name="Group 16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79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0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1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82" name="Group 17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83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5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86" name="Group 17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28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88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289" name="Group 177"/>
              <p:cNvGrpSpPr>
                <a:grpSpLocks/>
              </p:cNvGrpSpPr>
              <p:nvPr/>
            </p:nvGrpSpPr>
            <p:grpSpPr bwMode="auto">
              <a:xfrm>
                <a:off x="2784" y="2832"/>
                <a:ext cx="2112" cy="0"/>
                <a:chOff x="2784" y="3216"/>
                <a:chExt cx="2112" cy="0"/>
              </a:xfrm>
            </p:grpSpPr>
            <p:grpSp>
              <p:nvGrpSpPr>
                <p:cNvPr id="90290" name="Group 17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2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94" name="Group 18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6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297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298" name="Group 18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299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0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02" name="Group 19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0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05" name="Group 193"/>
              <p:cNvGrpSpPr>
                <a:grpSpLocks/>
              </p:cNvGrpSpPr>
              <p:nvPr/>
            </p:nvGrpSpPr>
            <p:grpSpPr bwMode="auto">
              <a:xfrm>
                <a:off x="2784" y="2640"/>
                <a:ext cx="2112" cy="0"/>
                <a:chOff x="2784" y="3216"/>
                <a:chExt cx="2112" cy="0"/>
              </a:xfrm>
            </p:grpSpPr>
            <p:grpSp>
              <p:nvGrpSpPr>
                <p:cNvPr id="90306" name="Group 19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07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8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09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0" name="Group 19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1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3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4" name="Group 20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15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6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1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18" name="Group 20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19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0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21" name="Group 209"/>
              <p:cNvGrpSpPr>
                <a:grpSpLocks/>
              </p:cNvGrpSpPr>
              <p:nvPr/>
            </p:nvGrpSpPr>
            <p:grpSpPr bwMode="auto">
              <a:xfrm>
                <a:off x="2784" y="2448"/>
                <a:ext cx="2112" cy="0"/>
                <a:chOff x="2784" y="3216"/>
                <a:chExt cx="2112" cy="0"/>
              </a:xfrm>
            </p:grpSpPr>
            <p:grpSp>
              <p:nvGrpSpPr>
                <p:cNvPr id="90322" name="Group 21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23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4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5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26" name="Group 21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27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8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29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30" name="Group 21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31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2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3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34" name="Group 22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35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36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37" name="Group 225"/>
              <p:cNvGrpSpPr>
                <a:grpSpLocks/>
              </p:cNvGrpSpPr>
              <p:nvPr/>
            </p:nvGrpSpPr>
            <p:grpSpPr bwMode="auto">
              <a:xfrm>
                <a:off x="2784" y="2256"/>
                <a:ext cx="2112" cy="0"/>
                <a:chOff x="2784" y="3216"/>
                <a:chExt cx="2112" cy="0"/>
              </a:xfrm>
            </p:grpSpPr>
            <p:grpSp>
              <p:nvGrpSpPr>
                <p:cNvPr id="90338" name="Group 226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39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0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1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42" name="Group 230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43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4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5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46" name="Group 234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47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4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50" name="Group 238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5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53" name="Group 241"/>
              <p:cNvGrpSpPr>
                <a:grpSpLocks/>
              </p:cNvGrpSpPr>
              <p:nvPr/>
            </p:nvGrpSpPr>
            <p:grpSpPr bwMode="auto">
              <a:xfrm>
                <a:off x="2784" y="2064"/>
                <a:ext cx="2112" cy="0"/>
                <a:chOff x="2784" y="3216"/>
                <a:chExt cx="2112" cy="0"/>
              </a:xfrm>
            </p:grpSpPr>
            <p:grpSp>
              <p:nvGrpSpPr>
                <p:cNvPr id="90354" name="Group 242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5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5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58" name="Group 246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59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0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62" name="Group 250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6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66" name="Group 254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6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6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69" name="Group 257"/>
              <p:cNvGrpSpPr>
                <a:grpSpLocks/>
              </p:cNvGrpSpPr>
              <p:nvPr/>
            </p:nvGrpSpPr>
            <p:grpSpPr bwMode="auto">
              <a:xfrm>
                <a:off x="2784" y="1872"/>
                <a:ext cx="2112" cy="0"/>
                <a:chOff x="2784" y="3216"/>
                <a:chExt cx="2112" cy="0"/>
              </a:xfrm>
            </p:grpSpPr>
            <p:grpSp>
              <p:nvGrpSpPr>
                <p:cNvPr id="90370" name="Group 258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74" name="Group 262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6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7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78" name="Group 266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7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82" name="Group 270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83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4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385" name="Group 273"/>
              <p:cNvGrpSpPr>
                <a:grpSpLocks/>
              </p:cNvGrpSpPr>
              <p:nvPr/>
            </p:nvGrpSpPr>
            <p:grpSpPr bwMode="auto">
              <a:xfrm>
                <a:off x="2784" y="1680"/>
                <a:ext cx="2112" cy="0"/>
                <a:chOff x="2784" y="3216"/>
                <a:chExt cx="2112" cy="0"/>
              </a:xfrm>
            </p:grpSpPr>
            <p:grpSp>
              <p:nvGrpSpPr>
                <p:cNvPr id="90386" name="Group 274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87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89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0" name="Group 278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9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2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3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4" name="Group 282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395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6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397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398" name="Group 286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399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0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401" name="Group 289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0"/>
                <a:chOff x="2784" y="3216"/>
                <a:chExt cx="2112" cy="0"/>
              </a:xfrm>
            </p:grpSpPr>
            <p:grpSp>
              <p:nvGrpSpPr>
                <p:cNvPr id="90402" name="Group 290"/>
                <p:cNvGrpSpPr>
                  <a:grpSpLocks/>
                </p:cNvGrpSpPr>
                <p:nvPr/>
              </p:nvGrpSpPr>
              <p:grpSpPr bwMode="auto">
                <a:xfrm>
                  <a:off x="2784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03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4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5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06" name="Group 294"/>
                <p:cNvGrpSpPr>
                  <a:grpSpLocks/>
                </p:cNvGrpSpPr>
                <p:nvPr/>
              </p:nvGrpSpPr>
              <p:grpSpPr bwMode="auto">
                <a:xfrm>
                  <a:off x="3360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07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8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09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10" name="Group 298"/>
                <p:cNvGrpSpPr>
                  <a:grpSpLocks/>
                </p:cNvGrpSpPr>
                <p:nvPr/>
              </p:nvGrpSpPr>
              <p:grpSpPr bwMode="auto">
                <a:xfrm>
                  <a:off x="3936" y="3216"/>
                  <a:ext cx="576" cy="0"/>
                  <a:chOff x="2784" y="3216"/>
                  <a:chExt cx="576" cy="0"/>
                </a:xfrm>
              </p:grpSpPr>
              <p:sp>
                <p:nvSpPr>
                  <p:cNvPr id="90411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2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3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414" name="Group 302"/>
                <p:cNvGrpSpPr>
                  <a:grpSpLocks/>
                </p:cNvGrpSpPr>
                <p:nvPr/>
              </p:nvGrpSpPr>
              <p:grpSpPr bwMode="auto">
                <a:xfrm>
                  <a:off x="4512" y="3216"/>
                  <a:ext cx="384" cy="0"/>
                  <a:chOff x="4560" y="3216"/>
                  <a:chExt cx="384" cy="0"/>
                </a:xfrm>
              </p:grpSpPr>
              <p:sp>
                <p:nvSpPr>
                  <p:cNvPr id="90415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416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321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66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0417" name="Group 305"/>
              <p:cNvGrpSpPr>
                <a:grpSpLocks/>
              </p:cNvGrpSpPr>
              <p:nvPr/>
            </p:nvGrpSpPr>
            <p:grpSpPr bwMode="auto">
              <a:xfrm>
                <a:off x="2784" y="1488"/>
                <a:ext cx="2112" cy="1728"/>
                <a:chOff x="2784" y="1488"/>
                <a:chExt cx="2112" cy="1728"/>
              </a:xfrm>
            </p:grpSpPr>
            <p:sp>
              <p:nvSpPr>
                <p:cNvPr id="90418" name="Line 306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302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19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83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0" name="Line 308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64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1" name="Line 309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44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2" name="Line 310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256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3" name="Line 311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2064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4" name="Line 312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872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5" name="Line 313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680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26" name="Line 314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1488"/>
                  <a:ext cx="2112" cy="19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921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Cache Misses Occur?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743200" y="16002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for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for </a:t>
            </a:r>
            <a:r>
              <a:rPr lang="en-US" sz="1800" b="1" dirty="0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</a:rPr>
              <a:t>		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][j] = B[j][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91421" name="Group 285"/>
          <p:cNvGrpSpPr>
            <a:grpSpLocks/>
          </p:cNvGrpSpPr>
          <p:nvPr/>
        </p:nvGrpSpPr>
        <p:grpSpPr bwMode="auto">
          <a:xfrm>
            <a:off x="1143000" y="3048000"/>
            <a:ext cx="2895600" cy="2798763"/>
            <a:chOff x="432" y="1920"/>
            <a:chExt cx="1824" cy="1763"/>
          </a:xfrm>
        </p:grpSpPr>
        <p:sp>
          <p:nvSpPr>
            <p:cNvPr id="91282" name="Line 146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83" name="Line 147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284" name="Text Box 148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1285" name="Text Box 149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1420" name="Group 284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1289" name="Oval 153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0" name="Oval 154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1" name="Oval 155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2" name="Oval 156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3" name="Oval 157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4" name="Oval 158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5" name="Oval 159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96" name="Oval 160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2" name="Oval 166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3" name="Oval 167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4" name="Oval 168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5" name="Oval 169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6" name="Oval 170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7" name="Oval 171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8" name="Oval 172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09" name="Oval 173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5" name="Oval 179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6" name="Oval 180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7" name="Oval 181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8" name="Oval 182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9" name="Oval 183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0" name="Oval 184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1" name="Oval 185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2" name="Oval 186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8" name="Oval 192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9" name="Oval 193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0" name="Oval 194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1" name="Oval 195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2" name="Oval 196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3" name="Oval 197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4" name="Oval 198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5" name="Oval 199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2" name="Oval 206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3" name="Oval 207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4" name="Oval 208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5" name="Oval 209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6" name="Oval 210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7" name="Oval 211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8" name="Oval 212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9" name="Oval 213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5" name="Oval 219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6" name="Oval 220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7" name="Oval 221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8" name="Oval 222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59" name="Oval 223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0" name="Oval 224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1" name="Oval 225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2" name="Oval 226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8" name="Oval 232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69" name="Oval 233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0" name="Oval 234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1" name="Oval 235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2" name="Oval 236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3" name="Oval 237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4" name="Oval 238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75" name="Oval 239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1" name="Oval 245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2" name="Oval 246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3" name="Oval 247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4" name="Oval 248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5" name="Oval 249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6" name="Oval 250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7" name="Oval 251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88" name="Oval 252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1422" name="Group 286"/>
          <p:cNvGrpSpPr>
            <a:grpSpLocks/>
          </p:cNvGrpSpPr>
          <p:nvPr/>
        </p:nvGrpSpPr>
        <p:grpSpPr bwMode="auto">
          <a:xfrm>
            <a:off x="5029200" y="3048000"/>
            <a:ext cx="2895600" cy="2798763"/>
            <a:chOff x="432" y="1920"/>
            <a:chExt cx="1824" cy="1763"/>
          </a:xfrm>
        </p:grpSpPr>
        <p:sp>
          <p:nvSpPr>
            <p:cNvPr id="91423" name="Line 287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4" name="Line 288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425" name="Text Box 289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1426" name="Text Box 290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1427" name="Group 291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1428" name="Oval 292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29" name="Oval 293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0" name="Oval 294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1" name="Oval 295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2" name="Oval 296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3" name="Oval 297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4" name="Oval 298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5" name="Oval 299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6" name="Oval 300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7" name="Oval 301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8" name="Oval 302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39" name="Oval 303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0" name="Oval 304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1" name="Oval 305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2" name="Oval 306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3" name="Oval 307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4" name="Oval 308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5" name="Oval 309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6" name="Oval 310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7" name="Oval 311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8" name="Oval 312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49" name="Oval 313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0" name="Oval 314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1" name="Oval 315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2" name="Oval 316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3" name="Oval 317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4" name="Oval 318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5" name="Oval 319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6" name="Oval 320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7" name="Oval 321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8" name="Oval 322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59" name="Oval 323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0" name="Oval 324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1" name="Oval 325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2" name="Oval 326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3" name="Oval 327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4" name="Oval 328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5" name="Oval 329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6" name="Oval 330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7" name="Oval 331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8" name="Oval 332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69" name="Oval 333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0" name="Oval 334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1" name="Oval 335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2" name="Oval 336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3" name="Oval 337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4" name="Oval 338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5" name="Oval 339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6" name="Oval 340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7" name="Oval 341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8" name="Oval 342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79" name="Oval 343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0" name="Oval 344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1" name="Oval 345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2" name="Oval 346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3" name="Oval 347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4" name="Oval 348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5" name="Oval 349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6" name="Oval 350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7" name="Oval 351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8" name="Oval 352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89" name="Oval 353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90" name="Oval 354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91" name="Oval 355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1492" name="Text Box 356"/>
          <p:cNvSpPr txBox="1">
            <a:spLocks noChangeArrowheads="1"/>
          </p:cNvSpPr>
          <p:nvPr/>
        </p:nvSpPr>
        <p:spPr bwMode="auto">
          <a:xfrm>
            <a:off x="24384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Courier New" pitchFamily="49" charset="0"/>
              </a:rPr>
              <a:t>A</a:t>
            </a:r>
          </a:p>
        </p:txBody>
      </p:sp>
      <p:sp>
        <p:nvSpPr>
          <p:cNvPr id="91494" name="Text Box 358"/>
          <p:cNvSpPr txBox="1">
            <a:spLocks noChangeArrowheads="1"/>
          </p:cNvSpPr>
          <p:nvPr/>
        </p:nvSpPr>
        <p:spPr bwMode="auto">
          <a:xfrm>
            <a:off x="64008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latin typeface="Courier New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5099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Cache Misses Occur?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14400" y="2514600"/>
            <a:ext cx="3352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for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for </a:t>
            </a:r>
            <a:r>
              <a:rPr lang="en-US" sz="1800" b="1">
                <a:solidFill>
                  <a:srgbClr val="CC0066"/>
                </a:solidFill>
                <a:latin typeface="Courier New" pitchFamily="49" charset="0"/>
              </a:rPr>
              <a:t>j</a:t>
            </a:r>
            <a:r>
              <a:rPr lang="en-US" sz="1800" b="1">
                <a:latin typeface="Courier New" pitchFamily="49" charset="0"/>
              </a:rPr>
              <a:t> = 0 to N-1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339725" algn="l"/>
                <a:tab pos="688975" algn="l"/>
              </a:tabLst>
            </a:pPr>
            <a:r>
              <a:rPr lang="en-US" sz="1800" b="1">
                <a:latin typeface="Courier New" pitchFamily="49" charset="0"/>
              </a:rPr>
              <a:t>		A[i+j][0] = i*j;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4648200" y="2286000"/>
            <a:ext cx="2895600" cy="2798763"/>
            <a:chOff x="432" y="1920"/>
            <a:chExt cx="1824" cy="1763"/>
          </a:xfrm>
        </p:grpSpPr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 flipV="1">
              <a:off x="720" y="1920"/>
              <a:ext cx="0" cy="148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 flipV="1">
              <a:off x="720" y="3408"/>
              <a:ext cx="1536" cy="0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32" y="1968"/>
              <a:ext cx="18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Courier New" pitchFamily="49" charset="0"/>
                </a:rPr>
                <a:t>i</a:t>
              </a:r>
              <a:endParaRPr lang="en-US" sz="180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2016" y="3504"/>
              <a:ext cx="184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tabLst>
                  <a:tab pos="339725" algn="l"/>
                  <a:tab pos="688975" algn="l"/>
                </a:tabLst>
              </a:pPr>
              <a:r>
                <a:rPr lang="en-US" sz="1800" b="1">
                  <a:solidFill>
                    <a:srgbClr val="CC0066"/>
                  </a:solidFill>
                  <a:latin typeface="Courier New" pitchFamily="49" charset="0"/>
                </a:rPr>
                <a:t>j</a:t>
              </a:r>
              <a:endParaRPr lang="en-US" sz="1800">
                <a:solidFill>
                  <a:srgbClr val="CC0066"/>
                </a:solidFill>
                <a:latin typeface="Courier New" pitchFamily="49" charset="0"/>
              </a:endParaRPr>
            </a:p>
          </p:txBody>
        </p: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672" y="2064"/>
              <a:ext cx="1388" cy="1388"/>
              <a:chOff x="665" y="2089"/>
              <a:chExt cx="1388" cy="1388"/>
            </a:xfrm>
          </p:grpSpPr>
          <p:sp>
            <p:nvSpPr>
              <p:cNvPr id="92170" name="Oval 10"/>
              <p:cNvSpPr>
                <a:spLocks noChangeArrowheads="1"/>
              </p:cNvSpPr>
              <p:nvPr/>
            </p:nvSpPr>
            <p:spPr bwMode="auto">
              <a:xfrm>
                <a:off x="66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1" name="Oval 11"/>
              <p:cNvSpPr>
                <a:spLocks noChangeArrowheads="1"/>
              </p:cNvSpPr>
              <p:nvPr/>
            </p:nvSpPr>
            <p:spPr bwMode="auto">
              <a:xfrm>
                <a:off x="85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2" name="Oval 12"/>
              <p:cNvSpPr>
                <a:spLocks noChangeArrowheads="1"/>
              </p:cNvSpPr>
              <p:nvPr/>
            </p:nvSpPr>
            <p:spPr bwMode="auto">
              <a:xfrm>
                <a:off x="1035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3" name="Oval 13"/>
              <p:cNvSpPr>
                <a:spLocks noChangeArrowheads="1"/>
              </p:cNvSpPr>
              <p:nvPr/>
            </p:nvSpPr>
            <p:spPr bwMode="auto">
              <a:xfrm>
                <a:off x="1220" y="338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4" name="Oval 14"/>
              <p:cNvSpPr>
                <a:spLocks noChangeArrowheads="1"/>
              </p:cNvSpPr>
              <p:nvPr/>
            </p:nvSpPr>
            <p:spPr bwMode="auto">
              <a:xfrm>
                <a:off x="140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5" name="Oval 15"/>
              <p:cNvSpPr>
                <a:spLocks noChangeArrowheads="1"/>
              </p:cNvSpPr>
              <p:nvPr/>
            </p:nvSpPr>
            <p:spPr bwMode="auto">
              <a:xfrm>
                <a:off x="159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6" name="Oval 16"/>
              <p:cNvSpPr>
                <a:spLocks noChangeArrowheads="1"/>
              </p:cNvSpPr>
              <p:nvPr/>
            </p:nvSpPr>
            <p:spPr bwMode="auto">
              <a:xfrm>
                <a:off x="1776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7" name="Oval 17"/>
              <p:cNvSpPr>
                <a:spLocks noChangeArrowheads="1"/>
              </p:cNvSpPr>
              <p:nvPr/>
            </p:nvSpPr>
            <p:spPr bwMode="auto">
              <a:xfrm>
                <a:off x="1961" y="338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8" name="Oval 18"/>
              <p:cNvSpPr>
                <a:spLocks noChangeArrowheads="1"/>
              </p:cNvSpPr>
              <p:nvPr/>
            </p:nvSpPr>
            <p:spPr bwMode="auto">
              <a:xfrm>
                <a:off x="66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9" name="Oval 19"/>
              <p:cNvSpPr>
                <a:spLocks noChangeArrowheads="1"/>
              </p:cNvSpPr>
              <p:nvPr/>
            </p:nvSpPr>
            <p:spPr bwMode="auto">
              <a:xfrm>
                <a:off x="85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0" name="Oval 20"/>
              <p:cNvSpPr>
                <a:spLocks noChangeArrowheads="1"/>
              </p:cNvSpPr>
              <p:nvPr/>
            </p:nvSpPr>
            <p:spPr bwMode="auto">
              <a:xfrm>
                <a:off x="1035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Oval 21"/>
              <p:cNvSpPr>
                <a:spLocks noChangeArrowheads="1"/>
              </p:cNvSpPr>
              <p:nvPr/>
            </p:nvSpPr>
            <p:spPr bwMode="auto">
              <a:xfrm>
                <a:off x="1220" y="319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2" name="Oval 22"/>
              <p:cNvSpPr>
                <a:spLocks noChangeArrowheads="1"/>
              </p:cNvSpPr>
              <p:nvPr/>
            </p:nvSpPr>
            <p:spPr bwMode="auto">
              <a:xfrm>
                <a:off x="140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3" name="Oval 23"/>
              <p:cNvSpPr>
                <a:spLocks noChangeArrowheads="1"/>
              </p:cNvSpPr>
              <p:nvPr/>
            </p:nvSpPr>
            <p:spPr bwMode="auto">
              <a:xfrm>
                <a:off x="159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4" name="Oval 24"/>
              <p:cNvSpPr>
                <a:spLocks noChangeArrowheads="1"/>
              </p:cNvSpPr>
              <p:nvPr/>
            </p:nvSpPr>
            <p:spPr bwMode="auto">
              <a:xfrm>
                <a:off x="1776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Oval 25"/>
              <p:cNvSpPr>
                <a:spLocks noChangeArrowheads="1"/>
              </p:cNvSpPr>
              <p:nvPr/>
            </p:nvSpPr>
            <p:spPr bwMode="auto">
              <a:xfrm>
                <a:off x="1961" y="319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6" name="Oval 26"/>
              <p:cNvSpPr>
                <a:spLocks noChangeArrowheads="1"/>
              </p:cNvSpPr>
              <p:nvPr/>
            </p:nvSpPr>
            <p:spPr bwMode="auto">
              <a:xfrm>
                <a:off x="66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7" name="Oval 27"/>
              <p:cNvSpPr>
                <a:spLocks noChangeArrowheads="1"/>
              </p:cNvSpPr>
              <p:nvPr/>
            </p:nvSpPr>
            <p:spPr bwMode="auto">
              <a:xfrm>
                <a:off x="85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8" name="Oval 28"/>
              <p:cNvSpPr>
                <a:spLocks noChangeArrowheads="1"/>
              </p:cNvSpPr>
              <p:nvPr/>
            </p:nvSpPr>
            <p:spPr bwMode="auto">
              <a:xfrm>
                <a:off x="1035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9" name="Oval 29"/>
              <p:cNvSpPr>
                <a:spLocks noChangeArrowheads="1"/>
              </p:cNvSpPr>
              <p:nvPr/>
            </p:nvSpPr>
            <p:spPr bwMode="auto">
              <a:xfrm>
                <a:off x="1220" y="301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0" name="Oval 30"/>
              <p:cNvSpPr>
                <a:spLocks noChangeArrowheads="1"/>
              </p:cNvSpPr>
              <p:nvPr/>
            </p:nvSpPr>
            <p:spPr bwMode="auto">
              <a:xfrm>
                <a:off x="140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1" name="Oval 31"/>
              <p:cNvSpPr>
                <a:spLocks noChangeArrowheads="1"/>
              </p:cNvSpPr>
              <p:nvPr/>
            </p:nvSpPr>
            <p:spPr bwMode="auto">
              <a:xfrm>
                <a:off x="159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2" name="Oval 32"/>
              <p:cNvSpPr>
                <a:spLocks noChangeArrowheads="1"/>
              </p:cNvSpPr>
              <p:nvPr/>
            </p:nvSpPr>
            <p:spPr bwMode="auto">
              <a:xfrm>
                <a:off x="1776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3" name="Oval 33"/>
              <p:cNvSpPr>
                <a:spLocks noChangeArrowheads="1"/>
              </p:cNvSpPr>
              <p:nvPr/>
            </p:nvSpPr>
            <p:spPr bwMode="auto">
              <a:xfrm>
                <a:off x="1961" y="301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4" name="Oval 34"/>
              <p:cNvSpPr>
                <a:spLocks noChangeArrowheads="1"/>
              </p:cNvSpPr>
              <p:nvPr/>
            </p:nvSpPr>
            <p:spPr bwMode="auto">
              <a:xfrm>
                <a:off x="66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5" name="Oval 35"/>
              <p:cNvSpPr>
                <a:spLocks noChangeArrowheads="1"/>
              </p:cNvSpPr>
              <p:nvPr/>
            </p:nvSpPr>
            <p:spPr bwMode="auto">
              <a:xfrm>
                <a:off x="85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6" name="Oval 36"/>
              <p:cNvSpPr>
                <a:spLocks noChangeArrowheads="1"/>
              </p:cNvSpPr>
              <p:nvPr/>
            </p:nvSpPr>
            <p:spPr bwMode="auto">
              <a:xfrm>
                <a:off x="1035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7" name="Oval 37"/>
              <p:cNvSpPr>
                <a:spLocks noChangeArrowheads="1"/>
              </p:cNvSpPr>
              <p:nvPr/>
            </p:nvSpPr>
            <p:spPr bwMode="auto">
              <a:xfrm>
                <a:off x="1220" y="282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8" name="Oval 38"/>
              <p:cNvSpPr>
                <a:spLocks noChangeArrowheads="1"/>
              </p:cNvSpPr>
              <p:nvPr/>
            </p:nvSpPr>
            <p:spPr bwMode="auto">
              <a:xfrm>
                <a:off x="140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9" name="Oval 39"/>
              <p:cNvSpPr>
                <a:spLocks noChangeArrowheads="1"/>
              </p:cNvSpPr>
              <p:nvPr/>
            </p:nvSpPr>
            <p:spPr bwMode="auto">
              <a:xfrm>
                <a:off x="159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0" name="Oval 40"/>
              <p:cNvSpPr>
                <a:spLocks noChangeArrowheads="1"/>
              </p:cNvSpPr>
              <p:nvPr/>
            </p:nvSpPr>
            <p:spPr bwMode="auto">
              <a:xfrm>
                <a:off x="1776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1" name="Oval 41"/>
              <p:cNvSpPr>
                <a:spLocks noChangeArrowheads="1"/>
              </p:cNvSpPr>
              <p:nvPr/>
            </p:nvSpPr>
            <p:spPr bwMode="auto">
              <a:xfrm>
                <a:off x="1961" y="282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2" name="Oval 42"/>
              <p:cNvSpPr>
                <a:spLocks noChangeArrowheads="1"/>
              </p:cNvSpPr>
              <p:nvPr/>
            </p:nvSpPr>
            <p:spPr bwMode="auto">
              <a:xfrm>
                <a:off x="66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3" name="Oval 43"/>
              <p:cNvSpPr>
                <a:spLocks noChangeArrowheads="1"/>
              </p:cNvSpPr>
              <p:nvPr/>
            </p:nvSpPr>
            <p:spPr bwMode="auto">
              <a:xfrm>
                <a:off x="85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4" name="Oval 44"/>
              <p:cNvSpPr>
                <a:spLocks noChangeArrowheads="1"/>
              </p:cNvSpPr>
              <p:nvPr/>
            </p:nvSpPr>
            <p:spPr bwMode="auto">
              <a:xfrm>
                <a:off x="1035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5" name="Oval 45"/>
              <p:cNvSpPr>
                <a:spLocks noChangeArrowheads="1"/>
              </p:cNvSpPr>
              <p:nvPr/>
            </p:nvSpPr>
            <p:spPr bwMode="auto">
              <a:xfrm>
                <a:off x="1220" y="264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6" name="Oval 46"/>
              <p:cNvSpPr>
                <a:spLocks noChangeArrowheads="1"/>
              </p:cNvSpPr>
              <p:nvPr/>
            </p:nvSpPr>
            <p:spPr bwMode="auto">
              <a:xfrm>
                <a:off x="140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7" name="Oval 47"/>
              <p:cNvSpPr>
                <a:spLocks noChangeArrowheads="1"/>
              </p:cNvSpPr>
              <p:nvPr/>
            </p:nvSpPr>
            <p:spPr bwMode="auto">
              <a:xfrm>
                <a:off x="159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8" name="Oval 48"/>
              <p:cNvSpPr>
                <a:spLocks noChangeArrowheads="1"/>
              </p:cNvSpPr>
              <p:nvPr/>
            </p:nvSpPr>
            <p:spPr bwMode="auto">
              <a:xfrm>
                <a:off x="1776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9" name="Oval 49"/>
              <p:cNvSpPr>
                <a:spLocks noChangeArrowheads="1"/>
              </p:cNvSpPr>
              <p:nvPr/>
            </p:nvSpPr>
            <p:spPr bwMode="auto">
              <a:xfrm>
                <a:off x="1961" y="264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0" name="Oval 50"/>
              <p:cNvSpPr>
                <a:spLocks noChangeArrowheads="1"/>
              </p:cNvSpPr>
              <p:nvPr/>
            </p:nvSpPr>
            <p:spPr bwMode="auto">
              <a:xfrm>
                <a:off x="66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1" name="Oval 51"/>
              <p:cNvSpPr>
                <a:spLocks noChangeArrowheads="1"/>
              </p:cNvSpPr>
              <p:nvPr/>
            </p:nvSpPr>
            <p:spPr bwMode="auto">
              <a:xfrm>
                <a:off x="85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2" name="Oval 52"/>
              <p:cNvSpPr>
                <a:spLocks noChangeArrowheads="1"/>
              </p:cNvSpPr>
              <p:nvPr/>
            </p:nvSpPr>
            <p:spPr bwMode="auto">
              <a:xfrm>
                <a:off x="1035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3" name="Oval 53"/>
              <p:cNvSpPr>
                <a:spLocks noChangeArrowheads="1"/>
              </p:cNvSpPr>
              <p:nvPr/>
            </p:nvSpPr>
            <p:spPr bwMode="auto">
              <a:xfrm>
                <a:off x="1220" y="245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4" name="Oval 54"/>
              <p:cNvSpPr>
                <a:spLocks noChangeArrowheads="1"/>
              </p:cNvSpPr>
              <p:nvPr/>
            </p:nvSpPr>
            <p:spPr bwMode="auto">
              <a:xfrm>
                <a:off x="140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5" name="Oval 55"/>
              <p:cNvSpPr>
                <a:spLocks noChangeArrowheads="1"/>
              </p:cNvSpPr>
              <p:nvPr/>
            </p:nvSpPr>
            <p:spPr bwMode="auto">
              <a:xfrm>
                <a:off x="159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6" name="Oval 56"/>
              <p:cNvSpPr>
                <a:spLocks noChangeArrowheads="1"/>
              </p:cNvSpPr>
              <p:nvPr/>
            </p:nvSpPr>
            <p:spPr bwMode="auto">
              <a:xfrm>
                <a:off x="1776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7" name="Oval 57"/>
              <p:cNvSpPr>
                <a:spLocks noChangeArrowheads="1"/>
              </p:cNvSpPr>
              <p:nvPr/>
            </p:nvSpPr>
            <p:spPr bwMode="auto">
              <a:xfrm>
                <a:off x="1961" y="245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8" name="Oval 58"/>
              <p:cNvSpPr>
                <a:spLocks noChangeArrowheads="1"/>
              </p:cNvSpPr>
              <p:nvPr/>
            </p:nvSpPr>
            <p:spPr bwMode="auto">
              <a:xfrm>
                <a:off x="66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19" name="Oval 59"/>
              <p:cNvSpPr>
                <a:spLocks noChangeArrowheads="1"/>
              </p:cNvSpPr>
              <p:nvPr/>
            </p:nvSpPr>
            <p:spPr bwMode="auto">
              <a:xfrm>
                <a:off x="85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0" name="Oval 60"/>
              <p:cNvSpPr>
                <a:spLocks noChangeArrowheads="1"/>
              </p:cNvSpPr>
              <p:nvPr/>
            </p:nvSpPr>
            <p:spPr bwMode="auto">
              <a:xfrm>
                <a:off x="1035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1" name="Oval 61"/>
              <p:cNvSpPr>
                <a:spLocks noChangeArrowheads="1"/>
              </p:cNvSpPr>
              <p:nvPr/>
            </p:nvSpPr>
            <p:spPr bwMode="auto">
              <a:xfrm>
                <a:off x="1220" y="2274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2" name="Oval 62"/>
              <p:cNvSpPr>
                <a:spLocks noChangeArrowheads="1"/>
              </p:cNvSpPr>
              <p:nvPr/>
            </p:nvSpPr>
            <p:spPr bwMode="auto">
              <a:xfrm>
                <a:off x="140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3" name="Oval 63"/>
              <p:cNvSpPr>
                <a:spLocks noChangeArrowheads="1"/>
              </p:cNvSpPr>
              <p:nvPr/>
            </p:nvSpPr>
            <p:spPr bwMode="auto">
              <a:xfrm>
                <a:off x="159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4" name="Oval 64"/>
              <p:cNvSpPr>
                <a:spLocks noChangeArrowheads="1"/>
              </p:cNvSpPr>
              <p:nvPr/>
            </p:nvSpPr>
            <p:spPr bwMode="auto">
              <a:xfrm>
                <a:off x="1776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5" name="Oval 65"/>
              <p:cNvSpPr>
                <a:spLocks noChangeArrowheads="1"/>
              </p:cNvSpPr>
              <p:nvPr/>
            </p:nvSpPr>
            <p:spPr bwMode="auto">
              <a:xfrm>
                <a:off x="1961" y="2274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6" name="Oval 66"/>
              <p:cNvSpPr>
                <a:spLocks noChangeArrowheads="1"/>
              </p:cNvSpPr>
              <p:nvPr/>
            </p:nvSpPr>
            <p:spPr bwMode="auto">
              <a:xfrm>
                <a:off x="66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7" name="Oval 67"/>
              <p:cNvSpPr>
                <a:spLocks noChangeArrowheads="1"/>
              </p:cNvSpPr>
              <p:nvPr/>
            </p:nvSpPr>
            <p:spPr bwMode="auto">
              <a:xfrm>
                <a:off x="85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8" name="Oval 68"/>
              <p:cNvSpPr>
                <a:spLocks noChangeArrowheads="1"/>
              </p:cNvSpPr>
              <p:nvPr/>
            </p:nvSpPr>
            <p:spPr bwMode="auto">
              <a:xfrm>
                <a:off x="1035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9" name="Oval 69"/>
              <p:cNvSpPr>
                <a:spLocks noChangeArrowheads="1"/>
              </p:cNvSpPr>
              <p:nvPr/>
            </p:nvSpPr>
            <p:spPr bwMode="auto">
              <a:xfrm>
                <a:off x="1220" y="2089"/>
                <a:ext cx="93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0" name="Oval 70"/>
              <p:cNvSpPr>
                <a:spLocks noChangeArrowheads="1"/>
              </p:cNvSpPr>
              <p:nvPr/>
            </p:nvSpPr>
            <p:spPr bwMode="auto">
              <a:xfrm>
                <a:off x="140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1" name="Oval 71"/>
              <p:cNvSpPr>
                <a:spLocks noChangeArrowheads="1"/>
              </p:cNvSpPr>
              <p:nvPr/>
            </p:nvSpPr>
            <p:spPr bwMode="auto">
              <a:xfrm>
                <a:off x="159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2" name="Oval 72"/>
              <p:cNvSpPr>
                <a:spLocks noChangeArrowheads="1"/>
              </p:cNvSpPr>
              <p:nvPr/>
            </p:nvSpPr>
            <p:spPr bwMode="auto">
              <a:xfrm>
                <a:off x="1776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3" name="Oval 73"/>
              <p:cNvSpPr>
                <a:spLocks noChangeArrowheads="1"/>
              </p:cNvSpPr>
              <p:nvPr/>
            </p:nvSpPr>
            <p:spPr bwMode="auto">
              <a:xfrm>
                <a:off x="1961" y="2089"/>
                <a:ext cx="92" cy="9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945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Optimizing the Cache Behavior of Array Accesses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000" dirty="0"/>
              <a:t>We need to answer the following questions: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when do cache misses occur?</a:t>
            </a:r>
          </a:p>
          <a:p>
            <a:pPr lvl="2"/>
            <a:r>
              <a:rPr lang="en-US" dirty="0"/>
              <a:t>use “</a:t>
            </a:r>
            <a:r>
              <a:rPr lang="en-US" dirty="0">
                <a:solidFill>
                  <a:srgbClr val="CC0066"/>
                </a:solidFill>
              </a:rPr>
              <a:t>locality analysis</a:t>
            </a:r>
            <a:r>
              <a:rPr lang="en-US" dirty="0"/>
              <a:t>”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can we change the order of the iterations (or possibly data layout) to produce better behavior?</a:t>
            </a:r>
          </a:p>
          <a:p>
            <a:pPr lvl="2"/>
            <a:r>
              <a:rPr lang="en-US" dirty="0"/>
              <a:t>evaluate the cost of various alternatives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does the new ordering/layout still produce correct results?</a:t>
            </a:r>
          </a:p>
          <a:p>
            <a:pPr lvl="2"/>
            <a:r>
              <a:rPr lang="en-US" dirty="0"/>
              <a:t>use “</a:t>
            </a:r>
            <a:r>
              <a:rPr lang="en-US" dirty="0">
                <a:solidFill>
                  <a:srgbClr val="CC0066"/>
                </a:solidFill>
              </a:rPr>
              <a:t>dependence analysis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4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Loop Transformations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sz="2000" dirty="0"/>
              <a:t>Loop Interchange</a:t>
            </a:r>
          </a:p>
          <a:p>
            <a:r>
              <a:rPr lang="en-US" sz="2000" dirty="0"/>
              <a:t>Cache Blocking</a:t>
            </a:r>
          </a:p>
          <a:p>
            <a:r>
              <a:rPr lang="en-US" sz="2000" dirty="0"/>
              <a:t>Skewing</a:t>
            </a:r>
          </a:p>
          <a:p>
            <a:r>
              <a:rPr lang="en-US" sz="2000" dirty="0"/>
              <a:t>Loop Reversal</a:t>
            </a:r>
          </a:p>
          <a:p>
            <a:r>
              <a:rPr lang="en-US" sz="2000" dirty="0"/>
              <a:t>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2939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Pointer Analysis &amp; </a:t>
            </a:r>
            <a:br>
              <a:rPr lang="en-US" b="1" dirty="0"/>
            </a:br>
            <a:r>
              <a:rPr lang="en-US" b="1" dirty="0"/>
              <a:t>Memory Optimizations (Intro)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26451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Pointer Alias Analysis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Decide for </a:t>
            </a:r>
            <a:r>
              <a:rPr lang="en-US" dirty="0">
                <a:solidFill>
                  <a:srgbClr val="0000FF"/>
                </a:solidFill>
              </a:rPr>
              <a:t>every pair of pointers </a:t>
            </a:r>
            <a:r>
              <a:rPr lang="en-US" dirty="0"/>
              <a:t>at </a:t>
            </a:r>
            <a:r>
              <a:rPr lang="en-US" dirty="0">
                <a:solidFill>
                  <a:srgbClr val="0000FF"/>
                </a:solidFill>
              </a:rPr>
              <a:t>every program point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do they point to the same memory location?</a:t>
            </a:r>
          </a:p>
          <a:p>
            <a:r>
              <a:rPr lang="en-US" dirty="0"/>
              <a:t>A difficult problem</a:t>
            </a:r>
          </a:p>
          <a:p>
            <a:pPr lvl="1"/>
            <a:r>
              <a:rPr lang="en-US" dirty="0"/>
              <a:t>shown to be </a:t>
            </a:r>
            <a:r>
              <a:rPr lang="en-US" dirty="0" err="1">
                <a:solidFill>
                  <a:srgbClr val="0000FF"/>
                </a:solidFill>
              </a:rPr>
              <a:t>undecidable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by </a:t>
            </a:r>
            <a:r>
              <a:rPr lang="en-US" dirty="0" err="1"/>
              <a:t>Landi</a:t>
            </a:r>
            <a:r>
              <a:rPr lang="en-US" dirty="0"/>
              <a:t>, 1992</a:t>
            </a:r>
          </a:p>
          <a:p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report all pairs of pointers which do/may alias</a:t>
            </a:r>
          </a:p>
          <a:p>
            <a:r>
              <a:rPr lang="en-US" dirty="0">
                <a:solidFill>
                  <a:srgbClr val="0000FF"/>
                </a:solidFill>
              </a:rPr>
              <a:t>Ambiguous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pointers which </a:t>
            </a:r>
            <a:r>
              <a:rPr lang="en-US" dirty="0">
                <a:solidFill>
                  <a:srgbClr val="FF3399"/>
                </a:solidFill>
              </a:rPr>
              <a:t>may or may not </a:t>
            </a:r>
            <a:r>
              <a:rPr lang="en-US" dirty="0"/>
              <a:t>alias</a:t>
            </a:r>
          </a:p>
          <a:p>
            <a:r>
              <a:rPr lang="en-US" dirty="0">
                <a:solidFill>
                  <a:srgbClr val="0000FF"/>
                </a:solidFill>
              </a:rPr>
              <a:t>Accuracy/Precision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3399"/>
                </a:solidFill>
              </a:rPr>
              <a:t>how few pairs of pointers</a:t>
            </a:r>
            <a:r>
              <a:rPr lang="en-US" dirty="0"/>
              <a:t> are reported while </a:t>
            </a:r>
            <a:r>
              <a:rPr lang="en-US" dirty="0">
                <a:solidFill>
                  <a:srgbClr val="FF3399"/>
                </a:solidFill>
              </a:rPr>
              <a:t>remaining correct</a:t>
            </a:r>
          </a:p>
          <a:p>
            <a:pPr lvl="1"/>
            <a:r>
              <a:rPr lang="en-US" dirty="0"/>
              <a:t>i.e., reduce ambiguity to improve accuracy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Uses of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Basic compiler optimizations</a:t>
            </a:r>
          </a:p>
          <a:p>
            <a:pPr lvl="1"/>
            <a:r>
              <a:rPr lang="en-US" dirty="0"/>
              <a:t>register allocation, CSE, dead code elimination, live variables, instruction scheduling, loop invariant code motion, redundant load/store elimination</a:t>
            </a:r>
          </a:p>
          <a:p>
            <a:r>
              <a:rPr lang="en-US" dirty="0">
                <a:solidFill>
                  <a:srgbClr val="0000FF"/>
                </a:solidFill>
              </a:rPr>
              <a:t>Parallelization</a:t>
            </a:r>
          </a:p>
          <a:p>
            <a:pPr lvl="1"/>
            <a:r>
              <a:rPr lang="en-US" dirty="0"/>
              <a:t>instruction-level parallelism</a:t>
            </a:r>
          </a:p>
          <a:p>
            <a:pPr lvl="1"/>
            <a:r>
              <a:rPr lang="en-US" dirty="0"/>
              <a:t>thread-level parallelism</a:t>
            </a:r>
          </a:p>
          <a:p>
            <a:r>
              <a:rPr lang="en-US" dirty="0">
                <a:solidFill>
                  <a:srgbClr val="0000FF"/>
                </a:solidFill>
              </a:rPr>
              <a:t>Behavioral synthesis</a:t>
            </a:r>
          </a:p>
          <a:p>
            <a:pPr lvl="1"/>
            <a:r>
              <a:rPr lang="en-US" dirty="0"/>
              <a:t>automatically converting C-code into gates</a:t>
            </a:r>
          </a:p>
          <a:p>
            <a:r>
              <a:rPr lang="en-US" dirty="0">
                <a:solidFill>
                  <a:srgbClr val="0000FF"/>
                </a:solidFill>
              </a:rPr>
              <a:t>Error detection and program understanding</a:t>
            </a:r>
          </a:p>
          <a:p>
            <a:pPr lvl="1"/>
            <a:r>
              <a:rPr lang="en-US" dirty="0"/>
              <a:t>memory leaks, wild pointers, security holes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Pointer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Complexity</a:t>
            </a:r>
            <a:r>
              <a:rPr lang="en-US" dirty="0"/>
              <a:t>: huge in </a:t>
            </a:r>
            <a:r>
              <a:rPr lang="en-US" dirty="0">
                <a:solidFill>
                  <a:srgbClr val="FF3399"/>
                </a:solidFill>
              </a:rPr>
              <a:t>space</a:t>
            </a:r>
            <a:r>
              <a:rPr lang="en-US" dirty="0"/>
              <a:t> and </a:t>
            </a:r>
            <a:r>
              <a:rPr lang="en-US" dirty="0">
                <a:solidFill>
                  <a:srgbClr val="FF3399"/>
                </a:solidFill>
              </a:rPr>
              <a:t>time</a:t>
            </a:r>
          </a:p>
          <a:p>
            <a:pPr lvl="1"/>
            <a:r>
              <a:rPr lang="en-US" dirty="0"/>
              <a:t>compare every pointer with every other pointer</a:t>
            </a:r>
          </a:p>
          <a:p>
            <a:pPr lvl="1"/>
            <a:r>
              <a:rPr lang="en-US" dirty="0"/>
              <a:t>at every program point</a:t>
            </a:r>
          </a:p>
          <a:p>
            <a:pPr lvl="1"/>
            <a:r>
              <a:rPr lang="en-US" dirty="0"/>
              <a:t>potentially considering all program paths to that point</a:t>
            </a:r>
          </a:p>
          <a:p>
            <a:r>
              <a:rPr lang="en-US" dirty="0">
                <a:solidFill>
                  <a:srgbClr val="0000FF"/>
                </a:solidFill>
              </a:rPr>
              <a:t>Scalability vs. accuracy trade-off</a:t>
            </a:r>
          </a:p>
          <a:p>
            <a:pPr lvl="1"/>
            <a:r>
              <a:rPr lang="en-US" dirty="0"/>
              <a:t>different analyses motivated for different purposes</a:t>
            </a:r>
          </a:p>
          <a:p>
            <a:pPr lvl="1"/>
            <a:r>
              <a:rPr lang="en-US" dirty="0"/>
              <a:t>many useful algorithms (adds to confusion)</a:t>
            </a:r>
          </a:p>
          <a:p>
            <a:r>
              <a:rPr lang="en-US" dirty="0">
                <a:solidFill>
                  <a:srgbClr val="0000FF"/>
                </a:solidFill>
              </a:rPr>
              <a:t>Coding corner cases</a:t>
            </a:r>
          </a:p>
          <a:p>
            <a:pPr lvl="1"/>
            <a:r>
              <a:rPr lang="en-US" dirty="0"/>
              <a:t>pointer arithmetic (*p++), casting, function pointers, long-jumps</a:t>
            </a:r>
          </a:p>
          <a:p>
            <a:r>
              <a:rPr lang="en-US" dirty="0">
                <a:solidFill>
                  <a:srgbClr val="0000FF"/>
                </a:solidFill>
              </a:rPr>
              <a:t>Whole program?</a:t>
            </a:r>
          </a:p>
          <a:p>
            <a:pPr lvl="1"/>
            <a:r>
              <a:rPr lang="en-US" dirty="0"/>
              <a:t>most algorithms require the entire program</a:t>
            </a:r>
          </a:p>
          <a:p>
            <a:pPr lvl="1"/>
            <a:r>
              <a:rPr lang="en-US" dirty="0"/>
              <a:t>library code?  optimizing at link-time only?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Design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r>
              <a:rPr lang="en-US" dirty="0"/>
              <a:t>Heap modeling</a:t>
            </a:r>
          </a:p>
          <a:p>
            <a:r>
              <a:rPr lang="en-US" dirty="0"/>
              <a:t>Aggregate modeling </a:t>
            </a:r>
          </a:p>
          <a:p>
            <a:r>
              <a:rPr lang="en-US" dirty="0"/>
              <a:t>Flow sensitivity</a:t>
            </a:r>
          </a:p>
          <a:p>
            <a:r>
              <a:rPr lang="en-US" dirty="0"/>
              <a:t>Context sensitivity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53289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3935</Words>
  <Application>Microsoft Office PowerPoint</Application>
  <PresentationFormat>On-screen Show (4:3)</PresentationFormat>
  <Paragraphs>878</Paragraphs>
  <Slides>56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Courier New</vt:lpstr>
      <vt:lpstr>Garamond</vt:lpstr>
      <vt:lpstr>Stencil</vt:lpstr>
      <vt:lpstr>Tahoma</vt:lpstr>
      <vt:lpstr>Wingdings</vt:lpstr>
      <vt:lpstr>SAFARI_Template</vt:lpstr>
      <vt:lpstr>1_Edge</vt:lpstr>
      <vt:lpstr>Office Theme</vt:lpstr>
      <vt:lpstr>CSC D70:  Compiler Optimization Pointer Analysis</vt:lpstr>
      <vt:lpstr>Midterm Results </vt:lpstr>
      <vt:lpstr>PowerPoint Presentation</vt:lpstr>
      <vt:lpstr>Pros and Cons of Pointers</vt:lpstr>
      <vt:lpstr>Pointer Analysis Basics: Aliases</vt:lpstr>
      <vt:lpstr>The Pointer Alias Analysis Problem</vt:lpstr>
      <vt:lpstr>Many Uses of Pointer Analysis</vt:lpstr>
      <vt:lpstr>Challenges for Pointer Analysis</vt:lpstr>
      <vt:lpstr>Pointer Analysis: Design Options</vt:lpstr>
      <vt:lpstr>Alias Representation</vt:lpstr>
      <vt:lpstr>Heap Modeling Options</vt:lpstr>
      <vt:lpstr>Aggregate Modeling Options</vt:lpstr>
      <vt:lpstr>Flow Sensitivity Options</vt:lpstr>
      <vt:lpstr>Flow Sensitivity Example</vt:lpstr>
      <vt:lpstr>Context Sensitivity Options</vt:lpstr>
      <vt:lpstr>Pointer Alias Analysis Algorithms</vt:lpstr>
      <vt:lpstr>Address Taken</vt:lpstr>
      <vt:lpstr>Address Taken Example</vt:lpstr>
      <vt:lpstr>Andersen’s Algorithm</vt:lpstr>
      <vt:lpstr>Andersen Example</vt:lpstr>
      <vt:lpstr>Andersen Example</vt:lpstr>
      <vt:lpstr>Steensgaard’s Algorithm</vt:lpstr>
      <vt:lpstr>Steensgaard Example</vt:lpstr>
      <vt:lpstr>Example with Flow Sensitivity</vt:lpstr>
      <vt:lpstr>Pointer Analysis Using BDDs:  Binary Decision Diagrams</vt:lpstr>
      <vt:lpstr>Binary Decision Diagram (BDD)</vt:lpstr>
      <vt:lpstr>BDD-Based Pointer Analysis</vt:lpstr>
      <vt:lpstr>Probabilistic Pointer Analysis</vt:lpstr>
      <vt:lpstr>Pointer Analysis: Yes, No, &amp; Maybe</vt:lpstr>
      <vt:lpstr>Let’s Speculate</vt:lpstr>
      <vt:lpstr>Data Speculative Optimizations</vt:lpstr>
      <vt:lpstr>Can We Quantify “Maybe”?</vt:lpstr>
      <vt:lpstr>Conventional Pointer Analysis</vt:lpstr>
      <vt:lpstr>Probabilistic Pointer Analysis</vt:lpstr>
      <vt:lpstr>PPA Research Objectives</vt:lpstr>
      <vt:lpstr>Algorithm Design Choices</vt:lpstr>
      <vt:lpstr>Traditional Points-To Graph</vt:lpstr>
      <vt:lpstr>Probabilistic Points-To Graph</vt:lpstr>
      <vt:lpstr>Probabilistic Pointer Analysis Results Summary</vt:lpstr>
      <vt:lpstr>Pointer Analysis Summary</vt:lpstr>
      <vt:lpstr>CSC D70:  Compiler Optimization Memory Optimizations (Intro)</vt:lpstr>
      <vt:lpstr>Caches: A Quick Review</vt:lpstr>
      <vt:lpstr>Optimizing Cache Performance</vt:lpstr>
      <vt:lpstr>Two Things We Can Manipulate</vt:lpstr>
      <vt:lpstr>Time: Reordering Computation</vt:lpstr>
      <vt:lpstr>Space: Changing Data Layout</vt:lpstr>
      <vt:lpstr>Types of Objects to Consider</vt:lpstr>
      <vt:lpstr>Scalars</vt:lpstr>
      <vt:lpstr>Structures and Pointers</vt:lpstr>
      <vt:lpstr>Arrays</vt:lpstr>
      <vt:lpstr>Visitation Order in Iteration Space</vt:lpstr>
      <vt:lpstr>When Do Cache Misses Occur?</vt:lpstr>
      <vt:lpstr>When Do Cache Misses Occur?</vt:lpstr>
      <vt:lpstr>Optimizing the Cache Behavior of Array Accesses</vt:lpstr>
      <vt:lpstr>Examples of Loop Transformations</vt:lpstr>
      <vt:lpstr>CSC D70:  Compiler Optimization Pointer Analysis &amp;  Memory Optimizations (Intro)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2021-03-08T19:41:14Z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