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0"/>
  </p:notesMasterIdLst>
  <p:handoutMasterIdLst>
    <p:handoutMasterId r:id="rId51"/>
  </p:handoutMasterIdLst>
  <p:sldIdLst>
    <p:sldId id="567" r:id="rId4"/>
    <p:sldId id="605" r:id="rId5"/>
    <p:sldId id="607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33" r:id="rId32"/>
    <p:sldId id="634" r:id="rId33"/>
    <p:sldId id="635" r:id="rId34"/>
    <p:sldId id="636" r:id="rId35"/>
    <p:sldId id="637" r:id="rId36"/>
    <p:sldId id="638" r:id="rId37"/>
    <p:sldId id="639" r:id="rId38"/>
    <p:sldId id="640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  <p:sldId id="649" r:id="rId48"/>
    <p:sldId id="568" r:id="rId49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535" autoAdjust="0"/>
  </p:normalViewPr>
  <p:slideViewPr>
    <p:cSldViewPr>
      <p:cViewPr varScale="1">
        <p:scale>
          <a:sx n="81" d="100"/>
          <a:sy n="81" d="100"/>
        </p:scale>
        <p:origin x="1341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45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7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96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5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5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8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2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96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7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2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5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2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898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91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0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54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8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5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>
            <a:extLst>
              <a:ext uri="{FF2B5EF4-FFF2-40B4-BE49-F238E27FC236}">
                <a16:creationId xmlns:a16="http://schemas.microsoft.com/office/drawing/2014/main" id="{290607F7-8C1E-49C1-AAEF-B2C471246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6" name="Notes Placeholder 2">
            <a:extLst>
              <a:ext uri="{FF2B5EF4-FFF2-40B4-BE49-F238E27FC236}">
                <a16:creationId xmlns:a16="http://schemas.microsoft.com/office/drawing/2014/main" id="{E9D9D877-7DE6-4415-B9F6-0F9CF2F9C4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7" name="Slide Number Placeholder 3">
            <a:extLst>
              <a:ext uri="{FF2B5EF4-FFF2-40B4-BE49-F238E27FC236}">
                <a16:creationId xmlns:a16="http://schemas.microsoft.com/office/drawing/2014/main" id="{147118F9-A3E1-4A9B-B5D4-5AFA63122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0CE666-225C-4191-ABC8-97F207D60420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6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6B44D-BFE6-4E14-A10D-12EB0F0A2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5105D-8844-4358-8AFC-559874D76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A4B2D8-CA02-4F38-8E98-94AACC4F9F3E}" type="datetime1">
              <a:rPr lang="en-US" altLang="en-US" smtClean="0"/>
              <a:t>3/13/2021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12AB87-B7F0-479C-898D-EB922AD34514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4FE-EAF3-4FF7-A9F6-6606F96B4C1A}" type="datetime1">
              <a:rPr lang="en-US" altLang="en-US" smtClean="0"/>
              <a:t>3/13/2021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F91D-BE3E-4D17-99CA-6E5E16AA61A2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C4BE-3BD0-4E4D-9370-EE6E1384F415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5060-7454-48F5-AE20-05A8E14D01E9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26D2-9BB2-4ABE-8516-3804904983B4}" type="datetime1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D1CE-CFB6-4D1B-A9B9-DDE1D228D676}" type="datetime1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CDD-7065-46A7-8729-E2A4092F28BE}" type="datetime1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5A52-9BCB-457C-99FB-5DA0D87646B9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57C1-48BA-4AD2-8C53-67930E91C820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3D3-8872-4927-BA87-E0936B3DDFD9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761-6BDE-4264-92CB-4B595D67CAC0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E3CE-5B1C-4596-AAA9-F5774CAD82B1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7.png"/><Relationship Id="rId2" Type="http://schemas.openxmlformats.org/officeDocument/2006/relationships/tags" Target="../tags/tag4.xml"/><Relationship Id="rId16" Type="http://schemas.openxmlformats.org/officeDocument/2006/relationships/image" Target="../media/image11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6.png"/><Relationship Id="rId5" Type="http://schemas.openxmlformats.org/officeDocument/2006/relationships/tags" Target="../tags/tag7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37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Memory Optimizations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Mowry, Greg </a:t>
            </a:r>
            <a:r>
              <a:rPr lang="en-US" b="1" i="1" dirty="0" err="1">
                <a:solidFill>
                  <a:schemeClr val="tx2"/>
                </a:solidFill>
              </a:rPr>
              <a:t>Steffan</a:t>
            </a:r>
            <a:r>
              <a:rPr lang="en-US" b="1" i="1" dirty="0">
                <a:solidFill>
                  <a:schemeClr val="tx2"/>
                </a:solidFill>
              </a:rPr>
              <a:t>,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itle 1">
            <a:extLst>
              <a:ext uri="{FF2B5EF4-FFF2-40B4-BE49-F238E27FC236}">
                <a16:creationId xmlns:a16="http://schemas.microsoft.com/office/drawing/2014/main" id="{206ED1AC-EFEC-4F31-869B-9F7ED808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 Memory Hierarchy?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90FE-97EA-4135-90CE-FF519C48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49829"/>
            <a:ext cx="8610600" cy="51943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want both fast and large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we cannot achieve both with a single level of memory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Have multiple levels of storage </a:t>
            </a:r>
            <a:r>
              <a:rPr lang="en-US" altLang="en-US" dirty="0">
                <a:ea typeface="ＭＳ Ｐゴシック" panose="020B0600070205080204" pitchFamily="34" charset="-128"/>
              </a:rPr>
              <a:t>(progressively bigger and slower as the levels are farther from the processor) and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ensure most of the data the processor needs is kept in the fast(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er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level(s)</a:t>
            </a:r>
          </a:p>
        </p:txBody>
      </p:sp>
      <p:sp>
        <p:nvSpPr>
          <p:cNvPr id="181251" name="Slide Number Placeholder 3">
            <a:extLst>
              <a:ext uri="{FF2B5EF4-FFF2-40B4-BE49-F238E27FC236}">
                <a16:creationId xmlns:a16="http://schemas.microsoft.com/office/drawing/2014/main" id="{6509BC5D-29DB-4B53-969D-39552A089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40699-652F-48E8-955A-C10108F7264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Title 1">
            <a:extLst>
              <a:ext uri="{FF2B5EF4-FFF2-40B4-BE49-F238E27FC236}">
                <a16:creationId xmlns:a16="http://schemas.microsoft.com/office/drawing/2014/main" id="{88164F56-609A-4E66-A917-6C6814AB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Memory Hierarchy</a:t>
            </a:r>
          </a:p>
        </p:txBody>
      </p:sp>
      <p:sp>
        <p:nvSpPr>
          <p:cNvPr id="182275" name="Slide Number Placeholder 3">
            <a:extLst>
              <a:ext uri="{FF2B5EF4-FFF2-40B4-BE49-F238E27FC236}">
                <a16:creationId xmlns:a16="http://schemas.microsoft.com/office/drawing/2014/main" id="{00E5B66E-CFB2-4A7E-B1AF-91B8EE6923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9694C-4811-425C-9333-361055A19BF0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9D4E9648-7CAB-405F-9B19-395422CE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1447800"/>
            <a:ext cx="8509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small</a:t>
            </a:r>
          </a:p>
        </p:txBody>
      </p:sp>
      <p:sp>
        <p:nvSpPr>
          <p:cNvPr id="182277" name="Rectangle 4">
            <a:extLst>
              <a:ext uri="{FF2B5EF4-FFF2-40B4-BE49-F238E27FC236}">
                <a16:creationId xmlns:a16="http://schemas.microsoft.com/office/drawing/2014/main" id="{9552BCDE-4517-4B5B-B988-1D69E4FB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0"/>
            <a:ext cx="51054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big but slow</a:t>
            </a:r>
          </a:p>
        </p:txBody>
      </p:sp>
      <p:sp>
        <p:nvSpPr>
          <p:cNvPr id="182278" name="Text Box 5">
            <a:extLst>
              <a:ext uri="{FF2B5EF4-FFF2-40B4-BE49-F238E27FC236}">
                <a16:creationId xmlns:a16="http://schemas.microsoft.com/office/drawing/2014/main" id="{EA8A6A9B-B8DB-49A3-B1F1-E6781EC85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455738"/>
            <a:ext cx="3767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move what you use here</a:t>
            </a:r>
          </a:p>
        </p:txBody>
      </p:sp>
      <p:sp>
        <p:nvSpPr>
          <p:cNvPr id="182279" name="Freeform 6">
            <a:extLst>
              <a:ext uri="{FF2B5EF4-FFF2-40B4-BE49-F238E27FC236}">
                <a16:creationId xmlns:a16="http://schemas.microsoft.com/office/drawing/2014/main" id="{424C6928-FCEA-430F-9D2C-E05389156BC3}"/>
              </a:ext>
            </a:extLst>
          </p:cNvPr>
          <p:cNvSpPr>
            <a:spLocks/>
          </p:cNvSpPr>
          <p:nvPr/>
        </p:nvSpPr>
        <p:spPr bwMode="auto">
          <a:xfrm flipH="1" flipV="1">
            <a:off x="4648200" y="1533525"/>
            <a:ext cx="1219200" cy="446088"/>
          </a:xfrm>
          <a:custGeom>
            <a:avLst/>
            <a:gdLst>
              <a:gd name="T0" fmla="*/ 2147483646 w 768"/>
              <a:gd name="T1" fmla="*/ 2147483646 h 281"/>
              <a:gd name="T2" fmla="*/ 2147483646 w 768"/>
              <a:gd name="T3" fmla="*/ 2147483646 h 281"/>
              <a:gd name="T4" fmla="*/ 2147483646 w 768"/>
              <a:gd name="T5" fmla="*/ 2147483646 h 281"/>
              <a:gd name="T6" fmla="*/ 0 w 768"/>
              <a:gd name="T7" fmla="*/ 2147483646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280" name="Text Box 7">
            <a:extLst>
              <a:ext uri="{FF2B5EF4-FFF2-40B4-BE49-F238E27FC236}">
                <a16:creationId xmlns:a16="http://schemas.microsoft.com/office/drawing/2014/main" id="{B1FC6D45-A297-4210-812C-A3FD58F71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89538"/>
            <a:ext cx="17367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backup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everything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here</a:t>
            </a:r>
          </a:p>
        </p:txBody>
      </p:sp>
      <p:sp>
        <p:nvSpPr>
          <p:cNvPr id="182281" name="Freeform 8">
            <a:extLst>
              <a:ext uri="{FF2B5EF4-FFF2-40B4-BE49-F238E27FC236}">
                <a16:creationId xmlns:a16="http://schemas.microsoft.com/office/drawing/2014/main" id="{5909CB4F-6F6A-47EC-8C90-F256E6A8471D}"/>
              </a:ext>
            </a:extLst>
          </p:cNvPr>
          <p:cNvSpPr>
            <a:spLocks/>
          </p:cNvSpPr>
          <p:nvPr/>
        </p:nvSpPr>
        <p:spPr bwMode="auto">
          <a:xfrm flipH="1">
            <a:off x="2590800" y="5562600"/>
            <a:ext cx="1143000" cy="446088"/>
          </a:xfrm>
          <a:custGeom>
            <a:avLst/>
            <a:gdLst>
              <a:gd name="T0" fmla="*/ 2147483646 w 768"/>
              <a:gd name="T1" fmla="*/ 2147483646 h 281"/>
              <a:gd name="T2" fmla="*/ 2147483646 w 768"/>
              <a:gd name="T3" fmla="*/ 2147483646 h 281"/>
              <a:gd name="T4" fmla="*/ 2147483646 w 768"/>
              <a:gd name="T5" fmla="*/ 2147483646 h 281"/>
              <a:gd name="T6" fmla="*/ 0 w 768"/>
              <a:gd name="T7" fmla="*/ 2147483646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282" name="Text Box 9">
            <a:extLst>
              <a:ext uri="{FF2B5EF4-FFF2-40B4-BE49-F238E27FC236}">
                <a16:creationId xmlns:a16="http://schemas.microsoft.com/office/drawing/2014/main" id="{A2943963-1330-4FD8-8A2D-5F613FE0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3877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With good locality of reference, memory appears as fast 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and as large as  </a:t>
            </a:r>
          </a:p>
        </p:txBody>
      </p:sp>
      <p:sp>
        <p:nvSpPr>
          <p:cNvPr id="182283" name="Line 10">
            <a:extLst>
              <a:ext uri="{FF2B5EF4-FFF2-40B4-BE49-F238E27FC236}">
                <a16:creationId xmlns:a16="http://schemas.microsoft.com/office/drawing/2014/main" id="{AA480996-3CB3-46BF-A95B-126897181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966913"/>
            <a:ext cx="2667000" cy="191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284" name="Line 11">
            <a:extLst>
              <a:ext uri="{FF2B5EF4-FFF2-40B4-BE49-F238E27FC236}">
                <a16:creationId xmlns:a16="http://schemas.microsoft.com/office/drawing/2014/main" id="{A11E19C3-0FE0-4867-BFBA-F7CF64BBD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343400"/>
            <a:ext cx="152241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285" name="Line 12">
            <a:extLst>
              <a:ext uri="{FF2B5EF4-FFF2-40B4-BE49-F238E27FC236}">
                <a16:creationId xmlns:a16="http://schemas.microsoft.com/office/drawing/2014/main" id="{B67593D8-9293-4DA5-8457-5144D8A17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4913" y="22860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247D5C7E-5569-4117-B4BA-C94715CA60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3276600" cy="2971800"/>
            <a:chOff x="2928" y="1440"/>
            <a:chExt cx="2064" cy="1872"/>
          </a:xfrm>
        </p:grpSpPr>
        <p:sp>
          <p:nvSpPr>
            <p:cNvPr id="182290" name="Rectangle 14">
              <a:extLst>
                <a:ext uri="{FF2B5EF4-FFF2-40B4-BE49-F238E27FC236}">
                  <a16:creationId xmlns:a16="http://schemas.microsoft.com/office/drawing/2014/main" id="{60E74DE7-1A28-40EB-B62E-382BD40B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80"/>
              <a:ext cx="2064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291" name="Rectangle 15">
              <a:extLst>
                <a:ext uri="{FF2B5EF4-FFF2-40B4-BE49-F238E27FC236}">
                  <a16:creationId xmlns:a16="http://schemas.microsoft.com/office/drawing/2014/main" id="{FDCE545F-9835-412C-AB2B-3EF24447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648"/>
              <a:ext cx="1152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292" name="Line 16">
              <a:extLst>
                <a:ext uri="{FF2B5EF4-FFF2-40B4-BE49-F238E27FC236}">
                  <a16:creationId xmlns:a16="http://schemas.microsoft.com/office/drawing/2014/main" id="{5D09E487-E201-4118-9389-611A0885D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440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293" name="Line 17">
              <a:extLst>
                <a:ext uri="{FF2B5EF4-FFF2-40B4-BE49-F238E27FC236}">
                  <a16:creationId xmlns:a16="http://schemas.microsoft.com/office/drawing/2014/main" id="{A471FF2B-7FB8-42C2-B4E0-61ED2E9E0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272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294" name="Line 18">
              <a:extLst>
                <a:ext uri="{FF2B5EF4-FFF2-40B4-BE49-F238E27FC236}">
                  <a16:creationId xmlns:a16="http://schemas.microsoft.com/office/drawing/2014/main" id="{0DD6E79B-7F55-43BE-982C-AA122346C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3104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2287" name="Group 19">
            <a:extLst>
              <a:ext uri="{FF2B5EF4-FFF2-40B4-BE49-F238E27FC236}">
                <a16:creationId xmlns:a16="http://schemas.microsoft.com/office/drawing/2014/main" id="{57AABAF7-8023-40FC-A01E-8401AF21AEF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477000" y="3124200"/>
            <a:ext cx="3810000" cy="1066800"/>
            <a:chOff x="2976" y="336"/>
            <a:chExt cx="2400" cy="816"/>
          </a:xfrm>
        </p:grpSpPr>
        <p:sp>
          <p:nvSpPr>
            <p:cNvPr id="182288" name="AutoShape 20">
              <a:extLst>
                <a:ext uri="{FF2B5EF4-FFF2-40B4-BE49-F238E27FC236}">
                  <a16:creationId xmlns:a16="http://schemas.microsoft.com/office/drawing/2014/main" id="{CD8123A0-D9FC-4D20-8841-AD9E20615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6"/>
              <a:ext cx="2304" cy="480"/>
            </a:xfrm>
            <a:prstGeom prst="rightArrow">
              <a:avLst>
                <a:gd name="adj1" fmla="val 59583"/>
                <a:gd name="adj2" fmla="val 514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faster per byte</a:t>
              </a:r>
            </a:p>
          </p:txBody>
        </p:sp>
        <p:sp>
          <p:nvSpPr>
            <p:cNvPr id="182289" name="AutoShape 21">
              <a:extLst>
                <a:ext uri="{FF2B5EF4-FFF2-40B4-BE49-F238E27FC236}">
                  <a16:creationId xmlns:a16="http://schemas.microsoft.com/office/drawing/2014/main" id="{A027627A-41F9-4436-9857-7F6EEC431E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72" y="672"/>
              <a:ext cx="2304" cy="480"/>
            </a:xfrm>
            <a:prstGeom prst="rightArrow">
              <a:avLst>
                <a:gd name="adj1" fmla="val 59583"/>
                <a:gd name="adj2" fmla="val 564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cheaper per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6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>
            <a:extLst>
              <a:ext uri="{FF2B5EF4-FFF2-40B4-BE49-F238E27FC236}">
                <a16:creationId xmlns:a16="http://schemas.microsoft.com/office/drawing/2014/main" id="{1B3E056D-9C8E-41B6-9371-DE18941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31863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 Hierarchy</a:t>
            </a:r>
          </a:p>
        </p:txBody>
      </p:sp>
      <p:sp>
        <p:nvSpPr>
          <p:cNvPr id="183298" name="Content Placeholder 2">
            <a:extLst>
              <a:ext uri="{FF2B5EF4-FFF2-40B4-BE49-F238E27FC236}">
                <a16:creationId xmlns:a16="http://schemas.microsoft.com/office/drawing/2014/main" id="{7C8CA58C-5EE3-46E2-BAFA-34CB39FA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Fundamental tradeoff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Fast memory: small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Large memory: slow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Idea: </a:t>
            </a:r>
            <a:r>
              <a:rPr lang="en-US" altLang="en-US" sz="3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Memory hierarchy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Latency, cost, size,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bandwidth</a:t>
            </a:r>
          </a:p>
        </p:txBody>
      </p:sp>
      <p:sp>
        <p:nvSpPr>
          <p:cNvPr id="183299" name="Slide Number Placeholder 3">
            <a:extLst>
              <a:ext uri="{FF2B5EF4-FFF2-40B4-BE49-F238E27FC236}">
                <a16:creationId xmlns:a16="http://schemas.microsoft.com/office/drawing/2014/main" id="{BB2CE6AF-B43D-4EF7-BA91-E22DEDC95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F02EC-E684-45F0-9E5F-FE148A37E9D3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0" name="Rectangle 5">
            <a:extLst>
              <a:ext uri="{FF2B5EF4-FFF2-40B4-BE49-F238E27FC236}">
                <a16:creationId xmlns:a16="http://schemas.microsoft.com/office/drawing/2014/main" id="{CDF0AA63-50C6-40E5-A968-B31E1D05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398838"/>
            <a:ext cx="887413" cy="1274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1" name="Rectangle 6">
            <a:extLst>
              <a:ext uri="{FF2B5EF4-FFF2-40B4-BE49-F238E27FC236}">
                <a16:creationId xmlns:a16="http://schemas.microsoft.com/office/drawing/2014/main" id="{D9867C19-20DB-4FBB-841A-7232E1E7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2035175"/>
            <a:ext cx="2489200" cy="41560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2" name="TextBox 7">
            <a:extLst>
              <a:ext uri="{FF2B5EF4-FFF2-40B4-BE49-F238E27FC236}">
                <a16:creationId xmlns:a16="http://schemas.microsoft.com/office/drawing/2014/main" id="{D921B1E3-7698-43F5-AD32-268DF5712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833813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CPU</a:t>
            </a:r>
          </a:p>
        </p:txBody>
      </p:sp>
      <p:sp>
        <p:nvSpPr>
          <p:cNvPr id="183303" name="TextBox 8">
            <a:extLst>
              <a:ext uri="{FF2B5EF4-FFF2-40B4-BE49-F238E27FC236}">
                <a16:creationId xmlns:a16="http://schemas.microsoft.com/office/drawing/2014/main" id="{3F96F319-3E82-497D-810C-04F6401E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559175"/>
            <a:ext cx="1017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(DRAM)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4" name="TextBox 9">
            <a:extLst>
              <a:ext uri="{FF2B5EF4-FFF2-40B4-BE49-F238E27FC236}">
                <a16:creationId xmlns:a16="http://schemas.microsoft.com/office/drawing/2014/main" id="{B5C9CDF7-4CBF-48AF-AD73-76649FDA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202113"/>
            <a:ext cx="4921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RF</a:t>
            </a:r>
          </a:p>
        </p:txBody>
      </p:sp>
      <p:sp>
        <p:nvSpPr>
          <p:cNvPr id="183305" name="Rectangle 10">
            <a:extLst>
              <a:ext uri="{FF2B5EF4-FFF2-40B4-BE49-F238E27FC236}">
                <a16:creationId xmlns:a16="http://schemas.microsoft.com/office/drawing/2014/main" id="{935636EB-4848-4F17-8175-00C76CFF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3398838"/>
            <a:ext cx="885825" cy="1274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6" name="TextBox 11">
            <a:extLst>
              <a:ext uri="{FF2B5EF4-FFF2-40B4-BE49-F238E27FC236}">
                <a16:creationId xmlns:a16="http://schemas.microsoft.com/office/drawing/2014/main" id="{638782AA-58C2-47F6-A61F-B451B4262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3833813"/>
            <a:ext cx="885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Cache</a:t>
            </a:r>
          </a:p>
        </p:txBody>
      </p:sp>
      <p:cxnSp>
        <p:nvCxnSpPr>
          <p:cNvPr id="183307" name="Straight Arrow Connector 12">
            <a:extLst>
              <a:ext uri="{FF2B5EF4-FFF2-40B4-BE49-F238E27FC236}">
                <a16:creationId xmlns:a16="http://schemas.microsoft.com/office/drawing/2014/main" id="{0244BCDA-EB15-4CB1-9D67-CD4A13317DDC}"/>
              </a:ext>
            </a:extLst>
          </p:cNvPr>
          <p:cNvCxnSpPr>
            <a:cxnSpLocks noChangeShapeType="1"/>
            <a:endCxn id="183305" idx="3"/>
          </p:cNvCxnSpPr>
          <p:nvPr/>
        </p:nvCxnSpPr>
        <p:spPr bwMode="auto">
          <a:xfrm rot="10800000">
            <a:off x="2316163" y="4037013"/>
            <a:ext cx="18478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08" name="Rectangle 13">
            <a:extLst>
              <a:ext uri="{FF2B5EF4-FFF2-40B4-BE49-F238E27FC236}">
                <a16:creationId xmlns:a16="http://schemas.microsoft.com/office/drawing/2014/main" id="{110D3AC2-05F4-4ABE-8C50-0588DD0A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996950"/>
            <a:ext cx="2160588" cy="51943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9" name="TextBox 14">
            <a:extLst>
              <a:ext uri="{FF2B5EF4-FFF2-40B4-BE49-F238E27FC236}">
                <a16:creationId xmlns:a16="http://schemas.microsoft.com/office/drawing/2014/main" id="{49B1B20F-8281-4255-9FDD-E9DAA789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235325"/>
            <a:ext cx="119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Hard Disk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83310" name="Straight Arrow Connector 15">
            <a:extLst>
              <a:ext uri="{FF2B5EF4-FFF2-40B4-BE49-F238E27FC236}">
                <a16:creationId xmlns:a16="http://schemas.microsoft.com/office/drawing/2014/main" id="{81DC397B-47BE-4D1D-9FFF-63CD31437116}"/>
              </a:ext>
            </a:extLst>
          </p:cNvPr>
          <p:cNvCxnSpPr>
            <a:cxnSpLocks noChangeShapeType="1"/>
            <a:stCxn id="183306" idx="1"/>
          </p:cNvCxnSpPr>
          <p:nvPr/>
        </p:nvCxnSpPr>
        <p:spPr bwMode="auto">
          <a:xfrm rot="10800000" flipV="1">
            <a:off x="1277938" y="4017963"/>
            <a:ext cx="15240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2771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itle 1">
            <a:extLst>
              <a:ext uri="{FF2B5EF4-FFF2-40B4-BE49-F238E27FC236}">
                <a16:creationId xmlns:a16="http://schemas.microsoft.com/office/drawing/2014/main" id="{BBE6F9E5-1E29-4E09-ACA5-259E65C7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Caching Basics: Exploit Temporal Locality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5FFAD1A4-4C69-4D0C-8ABD-FC8CFD59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Store recently accessed data in automatically managed fast memory (called cache)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Anticipation: the data will be accessed again soon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Temporal locality </a:t>
            </a:r>
            <a:r>
              <a:rPr lang="en-US" altLang="en-US" dirty="0">
                <a:ea typeface="ＭＳ Ｐゴシック" panose="020B0600070205080204" pitchFamily="34" charset="-128"/>
              </a:rPr>
              <a:t>principle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Recently accessed data will be again accessed in the near future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is what Maurice Wilkes had in mind: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Wilkes,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Slave Memories and Dynamic Storage Allocation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IEEE Trans. On Electronic Computers, 1965.</a:t>
            </a:r>
          </a:p>
          <a:p>
            <a:pPr lvl="2"/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The use is discussed of a fast core memory of, say 32000 words as a slave to a slower core memory of, say, one million words in such a way that in practical cases the effective access time is nearer that of the fast memory than that of the slow memory.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6371" name="Slide Number Placeholder 3">
            <a:extLst>
              <a:ext uri="{FF2B5EF4-FFF2-40B4-BE49-F238E27FC236}">
                <a16:creationId xmlns:a16="http://schemas.microsoft.com/office/drawing/2014/main" id="{FE20C1AE-146B-45B7-AD92-30151504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9F457F-B26A-4902-87AC-33D80CFE7C20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>
            <a:extLst>
              <a:ext uri="{FF2B5EF4-FFF2-40B4-BE49-F238E27FC236}">
                <a16:creationId xmlns:a16="http://schemas.microsoft.com/office/drawing/2014/main" id="{4E1EF829-4AD3-4992-B171-B571DF45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Caching Basics: Exploit Spatial Locality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895F7AB9-D40A-41EB-9B86-F682CDFC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Store addresses adjacent to the recently accessed one in automatically managed fast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Logically divide memory into equal size blocks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Fetch to cache the accessed block in its entirety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Anticipation: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nearby data will be accessed soon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Spatial locality </a:t>
            </a:r>
            <a:r>
              <a:rPr lang="en-US" altLang="en-US" dirty="0">
                <a:ea typeface="ＭＳ Ｐゴシック" panose="020B0600070205080204" pitchFamily="34" charset="-128"/>
              </a:rPr>
              <a:t>principle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Nearby data in memory will be accessed in the near future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E.g., sequential instruction access, array traversal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is what IBM 360/85 implemented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16 Kbyte cache with 64 byte blocks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Liptay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Structural aspects of the System/360 Model 85 II: the cache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IBM Systems Journal, 1968.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7395" name="Slide Number Placeholder 3">
            <a:extLst>
              <a:ext uri="{FF2B5EF4-FFF2-40B4-BE49-F238E27FC236}">
                <a16:creationId xmlns:a16="http://schemas.microsoft.com/office/drawing/2014/main" id="{BCB15A04-2C66-469C-A494-EF069C979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59BE2B-2BDD-457E-AC14-6DF353B45D7C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Optimizing Cache Performance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Things to enhance: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temporal locality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spatial locality</a:t>
            </a:r>
          </a:p>
          <a:p>
            <a:pPr lvl="1"/>
            <a:endParaRPr lang="en-US" sz="2400" dirty="0"/>
          </a:p>
          <a:p>
            <a:r>
              <a:rPr lang="en-US" sz="2400" dirty="0"/>
              <a:t>Things to minimize: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conflicts </a:t>
            </a:r>
            <a:r>
              <a:rPr lang="en-US" sz="2400" dirty="0">
                <a:solidFill>
                  <a:schemeClr val="tx2"/>
                </a:solidFill>
              </a:rPr>
              <a:t>(i.e. bad replacement decisions)</a:t>
            </a:r>
          </a:p>
          <a:p>
            <a:pPr lvl="1"/>
            <a:endParaRPr lang="en-US" sz="2400" dirty="0"/>
          </a:p>
          <a:p>
            <a:pPr algn="ctr">
              <a:buFont typeface="Wingdings" pitchFamily="2" charset="2"/>
              <a:buNone/>
            </a:pPr>
            <a:r>
              <a:rPr lang="en-US" sz="2400" dirty="0"/>
              <a:t>What can the </a:t>
            </a:r>
            <a:r>
              <a:rPr lang="en-US" sz="2400" i="1" dirty="0">
                <a:solidFill>
                  <a:srgbClr val="0000CC"/>
                </a:solidFill>
              </a:rPr>
              <a:t>compiler</a:t>
            </a:r>
            <a:r>
              <a:rPr lang="en-US" sz="2400" dirty="0"/>
              <a:t> do to help?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72A339-705D-4C39-8D3A-3730C7D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60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Things We Can Manipulate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Time:</a:t>
            </a:r>
          </a:p>
          <a:p>
            <a:pPr lvl="1"/>
            <a:r>
              <a:rPr lang="en-US" sz="2400" dirty="0"/>
              <a:t>When is an object accessed?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00CC"/>
                </a:solidFill>
              </a:rPr>
              <a:t>Space:</a:t>
            </a:r>
          </a:p>
          <a:p>
            <a:pPr lvl="1"/>
            <a:r>
              <a:rPr lang="en-US" sz="2400" dirty="0"/>
              <a:t>Where does an object exist in the address space?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ctr">
              <a:buFontTx/>
              <a:buNone/>
            </a:pPr>
            <a:r>
              <a:rPr lang="en-US" sz="2400" i="1" dirty="0">
                <a:solidFill>
                  <a:srgbClr val="CC0066"/>
                </a:solidFill>
              </a:rPr>
              <a:t>How do we exploit these two levers?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5575A2-016C-4FC6-A816-8459F3CE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497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Time:</a:t>
            </a:r>
            <a:r>
              <a:rPr lang="en-US"/>
              <a:t> Reordering Computation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>
            <a:normAutofit/>
          </a:bodyPr>
          <a:lstStyle/>
          <a:p>
            <a:r>
              <a:rPr lang="en-US" sz="2400" dirty="0"/>
              <a:t>What makes it difficult to know </a:t>
            </a:r>
            <a:r>
              <a:rPr lang="en-US" sz="2400" i="1" dirty="0">
                <a:solidFill>
                  <a:srgbClr val="0000CC"/>
                </a:solidFill>
              </a:rPr>
              <a:t>when</a:t>
            </a:r>
            <a:r>
              <a:rPr lang="en-US" sz="2400" dirty="0"/>
              <a:t> an object is accessed?</a:t>
            </a:r>
          </a:p>
          <a:p>
            <a:endParaRPr lang="en-US" sz="2400" dirty="0"/>
          </a:p>
          <a:p>
            <a:r>
              <a:rPr lang="en-US" sz="2400" dirty="0"/>
              <a:t>How can we predict a </a:t>
            </a:r>
            <a:r>
              <a:rPr lang="en-US" sz="2400" dirty="0">
                <a:solidFill>
                  <a:srgbClr val="0000CC"/>
                </a:solidFill>
              </a:rPr>
              <a:t>better time</a:t>
            </a:r>
            <a:r>
              <a:rPr lang="en-US" sz="2400" dirty="0"/>
              <a:t> to access it?</a:t>
            </a:r>
          </a:p>
          <a:p>
            <a:pPr lvl="1"/>
            <a:r>
              <a:rPr lang="en-US" sz="2400" dirty="0"/>
              <a:t>What information is needed?</a:t>
            </a:r>
          </a:p>
          <a:p>
            <a:endParaRPr lang="en-US" sz="2400" dirty="0"/>
          </a:p>
          <a:p>
            <a:r>
              <a:rPr lang="en-US" sz="2400" dirty="0"/>
              <a:t>How do we know that this would be </a:t>
            </a:r>
            <a:r>
              <a:rPr lang="en-US" sz="2400" dirty="0">
                <a:solidFill>
                  <a:srgbClr val="0000CC"/>
                </a:solidFill>
              </a:rPr>
              <a:t>safe</a:t>
            </a:r>
            <a:r>
              <a:rPr lang="en-US" sz="2400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D5374-E607-4A07-8158-246A304B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8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Space:</a:t>
            </a:r>
            <a:r>
              <a:rPr lang="en-US"/>
              <a:t> Changing Data Layout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we know about an object’s </a:t>
            </a:r>
            <a:r>
              <a:rPr lang="en-US" sz="2400" dirty="0">
                <a:solidFill>
                  <a:srgbClr val="0000CC"/>
                </a:solidFill>
              </a:rPr>
              <a:t>location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scalars, structures, pointer-based data structures, arrays, code, etc.</a:t>
            </a:r>
          </a:p>
          <a:p>
            <a:endParaRPr lang="en-US" sz="2400" dirty="0"/>
          </a:p>
          <a:p>
            <a:r>
              <a:rPr lang="en-US" sz="2400" dirty="0"/>
              <a:t>How can we tell what a </a:t>
            </a:r>
            <a:r>
              <a:rPr lang="en-US" sz="2400" dirty="0">
                <a:solidFill>
                  <a:srgbClr val="0000CC"/>
                </a:solidFill>
              </a:rPr>
              <a:t>better layout</a:t>
            </a:r>
            <a:r>
              <a:rPr lang="en-US" sz="2400" dirty="0"/>
              <a:t> would be?</a:t>
            </a:r>
          </a:p>
          <a:p>
            <a:pPr lvl="1"/>
            <a:r>
              <a:rPr lang="en-US" sz="2400" dirty="0"/>
              <a:t>how many can we create?</a:t>
            </a:r>
          </a:p>
          <a:p>
            <a:endParaRPr lang="en-US" sz="2400" dirty="0"/>
          </a:p>
          <a:p>
            <a:r>
              <a:rPr lang="en-US" sz="2400" dirty="0"/>
              <a:t>To what extent can we </a:t>
            </a:r>
            <a:r>
              <a:rPr lang="en-US" sz="2400" dirty="0">
                <a:solidFill>
                  <a:srgbClr val="0000CC"/>
                </a:solidFill>
              </a:rPr>
              <a:t>safely</a:t>
            </a:r>
            <a:r>
              <a:rPr lang="en-US" sz="2400" dirty="0"/>
              <a:t> alter the layout?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F9249-740C-4671-B422-26B25D2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00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Objects to Consider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Scalars</a:t>
            </a:r>
          </a:p>
          <a:p>
            <a:endParaRPr lang="en-US" sz="2800" dirty="0"/>
          </a:p>
          <a:p>
            <a:r>
              <a:rPr lang="en-US" sz="2800" dirty="0"/>
              <a:t>Structures &amp; Pointers</a:t>
            </a:r>
          </a:p>
          <a:p>
            <a:endParaRPr lang="en-US" sz="2800" dirty="0"/>
          </a:p>
          <a:p>
            <a:r>
              <a:rPr lang="en-US" sz="2800" dirty="0"/>
              <a:t>Arrays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5B2E8-4D90-4881-A280-C88DEFFB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73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Pointers are hard to understand at compile time!</a:t>
            </a:r>
          </a:p>
          <a:p>
            <a:pPr lvl="1"/>
            <a:r>
              <a:rPr lang="en-US" dirty="0"/>
              <a:t>accurate analyses are large and complex</a:t>
            </a:r>
          </a:p>
          <a:p>
            <a:r>
              <a:rPr lang="en-US" dirty="0"/>
              <a:t>Many different </a:t>
            </a:r>
            <a:r>
              <a:rPr lang="en-US" dirty="0">
                <a:solidFill>
                  <a:srgbClr val="0000FF"/>
                </a:solidFill>
              </a:rPr>
              <a:t>options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Representation, heap modeling, aggregate modeling, flow sensitivity, context sensitivity</a:t>
            </a:r>
          </a:p>
          <a:p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Address-taken, </a:t>
            </a:r>
            <a:r>
              <a:rPr lang="en-US" dirty="0" err="1"/>
              <a:t>Steensgard</a:t>
            </a:r>
            <a:r>
              <a:rPr lang="en-US" dirty="0"/>
              <a:t>, Andersen</a:t>
            </a:r>
          </a:p>
          <a:p>
            <a:pPr lvl="1"/>
            <a:r>
              <a:rPr lang="en-US" dirty="0"/>
              <a:t>BDD-based, probabilistic</a:t>
            </a:r>
          </a:p>
          <a:p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trade-offs:</a:t>
            </a:r>
          </a:p>
          <a:p>
            <a:pPr lvl="1"/>
            <a:r>
              <a:rPr lang="en-US" dirty="0"/>
              <a:t>space, time, accuracy, safety</a:t>
            </a:r>
          </a:p>
          <a:p>
            <a:r>
              <a:rPr lang="en-US" dirty="0">
                <a:solidFill>
                  <a:srgbClr val="FF3399"/>
                </a:solidFill>
              </a:rPr>
              <a:t>Choose the right type of analysis given how the information will be used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5105400" cy="4152900"/>
          </a:xfrm>
        </p:spPr>
        <p:txBody>
          <a:bodyPr/>
          <a:lstStyle/>
          <a:p>
            <a:r>
              <a:rPr lang="en-US" sz="2000" dirty="0">
                <a:solidFill>
                  <a:srgbClr val="009900"/>
                </a:solidFill>
              </a:rPr>
              <a:t>Locals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CC0066"/>
                </a:solidFill>
              </a:rPr>
              <a:t>Globals</a:t>
            </a:r>
            <a:endParaRPr lang="en-US" sz="2000" dirty="0">
              <a:solidFill>
                <a:srgbClr val="CC0066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00CC"/>
                </a:solidFill>
              </a:rPr>
              <a:t>Procedure arguments</a:t>
            </a:r>
          </a:p>
          <a:p>
            <a:endParaRPr lang="en-US" sz="2000" dirty="0"/>
          </a:p>
          <a:p>
            <a:r>
              <a:rPr lang="en-US" sz="2000" dirty="0"/>
              <a:t>Is cache performance a concern here?</a:t>
            </a:r>
          </a:p>
          <a:p>
            <a:r>
              <a:rPr lang="en-US" sz="2000" dirty="0"/>
              <a:t>If so, what can be done?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943600" y="1905000"/>
            <a:ext cx="2438400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double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b="1" dirty="0" err="1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04BF8-48BD-40CC-8B4F-C8D9FB3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4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and Pointers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467600" cy="4076700"/>
          </a:xfrm>
        </p:spPr>
        <p:txBody>
          <a:bodyPr/>
          <a:lstStyle/>
          <a:p>
            <a:r>
              <a:rPr lang="en-US" sz="2000" dirty="0"/>
              <a:t>What can we do here?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within</a:t>
            </a:r>
            <a:r>
              <a:rPr lang="en-US" sz="2000" dirty="0"/>
              <a:t> a node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across</a:t>
            </a:r>
            <a:r>
              <a:rPr lang="en-US" sz="2000" dirty="0"/>
              <a:t> nodes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limits the compiler’s ability to optimize here? 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4343400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count;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double velocity;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double inertia;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node *neighbors[N];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} node;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C5BEF-09D8-4896-9CD7-67180B28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94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178800" cy="2476500"/>
          </a:xfrm>
        </p:spPr>
        <p:txBody>
          <a:bodyPr/>
          <a:lstStyle/>
          <a:p>
            <a:r>
              <a:rPr lang="en-US" sz="2000" dirty="0"/>
              <a:t>usually accessed within </a:t>
            </a:r>
            <a:r>
              <a:rPr lang="en-US" sz="2000" dirty="0">
                <a:solidFill>
                  <a:srgbClr val="0000CC"/>
                </a:solidFill>
              </a:rPr>
              <a:t>loops nests</a:t>
            </a:r>
          </a:p>
          <a:p>
            <a:pPr lvl="1"/>
            <a:r>
              <a:rPr lang="en-US" sz="2000" dirty="0"/>
              <a:t>makes it easy to understand “time”</a:t>
            </a:r>
          </a:p>
          <a:p>
            <a:r>
              <a:rPr lang="en-US" sz="2000" dirty="0"/>
              <a:t>what we know about </a:t>
            </a:r>
            <a:r>
              <a:rPr lang="en-US" sz="2000" dirty="0">
                <a:solidFill>
                  <a:srgbClr val="0000CC"/>
                </a:solidFill>
              </a:rPr>
              <a:t>array element addresses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start of array?</a:t>
            </a:r>
          </a:p>
          <a:p>
            <a:pPr lvl="1"/>
            <a:r>
              <a:rPr lang="en-US" sz="2000" dirty="0"/>
              <a:t>relative position within array</a:t>
            </a:r>
          </a:p>
          <a:p>
            <a:endParaRPr lang="en-US" sz="2000" dirty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0" y="1524000"/>
            <a:ext cx="43434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double A[N][N], B[N][N];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…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j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4936F-466C-4E88-882D-7F66EA00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54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Handy Representation: “Iteration Space”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178800" cy="647700"/>
          </a:xfrm>
        </p:spPr>
        <p:txBody>
          <a:bodyPr/>
          <a:lstStyle/>
          <a:p>
            <a:r>
              <a:rPr lang="en-US" sz="2000" dirty="0"/>
              <a:t>each position represents an iteration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A[i][j] = B[j][i];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87445" name="Group 405"/>
          <p:cNvGrpSpPr>
            <a:grpSpLocks/>
          </p:cNvGrpSpPr>
          <p:nvPr/>
        </p:nvGrpSpPr>
        <p:grpSpPr bwMode="auto">
          <a:xfrm>
            <a:off x="4038600" y="1905000"/>
            <a:ext cx="4267200" cy="3560763"/>
            <a:chOff x="2544" y="1200"/>
            <a:chExt cx="2688" cy="2243"/>
          </a:xfrm>
        </p:grpSpPr>
        <p:grpSp>
          <p:nvGrpSpPr>
            <p:cNvPr id="87047" name="Group 7"/>
            <p:cNvGrpSpPr>
              <a:grpSpLocks/>
            </p:cNvGrpSpPr>
            <p:nvPr/>
          </p:nvGrpSpPr>
          <p:grpSpPr bwMode="auto">
            <a:xfrm>
              <a:off x="2784" y="1200"/>
              <a:ext cx="2448" cy="2016"/>
              <a:chOff x="3072" y="1200"/>
              <a:chExt cx="1488" cy="1296"/>
            </a:xfrm>
          </p:grpSpPr>
          <p:sp>
            <p:nvSpPr>
              <p:cNvPr id="87045" name="Line 5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46" name="Line 6"/>
              <p:cNvSpPr>
                <a:spLocks noChangeShapeType="1"/>
              </p:cNvSpPr>
              <p:nvPr/>
            </p:nvSpPr>
            <p:spPr bwMode="auto">
              <a:xfrm flipV="1">
                <a:off x="3072" y="2496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049" name="Text Box 9"/>
            <p:cNvSpPr txBox="1">
              <a:spLocks noChangeArrowheads="1"/>
            </p:cNvSpPr>
            <p:nvPr/>
          </p:nvSpPr>
          <p:spPr bwMode="auto">
            <a:xfrm>
              <a:off x="2544" y="124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4992" y="326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87273" name="Group 233"/>
            <p:cNvGrpSpPr>
              <a:grpSpLocks/>
            </p:cNvGrpSpPr>
            <p:nvPr/>
          </p:nvGrpSpPr>
          <p:grpSpPr bwMode="auto">
            <a:xfrm>
              <a:off x="2736" y="1440"/>
              <a:ext cx="2208" cy="1824"/>
              <a:chOff x="2736" y="1440"/>
              <a:chExt cx="2208" cy="1824"/>
            </a:xfrm>
          </p:grpSpPr>
          <p:grpSp>
            <p:nvGrpSpPr>
              <p:cNvPr id="87162" name="Group 122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672"/>
                <a:chOff x="2736" y="2592"/>
                <a:chExt cx="2208" cy="672"/>
              </a:xfrm>
            </p:grpSpPr>
            <p:grpSp>
              <p:nvGrpSpPr>
                <p:cNvPr id="87069" name="Group 29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8705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5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5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070" name="Group 30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8707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0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1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2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083" name="Group 43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8708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6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096" name="Group 56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8709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7163" name="Group 123"/>
              <p:cNvGrpSpPr>
                <a:grpSpLocks/>
              </p:cNvGrpSpPr>
              <p:nvPr/>
            </p:nvGrpSpPr>
            <p:grpSpPr bwMode="auto">
              <a:xfrm>
                <a:off x="2736" y="1824"/>
                <a:ext cx="2208" cy="672"/>
                <a:chOff x="2736" y="2592"/>
                <a:chExt cx="2208" cy="672"/>
              </a:xfrm>
            </p:grpSpPr>
            <p:grpSp>
              <p:nvGrpSpPr>
                <p:cNvPr id="87164" name="Group 124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87165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66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67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68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6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0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1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2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3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4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5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6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177" name="Group 137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87178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9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0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1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2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3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4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5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6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7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8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9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190" name="Group 150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87191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2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3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4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5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6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7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8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9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0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1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2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203" name="Group 163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87204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5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6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7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8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9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0" name="Oval 17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1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2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3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4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5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7217" name="Group 177"/>
              <p:cNvGrpSpPr>
                <a:grpSpLocks/>
              </p:cNvGrpSpPr>
              <p:nvPr/>
            </p:nvGrpSpPr>
            <p:grpSpPr bwMode="auto">
              <a:xfrm>
                <a:off x="2736" y="1632"/>
                <a:ext cx="2208" cy="96"/>
                <a:chOff x="2736" y="3168"/>
                <a:chExt cx="2208" cy="96"/>
              </a:xfrm>
            </p:grpSpPr>
            <p:sp>
              <p:nvSpPr>
                <p:cNvPr id="87218" name="Oval 178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9" name="Oval 179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0" name="Oval 180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1" name="Oval 181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2" name="Oval 182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3" name="Oval 183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4" name="Oval 184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5" name="Oval 185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6" name="Oval 186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7" name="Oval 187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8" name="Oval 188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9" name="Oval 189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230" name="Group 190"/>
              <p:cNvGrpSpPr>
                <a:grpSpLocks/>
              </p:cNvGrpSpPr>
              <p:nvPr/>
            </p:nvGrpSpPr>
            <p:grpSpPr bwMode="auto">
              <a:xfrm>
                <a:off x="2736" y="1440"/>
                <a:ext cx="2208" cy="96"/>
                <a:chOff x="2736" y="3168"/>
                <a:chExt cx="2208" cy="96"/>
              </a:xfrm>
            </p:grpSpPr>
            <p:sp>
              <p:nvSpPr>
                <p:cNvPr id="87231" name="Oval 191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2" name="Oval 192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3" name="Oval 193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4" name="Oval 194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5" name="Oval 195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6" name="Oval 196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7" name="Oval 197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8" name="Oval 198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9" name="Oval 199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0" name="Oval 200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1" name="Oval 201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2" name="Oval 202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4C365-48B3-412A-8789-4F4B96A8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6127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Visitation Order in Iteration Space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178800" cy="3429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Note: </a:t>
            </a:r>
            <a:r>
              <a:rPr lang="en-US" sz="2000" dirty="0">
                <a:solidFill>
                  <a:srgbClr val="0000CC"/>
                </a:solidFill>
              </a:rPr>
              <a:t>iteration space </a:t>
            </a:r>
            <a:r>
              <a:rPr lang="en-US" sz="2000" b="1" dirty="0">
                <a:solidFill>
                  <a:srgbClr val="0000CC"/>
                </a:solidFill>
                <a:sym typeface="Symbol"/>
              </a:rPr>
              <a:t></a:t>
            </a:r>
            <a:r>
              <a:rPr lang="en-US" sz="2000" dirty="0">
                <a:solidFill>
                  <a:srgbClr val="0000CC"/>
                </a:solidFill>
                <a:sym typeface="Math1" pitchFamily="2" charset="2"/>
              </a:rPr>
              <a:t> data space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4038600" y="1905000"/>
            <a:ext cx="4267200" cy="3560763"/>
            <a:chOff x="2544" y="1200"/>
            <a:chExt cx="2688" cy="2243"/>
          </a:xfrm>
        </p:grpSpPr>
        <p:grpSp>
          <p:nvGrpSpPr>
            <p:cNvPr id="90118" name="Group 6"/>
            <p:cNvGrpSpPr>
              <a:grpSpLocks/>
            </p:cNvGrpSpPr>
            <p:nvPr/>
          </p:nvGrpSpPr>
          <p:grpSpPr bwMode="auto">
            <a:xfrm>
              <a:off x="2784" y="1200"/>
              <a:ext cx="2448" cy="2016"/>
              <a:chOff x="3072" y="1200"/>
              <a:chExt cx="1488" cy="1296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 flipV="1">
                <a:off x="3072" y="2496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544" y="124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4992" y="326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2736" y="1440"/>
              <a:ext cx="2208" cy="1824"/>
              <a:chOff x="2736" y="1440"/>
              <a:chExt cx="2208" cy="1824"/>
            </a:xfrm>
          </p:grpSpPr>
          <p:grpSp>
            <p:nvGrpSpPr>
              <p:cNvPr id="90124" name="Group 12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672"/>
                <a:chOff x="2736" y="2592"/>
                <a:chExt cx="2208" cy="672"/>
              </a:xfrm>
            </p:grpSpPr>
            <p:grpSp>
              <p:nvGrpSpPr>
                <p:cNvPr id="90125" name="Group 13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01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38" name="Group 26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013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0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51" name="Group 39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015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3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5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6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1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64" name="Group 52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0165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6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177" name="Group 65"/>
              <p:cNvGrpSpPr>
                <a:grpSpLocks/>
              </p:cNvGrpSpPr>
              <p:nvPr/>
            </p:nvGrpSpPr>
            <p:grpSpPr bwMode="auto">
              <a:xfrm>
                <a:off x="2736" y="1824"/>
                <a:ext cx="2208" cy="672"/>
                <a:chOff x="2736" y="2592"/>
                <a:chExt cx="2208" cy="672"/>
              </a:xfrm>
            </p:grpSpPr>
            <p:grpSp>
              <p:nvGrpSpPr>
                <p:cNvPr id="90178" name="Group 66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017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0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6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9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0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91" name="Group 79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019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3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04" name="Group 92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020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8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0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2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3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17" name="Group 105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0218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9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0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1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5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7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9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30" name="Group 118"/>
              <p:cNvGrpSpPr>
                <a:grpSpLocks/>
              </p:cNvGrpSpPr>
              <p:nvPr/>
            </p:nvGrpSpPr>
            <p:grpSpPr bwMode="auto">
              <a:xfrm>
                <a:off x="2736" y="1632"/>
                <a:ext cx="2208" cy="96"/>
                <a:chOff x="2736" y="3168"/>
                <a:chExt cx="2208" cy="96"/>
              </a:xfrm>
            </p:grpSpPr>
            <p:sp>
              <p:nvSpPr>
                <p:cNvPr id="90231" name="Oval 119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2" name="Oval 120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3" name="Oval 121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4" name="Oval 122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5" name="Oval 123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6" name="Oval 124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7" name="Oval 125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8" name="Oval 126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9" name="Oval 127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0" name="Oval 128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1" name="Oval 129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2" name="Oval 130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243" name="Group 131"/>
              <p:cNvGrpSpPr>
                <a:grpSpLocks/>
              </p:cNvGrpSpPr>
              <p:nvPr/>
            </p:nvGrpSpPr>
            <p:grpSpPr bwMode="auto">
              <a:xfrm>
                <a:off x="2736" y="1440"/>
                <a:ext cx="2208" cy="96"/>
                <a:chOff x="2736" y="3168"/>
                <a:chExt cx="2208" cy="96"/>
              </a:xfrm>
            </p:grpSpPr>
            <p:sp>
              <p:nvSpPr>
                <p:cNvPr id="90244" name="Oval 132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5" name="Oval 133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6" name="Oval 134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7" name="Oval 135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8" name="Oval 136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9" name="Oval 137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0" name="Oval 138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1" name="Oval 139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2" name="Oval 140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3" name="Oval 141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4" name="Oval 142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5" name="Oval 143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0256" name="Group 144"/>
            <p:cNvGrpSpPr>
              <a:grpSpLocks/>
            </p:cNvGrpSpPr>
            <p:nvPr/>
          </p:nvGrpSpPr>
          <p:grpSpPr bwMode="auto">
            <a:xfrm>
              <a:off x="2784" y="1488"/>
              <a:ext cx="2112" cy="1728"/>
              <a:chOff x="2784" y="1488"/>
              <a:chExt cx="2112" cy="1728"/>
            </a:xfrm>
          </p:grpSpPr>
          <p:grpSp>
            <p:nvGrpSpPr>
              <p:cNvPr id="90257" name="Group 145"/>
              <p:cNvGrpSpPr>
                <a:grpSpLocks/>
              </p:cNvGrpSpPr>
              <p:nvPr/>
            </p:nvGrpSpPr>
            <p:grpSpPr bwMode="auto">
              <a:xfrm>
                <a:off x="2784" y="3216"/>
                <a:ext cx="2112" cy="0"/>
                <a:chOff x="2784" y="3216"/>
                <a:chExt cx="2112" cy="0"/>
              </a:xfrm>
            </p:grpSpPr>
            <p:grpSp>
              <p:nvGrpSpPr>
                <p:cNvPr id="90258" name="Group 14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59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0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62" name="Group 15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63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4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5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66" name="Group 15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67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8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9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70" name="Group 15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271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2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73" name="Group 161"/>
              <p:cNvGrpSpPr>
                <a:grpSpLocks/>
              </p:cNvGrpSpPr>
              <p:nvPr/>
            </p:nvGrpSpPr>
            <p:grpSpPr bwMode="auto">
              <a:xfrm>
                <a:off x="2784" y="3024"/>
                <a:ext cx="2112" cy="0"/>
                <a:chOff x="2784" y="3216"/>
                <a:chExt cx="2112" cy="0"/>
              </a:xfrm>
            </p:grpSpPr>
            <p:grpSp>
              <p:nvGrpSpPr>
                <p:cNvPr id="90274" name="Group 16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75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78" name="Group 16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79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0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1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82" name="Group 17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83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5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86" name="Group 17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28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8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89" name="Group 177"/>
              <p:cNvGrpSpPr>
                <a:grpSpLocks/>
              </p:cNvGrpSpPr>
              <p:nvPr/>
            </p:nvGrpSpPr>
            <p:grpSpPr bwMode="auto">
              <a:xfrm>
                <a:off x="2784" y="2832"/>
                <a:ext cx="2112" cy="0"/>
                <a:chOff x="2784" y="3216"/>
                <a:chExt cx="2112" cy="0"/>
              </a:xfrm>
            </p:grpSpPr>
            <p:grpSp>
              <p:nvGrpSpPr>
                <p:cNvPr id="90290" name="Group 17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2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94" name="Group 18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6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7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98" name="Group 18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9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0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02" name="Group 19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0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05" name="Group 193"/>
              <p:cNvGrpSpPr>
                <a:grpSpLocks/>
              </p:cNvGrpSpPr>
              <p:nvPr/>
            </p:nvGrpSpPr>
            <p:grpSpPr bwMode="auto">
              <a:xfrm>
                <a:off x="2784" y="2640"/>
                <a:ext cx="2112" cy="0"/>
                <a:chOff x="2784" y="3216"/>
                <a:chExt cx="2112" cy="0"/>
              </a:xfrm>
            </p:grpSpPr>
            <p:grpSp>
              <p:nvGrpSpPr>
                <p:cNvPr id="90306" name="Group 19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07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8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9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0" name="Group 19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1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3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4" name="Group 20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15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6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8" name="Group 20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19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0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21" name="Group 209"/>
              <p:cNvGrpSpPr>
                <a:grpSpLocks/>
              </p:cNvGrpSpPr>
              <p:nvPr/>
            </p:nvGrpSpPr>
            <p:grpSpPr bwMode="auto">
              <a:xfrm>
                <a:off x="2784" y="2448"/>
                <a:ext cx="2112" cy="0"/>
                <a:chOff x="2784" y="3216"/>
                <a:chExt cx="2112" cy="0"/>
              </a:xfrm>
            </p:grpSpPr>
            <p:grpSp>
              <p:nvGrpSpPr>
                <p:cNvPr id="90322" name="Group 21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23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4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5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26" name="Group 21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27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8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9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30" name="Group 21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31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2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3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34" name="Group 22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35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6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37" name="Group 225"/>
              <p:cNvGrpSpPr>
                <a:grpSpLocks/>
              </p:cNvGrpSpPr>
              <p:nvPr/>
            </p:nvGrpSpPr>
            <p:grpSpPr bwMode="auto">
              <a:xfrm>
                <a:off x="2784" y="2256"/>
                <a:ext cx="2112" cy="0"/>
                <a:chOff x="2784" y="3216"/>
                <a:chExt cx="2112" cy="0"/>
              </a:xfrm>
            </p:grpSpPr>
            <p:grpSp>
              <p:nvGrpSpPr>
                <p:cNvPr id="90338" name="Group 22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39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0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1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42" name="Group 23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43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4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5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46" name="Group 23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47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50" name="Group 23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5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53" name="Group 241"/>
              <p:cNvGrpSpPr>
                <a:grpSpLocks/>
              </p:cNvGrpSpPr>
              <p:nvPr/>
            </p:nvGrpSpPr>
            <p:grpSpPr bwMode="auto">
              <a:xfrm>
                <a:off x="2784" y="2064"/>
                <a:ext cx="2112" cy="0"/>
                <a:chOff x="2784" y="3216"/>
                <a:chExt cx="2112" cy="0"/>
              </a:xfrm>
            </p:grpSpPr>
            <p:grpSp>
              <p:nvGrpSpPr>
                <p:cNvPr id="90354" name="Group 24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5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58" name="Group 24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59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0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62" name="Group 25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6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66" name="Group 25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6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69" name="Group 257"/>
              <p:cNvGrpSpPr>
                <a:grpSpLocks/>
              </p:cNvGrpSpPr>
              <p:nvPr/>
            </p:nvGrpSpPr>
            <p:grpSpPr bwMode="auto">
              <a:xfrm>
                <a:off x="2784" y="1872"/>
                <a:ext cx="2112" cy="0"/>
                <a:chOff x="2784" y="3216"/>
                <a:chExt cx="2112" cy="0"/>
              </a:xfrm>
            </p:grpSpPr>
            <p:grpSp>
              <p:nvGrpSpPr>
                <p:cNvPr id="90370" name="Group 25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74" name="Group 26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6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78" name="Group 26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82" name="Group 27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83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4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85" name="Group 273"/>
              <p:cNvGrpSpPr>
                <a:grpSpLocks/>
              </p:cNvGrpSpPr>
              <p:nvPr/>
            </p:nvGrpSpPr>
            <p:grpSpPr bwMode="auto">
              <a:xfrm>
                <a:off x="2784" y="1680"/>
                <a:ext cx="2112" cy="0"/>
                <a:chOff x="2784" y="3216"/>
                <a:chExt cx="2112" cy="0"/>
              </a:xfrm>
            </p:grpSpPr>
            <p:grpSp>
              <p:nvGrpSpPr>
                <p:cNvPr id="90386" name="Group 27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87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9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0" name="Group 27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9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2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3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4" name="Group 28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95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6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7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8" name="Group 28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99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0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401" name="Group 289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0"/>
                <a:chOff x="2784" y="3216"/>
                <a:chExt cx="2112" cy="0"/>
              </a:xfrm>
            </p:grpSpPr>
            <p:grpSp>
              <p:nvGrpSpPr>
                <p:cNvPr id="90402" name="Group 29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03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4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5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06" name="Group 29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07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8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9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10" name="Group 29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11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2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3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14" name="Group 30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415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6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417" name="Group 305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1728"/>
                <a:chOff x="2784" y="1488"/>
                <a:chExt cx="2112" cy="1728"/>
              </a:xfrm>
            </p:grpSpPr>
            <p:sp>
              <p:nvSpPr>
                <p:cNvPr id="90418" name="Line 306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302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19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83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0" name="Line 308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64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1" name="Line 309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44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2" name="Line 310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256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3" name="Line 311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06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4" name="Line 312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87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5" name="Line 313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68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6" name="Line 314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48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7F7C4-097C-443A-BB1C-3FE78C7B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21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Cache Misses Occur?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43200" y="16002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91421" name="Group 285"/>
          <p:cNvGrpSpPr>
            <a:grpSpLocks/>
          </p:cNvGrpSpPr>
          <p:nvPr/>
        </p:nvGrpSpPr>
        <p:grpSpPr bwMode="auto">
          <a:xfrm>
            <a:off x="1143000" y="3048000"/>
            <a:ext cx="2895600" cy="2798763"/>
            <a:chOff x="432" y="1920"/>
            <a:chExt cx="1824" cy="1763"/>
          </a:xfrm>
        </p:grpSpPr>
        <p:sp>
          <p:nvSpPr>
            <p:cNvPr id="91282" name="Line 146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83" name="Line 147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84" name="Text Box 148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1285" name="Text Box 149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1420" name="Group 284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1289" name="Oval 153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0" name="Oval 154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1" name="Oval 155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2" name="Oval 156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3" name="Oval 157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4" name="Oval 158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5" name="Oval 159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6" name="Oval 160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2" name="Oval 166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3" name="Oval 167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4" name="Oval 168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5" name="Oval 169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6" name="Oval 170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7" name="Oval 171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8" name="Oval 172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9" name="Oval 173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5" name="Oval 179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6" name="Oval 180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7" name="Oval 181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8" name="Oval 182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9" name="Oval 183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0" name="Oval 184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1" name="Oval 185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2" name="Oval 186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8" name="Oval 192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9" name="Oval 193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0" name="Oval 194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1" name="Oval 195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2" name="Oval 196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3" name="Oval 197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4" name="Oval 198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5" name="Oval 199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2" name="Oval 206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3" name="Oval 207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4" name="Oval 208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5" name="Oval 209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6" name="Oval 210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7" name="Oval 211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8" name="Oval 212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9" name="Oval 213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5" name="Oval 219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6" name="Oval 220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7" name="Oval 221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8" name="Oval 222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9" name="Oval 223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0" name="Oval 224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1" name="Oval 225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2" name="Oval 226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8" name="Oval 232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9" name="Oval 233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0" name="Oval 234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1" name="Oval 235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2" name="Oval 236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3" name="Oval 237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4" name="Oval 238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5" name="Oval 239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1" name="Oval 245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2" name="Oval 246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3" name="Oval 247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4" name="Oval 248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5" name="Oval 249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6" name="Oval 250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7" name="Oval 251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8" name="Oval 252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1422" name="Group 286"/>
          <p:cNvGrpSpPr>
            <a:grpSpLocks/>
          </p:cNvGrpSpPr>
          <p:nvPr/>
        </p:nvGrpSpPr>
        <p:grpSpPr bwMode="auto">
          <a:xfrm>
            <a:off x="5029200" y="3048000"/>
            <a:ext cx="2895600" cy="2798763"/>
            <a:chOff x="432" y="1920"/>
            <a:chExt cx="1824" cy="1763"/>
          </a:xfrm>
        </p:grpSpPr>
        <p:sp>
          <p:nvSpPr>
            <p:cNvPr id="91423" name="Line 287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4" name="Line 288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5" name="Text Box 289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1426" name="Text Box 290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1427" name="Group 291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1428" name="Oval 292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29" name="Oval 293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0" name="Oval 294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1" name="Oval 295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2" name="Oval 296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3" name="Oval 297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4" name="Oval 298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5" name="Oval 299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6" name="Oval 300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7" name="Oval 301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8" name="Oval 302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9" name="Oval 303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0" name="Oval 304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1" name="Oval 305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2" name="Oval 306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3" name="Oval 307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4" name="Oval 308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5" name="Oval 309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6" name="Oval 310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7" name="Oval 311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8" name="Oval 312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9" name="Oval 313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0" name="Oval 314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1" name="Oval 315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2" name="Oval 316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3" name="Oval 317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4" name="Oval 318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5" name="Oval 319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6" name="Oval 320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7" name="Oval 321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8" name="Oval 322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9" name="Oval 323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0" name="Oval 324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1" name="Oval 325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2" name="Oval 326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3" name="Oval 327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4" name="Oval 328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5" name="Oval 329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6" name="Oval 330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7" name="Oval 331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8" name="Oval 332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9" name="Oval 333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0" name="Oval 334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1" name="Oval 335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2" name="Oval 336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3" name="Oval 337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4" name="Oval 338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5" name="Oval 339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6" name="Oval 340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7" name="Oval 341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8" name="Oval 342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9" name="Oval 343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0" name="Oval 344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1" name="Oval 345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2" name="Oval 346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3" name="Oval 347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4" name="Oval 348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5" name="Oval 349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6" name="Oval 350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7" name="Oval 351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8" name="Oval 352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9" name="Oval 353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90" name="Oval 354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91" name="Oval 355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1492" name="Text Box 356"/>
          <p:cNvSpPr txBox="1">
            <a:spLocks noChangeArrowheads="1"/>
          </p:cNvSpPr>
          <p:nvPr/>
        </p:nvSpPr>
        <p:spPr bwMode="auto">
          <a:xfrm>
            <a:off x="24384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Courier New" pitchFamily="49" charset="0"/>
              </a:rPr>
              <a:t>A</a:t>
            </a:r>
          </a:p>
        </p:txBody>
      </p:sp>
      <p:sp>
        <p:nvSpPr>
          <p:cNvPr id="91494" name="Text Box 358"/>
          <p:cNvSpPr txBox="1">
            <a:spLocks noChangeArrowheads="1"/>
          </p:cNvSpPr>
          <p:nvPr/>
        </p:nvSpPr>
        <p:spPr bwMode="auto">
          <a:xfrm>
            <a:off x="64008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Courier New" pitchFamily="49" charset="0"/>
              </a:rPr>
              <a:t>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FDC4A-8F97-478E-A652-E65994CB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9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Cache Misses Occur?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A[i+j][0]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4648200" y="2286000"/>
            <a:ext cx="2895600" cy="2798763"/>
            <a:chOff x="432" y="1920"/>
            <a:chExt cx="1824" cy="1763"/>
          </a:xfrm>
        </p:grpSpPr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2170" name="Oval 10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1" name="Oval 11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2" name="Oval 12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3" name="Oval 13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4" name="Oval 14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5" name="Oval 15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6" name="Oval 16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7" name="Oval 17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8" name="Oval 18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9" name="Oval 19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0" name="Oval 20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Oval 21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2" name="Oval 22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3" name="Oval 23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4" name="Oval 24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Oval 25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6" name="Oval 26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7" name="Oval 27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8" name="Oval 28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9" name="Oval 29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0" name="Oval 30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1" name="Oval 31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2" name="Oval 32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3" name="Oval 33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4" name="Oval 34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5" name="Oval 35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6" name="Oval 36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7" name="Oval 37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8" name="Oval 38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9" name="Oval 39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0" name="Oval 40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1" name="Oval 41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2" name="Oval 42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3" name="Oval 43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4" name="Oval 44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5" name="Oval 45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6" name="Oval 46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7" name="Oval 47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8" name="Oval 48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9" name="Oval 49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0" name="Oval 50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1" name="Oval 51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2" name="Oval 52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3" name="Oval 53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4" name="Oval 54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5" name="Oval 55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6" name="Oval 56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7" name="Oval 57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8" name="Oval 58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9" name="Oval 59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0" name="Oval 60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1" name="Oval 61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2" name="Oval 62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3" name="Oval 63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4" name="Oval 64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5" name="Oval 65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6" name="Oval 66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7" name="Oval 67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8" name="Oval 68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9" name="Oval 69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0" name="Oval 70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1" name="Oval 71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2" name="Oval 72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3" name="Oval 73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E8AB49-6D25-42B9-A6E0-665FCE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894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Optimizing the Cache Behavior of Array Accesses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000" dirty="0"/>
              <a:t>We need to answer the following questions: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when do cache misses occur?</a:t>
            </a:r>
          </a:p>
          <a:p>
            <a:pPr lvl="2"/>
            <a:r>
              <a:rPr lang="en-US" dirty="0"/>
              <a:t>use “</a:t>
            </a:r>
            <a:r>
              <a:rPr lang="en-US" dirty="0">
                <a:solidFill>
                  <a:srgbClr val="CC0066"/>
                </a:solidFill>
              </a:rPr>
              <a:t>locality analysis</a:t>
            </a:r>
            <a:r>
              <a:rPr lang="en-US" dirty="0"/>
              <a:t>”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can we change the order of the iterations (or possibly data layout) to produce better behavior?</a:t>
            </a:r>
          </a:p>
          <a:p>
            <a:pPr lvl="2"/>
            <a:r>
              <a:rPr lang="en-US" dirty="0"/>
              <a:t>evaluate the cost of various alternatives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does the new ordering/layout still produce correct results?</a:t>
            </a:r>
          </a:p>
          <a:p>
            <a:pPr lvl="2"/>
            <a:r>
              <a:rPr lang="en-US" dirty="0"/>
              <a:t>use “</a:t>
            </a:r>
            <a:r>
              <a:rPr lang="en-US" dirty="0">
                <a:solidFill>
                  <a:srgbClr val="CC0066"/>
                </a:solidFill>
              </a:rPr>
              <a:t>dependence analysis</a:t>
            </a:r>
            <a:r>
              <a:rPr lang="en-US" dirty="0"/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E4EC53-A382-4B8B-8EE0-742E2CA3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34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Loop Transformations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sz="2000" dirty="0"/>
              <a:t>Loop Interchange</a:t>
            </a:r>
          </a:p>
          <a:p>
            <a:r>
              <a:rPr lang="en-US" sz="2000" dirty="0"/>
              <a:t>Cache Blocking</a:t>
            </a:r>
          </a:p>
          <a:p>
            <a:r>
              <a:rPr lang="en-US" sz="2000" dirty="0"/>
              <a:t>Skewing</a:t>
            </a:r>
          </a:p>
          <a:p>
            <a:r>
              <a:rPr lang="en-US" sz="2000" dirty="0"/>
              <a:t>Loop Reversal</a:t>
            </a:r>
          </a:p>
          <a:p>
            <a:r>
              <a:rPr lang="en-US" sz="2000" dirty="0"/>
              <a:t>…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31A46-5C6F-435F-B4FE-87D39134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293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178800" cy="495300"/>
          </a:xfrm>
        </p:spPr>
        <p:txBody>
          <a:bodyPr/>
          <a:lstStyle/>
          <a:p>
            <a:r>
              <a:rPr lang="en-US" sz="1800" i="1" dirty="0"/>
              <a:t>(assuming N is large relative to cache size)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28956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A[j][i]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95382" name="Group 150"/>
          <p:cNvGrpSpPr>
            <a:grpSpLocks/>
          </p:cNvGrpSpPr>
          <p:nvPr/>
        </p:nvGrpSpPr>
        <p:grpSpPr bwMode="auto">
          <a:xfrm>
            <a:off x="1143000" y="2971800"/>
            <a:ext cx="2667000" cy="2600325"/>
            <a:chOff x="720" y="1872"/>
            <a:chExt cx="1680" cy="1638"/>
          </a:xfrm>
        </p:grpSpPr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 flipH="1" flipV="1">
              <a:off x="985" y="1872"/>
              <a:ext cx="0" cy="1371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 flipV="1">
              <a:off x="985" y="3243"/>
              <a:ext cx="1415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720" y="1916"/>
              <a:ext cx="1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2179" y="3331"/>
              <a:ext cx="1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941" y="319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1111" y="319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1282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1452" y="319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1623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1794" y="3197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1964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2134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941" y="302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111" y="302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1282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452" y="302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623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1794" y="3027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1964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2134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941" y="2857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1111" y="2857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1282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1452" y="2857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1623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1794" y="2857"/>
              <a:ext cx="84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1964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2134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941" y="268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1111" y="268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282" y="268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1452" y="268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623" y="268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794" y="2686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1964" y="268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2134" y="268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5" name="Oval 43"/>
            <p:cNvSpPr>
              <a:spLocks noChangeArrowheads="1"/>
            </p:cNvSpPr>
            <p:nvPr/>
          </p:nvSpPr>
          <p:spPr bwMode="auto">
            <a:xfrm>
              <a:off x="941" y="251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6" name="Oval 44"/>
            <p:cNvSpPr>
              <a:spLocks noChangeArrowheads="1"/>
            </p:cNvSpPr>
            <p:nvPr/>
          </p:nvSpPr>
          <p:spPr bwMode="auto">
            <a:xfrm>
              <a:off x="1111" y="251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7" name="Oval 45"/>
            <p:cNvSpPr>
              <a:spLocks noChangeArrowheads="1"/>
            </p:cNvSpPr>
            <p:nvPr/>
          </p:nvSpPr>
          <p:spPr bwMode="auto">
            <a:xfrm>
              <a:off x="1282" y="25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8" name="Oval 46"/>
            <p:cNvSpPr>
              <a:spLocks noChangeArrowheads="1"/>
            </p:cNvSpPr>
            <p:nvPr/>
          </p:nvSpPr>
          <p:spPr bwMode="auto">
            <a:xfrm>
              <a:off x="1452" y="251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9" name="Oval 47"/>
            <p:cNvSpPr>
              <a:spLocks noChangeArrowheads="1"/>
            </p:cNvSpPr>
            <p:nvPr/>
          </p:nvSpPr>
          <p:spPr bwMode="auto">
            <a:xfrm>
              <a:off x="1623" y="25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0" name="Oval 48"/>
            <p:cNvSpPr>
              <a:spLocks noChangeArrowheads="1"/>
            </p:cNvSpPr>
            <p:nvPr/>
          </p:nvSpPr>
          <p:spPr bwMode="auto">
            <a:xfrm>
              <a:off x="1794" y="2516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auto">
            <a:xfrm>
              <a:off x="1964" y="25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auto">
            <a:xfrm>
              <a:off x="2134" y="25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auto">
            <a:xfrm>
              <a:off x="941" y="2346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auto">
            <a:xfrm>
              <a:off x="1111" y="2346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1282" y="2346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1452" y="2346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1623" y="2346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794" y="2346"/>
              <a:ext cx="84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1964" y="2346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2134" y="2346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41" y="217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1111" y="217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3" name="Oval 61"/>
            <p:cNvSpPr>
              <a:spLocks noChangeArrowheads="1"/>
            </p:cNvSpPr>
            <p:nvPr/>
          </p:nvSpPr>
          <p:spPr bwMode="auto">
            <a:xfrm>
              <a:off x="1282" y="217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4" name="Oval 62"/>
            <p:cNvSpPr>
              <a:spLocks noChangeArrowheads="1"/>
            </p:cNvSpPr>
            <p:nvPr/>
          </p:nvSpPr>
          <p:spPr bwMode="auto">
            <a:xfrm>
              <a:off x="1452" y="217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5" name="Oval 63"/>
            <p:cNvSpPr>
              <a:spLocks noChangeArrowheads="1"/>
            </p:cNvSpPr>
            <p:nvPr/>
          </p:nvSpPr>
          <p:spPr bwMode="auto">
            <a:xfrm>
              <a:off x="1623" y="217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6" name="Oval 64"/>
            <p:cNvSpPr>
              <a:spLocks noChangeArrowheads="1"/>
            </p:cNvSpPr>
            <p:nvPr/>
          </p:nvSpPr>
          <p:spPr bwMode="auto">
            <a:xfrm>
              <a:off x="1794" y="2175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7" name="Oval 65"/>
            <p:cNvSpPr>
              <a:spLocks noChangeArrowheads="1"/>
            </p:cNvSpPr>
            <p:nvPr/>
          </p:nvSpPr>
          <p:spPr bwMode="auto">
            <a:xfrm>
              <a:off x="1964" y="217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8" name="Oval 66"/>
            <p:cNvSpPr>
              <a:spLocks noChangeArrowheads="1"/>
            </p:cNvSpPr>
            <p:nvPr/>
          </p:nvSpPr>
          <p:spPr bwMode="auto">
            <a:xfrm>
              <a:off x="2134" y="217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9" name="Oval 67"/>
            <p:cNvSpPr>
              <a:spLocks noChangeArrowheads="1"/>
            </p:cNvSpPr>
            <p:nvPr/>
          </p:nvSpPr>
          <p:spPr bwMode="auto">
            <a:xfrm>
              <a:off x="941" y="200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0" name="Oval 68"/>
            <p:cNvSpPr>
              <a:spLocks noChangeArrowheads="1"/>
            </p:cNvSpPr>
            <p:nvPr/>
          </p:nvSpPr>
          <p:spPr bwMode="auto">
            <a:xfrm>
              <a:off x="1111" y="200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1" name="Oval 69"/>
            <p:cNvSpPr>
              <a:spLocks noChangeArrowheads="1"/>
            </p:cNvSpPr>
            <p:nvPr/>
          </p:nvSpPr>
          <p:spPr bwMode="auto">
            <a:xfrm>
              <a:off x="1282" y="200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2" name="Oval 70"/>
            <p:cNvSpPr>
              <a:spLocks noChangeArrowheads="1"/>
            </p:cNvSpPr>
            <p:nvPr/>
          </p:nvSpPr>
          <p:spPr bwMode="auto">
            <a:xfrm>
              <a:off x="1452" y="200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3" name="Oval 71"/>
            <p:cNvSpPr>
              <a:spLocks noChangeArrowheads="1"/>
            </p:cNvSpPr>
            <p:nvPr/>
          </p:nvSpPr>
          <p:spPr bwMode="auto">
            <a:xfrm>
              <a:off x="1623" y="200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4" name="Oval 72"/>
            <p:cNvSpPr>
              <a:spLocks noChangeArrowheads="1"/>
            </p:cNvSpPr>
            <p:nvPr/>
          </p:nvSpPr>
          <p:spPr bwMode="auto">
            <a:xfrm>
              <a:off x="1794" y="2005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964" y="200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2134" y="200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389" name="Group 157"/>
          <p:cNvGrpSpPr>
            <a:grpSpLocks/>
          </p:cNvGrpSpPr>
          <p:nvPr/>
        </p:nvGrpSpPr>
        <p:grpSpPr bwMode="auto">
          <a:xfrm>
            <a:off x="7620000" y="2971800"/>
            <a:ext cx="990600" cy="762000"/>
            <a:chOff x="4848" y="1728"/>
            <a:chExt cx="624" cy="480"/>
          </a:xfrm>
        </p:grpSpPr>
        <p:sp>
          <p:nvSpPr>
            <p:cNvPr id="95383" name="Oval 151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4" name="Oval 152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6" name="Text Box 154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5387" name="Text Box 155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5388" name="Rectangle 156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429000" y="1600200"/>
            <a:ext cx="4114800" cy="3971925"/>
            <a:chOff x="3429000" y="1600200"/>
            <a:chExt cx="4114800" cy="3971925"/>
          </a:xfrm>
        </p:grpSpPr>
        <p:grpSp>
          <p:nvGrpSpPr>
            <p:cNvPr id="95393" name="Group 161"/>
            <p:cNvGrpSpPr>
              <a:grpSpLocks/>
            </p:cNvGrpSpPr>
            <p:nvPr/>
          </p:nvGrpSpPr>
          <p:grpSpPr bwMode="auto">
            <a:xfrm>
              <a:off x="4800600" y="2971800"/>
              <a:ext cx="2667000" cy="2600325"/>
              <a:chOff x="3024" y="1872"/>
              <a:chExt cx="1680" cy="1638"/>
            </a:xfrm>
          </p:grpSpPr>
          <p:sp>
            <p:nvSpPr>
              <p:cNvPr id="95311" name="Line 79"/>
              <p:cNvSpPr>
                <a:spLocks noChangeShapeType="1"/>
              </p:cNvSpPr>
              <p:nvPr/>
            </p:nvSpPr>
            <p:spPr bwMode="auto">
              <a:xfrm flipH="1" flipV="1">
                <a:off x="3289" y="1872"/>
                <a:ext cx="0" cy="1371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2" name="Line 80"/>
              <p:cNvSpPr>
                <a:spLocks noChangeShapeType="1"/>
              </p:cNvSpPr>
              <p:nvPr/>
            </p:nvSpPr>
            <p:spPr bwMode="auto">
              <a:xfrm flipV="1">
                <a:off x="3289" y="3243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3" name="Text Box 81"/>
              <p:cNvSpPr txBox="1">
                <a:spLocks noChangeArrowheads="1"/>
              </p:cNvSpPr>
              <p:nvPr/>
            </p:nvSpPr>
            <p:spPr bwMode="auto">
              <a:xfrm>
                <a:off x="3024" y="1916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5314" name="Text Box 82"/>
              <p:cNvSpPr txBox="1">
                <a:spLocks noChangeArrowheads="1"/>
              </p:cNvSpPr>
              <p:nvPr/>
            </p:nvSpPr>
            <p:spPr bwMode="auto">
              <a:xfrm>
                <a:off x="4483" y="3331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CC0066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rgbClr val="CC0066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5316" name="Oval 84"/>
              <p:cNvSpPr>
                <a:spLocks noChangeArrowheads="1"/>
              </p:cNvSpPr>
              <p:nvPr/>
            </p:nvSpPr>
            <p:spPr bwMode="auto">
              <a:xfrm>
                <a:off x="3245" y="319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3415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18" name="Oval 86"/>
              <p:cNvSpPr>
                <a:spLocks noChangeArrowheads="1"/>
              </p:cNvSpPr>
              <p:nvPr/>
            </p:nvSpPr>
            <p:spPr bwMode="auto">
              <a:xfrm>
                <a:off x="3586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19" name="Oval 87"/>
              <p:cNvSpPr>
                <a:spLocks noChangeArrowheads="1"/>
              </p:cNvSpPr>
              <p:nvPr/>
            </p:nvSpPr>
            <p:spPr bwMode="auto">
              <a:xfrm>
                <a:off x="3756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0" name="Oval 88"/>
              <p:cNvSpPr>
                <a:spLocks noChangeArrowheads="1"/>
              </p:cNvSpPr>
              <p:nvPr/>
            </p:nvSpPr>
            <p:spPr bwMode="auto">
              <a:xfrm>
                <a:off x="3927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1" name="Oval 89"/>
              <p:cNvSpPr>
                <a:spLocks noChangeArrowheads="1"/>
              </p:cNvSpPr>
              <p:nvPr/>
            </p:nvSpPr>
            <p:spPr bwMode="auto">
              <a:xfrm>
                <a:off x="4098" y="319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4268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3" name="Oval 91"/>
              <p:cNvSpPr>
                <a:spLocks noChangeArrowheads="1"/>
              </p:cNvSpPr>
              <p:nvPr/>
            </p:nvSpPr>
            <p:spPr bwMode="auto">
              <a:xfrm>
                <a:off x="4438" y="319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4" name="Oval 92"/>
              <p:cNvSpPr>
                <a:spLocks noChangeArrowheads="1"/>
              </p:cNvSpPr>
              <p:nvPr/>
            </p:nvSpPr>
            <p:spPr bwMode="auto">
              <a:xfrm>
                <a:off x="3245" y="302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5" name="Oval 93"/>
              <p:cNvSpPr>
                <a:spLocks noChangeArrowheads="1"/>
              </p:cNvSpPr>
              <p:nvPr/>
            </p:nvSpPr>
            <p:spPr bwMode="auto">
              <a:xfrm>
                <a:off x="3415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6" name="Oval 94"/>
              <p:cNvSpPr>
                <a:spLocks noChangeArrowheads="1"/>
              </p:cNvSpPr>
              <p:nvPr/>
            </p:nvSpPr>
            <p:spPr bwMode="auto">
              <a:xfrm>
                <a:off x="3586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3756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8" name="Oval 96"/>
              <p:cNvSpPr>
                <a:spLocks noChangeArrowheads="1"/>
              </p:cNvSpPr>
              <p:nvPr/>
            </p:nvSpPr>
            <p:spPr bwMode="auto">
              <a:xfrm>
                <a:off x="3927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9" name="Oval 97"/>
              <p:cNvSpPr>
                <a:spLocks noChangeArrowheads="1"/>
              </p:cNvSpPr>
              <p:nvPr/>
            </p:nvSpPr>
            <p:spPr bwMode="auto">
              <a:xfrm>
                <a:off x="4098" y="302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0" name="Oval 98"/>
              <p:cNvSpPr>
                <a:spLocks noChangeArrowheads="1"/>
              </p:cNvSpPr>
              <p:nvPr/>
            </p:nvSpPr>
            <p:spPr bwMode="auto">
              <a:xfrm>
                <a:off x="4268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1" name="Oval 99"/>
              <p:cNvSpPr>
                <a:spLocks noChangeArrowheads="1"/>
              </p:cNvSpPr>
              <p:nvPr/>
            </p:nvSpPr>
            <p:spPr bwMode="auto">
              <a:xfrm>
                <a:off x="4438" y="302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2" name="Oval 100"/>
              <p:cNvSpPr>
                <a:spLocks noChangeArrowheads="1"/>
              </p:cNvSpPr>
              <p:nvPr/>
            </p:nvSpPr>
            <p:spPr bwMode="auto">
              <a:xfrm>
                <a:off x="3245" y="2857"/>
                <a:ext cx="86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3" name="Oval 101"/>
              <p:cNvSpPr>
                <a:spLocks noChangeArrowheads="1"/>
              </p:cNvSpPr>
              <p:nvPr/>
            </p:nvSpPr>
            <p:spPr bwMode="auto">
              <a:xfrm>
                <a:off x="3415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4" name="Oval 102"/>
              <p:cNvSpPr>
                <a:spLocks noChangeArrowheads="1"/>
              </p:cNvSpPr>
              <p:nvPr/>
            </p:nvSpPr>
            <p:spPr bwMode="auto">
              <a:xfrm>
                <a:off x="3586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5" name="Oval 103"/>
              <p:cNvSpPr>
                <a:spLocks noChangeArrowheads="1"/>
              </p:cNvSpPr>
              <p:nvPr/>
            </p:nvSpPr>
            <p:spPr bwMode="auto">
              <a:xfrm>
                <a:off x="3756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6" name="Oval 104"/>
              <p:cNvSpPr>
                <a:spLocks noChangeArrowheads="1"/>
              </p:cNvSpPr>
              <p:nvPr/>
            </p:nvSpPr>
            <p:spPr bwMode="auto">
              <a:xfrm>
                <a:off x="3927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7" name="Oval 105"/>
              <p:cNvSpPr>
                <a:spLocks noChangeArrowheads="1"/>
              </p:cNvSpPr>
              <p:nvPr/>
            </p:nvSpPr>
            <p:spPr bwMode="auto">
              <a:xfrm>
                <a:off x="4098" y="2857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8" name="Oval 106"/>
              <p:cNvSpPr>
                <a:spLocks noChangeArrowheads="1"/>
              </p:cNvSpPr>
              <p:nvPr/>
            </p:nvSpPr>
            <p:spPr bwMode="auto">
              <a:xfrm>
                <a:off x="4268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9" name="Oval 107"/>
              <p:cNvSpPr>
                <a:spLocks noChangeArrowheads="1"/>
              </p:cNvSpPr>
              <p:nvPr/>
            </p:nvSpPr>
            <p:spPr bwMode="auto">
              <a:xfrm>
                <a:off x="4438" y="2857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0" name="Oval 108"/>
              <p:cNvSpPr>
                <a:spLocks noChangeArrowheads="1"/>
              </p:cNvSpPr>
              <p:nvPr/>
            </p:nvSpPr>
            <p:spPr bwMode="auto">
              <a:xfrm>
                <a:off x="3245" y="2686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1" name="Oval 109"/>
              <p:cNvSpPr>
                <a:spLocks noChangeArrowheads="1"/>
              </p:cNvSpPr>
              <p:nvPr/>
            </p:nvSpPr>
            <p:spPr bwMode="auto">
              <a:xfrm>
                <a:off x="3415" y="2686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2" name="Oval 110"/>
              <p:cNvSpPr>
                <a:spLocks noChangeArrowheads="1"/>
              </p:cNvSpPr>
              <p:nvPr/>
            </p:nvSpPr>
            <p:spPr bwMode="auto">
              <a:xfrm>
                <a:off x="3586" y="268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3" name="Oval 111"/>
              <p:cNvSpPr>
                <a:spLocks noChangeArrowheads="1"/>
              </p:cNvSpPr>
              <p:nvPr/>
            </p:nvSpPr>
            <p:spPr bwMode="auto">
              <a:xfrm>
                <a:off x="3756" y="2686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4" name="Oval 112"/>
              <p:cNvSpPr>
                <a:spLocks noChangeArrowheads="1"/>
              </p:cNvSpPr>
              <p:nvPr/>
            </p:nvSpPr>
            <p:spPr bwMode="auto">
              <a:xfrm>
                <a:off x="3927" y="268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5" name="Oval 113"/>
              <p:cNvSpPr>
                <a:spLocks noChangeArrowheads="1"/>
              </p:cNvSpPr>
              <p:nvPr/>
            </p:nvSpPr>
            <p:spPr bwMode="auto">
              <a:xfrm>
                <a:off x="4098" y="2686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6" name="Oval 114"/>
              <p:cNvSpPr>
                <a:spLocks noChangeArrowheads="1"/>
              </p:cNvSpPr>
              <p:nvPr/>
            </p:nvSpPr>
            <p:spPr bwMode="auto">
              <a:xfrm>
                <a:off x="4268" y="268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7" name="Oval 115"/>
              <p:cNvSpPr>
                <a:spLocks noChangeArrowheads="1"/>
              </p:cNvSpPr>
              <p:nvPr/>
            </p:nvSpPr>
            <p:spPr bwMode="auto">
              <a:xfrm>
                <a:off x="4438" y="2686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8" name="Oval 116"/>
              <p:cNvSpPr>
                <a:spLocks noChangeArrowheads="1"/>
              </p:cNvSpPr>
              <p:nvPr/>
            </p:nvSpPr>
            <p:spPr bwMode="auto">
              <a:xfrm>
                <a:off x="3245" y="2516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9" name="Oval 117"/>
              <p:cNvSpPr>
                <a:spLocks noChangeArrowheads="1"/>
              </p:cNvSpPr>
              <p:nvPr/>
            </p:nvSpPr>
            <p:spPr bwMode="auto">
              <a:xfrm>
                <a:off x="3415" y="2516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0" name="Oval 118"/>
              <p:cNvSpPr>
                <a:spLocks noChangeArrowheads="1"/>
              </p:cNvSpPr>
              <p:nvPr/>
            </p:nvSpPr>
            <p:spPr bwMode="auto">
              <a:xfrm>
                <a:off x="3586" y="251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1" name="Oval 119"/>
              <p:cNvSpPr>
                <a:spLocks noChangeArrowheads="1"/>
              </p:cNvSpPr>
              <p:nvPr/>
            </p:nvSpPr>
            <p:spPr bwMode="auto">
              <a:xfrm>
                <a:off x="3756" y="2516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2" name="Oval 120"/>
              <p:cNvSpPr>
                <a:spLocks noChangeArrowheads="1"/>
              </p:cNvSpPr>
              <p:nvPr/>
            </p:nvSpPr>
            <p:spPr bwMode="auto">
              <a:xfrm>
                <a:off x="3927" y="251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3" name="Oval 121"/>
              <p:cNvSpPr>
                <a:spLocks noChangeArrowheads="1"/>
              </p:cNvSpPr>
              <p:nvPr/>
            </p:nvSpPr>
            <p:spPr bwMode="auto">
              <a:xfrm>
                <a:off x="4098" y="2516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4" name="Oval 122"/>
              <p:cNvSpPr>
                <a:spLocks noChangeArrowheads="1"/>
              </p:cNvSpPr>
              <p:nvPr/>
            </p:nvSpPr>
            <p:spPr bwMode="auto">
              <a:xfrm>
                <a:off x="4268" y="251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5" name="Oval 123"/>
              <p:cNvSpPr>
                <a:spLocks noChangeArrowheads="1"/>
              </p:cNvSpPr>
              <p:nvPr/>
            </p:nvSpPr>
            <p:spPr bwMode="auto">
              <a:xfrm>
                <a:off x="4438" y="2516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6" name="Oval 124"/>
              <p:cNvSpPr>
                <a:spLocks noChangeArrowheads="1"/>
              </p:cNvSpPr>
              <p:nvPr/>
            </p:nvSpPr>
            <p:spPr bwMode="auto">
              <a:xfrm>
                <a:off x="3245" y="2346"/>
                <a:ext cx="86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7" name="Oval 125"/>
              <p:cNvSpPr>
                <a:spLocks noChangeArrowheads="1"/>
              </p:cNvSpPr>
              <p:nvPr/>
            </p:nvSpPr>
            <p:spPr bwMode="auto">
              <a:xfrm>
                <a:off x="3415" y="2346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8" name="Oval 126"/>
              <p:cNvSpPr>
                <a:spLocks noChangeArrowheads="1"/>
              </p:cNvSpPr>
              <p:nvPr/>
            </p:nvSpPr>
            <p:spPr bwMode="auto">
              <a:xfrm>
                <a:off x="3586" y="2346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9" name="Oval 127"/>
              <p:cNvSpPr>
                <a:spLocks noChangeArrowheads="1"/>
              </p:cNvSpPr>
              <p:nvPr/>
            </p:nvSpPr>
            <p:spPr bwMode="auto">
              <a:xfrm>
                <a:off x="3756" y="2346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0" name="Oval 128"/>
              <p:cNvSpPr>
                <a:spLocks noChangeArrowheads="1"/>
              </p:cNvSpPr>
              <p:nvPr/>
            </p:nvSpPr>
            <p:spPr bwMode="auto">
              <a:xfrm>
                <a:off x="3927" y="2346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1" name="Oval 129"/>
              <p:cNvSpPr>
                <a:spLocks noChangeArrowheads="1"/>
              </p:cNvSpPr>
              <p:nvPr/>
            </p:nvSpPr>
            <p:spPr bwMode="auto">
              <a:xfrm>
                <a:off x="4098" y="2346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2" name="Oval 130"/>
              <p:cNvSpPr>
                <a:spLocks noChangeArrowheads="1"/>
              </p:cNvSpPr>
              <p:nvPr/>
            </p:nvSpPr>
            <p:spPr bwMode="auto">
              <a:xfrm>
                <a:off x="4268" y="2346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3" name="Oval 131"/>
              <p:cNvSpPr>
                <a:spLocks noChangeArrowheads="1"/>
              </p:cNvSpPr>
              <p:nvPr/>
            </p:nvSpPr>
            <p:spPr bwMode="auto">
              <a:xfrm>
                <a:off x="4438" y="2346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4" name="Oval 132"/>
              <p:cNvSpPr>
                <a:spLocks noChangeArrowheads="1"/>
              </p:cNvSpPr>
              <p:nvPr/>
            </p:nvSpPr>
            <p:spPr bwMode="auto">
              <a:xfrm>
                <a:off x="3245" y="2175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5" name="Oval 133"/>
              <p:cNvSpPr>
                <a:spLocks noChangeArrowheads="1"/>
              </p:cNvSpPr>
              <p:nvPr/>
            </p:nvSpPr>
            <p:spPr bwMode="auto">
              <a:xfrm>
                <a:off x="3415" y="2175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6" name="Oval 134"/>
              <p:cNvSpPr>
                <a:spLocks noChangeArrowheads="1"/>
              </p:cNvSpPr>
              <p:nvPr/>
            </p:nvSpPr>
            <p:spPr bwMode="auto">
              <a:xfrm>
                <a:off x="3586" y="217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7" name="Oval 135"/>
              <p:cNvSpPr>
                <a:spLocks noChangeArrowheads="1"/>
              </p:cNvSpPr>
              <p:nvPr/>
            </p:nvSpPr>
            <p:spPr bwMode="auto">
              <a:xfrm>
                <a:off x="3756" y="2175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8" name="Oval 136"/>
              <p:cNvSpPr>
                <a:spLocks noChangeArrowheads="1"/>
              </p:cNvSpPr>
              <p:nvPr/>
            </p:nvSpPr>
            <p:spPr bwMode="auto">
              <a:xfrm>
                <a:off x="3927" y="217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9" name="Oval 137"/>
              <p:cNvSpPr>
                <a:spLocks noChangeArrowheads="1"/>
              </p:cNvSpPr>
              <p:nvPr/>
            </p:nvSpPr>
            <p:spPr bwMode="auto">
              <a:xfrm>
                <a:off x="4098" y="2175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0" name="Oval 138"/>
              <p:cNvSpPr>
                <a:spLocks noChangeArrowheads="1"/>
              </p:cNvSpPr>
              <p:nvPr/>
            </p:nvSpPr>
            <p:spPr bwMode="auto">
              <a:xfrm>
                <a:off x="4268" y="217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1" name="Oval 139"/>
              <p:cNvSpPr>
                <a:spLocks noChangeArrowheads="1"/>
              </p:cNvSpPr>
              <p:nvPr/>
            </p:nvSpPr>
            <p:spPr bwMode="auto">
              <a:xfrm>
                <a:off x="4438" y="2175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2" name="Oval 140"/>
              <p:cNvSpPr>
                <a:spLocks noChangeArrowheads="1"/>
              </p:cNvSpPr>
              <p:nvPr/>
            </p:nvSpPr>
            <p:spPr bwMode="auto">
              <a:xfrm>
                <a:off x="3245" y="2005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3" name="Oval 141"/>
              <p:cNvSpPr>
                <a:spLocks noChangeArrowheads="1"/>
              </p:cNvSpPr>
              <p:nvPr/>
            </p:nvSpPr>
            <p:spPr bwMode="auto">
              <a:xfrm>
                <a:off x="3415" y="2005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4" name="Oval 142"/>
              <p:cNvSpPr>
                <a:spLocks noChangeArrowheads="1"/>
              </p:cNvSpPr>
              <p:nvPr/>
            </p:nvSpPr>
            <p:spPr bwMode="auto">
              <a:xfrm>
                <a:off x="3586" y="200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5" name="Oval 143"/>
              <p:cNvSpPr>
                <a:spLocks noChangeArrowheads="1"/>
              </p:cNvSpPr>
              <p:nvPr/>
            </p:nvSpPr>
            <p:spPr bwMode="auto">
              <a:xfrm>
                <a:off x="3756" y="2005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6" name="Oval 144"/>
              <p:cNvSpPr>
                <a:spLocks noChangeArrowheads="1"/>
              </p:cNvSpPr>
              <p:nvPr/>
            </p:nvSpPr>
            <p:spPr bwMode="auto">
              <a:xfrm>
                <a:off x="3927" y="200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7" name="Oval 145"/>
              <p:cNvSpPr>
                <a:spLocks noChangeArrowheads="1"/>
              </p:cNvSpPr>
              <p:nvPr/>
            </p:nvSpPr>
            <p:spPr bwMode="auto">
              <a:xfrm>
                <a:off x="4098" y="2005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8" name="Oval 146"/>
              <p:cNvSpPr>
                <a:spLocks noChangeArrowheads="1"/>
              </p:cNvSpPr>
              <p:nvPr/>
            </p:nvSpPr>
            <p:spPr bwMode="auto">
              <a:xfrm>
                <a:off x="4268" y="200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9" name="Oval 147"/>
              <p:cNvSpPr>
                <a:spLocks noChangeArrowheads="1"/>
              </p:cNvSpPr>
              <p:nvPr/>
            </p:nvSpPr>
            <p:spPr bwMode="auto">
              <a:xfrm>
                <a:off x="4438" y="2005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380" name="Line 148"/>
            <p:cNvSpPr>
              <a:spLocks noChangeShapeType="1"/>
            </p:cNvSpPr>
            <p:nvPr/>
          </p:nvSpPr>
          <p:spPr bwMode="auto">
            <a:xfrm>
              <a:off x="3962400" y="3657600"/>
              <a:ext cx="457200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3429000" y="1600200"/>
              <a:ext cx="4114800" cy="944563"/>
              <a:chOff x="3429000" y="1600200"/>
              <a:chExt cx="4114800" cy="944563"/>
            </a:xfrm>
          </p:grpSpPr>
          <p:sp>
            <p:nvSpPr>
              <p:cNvPr id="95309" name="Text Box 77"/>
              <p:cNvSpPr txBox="1">
                <a:spLocks noChangeArrowheads="1"/>
              </p:cNvSpPr>
              <p:nvPr/>
            </p:nvSpPr>
            <p:spPr bwMode="auto">
              <a:xfrm>
                <a:off x="4648200" y="1600200"/>
                <a:ext cx="2895600" cy="944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 dirty="0">
                    <a:latin typeface="Courier New" pitchFamily="49" charset="0"/>
                  </a:rPr>
                  <a:t>for </a:t>
                </a:r>
                <a:r>
                  <a:rPr lang="en-US" sz="1800" b="1" dirty="0">
                    <a:solidFill>
                      <a:srgbClr val="0000CC"/>
                    </a:solidFill>
                    <a:latin typeface="Courier New" pitchFamily="49" charset="0"/>
                  </a:rPr>
                  <a:t>j</a:t>
                </a:r>
                <a:r>
                  <a:rPr lang="en-US" sz="1800" b="1" dirty="0">
                    <a:latin typeface="Courier New" pitchFamily="49" charset="0"/>
                  </a:rPr>
                  <a:t> = 0 to N-1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 dirty="0">
                    <a:latin typeface="Courier New" pitchFamily="49" charset="0"/>
                  </a:rPr>
                  <a:t>	for </a:t>
                </a:r>
                <a:r>
                  <a:rPr lang="en-US" sz="1800" b="1" dirty="0" err="1">
                    <a:solidFill>
                      <a:srgbClr val="CC0066"/>
                    </a:solidFill>
                    <a:latin typeface="Courier New" pitchFamily="49" charset="0"/>
                  </a:rPr>
                  <a:t>i</a:t>
                </a:r>
                <a:r>
                  <a:rPr lang="en-US" sz="1800" b="1" dirty="0">
                    <a:latin typeface="Courier New" pitchFamily="49" charset="0"/>
                  </a:rPr>
                  <a:t> = 0 to N-1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 dirty="0">
                    <a:latin typeface="Courier New" pitchFamily="49" charset="0"/>
                  </a:rPr>
                  <a:t>		A[j][</a:t>
                </a:r>
                <a:r>
                  <a:rPr lang="en-US" sz="1800" b="1" dirty="0" err="1">
                    <a:latin typeface="Courier New" pitchFamily="49" charset="0"/>
                  </a:rPr>
                  <a:t>i</a:t>
                </a:r>
                <a:r>
                  <a:rPr lang="en-US" sz="1800" b="1" dirty="0">
                    <a:latin typeface="Courier New" pitchFamily="49" charset="0"/>
                  </a:rPr>
                  <a:t>] = </a:t>
                </a:r>
                <a:r>
                  <a:rPr lang="en-US" sz="1800" b="1" dirty="0" err="1">
                    <a:latin typeface="Courier New" pitchFamily="49" charset="0"/>
                  </a:rPr>
                  <a:t>i</a:t>
                </a:r>
                <a:r>
                  <a:rPr lang="en-US" sz="1800" b="1" dirty="0">
                    <a:latin typeface="Courier New" pitchFamily="49" charset="0"/>
                  </a:rPr>
                  <a:t>*j;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95391" name="Line 159"/>
              <p:cNvSpPr>
                <a:spLocks noChangeShapeType="1"/>
              </p:cNvSpPr>
              <p:nvPr/>
            </p:nvSpPr>
            <p:spPr bwMode="auto">
              <a:xfrm flipV="1">
                <a:off x="3733800" y="1752600"/>
                <a:ext cx="914400" cy="3048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2" name="Line 160"/>
              <p:cNvSpPr>
                <a:spLocks noChangeShapeType="1"/>
              </p:cNvSpPr>
              <p:nvPr/>
            </p:nvSpPr>
            <p:spPr bwMode="auto">
              <a:xfrm>
                <a:off x="3429000" y="1752600"/>
                <a:ext cx="1524000" cy="3048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0D81C2-45C3-4B95-ADA0-48437A7A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4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Caches: A Quick Review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533900"/>
          </a:xfrm>
        </p:spPr>
        <p:txBody>
          <a:bodyPr>
            <a:normAutofit/>
          </a:bodyPr>
          <a:lstStyle/>
          <a:p>
            <a:r>
              <a:rPr lang="en-US" sz="2800" dirty="0"/>
              <a:t>How do they work?</a:t>
            </a:r>
          </a:p>
          <a:p>
            <a:endParaRPr lang="en-US" sz="2800" dirty="0"/>
          </a:p>
          <a:p>
            <a:r>
              <a:rPr lang="en-US" sz="2800" dirty="0"/>
              <a:t>Why do we care about them?</a:t>
            </a:r>
          </a:p>
          <a:p>
            <a:endParaRPr lang="en-US" sz="2800" dirty="0"/>
          </a:p>
          <a:p>
            <a:r>
              <a:rPr lang="en-US" sz="2800" dirty="0"/>
              <a:t>What are typical configurations today?</a:t>
            </a:r>
          </a:p>
          <a:p>
            <a:endParaRPr lang="en-US" sz="2800" dirty="0"/>
          </a:p>
          <a:p>
            <a:r>
              <a:rPr lang="en-US" sz="2800" dirty="0"/>
              <a:t>What are some important cache parameters that will affect performance?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84D4E-D029-45E7-A0FF-86B30EF3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08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Blocking (aka “Tiling”)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178800" cy="3429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>
                <a:solidFill>
                  <a:srgbClr val="0000CC"/>
                </a:solidFill>
              </a:rPr>
              <a:t>now we can exploit temporal locality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2895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for </a:t>
            </a:r>
            <a:r>
              <a:rPr lang="en-US" sz="16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for </a:t>
            </a:r>
            <a:r>
              <a:rPr lang="en-US" sz="16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	f(A[i],A[j]);</a:t>
            </a:r>
            <a:endParaRPr lang="en-US" sz="1600">
              <a:latin typeface="Courier New" pitchFamily="49" charset="0"/>
            </a:endParaRPr>
          </a:p>
        </p:txBody>
      </p:sp>
      <p:sp>
        <p:nvSpPr>
          <p:cNvPr id="96472" name="Text Box 216"/>
          <p:cNvSpPr txBox="1">
            <a:spLocks noChangeArrowheads="1"/>
          </p:cNvSpPr>
          <p:nvPr/>
        </p:nvSpPr>
        <p:spPr bwMode="auto">
          <a:xfrm>
            <a:off x="4572000" y="1752600"/>
            <a:ext cx="441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for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= 0 to N-1 by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for </a:t>
            </a:r>
            <a:r>
              <a:rPr lang="en-US" sz="16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	for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to min(N-1,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JJ+B-1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		f(A[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],A[j]);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6473" name="Line 217"/>
          <p:cNvSpPr>
            <a:spLocks noChangeShapeType="1"/>
          </p:cNvSpPr>
          <p:nvPr/>
        </p:nvSpPr>
        <p:spPr bwMode="auto">
          <a:xfrm flipV="1">
            <a:off x="4038600" y="18288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6474" name="Group 218"/>
          <p:cNvGrpSpPr>
            <a:grpSpLocks/>
          </p:cNvGrpSpPr>
          <p:nvPr/>
        </p:nvGrpSpPr>
        <p:grpSpPr bwMode="auto">
          <a:xfrm>
            <a:off x="4724400" y="3048000"/>
            <a:ext cx="4267200" cy="2441575"/>
            <a:chOff x="288" y="1968"/>
            <a:chExt cx="2688" cy="1538"/>
          </a:xfrm>
        </p:grpSpPr>
        <p:grpSp>
          <p:nvGrpSpPr>
            <p:cNvPr id="96330" name="Group 74"/>
            <p:cNvGrpSpPr>
              <a:grpSpLocks/>
            </p:cNvGrpSpPr>
            <p:nvPr/>
          </p:nvGrpSpPr>
          <p:grpSpPr bwMode="auto">
            <a:xfrm>
              <a:off x="1632" y="2160"/>
              <a:ext cx="1344" cy="1346"/>
              <a:chOff x="432" y="1920"/>
              <a:chExt cx="1824" cy="1827"/>
            </a:xfrm>
          </p:grpSpPr>
          <p:sp>
            <p:nvSpPr>
              <p:cNvPr id="96331" name="Line 75"/>
              <p:cNvSpPr>
                <a:spLocks noChangeShapeType="1"/>
              </p:cNvSpPr>
              <p:nvPr/>
            </p:nvSpPr>
            <p:spPr bwMode="auto">
              <a:xfrm flipH="1" flipV="1">
                <a:off x="720" y="1920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32" name="Line 76"/>
              <p:cNvSpPr>
                <a:spLocks noChangeShapeType="1"/>
              </p:cNvSpPr>
              <p:nvPr/>
            </p:nvSpPr>
            <p:spPr bwMode="auto">
              <a:xfrm flipV="1">
                <a:off x="720" y="3408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33" name="Text Box 77"/>
              <p:cNvSpPr txBox="1">
                <a:spLocks noChangeArrowheads="1"/>
              </p:cNvSpPr>
              <p:nvPr/>
            </p:nvSpPr>
            <p:spPr bwMode="auto">
              <a:xfrm>
                <a:off x="432" y="1968"/>
                <a:ext cx="18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6334" name="Text Box 78"/>
              <p:cNvSpPr txBox="1">
                <a:spLocks noChangeArrowheads="1"/>
              </p:cNvSpPr>
              <p:nvPr/>
            </p:nvSpPr>
            <p:spPr bwMode="auto">
              <a:xfrm>
                <a:off x="2016" y="3504"/>
                <a:ext cx="184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CC0066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CC0066"/>
                  </a:solidFill>
                  <a:latin typeface="Courier New" pitchFamily="49" charset="0"/>
                </a:endParaRPr>
              </a:p>
            </p:txBody>
          </p:sp>
          <p:grpSp>
            <p:nvGrpSpPr>
              <p:cNvPr id="96335" name="Group 79"/>
              <p:cNvGrpSpPr>
                <a:grpSpLocks/>
              </p:cNvGrpSpPr>
              <p:nvPr/>
            </p:nvGrpSpPr>
            <p:grpSpPr bwMode="auto">
              <a:xfrm>
                <a:off x="672" y="2064"/>
                <a:ext cx="1388" cy="1388"/>
                <a:chOff x="665" y="2089"/>
                <a:chExt cx="1388" cy="1388"/>
              </a:xfrm>
            </p:grpSpPr>
            <p:sp>
              <p:nvSpPr>
                <p:cNvPr id="96336" name="Oval 80"/>
                <p:cNvSpPr>
                  <a:spLocks noChangeArrowheads="1"/>
                </p:cNvSpPr>
                <p:nvPr/>
              </p:nvSpPr>
              <p:spPr bwMode="auto">
                <a:xfrm>
                  <a:off x="665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37" name="Oval 81"/>
                <p:cNvSpPr>
                  <a:spLocks noChangeArrowheads="1"/>
                </p:cNvSpPr>
                <p:nvPr/>
              </p:nvSpPr>
              <p:spPr bwMode="auto">
                <a:xfrm>
                  <a:off x="850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38" name="Oval 82"/>
                <p:cNvSpPr>
                  <a:spLocks noChangeArrowheads="1"/>
                </p:cNvSpPr>
                <p:nvPr/>
              </p:nvSpPr>
              <p:spPr bwMode="auto">
                <a:xfrm>
                  <a:off x="1035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39" name="Oval 83"/>
                <p:cNvSpPr>
                  <a:spLocks noChangeArrowheads="1"/>
                </p:cNvSpPr>
                <p:nvPr/>
              </p:nvSpPr>
              <p:spPr bwMode="auto">
                <a:xfrm>
                  <a:off x="1220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0" name="Oval 84"/>
                <p:cNvSpPr>
                  <a:spLocks noChangeArrowheads="1"/>
                </p:cNvSpPr>
                <p:nvPr/>
              </p:nvSpPr>
              <p:spPr bwMode="auto">
                <a:xfrm>
                  <a:off x="1406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1" name="Oval 85"/>
                <p:cNvSpPr>
                  <a:spLocks noChangeArrowheads="1"/>
                </p:cNvSpPr>
                <p:nvPr/>
              </p:nvSpPr>
              <p:spPr bwMode="auto">
                <a:xfrm>
                  <a:off x="1591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2" name="Oval 86"/>
                <p:cNvSpPr>
                  <a:spLocks noChangeArrowheads="1"/>
                </p:cNvSpPr>
                <p:nvPr/>
              </p:nvSpPr>
              <p:spPr bwMode="auto">
                <a:xfrm>
                  <a:off x="1776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3" name="Oval 87"/>
                <p:cNvSpPr>
                  <a:spLocks noChangeArrowheads="1"/>
                </p:cNvSpPr>
                <p:nvPr/>
              </p:nvSpPr>
              <p:spPr bwMode="auto">
                <a:xfrm>
                  <a:off x="1961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4" name="Oval 88"/>
                <p:cNvSpPr>
                  <a:spLocks noChangeArrowheads="1"/>
                </p:cNvSpPr>
                <p:nvPr/>
              </p:nvSpPr>
              <p:spPr bwMode="auto">
                <a:xfrm>
                  <a:off x="665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5" name="Oval 89"/>
                <p:cNvSpPr>
                  <a:spLocks noChangeArrowheads="1"/>
                </p:cNvSpPr>
                <p:nvPr/>
              </p:nvSpPr>
              <p:spPr bwMode="auto">
                <a:xfrm>
                  <a:off x="850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6" name="Oval 90"/>
                <p:cNvSpPr>
                  <a:spLocks noChangeArrowheads="1"/>
                </p:cNvSpPr>
                <p:nvPr/>
              </p:nvSpPr>
              <p:spPr bwMode="auto">
                <a:xfrm>
                  <a:off x="1035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7" name="Oval 91"/>
                <p:cNvSpPr>
                  <a:spLocks noChangeArrowheads="1"/>
                </p:cNvSpPr>
                <p:nvPr/>
              </p:nvSpPr>
              <p:spPr bwMode="auto">
                <a:xfrm>
                  <a:off x="1220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8" name="Oval 92"/>
                <p:cNvSpPr>
                  <a:spLocks noChangeArrowheads="1"/>
                </p:cNvSpPr>
                <p:nvPr/>
              </p:nvSpPr>
              <p:spPr bwMode="auto">
                <a:xfrm>
                  <a:off x="1406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9" name="Oval 93"/>
                <p:cNvSpPr>
                  <a:spLocks noChangeArrowheads="1"/>
                </p:cNvSpPr>
                <p:nvPr/>
              </p:nvSpPr>
              <p:spPr bwMode="auto">
                <a:xfrm>
                  <a:off x="1591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0" name="Oval 94"/>
                <p:cNvSpPr>
                  <a:spLocks noChangeArrowheads="1"/>
                </p:cNvSpPr>
                <p:nvPr/>
              </p:nvSpPr>
              <p:spPr bwMode="auto">
                <a:xfrm>
                  <a:off x="1776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1" name="Oval 95"/>
                <p:cNvSpPr>
                  <a:spLocks noChangeArrowheads="1"/>
                </p:cNvSpPr>
                <p:nvPr/>
              </p:nvSpPr>
              <p:spPr bwMode="auto">
                <a:xfrm>
                  <a:off x="1961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2" name="Oval 96"/>
                <p:cNvSpPr>
                  <a:spLocks noChangeArrowheads="1"/>
                </p:cNvSpPr>
                <p:nvPr/>
              </p:nvSpPr>
              <p:spPr bwMode="auto">
                <a:xfrm>
                  <a:off x="665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3" name="Oval 97"/>
                <p:cNvSpPr>
                  <a:spLocks noChangeArrowheads="1"/>
                </p:cNvSpPr>
                <p:nvPr/>
              </p:nvSpPr>
              <p:spPr bwMode="auto">
                <a:xfrm>
                  <a:off x="850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4" name="Oval 98"/>
                <p:cNvSpPr>
                  <a:spLocks noChangeArrowheads="1"/>
                </p:cNvSpPr>
                <p:nvPr/>
              </p:nvSpPr>
              <p:spPr bwMode="auto">
                <a:xfrm>
                  <a:off x="1035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5" name="Oval 99"/>
                <p:cNvSpPr>
                  <a:spLocks noChangeArrowheads="1"/>
                </p:cNvSpPr>
                <p:nvPr/>
              </p:nvSpPr>
              <p:spPr bwMode="auto">
                <a:xfrm>
                  <a:off x="1220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6" name="Oval 100"/>
                <p:cNvSpPr>
                  <a:spLocks noChangeArrowheads="1"/>
                </p:cNvSpPr>
                <p:nvPr/>
              </p:nvSpPr>
              <p:spPr bwMode="auto">
                <a:xfrm>
                  <a:off x="1406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7" name="Oval 101"/>
                <p:cNvSpPr>
                  <a:spLocks noChangeArrowheads="1"/>
                </p:cNvSpPr>
                <p:nvPr/>
              </p:nvSpPr>
              <p:spPr bwMode="auto">
                <a:xfrm>
                  <a:off x="1591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8" name="Oval 102"/>
                <p:cNvSpPr>
                  <a:spLocks noChangeArrowheads="1"/>
                </p:cNvSpPr>
                <p:nvPr/>
              </p:nvSpPr>
              <p:spPr bwMode="auto">
                <a:xfrm>
                  <a:off x="1776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9" name="Oval 103"/>
                <p:cNvSpPr>
                  <a:spLocks noChangeArrowheads="1"/>
                </p:cNvSpPr>
                <p:nvPr/>
              </p:nvSpPr>
              <p:spPr bwMode="auto">
                <a:xfrm>
                  <a:off x="1961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0" name="Oval 104"/>
                <p:cNvSpPr>
                  <a:spLocks noChangeArrowheads="1"/>
                </p:cNvSpPr>
                <p:nvPr/>
              </p:nvSpPr>
              <p:spPr bwMode="auto">
                <a:xfrm>
                  <a:off x="665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1" name="Oval 105"/>
                <p:cNvSpPr>
                  <a:spLocks noChangeArrowheads="1"/>
                </p:cNvSpPr>
                <p:nvPr/>
              </p:nvSpPr>
              <p:spPr bwMode="auto">
                <a:xfrm>
                  <a:off x="850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2" name="Oval 106"/>
                <p:cNvSpPr>
                  <a:spLocks noChangeArrowheads="1"/>
                </p:cNvSpPr>
                <p:nvPr/>
              </p:nvSpPr>
              <p:spPr bwMode="auto">
                <a:xfrm>
                  <a:off x="1035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3" name="Oval 107"/>
                <p:cNvSpPr>
                  <a:spLocks noChangeArrowheads="1"/>
                </p:cNvSpPr>
                <p:nvPr/>
              </p:nvSpPr>
              <p:spPr bwMode="auto">
                <a:xfrm>
                  <a:off x="1220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4" name="Oval 108"/>
                <p:cNvSpPr>
                  <a:spLocks noChangeArrowheads="1"/>
                </p:cNvSpPr>
                <p:nvPr/>
              </p:nvSpPr>
              <p:spPr bwMode="auto">
                <a:xfrm>
                  <a:off x="1406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5" name="Oval 109"/>
                <p:cNvSpPr>
                  <a:spLocks noChangeArrowheads="1"/>
                </p:cNvSpPr>
                <p:nvPr/>
              </p:nvSpPr>
              <p:spPr bwMode="auto">
                <a:xfrm>
                  <a:off x="1591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6" name="Oval 110"/>
                <p:cNvSpPr>
                  <a:spLocks noChangeArrowheads="1"/>
                </p:cNvSpPr>
                <p:nvPr/>
              </p:nvSpPr>
              <p:spPr bwMode="auto">
                <a:xfrm>
                  <a:off x="1776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7" name="Oval 111"/>
                <p:cNvSpPr>
                  <a:spLocks noChangeArrowheads="1"/>
                </p:cNvSpPr>
                <p:nvPr/>
              </p:nvSpPr>
              <p:spPr bwMode="auto">
                <a:xfrm>
                  <a:off x="1961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8" name="Oval 112"/>
                <p:cNvSpPr>
                  <a:spLocks noChangeArrowheads="1"/>
                </p:cNvSpPr>
                <p:nvPr/>
              </p:nvSpPr>
              <p:spPr bwMode="auto">
                <a:xfrm>
                  <a:off x="665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9" name="Oval 113"/>
                <p:cNvSpPr>
                  <a:spLocks noChangeArrowheads="1"/>
                </p:cNvSpPr>
                <p:nvPr/>
              </p:nvSpPr>
              <p:spPr bwMode="auto">
                <a:xfrm>
                  <a:off x="850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0" name="Oval 114"/>
                <p:cNvSpPr>
                  <a:spLocks noChangeArrowheads="1"/>
                </p:cNvSpPr>
                <p:nvPr/>
              </p:nvSpPr>
              <p:spPr bwMode="auto">
                <a:xfrm>
                  <a:off x="1035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1" name="Oval 115"/>
                <p:cNvSpPr>
                  <a:spLocks noChangeArrowheads="1"/>
                </p:cNvSpPr>
                <p:nvPr/>
              </p:nvSpPr>
              <p:spPr bwMode="auto">
                <a:xfrm>
                  <a:off x="1220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2" name="Oval 116"/>
                <p:cNvSpPr>
                  <a:spLocks noChangeArrowheads="1"/>
                </p:cNvSpPr>
                <p:nvPr/>
              </p:nvSpPr>
              <p:spPr bwMode="auto">
                <a:xfrm>
                  <a:off x="1406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3" name="Oval 117"/>
                <p:cNvSpPr>
                  <a:spLocks noChangeArrowheads="1"/>
                </p:cNvSpPr>
                <p:nvPr/>
              </p:nvSpPr>
              <p:spPr bwMode="auto">
                <a:xfrm>
                  <a:off x="1591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4" name="Oval 118"/>
                <p:cNvSpPr>
                  <a:spLocks noChangeArrowheads="1"/>
                </p:cNvSpPr>
                <p:nvPr/>
              </p:nvSpPr>
              <p:spPr bwMode="auto">
                <a:xfrm>
                  <a:off x="1776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5" name="Oval 119"/>
                <p:cNvSpPr>
                  <a:spLocks noChangeArrowheads="1"/>
                </p:cNvSpPr>
                <p:nvPr/>
              </p:nvSpPr>
              <p:spPr bwMode="auto">
                <a:xfrm>
                  <a:off x="1961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6" name="Oval 120"/>
                <p:cNvSpPr>
                  <a:spLocks noChangeArrowheads="1"/>
                </p:cNvSpPr>
                <p:nvPr/>
              </p:nvSpPr>
              <p:spPr bwMode="auto">
                <a:xfrm>
                  <a:off x="665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7" name="Oval 121"/>
                <p:cNvSpPr>
                  <a:spLocks noChangeArrowheads="1"/>
                </p:cNvSpPr>
                <p:nvPr/>
              </p:nvSpPr>
              <p:spPr bwMode="auto">
                <a:xfrm>
                  <a:off x="850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8" name="Oval 122"/>
                <p:cNvSpPr>
                  <a:spLocks noChangeArrowheads="1"/>
                </p:cNvSpPr>
                <p:nvPr/>
              </p:nvSpPr>
              <p:spPr bwMode="auto">
                <a:xfrm>
                  <a:off x="1035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9" name="Oval 123"/>
                <p:cNvSpPr>
                  <a:spLocks noChangeArrowheads="1"/>
                </p:cNvSpPr>
                <p:nvPr/>
              </p:nvSpPr>
              <p:spPr bwMode="auto">
                <a:xfrm>
                  <a:off x="1220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0" name="Oval 124"/>
                <p:cNvSpPr>
                  <a:spLocks noChangeArrowheads="1"/>
                </p:cNvSpPr>
                <p:nvPr/>
              </p:nvSpPr>
              <p:spPr bwMode="auto">
                <a:xfrm>
                  <a:off x="1406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1" name="Oval 125"/>
                <p:cNvSpPr>
                  <a:spLocks noChangeArrowheads="1"/>
                </p:cNvSpPr>
                <p:nvPr/>
              </p:nvSpPr>
              <p:spPr bwMode="auto">
                <a:xfrm>
                  <a:off x="1591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2" name="Oval 126"/>
                <p:cNvSpPr>
                  <a:spLocks noChangeArrowheads="1"/>
                </p:cNvSpPr>
                <p:nvPr/>
              </p:nvSpPr>
              <p:spPr bwMode="auto">
                <a:xfrm>
                  <a:off x="1776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3" name="Oval 127"/>
                <p:cNvSpPr>
                  <a:spLocks noChangeArrowheads="1"/>
                </p:cNvSpPr>
                <p:nvPr/>
              </p:nvSpPr>
              <p:spPr bwMode="auto">
                <a:xfrm>
                  <a:off x="1961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4" name="Oval 128"/>
                <p:cNvSpPr>
                  <a:spLocks noChangeArrowheads="1"/>
                </p:cNvSpPr>
                <p:nvPr/>
              </p:nvSpPr>
              <p:spPr bwMode="auto">
                <a:xfrm>
                  <a:off x="665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5" name="Oval 129"/>
                <p:cNvSpPr>
                  <a:spLocks noChangeArrowheads="1"/>
                </p:cNvSpPr>
                <p:nvPr/>
              </p:nvSpPr>
              <p:spPr bwMode="auto">
                <a:xfrm>
                  <a:off x="850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6" name="Oval 130"/>
                <p:cNvSpPr>
                  <a:spLocks noChangeArrowheads="1"/>
                </p:cNvSpPr>
                <p:nvPr/>
              </p:nvSpPr>
              <p:spPr bwMode="auto">
                <a:xfrm>
                  <a:off x="1035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7" name="Oval 131"/>
                <p:cNvSpPr>
                  <a:spLocks noChangeArrowheads="1"/>
                </p:cNvSpPr>
                <p:nvPr/>
              </p:nvSpPr>
              <p:spPr bwMode="auto">
                <a:xfrm>
                  <a:off x="1220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8" name="Oval 132"/>
                <p:cNvSpPr>
                  <a:spLocks noChangeArrowheads="1"/>
                </p:cNvSpPr>
                <p:nvPr/>
              </p:nvSpPr>
              <p:spPr bwMode="auto">
                <a:xfrm>
                  <a:off x="1406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9" name="Oval 133"/>
                <p:cNvSpPr>
                  <a:spLocks noChangeArrowheads="1"/>
                </p:cNvSpPr>
                <p:nvPr/>
              </p:nvSpPr>
              <p:spPr bwMode="auto">
                <a:xfrm>
                  <a:off x="1591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0" name="Oval 134"/>
                <p:cNvSpPr>
                  <a:spLocks noChangeArrowheads="1"/>
                </p:cNvSpPr>
                <p:nvPr/>
              </p:nvSpPr>
              <p:spPr bwMode="auto">
                <a:xfrm>
                  <a:off x="1776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1" name="Oval 135"/>
                <p:cNvSpPr>
                  <a:spLocks noChangeArrowheads="1"/>
                </p:cNvSpPr>
                <p:nvPr/>
              </p:nvSpPr>
              <p:spPr bwMode="auto">
                <a:xfrm>
                  <a:off x="1961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2" name="Oval 136"/>
                <p:cNvSpPr>
                  <a:spLocks noChangeArrowheads="1"/>
                </p:cNvSpPr>
                <p:nvPr/>
              </p:nvSpPr>
              <p:spPr bwMode="auto">
                <a:xfrm>
                  <a:off x="665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3" name="Oval 137"/>
                <p:cNvSpPr>
                  <a:spLocks noChangeArrowheads="1"/>
                </p:cNvSpPr>
                <p:nvPr/>
              </p:nvSpPr>
              <p:spPr bwMode="auto">
                <a:xfrm>
                  <a:off x="850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4" name="Oval 138"/>
                <p:cNvSpPr>
                  <a:spLocks noChangeArrowheads="1"/>
                </p:cNvSpPr>
                <p:nvPr/>
              </p:nvSpPr>
              <p:spPr bwMode="auto">
                <a:xfrm>
                  <a:off x="1035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5" name="Oval 139"/>
                <p:cNvSpPr>
                  <a:spLocks noChangeArrowheads="1"/>
                </p:cNvSpPr>
                <p:nvPr/>
              </p:nvSpPr>
              <p:spPr bwMode="auto">
                <a:xfrm>
                  <a:off x="1220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6" name="Oval 140"/>
                <p:cNvSpPr>
                  <a:spLocks noChangeArrowheads="1"/>
                </p:cNvSpPr>
                <p:nvPr/>
              </p:nvSpPr>
              <p:spPr bwMode="auto">
                <a:xfrm>
                  <a:off x="1406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7" name="Oval 141"/>
                <p:cNvSpPr>
                  <a:spLocks noChangeArrowheads="1"/>
                </p:cNvSpPr>
                <p:nvPr/>
              </p:nvSpPr>
              <p:spPr bwMode="auto">
                <a:xfrm>
                  <a:off x="1591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8" name="Oval 142"/>
                <p:cNvSpPr>
                  <a:spLocks noChangeArrowheads="1"/>
                </p:cNvSpPr>
                <p:nvPr/>
              </p:nvSpPr>
              <p:spPr bwMode="auto">
                <a:xfrm>
                  <a:off x="1776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9" name="Oval 143"/>
                <p:cNvSpPr>
                  <a:spLocks noChangeArrowheads="1"/>
                </p:cNvSpPr>
                <p:nvPr/>
              </p:nvSpPr>
              <p:spPr bwMode="auto">
                <a:xfrm>
                  <a:off x="1961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6400" name="Group 144"/>
            <p:cNvGrpSpPr>
              <a:grpSpLocks/>
            </p:cNvGrpSpPr>
            <p:nvPr/>
          </p:nvGrpSpPr>
          <p:grpSpPr bwMode="auto">
            <a:xfrm>
              <a:off x="288" y="2160"/>
              <a:ext cx="1344" cy="1346"/>
              <a:chOff x="432" y="1920"/>
              <a:chExt cx="1824" cy="1827"/>
            </a:xfrm>
          </p:grpSpPr>
          <p:sp>
            <p:nvSpPr>
              <p:cNvPr id="96401" name="Line 145"/>
              <p:cNvSpPr>
                <a:spLocks noChangeShapeType="1"/>
              </p:cNvSpPr>
              <p:nvPr/>
            </p:nvSpPr>
            <p:spPr bwMode="auto">
              <a:xfrm flipH="1" flipV="1">
                <a:off x="720" y="1920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02" name="Line 146"/>
              <p:cNvSpPr>
                <a:spLocks noChangeShapeType="1"/>
              </p:cNvSpPr>
              <p:nvPr/>
            </p:nvSpPr>
            <p:spPr bwMode="auto">
              <a:xfrm flipV="1">
                <a:off x="720" y="3408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03" name="Text Box 147"/>
              <p:cNvSpPr txBox="1">
                <a:spLocks noChangeArrowheads="1"/>
              </p:cNvSpPr>
              <p:nvPr/>
            </p:nvSpPr>
            <p:spPr bwMode="auto">
              <a:xfrm>
                <a:off x="432" y="1968"/>
                <a:ext cx="18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6404" name="Text Box 148"/>
              <p:cNvSpPr txBox="1">
                <a:spLocks noChangeArrowheads="1"/>
              </p:cNvSpPr>
              <p:nvPr/>
            </p:nvSpPr>
            <p:spPr bwMode="auto">
              <a:xfrm>
                <a:off x="2016" y="3504"/>
                <a:ext cx="184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CC0066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CC0066"/>
                  </a:solidFill>
                  <a:latin typeface="Courier New" pitchFamily="49" charset="0"/>
                </a:endParaRPr>
              </a:p>
            </p:txBody>
          </p:sp>
          <p:grpSp>
            <p:nvGrpSpPr>
              <p:cNvPr id="96405" name="Group 149"/>
              <p:cNvGrpSpPr>
                <a:grpSpLocks/>
              </p:cNvGrpSpPr>
              <p:nvPr/>
            </p:nvGrpSpPr>
            <p:grpSpPr bwMode="auto">
              <a:xfrm>
                <a:off x="672" y="2064"/>
                <a:ext cx="1388" cy="1388"/>
                <a:chOff x="665" y="2089"/>
                <a:chExt cx="1388" cy="1388"/>
              </a:xfrm>
            </p:grpSpPr>
            <p:sp>
              <p:nvSpPr>
                <p:cNvPr id="96406" name="Oval 150"/>
                <p:cNvSpPr>
                  <a:spLocks noChangeArrowheads="1"/>
                </p:cNvSpPr>
                <p:nvPr/>
              </p:nvSpPr>
              <p:spPr bwMode="auto">
                <a:xfrm>
                  <a:off x="665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07" name="Oval 151"/>
                <p:cNvSpPr>
                  <a:spLocks noChangeArrowheads="1"/>
                </p:cNvSpPr>
                <p:nvPr/>
              </p:nvSpPr>
              <p:spPr bwMode="auto">
                <a:xfrm>
                  <a:off x="850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08" name="Oval 152"/>
                <p:cNvSpPr>
                  <a:spLocks noChangeArrowheads="1"/>
                </p:cNvSpPr>
                <p:nvPr/>
              </p:nvSpPr>
              <p:spPr bwMode="auto">
                <a:xfrm>
                  <a:off x="1035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09" name="Oval 153"/>
                <p:cNvSpPr>
                  <a:spLocks noChangeArrowheads="1"/>
                </p:cNvSpPr>
                <p:nvPr/>
              </p:nvSpPr>
              <p:spPr bwMode="auto">
                <a:xfrm>
                  <a:off x="1220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0" name="Oval 154"/>
                <p:cNvSpPr>
                  <a:spLocks noChangeArrowheads="1"/>
                </p:cNvSpPr>
                <p:nvPr/>
              </p:nvSpPr>
              <p:spPr bwMode="auto">
                <a:xfrm>
                  <a:off x="1406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1" name="Oval 155"/>
                <p:cNvSpPr>
                  <a:spLocks noChangeArrowheads="1"/>
                </p:cNvSpPr>
                <p:nvPr/>
              </p:nvSpPr>
              <p:spPr bwMode="auto">
                <a:xfrm>
                  <a:off x="1591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2" name="Oval 156"/>
                <p:cNvSpPr>
                  <a:spLocks noChangeArrowheads="1"/>
                </p:cNvSpPr>
                <p:nvPr/>
              </p:nvSpPr>
              <p:spPr bwMode="auto">
                <a:xfrm>
                  <a:off x="1776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3" name="Oval 157"/>
                <p:cNvSpPr>
                  <a:spLocks noChangeArrowheads="1"/>
                </p:cNvSpPr>
                <p:nvPr/>
              </p:nvSpPr>
              <p:spPr bwMode="auto">
                <a:xfrm>
                  <a:off x="1961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4" name="Oval 158"/>
                <p:cNvSpPr>
                  <a:spLocks noChangeArrowheads="1"/>
                </p:cNvSpPr>
                <p:nvPr/>
              </p:nvSpPr>
              <p:spPr bwMode="auto">
                <a:xfrm>
                  <a:off x="665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5" name="Oval 159"/>
                <p:cNvSpPr>
                  <a:spLocks noChangeArrowheads="1"/>
                </p:cNvSpPr>
                <p:nvPr/>
              </p:nvSpPr>
              <p:spPr bwMode="auto">
                <a:xfrm>
                  <a:off x="850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6" name="Oval 160"/>
                <p:cNvSpPr>
                  <a:spLocks noChangeArrowheads="1"/>
                </p:cNvSpPr>
                <p:nvPr/>
              </p:nvSpPr>
              <p:spPr bwMode="auto">
                <a:xfrm>
                  <a:off x="1035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7" name="Oval 161"/>
                <p:cNvSpPr>
                  <a:spLocks noChangeArrowheads="1"/>
                </p:cNvSpPr>
                <p:nvPr/>
              </p:nvSpPr>
              <p:spPr bwMode="auto">
                <a:xfrm>
                  <a:off x="1220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8" name="Oval 162"/>
                <p:cNvSpPr>
                  <a:spLocks noChangeArrowheads="1"/>
                </p:cNvSpPr>
                <p:nvPr/>
              </p:nvSpPr>
              <p:spPr bwMode="auto">
                <a:xfrm>
                  <a:off x="1406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9" name="Oval 163"/>
                <p:cNvSpPr>
                  <a:spLocks noChangeArrowheads="1"/>
                </p:cNvSpPr>
                <p:nvPr/>
              </p:nvSpPr>
              <p:spPr bwMode="auto">
                <a:xfrm>
                  <a:off x="1591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0" name="Oval 164"/>
                <p:cNvSpPr>
                  <a:spLocks noChangeArrowheads="1"/>
                </p:cNvSpPr>
                <p:nvPr/>
              </p:nvSpPr>
              <p:spPr bwMode="auto">
                <a:xfrm>
                  <a:off x="1776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1" name="Oval 165"/>
                <p:cNvSpPr>
                  <a:spLocks noChangeArrowheads="1"/>
                </p:cNvSpPr>
                <p:nvPr/>
              </p:nvSpPr>
              <p:spPr bwMode="auto">
                <a:xfrm>
                  <a:off x="1961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2" name="Oval 166"/>
                <p:cNvSpPr>
                  <a:spLocks noChangeArrowheads="1"/>
                </p:cNvSpPr>
                <p:nvPr/>
              </p:nvSpPr>
              <p:spPr bwMode="auto">
                <a:xfrm>
                  <a:off x="665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3" name="Oval 167"/>
                <p:cNvSpPr>
                  <a:spLocks noChangeArrowheads="1"/>
                </p:cNvSpPr>
                <p:nvPr/>
              </p:nvSpPr>
              <p:spPr bwMode="auto">
                <a:xfrm>
                  <a:off x="850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4" name="Oval 168"/>
                <p:cNvSpPr>
                  <a:spLocks noChangeArrowheads="1"/>
                </p:cNvSpPr>
                <p:nvPr/>
              </p:nvSpPr>
              <p:spPr bwMode="auto">
                <a:xfrm>
                  <a:off x="1035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5" name="Oval 169"/>
                <p:cNvSpPr>
                  <a:spLocks noChangeArrowheads="1"/>
                </p:cNvSpPr>
                <p:nvPr/>
              </p:nvSpPr>
              <p:spPr bwMode="auto">
                <a:xfrm>
                  <a:off x="1220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6" name="Oval 170"/>
                <p:cNvSpPr>
                  <a:spLocks noChangeArrowheads="1"/>
                </p:cNvSpPr>
                <p:nvPr/>
              </p:nvSpPr>
              <p:spPr bwMode="auto">
                <a:xfrm>
                  <a:off x="1406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7" name="Oval 171"/>
                <p:cNvSpPr>
                  <a:spLocks noChangeArrowheads="1"/>
                </p:cNvSpPr>
                <p:nvPr/>
              </p:nvSpPr>
              <p:spPr bwMode="auto">
                <a:xfrm>
                  <a:off x="1591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8" name="Oval 172"/>
                <p:cNvSpPr>
                  <a:spLocks noChangeArrowheads="1"/>
                </p:cNvSpPr>
                <p:nvPr/>
              </p:nvSpPr>
              <p:spPr bwMode="auto">
                <a:xfrm>
                  <a:off x="1776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9" name="Oval 173"/>
                <p:cNvSpPr>
                  <a:spLocks noChangeArrowheads="1"/>
                </p:cNvSpPr>
                <p:nvPr/>
              </p:nvSpPr>
              <p:spPr bwMode="auto">
                <a:xfrm>
                  <a:off x="1961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0" name="Oval 174"/>
                <p:cNvSpPr>
                  <a:spLocks noChangeArrowheads="1"/>
                </p:cNvSpPr>
                <p:nvPr/>
              </p:nvSpPr>
              <p:spPr bwMode="auto">
                <a:xfrm>
                  <a:off x="665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1" name="Oval 175"/>
                <p:cNvSpPr>
                  <a:spLocks noChangeArrowheads="1"/>
                </p:cNvSpPr>
                <p:nvPr/>
              </p:nvSpPr>
              <p:spPr bwMode="auto">
                <a:xfrm>
                  <a:off x="850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2" name="Oval 176"/>
                <p:cNvSpPr>
                  <a:spLocks noChangeArrowheads="1"/>
                </p:cNvSpPr>
                <p:nvPr/>
              </p:nvSpPr>
              <p:spPr bwMode="auto">
                <a:xfrm>
                  <a:off x="1035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3" name="Oval 177"/>
                <p:cNvSpPr>
                  <a:spLocks noChangeArrowheads="1"/>
                </p:cNvSpPr>
                <p:nvPr/>
              </p:nvSpPr>
              <p:spPr bwMode="auto">
                <a:xfrm>
                  <a:off x="1220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4" name="Oval 178"/>
                <p:cNvSpPr>
                  <a:spLocks noChangeArrowheads="1"/>
                </p:cNvSpPr>
                <p:nvPr/>
              </p:nvSpPr>
              <p:spPr bwMode="auto">
                <a:xfrm>
                  <a:off x="1406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5" name="Oval 179"/>
                <p:cNvSpPr>
                  <a:spLocks noChangeArrowheads="1"/>
                </p:cNvSpPr>
                <p:nvPr/>
              </p:nvSpPr>
              <p:spPr bwMode="auto">
                <a:xfrm>
                  <a:off x="1591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6" name="Oval 180"/>
                <p:cNvSpPr>
                  <a:spLocks noChangeArrowheads="1"/>
                </p:cNvSpPr>
                <p:nvPr/>
              </p:nvSpPr>
              <p:spPr bwMode="auto">
                <a:xfrm>
                  <a:off x="1776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7" name="Oval 181"/>
                <p:cNvSpPr>
                  <a:spLocks noChangeArrowheads="1"/>
                </p:cNvSpPr>
                <p:nvPr/>
              </p:nvSpPr>
              <p:spPr bwMode="auto">
                <a:xfrm>
                  <a:off x="1961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8" name="Oval 182"/>
                <p:cNvSpPr>
                  <a:spLocks noChangeArrowheads="1"/>
                </p:cNvSpPr>
                <p:nvPr/>
              </p:nvSpPr>
              <p:spPr bwMode="auto">
                <a:xfrm>
                  <a:off x="665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9" name="Oval 183"/>
                <p:cNvSpPr>
                  <a:spLocks noChangeArrowheads="1"/>
                </p:cNvSpPr>
                <p:nvPr/>
              </p:nvSpPr>
              <p:spPr bwMode="auto">
                <a:xfrm>
                  <a:off x="850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0" name="Oval 184"/>
                <p:cNvSpPr>
                  <a:spLocks noChangeArrowheads="1"/>
                </p:cNvSpPr>
                <p:nvPr/>
              </p:nvSpPr>
              <p:spPr bwMode="auto">
                <a:xfrm>
                  <a:off x="1035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1" name="Oval 185"/>
                <p:cNvSpPr>
                  <a:spLocks noChangeArrowheads="1"/>
                </p:cNvSpPr>
                <p:nvPr/>
              </p:nvSpPr>
              <p:spPr bwMode="auto">
                <a:xfrm>
                  <a:off x="1220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2" name="Oval 186"/>
                <p:cNvSpPr>
                  <a:spLocks noChangeArrowheads="1"/>
                </p:cNvSpPr>
                <p:nvPr/>
              </p:nvSpPr>
              <p:spPr bwMode="auto">
                <a:xfrm>
                  <a:off x="1406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3" name="Oval 187"/>
                <p:cNvSpPr>
                  <a:spLocks noChangeArrowheads="1"/>
                </p:cNvSpPr>
                <p:nvPr/>
              </p:nvSpPr>
              <p:spPr bwMode="auto">
                <a:xfrm>
                  <a:off x="1591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4" name="Oval 188"/>
                <p:cNvSpPr>
                  <a:spLocks noChangeArrowheads="1"/>
                </p:cNvSpPr>
                <p:nvPr/>
              </p:nvSpPr>
              <p:spPr bwMode="auto">
                <a:xfrm>
                  <a:off x="1776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5" name="Oval 189"/>
                <p:cNvSpPr>
                  <a:spLocks noChangeArrowheads="1"/>
                </p:cNvSpPr>
                <p:nvPr/>
              </p:nvSpPr>
              <p:spPr bwMode="auto">
                <a:xfrm>
                  <a:off x="1961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6" name="Oval 190"/>
                <p:cNvSpPr>
                  <a:spLocks noChangeArrowheads="1"/>
                </p:cNvSpPr>
                <p:nvPr/>
              </p:nvSpPr>
              <p:spPr bwMode="auto">
                <a:xfrm>
                  <a:off x="665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7" name="Oval 191"/>
                <p:cNvSpPr>
                  <a:spLocks noChangeArrowheads="1"/>
                </p:cNvSpPr>
                <p:nvPr/>
              </p:nvSpPr>
              <p:spPr bwMode="auto">
                <a:xfrm>
                  <a:off x="850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8" name="Oval 192"/>
                <p:cNvSpPr>
                  <a:spLocks noChangeArrowheads="1"/>
                </p:cNvSpPr>
                <p:nvPr/>
              </p:nvSpPr>
              <p:spPr bwMode="auto">
                <a:xfrm>
                  <a:off x="1035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9" name="Oval 193"/>
                <p:cNvSpPr>
                  <a:spLocks noChangeArrowheads="1"/>
                </p:cNvSpPr>
                <p:nvPr/>
              </p:nvSpPr>
              <p:spPr bwMode="auto">
                <a:xfrm>
                  <a:off x="1220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0" name="Oval 194"/>
                <p:cNvSpPr>
                  <a:spLocks noChangeArrowheads="1"/>
                </p:cNvSpPr>
                <p:nvPr/>
              </p:nvSpPr>
              <p:spPr bwMode="auto">
                <a:xfrm>
                  <a:off x="1406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1" name="Oval 195"/>
                <p:cNvSpPr>
                  <a:spLocks noChangeArrowheads="1"/>
                </p:cNvSpPr>
                <p:nvPr/>
              </p:nvSpPr>
              <p:spPr bwMode="auto">
                <a:xfrm>
                  <a:off x="1591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2" name="Oval 196"/>
                <p:cNvSpPr>
                  <a:spLocks noChangeArrowheads="1"/>
                </p:cNvSpPr>
                <p:nvPr/>
              </p:nvSpPr>
              <p:spPr bwMode="auto">
                <a:xfrm>
                  <a:off x="1776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3" name="Oval 197"/>
                <p:cNvSpPr>
                  <a:spLocks noChangeArrowheads="1"/>
                </p:cNvSpPr>
                <p:nvPr/>
              </p:nvSpPr>
              <p:spPr bwMode="auto">
                <a:xfrm>
                  <a:off x="1961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4" name="Oval 198"/>
                <p:cNvSpPr>
                  <a:spLocks noChangeArrowheads="1"/>
                </p:cNvSpPr>
                <p:nvPr/>
              </p:nvSpPr>
              <p:spPr bwMode="auto">
                <a:xfrm>
                  <a:off x="665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5" name="Oval 199"/>
                <p:cNvSpPr>
                  <a:spLocks noChangeArrowheads="1"/>
                </p:cNvSpPr>
                <p:nvPr/>
              </p:nvSpPr>
              <p:spPr bwMode="auto">
                <a:xfrm>
                  <a:off x="850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6" name="Oval 200"/>
                <p:cNvSpPr>
                  <a:spLocks noChangeArrowheads="1"/>
                </p:cNvSpPr>
                <p:nvPr/>
              </p:nvSpPr>
              <p:spPr bwMode="auto">
                <a:xfrm>
                  <a:off x="1035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7" name="Oval 201"/>
                <p:cNvSpPr>
                  <a:spLocks noChangeArrowheads="1"/>
                </p:cNvSpPr>
                <p:nvPr/>
              </p:nvSpPr>
              <p:spPr bwMode="auto">
                <a:xfrm>
                  <a:off x="1220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8" name="Oval 202"/>
                <p:cNvSpPr>
                  <a:spLocks noChangeArrowheads="1"/>
                </p:cNvSpPr>
                <p:nvPr/>
              </p:nvSpPr>
              <p:spPr bwMode="auto">
                <a:xfrm>
                  <a:off x="1406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9" name="Oval 203"/>
                <p:cNvSpPr>
                  <a:spLocks noChangeArrowheads="1"/>
                </p:cNvSpPr>
                <p:nvPr/>
              </p:nvSpPr>
              <p:spPr bwMode="auto">
                <a:xfrm>
                  <a:off x="1591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0" name="Oval 204"/>
                <p:cNvSpPr>
                  <a:spLocks noChangeArrowheads="1"/>
                </p:cNvSpPr>
                <p:nvPr/>
              </p:nvSpPr>
              <p:spPr bwMode="auto">
                <a:xfrm>
                  <a:off x="1776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1" name="Oval 205"/>
                <p:cNvSpPr>
                  <a:spLocks noChangeArrowheads="1"/>
                </p:cNvSpPr>
                <p:nvPr/>
              </p:nvSpPr>
              <p:spPr bwMode="auto">
                <a:xfrm>
                  <a:off x="1961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2" name="Oval 206"/>
                <p:cNvSpPr>
                  <a:spLocks noChangeArrowheads="1"/>
                </p:cNvSpPr>
                <p:nvPr/>
              </p:nvSpPr>
              <p:spPr bwMode="auto">
                <a:xfrm>
                  <a:off x="665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3" name="Oval 207"/>
                <p:cNvSpPr>
                  <a:spLocks noChangeArrowheads="1"/>
                </p:cNvSpPr>
                <p:nvPr/>
              </p:nvSpPr>
              <p:spPr bwMode="auto">
                <a:xfrm>
                  <a:off x="850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4" name="Oval 208"/>
                <p:cNvSpPr>
                  <a:spLocks noChangeArrowheads="1"/>
                </p:cNvSpPr>
                <p:nvPr/>
              </p:nvSpPr>
              <p:spPr bwMode="auto">
                <a:xfrm>
                  <a:off x="1035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5" name="Oval 209"/>
                <p:cNvSpPr>
                  <a:spLocks noChangeArrowheads="1"/>
                </p:cNvSpPr>
                <p:nvPr/>
              </p:nvSpPr>
              <p:spPr bwMode="auto">
                <a:xfrm>
                  <a:off x="1220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6" name="Oval 210"/>
                <p:cNvSpPr>
                  <a:spLocks noChangeArrowheads="1"/>
                </p:cNvSpPr>
                <p:nvPr/>
              </p:nvSpPr>
              <p:spPr bwMode="auto">
                <a:xfrm>
                  <a:off x="1406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7" name="Oval 211"/>
                <p:cNvSpPr>
                  <a:spLocks noChangeArrowheads="1"/>
                </p:cNvSpPr>
                <p:nvPr/>
              </p:nvSpPr>
              <p:spPr bwMode="auto">
                <a:xfrm>
                  <a:off x="1591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8" name="Oval 212"/>
                <p:cNvSpPr>
                  <a:spLocks noChangeArrowheads="1"/>
                </p:cNvSpPr>
                <p:nvPr/>
              </p:nvSpPr>
              <p:spPr bwMode="auto">
                <a:xfrm>
                  <a:off x="1776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9" name="Oval 213"/>
                <p:cNvSpPr>
                  <a:spLocks noChangeArrowheads="1"/>
                </p:cNvSpPr>
                <p:nvPr/>
              </p:nvSpPr>
              <p:spPr bwMode="auto">
                <a:xfrm>
                  <a:off x="1961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6470" name="Text Box 214"/>
            <p:cNvSpPr txBox="1">
              <a:spLocks noChangeArrowheads="1"/>
            </p:cNvSpPr>
            <p:nvPr/>
          </p:nvSpPr>
          <p:spPr bwMode="auto">
            <a:xfrm>
              <a:off x="768" y="196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u="sng">
                  <a:latin typeface="Courier New" pitchFamily="49" charset="0"/>
                </a:rPr>
                <a:t>A[i]</a:t>
              </a:r>
            </a:p>
          </p:txBody>
        </p:sp>
        <p:sp>
          <p:nvSpPr>
            <p:cNvPr id="96471" name="Text Box 215"/>
            <p:cNvSpPr txBox="1">
              <a:spLocks noChangeArrowheads="1"/>
            </p:cNvSpPr>
            <p:nvPr/>
          </p:nvSpPr>
          <p:spPr bwMode="auto">
            <a:xfrm>
              <a:off x="2160" y="196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u="sng">
                  <a:latin typeface="Courier New" pitchFamily="49" charset="0"/>
                </a:rPr>
                <a:t>A[j]</a:t>
              </a:r>
            </a:p>
          </p:txBody>
        </p:sp>
      </p:grpSp>
      <p:grpSp>
        <p:nvGrpSpPr>
          <p:cNvPr id="96476" name="Group 220"/>
          <p:cNvGrpSpPr>
            <a:grpSpLocks/>
          </p:cNvGrpSpPr>
          <p:nvPr/>
        </p:nvGrpSpPr>
        <p:grpSpPr bwMode="auto">
          <a:xfrm>
            <a:off x="2438400" y="3352800"/>
            <a:ext cx="2133600" cy="2136775"/>
            <a:chOff x="432" y="1920"/>
            <a:chExt cx="1824" cy="1827"/>
          </a:xfrm>
        </p:grpSpPr>
        <p:sp>
          <p:nvSpPr>
            <p:cNvPr id="96477" name="Line 221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78" name="Line 222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79" name="Text Box 223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6480" name="Text Box 224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6481" name="Group 225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6482" name="Oval 226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3" name="Oval 227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4" name="Oval 228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5" name="Oval 229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6" name="Oval 230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7" name="Oval 231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8" name="Oval 232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9" name="Oval 233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0" name="Oval 234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1" name="Oval 235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2" name="Oval 236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3" name="Oval 237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4" name="Oval 238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5" name="Oval 239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6" name="Oval 240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7" name="Oval 241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8" name="Oval 242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9" name="Oval 243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0" name="Oval 244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1" name="Oval 245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2" name="Oval 246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3" name="Oval 247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4" name="Oval 248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5" name="Oval 249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6" name="Oval 250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7" name="Oval 251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8" name="Oval 252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9" name="Oval 253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0" name="Oval 254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1" name="Oval 255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2" name="Oval 256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3" name="Oval 257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4" name="Oval 258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5" name="Oval 259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6" name="Oval 260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7" name="Oval 261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8" name="Oval 262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9" name="Oval 263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0" name="Oval 264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1" name="Oval 265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2" name="Oval 266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3" name="Oval 267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4" name="Oval 268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5" name="Oval 269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6" name="Oval 270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7" name="Oval 271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8" name="Oval 272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9" name="Oval 273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0" name="Oval 274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1" name="Oval 275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2" name="Oval 276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3" name="Oval 277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4" name="Oval 278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5" name="Oval 279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6" name="Oval 280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7" name="Oval 281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8" name="Oval 282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9" name="Oval 283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0" name="Oval 284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1" name="Oval 285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2" name="Oval 286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3" name="Oval 287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4" name="Oval 288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5" name="Oval 289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6546" name="Group 290"/>
          <p:cNvGrpSpPr>
            <a:grpSpLocks/>
          </p:cNvGrpSpPr>
          <p:nvPr/>
        </p:nvGrpSpPr>
        <p:grpSpPr bwMode="auto">
          <a:xfrm>
            <a:off x="304800" y="3352800"/>
            <a:ext cx="2133600" cy="2136775"/>
            <a:chOff x="432" y="1920"/>
            <a:chExt cx="1824" cy="1827"/>
          </a:xfrm>
        </p:grpSpPr>
        <p:sp>
          <p:nvSpPr>
            <p:cNvPr id="96547" name="Line 291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548" name="Line 292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549" name="Text Box 293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6550" name="Text Box 294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6551" name="Group 295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6552" name="Oval 296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3" name="Oval 297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4" name="Oval 298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5" name="Oval 299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6" name="Oval 300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7" name="Oval 301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8" name="Oval 302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9" name="Oval 303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0" name="Oval 304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1" name="Oval 305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2" name="Oval 306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3" name="Oval 307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4" name="Oval 308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5" name="Oval 309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6" name="Oval 310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7" name="Oval 311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8" name="Oval 312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9" name="Oval 313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0" name="Oval 314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1" name="Oval 315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2" name="Oval 316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3" name="Oval 317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4" name="Oval 318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5" name="Oval 319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6" name="Oval 320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7" name="Oval 321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8" name="Oval 322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9" name="Oval 323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0" name="Oval 324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1" name="Oval 325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2" name="Oval 326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3" name="Oval 327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4" name="Oval 328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5" name="Oval 329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6" name="Oval 330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7" name="Oval 331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8" name="Oval 332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9" name="Oval 333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0" name="Oval 334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1" name="Oval 335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2" name="Oval 336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3" name="Oval 337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4" name="Oval 338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5" name="Oval 339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6" name="Oval 340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7" name="Oval 341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8" name="Oval 342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9" name="Oval 343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0" name="Oval 344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1" name="Oval 345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2" name="Oval 346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3" name="Oval 347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4" name="Oval 348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5" name="Oval 349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6" name="Oval 350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7" name="Oval 351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8" name="Oval 352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9" name="Oval 353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0" name="Oval 354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1" name="Oval 355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2" name="Oval 356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3" name="Oval 357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4" name="Oval 358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5" name="Oval 359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6616" name="Text Box 360"/>
          <p:cNvSpPr txBox="1">
            <a:spLocks noChangeArrowheads="1"/>
          </p:cNvSpPr>
          <p:nvPr/>
        </p:nvSpPr>
        <p:spPr bwMode="auto">
          <a:xfrm>
            <a:off x="1066800" y="30480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u="sng">
                <a:latin typeface="Courier New" pitchFamily="49" charset="0"/>
              </a:rPr>
              <a:t>A[i]</a:t>
            </a:r>
          </a:p>
        </p:txBody>
      </p:sp>
      <p:sp>
        <p:nvSpPr>
          <p:cNvPr id="96617" name="Text Box 361"/>
          <p:cNvSpPr txBox="1">
            <a:spLocks noChangeArrowheads="1"/>
          </p:cNvSpPr>
          <p:nvPr/>
        </p:nvSpPr>
        <p:spPr bwMode="auto">
          <a:xfrm>
            <a:off x="3276600" y="30480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u="sng">
                <a:latin typeface="Courier New" pitchFamily="49" charset="0"/>
              </a:rPr>
              <a:t>A[j]</a:t>
            </a:r>
          </a:p>
        </p:txBody>
      </p:sp>
      <p:sp>
        <p:nvSpPr>
          <p:cNvPr id="96618" name="Line 362"/>
          <p:cNvSpPr>
            <a:spLocks noChangeShapeType="1"/>
          </p:cNvSpPr>
          <p:nvPr/>
        </p:nvSpPr>
        <p:spPr bwMode="auto">
          <a:xfrm>
            <a:off x="4724400" y="2895600"/>
            <a:ext cx="0" cy="2667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DB407-DBFE-4929-A5D7-4111586A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293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on Visitation Order in Iteration Space</a:t>
            </a:r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609600" y="2895600"/>
            <a:ext cx="3886200" cy="3267075"/>
            <a:chOff x="2544" y="1200"/>
            <a:chExt cx="2688" cy="2260"/>
          </a:xfrm>
        </p:grpSpPr>
        <p:grpSp>
          <p:nvGrpSpPr>
            <p:cNvPr id="97286" name="Group 6"/>
            <p:cNvGrpSpPr>
              <a:grpSpLocks/>
            </p:cNvGrpSpPr>
            <p:nvPr/>
          </p:nvGrpSpPr>
          <p:grpSpPr bwMode="auto">
            <a:xfrm>
              <a:off x="2784" y="1200"/>
              <a:ext cx="2448" cy="2016"/>
              <a:chOff x="3072" y="1200"/>
              <a:chExt cx="1488" cy="1296"/>
            </a:xfrm>
          </p:grpSpPr>
          <p:sp>
            <p:nvSpPr>
              <p:cNvPr id="97287" name="Line 7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88" name="Line 8"/>
              <p:cNvSpPr>
                <a:spLocks noChangeShapeType="1"/>
              </p:cNvSpPr>
              <p:nvPr/>
            </p:nvSpPr>
            <p:spPr bwMode="auto">
              <a:xfrm flipV="1">
                <a:off x="3072" y="2496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2544" y="1248"/>
              <a:ext cx="19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4992" y="3264"/>
              <a:ext cx="19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7291" name="Group 11"/>
            <p:cNvGrpSpPr>
              <a:grpSpLocks/>
            </p:cNvGrpSpPr>
            <p:nvPr/>
          </p:nvGrpSpPr>
          <p:grpSpPr bwMode="auto">
            <a:xfrm>
              <a:off x="2736" y="1440"/>
              <a:ext cx="2208" cy="1824"/>
              <a:chOff x="2736" y="1440"/>
              <a:chExt cx="2208" cy="1824"/>
            </a:xfrm>
          </p:grpSpPr>
          <p:grpSp>
            <p:nvGrpSpPr>
              <p:cNvPr id="97292" name="Group 12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672"/>
                <a:chOff x="2736" y="2592"/>
                <a:chExt cx="2208" cy="672"/>
              </a:xfrm>
            </p:grpSpPr>
            <p:grpSp>
              <p:nvGrpSpPr>
                <p:cNvPr id="97293" name="Group 13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729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06" name="Group 26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730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19" name="Group 39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7320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1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2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6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32" name="Group 52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733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345" name="Group 65"/>
              <p:cNvGrpSpPr>
                <a:grpSpLocks/>
              </p:cNvGrpSpPr>
              <p:nvPr/>
            </p:nvGrpSpPr>
            <p:grpSpPr bwMode="auto">
              <a:xfrm>
                <a:off x="2736" y="1824"/>
                <a:ext cx="2208" cy="672"/>
                <a:chOff x="2736" y="2592"/>
                <a:chExt cx="2208" cy="672"/>
              </a:xfrm>
            </p:grpSpPr>
            <p:grpSp>
              <p:nvGrpSpPr>
                <p:cNvPr id="97346" name="Group 66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734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9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2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5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7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59" name="Group 79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73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1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4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7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8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9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0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1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72" name="Group 92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73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5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7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9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0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1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2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3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4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85" name="Group 105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7386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0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4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5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6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7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398" name="Group 118"/>
              <p:cNvGrpSpPr>
                <a:grpSpLocks/>
              </p:cNvGrpSpPr>
              <p:nvPr/>
            </p:nvGrpSpPr>
            <p:grpSpPr bwMode="auto">
              <a:xfrm>
                <a:off x="2736" y="1632"/>
                <a:ext cx="2208" cy="96"/>
                <a:chOff x="2736" y="3168"/>
                <a:chExt cx="2208" cy="96"/>
              </a:xfrm>
            </p:grpSpPr>
            <p:sp>
              <p:nvSpPr>
                <p:cNvPr id="97399" name="Oval 119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0" name="Oval 120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1" name="Oval 121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2" name="Oval 122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3" name="Oval 123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4" name="Oval 124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5" name="Oval 125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6" name="Oval 126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7" name="Oval 127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8" name="Oval 128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9" name="Oval 129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0" name="Oval 130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411" name="Group 131"/>
              <p:cNvGrpSpPr>
                <a:grpSpLocks/>
              </p:cNvGrpSpPr>
              <p:nvPr/>
            </p:nvGrpSpPr>
            <p:grpSpPr bwMode="auto">
              <a:xfrm>
                <a:off x="2736" y="1440"/>
                <a:ext cx="2208" cy="96"/>
                <a:chOff x="2736" y="3168"/>
                <a:chExt cx="2208" cy="96"/>
              </a:xfrm>
            </p:grpSpPr>
            <p:sp>
              <p:nvSpPr>
                <p:cNvPr id="97412" name="Oval 132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3" name="Oval 133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4" name="Oval 134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5" name="Oval 135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6" name="Oval 136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7" name="Oval 137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8" name="Oval 138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9" name="Oval 139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20" name="Oval 140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21" name="Oval 141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22" name="Oval 142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23" name="Oval 143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424" name="Group 144"/>
            <p:cNvGrpSpPr>
              <a:grpSpLocks/>
            </p:cNvGrpSpPr>
            <p:nvPr/>
          </p:nvGrpSpPr>
          <p:grpSpPr bwMode="auto">
            <a:xfrm>
              <a:off x="2784" y="1488"/>
              <a:ext cx="2112" cy="1728"/>
              <a:chOff x="2784" y="1488"/>
              <a:chExt cx="2112" cy="1728"/>
            </a:xfrm>
          </p:grpSpPr>
          <p:grpSp>
            <p:nvGrpSpPr>
              <p:cNvPr id="97425" name="Group 145"/>
              <p:cNvGrpSpPr>
                <a:grpSpLocks/>
              </p:cNvGrpSpPr>
              <p:nvPr/>
            </p:nvGrpSpPr>
            <p:grpSpPr bwMode="auto">
              <a:xfrm>
                <a:off x="2784" y="3216"/>
                <a:ext cx="2112" cy="0"/>
                <a:chOff x="2784" y="3216"/>
                <a:chExt cx="2112" cy="0"/>
              </a:xfrm>
            </p:grpSpPr>
            <p:grpSp>
              <p:nvGrpSpPr>
                <p:cNvPr id="97426" name="Group 14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27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28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29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30" name="Group 15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3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3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3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34" name="Group 15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35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36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37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38" name="Group 15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43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0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441" name="Group 161"/>
              <p:cNvGrpSpPr>
                <a:grpSpLocks/>
              </p:cNvGrpSpPr>
              <p:nvPr/>
            </p:nvGrpSpPr>
            <p:grpSpPr bwMode="auto">
              <a:xfrm>
                <a:off x="2784" y="3024"/>
                <a:ext cx="2112" cy="0"/>
                <a:chOff x="2784" y="3216"/>
                <a:chExt cx="2112" cy="0"/>
              </a:xfrm>
            </p:grpSpPr>
            <p:grpSp>
              <p:nvGrpSpPr>
                <p:cNvPr id="97442" name="Group 16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4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4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5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46" name="Group 16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47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9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50" name="Group 17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51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52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53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54" name="Group 17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455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56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457" name="Group 177"/>
              <p:cNvGrpSpPr>
                <a:grpSpLocks/>
              </p:cNvGrpSpPr>
              <p:nvPr/>
            </p:nvGrpSpPr>
            <p:grpSpPr bwMode="auto">
              <a:xfrm>
                <a:off x="2784" y="2832"/>
                <a:ext cx="2112" cy="0"/>
                <a:chOff x="2784" y="3216"/>
                <a:chExt cx="2112" cy="0"/>
              </a:xfrm>
            </p:grpSpPr>
            <p:grpSp>
              <p:nvGrpSpPr>
                <p:cNvPr id="97458" name="Group 17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59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0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1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62" name="Group 18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63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4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5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66" name="Group 18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67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8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70" name="Group 19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471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72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473" name="Group 193"/>
              <p:cNvGrpSpPr>
                <a:grpSpLocks/>
              </p:cNvGrpSpPr>
              <p:nvPr/>
            </p:nvGrpSpPr>
            <p:grpSpPr bwMode="auto">
              <a:xfrm>
                <a:off x="2784" y="2640"/>
                <a:ext cx="2112" cy="0"/>
                <a:chOff x="2784" y="3216"/>
                <a:chExt cx="2112" cy="0"/>
              </a:xfrm>
            </p:grpSpPr>
            <p:grpSp>
              <p:nvGrpSpPr>
                <p:cNvPr id="97474" name="Group 19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75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76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7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78" name="Group 19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79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0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1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82" name="Group 20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83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4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5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86" name="Group 20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48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8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489" name="Group 209"/>
              <p:cNvGrpSpPr>
                <a:grpSpLocks/>
              </p:cNvGrpSpPr>
              <p:nvPr/>
            </p:nvGrpSpPr>
            <p:grpSpPr bwMode="auto">
              <a:xfrm>
                <a:off x="2784" y="2448"/>
                <a:ext cx="2112" cy="0"/>
                <a:chOff x="2784" y="3216"/>
                <a:chExt cx="2112" cy="0"/>
              </a:xfrm>
            </p:grpSpPr>
            <p:grpSp>
              <p:nvGrpSpPr>
                <p:cNvPr id="97490" name="Group 21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91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92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93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94" name="Group 21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95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96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97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98" name="Group 21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99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0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1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02" name="Group 22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03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4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05" name="Group 225"/>
              <p:cNvGrpSpPr>
                <a:grpSpLocks/>
              </p:cNvGrpSpPr>
              <p:nvPr/>
            </p:nvGrpSpPr>
            <p:grpSpPr bwMode="auto">
              <a:xfrm>
                <a:off x="2784" y="2256"/>
                <a:ext cx="2112" cy="0"/>
                <a:chOff x="2784" y="3216"/>
                <a:chExt cx="2112" cy="0"/>
              </a:xfrm>
            </p:grpSpPr>
            <p:grpSp>
              <p:nvGrpSpPr>
                <p:cNvPr id="97506" name="Group 22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07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8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9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10" name="Group 23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11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12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13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14" name="Group 23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15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16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17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18" name="Group 23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19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0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21" name="Group 241"/>
              <p:cNvGrpSpPr>
                <a:grpSpLocks/>
              </p:cNvGrpSpPr>
              <p:nvPr/>
            </p:nvGrpSpPr>
            <p:grpSpPr bwMode="auto">
              <a:xfrm>
                <a:off x="2784" y="2064"/>
                <a:ext cx="2112" cy="0"/>
                <a:chOff x="2784" y="3216"/>
                <a:chExt cx="2112" cy="0"/>
              </a:xfrm>
            </p:grpSpPr>
            <p:grpSp>
              <p:nvGrpSpPr>
                <p:cNvPr id="97522" name="Group 24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23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4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26" name="Group 24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27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8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9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30" name="Group 25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31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32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33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34" name="Group 25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35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36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37" name="Group 257"/>
              <p:cNvGrpSpPr>
                <a:grpSpLocks/>
              </p:cNvGrpSpPr>
              <p:nvPr/>
            </p:nvGrpSpPr>
            <p:grpSpPr bwMode="auto">
              <a:xfrm>
                <a:off x="2784" y="1872"/>
                <a:ext cx="2112" cy="0"/>
                <a:chOff x="2784" y="3216"/>
                <a:chExt cx="2112" cy="0"/>
              </a:xfrm>
            </p:grpSpPr>
            <p:grpSp>
              <p:nvGrpSpPr>
                <p:cNvPr id="97538" name="Group 25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39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0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1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42" name="Group 26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43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4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5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46" name="Group 26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47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8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9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50" name="Group 27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51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52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53" name="Group 273"/>
              <p:cNvGrpSpPr>
                <a:grpSpLocks/>
              </p:cNvGrpSpPr>
              <p:nvPr/>
            </p:nvGrpSpPr>
            <p:grpSpPr bwMode="auto">
              <a:xfrm>
                <a:off x="2784" y="1680"/>
                <a:ext cx="2112" cy="0"/>
                <a:chOff x="2784" y="3216"/>
                <a:chExt cx="2112" cy="0"/>
              </a:xfrm>
            </p:grpSpPr>
            <p:grpSp>
              <p:nvGrpSpPr>
                <p:cNvPr id="97554" name="Group 27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55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56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57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58" name="Group 27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59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0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1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62" name="Group 28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63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4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5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66" name="Group 28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67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8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69" name="Group 289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0"/>
                <a:chOff x="2784" y="3216"/>
                <a:chExt cx="2112" cy="0"/>
              </a:xfrm>
            </p:grpSpPr>
            <p:grpSp>
              <p:nvGrpSpPr>
                <p:cNvPr id="97570" name="Group 29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71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72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73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74" name="Group 29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75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76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77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78" name="Group 29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79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80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81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82" name="Group 30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83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84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85" name="Group 305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1728"/>
                <a:chOff x="2784" y="1488"/>
                <a:chExt cx="2112" cy="1728"/>
              </a:xfrm>
            </p:grpSpPr>
            <p:sp>
              <p:nvSpPr>
                <p:cNvPr id="97586" name="Line 306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302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87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83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88" name="Line 308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64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89" name="Line 309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44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0" name="Line 310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256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1" name="Line 311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06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2" name="Line 312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87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3" name="Line 313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68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4" name="Line 314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48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7595" name="Text Box 315"/>
          <p:cNvSpPr txBox="1">
            <a:spLocks noChangeArrowheads="1"/>
          </p:cNvSpPr>
          <p:nvPr/>
        </p:nvSpPr>
        <p:spPr bwMode="auto">
          <a:xfrm>
            <a:off x="990600" y="1981200"/>
            <a:ext cx="2895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for </a:t>
            </a:r>
            <a:r>
              <a:rPr lang="en-US" sz="16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for </a:t>
            </a:r>
            <a:r>
              <a:rPr lang="en-US" sz="16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	f(A[i],A[j]);</a:t>
            </a:r>
            <a:endParaRPr lang="en-US" sz="1600">
              <a:latin typeface="Courier New" pitchFamily="49" charset="0"/>
            </a:endParaRPr>
          </a:p>
        </p:txBody>
      </p:sp>
      <p:sp>
        <p:nvSpPr>
          <p:cNvPr id="97596" name="Text Box 316"/>
          <p:cNvSpPr txBox="1">
            <a:spLocks noChangeArrowheads="1"/>
          </p:cNvSpPr>
          <p:nvPr/>
        </p:nvSpPr>
        <p:spPr bwMode="auto">
          <a:xfrm>
            <a:off x="4572000" y="1752600"/>
            <a:ext cx="441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for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= 0 to N-1 by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for </a:t>
            </a:r>
            <a:r>
              <a:rPr lang="en-US" sz="16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	for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to min(N-1,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JJ+B-1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		f(A[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],A[j]);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7597" name="Line 317"/>
          <p:cNvSpPr>
            <a:spLocks noChangeShapeType="1"/>
          </p:cNvSpPr>
          <p:nvPr/>
        </p:nvSpPr>
        <p:spPr bwMode="auto">
          <a:xfrm flipV="1">
            <a:off x="4038600" y="18288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600" name="Group 320"/>
          <p:cNvGrpSpPr>
            <a:grpSpLocks/>
          </p:cNvGrpSpPr>
          <p:nvPr/>
        </p:nvGrpSpPr>
        <p:grpSpPr bwMode="auto">
          <a:xfrm>
            <a:off x="5072063" y="2895600"/>
            <a:ext cx="3538537" cy="2914650"/>
            <a:chOff x="3072" y="1200"/>
            <a:chExt cx="1488" cy="1296"/>
          </a:xfrm>
        </p:grpSpPr>
        <p:sp>
          <p:nvSpPr>
            <p:cNvPr id="97601" name="Line 321"/>
            <p:cNvSpPr>
              <a:spLocks noChangeShapeType="1"/>
            </p:cNvSpPr>
            <p:nvPr/>
          </p:nvSpPr>
          <p:spPr bwMode="auto">
            <a:xfrm flipV="1">
              <a:off x="3072" y="1200"/>
              <a:ext cx="0" cy="1296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602" name="Line 322"/>
            <p:cNvSpPr>
              <a:spLocks noChangeShapeType="1"/>
            </p:cNvSpPr>
            <p:nvPr/>
          </p:nvSpPr>
          <p:spPr bwMode="auto">
            <a:xfrm flipV="1">
              <a:off x="3072" y="2496"/>
              <a:ext cx="1488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603" name="Text Box 323"/>
          <p:cNvSpPr txBox="1">
            <a:spLocks noChangeArrowheads="1"/>
          </p:cNvSpPr>
          <p:nvPr/>
        </p:nvSpPr>
        <p:spPr bwMode="auto">
          <a:xfrm>
            <a:off x="4724400" y="2965450"/>
            <a:ext cx="2778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97604" name="Text Box 324"/>
          <p:cNvSpPr txBox="1">
            <a:spLocks noChangeArrowheads="1"/>
          </p:cNvSpPr>
          <p:nvPr/>
        </p:nvSpPr>
        <p:spPr bwMode="auto">
          <a:xfrm>
            <a:off x="8262938" y="5880100"/>
            <a:ext cx="277812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endParaRPr lang="en-US" sz="1800">
              <a:solidFill>
                <a:srgbClr val="CC0066"/>
              </a:solidFill>
              <a:latin typeface="Courier New" pitchFamily="49" charset="0"/>
            </a:endParaRPr>
          </a:p>
        </p:txBody>
      </p:sp>
      <p:grpSp>
        <p:nvGrpSpPr>
          <p:cNvPr id="97605" name="Group 325"/>
          <p:cNvGrpSpPr>
            <a:grpSpLocks/>
          </p:cNvGrpSpPr>
          <p:nvPr/>
        </p:nvGrpSpPr>
        <p:grpSpPr bwMode="auto">
          <a:xfrm>
            <a:off x="5002213" y="3243263"/>
            <a:ext cx="3192462" cy="2636837"/>
            <a:chOff x="2736" y="1440"/>
            <a:chExt cx="2208" cy="1824"/>
          </a:xfrm>
        </p:grpSpPr>
        <p:grpSp>
          <p:nvGrpSpPr>
            <p:cNvPr id="97606" name="Group 326"/>
            <p:cNvGrpSpPr>
              <a:grpSpLocks/>
            </p:cNvGrpSpPr>
            <p:nvPr/>
          </p:nvGrpSpPr>
          <p:grpSpPr bwMode="auto">
            <a:xfrm>
              <a:off x="2736" y="2592"/>
              <a:ext cx="2208" cy="672"/>
              <a:chOff x="2736" y="2592"/>
              <a:chExt cx="2208" cy="672"/>
            </a:xfrm>
          </p:grpSpPr>
          <p:grpSp>
            <p:nvGrpSpPr>
              <p:cNvPr id="97607" name="Group 327"/>
              <p:cNvGrpSpPr>
                <a:grpSpLocks/>
              </p:cNvGrpSpPr>
              <p:nvPr/>
            </p:nvGrpSpPr>
            <p:grpSpPr bwMode="auto">
              <a:xfrm>
                <a:off x="2736" y="3168"/>
                <a:ext cx="2208" cy="96"/>
                <a:chOff x="2736" y="3168"/>
                <a:chExt cx="2208" cy="96"/>
              </a:xfrm>
            </p:grpSpPr>
            <p:sp>
              <p:nvSpPr>
                <p:cNvPr id="97608" name="Oval 328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09" name="Oval 329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0" name="Oval 330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1" name="Oval 331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2" name="Oval 332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3" name="Oval 333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4" name="Oval 334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5" name="Oval 335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6" name="Oval 336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7" name="Oval 337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8" name="Oval 338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9" name="Oval 339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20" name="Group 340"/>
              <p:cNvGrpSpPr>
                <a:grpSpLocks/>
              </p:cNvGrpSpPr>
              <p:nvPr/>
            </p:nvGrpSpPr>
            <p:grpSpPr bwMode="auto">
              <a:xfrm>
                <a:off x="2736" y="2976"/>
                <a:ext cx="2208" cy="96"/>
                <a:chOff x="2736" y="3168"/>
                <a:chExt cx="2208" cy="96"/>
              </a:xfrm>
            </p:grpSpPr>
            <p:sp>
              <p:nvSpPr>
                <p:cNvPr id="97621" name="Oval 341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2" name="Oval 342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3" name="Oval 343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4" name="Oval 344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5" name="Oval 345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6" name="Oval 346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7" name="Oval 347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8" name="Oval 348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9" name="Oval 349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0" name="Oval 350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1" name="Oval 351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2" name="Oval 352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33" name="Group 353"/>
              <p:cNvGrpSpPr>
                <a:grpSpLocks/>
              </p:cNvGrpSpPr>
              <p:nvPr/>
            </p:nvGrpSpPr>
            <p:grpSpPr bwMode="auto">
              <a:xfrm>
                <a:off x="2736" y="2784"/>
                <a:ext cx="2208" cy="96"/>
                <a:chOff x="2736" y="3168"/>
                <a:chExt cx="2208" cy="96"/>
              </a:xfrm>
            </p:grpSpPr>
            <p:sp>
              <p:nvSpPr>
                <p:cNvPr id="97634" name="Oval 354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5" name="Oval 355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6" name="Oval 356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7" name="Oval 357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8" name="Oval 358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9" name="Oval 359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0" name="Oval 360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1" name="Oval 361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2" name="Oval 362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3" name="Oval 363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4" name="Oval 364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5" name="Oval 365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46" name="Group 366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96"/>
                <a:chOff x="2736" y="3168"/>
                <a:chExt cx="2208" cy="96"/>
              </a:xfrm>
            </p:grpSpPr>
            <p:sp>
              <p:nvSpPr>
                <p:cNvPr id="97647" name="Oval 367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8" name="Oval 368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9" name="Oval 369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0" name="Oval 370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1" name="Oval 371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2" name="Oval 372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3" name="Oval 373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4" name="Oval 374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5" name="Oval 375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6" name="Oval 376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7" name="Oval 377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8" name="Oval 378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59" name="Group 379"/>
            <p:cNvGrpSpPr>
              <a:grpSpLocks/>
            </p:cNvGrpSpPr>
            <p:nvPr/>
          </p:nvGrpSpPr>
          <p:grpSpPr bwMode="auto">
            <a:xfrm>
              <a:off x="2736" y="1824"/>
              <a:ext cx="2208" cy="672"/>
              <a:chOff x="2736" y="2592"/>
              <a:chExt cx="2208" cy="672"/>
            </a:xfrm>
          </p:grpSpPr>
          <p:grpSp>
            <p:nvGrpSpPr>
              <p:cNvPr id="97660" name="Group 380"/>
              <p:cNvGrpSpPr>
                <a:grpSpLocks/>
              </p:cNvGrpSpPr>
              <p:nvPr/>
            </p:nvGrpSpPr>
            <p:grpSpPr bwMode="auto">
              <a:xfrm>
                <a:off x="2736" y="3168"/>
                <a:ext cx="2208" cy="96"/>
                <a:chOff x="2736" y="3168"/>
                <a:chExt cx="2208" cy="96"/>
              </a:xfrm>
            </p:grpSpPr>
            <p:sp>
              <p:nvSpPr>
                <p:cNvPr id="97661" name="Oval 381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2" name="Oval 382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3" name="Oval 383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4" name="Oval 384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5" name="Oval 385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6" name="Oval 386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7" name="Oval 387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8" name="Oval 388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9" name="Oval 389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0" name="Oval 390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1" name="Oval 391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2" name="Oval 392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73" name="Group 393"/>
              <p:cNvGrpSpPr>
                <a:grpSpLocks/>
              </p:cNvGrpSpPr>
              <p:nvPr/>
            </p:nvGrpSpPr>
            <p:grpSpPr bwMode="auto">
              <a:xfrm>
                <a:off x="2736" y="2976"/>
                <a:ext cx="2208" cy="96"/>
                <a:chOff x="2736" y="3168"/>
                <a:chExt cx="2208" cy="96"/>
              </a:xfrm>
            </p:grpSpPr>
            <p:sp>
              <p:nvSpPr>
                <p:cNvPr id="97674" name="Oval 394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5" name="Oval 395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6" name="Oval 396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7" name="Oval 397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8" name="Oval 398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9" name="Oval 399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0" name="Oval 400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1" name="Oval 401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2" name="Oval 402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3" name="Oval 403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4" name="Oval 404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5" name="Oval 405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86" name="Group 406"/>
              <p:cNvGrpSpPr>
                <a:grpSpLocks/>
              </p:cNvGrpSpPr>
              <p:nvPr/>
            </p:nvGrpSpPr>
            <p:grpSpPr bwMode="auto">
              <a:xfrm>
                <a:off x="2736" y="2784"/>
                <a:ext cx="2208" cy="96"/>
                <a:chOff x="2736" y="3168"/>
                <a:chExt cx="2208" cy="96"/>
              </a:xfrm>
            </p:grpSpPr>
            <p:sp>
              <p:nvSpPr>
                <p:cNvPr id="97687" name="Oval 407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8" name="Oval 408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9" name="Oval 409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0" name="Oval 410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1" name="Oval 411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2" name="Oval 412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3" name="Oval 413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4" name="Oval 414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5" name="Oval 415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6" name="Oval 416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7" name="Oval 417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8" name="Oval 418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99" name="Group 419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96"/>
                <a:chOff x="2736" y="3168"/>
                <a:chExt cx="2208" cy="96"/>
              </a:xfrm>
            </p:grpSpPr>
            <p:sp>
              <p:nvSpPr>
                <p:cNvPr id="97700" name="Oval 420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1" name="Oval 421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2" name="Oval 422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3" name="Oval 423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4" name="Oval 424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5" name="Oval 425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6" name="Oval 426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7" name="Oval 427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8" name="Oval 428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9" name="Oval 429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10" name="Oval 430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11" name="Oval 431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712" name="Group 432"/>
            <p:cNvGrpSpPr>
              <a:grpSpLocks/>
            </p:cNvGrpSpPr>
            <p:nvPr/>
          </p:nvGrpSpPr>
          <p:grpSpPr bwMode="auto">
            <a:xfrm>
              <a:off x="2736" y="1632"/>
              <a:ext cx="2208" cy="96"/>
              <a:chOff x="2736" y="3168"/>
              <a:chExt cx="2208" cy="96"/>
            </a:xfrm>
          </p:grpSpPr>
          <p:sp>
            <p:nvSpPr>
              <p:cNvPr id="97713" name="Oval 433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4" name="Oval 434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5" name="Oval 435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6" name="Oval 436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7" name="Oval 437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8" name="Oval 438"/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9" name="Oval 439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0" name="Oval 440"/>
              <p:cNvSpPr>
                <a:spLocks noChangeArrowheads="1"/>
              </p:cNvSpPr>
              <p:nvPr/>
            </p:nvSpPr>
            <p:spPr bwMode="auto">
              <a:xfrm>
                <a:off x="4080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1" name="Oval 441"/>
              <p:cNvSpPr>
                <a:spLocks noChangeArrowheads="1"/>
              </p:cNvSpPr>
              <p:nvPr/>
            </p:nvSpPr>
            <p:spPr bwMode="auto">
              <a:xfrm>
                <a:off x="4272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2" name="Oval 442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3" name="Oval 443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4" name="Oval 444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725" name="Group 445"/>
            <p:cNvGrpSpPr>
              <a:grpSpLocks/>
            </p:cNvGrpSpPr>
            <p:nvPr/>
          </p:nvGrpSpPr>
          <p:grpSpPr bwMode="auto">
            <a:xfrm>
              <a:off x="2736" y="1440"/>
              <a:ext cx="2208" cy="96"/>
              <a:chOff x="2736" y="3168"/>
              <a:chExt cx="2208" cy="96"/>
            </a:xfrm>
          </p:grpSpPr>
          <p:sp>
            <p:nvSpPr>
              <p:cNvPr id="97726" name="Oval 44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7" name="Oval 447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8" name="Oval 448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9" name="Oval 449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0" name="Oval 450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1" name="Oval 451"/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2" name="Oval 452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3" name="Oval 453"/>
              <p:cNvSpPr>
                <a:spLocks noChangeArrowheads="1"/>
              </p:cNvSpPr>
              <p:nvPr/>
            </p:nvSpPr>
            <p:spPr bwMode="auto">
              <a:xfrm>
                <a:off x="4080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4" name="Oval 454"/>
              <p:cNvSpPr>
                <a:spLocks noChangeArrowheads="1"/>
              </p:cNvSpPr>
              <p:nvPr/>
            </p:nvSpPr>
            <p:spPr bwMode="auto">
              <a:xfrm>
                <a:off x="4272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5" name="Oval 455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6" name="Oval 456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7" name="Oval 457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7741" name="Line 461"/>
          <p:cNvSpPr>
            <a:spLocks noChangeShapeType="1"/>
          </p:cNvSpPr>
          <p:nvPr/>
        </p:nvSpPr>
        <p:spPr bwMode="auto">
          <a:xfrm>
            <a:off x="5072063" y="58102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2" name="Line 462"/>
          <p:cNvSpPr>
            <a:spLocks noChangeShapeType="1"/>
          </p:cNvSpPr>
          <p:nvPr/>
        </p:nvSpPr>
        <p:spPr bwMode="auto">
          <a:xfrm>
            <a:off x="5349875" y="5810250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3" name="Line 463"/>
          <p:cNvSpPr>
            <a:spLocks noChangeShapeType="1"/>
          </p:cNvSpPr>
          <p:nvPr/>
        </p:nvSpPr>
        <p:spPr bwMode="auto">
          <a:xfrm>
            <a:off x="5626100" y="58102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6" name="Line 466"/>
          <p:cNvSpPr>
            <a:spLocks noChangeShapeType="1"/>
          </p:cNvSpPr>
          <p:nvPr/>
        </p:nvSpPr>
        <p:spPr bwMode="auto">
          <a:xfrm>
            <a:off x="6181725" y="58102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7" name="Line 467"/>
          <p:cNvSpPr>
            <a:spLocks noChangeShapeType="1"/>
          </p:cNvSpPr>
          <p:nvPr/>
        </p:nvSpPr>
        <p:spPr bwMode="auto">
          <a:xfrm>
            <a:off x="6459538" y="58102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9" name="Line 469"/>
          <p:cNvSpPr>
            <a:spLocks noChangeShapeType="1"/>
          </p:cNvSpPr>
          <p:nvPr/>
        </p:nvSpPr>
        <p:spPr bwMode="auto">
          <a:xfrm>
            <a:off x="6737350" y="58102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1" name="Line 471"/>
          <p:cNvSpPr>
            <a:spLocks noChangeShapeType="1"/>
          </p:cNvSpPr>
          <p:nvPr/>
        </p:nvSpPr>
        <p:spPr bwMode="auto">
          <a:xfrm>
            <a:off x="7291388" y="58102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3" name="Line 473"/>
          <p:cNvSpPr>
            <a:spLocks noChangeShapeType="1"/>
          </p:cNvSpPr>
          <p:nvPr/>
        </p:nvSpPr>
        <p:spPr bwMode="auto">
          <a:xfrm>
            <a:off x="7569200" y="58102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4" name="Line 474"/>
          <p:cNvSpPr>
            <a:spLocks noChangeShapeType="1"/>
          </p:cNvSpPr>
          <p:nvPr/>
        </p:nvSpPr>
        <p:spPr bwMode="auto">
          <a:xfrm>
            <a:off x="7847013" y="58102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7" name="Line 477"/>
          <p:cNvSpPr>
            <a:spLocks noChangeShapeType="1"/>
          </p:cNvSpPr>
          <p:nvPr/>
        </p:nvSpPr>
        <p:spPr bwMode="auto">
          <a:xfrm>
            <a:off x="5072063" y="55324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8" name="Line 478"/>
          <p:cNvSpPr>
            <a:spLocks noChangeShapeType="1"/>
          </p:cNvSpPr>
          <p:nvPr/>
        </p:nvSpPr>
        <p:spPr bwMode="auto">
          <a:xfrm>
            <a:off x="5349875" y="5532438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9" name="Line 479"/>
          <p:cNvSpPr>
            <a:spLocks noChangeShapeType="1"/>
          </p:cNvSpPr>
          <p:nvPr/>
        </p:nvSpPr>
        <p:spPr bwMode="auto">
          <a:xfrm>
            <a:off x="5626100" y="55324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2" name="Line 482"/>
          <p:cNvSpPr>
            <a:spLocks noChangeShapeType="1"/>
          </p:cNvSpPr>
          <p:nvPr/>
        </p:nvSpPr>
        <p:spPr bwMode="auto">
          <a:xfrm>
            <a:off x="6181725" y="55324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3" name="Line 483"/>
          <p:cNvSpPr>
            <a:spLocks noChangeShapeType="1"/>
          </p:cNvSpPr>
          <p:nvPr/>
        </p:nvSpPr>
        <p:spPr bwMode="auto">
          <a:xfrm>
            <a:off x="6459538" y="55324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5" name="Line 485"/>
          <p:cNvSpPr>
            <a:spLocks noChangeShapeType="1"/>
          </p:cNvSpPr>
          <p:nvPr/>
        </p:nvSpPr>
        <p:spPr bwMode="auto">
          <a:xfrm>
            <a:off x="6737350" y="55324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7" name="Line 487"/>
          <p:cNvSpPr>
            <a:spLocks noChangeShapeType="1"/>
          </p:cNvSpPr>
          <p:nvPr/>
        </p:nvSpPr>
        <p:spPr bwMode="auto">
          <a:xfrm>
            <a:off x="7291388" y="55324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9" name="Line 489"/>
          <p:cNvSpPr>
            <a:spLocks noChangeShapeType="1"/>
          </p:cNvSpPr>
          <p:nvPr/>
        </p:nvSpPr>
        <p:spPr bwMode="auto">
          <a:xfrm>
            <a:off x="7569200" y="55324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0" name="Line 490"/>
          <p:cNvSpPr>
            <a:spLocks noChangeShapeType="1"/>
          </p:cNvSpPr>
          <p:nvPr/>
        </p:nvSpPr>
        <p:spPr bwMode="auto">
          <a:xfrm>
            <a:off x="7847013" y="55324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3" name="Line 493"/>
          <p:cNvSpPr>
            <a:spLocks noChangeShapeType="1"/>
          </p:cNvSpPr>
          <p:nvPr/>
        </p:nvSpPr>
        <p:spPr bwMode="auto">
          <a:xfrm>
            <a:off x="5072063" y="52546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4" name="Line 494"/>
          <p:cNvSpPr>
            <a:spLocks noChangeShapeType="1"/>
          </p:cNvSpPr>
          <p:nvPr/>
        </p:nvSpPr>
        <p:spPr bwMode="auto">
          <a:xfrm>
            <a:off x="5349875" y="5254625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5" name="Line 495"/>
          <p:cNvSpPr>
            <a:spLocks noChangeShapeType="1"/>
          </p:cNvSpPr>
          <p:nvPr/>
        </p:nvSpPr>
        <p:spPr bwMode="auto">
          <a:xfrm>
            <a:off x="5626100" y="52546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8" name="Line 498"/>
          <p:cNvSpPr>
            <a:spLocks noChangeShapeType="1"/>
          </p:cNvSpPr>
          <p:nvPr/>
        </p:nvSpPr>
        <p:spPr bwMode="auto">
          <a:xfrm>
            <a:off x="6181725" y="52546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9" name="Line 499"/>
          <p:cNvSpPr>
            <a:spLocks noChangeShapeType="1"/>
          </p:cNvSpPr>
          <p:nvPr/>
        </p:nvSpPr>
        <p:spPr bwMode="auto">
          <a:xfrm>
            <a:off x="6459538" y="52546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1" name="Line 501"/>
          <p:cNvSpPr>
            <a:spLocks noChangeShapeType="1"/>
          </p:cNvSpPr>
          <p:nvPr/>
        </p:nvSpPr>
        <p:spPr bwMode="auto">
          <a:xfrm>
            <a:off x="6737350" y="52546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3" name="Line 503"/>
          <p:cNvSpPr>
            <a:spLocks noChangeShapeType="1"/>
          </p:cNvSpPr>
          <p:nvPr/>
        </p:nvSpPr>
        <p:spPr bwMode="auto">
          <a:xfrm>
            <a:off x="7291388" y="52546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5" name="Line 505"/>
          <p:cNvSpPr>
            <a:spLocks noChangeShapeType="1"/>
          </p:cNvSpPr>
          <p:nvPr/>
        </p:nvSpPr>
        <p:spPr bwMode="auto">
          <a:xfrm>
            <a:off x="7569200" y="52546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6" name="Line 506"/>
          <p:cNvSpPr>
            <a:spLocks noChangeShapeType="1"/>
          </p:cNvSpPr>
          <p:nvPr/>
        </p:nvSpPr>
        <p:spPr bwMode="auto">
          <a:xfrm>
            <a:off x="7847013" y="52546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9" name="Line 509"/>
          <p:cNvSpPr>
            <a:spLocks noChangeShapeType="1"/>
          </p:cNvSpPr>
          <p:nvPr/>
        </p:nvSpPr>
        <p:spPr bwMode="auto">
          <a:xfrm>
            <a:off x="5072063" y="497681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0" name="Line 510"/>
          <p:cNvSpPr>
            <a:spLocks noChangeShapeType="1"/>
          </p:cNvSpPr>
          <p:nvPr/>
        </p:nvSpPr>
        <p:spPr bwMode="auto">
          <a:xfrm>
            <a:off x="5349875" y="4976813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1" name="Line 511"/>
          <p:cNvSpPr>
            <a:spLocks noChangeShapeType="1"/>
          </p:cNvSpPr>
          <p:nvPr/>
        </p:nvSpPr>
        <p:spPr bwMode="auto">
          <a:xfrm>
            <a:off x="5626100" y="497681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4" name="Line 514"/>
          <p:cNvSpPr>
            <a:spLocks noChangeShapeType="1"/>
          </p:cNvSpPr>
          <p:nvPr/>
        </p:nvSpPr>
        <p:spPr bwMode="auto">
          <a:xfrm>
            <a:off x="6181725" y="497681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5" name="Line 515"/>
          <p:cNvSpPr>
            <a:spLocks noChangeShapeType="1"/>
          </p:cNvSpPr>
          <p:nvPr/>
        </p:nvSpPr>
        <p:spPr bwMode="auto">
          <a:xfrm>
            <a:off x="6459538" y="497681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7" name="Line 517"/>
          <p:cNvSpPr>
            <a:spLocks noChangeShapeType="1"/>
          </p:cNvSpPr>
          <p:nvPr/>
        </p:nvSpPr>
        <p:spPr bwMode="auto">
          <a:xfrm>
            <a:off x="6737350" y="497681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9" name="Line 519"/>
          <p:cNvSpPr>
            <a:spLocks noChangeShapeType="1"/>
          </p:cNvSpPr>
          <p:nvPr/>
        </p:nvSpPr>
        <p:spPr bwMode="auto">
          <a:xfrm>
            <a:off x="7291388" y="497681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1" name="Line 521"/>
          <p:cNvSpPr>
            <a:spLocks noChangeShapeType="1"/>
          </p:cNvSpPr>
          <p:nvPr/>
        </p:nvSpPr>
        <p:spPr bwMode="auto">
          <a:xfrm>
            <a:off x="7569200" y="497681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2" name="Line 522"/>
          <p:cNvSpPr>
            <a:spLocks noChangeShapeType="1"/>
          </p:cNvSpPr>
          <p:nvPr/>
        </p:nvSpPr>
        <p:spPr bwMode="auto">
          <a:xfrm>
            <a:off x="7847013" y="497681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5" name="Line 525"/>
          <p:cNvSpPr>
            <a:spLocks noChangeShapeType="1"/>
          </p:cNvSpPr>
          <p:nvPr/>
        </p:nvSpPr>
        <p:spPr bwMode="auto">
          <a:xfrm>
            <a:off x="5072063" y="469900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6" name="Line 526"/>
          <p:cNvSpPr>
            <a:spLocks noChangeShapeType="1"/>
          </p:cNvSpPr>
          <p:nvPr/>
        </p:nvSpPr>
        <p:spPr bwMode="auto">
          <a:xfrm>
            <a:off x="5349875" y="4699000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7" name="Line 527"/>
          <p:cNvSpPr>
            <a:spLocks noChangeShapeType="1"/>
          </p:cNvSpPr>
          <p:nvPr/>
        </p:nvSpPr>
        <p:spPr bwMode="auto">
          <a:xfrm>
            <a:off x="5626100" y="469900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0" name="Line 530"/>
          <p:cNvSpPr>
            <a:spLocks noChangeShapeType="1"/>
          </p:cNvSpPr>
          <p:nvPr/>
        </p:nvSpPr>
        <p:spPr bwMode="auto">
          <a:xfrm>
            <a:off x="6181725" y="469900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1" name="Line 531"/>
          <p:cNvSpPr>
            <a:spLocks noChangeShapeType="1"/>
          </p:cNvSpPr>
          <p:nvPr/>
        </p:nvSpPr>
        <p:spPr bwMode="auto">
          <a:xfrm>
            <a:off x="6459538" y="469900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3" name="Line 533"/>
          <p:cNvSpPr>
            <a:spLocks noChangeShapeType="1"/>
          </p:cNvSpPr>
          <p:nvPr/>
        </p:nvSpPr>
        <p:spPr bwMode="auto">
          <a:xfrm>
            <a:off x="6737350" y="469900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5" name="Line 535"/>
          <p:cNvSpPr>
            <a:spLocks noChangeShapeType="1"/>
          </p:cNvSpPr>
          <p:nvPr/>
        </p:nvSpPr>
        <p:spPr bwMode="auto">
          <a:xfrm>
            <a:off x="7291388" y="469900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7" name="Line 537"/>
          <p:cNvSpPr>
            <a:spLocks noChangeShapeType="1"/>
          </p:cNvSpPr>
          <p:nvPr/>
        </p:nvSpPr>
        <p:spPr bwMode="auto">
          <a:xfrm>
            <a:off x="7569200" y="469900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8" name="Line 538"/>
          <p:cNvSpPr>
            <a:spLocks noChangeShapeType="1"/>
          </p:cNvSpPr>
          <p:nvPr/>
        </p:nvSpPr>
        <p:spPr bwMode="auto">
          <a:xfrm>
            <a:off x="7847013" y="469900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1" name="Line 541"/>
          <p:cNvSpPr>
            <a:spLocks noChangeShapeType="1"/>
          </p:cNvSpPr>
          <p:nvPr/>
        </p:nvSpPr>
        <p:spPr bwMode="auto">
          <a:xfrm>
            <a:off x="5072063" y="442277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2" name="Line 542"/>
          <p:cNvSpPr>
            <a:spLocks noChangeShapeType="1"/>
          </p:cNvSpPr>
          <p:nvPr/>
        </p:nvSpPr>
        <p:spPr bwMode="auto">
          <a:xfrm>
            <a:off x="5349875" y="4422775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3" name="Line 543"/>
          <p:cNvSpPr>
            <a:spLocks noChangeShapeType="1"/>
          </p:cNvSpPr>
          <p:nvPr/>
        </p:nvSpPr>
        <p:spPr bwMode="auto">
          <a:xfrm>
            <a:off x="5626100" y="442277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6" name="Line 546"/>
          <p:cNvSpPr>
            <a:spLocks noChangeShapeType="1"/>
          </p:cNvSpPr>
          <p:nvPr/>
        </p:nvSpPr>
        <p:spPr bwMode="auto">
          <a:xfrm>
            <a:off x="6181725" y="442277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7" name="Line 547"/>
          <p:cNvSpPr>
            <a:spLocks noChangeShapeType="1"/>
          </p:cNvSpPr>
          <p:nvPr/>
        </p:nvSpPr>
        <p:spPr bwMode="auto">
          <a:xfrm>
            <a:off x="6459538" y="442277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9" name="Line 549"/>
          <p:cNvSpPr>
            <a:spLocks noChangeShapeType="1"/>
          </p:cNvSpPr>
          <p:nvPr/>
        </p:nvSpPr>
        <p:spPr bwMode="auto">
          <a:xfrm>
            <a:off x="6737350" y="442277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1" name="Line 551"/>
          <p:cNvSpPr>
            <a:spLocks noChangeShapeType="1"/>
          </p:cNvSpPr>
          <p:nvPr/>
        </p:nvSpPr>
        <p:spPr bwMode="auto">
          <a:xfrm>
            <a:off x="7291388" y="442277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3" name="Line 553"/>
          <p:cNvSpPr>
            <a:spLocks noChangeShapeType="1"/>
          </p:cNvSpPr>
          <p:nvPr/>
        </p:nvSpPr>
        <p:spPr bwMode="auto">
          <a:xfrm>
            <a:off x="7569200" y="442277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4" name="Line 554"/>
          <p:cNvSpPr>
            <a:spLocks noChangeShapeType="1"/>
          </p:cNvSpPr>
          <p:nvPr/>
        </p:nvSpPr>
        <p:spPr bwMode="auto">
          <a:xfrm>
            <a:off x="7847013" y="442277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7" name="Line 557"/>
          <p:cNvSpPr>
            <a:spLocks noChangeShapeType="1"/>
          </p:cNvSpPr>
          <p:nvPr/>
        </p:nvSpPr>
        <p:spPr bwMode="auto">
          <a:xfrm>
            <a:off x="5072063" y="414496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8" name="Line 558"/>
          <p:cNvSpPr>
            <a:spLocks noChangeShapeType="1"/>
          </p:cNvSpPr>
          <p:nvPr/>
        </p:nvSpPr>
        <p:spPr bwMode="auto">
          <a:xfrm>
            <a:off x="5349875" y="4144963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9" name="Line 559"/>
          <p:cNvSpPr>
            <a:spLocks noChangeShapeType="1"/>
          </p:cNvSpPr>
          <p:nvPr/>
        </p:nvSpPr>
        <p:spPr bwMode="auto">
          <a:xfrm>
            <a:off x="5626100" y="414496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2" name="Line 562"/>
          <p:cNvSpPr>
            <a:spLocks noChangeShapeType="1"/>
          </p:cNvSpPr>
          <p:nvPr/>
        </p:nvSpPr>
        <p:spPr bwMode="auto">
          <a:xfrm>
            <a:off x="6181725" y="414496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3" name="Line 563"/>
          <p:cNvSpPr>
            <a:spLocks noChangeShapeType="1"/>
          </p:cNvSpPr>
          <p:nvPr/>
        </p:nvSpPr>
        <p:spPr bwMode="auto">
          <a:xfrm>
            <a:off x="6459538" y="414496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5" name="Line 565"/>
          <p:cNvSpPr>
            <a:spLocks noChangeShapeType="1"/>
          </p:cNvSpPr>
          <p:nvPr/>
        </p:nvSpPr>
        <p:spPr bwMode="auto">
          <a:xfrm>
            <a:off x="6737350" y="414496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7" name="Line 567"/>
          <p:cNvSpPr>
            <a:spLocks noChangeShapeType="1"/>
          </p:cNvSpPr>
          <p:nvPr/>
        </p:nvSpPr>
        <p:spPr bwMode="auto">
          <a:xfrm>
            <a:off x="7291388" y="414496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9" name="Line 569"/>
          <p:cNvSpPr>
            <a:spLocks noChangeShapeType="1"/>
          </p:cNvSpPr>
          <p:nvPr/>
        </p:nvSpPr>
        <p:spPr bwMode="auto">
          <a:xfrm>
            <a:off x="7569200" y="414496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0" name="Line 570"/>
          <p:cNvSpPr>
            <a:spLocks noChangeShapeType="1"/>
          </p:cNvSpPr>
          <p:nvPr/>
        </p:nvSpPr>
        <p:spPr bwMode="auto">
          <a:xfrm>
            <a:off x="7847013" y="414496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3" name="Line 573"/>
          <p:cNvSpPr>
            <a:spLocks noChangeShapeType="1"/>
          </p:cNvSpPr>
          <p:nvPr/>
        </p:nvSpPr>
        <p:spPr bwMode="auto">
          <a:xfrm>
            <a:off x="5072063" y="38671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4" name="Line 574"/>
          <p:cNvSpPr>
            <a:spLocks noChangeShapeType="1"/>
          </p:cNvSpPr>
          <p:nvPr/>
        </p:nvSpPr>
        <p:spPr bwMode="auto">
          <a:xfrm>
            <a:off x="5349875" y="3867150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5" name="Line 575"/>
          <p:cNvSpPr>
            <a:spLocks noChangeShapeType="1"/>
          </p:cNvSpPr>
          <p:nvPr/>
        </p:nvSpPr>
        <p:spPr bwMode="auto">
          <a:xfrm>
            <a:off x="5626100" y="38671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8" name="Line 578"/>
          <p:cNvSpPr>
            <a:spLocks noChangeShapeType="1"/>
          </p:cNvSpPr>
          <p:nvPr/>
        </p:nvSpPr>
        <p:spPr bwMode="auto">
          <a:xfrm>
            <a:off x="6181725" y="38671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9" name="Line 579"/>
          <p:cNvSpPr>
            <a:spLocks noChangeShapeType="1"/>
          </p:cNvSpPr>
          <p:nvPr/>
        </p:nvSpPr>
        <p:spPr bwMode="auto">
          <a:xfrm>
            <a:off x="6459538" y="38671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1" name="Line 581"/>
          <p:cNvSpPr>
            <a:spLocks noChangeShapeType="1"/>
          </p:cNvSpPr>
          <p:nvPr/>
        </p:nvSpPr>
        <p:spPr bwMode="auto">
          <a:xfrm>
            <a:off x="6737350" y="38671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3" name="Line 583"/>
          <p:cNvSpPr>
            <a:spLocks noChangeShapeType="1"/>
          </p:cNvSpPr>
          <p:nvPr/>
        </p:nvSpPr>
        <p:spPr bwMode="auto">
          <a:xfrm>
            <a:off x="7291388" y="38671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5" name="Line 585"/>
          <p:cNvSpPr>
            <a:spLocks noChangeShapeType="1"/>
          </p:cNvSpPr>
          <p:nvPr/>
        </p:nvSpPr>
        <p:spPr bwMode="auto">
          <a:xfrm>
            <a:off x="7569200" y="38671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6" name="Line 586"/>
          <p:cNvSpPr>
            <a:spLocks noChangeShapeType="1"/>
          </p:cNvSpPr>
          <p:nvPr/>
        </p:nvSpPr>
        <p:spPr bwMode="auto">
          <a:xfrm>
            <a:off x="7847013" y="38671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9" name="Line 589"/>
          <p:cNvSpPr>
            <a:spLocks noChangeShapeType="1"/>
          </p:cNvSpPr>
          <p:nvPr/>
        </p:nvSpPr>
        <p:spPr bwMode="auto">
          <a:xfrm>
            <a:off x="5072063" y="35893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0" name="Line 590"/>
          <p:cNvSpPr>
            <a:spLocks noChangeShapeType="1"/>
          </p:cNvSpPr>
          <p:nvPr/>
        </p:nvSpPr>
        <p:spPr bwMode="auto">
          <a:xfrm>
            <a:off x="5349875" y="3589338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1" name="Line 591"/>
          <p:cNvSpPr>
            <a:spLocks noChangeShapeType="1"/>
          </p:cNvSpPr>
          <p:nvPr/>
        </p:nvSpPr>
        <p:spPr bwMode="auto">
          <a:xfrm>
            <a:off x="5626100" y="35893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4" name="Line 594"/>
          <p:cNvSpPr>
            <a:spLocks noChangeShapeType="1"/>
          </p:cNvSpPr>
          <p:nvPr/>
        </p:nvSpPr>
        <p:spPr bwMode="auto">
          <a:xfrm>
            <a:off x="6181725" y="35893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5" name="Line 595"/>
          <p:cNvSpPr>
            <a:spLocks noChangeShapeType="1"/>
          </p:cNvSpPr>
          <p:nvPr/>
        </p:nvSpPr>
        <p:spPr bwMode="auto">
          <a:xfrm>
            <a:off x="6459538" y="35893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7" name="Line 597"/>
          <p:cNvSpPr>
            <a:spLocks noChangeShapeType="1"/>
          </p:cNvSpPr>
          <p:nvPr/>
        </p:nvSpPr>
        <p:spPr bwMode="auto">
          <a:xfrm>
            <a:off x="6737350" y="35893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9" name="Line 599"/>
          <p:cNvSpPr>
            <a:spLocks noChangeShapeType="1"/>
          </p:cNvSpPr>
          <p:nvPr/>
        </p:nvSpPr>
        <p:spPr bwMode="auto">
          <a:xfrm>
            <a:off x="7291388" y="35893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1" name="Line 601"/>
          <p:cNvSpPr>
            <a:spLocks noChangeShapeType="1"/>
          </p:cNvSpPr>
          <p:nvPr/>
        </p:nvSpPr>
        <p:spPr bwMode="auto">
          <a:xfrm>
            <a:off x="7569200" y="35893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2" name="Line 602"/>
          <p:cNvSpPr>
            <a:spLocks noChangeShapeType="1"/>
          </p:cNvSpPr>
          <p:nvPr/>
        </p:nvSpPr>
        <p:spPr bwMode="auto">
          <a:xfrm>
            <a:off x="7847013" y="35893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5" name="Line 605"/>
          <p:cNvSpPr>
            <a:spLocks noChangeShapeType="1"/>
          </p:cNvSpPr>
          <p:nvPr/>
        </p:nvSpPr>
        <p:spPr bwMode="auto">
          <a:xfrm>
            <a:off x="5072063" y="33115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6" name="Line 606"/>
          <p:cNvSpPr>
            <a:spLocks noChangeShapeType="1"/>
          </p:cNvSpPr>
          <p:nvPr/>
        </p:nvSpPr>
        <p:spPr bwMode="auto">
          <a:xfrm>
            <a:off x="5349875" y="3311525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7" name="Line 607"/>
          <p:cNvSpPr>
            <a:spLocks noChangeShapeType="1"/>
          </p:cNvSpPr>
          <p:nvPr/>
        </p:nvSpPr>
        <p:spPr bwMode="auto">
          <a:xfrm>
            <a:off x="5626100" y="33115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0" name="Line 610"/>
          <p:cNvSpPr>
            <a:spLocks noChangeShapeType="1"/>
          </p:cNvSpPr>
          <p:nvPr/>
        </p:nvSpPr>
        <p:spPr bwMode="auto">
          <a:xfrm>
            <a:off x="6181725" y="33115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1" name="Line 611"/>
          <p:cNvSpPr>
            <a:spLocks noChangeShapeType="1"/>
          </p:cNvSpPr>
          <p:nvPr/>
        </p:nvSpPr>
        <p:spPr bwMode="auto">
          <a:xfrm>
            <a:off x="6459538" y="33115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3" name="Line 613"/>
          <p:cNvSpPr>
            <a:spLocks noChangeShapeType="1"/>
          </p:cNvSpPr>
          <p:nvPr/>
        </p:nvSpPr>
        <p:spPr bwMode="auto">
          <a:xfrm>
            <a:off x="6737350" y="33115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5" name="Line 615"/>
          <p:cNvSpPr>
            <a:spLocks noChangeShapeType="1"/>
          </p:cNvSpPr>
          <p:nvPr/>
        </p:nvSpPr>
        <p:spPr bwMode="auto">
          <a:xfrm>
            <a:off x="7291388" y="33115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7" name="Line 617"/>
          <p:cNvSpPr>
            <a:spLocks noChangeShapeType="1"/>
          </p:cNvSpPr>
          <p:nvPr/>
        </p:nvSpPr>
        <p:spPr bwMode="auto">
          <a:xfrm>
            <a:off x="7569200" y="33115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8" name="Line 618"/>
          <p:cNvSpPr>
            <a:spLocks noChangeShapeType="1"/>
          </p:cNvSpPr>
          <p:nvPr/>
        </p:nvSpPr>
        <p:spPr bwMode="auto">
          <a:xfrm>
            <a:off x="7847013" y="33115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922" name="Group 642"/>
          <p:cNvGrpSpPr>
            <a:grpSpLocks/>
          </p:cNvGrpSpPr>
          <p:nvPr/>
        </p:nvGrpSpPr>
        <p:grpSpPr bwMode="auto">
          <a:xfrm>
            <a:off x="5029200" y="3276600"/>
            <a:ext cx="871538" cy="2514600"/>
            <a:chOff x="3168" y="2064"/>
            <a:chExt cx="549" cy="1584"/>
          </a:xfrm>
        </p:grpSpPr>
        <p:sp>
          <p:nvSpPr>
            <p:cNvPr id="97900" name="Line 620"/>
            <p:cNvSpPr>
              <a:spLocks noChangeShapeType="1"/>
            </p:cNvSpPr>
            <p:nvPr/>
          </p:nvSpPr>
          <p:spPr bwMode="auto">
            <a:xfrm flipH="1" flipV="1">
              <a:off x="3195" y="3485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0" name="Line 630"/>
            <p:cNvSpPr>
              <a:spLocks noChangeShapeType="1"/>
            </p:cNvSpPr>
            <p:nvPr/>
          </p:nvSpPr>
          <p:spPr bwMode="auto">
            <a:xfrm flipH="1" flipV="1">
              <a:off x="3168" y="3120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1" name="Line 631"/>
            <p:cNvSpPr>
              <a:spLocks noChangeShapeType="1"/>
            </p:cNvSpPr>
            <p:nvPr/>
          </p:nvSpPr>
          <p:spPr bwMode="auto">
            <a:xfrm flipH="1" flipV="1">
              <a:off x="3168" y="331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4" name="Line 634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5" name="Line 635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6" name="Line 636"/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7" name="Line 637"/>
            <p:cNvSpPr>
              <a:spLocks noChangeShapeType="1"/>
            </p:cNvSpPr>
            <p:nvPr/>
          </p:nvSpPr>
          <p:spPr bwMode="auto">
            <a:xfrm flipH="1" flipV="1">
              <a:off x="3216" y="297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8" name="Line 638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9" name="Line 639"/>
            <p:cNvSpPr>
              <a:spLocks noChangeShapeType="1"/>
            </p:cNvSpPr>
            <p:nvPr/>
          </p:nvSpPr>
          <p:spPr bwMode="auto">
            <a:xfrm flipH="1" flipV="1">
              <a:off x="3168" y="206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920" name="Line 640"/>
          <p:cNvSpPr>
            <a:spLocks noChangeShapeType="1"/>
          </p:cNvSpPr>
          <p:nvPr/>
        </p:nvSpPr>
        <p:spPr bwMode="auto">
          <a:xfrm>
            <a:off x="5943600" y="3352800"/>
            <a:ext cx="152400" cy="2438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923" name="Group 643"/>
          <p:cNvGrpSpPr>
            <a:grpSpLocks/>
          </p:cNvGrpSpPr>
          <p:nvPr/>
        </p:nvGrpSpPr>
        <p:grpSpPr bwMode="auto">
          <a:xfrm>
            <a:off x="6172200" y="3276600"/>
            <a:ext cx="871538" cy="2514600"/>
            <a:chOff x="3168" y="2064"/>
            <a:chExt cx="549" cy="1584"/>
          </a:xfrm>
        </p:grpSpPr>
        <p:sp>
          <p:nvSpPr>
            <p:cNvPr id="97924" name="Line 644"/>
            <p:cNvSpPr>
              <a:spLocks noChangeShapeType="1"/>
            </p:cNvSpPr>
            <p:nvPr/>
          </p:nvSpPr>
          <p:spPr bwMode="auto">
            <a:xfrm flipH="1" flipV="1">
              <a:off x="3195" y="3485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5" name="Line 645"/>
            <p:cNvSpPr>
              <a:spLocks noChangeShapeType="1"/>
            </p:cNvSpPr>
            <p:nvPr/>
          </p:nvSpPr>
          <p:spPr bwMode="auto">
            <a:xfrm flipH="1" flipV="1">
              <a:off x="3168" y="3120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6" name="Line 646"/>
            <p:cNvSpPr>
              <a:spLocks noChangeShapeType="1"/>
            </p:cNvSpPr>
            <p:nvPr/>
          </p:nvSpPr>
          <p:spPr bwMode="auto">
            <a:xfrm flipH="1" flipV="1">
              <a:off x="3168" y="331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7" name="Line 64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8" name="Line 648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9" name="Line 649"/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0" name="Line 650"/>
            <p:cNvSpPr>
              <a:spLocks noChangeShapeType="1"/>
            </p:cNvSpPr>
            <p:nvPr/>
          </p:nvSpPr>
          <p:spPr bwMode="auto">
            <a:xfrm flipH="1" flipV="1">
              <a:off x="3216" y="297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1" name="Line 651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2" name="Line 652"/>
            <p:cNvSpPr>
              <a:spLocks noChangeShapeType="1"/>
            </p:cNvSpPr>
            <p:nvPr/>
          </p:nvSpPr>
          <p:spPr bwMode="auto">
            <a:xfrm flipH="1" flipV="1">
              <a:off x="3168" y="206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933" name="Group 653"/>
          <p:cNvGrpSpPr>
            <a:grpSpLocks/>
          </p:cNvGrpSpPr>
          <p:nvPr/>
        </p:nvGrpSpPr>
        <p:grpSpPr bwMode="auto">
          <a:xfrm>
            <a:off x="7239000" y="3276600"/>
            <a:ext cx="871538" cy="2514600"/>
            <a:chOff x="3168" y="2064"/>
            <a:chExt cx="549" cy="1584"/>
          </a:xfrm>
        </p:grpSpPr>
        <p:sp>
          <p:nvSpPr>
            <p:cNvPr id="97934" name="Line 654"/>
            <p:cNvSpPr>
              <a:spLocks noChangeShapeType="1"/>
            </p:cNvSpPr>
            <p:nvPr/>
          </p:nvSpPr>
          <p:spPr bwMode="auto">
            <a:xfrm flipH="1" flipV="1">
              <a:off x="3195" y="3485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5" name="Line 655"/>
            <p:cNvSpPr>
              <a:spLocks noChangeShapeType="1"/>
            </p:cNvSpPr>
            <p:nvPr/>
          </p:nvSpPr>
          <p:spPr bwMode="auto">
            <a:xfrm flipH="1" flipV="1">
              <a:off x="3168" y="3120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6" name="Line 656"/>
            <p:cNvSpPr>
              <a:spLocks noChangeShapeType="1"/>
            </p:cNvSpPr>
            <p:nvPr/>
          </p:nvSpPr>
          <p:spPr bwMode="auto">
            <a:xfrm flipH="1" flipV="1">
              <a:off x="3168" y="331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7" name="Line 65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8" name="Line 658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9" name="Line 659"/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40" name="Line 660"/>
            <p:cNvSpPr>
              <a:spLocks noChangeShapeType="1"/>
            </p:cNvSpPr>
            <p:nvPr/>
          </p:nvSpPr>
          <p:spPr bwMode="auto">
            <a:xfrm flipH="1" flipV="1">
              <a:off x="3216" y="297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41" name="Line 661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42" name="Line 662"/>
            <p:cNvSpPr>
              <a:spLocks noChangeShapeType="1"/>
            </p:cNvSpPr>
            <p:nvPr/>
          </p:nvSpPr>
          <p:spPr bwMode="auto">
            <a:xfrm flipH="1" flipV="1">
              <a:off x="3168" y="206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943" name="Line 663"/>
          <p:cNvSpPr>
            <a:spLocks noChangeShapeType="1"/>
          </p:cNvSpPr>
          <p:nvPr/>
        </p:nvSpPr>
        <p:spPr bwMode="auto">
          <a:xfrm>
            <a:off x="7086600" y="3352800"/>
            <a:ext cx="152400" cy="2438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374468-4730-43C9-9FC8-5BEF6C59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0874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Blocking in Two Dimensions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178800" cy="110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brings square </a:t>
            </a:r>
            <a:r>
              <a:rPr lang="en-US" sz="2000" dirty="0">
                <a:solidFill>
                  <a:srgbClr val="0000CC"/>
                </a:solidFill>
              </a:rPr>
              <a:t>sub-blocks of matrix “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” </a:t>
            </a:r>
            <a:r>
              <a:rPr lang="en-US" sz="2000" dirty="0"/>
              <a:t>into the cache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C0066"/>
                </a:solidFill>
              </a:rPr>
              <a:t>completely uses them up before moving on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33400" y="2590800"/>
            <a:ext cx="3886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for 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for 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	for k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		c[i,k] += a[i,j]*b[j,k];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114800" y="1981200"/>
            <a:ext cx="4800600" cy="17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for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= 0 to N-1 by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B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for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KK</a:t>
            </a:r>
            <a:r>
              <a:rPr lang="en-US" sz="1600" b="1" dirty="0">
                <a:latin typeface="Courier New" pitchFamily="49" charset="0"/>
              </a:rPr>
              <a:t> = 0 to N-1 by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B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	for 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		for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to min(N-1,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JJ+B-1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			for k =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KK</a:t>
            </a:r>
            <a:r>
              <a:rPr lang="en-US" sz="1600" b="1" dirty="0">
                <a:latin typeface="Courier New" pitchFamily="49" charset="0"/>
              </a:rPr>
              <a:t> to min(N-1,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KK+B-1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				c[</a:t>
            </a:r>
            <a:r>
              <a:rPr lang="en-US" sz="1600" b="1" dirty="0" err="1">
                <a:latin typeface="Courier New" pitchFamily="49" charset="0"/>
              </a:rPr>
              <a:t>i,k</a:t>
            </a:r>
            <a:r>
              <a:rPr lang="en-US" sz="1600" b="1" dirty="0">
                <a:latin typeface="Courier New" pitchFamily="49" charset="0"/>
              </a:rPr>
              <a:t>] += a[</a:t>
            </a:r>
            <a:r>
              <a:rPr lang="en-US" sz="1600" b="1" dirty="0" err="1">
                <a:latin typeface="Courier New" pitchFamily="49" charset="0"/>
              </a:rPr>
              <a:t>i,j</a:t>
            </a:r>
            <a:r>
              <a:rPr lang="en-US" sz="1600" b="1" dirty="0">
                <a:latin typeface="Courier New" pitchFamily="49" charset="0"/>
              </a:rPr>
              <a:t>]*b[</a:t>
            </a:r>
            <a:r>
              <a:rPr lang="en-US" sz="1600" b="1" dirty="0" err="1">
                <a:latin typeface="Courier New" pitchFamily="49" charset="0"/>
              </a:rPr>
              <a:t>j,k</a:t>
            </a:r>
            <a:r>
              <a:rPr lang="en-US" sz="1600" b="1" dirty="0">
                <a:latin typeface="Courier New" pitchFamily="49" charset="0"/>
              </a:rPr>
              <a:t>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2F251-C611-4A27-A318-9CEE77B1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90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Cache Behavior through “Locality Analysis”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1800" dirty="0">
                <a:solidFill>
                  <a:srgbClr val="0000CC"/>
                </a:solidFill>
              </a:rPr>
              <a:t>Definitions:</a:t>
            </a:r>
          </a:p>
          <a:p>
            <a:pPr lvl="1"/>
            <a:r>
              <a:rPr lang="en-US" sz="1800" u="sng" dirty="0">
                <a:solidFill>
                  <a:srgbClr val="CC0066"/>
                </a:solidFill>
              </a:rPr>
              <a:t>Reuse</a:t>
            </a:r>
            <a:r>
              <a:rPr lang="en-US" sz="1800" dirty="0">
                <a:solidFill>
                  <a:srgbClr val="CC0066"/>
                </a:solidFill>
              </a:rPr>
              <a:t>: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accessing a location that </a:t>
            </a:r>
            <a:r>
              <a:rPr lang="en-US" sz="1800" dirty="0">
                <a:solidFill>
                  <a:srgbClr val="0000CC"/>
                </a:solidFill>
              </a:rPr>
              <a:t>has been accessed in the past</a:t>
            </a:r>
          </a:p>
          <a:p>
            <a:pPr lvl="1"/>
            <a:r>
              <a:rPr lang="en-US" sz="1800" u="sng" dirty="0">
                <a:solidFill>
                  <a:srgbClr val="CC0066"/>
                </a:solidFill>
              </a:rPr>
              <a:t>Locality</a:t>
            </a:r>
            <a:r>
              <a:rPr lang="en-US" sz="1800" dirty="0">
                <a:solidFill>
                  <a:srgbClr val="CC0066"/>
                </a:solidFill>
              </a:rPr>
              <a:t>:</a:t>
            </a:r>
          </a:p>
          <a:p>
            <a:pPr lvl="2"/>
            <a:r>
              <a:rPr lang="en-US" sz="1800" dirty="0"/>
              <a:t>accessing a location that is </a:t>
            </a:r>
            <a:r>
              <a:rPr lang="en-US" sz="1800" dirty="0">
                <a:solidFill>
                  <a:srgbClr val="0000CC"/>
                </a:solidFill>
              </a:rPr>
              <a:t>now found in the cache</a:t>
            </a:r>
          </a:p>
          <a:p>
            <a:pPr lvl="2"/>
            <a:endParaRPr lang="en-US" sz="1800" dirty="0"/>
          </a:p>
          <a:p>
            <a:r>
              <a:rPr lang="en-US" sz="1800" dirty="0">
                <a:solidFill>
                  <a:srgbClr val="0000CC"/>
                </a:solidFill>
              </a:rPr>
              <a:t>Key Insights</a:t>
            </a:r>
          </a:p>
          <a:p>
            <a:pPr lvl="1"/>
            <a:r>
              <a:rPr lang="en-US" sz="1800" dirty="0">
                <a:solidFill>
                  <a:srgbClr val="CC0066"/>
                </a:solidFill>
              </a:rPr>
              <a:t>Locality only occurs when there is reuse!</a:t>
            </a:r>
          </a:p>
          <a:p>
            <a:pPr lvl="1"/>
            <a:r>
              <a:rPr lang="en-US" sz="1800" dirty="0"/>
              <a:t>BUT, reuse does not necessarily result in locality.</a:t>
            </a:r>
          </a:p>
          <a:p>
            <a:pPr lvl="2"/>
            <a:r>
              <a:rPr lang="en-US" sz="1800" dirty="0"/>
              <a:t>why not?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3B96A-35E3-44D0-BD48-1FA3F00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318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Locality Analysis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CC"/>
                </a:solidFill>
              </a:rPr>
              <a:t>1. Find data reuse</a:t>
            </a:r>
          </a:p>
          <a:p>
            <a:pPr lvl="1"/>
            <a:r>
              <a:rPr lang="en-US" sz="2000" dirty="0"/>
              <a:t>if caches were infinitely large, we would be finished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CC"/>
                </a:solidFill>
              </a:rPr>
              <a:t>2. Determine “localized iteration space”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set of inner loops where the data accessed by an iteration is expected to fit within the cache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CC"/>
                </a:solidFill>
              </a:rPr>
              <a:t>3. Find data locality:</a:t>
            </a:r>
          </a:p>
          <a:p>
            <a:pPr lvl="1"/>
            <a:r>
              <a:rPr lang="en-US" sz="2000" dirty="0">
                <a:solidFill>
                  <a:srgbClr val="CC0066"/>
                </a:solidFill>
              </a:rPr>
              <a:t>reuse </a:t>
            </a:r>
            <a:r>
              <a:rPr lang="en-US" sz="2000" b="1" dirty="0">
                <a:solidFill>
                  <a:schemeClr val="tx2"/>
                </a:solidFill>
                <a:sym typeface="Symbol"/>
              </a:rPr>
              <a:t></a:t>
            </a:r>
            <a:r>
              <a:rPr lang="en-US" sz="2000" dirty="0">
                <a:solidFill>
                  <a:srgbClr val="CC0066"/>
                </a:solidFill>
                <a:sym typeface="Math1" pitchFamily="2" charset="2"/>
              </a:rPr>
              <a:t> localized iteration space </a:t>
            </a:r>
            <a:r>
              <a:rPr lang="en-US" sz="2000" b="1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sz="2000" dirty="0">
                <a:solidFill>
                  <a:srgbClr val="CC0066"/>
                </a:solidFill>
                <a:sym typeface="Math1" pitchFamily="2" charset="2"/>
              </a:rPr>
              <a:t> locality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D1838-C997-418F-934C-9ED30222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52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Reuse/Locality</a:t>
            </a:r>
          </a:p>
        </p:txBody>
      </p:sp>
      <p:sp>
        <p:nvSpPr>
          <p:cNvPr id="10138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1908175" y="1668462"/>
            <a:ext cx="5334000" cy="1387475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  <a:tabLst>
                <a:tab pos="169863" algn="l"/>
                <a:tab pos="400050" algn="l"/>
                <a:tab pos="1489075" algn="l"/>
              </a:tabLst>
            </a:pPr>
            <a:r>
              <a:rPr kumimoji="0" lang="en-US" sz="1800" b="1" dirty="0">
                <a:latin typeface="Courier New" pitchFamily="49" charset="0"/>
              </a:rPr>
              <a:t>for </a:t>
            </a:r>
            <a:r>
              <a:rPr kumimoji="0"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0" lang="en-US" sz="1800" b="1" dirty="0">
                <a:latin typeface="Courier New" pitchFamily="49" charset="0"/>
              </a:rPr>
              <a:t> = 0 to 2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  <a:tabLst>
                <a:tab pos="169863" algn="l"/>
                <a:tab pos="400050" algn="l"/>
                <a:tab pos="1489075" algn="l"/>
              </a:tabLst>
            </a:pPr>
            <a:r>
              <a:rPr kumimoji="0" lang="en-US" sz="1800" b="1" dirty="0">
                <a:latin typeface="Courier New" pitchFamily="49" charset="0"/>
              </a:rPr>
              <a:t>	for </a:t>
            </a:r>
            <a:r>
              <a:rPr kumimoji="0"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kumimoji="0" lang="en-US" sz="1800" b="1" dirty="0">
                <a:latin typeface="Courier New" pitchFamily="49" charset="0"/>
              </a:rPr>
              <a:t> = 0 to 100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  <a:tabLst>
                <a:tab pos="169863" algn="l"/>
                <a:tab pos="400050" algn="l"/>
                <a:tab pos="1489075" algn="l"/>
              </a:tabLst>
            </a:pPr>
            <a:r>
              <a:rPr kumimoji="0" lang="en-US" sz="1800" b="1" dirty="0">
                <a:latin typeface="Courier New" pitchFamily="49" charset="0"/>
              </a:rPr>
              <a:t>			A[</a:t>
            </a:r>
            <a:r>
              <a:rPr kumimoji="0" lang="en-US" sz="1800" b="1" dirty="0" err="1">
                <a:latin typeface="Courier New" pitchFamily="49" charset="0"/>
              </a:rPr>
              <a:t>i</a:t>
            </a:r>
            <a:r>
              <a:rPr kumimoji="0" lang="en-US" sz="1800" b="1" dirty="0">
                <a:latin typeface="Courier New" pitchFamily="49" charset="0"/>
              </a:rPr>
              <a:t>][j] = B[j][0] + B[j+1][0];</a:t>
            </a:r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7772400" y="1981200"/>
            <a:ext cx="990600" cy="762000"/>
            <a:chOff x="4848" y="1728"/>
            <a:chExt cx="624" cy="480"/>
          </a:xfrm>
        </p:grpSpPr>
        <p:sp>
          <p:nvSpPr>
            <p:cNvPr id="101382" name="Oval 6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3" name="Oval 7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4" name="Text Box 8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458" name="Group 82"/>
          <p:cNvGrpSpPr>
            <a:grpSpLocks/>
          </p:cNvGrpSpPr>
          <p:nvPr/>
        </p:nvGrpSpPr>
        <p:grpSpPr bwMode="auto">
          <a:xfrm>
            <a:off x="533400" y="3200400"/>
            <a:ext cx="2667000" cy="1711325"/>
            <a:chOff x="336" y="2016"/>
            <a:chExt cx="1680" cy="1078"/>
          </a:xfrm>
        </p:grpSpPr>
        <p:grpSp>
          <p:nvGrpSpPr>
            <p:cNvPr id="101456" name="Group 80"/>
            <p:cNvGrpSpPr>
              <a:grpSpLocks/>
            </p:cNvGrpSpPr>
            <p:nvPr/>
          </p:nvGrpSpPr>
          <p:grpSpPr bwMode="auto">
            <a:xfrm>
              <a:off x="336" y="2304"/>
              <a:ext cx="1680" cy="790"/>
              <a:chOff x="3024" y="2720"/>
              <a:chExt cx="1680" cy="790"/>
            </a:xfrm>
          </p:grpSpPr>
          <p:sp>
            <p:nvSpPr>
              <p:cNvPr id="101388" name="Line 12"/>
              <p:cNvSpPr>
                <a:spLocks noChangeShapeType="1"/>
              </p:cNvSpPr>
              <p:nvPr/>
            </p:nvSpPr>
            <p:spPr bwMode="auto">
              <a:xfrm flipH="1" flipV="1">
                <a:off x="3285" y="2720"/>
                <a:ext cx="4" cy="5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89" name="Line 13"/>
              <p:cNvSpPr>
                <a:spLocks noChangeShapeType="1"/>
              </p:cNvSpPr>
              <p:nvPr/>
            </p:nvSpPr>
            <p:spPr bwMode="auto">
              <a:xfrm flipV="1">
                <a:off x="3289" y="3243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0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736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1391" name="Text Box 15"/>
              <p:cNvSpPr txBox="1">
                <a:spLocks noChangeArrowheads="1"/>
              </p:cNvSpPr>
              <p:nvPr/>
            </p:nvSpPr>
            <p:spPr bwMode="auto">
              <a:xfrm>
                <a:off x="4483" y="3331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1392" name="Oval 16"/>
              <p:cNvSpPr>
                <a:spLocks noChangeArrowheads="1"/>
              </p:cNvSpPr>
              <p:nvPr/>
            </p:nvSpPr>
            <p:spPr bwMode="auto">
              <a:xfrm>
                <a:off x="3245" y="319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3" name="Oval 17"/>
              <p:cNvSpPr>
                <a:spLocks noChangeArrowheads="1"/>
              </p:cNvSpPr>
              <p:nvPr/>
            </p:nvSpPr>
            <p:spPr bwMode="auto">
              <a:xfrm>
                <a:off x="3415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4" name="Oval 18"/>
              <p:cNvSpPr>
                <a:spLocks noChangeArrowheads="1"/>
              </p:cNvSpPr>
              <p:nvPr/>
            </p:nvSpPr>
            <p:spPr bwMode="auto">
              <a:xfrm>
                <a:off x="3586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5" name="Oval 19"/>
              <p:cNvSpPr>
                <a:spLocks noChangeArrowheads="1"/>
              </p:cNvSpPr>
              <p:nvPr/>
            </p:nvSpPr>
            <p:spPr bwMode="auto">
              <a:xfrm>
                <a:off x="3756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6" name="Oval 20"/>
              <p:cNvSpPr>
                <a:spLocks noChangeArrowheads="1"/>
              </p:cNvSpPr>
              <p:nvPr/>
            </p:nvSpPr>
            <p:spPr bwMode="auto">
              <a:xfrm>
                <a:off x="3927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7" name="Oval 21"/>
              <p:cNvSpPr>
                <a:spLocks noChangeArrowheads="1"/>
              </p:cNvSpPr>
              <p:nvPr/>
            </p:nvSpPr>
            <p:spPr bwMode="auto">
              <a:xfrm>
                <a:off x="4098" y="319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8" name="Oval 22"/>
              <p:cNvSpPr>
                <a:spLocks noChangeArrowheads="1"/>
              </p:cNvSpPr>
              <p:nvPr/>
            </p:nvSpPr>
            <p:spPr bwMode="auto">
              <a:xfrm>
                <a:off x="4268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9" name="Oval 23"/>
              <p:cNvSpPr>
                <a:spLocks noChangeArrowheads="1"/>
              </p:cNvSpPr>
              <p:nvPr/>
            </p:nvSpPr>
            <p:spPr bwMode="auto">
              <a:xfrm>
                <a:off x="4438" y="319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0" name="Oval 24"/>
              <p:cNvSpPr>
                <a:spLocks noChangeArrowheads="1"/>
              </p:cNvSpPr>
              <p:nvPr/>
            </p:nvSpPr>
            <p:spPr bwMode="auto">
              <a:xfrm>
                <a:off x="3245" y="302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1" name="Oval 25"/>
              <p:cNvSpPr>
                <a:spLocks noChangeArrowheads="1"/>
              </p:cNvSpPr>
              <p:nvPr/>
            </p:nvSpPr>
            <p:spPr bwMode="auto">
              <a:xfrm>
                <a:off x="3415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2" name="Oval 26"/>
              <p:cNvSpPr>
                <a:spLocks noChangeArrowheads="1"/>
              </p:cNvSpPr>
              <p:nvPr/>
            </p:nvSpPr>
            <p:spPr bwMode="auto">
              <a:xfrm>
                <a:off x="3586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3" name="Oval 27"/>
              <p:cNvSpPr>
                <a:spLocks noChangeArrowheads="1"/>
              </p:cNvSpPr>
              <p:nvPr/>
            </p:nvSpPr>
            <p:spPr bwMode="auto">
              <a:xfrm>
                <a:off x="3756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4" name="Oval 28"/>
              <p:cNvSpPr>
                <a:spLocks noChangeArrowheads="1"/>
              </p:cNvSpPr>
              <p:nvPr/>
            </p:nvSpPr>
            <p:spPr bwMode="auto">
              <a:xfrm>
                <a:off x="3927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5" name="Oval 29"/>
              <p:cNvSpPr>
                <a:spLocks noChangeArrowheads="1"/>
              </p:cNvSpPr>
              <p:nvPr/>
            </p:nvSpPr>
            <p:spPr bwMode="auto">
              <a:xfrm>
                <a:off x="4098" y="302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6" name="Oval 30"/>
              <p:cNvSpPr>
                <a:spLocks noChangeArrowheads="1"/>
              </p:cNvSpPr>
              <p:nvPr/>
            </p:nvSpPr>
            <p:spPr bwMode="auto">
              <a:xfrm>
                <a:off x="4268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7" name="Oval 31"/>
              <p:cNvSpPr>
                <a:spLocks noChangeArrowheads="1"/>
              </p:cNvSpPr>
              <p:nvPr/>
            </p:nvSpPr>
            <p:spPr bwMode="auto">
              <a:xfrm>
                <a:off x="4438" y="302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8" name="Oval 32"/>
              <p:cNvSpPr>
                <a:spLocks noChangeArrowheads="1"/>
              </p:cNvSpPr>
              <p:nvPr/>
            </p:nvSpPr>
            <p:spPr bwMode="auto">
              <a:xfrm>
                <a:off x="3245" y="2857"/>
                <a:ext cx="86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9" name="Oval 33"/>
              <p:cNvSpPr>
                <a:spLocks noChangeArrowheads="1"/>
              </p:cNvSpPr>
              <p:nvPr/>
            </p:nvSpPr>
            <p:spPr bwMode="auto">
              <a:xfrm>
                <a:off x="3415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0" name="Oval 34"/>
              <p:cNvSpPr>
                <a:spLocks noChangeArrowheads="1"/>
              </p:cNvSpPr>
              <p:nvPr/>
            </p:nvSpPr>
            <p:spPr bwMode="auto">
              <a:xfrm>
                <a:off x="3586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1" name="Oval 35"/>
              <p:cNvSpPr>
                <a:spLocks noChangeArrowheads="1"/>
              </p:cNvSpPr>
              <p:nvPr/>
            </p:nvSpPr>
            <p:spPr bwMode="auto">
              <a:xfrm>
                <a:off x="3756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2" name="Oval 36"/>
              <p:cNvSpPr>
                <a:spLocks noChangeArrowheads="1"/>
              </p:cNvSpPr>
              <p:nvPr/>
            </p:nvSpPr>
            <p:spPr bwMode="auto">
              <a:xfrm>
                <a:off x="3927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3" name="Oval 37"/>
              <p:cNvSpPr>
                <a:spLocks noChangeArrowheads="1"/>
              </p:cNvSpPr>
              <p:nvPr/>
            </p:nvSpPr>
            <p:spPr bwMode="auto">
              <a:xfrm>
                <a:off x="4098" y="2857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4" name="Oval 38"/>
              <p:cNvSpPr>
                <a:spLocks noChangeArrowheads="1"/>
              </p:cNvSpPr>
              <p:nvPr/>
            </p:nvSpPr>
            <p:spPr bwMode="auto">
              <a:xfrm>
                <a:off x="4268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5" name="Oval 39"/>
              <p:cNvSpPr>
                <a:spLocks noChangeArrowheads="1"/>
              </p:cNvSpPr>
              <p:nvPr/>
            </p:nvSpPr>
            <p:spPr bwMode="auto">
              <a:xfrm>
                <a:off x="4438" y="2857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57" name="Text Box 81"/>
            <p:cNvSpPr txBox="1">
              <a:spLocks noChangeArrowheads="1"/>
            </p:cNvSpPr>
            <p:nvPr/>
          </p:nvSpPr>
          <p:spPr bwMode="auto">
            <a:xfrm>
              <a:off x="864" y="2016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A[i][j]</a:t>
              </a:r>
            </a:p>
          </p:txBody>
        </p:sp>
      </p:grpSp>
      <p:sp>
        <p:nvSpPr>
          <p:cNvPr id="101522" name="Text Box 146"/>
          <p:cNvSpPr txBox="1">
            <a:spLocks noChangeArrowheads="1"/>
          </p:cNvSpPr>
          <p:nvPr/>
        </p:nvSpPr>
        <p:spPr bwMode="auto">
          <a:xfrm>
            <a:off x="1449822" y="5105400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Comic Sans MS" pitchFamily="66" charset="0"/>
              </a:rPr>
              <a:t>Spatial</a:t>
            </a:r>
            <a:endParaRPr lang="en-US" dirty="0">
              <a:solidFill>
                <a:srgbClr val="0000CC"/>
              </a:solidFill>
              <a:latin typeface="Comic Sans MS" pitchFamily="66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276600" y="3200400"/>
            <a:ext cx="2667000" cy="2305110"/>
            <a:chOff x="3276600" y="3200400"/>
            <a:chExt cx="2667000" cy="2305110"/>
          </a:xfrm>
        </p:grpSpPr>
        <p:grpSp>
          <p:nvGrpSpPr>
            <p:cNvPr id="101521" name="Group 145"/>
            <p:cNvGrpSpPr>
              <a:grpSpLocks/>
            </p:cNvGrpSpPr>
            <p:nvPr/>
          </p:nvGrpSpPr>
          <p:grpSpPr bwMode="auto">
            <a:xfrm>
              <a:off x="3276600" y="3657600"/>
              <a:ext cx="2667000" cy="1254125"/>
              <a:chOff x="2064" y="2304"/>
              <a:chExt cx="1680" cy="790"/>
            </a:xfrm>
          </p:grpSpPr>
          <p:sp>
            <p:nvSpPr>
              <p:cNvPr id="101461" name="Line 85"/>
              <p:cNvSpPr>
                <a:spLocks noChangeShapeType="1"/>
              </p:cNvSpPr>
              <p:nvPr/>
            </p:nvSpPr>
            <p:spPr bwMode="auto">
              <a:xfrm flipH="1" flipV="1">
                <a:off x="2325" y="2304"/>
                <a:ext cx="4" cy="5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2" name="Line 86"/>
              <p:cNvSpPr>
                <a:spLocks noChangeShapeType="1"/>
              </p:cNvSpPr>
              <p:nvPr/>
            </p:nvSpPr>
            <p:spPr bwMode="auto">
              <a:xfrm flipV="1">
                <a:off x="2329" y="2827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3" name="Text Box 87"/>
              <p:cNvSpPr txBox="1">
                <a:spLocks noChangeArrowheads="1"/>
              </p:cNvSpPr>
              <p:nvPr/>
            </p:nvSpPr>
            <p:spPr bwMode="auto">
              <a:xfrm>
                <a:off x="2064" y="2320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1464" name="Text Box 88"/>
              <p:cNvSpPr txBox="1">
                <a:spLocks noChangeArrowheads="1"/>
              </p:cNvSpPr>
              <p:nvPr/>
            </p:nvSpPr>
            <p:spPr bwMode="auto">
              <a:xfrm>
                <a:off x="3523" y="2915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1465" name="Oval 89"/>
              <p:cNvSpPr>
                <a:spLocks noChangeArrowheads="1"/>
              </p:cNvSpPr>
              <p:nvPr/>
            </p:nvSpPr>
            <p:spPr bwMode="auto">
              <a:xfrm>
                <a:off x="228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6" name="Oval 90"/>
              <p:cNvSpPr>
                <a:spLocks noChangeArrowheads="1"/>
              </p:cNvSpPr>
              <p:nvPr/>
            </p:nvSpPr>
            <p:spPr bwMode="auto">
              <a:xfrm>
                <a:off x="245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7" name="Oval 91"/>
              <p:cNvSpPr>
                <a:spLocks noChangeArrowheads="1"/>
              </p:cNvSpPr>
              <p:nvPr/>
            </p:nvSpPr>
            <p:spPr bwMode="auto">
              <a:xfrm>
                <a:off x="2626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8" name="Oval 92"/>
              <p:cNvSpPr>
                <a:spLocks noChangeArrowheads="1"/>
              </p:cNvSpPr>
              <p:nvPr/>
            </p:nvSpPr>
            <p:spPr bwMode="auto">
              <a:xfrm>
                <a:off x="2796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9" name="Oval 93"/>
              <p:cNvSpPr>
                <a:spLocks noChangeArrowheads="1"/>
              </p:cNvSpPr>
              <p:nvPr/>
            </p:nvSpPr>
            <p:spPr bwMode="auto">
              <a:xfrm>
                <a:off x="2967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0" name="Oval 94"/>
              <p:cNvSpPr>
                <a:spLocks noChangeArrowheads="1"/>
              </p:cNvSpPr>
              <p:nvPr/>
            </p:nvSpPr>
            <p:spPr bwMode="auto">
              <a:xfrm>
                <a:off x="3138" y="2781"/>
                <a:ext cx="84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1" name="Oval 95"/>
              <p:cNvSpPr>
                <a:spLocks noChangeArrowheads="1"/>
              </p:cNvSpPr>
              <p:nvPr/>
            </p:nvSpPr>
            <p:spPr bwMode="auto">
              <a:xfrm>
                <a:off x="330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2" name="Oval 96"/>
              <p:cNvSpPr>
                <a:spLocks noChangeArrowheads="1"/>
              </p:cNvSpPr>
              <p:nvPr/>
            </p:nvSpPr>
            <p:spPr bwMode="auto">
              <a:xfrm>
                <a:off x="347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3" name="Oval 97"/>
              <p:cNvSpPr>
                <a:spLocks noChangeArrowheads="1"/>
              </p:cNvSpPr>
              <p:nvPr/>
            </p:nvSpPr>
            <p:spPr bwMode="auto">
              <a:xfrm>
                <a:off x="228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4" name="Oval 98"/>
              <p:cNvSpPr>
                <a:spLocks noChangeArrowheads="1"/>
              </p:cNvSpPr>
              <p:nvPr/>
            </p:nvSpPr>
            <p:spPr bwMode="auto">
              <a:xfrm>
                <a:off x="245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5" name="Oval 99"/>
              <p:cNvSpPr>
                <a:spLocks noChangeArrowheads="1"/>
              </p:cNvSpPr>
              <p:nvPr/>
            </p:nvSpPr>
            <p:spPr bwMode="auto">
              <a:xfrm>
                <a:off x="2626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6" name="Oval 100"/>
              <p:cNvSpPr>
                <a:spLocks noChangeArrowheads="1"/>
              </p:cNvSpPr>
              <p:nvPr/>
            </p:nvSpPr>
            <p:spPr bwMode="auto">
              <a:xfrm>
                <a:off x="2796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7" name="Oval 101"/>
              <p:cNvSpPr>
                <a:spLocks noChangeArrowheads="1"/>
              </p:cNvSpPr>
              <p:nvPr/>
            </p:nvSpPr>
            <p:spPr bwMode="auto">
              <a:xfrm>
                <a:off x="2967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8" name="Oval 102"/>
              <p:cNvSpPr>
                <a:spLocks noChangeArrowheads="1"/>
              </p:cNvSpPr>
              <p:nvPr/>
            </p:nvSpPr>
            <p:spPr bwMode="auto">
              <a:xfrm>
                <a:off x="3138" y="2611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9" name="Oval 103"/>
              <p:cNvSpPr>
                <a:spLocks noChangeArrowheads="1"/>
              </p:cNvSpPr>
              <p:nvPr/>
            </p:nvSpPr>
            <p:spPr bwMode="auto">
              <a:xfrm>
                <a:off x="330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0" name="Oval 104"/>
              <p:cNvSpPr>
                <a:spLocks noChangeArrowheads="1"/>
              </p:cNvSpPr>
              <p:nvPr/>
            </p:nvSpPr>
            <p:spPr bwMode="auto">
              <a:xfrm>
                <a:off x="347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1" name="Oval 105"/>
              <p:cNvSpPr>
                <a:spLocks noChangeArrowheads="1"/>
              </p:cNvSpPr>
              <p:nvPr/>
            </p:nvSpPr>
            <p:spPr bwMode="auto">
              <a:xfrm>
                <a:off x="228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2" name="Oval 106"/>
              <p:cNvSpPr>
                <a:spLocks noChangeArrowheads="1"/>
              </p:cNvSpPr>
              <p:nvPr/>
            </p:nvSpPr>
            <p:spPr bwMode="auto">
              <a:xfrm>
                <a:off x="245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3" name="Oval 107"/>
              <p:cNvSpPr>
                <a:spLocks noChangeArrowheads="1"/>
              </p:cNvSpPr>
              <p:nvPr/>
            </p:nvSpPr>
            <p:spPr bwMode="auto">
              <a:xfrm>
                <a:off x="2626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4" name="Oval 108"/>
              <p:cNvSpPr>
                <a:spLocks noChangeArrowheads="1"/>
              </p:cNvSpPr>
              <p:nvPr/>
            </p:nvSpPr>
            <p:spPr bwMode="auto">
              <a:xfrm>
                <a:off x="2796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5" name="Oval 109"/>
              <p:cNvSpPr>
                <a:spLocks noChangeArrowheads="1"/>
              </p:cNvSpPr>
              <p:nvPr/>
            </p:nvSpPr>
            <p:spPr bwMode="auto">
              <a:xfrm>
                <a:off x="2967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6" name="Oval 110"/>
              <p:cNvSpPr>
                <a:spLocks noChangeArrowheads="1"/>
              </p:cNvSpPr>
              <p:nvPr/>
            </p:nvSpPr>
            <p:spPr bwMode="auto">
              <a:xfrm>
                <a:off x="3138" y="2441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7" name="Oval 111"/>
              <p:cNvSpPr>
                <a:spLocks noChangeArrowheads="1"/>
              </p:cNvSpPr>
              <p:nvPr/>
            </p:nvSpPr>
            <p:spPr bwMode="auto">
              <a:xfrm>
                <a:off x="330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8" name="Oval 112"/>
              <p:cNvSpPr>
                <a:spLocks noChangeArrowheads="1"/>
              </p:cNvSpPr>
              <p:nvPr/>
            </p:nvSpPr>
            <p:spPr bwMode="auto">
              <a:xfrm>
                <a:off x="347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89" name="Text Box 113"/>
            <p:cNvSpPr txBox="1">
              <a:spLocks noChangeArrowheads="1"/>
            </p:cNvSpPr>
            <p:nvPr/>
          </p:nvSpPr>
          <p:spPr bwMode="auto">
            <a:xfrm>
              <a:off x="3978275" y="3200400"/>
              <a:ext cx="14128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B[j+1][0]</a:t>
              </a:r>
            </a:p>
          </p:txBody>
        </p:sp>
        <p:sp>
          <p:nvSpPr>
            <p:cNvPr id="101523" name="Text Box 147"/>
            <p:cNvSpPr txBox="1">
              <a:spLocks noChangeArrowheads="1"/>
            </p:cNvSpPr>
            <p:nvPr/>
          </p:nvSpPr>
          <p:spPr bwMode="auto">
            <a:xfrm>
              <a:off x="4061538" y="5105400"/>
              <a:ext cx="12971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omic Sans MS" pitchFamily="66" charset="0"/>
                </a:rPr>
                <a:t>Temporal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67400" y="3200400"/>
            <a:ext cx="2667000" cy="2305110"/>
            <a:chOff x="5867400" y="3200400"/>
            <a:chExt cx="2667000" cy="2305110"/>
          </a:xfrm>
        </p:grpSpPr>
        <p:sp>
          <p:nvSpPr>
            <p:cNvPr id="101492" name="Line 116"/>
            <p:cNvSpPr>
              <a:spLocks noChangeShapeType="1"/>
            </p:cNvSpPr>
            <p:nvPr/>
          </p:nvSpPr>
          <p:spPr bwMode="auto">
            <a:xfrm flipH="1" flipV="1">
              <a:off x="6281738" y="3657600"/>
              <a:ext cx="6350" cy="83026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493" name="Line 117"/>
            <p:cNvSpPr>
              <a:spLocks noChangeShapeType="1"/>
            </p:cNvSpPr>
            <p:nvPr/>
          </p:nvSpPr>
          <p:spPr bwMode="auto">
            <a:xfrm flipV="1">
              <a:off x="6288088" y="4487863"/>
              <a:ext cx="2246312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494" name="Text Box 118"/>
            <p:cNvSpPr txBox="1">
              <a:spLocks noChangeArrowheads="1"/>
            </p:cNvSpPr>
            <p:nvPr/>
          </p:nvSpPr>
          <p:spPr bwMode="auto">
            <a:xfrm>
              <a:off x="5867400" y="3683000"/>
              <a:ext cx="268288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01495" name="Text Box 119"/>
            <p:cNvSpPr txBox="1">
              <a:spLocks noChangeArrowheads="1"/>
            </p:cNvSpPr>
            <p:nvPr/>
          </p:nvSpPr>
          <p:spPr bwMode="auto">
            <a:xfrm>
              <a:off x="8183563" y="4627563"/>
              <a:ext cx="268287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01496" name="Oval 120"/>
            <p:cNvSpPr>
              <a:spLocks noChangeArrowheads="1"/>
            </p:cNvSpPr>
            <p:nvPr/>
          </p:nvSpPr>
          <p:spPr bwMode="auto">
            <a:xfrm>
              <a:off x="6218238" y="4414838"/>
              <a:ext cx="136525" cy="13652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97" name="Oval 121"/>
            <p:cNvSpPr>
              <a:spLocks noChangeArrowheads="1"/>
            </p:cNvSpPr>
            <p:nvPr/>
          </p:nvSpPr>
          <p:spPr bwMode="auto">
            <a:xfrm>
              <a:off x="6488113" y="4414838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98" name="Oval 122"/>
            <p:cNvSpPr>
              <a:spLocks noChangeArrowheads="1"/>
            </p:cNvSpPr>
            <p:nvPr/>
          </p:nvSpPr>
          <p:spPr bwMode="auto">
            <a:xfrm>
              <a:off x="6759575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99" name="Oval 123"/>
            <p:cNvSpPr>
              <a:spLocks noChangeArrowheads="1"/>
            </p:cNvSpPr>
            <p:nvPr/>
          </p:nvSpPr>
          <p:spPr bwMode="auto">
            <a:xfrm>
              <a:off x="7029450" y="4414838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0" name="Oval 124"/>
            <p:cNvSpPr>
              <a:spLocks noChangeArrowheads="1"/>
            </p:cNvSpPr>
            <p:nvPr/>
          </p:nvSpPr>
          <p:spPr bwMode="auto">
            <a:xfrm>
              <a:off x="7300913" y="4414838"/>
              <a:ext cx="134937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1" name="Oval 125"/>
            <p:cNvSpPr>
              <a:spLocks noChangeArrowheads="1"/>
            </p:cNvSpPr>
            <p:nvPr/>
          </p:nvSpPr>
          <p:spPr bwMode="auto">
            <a:xfrm>
              <a:off x="7572375" y="4414838"/>
              <a:ext cx="133350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2" name="Oval 126"/>
            <p:cNvSpPr>
              <a:spLocks noChangeArrowheads="1"/>
            </p:cNvSpPr>
            <p:nvPr/>
          </p:nvSpPr>
          <p:spPr bwMode="auto">
            <a:xfrm>
              <a:off x="7842250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3" name="Oval 127"/>
            <p:cNvSpPr>
              <a:spLocks noChangeArrowheads="1"/>
            </p:cNvSpPr>
            <p:nvPr/>
          </p:nvSpPr>
          <p:spPr bwMode="auto">
            <a:xfrm>
              <a:off x="8112125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4" name="Oval 128"/>
            <p:cNvSpPr>
              <a:spLocks noChangeArrowheads="1"/>
            </p:cNvSpPr>
            <p:nvPr/>
          </p:nvSpPr>
          <p:spPr bwMode="auto">
            <a:xfrm>
              <a:off x="6218238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5" name="Oval 129"/>
            <p:cNvSpPr>
              <a:spLocks noChangeArrowheads="1"/>
            </p:cNvSpPr>
            <p:nvPr/>
          </p:nvSpPr>
          <p:spPr bwMode="auto">
            <a:xfrm>
              <a:off x="6488113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6" name="Oval 130"/>
            <p:cNvSpPr>
              <a:spLocks noChangeArrowheads="1"/>
            </p:cNvSpPr>
            <p:nvPr/>
          </p:nvSpPr>
          <p:spPr bwMode="auto">
            <a:xfrm>
              <a:off x="6759575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7" name="Oval 131"/>
            <p:cNvSpPr>
              <a:spLocks noChangeArrowheads="1"/>
            </p:cNvSpPr>
            <p:nvPr/>
          </p:nvSpPr>
          <p:spPr bwMode="auto">
            <a:xfrm>
              <a:off x="7029450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8" name="Oval 132"/>
            <p:cNvSpPr>
              <a:spLocks noChangeArrowheads="1"/>
            </p:cNvSpPr>
            <p:nvPr/>
          </p:nvSpPr>
          <p:spPr bwMode="auto">
            <a:xfrm>
              <a:off x="7300913" y="4144963"/>
              <a:ext cx="134937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9" name="Oval 133"/>
            <p:cNvSpPr>
              <a:spLocks noChangeArrowheads="1"/>
            </p:cNvSpPr>
            <p:nvPr/>
          </p:nvSpPr>
          <p:spPr bwMode="auto">
            <a:xfrm>
              <a:off x="7572375" y="4144963"/>
              <a:ext cx="133350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0" name="Oval 134"/>
            <p:cNvSpPr>
              <a:spLocks noChangeArrowheads="1"/>
            </p:cNvSpPr>
            <p:nvPr/>
          </p:nvSpPr>
          <p:spPr bwMode="auto">
            <a:xfrm>
              <a:off x="7842250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1" name="Oval 135"/>
            <p:cNvSpPr>
              <a:spLocks noChangeArrowheads="1"/>
            </p:cNvSpPr>
            <p:nvPr/>
          </p:nvSpPr>
          <p:spPr bwMode="auto">
            <a:xfrm>
              <a:off x="8112125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2" name="Oval 136"/>
            <p:cNvSpPr>
              <a:spLocks noChangeArrowheads="1"/>
            </p:cNvSpPr>
            <p:nvPr/>
          </p:nvSpPr>
          <p:spPr bwMode="auto">
            <a:xfrm>
              <a:off x="6218238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3" name="Oval 137"/>
            <p:cNvSpPr>
              <a:spLocks noChangeArrowheads="1"/>
            </p:cNvSpPr>
            <p:nvPr/>
          </p:nvSpPr>
          <p:spPr bwMode="auto">
            <a:xfrm>
              <a:off x="6488113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4" name="Oval 138"/>
            <p:cNvSpPr>
              <a:spLocks noChangeArrowheads="1"/>
            </p:cNvSpPr>
            <p:nvPr/>
          </p:nvSpPr>
          <p:spPr bwMode="auto">
            <a:xfrm>
              <a:off x="6759575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5" name="Oval 139"/>
            <p:cNvSpPr>
              <a:spLocks noChangeArrowheads="1"/>
            </p:cNvSpPr>
            <p:nvPr/>
          </p:nvSpPr>
          <p:spPr bwMode="auto">
            <a:xfrm>
              <a:off x="7029450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6" name="Oval 140"/>
            <p:cNvSpPr>
              <a:spLocks noChangeArrowheads="1"/>
            </p:cNvSpPr>
            <p:nvPr/>
          </p:nvSpPr>
          <p:spPr bwMode="auto">
            <a:xfrm>
              <a:off x="7300913" y="3875088"/>
              <a:ext cx="134937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7" name="Oval 141"/>
            <p:cNvSpPr>
              <a:spLocks noChangeArrowheads="1"/>
            </p:cNvSpPr>
            <p:nvPr/>
          </p:nvSpPr>
          <p:spPr bwMode="auto">
            <a:xfrm>
              <a:off x="7572375" y="3875088"/>
              <a:ext cx="133350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8" name="Oval 142"/>
            <p:cNvSpPr>
              <a:spLocks noChangeArrowheads="1"/>
            </p:cNvSpPr>
            <p:nvPr/>
          </p:nvSpPr>
          <p:spPr bwMode="auto">
            <a:xfrm>
              <a:off x="7842250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9" name="Oval 143"/>
            <p:cNvSpPr>
              <a:spLocks noChangeArrowheads="1"/>
            </p:cNvSpPr>
            <p:nvPr/>
          </p:nvSpPr>
          <p:spPr bwMode="auto">
            <a:xfrm>
              <a:off x="8112125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20" name="Text Box 144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11398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B[j][0]</a:t>
              </a:r>
            </a:p>
          </p:txBody>
        </p:sp>
        <p:sp>
          <p:nvSpPr>
            <p:cNvPr id="101524" name="Text Box 148"/>
            <p:cNvSpPr txBox="1">
              <a:spLocks noChangeArrowheads="1"/>
            </p:cNvSpPr>
            <p:nvPr/>
          </p:nvSpPr>
          <p:spPr bwMode="auto">
            <a:xfrm>
              <a:off x="6854339" y="5105400"/>
              <a:ext cx="8883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omic Sans MS" pitchFamily="66" charset="0"/>
                </a:rPr>
                <a:t>Group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5A621-2FEF-42BE-97B3-7DE23D3D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91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Reuse Analysis: Representation</a:t>
            </a:r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6400" y="2514600"/>
            <a:ext cx="8432800" cy="1066800"/>
          </a:xfrm>
        </p:spPr>
        <p:txBody>
          <a:bodyPr/>
          <a:lstStyle/>
          <a:p>
            <a:r>
              <a:rPr lang="en-US" sz="2000" dirty="0"/>
              <a:t>Map </a:t>
            </a:r>
            <a:r>
              <a:rPr lang="en-US" sz="2000" i="1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loop indices</a:t>
            </a:r>
            <a:r>
              <a:rPr lang="en-US" sz="2000" dirty="0"/>
              <a:t> into </a:t>
            </a:r>
            <a:r>
              <a:rPr lang="en-US" sz="2000" i="1" dirty="0">
                <a:solidFill>
                  <a:srgbClr val="CC0066"/>
                </a:solidFill>
              </a:rPr>
              <a:t>d</a:t>
            </a:r>
            <a:r>
              <a:rPr lang="en-US" sz="2000" dirty="0">
                <a:solidFill>
                  <a:srgbClr val="CC0066"/>
                </a:solidFill>
              </a:rPr>
              <a:t> array indices</a:t>
            </a:r>
            <a:r>
              <a:rPr lang="en-US" sz="2000" dirty="0"/>
              <a:t> via array indexing function:</a:t>
            </a:r>
          </a:p>
        </p:txBody>
      </p:sp>
      <p:sp>
        <p:nvSpPr>
          <p:cNvPr id="106500" name="Text Box 1028"/>
          <p:cNvSpPr txBox="1">
            <a:spLocks noChangeArrowheads="1"/>
          </p:cNvSpPr>
          <p:nvPr/>
        </p:nvSpPr>
        <p:spPr bwMode="auto">
          <a:xfrm>
            <a:off x="2133600" y="1371600"/>
            <a:ext cx="525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B[j][0] + B[j+1][0];</a:t>
            </a:r>
          </a:p>
        </p:txBody>
      </p:sp>
      <p:sp>
        <p:nvSpPr>
          <p:cNvPr id="106501" name="Text Box 1029"/>
          <p:cNvSpPr txBox="1">
            <a:spLocks noChangeArrowheads="1"/>
          </p:cNvSpPr>
          <p:nvPr/>
        </p:nvSpPr>
        <p:spPr bwMode="auto">
          <a:xfrm>
            <a:off x="4175125" y="3622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6507" name="Picture 10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036888"/>
            <a:ext cx="2133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15" name="Picture 10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613" y="3657600"/>
            <a:ext cx="4956175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AC69F-7E51-423D-8F68-ED8820FE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84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Temporal reuse occurs between iterations     and </a:t>
            </a:r>
            <a:r>
              <a:rPr lang="en-US" i="1" dirty="0"/>
              <a:t>  </a:t>
            </a:r>
            <a:r>
              <a:rPr lang="en-US" dirty="0"/>
              <a:t> whenever: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Rather than worrying about individual values      of </a:t>
            </a:r>
            <a:r>
              <a:rPr lang="en-US" i="1" dirty="0"/>
              <a:t>  </a:t>
            </a:r>
            <a:r>
              <a:rPr lang="en-US" dirty="0"/>
              <a:t>  and, we say that reuse occurs along </a:t>
            </a:r>
            <a:r>
              <a:rPr lang="en-US" dirty="0">
                <a:solidFill>
                  <a:srgbClr val="0000CC"/>
                </a:solidFill>
              </a:rPr>
              <a:t>direction     vector</a:t>
            </a:r>
            <a:r>
              <a:rPr lang="en-US" dirty="0"/>
              <a:t> </a:t>
            </a:r>
            <a:r>
              <a:rPr lang="en-US" i="1" dirty="0"/>
              <a:t>    </a:t>
            </a:r>
            <a:r>
              <a:rPr lang="en-US" dirty="0"/>
              <a:t>when: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Solution</a:t>
            </a:r>
            <a:r>
              <a:rPr lang="en-US" dirty="0"/>
              <a:t>: compute the </a:t>
            </a:r>
            <a:r>
              <a:rPr lang="en-US" i="1" dirty="0" err="1">
                <a:solidFill>
                  <a:srgbClr val="CC0066"/>
                </a:solidFill>
              </a:rPr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rgbClr val="0000CC"/>
                </a:solidFill>
              </a:rPr>
              <a:t>H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Temporal Reuse</a:t>
            </a:r>
          </a:p>
        </p:txBody>
      </p:sp>
      <p:pic>
        <p:nvPicPr>
          <p:cNvPr id="10855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67000" y="2209800"/>
            <a:ext cx="3429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0400" y="2689225"/>
            <a:ext cx="2590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57600" y="4427538"/>
            <a:ext cx="1600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5751" y="1600200"/>
            <a:ext cx="25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2938" y="1600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0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43762" y="3587798"/>
            <a:ext cx="25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1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3" name="Picture 1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43762" y="3954510"/>
            <a:ext cx="2095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86186-5FF3-4115-A31D-F0ECE6CF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42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Reuse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178800" cy="3314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Reuse between iterations (i</a:t>
            </a:r>
            <a:r>
              <a:rPr lang="en-US" baseline="-25000" dirty="0"/>
              <a:t>1</a:t>
            </a:r>
            <a:r>
              <a:rPr lang="en-US" dirty="0"/>
              <a:t>,j</a:t>
            </a:r>
            <a:r>
              <a:rPr lang="en-US" baseline="-25000" dirty="0"/>
              <a:t>1</a:t>
            </a:r>
            <a:r>
              <a:rPr lang="en-US" dirty="0"/>
              <a:t>) and (i</a:t>
            </a:r>
            <a:r>
              <a:rPr lang="en-US" baseline="-25000" dirty="0"/>
              <a:t>2</a:t>
            </a:r>
            <a:r>
              <a:rPr lang="en-US" dirty="0"/>
              <a:t>,j</a:t>
            </a:r>
            <a:r>
              <a:rPr lang="en-US" baseline="-25000" dirty="0"/>
              <a:t>2</a:t>
            </a:r>
            <a:r>
              <a:rPr lang="en-US" dirty="0"/>
              <a:t>) whenever: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ct val="55000"/>
              </a:spcBef>
            </a:pPr>
            <a:r>
              <a:rPr lang="en-US" dirty="0"/>
              <a:t>True whenever j</a:t>
            </a:r>
            <a:r>
              <a:rPr lang="en-US" baseline="-25000" dirty="0"/>
              <a:t>1</a:t>
            </a:r>
            <a:r>
              <a:rPr lang="en-US" dirty="0"/>
              <a:t> = j</a:t>
            </a:r>
            <a:r>
              <a:rPr lang="en-US" baseline="-25000" dirty="0"/>
              <a:t>2</a:t>
            </a:r>
            <a:r>
              <a:rPr lang="en-US" dirty="0"/>
              <a:t>, and regardless of the difference between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i.e. whenever the difference lies along the </a:t>
            </a:r>
            <a:r>
              <a:rPr lang="en-US" sz="2000" dirty="0" err="1"/>
              <a:t>nullspace</a:t>
            </a:r>
            <a:r>
              <a:rPr lang="en-US" sz="2000" dirty="0"/>
              <a:t> of         , </a:t>
            </a:r>
          </a:p>
          <a:p>
            <a:pPr lvl="1"/>
            <a:r>
              <a:rPr lang="en-US" sz="2000" dirty="0"/>
              <a:t>which is </a:t>
            </a:r>
            <a:r>
              <a:rPr lang="en-US" sz="2000" dirty="0">
                <a:solidFill>
                  <a:srgbClr val="0000CC"/>
                </a:solidFill>
              </a:rPr>
              <a:t>span{(1,0)}</a:t>
            </a:r>
            <a:r>
              <a:rPr lang="en-US" sz="2000" dirty="0"/>
              <a:t> (i.e. the outer loop).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981200" y="1447800"/>
            <a:ext cx="518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B[j][0] + B[j+1][0];</a:t>
            </a:r>
          </a:p>
        </p:txBody>
      </p:sp>
      <p:pic>
        <p:nvPicPr>
          <p:cNvPr id="10957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241675"/>
            <a:ext cx="44958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5105400"/>
            <a:ext cx="609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580" name="Line 12"/>
          <p:cNvSpPr>
            <a:spLocks noChangeShapeType="1"/>
          </p:cNvSpPr>
          <p:nvPr/>
        </p:nvSpPr>
        <p:spPr bwMode="auto">
          <a:xfrm flipH="1">
            <a:off x="5715000" y="1676400"/>
            <a:ext cx="533400" cy="381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EE35E-03BC-4C93-B937-76EAA2DB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18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Complicated Example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67300"/>
            <a:ext cx="8178800" cy="1028700"/>
          </a:xfrm>
        </p:spPr>
        <p:txBody>
          <a:bodyPr/>
          <a:lstStyle/>
          <a:p>
            <a:r>
              <a:rPr lang="en-US" dirty="0" err="1"/>
              <a:t>Nullspace</a:t>
            </a:r>
            <a:r>
              <a:rPr lang="en-US" dirty="0"/>
              <a:t> of             = </a:t>
            </a:r>
            <a:r>
              <a:rPr lang="en-US" dirty="0">
                <a:solidFill>
                  <a:srgbClr val="0000CC"/>
                </a:solidFill>
              </a:rPr>
              <a:t>span{(1,-1)}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A[i+j][0]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53000" y="1828800"/>
            <a:ext cx="3810000" cy="2798763"/>
            <a:chOff x="4953000" y="1828800"/>
            <a:chExt cx="3810000" cy="2798763"/>
          </a:xfrm>
        </p:grpSpPr>
        <p:grpSp>
          <p:nvGrpSpPr>
            <p:cNvPr id="110667" name="Group 75"/>
            <p:cNvGrpSpPr>
              <a:grpSpLocks/>
            </p:cNvGrpSpPr>
            <p:nvPr/>
          </p:nvGrpSpPr>
          <p:grpSpPr bwMode="auto">
            <a:xfrm>
              <a:off x="7772400" y="2057400"/>
              <a:ext cx="990600" cy="762000"/>
              <a:chOff x="4848" y="1728"/>
              <a:chExt cx="624" cy="480"/>
            </a:xfrm>
          </p:grpSpPr>
          <p:sp>
            <p:nvSpPr>
              <p:cNvPr id="110668" name="Oval 76"/>
              <p:cNvSpPr>
                <a:spLocks noChangeArrowheads="1"/>
              </p:cNvSpPr>
              <p:nvPr/>
            </p:nvSpPr>
            <p:spPr bwMode="auto">
              <a:xfrm>
                <a:off x="4944" y="201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9" name="Oval 77"/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70" name="Text Box 78"/>
              <p:cNvSpPr txBox="1">
                <a:spLocks noChangeArrowheads="1"/>
              </p:cNvSpPr>
              <p:nvPr/>
            </p:nvSpPr>
            <p:spPr bwMode="auto">
              <a:xfrm>
                <a:off x="5040" y="1776"/>
                <a:ext cx="28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Hit</a:t>
                </a:r>
              </a:p>
            </p:txBody>
          </p:sp>
          <p:sp>
            <p:nvSpPr>
              <p:cNvPr id="110671" name="Text Box 79"/>
              <p:cNvSpPr txBox="1">
                <a:spLocks noChangeArrowheads="1"/>
              </p:cNvSpPr>
              <p:nvPr/>
            </p:nvSpPr>
            <p:spPr bwMode="auto">
              <a:xfrm>
                <a:off x="5040" y="1968"/>
                <a:ext cx="35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Miss</a:t>
                </a:r>
              </a:p>
            </p:txBody>
          </p:sp>
          <p:sp>
            <p:nvSpPr>
              <p:cNvPr id="110672" name="Rectangle 80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624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686" name="Group 94"/>
            <p:cNvGrpSpPr>
              <a:grpSpLocks/>
            </p:cNvGrpSpPr>
            <p:nvPr/>
          </p:nvGrpSpPr>
          <p:grpSpPr bwMode="auto">
            <a:xfrm>
              <a:off x="4953000" y="1828800"/>
              <a:ext cx="2895600" cy="2798763"/>
              <a:chOff x="2880" y="1104"/>
              <a:chExt cx="1824" cy="1763"/>
            </a:xfrm>
          </p:grpSpPr>
          <p:sp>
            <p:nvSpPr>
              <p:cNvPr id="110598" name="Line 6"/>
              <p:cNvSpPr>
                <a:spLocks noChangeShapeType="1"/>
              </p:cNvSpPr>
              <p:nvPr/>
            </p:nvSpPr>
            <p:spPr bwMode="auto">
              <a:xfrm flipH="1" flipV="1">
                <a:off x="3168" y="1104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99" name="Line 7"/>
              <p:cNvSpPr>
                <a:spLocks noChangeShapeType="1"/>
              </p:cNvSpPr>
              <p:nvPr/>
            </p:nvSpPr>
            <p:spPr bwMode="auto">
              <a:xfrm flipV="1">
                <a:off x="3168" y="2592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00" name="Text Box 8"/>
              <p:cNvSpPr txBox="1">
                <a:spLocks noChangeArrowheads="1"/>
              </p:cNvSpPr>
              <p:nvPr/>
            </p:nvSpPr>
            <p:spPr bwMode="auto">
              <a:xfrm>
                <a:off x="2880" y="1152"/>
                <a:ext cx="183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0601" name="Text Box 9"/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184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CC0066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CC0066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0603" name="Oval 11"/>
              <p:cNvSpPr>
                <a:spLocks noChangeArrowheads="1"/>
              </p:cNvSpPr>
              <p:nvPr/>
            </p:nvSpPr>
            <p:spPr bwMode="auto">
              <a:xfrm>
                <a:off x="3120" y="2543"/>
                <a:ext cx="93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4" name="Oval 12"/>
              <p:cNvSpPr>
                <a:spLocks noChangeArrowheads="1"/>
              </p:cNvSpPr>
              <p:nvPr/>
            </p:nvSpPr>
            <p:spPr bwMode="auto">
              <a:xfrm>
                <a:off x="3305" y="2543"/>
                <a:ext cx="93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5" name="Oval 13"/>
              <p:cNvSpPr>
                <a:spLocks noChangeArrowheads="1"/>
              </p:cNvSpPr>
              <p:nvPr/>
            </p:nvSpPr>
            <p:spPr bwMode="auto">
              <a:xfrm>
                <a:off x="3490" y="2543"/>
                <a:ext cx="93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6" name="Oval 14"/>
              <p:cNvSpPr>
                <a:spLocks noChangeArrowheads="1"/>
              </p:cNvSpPr>
              <p:nvPr/>
            </p:nvSpPr>
            <p:spPr bwMode="auto">
              <a:xfrm>
                <a:off x="3675" y="2543"/>
                <a:ext cx="93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7" name="Oval 15"/>
              <p:cNvSpPr>
                <a:spLocks noChangeArrowheads="1"/>
              </p:cNvSpPr>
              <p:nvPr/>
            </p:nvSpPr>
            <p:spPr bwMode="auto">
              <a:xfrm>
                <a:off x="3861" y="254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8" name="Oval 16"/>
              <p:cNvSpPr>
                <a:spLocks noChangeArrowheads="1"/>
              </p:cNvSpPr>
              <p:nvPr/>
            </p:nvSpPr>
            <p:spPr bwMode="auto">
              <a:xfrm>
                <a:off x="4046" y="254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9" name="Oval 17"/>
              <p:cNvSpPr>
                <a:spLocks noChangeArrowheads="1"/>
              </p:cNvSpPr>
              <p:nvPr/>
            </p:nvSpPr>
            <p:spPr bwMode="auto">
              <a:xfrm>
                <a:off x="4231" y="254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0" name="Oval 18"/>
              <p:cNvSpPr>
                <a:spLocks noChangeArrowheads="1"/>
              </p:cNvSpPr>
              <p:nvPr/>
            </p:nvSpPr>
            <p:spPr bwMode="auto">
              <a:xfrm>
                <a:off x="4416" y="254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1" name="Oval 19"/>
              <p:cNvSpPr>
                <a:spLocks noChangeArrowheads="1"/>
              </p:cNvSpPr>
              <p:nvPr/>
            </p:nvSpPr>
            <p:spPr bwMode="auto">
              <a:xfrm>
                <a:off x="3120" y="235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2" name="Oval 20"/>
              <p:cNvSpPr>
                <a:spLocks noChangeArrowheads="1"/>
              </p:cNvSpPr>
              <p:nvPr/>
            </p:nvSpPr>
            <p:spPr bwMode="auto">
              <a:xfrm>
                <a:off x="3305" y="235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3" name="Oval 21"/>
              <p:cNvSpPr>
                <a:spLocks noChangeArrowheads="1"/>
              </p:cNvSpPr>
              <p:nvPr/>
            </p:nvSpPr>
            <p:spPr bwMode="auto">
              <a:xfrm>
                <a:off x="3490" y="235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4" name="Oval 22"/>
              <p:cNvSpPr>
                <a:spLocks noChangeArrowheads="1"/>
              </p:cNvSpPr>
              <p:nvPr/>
            </p:nvSpPr>
            <p:spPr bwMode="auto">
              <a:xfrm>
                <a:off x="3675" y="235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5" name="Oval 23"/>
              <p:cNvSpPr>
                <a:spLocks noChangeArrowheads="1"/>
              </p:cNvSpPr>
              <p:nvPr/>
            </p:nvSpPr>
            <p:spPr bwMode="auto">
              <a:xfrm>
                <a:off x="3861" y="235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6" name="Oval 24"/>
              <p:cNvSpPr>
                <a:spLocks noChangeArrowheads="1"/>
              </p:cNvSpPr>
              <p:nvPr/>
            </p:nvSpPr>
            <p:spPr bwMode="auto">
              <a:xfrm>
                <a:off x="4046" y="235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7" name="Oval 25"/>
              <p:cNvSpPr>
                <a:spLocks noChangeArrowheads="1"/>
              </p:cNvSpPr>
              <p:nvPr/>
            </p:nvSpPr>
            <p:spPr bwMode="auto">
              <a:xfrm>
                <a:off x="4231" y="235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8" name="Oval 26"/>
              <p:cNvSpPr>
                <a:spLocks noChangeArrowheads="1"/>
              </p:cNvSpPr>
              <p:nvPr/>
            </p:nvSpPr>
            <p:spPr bwMode="auto">
              <a:xfrm>
                <a:off x="4416" y="2358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9" name="Oval 27"/>
              <p:cNvSpPr>
                <a:spLocks noChangeArrowheads="1"/>
              </p:cNvSpPr>
              <p:nvPr/>
            </p:nvSpPr>
            <p:spPr bwMode="auto">
              <a:xfrm>
                <a:off x="3120" y="217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0" name="Oval 28"/>
              <p:cNvSpPr>
                <a:spLocks noChangeArrowheads="1"/>
              </p:cNvSpPr>
              <p:nvPr/>
            </p:nvSpPr>
            <p:spPr bwMode="auto">
              <a:xfrm>
                <a:off x="3305" y="217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1" name="Oval 29"/>
              <p:cNvSpPr>
                <a:spLocks noChangeArrowheads="1"/>
              </p:cNvSpPr>
              <p:nvPr/>
            </p:nvSpPr>
            <p:spPr bwMode="auto">
              <a:xfrm>
                <a:off x="3490" y="217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2" name="Oval 30"/>
              <p:cNvSpPr>
                <a:spLocks noChangeArrowheads="1"/>
              </p:cNvSpPr>
              <p:nvPr/>
            </p:nvSpPr>
            <p:spPr bwMode="auto">
              <a:xfrm>
                <a:off x="3675" y="217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3" name="Oval 31"/>
              <p:cNvSpPr>
                <a:spLocks noChangeArrowheads="1"/>
              </p:cNvSpPr>
              <p:nvPr/>
            </p:nvSpPr>
            <p:spPr bwMode="auto">
              <a:xfrm>
                <a:off x="3861" y="217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4" name="Oval 32"/>
              <p:cNvSpPr>
                <a:spLocks noChangeArrowheads="1"/>
              </p:cNvSpPr>
              <p:nvPr/>
            </p:nvSpPr>
            <p:spPr bwMode="auto">
              <a:xfrm>
                <a:off x="4046" y="217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5" name="Oval 33"/>
              <p:cNvSpPr>
                <a:spLocks noChangeArrowheads="1"/>
              </p:cNvSpPr>
              <p:nvPr/>
            </p:nvSpPr>
            <p:spPr bwMode="auto">
              <a:xfrm>
                <a:off x="4231" y="217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6" name="Oval 34"/>
              <p:cNvSpPr>
                <a:spLocks noChangeArrowheads="1"/>
              </p:cNvSpPr>
              <p:nvPr/>
            </p:nvSpPr>
            <p:spPr bwMode="auto">
              <a:xfrm>
                <a:off x="4416" y="217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7" name="Oval 35"/>
              <p:cNvSpPr>
                <a:spLocks noChangeArrowheads="1"/>
              </p:cNvSpPr>
              <p:nvPr/>
            </p:nvSpPr>
            <p:spPr bwMode="auto">
              <a:xfrm>
                <a:off x="3120" y="198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8" name="Oval 36"/>
              <p:cNvSpPr>
                <a:spLocks noChangeArrowheads="1"/>
              </p:cNvSpPr>
              <p:nvPr/>
            </p:nvSpPr>
            <p:spPr bwMode="auto">
              <a:xfrm>
                <a:off x="3305" y="198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9" name="Oval 37"/>
              <p:cNvSpPr>
                <a:spLocks noChangeArrowheads="1"/>
              </p:cNvSpPr>
              <p:nvPr/>
            </p:nvSpPr>
            <p:spPr bwMode="auto">
              <a:xfrm>
                <a:off x="3490" y="198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0" name="Oval 38"/>
              <p:cNvSpPr>
                <a:spLocks noChangeArrowheads="1"/>
              </p:cNvSpPr>
              <p:nvPr/>
            </p:nvSpPr>
            <p:spPr bwMode="auto">
              <a:xfrm>
                <a:off x="3675" y="198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1" name="Oval 39"/>
              <p:cNvSpPr>
                <a:spLocks noChangeArrowheads="1"/>
              </p:cNvSpPr>
              <p:nvPr/>
            </p:nvSpPr>
            <p:spPr bwMode="auto">
              <a:xfrm>
                <a:off x="3861" y="198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2" name="Oval 40"/>
              <p:cNvSpPr>
                <a:spLocks noChangeArrowheads="1"/>
              </p:cNvSpPr>
              <p:nvPr/>
            </p:nvSpPr>
            <p:spPr bwMode="auto">
              <a:xfrm>
                <a:off x="4046" y="198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3" name="Oval 41"/>
              <p:cNvSpPr>
                <a:spLocks noChangeArrowheads="1"/>
              </p:cNvSpPr>
              <p:nvPr/>
            </p:nvSpPr>
            <p:spPr bwMode="auto">
              <a:xfrm>
                <a:off x="4231" y="198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4" name="Oval 42"/>
              <p:cNvSpPr>
                <a:spLocks noChangeArrowheads="1"/>
              </p:cNvSpPr>
              <p:nvPr/>
            </p:nvSpPr>
            <p:spPr bwMode="auto">
              <a:xfrm>
                <a:off x="4416" y="1988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5" name="Oval 43"/>
              <p:cNvSpPr>
                <a:spLocks noChangeArrowheads="1"/>
              </p:cNvSpPr>
              <p:nvPr/>
            </p:nvSpPr>
            <p:spPr bwMode="auto">
              <a:xfrm>
                <a:off x="3120" y="180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6" name="Oval 44"/>
              <p:cNvSpPr>
                <a:spLocks noChangeArrowheads="1"/>
              </p:cNvSpPr>
              <p:nvPr/>
            </p:nvSpPr>
            <p:spPr bwMode="auto">
              <a:xfrm>
                <a:off x="3305" y="180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7" name="Oval 45"/>
              <p:cNvSpPr>
                <a:spLocks noChangeArrowheads="1"/>
              </p:cNvSpPr>
              <p:nvPr/>
            </p:nvSpPr>
            <p:spPr bwMode="auto">
              <a:xfrm>
                <a:off x="3490" y="180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8" name="Oval 46"/>
              <p:cNvSpPr>
                <a:spLocks noChangeArrowheads="1"/>
              </p:cNvSpPr>
              <p:nvPr/>
            </p:nvSpPr>
            <p:spPr bwMode="auto">
              <a:xfrm>
                <a:off x="3675" y="180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9" name="Oval 47"/>
              <p:cNvSpPr>
                <a:spLocks noChangeArrowheads="1"/>
              </p:cNvSpPr>
              <p:nvPr/>
            </p:nvSpPr>
            <p:spPr bwMode="auto">
              <a:xfrm>
                <a:off x="3861" y="180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0" name="Oval 48"/>
              <p:cNvSpPr>
                <a:spLocks noChangeArrowheads="1"/>
              </p:cNvSpPr>
              <p:nvPr/>
            </p:nvSpPr>
            <p:spPr bwMode="auto">
              <a:xfrm>
                <a:off x="4046" y="180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1" name="Oval 49"/>
              <p:cNvSpPr>
                <a:spLocks noChangeArrowheads="1"/>
              </p:cNvSpPr>
              <p:nvPr/>
            </p:nvSpPr>
            <p:spPr bwMode="auto">
              <a:xfrm>
                <a:off x="4231" y="180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2" name="Oval 50"/>
              <p:cNvSpPr>
                <a:spLocks noChangeArrowheads="1"/>
              </p:cNvSpPr>
              <p:nvPr/>
            </p:nvSpPr>
            <p:spPr bwMode="auto">
              <a:xfrm>
                <a:off x="4416" y="180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3" name="Oval 51"/>
              <p:cNvSpPr>
                <a:spLocks noChangeArrowheads="1"/>
              </p:cNvSpPr>
              <p:nvPr/>
            </p:nvSpPr>
            <p:spPr bwMode="auto">
              <a:xfrm>
                <a:off x="3120" y="161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4" name="Oval 52"/>
              <p:cNvSpPr>
                <a:spLocks noChangeArrowheads="1"/>
              </p:cNvSpPr>
              <p:nvPr/>
            </p:nvSpPr>
            <p:spPr bwMode="auto">
              <a:xfrm>
                <a:off x="3305" y="161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5" name="Oval 53"/>
              <p:cNvSpPr>
                <a:spLocks noChangeArrowheads="1"/>
              </p:cNvSpPr>
              <p:nvPr/>
            </p:nvSpPr>
            <p:spPr bwMode="auto">
              <a:xfrm>
                <a:off x="3490" y="161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6" name="Oval 54"/>
              <p:cNvSpPr>
                <a:spLocks noChangeArrowheads="1"/>
              </p:cNvSpPr>
              <p:nvPr/>
            </p:nvSpPr>
            <p:spPr bwMode="auto">
              <a:xfrm>
                <a:off x="3675" y="161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7" name="Oval 55"/>
              <p:cNvSpPr>
                <a:spLocks noChangeArrowheads="1"/>
              </p:cNvSpPr>
              <p:nvPr/>
            </p:nvSpPr>
            <p:spPr bwMode="auto">
              <a:xfrm>
                <a:off x="3861" y="161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8" name="Oval 56"/>
              <p:cNvSpPr>
                <a:spLocks noChangeArrowheads="1"/>
              </p:cNvSpPr>
              <p:nvPr/>
            </p:nvSpPr>
            <p:spPr bwMode="auto">
              <a:xfrm>
                <a:off x="4046" y="161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9" name="Oval 57"/>
              <p:cNvSpPr>
                <a:spLocks noChangeArrowheads="1"/>
              </p:cNvSpPr>
              <p:nvPr/>
            </p:nvSpPr>
            <p:spPr bwMode="auto">
              <a:xfrm>
                <a:off x="4231" y="161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0" name="Oval 58"/>
              <p:cNvSpPr>
                <a:spLocks noChangeArrowheads="1"/>
              </p:cNvSpPr>
              <p:nvPr/>
            </p:nvSpPr>
            <p:spPr bwMode="auto">
              <a:xfrm>
                <a:off x="4416" y="1618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1" name="Oval 59"/>
              <p:cNvSpPr>
                <a:spLocks noChangeArrowheads="1"/>
              </p:cNvSpPr>
              <p:nvPr/>
            </p:nvSpPr>
            <p:spPr bwMode="auto">
              <a:xfrm>
                <a:off x="3120" y="143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2" name="Oval 60"/>
              <p:cNvSpPr>
                <a:spLocks noChangeArrowheads="1"/>
              </p:cNvSpPr>
              <p:nvPr/>
            </p:nvSpPr>
            <p:spPr bwMode="auto">
              <a:xfrm>
                <a:off x="3305" y="143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3" name="Oval 61"/>
              <p:cNvSpPr>
                <a:spLocks noChangeArrowheads="1"/>
              </p:cNvSpPr>
              <p:nvPr/>
            </p:nvSpPr>
            <p:spPr bwMode="auto">
              <a:xfrm>
                <a:off x="3490" y="143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4" name="Oval 62"/>
              <p:cNvSpPr>
                <a:spLocks noChangeArrowheads="1"/>
              </p:cNvSpPr>
              <p:nvPr/>
            </p:nvSpPr>
            <p:spPr bwMode="auto">
              <a:xfrm>
                <a:off x="3675" y="143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5" name="Oval 63"/>
              <p:cNvSpPr>
                <a:spLocks noChangeArrowheads="1"/>
              </p:cNvSpPr>
              <p:nvPr/>
            </p:nvSpPr>
            <p:spPr bwMode="auto">
              <a:xfrm>
                <a:off x="3861" y="143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6" name="Oval 64"/>
              <p:cNvSpPr>
                <a:spLocks noChangeArrowheads="1"/>
              </p:cNvSpPr>
              <p:nvPr/>
            </p:nvSpPr>
            <p:spPr bwMode="auto">
              <a:xfrm>
                <a:off x="4046" y="143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7" name="Oval 65"/>
              <p:cNvSpPr>
                <a:spLocks noChangeArrowheads="1"/>
              </p:cNvSpPr>
              <p:nvPr/>
            </p:nvSpPr>
            <p:spPr bwMode="auto">
              <a:xfrm>
                <a:off x="4231" y="143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8" name="Oval 66"/>
              <p:cNvSpPr>
                <a:spLocks noChangeArrowheads="1"/>
              </p:cNvSpPr>
              <p:nvPr/>
            </p:nvSpPr>
            <p:spPr bwMode="auto">
              <a:xfrm>
                <a:off x="4416" y="143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9" name="Oval 67"/>
              <p:cNvSpPr>
                <a:spLocks noChangeArrowheads="1"/>
              </p:cNvSpPr>
              <p:nvPr/>
            </p:nvSpPr>
            <p:spPr bwMode="auto">
              <a:xfrm>
                <a:off x="3120" y="124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0" name="Oval 68"/>
              <p:cNvSpPr>
                <a:spLocks noChangeArrowheads="1"/>
              </p:cNvSpPr>
              <p:nvPr/>
            </p:nvSpPr>
            <p:spPr bwMode="auto">
              <a:xfrm>
                <a:off x="3305" y="124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1" name="Oval 69"/>
              <p:cNvSpPr>
                <a:spLocks noChangeArrowheads="1"/>
              </p:cNvSpPr>
              <p:nvPr/>
            </p:nvSpPr>
            <p:spPr bwMode="auto">
              <a:xfrm>
                <a:off x="3490" y="124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2" name="Oval 70"/>
              <p:cNvSpPr>
                <a:spLocks noChangeArrowheads="1"/>
              </p:cNvSpPr>
              <p:nvPr/>
            </p:nvSpPr>
            <p:spPr bwMode="auto">
              <a:xfrm>
                <a:off x="3675" y="124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3" name="Oval 71"/>
              <p:cNvSpPr>
                <a:spLocks noChangeArrowheads="1"/>
              </p:cNvSpPr>
              <p:nvPr/>
            </p:nvSpPr>
            <p:spPr bwMode="auto">
              <a:xfrm>
                <a:off x="3861" y="124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4" name="Oval 72"/>
              <p:cNvSpPr>
                <a:spLocks noChangeArrowheads="1"/>
              </p:cNvSpPr>
              <p:nvPr/>
            </p:nvSpPr>
            <p:spPr bwMode="auto">
              <a:xfrm>
                <a:off x="4046" y="124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5" name="Oval 73"/>
              <p:cNvSpPr>
                <a:spLocks noChangeArrowheads="1"/>
              </p:cNvSpPr>
              <p:nvPr/>
            </p:nvSpPr>
            <p:spPr bwMode="auto">
              <a:xfrm>
                <a:off x="4231" y="124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6" name="Oval 74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73" name="Line 81"/>
              <p:cNvSpPr>
                <a:spLocks noChangeShapeType="1"/>
              </p:cNvSpPr>
              <p:nvPr/>
            </p:nvSpPr>
            <p:spPr bwMode="auto">
              <a:xfrm flipH="1" flipV="1">
                <a:off x="3168" y="2400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4" name="Line 82"/>
              <p:cNvSpPr>
                <a:spLocks noChangeShapeType="1"/>
              </p:cNvSpPr>
              <p:nvPr/>
            </p:nvSpPr>
            <p:spPr bwMode="auto">
              <a:xfrm flipH="1" flipV="1">
                <a:off x="3168" y="2208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5" name="Line 83"/>
              <p:cNvSpPr>
                <a:spLocks noChangeShapeType="1"/>
              </p:cNvSpPr>
              <p:nvPr/>
            </p:nvSpPr>
            <p:spPr bwMode="auto">
              <a:xfrm flipH="1" flipV="1">
                <a:off x="3168" y="2016"/>
                <a:ext cx="576" cy="57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6" name="Line 84"/>
              <p:cNvSpPr>
                <a:spLocks noChangeShapeType="1"/>
              </p:cNvSpPr>
              <p:nvPr/>
            </p:nvSpPr>
            <p:spPr bwMode="auto">
              <a:xfrm flipH="1" flipV="1">
                <a:off x="3168" y="1824"/>
                <a:ext cx="768" cy="76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7" name="Line 85"/>
              <p:cNvSpPr>
                <a:spLocks noChangeShapeType="1"/>
              </p:cNvSpPr>
              <p:nvPr/>
            </p:nvSpPr>
            <p:spPr bwMode="auto">
              <a:xfrm flipH="1" flipV="1">
                <a:off x="3168" y="1680"/>
                <a:ext cx="912" cy="91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8" name="Line 86"/>
              <p:cNvSpPr>
                <a:spLocks noChangeShapeType="1"/>
              </p:cNvSpPr>
              <p:nvPr/>
            </p:nvSpPr>
            <p:spPr bwMode="auto">
              <a:xfrm flipH="1" flipV="1">
                <a:off x="3168" y="1488"/>
                <a:ext cx="1104" cy="110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9" name="Line 87"/>
              <p:cNvSpPr>
                <a:spLocks noChangeShapeType="1"/>
              </p:cNvSpPr>
              <p:nvPr/>
            </p:nvSpPr>
            <p:spPr bwMode="auto">
              <a:xfrm flipH="1" flipV="1">
                <a:off x="3168" y="1296"/>
                <a:ext cx="1296" cy="129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0" name="Line 88"/>
              <p:cNvSpPr>
                <a:spLocks noChangeShapeType="1"/>
              </p:cNvSpPr>
              <p:nvPr/>
            </p:nvSpPr>
            <p:spPr bwMode="auto">
              <a:xfrm flipH="1" flipV="1">
                <a:off x="3360" y="1296"/>
                <a:ext cx="1104" cy="110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1" name="Line 89"/>
              <p:cNvSpPr>
                <a:spLocks noChangeShapeType="1"/>
              </p:cNvSpPr>
              <p:nvPr/>
            </p:nvSpPr>
            <p:spPr bwMode="auto">
              <a:xfrm flipH="1" flipV="1">
                <a:off x="3552" y="1296"/>
                <a:ext cx="912" cy="91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2" name="Line 90"/>
              <p:cNvSpPr>
                <a:spLocks noChangeShapeType="1"/>
              </p:cNvSpPr>
              <p:nvPr/>
            </p:nvSpPr>
            <p:spPr bwMode="auto">
              <a:xfrm flipH="1" flipV="1">
                <a:off x="3696" y="1296"/>
                <a:ext cx="768" cy="76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3" name="Line 91"/>
              <p:cNvSpPr>
                <a:spLocks noChangeShapeType="1"/>
              </p:cNvSpPr>
              <p:nvPr/>
            </p:nvSpPr>
            <p:spPr bwMode="auto">
              <a:xfrm flipH="1" flipV="1">
                <a:off x="3888" y="1296"/>
                <a:ext cx="576" cy="57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4" name="Line 92"/>
              <p:cNvSpPr>
                <a:spLocks noChangeShapeType="1"/>
              </p:cNvSpPr>
              <p:nvPr/>
            </p:nvSpPr>
            <p:spPr bwMode="auto">
              <a:xfrm flipH="1" flipV="1">
                <a:off x="4080" y="129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5" name="Line 93"/>
              <p:cNvSpPr>
                <a:spLocks noChangeShapeType="1"/>
              </p:cNvSpPr>
              <p:nvPr/>
            </p:nvSpPr>
            <p:spPr bwMode="auto">
              <a:xfrm flipH="1" flipV="1">
                <a:off x="4272" y="1296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0688" name="Picture 9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505200"/>
            <a:ext cx="43957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689" name="Picture 9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4964112"/>
            <a:ext cx="8382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4607A-B0BF-4D50-B744-67B5392C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5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>
            <a:extLst>
              <a:ext uri="{FF2B5EF4-FFF2-40B4-BE49-F238E27FC236}">
                <a16:creationId xmlns:a16="http://schemas.microsoft.com/office/drawing/2014/main" id="{3E075E87-953A-4195-809D-64CC862C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 (Programmer’s View) </a:t>
            </a:r>
          </a:p>
        </p:txBody>
      </p:sp>
      <p:pic>
        <p:nvPicPr>
          <p:cNvPr id="163843" name="Picture 5">
            <a:extLst>
              <a:ext uri="{FF2B5EF4-FFF2-40B4-BE49-F238E27FC236}">
                <a16:creationId xmlns:a16="http://schemas.microsoft.com/office/drawing/2014/main" id="{6624D19C-3ACC-455D-98D3-78D91BF8B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65943"/>
            <a:ext cx="70231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0F777-9C45-4E08-9C78-D65776B6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3087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Spatial Reuse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last row of </a:t>
            </a:r>
            <a:r>
              <a:rPr lang="en-US" i="1" dirty="0">
                <a:solidFill>
                  <a:srgbClr val="0000CC"/>
                </a:solidFill>
              </a:rPr>
              <a:t>H</a:t>
            </a:r>
            <a:r>
              <a:rPr lang="en-US" dirty="0"/>
              <a:t> with zeros, creating </a:t>
            </a:r>
            <a:r>
              <a:rPr lang="en-US" i="1" dirty="0">
                <a:solidFill>
                  <a:srgbClr val="0000CC"/>
                </a:solidFill>
              </a:rPr>
              <a:t>H</a:t>
            </a:r>
            <a:r>
              <a:rPr lang="en-US" i="1" baseline="-25000" dirty="0">
                <a:solidFill>
                  <a:srgbClr val="0000CC"/>
                </a:solidFill>
              </a:rPr>
              <a:t>s</a:t>
            </a:r>
          </a:p>
          <a:p>
            <a:r>
              <a:rPr lang="en-US" dirty="0"/>
              <a:t>Find the </a:t>
            </a:r>
            <a:r>
              <a:rPr lang="en-US" dirty="0" err="1">
                <a:solidFill>
                  <a:srgbClr val="CC0066"/>
                </a:solidFill>
              </a:rPr>
              <a:t>nullspace</a:t>
            </a:r>
            <a:r>
              <a:rPr lang="en-US" dirty="0">
                <a:solidFill>
                  <a:srgbClr val="CC0066"/>
                </a:solidFill>
              </a:rPr>
              <a:t> of </a:t>
            </a:r>
            <a:r>
              <a:rPr lang="en-US" i="1" dirty="0">
                <a:solidFill>
                  <a:srgbClr val="CC0066"/>
                </a:solidFill>
              </a:rPr>
              <a:t>H</a:t>
            </a:r>
            <a:r>
              <a:rPr lang="en-US" i="1" baseline="-25000" dirty="0">
                <a:solidFill>
                  <a:srgbClr val="CC0066"/>
                </a:solidFill>
              </a:rPr>
              <a:t>s</a:t>
            </a:r>
          </a:p>
          <a:p>
            <a:endParaRPr lang="en-US" dirty="0">
              <a:solidFill>
                <a:srgbClr val="CC0066"/>
              </a:solidFill>
            </a:endParaRPr>
          </a:p>
          <a:p>
            <a:r>
              <a:rPr lang="en-US" u="sng" dirty="0"/>
              <a:t>Result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vector along which we access the same row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690A8-A0E2-4399-B4C0-ED6C9A42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07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Spatial Reuse: 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178800" cy="20193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0000CC"/>
                </a:solidFill>
              </a:rPr>
              <a:t>H</a:t>
            </a:r>
            <a:r>
              <a:rPr lang="en-US" i="1" baseline="-25000" dirty="0">
                <a:solidFill>
                  <a:srgbClr val="0000CC"/>
                </a:solidFill>
              </a:rPr>
              <a:t>s</a:t>
            </a:r>
            <a:r>
              <a:rPr lang="en-US" dirty="0"/>
              <a:t>  = </a:t>
            </a:r>
          </a:p>
          <a:p>
            <a:endParaRPr lang="en-US" dirty="0"/>
          </a:p>
          <a:p>
            <a:r>
              <a:rPr lang="en-US" dirty="0" err="1"/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chemeClr val="tx2"/>
                </a:solidFill>
              </a:rPr>
              <a:t>H</a:t>
            </a:r>
            <a:r>
              <a:rPr lang="en-US" i="1" baseline="-25000" dirty="0">
                <a:solidFill>
                  <a:schemeClr val="tx2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 = </a:t>
            </a:r>
            <a:r>
              <a:rPr lang="en-US" dirty="0">
                <a:solidFill>
                  <a:srgbClr val="0000CC"/>
                </a:solidFill>
              </a:rPr>
              <a:t>span{(0,1)}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i.e. access same row of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A[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][j]</a:t>
            </a:r>
            <a:r>
              <a:rPr lang="en-US" dirty="0">
                <a:solidFill>
                  <a:schemeClr val="tx2"/>
                </a:solidFill>
              </a:rPr>
              <a:t> along </a:t>
            </a:r>
            <a:r>
              <a:rPr lang="en-US" dirty="0">
                <a:solidFill>
                  <a:srgbClr val="CC0066"/>
                </a:solidFill>
              </a:rPr>
              <a:t>inner loop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449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500" b="1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500" b="1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		A[i][j] = B[j][0] + B[j+1][0];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1600200" y="2590800"/>
            <a:ext cx="533400" cy="381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2647" name="Group 7"/>
          <p:cNvGrpSpPr>
            <a:grpSpLocks/>
          </p:cNvGrpSpPr>
          <p:nvPr/>
        </p:nvGrpSpPr>
        <p:grpSpPr bwMode="auto">
          <a:xfrm>
            <a:off x="4876800" y="1752600"/>
            <a:ext cx="2667000" cy="1254125"/>
            <a:chOff x="3024" y="2720"/>
            <a:chExt cx="1680" cy="790"/>
          </a:xfrm>
        </p:grpSpPr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 flipH="1" flipV="1">
              <a:off x="3285" y="2720"/>
              <a:ext cx="4" cy="52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 flipV="1">
              <a:off x="3289" y="3243"/>
              <a:ext cx="1415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50" name="Text Box 10"/>
            <p:cNvSpPr txBox="1">
              <a:spLocks noChangeArrowheads="1"/>
            </p:cNvSpPr>
            <p:nvPr/>
          </p:nvSpPr>
          <p:spPr bwMode="auto">
            <a:xfrm>
              <a:off x="3024" y="2736"/>
              <a:ext cx="1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12651" name="Text Box 11"/>
            <p:cNvSpPr txBox="1">
              <a:spLocks noChangeArrowheads="1"/>
            </p:cNvSpPr>
            <p:nvPr/>
          </p:nvSpPr>
          <p:spPr bwMode="auto">
            <a:xfrm>
              <a:off x="4483" y="3331"/>
              <a:ext cx="1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12652" name="Oval 12"/>
            <p:cNvSpPr>
              <a:spLocks noChangeArrowheads="1"/>
            </p:cNvSpPr>
            <p:nvPr/>
          </p:nvSpPr>
          <p:spPr bwMode="auto">
            <a:xfrm>
              <a:off x="3245" y="319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3" name="Oval 13"/>
            <p:cNvSpPr>
              <a:spLocks noChangeArrowheads="1"/>
            </p:cNvSpPr>
            <p:nvPr/>
          </p:nvSpPr>
          <p:spPr bwMode="auto">
            <a:xfrm>
              <a:off x="3415" y="319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3586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5" name="Oval 15"/>
            <p:cNvSpPr>
              <a:spLocks noChangeArrowheads="1"/>
            </p:cNvSpPr>
            <p:nvPr/>
          </p:nvSpPr>
          <p:spPr bwMode="auto">
            <a:xfrm>
              <a:off x="3756" y="319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6" name="Oval 16"/>
            <p:cNvSpPr>
              <a:spLocks noChangeArrowheads="1"/>
            </p:cNvSpPr>
            <p:nvPr/>
          </p:nvSpPr>
          <p:spPr bwMode="auto">
            <a:xfrm>
              <a:off x="3927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7" name="Oval 17"/>
            <p:cNvSpPr>
              <a:spLocks noChangeArrowheads="1"/>
            </p:cNvSpPr>
            <p:nvPr/>
          </p:nvSpPr>
          <p:spPr bwMode="auto">
            <a:xfrm>
              <a:off x="4098" y="3197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Oval 18"/>
            <p:cNvSpPr>
              <a:spLocks noChangeArrowheads="1"/>
            </p:cNvSpPr>
            <p:nvPr/>
          </p:nvSpPr>
          <p:spPr bwMode="auto">
            <a:xfrm>
              <a:off x="4268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9" name="Oval 19"/>
            <p:cNvSpPr>
              <a:spLocks noChangeArrowheads="1"/>
            </p:cNvSpPr>
            <p:nvPr/>
          </p:nvSpPr>
          <p:spPr bwMode="auto">
            <a:xfrm>
              <a:off x="4438" y="3197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0" name="Oval 20"/>
            <p:cNvSpPr>
              <a:spLocks noChangeArrowheads="1"/>
            </p:cNvSpPr>
            <p:nvPr/>
          </p:nvSpPr>
          <p:spPr bwMode="auto">
            <a:xfrm>
              <a:off x="3245" y="302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1" name="Oval 21"/>
            <p:cNvSpPr>
              <a:spLocks noChangeArrowheads="1"/>
            </p:cNvSpPr>
            <p:nvPr/>
          </p:nvSpPr>
          <p:spPr bwMode="auto">
            <a:xfrm>
              <a:off x="3415" y="302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2" name="Oval 22"/>
            <p:cNvSpPr>
              <a:spLocks noChangeArrowheads="1"/>
            </p:cNvSpPr>
            <p:nvPr/>
          </p:nvSpPr>
          <p:spPr bwMode="auto">
            <a:xfrm>
              <a:off x="3586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3" name="Oval 23"/>
            <p:cNvSpPr>
              <a:spLocks noChangeArrowheads="1"/>
            </p:cNvSpPr>
            <p:nvPr/>
          </p:nvSpPr>
          <p:spPr bwMode="auto">
            <a:xfrm>
              <a:off x="3756" y="302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4" name="Oval 24"/>
            <p:cNvSpPr>
              <a:spLocks noChangeArrowheads="1"/>
            </p:cNvSpPr>
            <p:nvPr/>
          </p:nvSpPr>
          <p:spPr bwMode="auto">
            <a:xfrm>
              <a:off x="3927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5" name="Oval 25"/>
            <p:cNvSpPr>
              <a:spLocks noChangeArrowheads="1"/>
            </p:cNvSpPr>
            <p:nvPr/>
          </p:nvSpPr>
          <p:spPr bwMode="auto">
            <a:xfrm>
              <a:off x="4098" y="3027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6" name="Oval 26"/>
            <p:cNvSpPr>
              <a:spLocks noChangeArrowheads="1"/>
            </p:cNvSpPr>
            <p:nvPr/>
          </p:nvSpPr>
          <p:spPr bwMode="auto">
            <a:xfrm>
              <a:off x="4268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7" name="Oval 27"/>
            <p:cNvSpPr>
              <a:spLocks noChangeArrowheads="1"/>
            </p:cNvSpPr>
            <p:nvPr/>
          </p:nvSpPr>
          <p:spPr bwMode="auto">
            <a:xfrm>
              <a:off x="4438" y="3027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8" name="Oval 28"/>
            <p:cNvSpPr>
              <a:spLocks noChangeArrowheads="1"/>
            </p:cNvSpPr>
            <p:nvPr/>
          </p:nvSpPr>
          <p:spPr bwMode="auto">
            <a:xfrm>
              <a:off x="3245" y="2857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9" name="Oval 29"/>
            <p:cNvSpPr>
              <a:spLocks noChangeArrowheads="1"/>
            </p:cNvSpPr>
            <p:nvPr/>
          </p:nvSpPr>
          <p:spPr bwMode="auto">
            <a:xfrm>
              <a:off x="3415" y="2857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0" name="Oval 30"/>
            <p:cNvSpPr>
              <a:spLocks noChangeArrowheads="1"/>
            </p:cNvSpPr>
            <p:nvPr/>
          </p:nvSpPr>
          <p:spPr bwMode="auto">
            <a:xfrm>
              <a:off x="3586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1" name="Oval 31"/>
            <p:cNvSpPr>
              <a:spLocks noChangeArrowheads="1"/>
            </p:cNvSpPr>
            <p:nvPr/>
          </p:nvSpPr>
          <p:spPr bwMode="auto">
            <a:xfrm>
              <a:off x="3756" y="2857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2" name="Oval 32"/>
            <p:cNvSpPr>
              <a:spLocks noChangeArrowheads="1"/>
            </p:cNvSpPr>
            <p:nvPr/>
          </p:nvSpPr>
          <p:spPr bwMode="auto">
            <a:xfrm>
              <a:off x="3927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3" name="Oval 33"/>
            <p:cNvSpPr>
              <a:spLocks noChangeArrowheads="1"/>
            </p:cNvSpPr>
            <p:nvPr/>
          </p:nvSpPr>
          <p:spPr bwMode="auto">
            <a:xfrm>
              <a:off x="4098" y="2857"/>
              <a:ext cx="84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Oval 34"/>
            <p:cNvSpPr>
              <a:spLocks noChangeArrowheads="1"/>
            </p:cNvSpPr>
            <p:nvPr/>
          </p:nvSpPr>
          <p:spPr bwMode="auto">
            <a:xfrm>
              <a:off x="4268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5" name="Oval 35"/>
            <p:cNvSpPr>
              <a:spLocks noChangeArrowheads="1"/>
            </p:cNvSpPr>
            <p:nvPr/>
          </p:nvSpPr>
          <p:spPr bwMode="auto">
            <a:xfrm>
              <a:off x="4438" y="2857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7" name="Group 37"/>
          <p:cNvGrpSpPr>
            <a:grpSpLocks/>
          </p:cNvGrpSpPr>
          <p:nvPr/>
        </p:nvGrpSpPr>
        <p:grpSpPr bwMode="auto">
          <a:xfrm>
            <a:off x="7772400" y="1905000"/>
            <a:ext cx="990600" cy="762000"/>
            <a:chOff x="4848" y="1728"/>
            <a:chExt cx="624" cy="480"/>
          </a:xfrm>
        </p:grpSpPr>
        <p:sp>
          <p:nvSpPr>
            <p:cNvPr id="112678" name="Oval 38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9" name="Oval 39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0" name="Text Box 40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112681" name="Text Box 41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112682" name="Rectangle 42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2684" name="Picture 4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048000"/>
            <a:ext cx="43830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7" name="Picture 4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3962400"/>
            <a:ext cx="8143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85394-BB24-4221-A411-48224538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14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8356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Spatial Reuse: More Complicated Example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7163"/>
            <a:ext cx="8178800" cy="2090737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H</a:t>
            </a:r>
            <a:r>
              <a:rPr lang="en-US" i="1" baseline="-25000" dirty="0">
                <a:solidFill>
                  <a:srgbClr val="009900"/>
                </a:solidFill>
              </a:rPr>
              <a:t>s</a:t>
            </a:r>
            <a:r>
              <a:rPr lang="en-US" dirty="0"/>
              <a:t>  = </a:t>
            </a:r>
          </a:p>
          <a:p>
            <a:endParaRPr lang="en-US" dirty="0"/>
          </a:p>
          <a:p>
            <a:r>
              <a:rPr lang="en-US" dirty="0" err="1"/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chemeClr val="tx2"/>
                </a:solidFill>
              </a:rPr>
              <a:t>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 = </a:t>
            </a:r>
            <a:r>
              <a:rPr lang="en-US" dirty="0">
                <a:solidFill>
                  <a:srgbClr val="0000CC"/>
                </a:solidFill>
              </a:rPr>
              <a:t>span{(1,-1)}</a:t>
            </a:r>
          </a:p>
          <a:p>
            <a:endParaRPr lang="en-US" dirty="0"/>
          </a:p>
          <a:p>
            <a:r>
              <a:rPr lang="en-US" dirty="0" err="1"/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chemeClr val="tx2"/>
                </a:solidFill>
              </a:rPr>
              <a:t>H</a:t>
            </a:r>
            <a:r>
              <a:rPr lang="en-US" i="1" baseline="-25000" dirty="0">
                <a:solidFill>
                  <a:schemeClr val="tx2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</a:rPr>
              <a:t>span{(1,0),(0,1)}</a:t>
            </a:r>
          </a:p>
          <a:p>
            <a:pPr lvl="1">
              <a:buFontTx/>
              <a:buNone/>
            </a:pPr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A[i+j]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7772400" y="2057400"/>
            <a:ext cx="990600" cy="762000"/>
            <a:chOff x="4848" y="1728"/>
            <a:chExt cx="624" cy="480"/>
          </a:xfrm>
        </p:grpSpPr>
        <p:sp>
          <p:nvSpPr>
            <p:cNvPr id="116742" name="Oval 6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8" name="Line 12"/>
          <p:cNvSpPr>
            <a:spLocks noChangeShapeType="1"/>
          </p:cNvSpPr>
          <p:nvPr/>
        </p:nvSpPr>
        <p:spPr bwMode="auto">
          <a:xfrm flipH="1" flipV="1">
            <a:off x="5410200" y="1828800"/>
            <a:ext cx="0" cy="236220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 flipV="1">
            <a:off x="5410200" y="4191000"/>
            <a:ext cx="24384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4953000" y="1905000"/>
            <a:ext cx="290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7467600" y="4343400"/>
            <a:ext cx="292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endParaRPr lang="en-US" sz="180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116752" name="Oval 16"/>
          <p:cNvSpPr>
            <a:spLocks noChangeArrowheads="1"/>
          </p:cNvSpPr>
          <p:nvPr/>
        </p:nvSpPr>
        <p:spPr bwMode="auto">
          <a:xfrm>
            <a:off x="5334000" y="4113213"/>
            <a:ext cx="147638" cy="1476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Oval 17"/>
          <p:cNvSpPr>
            <a:spLocks noChangeArrowheads="1"/>
          </p:cNvSpPr>
          <p:nvPr/>
        </p:nvSpPr>
        <p:spPr bwMode="auto">
          <a:xfrm>
            <a:off x="5627688" y="4113213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Oval 18"/>
          <p:cNvSpPr>
            <a:spLocks noChangeArrowheads="1"/>
          </p:cNvSpPr>
          <p:nvPr/>
        </p:nvSpPr>
        <p:spPr bwMode="auto">
          <a:xfrm>
            <a:off x="5921375" y="4113213"/>
            <a:ext cx="147638" cy="1476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Oval 19"/>
          <p:cNvSpPr>
            <a:spLocks noChangeArrowheads="1"/>
          </p:cNvSpPr>
          <p:nvPr/>
        </p:nvSpPr>
        <p:spPr bwMode="auto">
          <a:xfrm>
            <a:off x="6215063" y="4113213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Oval 20"/>
          <p:cNvSpPr>
            <a:spLocks noChangeArrowheads="1"/>
          </p:cNvSpPr>
          <p:nvPr/>
        </p:nvSpPr>
        <p:spPr bwMode="auto">
          <a:xfrm>
            <a:off x="6510338" y="4113213"/>
            <a:ext cx="146050" cy="1476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Oval 21"/>
          <p:cNvSpPr>
            <a:spLocks noChangeArrowheads="1"/>
          </p:cNvSpPr>
          <p:nvPr/>
        </p:nvSpPr>
        <p:spPr bwMode="auto">
          <a:xfrm>
            <a:off x="6804025" y="411321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Oval 22"/>
          <p:cNvSpPr>
            <a:spLocks noChangeArrowheads="1"/>
          </p:cNvSpPr>
          <p:nvPr/>
        </p:nvSpPr>
        <p:spPr bwMode="auto">
          <a:xfrm>
            <a:off x="7097713" y="4113213"/>
            <a:ext cx="146050" cy="1476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Oval 23"/>
          <p:cNvSpPr>
            <a:spLocks noChangeArrowheads="1"/>
          </p:cNvSpPr>
          <p:nvPr/>
        </p:nvSpPr>
        <p:spPr bwMode="auto">
          <a:xfrm>
            <a:off x="7391400" y="411321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Oval 24"/>
          <p:cNvSpPr>
            <a:spLocks noChangeArrowheads="1"/>
          </p:cNvSpPr>
          <p:nvPr/>
        </p:nvSpPr>
        <p:spPr bwMode="auto">
          <a:xfrm>
            <a:off x="5334000" y="3819525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Oval 25"/>
          <p:cNvSpPr>
            <a:spLocks noChangeArrowheads="1"/>
          </p:cNvSpPr>
          <p:nvPr/>
        </p:nvSpPr>
        <p:spPr bwMode="auto">
          <a:xfrm>
            <a:off x="5627688" y="3819525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Oval 26"/>
          <p:cNvSpPr>
            <a:spLocks noChangeArrowheads="1"/>
          </p:cNvSpPr>
          <p:nvPr/>
        </p:nvSpPr>
        <p:spPr bwMode="auto">
          <a:xfrm>
            <a:off x="5921375" y="3819525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Oval 27"/>
          <p:cNvSpPr>
            <a:spLocks noChangeArrowheads="1"/>
          </p:cNvSpPr>
          <p:nvPr/>
        </p:nvSpPr>
        <p:spPr bwMode="auto">
          <a:xfrm>
            <a:off x="6215063" y="3819525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Oval 28"/>
          <p:cNvSpPr>
            <a:spLocks noChangeArrowheads="1"/>
          </p:cNvSpPr>
          <p:nvPr/>
        </p:nvSpPr>
        <p:spPr bwMode="auto">
          <a:xfrm>
            <a:off x="6510338" y="381952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5" name="Oval 29"/>
          <p:cNvSpPr>
            <a:spLocks noChangeArrowheads="1"/>
          </p:cNvSpPr>
          <p:nvPr/>
        </p:nvSpPr>
        <p:spPr bwMode="auto">
          <a:xfrm>
            <a:off x="6804025" y="381952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6" name="Oval 30"/>
          <p:cNvSpPr>
            <a:spLocks noChangeArrowheads="1"/>
          </p:cNvSpPr>
          <p:nvPr/>
        </p:nvSpPr>
        <p:spPr bwMode="auto">
          <a:xfrm>
            <a:off x="7097713" y="381952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Oval 31"/>
          <p:cNvSpPr>
            <a:spLocks noChangeArrowheads="1"/>
          </p:cNvSpPr>
          <p:nvPr/>
        </p:nvSpPr>
        <p:spPr bwMode="auto">
          <a:xfrm>
            <a:off x="7391400" y="3819525"/>
            <a:ext cx="146050" cy="147638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Oval 32"/>
          <p:cNvSpPr>
            <a:spLocks noChangeArrowheads="1"/>
          </p:cNvSpPr>
          <p:nvPr/>
        </p:nvSpPr>
        <p:spPr bwMode="auto">
          <a:xfrm>
            <a:off x="5334000" y="3525838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Oval 33"/>
          <p:cNvSpPr>
            <a:spLocks noChangeArrowheads="1"/>
          </p:cNvSpPr>
          <p:nvPr/>
        </p:nvSpPr>
        <p:spPr bwMode="auto">
          <a:xfrm>
            <a:off x="5627688" y="3525838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0" name="Oval 34"/>
          <p:cNvSpPr>
            <a:spLocks noChangeArrowheads="1"/>
          </p:cNvSpPr>
          <p:nvPr/>
        </p:nvSpPr>
        <p:spPr bwMode="auto">
          <a:xfrm>
            <a:off x="5921375" y="3525838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Oval 35"/>
          <p:cNvSpPr>
            <a:spLocks noChangeArrowheads="1"/>
          </p:cNvSpPr>
          <p:nvPr/>
        </p:nvSpPr>
        <p:spPr bwMode="auto">
          <a:xfrm>
            <a:off x="6215063" y="3525838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Oval 36"/>
          <p:cNvSpPr>
            <a:spLocks noChangeArrowheads="1"/>
          </p:cNvSpPr>
          <p:nvPr/>
        </p:nvSpPr>
        <p:spPr bwMode="auto">
          <a:xfrm>
            <a:off x="6510338" y="352583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3" name="Oval 37"/>
          <p:cNvSpPr>
            <a:spLocks noChangeArrowheads="1"/>
          </p:cNvSpPr>
          <p:nvPr/>
        </p:nvSpPr>
        <p:spPr bwMode="auto">
          <a:xfrm>
            <a:off x="6804025" y="352583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Oval 38"/>
          <p:cNvSpPr>
            <a:spLocks noChangeArrowheads="1"/>
          </p:cNvSpPr>
          <p:nvPr/>
        </p:nvSpPr>
        <p:spPr bwMode="auto">
          <a:xfrm>
            <a:off x="7097713" y="352583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Oval 39"/>
          <p:cNvSpPr>
            <a:spLocks noChangeArrowheads="1"/>
          </p:cNvSpPr>
          <p:nvPr/>
        </p:nvSpPr>
        <p:spPr bwMode="auto">
          <a:xfrm>
            <a:off x="7391400" y="352583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Oval 40"/>
          <p:cNvSpPr>
            <a:spLocks noChangeArrowheads="1"/>
          </p:cNvSpPr>
          <p:nvPr/>
        </p:nvSpPr>
        <p:spPr bwMode="auto">
          <a:xfrm>
            <a:off x="5334000" y="3232150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7" name="Oval 41"/>
          <p:cNvSpPr>
            <a:spLocks noChangeArrowheads="1"/>
          </p:cNvSpPr>
          <p:nvPr/>
        </p:nvSpPr>
        <p:spPr bwMode="auto">
          <a:xfrm>
            <a:off x="5627688" y="3232150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8" name="Oval 42"/>
          <p:cNvSpPr>
            <a:spLocks noChangeArrowheads="1"/>
          </p:cNvSpPr>
          <p:nvPr/>
        </p:nvSpPr>
        <p:spPr bwMode="auto">
          <a:xfrm>
            <a:off x="5921375" y="3232150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9" name="Oval 43"/>
          <p:cNvSpPr>
            <a:spLocks noChangeArrowheads="1"/>
          </p:cNvSpPr>
          <p:nvPr/>
        </p:nvSpPr>
        <p:spPr bwMode="auto">
          <a:xfrm>
            <a:off x="6215063" y="3232150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Oval 44"/>
          <p:cNvSpPr>
            <a:spLocks noChangeArrowheads="1"/>
          </p:cNvSpPr>
          <p:nvPr/>
        </p:nvSpPr>
        <p:spPr bwMode="auto">
          <a:xfrm>
            <a:off x="6510338" y="323215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1" name="Oval 45"/>
          <p:cNvSpPr>
            <a:spLocks noChangeArrowheads="1"/>
          </p:cNvSpPr>
          <p:nvPr/>
        </p:nvSpPr>
        <p:spPr bwMode="auto">
          <a:xfrm>
            <a:off x="6804025" y="323215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2" name="Oval 46"/>
          <p:cNvSpPr>
            <a:spLocks noChangeArrowheads="1"/>
          </p:cNvSpPr>
          <p:nvPr/>
        </p:nvSpPr>
        <p:spPr bwMode="auto">
          <a:xfrm>
            <a:off x="7097713" y="323215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Oval 47"/>
          <p:cNvSpPr>
            <a:spLocks noChangeArrowheads="1"/>
          </p:cNvSpPr>
          <p:nvPr/>
        </p:nvSpPr>
        <p:spPr bwMode="auto">
          <a:xfrm>
            <a:off x="7391400" y="3232150"/>
            <a:ext cx="146050" cy="147638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4" name="Oval 48"/>
          <p:cNvSpPr>
            <a:spLocks noChangeArrowheads="1"/>
          </p:cNvSpPr>
          <p:nvPr/>
        </p:nvSpPr>
        <p:spPr bwMode="auto">
          <a:xfrm>
            <a:off x="5334000" y="2938463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5" name="Oval 49"/>
          <p:cNvSpPr>
            <a:spLocks noChangeArrowheads="1"/>
          </p:cNvSpPr>
          <p:nvPr/>
        </p:nvSpPr>
        <p:spPr bwMode="auto">
          <a:xfrm>
            <a:off x="5627688" y="2938463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6" name="Oval 50"/>
          <p:cNvSpPr>
            <a:spLocks noChangeArrowheads="1"/>
          </p:cNvSpPr>
          <p:nvPr/>
        </p:nvSpPr>
        <p:spPr bwMode="auto">
          <a:xfrm>
            <a:off x="5921375" y="2938463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7" name="Oval 51"/>
          <p:cNvSpPr>
            <a:spLocks noChangeArrowheads="1"/>
          </p:cNvSpPr>
          <p:nvPr/>
        </p:nvSpPr>
        <p:spPr bwMode="auto">
          <a:xfrm>
            <a:off x="6215063" y="2938463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8" name="Oval 52"/>
          <p:cNvSpPr>
            <a:spLocks noChangeArrowheads="1"/>
          </p:cNvSpPr>
          <p:nvPr/>
        </p:nvSpPr>
        <p:spPr bwMode="auto">
          <a:xfrm>
            <a:off x="6510338" y="293846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9" name="Oval 53"/>
          <p:cNvSpPr>
            <a:spLocks noChangeArrowheads="1"/>
          </p:cNvSpPr>
          <p:nvPr/>
        </p:nvSpPr>
        <p:spPr bwMode="auto">
          <a:xfrm>
            <a:off x="6804025" y="293846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0" name="Oval 54"/>
          <p:cNvSpPr>
            <a:spLocks noChangeArrowheads="1"/>
          </p:cNvSpPr>
          <p:nvPr/>
        </p:nvSpPr>
        <p:spPr bwMode="auto">
          <a:xfrm>
            <a:off x="7097713" y="293846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1" name="Oval 55"/>
          <p:cNvSpPr>
            <a:spLocks noChangeArrowheads="1"/>
          </p:cNvSpPr>
          <p:nvPr/>
        </p:nvSpPr>
        <p:spPr bwMode="auto">
          <a:xfrm>
            <a:off x="7391400" y="293846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2" name="Oval 56"/>
          <p:cNvSpPr>
            <a:spLocks noChangeArrowheads="1"/>
          </p:cNvSpPr>
          <p:nvPr/>
        </p:nvSpPr>
        <p:spPr bwMode="auto">
          <a:xfrm>
            <a:off x="5334000" y="2644775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3" name="Oval 57"/>
          <p:cNvSpPr>
            <a:spLocks noChangeArrowheads="1"/>
          </p:cNvSpPr>
          <p:nvPr/>
        </p:nvSpPr>
        <p:spPr bwMode="auto">
          <a:xfrm>
            <a:off x="5627688" y="2644775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4" name="Oval 58"/>
          <p:cNvSpPr>
            <a:spLocks noChangeArrowheads="1"/>
          </p:cNvSpPr>
          <p:nvPr/>
        </p:nvSpPr>
        <p:spPr bwMode="auto">
          <a:xfrm>
            <a:off x="5921375" y="2644775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5" name="Oval 59"/>
          <p:cNvSpPr>
            <a:spLocks noChangeArrowheads="1"/>
          </p:cNvSpPr>
          <p:nvPr/>
        </p:nvSpPr>
        <p:spPr bwMode="auto">
          <a:xfrm>
            <a:off x="6215063" y="2644775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6" name="Oval 60"/>
          <p:cNvSpPr>
            <a:spLocks noChangeArrowheads="1"/>
          </p:cNvSpPr>
          <p:nvPr/>
        </p:nvSpPr>
        <p:spPr bwMode="auto">
          <a:xfrm>
            <a:off x="6510338" y="264477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7" name="Oval 61"/>
          <p:cNvSpPr>
            <a:spLocks noChangeArrowheads="1"/>
          </p:cNvSpPr>
          <p:nvPr/>
        </p:nvSpPr>
        <p:spPr bwMode="auto">
          <a:xfrm>
            <a:off x="6804025" y="264477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8" name="Oval 62"/>
          <p:cNvSpPr>
            <a:spLocks noChangeArrowheads="1"/>
          </p:cNvSpPr>
          <p:nvPr/>
        </p:nvSpPr>
        <p:spPr bwMode="auto">
          <a:xfrm>
            <a:off x="7097713" y="264477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9" name="Oval 63"/>
          <p:cNvSpPr>
            <a:spLocks noChangeArrowheads="1"/>
          </p:cNvSpPr>
          <p:nvPr/>
        </p:nvSpPr>
        <p:spPr bwMode="auto">
          <a:xfrm>
            <a:off x="7391400" y="2644775"/>
            <a:ext cx="146050" cy="147638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0" name="Oval 64"/>
          <p:cNvSpPr>
            <a:spLocks noChangeArrowheads="1"/>
          </p:cNvSpPr>
          <p:nvPr/>
        </p:nvSpPr>
        <p:spPr bwMode="auto">
          <a:xfrm>
            <a:off x="5334000" y="2351088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1" name="Oval 65"/>
          <p:cNvSpPr>
            <a:spLocks noChangeArrowheads="1"/>
          </p:cNvSpPr>
          <p:nvPr/>
        </p:nvSpPr>
        <p:spPr bwMode="auto">
          <a:xfrm>
            <a:off x="5627688" y="2351088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2" name="Oval 66"/>
          <p:cNvSpPr>
            <a:spLocks noChangeArrowheads="1"/>
          </p:cNvSpPr>
          <p:nvPr/>
        </p:nvSpPr>
        <p:spPr bwMode="auto">
          <a:xfrm>
            <a:off x="5921375" y="2351088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3" name="Oval 67"/>
          <p:cNvSpPr>
            <a:spLocks noChangeArrowheads="1"/>
          </p:cNvSpPr>
          <p:nvPr/>
        </p:nvSpPr>
        <p:spPr bwMode="auto">
          <a:xfrm>
            <a:off x="6215063" y="2351088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4" name="Oval 68"/>
          <p:cNvSpPr>
            <a:spLocks noChangeArrowheads="1"/>
          </p:cNvSpPr>
          <p:nvPr/>
        </p:nvSpPr>
        <p:spPr bwMode="auto">
          <a:xfrm>
            <a:off x="6510338" y="235108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5" name="Oval 69"/>
          <p:cNvSpPr>
            <a:spLocks noChangeArrowheads="1"/>
          </p:cNvSpPr>
          <p:nvPr/>
        </p:nvSpPr>
        <p:spPr bwMode="auto">
          <a:xfrm>
            <a:off x="6804025" y="235108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6" name="Oval 70"/>
          <p:cNvSpPr>
            <a:spLocks noChangeArrowheads="1"/>
          </p:cNvSpPr>
          <p:nvPr/>
        </p:nvSpPr>
        <p:spPr bwMode="auto">
          <a:xfrm>
            <a:off x="7097713" y="235108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7" name="Oval 71"/>
          <p:cNvSpPr>
            <a:spLocks noChangeArrowheads="1"/>
          </p:cNvSpPr>
          <p:nvPr/>
        </p:nvSpPr>
        <p:spPr bwMode="auto">
          <a:xfrm>
            <a:off x="7391400" y="235108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8" name="Oval 72"/>
          <p:cNvSpPr>
            <a:spLocks noChangeArrowheads="1"/>
          </p:cNvSpPr>
          <p:nvPr/>
        </p:nvSpPr>
        <p:spPr bwMode="auto">
          <a:xfrm>
            <a:off x="5334000" y="2057400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9" name="Oval 73"/>
          <p:cNvSpPr>
            <a:spLocks noChangeArrowheads="1"/>
          </p:cNvSpPr>
          <p:nvPr/>
        </p:nvSpPr>
        <p:spPr bwMode="auto">
          <a:xfrm>
            <a:off x="5627688" y="2057400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0" name="Oval 74"/>
          <p:cNvSpPr>
            <a:spLocks noChangeArrowheads="1"/>
          </p:cNvSpPr>
          <p:nvPr/>
        </p:nvSpPr>
        <p:spPr bwMode="auto">
          <a:xfrm>
            <a:off x="5921375" y="2057400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1" name="Oval 75"/>
          <p:cNvSpPr>
            <a:spLocks noChangeArrowheads="1"/>
          </p:cNvSpPr>
          <p:nvPr/>
        </p:nvSpPr>
        <p:spPr bwMode="auto">
          <a:xfrm>
            <a:off x="6215063" y="2057400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2" name="Oval 76"/>
          <p:cNvSpPr>
            <a:spLocks noChangeArrowheads="1"/>
          </p:cNvSpPr>
          <p:nvPr/>
        </p:nvSpPr>
        <p:spPr bwMode="auto">
          <a:xfrm>
            <a:off x="6510338" y="205740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3" name="Oval 77"/>
          <p:cNvSpPr>
            <a:spLocks noChangeArrowheads="1"/>
          </p:cNvSpPr>
          <p:nvPr/>
        </p:nvSpPr>
        <p:spPr bwMode="auto">
          <a:xfrm>
            <a:off x="6804025" y="205740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4" name="Oval 78"/>
          <p:cNvSpPr>
            <a:spLocks noChangeArrowheads="1"/>
          </p:cNvSpPr>
          <p:nvPr/>
        </p:nvSpPr>
        <p:spPr bwMode="auto">
          <a:xfrm>
            <a:off x="7097713" y="205740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5" name="Oval 79"/>
          <p:cNvSpPr>
            <a:spLocks noChangeArrowheads="1"/>
          </p:cNvSpPr>
          <p:nvPr/>
        </p:nvSpPr>
        <p:spPr bwMode="auto">
          <a:xfrm>
            <a:off x="7391400" y="2057400"/>
            <a:ext cx="146050" cy="147638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6830" name="Picture 9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214688"/>
            <a:ext cx="393858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832" name="Picture 9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998913"/>
            <a:ext cx="790575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4" name="Group 103"/>
          <p:cNvGrpSpPr/>
          <p:nvPr/>
        </p:nvGrpSpPr>
        <p:grpSpPr>
          <a:xfrm>
            <a:off x="5410200" y="2133600"/>
            <a:ext cx="2057400" cy="2057400"/>
            <a:chOff x="5410200" y="2133600"/>
            <a:chExt cx="2057400" cy="2057400"/>
          </a:xfrm>
        </p:grpSpPr>
        <p:sp>
          <p:nvSpPr>
            <p:cNvPr id="116816" name="Line 80"/>
            <p:cNvSpPr>
              <a:spLocks noChangeShapeType="1"/>
            </p:cNvSpPr>
            <p:nvPr/>
          </p:nvSpPr>
          <p:spPr bwMode="auto">
            <a:xfrm flipH="1" flipV="1">
              <a:off x="5410200" y="3886200"/>
              <a:ext cx="304800" cy="304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17" name="Line 81"/>
            <p:cNvSpPr>
              <a:spLocks noChangeShapeType="1"/>
            </p:cNvSpPr>
            <p:nvPr/>
          </p:nvSpPr>
          <p:spPr bwMode="auto">
            <a:xfrm flipH="1" flipV="1">
              <a:off x="5410200" y="3581400"/>
              <a:ext cx="609600" cy="609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18" name="Line 82"/>
            <p:cNvSpPr>
              <a:spLocks noChangeShapeType="1"/>
            </p:cNvSpPr>
            <p:nvPr/>
          </p:nvSpPr>
          <p:spPr bwMode="auto">
            <a:xfrm flipH="1" flipV="1">
              <a:off x="5410200" y="3276600"/>
              <a:ext cx="914400" cy="914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19" name="Line 83"/>
            <p:cNvSpPr>
              <a:spLocks noChangeShapeType="1"/>
            </p:cNvSpPr>
            <p:nvPr/>
          </p:nvSpPr>
          <p:spPr bwMode="auto">
            <a:xfrm flipH="1" flipV="1">
              <a:off x="5410200" y="2971800"/>
              <a:ext cx="1219200" cy="1219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0" name="Line 84"/>
            <p:cNvSpPr>
              <a:spLocks noChangeShapeType="1"/>
            </p:cNvSpPr>
            <p:nvPr/>
          </p:nvSpPr>
          <p:spPr bwMode="auto">
            <a:xfrm flipH="1" flipV="1">
              <a:off x="5410200" y="2743200"/>
              <a:ext cx="1447800" cy="1447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1" name="Line 85"/>
            <p:cNvSpPr>
              <a:spLocks noChangeShapeType="1"/>
            </p:cNvSpPr>
            <p:nvPr/>
          </p:nvSpPr>
          <p:spPr bwMode="auto">
            <a:xfrm flipH="1" flipV="1">
              <a:off x="5410200" y="2438400"/>
              <a:ext cx="1752600" cy="1752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2" name="Line 86"/>
            <p:cNvSpPr>
              <a:spLocks noChangeShapeType="1"/>
            </p:cNvSpPr>
            <p:nvPr/>
          </p:nvSpPr>
          <p:spPr bwMode="auto">
            <a:xfrm flipH="1" flipV="1">
              <a:off x="5410200" y="2133600"/>
              <a:ext cx="2057400" cy="2057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3" name="Line 87"/>
            <p:cNvSpPr>
              <a:spLocks noChangeShapeType="1"/>
            </p:cNvSpPr>
            <p:nvPr/>
          </p:nvSpPr>
          <p:spPr bwMode="auto">
            <a:xfrm flipH="1" flipV="1">
              <a:off x="5715000" y="2133600"/>
              <a:ext cx="1752600" cy="1752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4" name="Line 88"/>
            <p:cNvSpPr>
              <a:spLocks noChangeShapeType="1"/>
            </p:cNvSpPr>
            <p:nvPr/>
          </p:nvSpPr>
          <p:spPr bwMode="auto">
            <a:xfrm flipH="1" flipV="1">
              <a:off x="6019800" y="2133600"/>
              <a:ext cx="1447800" cy="1447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5" name="Line 89"/>
            <p:cNvSpPr>
              <a:spLocks noChangeShapeType="1"/>
            </p:cNvSpPr>
            <p:nvPr/>
          </p:nvSpPr>
          <p:spPr bwMode="auto">
            <a:xfrm flipH="1" flipV="1">
              <a:off x="6248400" y="2133600"/>
              <a:ext cx="1219200" cy="1219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6" name="Line 90"/>
            <p:cNvSpPr>
              <a:spLocks noChangeShapeType="1"/>
            </p:cNvSpPr>
            <p:nvPr/>
          </p:nvSpPr>
          <p:spPr bwMode="auto">
            <a:xfrm flipH="1" flipV="1">
              <a:off x="6553200" y="2133600"/>
              <a:ext cx="914400" cy="914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7" name="Line 91"/>
            <p:cNvSpPr>
              <a:spLocks noChangeShapeType="1"/>
            </p:cNvSpPr>
            <p:nvPr/>
          </p:nvSpPr>
          <p:spPr bwMode="auto">
            <a:xfrm flipH="1" flipV="1">
              <a:off x="6858000" y="2133600"/>
              <a:ext cx="609600" cy="609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8" name="Line 92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04800" cy="304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833" name="Line 97"/>
          <p:cNvSpPr>
            <a:spLocks noChangeShapeType="1"/>
          </p:cNvSpPr>
          <p:nvPr/>
        </p:nvSpPr>
        <p:spPr bwMode="auto">
          <a:xfrm flipH="1" flipV="1">
            <a:off x="5262563" y="4876800"/>
            <a:ext cx="293687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5715000" y="5562600"/>
            <a:ext cx="757238" cy="381000"/>
            <a:chOff x="5715000" y="5562600"/>
            <a:chExt cx="757238" cy="381000"/>
          </a:xfrm>
        </p:grpSpPr>
        <p:sp>
          <p:nvSpPr>
            <p:cNvPr id="116834" name="Line 98"/>
            <p:cNvSpPr>
              <a:spLocks noChangeShapeType="1"/>
            </p:cNvSpPr>
            <p:nvPr/>
          </p:nvSpPr>
          <p:spPr bwMode="auto">
            <a:xfrm flipV="1">
              <a:off x="5715000" y="5562600"/>
              <a:ext cx="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35" name="Line 99"/>
            <p:cNvSpPr>
              <a:spLocks noChangeShapeType="1"/>
            </p:cNvSpPr>
            <p:nvPr/>
          </p:nvSpPr>
          <p:spPr bwMode="auto">
            <a:xfrm flipV="1">
              <a:off x="6069013" y="5791200"/>
              <a:ext cx="40322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410200" y="2133600"/>
            <a:ext cx="2209800" cy="2209800"/>
            <a:chOff x="5410200" y="2133600"/>
            <a:chExt cx="2209800" cy="2209800"/>
          </a:xfrm>
        </p:grpSpPr>
        <p:sp>
          <p:nvSpPr>
            <p:cNvPr id="116836" name="Line 100"/>
            <p:cNvSpPr>
              <a:spLocks noChangeShapeType="1"/>
            </p:cNvSpPr>
            <p:nvPr/>
          </p:nvSpPr>
          <p:spPr bwMode="auto">
            <a:xfrm flipV="1">
              <a:off x="7620000" y="2133600"/>
              <a:ext cx="0" cy="206692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37" name="Line 101"/>
            <p:cNvSpPr>
              <a:spLocks noChangeShapeType="1"/>
            </p:cNvSpPr>
            <p:nvPr/>
          </p:nvSpPr>
          <p:spPr bwMode="auto">
            <a:xfrm flipV="1">
              <a:off x="5410200" y="4343400"/>
              <a:ext cx="22098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64840-3D80-43CE-8A14-29DE01EC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9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Reuse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3048000"/>
            <a:ext cx="8509000" cy="3009900"/>
          </a:xfrm>
        </p:spPr>
        <p:txBody>
          <a:bodyPr/>
          <a:lstStyle/>
          <a:p>
            <a:r>
              <a:rPr lang="en-US" sz="2000" dirty="0"/>
              <a:t>Only consider “</a:t>
            </a:r>
            <a:r>
              <a:rPr lang="en-US" sz="2000" dirty="0">
                <a:solidFill>
                  <a:srgbClr val="0000CC"/>
                </a:solidFill>
              </a:rPr>
              <a:t>uniformly generated sets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index expressions differ only by constant terms</a:t>
            </a:r>
          </a:p>
          <a:p>
            <a:r>
              <a:rPr lang="en-US" sz="2000" dirty="0"/>
              <a:t>Check whether they actually do access the same cache line</a:t>
            </a:r>
          </a:p>
          <a:p>
            <a:r>
              <a:rPr lang="en-US" sz="2000" dirty="0"/>
              <a:t>Only the “</a:t>
            </a:r>
            <a:r>
              <a:rPr lang="en-US" sz="2000" dirty="0">
                <a:solidFill>
                  <a:srgbClr val="0000CC"/>
                </a:solidFill>
              </a:rPr>
              <a:t>leading reference</a:t>
            </a:r>
            <a:r>
              <a:rPr lang="en-US" sz="2000" dirty="0"/>
              <a:t>” suffers the bulk of the cache misses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057400" y="16002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B[j][0] + B[j+1][0];</a:t>
            </a: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 flipV="1">
            <a:off x="4343400" y="2590800"/>
            <a:ext cx="38100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V="1">
            <a:off x="5257800" y="2590800"/>
            <a:ext cx="38100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261B1-B767-4EA9-853D-A13DA74E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8192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Localized Iteration Space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724400"/>
          </a:xfrm>
        </p:spPr>
        <p:txBody>
          <a:bodyPr/>
          <a:lstStyle/>
          <a:p>
            <a:r>
              <a:rPr lang="en-US" sz="2000" dirty="0"/>
              <a:t>Given finite cache, </a:t>
            </a:r>
            <a:r>
              <a:rPr lang="en-US" sz="2000" dirty="0">
                <a:solidFill>
                  <a:srgbClr val="CC0066"/>
                </a:solidFill>
              </a:rPr>
              <a:t>when does reuse result in locality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800" dirty="0"/>
          </a:p>
          <a:p>
            <a:r>
              <a:rPr lang="en-US" sz="2000" dirty="0">
                <a:solidFill>
                  <a:schemeClr val="tx2"/>
                </a:solidFill>
              </a:rPr>
              <a:t>Localized</a:t>
            </a:r>
            <a:r>
              <a:rPr lang="en-US" sz="2000" dirty="0"/>
              <a:t> if accesses less data than </a:t>
            </a:r>
            <a:r>
              <a:rPr lang="en-US" sz="2000" i="1" dirty="0">
                <a:solidFill>
                  <a:srgbClr val="0000CC"/>
                </a:solidFill>
              </a:rPr>
              <a:t>effective cache size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500" b="1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500" b="1">
                <a:latin typeface="Courier New" pitchFamily="49" charset="0"/>
              </a:rPr>
              <a:t> = 0 to </a:t>
            </a:r>
            <a:r>
              <a:rPr lang="en-US" sz="1500" b="1">
                <a:solidFill>
                  <a:srgbClr val="0000CC"/>
                </a:solidFill>
                <a:latin typeface="Courier New" pitchFamily="49" charset="0"/>
              </a:rPr>
              <a:t>8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		A[i][j] = B[j][0] + B[j+1][0];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724400" y="24384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500" b="1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500" b="1">
                <a:latin typeface="Courier New" pitchFamily="49" charset="0"/>
              </a:rPr>
              <a:t> = 0 to </a:t>
            </a:r>
            <a:r>
              <a:rPr lang="en-US" sz="1500" b="1">
                <a:solidFill>
                  <a:srgbClr val="0000CC"/>
                </a:solidFill>
                <a:latin typeface="Courier New" pitchFamily="49" charset="0"/>
              </a:rPr>
              <a:t>1000000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		A[i][j] = B[j][0] + B[j+1][0];</a:t>
            </a:r>
          </a:p>
        </p:txBody>
      </p:sp>
      <p:grpSp>
        <p:nvGrpSpPr>
          <p:cNvPr id="114725" name="Group 37"/>
          <p:cNvGrpSpPr>
            <a:grpSpLocks/>
          </p:cNvGrpSpPr>
          <p:nvPr/>
        </p:nvGrpSpPr>
        <p:grpSpPr bwMode="auto">
          <a:xfrm>
            <a:off x="304800" y="3429000"/>
            <a:ext cx="3962400" cy="1254125"/>
            <a:chOff x="192" y="2208"/>
            <a:chExt cx="2496" cy="790"/>
          </a:xfrm>
        </p:grpSpPr>
        <p:grpSp>
          <p:nvGrpSpPr>
            <p:cNvPr id="114695" name="Group 7"/>
            <p:cNvGrpSpPr>
              <a:grpSpLocks/>
            </p:cNvGrpSpPr>
            <p:nvPr/>
          </p:nvGrpSpPr>
          <p:grpSpPr bwMode="auto">
            <a:xfrm>
              <a:off x="1008" y="2208"/>
              <a:ext cx="1680" cy="790"/>
              <a:chOff x="2064" y="2304"/>
              <a:chExt cx="1680" cy="790"/>
            </a:xfrm>
          </p:grpSpPr>
          <p:sp>
            <p:nvSpPr>
              <p:cNvPr id="114696" name="Line 8"/>
              <p:cNvSpPr>
                <a:spLocks noChangeShapeType="1"/>
              </p:cNvSpPr>
              <p:nvPr/>
            </p:nvSpPr>
            <p:spPr bwMode="auto">
              <a:xfrm flipH="1" flipV="1">
                <a:off x="2325" y="2304"/>
                <a:ext cx="4" cy="5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7" name="Line 9"/>
              <p:cNvSpPr>
                <a:spLocks noChangeShapeType="1"/>
              </p:cNvSpPr>
              <p:nvPr/>
            </p:nvSpPr>
            <p:spPr bwMode="auto">
              <a:xfrm flipV="1">
                <a:off x="2329" y="2827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8" name="Text Box 10"/>
              <p:cNvSpPr txBox="1">
                <a:spLocks noChangeArrowheads="1"/>
              </p:cNvSpPr>
              <p:nvPr/>
            </p:nvSpPr>
            <p:spPr bwMode="auto">
              <a:xfrm>
                <a:off x="2064" y="2320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4699" name="Text Box 11"/>
              <p:cNvSpPr txBox="1">
                <a:spLocks noChangeArrowheads="1"/>
              </p:cNvSpPr>
              <p:nvPr/>
            </p:nvSpPr>
            <p:spPr bwMode="auto">
              <a:xfrm>
                <a:off x="3523" y="2915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4700" name="Oval 12"/>
              <p:cNvSpPr>
                <a:spLocks noChangeArrowheads="1"/>
              </p:cNvSpPr>
              <p:nvPr/>
            </p:nvSpPr>
            <p:spPr bwMode="auto">
              <a:xfrm>
                <a:off x="228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1" name="Oval 13"/>
              <p:cNvSpPr>
                <a:spLocks noChangeArrowheads="1"/>
              </p:cNvSpPr>
              <p:nvPr/>
            </p:nvSpPr>
            <p:spPr bwMode="auto">
              <a:xfrm>
                <a:off x="245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2" name="Oval 14"/>
              <p:cNvSpPr>
                <a:spLocks noChangeArrowheads="1"/>
              </p:cNvSpPr>
              <p:nvPr/>
            </p:nvSpPr>
            <p:spPr bwMode="auto">
              <a:xfrm>
                <a:off x="2626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3" name="Oval 15"/>
              <p:cNvSpPr>
                <a:spLocks noChangeArrowheads="1"/>
              </p:cNvSpPr>
              <p:nvPr/>
            </p:nvSpPr>
            <p:spPr bwMode="auto">
              <a:xfrm>
                <a:off x="2796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4" name="Oval 16"/>
              <p:cNvSpPr>
                <a:spLocks noChangeArrowheads="1"/>
              </p:cNvSpPr>
              <p:nvPr/>
            </p:nvSpPr>
            <p:spPr bwMode="auto">
              <a:xfrm>
                <a:off x="2967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5" name="Oval 17"/>
              <p:cNvSpPr>
                <a:spLocks noChangeArrowheads="1"/>
              </p:cNvSpPr>
              <p:nvPr/>
            </p:nvSpPr>
            <p:spPr bwMode="auto">
              <a:xfrm>
                <a:off x="3138" y="2781"/>
                <a:ext cx="84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6" name="Oval 18"/>
              <p:cNvSpPr>
                <a:spLocks noChangeArrowheads="1"/>
              </p:cNvSpPr>
              <p:nvPr/>
            </p:nvSpPr>
            <p:spPr bwMode="auto">
              <a:xfrm>
                <a:off x="330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7" name="Oval 19"/>
              <p:cNvSpPr>
                <a:spLocks noChangeArrowheads="1"/>
              </p:cNvSpPr>
              <p:nvPr/>
            </p:nvSpPr>
            <p:spPr bwMode="auto">
              <a:xfrm>
                <a:off x="347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8" name="Oval 20"/>
              <p:cNvSpPr>
                <a:spLocks noChangeArrowheads="1"/>
              </p:cNvSpPr>
              <p:nvPr/>
            </p:nvSpPr>
            <p:spPr bwMode="auto">
              <a:xfrm>
                <a:off x="228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9" name="Oval 21"/>
              <p:cNvSpPr>
                <a:spLocks noChangeArrowheads="1"/>
              </p:cNvSpPr>
              <p:nvPr/>
            </p:nvSpPr>
            <p:spPr bwMode="auto">
              <a:xfrm>
                <a:off x="245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0" name="Oval 22"/>
              <p:cNvSpPr>
                <a:spLocks noChangeArrowheads="1"/>
              </p:cNvSpPr>
              <p:nvPr/>
            </p:nvSpPr>
            <p:spPr bwMode="auto">
              <a:xfrm>
                <a:off x="2626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1" name="Oval 23"/>
              <p:cNvSpPr>
                <a:spLocks noChangeArrowheads="1"/>
              </p:cNvSpPr>
              <p:nvPr/>
            </p:nvSpPr>
            <p:spPr bwMode="auto">
              <a:xfrm>
                <a:off x="2796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2" name="Oval 24"/>
              <p:cNvSpPr>
                <a:spLocks noChangeArrowheads="1"/>
              </p:cNvSpPr>
              <p:nvPr/>
            </p:nvSpPr>
            <p:spPr bwMode="auto">
              <a:xfrm>
                <a:off x="2967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3" name="Oval 25"/>
              <p:cNvSpPr>
                <a:spLocks noChangeArrowheads="1"/>
              </p:cNvSpPr>
              <p:nvPr/>
            </p:nvSpPr>
            <p:spPr bwMode="auto">
              <a:xfrm>
                <a:off x="3138" y="2611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4" name="Oval 26"/>
              <p:cNvSpPr>
                <a:spLocks noChangeArrowheads="1"/>
              </p:cNvSpPr>
              <p:nvPr/>
            </p:nvSpPr>
            <p:spPr bwMode="auto">
              <a:xfrm>
                <a:off x="330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5" name="Oval 27"/>
              <p:cNvSpPr>
                <a:spLocks noChangeArrowheads="1"/>
              </p:cNvSpPr>
              <p:nvPr/>
            </p:nvSpPr>
            <p:spPr bwMode="auto">
              <a:xfrm>
                <a:off x="347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6" name="Oval 28"/>
              <p:cNvSpPr>
                <a:spLocks noChangeArrowheads="1"/>
              </p:cNvSpPr>
              <p:nvPr/>
            </p:nvSpPr>
            <p:spPr bwMode="auto">
              <a:xfrm>
                <a:off x="228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7" name="Oval 29"/>
              <p:cNvSpPr>
                <a:spLocks noChangeArrowheads="1"/>
              </p:cNvSpPr>
              <p:nvPr/>
            </p:nvSpPr>
            <p:spPr bwMode="auto">
              <a:xfrm>
                <a:off x="245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8" name="Oval 30"/>
              <p:cNvSpPr>
                <a:spLocks noChangeArrowheads="1"/>
              </p:cNvSpPr>
              <p:nvPr/>
            </p:nvSpPr>
            <p:spPr bwMode="auto">
              <a:xfrm>
                <a:off x="2626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9" name="Oval 31"/>
              <p:cNvSpPr>
                <a:spLocks noChangeArrowheads="1"/>
              </p:cNvSpPr>
              <p:nvPr/>
            </p:nvSpPr>
            <p:spPr bwMode="auto">
              <a:xfrm>
                <a:off x="2796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0" name="Oval 32"/>
              <p:cNvSpPr>
                <a:spLocks noChangeArrowheads="1"/>
              </p:cNvSpPr>
              <p:nvPr/>
            </p:nvSpPr>
            <p:spPr bwMode="auto">
              <a:xfrm>
                <a:off x="2967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1" name="Oval 33"/>
              <p:cNvSpPr>
                <a:spLocks noChangeArrowheads="1"/>
              </p:cNvSpPr>
              <p:nvPr/>
            </p:nvSpPr>
            <p:spPr bwMode="auto">
              <a:xfrm>
                <a:off x="3138" y="2441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2" name="Oval 34"/>
              <p:cNvSpPr>
                <a:spLocks noChangeArrowheads="1"/>
              </p:cNvSpPr>
              <p:nvPr/>
            </p:nvSpPr>
            <p:spPr bwMode="auto">
              <a:xfrm>
                <a:off x="330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3" name="Oval 35"/>
              <p:cNvSpPr>
                <a:spLocks noChangeArrowheads="1"/>
              </p:cNvSpPr>
              <p:nvPr/>
            </p:nvSpPr>
            <p:spPr bwMode="auto">
              <a:xfrm>
                <a:off x="347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24" name="Text Box 36"/>
            <p:cNvSpPr txBox="1">
              <a:spLocks noChangeArrowheads="1"/>
            </p:cNvSpPr>
            <p:nvPr/>
          </p:nvSpPr>
          <p:spPr bwMode="auto">
            <a:xfrm>
              <a:off x="192" y="2400"/>
              <a:ext cx="8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B[j+1][0]</a:t>
              </a:r>
            </a:p>
          </p:txBody>
        </p:sp>
      </p:grpSp>
      <p:sp>
        <p:nvSpPr>
          <p:cNvPr id="114728" name="Line 40"/>
          <p:cNvSpPr>
            <a:spLocks noChangeShapeType="1"/>
          </p:cNvSpPr>
          <p:nvPr/>
        </p:nvSpPr>
        <p:spPr bwMode="auto">
          <a:xfrm flipH="1" flipV="1">
            <a:off x="6510338" y="3429000"/>
            <a:ext cx="6350" cy="830263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9" name="Line 41"/>
          <p:cNvSpPr>
            <a:spLocks noChangeShapeType="1"/>
          </p:cNvSpPr>
          <p:nvPr/>
        </p:nvSpPr>
        <p:spPr bwMode="auto">
          <a:xfrm flipV="1">
            <a:off x="6516688" y="4259263"/>
            <a:ext cx="2246312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6096000" y="3454400"/>
            <a:ext cx="2682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8412163" y="4398963"/>
            <a:ext cx="26828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j</a:t>
            </a:r>
            <a:endParaRPr lang="en-US" sz="180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14732" name="Oval 44"/>
          <p:cNvSpPr>
            <a:spLocks noChangeArrowheads="1"/>
          </p:cNvSpPr>
          <p:nvPr/>
        </p:nvSpPr>
        <p:spPr bwMode="auto">
          <a:xfrm>
            <a:off x="6446838" y="4186238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33" name="Oval 45"/>
          <p:cNvSpPr>
            <a:spLocks noChangeArrowheads="1"/>
          </p:cNvSpPr>
          <p:nvPr/>
        </p:nvSpPr>
        <p:spPr bwMode="auto">
          <a:xfrm>
            <a:off x="6716713" y="4186238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Oval 46"/>
          <p:cNvSpPr>
            <a:spLocks noChangeArrowheads="1"/>
          </p:cNvSpPr>
          <p:nvPr/>
        </p:nvSpPr>
        <p:spPr bwMode="auto">
          <a:xfrm>
            <a:off x="6988175" y="4186238"/>
            <a:ext cx="134938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35" name="Oval 47"/>
          <p:cNvSpPr>
            <a:spLocks noChangeArrowheads="1"/>
          </p:cNvSpPr>
          <p:nvPr/>
        </p:nvSpPr>
        <p:spPr bwMode="auto">
          <a:xfrm>
            <a:off x="7258050" y="4186238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0" name="Oval 52"/>
          <p:cNvSpPr>
            <a:spLocks noChangeArrowheads="1"/>
          </p:cNvSpPr>
          <p:nvPr/>
        </p:nvSpPr>
        <p:spPr bwMode="auto">
          <a:xfrm>
            <a:off x="6446838" y="3916363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1" name="Oval 53"/>
          <p:cNvSpPr>
            <a:spLocks noChangeArrowheads="1"/>
          </p:cNvSpPr>
          <p:nvPr/>
        </p:nvSpPr>
        <p:spPr bwMode="auto">
          <a:xfrm>
            <a:off x="6716713" y="3916363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2" name="Oval 54"/>
          <p:cNvSpPr>
            <a:spLocks noChangeArrowheads="1"/>
          </p:cNvSpPr>
          <p:nvPr/>
        </p:nvSpPr>
        <p:spPr bwMode="auto">
          <a:xfrm>
            <a:off x="6988175" y="3916363"/>
            <a:ext cx="134938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3" name="Oval 55"/>
          <p:cNvSpPr>
            <a:spLocks noChangeArrowheads="1"/>
          </p:cNvSpPr>
          <p:nvPr/>
        </p:nvSpPr>
        <p:spPr bwMode="auto">
          <a:xfrm>
            <a:off x="7258050" y="3916363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8" name="Oval 60"/>
          <p:cNvSpPr>
            <a:spLocks noChangeArrowheads="1"/>
          </p:cNvSpPr>
          <p:nvPr/>
        </p:nvSpPr>
        <p:spPr bwMode="auto">
          <a:xfrm>
            <a:off x="6446838" y="3646488"/>
            <a:ext cx="136525" cy="1349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9" name="Oval 61"/>
          <p:cNvSpPr>
            <a:spLocks noChangeArrowheads="1"/>
          </p:cNvSpPr>
          <p:nvPr/>
        </p:nvSpPr>
        <p:spPr bwMode="auto">
          <a:xfrm>
            <a:off x="6716713" y="3646488"/>
            <a:ext cx="136525" cy="1349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50" name="Oval 62"/>
          <p:cNvSpPr>
            <a:spLocks noChangeArrowheads="1"/>
          </p:cNvSpPr>
          <p:nvPr/>
        </p:nvSpPr>
        <p:spPr bwMode="auto">
          <a:xfrm>
            <a:off x="6988175" y="3646488"/>
            <a:ext cx="134938" cy="1349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51" name="Oval 63"/>
          <p:cNvSpPr>
            <a:spLocks noChangeArrowheads="1"/>
          </p:cNvSpPr>
          <p:nvPr/>
        </p:nvSpPr>
        <p:spPr bwMode="auto">
          <a:xfrm>
            <a:off x="7258050" y="3646488"/>
            <a:ext cx="136525" cy="1349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57" name="Group 69"/>
          <p:cNvGrpSpPr>
            <a:grpSpLocks/>
          </p:cNvGrpSpPr>
          <p:nvPr/>
        </p:nvGrpSpPr>
        <p:grpSpPr bwMode="auto">
          <a:xfrm>
            <a:off x="7664450" y="3646488"/>
            <a:ext cx="946150" cy="676275"/>
            <a:chOff x="4743" y="2297"/>
            <a:chExt cx="596" cy="426"/>
          </a:xfrm>
        </p:grpSpPr>
        <p:sp>
          <p:nvSpPr>
            <p:cNvPr id="114736" name="Oval 48"/>
            <p:cNvSpPr>
              <a:spLocks noChangeArrowheads="1"/>
            </p:cNvSpPr>
            <p:nvPr/>
          </p:nvSpPr>
          <p:spPr bwMode="auto">
            <a:xfrm>
              <a:off x="4743" y="263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7" name="Oval 49"/>
            <p:cNvSpPr>
              <a:spLocks noChangeArrowheads="1"/>
            </p:cNvSpPr>
            <p:nvPr/>
          </p:nvSpPr>
          <p:spPr bwMode="auto">
            <a:xfrm>
              <a:off x="4914" y="2637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8" name="Oval 50"/>
            <p:cNvSpPr>
              <a:spLocks noChangeArrowheads="1"/>
            </p:cNvSpPr>
            <p:nvPr/>
          </p:nvSpPr>
          <p:spPr bwMode="auto">
            <a:xfrm>
              <a:off x="5084" y="263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9" name="Oval 51"/>
            <p:cNvSpPr>
              <a:spLocks noChangeArrowheads="1"/>
            </p:cNvSpPr>
            <p:nvPr/>
          </p:nvSpPr>
          <p:spPr bwMode="auto">
            <a:xfrm>
              <a:off x="5254" y="263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4" name="Oval 56"/>
            <p:cNvSpPr>
              <a:spLocks noChangeArrowheads="1"/>
            </p:cNvSpPr>
            <p:nvPr/>
          </p:nvSpPr>
          <p:spPr bwMode="auto">
            <a:xfrm>
              <a:off x="4743" y="246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5" name="Oval 57"/>
            <p:cNvSpPr>
              <a:spLocks noChangeArrowheads="1"/>
            </p:cNvSpPr>
            <p:nvPr/>
          </p:nvSpPr>
          <p:spPr bwMode="auto">
            <a:xfrm>
              <a:off x="4914" y="2467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6" name="Oval 58"/>
            <p:cNvSpPr>
              <a:spLocks noChangeArrowheads="1"/>
            </p:cNvSpPr>
            <p:nvPr/>
          </p:nvSpPr>
          <p:spPr bwMode="auto">
            <a:xfrm>
              <a:off x="5084" y="246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7" name="Oval 59"/>
            <p:cNvSpPr>
              <a:spLocks noChangeArrowheads="1"/>
            </p:cNvSpPr>
            <p:nvPr/>
          </p:nvSpPr>
          <p:spPr bwMode="auto">
            <a:xfrm>
              <a:off x="5254" y="246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2" name="Oval 64"/>
            <p:cNvSpPr>
              <a:spLocks noChangeArrowheads="1"/>
            </p:cNvSpPr>
            <p:nvPr/>
          </p:nvSpPr>
          <p:spPr bwMode="auto">
            <a:xfrm>
              <a:off x="4743" y="229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3" name="Oval 65"/>
            <p:cNvSpPr>
              <a:spLocks noChangeArrowheads="1"/>
            </p:cNvSpPr>
            <p:nvPr/>
          </p:nvSpPr>
          <p:spPr bwMode="auto">
            <a:xfrm>
              <a:off x="4914" y="2297"/>
              <a:ext cx="84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4" name="Oval 66"/>
            <p:cNvSpPr>
              <a:spLocks noChangeArrowheads="1"/>
            </p:cNvSpPr>
            <p:nvPr/>
          </p:nvSpPr>
          <p:spPr bwMode="auto">
            <a:xfrm>
              <a:off x="5084" y="229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5" name="Oval 67"/>
            <p:cNvSpPr>
              <a:spLocks noChangeArrowheads="1"/>
            </p:cNvSpPr>
            <p:nvPr/>
          </p:nvSpPr>
          <p:spPr bwMode="auto">
            <a:xfrm>
              <a:off x="5254" y="229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56" name="Text Box 68"/>
          <p:cNvSpPr txBox="1">
            <a:spLocks noChangeArrowheads="1"/>
          </p:cNvSpPr>
          <p:nvPr/>
        </p:nvSpPr>
        <p:spPr bwMode="auto">
          <a:xfrm>
            <a:off x="4800600" y="3733800"/>
            <a:ext cx="1412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B[j+1][0]</a:t>
            </a:r>
          </a:p>
        </p:txBody>
      </p:sp>
      <p:grpSp>
        <p:nvGrpSpPr>
          <p:cNvPr id="114762" name="Group 74"/>
          <p:cNvGrpSpPr>
            <a:grpSpLocks/>
          </p:cNvGrpSpPr>
          <p:nvPr/>
        </p:nvGrpSpPr>
        <p:grpSpPr bwMode="auto">
          <a:xfrm>
            <a:off x="7467600" y="3581400"/>
            <a:ext cx="152400" cy="762000"/>
            <a:chOff x="4704" y="2208"/>
            <a:chExt cx="96" cy="480"/>
          </a:xfrm>
        </p:grpSpPr>
        <p:sp>
          <p:nvSpPr>
            <p:cNvPr id="114760" name="Freeform 72"/>
            <p:cNvSpPr>
              <a:spLocks/>
            </p:cNvSpPr>
            <p:nvPr/>
          </p:nvSpPr>
          <p:spPr bwMode="auto">
            <a:xfrm>
              <a:off x="4744" y="2208"/>
              <a:ext cx="56" cy="48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8"/>
                </a:cxn>
                <a:cxn ang="0">
                  <a:pos x="56" y="192"/>
                </a:cxn>
                <a:cxn ang="0">
                  <a:pos x="8" y="288"/>
                </a:cxn>
                <a:cxn ang="0">
                  <a:pos x="56" y="480"/>
                </a:cxn>
              </a:cxnLst>
              <a:rect l="0" t="0" r="r" b="b"/>
              <a:pathLst>
                <a:path w="56" h="480">
                  <a:moveTo>
                    <a:pt x="8" y="0"/>
                  </a:moveTo>
                  <a:cubicBezTo>
                    <a:pt x="4" y="8"/>
                    <a:pt x="0" y="16"/>
                    <a:pt x="8" y="48"/>
                  </a:cubicBezTo>
                  <a:cubicBezTo>
                    <a:pt x="16" y="80"/>
                    <a:pt x="56" y="152"/>
                    <a:pt x="56" y="192"/>
                  </a:cubicBezTo>
                  <a:cubicBezTo>
                    <a:pt x="56" y="232"/>
                    <a:pt x="8" y="240"/>
                    <a:pt x="8" y="288"/>
                  </a:cubicBezTo>
                  <a:cubicBezTo>
                    <a:pt x="8" y="336"/>
                    <a:pt x="32" y="40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61" name="Freeform 73"/>
            <p:cNvSpPr>
              <a:spLocks/>
            </p:cNvSpPr>
            <p:nvPr/>
          </p:nvSpPr>
          <p:spPr bwMode="auto">
            <a:xfrm>
              <a:off x="4704" y="2208"/>
              <a:ext cx="56" cy="48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8"/>
                </a:cxn>
                <a:cxn ang="0">
                  <a:pos x="56" y="192"/>
                </a:cxn>
                <a:cxn ang="0">
                  <a:pos x="8" y="288"/>
                </a:cxn>
                <a:cxn ang="0">
                  <a:pos x="56" y="480"/>
                </a:cxn>
              </a:cxnLst>
              <a:rect l="0" t="0" r="r" b="b"/>
              <a:pathLst>
                <a:path w="56" h="480">
                  <a:moveTo>
                    <a:pt x="8" y="0"/>
                  </a:moveTo>
                  <a:cubicBezTo>
                    <a:pt x="4" y="8"/>
                    <a:pt x="0" y="16"/>
                    <a:pt x="8" y="48"/>
                  </a:cubicBezTo>
                  <a:cubicBezTo>
                    <a:pt x="16" y="80"/>
                    <a:pt x="56" y="152"/>
                    <a:pt x="56" y="192"/>
                  </a:cubicBezTo>
                  <a:cubicBezTo>
                    <a:pt x="56" y="232"/>
                    <a:pt x="8" y="240"/>
                    <a:pt x="8" y="288"/>
                  </a:cubicBezTo>
                  <a:cubicBezTo>
                    <a:pt x="8" y="336"/>
                    <a:pt x="32" y="40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63" name="Text Box 75"/>
          <p:cNvSpPr txBox="1">
            <a:spLocks noChangeArrowheads="1"/>
          </p:cNvSpPr>
          <p:nvPr/>
        </p:nvSpPr>
        <p:spPr bwMode="auto">
          <a:xfrm>
            <a:off x="715963" y="4665663"/>
            <a:ext cx="3475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u="sng">
                <a:solidFill>
                  <a:srgbClr val="0000CC"/>
                </a:solidFill>
                <a:latin typeface="Comic Sans MS" pitchFamily="66" charset="0"/>
              </a:rPr>
              <a:t>Localized:</a:t>
            </a:r>
            <a:r>
              <a:rPr lang="en-US" sz="2000">
                <a:latin typeface="Comic Sans MS" pitchFamily="66" charset="0"/>
              </a:rPr>
              <a:t> both i and j loops</a:t>
            </a:r>
          </a:p>
          <a:p>
            <a:pPr algn="ctr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(i.e. </a:t>
            </a:r>
            <a:r>
              <a:rPr lang="en-US" sz="2000">
                <a:solidFill>
                  <a:srgbClr val="0000CC"/>
                </a:solidFill>
                <a:latin typeface="Comic Sans MS" pitchFamily="66" charset="0"/>
              </a:rPr>
              <a:t>span{(1,0),(0,1)}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114764" name="Line 76"/>
          <p:cNvSpPr>
            <a:spLocks noChangeShapeType="1"/>
          </p:cNvSpPr>
          <p:nvPr/>
        </p:nvSpPr>
        <p:spPr bwMode="auto">
          <a:xfrm>
            <a:off x="4572000" y="23622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65" name="Text Box 77"/>
          <p:cNvSpPr txBox="1">
            <a:spLocks noChangeArrowheads="1"/>
          </p:cNvSpPr>
          <p:nvPr/>
        </p:nvSpPr>
        <p:spPr bwMode="auto">
          <a:xfrm>
            <a:off x="5357813" y="4665663"/>
            <a:ext cx="2633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u="sng">
                <a:solidFill>
                  <a:srgbClr val="0000CC"/>
                </a:solidFill>
                <a:latin typeface="Comic Sans MS" pitchFamily="66" charset="0"/>
              </a:rPr>
              <a:t>Localized:</a:t>
            </a:r>
            <a:r>
              <a:rPr lang="en-US" sz="2000">
                <a:latin typeface="Comic Sans MS" pitchFamily="66" charset="0"/>
              </a:rPr>
              <a:t> j loop only</a:t>
            </a:r>
          </a:p>
          <a:p>
            <a:pPr algn="ctr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(i.e. </a:t>
            </a:r>
            <a:r>
              <a:rPr lang="en-US" sz="2000">
                <a:solidFill>
                  <a:srgbClr val="0000CC"/>
                </a:solidFill>
                <a:latin typeface="Comic Sans MS" pitchFamily="66" charset="0"/>
              </a:rPr>
              <a:t>span{(0,1)}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C49186-6CB6-4106-ACB9-ABBFF190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577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Locality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00CC"/>
                </a:solidFill>
              </a:rPr>
              <a:t>Reuse</a:t>
            </a:r>
            <a:r>
              <a:rPr lang="en-US" sz="1800" dirty="0"/>
              <a:t> Vector Space </a:t>
            </a:r>
            <a:r>
              <a:rPr lang="en-US" sz="1800" b="1" dirty="0">
                <a:latin typeface="cmsy10" pitchFamily="34" charset="0"/>
                <a:sym typeface="Symbol"/>
              </a:rPr>
              <a:t>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CC"/>
                </a:solidFill>
              </a:rPr>
              <a:t>Localized</a:t>
            </a:r>
            <a:r>
              <a:rPr lang="en-US" sz="1800" dirty="0"/>
              <a:t> Vector Space </a:t>
            </a:r>
            <a:r>
              <a:rPr lang="en-US" sz="1800" b="1" dirty="0">
                <a:latin typeface="cmsy10" pitchFamily="34" charset="0"/>
                <a:sym typeface="Symbol"/>
              </a:rPr>
              <a:t>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CC"/>
                </a:solidFill>
              </a:rPr>
              <a:t>Locality</a:t>
            </a:r>
            <a:r>
              <a:rPr lang="en-US" sz="1800" dirty="0"/>
              <a:t> Vector Space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1800" u="sng" dirty="0"/>
              <a:t>Example</a:t>
            </a:r>
            <a:r>
              <a:rPr lang="en-US" sz="1800" dirty="0"/>
              <a:t>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CC"/>
                </a:solidFill>
              </a:rPr>
              <a:t>If both loops are localized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span{(1,0)} </a:t>
            </a:r>
            <a:r>
              <a:rPr lang="en-US" sz="2000" b="1" dirty="0">
                <a:latin typeface="cmsy10" pitchFamily="34" charset="0"/>
                <a:sym typeface="Symbol"/>
              </a:rPr>
              <a:t></a:t>
            </a:r>
            <a:r>
              <a:rPr lang="en-US" sz="2000" dirty="0"/>
              <a:t> span{(1,0),(0,1)} </a:t>
            </a:r>
            <a:r>
              <a:rPr lang="en-US" sz="2000" b="1" dirty="0">
                <a:latin typeface="cmsy10" pitchFamily="34" charset="0"/>
                <a:sym typeface="Symbol"/>
              </a:rPr>
              <a:t></a:t>
            </a:r>
            <a:r>
              <a:rPr lang="en-US" sz="2000" dirty="0"/>
              <a:t> span{(1,0)}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i.e. temporal reuse </a:t>
            </a:r>
            <a:r>
              <a:rPr lang="en-US" sz="2000" i="1" dirty="0"/>
              <a:t>does</a:t>
            </a:r>
            <a:r>
              <a:rPr lang="en-US" sz="2000" dirty="0"/>
              <a:t> result in </a:t>
            </a:r>
            <a:r>
              <a:rPr lang="en-US" sz="2000" dirty="0">
                <a:solidFill>
                  <a:srgbClr val="CC0066"/>
                </a:solidFill>
              </a:rPr>
              <a:t>temporal locality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CC"/>
                </a:solidFill>
              </a:rPr>
              <a:t>If only the innermost loop is localized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span{(1,0)} </a:t>
            </a:r>
            <a:r>
              <a:rPr lang="en-US" sz="2000" b="1" dirty="0">
                <a:latin typeface="cmsy10" pitchFamily="34" charset="0"/>
                <a:sym typeface="Symbol"/>
              </a:rPr>
              <a:t></a:t>
            </a:r>
            <a:r>
              <a:rPr lang="en-US" sz="2000" dirty="0"/>
              <a:t> span{(0,1)} </a:t>
            </a:r>
            <a:r>
              <a:rPr lang="en-US" sz="2000" b="1" dirty="0">
                <a:latin typeface="cmsy10" pitchFamily="34" charset="0"/>
                <a:sym typeface="Symbol"/>
              </a:rPr>
              <a:t></a:t>
            </a:r>
            <a:r>
              <a:rPr lang="en-US" sz="2000" dirty="0"/>
              <a:t> span{}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i.e. </a:t>
            </a:r>
            <a:r>
              <a:rPr lang="en-US" sz="2000" dirty="0">
                <a:solidFill>
                  <a:srgbClr val="CC0066"/>
                </a:solidFill>
              </a:rPr>
              <a:t>no temporal locality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2362200"/>
            <a:ext cx="5486400" cy="838200"/>
            <a:chOff x="2209800" y="2362200"/>
            <a:chExt cx="5486400" cy="838200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2209800" y="2362200"/>
              <a:ext cx="54864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800" b="1" dirty="0">
                  <a:latin typeface="Courier New" pitchFamily="49" charset="0"/>
                </a:rPr>
                <a:t>for </a:t>
              </a:r>
              <a:r>
                <a:rPr 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</a:t>
              </a:r>
              <a:r>
                <a:rPr lang="en-US" sz="1800" b="1" dirty="0">
                  <a:latin typeface="Courier New" pitchFamily="49" charset="0"/>
                </a:rPr>
                <a:t> = 0 to 2</a:t>
              </a:r>
            </a:p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800" b="1" dirty="0">
                  <a:latin typeface="Courier New" pitchFamily="49" charset="0"/>
                </a:rPr>
                <a:t>	for </a:t>
              </a:r>
              <a:r>
                <a:rPr lang="en-US" sz="1800" b="1" dirty="0">
                  <a:solidFill>
                    <a:schemeClr val="tx2"/>
                  </a:solidFill>
                  <a:latin typeface="Courier New" pitchFamily="49" charset="0"/>
                </a:rPr>
                <a:t>j</a:t>
              </a:r>
              <a:r>
                <a:rPr lang="en-US" sz="1800" b="1" dirty="0">
                  <a:latin typeface="Courier New" pitchFamily="49" charset="0"/>
                </a:rPr>
                <a:t> = 0 to 100</a:t>
              </a:r>
            </a:p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800" b="1" dirty="0">
                  <a:latin typeface="Courier New" pitchFamily="49" charset="0"/>
                </a:rPr>
                <a:t>			A[</a:t>
              </a:r>
              <a:r>
                <a:rPr lang="en-US" sz="1800" b="1" dirty="0" err="1">
                  <a:latin typeface="Courier New" pitchFamily="49" charset="0"/>
                </a:rPr>
                <a:t>i</a:t>
              </a:r>
              <a:r>
                <a:rPr lang="en-US" sz="1800" b="1" dirty="0">
                  <a:latin typeface="Courier New" pitchFamily="49" charset="0"/>
                </a:rPr>
                <a:t>][j] = B[j][0] + B[j+1][0];</a:t>
              </a:r>
            </a:p>
          </p:txBody>
        </p:sp>
        <p:sp>
          <p:nvSpPr>
            <p:cNvPr id="115717" name="Line 5"/>
            <p:cNvSpPr>
              <a:spLocks noChangeShapeType="1"/>
            </p:cNvSpPr>
            <p:nvPr/>
          </p:nvSpPr>
          <p:spPr bwMode="auto">
            <a:xfrm flipH="1">
              <a:off x="5943600" y="2590800"/>
              <a:ext cx="457200" cy="38100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B1DC3-D90D-4C5A-B6D3-A1B0FA73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2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Memory Optimizations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6451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>
            <a:extLst>
              <a:ext uri="{FF2B5EF4-FFF2-40B4-BE49-F238E27FC236}">
                <a16:creationId xmlns:a16="http://schemas.microsoft.com/office/drawing/2014/main" id="{A3E31A6B-8FEE-4C9C-8F10-98CC93E3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28575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 in a Modern System</a:t>
            </a:r>
          </a:p>
        </p:txBody>
      </p:sp>
      <p:sp>
        <p:nvSpPr>
          <p:cNvPr id="169986" name="Content Placeholder 2">
            <a:extLst>
              <a:ext uri="{FF2B5EF4-FFF2-40B4-BE49-F238E27FC236}">
                <a16:creationId xmlns:a16="http://schemas.microsoft.com/office/drawing/2014/main" id="{079F7880-9391-4440-92AB-5BBAD1DB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9987" name="Slide Number Placeholder 3">
            <a:extLst>
              <a:ext uri="{FF2B5EF4-FFF2-40B4-BE49-F238E27FC236}">
                <a16:creationId xmlns:a16="http://schemas.microsoft.com/office/drawing/2014/main" id="{EA7FC6E2-6F7E-43B4-AAD0-7BBB82915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CC971B-EC70-4DCA-A1A3-43C97CFB1AD7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69988" name="Content Placeholder 6" descr="barcelona-die-photo-color.jpg">
            <a:extLst>
              <a:ext uri="{FF2B5EF4-FFF2-40B4-BE49-F238E27FC236}">
                <a16:creationId xmlns:a16="http://schemas.microsoft.com/office/drawing/2014/main" id="{FAE0BE63-4FCD-4B4B-8841-1FADC7BCD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108075"/>
            <a:ext cx="48768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9" name="Rounded Rectangle 33">
            <a:extLst>
              <a:ext uri="{FF2B5EF4-FFF2-40B4-BE49-F238E27FC236}">
                <a16:creationId xmlns:a16="http://schemas.microsoft.com/office/drawing/2014/main" id="{467BBFDE-871E-448F-88DC-AE39F691D89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13225" y="184467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0" name="TextBox 34">
            <a:extLst>
              <a:ext uri="{FF2B5EF4-FFF2-40B4-BE49-F238E27FC236}">
                <a16:creationId xmlns:a16="http://schemas.microsoft.com/office/drawing/2014/main" id="{E15D6B8C-5187-4E6F-A48A-BD879352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262188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1</a:t>
            </a:r>
          </a:p>
        </p:txBody>
      </p:sp>
      <p:sp>
        <p:nvSpPr>
          <p:cNvPr id="169991" name="Rectangle 35">
            <a:extLst>
              <a:ext uri="{FF2B5EF4-FFF2-40B4-BE49-F238E27FC236}">
                <a16:creationId xmlns:a16="http://schemas.microsoft.com/office/drawing/2014/main" id="{DA1C7041-8B96-433D-A698-394CE9744B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0519" y="2235994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2" name="TextBox 36">
            <a:extLst>
              <a:ext uri="{FF2B5EF4-FFF2-40B4-BE49-F238E27FC236}">
                <a16:creationId xmlns:a16="http://schemas.microsoft.com/office/drawing/2014/main" id="{8DB38AAB-4533-4029-BC76-142E7CC5DF8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0206" y="2275682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0</a:t>
            </a:r>
          </a:p>
        </p:txBody>
      </p:sp>
      <p:sp>
        <p:nvSpPr>
          <p:cNvPr id="169993" name="Rectangle 37">
            <a:extLst>
              <a:ext uri="{FF2B5EF4-FFF2-40B4-BE49-F238E27FC236}">
                <a16:creationId xmlns:a16="http://schemas.microsoft.com/office/drawing/2014/main" id="{D9BCE531-9C13-4D62-8AF3-2D7B48859CE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68325" y="3127375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4" name="TextBox 38">
            <a:extLst>
              <a:ext uri="{FF2B5EF4-FFF2-40B4-BE49-F238E27FC236}">
                <a16:creationId xmlns:a16="http://schemas.microsoft.com/office/drawing/2014/main" id="{6853EBCC-55C8-418A-8C1B-CC55EFE0D55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46063" y="3244850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SHARED L3 CACHE</a:t>
            </a:r>
          </a:p>
        </p:txBody>
      </p:sp>
      <p:sp>
        <p:nvSpPr>
          <p:cNvPr id="169995" name="Rectangle 39">
            <a:extLst>
              <a:ext uri="{FF2B5EF4-FFF2-40B4-BE49-F238E27FC236}">
                <a16:creationId xmlns:a16="http://schemas.microsoft.com/office/drawing/2014/main" id="{6DF18FC9-C6FB-4817-B627-4D4EE6EE7C9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3138" y="3259137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6" name="TextBox 40">
            <a:extLst>
              <a:ext uri="{FF2B5EF4-FFF2-40B4-BE49-F238E27FC236}">
                <a16:creationId xmlns:a16="http://schemas.microsoft.com/office/drawing/2014/main" id="{25AF1937-0A67-4C81-B552-0798E91218B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415632" y="3247231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DRAM INTERFACE</a:t>
            </a:r>
          </a:p>
        </p:txBody>
      </p:sp>
      <p:pic>
        <p:nvPicPr>
          <p:cNvPr id="169997" name="Picture 37" descr="samsung-dimm-better.jpg">
            <a:extLst>
              <a:ext uri="{FF2B5EF4-FFF2-40B4-BE49-F238E27FC236}">
                <a16:creationId xmlns:a16="http://schemas.microsoft.com/office/drawing/2014/main" id="{13140E01-F6BB-4CD0-8D27-83B2B13502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919163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8" name="Rounded Rectangle 42">
            <a:extLst>
              <a:ext uri="{FF2B5EF4-FFF2-40B4-BE49-F238E27FC236}">
                <a16:creationId xmlns:a16="http://schemas.microsoft.com/office/drawing/2014/main" id="{CAAC2B76-662B-42F0-A3C7-5D9ABAA6536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04219" y="1835944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9" name="TextBox 43">
            <a:extLst>
              <a:ext uri="{FF2B5EF4-FFF2-40B4-BE49-F238E27FC236}">
                <a16:creationId xmlns:a16="http://schemas.microsoft.com/office/drawing/2014/main" id="{97F4B195-7BF8-4CDF-B016-C97C0796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254250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0</a:t>
            </a:r>
          </a:p>
        </p:txBody>
      </p:sp>
      <p:sp>
        <p:nvSpPr>
          <p:cNvPr id="170000" name="Rounded Rectangle 44">
            <a:extLst>
              <a:ext uri="{FF2B5EF4-FFF2-40B4-BE49-F238E27FC236}">
                <a16:creationId xmlns:a16="http://schemas.microsoft.com/office/drawing/2014/main" id="{E971043F-0248-405A-865A-6CDDC93BA5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14537" y="402272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TextBox 45">
            <a:extLst>
              <a:ext uri="{FF2B5EF4-FFF2-40B4-BE49-F238E27FC236}">
                <a16:creationId xmlns:a16="http://schemas.microsoft.com/office/drawing/2014/main" id="{66E06E8C-4F2F-4D76-AB59-DDDBE463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4440238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2</a:t>
            </a:r>
          </a:p>
        </p:txBody>
      </p:sp>
      <p:sp>
        <p:nvSpPr>
          <p:cNvPr id="170002" name="Rounded Rectangle 46">
            <a:extLst>
              <a:ext uri="{FF2B5EF4-FFF2-40B4-BE49-F238E27FC236}">
                <a16:creationId xmlns:a16="http://schemas.microsoft.com/office/drawing/2014/main" id="{E6D85169-42FE-41D1-A3FC-4A2696978D0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02112" y="401796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3" name="TextBox 47">
            <a:extLst>
              <a:ext uri="{FF2B5EF4-FFF2-40B4-BE49-F238E27FC236}">
                <a16:creationId xmlns:a16="http://schemas.microsoft.com/office/drawing/2014/main" id="{199C9486-4FB1-45D8-B14C-E2079388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4435475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3</a:t>
            </a:r>
          </a:p>
        </p:txBody>
      </p:sp>
      <p:sp>
        <p:nvSpPr>
          <p:cNvPr id="170004" name="Rectangle 48">
            <a:extLst>
              <a:ext uri="{FF2B5EF4-FFF2-40B4-BE49-F238E27FC236}">
                <a16:creationId xmlns:a16="http://schemas.microsoft.com/office/drawing/2014/main" id="{9D22C26A-5F20-4FC1-AA82-E50A774413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64707" y="2235994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5" name="TextBox 49">
            <a:extLst>
              <a:ext uri="{FF2B5EF4-FFF2-40B4-BE49-F238E27FC236}">
                <a16:creationId xmlns:a16="http://schemas.microsoft.com/office/drawing/2014/main" id="{54DC5A3E-3412-4F8C-BE2C-04083DF9F9F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04394" y="2266156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1</a:t>
            </a:r>
          </a:p>
        </p:txBody>
      </p:sp>
      <p:sp>
        <p:nvSpPr>
          <p:cNvPr id="170006" name="Rectangle 50">
            <a:extLst>
              <a:ext uri="{FF2B5EF4-FFF2-40B4-BE49-F238E27FC236}">
                <a16:creationId xmlns:a16="http://schemas.microsoft.com/office/drawing/2014/main" id="{3E5B6C14-FCDA-4D56-9CC1-FF48701862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1313" y="4408488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7" name="TextBox 51">
            <a:extLst>
              <a:ext uri="{FF2B5EF4-FFF2-40B4-BE49-F238E27FC236}">
                <a16:creationId xmlns:a16="http://schemas.microsoft.com/office/drawing/2014/main" id="{4CA03A7A-A3CD-4A55-9A03-A505614E4DD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1000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2</a:t>
            </a:r>
          </a:p>
        </p:txBody>
      </p:sp>
      <p:sp>
        <p:nvSpPr>
          <p:cNvPr id="170008" name="Rectangle 52">
            <a:extLst>
              <a:ext uri="{FF2B5EF4-FFF2-40B4-BE49-F238E27FC236}">
                <a16:creationId xmlns:a16="http://schemas.microsoft.com/office/drawing/2014/main" id="{27CB3A4D-AC56-4519-94B0-4D706B7659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54388" y="4408488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9" name="TextBox 53">
            <a:extLst>
              <a:ext uri="{FF2B5EF4-FFF2-40B4-BE49-F238E27FC236}">
                <a16:creationId xmlns:a16="http://schemas.microsoft.com/office/drawing/2014/main" id="{56861D19-53F0-4C12-9D5B-90EAEE7B749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394075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3</a:t>
            </a:r>
          </a:p>
        </p:txBody>
      </p:sp>
      <p:sp>
        <p:nvSpPr>
          <p:cNvPr id="170010" name="Rectangle 54">
            <a:extLst>
              <a:ext uri="{FF2B5EF4-FFF2-40B4-BE49-F238E27FC236}">
                <a16:creationId xmlns:a16="http://schemas.microsoft.com/office/drawing/2014/main" id="{C930D62F-7056-4620-A22A-A7B0B4124E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95837" y="2903538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70011" name="Straight Arrow Connector 48">
            <a:extLst>
              <a:ext uri="{FF2B5EF4-FFF2-40B4-BE49-F238E27FC236}">
                <a16:creationId xmlns:a16="http://schemas.microsoft.com/office/drawing/2014/main" id="{EF43348F-ABE2-4B6C-A303-5F4BEEE3CB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5063" y="3355975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012" name="Rectangle 56">
            <a:extLst>
              <a:ext uri="{FF2B5EF4-FFF2-40B4-BE49-F238E27FC236}">
                <a16:creationId xmlns:a16="http://schemas.microsoft.com/office/drawing/2014/main" id="{38358481-1904-4C52-9B01-23484EDB27E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94263" y="3152775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3" name="TextBox 57">
            <a:extLst>
              <a:ext uri="{FF2B5EF4-FFF2-40B4-BE49-F238E27FC236}">
                <a16:creationId xmlns:a16="http://schemas.microsoft.com/office/drawing/2014/main" id="{9A0CB664-C733-436D-B5A4-E5CFB1D2CA9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68206" y="3302794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DRAM BANKS</a:t>
            </a:r>
          </a:p>
        </p:txBody>
      </p:sp>
      <p:sp>
        <p:nvSpPr>
          <p:cNvPr id="170014" name="Rectangle 58">
            <a:extLst>
              <a:ext uri="{FF2B5EF4-FFF2-40B4-BE49-F238E27FC236}">
                <a16:creationId xmlns:a16="http://schemas.microsoft.com/office/drawing/2014/main" id="{DF81C8C7-85F8-45B6-AE5D-CDA09AE98B3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84912" y="3028951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7BF6F4-B216-4862-9814-6CFA9A058307}"/>
              </a:ext>
            </a:extLst>
          </p:cNvPr>
          <p:cNvSpPr txBox="1"/>
          <p:nvPr/>
        </p:nvSpPr>
        <p:spPr>
          <a:xfrm>
            <a:off x="4310063" y="3311525"/>
            <a:ext cx="1417637" cy="365125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50" b="1" dirty="0">
                <a:solidFill>
                  <a:srgbClr val="FFFFFF"/>
                </a:solidFill>
                <a:latin typeface="Arial" charset="0"/>
                <a:ea typeface=""/>
              </a:rPr>
              <a:t>DRAM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77601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>
            <a:extLst>
              <a:ext uri="{FF2B5EF4-FFF2-40B4-BE49-F238E27FC236}">
                <a16:creationId xmlns:a16="http://schemas.microsoft.com/office/drawing/2014/main" id="{B62D54F8-B725-4F3C-82EC-0E088CE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Ideal Memory</a:t>
            </a:r>
          </a:p>
        </p:txBody>
      </p:sp>
      <p:sp>
        <p:nvSpPr>
          <p:cNvPr id="171010" name="Content Placeholder 2">
            <a:extLst>
              <a:ext uri="{FF2B5EF4-FFF2-40B4-BE49-F238E27FC236}">
                <a16:creationId xmlns:a16="http://schemas.microsoft.com/office/drawing/2014/main" id="{6ED4C4A7-DBC3-40A1-B577-A8F9D15A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28283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Zero access time (latency)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Infinite capacity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Zero cost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Infinite bandwidth (to support multiple accesses in parallel)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968D9484-8E1B-4C5A-849D-9D6A5D50E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16275A-A035-4072-A416-031658C987B1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0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>
            <a:extLst>
              <a:ext uri="{FF2B5EF4-FFF2-40B4-BE49-F238E27FC236}">
                <a16:creationId xmlns:a16="http://schemas.microsoft.com/office/drawing/2014/main" id="{4B82F5B6-5B48-45B3-9AB7-55107AF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952F-C863-4658-AD0E-A0C3D0B4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17638"/>
            <a:ext cx="8610600" cy="51943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Ideal memory’s requirements oppose each other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Bigger is slower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Bigger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Takes longer to determine the location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Faster is more expensive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Memory technology: SRAM vs. DRAM vs. Flash vs. Disk vs. Tape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Higher bandwidth is more expensive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Need more banks, more ports, higher frequency, or faster technology</a:t>
            </a:r>
          </a:p>
        </p:txBody>
      </p:sp>
      <p:sp>
        <p:nvSpPr>
          <p:cNvPr id="172035" name="Slide Number Placeholder 3">
            <a:extLst>
              <a:ext uri="{FF2B5EF4-FFF2-40B4-BE49-F238E27FC236}">
                <a16:creationId xmlns:a16="http://schemas.microsoft.com/office/drawing/2014/main" id="{B8B772F8-ADDA-44FA-BB90-36816E017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F6009C-7BD0-48F5-99EB-791382D20C52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Title 1">
            <a:extLst>
              <a:ext uri="{FF2B5EF4-FFF2-40B4-BE49-F238E27FC236}">
                <a16:creationId xmlns:a16="http://schemas.microsoft.com/office/drawing/2014/main" id="{7F316B5C-5F84-430A-9D45-05C50B89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Technology: DRAM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130F-1140-437A-A128-A4A52AE0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" y="1344612"/>
            <a:ext cx="8610600" cy="51943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Dynamic random access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Capacitor charge state indicates stored value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Whether the capacitor is charged or discharged indicates storage of 1 or 0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 capacitor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 access transistor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Capacitor leaks through the RC path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 cell loses charge over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 cell needs to be refreshed</a:t>
            </a:r>
          </a:p>
        </p:txBody>
      </p:sp>
      <p:sp>
        <p:nvSpPr>
          <p:cNvPr id="173059" name="Slide Number Placeholder 3">
            <a:extLst>
              <a:ext uri="{FF2B5EF4-FFF2-40B4-BE49-F238E27FC236}">
                <a16:creationId xmlns:a16="http://schemas.microsoft.com/office/drawing/2014/main" id="{648743DA-57F6-4466-A004-87F1E81BD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3AFEC8-FF8C-49EB-ADCC-451CC6762AFF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63CE35-FB39-4413-BEBD-8260B31A8EDD}"/>
              </a:ext>
            </a:extLst>
          </p:cNvPr>
          <p:cNvGrpSpPr>
            <a:grpSpLocks/>
          </p:cNvGrpSpPr>
          <p:nvPr/>
        </p:nvGrpSpPr>
        <p:grpSpPr bwMode="auto">
          <a:xfrm>
            <a:off x="6280150" y="3581400"/>
            <a:ext cx="2635250" cy="2133600"/>
            <a:chOff x="466725" y="3276600"/>
            <a:chExt cx="2635250" cy="2133600"/>
          </a:xfrm>
        </p:grpSpPr>
        <p:sp>
          <p:nvSpPr>
            <p:cNvPr id="173066" name="Freeform 4">
              <a:extLst>
                <a:ext uri="{FF2B5EF4-FFF2-40B4-BE49-F238E27FC236}">
                  <a16:creationId xmlns:a16="http://schemas.microsoft.com/office/drawing/2014/main" id="{0A4D9C53-2264-4E13-B152-BE1C7AF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" y="4419600"/>
              <a:ext cx="838200" cy="228600"/>
            </a:xfrm>
            <a:custGeom>
              <a:avLst/>
              <a:gdLst>
                <a:gd name="T0" fmla="*/ 0 w 624"/>
                <a:gd name="T1" fmla="*/ 2147483646 h 144"/>
                <a:gd name="T2" fmla="*/ 2147483646 w 624"/>
                <a:gd name="T3" fmla="*/ 2147483646 h 144"/>
                <a:gd name="T4" fmla="*/ 2147483646 w 624"/>
                <a:gd name="T5" fmla="*/ 0 h 144"/>
                <a:gd name="T6" fmla="*/ 2147483646 w 624"/>
                <a:gd name="T7" fmla="*/ 0 h 144"/>
                <a:gd name="T8" fmla="*/ 2147483646 w 624"/>
                <a:gd name="T9" fmla="*/ 2147483646 h 144"/>
                <a:gd name="T10" fmla="*/ 2147483646 w 624"/>
                <a:gd name="T11" fmla="*/ 214748364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144"/>
                <a:gd name="T20" fmla="*/ 624 w 624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624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67" name="Line 5">
              <a:extLst>
                <a:ext uri="{FF2B5EF4-FFF2-40B4-BE49-F238E27FC236}">
                  <a16:creationId xmlns:a16="http://schemas.microsoft.com/office/drawing/2014/main" id="{1A1F603A-47FC-4A34-BA4A-D47931B70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125" y="4343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68" name="Oval 6">
              <a:extLst>
                <a:ext uri="{FF2B5EF4-FFF2-40B4-BE49-F238E27FC236}">
                  <a16:creationId xmlns:a16="http://schemas.microsoft.com/office/drawing/2014/main" id="{26653B1C-1D99-4DC1-8711-AF7AED72BF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57325" y="41910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069" name="Line 7">
              <a:extLst>
                <a:ext uri="{FF2B5EF4-FFF2-40B4-BE49-F238E27FC236}">
                  <a16:creationId xmlns:a16="http://schemas.microsoft.com/office/drawing/2014/main" id="{BCFFDBA5-956B-4472-8B64-D053F70B9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525" y="3276600"/>
              <a:ext cx="0" cy="2133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70" name="Line 8">
              <a:extLst>
                <a:ext uri="{FF2B5EF4-FFF2-40B4-BE49-F238E27FC236}">
                  <a16:creationId xmlns:a16="http://schemas.microsoft.com/office/drawing/2014/main" id="{06FCD51C-210F-4669-AFAD-CA6D04DF5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" y="3810000"/>
              <a:ext cx="197167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71" name="Line 9">
              <a:extLst>
                <a:ext uri="{FF2B5EF4-FFF2-40B4-BE49-F238E27FC236}">
                  <a16:creationId xmlns:a16="http://schemas.microsoft.com/office/drawing/2014/main" id="{A0408D9E-8418-4E14-94FF-38EC232CA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525" y="3810000"/>
              <a:ext cx="0" cy="38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72" name="Text Box 10">
              <a:extLst>
                <a:ext uri="{FF2B5EF4-FFF2-40B4-BE49-F238E27FC236}">
                  <a16:creationId xmlns:a16="http://schemas.microsoft.com/office/drawing/2014/main" id="{6A0B3110-92F5-417C-B92C-82BC31207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225" y="3487738"/>
              <a:ext cx="1301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5F5F5F"/>
                  </a:solidFill>
                  <a:latin typeface="Arial" panose="020B0604020202020204" pitchFamily="34" charset="0"/>
                </a:rPr>
                <a:t>row enable</a:t>
              </a:r>
            </a:p>
          </p:txBody>
        </p:sp>
        <p:sp>
          <p:nvSpPr>
            <p:cNvPr id="173073" name="Text Box 11">
              <a:extLst>
                <a:ext uri="{FF2B5EF4-FFF2-40B4-BE49-F238E27FC236}">
                  <a16:creationId xmlns:a16="http://schemas.microsoft.com/office/drawing/2014/main" id="{66E1199B-8DB2-438D-92C3-0DD0B77C6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25463" y="4473575"/>
              <a:ext cx="9080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5F5F5F"/>
                  </a:solidFill>
                  <a:latin typeface="Arial" panose="020B0604020202020204" pitchFamily="34" charset="0"/>
                </a:rPr>
                <a:t>_bitline</a:t>
              </a:r>
            </a:p>
          </p:txBody>
        </p:sp>
      </p:grpSp>
      <p:sp>
        <p:nvSpPr>
          <p:cNvPr id="173061" name="Line 30">
            <a:extLst>
              <a:ext uri="{FF2B5EF4-FFF2-40B4-BE49-F238E27FC236}">
                <a16:creationId xmlns:a16="http://schemas.microsoft.com/office/drawing/2014/main" id="{A5F41B76-D185-4ED0-8B6B-0B3E373A8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25" y="4953000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3062" name="Line 31">
            <a:extLst>
              <a:ext uri="{FF2B5EF4-FFF2-40B4-BE49-F238E27FC236}">
                <a16:creationId xmlns:a16="http://schemas.microsoft.com/office/drawing/2014/main" id="{49BBFA8F-1CE9-4618-BEFA-9249CF5EA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225" y="5105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3063" name="Line 32">
            <a:extLst>
              <a:ext uri="{FF2B5EF4-FFF2-40B4-BE49-F238E27FC236}">
                <a16:creationId xmlns:a16="http://schemas.microsoft.com/office/drawing/2014/main" id="{0B681B81-474D-439B-BBFB-208B826CE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225" y="5181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3064" name="Line 35">
            <a:extLst>
              <a:ext uri="{FF2B5EF4-FFF2-40B4-BE49-F238E27FC236}">
                <a16:creationId xmlns:a16="http://schemas.microsoft.com/office/drawing/2014/main" id="{40ED8915-C083-42AB-B5A1-C4DE5C6B3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25" y="5181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3065" name="AutoShape 36">
            <a:extLst>
              <a:ext uri="{FF2B5EF4-FFF2-40B4-BE49-F238E27FC236}">
                <a16:creationId xmlns:a16="http://schemas.microsoft.com/office/drawing/2014/main" id="{096A8356-CA2E-43A0-9BEA-8321007541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42225" y="5410200"/>
            <a:ext cx="3048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5DF4-EF98-43CB-9578-25D4D94A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Static random access memory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Two cross coupled inverters store a single bit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Feedback path enables the stored value to persist in the “cell”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4 transistors for storage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2 transistors for access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082" name="Title 1">
            <a:extLst>
              <a:ext uri="{FF2B5EF4-FFF2-40B4-BE49-F238E27FC236}">
                <a16:creationId xmlns:a16="http://schemas.microsoft.com/office/drawing/2014/main" id="{2670F78E-1E2C-4C04-B80E-2A7B83CE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986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 Technology: SRAM</a:t>
            </a:r>
          </a:p>
        </p:txBody>
      </p:sp>
      <p:sp>
        <p:nvSpPr>
          <p:cNvPr id="174083" name="Slide Number Placeholder 3">
            <a:extLst>
              <a:ext uri="{FF2B5EF4-FFF2-40B4-BE49-F238E27FC236}">
                <a16:creationId xmlns:a16="http://schemas.microsoft.com/office/drawing/2014/main" id="{4892EF2F-F683-4186-9615-03F964B70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083D7D6-6347-43F9-B901-258BBDFF6398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174084" name="Group 22">
            <a:extLst>
              <a:ext uri="{FF2B5EF4-FFF2-40B4-BE49-F238E27FC236}">
                <a16:creationId xmlns:a16="http://schemas.microsoft.com/office/drawing/2014/main" id="{E3434E9A-6652-4E06-BA4C-5D296D0389C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75188"/>
            <a:ext cx="1143000" cy="990600"/>
            <a:chOff x="3600" y="960"/>
            <a:chExt cx="864" cy="816"/>
          </a:xfrm>
        </p:grpSpPr>
        <p:grpSp>
          <p:nvGrpSpPr>
            <p:cNvPr id="174101" name="Group 23">
              <a:extLst>
                <a:ext uri="{FF2B5EF4-FFF2-40B4-BE49-F238E27FC236}">
                  <a16:creationId xmlns:a16="http://schemas.microsoft.com/office/drawing/2014/main" id="{A813968E-8143-4410-9518-D574123AA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174106" name="AutoShape 24">
                <a:extLst>
                  <a:ext uri="{FF2B5EF4-FFF2-40B4-BE49-F238E27FC236}">
                    <a16:creationId xmlns:a16="http://schemas.microsoft.com/office/drawing/2014/main" id="{0F9C59E8-57E6-40E4-ABED-6B16F2919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107" name="Oval 25">
                <a:extLst>
                  <a:ext uri="{FF2B5EF4-FFF2-40B4-BE49-F238E27FC236}">
                    <a16:creationId xmlns:a16="http://schemas.microsoft.com/office/drawing/2014/main" id="{415D5BEB-9570-4DD1-BCDB-29731C2BB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102" name="AutoShape 26">
              <a:extLst>
                <a:ext uri="{FF2B5EF4-FFF2-40B4-BE49-F238E27FC236}">
                  <a16:creationId xmlns:a16="http://schemas.microsoft.com/office/drawing/2014/main" id="{14017685-8562-474C-A4A8-66DCF80A5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03" name="Oval 27">
              <a:extLst>
                <a:ext uri="{FF2B5EF4-FFF2-40B4-BE49-F238E27FC236}">
                  <a16:creationId xmlns:a16="http://schemas.microsoft.com/office/drawing/2014/main" id="{ACDEFFE8-AA03-4C17-AAC6-BE0026B98B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04" name="Freeform 28">
              <a:extLst>
                <a:ext uri="{FF2B5EF4-FFF2-40B4-BE49-F238E27FC236}">
                  <a16:creationId xmlns:a16="http://schemas.microsoft.com/office/drawing/2014/main" id="{62574F0E-0507-428D-9512-D42C258A0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105" name="Freeform 29">
              <a:extLst>
                <a:ext uri="{FF2B5EF4-FFF2-40B4-BE49-F238E27FC236}">
                  <a16:creationId xmlns:a16="http://schemas.microsoft.com/office/drawing/2014/main" id="{4BE74BF9-131E-4DE5-B2CC-12B6626A09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58F33-868A-4A3D-8F73-BF8C8BD245F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267200" cy="2133600"/>
            <a:chOff x="-2438400" y="2971800"/>
            <a:chExt cx="4267200" cy="2133600"/>
          </a:xfrm>
        </p:grpSpPr>
        <p:sp>
          <p:nvSpPr>
            <p:cNvPr id="174086" name="Line 37">
              <a:extLst>
                <a:ext uri="{FF2B5EF4-FFF2-40B4-BE49-F238E27FC236}">
                  <a16:creationId xmlns:a16="http://schemas.microsoft.com/office/drawing/2014/main" id="{E78A06A2-602E-4793-BAE7-7F35CADFB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38400" y="3505200"/>
              <a:ext cx="42672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174087" name="Group 26">
              <a:extLst>
                <a:ext uri="{FF2B5EF4-FFF2-40B4-BE49-F238E27FC236}">
                  <a16:creationId xmlns:a16="http://schemas.microsoft.com/office/drawing/2014/main" id="{9F6D5E12-FF87-4DDE-8925-478F8568A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92325" y="2971800"/>
              <a:ext cx="3498850" cy="2133600"/>
              <a:chOff x="-2092325" y="2971800"/>
              <a:chExt cx="3498850" cy="2133600"/>
            </a:xfrm>
          </p:grpSpPr>
          <p:sp>
            <p:nvSpPr>
              <p:cNvPr id="174088" name="Freeform 30">
                <a:extLst>
                  <a:ext uri="{FF2B5EF4-FFF2-40B4-BE49-F238E27FC236}">
                    <a16:creationId xmlns:a16="http://schemas.microsoft.com/office/drawing/2014/main" id="{C9C220D4-32EF-493C-80F4-C73406593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52600" y="4114800"/>
                <a:ext cx="838200" cy="228600"/>
              </a:xfrm>
              <a:custGeom>
                <a:avLst/>
                <a:gdLst>
                  <a:gd name="T0" fmla="*/ 0 w 624"/>
                  <a:gd name="T1" fmla="*/ 2147483646 h 144"/>
                  <a:gd name="T2" fmla="*/ 2147483646 w 624"/>
                  <a:gd name="T3" fmla="*/ 2147483646 h 144"/>
                  <a:gd name="T4" fmla="*/ 2147483646 w 624"/>
                  <a:gd name="T5" fmla="*/ 0 h 144"/>
                  <a:gd name="T6" fmla="*/ 2147483646 w 624"/>
                  <a:gd name="T7" fmla="*/ 0 h 144"/>
                  <a:gd name="T8" fmla="*/ 2147483646 w 624"/>
                  <a:gd name="T9" fmla="*/ 2147483646 h 144"/>
                  <a:gd name="T10" fmla="*/ 2147483646 w 624"/>
                  <a:gd name="T11" fmla="*/ 214748364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89" name="Freeform 31">
                <a:extLst>
                  <a:ext uri="{FF2B5EF4-FFF2-40B4-BE49-F238E27FC236}">
                    <a16:creationId xmlns:a16="http://schemas.microsoft.com/office/drawing/2014/main" id="{78E2DC64-DB53-4F27-8A88-729D8F408B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8600" y="4114800"/>
                <a:ext cx="838200" cy="228600"/>
              </a:xfrm>
              <a:custGeom>
                <a:avLst/>
                <a:gdLst>
                  <a:gd name="T0" fmla="*/ 0 w 624"/>
                  <a:gd name="T1" fmla="*/ 2147483646 h 144"/>
                  <a:gd name="T2" fmla="*/ 2147483646 w 624"/>
                  <a:gd name="T3" fmla="*/ 2147483646 h 144"/>
                  <a:gd name="T4" fmla="*/ 2147483646 w 624"/>
                  <a:gd name="T5" fmla="*/ 0 h 144"/>
                  <a:gd name="T6" fmla="*/ 2147483646 w 624"/>
                  <a:gd name="T7" fmla="*/ 0 h 144"/>
                  <a:gd name="T8" fmla="*/ 2147483646 w 624"/>
                  <a:gd name="T9" fmla="*/ 2147483646 h 144"/>
                  <a:gd name="T10" fmla="*/ 2147483646 w 624"/>
                  <a:gd name="T11" fmla="*/ 214748364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0" name="Line 32">
                <a:extLst>
                  <a:ext uri="{FF2B5EF4-FFF2-40B4-BE49-F238E27FC236}">
                    <a16:creationId xmlns:a16="http://schemas.microsoft.com/office/drawing/2014/main" id="{DF73F582-C460-43EE-B1D0-A4ABF3E33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524000" y="4038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1" name="Oval 33">
                <a:extLst>
                  <a:ext uri="{FF2B5EF4-FFF2-40B4-BE49-F238E27FC236}">
                    <a16:creationId xmlns:a16="http://schemas.microsoft.com/office/drawing/2014/main" id="{603176A9-7991-4F98-92CF-F1924529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-1447800" y="3886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092" name="Oval 34">
                <a:extLst>
                  <a:ext uri="{FF2B5EF4-FFF2-40B4-BE49-F238E27FC236}">
                    <a16:creationId xmlns:a16="http://schemas.microsoft.com/office/drawing/2014/main" id="{72E431CD-1090-4A7D-B662-3653D1B64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09600" y="3886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093" name="Line 35">
                <a:extLst>
                  <a:ext uri="{FF2B5EF4-FFF2-40B4-BE49-F238E27FC236}">
                    <a16:creationId xmlns:a16="http://schemas.microsoft.com/office/drawing/2014/main" id="{70493BBD-6CC1-4A30-B0C8-1ADF1645A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752600" y="29718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4" name="Line 36">
                <a:extLst>
                  <a:ext uri="{FF2B5EF4-FFF2-40B4-BE49-F238E27FC236}">
                    <a16:creationId xmlns:a16="http://schemas.microsoft.com/office/drawing/2014/main" id="{D3F59717-8CAA-4368-AF28-8659E15EA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800" y="29718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5" name="Line 38">
                <a:extLst>
                  <a:ext uri="{FF2B5EF4-FFF2-40B4-BE49-F238E27FC236}">
                    <a16:creationId xmlns:a16="http://schemas.microsoft.com/office/drawing/2014/main" id="{B471DB12-12EA-4CF1-A4FA-2043B03FB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71600" y="35052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6" name="Line 39">
                <a:extLst>
                  <a:ext uri="{FF2B5EF4-FFF2-40B4-BE49-F238E27FC236}">
                    <a16:creationId xmlns:a16="http://schemas.microsoft.com/office/drawing/2014/main" id="{C1EBFE60-DB57-45EC-B045-C7908BF86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" y="35052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7" name="Line 40">
                <a:extLst>
                  <a:ext uri="{FF2B5EF4-FFF2-40B4-BE49-F238E27FC236}">
                    <a16:creationId xmlns:a16="http://schemas.microsoft.com/office/drawing/2014/main" id="{5BD295B6-5A85-453C-B3BC-19910D8BD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" y="4038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8" name="Text Box 41">
                <a:extLst>
                  <a:ext uri="{FF2B5EF4-FFF2-40B4-BE49-F238E27FC236}">
                    <a16:creationId xmlns:a16="http://schemas.microsoft.com/office/drawing/2014/main" id="{841A2BE3-72B0-4FEE-8C68-05A73D892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60450" y="3182938"/>
                <a:ext cx="12128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row select</a:t>
                </a:r>
              </a:p>
            </p:txBody>
          </p:sp>
          <p:sp>
            <p:nvSpPr>
              <p:cNvPr id="174099" name="Text Box 42">
                <a:extLst>
                  <a:ext uri="{FF2B5EF4-FFF2-40B4-BE49-F238E27FC236}">
                    <a16:creationId xmlns:a16="http://schemas.microsoft.com/office/drawing/2014/main" id="{59E4F78C-B9E3-4407-86BD-76D43F6DA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-2312987" y="4168775"/>
                <a:ext cx="7810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bitline</a:t>
                </a:r>
              </a:p>
            </p:txBody>
          </p:sp>
          <p:sp>
            <p:nvSpPr>
              <p:cNvPr id="174100" name="Text Box 43">
                <a:extLst>
                  <a:ext uri="{FF2B5EF4-FFF2-40B4-BE49-F238E27FC236}">
                    <a16:creationId xmlns:a16="http://schemas.microsoft.com/office/drawing/2014/main" id="{354866D7-F601-415F-92DD-597CDDF6FC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782638" y="4162425"/>
                <a:ext cx="9080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_bitline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418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f}(\vec{\imath}) = H\vec{\imath} + \vec{c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65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r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3"/>
  <p:tag name="PICTUREFILESIZE" val="78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begin{array}{c}&#10;\left[\begin{array}{cc}0&amp;1\\0&amp;0\end{array}\right]&#10;\left[\begin{array}{c}i_1\\j_1\end{array}\right] +&#10; \left[\begin{array}{c}1\\0\end{array}\right]&#10;=&#10;\left[\begin{array}{cc}0&amp;1\\0&amp;0\end{array}\right]&#10;\left[\begin{array}{c}i_2\\j_2\end{array}\right] +&#10; \left[\begin{array}{c}1\\0\end{array}\right] \vspace{0.2in} \\&#10;\left[\begin{array}{cc}0&amp;1\\0&amp;0\end{array}\right]&#10;\left[\begin{array}{c}i_1-i_2\\j_1-j_2\end{array}\right]&#10;=&#10;\left[\begin{array}{cc}0\\0\end{array}\right]&#10;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448"/>
  <p:tag name="PICTUREFILESIZE" val="361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0&amp;1\\0&amp;0\end{array}\right]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32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box{\tt A[i+j][0]} = &#10;\mbox{\tt A}\left(\left[\&#10;\begin{array}{cc}1&amp;1\\0&amp;0\end{array}\right]\left[&#10;\begin{array}{c}i\\j\end{array}\right] +&#10;\left[\begin{array}{c}0\\0\end{array}\right]\right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75"/>
  <p:tag name="PICTUREFILESIZE" val="166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\begin{array}{cc}1&amp;1\\0&amp;0\end{array}\right]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27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begin{array}{rcl}&#10; \mbox{\tt A[i][j]} &amp; = &amp; \mbox{\tt A}\left(\left[\begin{array}{cc}1 &amp; 0\\0&amp;1\end{array}\right]&#10; \left[\begin{array}{c}i\\j\end{array}\right] +&#10; \left[\begin{array}{c}0\\0\end{array}\right]\right) \vspace{0.1in} 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66"/>
  <p:tag name="PICTUREFILESIZE" val="1513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\begin{array}{cc}1 &amp; 0\\0&amp;0\end{array}\right]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32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box{\tt A[i+j]} = &#10;\mbox{\tt A}\left(\left[\&#10;\begin{array}{cc}1&amp;1\end{array}\right]\left[&#10;\begin{array}{c}i\\j\end{array}\right] +&#10;\left[\begin{array}{c}0\end{array}\right]\right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225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\begin{array}{cc}0 &amp; 0\end{array}\right]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6"/>
  <p:tag name="PICTUREFILESIZE" val="17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begin{array}{rcl}&#10; \mbox{\tt A[i][j]} &amp; = &amp; \mbox{\tt A}\left(\left[\begin{array}{cc}1 &amp; 0\\0&amp;1\end{array}\right]&#10; \left[\begin{array}{c}i\\j\end{array}\right] +&#10; \left[\begin{array}{c}0\\0\end{array}\right]\right) \vspace{0.1in} \\&#10; \mbox{\tt B[j][0]} &amp; = &amp; \mbox{\tt B}\left(\left[\begin{array}{cc}0&amp;1\\0&amp;0\end{array}\right]&#10; \left[\begin{array}{c}i\\j\end{array}\right] +&#10; \left[\begin{array}{c}0\\0\end{array}\right]\right) \vspace{0.1in} \\&#10; \mbox{\tt B[j+1][0]} &amp; = &amp; \mbox{\tt B}\left(\left[\begin{array}{cc}0&amp;1\\0&amp;0\end{array}\right]&#10; \left[\begin{array}{c}i\\j\end{array}\right] +&#10; \left[\begin{array}{c}1\\0\end{array}\right]\right)&#10;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488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\vec{\imath}_1 + \vec{c} = H\vec{\imath}_2 + \vec{c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68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(\vec{\imath}_1-\vec{\imath}_2) = \vec{0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4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(\vec{r}) = \vec{0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91"/>
  <p:tag name="PICTUREFILESIZE" val="43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489"/>
</p:tagLst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2749</Words>
  <Application>Microsoft Office PowerPoint</Application>
  <PresentationFormat>On-screen Show (4:3)</PresentationFormat>
  <Paragraphs>552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cmsy10</vt:lpstr>
      <vt:lpstr>Comic Sans MS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Memory Optimizations</vt:lpstr>
      <vt:lpstr>Pointer Analysis (Summary)</vt:lpstr>
      <vt:lpstr>Caches: A Quick Review</vt:lpstr>
      <vt:lpstr>Memory (Programmer’s View) </vt:lpstr>
      <vt:lpstr>Memory in a Modern System</vt:lpstr>
      <vt:lpstr>Ideal Memory</vt:lpstr>
      <vt:lpstr>The Problem</vt:lpstr>
      <vt:lpstr>Memory Technology: DRAM</vt:lpstr>
      <vt:lpstr>Memory Technology: SRAM</vt:lpstr>
      <vt:lpstr>Why Memory Hierarchy?</vt:lpstr>
      <vt:lpstr>The Memory Hierarchy</vt:lpstr>
      <vt:lpstr>Memory Hierarchy</vt:lpstr>
      <vt:lpstr>Caching Basics: Exploit Temporal Locality</vt:lpstr>
      <vt:lpstr>Caching Basics: Exploit Spatial Locality</vt:lpstr>
      <vt:lpstr>Optimizing Cache Performance</vt:lpstr>
      <vt:lpstr>Two Things We Can Manipulate</vt:lpstr>
      <vt:lpstr>Time: Reordering Computation</vt:lpstr>
      <vt:lpstr>Space: Changing Data Layout</vt:lpstr>
      <vt:lpstr>Types of Objects to Consider</vt:lpstr>
      <vt:lpstr>Scalars</vt:lpstr>
      <vt:lpstr>Structures and Pointers</vt:lpstr>
      <vt:lpstr>Arrays</vt:lpstr>
      <vt:lpstr>Handy Representation: “Iteration Space”</vt:lpstr>
      <vt:lpstr>Visitation Order in Iteration Space</vt:lpstr>
      <vt:lpstr>When Do Cache Misses Occur?</vt:lpstr>
      <vt:lpstr>When Do Cache Misses Occur?</vt:lpstr>
      <vt:lpstr>Optimizing the Cache Behavior of Array Accesses</vt:lpstr>
      <vt:lpstr>Examples of Loop Transformations</vt:lpstr>
      <vt:lpstr>Loop Interchange</vt:lpstr>
      <vt:lpstr>Cache Blocking (aka “Tiling”)</vt:lpstr>
      <vt:lpstr>Impact on Visitation Order in Iteration Space</vt:lpstr>
      <vt:lpstr>Cache Blocking in Two Dimensions</vt:lpstr>
      <vt:lpstr>Predicting Cache Behavior through “Locality Analysis”</vt:lpstr>
      <vt:lpstr>Steps in Locality Analysis</vt:lpstr>
      <vt:lpstr>Types of Data Reuse/Locality</vt:lpstr>
      <vt:lpstr>Reuse Analysis: Representation</vt:lpstr>
      <vt:lpstr>Finding Temporal Reuse</vt:lpstr>
      <vt:lpstr>Temporal Reuse Example</vt:lpstr>
      <vt:lpstr>More Complicated Example</vt:lpstr>
      <vt:lpstr>Computing Spatial Reuse</vt:lpstr>
      <vt:lpstr>Computing Spatial Reuse: Example</vt:lpstr>
      <vt:lpstr>Computing Spatial Reuse: More Complicated Example</vt:lpstr>
      <vt:lpstr>Group Reuse</vt:lpstr>
      <vt:lpstr>Localized Iteration Space</vt:lpstr>
      <vt:lpstr>Computing Locality</vt:lpstr>
      <vt:lpstr>CSC D70:  Compiler Optimization Memory 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2021-03-13T23:55:56Z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